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745" r:id="rId4"/>
    <p:sldId id="732" r:id="rId5"/>
    <p:sldId id="746" r:id="rId6"/>
    <p:sldId id="739" r:id="rId7"/>
    <p:sldId id="735" r:id="rId8"/>
    <p:sldId id="734" r:id="rId9"/>
    <p:sldId id="747" r:id="rId10"/>
    <p:sldId id="737" r:id="rId11"/>
    <p:sldId id="742" r:id="rId12"/>
    <p:sldId id="748" r:id="rId13"/>
    <p:sldId id="738" r:id="rId14"/>
    <p:sldId id="728" r:id="rId15"/>
    <p:sldId id="749" r:id="rId16"/>
    <p:sldId id="724" r:id="rId17"/>
    <p:sldId id="750" r:id="rId18"/>
    <p:sldId id="751" r:id="rId19"/>
    <p:sldId id="752" r:id="rId20"/>
    <p:sldId id="753" r:id="rId21"/>
    <p:sldId id="74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A7"/>
    <a:srgbClr val="349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" y="3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437B-21E1-4B96-9FBD-E52285C67554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C2B9-E966-4B27-808C-7B51C98E38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43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1BF7-5E7E-4180-B143-AAEF26D4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FB011-6935-47AB-B1E6-A9D0E3B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F568B37E-1CFF-4531-83AF-A595FEC76588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4728-96E3-4A20-9857-08B69A40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8E4E5-2290-42C3-A232-4AE8F940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4476"/>
            <a:ext cx="10515600" cy="13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154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84752"/>
            <a:ext cx="11388437" cy="5497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rgbClr val="00577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781" y="713222"/>
            <a:ext cx="11388437" cy="5740277"/>
          </a:xfrm>
        </p:spPr>
        <p:txBody>
          <a:bodyPr/>
          <a:lstStyle>
            <a:lvl1pPr marL="0" indent="-182880" algn="l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>
                <a:latin typeface="Cambria Math" panose="02040503050406030204" pitchFamily="18" charset="0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>
              <a:buClr>
                <a:srgbClr val="0074A7"/>
              </a:buClr>
              <a:defRPr lang="zh-CN" altLang="en-US" sz="2000" kern="1200" dirty="0">
                <a:solidFill>
                  <a:schemeClr val="tx1"/>
                </a:solidFill>
                <a:latin typeface="Cambria Math" panose="02040503050406030204" pitchFamily="18" charset="0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>
              <a:defRPr sz="1800">
                <a:latin typeface="Cambria Math" panose="02040503050406030204" pitchFamily="18" charset="0"/>
                <a:ea typeface="Microsoft YaHei UI" panose="020B0503020204020204" pitchFamily="34" charset="-122"/>
              </a:defRPr>
            </a:lvl3pPr>
            <a:lvl4pPr algn="l"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l"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L1</a:t>
            </a:r>
            <a:endParaRPr lang="zh-CN" altLang="en-US" dirty="0"/>
          </a:p>
          <a:p>
            <a:pPr marL="685800" lvl="1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</a:pPr>
            <a:r>
              <a:rPr lang="en-US" altLang="zh-CN" dirty="0"/>
              <a:t>L2</a:t>
            </a:r>
          </a:p>
          <a:p>
            <a:pPr marL="1371600" lvl="2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dirty="0"/>
              <a:t>L3</a:t>
            </a:r>
            <a:endParaRPr lang="zh-CN" alt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B7D9A2-DD0F-4B69-82D8-D20C8221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87" y="6487501"/>
            <a:ext cx="2743200" cy="365125"/>
          </a:xfrm>
        </p:spPr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563D4295-A456-447E-A372-EB8EC798322D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16548E-43E6-43AF-9AD9-D7A60369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D268E3-E3C6-4924-8E2F-4222437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46A39D-5930-487D-BBD1-DCE2B32D2ACE}"/>
              </a:ext>
            </a:extLst>
          </p:cNvPr>
          <p:cNvCxnSpPr>
            <a:cxnSpLocks/>
          </p:cNvCxnSpPr>
          <p:nvPr/>
        </p:nvCxnSpPr>
        <p:spPr>
          <a:xfrm>
            <a:off x="401781" y="673848"/>
            <a:ext cx="11388437" cy="0"/>
          </a:xfrm>
          <a:prstGeom prst="line">
            <a:avLst/>
          </a:prstGeom>
          <a:ln w="57150">
            <a:solidFill>
              <a:srgbClr val="007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32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D1F-6546-41FF-ADC0-B2997967D160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02275"/>
            <a:ext cx="10515600" cy="202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74476"/>
            <a:ext cx="10515600" cy="13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87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fld id="{5E84DD52-AC07-4138-B72A-6D3FEE7EEE43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6948" y="6499501"/>
            <a:ext cx="2743200" cy="358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6" descr="âä¸­ç§å¤§ æ ¡å¾½âçå¾çæç´¢ç»æ">
            <a:extLst>
              <a:ext uri="{FF2B5EF4-FFF2-40B4-BE49-F238E27FC236}">
                <a16:creationId xmlns:a16="http://schemas.microsoft.com/office/drawing/2014/main" id="{84BA519B-887B-4B3D-B294-CDEA49D3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9974" y="27536"/>
            <a:ext cx="1156252" cy="1148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tlasexperiment.org/photos/atlas_photos/selected-photos/logos/2015/ATLAS-Logo-Square-Blue-RGB.png">
            <a:extLst>
              <a:ext uri="{FF2B5EF4-FFF2-40B4-BE49-F238E27FC236}">
                <a16:creationId xmlns:a16="http://schemas.microsoft.com/office/drawing/2014/main" id="{C96B7720-0372-4E8E-9B05-0E26F39C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08" y="19878"/>
            <a:ext cx="1156252" cy="11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74A7"/>
          </a:solidFill>
          <a:latin typeface="Cambria Math" panose="02040503050406030204" pitchFamily="18" charset="0"/>
          <a:ea typeface="Microsoft YaHei U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mbria Math" panose="02040503050406030204" pitchFamily="18" charset="0"/>
          <a:ea typeface="Microsoft YaHei UI" panose="020B0503020204020204" pitchFamily="34" charset="-122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A9CC893-74FC-4C4F-AAAF-8936FACAF311}"/>
              </a:ext>
            </a:extLst>
          </p:cNvPr>
          <p:cNvSpPr/>
          <p:nvPr/>
        </p:nvSpPr>
        <p:spPr>
          <a:xfrm>
            <a:off x="0" y="1661160"/>
            <a:ext cx="12192000" cy="2270760"/>
          </a:xfrm>
          <a:prstGeom prst="rect">
            <a:avLst/>
          </a:prstGeom>
          <a:solidFill>
            <a:srgbClr val="0074A7"/>
          </a:solidFill>
          <a:ln>
            <a:solidFill>
              <a:srgbClr val="349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4A7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10A7C05-7993-442E-B29F-671669D9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083"/>
            <a:ext cx="9144000" cy="2387600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 FPGA-based DAQ system for RPC cosmic ray test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622AAC-6E8D-4823-BA97-65371B27C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078"/>
            <a:ext cx="9144000" cy="20367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endParaRPr lang="en-US" altLang="zh-CN" dirty="0"/>
          </a:p>
          <a:p>
            <a:pPr>
              <a:spcBef>
                <a:spcPts val="0"/>
              </a:spcBef>
            </a:pPr>
            <a:endParaRPr lang="en-US" altLang="zh-CN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00" dirty="0"/>
              <a:t>Jiaxuan Li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600" dirty="0"/>
              <a:t>On behalf of USTC RPC lab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200" dirty="0"/>
              <a:t>Nov 1</a:t>
            </a:r>
            <a:r>
              <a:rPr lang="en-US" altLang="zh-CN" sz="2200" baseline="30000" dirty="0"/>
              <a:t>st</a:t>
            </a:r>
            <a:r>
              <a:rPr lang="en-US" altLang="zh-CN" sz="2200" dirty="0"/>
              <a:t>, 2025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18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Performance: DNL &amp; INL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955" y="713105"/>
            <a:ext cx="11388725" cy="6139815"/>
          </a:xfrm>
        </p:spPr>
        <p:txBody>
          <a:bodyPr>
            <a:normAutofit fontScale="97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r>
              <a:rPr lang="en-US" altLang="zh-CN" sz="2800" dirty="0"/>
              <a:t>Test setup</a:t>
            </a:r>
          </a:p>
          <a:p>
            <a:pPr lvl="1"/>
            <a:r>
              <a:rPr lang="en-US" altLang="zh-CN" sz="2200" dirty="0"/>
              <a:t>Two pulse signals as trigger and stop </a:t>
            </a:r>
          </a:p>
          <a:p>
            <a:pPr marL="365760" lvl="1" indent="0">
              <a:buNone/>
            </a:pPr>
            <a:endParaRPr lang="en-US" altLang="zh-CN" sz="2200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Standard deviation is the time resolution</a:t>
            </a:r>
            <a:endParaRPr lang="en-US" altLang="zh-CN" b="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r>
              <a:rPr lang="en-US" altLang="zh-CN" sz="2800" dirty="0"/>
              <a:t>Test results:</a:t>
            </a:r>
            <a:r>
              <a:rPr lang="zh-CN" altLang="en-US" sz="2800" dirty="0"/>
              <a:t> </a:t>
            </a:r>
            <a:r>
              <a:rPr lang="en-US" altLang="zh-CN" sz="2800" dirty="0"/>
              <a:t>DNL</a:t>
            </a:r>
            <a:r>
              <a:rPr lang="zh-CN" altLang="en-US" sz="2800" dirty="0"/>
              <a:t> </a:t>
            </a:r>
            <a:r>
              <a:rPr lang="en-US" altLang="zh-CN" sz="2800" dirty="0"/>
              <a:t>&amp;</a:t>
            </a:r>
            <a:r>
              <a:rPr lang="zh-CN" altLang="en-US" sz="2800" dirty="0"/>
              <a:t> </a:t>
            </a:r>
            <a:r>
              <a:rPr lang="en-US" altLang="zh-CN" sz="2800" dirty="0"/>
              <a:t>INL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</p:txBody>
      </p:sp>
      <p:sp>
        <p:nvSpPr>
          <p:cNvPr id="60" name="文本框 59"/>
          <p:cNvSpPr txBox="1"/>
          <p:nvPr/>
        </p:nvSpPr>
        <p:spPr>
          <a:xfrm>
            <a:off x="1366520" y="1577289"/>
            <a:ext cx="814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General Pulse Width: 2 – 21 ns		Trigger delay: 400 ns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D890A0E-BF46-4E07-9D22-110CA69B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00" y="993711"/>
            <a:ext cx="4535212" cy="17995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0C87C13-BE88-4B5C-ABED-9D661B3D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" y="3073888"/>
            <a:ext cx="7230817" cy="2661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D4B4726-CBB1-46C9-AB27-6DF12AD5A509}"/>
                  </a:ext>
                </a:extLst>
              </p:cNvPr>
              <p:cNvSpPr/>
              <p:nvPr/>
            </p:nvSpPr>
            <p:spPr>
              <a:xfrm>
                <a:off x="8153400" y="2973567"/>
                <a:ext cx="2884636" cy="657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time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lsb</m:t>
                              </m:r>
                            </m:sub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bw</m:t>
                              </m:r>
                            </m:sub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elec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D4B4726-CBB1-46C9-AB27-6DF12AD5A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973567"/>
                <a:ext cx="2884636" cy="657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B64A7AA-72D2-4855-9D78-F9E8035E8373}"/>
                  </a:ext>
                </a:extLst>
              </p:cNvPr>
              <p:cNvSpPr/>
              <p:nvPr/>
            </p:nvSpPr>
            <p:spPr>
              <a:xfrm>
                <a:off x="8204946" y="3737310"/>
                <a:ext cx="3097836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altLang="zh-CN" sz="1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lsb</m:t>
                            </m:r>
                          </m:sub>
                          <m:sup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ru-RU" altLang="zh-CN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ru-RU" alt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ru-RU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0.5744 </m:t>
                    </m:r>
                    <m:r>
                      <m:rPr>
                        <m:sty m:val="p"/>
                      </m:rPr>
                      <a:rPr lang="ru-RU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LSB</m:t>
                    </m:r>
                  </m:oMath>
                </a14:m>
                <a:r>
                  <a:rPr lang="ru-RU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B64A7AA-72D2-4855-9D78-F9E8035E8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946" y="3737310"/>
                <a:ext cx="3097836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22A379C-BF21-40FB-8C5E-EDD59A0F4B9C}"/>
                  </a:ext>
                </a:extLst>
              </p:cNvPr>
              <p:cNvSpPr txBox="1"/>
              <p:nvPr/>
            </p:nvSpPr>
            <p:spPr>
              <a:xfrm>
                <a:off x="8207871" y="4421415"/>
                <a:ext cx="2441694" cy="1287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DNL = + 0.18 LSB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INL = +0.23 LSB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0.4 LSB</a:t>
                </a:r>
                <a:endParaRPr lang="zh-CN" alt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22A379C-BF21-40FB-8C5E-EDD59A0F4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71" y="4421415"/>
                <a:ext cx="2441694" cy="1287468"/>
              </a:xfrm>
              <a:prstGeom prst="rect">
                <a:avLst/>
              </a:prstGeom>
              <a:blipFill>
                <a:blip r:embed="rId6"/>
                <a:stretch>
                  <a:fillRect l="-1995" r="-1247" b="-6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6DD2BAC2-1CB0-4FC3-A332-A3F100ED8A8B}"/>
              </a:ext>
            </a:extLst>
          </p:cNvPr>
          <p:cNvSpPr/>
          <p:nvPr/>
        </p:nvSpPr>
        <p:spPr>
          <a:xfrm>
            <a:off x="570594" y="5798221"/>
            <a:ext cx="1046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Result: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impact of bin width variation on resolution is non-dominant compared to quantization error, indicating that the linearity performance of the TDC is well within acceptable limits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sp>
        <p:nvSpPr>
          <p:cNvPr id="41" name="日期占位符 40">
            <a:extLst>
              <a:ext uri="{FF2B5EF4-FFF2-40B4-BE49-F238E27FC236}">
                <a16:creationId xmlns:a16="http://schemas.microsoft.com/office/drawing/2014/main" id="{D242B985-BA0D-4E11-8E37-34FF548F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AFD-BC14-43B9-B250-EAC86ACBDD11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2" name="页脚占位符 41">
            <a:extLst>
              <a:ext uri="{FF2B5EF4-FFF2-40B4-BE49-F238E27FC236}">
                <a16:creationId xmlns:a16="http://schemas.microsoft.com/office/drawing/2014/main" id="{A6F4FB73-9ACD-451E-8E0B-AF5BD5D4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43" name="灯片编号占位符 42">
            <a:extLst>
              <a:ext uri="{FF2B5EF4-FFF2-40B4-BE49-F238E27FC236}">
                <a16:creationId xmlns:a16="http://schemas.microsoft.com/office/drawing/2014/main" id="{96846A4F-9BD2-447B-AD5A-02B1B761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Performance: time resolution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955" y="713105"/>
            <a:ext cx="11388725" cy="6139815"/>
          </a:xfrm>
        </p:spPr>
        <p:txBody>
          <a:bodyPr>
            <a:normAutofit fontScale="97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r>
              <a:rPr lang="en-US" altLang="zh-CN" sz="2800" dirty="0"/>
              <a:t>Test results:</a:t>
            </a:r>
            <a:r>
              <a:rPr lang="zh-CN" altLang="en-US" sz="2800" dirty="0"/>
              <a:t> </a:t>
            </a:r>
            <a:r>
              <a:rPr lang="en-US" altLang="zh-CN" sz="2800" dirty="0"/>
              <a:t>time resolution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28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"/>
            </a:pPr>
            <a:endParaRPr lang="en-US" altLang="zh-CN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F7D018-9468-47AB-A511-4FC57C60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6" y="1228677"/>
            <a:ext cx="6405750" cy="27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C3F56A-B831-45D0-ACEA-6FA5AF7C9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" y="3855402"/>
            <a:ext cx="4625218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926CFA-FC61-4EB5-8EBC-DF1D234EF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98" y="706773"/>
            <a:ext cx="4399526" cy="402228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ACDF348-2A57-4163-9A0F-8C0AC1A44CFA}"/>
              </a:ext>
            </a:extLst>
          </p:cNvPr>
          <p:cNvSpPr txBox="1"/>
          <p:nvPr/>
        </p:nvSpPr>
        <p:spPr>
          <a:xfrm>
            <a:off x="7371427" y="4177599"/>
            <a:ext cx="50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(c)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B71F53-5012-4052-A8B1-9EA7D3276313}"/>
              </a:ext>
            </a:extLst>
          </p:cNvPr>
          <p:cNvSpPr txBox="1"/>
          <p:nvPr/>
        </p:nvSpPr>
        <p:spPr>
          <a:xfrm flipH="1">
            <a:off x="339176" y="6022670"/>
            <a:ext cx="42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(d)</a:t>
            </a:r>
            <a:endParaRPr lang="zh-CN" altLang="en-US" sz="1400" dirty="0">
              <a:latin typeface="Cambria Math" panose="020405030504060302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EE765B-79A7-4CFF-BA29-D0F080BD2A62}"/>
              </a:ext>
            </a:extLst>
          </p:cNvPr>
          <p:cNvSpPr/>
          <p:nvPr/>
        </p:nvSpPr>
        <p:spPr>
          <a:xfrm>
            <a:off x="5532706" y="4821492"/>
            <a:ext cx="6405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ach channel’s mean value shows uniformity after applying the correction. 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ll channels achieved a time resolution of </a:t>
            </a:r>
            <a:r>
              <a:rPr lang="ru-RU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89 ps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FPGA-based TDC attains sub-100 ps time precision and </a:t>
            </a:r>
            <a:r>
              <a:rPr lang="ru-RU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ns </a:t>
            </a:r>
            <a:r>
              <a:rPr lang="ru-RU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dead time over </a:t>
            </a:r>
            <a:r>
              <a:rPr lang="ru-RU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144 channels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9E5A9882-0F86-4722-B463-3A13B01E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BA26-C14F-4635-8F9C-75B83D90425A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7" name="页脚占位符 16">
            <a:extLst>
              <a:ext uri="{FF2B5EF4-FFF2-40B4-BE49-F238E27FC236}">
                <a16:creationId xmlns:a16="http://schemas.microsoft.com/office/drawing/2014/main" id="{86746CA6-B098-470E-A185-43610064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52F93171-2FE4-4B90-B936-940DAEE2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75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DAQ </a:t>
            </a:r>
            <a:r>
              <a:rPr lang="en-US" altLang="zh-CN" dirty="0">
                <a:ea typeface="Cambria Math" panose="02040503050406030204" pitchFamily="18" charset="0"/>
                <a:sym typeface="+mn-ea"/>
              </a:rPr>
              <a:t>test with </a:t>
            </a:r>
            <a:r>
              <a:rPr lang="en-US" altLang="zh-CN" dirty="0">
                <a:ea typeface="Cambria Math" panose="02040503050406030204" pitchFamily="18" charset="0"/>
              </a:rPr>
              <a:t>RPC detector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94F-9A86-4783-9A01-A7D14D0E900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3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with RPC detector: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endParaRPr lang="zh-CN" altLang="en-US" dirty="0"/>
          </a:p>
        </p:txBody>
      </p:sp>
      <p:sp>
        <p:nvSpPr>
          <p:cNvPr id="17" name="矩形 10"/>
          <p:cNvSpPr/>
          <p:nvPr/>
        </p:nvSpPr>
        <p:spPr>
          <a:xfrm>
            <a:off x="2094230" y="1330960"/>
            <a:ext cx="8220075" cy="15982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8" name="矩形 11"/>
          <p:cNvSpPr/>
          <p:nvPr/>
        </p:nvSpPr>
        <p:spPr>
          <a:xfrm>
            <a:off x="3206115" y="927735"/>
            <a:ext cx="6000750" cy="24237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5" name="矩形 12"/>
          <p:cNvSpPr/>
          <p:nvPr/>
        </p:nvSpPr>
        <p:spPr>
          <a:xfrm>
            <a:off x="4446905" y="1343025"/>
            <a:ext cx="720725" cy="15836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6" name="矩形 13"/>
          <p:cNvSpPr/>
          <p:nvPr/>
        </p:nvSpPr>
        <p:spPr>
          <a:xfrm>
            <a:off x="1830705" y="1330325"/>
            <a:ext cx="255905" cy="39306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Aft>
                <a:spcPts val="2410"/>
              </a:spcAft>
            </a:pPr>
            <a:endParaRPr lang="en-US" altLang="zh-CN" sz="7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矩形 17"/>
          <p:cNvSpPr/>
          <p:nvPr/>
        </p:nvSpPr>
        <p:spPr>
          <a:xfrm>
            <a:off x="1830705" y="1724025"/>
            <a:ext cx="255905" cy="4076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anchor="ctr" anchorCtr="0"/>
          <a:lstStyle/>
          <a:p>
            <a:endParaRPr lang="en-US" altLang="zh-CN" sz="700"/>
          </a:p>
        </p:txBody>
      </p:sp>
      <p:sp>
        <p:nvSpPr>
          <p:cNvPr id="28" name="矩形 18"/>
          <p:cNvSpPr/>
          <p:nvPr/>
        </p:nvSpPr>
        <p:spPr>
          <a:xfrm>
            <a:off x="1830705" y="2527935"/>
            <a:ext cx="25590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9" name="矩形 19"/>
          <p:cNvSpPr/>
          <p:nvPr/>
        </p:nvSpPr>
        <p:spPr>
          <a:xfrm>
            <a:off x="1830705" y="2131695"/>
            <a:ext cx="255905" cy="395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4" name="矩形 24"/>
          <p:cNvSpPr/>
          <p:nvPr/>
        </p:nvSpPr>
        <p:spPr>
          <a:xfrm>
            <a:off x="2950210" y="1339850"/>
            <a:ext cx="255905" cy="38036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5" name="矩形 25"/>
          <p:cNvSpPr/>
          <p:nvPr/>
        </p:nvSpPr>
        <p:spPr>
          <a:xfrm>
            <a:off x="2950210" y="1725930"/>
            <a:ext cx="255905" cy="405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6" name="矩形 27"/>
          <p:cNvSpPr/>
          <p:nvPr/>
        </p:nvSpPr>
        <p:spPr>
          <a:xfrm>
            <a:off x="2950210" y="2546985"/>
            <a:ext cx="255905" cy="405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7" name="矩形 26"/>
          <p:cNvSpPr/>
          <p:nvPr/>
        </p:nvSpPr>
        <p:spPr>
          <a:xfrm>
            <a:off x="2950210" y="2139950"/>
            <a:ext cx="255905" cy="4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8" name="矩形 28"/>
          <p:cNvSpPr/>
          <p:nvPr/>
        </p:nvSpPr>
        <p:spPr>
          <a:xfrm>
            <a:off x="2950210" y="925830"/>
            <a:ext cx="255905" cy="403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0" name="矩形 29"/>
          <p:cNvSpPr/>
          <p:nvPr/>
        </p:nvSpPr>
        <p:spPr>
          <a:xfrm>
            <a:off x="2950210" y="2947035"/>
            <a:ext cx="255905" cy="408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1" name="矩形 31"/>
          <p:cNvSpPr/>
          <p:nvPr/>
        </p:nvSpPr>
        <p:spPr>
          <a:xfrm>
            <a:off x="2094230" y="3944620"/>
            <a:ext cx="8154670" cy="136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2" name="矩形 32"/>
          <p:cNvSpPr/>
          <p:nvPr/>
        </p:nvSpPr>
        <p:spPr>
          <a:xfrm>
            <a:off x="3206115" y="3794125"/>
            <a:ext cx="6000750" cy="1365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3" name="矩形 33"/>
          <p:cNvSpPr/>
          <p:nvPr/>
        </p:nvSpPr>
        <p:spPr>
          <a:xfrm>
            <a:off x="4446905" y="3676650"/>
            <a:ext cx="720725" cy="111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4" name="矩形 34"/>
          <p:cNvSpPr/>
          <p:nvPr/>
        </p:nvSpPr>
        <p:spPr>
          <a:xfrm>
            <a:off x="4446905" y="4206875"/>
            <a:ext cx="720725" cy="111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5" name="矩形 35"/>
          <p:cNvSpPr/>
          <p:nvPr/>
        </p:nvSpPr>
        <p:spPr>
          <a:xfrm>
            <a:off x="4446905" y="4337685"/>
            <a:ext cx="720725" cy="111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6" name="矩形 36"/>
          <p:cNvSpPr/>
          <p:nvPr/>
        </p:nvSpPr>
        <p:spPr>
          <a:xfrm>
            <a:off x="1741805" y="3947160"/>
            <a:ext cx="352425" cy="135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7" name="矩形 37"/>
          <p:cNvSpPr/>
          <p:nvPr/>
        </p:nvSpPr>
        <p:spPr>
          <a:xfrm>
            <a:off x="2891790" y="3795395"/>
            <a:ext cx="314325" cy="139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8" name="矩形 38"/>
          <p:cNvSpPr/>
          <p:nvPr/>
        </p:nvSpPr>
        <p:spPr>
          <a:xfrm>
            <a:off x="10248265" y="3947160"/>
            <a:ext cx="400050" cy="135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0" name="矩形 13"/>
          <p:cNvSpPr/>
          <p:nvPr/>
        </p:nvSpPr>
        <p:spPr>
          <a:xfrm>
            <a:off x="10326370" y="1329690"/>
            <a:ext cx="255905" cy="39306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Aft>
                <a:spcPts val="2410"/>
              </a:spcAft>
            </a:pPr>
            <a:endParaRPr lang="en-US" altLang="zh-CN" sz="7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1" name="矩形 17"/>
          <p:cNvSpPr/>
          <p:nvPr/>
        </p:nvSpPr>
        <p:spPr>
          <a:xfrm>
            <a:off x="10326370" y="1723390"/>
            <a:ext cx="255905" cy="4076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anchor="ctr" anchorCtr="0"/>
          <a:lstStyle/>
          <a:p>
            <a:endParaRPr lang="en-US" altLang="zh-CN" sz="700"/>
          </a:p>
        </p:txBody>
      </p:sp>
      <p:sp>
        <p:nvSpPr>
          <p:cNvPr id="52" name="矩形 18"/>
          <p:cNvSpPr/>
          <p:nvPr/>
        </p:nvSpPr>
        <p:spPr>
          <a:xfrm>
            <a:off x="10326370" y="2527300"/>
            <a:ext cx="25590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3" name="矩形 19"/>
          <p:cNvSpPr/>
          <p:nvPr/>
        </p:nvSpPr>
        <p:spPr>
          <a:xfrm>
            <a:off x="10326370" y="2131060"/>
            <a:ext cx="255905" cy="395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4" name="文本框 53"/>
          <p:cNvSpPr txBox="1"/>
          <p:nvPr/>
        </p:nvSpPr>
        <p:spPr>
          <a:xfrm>
            <a:off x="523875" y="1330960"/>
            <a:ext cx="1228725" cy="3683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Cambria" panose="02040503050406030204" charset="0"/>
                <a:cs typeface="Cambria" panose="02040503050406030204" charset="0"/>
              </a:rPr>
              <a:t>ch   0 -   7 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218180" y="1355725"/>
            <a:ext cx="1228725" cy="3683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Cambria" panose="02040503050406030204" charset="0"/>
                <a:cs typeface="Cambria" panose="02040503050406030204" charset="0"/>
              </a:rPr>
              <a:t>ch 48 - 55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0661015" y="1351915"/>
            <a:ext cx="1365250" cy="3683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Cambria" panose="02040503050406030204" charset="0"/>
                <a:cs typeface="Cambria" panose="02040503050406030204" charset="0"/>
              </a:rPr>
              <a:t>ch 72 -   79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862570" y="2706370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ambria" panose="02040503050406030204" charset="0"/>
                <a:cs typeface="Cambria" panose="02040503050406030204" charset="0"/>
              </a:rPr>
              <a:t>BIS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262745" y="2280920"/>
            <a:ext cx="1007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ambria" panose="02040503050406030204" charset="0"/>
                <a:cs typeface="Cambria" panose="02040503050406030204" charset="0"/>
              </a:rPr>
              <a:t>BIL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01955" y="4572635"/>
            <a:ext cx="113880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spcBef>
                <a:spcPts val="1200"/>
              </a:spcBef>
            </a:pPr>
            <a:r>
              <a:rPr lang="en-US" altLang="zh-CN" sz="2000" b="1" dirty="0">
                <a:latin typeface="Cambria" panose="02040503050406030204" charset="0"/>
                <a:cs typeface="Cambria" panose="02040503050406030204" charset="0"/>
              </a:rPr>
              <a:t>​​Trigger System</a:t>
            </a:r>
            <a:r>
              <a:rPr lang="en-US" altLang="zh-CN" sz="2000" dirty="0">
                <a:latin typeface="Cambria" panose="02040503050406030204" charset="0"/>
                <a:cs typeface="Cambria" panose="02040503050406030204" charset="0"/>
              </a:rPr>
              <a:t>: three scintillators operate in coincidence to generate the external trigger signal.</a:t>
            </a:r>
          </a:p>
          <a:p>
            <a:pPr indent="0" fontAlgn="auto">
              <a:spcBef>
                <a:spcPts val="1200"/>
              </a:spcBef>
            </a:pPr>
            <a:r>
              <a:rPr lang="en-US" altLang="zh-CN" sz="2000" b="1" dirty="0">
                <a:latin typeface="Cambria" panose="02040503050406030204" charset="0"/>
                <a:cs typeface="Cambria" panose="02040503050406030204" charset="0"/>
              </a:rPr>
              <a:t>RPC Configuration utilizes two RPCs</a:t>
            </a:r>
            <a:r>
              <a:rPr lang="en-US" altLang="zh-CN" sz="2000" dirty="0">
                <a:latin typeface="Cambria" panose="02040503050406030204" charset="0"/>
                <a:cs typeface="Cambria" panose="02040503050406030204" charset="0"/>
              </a:rPr>
              <a:t>:</a:t>
            </a:r>
          </a:p>
          <a:p>
            <a:pPr lvl="1" indent="0" fontAlgn="auto">
              <a:spcBef>
                <a:spcPts val="0"/>
              </a:spcBef>
            </a:pPr>
            <a:r>
              <a:rPr lang="en-US" altLang="zh-CN" sz="2000" dirty="0">
                <a:latin typeface="Cambria" panose="02040503050406030204" charset="0"/>
                <a:cs typeface="Cambria" panose="02040503050406030204" charset="0"/>
              </a:rPr>
              <a:t>​​BIS:​​ standard RPC</a:t>
            </a:r>
          </a:p>
          <a:p>
            <a:pPr lvl="1" indent="0" fontAlgn="auto">
              <a:spcBef>
                <a:spcPts val="0"/>
              </a:spcBef>
            </a:pPr>
            <a:r>
              <a:rPr lang="en-US" altLang="zh-CN" sz="2000" dirty="0">
                <a:latin typeface="Cambria" panose="02040503050406030204" charset="0"/>
                <a:cs typeface="Cambria" panose="02040503050406030204" charset="0"/>
              </a:rPr>
              <a:t>​​BIL:​​ implements eta-eta readout​​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23582" y="3221114"/>
            <a:ext cx="19523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HV = 5400V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1026AE-AEF8-4960-B430-705EE6DF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841C-0C49-4258-A55D-FBA9734E59E5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31B5D1EC-940B-4DA2-A00D-08E7C552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0CBE3D-6B10-43B0-AEE6-B2BC556E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with RPC detector: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alt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esults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" y="713171"/>
            <a:ext cx="4397375" cy="2537963"/>
          </a:xfrm>
          <a:prstGeom prst="rect">
            <a:avLst/>
          </a:prstGeom>
        </p:spPr>
      </p:pic>
      <p:pic>
        <p:nvPicPr>
          <p:cNvPr id="10" name="图片 9" descr="cluster_siz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" y="3329940"/>
            <a:ext cx="3823970" cy="2590165"/>
          </a:xfrm>
          <a:prstGeom prst="rect">
            <a:avLst/>
          </a:prstGeom>
        </p:spPr>
      </p:pic>
      <p:pic>
        <p:nvPicPr>
          <p:cNvPr id="11" name="图片 10" descr="0-7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925" y="1471295"/>
            <a:ext cx="2493341" cy="1800000"/>
          </a:xfrm>
          <a:prstGeom prst="rect">
            <a:avLst/>
          </a:prstGeom>
        </p:spPr>
      </p:pic>
      <p:pic>
        <p:nvPicPr>
          <p:cNvPr id="12" name="图片 11" descr="0-7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290" y="3535680"/>
            <a:ext cx="2493355" cy="1800000"/>
          </a:xfrm>
          <a:prstGeom prst="rect">
            <a:avLst/>
          </a:prstGeom>
        </p:spPr>
      </p:pic>
      <p:pic>
        <p:nvPicPr>
          <p:cNvPr id="14" name="图片 13" descr="48-55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935" y="1471295"/>
            <a:ext cx="2493571" cy="1800000"/>
          </a:xfrm>
          <a:prstGeom prst="rect">
            <a:avLst/>
          </a:prstGeom>
        </p:spPr>
      </p:pic>
      <p:pic>
        <p:nvPicPr>
          <p:cNvPr id="15" name="图片 14" descr="48-55 (3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935" y="3535680"/>
            <a:ext cx="2494044" cy="1800000"/>
          </a:xfrm>
          <a:prstGeom prst="rect">
            <a:avLst/>
          </a:prstGeom>
        </p:spPr>
      </p:pic>
      <p:pic>
        <p:nvPicPr>
          <p:cNvPr id="16" name="图片 15" descr="72-79 (3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5945" y="3535680"/>
            <a:ext cx="2493750" cy="1800000"/>
          </a:xfrm>
          <a:prstGeom prst="rect">
            <a:avLst/>
          </a:prstGeom>
        </p:spPr>
      </p:pic>
      <p:pic>
        <p:nvPicPr>
          <p:cNvPr id="17" name="图片 16" descr="72-79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945" y="1471295"/>
            <a:ext cx="2493757" cy="180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67275" y="878840"/>
            <a:ext cx="121094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0-7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67880" y="878840"/>
            <a:ext cx="185102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48-55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787255" y="878840"/>
            <a:ext cx="185102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72-79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38600" y="5335905"/>
            <a:ext cx="936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Hit map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matches the setup, with scintillators placed at the indicated positions.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Cambria" panose="02040503050406030204" charset="0"/>
              </a:rPr>
              <a:t>Leading time resolution are less than 100ps.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Pulse widths are 5–10 ns and the cluster-size mean is 1.24.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  <a:cs typeface="Cambria" panose="02040503050406030204" charset="0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8E7576-0DD5-4E44-92BB-D1A18B79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90E7-4843-41CB-9A8B-5876C52C0B90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AFB93C-7BF2-4DCF-B65B-AE8B056D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F7AAD92-5F12-477D-9320-AACFED0C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Summary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94F-9A86-4783-9A01-A7D14D0E900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7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it-IT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charset="0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DAQ module: TDC k</a:t>
            </a:r>
            <a:r>
              <a:rPr lang="en-US" altLang="zh-CN" dirty="0"/>
              <a:t>ey functions have been verified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>
              <a:buFont typeface="Wingdings" panose="05000000000000000000" charset="0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Readout system: full-chain test </a:t>
            </a:r>
            <a:r>
              <a:rPr lang="en-US" altLang="zh-CN" dirty="0"/>
              <a:t>completed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>
              <a:buFont typeface="Wingdings" panose="05000000000000000000" charset="0"/>
              <a:buChar char="Ø"/>
            </a:pP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Font typeface="Wingdings" panose="05000000000000000000" charset="0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Next step: </a:t>
            </a:r>
          </a:p>
          <a:p>
            <a:pPr lvl="1">
              <a:spcBef>
                <a:spcPts val="2400"/>
              </a:spcBef>
            </a:pPr>
            <a:r>
              <a:rPr lang="en-US" altLang="zh-CN" sz="2400" dirty="0"/>
              <a:t>Establish a cosmic-ray test platform </a:t>
            </a:r>
          </a:p>
          <a:p>
            <a:pPr lvl="1">
              <a:spcBef>
                <a:spcPts val="2400"/>
              </a:spcBef>
            </a:pPr>
            <a:r>
              <a:rPr lang="en-US" altLang="zh-CN" sz="2400" dirty="0"/>
              <a:t>Verify 3 trigger modes</a:t>
            </a:r>
          </a:p>
          <a:p>
            <a:pPr lvl="1">
              <a:spcBef>
                <a:spcPts val="2400"/>
              </a:spcBef>
            </a:pPr>
            <a:r>
              <a:rPr lang="en-US" altLang="zh-CN" sz="2400" dirty="0"/>
              <a:t>High-V efficiency curve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B44DB-9DBF-4C3B-81A8-C9DBD9AB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D963-7E4A-420D-899B-743E30DD710E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8AF2BD-8AAF-46C2-AD3E-E842E1DD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49F20A-3B47-4C45-BB96-63EB17C7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Back up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94F-9A86-4783-9A01-A7D14D0E900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3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Architecture of data sampling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22D1-5D9C-42A4-A173-89ACC57D69B4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504FE124-859E-43AF-9888-A2C6610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FA504CF9-FF59-472E-9968-C55E0FE704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8" b="-1"/>
          <a:stretch/>
        </p:blipFill>
        <p:spPr bwMode="auto">
          <a:xfrm>
            <a:off x="5666831" y="759101"/>
            <a:ext cx="6026683" cy="574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C9E440-D320-4BFA-B6F4-1A612B9B07DD}"/>
              </a:ext>
            </a:extLst>
          </p:cNvPr>
          <p:cNvSpPr/>
          <p:nvPr/>
        </p:nvSpPr>
        <p:spPr>
          <a:xfrm>
            <a:off x="763177" y="1072230"/>
            <a:ext cx="4513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pulse signal following fan-out is captured simultaneously by eight flip-flops driven by eight uniform phase-shifted clocks.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A6ABB61-7BFE-4F8D-9B45-B38D0F32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6026"/>
              </p:ext>
            </p:extLst>
          </p:nvPr>
        </p:nvGraphicFramePr>
        <p:xfrm>
          <a:off x="498486" y="2254679"/>
          <a:ext cx="5042939" cy="367207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046914">
                  <a:extLst>
                    <a:ext uri="{9D8B030D-6E8A-4147-A177-3AD203B41FA5}">
                      <a16:colId xmlns:a16="http://schemas.microsoft.com/office/drawing/2014/main" val="14788225"/>
                    </a:ext>
                  </a:extLst>
                </a:gridCol>
                <a:gridCol w="1046914">
                  <a:extLst>
                    <a:ext uri="{9D8B030D-6E8A-4147-A177-3AD203B41FA5}">
                      <a16:colId xmlns:a16="http://schemas.microsoft.com/office/drawing/2014/main" val="854658293"/>
                    </a:ext>
                  </a:extLst>
                </a:gridCol>
                <a:gridCol w="1046914">
                  <a:extLst>
                    <a:ext uri="{9D8B030D-6E8A-4147-A177-3AD203B41FA5}">
                      <a16:colId xmlns:a16="http://schemas.microsoft.com/office/drawing/2014/main" val="406129574"/>
                    </a:ext>
                  </a:extLst>
                </a:gridCol>
                <a:gridCol w="1047923">
                  <a:extLst>
                    <a:ext uri="{9D8B030D-6E8A-4147-A177-3AD203B41FA5}">
                      <a16:colId xmlns:a16="http://schemas.microsoft.com/office/drawing/2014/main" val="2139835262"/>
                    </a:ext>
                  </a:extLst>
                </a:gridCol>
                <a:gridCol w="854274">
                  <a:extLst>
                    <a:ext uri="{9D8B030D-6E8A-4147-A177-3AD203B41FA5}">
                      <a16:colId xmlns:a16="http://schemas.microsoft.com/office/drawing/2014/main" val="3852252402"/>
                    </a:ext>
                  </a:extLst>
                </a:gridCol>
              </a:tblGrid>
              <a:tr h="885292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en-US" sz="1400" dirty="0">
                          <a:effectLst/>
                        </a:rPr>
                        <a:t>Flip-flops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en-US" sz="1400" dirty="0">
                          <a:effectLst/>
                        </a:rPr>
                        <a:t>First Level Fan-out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 Level Fan-out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Third Level Fan-out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Delay (</a:t>
                      </a:r>
                      <a:r>
                        <a:rPr lang="en-US" sz="1400" dirty="0" err="1">
                          <a:effectLst/>
                        </a:rPr>
                        <a:t>ps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CN" sz="16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120675764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239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370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3984756791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239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1460128502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237018947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810</a:t>
                      </a:r>
                      <a:endParaRPr lang="zh-CN" sz="1400" b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639460570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189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370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208724100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189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404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861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3239868080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403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965</a:t>
                      </a:r>
                      <a:endParaRPr lang="zh-CN" sz="1400" b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3983160167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365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927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9" marR="55959" marT="0" marB="0" anchor="ctr"/>
                </a:tc>
                <a:extLst>
                  <a:ext uri="{0D108BD9-81ED-4DB2-BD59-A6C34878D82A}">
                    <a16:rowId xmlns:a16="http://schemas.microsoft.com/office/drawing/2014/main" val="25647348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6EF5845-CEFD-41A3-B3FE-133D1A830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0" y="6178768"/>
            <a:ext cx="71395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4663" algn="l"/>
              </a:tabLst>
            </a:pP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kumimoji="0" lang="ru-RU" altLang="zh-CN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able </a:t>
            </a:r>
            <a:r>
              <a:rPr kumimoji="0" lang="ru-RU" altLang="zh-CN" sz="1600" b="0" i="0" u="none" strike="noStrike" cap="none" normalizeH="0" baseline="0" dirty="0" bmk="_Ref23026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Path delays from signal input to flip-flops</a:t>
            </a: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4663" algn="l"/>
              </a:tabLst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Post-synthesis and implementation</a:t>
            </a:r>
            <a:endParaRPr lang="en-US" altLang="zh-CN" sz="4000" dirty="0">
              <a:solidFill>
                <a:srgbClr val="0074A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22D1-5D9C-42A4-A173-89ACC57D69B4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504FE124-859E-43AF-9888-A2C6610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Cambria Math" panose="02040503050406030204" pitchFamily="18" charset="0"/>
              </a:rPr>
              <a:t>2025 CLHCP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4" name="内容占位符 13" descr="E:/04_个人重要资料/08_小论文/picture/fpga_implentation.pngfpga_implentation">
            <a:extLst>
              <a:ext uri="{FF2B5EF4-FFF2-40B4-BE49-F238E27FC236}">
                <a16:creationId xmlns:a16="http://schemas.microsoft.com/office/drawing/2014/main" id="{9619CBCF-BFB4-4260-86FD-9EE74BD6164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8" r="2158" b="18"/>
          <a:stretch/>
        </p:blipFill>
        <p:spPr bwMode="auto">
          <a:xfrm>
            <a:off x="6096000" y="1700786"/>
            <a:ext cx="5250212" cy="3413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0CE3F9A-5666-4BEF-9257-994E67396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85118"/>
              </p:ext>
            </p:extLst>
          </p:nvPr>
        </p:nvGraphicFramePr>
        <p:xfrm>
          <a:off x="613819" y="1890669"/>
          <a:ext cx="4899213" cy="288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346">
                  <a:extLst>
                    <a:ext uri="{9D8B030D-6E8A-4147-A177-3AD203B41FA5}">
                      <a16:colId xmlns:a16="http://schemas.microsoft.com/office/drawing/2014/main" val="2531641412"/>
                    </a:ext>
                  </a:extLst>
                </a:gridCol>
                <a:gridCol w="1244289">
                  <a:extLst>
                    <a:ext uri="{9D8B030D-6E8A-4147-A177-3AD203B41FA5}">
                      <a16:colId xmlns:a16="http://schemas.microsoft.com/office/drawing/2014/main" val="2576396069"/>
                    </a:ext>
                  </a:extLst>
                </a:gridCol>
                <a:gridCol w="1244289">
                  <a:extLst>
                    <a:ext uri="{9D8B030D-6E8A-4147-A177-3AD203B41FA5}">
                      <a16:colId xmlns:a16="http://schemas.microsoft.com/office/drawing/2014/main" val="4236169343"/>
                    </a:ext>
                  </a:extLst>
                </a:gridCol>
                <a:gridCol w="1244289">
                  <a:extLst>
                    <a:ext uri="{9D8B030D-6E8A-4147-A177-3AD203B41FA5}">
                      <a16:colId xmlns:a16="http://schemas.microsoft.com/office/drawing/2014/main" val="3912498247"/>
                    </a:ext>
                  </a:extLst>
                </a:gridCol>
              </a:tblGrid>
              <a:tr h="38832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Resource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Utilization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Available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Utilization %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379595"/>
                  </a:ext>
                </a:extLst>
              </a:tr>
              <a:tr h="36214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LUT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51497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331680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15.53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2245386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LUTRAM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146880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0.21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6839214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FF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122876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663360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18.52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673777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BRAM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166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1080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15.37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292714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IO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319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520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61.35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695874"/>
                  </a:ext>
                </a:extLst>
              </a:tr>
              <a:tr h="3490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BUFG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624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2.24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040852"/>
                  </a:ext>
                </a:extLst>
              </a:tr>
              <a:tr h="38977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MMCM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endParaRPr lang="zh-CN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16.67</a:t>
                      </a:r>
                      <a:endParaRPr lang="zh-CN" sz="14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7763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C817291D-B4C5-4CDC-B1E0-7ED62ED2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818" y="4890100"/>
            <a:ext cx="508449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Table 2. The summary of resource utilization.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C5310-5FFD-4280-915E-9C3D27CD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28945-6515-49F0-B612-4223C6F1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Introduction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FPGA-based DAQ system design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Performance of the TDC with the signal generator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DAQ </a:t>
            </a:r>
            <a:r>
              <a:rPr lang="en-US" altLang="zh-CN" sz="2800" dirty="0">
                <a:ea typeface="Cambria Math" panose="02040503050406030204" pitchFamily="18" charset="0"/>
                <a:sym typeface="+mn-ea"/>
              </a:rPr>
              <a:t>test with </a:t>
            </a:r>
            <a:r>
              <a:rPr lang="en-US" altLang="zh-CN" sz="2800" dirty="0">
                <a:ea typeface="Cambria Math" panose="02040503050406030204" pitchFamily="18" charset="0"/>
              </a:rPr>
              <a:t>RPC detector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ea typeface="Cambria Math" panose="02040503050406030204" pitchFamily="18" charset="0"/>
              </a:rPr>
              <a:t>Summary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4D68D4-99AD-4F11-BF2F-8C75BFEA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D13C-D40A-46EE-8948-A0527F9FFC05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C11FDA-B74F-4E65-A24B-552D1EE9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01550F-E6A1-4A0E-92FD-6D8BAEF7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5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14" descr="E:/04_个人重要资料/08_小论文/picture/temp_test (1).pngtemp_test (1)">
            <a:extLst>
              <a:ext uri="{FF2B5EF4-FFF2-40B4-BE49-F238E27FC236}">
                <a16:creationId xmlns:a16="http://schemas.microsoft.com/office/drawing/2014/main" id="{BFBB9DE0-A489-4643-9603-1AD4A571E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21" b="2521"/>
          <a:stretch>
            <a:fillRect/>
          </a:stretch>
        </p:blipFill>
        <p:spPr>
          <a:xfrm>
            <a:off x="984052" y="3751501"/>
            <a:ext cx="5559235" cy="273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22D1-5D9C-42A4-A173-89ACC57D69B4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504FE124-859E-43AF-9888-A2C6610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ea typeface="Cambria Math" panose="02040503050406030204" pitchFamily="18" charset="0"/>
              </a:rPr>
              <a:t>2025 CLHCP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3" name="图片 12" descr="E:/04_个人重要资料/08_小论文/picture/dnl_std_bar.pngdnl_std_bar">
            <a:extLst>
              <a:ext uri="{FF2B5EF4-FFF2-40B4-BE49-F238E27FC236}">
                <a16:creationId xmlns:a16="http://schemas.microsoft.com/office/drawing/2014/main" id="{A82BD0B1-11A5-4848-9738-106F2F61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20" r="44"/>
          <a:stretch>
            <a:fillRect/>
          </a:stretch>
        </p:blipFill>
        <p:spPr>
          <a:xfrm>
            <a:off x="585217" y="814498"/>
            <a:ext cx="6136270" cy="2736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083D12-243D-4B66-B9D1-E65103A492E9}"/>
              </a:ext>
            </a:extLst>
          </p:cNvPr>
          <p:cNvSpPr/>
          <p:nvPr/>
        </p:nvSpPr>
        <p:spPr>
          <a:xfrm>
            <a:off x="7031191" y="5222073"/>
            <a:ext cx="4393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Temperature and time resolution over 14-day continuous operation.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DA01C1-6896-4E95-A3F9-B98029C1B91F}"/>
              </a:ext>
            </a:extLst>
          </p:cNvPr>
          <p:cNvSpPr/>
          <p:nvPr/>
        </p:nvSpPr>
        <p:spPr>
          <a:xfrm>
            <a:off x="7031191" y="2369491"/>
            <a:ext cx="413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standard deviations of the time bin width for each TDC channel.</a:t>
            </a:r>
            <a:endParaRPr lang="zh-CN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solidFill>
                  <a:srgbClr val="0074A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Cluster size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altLang="zh-CN" dirty="0"/>
          </a:p>
        </p:txBody>
      </p:sp>
      <p:pic>
        <p:nvPicPr>
          <p:cNvPr id="7" name="图片 6" descr="cluster_size_48_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44" y="1268730"/>
            <a:ext cx="2992120" cy="2160000"/>
          </a:xfrm>
          <a:prstGeom prst="rect">
            <a:avLst/>
          </a:prstGeom>
        </p:spPr>
      </p:pic>
      <p:pic>
        <p:nvPicPr>
          <p:cNvPr id="8" name="图片 7" descr="cluster_size_72_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734" y="1268730"/>
            <a:ext cx="2992120" cy="2160000"/>
          </a:xfrm>
          <a:prstGeom prst="rect">
            <a:avLst/>
          </a:prstGeom>
        </p:spPr>
      </p:pic>
      <p:pic>
        <p:nvPicPr>
          <p:cNvPr id="9" name="图片 8" descr="cluster_size_0_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1268730"/>
            <a:ext cx="2992309" cy="216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448435" y="3429000"/>
            <a:ext cx="121094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0-7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23080" y="3429000"/>
            <a:ext cx="185102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48-55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19975" y="3429000"/>
            <a:ext cx="185102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Cambria" panose="02040503050406030204" charset="0"/>
                <a:cs typeface="Cambria" panose="02040503050406030204" charset="0"/>
              </a:rPr>
              <a:t>ch 72-79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A138C01-38AB-4247-A0D5-DDF93F87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22D1-5D9C-42A4-A173-89ACC57D69B4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504FE124-859E-43AF-9888-A2C6610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01CD2F3-0A14-492F-A2B1-DC52D63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Introduction</a:t>
            </a:r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94F-9A86-4783-9A01-A7D14D0E900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7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7" y="4204966"/>
            <a:ext cx="5460365" cy="2419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10615"/>
          <a:stretch>
            <a:fillRect/>
          </a:stretch>
        </p:blipFill>
        <p:spPr>
          <a:xfrm>
            <a:off x="7642657" y="821133"/>
            <a:ext cx="3996690" cy="30372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"/>
            </a:pPr>
            <a:r>
              <a:rPr lang="en-US" altLang="zh-CN" dirty="0">
                <a:sym typeface="+mn-ea"/>
              </a:rPr>
              <a:t>Phase II upgrade: </a:t>
            </a:r>
            <a:r>
              <a:rPr lang="ru-RU" altLang="zh-CN" dirty="0"/>
              <a:t>next-generation Resistive Plate Chambers</a:t>
            </a:r>
            <a:endParaRPr lang="en-US" altLang="zh-CN" dirty="0">
              <a:sym typeface="+mn-ea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/>
              <a:t>&lt; </a:t>
            </a:r>
            <a:r>
              <a:rPr lang="ru-RU" altLang="zh-CN" dirty="0"/>
              <a:t>300 ps time resolution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ru-RU" altLang="zh-CN" dirty="0"/>
              <a:t>1 </a:t>
            </a:r>
            <a:r>
              <a:rPr lang="en-US" altLang="zh-CN" dirty="0"/>
              <a:t>c</a:t>
            </a:r>
            <a:r>
              <a:rPr lang="ru-RU" altLang="zh-CN" dirty="0"/>
              <a:t>m spatial resolution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en-US" altLang="zh-CN" dirty="0"/>
              <a:t>&gt; </a:t>
            </a:r>
            <a:r>
              <a:rPr lang="ru-RU" altLang="zh-CN" dirty="0"/>
              <a:t>95% detection efficiency</a:t>
            </a:r>
            <a:endParaRPr lang="en-US" altLang="zh-CN" dirty="0">
              <a:sym typeface="+mn-ea"/>
            </a:endParaRPr>
          </a:p>
          <a:p>
            <a:pPr lvl="0">
              <a:buFont typeface="Wingdings" panose="05000000000000000000" pitchFamily="2" charset="2"/>
              <a:buChar char=""/>
            </a:pPr>
            <a:r>
              <a:rPr lang="en-US" altLang="zh-CN" dirty="0">
                <a:sym typeface="+mn-ea"/>
              </a:rPr>
              <a:t>Cosmic ray test in RPC production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monitor singlets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test singlets</a:t>
            </a:r>
          </a:p>
          <a:p>
            <a:pPr lvl="0" algn="l">
              <a:lnSpc>
                <a:spcPct val="100000"/>
              </a:lnSpc>
              <a:buSzTx/>
              <a:buFont typeface="Wingdings" panose="05000000000000000000" pitchFamily="2" charset="2"/>
              <a:buChar char=""/>
            </a:pPr>
            <a:r>
              <a:rPr lang="en-US" altLang="zh-CN" dirty="0"/>
              <a:t>Advantages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monitor</a:t>
            </a:r>
            <a:r>
              <a:rPr lang="en-US" altLang="zh-CN" dirty="0"/>
              <a:t> singlets are very close together </a:t>
            </a:r>
            <a:r>
              <a:rPr lang="en-US" altLang="en-US" dirty="0"/>
              <a:t>→</a:t>
            </a:r>
            <a:r>
              <a:rPr lang="en-US" altLang="zh-CN" dirty="0"/>
              <a:t> a better triggering rate (try to accept all hit angles)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/>
              <a:t>can operate the test singlets easliy</a:t>
            </a:r>
          </a:p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DAQ design goals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144 channels </a:t>
            </a:r>
            <a:r>
              <a:rPr lang="en-US" altLang="zh-CN" dirty="0"/>
              <a:t>per board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</a:rPr>
              <a:t>TDC function with </a:t>
            </a:r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</a:rPr>
              <a:t>100 </a:t>
            </a:r>
            <a:r>
              <a:rPr lang="en-US" altLang="zh-CN" dirty="0" err="1">
                <a:solidFill>
                  <a:srgbClr val="FF0000"/>
                </a:solidFill>
                <a:latin typeface="Cambria Math" panose="02040503050406030204" pitchFamily="18" charset="0"/>
              </a:rPr>
              <a:t>ps</a:t>
            </a:r>
            <a:r>
              <a:rPr lang="en-US" altLang="zh-CN" dirty="0">
                <a:latin typeface="Cambria Math" panose="02040503050406030204" pitchFamily="18" charset="0"/>
              </a:rPr>
              <a:t> time resolution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dirty="0">
                <a:ea typeface="Cambria Math" panose="02040503050406030204" pitchFamily="18" charset="0"/>
                <a:sym typeface="+mn-ea"/>
              </a:rPr>
              <a:t>three trigger modes: external/self/master-slave</a:t>
            </a:r>
            <a:endParaRPr lang="en-US" altLang="zh-CN" dirty="0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92965594-45AF-4540-B2EA-90BB9B96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CA5F-D3BB-4D43-A8E3-A6EE8E2D9AC7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8BB693E9-E942-469C-85BB-E340FFF8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88C1A89-E5F7-40A1-98BD-043C15E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FPGA-based DAQ system design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94F-9A86-4783-9A01-A7D14D0E900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8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Overall </a:t>
            </a:r>
            <a:r>
              <a:rPr altLang="zh-CN" dirty="0">
                <a:latin typeface="Cambria" panose="02040503050406030204" charset="0"/>
                <a:cs typeface="Cambria" panose="02040503050406030204" charset="0"/>
                <a:sym typeface="+mn-ea"/>
              </a:rPr>
              <a:t>signals system</a:t>
            </a:r>
            <a:endParaRPr altLang="zh-CN" dirty="0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05" y="5294630"/>
            <a:ext cx="6100445" cy="124841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2275" y="838835"/>
            <a:ext cx="6264275" cy="4168140"/>
            <a:chOff x="618" y="2777"/>
            <a:chExt cx="9865" cy="6564"/>
          </a:xfrm>
        </p:grpSpPr>
        <p:sp>
          <p:nvSpPr>
            <p:cNvPr id="9" name="Rectangle 2"/>
            <p:cNvSpPr/>
            <p:nvPr/>
          </p:nvSpPr>
          <p:spPr>
            <a:xfrm>
              <a:off x="618" y="2777"/>
              <a:ext cx="3600" cy="28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700" y="2842"/>
              <a:ext cx="3400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charset="0"/>
                  <a:cs typeface="Cambria" panose="02040503050406030204" charset="0"/>
                </a:rPr>
                <a:t>D</a:t>
              </a:r>
              <a:r>
                <a:rPr lang="en-US" altLang="zh-CN" b="1" dirty="0">
                  <a:latin typeface="Cambria" panose="02040503050406030204" charset="0"/>
                  <a:cs typeface="Cambria" panose="02040503050406030204" charset="0"/>
                </a:rPr>
                <a:t>AQ</a:t>
              </a:r>
              <a:r>
                <a:rPr lang="it-IT" altLang="zh-CN" b="1" dirty="0">
                  <a:latin typeface="Cambria" panose="02040503050406030204" charset="0"/>
                  <a:cs typeface="Cambria" panose="02040503050406030204" charset="0"/>
                </a:rPr>
                <a:t>:</a:t>
              </a:r>
              <a:endParaRPr lang="it-IT" b="1" dirty="0">
                <a:latin typeface="Cambria" panose="02040503050406030204" charset="0"/>
                <a:cs typeface="Cambria" panose="02040503050406030204" charset="0"/>
              </a:endParaRPr>
            </a:p>
            <a:p>
              <a:r>
                <a:rPr lang="it-IT" dirty="0">
                  <a:latin typeface="Cambria" panose="02040503050406030204" charset="0"/>
                  <a:cs typeface="Cambria" panose="02040503050406030204" charset="0"/>
                </a:rPr>
                <a:t>Located or directly on the chamber or maximum at 3.5m distance, connected with </a:t>
              </a:r>
              <a:r>
                <a:rPr lang="it-IT" dirty="0">
                  <a:solidFill>
                    <a:srgbClr val="FF0000"/>
                  </a:solidFill>
                  <a:latin typeface="Cambria" panose="02040503050406030204" charset="0"/>
                  <a:cs typeface="Cambria" panose="02040503050406030204" charset="0"/>
                </a:rPr>
                <a:t>18 FEBs</a:t>
              </a:r>
              <a:r>
                <a:rPr lang="it-IT" dirty="0">
                  <a:latin typeface="Cambria" panose="02040503050406030204" charset="0"/>
                  <a:cs typeface="Cambria" panose="02040503050406030204" charset="0"/>
                </a:rPr>
                <a:t>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57" y="7780"/>
              <a:ext cx="1338" cy="31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96" y="7665"/>
              <a:ext cx="336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FEBs eta1 layer 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223" y="2995"/>
              <a:ext cx="3260" cy="3241"/>
              <a:chOff x="4347099" y="3542190"/>
              <a:chExt cx="3339138" cy="73684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7099" y="3542190"/>
                <a:ext cx="2881126" cy="736847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47099" y="3544689"/>
                <a:ext cx="3339138" cy="2319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it-IT" dirty="0">
                    <a:solidFill>
                      <a:srgbClr val="002060"/>
                    </a:solidFill>
                    <a:latin typeface="Cambria" panose="02040503050406030204" charset="0"/>
                    <a:cs typeface="Cambria" panose="02040503050406030204" charset="0"/>
                  </a:rPr>
                  <a:t>Signals ‘’spyder’’ board</a:t>
                </a:r>
              </a:p>
            </p:txBody>
          </p:sp>
        </p:grpSp>
        <p:cxnSp>
          <p:nvCxnSpPr>
            <p:cNvPr id="47" name="Connector: Elbow 46"/>
            <p:cNvCxnSpPr>
              <a:stCxn id="21" idx="0"/>
              <a:endCxn id="57" idx="2"/>
            </p:cNvCxnSpPr>
            <p:nvPr/>
          </p:nvCxnSpPr>
          <p:spPr>
            <a:xfrm rot="16200000">
              <a:off x="7444" y="7228"/>
              <a:ext cx="2382" cy="19"/>
            </a:xfrm>
            <a:prstGeom prst="bentConnector3">
              <a:avLst>
                <a:gd name="adj1" fmla="val -188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nector: Elbow 49"/>
            <p:cNvCxnSpPr>
              <a:cxnSpLocks/>
              <a:stCxn id="82" idx="1"/>
              <a:endCxn id="9" idx="3"/>
            </p:cNvCxnSpPr>
            <p:nvPr/>
          </p:nvCxnSpPr>
          <p:spPr>
            <a:xfrm rot="10800000" flipV="1">
              <a:off x="4218" y="4187"/>
              <a:ext cx="3169" cy="11"/>
            </a:xfrm>
            <a:prstGeom prst="bentConnector3">
              <a:avLst>
                <a:gd name="adj1" fmla="val 9725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/>
            <p:cNvCxnSpPr>
              <a:endCxn id="56" idx="2"/>
            </p:cNvCxnSpPr>
            <p:nvPr/>
          </p:nvCxnSpPr>
          <p:spPr>
            <a:xfrm rot="16200000" flipV="1">
              <a:off x="7167" y="6716"/>
              <a:ext cx="1738" cy="387"/>
            </a:xfrm>
            <a:prstGeom prst="bentConnector3">
              <a:avLst>
                <a:gd name="adj1" fmla="val 50029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nector: Elbow 14"/>
            <p:cNvCxnSpPr>
              <a:endCxn id="58" idx="2"/>
            </p:cNvCxnSpPr>
            <p:nvPr/>
          </p:nvCxnSpPr>
          <p:spPr>
            <a:xfrm rot="16200000">
              <a:off x="7701" y="7257"/>
              <a:ext cx="2933" cy="505"/>
            </a:xfrm>
            <a:prstGeom prst="bentConnector3">
              <a:avLst>
                <a:gd name="adj1" fmla="val 70303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96" y="8247"/>
              <a:ext cx="336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FEBs eta1 layer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6" y="8759"/>
              <a:ext cx="336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FEBs eta1 layer 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47" y="8428"/>
              <a:ext cx="1358" cy="32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47" y="8994"/>
              <a:ext cx="1358" cy="29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92" y="5900"/>
              <a:ext cx="503" cy="1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93" y="5906"/>
              <a:ext cx="503" cy="1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170" y="5903"/>
              <a:ext cx="503" cy="1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30" y="6951"/>
              <a:ext cx="265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  <a:latin typeface="Cambria" panose="02040503050406030204" charset="0"/>
                  <a:cs typeface="Cambria" panose="02040503050406030204" charset="0"/>
                </a:rPr>
                <a:t>20 pins cables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387" y="4050"/>
              <a:ext cx="1305" cy="2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460" y="4456"/>
              <a:ext cx="1232" cy="595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mbria" panose="02040503050406030204" charset="0"/>
                <a:cs typeface="Cambria" panose="02040503050406030204" charset="0"/>
              </a:endParaRPr>
            </a:p>
          </p:txBody>
        </p:sp>
        <p:cxnSp>
          <p:nvCxnSpPr>
            <p:cNvPr id="91" name="Connector: Elbow 90"/>
            <p:cNvCxnSpPr>
              <a:endCxn id="90" idx="1"/>
            </p:cNvCxnSpPr>
            <p:nvPr/>
          </p:nvCxnSpPr>
          <p:spPr>
            <a:xfrm flipV="1">
              <a:off x="4237" y="4754"/>
              <a:ext cx="3223" cy="30"/>
            </a:xfrm>
            <a:prstGeom prst="bentConnector3">
              <a:avLst>
                <a:gd name="adj1" fmla="val 97952"/>
              </a:avLst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521" y="4928"/>
              <a:ext cx="2650" cy="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7030A0"/>
                  </a:solidFill>
                  <a:latin typeface="Cambria" panose="02040503050406030204" charset="0"/>
                  <a:cs typeface="Cambria" panose="02040503050406030204" charset="0"/>
                </a:rPr>
                <a:t>Differential BC_clock cable</a:t>
              </a:r>
            </a:p>
          </p:txBody>
        </p:sp>
        <p:cxnSp>
          <p:nvCxnSpPr>
            <p:cNvPr id="104" name="Connector: Elbow 103"/>
            <p:cNvCxnSpPr>
              <a:stCxn id="82" idx="3"/>
              <a:endCxn id="58" idx="0"/>
            </p:cNvCxnSpPr>
            <p:nvPr/>
          </p:nvCxnSpPr>
          <p:spPr>
            <a:xfrm>
              <a:off x="8692" y="4187"/>
              <a:ext cx="730" cy="17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nector: Elbow 105"/>
            <p:cNvCxnSpPr>
              <a:stCxn id="82" idx="3"/>
              <a:endCxn id="57" idx="0"/>
            </p:cNvCxnSpPr>
            <p:nvPr/>
          </p:nvCxnSpPr>
          <p:spPr>
            <a:xfrm flipH="1">
              <a:off x="8645" y="4187"/>
              <a:ext cx="47" cy="1719"/>
            </a:xfrm>
            <a:prstGeom prst="bentConnector4">
              <a:avLst>
                <a:gd name="adj1" fmla="val -1231915"/>
                <a:gd name="adj2" fmla="val 70389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onnector: Elbow 108"/>
            <p:cNvCxnSpPr/>
            <p:nvPr/>
          </p:nvCxnSpPr>
          <p:spPr>
            <a:xfrm rot="5400000">
              <a:off x="7639" y="4370"/>
              <a:ext cx="1734" cy="1326"/>
            </a:xfrm>
            <a:prstGeom prst="bentConnector3">
              <a:avLst>
                <a:gd name="adj1" fmla="val 7081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nector: Elbow 111"/>
            <p:cNvCxnSpPr/>
            <p:nvPr/>
          </p:nvCxnSpPr>
          <p:spPr>
            <a:xfrm rot="5400000">
              <a:off x="7198" y="5455"/>
              <a:ext cx="909" cy="121"/>
            </a:xfrm>
            <a:prstGeom prst="bentConnector4">
              <a:avLst>
                <a:gd name="adj1" fmla="val -1320"/>
                <a:gd name="adj2" fmla="val 191735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or: Elbow 115"/>
            <p:cNvCxnSpPr>
              <a:endCxn id="57" idx="1"/>
            </p:cNvCxnSpPr>
            <p:nvPr/>
          </p:nvCxnSpPr>
          <p:spPr>
            <a:xfrm rot="5400000" flipV="1">
              <a:off x="7860" y="5442"/>
              <a:ext cx="921" cy="146"/>
            </a:xfrm>
            <a:prstGeom prst="bentConnector2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or: Elbow 120"/>
            <p:cNvCxnSpPr>
              <a:stCxn id="90" idx="3"/>
              <a:endCxn id="58" idx="1"/>
            </p:cNvCxnSpPr>
            <p:nvPr/>
          </p:nvCxnSpPr>
          <p:spPr>
            <a:xfrm>
              <a:off x="8692" y="4754"/>
              <a:ext cx="478" cy="1219"/>
            </a:xfrm>
            <a:prstGeom prst="bentConnector3">
              <a:avLst>
                <a:gd name="adj1" fmla="val 67573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80"/>
            <p:cNvSpPr txBox="1"/>
            <p:nvPr/>
          </p:nvSpPr>
          <p:spPr>
            <a:xfrm>
              <a:off x="4477" y="3468"/>
              <a:ext cx="2650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charset="0"/>
                  <a:cs typeface="Cambria" panose="02040503050406030204" charset="0"/>
                </a:rPr>
                <a:t>68 pins cables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910070" y="2447924"/>
            <a:ext cx="48596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Signals ‘’spyder’’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The Signals ‘’spyder’’ board is an adaptor board with </a:t>
            </a:r>
            <a:r>
              <a:rPr lang="en-US" alt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4</a:t>
            </a: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 connectors.</a:t>
            </a:r>
            <a:endParaRPr lang="it-IT" dirty="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Located directly within the service boxes of the detector</a:t>
            </a:r>
            <a:endParaRPr lang="it-IT" dirty="0">
              <a:latin typeface="Cambria" panose="02040503050406030204" charset="0"/>
              <a:cs typeface="Cambria" panose="02040503050406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It couples in a single </a:t>
            </a:r>
            <a:r>
              <a:rPr lang="it-IT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68 pins </a:t>
            </a: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cable the signals of </a:t>
            </a:r>
            <a:r>
              <a:rPr lang="it-IT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3 FEBs </a:t>
            </a: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of a readout panel column</a:t>
            </a:r>
            <a:endParaRPr lang="it-IT" altLang="en-US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3559175" y="5827395"/>
            <a:ext cx="1534795" cy="153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580130" y="5827395"/>
            <a:ext cx="1457960" cy="142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912066" y="945826"/>
            <a:ext cx="4859655" cy="1200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it-IT" b="1" dirty="0">
                <a:latin typeface="Cambria" panose="02040503050406030204" charset="0"/>
                <a:cs typeface="Cambria" panose="02040503050406030204" charset="0"/>
                <a:sym typeface="+mn-ea"/>
              </a:rPr>
              <a:t>Front-end board 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Backup </a:t>
            </a:r>
            <a:r>
              <a:rPr lang="en-US" alt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solution: </a:t>
            </a:r>
            <a:r>
              <a:rPr lang="en-US" altLang="it-IT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without TDC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it-IT" dirty="0">
                <a:latin typeface="Cambria" panose="02040503050406030204" charset="0"/>
                <a:cs typeface="Cambria" panose="02040503050406030204" charset="0"/>
                <a:sym typeface="+mn-ea"/>
              </a:rPr>
              <a:t>Amplifier and discriminator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20 pins connect with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spyder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board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30389" y="4605654"/>
            <a:ext cx="4859655" cy="9220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it-IT" b="1" dirty="0">
                <a:latin typeface="Cambria" panose="02040503050406030204" charset="0"/>
                <a:cs typeface="Cambria" panose="02040503050406030204" charset="0"/>
                <a:sym typeface="+mn-ea"/>
              </a:rPr>
              <a:t>Low voltage board 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Power supply for FE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Vth / Vdigital / Vamp / Vpol </a:t>
            </a:r>
          </a:p>
        </p:txBody>
      </p:sp>
      <p:pic>
        <p:nvPicPr>
          <p:cNvPr id="51" name="图片 50" descr="23fb01a2083d2e691b77687749b16b9"/>
          <p:cNvPicPr>
            <a:picLocks noChangeAspect="1"/>
          </p:cNvPicPr>
          <p:nvPr/>
        </p:nvPicPr>
        <p:blipFill>
          <a:blip r:embed="rId3"/>
          <a:srcRect l="11972" t="14247" r="14005" b="10783"/>
          <a:stretch>
            <a:fillRect/>
          </a:stretch>
        </p:blipFill>
        <p:spPr>
          <a:xfrm>
            <a:off x="422275" y="3013075"/>
            <a:ext cx="2134235" cy="1621155"/>
          </a:xfrm>
          <a:prstGeom prst="rect">
            <a:avLst/>
          </a:prstGeom>
        </p:spPr>
      </p:pic>
      <p:sp>
        <p:nvSpPr>
          <p:cNvPr id="52" name="TextBox 80"/>
          <p:cNvSpPr txBox="1"/>
          <p:nvPr/>
        </p:nvSpPr>
        <p:spPr>
          <a:xfrm>
            <a:off x="395605" y="4643755"/>
            <a:ext cx="2235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dirty="0">
                <a:latin typeface="Cambria" panose="02040503050406030204" charset="0"/>
                <a:cs typeface="Cambria" panose="02040503050406030204" charset="0"/>
              </a:rPr>
              <a:t>Low voltage board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8C18D42-4579-4CB2-A6E2-A1E785AF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D4A2-3A9D-406E-9912-8B5BDF3129DC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0E2827AD-7F4E-46BD-93C9-FE05548E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2025 CLHCP</a:t>
            </a:r>
            <a:endParaRPr lang="zh-CN" altLang="en-US" dirty="0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A30303D4-0C33-4473-99C7-33515056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5D0A544-2A0F-4D40-8EAF-1F5514E1BA32}"/>
              </a:ext>
            </a:extLst>
          </p:cNvPr>
          <p:cNvSpPr txBox="1"/>
          <p:nvPr/>
        </p:nvSpPr>
        <p:spPr>
          <a:xfrm>
            <a:off x="6930389" y="5655310"/>
            <a:ext cx="4859655" cy="9220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it-IT" b="1" dirty="0">
                <a:latin typeface="Cambria" panose="02040503050406030204" charset="0"/>
                <a:cs typeface="Cambria" panose="02040503050406030204" charset="0"/>
                <a:sym typeface="+mn-ea"/>
              </a:rPr>
              <a:t>PC software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TDC data transmission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Online monitor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9428" r="12452" b="16249"/>
          <a:stretch/>
        </p:blipFill>
        <p:spPr>
          <a:xfrm rot="10800000">
            <a:off x="5310888" y="2145965"/>
            <a:ext cx="5544720" cy="40097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DAQ hardware design</a:t>
            </a:r>
            <a:endParaRPr lang="en-US" altLang="zh-CN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51805" y="1945640"/>
            <a:ext cx="4758690" cy="9296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0850" y="5376545"/>
            <a:ext cx="4758690" cy="8394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955" y="827405"/>
            <a:ext cx="10813415" cy="922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ambria" panose="02040503050406030204" charset="0"/>
                <a:cs typeface="Cambria" panose="02040503050406030204" charset="0"/>
              </a:rPr>
              <a:t>Receive data from FE board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18 FE boards = </a:t>
            </a:r>
            <a:r>
              <a:rPr lang="en-US" altLang="zh-CN" b="1" dirty="0">
                <a:latin typeface="Cambria" panose="02040503050406030204" charset="0"/>
                <a:cs typeface="Cambria" panose="02040503050406030204" charset="0"/>
              </a:rPr>
              <a:t>144 channels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 in total.</a:t>
            </a:r>
          </a:p>
          <a:p>
            <a:r>
              <a:rPr lang="en-US" altLang="zh-CN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Integrates 144 channels </a:t>
            </a:r>
            <a:r>
              <a:rPr lang="en-US" altLang="zh-CN" b="1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polarization circuitry</a:t>
            </a:r>
            <a:r>
              <a:rPr lang="en-US" altLang="zh-CN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. Capable of receiving signals from </a:t>
            </a:r>
            <a:r>
              <a:rPr lang="en-US" altLang="zh-CN" b="1" dirty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+mn-ea"/>
              </a:rPr>
              <a:t>baseline or backup FE</a:t>
            </a:r>
            <a:endParaRPr lang="zh-CN" altLang="en-US" dirty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16" name="连接符: 肘形 15"/>
          <p:cNvCxnSpPr>
            <a:cxnSpLocks/>
          </p:cNvCxnSpPr>
          <p:nvPr/>
        </p:nvCxnSpPr>
        <p:spPr>
          <a:xfrm>
            <a:off x="4170680" y="2443480"/>
            <a:ext cx="3339848" cy="1539241"/>
          </a:xfrm>
          <a:prstGeom prst="bentConnector3">
            <a:avLst>
              <a:gd name="adj1" fmla="val 25014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1955" y="2279015"/>
            <a:ext cx="4076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472C4"/>
                </a:solidFill>
                <a:latin typeface="Cambria" panose="02040503050406030204" charset="0"/>
                <a:cs typeface="Cambria" panose="02040503050406030204" charset="0"/>
              </a:rPr>
              <a:t>Xilinx KINTEX UltraScale: XCKU060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Central processing and control Manchester decoder or TDC</a:t>
            </a:r>
          </a:p>
        </p:txBody>
      </p:sp>
      <p:cxnSp>
        <p:nvCxnSpPr>
          <p:cNvPr id="28" name="连接符: 肘形 27"/>
          <p:cNvCxnSpPr>
            <a:cxnSpLocks/>
          </p:cNvCxnSpPr>
          <p:nvPr/>
        </p:nvCxnSpPr>
        <p:spPr>
          <a:xfrm flipV="1">
            <a:off x="2279015" y="4613911"/>
            <a:ext cx="4205218" cy="565785"/>
          </a:xfrm>
          <a:prstGeom prst="bentConnector3">
            <a:avLst>
              <a:gd name="adj1" fmla="val 58233"/>
            </a:avLst>
          </a:prstGeom>
          <a:ln w="38100">
            <a:solidFill>
              <a:srgbClr val="D821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01781" y="4986459"/>
            <a:ext cx="435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821FD"/>
                </a:solidFill>
                <a:latin typeface="Cambria" panose="02040503050406030204" charset="0"/>
                <a:cs typeface="Cambria" panose="02040503050406030204" charset="0"/>
              </a:rPr>
              <a:t>CPLD:XC95144XL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Processes 18 </a:t>
            </a:r>
            <a:r>
              <a:rPr lang="en-US" altLang="zh-CN" dirty="0" err="1">
                <a:latin typeface="Cambria" panose="02040503050406030204" charset="0"/>
                <a:cs typeface="Cambria" panose="02040503050406030204" charset="0"/>
              </a:rPr>
              <a:t>fast_or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 signals from FE board. </a:t>
            </a:r>
            <a:endParaRPr lang="zh-CN" altLang="en-US" dirty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0493406" y="3278523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11076661" y="3093857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JTAG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10493406" y="3935408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1076661" y="375074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SFP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0493406" y="4527077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1076661" y="4342411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UART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10493406" y="5084506"/>
            <a:ext cx="6391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1076661" y="4899840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Ethernet</a:t>
            </a:r>
          </a:p>
        </p:txBody>
      </p:sp>
      <p:cxnSp>
        <p:nvCxnSpPr>
          <p:cNvPr id="50" name="连接符: 肘形 49"/>
          <p:cNvCxnSpPr>
            <a:cxnSpLocks/>
          </p:cNvCxnSpPr>
          <p:nvPr/>
        </p:nvCxnSpPr>
        <p:spPr>
          <a:xfrm>
            <a:off x="1757779" y="3717188"/>
            <a:ext cx="5246703" cy="45759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401781" y="3501822"/>
            <a:ext cx="619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Cambria" panose="02040503050406030204" charset="0"/>
                <a:cs typeface="Cambria" panose="02040503050406030204" charset="0"/>
              </a:rPr>
              <a:t>Clock buffer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40 MHz LVDS clock output from FPGA.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Split into 2 channels, 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then further distributed into 18 channels.</a:t>
            </a:r>
            <a:endParaRPr lang="zh-CN" altLang="en-US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01781" y="5863718"/>
            <a:ext cx="92518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Other</a:t>
            </a:r>
          </a:p>
          <a:p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Temperature sensor,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SMA,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buttons,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fan,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altLang="zh-CN" b="1" dirty="0">
                <a:latin typeface="Cambria" panose="02040503050406030204" charset="0"/>
                <a:cs typeface="Cambria" panose="02040503050406030204" charset="0"/>
              </a:rPr>
              <a:t>cascading signals</a:t>
            </a:r>
            <a:r>
              <a:rPr lang="en-US" altLang="zh-CN" dirty="0">
                <a:latin typeface="Cambria" panose="02040503050406030204" charset="0"/>
                <a:cs typeface="Cambria" panose="02040503050406030204" charset="0"/>
              </a:rPr>
              <a:t> between two boards, and etc.</a:t>
            </a:r>
            <a:r>
              <a:rPr lang="zh-CN" altLang="en-US" dirty="0">
                <a:latin typeface="Cambria" panose="02040503050406030204" charset="0"/>
                <a:cs typeface="Cambria" panose="02040503050406030204" charset="0"/>
              </a:rPr>
              <a:t> </a:t>
            </a:r>
          </a:p>
        </p:txBody>
      </p:sp>
      <p:cxnSp>
        <p:nvCxnSpPr>
          <p:cNvPr id="66" name="连接符: 肘形 65"/>
          <p:cNvCxnSpPr>
            <a:cxnSpLocks/>
          </p:cNvCxnSpPr>
          <p:nvPr/>
        </p:nvCxnSpPr>
        <p:spPr>
          <a:xfrm flipV="1">
            <a:off x="1127760" y="5084507"/>
            <a:ext cx="6955488" cy="986093"/>
          </a:xfrm>
          <a:prstGeom prst="bentConnector3">
            <a:avLst>
              <a:gd name="adj1" fmla="val 54455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日期占位符 22">
            <a:extLst>
              <a:ext uri="{FF2B5EF4-FFF2-40B4-BE49-F238E27FC236}">
                <a16:creationId xmlns:a16="http://schemas.microsoft.com/office/drawing/2014/main" id="{C528994C-4932-4833-AF5D-AD162A88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E9BA-AE23-45B3-B8C4-43E874BA61AB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24" name="页脚占位符 23">
            <a:extLst>
              <a:ext uri="{FF2B5EF4-FFF2-40B4-BE49-F238E27FC236}">
                <a16:creationId xmlns:a16="http://schemas.microsoft.com/office/drawing/2014/main" id="{6071534D-4FA7-4AC5-898C-E15506C4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2025 CLHCP</a:t>
            </a:r>
            <a:endParaRPr lang="zh-CN" altLang="en-US" dirty="0"/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7931E2C2-91D9-41F7-B7D8-695873C6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TDC principle diagram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Input sample part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Phase shift sampling clock: 500MHz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8 bit thermometer code</a:t>
            </a:r>
          </a:p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Analysis part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8 bit → 3 bit fine count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Analyze edges</a:t>
            </a:r>
          </a:p>
          <a:p>
            <a:pPr lvl="0" algn="l">
              <a:lnSpc>
                <a:spcPct val="100000"/>
              </a:lnSpc>
              <a:buSzTx/>
              <a:buFont typeface="Wingdings" panose="05000000000000000000" pitchFamily="2" charset="2"/>
              <a:buChar char=""/>
            </a:pPr>
            <a:r>
              <a:rPr lang="en-US" altLang="zh-CN" sz="2600" dirty="0">
                <a:sym typeface="+mn-ea"/>
              </a:rPr>
              <a:t>Trigger logic</a:t>
            </a:r>
          </a:p>
          <a:p>
            <a:pPr lvl="1" algn="l">
              <a:lnSpc>
                <a:spcPct val="100000"/>
              </a:lnSpc>
              <a:buSzTx/>
              <a:buFont typeface="Calibri" panose="020F0502020204030204" pitchFamily="34" charset="0"/>
              <a:buChar char="•"/>
            </a:pPr>
            <a:r>
              <a:rPr lang="en-US" altLang="zh-CN" sz="2100" dirty="0">
                <a:sym typeface="+mn-ea"/>
              </a:rPr>
              <a:t>External/self/master-slave</a:t>
            </a:r>
            <a:endParaRPr lang="en-US" altLang="zh-CN" sz="2100" dirty="0"/>
          </a:p>
          <a:p>
            <a:pPr>
              <a:buFont typeface="Wingdings" panose="05000000000000000000" pitchFamily="2" charset="2"/>
              <a:buChar char=""/>
            </a:pPr>
            <a:r>
              <a:rPr lang="en-US" altLang="zh-CN" dirty="0"/>
              <a:t>Ethernet communication part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Transfer the data to the total FIFO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altLang="zh-CN" sz="2100" dirty="0"/>
              <a:t>Gigabit Ethernet</a:t>
            </a:r>
            <a:endParaRPr lang="zh-CN" altLang="en-US" sz="21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ADCC05-69AA-4D3E-9301-05E200A38A9E}"/>
              </a:ext>
            </a:extLst>
          </p:cNvPr>
          <p:cNvGrpSpPr/>
          <p:nvPr/>
        </p:nvGrpSpPr>
        <p:grpSpPr>
          <a:xfrm>
            <a:off x="5311775" y="797560"/>
            <a:ext cx="6490970" cy="4975860"/>
            <a:chOff x="8365" y="1724"/>
            <a:chExt cx="10222" cy="7836"/>
          </a:xfrm>
        </p:grpSpPr>
        <p:pic>
          <p:nvPicPr>
            <p:cNvPr id="14" name="图片 13" descr="144TDC diagram">
              <a:extLst>
                <a:ext uri="{FF2B5EF4-FFF2-40B4-BE49-F238E27FC236}">
                  <a16:creationId xmlns:a16="http://schemas.microsoft.com/office/drawing/2014/main" id="{9B10569C-6DBD-4A8B-A7B2-4A9474CC1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5" y="1724"/>
              <a:ext cx="10223" cy="7837"/>
            </a:xfrm>
            <a:prstGeom prst="rect">
              <a:avLst/>
            </a:prstGeom>
          </p:spPr>
        </p:pic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D91341AA-03A2-4579-AAD4-C03AE7E3D62B}"/>
                </a:ext>
              </a:extLst>
            </p:cNvPr>
            <p:cNvCxnSpPr/>
            <p:nvPr/>
          </p:nvCxnSpPr>
          <p:spPr>
            <a:xfrm>
              <a:off x="13618" y="2902"/>
              <a:ext cx="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9118F6E-EF9E-407A-8799-E43121E545C1}"/>
                </a:ext>
              </a:extLst>
            </p:cNvPr>
            <p:cNvCxnSpPr/>
            <p:nvPr/>
          </p:nvCxnSpPr>
          <p:spPr>
            <a:xfrm>
              <a:off x="13618" y="4126"/>
              <a:ext cx="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26B1A96-306C-4056-8C8F-6621E9CEC1D5}"/>
                </a:ext>
              </a:extLst>
            </p:cNvPr>
            <p:cNvCxnSpPr/>
            <p:nvPr/>
          </p:nvCxnSpPr>
          <p:spPr>
            <a:xfrm>
              <a:off x="13618" y="6366"/>
              <a:ext cx="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0F6E6840-8E1A-4DFE-88EA-8A0DED51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D189-2FE8-4AF5-877C-953005404911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8" name="页脚占位符 17">
            <a:extLst>
              <a:ext uri="{FF2B5EF4-FFF2-40B4-BE49-F238E27FC236}">
                <a16:creationId xmlns:a16="http://schemas.microsoft.com/office/drawing/2014/main" id="{00D11D3D-0618-4B0C-8B8B-61E20F0F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 CLHCP</a:t>
            </a:r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6E08828F-321C-47EB-A647-0B1B9B27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8E55B4A4-E96A-49AE-96FC-BB359F7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115"/>
            <a:ext cx="10515600" cy="2021132"/>
          </a:xfrm>
        </p:spPr>
        <p:txBody>
          <a:bodyPr/>
          <a:lstStyle/>
          <a:p>
            <a:r>
              <a:rPr lang="en-US" altLang="zh-CN" dirty="0">
                <a:ea typeface="Cambria Math" panose="02040503050406030204" pitchFamily="18" charset="0"/>
              </a:rPr>
              <a:t>Performance of the TDC with the signal generator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D7AD2264-F0FE-4A59-9F5B-3E8F1226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94F-9A86-4783-9A01-A7D14D0E900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FBC6E3D-755F-4992-A5D9-98E787D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3" name="页脚占位符 11">
            <a:extLst>
              <a:ext uri="{FF2B5EF4-FFF2-40B4-BE49-F238E27FC236}">
                <a16:creationId xmlns:a16="http://schemas.microsoft.com/office/drawing/2014/main" id="{09373C65-F857-4058-94B6-94D16C6C0464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3490B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CLHCP</a:t>
            </a:r>
            <a:endParaRPr lang="zh-CN" altLang="en-US" sz="1400" dirty="0">
              <a:solidFill>
                <a:srgbClr val="3490B9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87299"/>
      </p:ext>
    </p:extLst>
  </p:cSld>
  <p:clrMapOvr>
    <a:masterClrMapping/>
  </p:clrMapOvr>
</p:sld>
</file>

<file path=ppt/theme/theme1.xml><?xml version="1.0" encoding="utf-8"?>
<a:theme xmlns:a="http://schemas.openxmlformats.org/drawingml/2006/main" name="JiaxuanLi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axuanLi" id="{F1F3CAE6-93A9-4BFE-85F5-596249A3F3CC}" vid="{8BDA70E5-61E5-4D7C-B7C2-192BBBF280B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JiaxuanLi</Template>
  <TotalTime>1616</TotalTime>
  <Words>983</Words>
  <Application>Microsoft Office PowerPoint</Application>
  <PresentationFormat>宽屏</PresentationFormat>
  <Paragraphs>289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Microsoft YaHei UI</vt:lpstr>
      <vt:lpstr>等线</vt:lpstr>
      <vt:lpstr>Arial</vt:lpstr>
      <vt:lpstr>Calibri</vt:lpstr>
      <vt:lpstr>Cambria</vt:lpstr>
      <vt:lpstr>Cambria Math</vt:lpstr>
      <vt:lpstr>Times New Roman</vt:lpstr>
      <vt:lpstr>Wingdings</vt:lpstr>
      <vt:lpstr>JiaxuanLi</vt:lpstr>
      <vt:lpstr>A FPGA-based DAQ system for RPC cosmic ray test</vt:lpstr>
      <vt:lpstr>Outline</vt:lpstr>
      <vt:lpstr>Introduction</vt:lpstr>
      <vt:lpstr>Introduction</vt:lpstr>
      <vt:lpstr>FPGA-based DAQ system design</vt:lpstr>
      <vt:lpstr>Overall signals system</vt:lpstr>
      <vt:lpstr>DAQ hardware design</vt:lpstr>
      <vt:lpstr>TDC principle diagram</vt:lpstr>
      <vt:lpstr>Performance of the TDC with the signal generator</vt:lpstr>
      <vt:lpstr>Performance: DNL &amp; INL</vt:lpstr>
      <vt:lpstr>Performance: time resolution</vt:lpstr>
      <vt:lpstr>DAQ test with RPC detector</vt:lpstr>
      <vt:lpstr>Performance with RPC detector: setup</vt:lpstr>
      <vt:lpstr>Performance with RPC detector: results </vt:lpstr>
      <vt:lpstr>Summary</vt:lpstr>
      <vt:lpstr>Summary</vt:lpstr>
      <vt:lpstr>Back up</vt:lpstr>
      <vt:lpstr>Architecture of data sampling</vt:lpstr>
      <vt:lpstr>Post-synthesis and implementation</vt:lpstr>
      <vt:lpstr>Result</vt:lpstr>
      <vt:lpstr>Cluster size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FPGA-based DAQ system for RPC cosmic ray test</dc:title>
  <dc:creator>admin</dc:creator>
  <cp:lastModifiedBy>Jiaxuan Li</cp:lastModifiedBy>
  <cp:revision>110</cp:revision>
  <dcterms:created xsi:type="dcterms:W3CDTF">2023-08-09T12:44:00Z</dcterms:created>
  <dcterms:modified xsi:type="dcterms:W3CDTF">2025-11-01T05:21:07Z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