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78" r:id="rId4"/>
    <p:sldMasterId id="2147483691" r:id="rId5"/>
    <p:sldMasterId id="2147483703" r:id="rId6"/>
  </p:sldMasterIdLst>
  <p:notesMasterIdLst>
    <p:notesMasterId r:id="rId30"/>
  </p:notesMasterIdLst>
  <p:sldIdLst>
    <p:sldId id="257" r:id="rId7"/>
    <p:sldId id="305" r:id="rId8"/>
    <p:sldId id="460" r:id="rId9"/>
    <p:sldId id="421" r:id="rId10"/>
    <p:sldId id="431" r:id="rId11"/>
    <p:sldId id="461" r:id="rId12"/>
    <p:sldId id="432" r:id="rId13"/>
    <p:sldId id="458" r:id="rId14"/>
    <p:sldId id="433" r:id="rId15"/>
    <p:sldId id="448" r:id="rId16"/>
    <p:sldId id="455" r:id="rId17"/>
    <p:sldId id="456" r:id="rId18"/>
    <p:sldId id="447" r:id="rId19"/>
    <p:sldId id="440" r:id="rId20"/>
    <p:sldId id="454" r:id="rId21"/>
    <p:sldId id="442" r:id="rId22"/>
    <p:sldId id="443" r:id="rId23"/>
    <p:sldId id="427" r:id="rId24"/>
    <p:sldId id="445" r:id="rId25"/>
    <p:sldId id="444" r:id="rId26"/>
    <p:sldId id="429" r:id="rId27"/>
    <p:sldId id="457" r:id="rId28"/>
    <p:sldId id="260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9FF"/>
    <a:srgbClr val="004EFF"/>
    <a:srgbClr val="C00000"/>
    <a:srgbClr val="F2DCDB"/>
    <a:srgbClr val="E6B9B8"/>
    <a:srgbClr val="D99694"/>
    <a:srgbClr val="C0504D"/>
    <a:srgbClr val="FD5C0C"/>
    <a:srgbClr val="F21212"/>
    <a:srgbClr val="FA1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435" autoAdjust="0"/>
  </p:normalViewPr>
  <p:slideViewPr>
    <p:cSldViewPr snapToGrid="0">
      <p:cViewPr varScale="1">
        <p:scale>
          <a:sx n="63" d="100"/>
          <a:sy n="63" d="100"/>
        </p:scale>
        <p:origin x="5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F2C75-AF0E-49D6-A90E-A7FE0906294D}" type="datetimeFigureOut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FE995-9D54-4721-89A9-C75BB5FB139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2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578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7A6F6-0A24-4A2B-8F65-5A6338A8A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9E065CF-7058-1271-D14C-F2898CEE9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0F472F1-5E42-848C-1CD5-7A6617670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6921EC-721B-A424-D298-009605B8A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007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777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369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7D029-B4A0-D377-7E82-707CC20F8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ACE8C44-8D64-D057-21CD-C24387CF06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515EC04-2D0F-8B52-B2E6-E64B1D2B5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16167D-F9EB-D68E-077E-F9A7B5ACC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36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b="1" kern="1200" dirty="0">
              <a:solidFill>
                <a:schemeClr val="tx1"/>
              </a:solidFill>
              <a:latin typeface="+mn-lt"/>
              <a:ea typeface="Microsoft YaHei" panose="020B0503020204020204" pitchFamily="34" charset="-122"/>
              <a:cs typeface="Montserrat"/>
              <a:sym typeface="Montserrat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625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81D20-214E-08F2-2361-2EAFF1E59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D86E83A-0700-F697-1D3B-CC94B0F39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86BFD62-0982-AC35-0DA1-B32B605F8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altLang="zh-CN" dirty="0"/>
            </a:b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C62B87-39A1-A9DD-53C9-21089366F5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685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altLang="zh-CN" dirty="0"/>
            </a:b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276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A85AE-3BB1-D8D9-EFE9-E73FEDE15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51177FA-828C-DB0C-DFF5-0E613DFB8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307CA73-0062-4720-227B-E0C167A3E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050BFE-4301-1555-FD84-4E4BD2BE9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753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F17C0-338D-1036-AC7B-F99BDB31C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8F11150-0F13-4B08-E802-431F91DCE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0378A6-BFF3-6168-5DC6-6BED76422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608827-9B27-02CE-9A4E-E881846EF8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631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6CBEE-7D4D-665F-BD87-31C4CF621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E40175A-39F1-6A2E-650A-D977210551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96AA17D-F35D-EF05-FA7A-9D79D9875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5EA170-78A6-FF0D-75D9-25038423D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471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23B1E-DF10-FB03-BEBC-90146F9B8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5046D92-298C-ECDB-8414-16507F495A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7263584-EBF8-3B93-6119-7F16F5C290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4DA816-C414-B112-B026-F3D4B8831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659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23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42242-CC6A-43CD-89F4-76F6F0441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C0BD472-9A58-4DEA-7F1D-8AAB1C79B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70E7B84-AA6B-A9EE-5888-9C8403E8A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CEEE44-704D-386B-42F7-33B0AF207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182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206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4534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7001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EB125-EEF3-25D5-922C-C947A0485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EDB52AD-AB93-BC92-4810-04FC5F43E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64B0780-F890-50AC-9A59-1398C8B69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5C85C9-8425-57E6-762F-94E6F71E9A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4427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880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053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FE995-9D54-4721-89A9-C75BB5FB139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549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7018"/>
            <a:ext cx="10363200" cy="136236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177"/>
            <a:ext cx="10363200" cy="15008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FDEEB-DEC4-4515-84DD-97F99077D103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1E9FD-65C6-4B10-8ABE-266AF7D8ECBB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7" name="图片 6" descr="捕获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867" y="27305"/>
            <a:ext cx="3760000" cy="396000"/>
          </a:xfrm>
          <a:prstGeom prst="rect">
            <a:avLst/>
          </a:prstGeom>
        </p:spPr>
      </p:pic>
      <p:pic>
        <p:nvPicPr>
          <p:cNvPr id="8" name="图片 7" descr="捕获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" y="81280"/>
            <a:ext cx="950400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348"/>
            <a:ext cx="10972800" cy="114273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599518"/>
            <a:ext cx="5384800" cy="45263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599518"/>
            <a:ext cx="5384800" cy="45263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F4255-F816-4FDB-9D0A-089FE3E3752A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32618-A449-426D-BF95-0B9B67FA804B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348"/>
            <a:ext cx="10972800" cy="114273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849"/>
            <a:ext cx="5386917" cy="6398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5657"/>
            <a:ext cx="5386917" cy="395023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7" y="1535849"/>
            <a:ext cx="5389033" cy="6398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7" y="2175657"/>
            <a:ext cx="5389033" cy="395023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910C9-1470-4158-A63E-BE0F6A1BA2B8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947C7-3338-4BDF-AEA3-A8EFD046DC66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348"/>
            <a:ext cx="10972800" cy="114273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6443F-77B1-43F4-93EA-0445BCEC8BB6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F2AE6-73CA-49F3-98D0-AAAF2232AEC0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C1F41-6FA7-40E4-A183-99547D09E7B4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1BF85-1302-4039-88B9-8A03D85DE577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7" y="273758"/>
            <a:ext cx="4011084" cy="116183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757"/>
            <a:ext cx="6815667" cy="585213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7" y="1435582"/>
            <a:ext cx="4011084" cy="4690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C6179-E91C-49E7-8E85-A713FF8FAAAB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B9112-3959-46B0-B96E-A3D9AD934419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131"/>
            <a:ext cx="7315200" cy="56659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58"/>
            <a:ext cx="7315200" cy="41141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6715"/>
            <a:ext cx="7315200" cy="8053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B5B5A-F376-494B-9119-8C9E0843F80D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284D8-A090-427A-A07C-6AD04C8FF7CA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348"/>
            <a:ext cx="10972800" cy="114273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599518"/>
            <a:ext cx="10972800" cy="45263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2B36E-E6EC-4D8E-A5D8-96E5BDF009C0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63D16-B679-4576-9FC4-6B2F8B6D93FF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5349"/>
            <a:ext cx="2743200" cy="585054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5349"/>
            <a:ext cx="8026400" cy="585054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BC114-E123-46D8-ABA8-9F612EC5B343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B7E7C-44E3-406A-81EF-DC9E5B133BFD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348"/>
            <a:ext cx="10972800" cy="114273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4F6BA0-8F4E-434D-BB4B-7D8F08948131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BD9380-E60F-4F27-AB9B-F4236089A9CC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867494-64B4-4384-9AE6-52596C365FE6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6DA6C-10A4-4FCE-A70A-C9BB20AA0C69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348"/>
            <a:ext cx="10972800" cy="114273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599518"/>
            <a:ext cx="10972800" cy="4526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155DD-7E77-4FA9-B9C7-8EDC361C1FAE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6DA6C-10A4-4FCE-A70A-C9BB20AA0C69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5479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96481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09672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12646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525966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81060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8568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8668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71304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90192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095407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461533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422AC-2FA2-4C80-961E-F8424CA2998C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1203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A4E0-186A-4729-9D0F-9B69CBF1EDE4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3230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EA94-5BF5-4AD2-985A-9B8F9153E141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9392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CA2D-08D2-4583-90BB-2F49A59C559C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0108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A0E1-46FF-403C-8F2C-84E820B7AEA5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5458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A607-9404-43CA-8DA7-DB64AC78B040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174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FEDA3-1B94-44F8-936D-7FA1772037CF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137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C8BC9-14CE-4894-9D89-64621A9D33A9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7089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3C6A1-52AD-4C41-87B0-F60E724C5DC6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2464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1A006-6E0E-4B66-AF8F-BC34845C4071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8805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5C06-F769-4DC1-977D-8EBBE34509CC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3F57-AD2B-43D4-94F1-6668EFA6A5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6398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93121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46261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230473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026809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231241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022194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886863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57699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096955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298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060405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922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5351"/>
            <a:ext cx="10972800" cy="11427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99518"/>
            <a:ext cx="10972800" cy="4526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660"/>
            <a:ext cx="2844800" cy="3644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660"/>
            <a:ext cx="3860800" cy="3644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660"/>
            <a:ext cx="2844800" cy="3644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055" name="图片 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"/>
            <a:ext cx="12192000" cy="683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文本框 9"/>
          <p:cNvSpPr txBox="1">
            <a:spLocks noChangeArrowheads="1"/>
          </p:cNvSpPr>
          <p:nvPr userDrawn="1"/>
        </p:nvSpPr>
        <p:spPr bwMode="auto">
          <a:xfrm>
            <a:off x="9036474" y="6222982"/>
            <a:ext cx="2492990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中电科芯片技术（集团）有限公司</a:t>
            </a:r>
          </a:p>
        </p:txBody>
      </p:sp>
      <p:sp>
        <p:nvSpPr>
          <p:cNvPr id="1034" name="文本框 8"/>
          <p:cNvSpPr txBox="1">
            <a:spLocks noChangeArrowheads="1"/>
          </p:cNvSpPr>
          <p:nvPr userDrawn="1"/>
        </p:nvSpPr>
        <p:spPr bwMode="auto">
          <a:xfrm>
            <a:off x="5352041" y="6437842"/>
            <a:ext cx="6236772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Chongqing Acoustic-Optic-Electronic Co., LTD. of China Electronics Technology Group Corporation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117" y="-12732"/>
            <a:ext cx="12189883" cy="687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6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28651"/>
            <a:ext cx="12192000" cy="743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圆角矩形 10"/>
          <p:cNvSpPr>
            <a:spLocks noChangeArrowheads="1"/>
          </p:cNvSpPr>
          <p:nvPr userDrawn="1"/>
        </p:nvSpPr>
        <p:spPr bwMode="auto">
          <a:xfrm>
            <a:off x="11049000" y="6686113"/>
            <a:ext cx="762000" cy="143240"/>
          </a:xfrm>
          <a:prstGeom prst="roundRect">
            <a:avLst>
              <a:gd name="adj" fmla="val 16667"/>
            </a:avLst>
          </a:prstGeom>
          <a:solidFill>
            <a:srgbClr val="A6A6A6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150" name="灯片编号占位符 5"/>
          <p:cNvSpPr txBox="1">
            <a:spLocks noChangeArrowheads="1"/>
          </p:cNvSpPr>
          <p:nvPr userDrawn="1"/>
        </p:nvSpPr>
        <p:spPr bwMode="auto">
          <a:xfrm>
            <a:off x="8737600" y="6644742"/>
            <a:ext cx="2844800" cy="36605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941F9E63-DC5F-4B40-92B9-78C6B31EEE89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t>‹#›</a:t>
            </a:fld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53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660"/>
            <a:ext cx="2844800" cy="3644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05C99F4-DE2B-469F-94DB-6F9FBC648DAF}" type="datetime1">
              <a:rPr lang="zh-CN" altLang="en-US" smtClean="0"/>
              <a:pPr>
                <a:defRPr/>
              </a:pPr>
              <a:t>2025/10/30</a:t>
            </a:fld>
            <a:endParaRPr lang="zh-CN" altLang="en-US"/>
          </a:p>
        </p:txBody>
      </p:sp>
      <p:sp>
        <p:nvSpPr>
          <p:cNvPr id="6154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660"/>
            <a:ext cx="3860800" cy="3644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5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573121"/>
            <a:ext cx="2844800" cy="36605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1BD9380-E60F-4F27-AB9B-F4236089A9CC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BFD6C61-6B1A-E690-687C-2212B6787B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3"/>
            <a:ext cx="12192000" cy="683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9">
            <a:extLst>
              <a:ext uri="{FF2B5EF4-FFF2-40B4-BE49-F238E27FC236}">
                <a16:creationId xmlns:a16="http://schemas.microsoft.com/office/drawing/2014/main" id="{813D1442-7101-B8E4-BC6D-EF5342D7C4F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373360" y="6222974"/>
            <a:ext cx="2492990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中电科芯片技术（集团）有限公司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CBADA08-E764-6FF0-BBE0-B61273AC4CC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39229" y="6467635"/>
            <a:ext cx="2827121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CETC CHIPS TECHNOLOGY GROUP Co., LTD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13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06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7DDF923-02F7-4D2A-9B18-8989D514C2DE}" type="datetime1">
              <a:rPr lang="zh-CN" altLang="en-US" smtClean="0"/>
              <a:t>2025/10/30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FD71D5-218A-4EAA-BD28-D96389923CE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AB2CD39-CE1F-41FC-B687-ECF4E378D8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117" y="-12732"/>
            <a:ext cx="12189883" cy="687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636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5" Type="http://schemas.openxmlformats.org/officeDocument/2006/relationships/hyperlink" Target="https://doi.org/10.1039/D2MA00626J" TargetMode="Externa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6" Type="http://schemas.openxmlformats.org/officeDocument/2006/relationships/hyperlink" Target="https://doi.org/10.1039/D2MA00626J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50.pn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7" Type="http://schemas.openxmlformats.org/officeDocument/2006/relationships/image" Target="../media/image50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0" y="1511916"/>
            <a:ext cx="1219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zh-CN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on the fast GAGG for LHCb upgrade II</a:t>
            </a: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2632910" y="4487403"/>
            <a:ext cx="69261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26th Research Institute of China Electronics Technology Group Corporation (SIPAT) </a:t>
            </a: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6817360" y="5461373"/>
            <a:ext cx="52019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Henan Normal University</a:t>
            </a: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 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October 31, 2025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37441" y="2863076"/>
            <a:ext cx="8917117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Xiong Xiao, Jingjing Qu, Pengfei Han, Yuchong Ding*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on behalf of the ECAL China Group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4B2B361B-949A-9E71-B1DA-D40559EE4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126" y="0"/>
            <a:ext cx="836853" cy="836853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66DFE6F8-FB4E-B610-B448-E2A8F2431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247" y="0"/>
            <a:ext cx="820776" cy="83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5B9EFBFC-9C38-8C1C-AC2F-A765FA930E7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28"/>
          <a:stretch>
            <a:fillRect/>
          </a:stretch>
        </p:blipFill>
        <p:spPr>
          <a:xfrm>
            <a:off x="10306901" y="10160"/>
            <a:ext cx="1377099" cy="8368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62345" y="873635"/>
            <a:ext cx="3632045" cy="766355"/>
            <a:chOff x="3962426" y="905690"/>
            <a:chExt cx="3632045" cy="766355"/>
          </a:xfrm>
        </p:grpSpPr>
        <p:sp>
          <p:nvSpPr>
            <p:cNvPr id="2" name="矩形 1"/>
            <p:cNvSpPr/>
            <p:nvPr/>
          </p:nvSpPr>
          <p:spPr>
            <a:xfrm>
              <a:off x="3962426" y="905690"/>
              <a:ext cx="3317358" cy="7663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058817" y="905690"/>
              <a:ext cx="3535654" cy="712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Outline</a:t>
              </a:r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0" y="6711899"/>
            <a:ext cx="12192000" cy="1461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"/>
            <a:ext cx="4841240" cy="6711315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0121764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71621" y="2042187"/>
            <a:ext cx="7120379" cy="3405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</a:t>
            </a: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Crystal Growth and Characterization</a:t>
            </a:r>
            <a:endParaRPr lang="en-US" altLang="zh-CN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3.</a:t>
            </a: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Beam Testing Results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4.</a:t>
            </a: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Conclusions and Next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F6610-24A2-3A10-D520-BA876F5E2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E523AE80-B75F-AED9-D187-5B6BA7FE7D0E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A48D4BF-2B64-76D5-7064-A4F29AC53798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F5D1526-6DC3-1C4B-EAC7-2AD1A9C4823A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77E14044-0C5E-1109-7106-EE6B3D3B3818}"/>
              </a:ext>
            </a:extLst>
          </p:cNvPr>
          <p:cNvSpPr txBox="1"/>
          <p:nvPr/>
        </p:nvSpPr>
        <p:spPr>
          <a:xfrm>
            <a:off x="602807" y="81668"/>
            <a:ext cx="10802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1.Background:</a:t>
            </a:r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ECAL at LHCb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DD7CA55-6D30-8723-A0DA-29C8A5753398}"/>
              </a:ext>
            </a:extLst>
          </p:cNvPr>
          <p:cNvSpPr txBox="1"/>
          <p:nvPr/>
        </p:nvSpPr>
        <p:spPr>
          <a:xfrm>
            <a:off x="347695" y="826294"/>
            <a:ext cx="116367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en-US" altLang="zh-CN" sz="2400" dirty="0">
                <a:solidFill>
                  <a:sysClr val="windowText" lastClr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The LHCb experiment is designed for heavy flavor physics at the LHC.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1A5D1579-14D4-487C-06A1-B4C76AC0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67A160B-CA04-0757-A88F-F10337439F63}"/>
              </a:ext>
            </a:extLst>
          </p:cNvPr>
          <p:cNvGrpSpPr/>
          <p:nvPr/>
        </p:nvGrpSpPr>
        <p:grpSpPr>
          <a:xfrm>
            <a:off x="347695" y="2146770"/>
            <a:ext cx="6275696" cy="3487302"/>
            <a:chOff x="575481" y="2367070"/>
            <a:chExt cx="6275696" cy="348730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25EB4F21-5650-A581-8610-B66CBEEE9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5481" y="2367070"/>
              <a:ext cx="6275696" cy="3364231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C818AFF-A730-AC79-D6EB-8DC4112B3DB9}"/>
                </a:ext>
              </a:extLst>
            </p:cNvPr>
            <p:cNvSpPr/>
            <p:nvPr/>
          </p:nvSpPr>
          <p:spPr>
            <a:xfrm>
              <a:off x="4410392" y="5309519"/>
              <a:ext cx="1457768" cy="544853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D35F598A-5939-4AB1-857F-B501EB036111}"/>
              </a:ext>
            </a:extLst>
          </p:cNvPr>
          <p:cNvSpPr txBox="1"/>
          <p:nvPr/>
        </p:nvSpPr>
        <p:spPr>
          <a:xfrm>
            <a:off x="6776658" y="2072263"/>
            <a:ext cx="5397253" cy="3636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Electromagnetic calorimeter (ECAL)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   </a:t>
            </a:r>
            <a:r>
              <a:rPr lang="en-US" altLang="zh-CN" sz="24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 is a key component of LHCb</a:t>
            </a:r>
          </a:p>
          <a:p>
            <a:pPr>
              <a:lnSpc>
                <a:spcPct val="150000"/>
              </a:lnSpc>
            </a:pPr>
            <a:endParaRPr lang="en-US" altLang="zh-CN" sz="2000" b="1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ECAL is crucial for key physics goals of LHCb, such as:</a:t>
            </a:r>
            <a:endParaRPr lang="en-US" altLang="zh-CN" sz="2400" dirty="0">
              <a:solidFill>
                <a:srgbClr val="0063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CP violation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Lepton </a:t>
            </a:r>
            <a:r>
              <a:rPr lang="en-US" altLang="zh-CN" sz="2000" dirty="0" err="1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flavour</a:t>
            </a: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universality</a:t>
            </a:r>
          </a:p>
        </p:txBody>
      </p:sp>
    </p:spTree>
    <p:extLst>
      <p:ext uri="{BB962C8B-B14F-4D97-AF65-F5344CB8AC3E}">
        <p14:creationId xmlns:p14="http://schemas.microsoft.com/office/powerpoint/2010/main" val="773797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/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/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02807" y="81668"/>
            <a:ext cx="10802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1.Background:</a:t>
            </a:r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Motivation to LHCb ECAL upgrade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9ED392B-4787-952A-3EA5-A05473D5A863}"/>
              </a:ext>
            </a:extLst>
          </p:cNvPr>
          <p:cNvGrpSpPr/>
          <p:nvPr/>
        </p:nvGrpSpPr>
        <p:grpSpPr>
          <a:xfrm>
            <a:off x="4976414" y="2419577"/>
            <a:ext cx="7072368" cy="3394243"/>
            <a:chOff x="1938255" y="2126350"/>
            <a:chExt cx="7072368" cy="339424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EF39A29-A6E5-771B-E031-24EBCC83A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8255" y="2126350"/>
              <a:ext cx="7072368" cy="3394243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DEDE9C6-1C34-8791-7576-F453F7B4D69D}"/>
                </a:ext>
              </a:extLst>
            </p:cNvPr>
            <p:cNvSpPr txBox="1"/>
            <p:nvPr/>
          </p:nvSpPr>
          <p:spPr>
            <a:xfrm>
              <a:off x="4606748" y="3821402"/>
              <a:ext cx="1499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69FF"/>
                  </a:solidFill>
                  <a:effectLst/>
                  <a:uLnTx/>
                  <a:uFillTx/>
                </a:rPr>
                <a:t>We are here</a:t>
              </a:r>
              <a:endPara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69FF"/>
                </a:solidFill>
                <a:effectLst/>
                <a:uLnTx/>
                <a:uFillTx/>
              </a:endParaRPr>
            </a:p>
          </p:txBody>
        </p:sp>
        <p:cxnSp>
          <p:nvCxnSpPr>
            <p:cNvPr id="18" name="直线箭头连接符 10">
              <a:extLst>
                <a:ext uri="{FF2B5EF4-FFF2-40B4-BE49-F238E27FC236}">
                  <a16:creationId xmlns:a16="http://schemas.microsoft.com/office/drawing/2014/main" id="{CF0618C0-A002-327E-C69E-32F6D7983CC9}"/>
                </a:ext>
              </a:extLst>
            </p:cNvPr>
            <p:cNvCxnSpPr>
              <a:cxnSpLocks/>
            </p:cNvCxnSpPr>
            <p:nvPr/>
          </p:nvCxnSpPr>
          <p:spPr>
            <a:xfrm>
              <a:off x="5472434" y="4255823"/>
              <a:ext cx="0" cy="383203"/>
            </a:xfrm>
            <a:prstGeom prst="straightConnector1">
              <a:avLst/>
            </a:prstGeom>
            <a:noFill/>
            <a:ln w="34925" cap="flat" cmpd="sng" algn="ctr">
              <a:solidFill>
                <a:srgbClr val="0069FF"/>
              </a:solidFill>
              <a:prstDash val="solid"/>
              <a:miter lim="800000"/>
              <a:tailEnd type="triangle" w="lg" len="lg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D95C750-464E-B016-E448-EEC03A4B77EE}"/>
                  </a:ext>
                </a:extLst>
              </p:cNvPr>
              <p:cNvSpPr txBox="1"/>
              <p:nvPr/>
            </p:nvSpPr>
            <p:spPr>
              <a:xfrm>
                <a:off x="347695" y="745014"/>
                <a:ext cx="11841093" cy="1131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kumimoji="1" lang="en-US" altLang="zh-CN" sz="24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LHC will operate as High-Luminosity LHC (HL-LHC) after its long shutdown 3 (LS3).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kumimoji="1" lang="en-US" altLang="zh-CN" sz="24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Luminosity will increase from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400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altLang="zh-CN" sz="2400" i="1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sup>
                    </m:sSup>
                    <m:r>
                      <a:rPr lang="en-US" altLang="zh-CN" sz="2400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400" i="1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2400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altLang="zh-CN" sz="2400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400" i="1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i="1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400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altLang="zh-CN" sz="2400" i="1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34</m:t>
                        </m:r>
                      </m:sup>
                    </m:sSup>
                    <m:r>
                      <a:rPr lang="en-US" altLang="zh-CN" sz="2400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400" i="1" dirty="0">
                        <a:solidFill>
                          <a:srgbClr val="FB0007"/>
                        </a:solidFill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2400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altLang="zh-CN" sz="2400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 dirty="0">
                            <a:solidFill>
                              <a:srgbClr val="FB0007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D95C750-464E-B016-E448-EEC03A4B7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95" y="745014"/>
                <a:ext cx="11841093" cy="1131720"/>
              </a:xfrm>
              <a:prstGeom prst="rect">
                <a:avLst/>
              </a:prstGeom>
              <a:blipFill>
                <a:blip r:embed="rId4"/>
                <a:stretch>
                  <a:fillRect l="-669" r="-824" b="-11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8B194F4F-0AF6-89B1-073F-4C473F6B7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C932C0A-3D23-7D89-6769-4CCC5BE4E2DA}"/>
              </a:ext>
            </a:extLst>
          </p:cNvPr>
          <p:cNvSpPr txBox="1"/>
          <p:nvPr/>
        </p:nvSpPr>
        <p:spPr>
          <a:xfrm>
            <a:off x="553970" y="2606111"/>
            <a:ext cx="4418433" cy="151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Challenges to LHCb ECAL:</a:t>
            </a:r>
            <a:endParaRPr lang="en-US" altLang="zh-CN" sz="2400" dirty="0">
              <a:solidFill>
                <a:srgbClr val="0063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Higher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occupancy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Higher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radiation dose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136649-E274-F58E-A438-E05D2D85EE8F}"/>
              </a:ext>
            </a:extLst>
          </p:cNvPr>
          <p:cNvSpPr txBox="1">
            <a:spLocks/>
          </p:cNvSpPr>
          <p:nvPr/>
        </p:nvSpPr>
        <p:spPr>
          <a:xfrm>
            <a:off x="602807" y="4793692"/>
            <a:ext cx="4418433" cy="924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upgrade of the ECAL is essential!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25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E9B8707-3762-84DB-4C9D-B9F8FB98D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36" y="2163975"/>
            <a:ext cx="5415971" cy="3310930"/>
          </a:xfrm>
          <a:prstGeom prst="rect">
            <a:avLst/>
          </a:prstGeom>
        </p:spPr>
      </p:pic>
      <p:grpSp>
        <p:nvGrpSpPr>
          <p:cNvPr id="4" name="组合 47160"/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/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02805" y="81668"/>
            <a:ext cx="9528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1.Background:</a:t>
            </a:r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LHCb ECAL upgrade plan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6FC29CB7-C144-B003-AC59-4E223BA669D1}"/>
              </a:ext>
            </a:extLst>
          </p:cNvPr>
          <p:cNvSpPr txBox="1">
            <a:spLocks/>
          </p:cNvSpPr>
          <p:nvPr/>
        </p:nvSpPr>
        <p:spPr>
          <a:xfrm>
            <a:off x="500096" y="871111"/>
            <a:ext cx="11336304" cy="584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336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4000"/>
              <a:buFont typeface="Wingdings" pitchFamily="2" charset="2"/>
              <a:buChar char="p"/>
              <a:defRPr sz="2400" b="0" kern="120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itchFamily="2" charset="2"/>
              <a:buChar char="Ø"/>
              <a:defRPr sz="2000" b="0" kern="120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4000"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Microsoft YaHei" panose="020B0503020204020204" pitchFamily="34" charset="-122"/>
                <a:cs typeface="+mn-cs"/>
              </a:rPr>
              <a:t>ECAL upgrade is planned in two phases: 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6B6F816-D286-6863-DEAB-924FF643D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773" y="2163975"/>
            <a:ext cx="5418865" cy="3310930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F5D3D85D-4BD5-C336-1DA0-6F299D167EAF}"/>
              </a:ext>
            </a:extLst>
          </p:cNvPr>
          <p:cNvSpPr txBox="1">
            <a:spLocks/>
          </p:cNvSpPr>
          <p:nvPr/>
        </p:nvSpPr>
        <p:spPr>
          <a:xfrm>
            <a:off x="1478563" y="1732268"/>
            <a:ext cx="4200525" cy="4709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b="1" dirty="0">
                <a:latin typeface="+mn-lt"/>
              </a:rPr>
              <a:t>LS3 enhancement (2026 – 2029)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A85F8D1B-126F-D46A-B6A9-BDF6CE133993}"/>
              </a:ext>
            </a:extLst>
          </p:cNvPr>
          <p:cNvSpPr txBox="1">
            <a:spLocks/>
          </p:cNvSpPr>
          <p:nvPr/>
        </p:nvSpPr>
        <p:spPr>
          <a:xfrm>
            <a:off x="7279288" y="1732268"/>
            <a:ext cx="4010025" cy="4709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Upgrade II (2034 – 2035)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60EACE8F-7A6A-048B-659B-37EFF283A40B}"/>
              </a:ext>
            </a:extLst>
          </p:cNvPr>
          <p:cNvCxnSpPr>
            <a:cxnSpLocks/>
          </p:cNvCxnSpPr>
          <p:nvPr/>
        </p:nvCxnSpPr>
        <p:spPr>
          <a:xfrm flipV="1">
            <a:off x="8727440" y="3901440"/>
            <a:ext cx="406400" cy="17382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9090F650-9E19-F0B3-A8E4-A2DCE065FEA1}"/>
              </a:ext>
            </a:extLst>
          </p:cNvPr>
          <p:cNvSpPr txBox="1">
            <a:spLocks/>
          </p:cNvSpPr>
          <p:nvPr/>
        </p:nvSpPr>
        <p:spPr>
          <a:xfrm>
            <a:off x="6791121" y="5639674"/>
            <a:ext cx="4354167" cy="924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b="1" dirty="0" err="1">
                <a:solidFill>
                  <a:srgbClr val="FF0000"/>
                </a:solidFill>
                <a:latin typeface="+mn-lt"/>
              </a:rPr>
              <a:t>SpaCal</a:t>
            </a:r>
            <a:r>
              <a:rPr lang="en-US" altLang="zh-CN" b="1" dirty="0">
                <a:solidFill>
                  <a:srgbClr val="FF0000"/>
                </a:solidFill>
                <a:latin typeface="+mn-lt"/>
              </a:rPr>
              <a:t>-W with GAGG fibre</a:t>
            </a:r>
            <a:endParaRPr lang="en-US" altLang="zh-CN" sz="24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6141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C11D3-2779-A2F9-6BE4-8A3B6959A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9C389ABE-2E08-16C4-C840-36678FAABE2B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0145082-89A9-C6B2-9224-DCAD57118EC3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AF7E596-D595-ED9A-E7E6-52A2282D5AE1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D822B9AC-4EE3-21A4-FCCA-EBD300FEDAFA}"/>
              </a:ext>
            </a:extLst>
          </p:cNvPr>
          <p:cNvSpPr txBox="1"/>
          <p:nvPr/>
        </p:nvSpPr>
        <p:spPr>
          <a:xfrm>
            <a:off x="602805" y="81668"/>
            <a:ext cx="11239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1.Background:</a:t>
            </a:r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SpaCal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-W modules for LHCb ECAL upgrade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CF1E0B73-7982-2353-C03B-2F139C2DE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3C2E652-00A3-8387-A73F-8AE58B032699}"/>
              </a:ext>
            </a:extLst>
          </p:cNvPr>
          <p:cNvSpPr txBox="1">
            <a:spLocks/>
          </p:cNvSpPr>
          <p:nvPr/>
        </p:nvSpPr>
        <p:spPr>
          <a:xfrm>
            <a:off x="500096" y="810900"/>
            <a:ext cx="11803664" cy="1099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336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4000"/>
              <a:buFont typeface="Wingdings" pitchFamily="2" charset="2"/>
              <a:buChar char="p"/>
              <a:defRPr sz="2400" b="0" kern="120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itchFamily="2" charset="2"/>
              <a:buChar char="Ø"/>
              <a:defRPr sz="2000" b="0" kern="120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4000"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Microsoft YaHei" panose="020B0503020204020204" pitchFamily="34" charset="-122"/>
                <a:cs typeface="+mn-cs"/>
              </a:rPr>
              <a:t>For both upgrade phases, the innermost modules of LHCb ECAL will be replaced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4000"/>
              <a:buNone/>
              <a:tabLst/>
              <a:defRPr/>
            </a:pPr>
            <a:r>
              <a:rPr kumimoji="1" lang="en-US" altLang="zh-CN" dirty="0">
                <a:solidFill>
                  <a:sysClr val="windowText" lastClr="000000"/>
                </a:solidFill>
                <a:latin typeface="Arial" panose="020B0604020202020204"/>
              </a:rPr>
              <a:t>   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Microsoft YaHei" panose="020B0503020204020204" pitchFamily="34" charset="-122"/>
                <a:cs typeface="+mn-cs"/>
              </a:rPr>
              <a:t>with 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Microsoft YaHei" panose="020B0503020204020204" pitchFamily="34" charset="-122"/>
                <a:cs typeface="+mn-cs"/>
              </a:rPr>
              <a:t>spaghetti calorimeter (</a:t>
            </a:r>
            <a:r>
              <a:rPr kumimoji="1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Microsoft YaHei" panose="020B0503020204020204" pitchFamily="34" charset="-122"/>
                <a:cs typeface="+mn-cs"/>
              </a:rPr>
              <a:t>SpaCal</a:t>
            </a: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Microsoft YaHei" panose="020B0503020204020204" pitchFamily="34" charset="-122"/>
                <a:cs typeface="+mn-cs"/>
              </a:rPr>
              <a:t>) modules with tungsten (W) absorbers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FFEE52B-5CA3-8E85-EFF8-209F1F878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93" y="2224042"/>
            <a:ext cx="2424706" cy="15005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456C7C8-0F4D-CB8C-E760-0DFFC837F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1" y="4131538"/>
            <a:ext cx="2525798" cy="14628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9E2EB7A8-8B45-8D7A-8156-067F4D2F24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27745" y="2353092"/>
                <a:ext cx="5805066" cy="32539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Polystyrene </a:t>
                </a:r>
                <a:r>
                  <a:rPr lang="en-US" altLang="zh-CN" sz="20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fibres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single-sided PMT readout</a:t>
                </a:r>
              </a:p>
              <a:p>
                <a:pPr lvl="1"/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Energy resolution: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m:rPr>
                        <m:lit/>
                      </m:rP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≈10%</m:t>
                    </m:r>
                    <m:r>
                      <m:rPr>
                        <m:lit/>
                      </m:rP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rad>
                    <m:nary>
                      <m:naryPr>
                        <m:chr m:val="⨁"/>
                        <m:limLoc m:val="undOvr"/>
                        <m:subHide m:val="on"/>
                        <m:supHide m:val="on"/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1%</m:t>
                        </m:r>
                      </m:e>
                    </m:nary>
                  </m:oMath>
                </a14:m>
                <a:endParaRPr lang="en-US" altLang="zh-CN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Time resolution: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 – 20 </m:t>
                    </m:r>
                    <m:r>
                      <m:rPr>
                        <m:sty m:val="p"/>
                      </m:rPr>
                      <a:rPr lang="en-US" altLang="zh-CN" sz="2000" i="0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ps</m:t>
                    </m:r>
                  </m:oMath>
                </a14:m>
                <a:endParaRPr lang="en-US" altLang="zh-CN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Radiation hardness up to 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altLang="zh-CN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0 </m:t>
                    </m:r>
                    <m:r>
                      <m:rPr>
                        <m:sty m:val="p"/>
                      </m:rPr>
                      <a:rPr lang="en-US" altLang="zh-CN" sz="200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kGy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:endParaRPr lang="en-US" altLang="zh-CN" sz="2000" dirty="0">
                  <a:solidFill>
                    <a:schemeClr val="tx1"/>
                  </a:solidFill>
                  <a:latin typeface="+mn-lt"/>
                </a:endParaRPr>
              </a:p>
              <a:p>
                <a:pPr lvl="1"/>
                <a:r>
                  <a:rPr lang="en-US" altLang="zh-CN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GAGG </a:t>
                </a:r>
                <a:r>
                  <a:rPr lang="en-US" altLang="zh-CN" sz="2000" b="1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fibres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dual-sided PMT readout</a:t>
                </a:r>
              </a:p>
              <a:p>
                <a:pPr lvl="1"/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Energy resolution: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m:rPr>
                        <m:lit/>
                      </m:rP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≈10%</m:t>
                    </m:r>
                    <m:r>
                      <m:rPr>
                        <m:lit/>
                      </m:rPr>
                      <a:rPr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rad>
                    <m:nary>
                      <m:naryPr>
                        <m:chr m:val="⨁"/>
                        <m:limLoc m:val="undOvr"/>
                        <m:subHide m:val="on"/>
                        <m:supHide m:val="on"/>
                        <m:ctrlP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1%</m:t>
                        </m:r>
                      </m:e>
                    </m:nary>
                  </m:oMath>
                </a14:m>
                <a:endParaRPr lang="en-US" altLang="zh-CN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Time </a:t>
                </a:r>
                <a:r>
                  <a:rPr lang="en-US" altLang="zh-CN" sz="20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resolution: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altLang="zh-CN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altLang="zh-CN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000" i="0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ps</m:t>
                    </m:r>
                  </m:oMath>
                </a14:m>
                <a:endParaRPr lang="en-US" altLang="zh-CN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r>
                  <a:rPr lang="en-US" altLang="zh-CN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Radiation hardness up to 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0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m:rPr>
                        <m:sty m:val="p"/>
                      </m:rPr>
                      <a:rPr lang="en-US" altLang="zh-CN" sz="2000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Gy</m:t>
                    </m:r>
                  </m:oMath>
                </a14:m>
                <a:endParaRPr lang="en-US" altLang="zh-CN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9E2EB7A8-8B45-8D7A-8156-067F4D2F2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745" y="2353092"/>
                <a:ext cx="5805066" cy="3253947"/>
              </a:xfrm>
              <a:prstGeom prst="rect">
                <a:avLst/>
              </a:prstGeom>
              <a:blipFill>
                <a:blip r:embed="rId5"/>
                <a:stretch>
                  <a:fillRect t="-2622" r="-73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689A729-FD56-EBC1-9FA9-4947114F95AA}"/>
              </a:ext>
            </a:extLst>
          </p:cNvPr>
          <p:cNvSpPr txBox="1">
            <a:spLocks/>
          </p:cNvSpPr>
          <p:nvPr/>
        </p:nvSpPr>
        <p:spPr>
          <a:xfrm>
            <a:off x="3211599" y="2585913"/>
            <a:ext cx="2743200" cy="9762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LS3 enhancement</a:t>
            </a:r>
          </a:p>
          <a:p>
            <a:pPr marL="0" indent="0" algn="ctr">
              <a:buNone/>
            </a:pP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(2026 – 2029)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ABF330C1-DBED-D242-C358-5212785EB4C0}"/>
              </a:ext>
            </a:extLst>
          </p:cNvPr>
          <p:cNvSpPr txBox="1">
            <a:spLocks/>
          </p:cNvSpPr>
          <p:nvPr/>
        </p:nvSpPr>
        <p:spPr>
          <a:xfrm>
            <a:off x="3429000" y="4369896"/>
            <a:ext cx="2305903" cy="1136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Upgrade II</a:t>
            </a:r>
          </a:p>
          <a:p>
            <a:pPr marL="0" indent="0" algn="ctr"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(2034 – 2035)</a:t>
            </a: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401951CB-F0E9-F07E-324D-E8EFE1A4D136}"/>
              </a:ext>
            </a:extLst>
          </p:cNvPr>
          <p:cNvSpPr/>
          <p:nvPr/>
        </p:nvSpPr>
        <p:spPr>
          <a:xfrm>
            <a:off x="5862320" y="2353092"/>
            <a:ext cx="238836" cy="1311231"/>
          </a:xfrm>
          <a:prstGeom prst="leftBrace">
            <a:avLst>
              <a:gd name="adj1" fmla="val 56190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左大括号 14">
            <a:extLst>
              <a:ext uri="{FF2B5EF4-FFF2-40B4-BE49-F238E27FC236}">
                <a16:creationId xmlns:a16="http://schemas.microsoft.com/office/drawing/2014/main" id="{A09E1BDB-835E-E76A-70D0-02BD11192A09}"/>
              </a:ext>
            </a:extLst>
          </p:cNvPr>
          <p:cNvSpPr/>
          <p:nvPr/>
        </p:nvSpPr>
        <p:spPr>
          <a:xfrm>
            <a:off x="5862320" y="4076012"/>
            <a:ext cx="238836" cy="1311231"/>
          </a:xfrm>
          <a:prstGeom prst="leftBrace">
            <a:avLst>
              <a:gd name="adj1" fmla="val 56190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040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/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/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02806" y="81668"/>
            <a:ext cx="11222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1.Background:</a:t>
            </a:r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Requirements of GAGG scintillator 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03D68039-A60D-E764-5994-EE9B3EA4CA07}"/>
              </a:ext>
            </a:extLst>
          </p:cNvPr>
          <p:cNvSpPr txBox="1">
            <a:spLocks/>
          </p:cNvSpPr>
          <p:nvPr/>
        </p:nvSpPr>
        <p:spPr>
          <a:xfrm>
            <a:off x="500096" y="862330"/>
            <a:ext cx="11417584" cy="843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336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4000"/>
              <a:buFont typeface="Wingdings" pitchFamily="2" charset="2"/>
              <a:buChar char="p"/>
              <a:defRPr sz="2400" b="0" kern="120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itchFamily="2" charset="2"/>
              <a:buChar char="Ø"/>
              <a:defRPr sz="2000" b="0" kern="120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GAGG scintillator is the most promising material, but current commercial GAGG has scintillation decay time &gt; 40 ns.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F19F3064-7769-C898-C085-6B649939E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50" y="37877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2AFECFB-0FC8-0FC0-CA72-692F03260F4F}"/>
              </a:ext>
            </a:extLst>
          </p:cNvPr>
          <p:cNvGrpSpPr/>
          <p:nvPr/>
        </p:nvGrpSpPr>
        <p:grpSpPr>
          <a:xfrm>
            <a:off x="211498" y="1918798"/>
            <a:ext cx="4514096" cy="2653687"/>
            <a:chOff x="5178297" y="2541376"/>
            <a:chExt cx="4784848" cy="28956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3CA43FD-AB66-0125-790E-B8FE0D042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8297" y="2541376"/>
              <a:ext cx="4610100" cy="2895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DED3C5BA-971F-6B1F-6984-A36B63158752}"/>
                </a:ext>
              </a:extLst>
            </p:cNvPr>
            <p:cNvCxnSpPr/>
            <p:nvPr/>
          </p:nvCxnSpPr>
          <p:spPr>
            <a:xfrm flipV="1">
              <a:off x="7423386" y="3332778"/>
              <a:ext cx="2539759" cy="635189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流程图: 接点 12">
              <a:extLst>
                <a:ext uri="{FF2B5EF4-FFF2-40B4-BE49-F238E27FC236}">
                  <a16:creationId xmlns:a16="http://schemas.microsoft.com/office/drawing/2014/main" id="{4994D1DC-BCDD-FF2F-53E1-0BEB20D49890}"/>
                </a:ext>
              </a:extLst>
            </p:cNvPr>
            <p:cNvSpPr/>
            <p:nvPr/>
          </p:nvSpPr>
          <p:spPr>
            <a:xfrm>
              <a:off x="6835511" y="3844742"/>
              <a:ext cx="647836" cy="468791"/>
            </a:xfrm>
            <a:prstGeom prst="flowChartConnector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A3E04927-09C5-E77E-2972-22F8ED0533FE}"/>
              </a:ext>
            </a:extLst>
          </p:cNvPr>
          <p:cNvSpPr txBox="1"/>
          <p:nvPr/>
        </p:nvSpPr>
        <p:spPr>
          <a:xfrm>
            <a:off x="4560734" y="2405855"/>
            <a:ext cx="2552314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7970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L. Y. ~ 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45,000 MeV</a:t>
            </a:r>
            <a:r>
              <a:rPr lang="en-US" altLang="zh-CN" sz="1600" b="1" baseline="3000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-1</a:t>
            </a:r>
          </a:p>
          <a:p>
            <a:pPr marL="285750" indent="-17970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sz="1600" b="1" baseline="-25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sz="1600" b="1" baseline="-25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sz="1600" b="1" baseline="-25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  </a:t>
            </a:r>
            <a:r>
              <a:rPr lang="zh-CN" altLang="en-US" sz="1600" b="1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＞ </a:t>
            </a:r>
            <a:r>
              <a:rPr lang="en-US" altLang="zh-CN" sz="1600" b="1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40 ns</a:t>
            </a:r>
            <a:endParaRPr lang="en-US" altLang="zh-CN" sz="1600" b="1" dirty="0">
              <a:solidFill>
                <a:srgbClr val="0069F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17970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ρ</a:t>
            </a:r>
            <a:r>
              <a:rPr lang="en-US" altLang="zh-CN" sz="1600" b="1" dirty="0">
                <a:solidFill>
                  <a:srgbClr val="0069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~ 6.67 g/cm</a:t>
            </a:r>
            <a:r>
              <a:rPr lang="en-US" altLang="zh-CN" sz="1600" b="1" baseline="30000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</a:p>
          <a:p>
            <a:pPr marL="285750" indent="-17970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</a:t>
            </a:r>
            <a:r>
              <a:rPr lang="en-US" altLang="zh-CN" sz="1600" b="1" baseline="-25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eff</a:t>
            </a:r>
            <a:r>
              <a:rPr lang="en-US" altLang="zh-CN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~ 54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D65566B-6221-C6EB-E300-3EA63F5294B2}"/>
              </a:ext>
            </a:extLst>
          </p:cNvPr>
          <p:cNvSpPr txBox="1"/>
          <p:nvPr/>
        </p:nvSpPr>
        <p:spPr>
          <a:xfrm>
            <a:off x="154930" y="4572485"/>
            <a:ext cx="43492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200" i="1" dirty="0">
                <a:solidFill>
                  <a:srgbClr val="242021"/>
                </a:solidFill>
                <a:cs typeface="Arial" panose="020B0604020202020204" pitchFamily="34" charset="0"/>
              </a:rPr>
              <a:t>*Kei </a:t>
            </a:r>
            <a:r>
              <a:rPr lang="en-US" altLang="zh-CN" sz="1200" i="1" dirty="0" err="1">
                <a:solidFill>
                  <a:srgbClr val="242021"/>
                </a:solidFill>
                <a:cs typeface="Arial" panose="020B0604020202020204" pitchFamily="34" charset="0"/>
              </a:rPr>
              <a:t>Kamada</a:t>
            </a:r>
            <a:r>
              <a:rPr lang="en-US" altLang="zh-CN" sz="1200" i="1" dirty="0">
                <a:solidFill>
                  <a:srgbClr val="242021"/>
                </a:solidFill>
                <a:cs typeface="Arial" panose="020B0604020202020204" pitchFamily="34" charset="0"/>
              </a:rPr>
              <a:t>, </a:t>
            </a:r>
            <a:r>
              <a:rPr lang="en-US" altLang="zh-CN" sz="1200" i="1" dirty="0" err="1">
                <a:solidFill>
                  <a:srgbClr val="242021"/>
                </a:solidFill>
                <a:cs typeface="Arial" panose="020B0604020202020204" pitchFamily="34" charset="0"/>
              </a:rPr>
              <a:t>Takanori</a:t>
            </a:r>
            <a:r>
              <a:rPr lang="en-US" altLang="zh-CN" sz="1200" i="1" dirty="0">
                <a:solidFill>
                  <a:srgbClr val="242021"/>
                </a:solidFill>
                <a:cs typeface="Arial" panose="020B0604020202020204" pitchFamily="34" charset="0"/>
              </a:rPr>
              <a:t> Endo, </a:t>
            </a:r>
            <a:r>
              <a:rPr lang="en-US" altLang="zh-CN" sz="1200" i="1" dirty="0" err="1">
                <a:solidFill>
                  <a:srgbClr val="242021"/>
                </a:solidFill>
                <a:cs typeface="Arial" panose="020B0604020202020204" pitchFamily="34" charset="0"/>
              </a:rPr>
              <a:t>Kusuke</a:t>
            </a:r>
            <a:r>
              <a:rPr lang="en-US" altLang="zh-CN" sz="1200" i="1" dirty="0">
                <a:solidFill>
                  <a:srgbClr val="242021"/>
                </a:solidFill>
                <a:cs typeface="Arial" panose="020B0604020202020204" pitchFamily="34" charset="0"/>
              </a:rPr>
              <a:t> </a:t>
            </a:r>
            <a:r>
              <a:rPr lang="en-US" altLang="zh-CN" sz="1200" i="1" dirty="0" err="1">
                <a:solidFill>
                  <a:srgbClr val="242021"/>
                </a:solidFill>
                <a:cs typeface="Arial" panose="020B0604020202020204" pitchFamily="34" charset="0"/>
              </a:rPr>
              <a:t>Tsutumi</a:t>
            </a:r>
            <a:r>
              <a:rPr lang="en-US" altLang="zh-CN" sz="1200" i="1" dirty="0">
                <a:solidFill>
                  <a:srgbClr val="242021"/>
                </a:solidFill>
                <a:cs typeface="Arial" panose="020B0604020202020204" pitchFamily="34" charset="0"/>
              </a:rPr>
              <a:t>, et al.  </a:t>
            </a:r>
            <a:r>
              <a:rPr lang="en-US" altLang="zh-CN" sz="1200" i="1" dirty="0" err="1">
                <a:solidFill>
                  <a:srgbClr val="242021"/>
                </a:solidFill>
                <a:cs typeface="Arial" panose="020B0604020202020204" pitchFamily="34" charset="0"/>
              </a:rPr>
              <a:t>Cryst</a:t>
            </a:r>
            <a:r>
              <a:rPr lang="en-US" altLang="zh-CN" sz="1200" i="1" dirty="0">
                <a:solidFill>
                  <a:srgbClr val="242021"/>
                </a:solidFill>
                <a:cs typeface="Arial" panose="020B0604020202020204" pitchFamily="34" charset="0"/>
              </a:rPr>
              <a:t>. Growth Des. 2011, 11, 4484–4490.</a:t>
            </a:r>
            <a:endParaRPr lang="zh-CN" altLang="en-US" sz="1200" i="1" dirty="0">
              <a:solidFill>
                <a:srgbClr val="242021"/>
              </a:solidFill>
              <a:cs typeface="Arial" panose="020B0604020202020204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419D1E2-BDF3-32BC-56FE-C3CC0CAF1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212" y="2095978"/>
            <a:ext cx="5114957" cy="240454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023EEB5-4D55-8959-CB24-7F6460EE4F13}"/>
              </a:ext>
            </a:extLst>
          </p:cNvPr>
          <p:cNvSpPr/>
          <p:nvPr/>
        </p:nvSpPr>
        <p:spPr>
          <a:xfrm>
            <a:off x="6900212" y="2692022"/>
            <a:ext cx="5027628" cy="5821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8D21208A-E8C0-0157-3B7F-2ECF04C9757C}"/>
              </a:ext>
            </a:extLst>
          </p:cNvPr>
          <p:cNvCxnSpPr>
            <a:cxnSpLocks/>
          </p:cNvCxnSpPr>
          <p:nvPr/>
        </p:nvCxnSpPr>
        <p:spPr>
          <a:xfrm flipH="1">
            <a:off x="6229208" y="2993243"/>
            <a:ext cx="598312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oogle Shape;164;g2ea7df8a02c_0_241">
            <a:extLst>
              <a:ext uri="{FF2B5EF4-FFF2-40B4-BE49-F238E27FC236}">
                <a16:creationId xmlns:a16="http://schemas.microsoft.com/office/drawing/2014/main" id="{12FB357A-B9AA-E259-4D1B-169CBCF1FA84}"/>
              </a:ext>
            </a:extLst>
          </p:cNvPr>
          <p:cNvSpPr txBox="1"/>
          <p:nvPr/>
        </p:nvSpPr>
        <p:spPr>
          <a:xfrm>
            <a:off x="6900212" y="4387000"/>
            <a:ext cx="2615186" cy="44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-US" sz="1000" b="1" u="sng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Material Advances, 2022, 3, 6842</a:t>
            </a:r>
            <a:endParaRPr sz="1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43C2919-C2EC-BA18-38DC-7DD0BD18FB60}"/>
              </a:ext>
            </a:extLst>
          </p:cNvPr>
          <p:cNvSpPr txBox="1"/>
          <p:nvPr/>
        </p:nvSpPr>
        <p:spPr>
          <a:xfrm>
            <a:off x="602806" y="5124338"/>
            <a:ext cx="10502074" cy="1514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R&amp;D to produce large-size and homogeneous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GAGG</a:t>
            </a:r>
            <a:r>
              <a:rPr lang="en-US" altLang="zh-CN" sz="24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:</a:t>
            </a:r>
            <a:endParaRPr lang="en-US" altLang="zh-CN" sz="2400" dirty="0">
              <a:solidFill>
                <a:srgbClr val="0063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Decay time </a:t>
            </a:r>
            <a:r>
              <a:rPr lang="en-US" altLang="zh-CN" sz="2000" dirty="0">
                <a:solidFill>
                  <a:srgbClr val="FF0000"/>
                </a:solidFill>
              </a:rPr>
              <a:t>&lt; 10 ns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Size  </a:t>
            </a:r>
            <a:r>
              <a:rPr lang="el-GR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&gt; Φ50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mm </a:t>
            </a:r>
            <a:r>
              <a:rPr lang="el-GR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×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l-GR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110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mm</a:t>
            </a:r>
          </a:p>
        </p:txBody>
      </p:sp>
    </p:spTree>
    <p:extLst>
      <p:ext uri="{BB962C8B-B14F-4D97-AF65-F5344CB8AC3E}">
        <p14:creationId xmlns:p14="http://schemas.microsoft.com/office/powerpoint/2010/main" val="3802265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F91DA-BCC2-E000-0A89-3643F575B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05CB4D7D-9AB1-8978-40B6-BD9485FD35C4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3031F5C-9895-9882-EAFF-1755FB83C8F3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8B9DFBB-EF29-D5AC-1F86-E16CDDC249D3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A196140-C386-11E0-99CB-944DFBDFB299}"/>
              </a:ext>
            </a:extLst>
          </p:cNvPr>
          <p:cNvSpPr txBox="1"/>
          <p:nvPr/>
        </p:nvSpPr>
        <p:spPr>
          <a:xfrm>
            <a:off x="602806" y="81668"/>
            <a:ext cx="1062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2.Crystal Growth and Characterization: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Stage goals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2A84028-A26D-AF96-5C3B-17820275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315699DD-94BF-6173-CE9B-AC9532785C7B}"/>
              </a:ext>
            </a:extLst>
          </p:cNvPr>
          <p:cNvSpPr/>
          <p:nvPr/>
        </p:nvSpPr>
        <p:spPr>
          <a:xfrm>
            <a:off x="233396" y="5888445"/>
            <a:ext cx="5226627" cy="99625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A60A9385-DB0A-2268-DBD1-ADFED1F5D627}"/>
              </a:ext>
            </a:extLst>
          </p:cNvPr>
          <p:cNvSpPr/>
          <p:nvPr/>
        </p:nvSpPr>
        <p:spPr>
          <a:xfrm>
            <a:off x="442152" y="4771072"/>
            <a:ext cx="10974025" cy="11173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of GAGG in 2024: </a:t>
            </a:r>
            <a:r>
              <a:rPr lang="zh-CN" altLang="en-US" sz="24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sz="24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sz="24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sz="24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</a:t>
            </a:r>
            <a:r>
              <a:rPr lang="en-US" altLang="zh-CN" sz="24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20 ns, </a:t>
            </a:r>
            <a:r>
              <a:rPr lang="en-US" altLang="zh-CN" sz="24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 </a:t>
            </a:r>
            <a:r>
              <a:rPr lang="el-GR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Φ4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2mm×100mm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stage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sz="24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sz="24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sz="24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sz="24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</a:t>
            </a:r>
            <a:r>
              <a:rPr lang="en-US" altLang="zh-CN" sz="24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≤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Φ4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5mm×110mm 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14">
            <a:extLst>
              <a:ext uri="{FF2B5EF4-FFF2-40B4-BE49-F238E27FC236}">
                <a16:creationId xmlns:a16="http://schemas.microsoft.com/office/drawing/2014/main" id="{4E85422B-7A90-8267-04BC-62488447E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55" y="1601971"/>
            <a:ext cx="1408000" cy="2880000"/>
          </a:xfrm>
          <a:prstGeom prst="rect">
            <a:avLst/>
          </a:prstGeom>
        </p:spPr>
      </p:pic>
      <p:pic>
        <p:nvPicPr>
          <p:cNvPr id="26" name="Picture 16">
            <a:extLst>
              <a:ext uri="{FF2B5EF4-FFF2-40B4-BE49-F238E27FC236}">
                <a16:creationId xmlns:a16="http://schemas.microsoft.com/office/drawing/2014/main" id="{02898B5F-A755-86C3-3D0D-06D31C1F8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629" y="1601971"/>
            <a:ext cx="1231304" cy="2880000"/>
          </a:xfrm>
          <a:prstGeom prst="rect">
            <a:avLst/>
          </a:prstGeom>
        </p:spPr>
      </p:pic>
      <p:pic>
        <p:nvPicPr>
          <p:cNvPr id="27" name="Picture 17">
            <a:extLst>
              <a:ext uri="{FF2B5EF4-FFF2-40B4-BE49-F238E27FC236}">
                <a16:creationId xmlns:a16="http://schemas.microsoft.com/office/drawing/2014/main" id="{A1C1E86A-04E8-85CE-4125-EBEDEABC2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446" y="1618668"/>
            <a:ext cx="1277746" cy="2880000"/>
          </a:xfrm>
          <a:prstGeom prst="rect">
            <a:avLst/>
          </a:prstGeom>
        </p:spPr>
      </p:pic>
      <p:pic>
        <p:nvPicPr>
          <p:cNvPr id="28" name="Picture 18">
            <a:extLst>
              <a:ext uri="{FF2B5EF4-FFF2-40B4-BE49-F238E27FC236}">
                <a16:creationId xmlns:a16="http://schemas.microsoft.com/office/drawing/2014/main" id="{EEB956AA-B324-C856-2C01-2383D8F7E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2690" y="1601971"/>
            <a:ext cx="1472481" cy="2880000"/>
          </a:xfrm>
          <a:prstGeom prst="rect">
            <a:avLst/>
          </a:prstGeom>
        </p:spPr>
      </p:pic>
      <p:pic>
        <p:nvPicPr>
          <p:cNvPr id="29" name="Picture 19">
            <a:extLst>
              <a:ext uri="{FF2B5EF4-FFF2-40B4-BE49-F238E27FC236}">
                <a16:creationId xmlns:a16="http://schemas.microsoft.com/office/drawing/2014/main" id="{004FD53C-45AF-39DB-E1F9-2176E62E35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2716" y="1601971"/>
            <a:ext cx="1516947" cy="2880000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CA12033F-FCB5-6B9D-7099-E244C7F6DE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3102" y="1601971"/>
            <a:ext cx="1395000" cy="2880000"/>
          </a:xfrm>
          <a:prstGeom prst="rect">
            <a:avLst/>
          </a:prstGeom>
        </p:spPr>
      </p:pic>
      <p:pic>
        <p:nvPicPr>
          <p:cNvPr id="31" name="Picture 33">
            <a:extLst>
              <a:ext uri="{FF2B5EF4-FFF2-40B4-BE49-F238E27FC236}">
                <a16:creationId xmlns:a16="http://schemas.microsoft.com/office/drawing/2014/main" id="{ED02AB53-CCDE-EBB0-BA81-209C5F450A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009" y="1625949"/>
            <a:ext cx="1308102" cy="285602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CAA7E58-167A-A840-9FE7-D4D2A63A8F75}"/>
              </a:ext>
            </a:extLst>
          </p:cNvPr>
          <p:cNvSpPr txBox="1"/>
          <p:nvPr/>
        </p:nvSpPr>
        <p:spPr>
          <a:xfrm>
            <a:off x="6059319" y="6201908"/>
            <a:ext cx="5804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Abbreviations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dirty="0">
                <a:solidFill>
                  <a:srgbClr val="004E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baseline="-25000" dirty="0">
                <a:solidFill>
                  <a:srgbClr val="004E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baseline="-25000" dirty="0">
                <a:solidFill>
                  <a:srgbClr val="004E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baseline="-25000" dirty="0">
                <a:solidFill>
                  <a:srgbClr val="004E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</a:t>
            </a:r>
            <a:r>
              <a:rPr lang="en-US" altLang="zh-CN" dirty="0">
                <a:solidFill>
                  <a:srgbClr val="004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(Decay Time), </a:t>
            </a:r>
            <a:r>
              <a:rPr lang="en-US" altLang="zh-CN" dirty="0">
                <a:solidFill>
                  <a:srgbClr val="004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(ingot size)</a:t>
            </a:r>
          </a:p>
        </p:txBody>
      </p:sp>
      <p:sp>
        <p:nvSpPr>
          <p:cNvPr id="2" name="箭头: 右 1">
            <a:extLst>
              <a:ext uri="{FF2B5EF4-FFF2-40B4-BE49-F238E27FC236}">
                <a16:creationId xmlns:a16="http://schemas.microsoft.com/office/drawing/2014/main" id="{7089FE2B-C478-FDC0-CB28-FA22DC7D8E4D}"/>
              </a:ext>
            </a:extLst>
          </p:cNvPr>
          <p:cNvSpPr/>
          <p:nvPr/>
        </p:nvSpPr>
        <p:spPr>
          <a:xfrm>
            <a:off x="500096" y="1217848"/>
            <a:ext cx="11325075" cy="268047"/>
          </a:xfrm>
          <a:prstGeom prst="rightArrow">
            <a:avLst/>
          </a:prstGeom>
          <a:solidFill>
            <a:srgbClr val="0069FF"/>
          </a:solidFill>
          <a:ln>
            <a:solidFill>
              <a:srgbClr val="006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1636EBC-3835-6780-F8E7-269351B6BFDB}"/>
              </a:ext>
            </a:extLst>
          </p:cNvPr>
          <p:cNvSpPr txBox="1"/>
          <p:nvPr/>
        </p:nvSpPr>
        <p:spPr>
          <a:xfrm>
            <a:off x="563020" y="946804"/>
            <a:ext cx="1176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2024.01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C5B60F5-2BD3-B415-EC3F-D2818464B45F}"/>
              </a:ext>
            </a:extLst>
          </p:cNvPr>
          <p:cNvSpPr txBox="1"/>
          <p:nvPr/>
        </p:nvSpPr>
        <p:spPr>
          <a:xfrm>
            <a:off x="10671364" y="946804"/>
            <a:ext cx="1176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2024.12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0639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9437E-11D0-484C-7B18-667F2BBB8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3C5D4B95-F5F8-9357-E1E5-11D1AAC7130A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5ACEB96-8E74-F3BE-3884-BD80B5803A92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39B18FD-6D24-A787-CDF3-8B00637AB06C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E9005BC5-B4F7-5183-C530-21F9D5FBC4D4}"/>
              </a:ext>
            </a:extLst>
          </p:cNvPr>
          <p:cNvSpPr txBox="1"/>
          <p:nvPr/>
        </p:nvSpPr>
        <p:spPr>
          <a:xfrm>
            <a:off x="602806" y="81668"/>
            <a:ext cx="11457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2.Crystal Growth and Characterization: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Accelerate the decay 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C528885A-62A2-A7B7-B7BD-66D8465B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704FBA5E-B225-AD87-29D1-EDB4CC63C6B5}"/>
              </a:ext>
            </a:extLst>
          </p:cNvPr>
          <p:cNvSpPr/>
          <p:nvPr/>
        </p:nvSpPr>
        <p:spPr>
          <a:xfrm>
            <a:off x="233396" y="5888445"/>
            <a:ext cx="5226627" cy="99625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6F44EF3-9756-034B-D5F9-A4F4D2A28408}"/>
              </a:ext>
            </a:extLst>
          </p:cNvPr>
          <p:cNvSpPr txBox="1"/>
          <p:nvPr/>
        </p:nvSpPr>
        <p:spPr>
          <a:xfrm>
            <a:off x="6006090" y="3782919"/>
            <a:ext cx="5299587" cy="743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Wingdings" pitchFamily="2" charset="2"/>
              <a:buChar char="è"/>
            </a:pPr>
            <a:r>
              <a:rPr kumimoji="1" lang="en-US" altLang="zh-CN" sz="200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  <a:sym typeface="Wingdings" pitchFamily="2" charset="2"/>
              </a:rPr>
              <a:t>Non-radiative Recombination Centers</a:t>
            </a: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è"/>
            </a:pPr>
            <a:r>
              <a:rPr kumimoji="1" lang="en-US" altLang="zh-CN" sz="200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  <a:sym typeface="Wingdings" pitchFamily="2" charset="2"/>
              </a:rPr>
              <a:t>Increase Mg ions Doping Concentration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B0F50A5-B013-E13C-3287-22C2840172E5}"/>
              </a:ext>
            </a:extLst>
          </p:cNvPr>
          <p:cNvGrpSpPr/>
          <p:nvPr/>
        </p:nvGrpSpPr>
        <p:grpSpPr>
          <a:xfrm>
            <a:off x="290604" y="1748258"/>
            <a:ext cx="5479406" cy="4040304"/>
            <a:chOff x="691766" y="2055897"/>
            <a:chExt cx="5082889" cy="3708580"/>
          </a:xfrm>
        </p:grpSpPr>
        <p:pic>
          <p:nvPicPr>
            <p:cNvPr id="13" name="Google Shape;159;g2ea7df8a02c_0_241">
              <a:extLst>
                <a:ext uri="{FF2B5EF4-FFF2-40B4-BE49-F238E27FC236}">
                  <a16:creationId xmlns:a16="http://schemas.microsoft.com/office/drawing/2014/main" id="{576B6B71-E423-29BA-22B1-A7FCEBC5CB5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91766" y="2055897"/>
              <a:ext cx="5082889" cy="37085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4AEB4B2-062F-80D3-2136-44BBBB59E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9178" y="2190396"/>
              <a:ext cx="1658104" cy="1180024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8C0867CC-7F21-FC07-1E99-04E321C00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605" y="2480727"/>
            <a:ext cx="5479406" cy="824857"/>
          </a:xfrm>
          <a:prstGeom prst="rect">
            <a:avLst/>
          </a:prstGeom>
        </p:spPr>
      </p:pic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DE96FE6D-69CE-722B-410D-B64666673F9B}"/>
              </a:ext>
            </a:extLst>
          </p:cNvPr>
          <p:cNvSpPr/>
          <p:nvPr/>
        </p:nvSpPr>
        <p:spPr>
          <a:xfrm>
            <a:off x="0" y="1000534"/>
            <a:ext cx="12079705" cy="5898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zh-CN" sz="2400" dirty="0">
                <a:solidFill>
                  <a:sysClr val="windowText" lastClr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How to accelerate the decay time ? The effect of scintillation quenching</a:t>
            </a:r>
            <a:endParaRPr kumimoji="1" lang="zh-CN" altLang="en-US" sz="2400" dirty="0">
              <a:solidFill>
                <a:sysClr val="windowText" lastClr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D501508-9191-2BCC-4056-762141F59C25}"/>
              </a:ext>
            </a:extLst>
          </p:cNvPr>
          <p:cNvSpPr txBox="1"/>
          <p:nvPr/>
        </p:nvSpPr>
        <p:spPr>
          <a:xfrm flipH="1">
            <a:off x="732851" y="6012489"/>
            <a:ext cx="4936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concentration of Mg</a:t>
            </a:r>
            <a:r>
              <a:rPr lang="en-US" altLang="zh-CN" baseline="30000" dirty="0">
                <a:latin typeface="Arial" panose="020B0604020202020204" pitchFamily="34" charset="0"/>
                <a:cs typeface="Arial" panose="020B0604020202020204" pitchFamily="34" charset="0"/>
              </a:rPr>
              <a:t>2+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ions becomes higher and higher from sample PL1 to PL6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Google Shape;164;g2ea7df8a02c_0_241">
            <a:extLst>
              <a:ext uri="{FF2B5EF4-FFF2-40B4-BE49-F238E27FC236}">
                <a16:creationId xmlns:a16="http://schemas.microsoft.com/office/drawing/2014/main" id="{9397D291-D1E3-C11E-CE21-13B47C025A81}"/>
              </a:ext>
            </a:extLst>
          </p:cNvPr>
          <p:cNvSpPr txBox="1"/>
          <p:nvPr/>
        </p:nvSpPr>
        <p:spPr>
          <a:xfrm>
            <a:off x="2220615" y="5584877"/>
            <a:ext cx="2615186" cy="444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-US" sz="1000" b="1" u="sng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Material Advances, 2022, 3, 6842</a:t>
            </a:r>
            <a:endParaRPr sz="1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5522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CF71-C44B-6393-1DE1-9EF283320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FD1777DF-3E70-B497-EA72-983B8433A6A5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015104C-8FA1-F97B-A662-875ACF22B4A8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8A9EBFF-BFF7-2AEB-8E74-D9A9AE217E6D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794BE9D-67FA-2E91-EA17-3E652159D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799BCA4-D769-52E8-A72B-BFEFDD951941}"/>
              </a:ext>
            </a:extLst>
          </p:cNvPr>
          <p:cNvSpPr txBox="1"/>
          <p:nvPr/>
        </p:nvSpPr>
        <p:spPr>
          <a:xfrm>
            <a:off x="602806" y="81668"/>
            <a:ext cx="11745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2.Crystal Growth and Characterization: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Crystal improvement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0A1601B-4BEC-8F12-60B9-1113BC8B28C8}"/>
              </a:ext>
            </a:extLst>
          </p:cNvPr>
          <p:cNvSpPr/>
          <p:nvPr/>
        </p:nvSpPr>
        <p:spPr>
          <a:xfrm>
            <a:off x="0" y="1000534"/>
            <a:ext cx="12079705" cy="5898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zh-CN" sz="2400" dirty="0">
                <a:solidFill>
                  <a:sysClr val="windowText" lastClr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The fastest decay time of GAGG reached </a:t>
            </a:r>
            <a:r>
              <a:rPr kumimoji="1"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~5 ns.</a:t>
            </a:r>
            <a:endParaRPr kumimoji="1" lang="zh-CN" altLang="en-US" sz="2400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">
            <a:extLst>
              <a:ext uri="{FF2B5EF4-FFF2-40B4-BE49-F238E27FC236}">
                <a16:creationId xmlns:a16="http://schemas.microsoft.com/office/drawing/2014/main" id="{C42935A1-7055-A056-E779-559ECF240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8440" r="22688" b="16666"/>
          <a:stretch>
            <a:fillRect/>
          </a:stretch>
        </p:blipFill>
        <p:spPr bwMode="auto">
          <a:xfrm>
            <a:off x="919539" y="1950514"/>
            <a:ext cx="3098348" cy="40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IMG_20241227_120812">
            <a:extLst>
              <a:ext uri="{FF2B5EF4-FFF2-40B4-BE49-F238E27FC236}">
                <a16:creationId xmlns:a16="http://schemas.microsoft.com/office/drawing/2014/main" id="{0DCA7D0C-4DD1-DBE8-DC0A-C22487501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1" t="5998" r="18745" b="14573"/>
          <a:stretch>
            <a:fillRect/>
          </a:stretch>
        </p:blipFill>
        <p:spPr bwMode="auto">
          <a:xfrm>
            <a:off x="4090293" y="1950514"/>
            <a:ext cx="2797269" cy="40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2EE8A5D-79C5-44AF-6704-E3DCA8A75664}"/>
              </a:ext>
            </a:extLst>
          </p:cNvPr>
          <p:cNvSpPr/>
          <p:nvPr/>
        </p:nvSpPr>
        <p:spPr>
          <a:xfrm>
            <a:off x="2194348" y="3561444"/>
            <a:ext cx="1337577" cy="40095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4437AAD-D2AE-6D2A-8755-67EFDDB1778C}"/>
              </a:ext>
            </a:extLst>
          </p:cNvPr>
          <p:cNvSpPr txBox="1"/>
          <p:nvPr/>
        </p:nvSpPr>
        <p:spPr>
          <a:xfrm>
            <a:off x="2808324" y="2814741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Inclusions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17EA636-1499-E872-6EC2-92D7DF3E240E}"/>
              </a:ext>
            </a:extLst>
          </p:cNvPr>
          <p:cNvSpPr/>
          <p:nvPr/>
        </p:nvSpPr>
        <p:spPr>
          <a:xfrm>
            <a:off x="5232598" y="4406570"/>
            <a:ext cx="1118732" cy="4494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2333DEE4-D114-3ED0-B352-F1BA49C217CE}"/>
              </a:ext>
            </a:extLst>
          </p:cNvPr>
          <p:cNvCxnSpPr>
            <a:cxnSpLocks/>
          </p:cNvCxnSpPr>
          <p:nvPr/>
        </p:nvCxnSpPr>
        <p:spPr>
          <a:xfrm rot="1140000">
            <a:off x="2891803" y="5069610"/>
            <a:ext cx="550856" cy="2682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B7018EF9-2D04-D05F-8EF3-7D59DBEB1C80}"/>
              </a:ext>
            </a:extLst>
          </p:cNvPr>
          <p:cNvSpPr txBox="1"/>
          <p:nvPr/>
        </p:nvSpPr>
        <p:spPr>
          <a:xfrm>
            <a:off x="3286863" y="5347337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Crack</a:t>
            </a:r>
            <a:endParaRPr lang="zh-CN" altLang="en-US" dirty="0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53BC1AC6-383B-3D30-BE2E-F106822CD10D}"/>
              </a:ext>
            </a:extLst>
          </p:cNvPr>
          <p:cNvCxnSpPr>
            <a:cxnSpLocks/>
          </p:cNvCxnSpPr>
          <p:nvPr/>
        </p:nvCxnSpPr>
        <p:spPr>
          <a:xfrm rot="-3660000">
            <a:off x="2444137" y="3173483"/>
            <a:ext cx="550856" cy="2682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D62116A4-1FA9-F953-59D5-13A3E997167B}"/>
              </a:ext>
            </a:extLst>
          </p:cNvPr>
          <p:cNvCxnSpPr>
            <a:cxnSpLocks/>
          </p:cNvCxnSpPr>
          <p:nvPr/>
        </p:nvCxnSpPr>
        <p:spPr>
          <a:xfrm rot="-9960000">
            <a:off x="5321771" y="4027711"/>
            <a:ext cx="550856" cy="2682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23BCD3E4-6154-3976-C937-2A08FE68CE36}"/>
              </a:ext>
            </a:extLst>
          </p:cNvPr>
          <p:cNvSpPr txBox="1"/>
          <p:nvPr/>
        </p:nvSpPr>
        <p:spPr>
          <a:xfrm>
            <a:off x="4090293" y="3672527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Inclusions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17B357C-649B-0855-E830-8D54C3E8C3C9}"/>
              </a:ext>
            </a:extLst>
          </p:cNvPr>
          <p:cNvSpPr txBox="1"/>
          <p:nvPr/>
        </p:nvSpPr>
        <p:spPr>
          <a:xfrm>
            <a:off x="3021126" y="6172465"/>
            <a:ext cx="218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Φ4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2 mm×100 mm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B08852B-74BB-4B61-D5C5-5A506981E044}"/>
              </a:ext>
            </a:extLst>
          </p:cNvPr>
          <p:cNvSpPr txBox="1"/>
          <p:nvPr/>
        </p:nvSpPr>
        <p:spPr>
          <a:xfrm>
            <a:off x="7048563" y="3221941"/>
            <a:ext cx="4739479" cy="122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è"/>
            </a:pP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Cracks &amp; Inclusions existed</a:t>
            </a:r>
            <a:r>
              <a:rPr kumimoji="1" lang="en-US" altLang="zh-CN" sz="200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è"/>
            </a:pPr>
            <a:r>
              <a:rPr kumimoji="1" lang="en-US" altLang="zh-CN" sz="200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Only a length of ~50 mm is usable.</a:t>
            </a:r>
          </a:p>
        </p:txBody>
      </p:sp>
    </p:spTree>
    <p:extLst>
      <p:ext uri="{BB962C8B-B14F-4D97-AF65-F5344CB8AC3E}">
        <p14:creationId xmlns:p14="http://schemas.microsoft.com/office/powerpoint/2010/main" val="3481925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D8463-939F-449F-3391-54D6284AC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EA53983F-846F-B25A-B63C-B23DFBA6E73E}"/>
              </a:ext>
            </a:extLst>
          </p:cNvPr>
          <p:cNvSpPr/>
          <p:nvPr/>
        </p:nvSpPr>
        <p:spPr>
          <a:xfrm>
            <a:off x="5561306" y="5235877"/>
            <a:ext cx="6306532" cy="153361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4A8C9F67-ED2C-5DDD-2752-4A13C52DFD48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A405C61-0F7B-D6CD-A387-E2A2B628BD13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0B8CC7F-66C5-92DE-2E82-B9863E53A358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CC00D2D2-F120-B191-F3BE-0DA19026F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0C3A171-23F6-FD24-EF1A-C10D5A63180A}"/>
              </a:ext>
            </a:extLst>
          </p:cNvPr>
          <p:cNvSpPr txBox="1"/>
          <p:nvPr/>
        </p:nvSpPr>
        <p:spPr>
          <a:xfrm>
            <a:off x="602806" y="81668"/>
            <a:ext cx="11745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2.Crystal Growth and Characterization: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Crystal improvement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D7E019C7-8491-1CCD-F78A-11CEB86E1172}"/>
              </a:ext>
            </a:extLst>
          </p:cNvPr>
          <p:cNvSpPr/>
          <p:nvPr/>
        </p:nvSpPr>
        <p:spPr>
          <a:xfrm>
            <a:off x="-1" y="1000534"/>
            <a:ext cx="11096554" cy="5898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zh-CN" sz="2400" dirty="0">
                <a:solidFill>
                  <a:sysClr val="windowText" lastClr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Improve the crystal quality: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①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decreasing the crystal diameter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37F76D2-CFB2-FBC4-4C6B-186C31B13C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8" t="4077" r="22044"/>
          <a:stretch>
            <a:fillRect/>
          </a:stretch>
        </p:blipFill>
        <p:spPr>
          <a:xfrm>
            <a:off x="407166" y="2075309"/>
            <a:ext cx="2673420" cy="406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3D7BDD6-921E-4BCC-3051-3428DBDD93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2" t="7337" r="21058" b="1029"/>
          <a:stretch>
            <a:fillRect/>
          </a:stretch>
        </p:blipFill>
        <p:spPr>
          <a:xfrm>
            <a:off x="3166186" y="2075309"/>
            <a:ext cx="2770720" cy="4068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EB19448-8BF1-85F0-0011-D8A904206E91}"/>
              </a:ext>
            </a:extLst>
          </p:cNvPr>
          <p:cNvSpPr txBox="1"/>
          <p:nvPr/>
        </p:nvSpPr>
        <p:spPr>
          <a:xfrm>
            <a:off x="6390270" y="3108940"/>
            <a:ext cx="5513876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è"/>
            </a:pPr>
            <a:r>
              <a:rPr kumimoji="1" lang="en-US" altLang="zh-CN" sz="200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The crystal shape has defects.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è"/>
            </a:pPr>
            <a:r>
              <a:rPr kumimoji="1" lang="en-US" altLang="zh-CN" sz="200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Cannot cut optical fiber with dimensions of </a:t>
            </a:r>
          </a:p>
          <a:p>
            <a:pPr>
              <a:lnSpc>
                <a:spcPct val="150000"/>
              </a:lnSpc>
            </a:pPr>
            <a:r>
              <a:rPr kumimoji="1" lang="en-US" altLang="zh-CN" sz="2000" dirty="0">
                <a:solidFill>
                  <a:prstClr val="black"/>
                </a:solidFill>
                <a:latin typeface="Arial" panose="020B0604020202020204"/>
                <a:ea typeface="黑体" panose="02010609060101010101" pitchFamily="49" charset="-122"/>
              </a:rPr>
              <a:t>1mm x 1mm x 100mm.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743F37-D66F-71E2-F11D-F99F134009A8}"/>
              </a:ext>
            </a:extLst>
          </p:cNvPr>
          <p:cNvSpPr/>
          <p:nvPr/>
        </p:nvSpPr>
        <p:spPr>
          <a:xfrm>
            <a:off x="1800479" y="4704443"/>
            <a:ext cx="637922" cy="132228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25FA882-1F77-5DFF-E404-E8148E748193}"/>
              </a:ext>
            </a:extLst>
          </p:cNvPr>
          <p:cNvSpPr/>
          <p:nvPr/>
        </p:nvSpPr>
        <p:spPr>
          <a:xfrm>
            <a:off x="4473898" y="3589977"/>
            <a:ext cx="991719" cy="45554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6DFB7CB-4D4A-B8F0-FE47-B308D182E5F6}"/>
              </a:ext>
            </a:extLst>
          </p:cNvPr>
          <p:cNvSpPr txBox="1"/>
          <p:nvPr/>
        </p:nvSpPr>
        <p:spPr>
          <a:xfrm>
            <a:off x="2183916" y="6225905"/>
            <a:ext cx="218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Φ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35 mm×110 mm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2815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BB2-DF34-C3C0-8CF8-BA5632521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AC909FE7-2C00-8DA2-A9F0-5124B018A93A}"/>
              </a:ext>
            </a:extLst>
          </p:cNvPr>
          <p:cNvSpPr/>
          <p:nvPr/>
        </p:nvSpPr>
        <p:spPr>
          <a:xfrm>
            <a:off x="5561306" y="5235877"/>
            <a:ext cx="6306532" cy="153361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039BBE78-3CDD-3918-EBC7-DB21634A0EB0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80CC2A-F19F-C337-F20F-208A36FA7C24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CE1C89B-9A25-03C8-A93B-212B045E1162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1BF77407-335A-251E-8578-4074EAAB9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0D487C3-3DED-47B8-9505-87736111A8F5}"/>
              </a:ext>
            </a:extLst>
          </p:cNvPr>
          <p:cNvSpPr txBox="1"/>
          <p:nvPr/>
        </p:nvSpPr>
        <p:spPr>
          <a:xfrm>
            <a:off x="602806" y="81668"/>
            <a:ext cx="11745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2.Crystal Growth and Characterization: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Crystal improvement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AE1107C-7FB8-8097-CF41-75D286F149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4" t="9128" r="19883" b="8648"/>
          <a:stretch>
            <a:fillRect/>
          </a:stretch>
        </p:blipFill>
        <p:spPr>
          <a:xfrm>
            <a:off x="61152" y="1957247"/>
            <a:ext cx="3071596" cy="396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C7E4896-A098-EF7A-8203-A8BD41DAE7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0" t="17857" r="28733" b="378"/>
          <a:stretch>
            <a:fillRect/>
          </a:stretch>
        </p:blipFill>
        <p:spPr>
          <a:xfrm>
            <a:off x="3202626" y="1957247"/>
            <a:ext cx="2989547" cy="3960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A529C55-E61D-7256-6958-078950493A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7" t="13961" r="19902" b="2908"/>
          <a:stretch>
            <a:fillRect/>
          </a:stretch>
        </p:blipFill>
        <p:spPr>
          <a:xfrm>
            <a:off x="6248198" y="1957247"/>
            <a:ext cx="3012491" cy="396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36791A9-E2B8-3FF6-9FF7-6A0CDE3E20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9" t="13165" r="18740" b="6185"/>
          <a:stretch>
            <a:fillRect/>
          </a:stretch>
        </p:blipFill>
        <p:spPr>
          <a:xfrm>
            <a:off x="9333498" y="1957247"/>
            <a:ext cx="2829592" cy="39600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81CC6D3-273D-01D5-00FF-80B1CD893906}"/>
              </a:ext>
            </a:extLst>
          </p:cNvPr>
          <p:cNvSpPr txBox="1"/>
          <p:nvPr/>
        </p:nvSpPr>
        <p:spPr>
          <a:xfrm>
            <a:off x="3917483" y="6057847"/>
            <a:ext cx="4504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Φ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45 mm×110 mm    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b="1" baseline="-25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b="1" baseline="-25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b="1" baseline="-25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＜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 ns</a:t>
            </a:r>
            <a:endParaRPr lang="zh-CN" altLang="en-US" dirty="0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AF3445A8-C6A2-8D5C-2537-CE54EE85099D}"/>
              </a:ext>
            </a:extLst>
          </p:cNvPr>
          <p:cNvSpPr/>
          <p:nvPr/>
        </p:nvSpPr>
        <p:spPr>
          <a:xfrm>
            <a:off x="-3" y="1000534"/>
            <a:ext cx="12192003" cy="58989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zh-CN" sz="2400" dirty="0">
                <a:solidFill>
                  <a:sysClr val="windowText" lastClr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Improve the crystal quality: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②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optimizing thermal filed of the crystal growth system</a:t>
            </a:r>
          </a:p>
        </p:txBody>
      </p:sp>
    </p:spTree>
    <p:extLst>
      <p:ext uri="{BB962C8B-B14F-4D97-AF65-F5344CB8AC3E}">
        <p14:creationId xmlns:p14="http://schemas.microsoft.com/office/powerpoint/2010/main" val="1633790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A45EF-EAC3-E77D-F96C-5D7D25D01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D84A8A44-42F1-2648-EA62-CC7AF5C6391F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0FEB949-1036-6DF1-5955-41D6BE55078F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43498BD-75EA-D542-58BF-091CC5E2BF88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0A55E1C-551B-E4C2-1485-125AED4B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7DDC0C91-3B25-65FE-7B55-4F163371203E}"/>
              </a:ext>
            </a:extLst>
          </p:cNvPr>
          <p:cNvSpPr txBox="1"/>
          <p:nvPr/>
        </p:nvSpPr>
        <p:spPr>
          <a:xfrm>
            <a:off x="442152" y="4444842"/>
            <a:ext cx="462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Definition of sample positions from an ingot</a:t>
            </a:r>
            <a:endParaRPr lang="en-CN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9ED591B-48DD-EFFA-3B66-E9D8F159912D}"/>
              </a:ext>
            </a:extLst>
          </p:cNvPr>
          <p:cNvSpPr txBox="1"/>
          <p:nvPr/>
        </p:nvSpPr>
        <p:spPr>
          <a:xfrm>
            <a:off x="1122825" y="4970752"/>
            <a:ext cx="10377876" cy="1789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We have produced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22 ingots </a:t>
            </a:r>
            <a:r>
              <a:rPr lang="en-US" altLang="zh-CN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and take samples from them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during 2025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Sample size: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 mm×2 mm×3 mm 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Surface treatment: </a:t>
            </a:r>
            <a:r>
              <a:rPr lang="en-US" altLang="zh-CN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polished with all sides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Fiber </a:t>
            </a:r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produce:</a:t>
            </a:r>
            <a:r>
              <a:rPr kumimoji="1" lang="en-US" altLang="zh-CN" dirty="0"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kumimoji="1" lang="en-US" altLang="zh-CN" dirty="0">
                <a:solidFill>
                  <a:srgbClr val="0069FF"/>
                </a:solidFill>
                <a:latin typeface="Arial" panose="020B0604020202020204"/>
                <a:ea typeface="黑体" panose="02010609060101010101" pitchFamily="49" charset="-122"/>
              </a:rPr>
              <a:t>1mm x 1mm x 100mm</a:t>
            </a:r>
            <a:endParaRPr lang="en-US" altLang="zh-CN" dirty="0">
              <a:solidFill>
                <a:srgbClr val="006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E68BE4F-F449-564C-9B29-E616EC2B9610}"/>
              </a:ext>
            </a:extLst>
          </p:cNvPr>
          <p:cNvGrpSpPr/>
          <p:nvPr/>
        </p:nvGrpSpPr>
        <p:grpSpPr>
          <a:xfrm>
            <a:off x="5612317" y="1115434"/>
            <a:ext cx="5157899" cy="3162102"/>
            <a:chOff x="5494330" y="1115434"/>
            <a:chExt cx="5157899" cy="316210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BF64DB1-1A91-00F7-CBC4-28A3DDA28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17" t="9287" r="25099"/>
            <a:stretch>
              <a:fillRect/>
            </a:stretch>
          </p:blipFill>
          <p:spPr>
            <a:xfrm>
              <a:off x="5494330" y="1115434"/>
              <a:ext cx="2188294" cy="3162102"/>
            </a:xfrm>
            <a:prstGeom prst="rect">
              <a:avLst/>
            </a:prstGeom>
          </p:spPr>
        </p:pic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2B0F3B73-B855-6AB7-0C13-317583D2D4C1}"/>
                </a:ext>
              </a:extLst>
            </p:cNvPr>
            <p:cNvGrpSpPr/>
            <p:nvPr/>
          </p:nvGrpSpPr>
          <p:grpSpPr>
            <a:xfrm>
              <a:off x="7371978" y="1622724"/>
              <a:ext cx="1416605" cy="2597516"/>
              <a:chOff x="7959036" y="3844683"/>
              <a:chExt cx="1398144" cy="2779440"/>
            </a:xfrm>
          </p:grpSpPr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926478A1-741E-DB16-3194-53416B5F7D20}"/>
                  </a:ext>
                </a:extLst>
              </p:cNvPr>
              <p:cNvSpPr txBox="1"/>
              <p:nvPr/>
            </p:nvSpPr>
            <p:spPr>
              <a:xfrm>
                <a:off x="7997854" y="3844683"/>
                <a:ext cx="822096" cy="425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600" b="1" dirty="0">
                    <a:solidFill>
                      <a:schemeClr val="bg1"/>
                    </a:solidFill>
                    <a:highlight>
                      <a:srgbClr val="000000"/>
                    </a:highlight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top</a:t>
                </a:r>
                <a:endParaRPr lang="en-GB" sz="1600" b="1" dirty="0">
                  <a:solidFill>
                    <a:schemeClr val="bg1"/>
                  </a:solidFill>
                  <a:highlight>
                    <a:srgbClr val="000000"/>
                  </a:highligh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24">
                <a:extLst>
                  <a:ext uri="{FF2B5EF4-FFF2-40B4-BE49-F238E27FC236}">
                    <a16:creationId xmlns:a16="http://schemas.microsoft.com/office/drawing/2014/main" id="{9C39B98C-21B2-25C6-8F68-11C5E6D5002C}"/>
                  </a:ext>
                </a:extLst>
              </p:cNvPr>
              <p:cNvSpPr txBox="1"/>
              <p:nvPr/>
            </p:nvSpPr>
            <p:spPr>
              <a:xfrm>
                <a:off x="7959036" y="5024881"/>
                <a:ext cx="1398144" cy="425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600" b="1" dirty="0">
                    <a:solidFill>
                      <a:schemeClr val="bg1"/>
                    </a:solidFill>
                    <a:highlight>
                      <a:srgbClr val="000000"/>
                    </a:highlight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middle</a:t>
                </a:r>
                <a:endParaRPr lang="en-GB" b="1" dirty="0">
                  <a:solidFill>
                    <a:schemeClr val="bg1"/>
                  </a:solidFill>
                  <a:highlight>
                    <a:srgbClr val="000000"/>
                  </a:highligh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" name="TextBox 25">
                <a:extLst>
                  <a:ext uri="{FF2B5EF4-FFF2-40B4-BE49-F238E27FC236}">
                    <a16:creationId xmlns:a16="http://schemas.microsoft.com/office/drawing/2014/main" id="{9286617C-6009-ADFE-C808-2087CD307630}"/>
                  </a:ext>
                </a:extLst>
              </p:cNvPr>
              <p:cNvSpPr txBox="1"/>
              <p:nvPr/>
            </p:nvSpPr>
            <p:spPr>
              <a:xfrm>
                <a:off x="7959036" y="6198841"/>
                <a:ext cx="822096" cy="425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1600" b="1" dirty="0">
                    <a:solidFill>
                      <a:schemeClr val="bg1"/>
                    </a:solidFill>
                    <a:highlight>
                      <a:srgbClr val="000000"/>
                    </a:highlight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tail</a:t>
                </a:r>
                <a:endParaRPr lang="en-GB" b="1" dirty="0">
                  <a:solidFill>
                    <a:schemeClr val="bg1"/>
                  </a:solidFill>
                  <a:highlight>
                    <a:srgbClr val="000000"/>
                  </a:highligh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45C70E1A-E630-98C8-9F55-02EB9BA30F1C}"/>
                </a:ext>
              </a:extLst>
            </p:cNvPr>
            <p:cNvGrpSpPr/>
            <p:nvPr/>
          </p:nvGrpSpPr>
          <p:grpSpPr>
            <a:xfrm>
              <a:off x="8311236" y="3062887"/>
              <a:ext cx="2340993" cy="1203240"/>
              <a:chOff x="9333700" y="3245457"/>
              <a:chExt cx="2167001" cy="1097303"/>
            </a:xfrm>
          </p:grpSpPr>
          <p:pic>
            <p:nvPicPr>
              <p:cNvPr id="3" name="Picture 13">
                <a:extLst>
                  <a:ext uri="{FF2B5EF4-FFF2-40B4-BE49-F238E27FC236}">
                    <a16:creationId xmlns:a16="http://schemas.microsoft.com/office/drawing/2014/main" id="{266831E1-6D7C-E069-5464-2D63D7BA5A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33700" y="3245457"/>
                <a:ext cx="2167001" cy="1097303"/>
              </a:xfrm>
              <a:prstGeom prst="rect">
                <a:avLst/>
              </a:prstGeom>
            </p:spPr>
          </p:pic>
          <p:sp>
            <p:nvSpPr>
              <p:cNvPr id="9" name="TextBox 14">
                <a:extLst>
                  <a:ext uri="{FF2B5EF4-FFF2-40B4-BE49-F238E27FC236}">
                    <a16:creationId xmlns:a16="http://schemas.microsoft.com/office/drawing/2014/main" id="{ED2D3078-36FC-EDCC-13AA-2F8FCA2882A4}"/>
                  </a:ext>
                </a:extLst>
              </p:cNvPr>
              <p:cNvSpPr txBox="1"/>
              <p:nvPr/>
            </p:nvSpPr>
            <p:spPr>
              <a:xfrm>
                <a:off x="9578519" y="4004206"/>
                <a:ext cx="16773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GAGG samples</a:t>
                </a:r>
                <a:endParaRPr lang="en-CN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F33A915E-1CB6-153A-B617-F9B0328E7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8954" y="1121090"/>
              <a:ext cx="2153275" cy="1614324"/>
            </a:xfrm>
            <a:prstGeom prst="rect">
              <a:avLst/>
            </a:prstGeom>
          </p:spPr>
        </p:pic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F0827D11-3CE1-634A-93F2-3CB4305266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99" y="852445"/>
            <a:ext cx="4498848" cy="3688080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6176BD3C-4513-5114-7189-8B5C300692C5}"/>
              </a:ext>
            </a:extLst>
          </p:cNvPr>
          <p:cNvSpPr txBox="1"/>
          <p:nvPr/>
        </p:nvSpPr>
        <p:spPr>
          <a:xfrm>
            <a:off x="6770143" y="4444842"/>
            <a:ext cx="2856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Ingot and sample pictures</a:t>
            </a:r>
            <a:endParaRPr lang="en-CN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5A3F191-BB47-A833-F7DF-CAB4B2923815}"/>
              </a:ext>
            </a:extLst>
          </p:cNvPr>
          <p:cNvSpPr txBox="1"/>
          <p:nvPr/>
        </p:nvSpPr>
        <p:spPr>
          <a:xfrm>
            <a:off x="7139326" y="1039140"/>
            <a:ext cx="7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#57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B57715-133B-BB74-10C5-D969780A57A6}"/>
              </a:ext>
            </a:extLst>
          </p:cNvPr>
          <p:cNvSpPr txBox="1"/>
          <p:nvPr/>
        </p:nvSpPr>
        <p:spPr>
          <a:xfrm>
            <a:off x="602806" y="81668"/>
            <a:ext cx="11745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2.Crystal Growth and Characterization: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Sample Prepare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13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224CA-EF70-10ED-CAC2-680F64D4E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92966817-3479-A91F-4552-A9FFE018AD08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061955A-1643-2288-78C3-A865BC993AA8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7705BA3-9504-E942-F073-D63C2B85ADD7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2CC255D-A128-5FB6-6196-54F78C4BB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D8FEA4D-0795-8630-8176-29DF15D0F7F6}"/>
              </a:ext>
            </a:extLst>
          </p:cNvPr>
          <p:cNvSpPr/>
          <p:nvPr/>
        </p:nvSpPr>
        <p:spPr>
          <a:xfrm>
            <a:off x="328031" y="1337337"/>
            <a:ext cx="4278561" cy="188288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Dual testing ensures both R&amp;D efficiency and the reliability of test results, the test results from PKU are consistent with those from CERN.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B2C14F8-C4B9-D0F2-149B-7D3BDAA690A0}"/>
              </a:ext>
            </a:extLst>
          </p:cNvPr>
          <p:cNvGrpSpPr/>
          <p:nvPr/>
        </p:nvGrpSpPr>
        <p:grpSpPr>
          <a:xfrm>
            <a:off x="5072789" y="1062453"/>
            <a:ext cx="4398353" cy="2931484"/>
            <a:chOff x="5003964" y="977142"/>
            <a:chExt cx="4398353" cy="2931484"/>
          </a:xfrm>
        </p:grpSpPr>
        <p:pic>
          <p:nvPicPr>
            <p:cNvPr id="9" name="Picture 14">
              <a:extLst>
                <a:ext uri="{FF2B5EF4-FFF2-40B4-BE49-F238E27FC236}">
                  <a16:creationId xmlns:a16="http://schemas.microsoft.com/office/drawing/2014/main" id="{51C0AC2F-7C59-32B1-4D54-67AF0FB20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3964" y="1301030"/>
              <a:ext cx="4398353" cy="2607596"/>
            </a:xfrm>
            <a:prstGeom prst="rect">
              <a:avLst/>
            </a:prstGeom>
          </p:spPr>
        </p:pic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18E53DD2-81FF-5EFC-C3F1-2B5B703B859C}"/>
                </a:ext>
              </a:extLst>
            </p:cNvPr>
            <p:cNvSpPr txBox="1"/>
            <p:nvPr/>
          </p:nvSpPr>
          <p:spPr>
            <a:xfrm>
              <a:off x="5264867" y="977142"/>
              <a:ext cx="3876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Decay time (TCSPC with X-ray)</a:t>
              </a:r>
              <a:endParaRPr lang="en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94BEAEF-F399-595B-44A7-AE0C9930E68A}"/>
              </a:ext>
            </a:extLst>
          </p:cNvPr>
          <p:cNvGrpSpPr/>
          <p:nvPr/>
        </p:nvGrpSpPr>
        <p:grpSpPr>
          <a:xfrm>
            <a:off x="9609429" y="600960"/>
            <a:ext cx="2317791" cy="3392977"/>
            <a:chOff x="9540604" y="515649"/>
            <a:chExt cx="2317791" cy="3392977"/>
          </a:xfrm>
        </p:grpSpPr>
        <p:pic>
          <p:nvPicPr>
            <p:cNvPr id="11" name="Picture 13">
              <a:extLst>
                <a:ext uri="{FF2B5EF4-FFF2-40B4-BE49-F238E27FC236}">
                  <a16:creationId xmlns:a16="http://schemas.microsoft.com/office/drawing/2014/main" id="{74A84CE2-4C2C-C10D-2607-EAB3F952C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40604" y="812720"/>
              <a:ext cx="2317791" cy="3095906"/>
            </a:xfrm>
            <a:prstGeom prst="rect">
              <a:avLst/>
            </a:prstGeom>
          </p:spPr>
        </p:pic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EC16B07E-E6D1-7A78-9518-7BEF3763616D}"/>
                </a:ext>
              </a:extLst>
            </p:cNvPr>
            <p:cNvSpPr txBox="1"/>
            <p:nvPr/>
          </p:nvSpPr>
          <p:spPr>
            <a:xfrm>
              <a:off x="9924353" y="515649"/>
              <a:ext cx="189171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N" sz="2000" dirty="0"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Light</a:t>
              </a:r>
              <a:r>
                <a:rPr lang="zh-CN" altLang="en-US" sz="2000" b="1" dirty="0">
                  <a:latin typeface="+mj-lt"/>
                  <a:ea typeface="Microsoft YaHei" panose="020B0503020204020204" pitchFamily="34" charset="-122"/>
                </a:rPr>
                <a:t> </a:t>
              </a:r>
              <a:r>
                <a:rPr lang="en-US" altLang="zh-CN" sz="2000" dirty="0"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yield</a:t>
              </a:r>
              <a:r>
                <a:rPr lang="zh-CN" altLang="en-US" sz="2000" b="1" dirty="0">
                  <a:latin typeface="+mj-lt"/>
                  <a:ea typeface="Microsoft YaHei" panose="020B0503020204020204" pitchFamily="34" charset="-122"/>
                </a:rPr>
                <a:t> </a:t>
              </a:r>
              <a:endParaRPr lang="en-CN" sz="2000" dirty="0">
                <a:latin typeface="+mj-lt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C4B33D1-0CE9-2B94-5586-9AAFD5141D42}"/>
              </a:ext>
            </a:extLst>
          </p:cNvPr>
          <p:cNvGrpSpPr/>
          <p:nvPr/>
        </p:nvGrpSpPr>
        <p:grpSpPr>
          <a:xfrm>
            <a:off x="4626257" y="4032459"/>
            <a:ext cx="7232138" cy="2737859"/>
            <a:chOff x="4874176" y="4066157"/>
            <a:chExt cx="7232138" cy="2737859"/>
          </a:xfrm>
        </p:grpSpPr>
        <p:pic>
          <p:nvPicPr>
            <p:cNvPr id="15" name="Picture 20">
              <a:extLst>
                <a:ext uri="{FF2B5EF4-FFF2-40B4-BE49-F238E27FC236}">
                  <a16:creationId xmlns:a16="http://schemas.microsoft.com/office/drawing/2014/main" id="{F13C8E1D-8250-AD97-93F5-261757434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4176" y="4193328"/>
              <a:ext cx="7232138" cy="2610688"/>
            </a:xfrm>
            <a:prstGeom prst="rect">
              <a:avLst/>
            </a:prstGeom>
          </p:spPr>
        </p:pic>
        <p:sp>
          <p:nvSpPr>
            <p:cNvPr id="17" name="TextBox 21">
              <a:extLst>
                <a:ext uri="{FF2B5EF4-FFF2-40B4-BE49-F238E27FC236}">
                  <a16:creationId xmlns:a16="http://schemas.microsoft.com/office/drawing/2014/main" id="{65BBD6E1-F69B-D8C5-2D35-A73CD6D73CD4}"/>
                </a:ext>
              </a:extLst>
            </p:cNvPr>
            <p:cNvSpPr txBox="1"/>
            <p:nvPr/>
          </p:nvSpPr>
          <p:spPr>
            <a:xfrm>
              <a:off x="6442236" y="4066157"/>
              <a:ext cx="38765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Decay time (TCSPC with X-ray)</a:t>
              </a:r>
              <a:endParaRPr lang="en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6621E62F-8586-5326-67D7-47739DC378BB}"/>
              </a:ext>
            </a:extLst>
          </p:cNvPr>
          <p:cNvGrpSpPr/>
          <p:nvPr/>
        </p:nvGrpSpPr>
        <p:grpSpPr>
          <a:xfrm>
            <a:off x="1176934" y="4054903"/>
            <a:ext cx="3338714" cy="2700748"/>
            <a:chOff x="1176934" y="4075584"/>
            <a:chExt cx="3338714" cy="2700748"/>
          </a:xfrm>
        </p:grpSpPr>
        <p:pic>
          <p:nvPicPr>
            <p:cNvPr id="14" name="Picture 11">
              <a:extLst>
                <a:ext uri="{FF2B5EF4-FFF2-40B4-BE49-F238E27FC236}">
                  <a16:creationId xmlns:a16="http://schemas.microsoft.com/office/drawing/2014/main" id="{F39F21F4-2E94-7005-EADB-BC600BFDC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6934" y="4375155"/>
              <a:ext cx="3338714" cy="2401177"/>
            </a:xfrm>
            <a:prstGeom prst="rect">
              <a:avLst/>
            </a:prstGeom>
          </p:spPr>
        </p:pic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EFC68781-CAD9-FF4F-F303-65A6B6AB273C}"/>
                </a:ext>
              </a:extLst>
            </p:cNvPr>
            <p:cNvSpPr txBox="1"/>
            <p:nvPr/>
          </p:nvSpPr>
          <p:spPr>
            <a:xfrm>
              <a:off x="2341825" y="4075584"/>
              <a:ext cx="189171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N" sz="2000" dirty="0"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Light</a:t>
              </a:r>
              <a:r>
                <a:rPr lang="zh-CN" altLang="en-US" sz="2000" b="1" dirty="0">
                  <a:latin typeface="+mj-lt"/>
                  <a:ea typeface="Microsoft YaHei" panose="020B0503020204020204" pitchFamily="34" charset="-122"/>
                </a:rPr>
                <a:t> </a:t>
              </a:r>
              <a:r>
                <a:rPr lang="en-US" altLang="zh-CN" sz="2000" dirty="0"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yield</a:t>
              </a:r>
              <a:endParaRPr lang="en-CN" sz="2000" dirty="0">
                <a:latin typeface="+mj-lt"/>
                <a:ea typeface="Microsoft YaHei" panose="020B0503020204020204" pitchFamily="34" charset="-122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25B22CE1-692C-047C-A560-57D1FBE3C053}"/>
              </a:ext>
            </a:extLst>
          </p:cNvPr>
          <p:cNvSpPr txBox="1"/>
          <p:nvPr/>
        </p:nvSpPr>
        <p:spPr>
          <a:xfrm>
            <a:off x="148468" y="5171534"/>
            <a:ext cx="10284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004E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PKU</a:t>
            </a:r>
            <a:endParaRPr lang="zh-CN" altLang="en-US" sz="2800" dirty="0">
              <a:solidFill>
                <a:srgbClr val="004EFF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9535E11-D60E-7EB6-81B7-7775FF1CF19B}"/>
              </a:ext>
            </a:extLst>
          </p:cNvPr>
          <p:cNvSpPr/>
          <p:nvPr/>
        </p:nvSpPr>
        <p:spPr>
          <a:xfrm>
            <a:off x="5056232" y="654048"/>
            <a:ext cx="7021714" cy="3339889"/>
          </a:xfrm>
          <a:prstGeom prst="rect">
            <a:avLst/>
          </a:prstGeom>
          <a:solidFill>
            <a:schemeClr val="accent1">
              <a:lumMod val="40000"/>
              <a:lumOff val="60000"/>
              <a:alpha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BF756C1-F36A-4DE8-64C8-2CDA890236AE}"/>
              </a:ext>
            </a:extLst>
          </p:cNvPr>
          <p:cNvSpPr txBox="1"/>
          <p:nvPr/>
        </p:nvSpPr>
        <p:spPr>
          <a:xfrm>
            <a:off x="6513865" y="636258"/>
            <a:ext cx="15161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004E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CERN</a:t>
            </a:r>
            <a:endParaRPr lang="zh-CN" altLang="en-US" sz="2800" dirty="0">
              <a:solidFill>
                <a:srgbClr val="004EFF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21865FC-C70A-1E12-B6C0-2B4DEDB8C50F}"/>
              </a:ext>
            </a:extLst>
          </p:cNvPr>
          <p:cNvSpPr/>
          <p:nvPr/>
        </p:nvSpPr>
        <p:spPr>
          <a:xfrm>
            <a:off x="117295" y="4035239"/>
            <a:ext cx="11989019" cy="2803097"/>
          </a:xfrm>
          <a:prstGeom prst="rect">
            <a:avLst/>
          </a:prstGeom>
          <a:solidFill>
            <a:schemeClr val="accent1">
              <a:lumMod val="40000"/>
              <a:lumOff val="60000"/>
              <a:alpha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70DA0AE-4905-B516-1DB8-595F46104CA3}"/>
              </a:ext>
            </a:extLst>
          </p:cNvPr>
          <p:cNvSpPr txBox="1"/>
          <p:nvPr/>
        </p:nvSpPr>
        <p:spPr>
          <a:xfrm>
            <a:off x="602806" y="81668"/>
            <a:ext cx="11745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2.Crystal Growth and Characterization: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Test Systems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037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4B056-806C-AD1D-A59F-0B359FFA1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74DC6351-09CF-DAA4-6ABB-C6A53A034DDB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1B27C08-27E1-FD76-2ADB-9D3B00CB3A15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3DCBF0D-111B-1E69-95DD-E6EBCC001D6D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AB820730-8E37-0E9B-A620-29777E591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69FF839-AE7C-E198-290D-F82B6580D491}"/>
              </a:ext>
            </a:extLst>
          </p:cNvPr>
          <p:cNvSpPr txBox="1"/>
          <p:nvPr/>
        </p:nvSpPr>
        <p:spPr>
          <a:xfrm>
            <a:off x="602806" y="81668"/>
            <a:ext cx="11585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32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Crystal Growth and </a:t>
            </a:r>
            <a:r>
              <a:rPr lang="en-US" altLang="zh-CN" sz="32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Characterization: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L.Y. &amp; Decay time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61D9B613-F9D3-A908-2876-D26F5AE0989E}"/>
                  </a:ext>
                </a:extLst>
              </p:cNvPr>
              <p:cNvSpPr txBox="1"/>
              <p:nvPr/>
            </p:nvSpPr>
            <p:spPr>
              <a:xfrm>
                <a:off x="158668" y="1911469"/>
                <a:ext cx="5671266" cy="30350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  <a:sym typeface="Montserrat"/>
                  </a:rPr>
                  <a:t>The Latest Test results:</a:t>
                </a:r>
              </a:p>
              <a:p>
                <a:pPr marL="720000" lvl="1" indent="-406390">
                  <a:lnSpc>
                    <a:spcPct val="150000"/>
                  </a:lnSpc>
                  <a:buClr>
                    <a:schemeClr val="tx1"/>
                  </a:buClr>
                  <a:buSzPct val="100000"/>
                  <a:buFont typeface="System Font Regular"/>
                  <a:buChar char="—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𝝉</m:t>
                        </m:r>
                      </m:e>
                      <m:sub>
                        <m:r>
                          <a:rPr lang="en-US" altLang="zh-CN" b="1" i="1" dirty="0" err="1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𝐝</m:t>
                        </m:r>
                        <m:r>
                          <a:rPr lang="en-US" altLang="zh-CN" b="1" dirty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,</m:t>
                        </m:r>
                        <m:r>
                          <a:rPr lang="en-US" altLang="zh-CN" b="1" i="1" dirty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𝒆𝒇𝒇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:</m:t>
                    </m:r>
                  </m:oMath>
                </a14:m>
                <a:r>
                  <a:rPr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 </a:t>
                </a:r>
                <a:r>
                  <a:rPr lang="zh-CN" altLang="en-US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＜</a:t>
                </a:r>
                <a:r>
                  <a:rPr lang="en-US" altLang="zh-CN" b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15 ns</a:t>
                </a:r>
                <a:endPara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endParaRPr>
              </a:p>
              <a:p>
                <a:pPr marL="720000" lvl="1" indent="-406390">
                  <a:lnSpc>
                    <a:spcPct val="150000"/>
                  </a:lnSpc>
                  <a:buClr>
                    <a:schemeClr val="tx1"/>
                  </a:buClr>
                  <a:buSzPct val="100000"/>
                  <a:buFont typeface="System Font Regular"/>
                  <a:buChar char="—"/>
                </a:pPr>
                <a:r>
                  <a:rPr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light yield</a:t>
                </a:r>
                <a:r>
                  <a:rPr lang="en-US" altLang="zh-CN" dirty="0">
                    <a:solidFill>
                      <a:schemeClr val="tx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: </a:t>
                </a:r>
                <a:r>
                  <a:rPr lang="zh-CN" altLang="en-US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＞</a:t>
                </a:r>
                <a:r>
                  <a:rPr lang="en-US" altLang="zh-CN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11000 MeV</a:t>
                </a:r>
                <a:r>
                  <a:rPr lang="en-US" altLang="zh-CN" baseline="3000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-1</a:t>
                </a:r>
                <a:endParaRPr lang="en-US" altLang="zh-CN" dirty="0">
                  <a:solidFill>
                    <a:srgbClr val="0063FF"/>
                  </a:solidFill>
                  <a:latin typeface="Cambria Math" panose="02040503050406030204" pitchFamily="18" charset="0"/>
                </a:endParaRPr>
              </a:p>
              <a:p>
                <a:pPr marL="720000" lvl="1" indent="-406390">
                  <a:lnSpc>
                    <a:spcPct val="150000"/>
                  </a:lnSpc>
                  <a:buClr>
                    <a:schemeClr val="tx1"/>
                  </a:buClr>
                  <a:buSzPct val="100000"/>
                  <a:buFont typeface="System Font Regular"/>
                  <a:buChar char="—"/>
                </a:pPr>
                <a:r>
                  <a:rPr lang="en-US" altLang="zh-CN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Our group have developed an inorganic scintillator that with both fast decay time and high light yield for the first time. </a:t>
                </a:r>
              </a:p>
              <a:p>
                <a:pPr marL="720000" lvl="1" indent="-406390">
                  <a:lnSpc>
                    <a:spcPct val="150000"/>
                  </a:lnSpc>
                  <a:buClr>
                    <a:schemeClr val="tx1"/>
                  </a:buClr>
                  <a:buSzPct val="100000"/>
                  <a:buFont typeface="System Font Regular"/>
                  <a:buChar char="—"/>
                </a:pPr>
                <a:r>
                  <a:rPr lang="en-US" altLang="zh-CN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The non-uniformity of the ingot is ~</a:t>
                </a:r>
                <a:r>
                  <a:rPr lang="en-US" altLang="zh-CN" dirty="0">
                    <a:solidFill>
                      <a:srgbClr val="0069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40%.</a:t>
                </a:r>
                <a:endParaRPr lang="en-US" altLang="zh-CN" dirty="0">
                  <a:solidFill>
                    <a:srgbClr val="0069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61D9B613-F9D3-A908-2876-D26F5AE09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68" y="1911469"/>
                <a:ext cx="5671266" cy="3035062"/>
              </a:xfrm>
              <a:prstGeom prst="rect">
                <a:avLst/>
              </a:prstGeom>
              <a:blipFill>
                <a:blip r:embed="rId3"/>
                <a:stretch>
                  <a:fillRect l="-968" b="-28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>
            <a:extLst>
              <a:ext uri="{FF2B5EF4-FFF2-40B4-BE49-F238E27FC236}">
                <a16:creationId xmlns:a16="http://schemas.microsoft.com/office/drawing/2014/main" id="{084BF067-52F6-1300-5F5A-BF6703169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80" b="2940"/>
          <a:stretch>
            <a:fillRect/>
          </a:stretch>
        </p:blipFill>
        <p:spPr>
          <a:xfrm>
            <a:off x="5791957" y="3535543"/>
            <a:ext cx="6279352" cy="313422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EC783BF-2D0B-4564-F980-E969FFDF4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6" b="52339"/>
          <a:stretch>
            <a:fillRect/>
          </a:stretch>
        </p:blipFill>
        <p:spPr>
          <a:xfrm>
            <a:off x="5791957" y="1117404"/>
            <a:ext cx="6279352" cy="2542304"/>
          </a:xfrm>
          <a:prstGeom prst="rect">
            <a:avLst/>
          </a:prstGeom>
        </p:spPr>
      </p:pic>
      <p:sp>
        <p:nvSpPr>
          <p:cNvPr id="20" name="Rectangle 13">
            <a:extLst>
              <a:ext uri="{FF2B5EF4-FFF2-40B4-BE49-F238E27FC236}">
                <a16:creationId xmlns:a16="http://schemas.microsoft.com/office/drawing/2014/main" id="{7A21190D-B1F5-5EED-6595-E2960AF488DD}"/>
              </a:ext>
            </a:extLst>
          </p:cNvPr>
          <p:cNvSpPr/>
          <p:nvPr/>
        </p:nvSpPr>
        <p:spPr>
          <a:xfrm>
            <a:off x="5839766" y="3903406"/>
            <a:ext cx="6165420" cy="1837189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8B5EB9B0-1A1C-9F01-1BFD-57447F33A990}"/>
              </a:ext>
            </a:extLst>
          </p:cNvPr>
          <p:cNvSpPr/>
          <p:nvPr/>
        </p:nvSpPr>
        <p:spPr>
          <a:xfrm>
            <a:off x="5829934" y="1407879"/>
            <a:ext cx="6203398" cy="1837189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80CD14A-12BA-8E28-65DD-CA999C3A1FF6}"/>
              </a:ext>
            </a:extLst>
          </p:cNvPr>
          <p:cNvSpPr/>
          <p:nvPr/>
        </p:nvSpPr>
        <p:spPr>
          <a:xfrm rot="16200000">
            <a:off x="10057545" y="2091135"/>
            <a:ext cx="1837190" cy="458963"/>
          </a:xfrm>
          <a:prstGeom prst="rect">
            <a:avLst/>
          </a:prstGeom>
          <a:noFill/>
          <a:ln w="28575">
            <a:solidFill>
              <a:srgbClr val="004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90179D1-263C-F18F-F890-35648C7B99F3}"/>
              </a:ext>
            </a:extLst>
          </p:cNvPr>
          <p:cNvSpPr/>
          <p:nvPr/>
        </p:nvSpPr>
        <p:spPr>
          <a:xfrm rot="16200000">
            <a:off x="10336884" y="4386921"/>
            <a:ext cx="1837190" cy="870158"/>
          </a:xfrm>
          <a:prstGeom prst="rect">
            <a:avLst/>
          </a:prstGeom>
          <a:noFill/>
          <a:ln w="28575">
            <a:solidFill>
              <a:srgbClr val="004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Google Shape;244;g2ea9d83fb0e_0_89">
                <a:extLst>
                  <a:ext uri="{FF2B5EF4-FFF2-40B4-BE49-F238E27FC236}">
                    <a16:creationId xmlns:a16="http://schemas.microsoft.com/office/drawing/2014/main" id="{434A839D-F56A-4734-BFE3-AF6AD0CE7E33}"/>
                  </a:ext>
                </a:extLst>
              </p:cNvPr>
              <p:cNvSpPr txBox="1"/>
              <p:nvPr/>
            </p:nvSpPr>
            <p:spPr>
              <a:xfrm>
                <a:off x="6025220" y="794256"/>
                <a:ext cx="5665338" cy="5121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sp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600" i="1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altLang="zh-CN" sz="1600" b="0" i="1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ar-AE" altLang="zh-CN" sz="1600" b="0" i="1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ar-AE" altLang="zh-CN" sz="1600" b="0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AE" altLang="zh-CN" sz="1600" b="0" i="1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ar-AE" sz="1600" dirty="0">
                    <a:solidFill>
                      <a:srgbClr val="0063FF"/>
                    </a:solidFill>
                    <a:latin typeface="+mj-lt"/>
                    <a:ea typeface="Georgia"/>
                    <a:cs typeface="Georgia"/>
                    <a:sym typeface="Georgia"/>
                  </a:rPr>
                  <a:t> </a:t>
                </a:r>
                <a:r>
                  <a:rPr lang="en-US" sz="1600" b="1" dirty="0">
                    <a:solidFill>
                      <a:srgbClr val="0063FF"/>
                    </a:solidFill>
                    <a:latin typeface="+mj-lt"/>
                    <a:ea typeface="Georgia"/>
                    <a:cs typeface="Georgia"/>
                    <a:sym typeface="Georgia"/>
                  </a:rPr>
                  <a:t>and L.Y. for SIPAT GAGG samples from #59 ingot </a:t>
                </a:r>
              </a:p>
            </p:txBody>
          </p:sp>
        </mc:Choice>
        <mc:Fallback xmlns="">
          <p:sp>
            <p:nvSpPr>
              <p:cNvPr id="30" name="Google Shape;244;g2ea9d83fb0e_0_89">
                <a:extLst>
                  <a:ext uri="{FF2B5EF4-FFF2-40B4-BE49-F238E27FC236}">
                    <a16:creationId xmlns:a16="http://schemas.microsoft.com/office/drawing/2014/main" id="{434A839D-F56A-4734-BFE3-AF6AD0CE7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5220" y="794256"/>
                <a:ext cx="5665338" cy="5121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2426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C3324-E635-D5BA-144F-4C8DF0A45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411F1B47-8D4A-0D75-1DF4-B33554921649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AB8E443-7B31-8516-364B-685A9625CFB0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BC5BFAA-3F9F-160B-9B88-F4F0534571B7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C737CB3-DD10-29FD-F74F-38F32183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7861E0E-3A28-05AB-27B6-A6DEA2A9E41D}"/>
              </a:ext>
            </a:extLst>
          </p:cNvPr>
          <p:cNvSpPr txBox="1"/>
          <p:nvPr/>
        </p:nvSpPr>
        <p:spPr>
          <a:xfrm>
            <a:off x="554990" y="1488631"/>
            <a:ext cx="776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#52</a:t>
            </a: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E858CC50-E4B8-2ABD-028A-9B9B863B2F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2084262"/>
              </p:ext>
            </p:extLst>
          </p:nvPr>
        </p:nvGraphicFramePr>
        <p:xfrm>
          <a:off x="4451199" y="1085986"/>
          <a:ext cx="697992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7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part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 yield</a:t>
                      </a:r>
                      <a:r>
                        <a:rPr lang="en-US" altLang="zh-CN" sz="1600" baseline="30000" dirty="0"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*3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photon/MeV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</a:t>
                      </a:r>
                      <a:r>
                        <a:rPr lang="en-US" altLang="zh-CN" sz="1600" baseline="-25000">
                          <a:solidFill>
                            <a:schemeClr val="bg1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d,eff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（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）</a:t>
                      </a:r>
                      <a:r>
                        <a:rPr lang="en-US" altLang="zh-CN" sz="1600" baseline="30000"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*3</a:t>
                      </a:r>
                      <a:endParaRPr lang="zh-CN" altLang="en-US" sz="1600">
                        <a:solidFill>
                          <a:schemeClr val="bg1"/>
                        </a:solidFill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annealing</a:t>
                      </a:r>
                      <a:r>
                        <a:rPr lang="en-US" altLang="zh-CN" sz="1600" baseline="3000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16,456.25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After annealing</a:t>
                      </a:r>
                      <a:r>
                        <a:rPr lang="en-US" altLang="zh-CN" sz="1600" baseline="3000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*2</a:t>
                      </a:r>
                      <a:endParaRPr lang="en-US" altLang="zh-CN" sz="1600"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20,302.33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+23.37%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+14.64%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Middle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annealing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14,234.00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After annealing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19,139.66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Increase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+34.46%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+49.59%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Before annealing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13,447.00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After annealing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16,029.33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Increase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+19.20%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+17.07%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id="{E31A94CD-5F5C-5D7D-E892-4ADEDE390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085" y="2219516"/>
            <a:ext cx="1784348" cy="180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7A634B4-B9D3-3A8A-CFBC-61702E754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4725" y="4361371"/>
            <a:ext cx="860870" cy="36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93048C0-5DBA-5C03-492A-FDF900E45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195" y="1984566"/>
            <a:ext cx="1855522" cy="2880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33C0916-0FED-9202-0AAD-28F2F8217520}"/>
              </a:ext>
            </a:extLst>
          </p:cNvPr>
          <p:cNvSpPr txBox="1"/>
          <p:nvPr/>
        </p:nvSpPr>
        <p:spPr>
          <a:xfrm>
            <a:off x="404495" y="5126546"/>
            <a:ext cx="32404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Sample H1-H3/M1-M3/T1-T3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annealing in air atmosphere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2C372EB-683A-6219-6EF9-A13C214A4015}"/>
              </a:ext>
            </a:extLst>
          </p:cNvPr>
          <p:cNvSpPr txBox="1"/>
          <p:nvPr/>
        </p:nvSpPr>
        <p:spPr>
          <a:xfrm>
            <a:off x="4489299" y="5037591"/>
            <a:ext cx="46951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*1 average value of sample 1-3</a:t>
            </a:r>
          </a:p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*2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average value of sample 4-10</a:t>
            </a:r>
          </a:p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*3 measured by PKU and THU </a:t>
            </a:r>
          </a:p>
          <a:p>
            <a:endParaRPr lang="en-US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5B5FF62-7563-3013-AE7F-4C8AC194274F}"/>
              </a:ext>
            </a:extLst>
          </p:cNvPr>
          <p:cNvCxnSpPr>
            <a:cxnSpLocks/>
          </p:cNvCxnSpPr>
          <p:nvPr/>
        </p:nvCxnSpPr>
        <p:spPr>
          <a:xfrm>
            <a:off x="4285371" y="1098334"/>
            <a:ext cx="0" cy="4451659"/>
          </a:xfrm>
          <a:prstGeom prst="line">
            <a:avLst/>
          </a:prstGeom>
          <a:ln w="1270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734AAE70-7459-EB84-E68B-3FE3A7ECE4D9}"/>
              </a:ext>
            </a:extLst>
          </p:cNvPr>
          <p:cNvSpPr txBox="1"/>
          <p:nvPr/>
        </p:nvSpPr>
        <p:spPr>
          <a:xfrm>
            <a:off x="347452" y="976665"/>
            <a:ext cx="337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i="1" dirty="0">
                <a:solidFill>
                  <a:srgbClr val="3834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Annealing in air atmosphere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D0BC29E9-D2DB-F26E-16A8-E0F96177C1EB}"/>
              </a:ext>
            </a:extLst>
          </p:cNvPr>
          <p:cNvSpPr/>
          <p:nvPr/>
        </p:nvSpPr>
        <p:spPr>
          <a:xfrm>
            <a:off x="384208" y="5920177"/>
            <a:ext cx="11170433" cy="71097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annealing in air atmosphere, the light yield was increased, the non-uniformity is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~20%</a:t>
            </a: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is </a:t>
            </a:r>
            <a:endParaRPr lang="en-US" altLang="zh-CN" sz="2000" dirty="0">
              <a:solidFill>
                <a:srgbClr val="0069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the decay time became longer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A9B96C1-DF94-E1F1-9F51-E021A5F2398A}"/>
              </a:ext>
            </a:extLst>
          </p:cNvPr>
          <p:cNvSpPr txBox="1"/>
          <p:nvPr/>
        </p:nvSpPr>
        <p:spPr>
          <a:xfrm>
            <a:off x="602806" y="81668"/>
            <a:ext cx="11585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32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Crystal Growth and </a:t>
            </a:r>
            <a:r>
              <a:rPr lang="en-US" altLang="zh-CN" sz="32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Characterization: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Annealing Experiment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10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B929E-E040-53AA-1D9A-FF31C51BD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79EB229D-C48B-3A41-3891-12383ECFD269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70D799D-1C1D-CA92-2A91-2257404B4657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55096F7-25D8-D6DB-938B-D75436386419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BEF03A60-F6EA-11F7-66D2-3E422A61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C74E706-9C4B-FA65-70F2-4D5B15D41A09}"/>
              </a:ext>
            </a:extLst>
          </p:cNvPr>
          <p:cNvSpPr txBox="1"/>
          <p:nvPr/>
        </p:nvSpPr>
        <p:spPr>
          <a:xfrm>
            <a:off x="602806" y="81668"/>
            <a:ext cx="11454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32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Crystal Growth and </a:t>
            </a:r>
            <a:r>
              <a:rPr lang="en-US" altLang="zh-CN" sz="32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Characterization: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L.Y. &amp; Decay time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DF027EF-8BC7-95A0-FCFE-EACE9F7BC29E}"/>
              </a:ext>
            </a:extLst>
          </p:cNvPr>
          <p:cNvSpPr txBox="1"/>
          <p:nvPr/>
        </p:nvSpPr>
        <p:spPr>
          <a:xfrm>
            <a:off x="309598" y="1246757"/>
            <a:ext cx="4398444" cy="3872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By increasing the Mg</a:t>
            </a:r>
            <a:r>
              <a:rPr lang="en-US" altLang="zh-CN" sz="2000" b="1" baseline="30000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2+</a:t>
            </a:r>
            <a:r>
              <a:rPr lang="en-US" altLang="zh-CN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 doping level to quench the scintillation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Ingot in Nov. 2024: </a:t>
            </a:r>
            <a:b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</a:b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baseline="-250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baseline="-250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baseline="-250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</a:t>
            </a:r>
            <a:r>
              <a:rPr lang="en-US" altLang="zh-CN" baseline="-250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~ 24 ns for top samples and </a:t>
            </a:r>
            <a:r>
              <a:rPr lang="zh-CN" altLang="en-US" b="1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b="1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b="1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b="1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</a:t>
            </a:r>
            <a:r>
              <a:rPr lang="en-US" altLang="zh-CN" b="1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 ~ 12 ns 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for tail samples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Ingot in Jun. 2025: </a:t>
            </a:r>
            <a:b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</a:b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b="1" baseline="-25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b="1" baseline="-25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b="1" baseline="-25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</a:t>
            </a:r>
            <a:r>
              <a:rPr lang="en-US" altLang="zh-CN" b="1" baseline="-25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reached ~ 10 ns 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for tail samples with light yield ~11000 MeV</a:t>
            </a:r>
            <a:r>
              <a:rPr lang="en-US" altLang="zh-CN" baseline="30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-1</a:t>
            </a:r>
          </a:p>
        </p:txBody>
      </p:sp>
      <p:pic>
        <p:nvPicPr>
          <p:cNvPr id="7" name="Picture 2" descr="A graph with different colored dots&#10;&#10;AI-generated content may be incorrect.">
            <a:extLst>
              <a:ext uri="{FF2B5EF4-FFF2-40B4-BE49-F238E27FC236}">
                <a16:creationId xmlns:a16="http://schemas.microsoft.com/office/drawing/2014/main" id="{922EDC49-51A1-44F6-8663-67458CB8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839" y="1168263"/>
            <a:ext cx="7235172" cy="4823447"/>
          </a:xfrm>
          <a:prstGeom prst="rect">
            <a:avLst/>
          </a:prstGeom>
        </p:spPr>
      </p:pic>
      <p:sp>
        <p:nvSpPr>
          <p:cNvPr id="9" name="文本框 16">
            <a:extLst>
              <a:ext uri="{FF2B5EF4-FFF2-40B4-BE49-F238E27FC236}">
                <a16:creationId xmlns:a16="http://schemas.microsoft.com/office/drawing/2014/main" id="{D21B96A7-B2B2-96CC-A747-D9E693BC1663}"/>
              </a:ext>
            </a:extLst>
          </p:cNvPr>
          <p:cNvSpPr txBox="1"/>
          <p:nvPr/>
        </p:nvSpPr>
        <p:spPr>
          <a:xfrm>
            <a:off x="9003026" y="4233047"/>
            <a:ext cx="15535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FF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Latest batch delivered in June &amp; July 2025</a:t>
            </a:r>
            <a:endParaRPr lang="zh-CN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3">
                <a:extLst>
                  <a:ext uri="{FF2B5EF4-FFF2-40B4-BE49-F238E27FC236}">
                    <a16:creationId xmlns:a16="http://schemas.microsoft.com/office/drawing/2014/main" id="{BE990B3F-4278-8B7C-F426-061F7C2BC8DE}"/>
                  </a:ext>
                </a:extLst>
              </p:cNvPr>
              <p:cNvSpPr txBox="1"/>
              <p:nvPr/>
            </p:nvSpPr>
            <p:spPr>
              <a:xfrm>
                <a:off x="5118758" y="5953605"/>
                <a:ext cx="6938128" cy="540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Note: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zh-CN" sz="1400" b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altLang="zh-CN" sz="1400" b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b="1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is measured with X-ray, and the light yield is calculated with Gaussian fitting.</a:t>
                </a:r>
                <a:endParaRPr lang="en-CN" sz="1400" b="1" dirty="0"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13">
                <a:extLst>
                  <a:ext uri="{FF2B5EF4-FFF2-40B4-BE49-F238E27FC236}">
                    <a16:creationId xmlns:a16="http://schemas.microsoft.com/office/drawing/2014/main" id="{BE990B3F-4278-8B7C-F426-061F7C2BC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758" y="5953605"/>
                <a:ext cx="6938128" cy="540469"/>
              </a:xfrm>
              <a:prstGeom prst="rect">
                <a:avLst/>
              </a:prstGeom>
              <a:blipFill>
                <a:blip r:embed="rId4"/>
                <a:stretch>
                  <a:fillRect l="-264" t="-2273" b="-113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">
            <a:extLst>
              <a:ext uri="{FF2B5EF4-FFF2-40B4-BE49-F238E27FC236}">
                <a16:creationId xmlns:a16="http://schemas.microsoft.com/office/drawing/2014/main" id="{BB0704CB-8F66-50E2-9E54-5481F2C5150F}"/>
              </a:ext>
            </a:extLst>
          </p:cNvPr>
          <p:cNvSpPr/>
          <p:nvPr/>
        </p:nvSpPr>
        <p:spPr>
          <a:xfrm>
            <a:off x="10267889" y="4467168"/>
            <a:ext cx="1471996" cy="732088"/>
          </a:xfrm>
          <a:custGeom>
            <a:avLst/>
            <a:gdLst>
              <a:gd name="connsiteX0" fmla="*/ 0 w 1471996"/>
              <a:gd name="connsiteY0" fmla="*/ 0 h 732088"/>
              <a:gd name="connsiteX1" fmla="*/ 1471996 w 1471996"/>
              <a:gd name="connsiteY1" fmla="*/ 0 h 732088"/>
              <a:gd name="connsiteX2" fmla="*/ 1471996 w 1471996"/>
              <a:gd name="connsiteY2" fmla="*/ 732088 h 732088"/>
              <a:gd name="connsiteX3" fmla="*/ 0 w 1471996"/>
              <a:gd name="connsiteY3" fmla="*/ 732088 h 732088"/>
              <a:gd name="connsiteX4" fmla="*/ 0 w 1471996"/>
              <a:gd name="connsiteY4" fmla="*/ 0 h 73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1996" h="732088" extrusionOk="0">
                <a:moveTo>
                  <a:pt x="0" y="0"/>
                </a:moveTo>
                <a:cubicBezTo>
                  <a:pt x="531877" y="-77084"/>
                  <a:pt x="1129892" y="107209"/>
                  <a:pt x="1471996" y="0"/>
                </a:cubicBezTo>
                <a:cubicBezTo>
                  <a:pt x="1422587" y="87442"/>
                  <a:pt x="1525434" y="529921"/>
                  <a:pt x="1471996" y="732088"/>
                </a:cubicBezTo>
                <a:cubicBezTo>
                  <a:pt x="837091" y="818928"/>
                  <a:pt x="204118" y="725079"/>
                  <a:pt x="0" y="732088"/>
                </a:cubicBezTo>
                <a:cubicBezTo>
                  <a:pt x="-49918" y="458931"/>
                  <a:pt x="48872" y="207278"/>
                  <a:pt x="0" y="0"/>
                </a:cubicBezTo>
                <a:close/>
              </a:path>
            </a:pathLst>
          </a:custGeom>
          <a:noFill/>
          <a:ln w="12700">
            <a:solidFill>
              <a:srgbClr val="FF0208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Google Shape;244;g2ea9d83fb0e_0_89">
                <a:extLst>
                  <a:ext uri="{FF2B5EF4-FFF2-40B4-BE49-F238E27FC236}">
                    <a16:creationId xmlns:a16="http://schemas.microsoft.com/office/drawing/2014/main" id="{16B09A39-D376-0281-4341-43F386A2A860}"/>
                  </a:ext>
                </a:extLst>
              </p:cNvPr>
              <p:cNvSpPr txBox="1"/>
              <p:nvPr/>
            </p:nvSpPr>
            <p:spPr>
              <a:xfrm>
                <a:off x="5265473" y="870573"/>
                <a:ext cx="6192024" cy="5454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sp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</a:pPr>
                <a:r>
                  <a:rPr lang="en-US" b="1" dirty="0">
                    <a:solidFill>
                      <a:srgbClr val="0063FF"/>
                    </a:solidFill>
                    <a:latin typeface="Arial" panose="020B0604020202020204" pitchFamily="34" charset="0"/>
                    <a:ea typeface="Georgia"/>
                    <a:cs typeface="Arial" panose="020B0604020202020204" pitchFamily="34" charset="0"/>
                    <a:sym typeface="Georgia"/>
                  </a:rPr>
                  <a:t>Correlation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i="1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altLang="zh-CN" b="0" i="1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ar-AE" altLang="zh-CN" b="0" i="1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ar-AE" altLang="zh-CN" b="0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AE" altLang="zh-CN" b="0" i="1">
                            <a:solidFill>
                              <a:srgbClr val="0063FF"/>
                            </a:solidFill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ar-AE" dirty="0">
                    <a:solidFill>
                      <a:srgbClr val="0063FF"/>
                    </a:solidFill>
                    <a:latin typeface="Arial" panose="020B0604020202020204" pitchFamily="34" charset="0"/>
                    <a:ea typeface="Georgia"/>
                    <a:cs typeface="Arial" panose="020B0604020202020204" pitchFamily="34" charset="0"/>
                    <a:sym typeface="Georgia"/>
                  </a:rPr>
                  <a:t> </a:t>
                </a:r>
                <a:r>
                  <a:rPr lang="en-US" b="1" dirty="0">
                    <a:solidFill>
                      <a:srgbClr val="0063FF"/>
                    </a:solidFill>
                    <a:latin typeface="Arial" panose="020B0604020202020204" pitchFamily="34" charset="0"/>
                    <a:ea typeface="Georgia"/>
                    <a:cs typeface="Arial" panose="020B0604020202020204" pitchFamily="34" charset="0"/>
                    <a:sym typeface="Georgia"/>
                  </a:rPr>
                  <a:t>and L.Y. for SIAPT GAGG samples </a:t>
                </a:r>
              </a:p>
            </p:txBody>
          </p:sp>
        </mc:Choice>
        <mc:Fallback xmlns="">
          <p:sp>
            <p:nvSpPr>
              <p:cNvPr id="23" name="Google Shape;244;g2ea9d83fb0e_0_89">
                <a:extLst>
                  <a:ext uri="{FF2B5EF4-FFF2-40B4-BE49-F238E27FC236}">
                    <a16:creationId xmlns:a16="http://schemas.microsoft.com/office/drawing/2014/main" id="{16B09A39-D376-0281-4341-43F386A2A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473" y="870573"/>
                <a:ext cx="6192024" cy="545430"/>
              </a:xfrm>
              <a:prstGeom prst="rect">
                <a:avLst/>
              </a:prstGeom>
              <a:blipFill>
                <a:blip r:embed="rId5"/>
                <a:stretch>
                  <a:fillRect l="-98" r="-5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Google Shape;150;g2ea7df8a02c_0_226">
            <a:extLst>
              <a:ext uri="{FF2B5EF4-FFF2-40B4-BE49-F238E27FC236}">
                <a16:creationId xmlns:a16="http://schemas.microsoft.com/office/drawing/2014/main" id="{78FC947C-F52F-4945-99FB-58B6E34C6B40}"/>
              </a:ext>
            </a:extLst>
          </p:cNvPr>
          <p:cNvCxnSpPr>
            <a:cxnSpLocks/>
          </p:cNvCxnSpPr>
          <p:nvPr/>
        </p:nvCxnSpPr>
        <p:spPr>
          <a:xfrm flipV="1">
            <a:off x="7369152" y="1299609"/>
            <a:ext cx="0" cy="4308238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5" name="TextBox 13">
            <a:extLst>
              <a:ext uri="{FF2B5EF4-FFF2-40B4-BE49-F238E27FC236}">
                <a16:creationId xmlns:a16="http://schemas.microsoft.com/office/drawing/2014/main" id="{95C115D5-F6C6-B403-A9A2-5C263A6BC764}"/>
              </a:ext>
            </a:extLst>
          </p:cNvPr>
          <p:cNvSpPr txBox="1"/>
          <p:nvPr/>
        </p:nvSpPr>
        <p:spPr>
          <a:xfrm>
            <a:off x="7057207" y="5691792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N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ns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ED5E51C-08BA-6D93-6249-C5767975BF0C}"/>
              </a:ext>
            </a:extLst>
          </p:cNvPr>
          <p:cNvSpPr/>
          <p:nvPr/>
        </p:nvSpPr>
        <p:spPr>
          <a:xfrm rot="19154138">
            <a:off x="6091231" y="2526893"/>
            <a:ext cx="3189307" cy="10926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1CDBBA9-C03B-F98C-403B-6F5A1B392F1F}"/>
              </a:ext>
            </a:extLst>
          </p:cNvPr>
          <p:cNvSpPr txBox="1"/>
          <p:nvPr/>
        </p:nvSpPr>
        <p:spPr>
          <a:xfrm rot="19140471">
            <a:off x="6215570" y="3379930"/>
            <a:ext cx="802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2025</a:t>
            </a:r>
            <a:endParaRPr lang="zh-CN" altLang="en-US" sz="2000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BAB31C1-6AEB-5E55-DF35-7E658EDAE1D4}"/>
              </a:ext>
            </a:extLst>
          </p:cNvPr>
          <p:cNvSpPr/>
          <p:nvPr/>
        </p:nvSpPr>
        <p:spPr>
          <a:xfrm rot="19675542">
            <a:off x="7878250" y="2657594"/>
            <a:ext cx="3674275" cy="109267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5059FD1-FDF8-1509-CF2B-3A579425C2F8}"/>
              </a:ext>
            </a:extLst>
          </p:cNvPr>
          <p:cNvSpPr txBox="1"/>
          <p:nvPr/>
        </p:nvSpPr>
        <p:spPr>
          <a:xfrm rot="19661875">
            <a:off x="10447141" y="1897192"/>
            <a:ext cx="802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accent1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2024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917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5DF6E-5B7F-C7CC-46D3-ED717A873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931592EF-ABC7-EC01-3292-E3EA7326E841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99CE8D9-3D81-A82C-8FF9-737873D0B92E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CACC2E3-75A8-E252-4557-462730345F21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FB297D51-1FD7-14EB-CF2E-44750FFBB41C}"/>
              </a:ext>
            </a:extLst>
          </p:cNvPr>
          <p:cNvSpPr txBox="1"/>
          <p:nvPr/>
        </p:nvSpPr>
        <p:spPr>
          <a:xfrm>
            <a:off x="602806" y="81668"/>
            <a:ext cx="9776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3.</a:t>
            </a:r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Beam Testing Results: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The </a:t>
            </a:r>
            <a:r>
              <a:rPr lang="en-US" altLang="zh-CN" sz="2800" b="1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SpaCal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-W prototype 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76621E3-671A-2CC2-A189-8C1B9A11B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9118D4C-DEE5-7CB5-4CA3-EEB3FD64E4E0}"/>
              </a:ext>
            </a:extLst>
          </p:cNvPr>
          <p:cNvGrpSpPr/>
          <p:nvPr/>
        </p:nvGrpSpPr>
        <p:grpSpPr>
          <a:xfrm>
            <a:off x="701134" y="1055829"/>
            <a:ext cx="3517999" cy="2373171"/>
            <a:chOff x="5141335" y="1185609"/>
            <a:chExt cx="3238417" cy="2160000"/>
          </a:xfrm>
        </p:grpSpPr>
        <p:pic>
          <p:nvPicPr>
            <p:cNvPr id="3" name="图片 9">
              <a:extLst>
                <a:ext uri="{FF2B5EF4-FFF2-40B4-BE49-F238E27FC236}">
                  <a16:creationId xmlns:a16="http://schemas.microsoft.com/office/drawing/2014/main" id="{8B723965-5BBE-D952-74AD-7A9716FBE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1335" y="1185609"/>
              <a:ext cx="3238417" cy="2160000"/>
            </a:xfrm>
            <a:prstGeom prst="rect">
              <a:avLst/>
            </a:prstGeom>
          </p:spPr>
        </p:pic>
        <p:sp>
          <p:nvSpPr>
            <p:cNvPr id="9" name="TextBox 22">
              <a:extLst>
                <a:ext uri="{FF2B5EF4-FFF2-40B4-BE49-F238E27FC236}">
                  <a16:creationId xmlns:a16="http://schemas.microsoft.com/office/drawing/2014/main" id="{4414B0E2-C038-1FFA-70B6-455D0173BA8B}"/>
                </a:ext>
              </a:extLst>
            </p:cNvPr>
            <p:cNvSpPr txBox="1"/>
            <p:nvPr/>
          </p:nvSpPr>
          <p:spPr>
            <a:xfrm>
              <a:off x="5141335" y="1258675"/>
              <a:ext cx="15738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GAGG f</a:t>
              </a:r>
              <a:r>
                <a:rPr lang="en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ib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re</a:t>
              </a:r>
              <a:r>
                <a:rPr lang="en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s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2BDD653-488B-C169-FFF6-BDEC1A36AA39}"/>
              </a:ext>
            </a:extLst>
          </p:cNvPr>
          <p:cNvGrpSpPr/>
          <p:nvPr/>
        </p:nvGrpSpPr>
        <p:grpSpPr>
          <a:xfrm>
            <a:off x="701134" y="3998010"/>
            <a:ext cx="3714656" cy="2355462"/>
            <a:chOff x="8357061" y="1160674"/>
            <a:chExt cx="3517999" cy="2184936"/>
          </a:xfrm>
        </p:grpSpPr>
        <p:pic>
          <p:nvPicPr>
            <p:cNvPr id="11" name="Picture 6" descr="Two square boxes on a table&#10;&#10;Description automatically generated">
              <a:extLst>
                <a:ext uri="{FF2B5EF4-FFF2-40B4-BE49-F238E27FC236}">
                  <a16:creationId xmlns:a16="http://schemas.microsoft.com/office/drawing/2014/main" id="{7D6E316B-C1F6-E271-98A4-1FC0ADE1D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141" t="26999" r="21180" b="27419"/>
            <a:stretch/>
          </p:blipFill>
          <p:spPr>
            <a:xfrm>
              <a:off x="8357061" y="1185610"/>
              <a:ext cx="3517999" cy="2160000"/>
            </a:xfrm>
            <a:prstGeom prst="rect">
              <a:avLst/>
            </a:prstGeom>
          </p:spPr>
        </p:pic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22033840-A557-B84B-2441-A2AE5537A860}"/>
                </a:ext>
              </a:extLst>
            </p:cNvPr>
            <p:cNvSpPr txBox="1"/>
            <p:nvPr/>
          </p:nvSpPr>
          <p:spPr>
            <a:xfrm>
              <a:off x="10356987" y="1160674"/>
              <a:ext cx="8928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CN" sz="2400" dirty="0">
                  <a:solidFill>
                    <a:schemeClr val="bg1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back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9B2B52CA-DEE9-8AD0-AE4D-6AA35082E6DC}"/>
                </a:ext>
              </a:extLst>
            </p:cNvPr>
            <p:cNvSpPr txBox="1"/>
            <p:nvPr/>
          </p:nvSpPr>
          <p:spPr>
            <a:xfrm>
              <a:off x="8960070" y="1163309"/>
              <a:ext cx="7939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CN" sz="2400" dirty="0">
                  <a:solidFill>
                    <a:schemeClr val="bg1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front</a:t>
              </a:r>
            </a:p>
          </p:txBody>
        </p:sp>
      </p:grpSp>
      <p:pic>
        <p:nvPicPr>
          <p:cNvPr id="15" name="Picture 21" descr="A square object with a gold square on it&#10;&#10;AI-generated content may be incorrect.">
            <a:extLst>
              <a:ext uri="{FF2B5EF4-FFF2-40B4-BE49-F238E27FC236}">
                <a16:creationId xmlns:a16="http://schemas.microsoft.com/office/drawing/2014/main" id="{FAC1B1DB-3077-C9A8-7257-7EAFAC70D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7085" y="3953174"/>
            <a:ext cx="3200397" cy="2400298"/>
          </a:xfrm>
          <a:prstGeom prst="rect">
            <a:avLst/>
          </a:prstGeom>
        </p:spPr>
      </p:pic>
      <p:pic>
        <p:nvPicPr>
          <p:cNvPr id="16" name="Picture 19" descr="A square metal frame with a gold square on it&#10;&#10;AI-generated content may be incorrect.">
            <a:extLst>
              <a:ext uri="{FF2B5EF4-FFF2-40B4-BE49-F238E27FC236}">
                <a16:creationId xmlns:a16="http://schemas.microsoft.com/office/drawing/2014/main" id="{C273D18F-F4C7-3A7B-B006-DA8A90953F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6663" y="3953175"/>
            <a:ext cx="3200398" cy="2400299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1677DA03-9CF2-08FB-AE01-C7A87B633B50}"/>
              </a:ext>
            </a:extLst>
          </p:cNvPr>
          <p:cNvSpPr txBox="1"/>
          <p:nvPr/>
        </p:nvSpPr>
        <p:spPr>
          <a:xfrm>
            <a:off x="8557085" y="3965489"/>
            <a:ext cx="8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N" sz="2400" dirty="0">
                <a:solidFill>
                  <a:schemeClr val="bg1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DDC0A764-2842-8FB6-F5E2-4F997DB46097}"/>
              </a:ext>
            </a:extLst>
          </p:cNvPr>
          <p:cNvSpPr txBox="1"/>
          <p:nvPr/>
        </p:nvSpPr>
        <p:spPr>
          <a:xfrm>
            <a:off x="5156662" y="3976701"/>
            <a:ext cx="79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N" sz="2400" dirty="0">
                <a:solidFill>
                  <a:schemeClr val="bg1"/>
                </a:solidFill>
                <a:highlight>
                  <a:srgbClr val="00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front</a:t>
            </a:r>
          </a:p>
        </p:txBody>
      </p:sp>
      <p:sp>
        <p:nvSpPr>
          <p:cNvPr id="20" name="Oval 23">
            <a:extLst>
              <a:ext uri="{FF2B5EF4-FFF2-40B4-BE49-F238E27FC236}">
                <a16:creationId xmlns:a16="http://schemas.microsoft.com/office/drawing/2014/main" id="{D8AEEB96-A0B0-7364-4D31-DF849E3CE049}"/>
              </a:ext>
            </a:extLst>
          </p:cNvPr>
          <p:cNvSpPr/>
          <p:nvPr/>
        </p:nvSpPr>
        <p:spPr>
          <a:xfrm>
            <a:off x="7042278" y="4580599"/>
            <a:ext cx="394448" cy="4034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1" name="Oval 24">
            <a:extLst>
              <a:ext uri="{FF2B5EF4-FFF2-40B4-BE49-F238E27FC236}">
                <a16:creationId xmlns:a16="http://schemas.microsoft.com/office/drawing/2014/main" id="{BC42FE8C-D7E3-F575-DEBB-52705D1FCCF5}"/>
              </a:ext>
            </a:extLst>
          </p:cNvPr>
          <p:cNvSpPr/>
          <p:nvPr/>
        </p:nvSpPr>
        <p:spPr>
          <a:xfrm>
            <a:off x="9539185" y="4507784"/>
            <a:ext cx="394448" cy="4034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Google Shape;163;g2ea7df8a02c_0_241">
                <a:extLst>
                  <a:ext uri="{FF2B5EF4-FFF2-40B4-BE49-F238E27FC236}">
                    <a16:creationId xmlns:a16="http://schemas.microsoft.com/office/drawing/2014/main" id="{F6CC35E1-8ECB-23C5-9EE1-E2F81FF49B01}"/>
                  </a:ext>
                </a:extLst>
              </p:cNvPr>
              <p:cNvSpPr txBox="1"/>
              <p:nvPr/>
            </p:nvSpPr>
            <p:spPr>
              <a:xfrm>
                <a:off x="5299451" y="778348"/>
                <a:ext cx="5673349" cy="3161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2000" b="1" dirty="0">
                    <a:solidFill>
                      <a:srgbClr val="0063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  <a:sym typeface="Montserrat"/>
                  </a:rPr>
                  <a:t>In the first half of 2025, We produced </a:t>
                </a:r>
                <a:r>
                  <a:rPr lang="en-US" altLang="zh-CN" sz="2000" b="1" dirty="0">
                    <a:solidFill>
                      <a:srgbClr val="0063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  <a:sym typeface="Montserrat"/>
                  </a:rPr>
                  <a:t>8</a:t>
                </a:r>
                <a:r>
                  <a:rPr lang="en-US" sz="2000" b="1" dirty="0">
                    <a:solidFill>
                      <a:srgbClr val="0063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  <a:sym typeface="Montserrat"/>
                  </a:rPr>
                  <a:t> ingots, two of which were used to produce fibers and incorporating to the prototype with two cells</a:t>
                </a:r>
                <a:r>
                  <a:rPr lang="en-US" altLang="zh-CN" sz="2000" b="1" dirty="0">
                    <a:solidFill>
                      <a:srgbClr val="0063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  <a:sym typeface="Montserrat"/>
                  </a:rPr>
                  <a:t>.</a:t>
                </a:r>
                <a:endParaRPr lang="en-US" sz="2000" b="1" dirty="0">
                  <a:solidFill>
                    <a:srgbClr val="0063FF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  <a:sym typeface="Montserrat"/>
                </a:endParaRPr>
              </a:p>
              <a:p>
                <a:pPr marL="720000" lvl="1" indent="-406390">
                  <a:buClr>
                    <a:schemeClr val="tx1"/>
                  </a:buClr>
                  <a:buSzPct val="100000"/>
                  <a:buFont typeface="System Font Regular"/>
                  <a:buChar char="—"/>
                </a:pPr>
                <a:r>
                  <a:rPr lang="en-US" altLang="zh-CN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𝜏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𝑑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,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</a:rPr>
                          <m:t>𝑒𝑓𝑓</m:t>
                        </m:r>
                      </m:sub>
                    </m:sSub>
                    <m:r>
                      <a:rPr lang="en-US" altLang="zh-CN" i="1" dirty="0" smtClean="0"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 </m:t>
                    </m:r>
                  </m:oMath>
                </a14:m>
                <a:r>
                  <a:rPr lang="en-US" altLang="zh-CN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is approximately </a:t>
                </a:r>
                <a:r>
                  <a:rPr lang="en-US" altLang="zh-CN" dirty="0">
                    <a:solidFill>
                      <a:srgbClr val="0063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10 ns </a:t>
                </a:r>
                <a:r>
                  <a:rPr lang="en-US" altLang="zh-CN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for the front 5 cm of fibers and less than </a:t>
                </a:r>
                <a:r>
                  <a:rPr lang="en-US" altLang="zh-CN" dirty="0">
                    <a:solidFill>
                      <a:srgbClr val="0063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15 ns </a:t>
                </a:r>
                <a:r>
                  <a:rPr lang="en-US" altLang="zh-CN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for the back 10 cm section.</a:t>
                </a:r>
                <a:endParaRPr lang="en-US" altLang="zh-CN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720000" lvl="1" indent="-406390">
                  <a:buClr>
                    <a:schemeClr val="tx1"/>
                  </a:buClr>
                  <a:buSzPct val="100000"/>
                  <a:buFont typeface="System Font Regular"/>
                  <a:buChar char="—"/>
                </a:pPr>
                <a:r>
                  <a:rPr lang="en-US" altLang="zh-CN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The prototype incorporating these fibers was characterized during the SPS test beam in September 2025.</a:t>
                </a:r>
                <a:endParaRPr lang="en-US" altLang="zh-CN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Google Shape;163;g2ea7df8a02c_0_241">
                <a:extLst>
                  <a:ext uri="{FF2B5EF4-FFF2-40B4-BE49-F238E27FC236}">
                    <a16:creationId xmlns:a16="http://schemas.microsoft.com/office/drawing/2014/main" id="{F6CC35E1-8ECB-23C5-9EE1-E2F81FF49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451" y="778348"/>
                <a:ext cx="5673349" cy="3161531"/>
              </a:xfrm>
              <a:prstGeom prst="rect">
                <a:avLst/>
              </a:prstGeom>
              <a:blipFill>
                <a:blip r:embed="rId7"/>
                <a:stretch>
                  <a:fillRect l="-430" r="-16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34">
            <a:extLst>
              <a:ext uri="{FF2B5EF4-FFF2-40B4-BE49-F238E27FC236}">
                <a16:creationId xmlns:a16="http://schemas.microsoft.com/office/drawing/2014/main" id="{241DA9FE-1DCF-D47B-5E87-393436B14B09}"/>
              </a:ext>
            </a:extLst>
          </p:cNvPr>
          <p:cNvCxnSpPr>
            <a:cxnSpLocks/>
            <a:endCxn id="20" idx="7"/>
          </p:cNvCxnSpPr>
          <p:nvPr/>
        </p:nvCxnSpPr>
        <p:spPr>
          <a:xfrm flipH="1">
            <a:off x="7378960" y="2362200"/>
            <a:ext cx="1592209" cy="22774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34">
            <a:extLst>
              <a:ext uri="{FF2B5EF4-FFF2-40B4-BE49-F238E27FC236}">
                <a16:creationId xmlns:a16="http://schemas.microsoft.com/office/drawing/2014/main" id="{E5502ED8-D685-64C1-0B12-AD34392BA917}"/>
              </a:ext>
            </a:extLst>
          </p:cNvPr>
          <p:cNvCxnSpPr>
            <a:cxnSpLocks/>
          </p:cNvCxnSpPr>
          <p:nvPr/>
        </p:nvCxnSpPr>
        <p:spPr>
          <a:xfrm>
            <a:off x="9339161" y="2688771"/>
            <a:ext cx="310771" cy="1819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21">
            <a:extLst>
              <a:ext uri="{FF2B5EF4-FFF2-40B4-BE49-F238E27FC236}">
                <a16:creationId xmlns:a16="http://schemas.microsoft.com/office/drawing/2014/main" id="{745A9055-F845-1D0A-7841-CC766716ACB8}"/>
              </a:ext>
            </a:extLst>
          </p:cNvPr>
          <p:cNvSpPr txBox="1"/>
          <p:nvPr/>
        </p:nvSpPr>
        <p:spPr>
          <a:xfrm>
            <a:off x="1226466" y="6353472"/>
            <a:ext cx="229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SpaCal</a:t>
            </a: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-W Prototype </a:t>
            </a:r>
            <a:endParaRPr lang="en-CN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BF4825A5-8729-6D2D-47BD-BE9B446F69F8}"/>
              </a:ext>
            </a:extLst>
          </p:cNvPr>
          <p:cNvSpPr txBox="1"/>
          <p:nvPr/>
        </p:nvSpPr>
        <p:spPr>
          <a:xfrm>
            <a:off x="4542555" y="6349687"/>
            <a:ext cx="7649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SpaCal</a:t>
            </a: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-W Prototype with two cells </a:t>
            </a:r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incorporating </a:t>
            </a: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fibers from new batches   </a:t>
            </a:r>
            <a:endParaRPr lang="en-CN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3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72F94-CBDA-C988-F95A-1932D1404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5F3264BC-BCCF-2CD7-D7B8-863F9E35AAE1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CFE6DC5-3900-84E2-105C-70992B0A057A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BEDCE08-3786-FDC1-69EC-07E91F19FF3E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8084CF8D-113E-FFC2-FF43-83424456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Google Shape;163;g2ea7df8a02c_0_241">
            <a:extLst>
              <a:ext uri="{FF2B5EF4-FFF2-40B4-BE49-F238E27FC236}">
                <a16:creationId xmlns:a16="http://schemas.microsoft.com/office/drawing/2014/main" id="{372C6EE3-08A8-BF19-1E86-D22D09635208}"/>
              </a:ext>
            </a:extLst>
          </p:cNvPr>
          <p:cNvSpPr txBox="1"/>
          <p:nvPr/>
        </p:nvSpPr>
        <p:spPr>
          <a:xfrm>
            <a:off x="5911827" y="2163911"/>
            <a:ext cx="6276961" cy="283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Time resolution at 3°+3°:</a:t>
            </a:r>
            <a:endParaRPr lang="en-US" sz="2000" b="1" dirty="0">
              <a:solidFill>
                <a:srgbClr val="0063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Front only: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Improvement of time resolution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 as expected from measurements done in the lab.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With R9880U: 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below 20 </a:t>
            </a:r>
            <a:r>
              <a:rPr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ps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after 60 GeV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Front &amp; Back: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The analysis is still ongoing!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7452DC4-2BCC-6DE6-7B6E-C7030FBD1BF4}"/>
              </a:ext>
            </a:extLst>
          </p:cNvPr>
          <p:cNvGrpSpPr/>
          <p:nvPr/>
        </p:nvGrpSpPr>
        <p:grpSpPr>
          <a:xfrm>
            <a:off x="130719" y="1499581"/>
            <a:ext cx="5471877" cy="4037619"/>
            <a:chOff x="323248" y="1474276"/>
            <a:chExt cx="5471877" cy="4037619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C5E5C38D-340E-7E6B-844F-DE4A61701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248" y="1874520"/>
              <a:ext cx="5471877" cy="3637375"/>
            </a:xfrm>
            <a:prstGeom prst="rect">
              <a:avLst/>
            </a:prstGeom>
          </p:spPr>
        </p:pic>
        <p:sp>
          <p:nvSpPr>
            <p:cNvPr id="14" name="Google Shape;245;g2ea9d83fb0e_0_89">
              <a:extLst>
                <a:ext uri="{FF2B5EF4-FFF2-40B4-BE49-F238E27FC236}">
                  <a16:creationId xmlns:a16="http://schemas.microsoft.com/office/drawing/2014/main" id="{88A605FD-9B0F-E95B-E170-42626210C6A4}"/>
                </a:ext>
              </a:extLst>
            </p:cNvPr>
            <p:cNvSpPr txBox="1"/>
            <p:nvPr/>
          </p:nvSpPr>
          <p:spPr>
            <a:xfrm>
              <a:off x="1405162" y="1474276"/>
              <a:ext cx="365389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en-US" b="1" dirty="0">
                  <a:solidFill>
                    <a:schemeClr val="dk1"/>
                  </a:solidFill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T</a:t>
              </a:r>
              <a:r>
                <a:rPr lang="en-US" altLang="zh-CN" b="1" dirty="0">
                  <a:solidFill>
                    <a:schemeClr val="dk1"/>
                  </a:solidFill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ime </a:t>
              </a:r>
              <a:r>
                <a:rPr lang="en-US" b="1" dirty="0">
                  <a:solidFill>
                    <a:schemeClr val="dk1"/>
                  </a:solidFill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resolution for prototype </a:t>
              </a:r>
              <a:endParaRPr b="1" dirty="0">
                <a:solidFill>
                  <a:srgbClr val="004EFF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endParaRP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id="{F9A46861-B1CB-7C2E-1B8F-0C41F861D0D3}"/>
                </a:ext>
              </a:extLst>
            </p:cNvPr>
            <p:cNvSpPr txBox="1"/>
            <p:nvPr/>
          </p:nvSpPr>
          <p:spPr>
            <a:xfrm rot="2107992">
              <a:off x="2421951" y="3254770"/>
              <a:ext cx="16203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CN" sz="2400" dirty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Preliminary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F150E870-32C5-EC21-FC84-C74FA73C3FC5}"/>
              </a:ext>
            </a:extLst>
          </p:cNvPr>
          <p:cNvSpPr txBox="1"/>
          <p:nvPr/>
        </p:nvSpPr>
        <p:spPr>
          <a:xfrm>
            <a:off x="602806" y="81668"/>
            <a:ext cx="9776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4E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3.</a:t>
            </a:r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Beam Testing Results</a:t>
            </a:r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Time resolution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54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6A5D-A516-6F70-4F74-E4220A934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FB2A07C7-1961-3539-9D25-E9576D29FA43}"/>
              </a:ext>
            </a:extLst>
          </p:cNvPr>
          <p:cNvSpPr/>
          <p:nvPr/>
        </p:nvSpPr>
        <p:spPr>
          <a:xfrm>
            <a:off x="6494496" y="975361"/>
            <a:ext cx="5156662" cy="5415924"/>
          </a:xfrm>
          <a:prstGeom prst="rect">
            <a:avLst/>
          </a:prstGeom>
          <a:solidFill>
            <a:schemeClr val="accent1">
              <a:lumMod val="40000"/>
              <a:lumOff val="60000"/>
              <a:alpha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605D5DC-856A-6939-3EE7-91DDF19A42BF}"/>
              </a:ext>
            </a:extLst>
          </p:cNvPr>
          <p:cNvSpPr/>
          <p:nvPr/>
        </p:nvSpPr>
        <p:spPr>
          <a:xfrm>
            <a:off x="500096" y="975361"/>
            <a:ext cx="5156662" cy="5415924"/>
          </a:xfrm>
          <a:prstGeom prst="rect">
            <a:avLst/>
          </a:prstGeom>
          <a:solidFill>
            <a:schemeClr val="accent1">
              <a:lumMod val="40000"/>
              <a:lumOff val="60000"/>
              <a:alpha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EB887A43-2357-25B7-A868-D022EA320B32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F75451C-AC0B-959E-80CC-EC0C0831DDE7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87D3D55-AD64-2527-A4FB-D200A3EC289D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F47D28F-A1E7-7D1A-5A1C-3A19E8DF7133}"/>
              </a:ext>
            </a:extLst>
          </p:cNvPr>
          <p:cNvSpPr txBox="1"/>
          <p:nvPr/>
        </p:nvSpPr>
        <p:spPr>
          <a:xfrm>
            <a:off x="602806" y="81668"/>
            <a:ext cx="9776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4E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3.</a:t>
            </a:r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Beam Testing Results</a:t>
            </a:r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: </a:t>
            </a:r>
            <a:r>
              <a:rPr lang="en-US" altLang="zh-CN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Energy resolution</a:t>
            </a:r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5AA946BD-3A0C-821B-62E5-69E6BBD0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Google Shape;163;g2ea7df8a02c_0_241">
            <a:extLst>
              <a:ext uri="{FF2B5EF4-FFF2-40B4-BE49-F238E27FC236}">
                <a16:creationId xmlns:a16="http://schemas.microsoft.com/office/drawing/2014/main" id="{983C4F8C-79F5-2385-7AAE-8EDAAD279610}"/>
              </a:ext>
            </a:extLst>
          </p:cNvPr>
          <p:cNvSpPr txBox="1"/>
          <p:nvPr/>
        </p:nvSpPr>
        <p:spPr>
          <a:xfrm>
            <a:off x="500095" y="4798044"/>
            <a:ext cx="5156662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Energy resolution at 3°+3°: (4x4 cells)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Sampling term:                 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10.6±0.2 %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Constant term:                           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~2 %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873677B-2FF0-7459-8194-73015838EA64}"/>
              </a:ext>
            </a:extLst>
          </p:cNvPr>
          <p:cNvGrpSpPr/>
          <p:nvPr/>
        </p:nvGrpSpPr>
        <p:grpSpPr>
          <a:xfrm>
            <a:off x="868737" y="1533113"/>
            <a:ext cx="4166647" cy="3248586"/>
            <a:chOff x="1161019" y="665203"/>
            <a:chExt cx="4166647" cy="3248586"/>
          </a:xfrm>
        </p:grpSpPr>
        <p:pic>
          <p:nvPicPr>
            <p:cNvPr id="10" name="Picture 1">
              <a:extLst>
                <a:ext uri="{FF2B5EF4-FFF2-40B4-BE49-F238E27FC236}">
                  <a16:creationId xmlns:a16="http://schemas.microsoft.com/office/drawing/2014/main" id="{1FD36C8D-3275-66A6-0633-7F51347B3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1019" y="930101"/>
              <a:ext cx="4166647" cy="2983688"/>
            </a:xfrm>
            <a:prstGeom prst="rect">
              <a:avLst/>
            </a:prstGeom>
          </p:spPr>
        </p:pic>
        <p:sp>
          <p:nvSpPr>
            <p:cNvPr id="14" name="Google Shape;245;g2ea9d83fb0e_0_89">
              <a:extLst>
                <a:ext uri="{FF2B5EF4-FFF2-40B4-BE49-F238E27FC236}">
                  <a16:creationId xmlns:a16="http://schemas.microsoft.com/office/drawing/2014/main" id="{91DC3172-65CD-30CB-DB72-D2C15C60F75E}"/>
                </a:ext>
              </a:extLst>
            </p:cNvPr>
            <p:cNvSpPr txBox="1"/>
            <p:nvPr/>
          </p:nvSpPr>
          <p:spPr>
            <a:xfrm>
              <a:off x="1547402" y="665203"/>
              <a:ext cx="3653898" cy="471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en-US" sz="1467" b="1" dirty="0">
                  <a:solidFill>
                    <a:schemeClr val="dk1"/>
                  </a:solidFill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Energy resolution for prototype</a:t>
              </a:r>
              <a:endParaRPr sz="1467" b="1" dirty="0">
                <a:solidFill>
                  <a:srgbClr val="004EFF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endParaRPr>
            </a:p>
          </p:txBody>
        </p:sp>
        <p:sp>
          <p:nvSpPr>
            <p:cNvPr id="19" name="TextBox 16">
              <a:extLst>
                <a:ext uri="{FF2B5EF4-FFF2-40B4-BE49-F238E27FC236}">
                  <a16:creationId xmlns:a16="http://schemas.microsoft.com/office/drawing/2014/main" id="{EB9BA749-1906-44D5-F653-1B24FC1B9982}"/>
                </a:ext>
              </a:extLst>
            </p:cNvPr>
            <p:cNvSpPr txBox="1"/>
            <p:nvPr/>
          </p:nvSpPr>
          <p:spPr>
            <a:xfrm rot="2107992">
              <a:off x="2556659" y="2130527"/>
              <a:ext cx="16353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CN" sz="2400" dirty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Preliminary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1332121-0AC8-5087-6033-5B9B6263EB7E}"/>
              </a:ext>
            </a:extLst>
          </p:cNvPr>
          <p:cNvGrpSpPr/>
          <p:nvPr/>
        </p:nvGrpSpPr>
        <p:grpSpPr>
          <a:xfrm>
            <a:off x="6836301" y="1559006"/>
            <a:ext cx="4407444" cy="3067322"/>
            <a:chOff x="6433376" y="817743"/>
            <a:chExt cx="4407444" cy="3067322"/>
          </a:xfrm>
        </p:grpSpPr>
        <p:pic>
          <p:nvPicPr>
            <p:cNvPr id="29" name="Picture 1">
              <a:extLst>
                <a:ext uri="{FF2B5EF4-FFF2-40B4-BE49-F238E27FC236}">
                  <a16:creationId xmlns:a16="http://schemas.microsoft.com/office/drawing/2014/main" id="{A1D16AB6-CC01-F1DC-45E9-3280B1A6B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5410"/>
            <a:stretch>
              <a:fillRect/>
            </a:stretch>
          </p:blipFill>
          <p:spPr>
            <a:xfrm>
              <a:off x="6433376" y="1137151"/>
              <a:ext cx="4407444" cy="2747914"/>
            </a:xfrm>
            <a:prstGeom prst="rect">
              <a:avLst/>
            </a:prstGeom>
          </p:spPr>
        </p:pic>
        <p:sp>
          <p:nvSpPr>
            <p:cNvPr id="30" name="TextBox 16">
              <a:extLst>
                <a:ext uri="{FF2B5EF4-FFF2-40B4-BE49-F238E27FC236}">
                  <a16:creationId xmlns:a16="http://schemas.microsoft.com/office/drawing/2014/main" id="{03383EFF-A178-1E31-5BFC-0E5CFBFC5969}"/>
                </a:ext>
              </a:extLst>
            </p:cNvPr>
            <p:cNvSpPr txBox="1"/>
            <p:nvPr/>
          </p:nvSpPr>
          <p:spPr>
            <a:xfrm rot="2107992">
              <a:off x="8057782" y="2173298"/>
              <a:ext cx="1811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CN" sz="2400" dirty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Preliminary</a:t>
              </a:r>
            </a:p>
          </p:txBody>
        </p:sp>
        <p:sp>
          <p:nvSpPr>
            <p:cNvPr id="31" name="Google Shape;245;g2ea9d83fb0e_0_89">
              <a:extLst>
                <a:ext uri="{FF2B5EF4-FFF2-40B4-BE49-F238E27FC236}">
                  <a16:creationId xmlns:a16="http://schemas.microsoft.com/office/drawing/2014/main" id="{2108150A-004E-D697-B39B-7ECAAA7B6BBC}"/>
                </a:ext>
              </a:extLst>
            </p:cNvPr>
            <p:cNvSpPr txBox="1"/>
            <p:nvPr/>
          </p:nvSpPr>
          <p:spPr>
            <a:xfrm>
              <a:off x="7007234" y="817743"/>
              <a:ext cx="3653898" cy="4719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en-US" sz="1467" b="1" dirty="0">
                  <a:solidFill>
                    <a:schemeClr val="dk1"/>
                  </a:solidFill>
                  <a:latin typeface="Arial" panose="020B0604020202020204" pitchFamily="34" charset="0"/>
                  <a:ea typeface="Georgia"/>
                  <a:cs typeface="Arial" panose="020B0604020202020204" pitchFamily="34" charset="0"/>
                  <a:sym typeface="Georgia"/>
                </a:rPr>
                <a:t>Energy resolution for prototype </a:t>
              </a:r>
              <a:endParaRPr sz="1467" b="1" dirty="0">
                <a:solidFill>
                  <a:srgbClr val="004EFF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endParaRPr>
            </a:p>
          </p:txBody>
        </p:sp>
      </p:grpSp>
      <p:sp>
        <p:nvSpPr>
          <p:cNvPr id="32" name="Google Shape;163;g2ea7df8a02c_0_241">
            <a:extLst>
              <a:ext uri="{FF2B5EF4-FFF2-40B4-BE49-F238E27FC236}">
                <a16:creationId xmlns:a16="http://schemas.microsoft.com/office/drawing/2014/main" id="{AE3F7E7E-C4B5-0BD1-1C3E-B0555899075B}"/>
              </a:ext>
            </a:extLst>
          </p:cNvPr>
          <p:cNvSpPr txBox="1"/>
          <p:nvPr/>
        </p:nvSpPr>
        <p:spPr>
          <a:xfrm>
            <a:off x="6458056" y="4798044"/>
            <a:ext cx="5156662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Energy resolution at 3°+3°: (4x4 cells)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Sampling term:                        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10. 2 %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Constant term:                           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~2 %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A1DA5DC-7266-9683-6A65-0DE4EC5F620A}"/>
              </a:ext>
            </a:extLst>
          </p:cNvPr>
          <p:cNvSpPr txBox="1"/>
          <p:nvPr/>
        </p:nvSpPr>
        <p:spPr>
          <a:xfrm>
            <a:off x="2427379" y="1097341"/>
            <a:ext cx="13020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2024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CDF11F1-477F-B26A-5CF5-70AF2F15B07B}"/>
              </a:ext>
            </a:extLst>
          </p:cNvPr>
          <p:cNvSpPr txBox="1"/>
          <p:nvPr/>
        </p:nvSpPr>
        <p:spPr>
          <a:xfrm>
            <a:off x="8586061" y="1071448"/>
            <a:ext cx="13020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Georgia"/>
                <a:cs typeface="Arial" panose="020B0604020202020204" pitchFamily="34" charset="0"/>
                <a:sym typeface="Georgia"/>
              </a:rPr>
              <a:t>2025</a:t>
            </a:r>
            <a:endParaRPr lang="en-US" altLang="zh-CN" sz="2400" b="1" dirty="0">
              <a:solidFill>
                <a:srgbClr val="FF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5212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07A0D-7111-650D-ADD2-E17029CC7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F7B29B27-BD32-A7BD-1B33-30A6FE37EEBB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9FF8778-C370-53CD-1304-0328D341D83F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B1FB003-3CCC-8361-2FC6-8543B6D3A024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4EDF4B0-79E7-6555-EF6C-8BADEF70AD4D}"/>
              </a:ext>
            </a:extLst>
          </p:cNvPr>
          <p:cNvSpPr txBox="1"/>
          <p:nvPr/>
        </p:nvSpPr>
        <p:spPr>
          <a:xfrm>
            <a:off x="602806" y="81668"/>
            <a:ext cx="8544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4.Conclusions and Next Work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5A0C67A-6EEE-3D95-2639-B798ADCA5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Google Shape;163;g2ea7df8a02c_0_241">
            <a:extLst>
              <a:ext uri="{FF2B5EF4-FFF2-40B4-BE49-F238E27FC236}">
                <a16:creationId xmlns:a16="http://schemas.microsoft.com/office/drawing/2014/main" id="{E86E2AF9-1F1E-2285-9D3F-8DC3FE93C193}"/>
              </a:ext>
            </a:extLst>
          </p:cNvPr>
          <p:cNvSpPr txBox="1"/>
          <p:nvPr/>
        </p:nvSpPr>
        <p:spPr>
          <a:xfrm>
            <a:off x="328216" y="989650"/>
            <a:ext cx="11564871" cy="458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Montserrat"/>
              </a:rPr>
              <a:t>Conclusions: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The stage goals have been reached in 2025, </a:t>
            </a:r>
            <a:r>
              <a:rPr lang="zh-CN" altLang="en-US" sz="2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𝜏</a:t>
            </a:r>
            <a:r>
              <a:rPr lang="zh-CN" altLang="en-US" sz="20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𝑑</a:t>
            </a:r>
            <a:r>
              <a:rPr lang="en-US" altLang="zh-CN" sz="20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sz="2000" baseline="-25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𝑒𝑓𝑓</a:t>
            </a:r>
            <a:r>
              <a:rPr lang="en-US" altLang="zh-CN" sz="2000" dirty="0">
                <a:solidFill>
                  <a:srgbClr val="0069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≤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15 ns,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6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Φ4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5 mm×110 mm</a:t>
            </a: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.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GAGG Crystals with a decay time of less than 15 ns can be grown stably, meet the requirements of optical fibers and applicable to other fields.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With beam test at 2025, the time resolution improved significantly (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＜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20 </a:t>
            </a:r>
            <a:r>
              <a:rPr lang="en-US" altLang="zh-CN" sz="2000" dirty="0" err="1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ps</a:t>
            </a: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altLang="zh-CN" sz="2400" b="1" dirty="0">
              <a:solidFill>
                <a:srgbClr val="0063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400" b="1" dirty="0">
                <a:solidFill>
                  <a:srgbClr val="0063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Next work:</a:t>
            </a:r>
            <a:endParaRPr lang="en-US" altLang="zh-CN" sz="2400" b="1" dirty="0">
              <a:solidFill>
                <a:srgbClr val="0063FF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Montserrat"/>
            </a:endParaRP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Improve the inhomogeneity of the ingot to</a:t>
            </a:r>
            <a:r>
              <a:rPr lang="zh-CN" altLang="en-US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≤</a:t>
            </a: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20%.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Increase the ingot size at least to reach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Φ50 mm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×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110 mm, to increase the yield of fibers.</a:t>
            </a:r>
          </a:p>
          <a:p>
            <a:pPr marL="720000" lvl="1" indent="-406390">
              <a:lnSpc>
                <a:spcPct val="150000"/>
              </a:lnSpc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Furtherly accelerate the decay time to sub-10 ns for entire ingot.</a:t>
            </a:r>
          </a:p>
        </p:txBody>
      </p:sp>
    </p:spTree>
    <p:extLst>
      <p:ext uri="{BB962C8B-B14F-4D97-AF65-F5344CB8AC3E}">
        <p14:creationId xmlns:p14="http://schemas.microsoft.com/office/powerpoint/2010/main" val="3751371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07A0D-7111-650D-ADD2-E17029CC7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7160">
            <a:extLst>
              <a:ext uri="{FF2B5EF4-FFF2-40B4-BE49-F238E27FC236}">
                <a16:creationId xmlns:a16="http://schemas.microsoft.com/office/drawing/2014/main" id="{F7B29B27-BD32-A7BD-1B33-30A6FE37EEBB}"/>
              </a:ext>
            </a:extLst>
          </p:cNvPr>
          <p:cNvGrpSpPr/>
          <p:nvPr/>
        </p:nvGrpSpPr>
        <p:grpSpPr>
          <a:xfrm>
            <a:off x="233396" y="160388"/>
            <a:ext cx="266700" cy="444500"/>
            <a:chOff x="101600" y="433388"/>
            <a:chExt cx="296863" cy="3397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9FF8778-C370-53CD-1304-0328D341D83F}"/>
                </a:ext>
              </a:extLst>
            </p:cNvPr>
            <p:cNvSpPr/>
            <p:nvPr/>
          </p:nvSpPr>
          <p:spPr>
            <a:xfrm>
              <a:off x="101600" y="433388"/>
              <a:ext cx="127227" cy="33972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B1FB003-3CCC-8361-2FC6-8543B6D3A024}"/>
                </a:ext>
              </a:extLst>
            </p:cNvPr>
            <p:cNvSpPr/>
            <p:nvPr/>
          </p:nvSpPr>
          <p:spPr>
            <a:xfrm>
              <a:off x="269468" y="433388"/>
              <a:ext cx="128995" cy="257220"/>
            </a:xfrm>
            <a:prstGeom prst="rect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4EDF4B0-79E7-6555-EF6C-8BADEF70AD4D}"/>
              </a:ext>
            </a:extLst>
          </p:cNvPr>
          <p:cNvSpPr txBox="1"/>
          <p:nvPr/>
        </p:nvSpPr>
        <p:spPr>
          <a:xfrm>
            <a:off x="602806" y="81668"/>
            <a:ext cx="8544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69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Acknowledgments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5A0C67A-6EEE-3D95-2639-B798ADCA5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388" y="6492884"/>
            <a:ext cx="2057400" cy="365125"/>
          </a:xfrm>
        </p:spPr>
        <p:txBody>
          <a:bodyPr/>
          <a:lstStyle/>
          <a:p>
            <a:fld id="{B8003F57-AD2B-43D4-94F1-6668EFA6A5C6}" type="slidenum">
              <a:rPr lang="zh-CN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fld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Google Shape;163;g2ea7df8a02c_0_241">
            <a:extLst>
              <a:ext uri="{FF2B5EF4-FFF2-40B4-BE49-F238E27FC236}">
                <a16:creationId xmlns:a16="http://schemas.microsoft.com/office/drawing/2014/main" id="{E86E2AF9-1F1E-2285-9D3F-8DC3FE93C193}"/>
              </a:ext>
            </a:extLst>
          </p:cNvPr>
          <p:cNvSpPr txBox="1"/>
          <p:nvPr/>
        </p:nvSpPr>
        <p:spPr>
          <a:xfrm>
            <a:off x="701740" y="1175275"/>
            <a:ext cx="11028143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The crystals were characterized by both </a:t>
            </a:r>
            <a:r>
              <a:rPr lang="en-US" altLang="zh-CN" sz="2000" dirty="0" err="1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Zhenwei</a:t>
            </a: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Yang's group at PKU and Etiennette's group at CERN.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Ming Zeng’s group at THU provided valuable technical advice and student support.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Beam testing was conducted at both CERN and DESY, with thanks to the LHCb ECAL Upgrade II group.</a:t>
            </a:r>
          </a:p>
        </p:txBody>
      </p:sp>
    </p:spTree>
    <p:extLst>
      <p:ext uri="{BB962C8B-B14F-4D97-AF65-F5344CB8AC3E}">
        <p14:creationId xmlns:p14="http://schemas.microsoft.com/office/powerpoint/2010/main" val="3966969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D532079-CF5D-3BCB-3979-57EBFDFADE2E}"/>
              </a:ext>
            </a:extLst>
          </p:cNvPr>
          <p:cNvSpPr txBox="1"/>
          <p:nvPr/>
        </p:nvSpPr>
        <p:spPr>
          <a:xfrm>
            <a:off x="0" y="1452725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 for Your Attention!</a:t>
            </a:r>
            <a:endParaRPr lang="zh-CN" altLang="en-US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zhlOWY2NjMwYjY3MThhZDAwYzI0MzI2ZTI4M2Y4MWIifQ=="/>
</p:tagLst>
</file>

<file path=ppt/theme/theme1.xml><?xml version="1.0" encoding="utf-8"?>
<a:theme xmlns:a="http://schemas.openxmlformats.org/drawingml/2006/main" name="3_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结尾">
  <a:themeElements>
    <a:clrScheme name="3_自定义设计方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自定义设计方案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自定义设计方案">
  <a:themeElements>
    <a:clrScheme name="4_自定义设计方案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自定义设计方案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自定义设计方案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6514</TotalTime>
  <Words>1591</Words>
  <Application>Microsoft Office PowerPoint</Application>
  <PresentationFormat>宽屏</PresentationFormat>
  <Paragraphs>262</Paragraphs>
  <Slides>23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System Font Regular</vt:lpstr>
      <vt:lpstr>等线</vt:lpstr>
      <vt:lpstr>微软雅黑</vt:lpstr>
      <vt:lpstr>微软雅黑</vt:lpstr>
      <vt:lpstr>Arial</vt:lpstr>
      <vt:lpstr>Calibri</vt:lpstr>
      <vt:lpstr>Calibri Light</vt:lpstr>
      <vt:lpstr>Cambria Math</vt:lpstr>
      <vt:lpstr>Times New Roman</vt:lpstr>
      <vt:lpstr>Wingdings</vt:lpstr>
      <vt:lpstr>3_Office 主题</vt:lpstr>
      <vt:lpstr>结尾</vt:lpstr>
      <vt:lpstr>4_自定义设计方案</vt:lpstr>
      <vt:lpstr>1_Office 主题​​</vt:lpstr>
      <vt:lpstr>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xiong xiao</cp:lastModifiedBy>
  <cp:revision>1559</cp:revision>
  <dcterms:created xsi:type="dcterms:W3CDTF">2024-05-04T03:12:00Z</dcterms:created>
  <dcterms:modified xsi:type="dcterms:W3CDTF">2025-10-30T14:42:30Z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55F31F213E174B63B17586E355BFD9DF_12</vt:lpwstr>
  </property>
  <property fmtid="{D5CDD505-2E9C-101B-9397-08002B2CF9AE}" pid="3" name="KSOProductBuildVer">
    <vt:lpwstr>2052-12.1.0.16729</vt:lpwstr>
  </property>
</Properties>
</file>