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3DC5C2F9-1CAC-4260-A1DD-9FCDBB87749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alpha val="15520"/>
            </a:srgbClr>
          </a:solidFill>
        </a:fill>
      </a:tcStyle>
    </a:wholeTbl>
    <a:band2H>
      <a:tcTxStyle b="def" i="def"/>
      <a:tcStyle>
        <a:tcBdr/>
        <a:fill>
          <a:solidFill>
            <a:srgbClr val="F9E9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firstRow>
  </a:tblStyle>
  <a:tblStyle styleId="{6CBB8FF1-D9AA-43F3-AF6F-95CC898621D3}"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alpha val="15520"/>
            </a:srgbClr>
          </a:solidFill>
        </a:fill>
      </a:tcStyle>
    </a:wholeTbl>
    <a:band2H>
      <a:tcTxStyle b="def" i="def"/>
      <a:tcStyle>
        <a:tcBdr/>
        <a:fill>
          <a:solidFill>
            <a:srgbClr val="F9E9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firstRow>
  </a:tblStyle>
  <a:tblStyle styleId="{1354FBDC-164C-4249-A6A1-6BDABCB2F8FA}"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alpha val="15520"/>
            </a:srgbClr>
          </a:solidFill>
        </a:fill>
      </a:tcStyle>
    </a:wholeTbl>
    <a:band2H>
      <a:tcTxStyle b="def" i="def"/>
      <a:tcStyle>
        <a:tcBdr/>
        <a:fill>
          <a:solidFill>
            <a:srgbClr val="F9E9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firstRow>
  </a:tblStyle>
  <a:tblStyle styleId="{5210D4BE-8A6A-4375-B0DA-EF1729AE4BD1}"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alpha val="15520"/>
            </a:srgbClr>
          </a:solidFill>
        </a:fill>
      </a:tcStyle>
    </a:wholeTbl>
    <a:band2H>
      <a:tcTxStyle b="def" i="def"/>
      <a:tcStyle>
        <a:tcBdr/>
        <a:fill>
          <a:solidFill>
            <a:srgbClr val="F9E9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53A8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82" name="Shape 82"/>
          <p:cNvSpPr/>
          <p:nvPr>
            <p:ph type="sldImg"/>
          </p:nvPr>
        </p:nvSpPr>
        <p:spPr>
          <a:xfrm>
            <a:off x="1143000" y="685800"/>
            <a:ext cx="4572000" cy="3429000"/>
          </a:xfrm>
          <a:prstGeom prst="rect">
            <a:avLst/>
          </a:prstGeom>
        </p:spPr>
        <p:txBody>
          <a:bodyPr/>
          <a:lstStyle/>
          <a:p>
            <a:pPr/>
          </a:p>
        </p:txBody>
      </p:sp>
      <p:sp>
        <p:nvSpPr>
          <p:cNvPr id="83" name="Shape 8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rial"/>
      </a:defRPr>
    </a:lvl1pPr>
    <a:lvl2pPr indent="228600" latinLnBrk="0">
      <a:defRPr sz="1200">
        <a:latin typeface="+mn-lt"/>
        <a:ea typeface="+mn-ea"/>
        <a:cs typeface="+mn-cs"/>
        <a:sym typeface="Arial"/>
      </a:defRPr>
    </a:lvl2pPr>
    <a:lvl3pPr indent="457200" latinLnBrk="0">
      <a:defRPr sz="1200">
        <a:latin typeface="+mn-lt"/>
        <a:ea typeface="+mn-ea"/>
        <a:cs typeface="+mn-cs"/>
        <a:sym typeface="Arial"/>
      </a:defRPr>
    </a:lvl3pPr>
    <a:lvl4pPr indent="685800" latinLnBrk="0">
      <a:defRPr sz="1200">
        <a:latin typeface="+mn-lt"/>
        <a:ea typeface="+mn-ea"/>
        <a:cs typeface="+mn-cs"/>
        <a:sym typeface="Arial"/>
      </a:defRPr>
    </a:lvl4pPr>
    <a:lvl5pPr indent="914400" latinLnBrk="0">
      <a:defRPr sz="1200">
        <a:latin typeface="+mn-lt"/>
        <a:ea typeface="+mn-ea"/>
        <a:cs typeface="+mn-cs"/>
        <a:sym typeface="Arial"/>
      </a:defRPr>
    </a:lvl5pPr>
    <a:lvl6pPr indent="1143000" latinLnBrk="0">
      <a:defRPr sz="1200">
        <a:latin typeface="+mn-lt"/>
        <a:ea typeface="+mn-ea"/>
        <a:cs typeface="+mn-cs"/>
        <a:sym typeface="Arial"/>
      </a:defRPr>
    </a:lvl6pPr>
    <a:lvl7pPr indent="1371600" latinLnBrk="0">
      <a:defRPr sz="1200">
        <a:latin typeface="+mn-lt"/>
        <a:ea typeface="+mn-ea"/>
        <a:cs typeface="+mn-cs"/>
        <a:sym typeface="Arial"/>
      </a:defRPr>
    </a:lvl7pPr>
    <a:lvl8pPr indent="1600200" latinLnBrk="0">
      <a:defRPr sz="1200">
        <a:latin typeface="+mn-lt"/>
        <a:ea typeface="+mn-ea"/>
        <a:cs typeface="+mn-cs"/>
        <a:sym typeface="Arial"/>
      </a:defRPr>
    </a:lvl8pPr>
    <a:lvl9pPr indent="1828800" latinLnBrk="0">
      <a:defRPr sz="12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sp>
        <p:nvSpPr>
          <p:cNvPr id="13" name="Title Text"/>
          <p:cNvSpPr txBox="1"/>
          <p:nvPr>
            <p:ph type="title"/>
          </p:nvPr>
        </p:nvSpPr>
        <p:spPr>
          <a:xfrm>
            <a:off x="1232879" y="5089299"/>
            <a:ext cx="4033512" cy="727950"/>
          </a:xfrm>
          <a:prstGeom prst="rect">
            <a:avLst/>
          </a:prstGeom>
        </p:spPr>
        <p:txBody>
          <a:bodyPr anchor="b"/>
          <a:lstStyle>
            <a:lvl1pPr algn="ctr">
              <a:defRPr sz="4000">
                <a:solidFill>
                  <a:srgbClr val="000000"/>
                </a:solidFill>
              </a:defRPr>
            </a:lvl1pPr>
          </a:lstStyle>
          <a:p>
            <a:pPr/>
            <a:r>
              <a:t>Title Text</a:t>
            </a:r>
          </a:p>
        </p:txBody>
      </p:sp>
      <p:sp>
        <p:nvSpPr>
          <p:cNvPr id="14" name="Body Level One…"/>
          <p:cNvSpPr txBox="1"/>
          <p:nvPr>
            <p:ph type="body" sz="quarter" idx="1"/>
          </p:nvPr>
        </p:nvSpPr>
        <p:spPr>
          <a:xfrm>
            <a:off x="5764032" y="4777156"/>
            <a:ext cx="5375461" cy="1770478"/>
          </a:xfrm>
          <a:prstGeom prst="rect">
            <a:avLst/>
          </a:prstGeom>
        </p:spPr>
        <p:txBody>
          <a:bodyPr/>
          <a:lstStyle>
            <a:lvl1pPr>
              <a:lnSpc>
                <a:spcPct val="99000"/>
              </a:lnSpc>
              <a:spcBef>
                <a:spcPts val="1000"/>
              </a:spcBef>
              <a:buFontTx/>
              <a:defRPr sz="1800"/>
            </a:lvl1pPr>
            <a:lvl2pPr indent="457200">
              <a:lnSpc>
                <a:spcPct val="99000"/>
              </a:lnSpc>
              <a:spcBef>
                <a:spcPts val="1000"/>
              </a:spcBef>
              <a:buFontTx/>
              <a:defRPr sz="1800"/>
            </a:lvl2pPr>
            <a:lvl3pPr indent="914400">
              <a:lnSpc>
                <a:spcPct val="99000"/>
              </a:lnSpc>
              <a:spcBef>
                <a:spcPts val="1000"/>
              </a:spcBef>
              <a:buFontTx/>
              <a:defRPr sz="1800"/>
            </a:lvl3pPr>
            <a:lvl4pPr indent="1371600">
              <a:lnSpc>
                <a:spcPct val="99000"/>
              </a:lnSpc>
              <a:spcBef>
                <a:spcPts val="1000"/>
              </a:spcBef>
              <a:buFontTx/>
              <a:defRPr sz="1800"/>
            </a:lvl4pPr>
            <a:lvl5pPr indent="1828800">
              <a:lnSpc>
                <a:spcPct val="99000"/>
              </a:lnSpc>
              <a:spcBef>
                <a:spcPts val="1000"/>
              </a:spcBef>
              <a:buFontTx/>
              <a:defRPr sz="1800"/>
            </a:lvl5pPr>
          </a:lstStyle>
          <a:p>
            <a:pPr/>
            <a:r>
              <a:t>Body Level One</a:t>
            </a:r>
          </a:p>
          <a:p>
            <a:pPr lvl="1"/>
            <a:r>
              <a:t>Body Level Two</a:t>
            </a:r>
          </a:p>
          <a:p>
            <a:pPr lvl="2"/>
            <a:r>
              <a:t>Body Level Three</a:t>
            </a:r>
          </a:p>
          <a:p>
            <a:pPr lvl="3"/>
            <a:r>
              <a:t>Body Level Four</a:t>
            </a:r>
          </a:p>
          <a:p>
            <a:pPr lvl="4"/>
            <a:r>
              <a:t>Body Level Five</a:t>
            </a:r>
          </a:p>
        </p:txBody>
      </p:sp>
      <p:sp>
        <p:nvSpPr>
          <p:cNvPr id="15"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副本">
    <p:spTree>
      <p:nvGrpSpPr>
        <p:cNvPr id="1" name=""/>
        <p:cNvGrpSpPr/>
        <p:nvPr/>
      </p:nvGrpSpPr>
      <p:grpSpPr>
        <a:xfrm>
          <a:off x="0" y="0"/>
          <a:ext cx="0" cy="0"/>
          <a:chOff x="0" y="0"/>
          <a:chExt cx="0" cy="0"/>
        </a:xfrm>
      </p:grpSpPr>
      <p:sp>
        <p:nvSpPr>
          <p:cNvPr id="22" name="Title Text"/>
          <p:cNvSpPr txBox="1"/>
          <p:nvPr>
            <p:ph type="title"/>
          </p:nvPr>
        </p:nvSpPr>
        <p:spPr>
          <a:xfrm>
            <a:off x="4079244" y="5101999"/>
            <a:ext cx="4033512" cy="727950"/>
          </a:xfrm>
          <a:prstGeom prst="rect">
            <a:avLst/>
          </a:prstGeom>
        </p:spPr>
        <p:txBody>
          <a:bodyPr/>
          <a:lstStyle>
            <a:lvl1pPr algn="ctr">
              <a:defRPr sz="4000">
                <a:solidFill>
                  <a:srgbClr val="000000"/>
                </a:solidFill>
              </a:defRPr>
            </a:lvl1pPr>
          </a:lstStyle>
          <a:p>
            <a:pPr/>
            <a:r>
              <a:t>Title Text</a:t>
            </a:r>
          </a:p>
        </p:txBody>
      </p:sp>
      <p:sp>
        <p:nvSpPr>
          <p:cNvPr id="23"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Blue)">
    <p:spTree>
      <p:nvGrpSpPr>
        <p:cNvPr id="1" name=""/>
        <p:cNvGrpSpPr/>
        <p:nvPr/>
      </p:nvGrpSpPr>
      <p:grpSpPr>
        <a:xfrm>
          <a:off x="0" y="0"/>
          <a:ext cx="0" cy="0"/>
          <a:chOff x="0" y="0"/>
          <a:chExt cx="0" cy="0"/>
        </a:xfrm>
      </p:grpSpPr>
      <p:sp>
        <p:nvSpPr>
          <p:cNvPr id="30" name="幻灯片编号"/>
          <p:cNvSpPr txBox="1"/>
          <p:nvPr>
            <p:ph type="sldNum" sz="quarter" idx="2"/>
          </p:nvPr>
        </p:nvSpPr>
        <p:spPr>
          <a:prstGeom prst="rect">
            <a:avLst/>
          </a:prstGeom>
        </p:spPr>
        <p:txBody>
          <a:bodyPr/>
          <a:lstStyle/>
          <a:p>
            <a:pPr/>
            <a:fld id="{86CB4B4D-7CA3-9044-876B-883B54F8677D}" type="slidenum"/>
          </a:p>
        </p:txBody>
      </p:sp>
      <p:sp>
        <p:nvSpPr>
          <p:cNvPr id="31" name="Title Text"/>
          <p:cNvSpPr txBox="1"/>
          <p:nvPr>
            <p:ph type="title"/>
          </p:nvPr>
        </p:nvSpPr>
        <p:spPr>
          <a:prstGeom prst="rect">
            <a:avLst/>
          </a:prstGeom>
        </p:spPr>
        <p:txBody>
          <a:bodyPr/>
          <a:lstStyle/>
          <a:p>
            <a:pPr/>
            <a:r>
              <a:t>Title Text</a:t>
            </a: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Red)">
    <p:spTree>
      <p:nvGrpSpPr>
        <p:cNvPr id="1" name=""/>
        <p:cNvGrpSpPr/>
        <p:nvPr/>
      </p:nvGrpSpPr>
      <p:grpSpPr>
        <a:xfrm>
          <a:off x="0" y="0"/>
          <a:ext cx="0" cy="0"/>
          <a:chOff x="0" y="0"/>
          <a:chExt cx="0" cy="0"/>
        </a:xfrm>
      </p:grpSpPr>
      <p:sp>
        <p:nvSpPr>
          <p:cNvPr id="38" name="幻灯片编号"/>
          <p:cNvSpPr txBox="1"/>
          <p:nvPr>
            <p:ph type="sldNum" sz="quarter" idx="2"/>
          </p:nvPr>
        </p:nvSpPr>
        <p:spPr>
          <a:prstGeom prst="rect">
            <a:avLst/>
          </a:prstGeom>
        </p:spPr>
        <p:txBody>
          <a:bodyPr/>
          <a:lstStyle/>
          <a:p>
            <a:pPr/>
            <a:fld id="{86CB4B4D-7CA3-9044-876B-883B54F8677D}" type="slidenum"/>
          </a:p>
        </p:txBody>
      </p:sp>
      <p:sp>
        <p:nvSpPr>
          <p:cNvPr id="39" name="Title Text"/>
          <p:cNvSpPr txBox="1"/>
          <p:nvPr>
            <p:ph type="title"/>
          </p:nvPr>
        </p:nvSpPr>
        <p:spPr>
          <a:prstGeom prst="rect">
            <a:avLst/>
          </a:prstGeom>
        </p:spPr>
        <p:txBody>
          <a:bodyPr/>
          <a:lstStyle>
            <a:lvl1pPr>
              <a:defRPr>
                <a:solidFill>
                  <a:srgbClr val="D9232A"/>
                </a:solidFill>
              </a:defRPr>
            </a:lvl1pPr>
          </a:lstStyle>
          <a:p>
            <a:pPr/>
            <a:r>
              <a:t>Title Text</a:t>
            </a:r>
          </a:p>
        </p:txBody>
      </p:sp>
      <p:pic>
        <p:nvPicPr>
          <p:cNvPr id="40" name="图片 8" descr="图片 8"/>
          <p:cNvPicPr>
            <a:picLocks noChangeAspect="1"/>
          </p:cNvPicPr>
          <p:nvPr/>
        </p:nvPicPr>
        <p:blipFill>
          <a:blip r:embed="rId2">
            <a:extLst/>
          </a:blip>
          <a:stretch>
            <a:fillRect/>
          </a:stretch>
        </p:blipFill>
        <p:spPr>
          <a:xfrm>
            <a:off x="11419885" y="71040"/>
            <a:ext cx="646560" cy="873984"/>
          </a:xfrm>
          <a:prstGeom prst="rect">
            <a:avLst/>
          </a:prstGeom>
          <a:ln w="12700">
            <a:miter lim="400000"/>
          </a:ln>
        </p:spPr>
      </p:pic>
      <p:sp>
        <p:nvSpPr>
          <p:cNvPr id="41" name="矩形"/>
          <p:cNvSpPr/>
          <p:nvPr/>
        </p:nvSpPr>
        <p:spPr>
          <a:xfrm>
            <a:off x="0" y="190500"/>
            <a:ext cx="254000" cy="635000"/>
          </a:xfrm>
          <a:prstGeom prst="rect">
            <a:avLst/>
          </a:prstGeom>
          <a:solidFill>
            <a:srgbClr val="C53935"/>
          </a:solidFill>
          <a:ln w="12700">
            <a:miter lim="400000"/>
          </a:ln>
        </p:spPr>
        <p:txBody>
          <a:bodyPr lIns="50800" tIns="50800" rIns="50800" bIns="50800" anchor="ctr"/>
          <a:lstStyle/>
          <a:p>
            <a:pPr algn="ctr">
              <a:defRPr b="1" sz="1600">
                <a:solidFill>
                  <a:srgbClr val="FFFFFF"/>
                </a:solidFill>
              </a:defRPr>
            </a:pP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Green)">
    <p:spTree>
      <p:nvGrpSpPr>
        <p:cNvPr id="1" name=""/>
        <p:cNvGrpSpPr/>
        <p:nvPr/>
      </p:nvGrpSpPr>
      <p:grpSpPr>
        <a:xfrm>
          <a:off x="0" y="0"/>
          <a:ext cx="0" cy="0"/>
          <a:chOff x="0" y="0"/>
          <a:chExt cx="0" cy="0"/>
        </a:xfrm>
      </p:grpSpPr>
      <p:sp>
        <p:nvSpPr>
          <p:cNvPr id="48" name="幻灯片编号"/>
          <p:cNvSpPr txBox="1"/>
          <p:nvPr>
            <p:ph type="sldNum" sz="quarter" idx="2"/>
          </p:nvPr>
        </p:nvSpPr>
        <p:spPr>
          <a:prstGeom prst="rect">
            <a:avLst/>
          </a:prstGeom>
        </p:spPr>
        <p:txBody>
          <a:bodyPr/>
          <a:lstStyle/>
          <a:p>
            <a:pPr/>
            <a:fld id="{86CB4B4D-7CA3-9044-876B-883B54F8677D}" type="slidenum"/>
          </a:p>
        </p:txBody>
      </p:sp>
      <p:sp>
        <p:nvSpPr>
          <p:cNvPr id="49" name="矩形"/>
          <p:cNvSpPr/>
          <p:nvPr/>
        </p:nvSpPr>
        <p:spPr>
          <a:xfrm>
            <a:off x="-1" y="190500"/>
            <a:ext cx="254001" cy="635000"/>
          </a:xfrm>
          <a:prstGeom prst="rect">
            <a:avLst/>
          </a:prstGeom>
          <a:solidFill>
            <a:srgbClr val="3F7E47"/>
          </a:solidFill>
          <a:ln w="12700">
            <a:miter lim="400000"/>
          </a:ln>
        </p:spPr>
        <p:txBody>
          <a:bodyPr lIns="50800" tIns="50800" rIns="50800" bIns="50800" anchor="ctr"/>
          <a:lstStyle/>
          <a:p>
            <a:pPr algn="ctr">
              <a:defRPr b="1" sz="1600">
                <a:solidFill>
                  <a:srgbClr val="FFFFFF"/>
                </a:solidFill>
              </a:defRPr>
            </a:pPr>
          </a:p>
        </p:txBody>
      </p:sp>
      <p:sp>
        <p:nvSpPr>
          <p:cNvPr id="50" name="Title Text"/>
          <p:cNvSpPr txBox="1"/>
          <p:nvPr>
            <p:ph type="title"/>
          </p:nvPr>
        </p:nvSpPr>
        <p:spPr>
          <a:prstGeom prst="rect">
            <a:avLst/>
          </a:prstGeom>
        </p:spPr>
        <p:txBody>
          <a:bodyPr/>
          <a:lstStyle>
            <a:lvl1pPr>
              <a:defRPr>
                <a:solidFill>
                  <a:srgbClr val="3F7E46"/>
                </a:solidFill>
              </a:defRPr>
            </a:lvl1pPr>
          </a:lstStyle>
          <a:p>
            <a:pPr/>
            <a:r>
              <a:t>Title Text</a:t>
            </a:r>
          </a:p>
        </p:txBody>
      </p:sp>
      <p:pic>
        <p:nvPicPr>
          <p:cNvPr id="51" name="图片 8" descr="图片 8"/>
          <p:cNvPicPr>
            <a:picLocks noChangeAspect="1"/>
          </p:cNvPicPr>
          <p:nvPr/>
        </p:nvPicPr>
        <p:blipFill>
          <a:blip r:embed="rId2">
            <a:extLst/>
          </a:blip>
          <a:stretch>
            <a:fillRect/>
          </a:stretch>
        </p:blipFill>
        <p:spPr>
          <a:xfrm>
            <a:off x="11419885" y="71040"/>
            <a:ext cx="646560" cy="873984"/>
          </a:xfrm>
          <a:prstGeom prst="rect">
            <a:avLst/>
          </a:prstGeom>
          <a:ln w="12700">
            <a:miter lim="400000"/>
          </a:ln>
        </p:spPr>
      </p:pic>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urple)">
    <p:spTree>
      <p:nvGrpSpPr>
        <p:cNvPr id="1" name=""/>
        <p:cNvGrpSpPr/>
        <p:nvPr/>
      </p:nvGrpSpPr>
      <p:grpSpPr>
        <a:xfrm>
          <a:off x="0" y="0"/>
          <a:ext cx="0" cy="0"/>
          <a:chOff x="0" y="0"/>
          <a:chExt cx="0" cy="0"/>
        </a:xfrm>
      </p:grpSpPr>
      <p:sp>
        <p:nvSpPr>
          <p:cNvPr id="58" name="幻灯片编号"/>
          <p:cNvSpPr txBox="1"/>
          <p:nvPr>
            <p:ph type="sldNum" sz="quarter" idx="2"/>
          </p:nvPr>
        </p:nvSpPr>
        <p:spPr>
          <a:prstGeom prst="rect">
            <a:avLst/>
          </a:prstGeom>
        </p:spPr>
        <p:txBody>
          <a:bodyPr/>
          <a:lstStyle/>
          <a:p>
            <a:pPr/>
            <a:fld id="{86CB4B4D-7CA3-9044-876B-883B54F8677D}" type="slidenum"/>
          </a:p>
        </p:txBody>
      </p:sp>
      <p:sp>
        <p:nvSpPr>
          <p:cNvPr id="59" name="矩形"/>
          <p:cNvSpPr/>
          <p:nvPr/>
        </p:nvSpPr>
        <p:spPr>
          <a:xfrm>
            <a:off x="0" y="190500"/>
            <a:ext cx="254000" cy="635000"/>
          </a:xfrm>
          <a:prstGeom prst="rect">
            <a:avLst/>
          </a:prstGeom>
          <a:gradFill>
            <a:gsLst>
              <a:gs pos="0">
                <a:srgbClr val="6B364F"/>
              </a:gs>
              <a:gs pos="100000">
                <a:srgbClr val="4B4375"/>
              </a:gs>
            </a:gsLst>
            <a:lin ang="5400000"/>
          </a:gradFill>
          <a:ln w="12700">
            <a:miter lim="400000"/>
          </a:ln>
        </p:spPr>
        <p:txBody>
          <a:bodyPr lIns="50800" tIns="50800" rIns="50800" bIns="50800" anchor="ctr"/>
          <a:lstStyle/>
          <a:p>
            <a:pPr algn="ctr">
              <a:defRPr b="1" sz="1600">
                <a:solidFill>
                  <a:srgbClr val="FFFFFF"/>
                </a:solidFill>
              </a:defRPr>
            </a:pPr>
          </a:p>
        </p:txBody>
      </p:sp>
      <p:sp>
        <p:nvSpPr>
          <p:cNvPr id="60" name="Title Text"/>
          <p:cNvSpPr txBox="1"/>
          <p:nvPr>
            <p:ph type="title"/>
          </p:nvPr>
        </p:nvSpPr>
        <p:spPr>
          <a:prstGeom prst="rect">
            <a:avLst/>
          </a:prstGeom>
        </p:spPr>
        <p:txBody>
          <a:bodyPr/>
          <a:lstStyle>
            <a:lvl1pPr>
              <a:defRPr>
                <a:solidFill>
                  <a:srgbClr val="50406E"/>
                </a:solidFill>
              </a:defRPr>
            </a:lvl1pPr>
          </a:lstStyle>
          <a:p>
            <a:pPr/>
            <a:r>
              <a:t>Title Text</a:t>
            </a:r>
          </a:p>
        </p:txBody>
      </p:sp>
      <p:pic>
        <p:nvPicPr>
          <p:cNvPr id="61" name="图片 8" descr="图片 8"/>
          <p:cNvPicPr>
            <a:picLocks noChangeAspect="1"/>
          </p:cNvPicPr>
          <p:nvPr/>
        </p:nvPicPr>
        <p:blipFill>
          <a:blip r:embed="rId2">
            <a:extLst/>
          </a:blip>
          <a:stretch>
            <a:fillRect/>
          </a:stretch>
        </p:blipFill>
        <p:spPr>
          <a:xfrm>
            <a:off x="11419885" y="71040"/>
            <a:ext cx="646560" cy="873984"/>
          </a:xfrm>
          <a:prstGeom prst="rect">
            <a:avLst/>
          </a:prstGeom>
          <a:ln w="12700">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68"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urple)_副本">
    <p:spTree>
      <p:nvGrpSpPr>
        <p:cNvPr id="1" name=""/>
        <p:cNvGrpSpPr/>
        <p:nvPr/>
      </p:nvGrpSpPr>
      <p:grpSpPr>
        <a:xfrm>
          <a:off x="0" y="0"/>
          <a:ext cx="0" cy="0"/>
          <a:chOff x="0" y="0"/>
          <a:chExt cx="0" cy="0"/>
        </a:xfrm>
      </p:grpSpPr>
      <p:sp>
        <p:nvSpPr>
          <p:cNvPr id="75" name="幻灯片编号"/>
          <p:cNvSpPr txBox="1"/>
          <p:nvPr>
            <p:ph type="sldNum" sz="quarter" idx="2"/>
          </p:nvPr>
        </p:nvSpPr>
        <p:spPr>
          <a:prstGeom prst="rect">
            <a:avLst/>
          </a:prstGeom>
        </p:spPr>
        <p:txBody>
          <a:bodyPr/>
          <a:lstStyle/>
          <a:p>
            <a:pPr/>
            <a:fld id="{86CB4B4D-7CA3-9044-876B-883B54F8677D}" type="slidenum"/>
          </a:p>
        </p:txBody>
      </p:sp>
      <p:sp>
        <p:nvSpPr>
          <p:cNvPr id="76" name="矩形"/>
          <p:cNvSpPr/>
          <p:nvPr/>
        </p:nvSpPr>
        <p:spPr>
          <a:xfrm>
            <a:off x="-1" y="1702768"/>
            <a:ext cx="254001" cy="1627526"/>
          </a:xfrm>
          <a:prstGeom prst="rect">
            <a:avLst/>
          </a:prstGeom>
          <a:solidFill>
            <a:srgbClr val="253A83"/>
          </a:solidFill>
          <a:ln w="12700">
            <a:miter lim="400000"/>
          </a:ln>
        </p:spPr>
        <p:txBody>
          <a:bodyPr lIns="50800" tIns="50800" rIns="50800" bIns="50800" anchor="ctr"/>
          <a:lstStyle/>
          <a:p>
            <a:pPr algn="ctr">
              <a:defRPr b="1" sz="1600">
                <a:solidFill>
                  <a:srgbClr val="FFFFFF"/>
                </a:solidFill>
              </a:defRPr>
            </a:pP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幻灯片编号"/>
          <p:cNvSpPr txBox="1"/>
          <p:nvPr>
            <p:ph type="sldNum" sz="quarter" idx="2"/>
          </p:nvPr>
        </p:nvSpPr>
        <p:spPr>
          <a:xfrm>
            <a:off x="11830092" y="6528213"/>
            <a:ext cx="231278" cy="214702"/>
          </a:xfrm>
          <a:prstGeom prst="rect">
            <a:avLst/>
          </a:prstGeom>
          <a:ln w="12700">
            <a:miter lim="400000"/>
          </a:ln>
        </p:spPr>
        <p:txBody>
          <a:bodyPr wrap="none" lIns="45719" rIns="45719" anchor="ctr">
            <a:spAutoFit/>
          </a:bodyPr>
          <a:lstStyle>
            <a:lvl1pPr algn="r">
              <a:defRPr sz="900"/>
            </a:lvl1pPr>
          </a:lstStyle>
          <a:p>
            <a:pPr/>
            <a:fld id="{86CB4B4D-7CA3-9044-876B-883B54F8677D}" type="slidenum"/>
          </a:p>
        </p:txBody>
      </p:sp>
      <p:sp>
        <p:nvSpPr>
          <p:cNvPr id="3" name="Title Text"/>
          <p:cNvSpPr txBox="1"/>
          <p:nvPr>
            <p:ph type="title"/>
          </p:nvPr>
        </p:nvSpPr>
        <p:spPr>
          <a:xfrm>
            <a:off x="381000" y="190500"/>
            <a:ext cx="11430000" cy="635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pic>
        <p:nvPicPr>
          <p:cNvPr id="4" name="图片 8" descr="图片 8"/>
          <p:cNvPicPr>
            <a:picLocks noChangeAspect="1"/>
          </p:cNvPicPr>
          <p:nvPr/>
        </p:nvPicPr>
        <p:blipFill>
          <a:blip r:embed="rId2">
            <a:extLst/>
          </a:blip>
          <a:stretch>
            <a:fillRect/>
          </a:stretch>
        </p:blipFill>
        <p:spPr>
          <a:xfrm>
            <a:off x="11419885" y="71040"/>
            <a:ext cx="646560" cy="873984"/>
          </a:xfrm>
          <a:prstGeom prst="rect">
            <a:avLst/>
          </a:prstGeom>
          <a:ln w="12700">
            <a:miter lim="400000"/>
          </a:ln>
        </p:spPr>
      </p:pic>
      <p:sp>
        <p:nvSpPr>
          <p:cNvPr id="5" name="矩形"/>
          <p:cNvSpPr/>
          <p:nvPr/>
        </p:nvSpPr>
        <p:spPr>
          <a:xfrm>
            <a:off x="-1" y="190500"/>
            <a:ext cx="254001" cy="635000"/>
          </a:xfrm>
          <a:prstGeom prst="rect">
            <a:avLst/>
          </a:prstGeom>
          <a:solidFill>
            <a:srgbClr val="3C69A1"/>
          </a:solidFill>
          <a:ln w="12700">
            <a:miter lim="400000"/>
          </a:ln>
        </p:spPr>
        <p:txBody>
          <a:bodyPr lIns="50800" tIns="50800" rIns="50800" bIns="50800" anchor="ctr"/>
          <a:lstStyle/>
          <a:p>
            <a:pPr algn="ctr">
              <a:defRPr b="1" sz="1600">
                <a:solidFill>
                  <a:srgbClr val="FFFFFF"/>
                </a:solidFill>
              </a:defRPr>
            </a:pPr>
          </a:p>
        </p:txBody>
      </p:sp>
      <p:sp>
        <p:nvSpPr>
          <p:cNvPr id="6" name="Body Level One…"/>
          <p:cNvSpPr txBox="1"/>
          <p:nvPr>
            <p:ph type="body" idx="1"/>
          </p:nvPr>
        </p:nvSpPr>
        <p:spPr>
          <a:xfrm>
            <a:off x="612647" y="1715531"/>
            <a:ext cx="10653580" cy="459383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transition xmlns:p14="http://schemas.microsoft.com/office/powerpoint/2010/main" spd="med" advClick="1"/>
  <p:txStyles>
    <p:titleStyle>
      <a:lvl1pPr marL="0" marR="0" indent="0" algn="l" defTabSz="914400" latinLnBrk="0">
        <a:lnSpc>
          <a:spcPct val="90000"/>
        </a:lnSpc>
        <a:spcBef>
          <a:spcPts val="0"/>
        </a:spcBef>
        <a:spcAft>
          <a:spcPts val="0"/>
        </a:spcAft>
        <a:buClrTx/>
        <a:buSzTx/>
        <a:buFontTx/>
        <a:buNone/>
        <a:tabLst/>
        <a:defRPr b="1" baseline="0" cap="none" i="0" spc="0" strike="noStrike" sz="3000" u="none">
          <a:solidFill>
            <a:srgbClr val="3C69A1"/>
          </a:solidFill>
          <a:uFillTx/>
          <a:latin typeface="+mn-lt"/>
          <a:ea typeface="+mn-ea"/>
          <a:cs typeface="+mn-cs"/>
          <a:sym typeface="Arial"/>
        </a:defRPr>
      </a:lvl1pPr>
      <a:lvl2pPr marL="0" marR="0" indent="0" algn="l" defTabSz="914400" latinLnBrk="0">
        <a:lnSpc>
          <a:spcPct val="90000"/>
        </a:lnSpc>
        <a:spcBef>
          <a:spcPts val="0"/>
        </a:spcBef>
        <a:spcAft>
          <a:spcPts val="0"/>
        </a:spcAft>
        <a:buClrTx/>
        <a:buSzTx/>
        <a:buFontTx/>
        <a:buNone/>
        <a:tabLst/>
        <a:defRPr b="1" baseline="0" cap="none" i="0" spc="0" strike="noStrike" sz="3000" u="none">
          <a:solidFill>
            <a:srgbClr val="3C69A1"/>
          </a:solidFill>
          <a:uFillTx/>
          <a:latin typeface="+mn-lt"/>
          <a:ea typeface="+mn-ea"/>
          <a:cs typeface="+mn-cs"/>
          <a:sym typeface="Arial"/>
        </a:defRPr>
      </a:lvl2pPr>
      <a:lvl3pPr marL="0" marR="0" indent="0" algn="l" defTabSz="914400" latinLnBrk="0">
        <a:lnSpc>
          <a:spcPct val="90000"/>
        </a:lnSpc>
        <a:spcBef>
          <a:spcPts val="0"/>
        </a:spcBef>
        <a:spcAft>
          <a:spcPts val="0"/>
        </a:spcAft>
        <a:buClrTx/>
        <a:buSzTx/>
        <a:buFontTx/>
        <a:buNone/>
        <a:tabLst/>
        <a:defRPr b="1" baseline="0" cap="none" i="0" spc="0" strike="noStrike" sz="3000" u="none">
          <a:solidFill>
            <a:srgbClr val="3C69A1"/>
          </a:solidFill>
          <a:uFillTx/>
          <a:latin typeface="+mn-lt"/>
          <a:ea typeface="+mn-ea"/>
          <a:cs typeface="+mn-cs"/>
          <a:sym typeface="Arial"/>
        </a:defRPr>
      </a:lvl3pPr>
      <a:lvl4pPr marL="0" marR="0" indent="0" algn="l" defTabSz="914400" latinLnBrk="0">
        <a:lnSpc>
          <a:spcPct val="90000"/>
        </a:lnSpc>
        <a:spcBef>
          <a:spcPts val="0"/>
        </a:spcBef>
        <a:spcAft>
          <a:spcPts val="0"/>
        </a:spcAft>
        <a:buClrTx/>
        <a:buSzTx/>
        <a:buFontTx/>
        <a:buNone/>
        <a:tabLst/>
        <a:defRPr b="1" baseline="0" cap="none" i="0" spc="0" strike="noStrike" sz="3000" u="none">
          <a:solidFill>
            <a:srgbClr val="3C69A1"/>
          </a:solidFill>
          <a:uFillTx/>
          <a:latin typeface="+mn-lt"/>
          <a:ea typeface="+mn-ea"/>
          <a:cs typeface="+mn-cs"/>
          <a:sym typeface="Arial"/>
        </a:defRPr>
      </a:lvl4pPr>
      <a:lvl5pPr marL="0" marR="0" indent="0" algn="l" defTabSz="914400" latinLnBrk="0">
        <a:lnSpc>
          <a:spcPct val="90000"/>
        </a:lnSpc>
        <a:spcBef>
          <a:spcPts val="0"/>
        </a:spcBef>
        <a:spcAft>
          <a:spcPts val="0"/>
        </a:spcAft>
        <a:buClrTx/>
        <a:buSzTx/>
        <a:buFontTx/>
        <a:buNone/>
        <a:tabLst/>
        <a:defRPr b="1" baseline="0" cap="none" i="0" spc="0" strike="noStrike" sz="3000" u="none">
          <a:solidFill>
            <a:srgbClr val="3C69A1"/>
          </a:solidFill>
          <a:uFillTx/>
          <a:latin typeface="+mn-lt"/>
          <a:ea typeface="+mn-ea"/>
          <a:cs typeface="+mn-cs"/>
          <a:sym typeface="Arial"/>
        </a:defRPr>
      </a:lvl5pPr>
      <a:lvl6pPr marL="0" marR="0" indent="0" algn="l" defTabSz="914400" latinLnBrk="0">
        <a:lnSpc>
          <a:spcPct val="90000"/>
        </a:lnSpc>
        <a:spcBef>
          <a:spcPts val="0"/>
        </a:spcBef>
        <a:spcAft>
          <a:spcPts val="0"/>
        </a:spcAft>
        <a:buClrTx/>
        <a:buSzTx/>
        <a:buFontTx/>
        <a:buNone/>
        <a:tabLst/>
        <a:defRPr b="1" baseline="0" cap="none" i="0" spc="0" strike="noStrike" sz="3000" u="none">
          <a:solidFill>
            <a:srgbClr val="3C69A1"/>
          </a:solidFill>
          <a:uFillTx/>
          <a:latin typeface="+mn-lt"/>
          <a:ea typeface="+mn-ea"/>
          <a:cs typeface="+mn-cs"/>
          <a:sym typeface="Arial"/>
        </a:defRPr>
      </a:lvl6pPr>
      <a:lvl7pPr marL="0" marR="0" indent="0" algn="l" defTabSz="914400" latinLnBrk="0">
        <a:lnSpc>
          <a:spcPct val="90000"/>
        </a:lnSpc>
        <a:spcBef>
          <a:spcPts val="0"/>
        </a:spcBef>
        <a:spcAft>
          <a:spcPts val="0"/>
        </a:spcAft>
        <a:buClrTx/>
        <a:buSzTx/>
        <a:buFontTx/>
        <a:buNone/>
        <a:tabLst/>
        <a:defRPr b="1" baseline="0" cap="none" i="0" spc="0" strike="noStrike" sz="3000" u="none">
          <a:solidFill>
            <a:srgbClr val="3C69A1"/>
          </a:solidFill>
          <a:uFillTx/>
          <a:latin typeface="+mn-lt"/>
          <a:ea typeface="+mn-ea"/>
          <a:cs typeface="+mn-cs"/>
          <a:sym typeface="Arial"/>
        </a:defRPr>
      </a:lvl7pPr>
      <a:lvl8pPr marL="0" marR="0" indent="0" algn="l" defTabSz="914400" latinLnBrk="0">
        <a:lnSpc>
          <a:spcPct val="90000"/>
        </a:lnSpc>
        <a:spcBef>
          <a:spcPts val="0"/>
        </a:spcBef>
        <a:spcAft>
          <a:spcPts val="0"/>
        </a:spcAft>
        <a:buClrTx/>
        <a:buSzTx/>
        <a:buFontTx/>
        <a:buNone/>
        <a:tabLst/>
        <a:defRPr b="1" baseline="0" cap="none" i="0" spc="0" strike="noStrike" sz="3000" u="none">
          <a:solidFill>
            <a:srgbClr val="3C69A1"/>
          </a:solidFill>
          <a:uFillTx/>
          <a:latin typeface="+mn-lt"/>
          <a:ea typeface="+mn-ea"/>
          <a:cs typeface="+mn-cs"/>
          <a:sym typeface="Arial"/>
        </a:defRPr>
      </a:lvl8pPr>
      <a:lvl9pPr marL="0" marR="0" indent="0" algn="l" defTabSz="914400" latinLnBrk="0">
        <a:lnSpc>
          <a:spcPct val="90000"/>
        </a:lnSpc>
        <a:spcBef>
          <a:spcPts val="0"/>
        </a:spcBef>
        <a:spcAft>
          <a:spcPts val="0"/>
        </a:spcAft>
        <a:buClrTx/>
        <a:buSzTx/>
        <a:buFontTx/>
        <a:buNone/>
        <a:tabLst/>
        <a:defRPr b="1" baseline="0" cap="none" i="0" spc="0" strike="noStrike" sz="3000" u="none">
          <a:solidFill>
            <a:srgbClr val="3C69A1"/>
          </a:solidFill>
          <a:uFillTx/>
          <a:latin typeface="+mn-lt"/>
          <a:ea typeface="+mn-ea"/>
          <a:cs typeface="+mn-cs"/>
          <a:sym typeface="Arial"/>
        </a:defRPr>
      </a:lvl9pPr>
    </p:titleStyle>
    <p:bodyStyle>
      <a:lvl1pPr marL="0" marR="0" indent="0" algn="l" defTabSz="914400" rtl="0" latinLnBrk="0">
        <a:lnSpc>
          <a:spcPct val="120000"/>
        </a:lnSpc>
        <a:spcBef>
          <a:spcPts val="200"/>
        </a:spcBef>
        <a:spcAft>
          <a:spcPts val="0"/>
        </a:spcAft>
        <a:buClrTx/>
        <a:buSzTx/>
        <a:buFont typeface="Arial"/>
        <a:buNone/>
        <a:tabLst/>
        <a:defRPr b="0" baseline="0" cap="none" i="0" spc="0" strike="noStrike" sz="1600" u="none">
          <a:solidFill>
            <a:srgbClr val="000000"/>
          </a:solidFill>
          <a:uFillTx/>
          <a:latin typeface="+mn-lt"/>
          <a:ea typeface="+mn-ea"/>
          <a:cs typeface="+mn-cs"/>
          <a:sym typeface="Arial"/>
        </a:defRPr>
      </a:lvl1pPr>
      <a:lvl2pPr marL="0" marR="0" indent="228600" algn="l" defTabSz="914400" rtl="0" latinLnBrk="0">
        <a:lnSpc>
          <a:spcPct val="120000"/>
        </a:lnSpc>
        <a:spcBef>
          <a:spcPts val="200"/>
        </a:spcBef>
        <a:spcAft>
          <a:spcPts val="0"/>
        </a:spcAft>
        <a:buClrTx/>
        <a:buSzTx/>
        <a:buFont typeface="Arial"/>
        <a:buNone/>
        <a:tabLst/>
        <a:defRPr b="0" baseline="0" cap="none" i="0" spc="0" strike="noStrike" sz="1600" u="none">
          <a:solidFill>
            <a:srgbClr val="000000"/>
          </a:solidFill>
          <a:uFillTx/>
          <a:latin typeface="+mn-lt"/>
          <a:ea typeface="+mn-ea"/>
          <a:cs typeface="+mn-cs"/>
          <a:sym typeface="Arial"/>
        </a:defRPr>
      </a:lvl2pPr>
      <a:lvl3pPr marL="0" marR="0" indent="457200" algn="l" defTabSz="914400" rtl="0" latinLnBrk="0">
        <a:lnSpc>
          <a:spcPct val="120000"/>
        </a:lnSpc>
        <a:spcBef>
          <a:spcPts val="200"/>
        </a:spcBef>
        <a:spcAft>
          <a:spcPts val="0"/>
        </a:spcAft>
        <a:buClrTx/>
        <a:buSzTx/>
        <a:buFont typeface="Arial"/>
        <a:buNone/>
        <a:tabLst/>
        <a:defRPr b="0" baseline="0" cap="none" i="0" spc="0" strike="noStrike" sz="1600" u="none">
          <a:solidFill>
            <a:srgbClr val="000000"/>
          </a:solidFill>
          <a:uFillTx/>
          <a:latin typeface="+mn-lt"/>
          <a:ea typeface="+mn-ea"/>
          <a:cs typeface="+mn-cs"/>
          <a:sym typeface="Arial"/>
        </a:defRPr>
      </a:lvl3pPr>
      <a:lvl4pPr marL="0" marR="0" indent="685800" algn="l" defTabSz="914400" rtl="0" latinLnBrk="0">
        <a:lnSpc>
          <a:spcPct val="120000"/>
        </a:lnSpc>
        <a:spcBef>
          <a:spcPts val="200"/>
        </a:spcBef>
        <a:spcAft>
          <a:spcPts val="0"/>
        </a:spcAft>
        <a:buClrTx/>
        <a:buSzTx/>
        <a:buFont typeface="Arial"/>
        <a:buNone/>
        <a:tabLst/>
        <a:defRPr b="0" baseline="0" cap="none" i="0" spc="0" strike="noStrike" sz="1600" u="none">
          <a:solidFill>
            <a:srgbClr val="000000"/>
          </a:solidFill>
          <a:uFillTx/>
          <a:latin typeface="+mn-lt"/>
          <a:ea typeface="+mn-ea"/>
          <a:cs typeface="+mn-cs"/>
          <a:sym typeface="Arial"/>
        </a:defRPr>
      </a:lvl4pPr>
      <a:lvl5pPr marL="0" marR="0" indent="914400" algn="l" defTabSz="914400" rtl="0" latinLnBrk="0">
        <a:lnSpc>
          <a:spcPct val="120000"/>
        </a:lnSpc>
        <a:spcBef>
          <a:spcPts val="200"/>
        </a:spcBef>
        <a:spcAft>
          <a:spcPts val="0"/>
        </a:spcAft>
        <a:buClrTx/>
        <a:buSzTx/>
        <a:buFont typeface="Arial"/>
        <a:buNone/>
        <a:tabLst/>
        <a:defRPr b="0" baseline="0" cap="none" i="0" spc="0" strike="noStrike" sz="1600" u="none">
          <a:solidFill>
            <a:srgbClr val="000000"/>
          </a:solidFill>
          <a:uFillTx/>
          <a:latin typeface="+mn-lt"/>
          <a:ea typeface="+mn-ea"/>
          <a:cs typeface="+mn-cs"/>
          <a:sym typeface="Arial"/>
        </a:defRPr>
      </a:lvl5pPr>
      <a:lvl6pPr marL="0" marR="0" indent="2286000" algn="l" defTabSz="914400" rtl="0" latinLnBrk="0">
        <a:lnSpc>
          <a:spcPct val="120000"/>
        </a:lnSpc>
        <a:spcBef>
          <a:spcPts val="200"/>
        </a:spcBef>
        <a:spcAft>
          <a:spcPts val="0"/>
        </a:spcAft>
        <a:buClrTx/>
        <a:buSzTx/>
        <a:buFont typeface="Arial"/>
        <a:buNone/>
        <a:tabLst/>
        <a:defRPr b="0" baseline="0" cap="none" i="0" spc="0" strike="noStrike" sz="1600" u="none">
          <a:solidFill>
            <a:srgbClr val="000000"/>
          </a:solidFill>
          <a:uFillTx/>
          <a:latin typeface="+mn-lt"/>
          <a:ea typeface="+mn-ea"/>
          <a:cs typeface="+mn-cs"/>
          <a:sym typeface="Arial"/>
        </a:defRPr>
      </a:lvl6pPr>
      <a:lvl7pPr marL="0" marR="0" indent="2743200" algn="l" defTabSz="914400" rtl="0" latinLnBrk="0">
        <a:lnSpc>
          <a:spcPct val="120000"/>
        </a:lnSpc>
        <a:spcBef>
          <a:spcPts val="200"/>
        </a:spcBef>
        <a:spcAft>
          <a:spcPts val="0"/>
        </a:spcAft>
        <a:buClrTx/>
        <a:buSzTx/>
        <a:buFont typeface="Arial"/>
        <a:buNone/>
        <a:tabLst/>
        <a:defRPr b="0" baseline="0" cap="none" i="0" spc="0" strike="noStrike" sz="1600" u="none">
          <a:solidFill>
            <a:srgbClr val="000000"/>
          </a:solidFill>
          <a:uFillTx/>
          <a:latin typeface="+mn-lt"/>
          <a:ea typeface="+mn-ea"/>
          <a:cs typeface="+mn-cs"/>
          <a:sym typeface="Arial"/>
        </a:defRPr>
      </a:lvl7pPr>
      <a:lvl8pPr marL="0" marR="0" indent="3200400" algn="l" defTabSz="914400" rtl="0" latinLnBrk="0">
        <a:lnSpc>
          <a:spcPct val="120000"/>
        </a:lnSpc>
        <a:spcBef>
          <a:spcPts val="200"/>
        </a:spcBef>
        <a:spcAft>
          <a:spcPts val="0"/>
        </a:spcAft>
        <a:buClrTx/>
        <a:buSzTx/>
        <a:buFont typeface="Arial"/>
        <a:buNone/>
        <a:tabLst/>
        <a:defRPr b="0" baseline="0" cap="none" i="0" spc="0" strike="noStrike" sz="1600" u="none">
          <a:solidFill>
            <a:srgbClr val="000000"/>
          </a:solidFill>
          <a:uFillTx/>
          <a:latin typeface="+mn-lt"/>
          <a:ea typeface="+mn-ea"/>
          <a:cs typeface="+mn-cs"/>
          <a:sym typeface="Arial"/>
        </a:defRPr>
      </a:lvl8pPr>
      <a:lvl9pPr marL="0" marR="0" indent="3657600" algn="l" defTabSz="914400" rtl="0" latinLnBrk="0">
        <a:lnSpc>
          <a:spcPct val="120000"/>
        </a:lnSpc>
        <a:spcBef>
          <a:spcPts val="200"/>
        </a:spcBef>
        <a:spcAft>
          <a:spcPts val="0"/>
        </a:spcAft>
        <a:buClrTx/>
        <a:buSzTx/>
        <a:buFont typeface="Arial"/>
        <a:buNone/>
        <a:tabLst/>
        <a:defRPr b="0" baseline="0" cap="none" i="0" spc="0" strike="noStrike" sz="1600" u="none">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ijun.zhao@cern.ch" TargetMode="Externa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 Id="rId3" Type="http://schemas.openxmlformats.org/officeDocument/2006/relationships/image" Target="../media/image2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image" Target="../media/image3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 Id="rId3" Type="http://schemas.openxmlformats.org/officeDocument/2006/relationships/image" Target="../media/image4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hyperlink" Target="https://cds.cern.ch/record/2890181/files/ALICE-TDR-021.pdf"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Performance Study of the MOSS Chip for the ITS3 Detector"/>
          <p:cNvSpPr txBox="1"/>
          <p:nvPr>
            <p:ph type="ctrTitle"/>
          </p:nvPr>
        </p:nvSpPr>
        <p:spPr>
          <a:xfrm>
            <a:off x="115945" y="1818913"/>
            <a:ext cx="8899029" cy="1510390"/>
          </a:xfrm>
          <a:prstGeom prst="rect">
            <a:avLst/>
          </a:prstGeom>
        </p:spPr>
        <p:txBody>
          <a:bodyPr/>
          <a:lstStyle>
            <a:lvl1pPr defTabSz="457200">
              <a:lnSpc>
                <a:spcPct val="100000"/>
              </a:lnSpc>
              <a:defRPr sz="4200">
                <a:solidFill>
                  <a:srgbClr val="333333"/>
                </a:solidFill>
                <a:latin typeface="+mj-lt"/>
                <a:ea typeface="+mj-ea"/>
                <a:cs typeface="+mj-cs"/>
                <a:sym typeface="Helvetica"/>
              </a:defRPr>
            </a:lvl1pPr>
          </a:lstStyle>
          <a:p>
            <a:pPr/>
            <a:r>
              <a:t>Performance Study of the MOSS Chip for the ITS3 Detector</a:t>
            </a:r>
          </a:p>
        </p:txBody>
      </p:sp>
      <p:sp>
        <p:nvSpPr>
          <p:cNvPr id="86" name="Zijun Zhao(zijun.zhao@cern.ch)"/>
          <p:cNvSpPr txBox="1"/>
          <p:nvPr>
            <p:ph type="subTitle" sz="quarter" idx="1"/>
          </p:nvPr>
        </p:nvSpPr>
        <p:spPr>
          <a:xfrm>
            <a:off x="583740" y="5195766"/>
            <a:ext cx="3998097" cy="612708"/>
          </a:xfrm>
          <a:prstGeom prst="rect">
            <a:avLst/>
          </a:prstGeom>
        </p:spPr>
        <p:txBody>
          <a:bodyPr/>
          <a:lstStyle/>
          <a:p>
            <a:pPr defTabSz="896111">
              <a:spcBef>
                <a:spcPts val="900"/>
              </a:spcBef>
              <a:defRPr sz="2156" u="sng"/>
            </a:pPr>
            <a:r>
              <a:t>Zijun Zhao</a:t>
            </a:r>
            <a:r>
              <a:rPr u="none"/>
              <a:t>(</a:t>
            </a:r>
            <a:r>
              <a:rPr u="none">
                <a:solidFill>
                  <a:schemeClr val="accent1"/>
                </a:solidFill>
                <a:uFill>
                  <a:solidFill>
                    <a:schemeClr val="accent1"/>
                  </a:solidFill>
                </a:uFill>
                <a:hlinkClick r:id="rId2" invalidUrl="" action="" tgtFrame="" tooltip="" history="1" highlightClick="0" endSnd="0"/>
              </a:rPr>
              <a:t>zijun.zhao@cern.ch</a:t>
            </a:r>
            <a:r>
              <a:rPr u="none"/>
              <a:t>)</a:t>
            </a:r>
          </a:p>
        </p:txBody>
      </p:sp>
      <p:sp>
        <p:nvSpPr>
          <p:cNvPr id="87" name="幻灯片编号"/>
          <p:cNvSpPr txBox="1"/>
          <p:nvPr>
            <p:ph type="sldNum" sz="quarter" idx="2"/>
          </p:nvPr>
        </p:nvSpPr>
        <p:spPr>
          <a:xfrm>
            <a:off x="11893661" y="6528213"/>
            <a:ext cx="167709"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 name="CentralChinaNormalUniv_Logo.svg" descr="CentralChinaNormalUniv_Logo.svg"/>
          <p:cNvPicPr>
            <a:picLocks noChangeAspect="1"/>
          </p:cNvPicPr>
          <p:nvPr/>
        </p:nvPicPr>
        <p:blipFill>
          <a:blip r:embed="rId3">
            <a:extLst/>
          </a:blip>
          <a:stretch>
            <a:fillRect/>
          </a:stretch>
        </p:blipFill>
        <p:spPr>
          <a:xfrm>
            <a:off x="10924700" y="120759"/>
            <a:ext cx="1111164" cy="1111163"/>
          </a:xfrm>
          <a:prstGeom prst="rect">
            <a:avLst/>
          </a:prstGeom>
          <a:ln w="12700">
            <a:miter lim="400000"/>
          </a:ln>
        </p:spPr>
      </p:pic>
      <p:pic>
        <p:nvPicPr>
          <p:cNvPr id="89" name="4_Color_Logo_CB.png" descr="4_Color_Logo_CB.png"/>
          <p:cNvPicPr>
            <a:picLocks noChangeAspect="1"/>
          </p:cNvPicPr>
          <p:nvPr/>
        </p:nvPicPr>
        <p:blipFill>
          <a:blip r:embed="rId4">
            <a:extLst/>
          </a:blip>
          <a:stretch>
            <a:fillRect/>
          </a:stretch>
        </p:blipFill>
        <p:spPr>
          <a:xfrm>
            <a:off x="9851471" y="78264"/>
            <a:ext cx="886039" cy="1196153"/>
          </a:xfrm>
          <a:prstGeom prst="rect">
            <a:avLst/>
          </a:prstGeom>
          <a:ln w="12700">
            <a:miter lim="400000"/>
          </a:ln>
        </p:spPr>
      </p:pic>
      <p:pic>
        <p:nvPicPr>
          <p:cNvPr id="90" name="图像" descr="图像"/>
          <p:cNvPicPr>
            <a:picLocks noChangeAspect="1"/>
          </p:cNvPicPr>
          <p:nvPr/>
        </p:nvPicPr>
        <p:blipFill>
          <a:blip r:embed="rId5">
            <a:extLst/>
          </a:blip>
          <a:stretch>
            <a:fillRect/>
          </a:stretch>
        </p:blipFill>
        <p:spPr>
          <a:xfrm>
            <a:off x="0" y="1478459"/>
            <a:ext cx="12192001" cy="342901"/>
          </a:xfrm>
          <a:prstGeom prst="rect">
            <a:avLst/>
          </a:prstGeom>
          <a:ln w="12700">
            <a:miter lim="400000"/>
          </a:ln>
        </p:spPr>
      </p:pic>
      <p:sp>
        <p:nvSpPr>
          <p:cNvPr id="91" name="The 11th China LHC Physics Conference"/>
          <p:cNvSpPr txBox="1"/>
          <p:nvPr/>
        </p:nvSpPr>
        <p:spPr>
          <a:xfrm>
            <a:off x="514251" y="4183925"/>
            <a:ext cx="5985151" cy="4493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500"/>
            </a:lvl1pPr>
          </a:lstStyle>
          <a:p>
            <a:pPr/>
            <a:r>
              <a:t>The 11th China LHC Physics Conference</a:t>
            </a:r>
          </a:p>
        </p:txBody>
      </p:sp>
      <p:sp>
        <p:nvSpPr>
          <p:cNvPr id="92" name="Nov 1st, 2025"/>
          <p:cNvSpPr txBox="1"/>
          <p:nvPr/>
        </p:nvSpPr>
        <p:spPr>
          <a:xfrm>
            <a:off x="10067707" y="6246612"/>
            <a:ext cx="1768811"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1900"/>
            </a:lvl1pPr>
          </a:lstStyle>
          <a:p>
            <a:pPr/>
            <a:r>
              <a:t>Nov 1st, 2025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 name="Test results of Analogue/Digital scan"/>
          <p:cNvSpPr txBox="1"/>
          <p:nvPr>
            <p:ph type="title"/>
          </p:nvPr>
        </p:nvSpPr>
        <p:spPr>
          <a:prstGeom prst="rect">
            <a:avLst/>
          </a:prstGeom>
        </p:spPr>
        <p:txBody>
          <a:bodyPr/>
          <a:lstStyle/>
          <a:p>
            <a:pPr/>
            <a:r>
              <a:t>Test results of Analogue/Digital scan</a:t>
            </a:r>
          </a:p>
        </p:txBody>
      </p:sp>
      <p:sp>
        <p:nvSpPr>
          <p:cNvPr id="203" name="Digital and Analogue scans:Signals are repeatedly injected (#25) separately into both the digital and analog front-ends of the pixels to verify signal propagation, ensuring that data packets can be successfully read out and transmitted to the acquisition"/>
          <p:cNvSpPr txBox="1"/>
          <p:nvPr/>
        </p:nvSpPr>
        <p:spPr>
          <a:xfrm>
            <a:off x="96603" y="885742"/>
            <a:ext cx="11789244" cy="8971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54000" indent="-254000">
              <a:buSzPct val="100000"/>
              <a:buChar char="•"/>
              <a:defRPr b="1" sz="2100"/>
            </a:pPr>
            <a:r>
              <a:rPr>
                <a:solidFill>
                  <a:srgbClr val="0433FF"/>
                </a:solidFill>
              </a:rPr>
              <a:t>Digital and Analogue scans</a:t>
            </a:r>
            <a:r>
              <a:rPr sz="1700"/>
              <a:t>:</a:t>
            </a:r>
            <a:r>
              <a:rPr b="0" sz="1700"/>
              <a:t>Signals are repeatedly injected (#25) separately into both the digital and analog front-ends of the pixels to verify signal propagation, ensuring that data packets can be successfully read out and transmitted to the acquisition system.</a:t>
            </a:r>
          </a:p>
        </p:txBody>
      </p:sp>
      <p:pic>
        <p:nvPicPr>
          <p:cNvPr id="204" name="b1_hitmap.png" descr="b1_hitmap.png"/>
          <p:cNvPicPr>
            <a:picLocks noChangeAspect="1"/>
          </p:cNvPicPr>
          <p:nvPr/>
        </p:nvPicPr>
        <p:blipFill>
          <a:blip r:embed="rId2">
            <a:extLst/>
          </a:blip>
          <a:stretch>
            <a:fillRect/>
          </a:stretch>
        </p:blipFill>
        <p:spPr>
          <a:xfrm>
            <a:off x="100155" y="2066328"/>
            <a:ext cx="7013497" cy="2337833"/>
          </a:xfrm>
          <a:prstGeom prst="rect">
            <a:avLst/>
          </a:prstGeom>
          <a:ln w="12700">
            <a:miter lim="400000"/>
          </a:ln>
        </p:spPr>
      </p:pic>
      <p:sp>
        <p:nvSpPr>
          <p:cNvPr id="205" name="线条"/>
          <p:cNvSpPr/>
          <p:nvPr/>
        </p:nvSpPr>
        <p:spPr>
          <a:xfrm flipH="1">
            <a:off x="5486400" y="2893627"/>
            <a:ext cx="1637507" cy="683276"/>
          </a:xfrm>
          <a:prstGeom prst="line">
            <a:avLst/>
          </a:prstGeom>
          <a:ln w="12700">
            <a:solidFill>
              <a:schemeClr val="accent1"/>
            </a:solidFill>
            <a:miter/>
            <a:tailEnd type="triangle"/>
          </a:ln>
        </p:spPr>
        <p:txBody>
          <a:bodyPr lIns="45719" rIns="45719"/>
          <a:lstStyle/>
          <a:p>
            <a:pPr algn="ctr">
              <a:defRPr b="1" sz="1600">
                <a:solidFill>
                  <a:srgbClr val="FFFFFF"/>
                </a:solidFill>
              </a:defRPr>
            </a:pPr>
          </a:p>
        </p:txBody>
      </p:sp>
      <p:pic>
        <p:nvPicPr>
          <p:cNvPr id="206" name="截屏2025-10-19 19.27.34.png" descr="截屏2025-10-19 19.27.34.png"/>
          <p:cNvPicPr>
            <a:picLocks noChangeAspect="1"/>
          </p:cNvPicPr>
          <p:nvPr/>
        </p:nvPicPr>
        <p:blipFill>
          <a:blip r:embed="rId3">
            <a:extLst/>
          </a:blip>
          <a:srcRect l="0" t="0" r="0" b="0"/>
          <a:stretch>
            <a:fillRect/>
          </a:stretch>
        </p:blipFill>
        <p:spPr>
          <a:xfrm>
            <a:off x="7135310" y="2461957"/>
            <a:ext cx="1081881" cy="758361"/>
          </a:xfrm>
          <a:prstGeom prst="rect">
            <a:avLst/>
          </a:prstGeom>
          <a:ln w="12700">
            <a:miter lim="400000"/>
          </a:ln>
        </p:spPr>
      </p:pic>
      <p:sp>
        <p:nvSpPr>
          <p:cNvPr id="207" name="矩形"/>
          <p:cNvSpPr/>
          <p:nvPr/>
        </p:nvSpPr>
        <p:spPr>
          <a:xfrm>
            <a:off x="5252514" y="3493099"/>
            <a:ext cx="205877" cy="151202"/>
          </a:xfrm>
          <a:prstGeom prst="rect">
            <a:avLst/>
          </a:prstGeom>
          <a:ln w="12700">
            <a:solidFill>
              <a:schemeClr val="accent1"/>
            </a:solidFill>
            <a:miter/>
          </a:ln>
        </p:spPr>
        <p:txBody>
          <a:bodyPr lIns="45719" rIns="45719"/>
          <a:lstStyle/>
          <a:p>
            <a:pPr algn="ctr">
              <a:defRPr b="1" sz="1800">
                <a:solidFill>
                  <a:srgbClr val="FFFFFF"/>
                </a:solidFill>
              </a:defRPr>
            </a:pPr>
          </a:p>
        </p:txBody>
      </p:sp>
      <p:sp>
        <p:nvSpPr>
          <p:cNvPr id="208" name="Dead pixel"/>
          <p:cNvSpPr txBox="1"/>
          <p:nvPr/>
        </p:nvSpPr>
        <p:spPr>
          <a:xfrm>
            <a:off x="7234124" y="3290730"/>
            <a:ext cx="884254" cy="276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300">
                <a:solidFill>
                  <a:srgbClr val="FF2600"/>
                </a:solidFill>
              </a:defRPr>
            </a:lvl1pPr>
          </a:lstStyle>
          <a:p>
            <a:pPr/>
            <a:r>
              <a:t>Dead pixel</a:t>
            </a:r>
          </a:p>
        </p:txBody>
      </p:sp>
      <p:sp>
        <p:nvSpPr>
          <p:cNvPr id="209" name="Pixels are classified into four categories:…"/>
          <p:cNvSpPr txBox="1"/>
          <p:nvPr/>
        </p:nvSpPr>
        <p:spPr>
          <a:xfrm>
            <a:off x="563909" y="4687568"/>
            <a:ext cx="11064183" cy="16841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00263" indent="-100263">
              <a:buSzPct val="100000"/>
              <a:buChar char="•"/>
              <a:defRPr sz="1800"/>
            </a:pPr>
            <a:r>
              <a:t> Pixels are classified into four categories: </a:t>
            </a:r>
          </a:p>
          <a:p>
            <a:pPr lvl="1" marL="486833" indent="-105833">
              <a:buSzPct val="100000"/>
              <a:buChar char="-"/>
              <a:defRPr sz="1800"/>
            </a:pPr>
            <a:r>
              <a:rPr b="1"/>
              <a:t>Dead pixels</a:t>
            </a:r>
            <a:r>
              <a:t>: 0 hits, </a:t>
            </a:r>
            <a:r>
              <a:rPr b="1"/>
              <a:t>Noisy pixels</a:t>
            </a:r>
            <a:r>
              <a:t>: &gt; 25 hits,</a:t>
            </a:r>
            <a:r>
              <a:rPr b="1"/>
              <a:t> Inefficient pixels</a:t>
            </a:r>
            <a:r>
              <a:t>: 0&lt;hits&lt;25, </a:t>
            </a:r>
            <a:r>
              <a:rPr b="1"/>
              <a:t>good pixels</a:t>
            </a:r>
            <a:r>
              <a:t>: hits = 25 hits</a:t>
            </a:r>
          </a:p>
          <a:p>
            <a:pPr marL="105833" indent="-105833">
              <a:buSzPct val="100000"/>
              <a:buChar char="•"/>
              <a:defRPr sz="1800"/>
            </a:pPr>
            <a:r>
              <a:t>The right plot shows the distribution of dead pixel in all tested top region 0, with other regions showing nearly identical behavior. In most regions, the number of dead pixels is very low or zero.</a:t>
            </a:r>
          </a:p>
          <a:p>
            <a:pPr marL="105833" indent="-105833">
              <a:buSzPct val="100000"/>
              <a:buChar char="•"/>
              <a:defRPr sz="1800"/>
            </a:pPr>
            <a:r>
              <a:t> Regions with more than 1% faulty pixels are classified as failing test, which corresponds to </a:t>
            </a:r>
            <a:r>
              <a:rPr b="1"/>
              <a:t>0.6%</a:t>
            </a:r>
            <a:r>
              <a:t> of all tested regions.(8.1% regions masked)</a:t>
            </a:r>
          </a:p>
        </p:txBody>
      </p:sp>
      <p:pic>
        <p:nvPicPr>
          <p:cNvPr id="210" name="dead_pix_analogue_top_region_0.png" descr="dead_pix_analogue_top_region_0.png"/>
          <p:cNvPicPr>
            <a:picLocks noChangeAspect="1"/>
          </p:cNvPicPr>
          <p:nvPr/>
        </p:nvPicPr>
        <p:blipFill>
          <a:blip r:embed="rId4">
            <a:extLst/>
          </a:blip>
          <a:stretch>
            <a:fillRect/>
          </a:stretch>
        </p:blipFill>
        <p:spPr>
          <a:xfrm>
            <a:off x="8731532" y="1705581"/>
            <a:ext cx="2271182" cy="2271181"/>
          </a:xfrm>
          <a:prstGeom prst="rect">
            <a:avLst/>
          </a:prstGeom>
          <a:ln w="12700">
            <a:miter lim="400000"/>
          </a:ln>
        </p:spPr>
      </p:pic>
      <p:sp>
        <p:nvSpPr>
          <p:cNvPr id="211" name="Distribution of dead pixels in each region"/>
          <p:cNvSpPr txBox="1"/>
          <p:nvPr/>
        </p:nvSpPr>
        <p:spPr>
          <a:xfrm>
            <a:off x="8510729" y="3985754"/>
            <a:ext cx="2997153"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2600"/>
                </a:solidFill>
              </a:defRPr>
            </a:lvl1pPr>
          </a:lstStyle>
          <a:p>
            <a:pPr/>
            <a:r>
              <a:t> Distribution of dead pixels in each region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幻灯片编号"/>
          <p:cNvSpPr txBox="1"/>
          <p:nvPr>
            <p:ph type="sldNum" sz="quarter" idx="2"/>
          </p:nvPr>
        </p:nvSpPr>
        <p:spPr>
          <a:xfrm>
            <a:off x="11838575" y="6528213"/>
            <a:ext cx="222795"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4" name="Test result of Threshold scan"/>
          <p:cNvSpPr txBox="1"/>
          <p:nvPr>
            <p:ph type="title"/>
          </p:nvPr>
        </p:nvSpPr>
        <p:spPr>
          <a:prstGeom prst="rect">
            <a:avLst/>
          </a:prstGeom>
        </p:spPr>
        <p:txBody>
          <a:bodyPr/>
          <a:lstStyle/>
          <a:p>
            <a:pPr/>
            <a:r>
              <a:t>Test result of Threshold scan</a:t>
            </a:r>
          </a:p>
        </p:txBody>
      </p:sp>
      <p:sp>
        <p:nvSpPr>
          <p:cNvPr id="215" name="Threshold scan:repeated  inject analogue pulsing (each step repeated 25 times) with a test charge sweep (VPULSEH ranging from 0 to 70) in each pixel"/>
          <p:cNvSpPr txBox="1"/>
          <p:nvPr/>
        </p:nvSpPr>
        <p:spPr>
          <a:xfrm>
            <a:off x="390777" y="884911"/>
            <a:ext cx="9390563" cy="6431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54000" indent="-254000">
              <a:buSzPct val="100000"/>
              <a:buChar char="•"/>
              <a:defRPr b="1" sz="2100"/>
            </a:pPr>
            <a:r>
              <a:rPr>
                <a:solidFill>
                  <a:srgbClr val="0433FF"/>
                </a:solidFill>
              </a:rPr>
              <a:t>Threshold scan</a:t>
            </a:r>
            <a:r>
              <a:rPr sz="1700"/>
              <a:t>:</a:t>
            </a:r>
            <a:r>
              <a:rPr b="0" sz="1700"/>
              <a:t>repeated  inject analogue pulsing (each step repeated 25 times) with a test charge sweep (V</a:t>
            </a:r>
            <a:r>
              <a:rPr b="0" sz="1000"/>
              <a:t>PULSEH</a:t>
            </a:r>
            <a:r>
              <a:rPr b="0" sz="1700"/>
              <a:t> ranging from 0 to 70) in each pixel</a:t>
            </a:r>
          </a:p>
        </p:txBody>
      </p:sp>
      <p:pic>
        <p:nvPicPr>
          <p:cNvPr id="216" name="b1_s-curves_thr.png" descr="b1_s-curves_thr.png"/>
          <p:cNvPicPr>
            <a:picLocks noChangeAspect="1"/>
          </p:cNvPicPr>
          <p:nvPr/>
        </p:nvPicPr>
        <p:blipFill>
          <a:blip r:embed="rId2">
            <a:extLst/>
          </a:blip>
          <a:srcRect l="0" t="5666" r="59" b="0"/>
          <a:stretch>
            <a:fillRect/>
          </a:stretch>
        </p:blipFill>
        <p:spPr>
          <a:xfrm>
            <a:off x="495338" y="1587500"/>
            <a:ext cx="5172152" cy="2644420"/>
          </a:xfrm>
          <a:prstGeom prst="rect">
            <a:avLst/>
          </a:prstGeom>
          <a:ln w="12700">
            <a:miter lim="400000"/>
          </a:ln>
        </p:spPr>
      </p:pic>
      <p:sp>
        <p:nvSpPr>
          <p:cNvPr id="217" name="Example of S-curves from the threshold scan of 1 HU (all pixels)"/>
          <p:cNvSpPr txBox="1"/>
          <p:nvPr/>
        </p:nvSpPr>
        <p:spPr>
          <a:xfrm>
            <a:off x="495300" y="4291289"/>
            <a:ext cx="5172152" cy="289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solidFill>
                  <a:srgbClr val="FF2600"/>
                </a:solidFill>
                <a:latin typeface="Helvetica Neue"/>
                <a:ea typeface="Helvetica Neue"/>
                <a:cs typeface="Helvetica Neue"/>
                <a:sym typeface="Helvetica Neue"/>
              </a:defRPr>
            </a:lvl1pPr>
          </a:lstStyle>
          <a:p>
            <a:pPr/>
            <a:r>
              <a:t>Example of S-curves from the threshold scan of 1 HU (all pixels)</a:t>
            </a:r>
          </a:p>
        </p:txBody>
      </p:sp>
      <p:pic>
        <p:nvPicPr>
          <p:cNvPr id="218" name="threshold_data_all_wafers_top_region_0.png" descr="threshold_data_all_wafers_top_region_0.png"/>
          <p:cNvPicPr>
            <a:picLocks noChangeAspect="1"/>
          </p:cNvPicPr>
          <p:nvPr/>
        </p:nvPicPr>
        <p:blipFill>
          <a:blip r:embed="rId3">
            <a:extLst/>
          </a:blip>
          <a:stretch>
            <a:fillRect/>
          </a:stretch>
        </p:blipFill>
        <p:spPr>
          <a:xfrm>
            <a:off x="5745956" y="1982774"/>
            <a:ext cx="6003500" cy="1853830"/>
          </a:xfrm>
          <a:prstGeom prst="rect">
            <a:avLst/>
          </a:prstGeom>
          <a:ln w="12700">
            <a:miter lim="400000"/>
          </a:ln>
        </p:spPr>
      </p:pic>
      <p:sp>
        <p:nvSpPr>
          <p:cNvPr id="219" name="region-average threshold, threshold RMS and average noise for all the tested regions with 22.5 µm pixel pitch and standard front-end implementation"/>
          <p:cNvSpPr txBox="1"/>
          <p:nvPr/>
        </p:nvSpPr>
        <p:spPr>
          <a:xfrm>
            <a:off x="6107294" y="4212600"/>
            <a:ext cx="563801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FF2600"/>
                </a:solidFill>
                <a:latin typeface="+mj-lt"/>
                <a:ea typeface="+mj-ea"/>
                <a:cs typeface="+mj-cs"/>
                <a:sym typeface="Helvetica"/>
              </a:defRPr>
            </a:lvl1pPr>
          </a:lstStyle>
          <a:p>
            <a:pPr/>
            <a:r>
              <a:t>region-average threshold, threshold RMS and average noise for all the tested regions with 22.5 µm pixel pitch and standard front-end implementation</a:t>
            </a:r>
          </a:p>
        </p:txBody>
      </p:sp>
      <p:sp>
        <p:nvSpPr>
          <p:cNvPr id="220" name="From the S-curves, the derivative of the s-curve is a Gaussion distribution:…"/>
          <p:cNvSpPr txBox="1"/>
          <p:nvPr/>
        </p:nvSpPr>
        <p:spPr>
          <a:xfrm>
            <a:off x="532184" y="4874418"/>
            <a:ext cx="11127633" cy="154050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01600" indent="-101600">
              <a:buSzPct val="100000"/>
              <a:buChar char="•"/>
              <a:defRPr sz="1700"/>
            </a:pPr>
            <a:r>
              <a:t>From the S-curves, the derivative of the s-curve is a Gaussion distribution:</a:t>
            </a:r>
          </a:p>
          <a:p>
            <a:pPr lvl="1" marL="558800" indent="-101600">
              <a:buSzPct val="100000"/>
              <a:buChar char="-"/>
              <a:defRPr sz="1700"/>
            </a:pPr>
            <a14:m>
              <m:oMath>
                <m:r>
                  <a:rPr xmlns:a="http://schemas.openxmlformats.org/drawingml/2006/main" sz="2050" i="1">
                    <a:solidFill>
                      <a:srgbClr val="000000"/>
                    </a:solidFill>
                    <a:latin typeface="Cambria Math" panose="02040503050406030204" pitchFamily="18" charset="0"/>
                  </a:rPr>
                  <m:t>μ</m:t>
                </m:r>
              </m:oMath>
            </a14:m>
            <a:r>
              <a:t> = pixel threshold</a:t>
            </a:r>
          </a:p>
          <a:p>
            <a:pPr lvl="1" marL="558800" indent="-101600">
              <a:buSzPct val="100000"/>
              <a:buChar char="-"/>
              <a:defRPr sz="1700"/>
            </a:pPr>
            <a14:m>
              <m:oMath>
                <m:r>
                  <a:rPr xmlns:a="http://schemas.openxmlformats.org/drawingml/2006/main" sz="2050" i="1">
                    <a:solidFill>
                      <a:srgbClr val="000000"/>
                    </a:solidFill>
                    <a:latin typeface="Cambria Math" panose="02040503050406030204" pitchFamily="18" charset="0"/>
                  </a:rPr>
                  <m:t>σ</m:t>
                </m:r>
              </m:oMath>
            </a14:m>
            <a:r>
              <a:t> = pixel noise</a:t>
            </a:r>
          </a:p>
          <a:p>
            <a:pPr marL="101600" indent="-101600">
              <a:buSzPct val="100000"/>
              <a:buChar char="•"/>
              <a:defRPr sz="1700"/>
            </a:pPr>
            <a:r>
              <a:t> For the 22.5</a:t>
            </a:r>
            <a14:m>
              <m:oMath>
                <m:r>
                  <a:rPr xmlns:a="http://schemas.openxmlformats.org/drawingml/2006/main" sz="2050" i="1">
                    <a:solidFill>
                      <a:srgbClr val="000000"/>
                    </a:solidFill>
                    <a:latin typeface="Cambria Math" panose="02040503050406030204" pitchFamily="18" charset="0"/>
                  </a:rPr>
                  <m:t>μ</m:t>
                </m:r>
                <m:r>
                  <a:rPr xmlns:a="http://schemas.openxmlformats.org/drawingml/2006/main" sz="2050" i="1">
                    <a:solidFill>
                      <a:srgbClr val="000000"/>
                    </a:solidFill>
                    <a:latin typeface="Cambria Math" panose="02040503050406030204" pitchFamily="18" charset="0"/>
                  </a:rPr>
                  <m:t>m</m:t>
                </m:r>
              </m:oMath>
            </a14:m>
            <a:r>
              <a:t> pixel pitch and standard front-end implementation, the threshold is 25.2 DAC and noise is 2 DAC </a:t>
            </a:r>
          </a:p>
          <a:p>
            <a:pPr marL="101600" indent="-101600">
              <a:buSzPct val="100000"/>
              <a:buChar char="•"/>
              <a:defRPr sz="1700"/>
            </a:pPr>
            <a:r>
              <a:t>1 VPULSEH DAC corresponds to about 8 </a:t>
            </a:r>
            <a14:m>
              <m:oMath>
                <m:sSup>
                  <m:e>
                    <m:r>
                      <a:rPr xmlns:a="http://schemas.openxmlformats.org/drawingml/2006/main" sz="2050" i="1">
                        <a:solidFill>
                          <a:srgbClr val="000000"/>
                        </a:solidFill>
                        <a:latin typeface="Cambria Math" panose="02040503050406030204" pitchFamily="18" charset="0"/>
                      </a:rPr>
                      <m:t>e</m:t>
                    </m:r>
                  </m:e>
                  <m:sup>
                    <m:r>
                      <a:rPr xmlns:a="http://schemas.openxmlformats.org/drawingml/2006/main" sz="2050" i="1">
                        <a:solidFill>
                          <a:srgbClr val="000000"/>
                        </a:solidFill>
                        <a:latin typeface="Cambria Math" panose="02040503050406030204" pitchFamily="18" charset="0"/>
                      </a:rPr>
                      <m:t>-</m:t>
                    </m:r>
                  </m:sup>
                </m:sSup>
              </m:oMath>
            </a14: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3" name="Test result of FakeHitRate scan"/>
          <p:cNvSpPr txBox="1"/>
          <p:nvPr>
            <p:ph type="title"/>
          </p:nvPr>
        </p:nvSpPr>
        <p:spPr>
          <a:prstGeom prst="rect">
            <a:avLst/>
          </a:prstGeom>
        </p:spPr>
        <p:txBody>
          <a:bodyPr/>
          <a:lstStyle/>
          <a:p>
            <a:pPr/>
            <a:r>
              <a:t>Test result of FakeHitRate scan</a:t>
            </a:r>
          </a:p>
        </p:txBody>
      </p:sp>
      <p:sp>
        <p:nvSpPr>
          <p:cNvPr id="224" name="Fake-hit rate scan:readout of multiple chip events without any external charge inject to detect noisy pixels (default: 100000 readout frames, noisy pixel frequency &gt; 0.01)"/>
          <p:cNvSpPr txBox="1"/>
          <p:nvPr/>
        </p:nvSpPr>
        <p:spPr>
          <a:xfrm>
            <a:off x="179447" y="897611"/>
            <a:ext cx="10439281" cy="6431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54000" indent="-254000">
              <a:buSzPct val="100000"/>
              <a:buChar char="•"/>
              <a:defRPr b="1" sz="2100"/>
            </a:pPr>
            <a:r>
              <a:rPr>
                <a:solidFill>
                  <a:srgbClr val="0433FF"/>
                </a:solidFill>
              </a:rPr>
              <a:t>Fake-hit rate scan</a:t>
            </a:r>
            <a:r>
              <a:rPr sz="1700"/>
              <a:t>:</a:t>
            </a:r>
            <a:r>
              <a:rPr b="0" sz="1700"/>
              <a:t>readout of multiple chip events without any external charge inject to detect noisy pixels (default: 100000 readout frames, noisy pixel frequency &gt; 0.01)</a:t>
            </a:r>
          </a:p>
        </p:txBody>
      </p:sp>
      <p:sp>
        <p:nvSpPr>
          <p:cNvPr id="225" name="方程"/>
          <p:cNvSpPr txBox="1"/>
          <p:nvPr/>
        </p:nvSpPr>
        <p:spPr>
          <a:xfrm>
            <a:off x="7495873" y="243729"/>
            <a:ext cx="2739770" cy="494463"/>
          </a:xfrm>
          <a:prstGeom prst="rect">
            <a:avLst/>
          </a:prstGeom>
          <a:ln w="12700">
            <a:miter lim="400000"/>
          </a:ln>
        </p:spPr>
        <p:txBody>
          <a:bodyPr wrap="none" lIns="0" tIns="0" rIns="0" bIns="0">
            <a:spAutoFit/>
          </a:bodyPr>
          <a:lstStyle/>
          <a:p>
            <a:pPr latinLnBrk="1">
              <a:defRPr sz="1800"/>
            </a:pPr>
            <a14:m>
              <m:oMathPara>
                <m:oMathParaPr>
                  <m:jc m:val="centerGroup"/>
                </m:oMathParaPr>
                <m:oMath>
                  <m:r>
                    <m:rPr>
                      <m:nor/>
                    </m:rPr>
                    <a:rPr xmlns:a="http://schemas.openxmlformats.org/drawingml/2006/main" sz="1800" i="1">
                      <a:solidFill>
                        <a:srgbClr val="000000"/>
                      </a:solidFill>
                      <a:latin typeface="Cambria Math" panose="02040503050406030204" pitchFamily="18" charset="0"/>
                    </a:rPr>
                    <m:t>FHR</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000000"/>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h</m:t>
                      </m:r>
                      <m:r>
                        <a:rPr xmlns:a="http://schemas.openxmlformats.org/drawingml/2006/main" sz="1800" i="1">
                          <a:solidFill>
                            <a:srgbClr val="000000"/>
                          </a:solidFill>
                          <a:latin typeface="Cambria Math" panose="02040503050406030204" pitchFamily="18" charset="0"/>
                        </a:rPr>
                        <m:t>i</m:t>
                      </m:r>
                      <m:r>
                        <a:rPr xmlns:a="http://schemas.openxmlformats.org/drawingml/2006/main" sz="1800" i="1">
                          <a:solidFill>
                            <a:srgbClr val="000000"/>
                          </a:solidFill>
                          <a:latin typeface="Cambria Math" panose="02040503050406030204" pitchFamily="18" charset="0"/>
                        </a:rPr>
                        <m:t>t</m:t>
                      </m:r>
                      <m:r>
                        <a:rPr xmlns:a="http://schemas.openxmlformats.org/drawingml/2006/main" sz="1800" i="1">
                          <a:solidFill>
                            <a:srgbClr val="000000"/>
                          </a:solidFill>
                          <a:latin typeface="Cambria Math" panose="02040503050406030204" pitchFamily="18" charset="0"/>
                        </a:rPr>
                        <m:t>s</m:t>
                      </m:r>
                    </m:num>
                    <m:den>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r</m:t>
                      </m:r>
                      <m:r>
                        <a:rPr xmlns:a="http://schemas.openxmlformats.org/drawingml/2006/main" sz="1800" i="1">
                          <a:solidFill>
                            <a:srgbClr val="000000"/>
                          </a:solidFill>
                          <a:latin typeface="Cambria Math" panose="02040503050406030204" pitchFamily="18" charset="0"/>
                        </a:rPr>
                        <m:t>o</m:t>
                      </m:r>
                      <m:r>
                        <a:rPr xmlns:a="http://schemas.openxmlformats.org/drawingml/2006/main" sz="1800" i="1">
                          <a:solidFill>
                            <a:srgbClr val="000000"/>
                          </a:solidFill>
                          <a:latin typeface="Cambria Math" panose="02040503050406030204" pitchFamily="18" charset="0"/>
                        </a:rPr>
                        <m:t>w</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c</m:t>
                      </m:r>
                      <m:r>
                        <a:rPr xmlns:a="http://schemas.openxmlformats.org/drawingml/2006/main" sz="1800" i="1">
                          <a:solidFill>
                            <a:srgbClr val="000000"/>
                          </a:solidFill>
                          <a:latin typeface="Cambria Math" panose="02040503050406030204" pitchFamily="18" charset="0"/>
                        </a:rPr>
                        <m:t>o</m:t>
                      </m:r>
                      <m:r>
                        <a:rPr xmlns:a="http://schemas.openxmlformats.org/drawingml/2006/main" sz="1800" i="1">
                          <a:solidFill>
                            <a:srgbClr val="000000"/>
                          </a:solidFill>
                          <a:latin typeface="Cambria Math" panose="02040503050406030204" pitchFamily="18" charset="0"/>
                        </a:rPr>
                        <m:t>l</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t</m:t>
                      </m:r>
                      <m:r>
                        <a:rPr xmlns:a="http://schemas.openxmlformats.org/drawingml/2006/main" sz="1800" i="1">
                          <a:solidFill>
                            <a:srgbClr val="000000"/>
                          </a:solidFill>
                          <a:latin typeface="Cambria Math" panose="02040503050406030204" pitchFamily="18" charset="0"/>
                        </a:rPr>
                        <m:t>i</m:t>
                      </m:r>
                      <m:r>
                        <a:rPr xmlns:a="http://schemas.openxmlformats.org/drawingml/2006/main" sz="1800" i="1">
                          <a:solidFill>
                            <a:srgbClr val="000000"/>
                          </a:solidFill>
                          <a:latin typeface="Cambria Math" panose="02040503050406030204" pitchFamily="18" charset="0"/>
                        </a:rPr>
                        <m:t>m</m:t>
                      </m:r>
                      <m:r>
                        <a:rPr xmlns:a="http://schemas.openxmlformats.org/drawingml/2006/main" sz="1800" i="1">
                          <a:solidFill>
                            <a:srgbClr val="000000"/>
                          </a:solidFill>
                          <a:latin typeface="Cambria Math" panose="02040503050406030204" pitchFamily="18" charset="0"/>
                        </a:rPr>
                        <m:t>e</m:t>
                      </m:r>
                    </m:den>
                  </m:f>
                </m:oMath>
              </m:oMathPara>
            </a14:m>
          </a:p>
        </p:txBody>
      </p:sp>
      <p:pic>
        <p:nvPicPr>
          <p:cNvPr id="226" name="b1_scatter_plot.png" descr="b1_scatter_plot.png"/>
          <p:cNvPicPr>
            <a:picLocks noChangeAspect="1"/>
          </p:cNvPicPr>
          <p:nvPr/>
        </p:nvPicPr>
        <p:blipFill>
          <a:blip r:embed="rId2">
            <a:extLst/>
          </a:blip>
          <a:stretch>
            <a:fillRect/>
          </a:stretch>
        </p:blipFill>
        <p:spPr>
          <a:xfrm>
            <a:off x="400050" y="1941508"/>
            <a:ext cx="5523454" cy="1841152"/>
          </a:xfrm>
          <a:prstGeom prst="rect">
            <a:avLst/>
          </a:prstGeom>
          <a:ln w="12700">
            <a:miter lim="400000"/>
          </a:ln>
        </p:spPr>
      </p:pic>
      <p:sp>
        <p:nvSpPr>
          <p:cNvPr id="227" name="Hit map scatter plot"/>
          <p:cNvSpPr txBox="1"/>
          <p:nvPr/>
        </p:nvSpPr>
        <p:spPr>
          <a:xfrm>
            <a:off x="2461101" y="3764279"/>
            <a:ext cx="1198152"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2600"/>
                </a:solidFill>
              </a:defRPr>
            </a:lvl1pPr>
          </a:lstStyle>
          <a:p>
            <a:pPr/>
            <a:r>
              <a:t>Hit map scatter plot</a:t>
            </a:r>
          </a:p>
        </p:txBody>
      </p:sp>
      <p:pic>
        <p:nvPicPr>
          <p:cNvPr id="228" name="fhr_data_plot.png" descr="fhr_data_plot.png"/>
          <p:cNvPicPr>
            <a:picLocks noChangeAspect="1"/>
          </p:cNvPicPr>
          <p:nvPr/>
        </p:nvPicPr>
        <p:blipFill>
          <a:blip r:embed="rId3">
            <a:extLst/>
          </a:blip>
          <a:stretch>
            <a:fillRect/>
          </a:stretch>
        </p:blipFill>
        <p:spPr>
          <a:xfrm>
            <a:off x="5803597" y="1668611"/>
            <a:ext cx="2915284" cy="1904346"/>
          </a:xfrm>
          <a:prstGeom prst="rect">
            <a:avLst/>
          </a:prstGeom>
          <a:ln w="12700">
            <a:miter lim="400000"/>
          </a:ln>
        </p:spPr>
      </p:pic>
      <p:pic>
        <p:nvPicPr>
          <p:cNvPr id="229" name="masked_pixels_plot.png" descr="masked_pixels_plot.png"/>
          <p:cNvPicPr>
            <a:picLocks noChangeAspect="1"/>
          </p:cNvPicPr>
          <p:nvPr/>
        </p:nvPicPr>
        <p:blipFill>
          <a:blip r:embed="rId4">
            <a:extLst/>
          </a:blip>
          <a:stretch>
            <a:fillRect/>
          </a:stretch>
        </p:blipFill>
        <p:spPr>
          <a:xfrm>
            <a:off x="8903774" y="1612900"/>
            <a:ext cx="2984227" cy="1967540"/>
          </a:xfrm>
          <a:prstGeom prst="rect">
            <a:avLst/>
          </a:prstGeom>
          <a:ln w="12700">
            <a:miter lim="400000"/>
          </a:ln>
        </p:spPr>
      </p:pic>
      <p:sp>
        <p:nvSpPr>
          <p:cNvPr id="230" name="In most cases, no noisy pixels are identified. Masking certain excessively firing pixels (those that cannot be reset, etc.) can significantly improve the fake-hit rate.…"/>
          <p:cNvSpPr txBox="1"/>
          <p:nvPr/>
        </p:nvSpPr>
        <p:spPr>
          <a:xfrm>
            <a:off x="544036" y="4416068"/>
            <a:ext cx="10439280" cy="20702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01600" indent="-101600">
              <a:buSzPct val="100000"/>
              <a:buChar char="•"/>
              <a:defRPr sz="1800"/>
            </a:pPr>
            <a:r>
              <a:t>In most cases, no noisy pixels are identified. Masking certain excessively firing pixels (those that cannot be reset, etc.) can significantly improve the fake-hit rate.</a:t>
            </a:r>
          </a:p>
          <a:p>
            <a:pPr marL="101600" indent="-101600">
              <a:buSzPct val="100000"/>
              <a:buChar char="•"/>
              <a:defRPr sz="1800"/>
            </a:pPr>
            <a:r>
              <a:t>some regions still fail to meet the ITS3 fake-hit rate requirement (</a:t>
            </a:r>
            <a14:m>
              <m:oMath>
                <m:sSup>
                  <m:e>
                    <m:r>
                      <a:rPr xmlns:a="http://schemas.openxmlformats.org/drawingml/2006/main" sz="2150" i="1">
                        <a:solidFill>
                          <a:srgbClr val="000000"/>
                        </a:solidFill>
                        <a:latin typeface="Cambria Math" panose="02040503050406030204" pitchFamily="18" charset="0"/>
                      </a:rPr>
                      <m:t>10</m:t>
                    </m:r>
                  </m:e>
                  <m:sup>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1</m:t>
                    </m:r>
                  </m:sup>
                </m:sSup>
                <m:sSup>
                  <m:e>
                    <m:r>
                      <m:rPr>
                        <m:nor/>
                      </m:rPr>
                      <a:rPr xmlns:a="http://schemas.openxmlformats.org/drawingml/2006/main" sz="2150" i="1">
                        <a:solidFill>
                          <a:srgbClr val="000000"/>
                        </a:solidFill>
                        <a:latin typeface="Cambria Math" panose="02040503050406030204" pitchFamily="18" charset="0"/>
                      </a:rPr>
                      <m:t>pixel</m:t>
                    </m:r>
                  </m:e>
                  <m:sup>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1</m:t>
                    </m:r>
                  </m:sup>
                </m:sSup>
                <m:sSup>
                  <m:e>
                    <m:r>
                      <m:rPr>
                        <m:nor/>
                      </m:rPr>
                      <a:rPr xmlns:a="http://schemas.openxmlformats.org/drawingml/2006/main" sz="2150" i="1">
                        <a:solidFill>
                          <a:srgbClr val="000000"/>
                        </a:solidFill>
                        <a:latin typeface="Cambria Math" panose="02040503050406030204" pitchFamily="18" charset="0"/>
                      </a:rPr>
                      <m:t>s</m:t>
                    </m:r>
                  </m:e>
                  <m:sup>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1</m:t>
                    </m:r>
                  </m:sup>
                </m:sSup>
              </m:oMath>
            </a14:m>
            <a:r>
              <a:t>）, even with a relatively high average threshold of 200 </a:t>
            </a:r>
            <a14:m>
              <m:oMath>
                <m:sSup>
                  <m:e>
                    <m:r>
                      <a:rPr xmlns:a="http://schemas.openxmlformats.org/drawingml/2006/main" sz="2150" i="1">
                        <a:solidFill>
                          <a:srgbClr val="000000"/>
                        </a:solidFill>
                        <a:latin typeface="Cambria Math" panose="02040503050406030204" pitchFamily="18" charset="0"/>
                      </a:rPr>
                      <m:t>e</m:t>
                    </m:r>
                  </m:e>
                  <m:sup>
                    <m:r>
                      <a:rPr xmlns:a="http://schemas.openxmlformats.org/drawingml/2006/main" sz="2150" i="1">
                        <a:solidFill>
                          <a:srgbClr val="000000"/>
                        </a:solidFill>
                        <a:latin typeface="Cambria Math" panose="02040503050406030204" pitchFamily="18" charset="0"/>
                      </a:rPr>
                      <m:t>-</m:t>
                    </m:r>
                  </m:sup>
                </m:sSup>
              </m:oMath>
            </a14:m>
            <a:r>
              <a:t>.</a:t>
            </a:r>
          </a:p>
          <a:p>
            <a:pPr marL="101600" indent="-101600">
              <a:buSzPct val="100000"/>
              <a:buChar char="•"/>
              <a:defRPr sz="1800"/>
            </a:pPr>
            <a:r>
              <a:t>Regions with more than 1% faulty pixels, either excessively noisy or with undetermined thresholds, are classified as failing the test, corresponding to </a:t>
            </a:r>
            <a:r>
              <a:rPr b="1"/>
              <a:t>0.33%</a:t>
            </a:r>
            <a:r>
              <a:t> of the tested regions.</a:t>
            </a:r>
          </a:p>
          <a:p>
            <a:pPr>
              <a:defRPr sz="1800"/>
            </a:pPr>
            <a:r>
              <a:t> (In both Threshold scan and FHR scan)</a:t>
            </a:r>
          </a:p>
        </p:txBody>
      </p:sp>
      <p:sp>
        <p:nvSpPr>
          <p:cNvPr id="231" name="fake-hit rate for all regions with 22.5 µm pixel pitch and standard front-end implementation"/>
          <p:cNvSpPr txBox="1"/>
          <p:nvPr/>
        </p:nvSpPr>
        <p:spPr>
          <a:xfrm>
            <a:off x="6551136" y="3652550"/>
            <a:ext cx="5194951"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96">
                <a:solidFill>
                  <a:srgbClr val="FF2600"/>
                </a:solidFill>
                <a:latin typeface="+mj-lt"/>
                <a:ea typeface="+mj-ea"/>
                <a:cs typeface="+mj-cs"/>
                <a:sym typeface="Helvetica"/>
              </a:defRPr>
            </a:lvl1pPr>
          </a:lstStyle>
          <a:p>
            <a:pPr/>
            <a:r>
              <a:t>fake-hit rate for all regions with 22.5 µm pixel pitch and standard front-end implementation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4" name="Yield result"/>
          <p:cNvSpPr txBox="1"/>
          <p:nvPr>
            <p:ph type="title"/>
          </p:nvPr>
        </p:nvSpPr>
        <p:spPr>
          <a:prstGeom prst="rect">
            <a:avLst/>
          </a:prstGeom>
        </p:spPr>
        <p:txBody>
          <a:bodyPr/>
          <a:lstStyle/>
          <a:p>
            <a:pPr/>
            <a:r>
              <a:t> Yield result</a:t>
            </a:r>
          </a:p>
        </p:txBody>
      </p:sp>
      <p:sp>
        <p:nvSpPr>
          <p:cNvPr id="235" name="The largest yield loss occurs during the powering test due to shorts in the power network from the new metal stack, which is expected to be mitigated in the next chip submission.…"/>
          <p:cNvSpPr txBox="1"/>
          <p:nvPr/>
        </p:nvSpPr>
        <p:spPr>
          <a:xfrm>
            <a:off x="625345" y="4076700"/>
            <a:ext cx="10026909" cy="23187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01600" indent="-101600">
              <a:buSzPct val="100000"/>
              <a:buChar char="•"/>
              <a:defRPr sz="1900"/>
            </a:pPr>
            <a:r>
              <a:t>The largest yield loss occurs during the powering test due to shorts in the power network from the new metal stack, which is expected to be mitigated in the next chip submission.</a:t>
            </a:r>
          </a:p>
          <a:p>
            <a:pPr marL="101600" indent="-101600">
              <a:buSzPct val="100000"/>
              <a:buChar char="•"/>
              <a:defRPr sz="1900"/>
            </a:pPr>
            <a:r>
              <a:t>Yield loss in the matrix readout can result from issues in the simplistic readout architecture used in this prototype. Since these issues were anticipated in the chip design, they can be excluded.</a:t>
            </a:r>
          </a:p>
          <a:p>
            <a:pPr marL="101600" indent="-101600">
              <a:buSzPct val="100000"/>
              <a:buChar char="•"/>
              <a:defRPr sz="1900"/>
            </a:pPr>
            <a:r>
              <a:t>Overall, about 76% of regions pass the full verification considering all issues, and 85% when excluding the expected readout architecture limitations.  </a:t>
            </a:r>
            <a:r>
              <a:rPr u="sng"/>
              <a:t>In other words, yield loss observed in functional tests is less than </a:t>
            </a:r>
            <a:r>
              <a:rPr u="sng">
                <a:solidFill>
                  <a:srgbClr val="FF2600"/>
                </a:solidFill>
              </a:rPr>
              <a:t>2%</a:t>
            </a:r>
            <a:r>
              <a:rPr u="sng"/>
              <a:t>.</a:t>
            </a:r>
          </a:p>
        </p:txBody>
      </p:sp>
      <p:pic>
        <p:nvPicPr>
          <p:cNvPr id="236" name="截屏2025-10-23 15.35.56.png" descr="截屏2025-10-23 15.35.56.png"/>
          <p:cNvPicPr>
            <a:picLocks noChangeAspect="1"/>
          </p:cNvPicPr>
          <p:nvPr/>
        </p:nvPicPr>
        <p:blipFill>
          <a:blip r:embed="rId2">
            <a:extLst/>
          </a:blip>
          <a:stretch>
            <a:fillRect/>
          </a:stretch>
        </p:blipFill>
        <p:spPr>
          <a:xfrm>
            <a:off x="4881661" y="1458397"/>
            <a:ext cx="6976964" cy="1985406"/>
          </a:xfrm>
          <a:prstGeom prst="rect">
            <a:avLst/>
          </a:prstGeom>
          <a:ln w="12700">
            <a:miter lim="400000"/>
          </a:ln>
        </p:spPr>
      </p:pic>
      <p:sp>
        <p:nvSpPr>
          <p:cNvPr id="237" name="Half-unit yield as a function of wafer position. No specific patterns are apparent."/>
          <p:cNvSpPr txBox="1"/>
          <p:nvPr/>
        </p:nvSpPr>
        <p:spPr>
          <a:xfrm>
            <a:off x="6044773" y="3532321"/>
            <a:ext cx="5011785" cy="23927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100">
                <a:solidFill>
                  <a:srgbClr val="FF2600"/>
                </a:solidFill>
              </a:defRPr>
            </a:lvl1pPr>
          </a:lstStyle>
          <a:p>
            <a:pPr/>
            <a:r>
              <a:t>Half-unit yield as a function of wafer position. No specific patterns are apparent.</a:t>
            </a:r>
          </a:p>
        </p:txBody>
      </p:sp>
      <p:pic>
        <p:nvPicPr>
          <p:cNvPr id="238" name="dropout_summary_0_100.png" descr="dropout_summary_0_100.png"/>
          <p:cNvPicPr>
            <a:picLocks noChangeAspect="1"/>
          </p:cNvPicPr>
          <p:nvPr/>
        </p:nvPicPr>
        <p:blipFill>
          <a:blip r:embed="rId3">
            <a:extLst/>
          </a:blip>
          <a:stretch>
            <a:fillRect/>
          </a:stretch>
        </p:blipFill>
        <p:spPr>
          <a:xfrm>
            <a:off x="545416" y="912297"/>
            <a:ext cx="4601857" cy="288665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1" name="Test result of LEC(Left End Cap)"/>
          <p:cNvSpPr txBox="1"/>
          <p:nvPr>
            <p:ph type="title"/>
          </p:nvPr>
        </p:nvSpPr>
        <p:spPr>
          <a:prstGeom prst="rect">
            <a:avLst/>
          </a:prstGeom>
        </p:spPr>
        <p:txBody>
          <a:bodyPr/>
          <a:lstStyle/>
          <a:p>
            <a:pPr/>
            <a:r>
              <a:t>Test result of LEC(Left End Cap)</a:t>
            </a:r>
          </a:p>
        </p:txBody>
      </p:sp>
      <p:pic>
        <p:nvPicPr>
          <p:cNvPr id="242" name="short_edge_control.png" descr="short_edge_control.png"/>
          <p:cNvPicPr>
            <a:picLocks noChangeAspect="1"/>
          </p:cNvPicPr>
          <p:nvPr/>
        </p:nvPicPr>
        <p:blipFill>
          <a:blip r:embed="rId2">
            <a:extLst/>
          </a:blip>
          <a:stretch>
            <a:fillRect/>
          </a:stretch>
        </p:blipFill>
        <p:spPr>
          <a:xfrm>
            <a:off x="305593" y="994095"/>
            <a:ext cx="6005351" cy="2403955"/>
          </a:xfrm>
          <a:prstGeom prst="rect">
            <a:avLst/>
          </a:prstGeom>
          <a:ln w="12700">
            <a:miter lim="400000"/>
          </a:ln>
        </p:spPr>
      </p:pic>
      <p:sp>
        <p:nvSpPr>
          <p:cNvPr id="243" name="control, configuration and readout via LEC power supply via Long edge"/>
          <p:cNvSpPr txBox="1"/>
          <p:nvPr/>
        </p:nvSpPr>
        <p:spPr>
          <a:xfrm>
            <a:off x="6602730" y="1681479"/>
            <a:ext cx="4373983" cy="6173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800">
                <a:solidFill>
                  <a:srgbClr val="FF2600"/>
                </a:solidFill>
              </a:defRPr>
            </a:pPr>
            <a:r>
              <a:t>control, configuration and readout via LEC</a:t>
            </a:r>
            <a:br/>
            <a:r>
              <a:t>power supply via Long edge</a:t>
            </a:r>
          </a:p>
        </p:txBody>
      </p:sp>
      <p:sp>
        <p:nvSpPr>
          <p:cNvPr id="244" name="The final ITS3 chips are expected to rely exclusively on readout via the Left End-Cap, it is important to characterize the response of MOSS half-units through the LEC interface.…"/>
          <p:cNvSpPr txBox="1"/>
          <p:nvPr/>
        </p:nvSpPr>
        <p:spPr>
          <a:xfrm>
            <a:off x="488602" y="3967479"/>
            <a:ext cx="11604627" cy="22175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00263" indent="-100263">
              <a:buSzPct val="100000"/>
              <a:buChar char="•"/>
              <a:defRPr sz="1800"/>
            </a:pPr>
            <a:r>
              <a:t> The final ITS3 chips are expected to rely exclusively on readout via the Left End-Cap, it is important to characterize the response of MOSS half-units through the LEC interface.</a:t>
            </a:r>
          </a:p>
          <a:p>
            <a:pPr marL="100263" indent="-100263">
              <a:buSzPct val="100000"/>
              <a:buChar char="•"/>
              <a:defRPr sz="1800"/>
            </a:pPr>
            <a:r>
              <a:t> Repeated several tests with HU steered and readout via LEC. (LECPoweron scan, LECRegister, LECThreshold scan and LECFakeHitRate scan. The test logic are the same)</a:t>
            </a:r>
          </a:p>
          <a:p>
            <a:pPr marL="100263" indent="-100263">
              <a:buSzPct val="100000"/>
              <a:buChar char="•"/>
              <a:defRPr sz="1800"/>
            </a:pPr>
            <a:r>
              <a:t>Out of 78 chips tested via LEC, one addition issue was found(in LECRegister scan), resulting in 21 additional regions (about 0.7%) being flagged as faulty.</a:t>
            </a:r>
          </a:p>
          <a:p>
            <a:pPr marL="100263" indent="-100263">
              <a:buSzPct val="100000"/>
              <a:buChar char="•"/>
              <a:defRPr sz="1800"/>
            </a:pPr>
            <a:r>
              <a:t>In pixel matrix performance tests(LECThreshold and LECFakeHitRate scan), the measurements were consistent across both two readout schemes.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7" name="Beam test results"/>
          <p:cNvSpPr txBox="1"/>
          <p:nvPr>
            <p:ph type="title"/>
          </p:nvPr>
        </p:nvSpPr>
        <p:spPr>
          <a:prstGeom prst="rect">
            <a:avLst/>
          </a:prstGeom>
        </p:spPr>
        <p:txBody>
          <a:bodyPr/>
          <a:lstStyle/>
          <a:p>
            <a:pPr/>
            <a:r>
              <a:t>Beam test results</a:t>
            </a:r>
          </a:p>
        </p:txBody>
      </p:sp>
      <p:sp>
        <p:nvSpPr>
          <p:cNvPr id="248" name="方程"/>
          <p:cNvSpPr txBox="1"/>
          <p:nvPr/>
        </p:nvSpPr>
        <p:spPr>
          <a:xfrm>
            <a:off x="7247832" y="309005"/>
            <a:ext cx="2743835" cy="406147"/>
          </a:xfrm>
          <a:prstGeom prst="rect">
            <a:avLst/>
          </a:prstGeom>
          <a:ln w="12700">
            <a:miter lim="400000"/>
          </a:ln>
        </p:spPr>
        <p:txBody>
          <a:bodyPr wrap="none" lIns="0" tIns="0" rIns="0" bIns="0">
            <a:spAutoFit/>
          </a:bodyPr>
          <a:lstStyle/>
          <a:p>
            <a:pPr latinLnBrk="1">
              <a:defRPr sz="1800"/>
            </a:pPr>
            <a14:m>
              <m:oMathPara>
                <m:oMathParaPr>
                  <m:jc m:val="centerGroup"/>
                </m:oMathParaPr>
                <m:oMath>
                  <m:sSub>
                    <m:e>
                      <m:r>
                        <a:rPr xmlns:a="http://schemas.openxmlformats.org/drawingml/2006/main" sz="1300" i="1">
                          <a:solidFill>
                            <a:srgbClr val="000000"/>
                          </a:solidFill>
                          <a:latin typeface="Cambria Math" panose="02040503050406030204" pitchFamily="18" charset="0"/>
                        </a:rPr>
                        <m:t>σ</m:t>
                      </m:r>
                    </m:e>
                    <m:sub>
                      <m:r>
                        <m:rPr>
                          <m:nor/>
                        </m:rPr>
                        <a:rPr xmlns:a="http://schemas.openxmlformats.org/drawingml/2006/main" sz="1300" i="1">
                          <a:solidFill>
                            <a:srgbClr val="000000"/>
                          </a:solidFill>
                          <a:latin typeface="Cambria Math" panose="02040503050406030204" pitchFamily="18" charset="0"/>
                        </a:rPr>
                        <m:t>spatial</m:t>
                      </m:r>
                    </m:sub>
                  </m:sSub>
                  <m:r>
                    <a:rPr xmlns:a="http://schemas.openxmlformats.org/drawingml/2006/main" sz="1300" i="1">
                      <a:solidFill>
                        <a:srgbClr val="000000"/>
                      </a:solidFill>
                      <a:latin typeface="Cambria Math" panose="02040503050406030204" pitchFamily="18" charset="0"/>
                    </a:rPr>
                    <m:t>=</m:t>
                  </m:r>
                  <m:rad>
                    <m:radPr>
                      <m:ctrlPr>
                        <a:rPr xmlns:a="http://schemas.openxmlformats.org/drawingml/2006/main" sz="1300" i="1">
                          <a:solidFill>
                            <a:srgbClr val="000000"/>
                          </a:solidFill>
                          <a:latin typeface="Cambria Math" panose="02040503050406030204" pitchFamily="18" charset="0"/>
                        </a:rPr>
                      </m:ctrlPr>
                      <m:degHide m:val="on"/>
                    </m:radPr>
                    <m:deg/>
                    <m:e>
                      <m:sSubSup>
                        <m:e>
                          <m:r>
                            <a:rPr xmlns:a="http://schemas.openxmlformats.org/drawingml/2006/main" sz="1300" i="1">
                              <a:solidFill>
                                <a:srgbClr val="000000"/>
                              </a:solidFill>
                              <a:latin typeface="Cambria Math" panose="02040503050406030204" pitchFamily="18" charset="0"/>
                            </a:rPr>
                            <m:t>σ</m:t>
                          </m:r>
                        </m:e>
                        <m:sub>
                          <m:r>
                            <m:rPr>
                              <m:nor/>
                            </m:rPr>
                            <a:rPr xmlns:a="http://schemas.openxmlformats.org/drawingml/2006/main" sz="1300" i="1">
                              <a:solidFill>
                                <a:srgbClr val="000000"/>
                              </a:solidFill>
                              <a:latin typeface="Cambria Math" panose="02040503050406030204" pitchFamily="18" charset="0"/>
                            </a:rPr>
                            <m:t>measured</m:t>
                          </m:r>
                        </m:sub>
                        <m:sup>
                          <m:r>
                            <a:rPr xmlns:a="http://schemas.openxmlformats.org/drawingml/2006/main" sz="1300" i="1">
                              <a:solidFill>
                                <a:srgbClr val="000000"/>
                              </a:solidFill>
                              <a:latin typeface="Cambria Math" panose="02040503050406030204" pitchFamily="18" charset="0"/>
                            </a:rPr>
                            <m:t>2</m:t>
                          </m:r>
                        </m:sup>
                      </m:sSubSup>
                      <m:r>
                        <a:rPr xmlns:a="http://schemas.openxmlformats.org/drawingml/2006/main" sz="1300" i="1">
                          <a:solidFill>
                            <a:srgbClr val="000000"/>
                          </a:solidFill>
                          <a:latin typeface="Cambria Math" panose="02040503050406030204" pitchFamily="18" charset="0"/>
                        </a:rPr>
                        <m:t>-</m:t>
                      </m:r>
                      <m:sSubSup>
                        <m:e>
                          <m:r>
                            <a:rPr xmlns:a="http://schemas.openxmlformats.org/drawingml/2006/main" sz="1300" i="1">
                              <a:solidFill>
                                <a:srgbClr val="000000"/>
                              </a:solidFill>
                              <a:latin typeface="Cambria Math" panose="02040503050406030204" pitchFamily="18" charset="0"/>
                            </a:rPr>
                            <m:t>σ</m:t>
                          </m:r>
                        </m:e>
                        <m:sub>
                          <m:r>
                            <m:rPr>
                              <m:nor/>
                            </m:rPr>
                            <a:rPr xmlns:a="http://schemas.openxmlformats.org/drawingml/2006/main" sz="1300" i="1">
                              <a:solidFill>
                                <a:srgbClr val="000000"/>
                              </a:solidFill>
                              <a:latin typeface="Cambria Math" panose="02040503050406030204" pitchFamily="18" charset="0"/>
                            </a:rPr>
                            <m:t>telescope</m:t>
                          </m:r>
                        </m:sub>
                        <m:sup>
                          <m:r>
                            <a:rPr xmlns:a="http://schemas.openxmlformats.org/drawingml/2006/main" sz="1300" i="1">
                              <a:solidFill>
                                <a:srgbClr val="000000"/>
                              </a:solidFill>
                              <a:latin typeface="Cambria Math" panose="02040503050406030204" pitchFamily="18" charset="0"/>
                            </a:rPr>
                            <m:t>2</m:t>
                          </m:r>
                        </m:sup>
                      </m:sSubSup>
                    </m:e>
                  </m:rad>
                </m:oMath>
              </m:oMathPara>
            </a14:m>
            <a:endParaRPr sz="1300"/>
          </a:p>
        </p:txBody>
      </p:sp>
      <p:pic>
        <p:nvPicPr>
          <p:cNvPr id="249" name="babyMOSS-3_1_W06D0_tb_region0_and_bb_region0_res_vs_thr.png" descr="babyMOSS-3_1_W06D0_tb_region0_and_bb_region0_res_vs_thr.png"/>
          <p:cNvPicPr>
            <a:picLocks noChangeAspect="1"/>
          </p:cNvPicPr>
          <p:nvPr/>
        </p:nvPicPr>
        <p:blipFill>
          <a:blip r:embed="rId2">
            <a:extLst/>
          </a:blip>
          <a:stretch>
            <a:fillRect/>
          </a:stretch>
        </p:blipFill>
        <p:spPr>
          <a:xfrm>
            <a:off x="277861" y="3840530"/>
            <a:ext cx="6288833" cy="2620347"/>
          </a:xfrm>
          <a:prstGeom prst="rect">
            <a:avLst/>
          </a:prstGeom>
          <a:ln w="12700">
            <a:miter lim="400000"/>
          </a:ln>
        </p:spPr>
      </p:pic>
      <p:pic>
        <p:nvPicPr>
          <p:cNvPr id="250" name="babyMOSS-3_1_W06D0_tb_region0_and_bb_region0_eff_vs_thr.png" descr="babyMOSS-3_1_W06D0_tb_region0_and_bb_region0_eff_vs_thr.png"/>
          <p:cNvPicPr>
            <a:picLocks noChangeAspect="1"/>
          </p:cNvPicPr>
          <p:nvPr/>
        </p:nvPicPr>
        <p:blipFill>
          <a:blip r:embed="rId3">
            <a:extLst/>
          </a:blip>
          <a:stretch>
            <a:fillRect/>
          </a:stretch>
        </p:blipFill>
        <p:spPr>
          <a:xfrm>
            <a:off x="277861" y="1022841"/>
            <a:ext cx="6288833" cy="2620348"/>
          </a:xfrm>
          <a:prstGeom prst="rect">
            <a:avLst/>
          </a:prstGeom>
          <a:ln w="12700">
            <a:miter lim="400000"/>
          </a:ln>
        </p:spPr>
      </p:pic>
      <p:sp>
        <p:nvSpPr>
          <p:cNvPr id="251" name="矩形"/>
          <p:cNvSpPr/>
          <p:nvPr/>
        </p:nvSpPr>
        <p:spPr>
          <a:xfrm>
            <a:off x="1625599" y="1155214"/>
            <a:ext cx="1200151" cy="2147888"/>
          </a:xfrm>
          <a:prstGeom prst="rect">
            <a:avLst/>
          </a:prstGeom>
          <a:solidFill>
            <a:srgbClr val="E69F00">
              <a:alpha val="36341"/>
            </a:srgbClr>
          </a:solidFill>
          <a:ln w="12700">
            <a:miter lim="400000"/>
          </a:ln>
        </p:spPr>
        <p:txBody>
          <a:bodyPr lIns="45719" rIns="45719"/>
          <a:lstStyle/>
          <a:p>
            <a:pPr algn="ctr">
              <a:defRPr b="1" sz="1800">
                <a:solidFill>
                  <a:srgbClr val="FFFFFF"/>
                </a:solidFill>
              </a:defRPr>
            </a:pPr>
          </a:p>
        </p:txBody>
      </p:sp>
      <p:sp>
        <p:nvSpPr>
          <p:cNvPr id="252" name="矩形"/>
          <p:cNvSpPr/>
          <p:nvPr/>
        </p:nvSpPr>
        <p:spPr>
          <a:xfrm>
            <a:off x="1727199" y="1155214"/>
            <a:ext cx="1785145" cy="2147888"/>
          </a:xfrm>
          <a:prstGeom prst="rect">
            <a:avLst/>
          </a:prstGeom>
          <a:solidFill>
            <a:srgbClr val="56B4E9">
              <a:alpha val="36077"/>
            </a:srgbClr>
          </a:solidFill>
          <a:ln w="12700">
            <a:miter lim="400000"/>
          </a:ln>
        </p:spPr>
        <p:txBody>
          <a:bodyPr lIns="45719" rIns="45719"/>
          <a:lstStyle/>
          <a:p>
            <a:pPr algn="ctr">
              <a:defRPr b="1" sz="1800">
                <a:solidFill>
                  <a:srgbClr val="FFFFFF"/>
                </a:solidFill>
              </a:defRPr>
            </a:pPr>
          </a:p>
        </p:txBody>
      </p:sp>
      <p:sp>
        <p:nvSpPr>
          <p:cNvPr id="253" name="Threshold range meeting ITS3 requirements:…"/>
          <p:cNvSpPr txBox="1"/>
          <p:nvPr/>
        </p:nvSpPr>
        <p:spPr>
          <a:xfrm>
            <a:off x="6344661" y="1736925"/>
            <a:ext cx="5765452" cy="9844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01600" indent="-101600">
              <a:buSzPct val="100000"/>
              <a:buChar char="•"/>
              <a:defRPr sz="1800"/>
            </a:pPr>
            <a:r>
              <a:t>Threshold range meeting ITS3 requirements:</a:t>
            </a:r>
          </a:p>
          <a:p>
            <a:pPr lvl="1" marL="558800" indent="-101600">
              <a:buSzPct val="100000"/>
              <a:buChar char="-"/>
              <a:defRPr sz="1800"/>
            </a:pPr>
            <a:r>
              <a:t>Top region 0: 110</a:t>
            </a:r>
            <a14:m>
              <m:oMath>
                <m:sSup>
                  <m:e>
                    <m:r>
                      <a:rPr xmlns:a="http://schemas.openxmlformats.org/drawingml/2006/main" sz="2150" i="1">
                        <a:solidFill>
                          <a:srgbClr val="000000"/>
                        </a:solidFill>
                        <a:latin typeface="Cambria Math" panose="02040503050406030204" pitchFamily="18" charset="0"/>
                      </a:rPr>
                      <m:t>e</m:t>
                    </m:r>
                  </m:e>
                  <m:sup>
                    <m:r>
                      <a:rPr xmlns:a="http://schemas.openxmlformats.org/drawingml/2006/main" sz="2150" i="1">
                        <a:solidFill>
                          <a:srgbClr val="000000"/>
                        </a:solidFill>
                        <a:latin typeface="Cambria Math" panose="02040503050406030204" pitchFamily="18" charset="0"/>
                      </a:rPr>
                      <m:t>-</m:t>
                    </m:r>
                  </m:sup>
                </m:sSup>
              </m:oMath>
            </a14:m>
            <a:r>
              <a:t>~220</a:t>
            </a:r>
            <a14:m>
              <m:oMath>
                <m:sSup>
                  <m:e>
                    <m:r>
                      <a:rPr xmlns:a="http://schemas.openxmlformats.org/drawingml/2006/main" sz="2150" i="1">
                        <a:solidFill>
                          <a:srgbClr val="000000"/>
                        </a:solidFill>
                        <a:latin typeface="Cambria Math" panose="02040503050406030204" pitchFamily="18" charset="0"/>
                      </a:rPr>
                      <m:t>e</m:t>
                    </m:r>
                  </m:e>
                  <m:sup>
                    <m:r>
                      <a:rPr xmlns:a="http://schemas.openxmlformats.org/drawingml/2006/main" sz="2150" i="1">
                        <a:solidFill>
                          <a:srgbClr val="000000"/>
                        </a:solidFill>
                        <a:latin typeface="Cambria Math" panose="02040503050406030204" pitchFamily="18" charset="0"/>
                      </a:rPr>
                      <m:t>-</m:t>
                    </m:r>
                  </m:sup>
                </m:sSup>
              </m:oMath>
            </a14:m>
          </a:p>
          <a:p>
            <a:pPr lvl="1" marL="558800" indent="-101600">
              <a:buSzPct val="100000"/>
              <a:buChar char="-"/>
              <a:defRPr sz="1800"/>
            </a:pPr>
            <a:r>
              <a:t>Bottom region 0:100</a:t>
            </a:r>
            <a14:m>
              <m:oMath>
                <m:sSup>
                  <m:e>
                    <m:r>
                      <a:rPr xmlns:a="http://schemas.openxmlformats.org/drawingml/2006/main" sz="2150" i="1">
                        <a:solidFill>
                          <a:srgbClr val="000000"/>
                        </a:solidFill>
                        <a:latin typeface="Cambria Math" panose="02040503050406030204" pitchFamily="18" charset="0"/>
                      </a:rPr>
                      <m:t>e</m:t>
                    </m:r>
                  </m:e>
                  <m:sup>
                    <m:r>
                      <a:rPr xmlns:a="http://schemas.openxmlformats.org/drawingml/2006/main" sz="2150" i="1">
                        <a:solidFill>
                          <a:srgbClr val="000000"/>
                        </a:solidFill>
                        <a:latin typeface="Cambria Math" panose="02040503050406030204" pitchFamily="18" charset="0"/>
                      </a:rPr>
                      <m:t>-</m:t>
                    </m:r>
                  </m:sup>
                </m:sSup>
              </m:oMath>
            </a14:m>
            <a:r>
              <a:t>~175</a:t>
            </a:r>
            <a14:m>
              <m:oMath>
                <m:sSup>
                  <m:e>
                    <m:r>
                      <a:rPr xmlns:a="http://schemas.openxmlformats.org/drawingml/2006/main" sz="2150" i="1">
                        <a:solidFill>
                          <a:srgbClr val="000000"/>
                        </a:solidFill>
                        <a:latin typeface="Cambria Math" panose="02040503050406030204" pitchFamily="18" charset="0"/>
                      </a:rPr>
                      <m:t>e</m:t>
                    </m:r>
                  </m:e>
                  <m:sup>
                    <m:r>
                      <a:rPr xmlns:a="http://schemas.openxmlformats.org/drawingml/2006/main" sz="2150" i="1">
                        <a:solidFill>
                          <a:srgbClr val="000000"/>
                        </a:solidFill>
                        <a:latin typeface="Cambria Math" panose="02040503050406030204" pitchFamily="18" charset="0"/>
                      </a:rPr>
                      <m:t>-</m:t>
                    </m:r>
                  </m:sup>
                </m:sSup>
              </m:oMath>
            </a14:m>
          </a:p>
        </p:txBody>
      </p:sp>
      <p:sp>
        <p:nvSpPr>
          <p:cNvPr id="254" name="矩形"/>
          <p:cNvSpPr/>
          <p:nvPr/>
        </p:nvSpPr>
        <p:spPr>
          <a:xfrm>
            <a:off x="1625600" y="3974614"/>
            <a:ext cx="1200150" cy="2147888"/>
          </a:xfrm>
          <a:prstGeom prst="rect">
            <a:avLst/>
          </a:prstGeom>
          <a:solidFill>
            <a:srgbClr val="E69F00">
              <a:alpha val="36341"/>
            </a:srgbClr>
          </a:solidFill>
          <a:ln w="12700">
            <a:miter lim="400000"/>
          </a:ln>
        </p:spPr>
        <p:txBody>
          <a:bodyPr lIns="45719" rIns="45719"/>
          <a:lstStyle/>
          <a:p>
            <a:pPr algn="ctr">
              <a:defRPr b="1" sz="1800">
                <a:solidFill>
                  <a:srgbClr val="FFFFFF"/>
                </a:solidFill>
              </a:defRPr>
            </a:pPr>
          </a:p>
        </p:txBody>
      </p:sp>
      <p:sp>
        <p:nvSpPr>
          <p:cNvPr id="255" name="矩形"/>
          <p:cNvSpPr/>
          <p:nvPr/>
        </p:nvSpPr>
        <p:spPr>
          <a:xfrm>
            <a:off x="1727200" y="3972902"/>
            <a:ext cx="1785144" cy="2147889"/>
          </a:xfrm>
          <a:prstGeom prst="rect">
            <a:avLst/>
          </a:prstGeom>
          <a:solidFill>
            <a:srgbClr val="56B4E9">
              <a:alpha val="36077"/>
            </a:srgbClr>
          </a:solidFill>
          <a:ln w="12700">
            <a:miter lim="400000"/>
          </a:ln>
        </p:spPr>
        <p:txBody>
          <a:bodyPr lIns="45719" rIns="45719"/>
          <a:lstStyle/>
          <a:p>
            <a:pPr algn="ctr">
              <a:defRPr b="1" sz="1800">
                <a:solidFill>
                  <a:srgbClr val="FFFFFF"/>
                </a:solidFill>
              </a:defRPr>
            </a:pPr>
          </a:p>
        </p:txBody>
      </p:sp>
      <p:sp>
        <p:nvSpPr>
          <p:cNvPr id="256" name="When Threshold~160 , the spatial resolution of bottom region 0 is about 4.5 um, the average cluster size is about 1.2 pixels, meet the requirement of ITS3."/>
          <p:cNvSpPr txBox="1"/>
          <p:nvPr/>
        </p:nvSpPr>
        <p:spPr>
          <a:xfrm>
            <a:off x="6373336" y="4317514"/>
            <a:ext cx="5412066" cy="120096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01600" indent="-101600">
              <a:buSzPct val="100000"/>
              <a:buChar char="•"/>
              <a:defRPr sz="1800"/>
            </a:pPr>
            <a:r>
              <a:t>When Threshold~160</a:t>
            </a:r>
            <a14:m>
              <m:oMath>
                <m:sSup>
                  <m:e>
                    <m:r>
                      <a:rPr xmlns:a="http://schemas.openxmlformats.org/drawingml/2006/main" sz="2150" i="1">
                        <a:solidFill>
                          <a:srgbClr val="000000"/>
                        </a:solidFill>
                        <a:latin typeface="Cambria Math" panose="02040503050406030204" pitchFamily="18" charset="0"/>
                      </a:rPr>
                      <m:t>e</m:t>
                    </m:r>
                  </m:e>
                  <m:sup>
                    <m:r>
                      <a:rPr xmlns:a="http://schemas.openxmlformats.org/drawingml/2006/main" sz="2150" i="1">
                        <a:solidFill>
                          <a:srgbClr val="000000"/>
                        </a:solidFill>
                        <a:latin typeface="Cambria Math" panose="02040503050406030204" pitchFamily="18" charset="0"/>
                      </a:rPr>
                      <m:t>-</m:t>
                    </m:r>
                  </m:sup>
                </m:sSup>
              </m:oMath>
            </a14:m>
            <a:r>
              <a:t>, the spatial resolution of bottom region 0 is about 4.5 um, the average cluster size is about 1.2 pixels, meet the requirement of ITS3.</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9" name="Beam test results with irradiated"/>
          <p:cNvSpPr txBox="1"/>
          <p:nvPr>
            <p:ph type="title"/>
          </p:nvPr>
        </p:nvSpPr>
        <p:spPr>
          <a:prstGeom prst="rect">
            <a:avLst/>
          </a:prstGeom>
        </p:spPr>
        <p:txBody>
          <a:bodyPr/>
          <a:lstStyle/>
          <a:p>
            <a:pPr/>
            <a:r>
              <a:t>Beam test results with irradiated</a:t>
            </a:r>
          </a:p>
        </p:txBody>
      </p:sp>
      <p:sp>
        <p:nvSpPr>
          <p:cNvPr id="260" name="22.5 um pitch"/>
          <p:cNvSpPr txBox="1"/>
          <p:nvPr/>
        </p:nvSpPr>
        <p:spPr>
          <a:xfrm>
            <a:off x="1504416" y="792480"/>
            <a:ext cx="1324035"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solidFill>
                  <a:srgbClr val="FF2600"/>
                </a:solidFill>
              </a:defRPr>
            </a:lvl1pPr>
          </a:lstStyle>
          <a:p>
            <a:pPr/>
            <a:r>
              <a:t>22.5 um pitch</a:t>
            </a:r>
          </a:p>
        </p:txBody>
      </p:sp>
      <p:sp>
        <p:nvSpPr>
          <p:cNvPr id="261" name="18.0 um pitch"/>
          <p:cNvSpPr txBox="1"/>
          <p:nvPr/>
        </p:nvSpPr>
        <p:spPr>
          <a:xfrm>
            <a:off x="5031204" y="792480"/>
            <a:ext cx="1324036"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solidFill>
                  <a:srgbClr val="FF2600"/>
                </a:solidFill>
              </a:defRPr>
            </a:lvl1pPr>
          </a:lstStyle>
          <a:p>
            <a:pPr/>
            <a:r>
              <a:t>18.0 um pitch</a:t>
            </a:r>
          </a:p>
        </p:txBody>
      </p:sp>
      <p:pic>
        <p:nvPicPr>
          <p:cNvPr id="262" name="irrad_comparison_bottom_eff_vs_thr.pdf" descr="irrad_comparison_bottom_eff_vs_thr.pdf"/>
          <p:cNvPicPr>
            <a:picLocks noChangeAspect="1"/>
          </p:cNvPicPr>
          <p:nvPr/>
        </p:nvPicPr>
        <p:blipFill>
          <a:blip r:embed="rId2">
            <a:extLst/>
          </a:blip>
          <a:stretch>
            <a:fillRect/>
          </a:stretch>
        </p:blipFill>
        <p:spPr>
          <a:xfrm>
            <a:off x="3997847" y="1364893"/>
            <a:ext cx="3390749" cy="1854201"/>
          </a:xfrm>
          <a:prstGeom prst="rect">
            <a:avLst/>
          </a:prstGeom>
          <a:ln w="12700">
            <a:miter lim="400000"/>
          </a:ln>
        </p:spPr>
      </p:pic>
      <p:pic>
        <p:nvPicPr>
          <p:cNvPr id="263" name="irrad_comparison_bottom_res_vs_thr.pdf" descr="irrad_comparison_bottom_res_vs_thr.pdf"/>
          <p:cNvPicPr>
            <a:picLocks noChangeAspect="1"/>
          </p:cNvPicPr>
          <p:nvPr/>
        </p:nvPicPr>
        <p:blipFill>
          <a:blip r:embed="rId3">
            <a:extLst/>
          </a:blip>
          <a:stretch>
            <a:fillRect/>
          </a:stretch>
        </p:blipFill>
        <p:spPr>
          <a:xfrm>
            <a:off x="4004121" y="4213905"/>
            <a:ext cx="3378201" cy="1886039"/>
          </a:xfrm>
          <a:prstGeom prst="rect">
            <a:avLst/>
          </a:prstGeom>
          <a:ln w="12700">
            <a:miter lim="400000"/>
          </a:ln>
        </p:spPr>
      </p:pic>
      <p:pic>
        <p:nvPicPr>
          <p:cNvPr id="264" name="irrad_comparison_top_eff_vs_thr.png" descr="irrad_comparison_top_eff_vs_thr.png"/>
          <p:cNvPicPr>
            <a:picLocks noChangeAspect="1"/>
          </p:cNvPicPr>
          <p:nvPr/>
        </p:nvPicPr>
        <p:blipFill>
          <a:blip r:embed="rId4">
            <a:extLst/>
          </a:blip>
          <a:stretch>
            <a:fillRect/>
          </a:stretch>
        </p:blipFill>
        <p:spPr>
          <a:xfrm>
            <a:off x="475835" y="1365784"/>
            <a:ext cx="3379699" cy="1852419"/>
          </a:xfrm>
          <a:prstGeom prst="rect">
            <a:avLst/>
          </a:prstGeom>
          <a:ln w="12700">
            <a:miter lim="400000"/>
          </a:ln>
        </p:spPr>
      </p:pic>
      <p:pic>
        <p:nvPicPr>
          <p:cNvPr id="265" name="irrad_comparison_top_res_vs_thr.png" descr="irrad_comparison_top_res_vs_thr.png"/>
          <p:cNvPicPr>
            <a:picLocks noChangeAspect="1"/>
          </p:cNvPicPr>
          <p:nvPr/>
        </p:nvPicPr>
        <p:blipFill>
          <a:blip r:embed="rId5">
            <a:extLst/>
          </a:blip>
          <a:stretch>
            <a:fillRect/>
          </a:stretch>
        </p:blipFill>
        <p:spPr>
          <a:xfrm>
            <a:off x="477333" y="4214023"/>
            <a:ext cx="3378201" cy="1885803"/>
          </a:xfrm>
          <a:prstGeom prst="rect">
            <a:avLst/>
          </a:prstGeom>
          <a:ln w="12700">
            <a:miter lim="400000"/>
          </a:ln>
        </p:spPr>
      </p:pic>
      <p:sp>
        <p:nvSpPr>
          <p:cNvPr id="266" name="After irradiation, the operational margin shows varying degrees of degradation. For example, in the 22.5 µm pitch (top region 0), it reduces from 110  to less than 50 ."/>
          <p:cNvSpPr txBox="1"/>
          <p:nvPr/>
        </p:nvSpPr>
        <p:spPr>
          <a:xfrm>
            <a:off x="7530910" y="1415693"/>
            <a:ext cx="4578748" cy="15178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01600" indent="-101600">
              <a:buSzPct val="100000"/>
              <a:buChar char="•"/>
              <a:defRPr sz="1800"/>
            </a:pPr>
            <a:r>
              <a:t>After irradiation, the operational margin shows varying degrees of degradation. For example, in the 22.5 µm pitch (top region 0), it reduces from 110</a:t>
            </a:r>
            <a14:m>
              <m:oMath>
                <m:sSup>
                  <m:e>
                    <m:r>
                      <a:rPr xmlns:a="http://schemas.openxmlformats.org/drawingml/2006/main" sz="2150" i="1">
                        <a:solidFill>
                          <a:srgbClr val="000000"/>
                        </a:solidFill>
                        <a:latin typeface="Cambria Math" panose="02040503050406030204" pitchFamily="18" charset="0"/>
                      </a:rPr>
                      <m:t>e</m:t>
                    </m:r>
                  </m:e>
                  <m:sup>
                    <m:r>
                      <a:rPr xmlns:a="http://schemas.openxmlformats.org/drawingml/2006/main" sz="2150" i="1">
                        <a:solidFill>
                          <a:srgbClr val="000000"/>
                        </a:solidFill>
                        <a:latin typeface="Cambria Math" panose="02040503050406030204" pitchFamily="18" charset="0"/>
                      </a:rPr>
                      <m:t>-</m:t>
                    </m:r>
                  </m:sup>
                </m:sSup>
              </m:oMath>
            </a14:m>
            <a:r>
              <a:t> to less than 50</a:t>
            </a:r>
            <a14:m>
              <m:oMath>
                <m:sSup>
                  <m:e>
                    <m:r>
                      <a:rPr xmlns:a="http://schemas.openxmlformats.org/drawingml/2006/main" sz="2150" i="1">
                        <a:solidFill>
                          <a:srgbClr val="000000"/>
                        </a:solidFill>
                        <a:latin typeface="Cambria Math" panose="02040503050406030204" pitchFamily="18" charset="0"/>
                      </a:rPr>
                      <m:t>e</m:t>
                    </m:r>
                  </m:e>
                  <m:sup>
                    <m:r>
                      <a:rPr xmlns:a="http://schemas.openxmlformats.org/drawingml/2006/main" sz="2150" i="1">
                        <a:solidFill>
                          <a:srgbClr val="000000"/>
                        </a:solidFill>
                        <a:latin typeface="Cambria Math" panose="02040503050406030204" pitchFamily="18" charset="0"/>
                      </a:rPr>
                      <m:t>-</m:t>
                    </m:r>
                  </m:sup>
                </m:sSup>
              </m:oMath>
            </a14:m>
            <a:r>
              <a:t>.</a:t>
            </a:r>
          </a:p>
        </p:txBody>
      </p:sp>
      <p:sp>
        <p:nvSpPr>
          <p:cNvPr id="267" name="Ionizing radiation has no significant effect on the spatial resolution or the average cluster size.…"/>
          <p:cNvSpPr txBox="1"/>
          <p:nvPr/>
        </p:nvSpPr>
        <p:spPr>
          <a:xfrm>
            <a:off x="7530910" y="4048143"/>
            <a:ext cx="4389808" cy="22175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01600" indent="-101600">
              <a:buSzPct val="100000"/>
              <a:buChar char="•"/>
              <a:defRPr sz="1800"/>
            </a:pPr>
            <a:r>
              <a:t>Ionizing radiation has no significant effect on the spatial resolution or the average cluster size.</a:t>
            </a:r>
          </a:p>
          <a:p>
            <a:pPr marL="101600" indent="-101600">
              <a:buSzPct val="100000"/>
              <a:buChar char="•"/>
              <a:defRPr sz="1800"/>
            </a:pPr>
            <a:r>
              <a:t>Non-ionizing irradiation slightly degrades spatial resolution (~0.3 µm) at low thresholds because it introduces defects in the sensor bulk, reducing charge collection efficiency and cluster size.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0" name="Summary and prospect"/>
          <p:cNvSpPr txBox="1"/>
          <p:nvPr>
            <p:ph type="title"/>
          </p:nvPr>
        </p:nvSpPr>
        <p:spPr>
          <a:prstGeom prst="rect">
            <a:avLst/>
          </a:prstGeom>
        </p:spPr>
        <p:txBody>
          <a:bodyPr/>
          <a:lstStyle/>
          <a:p>
            <a:pPr/>
            <a:r>
              <a:t>Summary and prospect</a:t>
            </a:r>
          </a:p>
        </p:txBody>
      </p:sp>
      <p:sp>
        <p:nvSpPr>
          <p:cNvPr id="271" name="ITS3 — a bent wafer-scale monolithic pixel detector…"/>
          <p:cNvSpPr txBox="1"/>
          <p:nvPr/>
        </p:nvSpPr>
        <p:spPr>
          <a:xfrm>
            <a:off x="176529" y="1411173"/>
            <a:ext cx="7445370" cy="4212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lnSpc>
                <a:spcPct val="120000"/>
              </a:lnSpc>
              <a:buSzPct val="100000"/>
              <a:buChar char="•"/>
              <a:defRPr sz="2000"/>
            </a:pPr>
            <a:r>
              <a:rPr b="1">
                <a:solidFill>
                  <a:srgbClr val="FF2600"/>
                </a:solidFill>
              </a:rPr>
              <a:t>ITS3</a:t>
            </a:r>
            <a:r>
              <a:t> — a bent wafer-scale monolithic pixel detector</a:t>
            </a:r>
          </a:p>
          <a:p>
            <a:pPr marL="228600" indent="-228600">
              <a:lnSpc>
                <a:spcPct val="120000"/>
              </a:lnSpc>
              <a:buSzPct val="100000"/>
              <a:buChar char="•"/>
              <a:defRPr sz="2000"/>
            </a:pPr>
            <a:r>
              <a:rPr b="1">
                <a:solidFill>
                  <a:srgbClr val="FF2600"/>
                </a:solidFill>
              </a:rPr>
              <a:t>MOSS</a:t>
            </a:r>
            <a:r>
              <a:t> — the first stitching sensor produced in the ER1 phase.</a:t>
            </a:r>
          </a:p>
          <a:p>
            <a:pPr lvl="1" marL="592666" indent="-211666">
              <a:lnSpc>
                <a:spcPct val="120000"/>
              </a:lnSpc>
              <a:buSzPct val="100000"/>
              <a:buChar char="-"/>
              <a:defRPr sz="2000"/>
            </a:pPr>
            <a:r>
              <a:t>Functional test completed!</a:t>
            </a:r>
          </a:p>
          <a:p>
            <a:pPr lvl="1" marL="592666" indent="-211666">
              <a:lnSpc>
                <a:spcPct val="120000"/>
              </a:lnSpc>
              <a:buSzPct val="100000"/>
              <a:buChar char="-"/>
              <a:defRPr sz="2000"/>
            </a:pPr>
            <a:r>
              <a:t>demonstrates promising performance and yield for upgrade.</a:t>
            </a:r>
          </a:p>
          <a:p>
            <a:pPr lvl="1" marL="592666" indent="-211666">
              <a:lnSpc>
                <a:spcPct val="120000"/>
              </a:lnSpc>
              <a:buSzPct val="100000"/>
              <a:buChar char="-"/>
              <a:defRPr sz="2000"/>
            </a:pPr>
            <a:r>
              <a:t>pave the way for further optimizations and the development of the final chip design.</a:t>
            </a:r>
          </a:p>
          <a:p>
            <a:pPr marL="200526" indent="-200526">
              <a:lnSpc>
                <a:spcPct val="120000"/>
              </a:lnSpc>
              <a:buSzPct val="100000"/>
              <a:buChar char="•"/>
              <a:defRPr sz="2000"/>
            </a:pPr>
            <a:r>
              <a:rPr b="1">
                <a:solidFill>
                  <a:srgbClr val="FF2600"/>
                </a:solidFill>
              </a:rPr>
              <a:t>MOSAIX</a:t>
            </a:r>
            <a:r>
              <a:t> — the second-generation stitching chip produced in the ER2 phase.</a:t>
            </a:r>
          </a:p>
          <a:p>
            <a:pPr lvl="1" marL="592666" indent="-211666">
              <a:lnSpc>
                <a:spcPct val="120000"/>
              </a:lnSpc>
              <a:buSzPct val="100000"/>
              <a:buChar char="-"/>
              <a:defRPr sz="2000"/>
            </a:pPr>
            <a:r>
              <a:t>Larger-scale stitching, fully powered by the end-cap, and an advanced front-end circuit ,etc.</a:t>
            </a:r>
          </a:p>
          <a:p>
            <a:pPr lvl="1" marL="592666" indent="-211666">
              <a:lnSpc>
                <a:spcPct val="120000"/>
              </a:lnSpc>
              <a:buSzPct val="100000"/>
              <a:buChar char="-"/>
              <a:defRPr sz="2000"/>
            </a:pPr>
            <a:r>
              <a:t>already in the tape-out stage and will be delivered and tested in early 2026.</a:t>
            </a:r>
          </a:p>
        </p:txBody>
      </p:sp>
      <p:pic>
        <p:nvPicPr>
          <p:cNvPr id="272" name="截屏2025-10-19 20.10.13.png" descr="截屏2025-10-19 20.10.13.png"/>
          <p:cNvPicPr>
            <a:picLocks noChangeAspect="1"/>
          </p:cNvPicPr>
          <p:nvPr/>
        </p:nvPicPr>
        <p:blipFill>
          <a:blip r:embed="rId2">
            <a:extLst/>
          </a:blip>
          <a:stretch>
            <a:fillRect/>
          </a:stretch>
        </p:blipFill>
        <p:spPr>
          <a:xfrm>
            <a:off x="7686084" y="3880658"/>
            <a:ext cx="4162648" cy="2349471"/>
          </a:xfrm>
          <a:prstGeom prst="rect">
            <a:avLst/>
          </a:prstGeom>
          <a:ln w="12700">
            <a:miter lim="400000"/>
          </a:ln>
        </p:spPr>
      </p:pic>
      <p:pic>
        <p:nvPicPr>
          <p:cNvPr id="273" name="截屏2025-10-19 20.27.32.png" descr="截屏2025-10-19 20.27.32.png"/>
          <p:cNvPicPr>
            <a:picLocks noChangeAspect="1"/>
          </p:cNvPicPr>
          <p:nvPr/>
        </p:nvPicPr>
        <p:blipFill>
          <a:blip r:embed="rId3">
            <a:extLst/>
          </a:blip>
          <a:stretch>
            <a:fillRect/>
          </a:stretch>
        </p:blipFill>
        <p:spPr>
          <a:xfrm>
            <a:off x="8014493" y="682169"/>
            <a:ext cx="3248490" cy="301162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6" name="CentralChinaNormalUniv_Logo.svg" descr="CentralChinaNormalUniv_Logo.svg"/>
          <p:cNvPicPr>
            <a:picLocks noChangeAspect="1"/>
          </p:cNvPicPr>
          <p:nvPr/>
        </p:nvPicPr>
        <p:blipFill>
          <a:blip r:embed="rId2">
            <a:extLst/>
          </a:blip>
          <a:stretch>
            <a:fillRect/>
          </a:stretch>
        </p:blipFill>
        <p:spPr>
          <a:xfrm>
            <a:off x="10924700" y="120759"/>
            <a:ext cx="1111164" cy="1111163"/>
          </a:xfrm>
          <a:prstGeom prst="rect">
            <a:avLst/>
          </a:prstGeom>
          <a:ln w="12700">
            <a:miter lim="400000"/>
          </a:ln>
        </p:spPr>
      </p:pic>
      <p:pic>
        <p:nvPicPr>
          <p:cNvPr id="277" name="4_Color_Logo_CB.png" descr="4_Color_Logo_CB.png"/>
          <p:cNvPicPr>
            <a:picLocks noChangeAspect="1"/>
          </p:cNvPicPr>
          <p:nvPr/>
        </p:nvPicPr>
        <p:blipFill>
          <a:blip r:embed="rId3">
            <a:extLst/>
          </a:blip>
          <a:stretch>
            <a:fillRect/>
          </a:stretch>
        </p:blipFill>
        <p:spPr>
          <a:xfrm>
            <a:off x="9851471" y="78264"/>
            <a:ext cx="886039" cy="1196153"/>
          </a:xfrm>
          <a:prstGeom prst="rect">
            <a:avLst/>
          </a:prstGeom>
          <a:ln w="12700">
            <a:miter lim="400000"/>
          </a:ln>
        </p:spPr>
      </p:pic>
      <p:pic>
        <p:nvPicPr>
          <p:cNvPr id="278" name="图像" descr="图像"/>
          <p:cNvPicPr>
            <a:picLocks noChangeAspect="1"/>
          </p:cNvPicPr>
          <p:nvPr/>
        </p:nvPicPr>
        <p:blipFill>
          <a:blip r:embed="rId4">
            <a:extLst/>
          </a:blip>
          <a:stretch>
            <a:fillRect/>
          </a:stretch>
        </p:blipFill>
        <p:spPr>
          <a:xfrm>
            <a:off x="0" y="1478459"/>
            <a:ext cx="12192001" cy="342901"/>
          </a:xfrm>
          <a:prstGeom prst="rect">
            <a:avLst/>
          </a:prstGeom>
          <a:ln w="12700">
            <a:miter lim="400000"/>
          </a:ln>
        </p:spPr>
      </p:pic>
      <p:sp>
        <p:nvSpPr>
          <p:cNvPr id="279" name="Backup"/>
          <p:cNvSpPr txBox="1"/>
          <p:nvPr/>
        </p:nvSpPr>
        <p:spPr>
          <a:xfrm>
            <a:off x="409228" y="2694751"/>
            <a:ext cx="2306202" cy="146849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4800"/>
            </a:lvl1pPr>
          </a:lstStyle>
          <a:p>
            <a:pPr/>
            <a:r>
              <a:t>Backup</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2" name="front-end circuit"/>
          <p:cNvSpPr txBox="1"/>
          <p:nvPr>
            <p:ph type="title"/>
          </p:nvPr>
        </p:nvSpPr>
        <p:spPr>
          <a:prstGeom prst="rect">
            <a:avLst/>
          </a:prstGeom>
        </p:spPr>
        <p:txBody>
          <a:bodyPr/>
          <a:lstStyle/>
          <a:p>
            <a:pPr/>
            <a:r>
              <a:t>front-end circuit</a:t>
            </a:r>
          </a:p>
        </p:txBody>
      </p:sp>
      <p:pic>
        <p:nvPicPr>
          <p:cNvPr id="283" name="Test charge injection scheme.png" descr="Test charge injection scheme.png"/>
          <p:cNvPicPr>
            <a:picLocks noChangeAspect="1"/>
          </p:cNvPicPr>
          <p:nvPr/>
        </p:nvPicPr>
        <p:blipFill>
          <a:blip r:embed="rId2">
            <a:extLst/>
          </a:blip>
          <a:stretch>
            <a:fillRect/>
          </a:stretch>
        </p:blipFill>
        <p:spPr>
          <a:xfrm>
            <a:off x="6468964" y="1898280"/>
            <a:ext cx="5415403" cy="3061440"/>
          </a:xfrm>
          <a:prstGeom prst="rect">
            <a:avLst/>
          </a:prstGeom>
          <a:ln w="12700">
            <a:miter lim="400000"/>
          </a:ln>
        </p:spPr>
      </p:pic>
      <p:pic>
        <p:nvPicPr>
          <p:cNvPr id="284" name="截屏2025-10-19 20.38.58.png" descr="截屏2025-10-19 20.38.58.png"/>
          <p:cNvPicPr>
            <a:picLocks noChangeAspect="1"/>
          </p:cNvPicPr>
          <p:nvPr/>
        </p:nvPicPr>
        <p:blipFill>
          <a:blip r:embed="rId3">
            <a:extLst/>
          </a:blip>
          <a:stretch>
            <a:fillRect/>
          </a:stretch>
        </p:blipFill>
        <p:spPr>
          <a:xfrm>
            <a:off x="234950" y="2018312"/>
            <a:ext cx="6047844" cy="306144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幻灯片编号"/>
          <p:cNvSpPr txBox="1"/>
          <p:nvPr>
            <p:ph type="sldNum" sz="quarter" idx="2"/>
          </p:nvPr>
        </p:nvSpPr>
        <p:spPr>
          <a:xfrm>
            <a:off x="11893661" y="6528213"/>
            <a:ext cx="167709"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 name="Outline"/>
          <p:cNvSpPr txBox="1"/>
          <p:nvPr>
            <p:ph type="title"/>
          </p:nvPr>
        </p:nvSpPr>
        <p:spPr>
          <a:prstGeom prst="rect">
            <a:avLst/>
          </a:prstGeom>
        </p:spPr>
        <p:txBody>
          <a:bodyPr/>
          <a:lstStyle/>
          <a:p>
            <a:pPr/>
            <a:r>
              <a:t>Outline</a:t>
            </a:r>
          </a:p>
        </p:txBody>
      </p:sp>
      <p:sp>
        <p:nvSpPr>
          <p:cNvPr id="96" name="Overview of ITS3 and MOSS…"/>
          <p:cNvSpPr txBox="1"/>
          <p:nvPr/>
        </p:nvSpPr>
        <p:spPr>
          <a:xfrm>
            <a:off x="630841" y="1230719"/>
            <a:ext cx="5409076" cy="23645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50657" indent="-250657">
              <a:buSzPct val="100000"/>
              <a:buChar char="•"/>
              <a:defRPr sz="3100"/>
            </a:pPr>
            <a:r>
              <a:t>Overview of ITS3 and MOSS</a:t>
            </a:r>
          </a:p>
          <a:p>
            <a:pPr marL="250657" indent="-250657">
              <a:buSzPct val="100000"/>
              <a:buChar char="•"/>
              <a:defRPr sz="3100"/>
            </a:pPr>
            <a:r>
              <a:t>The functional test of MOSS</a:t>
            </a:r>
          </a:p>
          <a:p>
            <a:pPr lvl="1" marL="631657" indent="-250657">
              <a:buSzPct val="100000"/>
              <a:buChar char="-"/>
              <a:defRPr sz="3100"/>
            </a:pPr>
            <a:r>
              <a:t>test setup</a:t>
            </a:r>
          </a:p>
          <a:p>
            <a:pPr lvl="1" marL="631657" indent="-250657">
              <a:buSzPct val="100000"/>
              <a:buChar char="-"/>
              <a:defRPr sz="3100"/>
            </a:pPr>
            <a:r>
              <a:t>test content and results</a:t>
            </a:r>
          </a:p>
          <a:p>
            <a:pPr marL="250657" indent="-250657">
              <a:buSzPct val="100000"/>
              <a:buChar char="•"/>
              <a:defRPr sz="3100"/>
            </a:pPr>
            <a:r>
              <a:t>Summary and prospect</a:t>
            </a:r>
          </a:p>
        </p:txBody>
      </p:sp>
      <p:pic>
        <p:nvPicPr>
          <p:cNvPr id="97" name="截屏2025-10-19 20.18.30.png" descr="截屏2025-10-19 20.18.30.png"/>
          <p:cNvPicPr>
            <a:picLocks noChangeAspect="1"/>
          </p:cNvPicPr>
          <p:nvPr/>
        </p:nvPicPr>
        <p:blipFill>
          <a:blip r:embed="rId2">
            <a:extLst/>
          </a:blip>
          <a:stretch>
            <a:fillRect/>
          </a:stretch>
        </p:blipFill>
        <p:spPr>
          <a:xfrm>
            <a:off x="6915150" y="959265"/>
            <a:ext cx="4014243" cy="2418520"/>
          </a:xfrm>
          <a:prstGeom prst="rect">
            <a:avLst/>
          </a:prstGeom>
          <a:ln w="12700">
            <a:miter lim="400000"/>
          </a:ln>
        </p:spPr>
      </p:pic>
      <p:graphicFrame>
        <p:nvGraphicFramePr>
          <p:cNvPr id="98" name="Table 1"/>
          <p:cNvGraphicFramePr/>
          <p:nvPr/>
        </p:nvGraphicFramePr>
        <p:xfrm>
          <a:off x="217260" y="4114799"/>
          <a:ext cx="9868957" cy="1151187"/>
        </p:xfrm>
        <a:graphic xmlns:a="http://schemas.openxmlformats.org/drawingml/2006/main">
          <a:graphicData uri="http://schemas.openxmlformats.org/drawingml/2006/table">
            <a:tbl>
              <a:tblPr firstCol="0" firstRow="1" lastCol="0" lastRow="0" bandCol="0" bandRow="1" rtl="0">
                <a:tableStyleId>{5210D4BE-8A6A-4375-B0DA-EF1729AE4BD1}</a:tableStyleId>
              </a:tblPr>
              <a:tblGrid>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gridCol w="164270"/>
              </a:tblGrid>
              <a:tr h="284621">
                <a:tc gridSpan="12">
                  <a:txBody>
                    <a:bodyPr/>
                    <a:lstStyle/>
                    <a:p>
                      <a:pPr indent="889000" algn="l">
                        <a:defRPr b="0" sz="1800">
                          <a:solidFill>
                            <a:srgbClr val="000000"/>
                          </a:solidFill>
                        </a:defRPr>
                      </a:pPr>
                      <a:r>
                        <a:rPr b="1">
                          <a:solidFill>
                            <a:srgbClr val="FFFFFF"/>
                          </a:solidFill>
                        </a:rPr>
                        <a:t>2021</a:t>
                      </a:r>
                    </a:p>
                  </a:txBody>
                  <a:tcPr marL="0" marR="0" marT="0" marB="0" anchor="t" anchorCtr="0" horzOverflow="overflow">
                    <a:solidFill>
                      <a:srgbClr val="DDDDDD"/>
                    </a:solidFill>
                  </a:tcPr>
                </a:tc>
                <a:tc hMerge="1">
                  <a:tcPr/>
                </a:tc>
                <a:tc hMerge="1">
                  <a:tcPr/>
                </a:tc>
                <a:tc hMerge="1">
                  <a:tcPr/>
                </a:tc>
                <a:tc hMerge="1">
                  <a:tcPr/>
                </a:tc>
                <a:tc hMerge="1">
                  <a:tcPr/>
                </a:tc>
                <a:tc hMerge="1">
                  <a:tcPr/>
                </a:tc>
                <a:tc hMerge="1">
                  <a:tcPr/>
                </a:tc>
                <a:tc hMerge="1">
                  <a:tcPr/>
                </a:tc>
                <a:tc hMerge="1">
                  <a:tcPr/>
                </a:tc>
                <a:tc hMerge="1">
                  <a:tcPr/>
                </a:tc>
                <a:tc hMerge="1">
                  <a:tcPr/>
                </a:tc>
                <a:tc gridSpan="12">
                  <a:txBody>
                    <a:bodyPr/>
                    <a:lstStyle/>
                    <a:p>
                      <a:pPr indent="889000" algn="l">
                        <a:defRPr b="0" sz="1800">
                          <a:solidFill>
                            <a:srgbClr val="000000"/>
                          </a:solidFill>
                        </a:defRPr>
                      </a:pPr>
                      <a:r>
                        <a:rPr b="1">
                          <a:solidFill>
                            <a:srgbClr val="FFFFFF"/>
                          </a:solidFill>
                        </a:rPr>
                        <a:t>2022</a:t>
                      </a:r>
                    </a:p>
                  </a:txBody>
                  <a:tcPr marL="0" marR="0" marT="0" marB="0" anchor="t" anchorCtr="0" horzOverflow="overflow"/>
                </a:tc>
                <a:tc hMerge="1">
                  <a:tcPr/>
                </a:tc>
                <a:tc hMerge="1">
                  <a:tcPr/>
                </a:tc>
                <a:tc hMerge="1">
                  <a:tcPr/>
                </a:tc>
                <a:tc hMerge="1">
                  <a:tcPr/>
                </a:tc>
                <a:tc hMerge="1">
                  <a:tcPr/>
                </a:tc>
                <a:tc hMerge="1">
                  <a:tcPr/>
                </a:tc>
                <a:tc hMerge="1">
                  <a:tcPr/>
                </a:tc>
                <a:tc hMerge="1">
                  <a:tcPr/>
                </a:tc>
                <a:tc hMerge="1">
                  <a:tcPr/>
                </a:tc>
                <a:tc hMerge="1">
                  <a:tcPr/>
                </a:tc>
                <a:tc hMerge="1">
                  <a:tcPr/>
                </a:tc>
                <a:tc gridSpan="12">
                  <a:txBody>
                    <a:bodyPr/>
                    <a:lstStyle/>
                    <a:p>
                      <a:pPr indent="889000" algn="l">
                        <a:defRPr b="0" sz="1800">
                          <a:solidFill>
                            <a:srgbClr val="000000"/>
                          </a:solidFill>
                        </a:defRPr>
                      </a:pPr>
                      <a:r>
                        <a:rPr b="1">
                          <a:solidFill>
                            <a:srgbClr val="FFFFFF"/>
                          </a:solidFill>
                        </a:rPr>
                        <a:t>2023</a:t>
                      </a:r>
                    </a:p>
                  </a:txBody>
                  <a:tcPr marL="0" marR="0" marT="0" marB="0" anchor="t" anchorCtr="0" horzOverflow="overflow">
                    <a:solidFill>
                      <a:srgbClr val="DDDDDD"/>
                    </a:solidFill>
                  </a:tcPr>
                </a:tc>
                <a:tc hMerge="1">
                  <a:tcPr/>
                </a:tc>
                <a:tc hMerge="1">
                  <a:tcPr/>
                </a:tc>
                <a:tc hMerge="1">
                  <a:tcPr/>
                </a:tc>
                <a:tc hMerge="1">
                  <a:tcPr/>
                </a:tc>
                <a:tc hMerge="1">
                  <a:tcPr/>
                </a:tc>
                <a:tc hMerge="1">
                  <a:tcPr/>
                </a:tc>
                <a:tc hMerge="1">
                  <a:tcPr/>
                </a:tc>
                <a:tc hMerge="1">
                  <a:tcPr/>
                </a:tc>
                <a:tc hMerge="1">
                  <a:tcPr/>
                </a:tc>
                <a:tc hMerge="1">
                  <a:tcPr/>
                </a:tc>
                <a:tc hMerge="1">
                  <a:tcPr/>
                </a:tc>
                <a:tc gridSpan="12">
                  <a:txBody>
                    <a:bodyPr/>
                    <a:lstStyle/>
                    <a:p>
                      <a:pPr indent="889000" algn="l">
                        <a:defRPr b="0" sz="1800">
                          <a:solidFill>
                            <a:srgbClr val="000000"/>
                          </a:solidFill>
                        </a:defRPr>
                      </a:pPr>
                      <a:r>
                        <a:rPr b="1">
                          <a:solidFill>
                            <a:srgbClr val="FFFFFF"/>
                          </a:solidFill>
                        </a:rPr>
                        <a:t>2024</a:t>
                      </a:r>
                    </a:p>
                  </a:txBody>
                  <a:tcPr marL="0" marR="0" marT="0" marB="0" anchor="t" anchorCtr="0" horzOverflow="overflow"/>
                </a:tc>
                <a:tc hMerge="1">
                  <a:tcPr/>
                </a:tc>
                <a:tc hMerge="1">
                  <a:tcPr/>
                </a:tc>
                <a:tc hMerge="1">
                  <a:tcPr/>
                </a:tc>
                <a:tc hMerge="1">
                  <a:tcPr/>
                </a:tc>
                <a:tc hMerge="1">
                  <a:tcPr/>
                </a:tc>
                <a:tc hMerge="1">
                  <a:tcPr/>
                </a:tc>
                <a:tc hMerge="1">
                  <a:tcPr/>
                </a:tc>
                <a:tc hMerge="1">
                  <a:tcPr/>
                </a:tc>
                <a:tc hMerge="1">
                  <a:tcPr/>
                </a:tc>
                <a:tc hMerge="1">
                  <a:tcPr/>
                </a:tc>
                <a:tc hMerge="1">
                  <a:tcPr/>
                </a:tc>
                <a:tc gridSpan="12">
                  <a:txBody>
                    <a:bodyPr/>
                    <a:lstStyle/>
                    <a:p>
                      <a:pPr indent="889000" algn="l">
                        <a:defRPr b="0" sz="1800">
                          <a:solidFill>
                            <a:srgbClr val="000000"/>
                          </a:solidFill>
                        </a:defRPr>
                      </a:pPr>
                      <a:r>
                        <a:rPr b="1">
                          <a:solidFill>
                            <a:srgbClr val="FFFFFF"/>
                          </a:solidFill>
                        </a:rPr>
                        <a:t>2025</a:t>
                      </a:r>
                    </a:p>
                  </a:txBody>
                  <a:tcPr marL="0" marR="0" marT="0" marB="0" anchor="t" anchorCtr="0" horzOverflow="overflow">
                    <a:solidFill>
                      <a:srgbClr val="DDDDDD"/>
                    </a:solidFill>
                  </a:tcPr>
                </a:tc>
                <a:tc hMerge="1">
                  <a:tcPr/>
                </a:tc>
                <a:tc hMerge="1">
                  <a:tcPr/>
                </a:tc>
                <a:tc hMerge="1">
                  <a:tcPr/>
                </a:tc>
                <a:tc hMerge="1">
                  <a:tcPr/>
                </a:tc>
                <a:tc hMerge="1">
                  <a:tcPr/>
                </a:tc>
                <a:tc hMerge="1">
                  <a:tcPr/>
                </a:tc>
                <a:tc hMerge="1">
                  <a:tcPr/>
                </a:tc>
                <a:tc hMerge="1">
                  <a:tcPr/>
                </a:tc>
                <a:tc hMerge="1">
                  <a:tcPr/>
                </a:tc>
                <a:tc hMerge="1">
                  <a:tcPr/>
                </a:tc>
                <a:tc hMerge="1">
                  <a:tcPr/>
                </a:tc>
              </a:tr>
              <a:tr h="300797">
                <a:tc gridSpan="3">
                  <a:txBody>
                    <a:bodyPr/>
                    <a:lstStyle/>
                    <a:p>
                      <a:pPr algn="ctr">
                        <a:defRPr sz="1800"/>
                      </a:pPr>
                      <a:r>
                        <a:t>Q1</a:t>
                      </a:r>
                    </a:p>
                  </a:txBody>
                  <a:tcPr marL="0" marR="0" marT="0" marB="0" anchor="ctr" anchorCtr="0" horzOverflow="overflow"/>
                </a:tc>
                <a:tc hMerge="1">
                  <a:tcPr/>
                </a:tc>
                <a:tc hMerge="1">
                  <a:tcPr/>
                </a:tc>
                <a:tc gridSpan="3">
                  <a:txBody>
                    <a:bodyPr/>
                    <a:lstStyle/>
                    <a:p>
                      <a:pPr algn="ctr">
                        <a:defRPr sz="1800"/>
                      </a:pPr>
                      <a:r>
                        <a:t>Q2</a:t>
                      </a:r>
                    </a:p>
                  </a:txBody>
                  <a:tcPr marL="0" marR="0" marT="0" marB="0" anchor="ctr" anchorCtr="0" horzOverflow="overflow"/>
                </a:tc>
                <a:tc hMerge="1">
                  <a:tcPr/>
                </a:tc>
                <a:tc hMerge="1">
                  <a:tcPr/>
                </a:tc>
                <a:tc gridSpan="3">
                  <a:txBody>
                    <a:bodyPr/>
                    <a:lstStyle/>
                    <a:p>
                      <a:pPr algn="ctr">
                        <a:defRPr sz="1800"/>
                      </a:pPr>
                      <a:r>
                        <a:t>Q3</a:t>
                      </a:r>
                    </a:p>
                  </a:txBody>
                  <a:tcPr marL="0" marR="0" marT="0" marB="0" anchor="ctr" anchorCtr="0" horzOverflow="overflow"/>
                </a:tc>
                <a:tc hMerge="1">
                  <a:tcPr/>
                </a:tc>
                <a:tc hMerge="1">
                  <a:tcPr/>
                </a:tc>
                <a:tc gridSpan="3">
                  <a:txBody>
                    <a:bodyPr/>
                    <a:lstStyle/>
                    <a:p>
                      <a:pPr algn="ctr">
                        <a:defRPr sz="1800"/>
                      </a:pPr>
                      <a:r>
                        <a:t> Q4</a:t>
                      </a:r>
                    </a:p>
                  </a:txBody>
                  <a:tcPr marL="0" marR="0" marT="0" marB="0" anchor="ctr" anchorCtr="0" horzOverflow="overflow"/>
                </a:tc>
                <a:tc hMerge="1">
                  <a:tcPr/>
                </a:tc>
                <a:tc hMerge="1">
                  <a:tcPr/>
                </a:tc>
                <a:tc gridSpan="3">
                  <a:txBody>
                    <a:bodyPr/>
                    <a:lstStyle/>
                    <a:p>
                      <a:pPr algn="ctr">
                        <a:defRPr sz="1800"/>
                      </a:pPr>
                      <a:r>
                        <a:t>Q1</a:t>
                      </a:r>
                    </a:p>
                  </a:txBody>
                  <a:tcPr marL="0" marR="0" marT="0" marB="0" anchor="ctr" anchorCtr="0" horzOverflow="overflow"/>
                </a:tc>
                <a:tc hMerge="1">
                  <a:tcPr/>
                </a:tc>
                <a:tc hMerge="1">
                  <a:tcPr/>
                </a:tc>
                <a:tc gridSpan="3">
                  <a:txBody>
                    <a:bodyPr/>
                    <a:lstStyle/>
                    <a:p>
                      <a:pPr algn="ctr">
                        <a:defRPr sz="1800"/>
                      </a:pPr>
                      <a:r>
                        <a:t>Q2</a:t>
                      </a:r>
                    </a:p>
                  </a:txBody>
                  <a:tcPr marL="0" marR="0" marT="0" marB="0" anchor="ctr" anchorCtr="0" horzOverflow="overflow"/>
                </a:tc>
                <a:tc hMerge="1">
                  <a:tcPr/>
                </a:tc>
                <a:tc hMerge="1">
                  <a:tcPr/>
                </a:tc>
                <a:tc gridSpan="3">
                  <a:txBody>
                    <a:bodyPr/>
                    <a:lstStyle/>
                    <a:p>
                      <a:pPr algn="ctr">
                        <a:defRPr sz="1800"/>
                      </a:pPr>
                      <a:r>
                        <a:t>Q3</a:t>
                      </a:r>
                    </a:p>
                  </a:txBody>
                  <a:tcPr marL="0" marR="0" marT="0" marB="0" anchor="ctr" anchorCtr="0" horzOverflow="overflow"/>
                </a:tc>
                <a:tc hMerge="1">
                  <a:tcPr/>
                </a:tc>
                <a:tc hMerge="1">
                  <a:tcPr/>
                </a:tc>
                <a:tc gridSpan="3">
                  <a:txBody>
                    <a:bodyPr/>
                    <a:lstStyle/>
                    <a:p>
                      <a:pPr algn="ctr">
                        <a:defRPr sz="1800"/>
                      </a:pPr>
                      <a:r>
                        <a:t> Q4</a:t>
                      </a:r>
                    </a:p>
                  </a:txBody>
                  <a:tcPr marL="0" marR="0" marT="0" marB="0" anchor="ctr" anchorCtr="0" horzOverflow="overflow"/>
                </a:tc>
                <a:tc hMerge="1">
                  <a:tcPr/>
                </a:tc>
                <a:tc hMerge="1">
                  <a:tcPr/>
                </a:tc>
                <a:tc gridSpan="3">
                  <a:txBody>
                    <a:bodyPr/>
                    <a:lstStyle/>
                    <a:p>
                      <a:pPr algn="ctr">
                        <a:defRPr sz="1800"/>
                      </a:pPr>
                      <a:r>
                        <a:t>Q1</a:t>
                      </a:r>
                    </a:p>
                  </a:txBody>
                  <a:tcPr marL="0" marR="0" marT="0" marB="0" anchor="ctr" anchorCtr="0" horzOverflow="overflow"/>
                </a:tc>
                <a:tc hMerge="1">
                  <a:tcPr/>
                </a:tc>
                <a:tc hMerge="1">
                  <a:tcPr/>
                </a:tc>
                <a:tc gridSpan="3">
                  <a:txBody>
                    <a:bodyPr/>
                    <a:lstStyle/>
                    <a:p>
                      <a:pPr algn="ctr">
                        <a:defRPr sz="1800"/>
                      </a:pPr>
                      <a:r>
                        <a:t>Q2</a:t>
                      </a:r>
                    </a:p>
                  </a:txBody>
                  <a:tcPr marL="0" marR="0" marT="0" marB="0" anchor="ctr" anchorCtr="0" horzOverflow="overflow"/>
                </a:tc>
                <a:tc hMerge="1">
                  <a:tcPr/>
                </a:tc>
                <a:tc hMerge="1">
                  <a:tcPr/>
                </a:tc>
                <a:tc gridSpan="3">
                  <a:txBody>
                    <a:bodyPr/>
                    <a:lstStyle/>
                    <a:p>
                      <a:pPr algn="ctr">
                        <a:defRPr sz="1800"/>
                      </a:pPr>
                      <a:r>
                        <a:t>Q3</a:t>
                      </a:r>
                    </a:p>
                  </a:txBody>
                  <a:tcPr marL="0" marR="0" marT="0" marB="0" anchor="ctr" anchorCtr="0" horzOverflow="overflow"/>
                </a:tc>
                <a:tc hMerge="1">
                  <a:tcPr/>
                </a:tc>
                <a:tc hMerge="1">
                  <a:tcPr/>
                </a:tc>
                <a:tc gridSpan="3">
                  <a:txBody>
                    <a:bodyPr/>
                    <a:lstStyle/>
                    <a:p>
                      <a:pPr algn="ctr">
                        <a:defRPr sz="1800"/>
                      </a:pPr>
                      <a:r>
                        <a:t> Q4</a:t>
                      </a:r>
                    </a:p>
                  </a:txBody>
                  <a:tcPr marL="0" marR="0" marT="0" marB="0" anchor="ctr" anchorCtr="0" horzOverflow="overflow"/>
                </a:tc>
                <a:tc hMerge="1">
                  <a:tcPr/>
                </a:tc>
                <a:tc hMerge="1">
                  <a:tcPr/>
                </a:tc>
                <a:tc gridSpan="3">
                  <a:txBody>
                    <a:bodyPr/>
                    <a:lstStyle/>
                    <a:p>
                      <a:pPr algn="ctr">
                        <a:defRPr sz="1800"/>
                      </a:pPr>
                      <a:r>
                        <a:t>Q1</a:t>
                      </a:r>
                    </a:p>
                  </a:txBody>
                  <a:tcPr marL="0" marR="0" marT="0" marB="0" anchor="ctr" anchorCtr="0" horzOverflow="overflow"/>
                </a:tc>
                <a:tc hMerge="1">
                  <a:tcPr/>
                </a:tc>
                <a:tc hMerge="1">
                  <a:tcPr/>
                </a:tc>
                <a:tc gridSpan="3">
                  <a:txBody>
                    <a:bodyPr/>
                    <a:lstStyle/>
                    <a:p>
                      <a:pPr algn="ctr">
                        <a:defRPr sz="1800"/>
                      </a:pPr>
                      <a:r>
                        <a:t>Q2</a:t>
                      </a:r>
                    </a:p>
                  </a:txBody>
                  <a:tcPr marL="0" marR="0" marT="0" marB="0" anchor="ctr" anchorCtr="0" horzOverflow="overflow"/>
                </a:tc>
                <a:tc hMerge="1">
                  <a:tcPr/>
                </a:tc>
                <a:tc hMerge="1">
                  <a:tcPr/>
                </a:tc>
                <a:tc gridSpan="3">
                  <a:txBody>
                    <a:bodyPr/>
                    <a:lstStyle/>
                    <a:p>
                      <a:pPr algn="ctr">
                        <a:defRPr sz="1800"/>
                      </a:pPr>
                      <a:r>
                        <a:t>Q3</a:t>
                      </a:r>
                    </a:p>
                  </a:txBody>
                  <a:tcPr marL="0" marR="0" marT="0" marB="0" anchor="ctr" anchorCtr="0" horzOverflow="overflow"/>
                </a:tc>
                <a:tc hMerge="1">
                  <a:tcPr/>
                </a:tc>
                <a:tc hMerge="1">
                  <a:tcPr/>
                </a:tc>
                <a:tc gridSpan="3">
                  <a:txBody>
                    <a:bodyPr/>
                    <a:lstStyle/>
                    <a:p>
                      <a:pPr algn="ctr">
                        <a:defRPr sz="1800"/>
                      </a:pPr>
                      <a:r>
                        <a:t> Q4</a:t>
                      </a:r>
                    </a:p>
                  </a:txBody>
                  <a:tcPr marL="0" marR="0" marT="0" marB="0" anchor="ctr" anchorCtr="0" horzOverflow="overflow"/>
                </a:tc>
                <a:tc hMerge="1">
                  <a:tcPr/>
                </a:tc>
                <a:tc hMerge="1">
                  <a:tcPr/>
                </a:tc>
                <a:tc gridSpan="3">
                  <a:txBody>
                    <a:bodyPr/>
                    <a:lstStyle/>
                    <a:p>
                      <a:pPr algn="ctr">
                        <a:defRPr sz="1800"/>
                      </a:pPr>
                      <a:r>
                        <a:t>Q1</a:t>
                      </a:r>
                    </a:p>
                  </a:txBody>
                  <a:tcPr marL="0" marR="0" marT="0" marB="0" anchor="ctr" anchorCtr="0" horzOverflow="overflow"/>
                </a:tc>
                <a:tc hMerge="1">
                  <a:tcPr/>
                </a:tc>
                <a:tc hMerge="1">
                  <a:tcPr/>
                </a:tc>
                <a:tc gridSpan="3">
                  <a:txBody>
                    <a:bodyPr/>
                    <a:lstStyle/>
                    <a:p>
                      <a:pPr algn="ctr">
                        <a:defRPr sz="1800"/>
                      </a:pPr>
                      <a:r>
                        <a:t>Q2</a:t>
                      </a:r>
                    </a:p>
                  </a:txBody>
                  <a:tcPr marL="0" marR="0" marT="0" marB="0" anchor="ctr" anchorCtr="0" horzOverflow="overflow"/>
                </a:tc>
                <a:tc hMerge="1">
                  <a:tcPr/>
                </a:tc>
                <a:tc hMerge="1">
                  <a:tcPr/>
                </a:tc>
                <a:tc gridSpan="3">
                  <a:txBody>
                    <a:bodyPr/>
                    <a:lstStyle/>
                    <a:p>
                      <a:pPr algn="ctr">
                        <a:defRPr sz="1800"/>
                      </a:pPr>
                      <a:r>
                        <a:t>Q3</a:t>
                      </a:r>
                    </a:p>
                  </a:txBody>
                  <a:tcPr marL="0" marR="0" marT="0" marB="0" anchor="ctr" anchorCtr="0" horzOverflow="overflow"/>
                </a:tc>
                <a:tc hMerge="1">
                  <a:tcPr/>
                </a:tc>
                <a:tc hMerge="1">
                  <a:tcPr/>
                </a:tc>
                <a:tc gridSpan="3">
                  <a:txBody>
                    <a:bodyPr/>
                    <a:lstStyle/>
                    <a:p>
                      <a:pPr algn="ctr">
                        <a:defRPr sz="1800"/>
                      </a:pPr>
                      <a:r>
                        <a:t> Q4</a:t>
                      </a:r>
                    </a:p>
                  </a:txBody>
                  <a:tcPr marL="0" marR="0" marT="0" marB="0" anchor="ctr" anchorCtr="0" horzOverflow="overflow"/>
                </a:tc>
                <a:tc hMerge="1">
                  <a:tcPr/>
                </a:tc>
                <a:tc hMerge="1">
                  <a:tcPr/>
                </a:tc>
              </a:tr>
              <a:tr h="271921">
                <a:tc>
                  <a:txBody>
                    <a:bodyPr/>
                    <a:lstStyle/>
                    <a:p>
                      <a:pPr algn="ctr">
                        <a:defRPr sz="1800"/>
                      </a:pPr>
                      <a:r>
                        <a:t>J</a:t>
                      </a:r>
                    </a:p>
                  </a:txBody>
                  <a:tcPr marL="0" marR="0" marT="0" marB="0" anchor="ctr" anchorCtr="0" horzOverflow="overflow"/>
                </a:tc>
                <a:tc>
                  <a:txBody>
                    <a:bodyPr/>
                    <a:lstStyle/>
                    <a:p>
                      <a:pPr algn="ctr">
                        <a:defRPr sz="1800"/>
                      </a:pPr>
                      <a:r>
                        <a:t>F</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S</a:t>
                      </a:r>
                    </a:p>
                  </a:txBody>
                  <a:tcPr marL="0" marR="0" marT="0" marB="0" anchor="ctr" anchorCtr="0" horzOverflow="overflow"/>
                </a:tc>
                <a:tc>
                  <a:txBody>
                    <a:bodyPr/>
                    <a:lstStyle/>
                    <a:p>
                      <a:pPr algn="ctr">
                        <a:defRPr sz="1800"/>
                      </a:pPr>
                      <a:r>
                        <a:t>O</a:t>
                      </a:r>
                    </a:p>
                  </a:txBody>
                  <a:tcPr marL="0" marR="0" marT="0" marB="0" anchor="ctr" anchorCtr="0" horzOverflow="overflow"/>
                </a:tc>
                <a:tc>
                  <a:txBody>
                    <a:bodyPr/>
                    <a:lstStyle/>
                    <a:p>
                      <a:pPr algn="ctr">
                        <a:defRPr sz="1800"/>
                      </a:pPr>
                      <a:r>
                        <a:t>N</a:t>
                      </a:r>
                    </a:p>
                  </a:txBody>
                  <a:tcPr marL="0" marR="0" marT="0" marB="0" anchor="ctr" anchorCtr="0" horzOverflow="overflow"/>
                </a:tc>
                <a:tc>
                  <a:txBody>
                    <a:bodyPr/>
                    <a:lstStyle/>
                    <a:p>
                      <a:pPr algn="ctr">
                        <a:defRPr sz="1800"/>
                      </a:pPr>
                      <a:r>
                        <a:t>D</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F</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S</a:t>
                      </a:r>
                    </a:p>
                  </a:txBody>
                  <a:tcPr marL="0" marR="0" marT="0" marB="0" anchor="ctr" anchorCtr="0" horzOverflow="overflow"/>
                </a:tc>
                <a:tc>
                  <a:txBody>
                    <a:bodyPr/>
                    <a:lstStyle/>
                    <a:p>
                      <a:pPr algn="ctr">
                        <a:defRPr sz="1800"/>
                      </a:pPr>
                      <a:r>
                        <a:t>O</a:t>
                      </a:r>
                    </a:p>
                  </a:txBody>
                  <a:tcPr marL="0" marR="0" marT="0" marB="0" anchor="ctr" anchorCtr="0" horzOverflow="overflow"/>
                </a:tc>
                <a:tc>
                  <a:txBody>
                    <a:bodyPr/>
                    <a:lstStyle/>
                    <a:p>
                      <a:pPr algn="ctr">
                        <a:defRPr sz="1800"/>
                      </a:pPr>
                      <a:r>
                        <a:t>N</a:t>
                      </a:r>
                    </a:p>
                  </a:txBody>
                  <a:tcPr marL="0" marR="0" marT="0" marB="0" anchor="ctr" anchorCtr="0" horzOverflow="overflow"/>
                </a:tc>
                <a:tc>
                  <a:txBody>
                    <a:bodyPr/>
                    <a:lstStyle/>
                    <a:p>
                      <a:pPr algn="ctr">
                        <a:defRPr sz="1800"/>
                      </a:pPr>
                      <a:r>
                        <a:t>D</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F</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S</a:t>
                      </a:r>
                    </a:p>
                  </a:txBody>
                  <a:tcPr marL="0" marR="0" marT="0" marB="0" anchor="ctr" anchorCtr="0" horzOverflow="overflow"/>
                </a:tc>
                <a:tc>
                  <a:txBody>
                    <a:bodyPr/>
                    <a:lstStyle/>
                    <a:p>
                      <a:pPr algn="ctr">
                        <a:defRPr sz="1800"/>
                      </a:pPr>
                      <a:r>
                        <a:t>O</a:t>
                      </a:r>
                    </a:p>
                  </a:txBody>
                  <a:tcPr marL="0" marR="0" marT="0" marB="0" anchor="ctr" anchorCtr="0" horzOverflow="overflow"/>
                </a:tc>
                <a:tc>
                  <a:txBody>
                    <a:bodyPr/>
                    <a:lstStyle/>
                    <a:p>
                      <a:pPr algn="ctr">
                        <a:defRPr sz="1800"/>
                      </a:pPr>
                      <a:r>
                        <a:t>N</a:t>
                      </a:r>
                    </a:p>
                  </a:txBody>
                  <a:tcPr marL="0" marR="0" marT="0" marB="0" anchor="ctr" anchorCtr="0" horzOverflow="overflow"/>
                </a:tc>
                <a:tc>
                  <a:txBody>
                    <a:bodyPr/>
                    <a:lstStyle/>
                    <a:p>
                      <a:pPr algn="ctr">
                        <a:defRPr sz="1800"/>
                      </a:pPr>
                      <a:r>
                        <a:t>D</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F</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S</a:t>
                      </a:r>
                    </a:p>
                  </a:txBody>
                  <a:tcPr marL="0" marR="0" marT="0" marB="0" anchor="ctr" anchorCtr="0" horzOverflow="overflow"/>
                </a:tc>
                <a:tc>
                  <a:txBody>
                    <a:bodyPr/>
                    <a:lstStyle/>
                    <a:p>
                      <a:pPr algn="ctr">
                        <a:defRPr sz="1800"/>
                      </a:pPr>
                      <a:r>
                        <a:t>O</a:t>
                      </a:r>
                    </a:p>
                  </a:txBody>
                  <a:tcPr marL="0" marR="0" marT="0" marB="0" anchor="ctr" anchorCtr="0" horzOverflow="overflow"/>
                </a:tc>
                <a:tc>
                  <a:txBody>
                    <a:bodyPr/>
                    <a:lstStyle/>
                    <a:p>
                      <a:pPr algn="ctr">
                        <a:defRPr sz="1800"/>
                      </a:pPr>
                      <a:r>
                        <a:t>N</a:t>
                      </a:r>
                    </a:p>
                  </a:txBody>
                  <a:tcPr marL="0" marR="0" marT="0" marB="0" anchor="ctr" anchorCtr="0" horzOverflow="overflow"/>
                </a:tc>
                <a:tc>
                  <a:txBody>
                    <a:bodyPr/>
                    <a:lstStyle/>
                    <a:p>
                      <a:pPr algn="ctr">
                        <a:defRPr sz="1800"/>
                      </a:pPr>
                      <a:r>
                        <a:t>D</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F</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S</a:t>
                      </a:r>
                    </a:p>
                  </a:txBody>
                  <a:tcPr marL="0" marR="0" marT="0" marB="0" anchor="ctr" anchorCtr="0" horzOverflow="overflow"/>
                </a:tc>
                <a:tc>
                  <a:txBody>
                    <a:bodyPr/>
                    <a:lstStyle/>
                    <a:p>
                      <a:pPr algn="ctr">
                        <a:defRPr sz="1800"/>
                      </a:pPr>
                      <a:r>
                        <a:t>O</a:t>
                      </a:r>
                    </a:p>
                  </a:txBody>
                  <a:tcPr marL="0" marR="0" marT="0" marB="0" anchor="ctr" anchorCtr="0" horzOverflow="overflow"/>
                </a:tc>
                <a:tc>
                  <a:txBody>
                    <a:bodyPr/>
                    <a:lstStyle/>
                    <a:p>
                      <a:pPr algn="ctr">
                        <a:defRPr sz="1800"/>
                      </a:pPr>
                      <a:r>
                        <a:t>N</a:t>
                      </a:r>
                    </a:p>
                  </a:txBody>
                  <a:tcPr marL="0" marR="0" marT="0" marB="0" anchor="ctr" anchorCtr="0" horzOverflow="overflow"/>
                </a:tc>
                <a:tc>
                  <a:txBody>
                    <a:bodyPr/>
                    <a:lstStyle/>
                    <a:p>
                      <a:pPr algn="ctr">
                        <a:defRPr sz="1800"/>
                      </a:pPr>
                      <a:r>
                        <a:t>D</a:t>
                      </a:r>
                    </a:p>
                  </a:txBody>
                  <a:tcPr marL="0" marR="0" marT="0" marB="0" anchor="ctr" anchorCtr="0" horzOverflow="overflow"/>
                </a:tc>
              </a:tr>
              <a:tr h="271921">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r>
            </a:tbl>
          </a:graphicData>
        </a:graphic>
      </p:graphicFrame>
      <p:graphicFrame>
        <p:nvGraphicFramePr>
          <p:cNvPr id="99" name="Table 1-1"/>
          <p:cNvGraphicFramePr/>
          <p:nvPr/>
        </p:nvGraphicFramePr>
        <p:xfrm>
          <a:off x="10102850" y="4110187"/>
          <a:ext cx="1971252" cy="1129263"/>
        </p:xfrm>
        <a:graphic xmlns:a="http://schemas.openxmlformats.org/drawingml/2006/main">
          <a:graphicData uri="http://schemas.openxmlformats.org/drawingml/2006/table">
            <a:tbl>
              <a:tblPr firstCol="0" firstRow="1" lastCol="0" lastRow="0" bandCol="0" bandRow="1" rtl="0">
                <a:tableStyleId>{5210D4BE-8A6A-4375-B0DA-EF1729AE4BD1}</a:tableStyleId>
              </a:tblPr>
              <a:tblGrid>
                <a:gridCol w="164270"/>
                <a:gridCol w="164270"/>
                <a:gridCol w="164270"/>
                <a:gridCol w="164270"/>
                <a:gridCol w="164270"/>
                <a:gridCol w="164270"/>
                <a:gridCol w="164270"/>
                <a:gridCol w="164270"/>
                <a:gridCol w="164270"/>
                <a:gridCol w="164270"/>
                <a:gridCol w="164270"/>
                <a:gridCol w="164270"/>
              </a:tblGrid>
              <a:tr h="284621">
                <a:tc gridSpan="12">
                  <a:txBody>
                    <a:bodyPr/>
                    <a:lstStyle/>
                    <a:p>
                      <a:pPr indent="889000" algn="l">
                        <a:defRPr b="0" sz="1800">
                          <a:solidFill>
                            <a:srgbClr val="000000"/>
                          </a:solidFill>
                        </a:defRPr>
                      </a:pPr>
                      <a:r>
                        <a:rPr b="1">
                          <a:solidFill>
                            <a:srgbClr val="FFFFFF"/>
                          </a:solidFill>
                        </a:rPr>
                        <a:t>2026</a:t>
                      </a:r>
                    </a:p>
                  </a:txBody>
                  <a:tcPr marL="0" marR="0" marT="0" marB="0" anchor="t" anchorCtr="0" horzOverflow="overflow"/>
                </a:tc>
                <a:tc hMerge="1">
                  <a:tcPr/>
                </a:tc>
                <a:tc hMerge="1">
                  <a:tcPr/>
                </a:tc>
                <a:tc hMerge="1">
                  <a:tcPr/>
                </a:tc>
                <a:tc hMerge="1">
                  <a:tcPr/>
                </a:tc>
                <a:tc hMerge="1">
                  <a:tcPr/>
                </a:tc>
                <a:tc hMerge="1">
                  <a:tcPr/>
                </a:tc>
                <a:tc hMerge="1">
                  <a:tcPr/>
                </a:tc>
                <a:tc hMerge="1">
                  <a:tcPr/>
                </a:tc>
                <a:tc hMerge="1">
                  <a:tcPr/>
                </a:tc>
                <a:tc hMerge="1">
                  <a:tcPr/>
                </a:tc>
                <a:tc hMerge="1">
                  <a:tcPr/>
                </a:tc>
              </a:tr>
              <a:tr h="284621">
                <a:tc gridSpan="3">
                  <a:txBody>
                    <a:bodyPr/>
                    <a:lstStyle/>
                    <a:p>
                      <a:pPr algn="ctr">
                        <a:defRPr sz="1800"/>
                      </a:pPr>
                      <a:r>
                        <a:t>Q1</a:t>
                      </a:r>
                    </a:p>
                  </a:txBody>
                  <a:tcPr marL="0" marR="0" marT="0" marB="0" anchor="ctr" anchorCtr="0" horzOverflow="overflow"/>
                </a:tc>
                <a:tc hMerge="1">
                  <a:tcPr/>
                </a:tc>
                <a:tc hMerge="1">
                  <a:tcPr/>
                </a:tc>
                <a:tc gridSpan="3">
                  <a:txBody>
                    <a:bodyPr/>
                    <a:lstStyle/>
                    <a:p>
                      <a:pPr algn="ctr">
                        <a:defRPr sz="1800"/>
                      </a:pPr>
                      <a:r>
                        <a:t>Q2</a:t>
                      </a:r>
                    </a:p>
                  </a:txBody>
                  <a:tcPr marL="0" marR="0" marT="0" marB="0" anchor="ctr" anchorCtr="0" horzOverflow="overflow"/>
                </a:tc>
                <a:tc hMerge="1">
                  <a:tcPr/>
                </a:tc>
                <a:tc hMerge="1">
                  <a:tcPr/>
                </a:tc>
                <a:tc gridSpan="3">
                  <a:txBody>
                    <a:bodyPr/>
                    <a:lstStyle/>
                    <a:p>
                      <a:pPr algn="ctr">
                        <a:defRPr sz="1800"/>
                      </a:pPr>
                      <a:r>
                        <a:t>Q3</a:t>
                      </a:r>
                    </a:p>
                  </a:txBody>
                  <a:tcPr marL="0" marR="0" marT="0" marB="0" anchor="ctr" anchorCtr="0" horzOverflow="overflow"/>
                </a:tc>
                <a:tc hMerge="1">
                  <a:tcPr/>
                </a:tc>
                <a:tc hMerge="1">
                  <a:tcPr/>
                </a:tc>
                <a:tc gridSpan="3">
                  <a:txBody>
                    <a:bodyPr/>
                    <a:lstStyle/>
                    <a:p>
                      <a:pPr algn="ctr">
                        <a:defRPr sz="1800"/>
                      </a:pPr>
                      <a:r>
                        <a:t> Q4</a:t>
                      </a:r>
                    </a:p>
                  </a:txBody>
                  <a:tcPr marL="0" marR="0" marT="0" marB="0" anchor="ctr" anchorCtr="0" horzOverflow="overflow"/>
                </a:tc>
                <a:tc hMerge="1">
                  <a:tcPr/>
                </a:tc>
                <a:tc hMerge="1">
                  <a:tcPr/>
                </a:tc>
              </a:tr>
              <a:tr h="284621">
                <a:tc>
                  <a:txBody>
                    <a:bodyPr/>
                    <a:lstStyle/>
                    <a:p>
                      <a:pPr algn="ctr">
                        <a:defRPr sz="1800"/>
                      </a:pPr>
                      <a:r>
                        <a:t>J</a:t>
                      </a:r>
                    </a:p>
                  </a:txBody>
                  <a:tcPr marL="0" marR="0" marT="0" marB="0" anchor="ctr" anchorCtr="0" horzOverflow="overflow"/>
                </a:tc>
                <a:tc>
                  <a:txBody>
                    <a:bodyPr/>
                    <a:lstStyle/>
                    <a:p>
                      <a:pPr algn="ctr">
                        <a:defRPr sz="1800"/>
                      </a:pPr>
                      <a:r>
                        <a:t>F</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M</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J</a:t>
                      </a:r>
                    </a:p>
                  </a:txBody>
                  <a:tcPr marL="0" marR="0" marT="0" marB="0" anchor="ctr" anchorCtr="0" horzOverflow="overflow"/>
                </a:tc>
                <a:tc>
                  <a:txBody>
                    <a:bodyPr/>
                    <a:lstStyle/>
                    <a:p>
                      <a:pPr algn="ctr">
                        <a:defRPr sz="1800"/>
                      </a:pPr>
                      <a:r>
                        <a:t>A</a:t>
                      </a:r>
                    </a:p>
                  </a:txBody>
                  <a:tcPr marL="0" marR="0" marT="0" marB="0" anchor="ctr" anchorCtr="0" horzOverflow="overflow"/>
                </a:tc>
                <a:tc>
                  <a:txBody>
                    <a:bodyPr/>
                    <a:lstStyle/>
                    <a:p>
                      <a:pPr algn="ctr">
                        <a:defRPr sz="1800"/>
                      </a:pPr>
                      <a:r>
                        <a:t>S</a:t>
                      </a:r>
                    </a:p>
                  </a:txBody>
                  <a:tcPr marL="0" marR="0" marT="0" marB="0" anchor="ctr" anchorCtr="0" horzOverflow="overflow"/>
                </a:tc>
                <a:tc>
                  <a:txBody>
                    <a:bodyPr/>
                    <a:lstStyle/>
                    <a:p>
                      <a:pPr algn="ctr">
                        <a:defRPr sz="1800"/>
                      </a:pPr>
                      <a:r>
                        <a:t>O</a:t>
                      </a:r>
                    </a:p>
                  </a:txBody>
                  <a:tcPr marL="0" marR="0" marT="0" marB="0" anchor="ctr" anchorCtr="0" horzOverflow="overflow"/>
                </a:tc>
                <a:tc>
                  <a:txBody>
                    <a:bodyPr/>
                    <a:lstStyle/>
                    <a:p>
                      <a:pPr algn="ctr">
                        <a:defRPr sz="1800"/>
                      </a:pPr>
                      <a:r>
                        <a:t>N</a:t>
                      </a:r>
                    </a:p>
                  </a:txBody>
                  <a:tcPr marL="0" marR="0" marT="0" marB="0" anchor="ctr" anchorCtr="0" horzOverflow="overflow"/>
                </a:tc>
                <a:tc>
                  <a:txBody>
                    <a:bodyPr/>
                    <a:lstStyle/>
                    <a:p>
                      <a:pPr algn="ctr">
                        <a:defRPr sz="1800"/>
                      </a:pPr>
                      <a:r>
                        <a:t>D</a:t>
                      </a:r>
                    </a:p>
                  </a:txBody>
                  <a:tcPr marL="0" marR="0" marT="0" marB="0" anchor="ctr" anchorCtr="0" horzOverflow="overflow"/>
                </a:tc>
              </a:tr>
              <a:tr h="284621">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c gridSpan="3">
                  <a:txBody>
                    <a:bodyPr/>
                    <a:lstStyle/>
                    <a:p>
                      <a:pPr algn="ctr">
                        <a:defRPr sz="1800"/>
                      </a:pPr>
                    </a:p>
                  </a:txBody>
                  <a:tcPr marL="0" marR="0" marT="0" marB="0" anchor="ctr" anchorCtr="0" horzOverflow="overflow">
                    <a:solidFill>
                      <a:srgbClr val="DDDDDD"/>
                    </a:solidFill>
                  </a:tcPr>
                </a:tc>
                <a:tc hMerge="1">
                  <a:tcPr/>
                </a:tc>
                <a:tc hMerge="1">
                  <a:tcPr/>
                </a:tc>
              </a:tr>
            </a:tbl>
          </a:graphicData>
        </a:graphic>
      </p:graphicFrame>
      <p:sp>
        <p:nvSpPr>
          <p:cNvPr id="100" name="线条"/>
          <p:cNvSpPr/>
          <p:nvPr/>
        </p:nvSpPr>
        <p:spPr>
          <a:xfrm flipV="1">
            <a:off x="965200" y="4000499"/>
            <a:ext cx="1" cy="1733412"/>
          </a:xfrm>
          <a:prstGeom prst="line">
            <a:avLst/>
          </a:prstGeom>
          <a:ln w="12700">
            <a:solidFill>
              <a:srgbClr val="000000"/>
            </a:solidFill>
            <a:miter/>
          </a:ln>
        </p:spPr>
        <p:txBody>
          <a:bodyPr lIns="45719" rIns="45719"/>
          <a:lstStyle/>
          <a:p>
            <a:pPr algn="ctr">
              <a:defRPr b="1" sz="1600">
                <a:solidFill>
                  <a:srgbClr val="FFFFFF"/>
                </a:solidFill>
              </a:defRPr>
            </a:pPr>
          </a:p>
        </p:txBody>
      </p:sp>
      <p:sp>
        <p:nvSpPr>
          <p:cNvPr id="101" name="线条"/>
          <p:cNvSpPr/>
          <p:nvPr/>
        </p:nvSpPr>
        <p:spPr>
          <a:xfrm flipV="1">
            <a:off x="4089400" y="3971491"/>
            <a:ext cx="0" cy="2751990"/>
          </a:xfrm>
          <a:prstGeom prst="line">
            <a:avLst/>
          </a:prstGeom>
          <a:ln w="12700">
            <a:solidFill>
              <a:srgbClr val="000000"/>
            </a:solidFill>
            <a:miter/>
          </a:ln>
        </p:spPr>
        <p:txBody>
          <a:bodyPr lIns="45719" rIns="45719"/>
          <a:lstStyle/>
          <a:p>
            <a:pPr algn="ctr">
              <a:defRPr b="1" sz="1600">
                <a:solidFill>
                  <a:srgbClr val="FFFFFF"/>
                </a:solidFill>
              </a:defRPr>
            </a:pPr>
          </a:p>
        </p:txBody>
      </p:sp>
      <p:sp>
        <p:nvSpPr>
          <p:cNvPr id="102" name="箭头"/>
          <p:cNvSpPr/>
          <p:nvPr/>
        </p:nvSpPr>
        <p:spPr>
          <a:xfrm>
            <a:off x="1041400" y="5283199"/>
            <a:ext cx="2971800" cy="479255"/>
          </a:xfrm>
          <a:prstGeom prst="rightArrow">
            <a:avLst>
              <a:gd name="adj1" fmla="val 54000"/>
              <a:gd name="adj2" fmla="val 162310"/>
            </a:avLst>
          </a:prstGeom>
          <a:solidFill>
            <a:srgbClr val="253A83"/>
          </a:solidFill>
          <a:ln w="12700">
            <a:miter lim="400000"/>
          </a:ln>
        </p:spPr>
        <p:txBody>
          <a:bodyPr lIns="0" tIns="0" rIns="0" bIns="0"/>
          <a:lstStyle/>
          <a:p>
            <a:pPr algn="ctr">
              <a:defRPr b="1" sz="1800">
                <a:solidFill>
                  <a:srgbClr val="FFFFFF"/>
                </a:solidFill>
              </a:defRPr>
            </a:pPr>
          </a:p>
        </p:txBody>
      </p:sp>
      <p:sp>
        <p:nvSpPr>
          <p:cNvPr id="103" name="ER1 chip design(MOSS MOST)"/>
          <p:cNvSpPr txBox="1"/>
          <p:nvPr/>
        </p:nvSpPr>
        <p:spPr>
          <a:xfrm>
            <a:off x="1213174" y="5384557"/>
            <a:ext cx="2425376" cy="276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300">
                <a:solidFill>
                  <a:srgbClr val="FFFFFF"/>
                </a:solidFill>
              </a:defRPr>
            </a:lvl1pPr>
          </a:lstStyle>
          <a:p>
            <a:pPr/>
            <a:r>
              <a:t>ER1 chip design(MOSS MOST)</a:t>
            </a:r>
          </a:p>
        </p:txBody>
      </p:sp>
      <p:sp>
        <p:nvSpPr>
          <p:cNvPr id="104" name="线条"/>
          <p:cNvSpPr/>
          <p:nvPr/>
        </p:nvSpPr>
        <p:spPr>
          <a:xfrm flipV="1">
            <a:off x="8623300" y="3971491"/>
            <a:ext cx="0" cy="1791428"/>
          </a:xfrm>
          <a:prstGeom prst="line">
            <a:avLst/>
          </a:prstGeom>
          <a:ln w="12700">
            <a:solidFill>
              <a:srgbClr val="000000"/>
            </a:solidFill>
            <a:miter/>
          </a:ln>
        </p:spPr>
        <p:txBody>
          <a:bodyPr lIns="45719" rIns="45719"/>
          <a:lstStyle/>
          <a:p>
            <a:pPr algn="ctr">
              <a:defRPr b="1" sz="1600">
                <a:solidFill>
                  <a:srgbClr val="FFFFFF"/>
                </a:solidFill>
              </a:defRPr>
            </a:pPr>
          </a:p>
        </p:txBody>
      </p:sp>
      <p:sp>
        <p:nvSpPr>
          <p:cNvPr id="105" name="箭头"/>
          <p:cNvSpPr/>
          <p:nvPr/>
        </p:nvSpPr>
        <p:spPr>
          <a:xfrm>
            <a:off x="4165600" y="5283200"/>
            <a:ext cx="4381500" cy="479254"/>
          </a:xfrm>
          <a:prstGeom prst="rightArrow">
            <a:avLst>
              <a:gd name="adj1" fmla="val 54000"/>
              <a:gd name="adj2" fmla="val 162310"/>
            </a:avLst>
          </a:prstGeom>
          <a:solidFill>
            <a:srgbClr val="253A83"/>
          </a:solidFill>
          <a:ln w="12700">
            <a:miter lim="400000"/>
          </a:ln>
        </p:spPr>
        <p:txBody>
          <a:bodyPr lIns="0" tIns="0" rIns="0" bIns="0"/>
          <a:lstStyle/>
          <a:p>
            <a:pPr algn="ctr">
              <a:defRPr b="1" sz="1800">
                <a:solidFill>
                  <a:srgbClr val="FFFFFF"/>
                </a:solidFill>
              </a:defRPr>
            </a:pPr>
          </a:p>
        </p:txBody>
      </p:sp>
      <p:sp>
        <p:nvSpPr>
          <p:cNvPr id="106" name="ER2 chip design(MOSAIX)"/>
          <p:cNvSpPr txBox="1"/>
          <p:nvPr/>
        </p:nvSpPr>
        <p:spPr>
          <a:xfrm>
            <a:off x="5158740" y="5384557"/>
            <a:ext cx="2058576" cy="276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300">
                <a:solidFill>
                  <a:srgbClr val="FFFFFF"/>
                </a:solidFill>
              </a:defRPr>
            </a:lvl1pPr>
          </a:lstStyle>
          <a:p>
            <a:pPr/>
            <a:r>
              <a:t>ER2 chip design(MOSAIX)</a:t>
            </a:r>
          </a:p>
        </p:txBody>
      </p:sp>
      <p:sp>
        <p:nvSpPr>
          <p:cNvPr id="107" name="箭头"/>
          <p:cNvSpPr/>
          <p:nvPr/>
        </p:nvSpPr>
        <p:spPr>
          <a:xfrm>
            <a:off x="8887034" y="5284328"/>
            <a:ext cx="2871789" cy="479254"/>
          </a:xfrm>
          <a:prstGeom prst="rightArrow">
            <a:avLst>
              <a:gd name="adj1" fmla="val 54000"/>
              <a:gd name="adj2" fmla="val 162310"/>
            </a:avLst>
          </a:prstGeom>
          <a:solidFill>
            <a:srgbClr val="253A83"/>
          </a:solidFill>
          <a:ln w="12700">
            <a:miter lim="400000"/>
          </a:ln>
        </p:spPr>
        <p:txBody>
          <a:bodyPr lIns="0" tIns="0" rIns="0" bIns="0"/>
          <a:lstStyle/>
          <a:p>
            <a:pPr algn="ctr">
              <a:defRPr b="1" sz="1800">
                <a:solidFill>
                  <a:srgbClr val="FFFFFF"/>
                </a:solidFill>
              </a:defRPr>
            </a:pPr>
          </a:p>
        </p:txBody>
      </p:sp>
      <p:sp>
        <p:nvSpPr>
          <p:cNvPr id="108" name="ER3 Final chip design"/>
          <p:cNvSpPr txBox="1"/>
          <p:nvPr/>
        </p:nvSpPr>
        <p:spPr>
          <a:xfrm>
            <a:off x="9467850" y="5384557"/>
            <a:ext cx="1710157" cy="276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300">
                <a:solidFill>
                  <a:srgbClr val="FFFFFF"/>
                </a:solidFill>
              </a:defRPr>
            </a:lvl1pPr>
          </a:lstStyle>
          <a:p>
            <a:pPr/>
            <a:r>
              <a:t>ER3 Final chip design</a:t>
            </a:r>
          </a:p>
        </p:txBody>
      </p:sp>
      <p:sp>
        <p:nvSpPr>
          <p:cNvPr id="109" name="ER1 Chip test"/>
          <p:cNvSpPr txBox="1"/>
          <p:nvPr/>
        </p:nvSpPr>
        <p:spPr>
          <a:xfrm>
            <a:off x="5815330" y="5981077"/>
            <a:ext cx="1279418" cy="3011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pPr/>
            <a:r>
              <a:t>ER1 Chip test</a:t>
            </a:r>
          </a:p>
        </p:txBody>
      </p:sp>
      <p:sp>
        <p:nvSpPr>
          <p:cNvPr id="110" name="箭头"/>
          <p:cNvSpPr/>
          <p:nvPr/>
        </p:nvSpPr>
        <p:spPr>
          <a:xfrm>
            <a:off x="4305300" y="5909115"/>
            <a:ext cx="4731452" cy="445032"/>
          </a:xfrm>
          <a:prstGeom prst="rightArrow">
            <a:avLst>
              <a:gd name="adj1" fmla="val 49461"/>
              <a:gd name="adj2" fmla="val 180677"/>
            </a:avLst>
          </a:prstGeom>
          <a:ln w="25400">
            <a:solidFill>
              <a:srgbClr val="3F7E47"/>
            </a:solidFill>
            <a:miter/>
          </a:ln>
        </p:spPr>
        <p:txBody>
          <a:bodyPr lIns="45719" rIns="45719"/>
          <a:lstStyle/>
          <a:p>
            <a:pPr algn="ctr">
              <a:defRPr b="1" sz="1800">
                <a:solidFill>
                  <a:srgbClr val="FFFFFF"/>
                </a:solidFill>
              </a:defRPr>
            </a:pPr>
          </a:p>
        </p:txBody>
      </p:sp>
      <p:sp>
        <p:nvSpPr>
          <p:cNvPr id="111" name="线条"/>
          <p:cNvSpPr/>
          <p:nvPr/>
        </p:nvSpPr>
        <p:spPr>
          <a:xfrm flipV="1">
            <a:off x="9080500" y="3971491"/>
            <a:ext cx="0" cy="2751990"/>
          </a:xfrm>
          <a:prstGeom prst="line">
            <a:avLst/>
          </a:prstGeom>
          <a:ln w="12700">
            <a:solidFill>
              <a:srgbClr val="000000"/>
            </a:solidFill>
            <a:miter/>
          </a:ln>
        </p:spPr>
        <p:txBody>
          <a:bodyPr lIns="45719" rIns="45719"/>
          <a:lstStyle/>
          <a:p>
            <a:pPr algn="ctr">
              <a:defRPr b="1" sz="1600">
                <a:solidFill>
                  <a:srgbClr val="FFFFFF"/>
                </a:solidFill>
              </a:defRPr>
            </a:pPr>
          </a:p>
        </p:txBody>
      </p:sp>
      <p:sp>
        <p:nvSpPr>
          <p:cNvPr id="112" name="线条"/>
          <p:cNvSpPr/>
          <p:nvPr/>
        </p:nvSpPr>
        <p:spPr>
          <a:xfrm flipH="1" flipV="1">
            <a:off x="10086434" y="3971491"/>
            <a:ext cx="1" cy="2751990"/>
          </a:xfrm>
          <a:prstGeom prst="line">
            <a:avLst/>
          </a:prstGeom>
          <a:ln w="12700">
            <a:solidFill>
              <a:srgbClr val="000000"/>
            </a:solidFill>
            <a:miter/>
          </a:ln>
        </p:spPr>
        <p:txBody>
          <a:bodyPr lIns="45719" rIns="45719"/>
          <a:lstStyle/>
          <a:p>
            <a:pPr algn="ctr">
              <a:defRPr b="1" sz="1600">
                <a:solidFill>
                  <a:srgbClr val="FFFFFF"/>
                </a:solidFill>
              </a:defRPr>
            </a:pPr>
          </a:p>
        </p:txBody>
      </p:sp>
      <p:sp>
        <p:nvSpPr>
          <p:cNvPr id="113" name="ER2 Chip test"/>
          <p:cNvSpPr txBox="1"/>
          <p:nvPr/>
        </p:nvSpPr>
        <p:spPr>
          <a:xfrm>
            <a:off x="10209529" y="6069730"/>
            <a:ext cx="1279419"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pPr/>
            <a:r>
              <a:t>ER2 Chip test</a:t>
            </a:r>
          </a:p>
        </p:txBody>
      </p:sp>
      <p:sp>
        <p:nvSpPr>
          <p:cNvPr id="114" name="箭头"/>
          <p:cNvSpPr/>
          <p:nvPr/>
        </p:nvSpPr>
        <p:spPr>
          <a:xfrm>
            <a:off x="10190633" y="5997768"/>
            <a:ext cx="1760769" cy="445033"/>
          </a:xfrm>
          <a:prstGeom prst="rightArrow">
            <a:avLst>
              <a:gd name="adj1" fmla="val 53385"/>
              <a:gd name="adj2" fmla="val 131628"/>
            </a:avLst>
          </a:prstGeom>
          <a:ln w="25400">
            <a:solidFill>
              <a:srgbClr val="3F7E47"/>
            </a:solidFill>
            <a:miter/>
          </a:ln>
        </p:spPr>
        <p:txBody>
          <a:bodyPr lIns="45719" rIns="45719"/>
          <a:lstStyle/>
          <a:p>
            <a:pPr algn="ctr">
              <a:defRPr b="1" sz="1800">
                <a:solidFill>
                  <a:srgbClr val="FFFFFF"/>
                </a:solidFill>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幻灯片编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7" name="ITS3 and ASIC design general requirements"/>
          <p:cNvSpPr txBox="1"/>
          <p:nvPr>
            <p:ph type="title"/>
          </p:nvPr>
        </p:nvSpPr>
        <p:spPr>
          <a:prstGeom prst="rect">
            <a:avLst/>
          </a:prstGeom>
        </p:spPr>
        <p:txBody>
          <a:bodyPr/>
          <a:lstStyle/>
          <a:p>
            <a:pPr/>
            <a:r>
              <a:t>ITS3 and ASIC design general requirements</a:t>
            </a:r>
          </a:p>
        </p:txBody>
      </p:sp>
      <p:pic>
        <p:nvPicPr>
          <p:cNvPr id="288" name="截屏2025-10-19 20.34.52.png" descr="截屏2025-10-19 20.34.52.png"/>
          <p:cNvPicPr>
            <a:picLocks noChangeAspect="1"/>
          </p:cNvPicPr>
          <p:nvPr/>
        </p:nvPicPr>
        <p:blipFill>
          <a:blip r:embed="rId2">
            <a:extLst/>
          </a:blip>
          <a:stretch>
            <a:fillRect/>
          </a:stretch>
        </p:blipFill>
        <p:spPr>
          <a:xfrm>
            <a:off x="5635556" y="1055007"/>
            <a:ext cx="5992750" cy="4895896"/>
          </a:xfrm>
          <a:prstGeom prst="rect">
            <a:avLst/>
          </a:prstGeom>
          <a:ln w="12700">
            <a:miter lim="400000"/>
          </a:ln>
        </p:spPr>
      </p:pic>
      <p:pic>
        <p:nvPicPr>
          <p:cNvPr id="289" name="截屏2025-10-19 20.36.07.png" descr="截屏2025-10-19 20.36.07.png"/>
          <p:cNvPicPr>
            <a:picLocks noChangeAspect="1"/>
          </p:cNvPicPr>
          <p:nvPr/>
        </p:nvPicPr>
        <p:blipFill>
          <a:blip r:embed="rId3">
            <a:extLst/>
          </a:blip>
          <a:stretch>
            <a:fillRect/>
          </a:stretch>
        </p:blipFill>
        <p:spPr>
          <a:xfrm>
            <a:off x="-3175" y="1520336"/>
            <a:ext cx="5992749" cy="365812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幻灯片编号"/>
          <p:cNvSpPr txBox="1"/>
          <p:nvPr>
            <p:ph type="sldNum" sz="quarter" idx="2"/>
          </p:nvPr>
        </p:nvSpPr>
        <p:spPr>
          <a:xfrm>
            <a:off x="11893661" y="6528213"/>
            <a:ext cx="167709"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7" name="Overview of ITS3"/>
          <p:cNvSpPr txBox="1"/>
          <p:nvPr>
            <p:ph type="title"/>
          </p:nvPr>
        </p:nvSpPr>
        <p:spPr>
          <a:prstGeom prst="rect">
            <a:avLst/>
          </a:prstGeom>
        </p:spPr>
        <p:txBody>
          <a:bodyPr/>
          <a:lstStyle>
            <a:lvl1pPr>
              <a:lnSpc>
                <a:spcPct val="100000"/>
              </a:lnSpc>
              <a:defRPr sz="3100"/>
            </a:lvl1pPr>
          </a:lstStyle>
          <a:p>
            <a:pPr/>
            <a:r>
              <a:t>Overview of ITS3</a:t>
            </a:r>
          </a:p>
        </p:txBody>
      </p:sp>
      <p:pic>
        <p:nvPicPr>
          <p:cNvPr id="118" name="截屏2025-10-13 21.08.01.png" descr="截屏2025-10-13 21.08.01.png"/>
          <p:cNvPicPr>
            <a:picLocks noChangeAspect="1"/>
          </p:cNvPicPr>
          <p:nvPr/>
        </p:nvPicPr>
        <p:blipFill>
          <a:blip r:embed="rId2">
            <a:extLst/>
          </a:blip>
          <a:stretch>
            <a:fillRect/>
          </a:stretch>
        </p:blipFill>
        <p:spPr>
          <a:xfrm>
            <a:off x="183141" y="892738"/>
            <a:ext cx="11138815" cy="2690727"/>
          </a:xfrm>
          <a:prstGeom prst="rect">
            <a:avLst/>
          </a:prstGeom>
          <a:ln w="12700">
            <a:miter lim="400000"/>
          </a:ln>
        </p:spPr>
      </p:pic>
      <p:sp>
        <p:nvSpPr>
          <p:cNvPr id="119" name="ALCIE Detector"/>
          <p:cNvSpPr txBox="1"/>
          <p:nvPr/>
        </p:nvSpPr>
        <p:spPr>
          <a:xfrm>
            <a:off x="1102921" y="3569092"/>
            <a:ext cx="1572272"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2600"/>
                </a:solidFill>
              </a:defRPr>
            </a:lvl1pPr>
          </a:lstStyle>
          <a:p>
            <a:pPr/>
            <a:r>
              <a:t>ALCIE Detector</a:t>
            </a:r>
          </a:p>
        </p:txBody>
      </p:sp>
      <p:sp>
        <p:nvSpPr>
          <p:cNvPr id="120" name="ITS(Inner tracking system)"/>
          <p:cNvSpPr txBox="1"/>
          <p:nvPr/>
        </p:nvSpPr>
        <p:spPr>
          <a:xfrm>
            <a:off x="4493903" y="3569092"/>
            <a:ext cx="2203334"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2600"/>
                </a:solidFill>
              </a:defRPr>
            </a:lvl1pPr>
          </a:lstStyle>
          <a:p>
            <a:pPr/>
            <a:r>
              <a:t>ITS(Inner tracking system)</a:t>
            </a:r>
          </a:p>
        </p:txBody>
      </p:sp>
      <p:sp>
        <p:nvSpPr>
          <p:cNvPr id="121" name="ITS3:replace the innermost three barrels"/>
          <p:cNvSpPr txBox="1"/>
          <p:nvPr/>
        </p:nvSpPr>
        <p:spPr>
          <a:xfrm>
            <a:off x="7781867" y="3600011"/>
            <a:ext cx="33665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2600"/>
                </a:solidFill>
              </a:defRPr>
            </a:lvl1pPr>
          </a:lstStyle>
          <a:p>
            <a:pPr/>
            <a:r>
              <a:t>ITS3:replace the innermost three barrels</a:t>
            </a:r>
          </a:p>
        </p:txBody>
      </p:sp>
      <p:sp>
        <p:nvSpPr>
          <p:cNvPr id="122" name="ITS2:…"/>
          <p:cNvSpPr txBox="1"/>
          <p:nvPr/>
        </p:nvSpPr>
        <p:spPr>
          <a:xfrm>
            <a:off x="785971" y="3792872"/>
            <a:ext cx="10620058" cy="2982605"/>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lstStyle/>
          <a:p>
            <a:pPr marL="228600" indent="-228600">
              <a:buSzPct val="100000"/>
              <a:buChar char="•"/>
              <a:defRPr sz="1800"/>
            </a:pPr>
            <a:r>
              <a:t>ITS2:</a:t>
            </a:r>
          </a:p>
          <a:p>
            <a:pPr lvl="1" marL="603250" indent="-222250">
              <a:buSzPct val="100000"/>
              <a:buChar char="-"/>
              <a:defRPr sz="1800"/>
            </a:pPr>
            <a:r>
              <a:t>7 layers: 3 inner barrel(IB) and 4 outer barrel (OB)</a:t>
            </a:r>
          </a:p>
          <a:p>
            <a:pPr marL="210552" indent="-210552">
              <a:buSzPct val="100000"/>
              <a:buChar char="•"/>
              <a:defRPr sz="1800"/>
            </a:pPr>
            <a:r>
              <a:t>ITS3(Upgrade)：</a:t>
            </a:r>
          </a:p>
          <a:p>
            <a:pPr lvl="1" marL="603250" indent="-222250">
              <a:buSzPct val="100000"/>
              <a:buChar char="-"/>
              <a:defRPr sz="1800"/>
            </a:pPr>
            <a:r>
              <a:t>Advanced Silicon Chips (65nm CMOS MAPS) for the IB</a:t>
            </a:r>
          </a:p>
          <a:p>
            <a:pPr lvl="1" marL="603250" indent="-222250">
              <a:buSzPct val="100000"/>
              <a:buChar char="-"/>
              <a:defRPr sz="1800"/>
            </a:pPr>
            <a:r>
              <a:t>Fabricated with stitching</a:t>
            </a:r>
          </a:p>
          <a:p>
            <a:pPr lvl="1" marL="603250" indent="-222250">
              <a:buSzPct val="100000"/>
              <a:buChar char="-"/>
              <a:defRPr sz="1800"/>
            </a:pPr>
            <a:r>
              <a:t>reduce the material budget to 0.09% X</a:t>
            </a:r>
            <a:r>
              <a:rPr sz="1100"/>
              <a:t>0</a:t>
            </a:r>
            <a:r>
              <a:t> per layer (ITS2: 0.36% X</a:t>
            </a:r>
            <a:r>
              <a:rPr sz="1200"/>
              <a:t>0</a:t>
            </a:r>
            <a:r>
              <a:t> )</a:t>
            </a:r>
          </a:p>
          <a:p>
            <a:pPr lvl="1" marL="603250" indent="-222250">
              <a:buSzPct val="100000"/>
              <a:buChar char="-"/>
              <a:defRPr sz="1800"/>
            </a:pPr>
            <a:r>
              <a:t>More close to beam pipe (2.5 mm)</a:t>
            </a:r>
          </a:p>
          <a:p>
            <a:pPr lvl="1" marL="603250" indent="-222250">
              <a:buSzPct val="100000"/>
              <a:buChar char="-"/>
              <a:defRPr sz="1800"/>
            </a:pPr>
            <a:r>
              <a:t>required radiation tolerance :10 kGy of TID and </a:t>
            </a:r>
            <a14:m>
              <m:oMath>
                <m:sSup>
                  <m:e>
                    <m:r>
                      <a:rPr xmlns:a="http://schemas.openxmlformats.org/drawingml/2006/main" sz="2150" i="1">
                        <a:solidFill>
                          <a:srgbClr val="000000"/>
                        </a:solidFill>
                        <a:latin typeface="Cambria Math" panose="02040503050406030204" pitchFamily="18" charset="0"/>
                      </a:rPr>
                      <m:t>10</m:t>
                    </m:r>
                  </m:e>
                  <m:sup>
                    <m:r>
                      <a:rPr xmlns:a="http://schemas.openxmlformats.org/drawingml/2006/main" sz="2150" i="1">
                        <a:solidFill>
                          <a:srgbClr val="000000"/>
                        </a:solidFill>
                        <a:latin typeface="Cambria Math" panose="02040503050406030204" pitchFamily="18" charset="0"/>
                      </a:rPr>
                      <m:t>13</m:t>
                    </m:r>
                  </m:sup>
                </m:sSup>
                <m:r>
                  <m:rPr>
                    <m:nor/>
                  </m:rPr>
                  <a:rPr xmlns:a="http://schemas.openxmlformats.org/drawingml/2006/main" sz="2150" i="1">
                    <a:solidFill>
                      <a:srgbClr val="000000"/>
                    </a:solidFill>
                    <a:latin typeface="Cambria Math" panose="02040503050406030204" pitchFamily="18" charset="0"/>
                  </a:rPr>
                  <m:t>1 MeV</m:t>
                </m:r>
                <m:sSub>
                  <m:e>
                    <m:r>
                      <a:rPr xmlns:a="http://schemas.openxmlformats.org/drawingml/2006/main" sz="2150" i="1">
                        <a:solidFill>
                          <a:srgbClr val="000000"/>
                        </a:solidFill>
                        <a:latin typeface="Cambria Math" panose="02040503050406030204" pitchFamily="18" charset="0"/>
                      </a:rPr>
                      <m:t>n</m:t>
                    </m:r>
                  </m:e>
                  <m:sub>
                    <m:r>
                      <m:rPr>
                        <m:sty m:val="p"/>
                      </m:rPr>
                      <a:rPr xmlns:a="http://schemas.openxmlformats.org/drawingml/2006/main" sz="2150" i="1">
                        <a:solidFill>
                          <a:srgbClr val="000000"/>
                        </a:solidFill>
                        <a:latin typeface="Cambria Math" panose="02040503050406030204" pitchFamily="18" charset="0"/>
                      </a:rPr>
                      <m:t>eq</m:t>
                    </m:r>
                  </m:sub>
                </m:sSub>
                <m:sSup>
                  <m:e>
                    <m:r>
                      <m:rPr>
                        <m:nor/>
                      </m:rPr>
                      <a:rPr xmlns:a="http://schemas.openxmlformats.org/drawingml/2006/main" sz="2150" i="1">
                        <a:solidFill>
                          <a:srgbClr val="000000"/>
                        </a:solidFill>
                        <a:latin typeface="Cambria Math" panose="02040503050406030204" pitchFamily="18" charset="0"/>
                      </a:rPr>
                      <m:t>cm</m:t>
                    </m:r>
                  </m:e>
                  <m:sup>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2</m:t>
                    </m:r>
                  </m:sup>
                </m:sSup>
              </m:oMath>
            </a14:m>
            <a:r>
              <a:t> of NIEL</a:t>
            </a:r>
          </a:p>
          <a:p>
            <a:pPr lvl="1" marL="603250" indent="-222250">
              <a:buSzPct val="100000"/>
              <a:buChar char="-"/>
              <a:defRPr sz="1800"/>
            </a:pPr>
            <a:r>
              <a:t>Power density &lt; 40 </a:t>
            </a:r>
            <a14:m>
              <m:oMath>
                <m:r>
                  <a:rPr xmlns:a="http://schemas.openxmlformats.org/drawingml/2006/main" sz="2150" i="1">
                    <a:solidFill>
                      <a:srgbClr val="000000"/>
                    </a:solidFill>
                    <a:latin typeface="Cambria Math" panose="02040503050406030204" pitchFamily="18" charset="0"/>
                  </a:rPr>
                  <m:t>m</m:t>
                </m:r>
                <m:r>
                  <m:rPr>
                    <m:nor/>
                  </m:rPr>
                  <a:rPr xmlns:a="http://schemas.openxmlformats.org/drawingml/2006/main" sz="2150" i="1">
                    <a:solidFill>
                      <a:srgbClr val="000000"/>
                    </a:solidFill>
                    <a:latin typeface="Cambria Math" panose="02040503050406030204" pitchFamily="18" charset="0"/>
                  </a:rPr>
                  <m:t>W</m:t>
                </m:r>
                <m:r>
                  <a:rPr xmlns:a="http://schemas.openxmlformats.org/drawingml/2006/main" sz="2150" i="1">
                    <a:solidFill>
                      <a:srgbClr val="000000"/>
                    </a:solidFill>
                    <a:latin typeface="Cambria Math" panose="02040503050406030204" pitchFamily="18" charset="0"/>
                  </a:rPr>
                  <m:t>/</m:t>
                </m:r>
                <m:sSup>
                  <m:e>
                    <m:r>
                      <m:rPr>
                        <m:nor/>
                      </m:rPr>
                      <a:rPr xmlns:a="http://schemas.openxmlformats.org/drawingml/2006/main" sz="2150" i="1">
                        <a:solidFill>
                          <a:srgbClr val="000000"/>
                        </a:solidFill>
                        <a:latin typeface="Cambria Math" panose="02040503050406030204" pitchFamily="18" charset="0"/>
                      </a:rPr>
                      <m:t>cm</m:t>
                    </m:r>
                  </m:e>
                  <m:sup>
                    <m:r>
                      <a:rPr xmlns:a="http://schemas.openxmlformats.org/drawingml/2006/main" sz="2150" i="1">
                        <a:solidFill>
                          <a:srgbClr val="000000"/>
                        </a:solidFill>
                        <a:latin typeface="Cambria Math" panose="02040503050406030204" pitchFamily="18" charset="0"/>
                      </a:rPr>
                      <m:t>2</m:t>
                    </m:r>
                  </m:sup>
                </m:sSup>
              </m:oMath>
            </a14:m>
          </a:p>
        </p:txBody>
      </p:sp>
      <p:sp>
        <p:nvSpPr>
          <p:cNvPr id="123" name="ITS3 TDR :CERN-LHCC-2024-003"/>
          <p:cNvSpPr txBox="1"/>
          <p:nvPr/>
        </p:nvSpPr>
        <p:spPr>
          <a:xfrm>
            <a:off x="6229306" y="332669"/>
            <a:ext cx="3793682"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pPr>
            <a:r>
              <a:t>ITS3 TDR :</a:t>
            </a:r>
            <a:r>
              <a:rPr u="sng">
                <a:solidFill>
                  <a:schemeClr val="accent1"/>
                </a:solidFill>
                <a:uFill>
                  <a:solidFill>
                    <a:schemeClr val="accent1"/>
                  </a:solidFill>
                </a:uFill>
                <a:hlinkClick r:id="rId3" invalidUrl="" action="" tgtFrame="" tooltip="" history="1" highlightClick="0" endSnd="0"/>
              </a:rPr>
              <a:t>CERN-LHCC-2024-003</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幻灯片编号"/>
          <p:cNvSpPr txBox="1"/>
          <p:nvPr>
            <p:ph type="sldNum" sz="quarter" idx="2"/>
          </p:nvPr>
        </p:nvSpPr>
        <p:spPr>
          <a:xfrm>
            <a:off x="11893661" y="6528213"/>
            <a:ext cx="167709"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6" name="Overview of MOSS (MOnolithic Stitched Sensor)"/>
          <p:cNvSpPr txBox="1"/>
          <p:nvPr>
            <p:ph type="title"/>
          </p:nvPr>
        </p:nvSpPr>
        <p:spPr>
          <a:prstGeom prst="rect">
            <a:avLst/>
          </a:prstGeom>
        </p:spPr>
        <p:txBody>
          <a:bodyPr/>
          <a:lstStyle/>
          <a:p>
            <a:pPr/>
            <a:r>
              <a:t>Overview of MOSS (MOnolithic Stitched Sensor)</a:t>
            </a:r>
          </a:p>
        </p:txBody>
      </p:sp>
      <p:pic>
        <p:nvPicPr>
          <p:cNvPr id="127" name="截屏2025-10-14 18.31.40.png" descr="截屏2025-10-14 18.31.40.png"/>
          <p:cNvPicPr>
            <a:picLocks noChangeAspect="1"/>
          </p:cNvPicPr>
          <p:nvPr/>
        </p:nvPicPr>
        <p:blipFill>
          <a:blip r:embed="rId2">
            <a:extLst/>
          </a:blip>
          <a:stretch>
            <a:fillRect/>
          </a:stretch>
        </p:blipFill>
        <p:spPr>
          <a:xfrm>
            <a:off x="394872" y="911700"/>
            <a:ext cx="1854235" cy="2040030"/>
          </a:xfrm>
          <a:prstGeom prst="rect">
            <a:avLst/>
          </a:prstGeom>
          <a:ln w="12700">
            <a:miter lim="400000"/>
          </a:ln>
        </p:spPr>
      </p:pic>
      <p:sp>
        <p:nvSpPr>
          <p:cNvPr id="128" name="wafer"/>
          <p:cNvSpPr txBox="1"/>
          <p:nvPr/>
        </p:nvSpPr>
        <p:spPr>
          <a:xfrm>
            <a:off x="998734" y="3037929"/>
            <a:ext cx="646511" cy="3011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500">
                <a:solidFill>
                  <a:srgbClr val="FF2600"/>
                </a:solidFill>
              </a:defRPr>
            </a:lvl1pPr>
          </a:lstStyle>
          <a:p>
            <a:pPr/>
            <a:r>
              <a:t>wafer</a:t>
            </a:r>
          </a:p>
        </p:txBody>
      </p:sp>
      <p:pic>
        <p:nvPicPr>
          <p:cNvPr id="129" name="截屏2025-10-14 18.37.23.png" descr="截屏2025-10-14 18.37.23.png"/>
          <p:cNvPicPr>
            <a:picLocks noChangeAspect="1"/>
          </p:cNvPicPr>
          <p:nvPr/>
        </p:nvPicPr>
        <p:blipFill>
          <a:blip r:embed="rId3">
            <a:extLst/>
          </a:blip>
          <a:stretch>
            <a:fillRect/>
          </a:stretch>
        </p:blipFill>
        <p:spPr>
          <a:xfrm>
            <a:off x="2954292" y="1353573"/>
            <a:ext cx="3227649" cy="1427040"/>
          </a:xfrm>
          <a:prstGeom prst="rect">
            <a:avLst/>
          </a:prstGeom>
          <a:ln w="12700">
            <a:miter lim="400000"/>
          </a:ln>
        </p:spPr>
      </p:pic>
      <p:sp>
        <p:nvSpPr>
          <p:cNvPr id="130" name="MOSS chip in carrier board"/>
          <p:cNvSpPr txBox="1"/>
          <p:nvPr/>
        </p:nvSpPr>
        <p:spPr>
          <a:xfrm>
            <a:off x="3325353" y="3037929"/>
            <a:ext cx="2849357" cy="3011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500">
                <a:solidFill>
                  <a:srgbClr val="FF2600"/>
                </a:solidFill>
              </a:defRPr>
            </a:lvl1pPr>
          </a:lstStyle>
          <a:p>
            <a:pPr/>
            <a:r>
              <a:t>MOSS chip in carrier board</a:t>
            </a:r>
          </a:p>
        </p:txBody>
      </p:sp>
      <p:sp>
        <p:nvSpPr>
          <p:cNvPr id="131" name="箭头"/>
          <p:cNvSpPr/>
          <p:nvPr/>
        </p:nvSpPr>
        <p:spPr>
          <a:xfrm rot="792574">
            <a:off x="2062344" y="1845691"/>
            <a:ext cx="1363838" cy="108943"/>
          </a:xfrm>
          <a:prstGeom prst="rightArrow">
            <a:avLst>
              <a:gd name="adj1" fmla="val 40378"/>
              <a:gd name="adj2" fmla="val 333442"/>
            </a:avLst>
          </a:prstGeom>
          <a:solidFill>
            <a:srgbClr val="C73834"/>
          </a:solidFill>
          <a:ln w="12700">
            <a:miter lim="400000"/>
          </a:ln>
        </p:spPr>
        <p:txBody>
          <a:bodyPr lIns="45719" rIns="45719"/>
          <a:lstStyle/>
          <a:p>
            <a:pPr algn="ctr">
              <a:defRPr b="1" sz="1800">
                <a:solidFill>
                  <a:srgbClr val="FFFFFF"/>
                </a:solidFill>
              </a:defRPr>
            </a:pPr>
          </a:p>
        </p:txBody>
      </p:sp>
      <p:pic>
        <p:nvPicPr>
          <p:cNvPr id="132" name="截屏2025-10-14 18.48.18.png" descr="截屏2025-10-14 18.48.18.png"/>
          <p:cNvPicPr>
            <a:picLocks noChangeAspect="1"/>
          </p:cNvPicPr>
          <p:nvPr/>
        </p:nvPicPr>
        <p:blipFill>
          <a:blip r:embed="rId4">
            <a:extLst/>
          </a:blip>
          <a:stretch>
            <a:fillRect/>
          </a:stretch>
        </p:blipFill>
        <p:spPr>
          <a:xfrm>
            <a:off x="211146" y="3308685"/>
            <a:ext cx="6321443" cy="2817043"/>
          </a:xfrm>
          <a:prstGeom prst="rect">
            <a:avLst/>
          </a:prstGeom>
          <a:ln w="12700">
            <a:miter lim="400000"/>
          </a:ln>
        </p:spPr>
      </p:pic>
      <p:sp>
        <p:nvSpPr>
          <p:cNvPr id="133" name="First  Generation Stitching Sensor…"/>
          <p:cNvSpPr txBox="1"/>
          <p:nvPr/>
        </p:nvSpPr>
        <p:spPr>
          <a:xfrm>
            <a:off x="6298457" y="816823"/>
            <a:ext cx="5682891" cy="41387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40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700">
                <a:solidFill>
                  <a:srgbClr val="0433FF"/>
                </a:solidFill>
                <a:latin typeface="+mj-lt"/>
                <a:ea typeface="+mj-ea"/>
                <a:cs typeface="+mj-cs"/>
                <a:sym typeface="Helvetica"/>
              </a:defRPr>
            </a:pPr>
            <a:r>
              <a:t>First  Generation Stitching Sensor</a:t>
            </a:r>
          </a:p>
          <a:p>
            <a:pPr lvl="1" marL="521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700">
                <a:solidFill>
                  <a:srgbClr val="111111"/>
                </a:solidFill>
                <a:latin typeface="+mj-lt"/>
                <a:ea typeface="+mj-ea"/>
                <a:cs typeface="+mj-cs"/>
                <a:sym typeface="Helvetica"/>
              </a:defRPr>
            </a:pPr>
            <a:r>
              <a:t>Stitching allows the manufacture of chips larger than the maximum design reticle size.</a:t>
            </a:r>
          </a:p>
          <a:p>
            <a:pPr lvl="1" marL="521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700">
                <a:solidFill>
                  <a:srgbClr val="111111"/>
                </a:solidFill>
                <a:latin typeface="+mj-lt"/>
                <a:ea typeface="+mj-ea"/>
                <a:cs typeface="+mj-cs"/>
                <a:sym typeface="Helvetica"/>
              </a:defRPr>
            </a:pPr>
            <a:r>
              <a:t>Wafer scale (14 x 259 </a:t>
            </a:r>
            <a14:m>
              <m:oMath>
                <m:r>
                  <a:rPr xmlns:a="http://schemas.openxmlformats.org/drawingml/2006/main" sz="2050" i="1">
                    <a:solidFill>
                      <a:srgbClr val="111111"/>
                    </a:solidFill>
                    <a:latin typeface="Cambria Math" panose="02040503050406030204" pitchFamily="18" charset="0"/>
                  </a:rPr>
                  <m:t>m</m:t>
                </m:r>
                <m:sSup>
                  <m:e>
                    <m:r>
                      <a:rPr xmlns:a="http://schemas.openxmlformats.org/drawingml/2006/main" sz="2050" i="1">
                        <a:solidFill>
                          <a:srgbClr val="111111"/>
                        </a:solidFill>
                        <a:latin typeface="Cambria Math" panose="02040503050406030204" pitchFamily="18" charset="0"/>
                      </a:rPr>
                      <m:t>m</m:t>
                    </m:r>
                  </m:e>
                  <m:sup>
                    <m:r>
                      <a:rPr xmlns:a="http://schemas.openxmlformats.org/drawingml/2006/main" sz="2050" i="1">
                        <a:solidFill>
                          <a:srgbClr val="111111"/>
                        </a:solidFill>
                        <a:latin typeface="Cambria Math" panose="02040503050406030204" pitchFamily="18" charset="0"/>
                      </a:rPr>
                      <m:t>2</m:t>
                    </m:r>
                  </m:sup>
                </m:sSup>
              </m:oMath>
            </a14:m>
            <a:r>
              <a:t>), 6.72 million pixels in one chip.</a:t>
            </a:r>
          </a:p>
          <a:p>
            <a:pPr marL="140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700">
                <a:solidFill>
                  <a:srgbClr val="0433FF"/>
                </a:solidFill>
                <a:latin typeface="+mj-lt"/>
                <a:ea typeface="+mj-ea"/>
                <a:cs typeface="+mj-cs"/>
                <a:sym typeface="Helvetica"/>
              </a:defRPr>
            </a:pPr>
            <a:r>
              <a:t>One chip consists of an LEC ,10 x RSUs, and a REC.</a:t>
            </a:r>
          </a:p>
          <a:p>
            <a:pPr lvl="1" marL="521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700">
                <a:latin typeface="+mj-lt"/>
                <a:ea typeface="+mj-ea"/>
                <a:cs typeface="+mj-cs"/>
                <a:sym typeface="Helvetica"/>
              </a:defRPr>
            </a:pPr>
            <a:r>
              <a:t>Allows control and readout the whole chip via LEC.</a:t>
            </a:r>
          </a:p>
          <a:p>
            <a:pPr lvl="1" marL="521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700">
                <a:latin typeface="+mj-lt"/>
                <a:ea typeface="+mj-ea"/>
                <a:cs typeface="+mj-cs"/>
                <a:sym typeface="Helvetica"/>
              </a:defRPr>
            </a:pPr>
            <a:r>
              <a:t>RSUs are divided into top and bottom half units with different pitches and pixel numbers.</a:t>
            </a:r>
          </a:p>
          <a:p>
            <a:pPr lvl="1" marL="521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700">
                <a:latin typeface="+mj-lt"/>
                <a:ea typeface="+mj-ea"/>
                <a:cs typeface="+mj-cs"/>
                <a:sym typeface="Helvetica"/>
              </a:defRPr>
            </a:pPr>
            <a:r>
              <a:t>Each half unit have 4 regions, they have different frontend variants.</a:t>
            </a:r>
          </a:p>
        </p:txBody>
      </p:sp>
      <p:sp>
        <p:nvSpPr>
          <p:cNvPr id="134" name="MOSS Architecture"/>
          <p:cNvSpPr txBox="1"/>
          <p:nvPr/>
        </p:nvSpPr>
        <p:spPr>
          <a:xfrm>
            <a:off x="2280260" y="6183965"/>
            <a:ext cx="1723949" cy="3011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solidFill>
                  <a:srgbClr val="FF2600"/>
                </a:solidFill>
              </a:defRPr>
            </a:lvl1pPr>
          </a:lstStyle>
          <a:p>
            <a:pPr/>
            <a:r>
              <a:t>MOSS Architecture</a:t>
            </a:r>
          </a:p>
        </p:txBody>
      </p:sp>
      <p:pic>
        <p:nvPicPr>
          <p:cNvPr id="135" name="截屏2025-10-14 20.39.29.png" descr="截屏2025-10-14 20.39.29.png"/>
          <p:cNvPicPr>
            <a:picLocks noChangeAspect="1"/>
          </p:cNvPicPr>
          <p:nvPr/>
        </p:nvPicPr>
        <p:blipFill>
          <a:blip r:embed="rId5">
            <a:extLst/>
          </a:blip>
          <a:stretch>
            <a:fillRect/>
          </a:stretch>
        </p:blipFill>
        <p:spPr>
          <a:xfrm>
            <a:off x="6499974" y="5028562"/>
            <a:ext cx="5036309" cy="1400692"/>
          </a:xfrm>
          <a:prstGeom prst="rect">
            <a:avLst/>
          </a:prstGeom>
          <a:ln w="12700">
            <a:miter lim="400000"/>
          </a:ln>
        </p:spPr>
      </p:pic>
      <p:sp>
        <p:nvSpPr>
          <p:cNvPr id="136" name="The frontend variants of the RSU"/>
          <p:cNvSpPr txBox="1"/>
          <p:nvPr/>
        </p:nvSpPr>
        <p:spPr>
          <a:xfrm>
            <a:off x="7886872" y="6183965"/>
            <a:ext cx="2888994" cy="3011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solidFill>
                  <a:srgbClr val="FF2600"/>
                </a:solidFill>
              </a:defRPr>
            </a:lvl1pPr>
          </a:lstStyle>
          <a:p>
            <a:pPr/>
            <a:r>
              <a:t>The frontend variants of the RSU</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幻灯片编号"/>
          <p:cNvSpPr txBox="1"/>
          <p:nvPr>
            <p:ph type="sldNum" sz="quarter" idx="2"/>
          </p:nvPr>
        </p:nvSpPr>
        <p:spPr>
          <a:xfrm>
            <a:off x="11893661" y="6528213"/>
            <a:ext cx="167709"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9" name="Setup of MOSS test system"/>
          <p:cNvSpPr txBox="1"/>
          <p:nvPr>
            <p:ph type="title"/>
          </p:nvPr>
        </p:nvSpPr>
        <p:spPr>
          <a:prstGeom prst="rect">
            <a:avLst/>
          </a:prstGeom>
        </p:spPr>
        <p:txBody>
          <a:bodyPr/>
          <a:lstStyle/>
          <a:p>
            <a:pPr/>
            <a:r>
              <a:t>Setup of MOSS test system</a:t>
            </a:r>
          </a:p>
        </p:txBody>
      </p:sp>
      <p:pic>
        <p:nvPicPr>
          <p:cNvPr id="140" name="mosstestsystem.png" descr="mosstestsystem.png"/>
          <p:cNvPicPr>
            <a:picLocks noChangeAspect="1"/>
          </p:cNvPicPr>
          <p:nvPr/>
        </p:nvPicPr>
        <p:blipFill>
          <a:blip r:embed="rId2">
            <a:extLst/>
          </a:blip>
          <a:stretch>
            <a:fillRect/>
          </a:stretch>
        </p:blipFill>
        <p:spPr>
          <a:xfrm>
            <a:off x="1293811" y="1063616"/>
            <a:ext cx="3503725" cy="2365384"/>
          </a:xfrm>
          <a:prstGeom prst="rect">
            <a:avLst/>
          </a:prstGeom>
          <a:ln w="12700">
            <a:miter lim="400000"/>
          </a:ln>
        </p:spPr>
      </p:pic>
      <p:sp>
        <p:nvSpPr>
          <p:cNvPr id="141" name="based on three different types of boards…"/>
          <p:cNvSpPr txBox="1"/>
          <p:nvPr/>
        </p:nvSpPr>
        <p:spPr>
          <a:xfrm>
            <a:off x="5094536" y="968969"/>
            <a:ext cx="7077301" cy="283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1500">
                <a:solidFill>
                  <a:srgbClr val="0433FF"/>
                </a:solidFill>
                <a:latin typeface="Times Roman"/>
                <a:ea typeface="Times Roman"/>
                <a:cs typeface="Times Roman"/>
                <a:sym typeface="Times Roman"/>
              </a:defRPr>
            </a:pPr>
            <a:r>
              <a:t>based on three different types of boards</a:t>
            </a:r>
          </a:p>
          <a:p>
            <a:pPr marL="348915" indent="-228600" defTabSz="457200">
              <a:buSzPct val="100000"/>
              <a:buChar char="•"/>
              <a:defRPr sz="1500">
                <a:latin typeface="Times Roman"/>
                <a:ea typeface="Times Roman"/>
                <a:cs typeface="Times Roman"/>
                <a:sym typeface="Times Roman"/>
              </a:defRPr>
            </a:pPr>
            <a:r>
              <a:t>A carrier board</a:t>
            </a:r>
          </a:p>
          <a:p>
            <a:pPr lvl="1" marL="609600" indent="-228600" defTabSz="457200">
              <a:buSzPct val="100000"/>
              <a:buChar char="-"/>
              <a:defRPr sz="1500">
                <a:latin typeface="Times Roman"/>
                <a:ea typeface="Times Roman"/>
                <a:cs typeface="Times Roman"/>
                <a:sym typeface="Times Roman"/>
              </a:defRPr>
            </a:pPr>
            <a:r>
              <a:t>access to all features of the chip via 560-pin connectors on perimeter</a:t>
            </a:r>
          </a:p>
          <a:p>
            <a:pPr lvl="1" marL="609600" indent="-228600" defTabSz="457200">
              <a:buSzPct val="100000"/>
              <a:buChar char="-"/>
              <a:defRPr sz="1500">
                <a:latin typeface="Times Roman"/>
                <a:ea typeface="Times Roman"/>
                <a:cs typeface="Times Roman"/>
                <a:sym typeface="Times Roman"/>
              </a:defRPr>
            </a:pPr>
            <a:r>
              <a:t>four connectors (on long edge) correspond to the chip’s four quadrants, each with five independent half-units.</a:t>
            </a:r>
          </a:p>
          <a:p>
            <a:pPr lvl="1" marL="609600" indent="-228600" defTabSz="457200">
              <a:buSzPct val="100000"/>
              <a:buChar char="-"/>
              <a:defRPr sz="1500">
                <a:latin typeface="Times Roman"/>
                <a:ea typeface="Times Roman"/>
                <a:cs typeface="Times Roman"/>
                <a:sym typeface="Times Roman"/>
              </a:defRPr>
            </a:pPr>
            <a:r>
              <a:t>the fifth connector (on LEC) operates the chip as two halves via the stitched backbone.</a:t>
            </a:r>
          </a:p>
          <a:p>
            <a:pPr marL="348915" indent="-228600" defTabSz="457200">
              <a:buSzPct val="100000"/>
              <a:buChar char="•"/>
              <a:defRPr sz="1500">
                <a:latin typeface="Times Roman"/>
                <a:ea typeface="Times Roman"/>
                <a:cs typeface="Times Roman"/>
                <a:sym typeface="Times Roman"/>
              </a:defRPr>
            </a:pPr>
            <a:r>
              <a:t>Five Proximity cards</a:t>
            </a:r>
          </a:p>
          <a:p>
            <a:pPr lvl="1" marL="609600" indent="-228600" defTabSz="457200">
              <a:buSzPct val="100000"/>
              <a:buChar char="-"/>
              <a:defRPr sz="1500">
                <a:latin typeface="Times Roman"/>
                <a:ea typeface="Times Roman"/>
                <a:cs typeface="Times Roman"/>
                <a:sym typeface="Times Roman"/>
              </a:defRPr>
            </a:pPr>
            <a:r>
              <a:t>connect the carrier board to automation module.</a:t>
            </a:r>
          </a:p>
          <a:p>
            <a:pPr marL="348915" indent="-228600" defTabSz="457200">
              <a:buSzPct val="100000"/>
              <a:buChar char="•"/>
              <a:defRPr sz="1500">
                <a:latin typeface="Times Roman"/>
                <a:ea typeface="Times Roman"/>
                <a:cs typeface="Times Roman"/>
                <a:sym typeface="Times Roman"/>
              </a:defRPr>
            </a:pPr>
            <a:r>
              <a:t>Five Automation modules</a:t>
            </a:r>
          </a:p>
          <a:p>
            <a:pPr lvl="1" marL="609600" indent="-228600" defTabSz="457200">
              <a:buSzPct val="100000"/>
              <a:buChar char="-"/>
              <a:defRPr sz="1500">
                <a:latin typeface="Times Roman"/>
                <a:ea typeface="Times Roman"/>
                <a:cs typeface="Times Roman"/>
                <a:sym typeface="Times Roman"/>
              </a:defRPr>
            </a:pPr>
            <a:r>
              <a:t>steer the proximity board and interface the sensor control and readout with a computer.</a:t>
            </a:r>
          </a:p>
        </p:txBody>
      </p:sp>
      <p:sp>
        <p:nvSpPr>
          <p:cNvPr id="142" name="The concept for the Lab test system"/>
          <p:cNvSpPr txBox="1"/>
          <p:nvPr/>
        </p:nvSpPr>
        <p:spPr>
          <a:xfrm>
            <a:off x="1909390" y="3569715"/>
            <a:ext cx="256918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2600"/>
                </a:solidFill>
              </a:defRPr>
            </a:lvl1pPr>
          </a:lstStyle>
          <a:p>
            <a:pPr/>
            <a:r>
              <a:t>The concept for the Lab test system </a:t>
            </a:r>
          </a:p>
        </p:txBody>
      </p:sp>
      <p:sp>
        <p:nvSpPr>
          <p:cNvPr id="143" name="Lab test"/>
          <p:cNvSpPr/>
          <p:nvPr/>
        </p:nvSpPr>
        <p:spPr>
          <a:xfrm>
            <a:off x="76200" y="927100"/>
            <a:ext cx="1741389" cy="378074"/>
          </a:xfrm>
          <a:prstGeom prst="roundRect">
            <a:avLst>
              <a:gd name="adj" fmla="val 50000"/>
            </a:avLst>
          </a:prstGeom>
          <a:solidFill>
            <a:srgbClr val="3B69A1"/>
          </a:solidFill>
          <a:ln w="12700">
            <a:miter lim="400000"/>
          </a:ln>
          <a:extLst>
            <a:ext uri="{C572A759-6A51-4108-AA02-DFA0A04FC94B}">
              <ma14:wrappingTextBoxFlag xmlns:ma14="http://schemas.microsoft.com/office/mac/drawingml/2011/main" val="1"/>
            </a:ext>
          </a:extLst>
        </p:spPr>
        <p:txBody>
          <a:bodyPr lIns="45719" rIns="45719"/>
          <a:lstStyle>
            <a:lvl1pPr algn="ctr">
              <a:defRPr b="1" sz="1800">
                <a:solidFill>
                  <a:srgbClr val="FFFFFF"/>
                </a:solidFill>
              </a:defRPr>
            </a:lvl1pPr>
          </a:lstStyle>
          <a:p>
            <a:pPr/>
            <a:r>
              <a:t>Lab test</a:t>
            </a:r>
          </a:p>
        </p:txBody>
      </p:sp>
      <p:pic>
        <p:nvPicPr>
          <p:cNvPr id="144" name="截屏2025-10-27 10.06.48.png" descr="截屏2025-10-27 10.06.48.png"/>
          <p:cNvPicPr>
            <a:picLocks noChangeAspect="1"/>
          </p:cNvPicPr>
          <p:nvPr/>
        </p:nvPicPr>
        <p:blipFill>
          <a:blip r:embed="rId3">
            <a:extLst/>
          </a:blip>
          <a:stretch>
            <a:fillRect/>
          </a:stretch>
        </p:blipFill>
        <p:spPr>
          <a:xfrm>
            <a:off x="811406" y="4141454"/>
            <a:ext cx="4087509" cy="1989321"/>
          </a:xfrm>
          <a:prstGeom prst="rect">
            <a:avLst/>
          </a:prstGeom>
          <a:ln w="12700">
            <a:miter lim="400000"/>
          </a:ln>
        </p:spPr>
      </p:pic>
      <p:sp>
        <p:nvSpPr>
          <p:cNvPr id="145" name="Beam test"/>
          <p:cNvSpPr/>
          <p:nvPr/>
        </p:nvSpPr>
        <p:spPr>
          <a:xfrm>
            <a:off x="76200" y="3990581"/>
            <a:ext cx="1741389" cy="378074"/>
          </a:xfrm>
          <a:prstGeom prst="roundRect">
            <a:avLst>
              <a:gd name="adj" fmla="val 50000"/>
            </a:avLst>
          </a:prstGeom>
          <a:solidFill>
            <a:srgbClr val="3B69A1"/>
          </a:solidFill>
          <a:ln w="12700">
            <a:miter lim="400000"/>
          </a:ln>
          <a:extLst>
            <a:ext uri="{C572A759-6A51-4108-AA02-DFA0A04FC94B}">
              <ma14:wrappingTextBoxFlag xmlns:ma14="http://schemas.microsoft.com/office/mac/drawingml/2011/main" val="1"/>
            </a:ext>
          </a:extLst>
        </p:spPr>
        <p:txBody>
          <a:bodyPr lIns="45719" rIns="45719"/>
          <a:lstStyle>
            <a:lvl1pPr algn="ctr">
              <a:defRPr b="1" sz="1800">
                <a:solidFill>
                  <a:srgbClr val="FFFFFF"/>
                </a:solidFill>
              </a:defRPr>
            </a:lvl1pPr>
          </a:lstStyle>
          <a:p>
            <a:pPr/>
            <a:r>
              <a:t>Beam test</a:t>
            </a:r>
          </a:p>
        </p:txBody>
      </p:sp>
      <p:sp>
        <p:nvSpPr>
          <p:cNvPr id="146" name="线条"/>
          <p:cNvSpPr/>
          <p:nvPr/>
        </p:nvSpPr>
        <p:spPr>
          <a:xfrm flipV="1">
            <a:off x="3045673" y="5704641"/>
            <a:ext cx="1" cy="378074"/>
          </a:xfrm>
          <a:prstGeom prst="line">
            <a:avLst/>
          </a:prstGeom>
          <a:ln w="12700">
            <a:solidFill>
              <a:srgbClr val="3B69A1"/>
            </a:solidFill>
            <a:miter/>
            <a:tailEnd type="triangle"/>
          </a:ln>
        </p:spPr>
        <p:txBody>
          <a:bodyPr lIns="45719" rIns="45719"/>
          <a:lstStyle/>
          <a:p>
            <a:pPr algn="ctr">
              <a:defRPr b="1" sz="1600">
                <a:solidFill>
                  <a:srgbClr val="FFFFFF"/>
                </a:solidFill>
              </a:defRPr>
            </a:pPr>
          </a:p>
        </p:txBody>
      </p:sp>
      <p:sp>
        <p:nvSpPr>
          <p:cNvPr id="147" name="(baby)MOSS"/>
          <p:cNvSpPr txBox="1"/>
          <p:nvPr/>
        </p:nvSpPr>
        <p:spPr>
          <a:xfrm>
            <a:off x="2626618" y="6114039"/>
            <a:ext cx="838111"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(baby)MOSS</a:t>
            </a:r>
          </a:p>
        </p:txBody>
      </p:sp>
      <p:sp>
        <p:nvSpPr>
          <p:cNvPr id="148" name="线条"/>
          <p:cNvSpPr/>
          <p:nvPr/>
        </p:nvSpPr>
        <p:spPr>
          <a:xfrm flipV="1">
            <a:off x="4716076" y="5705966"/>
            <a:ext cx="1" cy="375424"/>
          </a:xfrm>
          <a:prstGeom prst="line">
            <a:avLst/>
          </a:prstGeom>
          <a:ln w="12700">
            <a:solidFill>
              <a:srgbClr val="3B69A1"/>
            </a:solidFill>
            <a:miter/>
            <a:tailEnd type="triangle"/>
          </a:ln>
        </p:spPr>
        <p:txBody>
          <a:bodyPr lIns="45719" rIns="45719"/>
          <a:lstStyle/>
          <a:p>
            <a:pPr algn="ctr">
              <a:defRPr b="1" sz="1600">
                <a:solidFill>
                  <a:srgbClr val="FFFFFF"/>
                </a:solidFill>
              </a:defRPr>
            </a:pPr>
          </a:p>
        </p:txBody>
      </p:sp>
      <p:sp>
        <p:nvSpPr>
          <p:cNvPr id="149" name="Scintillator + PMT"/>
          <p:cNvSpPr txBox="1"/>
          <p:nvPr/>
        </p:nvSpPr>
        <p:spPr>
          <a:xfrm>
            <a:off x="4164688" y="6114039"/>
            <a:ext cx="1102777"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Scintillator + PMT</a:t>
            </a:r>
          </a:p>
        </p:txBody>
      </p:sp>
      <p:sp>
        <p:nvSpPr>
          <p:cNvPr id="150" name="线条"/>
          <p:cNvSpPr/>
          <p:nvPr/>
        </p:nvSpPr>
        <p:spPr>
          <a:xfrm flipV="1">
            <a:off x="2226876" y="5701306"/>
            <a:ext cx="1" cy="375425"/>
          </a:xfrm>
          <a:prstGeom prst="line">
            <a:avLst/>
          </a:prstGeom>
          <a:ln w="12700">
            <a:solidFill>
              <a:srgbClr val="3B69A1"/>
            </a:solidFill>
            <a:miter/>
            <a:tailEnd type="triangle"/>
          </a:ln>
        </p:spPr>
        <p:txBody>
          <a:bodyPr lIns="45719" rIns="45719"/>
          <a:lstStyle/>
          <a:p>
            <a:pPr algn="ctr">
              <a:defRPr b="1" sz="1600">
                <a:solidFill>
                  <a:srgbClr val="FFFFFF"/>
                </a:solidFill>
              </a:defRPr>
            </a:pPr>
          </a:p>
        </p:txBody>
      </p:sp>
      <p:sp>
        <p:nvSpPr>
          <p:cNvPr id="151" name="ALPIDE"/>
          <p:cNvSpPr txBox="1"/>
          <p:nvPr/>
        </p:nvSpPr>
        <p:spPr>
          <a:xfrm>
            <a:off x="1948928" y="6114039"/>
            <a:ext cx="555897"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ALPIDE</a:t>
            </a:r>
          </a:p>
        </p:txBody>
      </p:sp>
      <p:sp>
        <p:nvSpPr>
          <p:cNvPr id="152" name="The concept for the Beam test system"/>
          <p:cNvSpPr txBox="1"/>
          <p:nvPr/>
        </p:nvSpPr>
        <p:spPr>
          <a:xfrm>
            <a:off x="1761083" y="6438259"/>
            <a:ext cx="2713023"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2600"/>
                </a:solidFill>
              </a:defRPr>
            </a:lvl1pPr>
          </a:lstStyle>
          <a:p>
            <a:pPr/>
            <a:r>
              <a:t>The concept for the Beam test system </a:t>
            </a:r>
          </a:p>
        </p:txBody>
      </p:sp>
      <p:sp>
        <p:nvSpPr>
          <p:cNvPr id="153" name="Telescope setup based on three parts:…"/>
          <p:cNvSpPr txBox="1"/>
          <p:nvPr/>
        </p:nvSpPr>
        <p:spPr>
          <a:xfrm>
            <a:off x="5297736" y="4320091"/>
            <a:ext cx="7077301" cy="169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1500">
                <a:solidFill>
                  <a:srgbClr val="0433FF"/>
                </a:solidFill>
                <a:latin typeface="Times Roman"/>
                <a:ea typeface="Times Roman"/>
                <a:cs typeface="Times Roman"/>
                <a:sym typeface="Times Roman"/>
              </a:defRPr>
            </a:pPr>
            <a:r>
              <a:t>Telescope setup based on three parts:</a:t>
            </a:r>
          </a:p>
          <a:p>
            <a:pPr marL="348915" indent="-228600" defTabSz="457200">
              <a:buSzPct val="100000"/>
              <a:buChar char="•"/>
              <a:defRPr sz="1500">
                <a:latin typeface="Times Roman"/>
                <a:ea typeface="Times Roman"/>
                <a:cs typeface="Times Roman"/>
                <a:sym typeface="Times Roman"/>
              </a:defRPr>
            </a:pPr>
            <a:r>
              <a:t>A (baby)MOSS DUT</a:t>
            </a:r>
          </a:p>
          <a:p>
            <a:pPr marL="348915" indent="-228600" defTabSz="457200">
              <a:buSzPct val="100000"/>
              <a:buChar char="•"/>
              <a:defRPr sz="1500">
                <a:latin typeface="Times Roman"/>
                <a:ea typeface="Times Roman"/>
                <a:cs typeface="Times Roman"/>
                <a:sym typeface="Times Roman"/>
              </a:defRPr>
            </a:pPr>
            <a:r>
              <a:t>Six ALPIDE reference planes</a:t>
            </a:r>
          </a:p>
          <a:p>
            <a:pPr lvl="1" marL="482600" indent="-101600" defTabSz="457200">
              <a:buSzPct val="100000"/>
              <a:buChar char="-"/>
              <a:defRPr sz="1500">
                <a:latin typeface="+mj-lt"/>
                <a:ea typeface="+mj-ea"/>
                <a:cs typeface="+mj-cs"/>
                <a:sym typeface="Helvetica"/>
              </a:defRPr>
            </a:pPr>
            <a:r>
              <a:t> act as a reference telescope to precisely reconstruct the tracks</a:t>
            </a:r>
          </a:p>
          <a:p>
            <a:pPr marL="348915" indent="-228600" defTabSz="457200">
              <a:buSzPct val="100000"/>
              <a:buChar char="•"/>
              <a:defRPr sz="1500">
                <a:latin typeface="Times Roman"/>
                <a:ea typeface="Times Roman"/>
                <a:cs typeface="Times Roman"/>
                <a:sym typeface="Times Roman"/>
              </a:defRPr>
            </a:pPr>
            <a:r>
              <a:t>Two Scintillator + PMT</a:t>
            </a:r>
          </a:p>
          <a:p>
            <a:pPr lvl="1" marL="482600" indent="-101600" defTabSz="457200">
              <a:buSzPct val="100000"/>
              <a:buChar char="-"/>
              <a:defRPr sz="1500">
                <a:latin typeface="Times Roman"/>
                <a:ea typeface="Times Roman"/>
                <a:cs typeface="Times Roman"/>
                <a:sym typeface="Times Roman"/>
              </a:defRPr>
            </a:pPr>
            <a:r>
              <a:t>form a trigger system — they ensure that data acquisition only occurs when a particle actually crosses the setup.</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幻灯片编号"/>
          <p:cNvSpPr txBox="1"/>
          <p:nvPr>
            <p:ph type="sldNum" sz="quarter" idx="2"/>
          </p:nvPr>
        </p:nvSpPr>
        <p:spPr>
          <a:xfrm>
            <a:off x="11893661" y="6528213"/>
            <a:ext cx="167709"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6" name="Functional test order"/>
          <p:cNvSpPr txBox="1"/>
          <p:nvPr>
            <p:ph type="title"/>
          </p:nvPr>
        </p:nvSpPr>
        <p:spPr>
          <a:prstGeom prst="rect">
            <a:avLst/>
          </a:prstGeom>
        </p:spPr>
        <p:txBody>
          <a:bodyPr/>
          <a:lstStyle/>
          <a:p>
            <a:pPr/>
            <a:r>
              <a:t>Functional test order</a:t>
            </a:r>
          </a:p>
        </p:txBody>
      </p:sp>
      <p:sp>
        <p:nvSpPr>
          <p:cNvPr id="157" name="箭头"/>
          <p:cNvSpPr/>
          <p:nvPr/>
        </p:nvSpPr>
        <p:spPr>
          <a:xfrm rot="5398982">
            <a:off x="-1248448" y="3371541"/>
            <a:ext cx="3575262" cy="429000"/>
          </a:xfrm>
          <a:prstGeom prst="rightArrow">
            <a:avLst>
              <a:gd name="adj1" fmla="val 32000"/>
              <a:gd name="adj2" fmla="val 189599"/>
            </a:avLst>
          </a:prstGeom>
          <a:gradFill>
            <a:gsLst>
              <a:gs pos="0">
                <a:srgbClr val="00FDFF"/>
              </a:gs>
              <a:gs pos="100000">
                <a:srgbClr val="0F7DF2"/>
              </a:gs>
            </a:gsLst>
          </a:gradFill>
          <a:ln w="12700">
            <a:miter lim="400000"/>
          </a:ln>
        </p:spPr>
        <p:txBody>
          <a:bodyPr lIns="45719" rIns="45719"/>
          <a:lstStyle/>
          <a:p>
            <a:pPr algn="ctr">
              <a:defRPr b="1" sz="1600">
                <a:solidFill>
                  <a:srgbClr val="6BFFFD"/>
                </a:solidFill>
              </a:defRPr>
            </a:pPr>
          </a:p>
        </p:txBody>
      </p:sp>
      <p:sp>
        <p:nvSpPr>
          <p:cNvPr id="158" name="This order!"/>
          <p:cNvSpPr txBox="1"/>
          <p:nvPr/>
        </p:nvSpPr>
        <p:spPr>
          <a:xfrm rot="16200000">
            <a:off x="-362358" y="3185896"/>
            <a:ext cx="1803659"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This order!</a:t>
            </a:r>
          </a:p>
        </p:txBody>
      </p:sp>
      <p:sp>
        <p:nvSpPr>
          <p:cNvPr id="159" name="PowerOn scan:sequential powering of the chip with current monitoring at every step…"/>
          <p:cNvSpPr txBox="1"/>
          <p:nvPr/>
        </p:nvSpPr>
        <p:spPr>
          <a:xfrm>
            <a:off x="887021" y="1583411"/>
            <a:ext cx="7339226" cy="36911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54000" indent="-254000">
              <a:buSzPct val="100000"/>
              <a:buChar char="•"/>
              <a:defRPr b="1" sz="2100"/>
            </a:pPr>
            <a:r>
              <a:rPr>
                <a:solidFill>
                  <a:srgbClr val="0433FF"/>
                </a:solidFill>
              </a:rPr>
              <a:t>PowerOn scan</a:t>
            </a:r>
            <a:r>
              <a:rPr sz="1700"/>
              <a:t>:</a:t>
            </a:r>
            <a:r>
              <a:rPr b="0" sz="1700"/>
              <a:t>sequential powering of the chip with current monitoring at every step</a:t>
            </a:r>
            <a:endParaRPr b="0"/>
          </a:p>
          <a:p>
            <a:pPr marL="254000" indent="-254000">
              <a:buSzPct val="100000"/>
              <a:buChar char="•"/>
              <a:defRPr b="1" sz="2100"/>
            </a:pPr>
            <a:r>
              <a:rPr>
                <a:solidFill>
                  <a:srgbClr val="0433FF"/>
                </a:solidFill>
              </a:rPr>
              <a:t>Register and Shift-register scans</a:t>
            </a:r>
            <a:r>
              <a:rPr b="0" sz="1700"/>
              <a:t>:test all applicable (shift)registers with known bit patterns → 7680 registers in 1 MOSS</a:t>
            </a:r>
            <a:endParaRPr b="0" sz="1700"/>
          </a:p>
          <a:p>
            <a:pPr marL="254000" indent="-254000">
              <a:buSzPct val="100000"/>
              <a:buChar char="•"/>
              <a:defRPr b="1" sz="2100"/>
            </a:pPr>
            <a:r>
              <a:rPr>
                <a:solidFill>
                  <a:srgbClr val="0433FF"/>
                </a:solidFill>
              </a:rPr>
              <a:t>DAC scan</a:t>
            </a:r>
            <a:r>
              <a:rPr sz="1700"/>
              <a:t>:</a:t>
            </a:r>
            <a:r>
              <a:rPr b="0" sz="1700"/>
              <a:t>verification of the in-chip DACs (linearity, etc ...)</a:t>
            </a:r>
            <a:endParaRPr sz="1700"/>
          </a:p>
          <a:p>
            <a:pPr marL="254000" indent="-254000">
              <a:buSzPct val="100000"/>
              <a:buChar char="•"/>
              <a:defRPr b="1" sz="2100"/>
            </a:pPr>
            <a:r>
              <a:rPr>
                <a:solidFill>
                  <a:srgbClr val="0433FF"/>
                </a:solidFill>
              </a:rPr>
              <a:t>Digital and Analogue scans</a:t>
            </a:r>
            <a:r>
              <a:rPr sz="1700"/>
              <a:t>:</a:t>
            </a:r>
            <a:r>
              <a:rPr b="0" sz="1700"/>
              <a:t>repeated (#25) digital or analogue (with max possible charge) injections in every pixel</a:t>
            </a:r>
            <a:endParaRPr b="0" sz="1700"/>
          </a:p>
          <a:p>
            <a:pPr lvl="1" marL="635000" indent="-254000">
              <a:buSzPct val="100000"/>
              <a:buChar char="-"/>
              <a:defRPr b="1" sz="1700"/>
            </a:pPr>
            <a:r>
              <a:rPr b="0"/>
              <a:t>Dead pixels: 0 hits, Noisy pixels: &gt; 25 hits, Inefficient pixels: 0&lt;hits&lt;25</a:t>
            </a:r>
          </a:p>
          <a:p>
            <a:pPr marL="254000" indent="-254000">
              <a:buSzPct val="100000"/>
              <a:buChar char="•"/>
              <a:defRPr b="1" sz="2100"/>
            </a:pPr>
            <a:r>
              <a:rPr>
                <a:solidFill>
                  <a:srgbClr val="0433FF"/>
                </a:solidFill>
              </a:rPr>
              <a:t>Threshold scan</a:t>
            </a:r>
            <a:r>
              <a:rPr sz="1700"/>
              <a:t>:</a:t>
            </a:r>
            <a:r>
              <a:rPr b="0" sz="1700"/>
              <a:t>repeated analogue pulsing with a test charge sweep in every pixel</a:t>
            </a:r>
            <a:endParaRPr b="0" sz="1700"/>
          </a:p>
          <a:p>
            <a:pPr marL="254000" indent="-254000">
              <a:buSzPct val="100000"/>
              <a:buChar char="•"/>
              <a:defRPr b="1" sz="2100"/>
            </a:pPr>
            <a:r>
              <a:rPr>
                <a:solidFill>
                  <a:srgbClr val="0433FF"/>
                </a:solidFill>
              </a:rPr>
              <a:t>Fake-hit rate scan</a:t>
            </a:r>
            <a:r>
              <a:rPr sz="1700"/>
              <a:t>:</a:t>
            </a:r>
            <a:r>
              <a:rPr b="0" sz="1700"/>
              <a:t>readout of multiple chip events to detect noisy pixels (default: 100000 readout frames, noisy pixel frequency &gt; 0.01)</a:t>
            </a:r>
          </a:p>
        </p:txBody>
      </p:sp>
      <p:sp>
        <p:nvSpPr>
          <p:cNvPr id="160" name="(We power, control, and read out the MOSS chip via the long edge.)"/>
          <p:cNvSpPr txBox="1"/>
          <p:nvPr/>
        </p:nvSpPr>
        <p:spPr>
          <a:xfrm>
            <a:off x="1259899" y="1226814"/>
            <a:ext cx="6043255" cy="3020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Helvetica Neue"/>
                <a:ea typeface="Helvetica Neue"/>
                <a:cs typeface="Helvetica Neue"/>
                <a:sym typeface="Helvetica Neue"/>
              </a:defRPr>
            </a:lvl1pPr>
          </a:lstStyle>
          <a:p>
            <a:pPr/>
            <a:r>
              <a:t>(We power, control, and read out the MOSS chip via the long edge.)</a:t>
            </a:r>
          </a:p>
        </p:txBody>
      </p:sp>
      <p:sp>
        <p:nvSpPr>
          <p:cNvPr id="161" name="箭头"/>
          <p:cNvSpPr/>
          <p:nvPr/>
        </p:nvSpPr>
        <p:spPr>
          <a:xfrm>
            <a:off x="315098" y="5783950"/>
            <a:ext cx="1101831" cy="422784"/>
          </a:xfrm>
          <a:prstGeom prst="rightArrow">
            <a:avLst>
              <a:gd name="adj1" fmla="val 25414"/>
              <a:gd name="adj2" fmla="val 113808"/>
            </a:avLst>
          </a:prstGeom>
          <a:solidFill>
            <a:srgbClr val="3B69A1"/>
          </a:solidFill>
          <a:ln w="12700">
            <a:miter lim="400000"/>
          </a:ln>
        </p:spPr>
        <p:txBody>
          <a:bodyPr lIns="45719" rIns="45719"/>
          <a:lstStyle/>
          <a:p>
            <a:pPr algn="ctr">
              <a:defRPr b="1" sz="1600">
                <a:solidFill>
                  <a:srgbClr val="FFFFFF"/>
                </a:solidFill>
              </a:defRPr>
            </a:pPr>
          </a:p>
        </p:txBody>
      </p:sp>
      <p:sp>
        <p:nvSpPr>
          <p:cNvPr id="162" name="Main objective: yield and pixel performance"/>
          <p:cNvSpPr/>
          <p:nvPr/>
        </p:nvSpPr>
        <p:spPr>
          <a:xfrm>
            <a:off x="1628954" y="5786454"/>
            <a:ext cx="5305146" cy="417776"/>
          </a:xfrm>
          <a:prstGeom prst="rect">
            <a:avLst/>
          </a:prstGeom>
          <a:solidFill>
            <a:srgbClr val="00FDFF"/>
          </a:solidFill>
          <a:ln w="12700">
            <a:miter lim="400000"/>
          </a:ln>
          <a:extLst>
            <a:ext uri="{C572A759-6A51-4108-AA02-DFA0A04FC94B}">
              <ma14:wrappingTextBoxFlag xmlns:ma14="http://schemas.microsoft.com/office/mac/drawingml/2011/main" val="1"/>
            </a:ext>
          </a:extLst>
        </p:spPr>
        <p:txBody>
          <a:bodyPr lIns="45719" rIns="45719"/>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a:latin typeface="Helvetica Neue"/>
                <a:ea typeface="Helvetica Neue"/>
                <a:cs typeface="Helvetica Neue"/>
                <a:sym typeface="Helvetica Neue"/>
              </a:defRPr>
            </a:lvl1pPr>
          </a:lstStyle>
          <a:p>
            <a:pPr/>
            <a:r>
              <a:t>Main objective: yield and pixel performance</a:t>
            </a:r>
          </a:p>
        </p:txBody>
      </p:sp>
      <p:sp>
        <p:nvSpPr>
          <p:cNvPr id="163" name="(Totally 79 MOSS chips were tested)"/>
          <p:cNvSpPr txBox="1"/>
          <p:nvPr/>
        </p:nvSpPr>
        <p:spPr>
          <a:xfrm>
            <a:off x="2345668" y="6320398"/>
            <a:ext cx="3185069"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pPr/>
            <a:r>
              <a:t>(Totally 79 MOSS chips were tested)</a:t>
            </a:r>
          </a:p>
        </p:txBody>
      </p:sp>
      <p:pic>
        <p:nvPicPr>
          <p:cNvPr id="164" name="已粘贴的影片.png" descr="已粘贴的影片.png"/>
          <p:cNvPicPr>
            <a:picLocks noChangeAspect="1"/>
          </p:cNvPicPr>
          <p:nvPr/>
        </p:nvPicPr>
        <p:blipFill>
          <a:blip r:embed="rId2">
            <a:extLst/>
          </a:blip>
          <a:stretch>
            <a:fillRect/>
          </a:stretch>
        </p:blipFill>
        <p:spPr>
          <a:xfrm>
            <a:off x="8047242" y="1527355"/>
            <a:ext cx="4219982" cy="3438991"/>
          </a:xfrm>
          <a:prstGeom prst="rect">
            <a:avLst/>
          </a:prstGeom>
          <a:ln w="12700">
            <a:miter lim="400000"/>
          </a:ln>
        </p:spPr>
      </p:pic>
      <p:sp>
        <p:nvSpPr>
          <p:cNvPr id="165" name="Photograph of a real test system"/>
          <p:cNvSpPr txBox="1"/>
          <p:nvPr/>
        </p:nvSpPr>
        <p:spPr>
          <a:xfrm>
            <a:off x="8915725" y="5014832"/>
            <a:ext cx="2918785" cy="3011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500">
                <a:solidFill>
                  <a:srgbClr val="FF2600"/>
                </a:solidFill>
              </a:defRPr>
            </a:lvl1pPr>
          </a:lstStyle>
          <a:p>
            <a:pPr/>
            <a:r>
              <a:t>Photograph of a real test system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幻灯片编号"/>
          <p:cNvSpPr txBox="1"/>
          <p:nvPr>
            <p:ph type="sldNum" sz="quarter" idx="2"/>
          </p:nvPr>
        </p:nvSpPr>
        <p:spPr>
          <a:xfrm>
            <a:off x="11893661" y="6528213"/>
            <a:ext cx="167709"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 name="Test result of PowerOn scan"/>
          <p:cNvSpPr txBox="1"/>
          <p:nvPr>
            <p:ph type="title"/>
          </p:nvPr>
        </p:nvSpPr>
        <p:spPr>
          <a:prstGeom prst="rect">
            <a:avLst/>
          </a:prstGeom>
        </p:spPr>
        <p:txBody>
          <a:bodyPr/>
          <a:lstStyle/>
          <a:p>
            <a:pPr/>
            <a:r>
              <a:t>Test result of PowerOn scan</a:t>
            </a:r>
          </a:p>
        </p:txBody>
      </p:sp>
      <p:pic>
        <p:nvPicPr>
          <p:cNvPr id="169" name="Poweron_current_distributions_all_wafers.png" descr="Poweron_current_distributions_all_wafers.png"/>
          <p:cNvPicPr>
            <a:picLocks noChangeAspect="1"/>
          </p:cNvPicPr>
          <p:nvPr/>
        </p:nvPicPr>
        <p:blipFill>
          <a:blip r:embed="rId2">
            <a:extLst/>
          </a:blip>
          <a:stretch>
            <a:fillRect/>
          </a:stretch>
        </p:blipFill>
        <p:spPr>
          <a:xfrm>
            <a:off x="2596712" y="1111037"/>
            <a:ext cx="8548220" cy="3839311"/>
          </a:xfrm>
          <a:prstGeom prst="rect">
            <a:avLst/>
          </a:prstGeom>
          <a:ln w="12700">
            <a:miter lim="400000"/>
          </a:ln>
        </p:spPr>
      </p:pic>
      <p:sp>
        <p:nvSpPr>
          <p:cNvPr id="170" name="箭头"/>
          <p:cNvSpPr/>
          <p:nvPr/>
        </p:nvSpPr>
        <p:spPr>
          <a:xfrm rot="5400000">
            <a:off x="-1364884" y="2834894"/>
            <a:ext cx="3630453" cy="391596"/>
          </a:xfrm>
          <a:prstGeom prst="rightArrow">
            <a:avLst>
              <a:gd name="adj1" fmla="val 66920"/>
              <a:gd name="adj2" fmla="val 207562"/>
            </a:avLst>
          </a:prstGeom>
          <a:solidFill>
            <a:srgbClr val="3B69A1"/>
          </a:solidFill>
          <a:ln w="12700">
            <a:miter lim="400000"/>
          </a:ln>
        </p:spPr>
        <p:txBody>
          <a:bodyPr lIns="45719" rIns="45719"/>
          <a:lstStyle/>
          <a:p>
            <a:pPr algn="ctr">
              <a:defRPr b="1" sz="1600">
                <a:solidFill>
                  <a:srgbClr val="FFFFFF"/>
                </a:solidFill>
              </a:defRPr>
            </a:pPr>
          </a:p>
        </p:txBody>
      </p:sp>
      <p:sp>
        <p:nvSpPr>
          <p:cNvPr id="171" name="Pre-Clock"/>
          <p:cNvSpPr/>
          <p:nvPr/>
        </p:nvSpPr>
        <p:spPr>
          <a:xfrm>
            <a:off x="738185" y="1315785"/>
            <a:ext cx="1646709" cy="541182"/>
          </a:xfrm>
          <a:prstGeom prst="roundRect">
            <a:avLst>
              <a:gd name="adj" fmla="val 35201"/>
            </a:avLst>
          </a:prstGeom>
          <a:solidFill>
            <a:srgbClr val="3B69A1"/>
          </a:solidFill>
          <a:ln w="12700">
            <a:miter lim="400000"/>
          </a:ln>
          <a:extLst>
            <a:ext uri="{C572A759-6A51-4108-AA02-DFA0A04FC94B}">
              <ma14:wrappingTextBoxFlag xmlns:ma14="http://schemas.microsoft.com/office/mac/drawingml/2011/main" val="1"/>
            </a:ext>
          </a:extLst>
        </p:spPr>
        <p:txBody>
          <a:bodyPr lIns="139700" tIns="139700" rIns="139700" bIns="139700"/>
          <a:lstStyle>
            <a:lvl1pPr algn="ctr">
              <a:defRPr b="1" sz="1400">
                <a:solidFill>
                  <a:srgbClr val="FFFFFF"/>
                </a:solidFill>
              </a:defRPr>
            </a:lvl1pPr>
          </a:lstStyle>
          <a:p>
            <a:pPr/>
            <a:r>
              <a:t>Pre-Clock</a:t>
            </a:r>
          </a:p>
        </p:txBody>
      </p:sp>
      <p:sp>
        <p:nvSpPr>
          <p:cNvPr id="172" name="De-asserting…"/>
          <p:cNvSpPr/>
          <p:nvPr/>
        </p:nvSpPr>
        <p:spPr>
          <a:xfrm>
            <a:off x="738185" y="2601251"/>
            <a:ext cx="1646709" cy="541182"/>
          </a:xfrm>
          <a:prstGeom prst="roundRect">
            <a:avLst>
              <a:gd name="adj" fmla="val 35201"/>
            </a:avLst>
          </a:prstGeom>
          <a:solidFill>
            <a:srgbClr val="3B69A1"/>
          </a:solidFill>
          <a:ln w="12700">
            <a:miter lim="400000"/>
          </a:ln>
          <a:extLst>
            <a:ext uri="{C572A759-6A51-4108-AA02-DFA0A04FC94B}">
              <ma14:wrappingTextBoxFlag xmlns:ma14="http://schemas.microsoft.com/office/mac/drawingml/2011/main" val="1"/>
            </a:ext>
          </a:extLst>
        </p:spPr>
        <p:txBody>
          <a:bodyPr lIns="45719" rIns="45719"/>
          <a:lstStyle/>
          <a:p>
            <a:pPr algn="ctr">
              <a:defRPr b="1" sz="1400">
                <a:solidFill>
                  <a:srgbClr val="FFFFFF"/>
                </a:solidFill>
              </a:defRPr>
            </a:pPr>
            <a:r>
              <a:t>De-asserting</a:t>
            </a:r>
          </a:p>
          <a:p>
            <a:pPr algn="ctr">
              <a:defRPr b="1" sz="1400">
                <a:solidFill>
                  <a:srgbClr val="FFFFFF"/>
                </a:solidFill>
              </a:defRPr>
            </a:pPr>
            <a:r>
              <a:t>reset</a:t>
            </a:r>
          </a:p>
        </p:txBody>
      </p:sp>
      <p:sp>
        <p:nvSpPr>
          <p:cNvPr id="173" name="Set IRESET+ kick bandgaps"/>
          <p:cNvSpPr/>
          <p:nvPr/>
        </p:nvSpPr>
        <p:spPr>
          <a:xfrm>
            <a:off x="738185" y="3337531"/>
            <a:ext cx="1646709" cy="541181"/>
          </a:xfrm>
          <a:prstGeom prst="roundRect">
            <a:avLst>
              <a:gd name="adj" fmla="val 35201"/>
            </a:avLst>
          </a:prstGeom>
          <a:solidFill>
            <a:srgbClr val="3B69A1"/>
          </a:solidFill>
          <a:ln w="12700">
            <a:miter lim="400000"/>
          </a:ln>
          <a:extLst>
            <a:ext uri="{C572A759-6A51-4108-AA02-DFA0A04FC94B}">
              <ma14:wrappingTextBoxFlag xmlns:ma14="http://schemas.microsoft.com/office/mac/drawingml/2011/main" val="1"/>
            </a:ext>
          </a:extLst>
        </p:spPr>
        <p:txBody>
          <a:bodyPr lIns="45719" rIns="45719"/>
          <a:lstStyle/>
          <a:p>
            <a:pPr algn="ctr">
              <a:defRPr b="1" sz="1400">
                <a:solidFill>
                  <a:srgbClr val="FFFFFF"/>
                </a:solidFill>
              </a:defRPr>
            </a:pPr>
            <a:r>
              <a:t>Set IRESET+</a:t>
            </a:r>
            <a:br/>
            <a:r>
              <a:t>kick bandgaps</a:t>
            </a:r>
          </a:p>
        </p:txBody>
      </p:sp>
      <p:sp>
        <p:nvSpPr>
          <p:cNvPr id="174" name="Interlock enable e"/>
          <p:cNvSpPr/>
          <p:nvPr/>
        </p:nvSpPr>
        <p:spPr>
          <a:xfrm>
            <a:off x="738185" y="4073811"/>
            <a:ext cx="1646709" cy="541181"/>
          </a:xfrm>
          <a:prstGeom prst="roundRect">
            <a:avLst>
              <a:gd name="adj" fmla="val 35201"/>
            </a:avLst>
          </a:prstGeom>
          <a:solidFill>
            <a:srgbClr val="3B69A1"/>
          </a:solidFill>
          <a:ln w="12700">
            <a:miter lim="400000"/>
          </a:ln>
          <a:extLst>
            <a:ext uri="{C572A759-6A51-4108-AA02-DFA0A04FC94B}">
              <ma14:wrappingTextBoxFlag xmlns:ma14="http://schemas.microsoft.com/office/mac/drawingml/2011/main" val="1"/>
            </a:ext>
          </a:extLst>
        </p:spPr>
        <p:txBody>
          <a:bodyPr lIns="45719" rIns="45719"/>
          <a:lstStyle/>
          <a:p>
            <a:pPr algn="ctr">
              <a:defRPr b="1" sz="1600">
                <a:solidFill>
                  <a:srgbClr val="FFFFFF"/>
                </a:solidFill>
              </a:defRPr>
            </a:pPr>
            <a:r>
              <a:rPr sz="1400"/>
              <a:t>Interlock</a:t>
            </a:r>
            <a:br>
              <a:rPr sz="1400"/>
            </a:br>
            <a:r>
              <a:rPr sz="1400"/>
              <a:t>enable</a:t>
            </a:r>
            <a:br/>
            <a:r>
              <a:t>e</a:t>
            </a:r>
            <a:br/>
          </a:p>
        </p:txBody>
      </p:sp>
      <p:sp>
        <p:nvSpPr>
          <p:cNvPr id="175" name="PowerOn sequence"/>
          <p:cNvSpPr txBox="1"/>
          <p:nvPr/>
        </p:nvSpPr>
        <p:spPr>
          <a:xfrm rot="16200000">
            <a:off x="-772968" y="2509037"/>
            <a:ext cx="2446621" cy="38751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solidFill>
                  <a:srgbClr val="FFFFFF"/>
                </a:solidFill>
              </a:defRPr>
            </a:lvl1pPr>
          </a:lstStyle>
          <a:p>
            <a:pPr/>
            <a:r>
              <a:t>PowerOn sequence</a:t>
            </a:r>
          </a:p>
        </p:txBody>
      </p:sp>
      <p:sp>
        <p:nvSpPr>
          <p:cNvPr id="176" name="Totally 1370 HUs passed the tested, monitor the current distribution during different term.…"/>
          <p:cNvSpPr txBox="1"/>
          <p:nvPr/>
        </p:nvSpPr>
        <p:spPr>
          <a:xfrm>
            <a:off x="788964" y="5359277"/>
            <a:ext cx="10358463" cy="1019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0447" indent="-170447">
              <a:buSzPct val="100000"/>
              <a:buChar char="•"/>
              <a:defRPr sz="2000"/>
            </a:pPr>
            <a:r>
              <a:t>Totally 1370 HUs passed the tested, monitor the current distribution during different term.</a:t>
            </a:r>
          </a:p>
          <a:p>
            <a:pPr marL="170447" indent="-170447">
              <a:buSzPct val="100000"/>
              <a:buChar char="•"/>
              <a:defRPr sz="2000"/>
            </a:pPr>
            <a:r>
              <a:t>Means of </a:t>
            </a:r>
            <a:r>
              <a:rPr b="1"/>
              <a:t>AVDD</a:t>
            </a:r>
            <a:r>
              <a:t>, </a:t>
            </a:r>
            <a:r>
              <a:rPr b="1"/>
              <a:t>DVDD</a:t>
            </a:r>
            <a:r>
              <a:t> and </a:t>
            </a:r>
            <a:r>
              <a:rPr b="1"/>
              <a:t>IOVDD</a:t>
            </a:r>
            <a:r>
              <a:t> are </a:t>
            </a:r>
            <a:r>
              <a:rPr b="1"/>
              <a:t>5.47</a:t>
            </a:r>
            <a:r>
              <a:t> mA, </a:t>
            </a:r>
            <a:r>
              <a:rPr b="1"/>
              <a:t>5.92</a:t>
            </a:r>
            <a:r>
              <a:t> mA and </a:t>
            </a:r>
            <a:r>
              <a:rPr b="1"/>
              <a:t>0.034</a:t>
            </a:r>
            <a:r>
              <a:t> mA after power-on.</a:t>
            </a:r>
          </a:p>
          <a:p>
            <a:pPr lvl="1" marL="551447" indent="-170447">
              <a:buSzPct val="100000"/>
              <a:buChar char="-"/>
              <a:defRPr sz="2000"/>
            </a:pPr>
            <a:r>
              <a:t>Low power consumption under static conditions (Top/Bottom region ~14 </a:t>
            </a:r>
            <a14:m>
              <m:oMath>
                <m:r>
                  <a:rPr xmlns:a="http://schemas.openxmlformats.org/drawingml/2006/main" sz="2400" i="1">
                    <a:solidFill>
                      <a:srgbClr val="000000"/>
                    </a:solidFill>
                    <a:latin typeface="Cambria Math" panose="02040503050406030204" pitchFamily="18" charset="0"/>
                  </a:rPr>
                  <m:t>m</m:t>
                </m:r>
                <m:r>
                  <m:rPr>
                    <m:nor/>
                  </m:rPr>
                  <a:rPr xmlns:a="http://schemas.openxmlformats.org/drawingml/2006/main" sz="2400" i="1">
                    <a:solidFill>
                      <a:srgbClr val="000000"/>
                    </a:solidFill>
                    <a:latin typeface="Cambria Math" panose="02040503050406030204" pitchFamily="18" charset="0"/>
                  </a:rPr>
                  <m:t>W</m:t>
                </m:r>
                <m:r>
                  <a:rPr xmlns:a="http://schemas.openxmlformats.org/drawingml/2006/main" sz="2400" i="1">
                    <a:solidFill>
                      <a:srgbClr val="000000"/>
                    </a:solidFill>
                    <a:latin typeface="Cambria Math" panose="02040503050406030204" pitchFamily="18" charset="0"/>
                  </a:rPr>
                  <m:t>/</m:t>
                </m:r>
                <m:sSup>
                  <m:e>
                    <m:r>
                      <m:rPr>
                        <m:nor/>
                      </m:rPr>
                      <a:rPr xmlns:a="http://schemas.openxmlformats.org/drawingml/2006/main" sz="2400" i="1">
                        <a:solidFill>
                          <a:srgbClr val="000000"/>
                        </a:solidFill>
                        <a:latin typeface="Cambria Math" panose="02040503050406030204" pitchFamily="18" charset="0"/>
                      </a:rPr>
                      <m:t>cm</m:t>
                    </m:r>
                  </m:e>
                  <m:sup>
                    <m:r>
                      <a:rPr xmlns:a="http://schemas.openxmlformats.org/drawingml/2006/main" sz="2400" i="1">
                        <a:solidFill>
                          <a:srgbClr val="000000"/>
                        </a:solidFill>
                        <a:latin typeface="Cambria Math" panose="02040503050406030204" pitchFamily="18" charset="0"/>
                      </a:rPr>
                      <m:t>2</m:t>
                    </m:r>
                  </m:sup>
                </m:sSup>
              </m:oMath>
            </a14:m>
            <a:r>
              <a:t>)</a:t>
            </a:r>
          </a:p>
        </p:txBody>
      </p:sp>
      <p:sp>
        <p:nvSpPr>
          <p:cNvPr id="177" name="PSUB -1.2V"/>
          <p:cNvSpPr txBox="1"/>
          <p:nvPr/>
        </p:nvSpPr>
        <p:spPr>
          <a:xfrm>
            <a:off x="744469" y="4998115"/>
            <a:ext cx="10358463" cy="313394"/>
          </a:xfrm>
          <a:prstGeom prst="rect">
            <a:avLst/>
          </a:prstGeom>
          <a:solidFill>
            <a:srgbClr val="3B69A1"/>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600">
                <a:solidFill>
                  <a:srgbClr val="FFFFFF"/>
                </a:solidFill>
              </a:defRPr>
            </a:lvl1pPr>
          </a:lstStyle>
          <a:p>
            <a:pPr/>
            <a:r>
              <a:t>PSUB -1.2V</a:t>
            </a:r>
          </a:p>
        </p:txBody>
      </p:sp>
      <p:sp>
        <p:nvSpPr>
          <p:cNvPr id="178" name="Clocked"/>
          <p:cNvSpPr/>
          <p:nvPr/>
        </p:nvSpPr>
        <p:spPr>
          <a:xfrm>
            <a:off x="738185" y="1958518"/>
            <a:ext cx="1646709" cy="541182"/>
          </a:xfrm>
          <a:prstGeom prst="roundRect">
            <a:avLst>
              <a:gd name="adj" fmla="val 35201"/>
            </a:avLst>
          </a:prstGeom>
          <a:solidFill>
            <a:srgbClr val="3B69A1"/>
          </a:solidFill>
          <a:ln w="12700">
            <a:miter lim="400000"/>
          </a:ln>
          <a:extLst>
            <a:ext uri="{C572A759-6A51-4108-AA02-DFA0A04FC94B}">
              <ma14:wrappingTextBoxFlag xmlns:ma14="http://schemas.microsoft.com/office/mac/drawingml/2011/main" val="1"/>
            </a:ext>
          </a:extLst>
        </p:spPr>
        <p:txBody>
          <a:bodyPr lIns="139700" tIns="139700" rIns="139700" bIns="139700"/>
          <a:lstStyle>
            <a:lvl1pPr algn="ctr">
              <a:defRPr b="1" sz="1400">
                <a:solidFill>
                  <a:srgbClr val="FFFFFF"/>
                </a:solidFill>
              </a:defRPr>
            </a:lvl1pPr>
          </a:lstStyle>
          <a:p>
            <a:pPr/>
            <a:r>
              <a:t>Clocked</a:t>
            </a:r>
          </a:p>
        </p:txBody>
      </p:sp>
      <p:sp>
        <p:nvSpPr>
          <p:cNvPr id="179" name="(The voltage of AVDD, DVDD and IOVDD are 1.2V, 1.2V and 1.8V.)"/>
          <p:cNvSpPr txBox="1"/>
          <p:nvPr/>
        </p:nvSpPr>
        <p:spPr>
          <a:xfrm>
            <a:off x="3313430" y="6426489"/>
            <a:ext cx="5035213" cy="276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300"/>
            </a:pPr>
            <a:r>
              <a:t>(The voltage of </a:t>
            </a:r>
            <a:r>
              <a:rPr b="1"/>
              <a:t>AVDD</a:t>
            </a:r>
            <a:r>
              <a:t>, </a:t>
            </a:r>
            <a:r>
              <a:rPr b="1"/>
              <a:t>DVDD</a:t>
            </a:r>
            <a:r>
              <a:t> and </a:t>
            </a:r>
            <a:r>
              <a:rPr b="1"/>
              <a:t>IOVDD</a:t>
            </a:r>
            <a:r>
              <a:t> are 1.2V, 1.2V and 1.8V.)</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幻灯片编号"/>
          <p:cNvSpPr txBox="1"/>
          <p:nvPr>
            <p:ph type="sldNum" sz="quarter" idx="2"/>
          </p:nvPr>
        </p:nvSpPr>
        <p:spPr>
          <a:xfrm>
            <a:off x="11893661" y="6528213"/>
            <a:ext cx="167709"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2" name="Test result of Register and ShiftRegister scan"/>
          <p:cNvSpPr txBox="1"/>
          <p:nvPr>
            <p:ph type="title"/>
          </p:nvPr>
        </p:nvSpPr>
        <p:spPr>
          <a:prstGeom prst="rect">
            <a:avLst/>
          </a:prstGeom>
        </p:spPr>
        <p:txBody>
          <a:bodyPr/>
          <a:lstStyle/>
          <a:p>
            <a:pPr/>
            <a:r>
              <a:t>Test result of Register and ShiftRegister scan</a:t>
            </a:r>
          </a:p>
        </p:txBody>
      </p:sp>
      <p:sp>
        <p:nvSpPr>
          <p:cNvPr id="183" name="Register and Shift-register scans:test all applicable (shift)registers with known bit patterns → 7680 registers in 1 MOSS"/>
          <p:cNvSpPr txBox="1"/>
          <p:nvPr/>
        </p:nvSpPr>
        <p:spPr>
          <a:xfrm>
            <a:off x="41152" y="988201"/>
            <a:ext cx="12109696" cy="6431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54000" indent="-254000">
              <a:buSzPct val="100000"/>
              <a:buChar char="•"/>
              <a:defRPr b="1" sz="2100"/>
            </a:pPr>
            <a:r>
              <a:rPr>
                <a:solidFill>
                  <a:srgbClr val="0433FF"/>
                </a:solidFill>
              </a:rPr>
              <a:t>Register and Shift-register scans</a:t>
            </a:r>
            <a:r>
              <a:rPr b="0" sz="1700"/>
              <a:t>:test all applicable (shift)registers with known bit patterns → 7680 registers in 1 MOSS</a:t>
            </a:r>
          </a:p>
        </p:txBody>
      </p:sp>
      <p:pic>
        <p:nvPicPr>
          <p:cNvPr id="184" name="regions_tested_shregister_1_2.png" descr="regions_tested_shregister_1_2.png"/>
          <p:cNvPicPr>
            <a:picLocks noChangeAspect="1"/>
          </p:cNvPicPr>
          <p:nvPr/>
        </p:nvPicPr>
        <p:blipFill>
          <a:blip r:embed="rId2">
            <a:extLst/>
          </a:blip>
          <a:stretch>
            <a:fillRect/>
          </a:stretch>
        </p:blipFill>
        <p:spPr>
          <a:xfrm>
            <a:off x="7113992" y="1912396"/>
            <a:ext cx="4061978" cy="2275167"/>
          </a:xfrm>
          <a:prstGeom prst="rect">
            <a:avLst/>
          </a:prstGeom>
          <a:ln w="12700">
            <a:miter lim="400000"/>
          </a:ln>
        </p:spPr>
      </p:pic>
      <p:pic>
        <p:nvPicPr>
          <p:cNvPr id="185" name="regions_tested_register_1_2.png" descr="regions_tested_register_1_2.png"/>
          <p:cNvPicPr>
            <a:picLocks noChangeAspect="1"/>
          </p:cNvPicPr>
          <p:nvPr/>
        </p:nvPicPr>
        <p:blipFill>
          <a:blip r:embed="rId3">
            <a:extLst/>
          </a:blip>
          <a:stretch>
            <a:fillRect/>
          </a:stretch>
        </p:blipFill>
        <p:spPr>
          <a:xfrm>
            <a:off x="664516" y="1912396"/>
            <a:ext cx="4061978" cy="2275167"/>
          </a:xfrm>
          <a:prstGeom prst="rect">
            <a:avLst/>
          </a:prstGeom>
          <a:ln w="12700">
            <a:miter lim="400000"/>
          </a:ln>
        </p:spPr>
      </p:pic>
      <p:sp>
        <p:nvSpPr>
          <p:cNvPr id="186" name="Test result of Register scan"/>
          <p:cNvSpPr txBox="1"/>
          <p:nvPr/>
        </p:nvSpPr>
        <p:spPr>
          <a:xfrm>
            <a:off x="2397994" y="4092354"/>
            <a:ext cx="2248506"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2600"/>
                </a:solidFill>
              </a:defRPr>
            </a:lvl1pPr>
          </a:lstStyle>
          <a:p>
            <a:pPr/>
            <a:r>
              <a:t>Test result of Register scan</a:t>
            </a:r>
          </a:p>
        </p:txBody>
      </p:sp>
      <p:sp>
        <p:nvSpPr>
          <p:cNvPr id="187" name="Test result of ShiftRegister scan"/>
          <p:cNvSpPr txBox="1"/>
          <p:nvPr/>
        </p:nvSpPr>
        <p:spPr>
          <a:xfrm>
            <a:off x="8284689" y="4092354"/>
            <a:ext cx="2604280"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2600"/>
                </a:solidFill>
              </a:defRPr>
            </a:lvl1pPr>
          </a:lstStyle>
          <a:p>
            <a:pPr/>
            <a:r>
              <a:t>Test result of ShiftRegister scan</a:t>
            </a:r>
          </a:p>
        </p:txBody>
      </p:sp>
      <p:sp>
        <p:nvSpPr>
          <p:cNvPr id="188" name="A total of 5600 regions were tested.Only 0.14% (8 regions) failed the Register scan.…"/>
          <p:cNvSpPr txBox="1"/>
          <p:nvPr/>
        </p:nvSpPr>
        <p:spPr>
          <a:xfrm>
            <a:off x="729609" y="4356928"/>
            <a:ext cx="10732782" cy="19127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40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111111"/>
                </a:solidFill>
                <a:latin typeface="+mj-lt"/>
                <a:ea typeface="+mj-ea"/>
                <a:cs typeface="+mj-cs"/>
                <a:sym typeface="Helvetica"/>
              </a:defRPr>
            </a:pPr>
            <a:r>
              <a:t>A total of </a:t>
            </a:r>
            <a:r>
              <a:rPr b="1">
                <a:latin typeface="Helvetica Neue"/>
                <a:ea typeface="Helvetica Neue"/>
                <a:cs typeface="Helvetica Neue"/>
                <a:sym typeface="Helvetica Neue"/>
              </a:rPr>
              <a:t>5600 regions</a:t>
            </a:r>
            <a:r>
              <a:t> were tested.Only </a:t>
            </a:r>
            <a:r>
              <a:rPr b="1">
                <a:latin typeface="Helvetica Neue"/>
                <a:ea typeface="Helvetica Neue"/>
                <a:cs typeface="Helvetica Neue"/>
                <a:sym typeface="Helvetica Neue"/>
              </a:rPr>
              <a:t>0.14% (8 regions)</a:t>
            </a:r>
            <a:r>
              <a:t> failed the </a:t>
            </a:r>
            <a:r>
              <a:rPr>
                <a:latin typeface="Helvetica Neue"/>
                <a:ea typeface="Helvetica Neue"/>
                <a:cs typeface="Helvetica Neue"/>
                <a:sym typeface="Helvetica Neue"/>
              </a:rPr>
              <a:t>Register scan.</a:t>
            </a:r>
            <a:endParaRPr>
              <a:latin typeface="Helvetica Neue"/>
              <a:ea typeface="Helvetica Neue"/>
              <a:cs typeface="Helvetica Neue"/>
              <a:sym typeface="Helvetica Neue"/>
            </a:endParaRPr>
          </a:p>
          <a:p>
            <a:pPr lvl="1" marL="521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111111"/>
                </a:solidFill>
                <a:latin typeface="+mj-lt"/>
                <a:ea typeface="+mj-ea"/>
                <a:cs typeface="+mj-cs"/>
                <a:sym typeface="Helvetica"/>
              </a:defRPr>
            </a:pPr>
            <a:r>
              <a:rPr>
                <a:latin typeface="Helvetica Neue"/>
                <a:ea typeface="Helvetica Neue"/>
                <a:cs typeface="Helvetica Neue"/>
                <a:sym typeface="Helvetica Neue"/>
              </a:rPr>
              <a:t>Errors are limited to single regions and caused by minor periphery defects rather than slow-control communication.</a:t>
            </a:r>
          </a:p>
          <a:p>
            <a:pPr marL="140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111111"/>
                </a:solidFill>
                <a:latin typeface="+mj-lt"/>
                <a:ea typeface="+mj-ea"/>
                <a:cs typeface="+mj-cs"/>
                <a:sym typeface="Helvetica"/>
              </a:defRPr>
            </a:pPr>
            <a:r>
              <a:t>Among the 5592 successfully tested regions, only </a:t>
            </a:r>
            <a:r>
              <a:rPr b="1">
                <a:latin typeface="Helvetica Neue"/>
                <a:ea typeface="Helvetica Neue"/>
                <a:cs typeface="Helvetica Neue"/>
                <a:sym typeface="Helvetica Neue"/>
              </a:rPr>
              <a:t>0.11% (6 regions)</a:t>
            </a:r>
            <a:r>
              <a:t> failed the </a:t>
            </a:r>
            <a:r>
              <a:rPr>
                <a:latin typeface="Helvetica Neue"/>
                <a:ea typeface="Helvetica Neue"/>
                <a:cs typeface="Helvetica Neue"/>
                <a:sym typeface="Helvetica Neue"/>
              </a:rPr>
              <a:t>Shift Register scan</a:t>
            </a:r>
            <a:r>
              <a:t>.</a:t>
            </a:r>
          </a:p>
          <a:p>
            <a:pPr lvl="1" marL="521368" indent="-140368"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111111"/>
                </a:solidFill>
                <a:latin typeface="+mj-lt"/>
                <a:ea typeface="+mj-ea"/>
                <a:cs typeface="+mj-cs"/>
                <a:sym typeface="Helvetica"/>
              </a:defRPr>
            </a:pPr>
            <a:r>
              <a:t>These failures are minor and won’t affect future sensor designs.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幻灯片编号"/>
          <p:cNvSpPr txBox="1"/>
          <p:nvPr>
            <p:ph type="sldNum" sz="quarter" idx="2"/>
          </p:nvPr>
        </p:nvSpPr>
        <p:spPr>
          <a:xfrm>
            <a:off x="11893661" y="6528213"/>
            <a:ext cx="167709" cy="2147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1" name="Test result of DAC scan"/>
          <p:cNvSpPr txBox="1"/>
          <p:nvPr>
            <p:ph type="title"/>
          </p:nvPr>
        </p:nvSpPr>
        <p:spPr>
          <a:prstGeom prst="rect">
            <a:avLst/>
          </a:prstGeom>
        </p:spPr>
        <p:txBody>
          <a:bodyPr/>
          <a:lstStyle/>
          <a:p>
            <a:pPr/>
            <a:r>
              <a:t>Test result of DAC scan</a:t>
            </a:r>
          </a:p>
        </p:txBody>
      </p:sp>
      <p:sp>
        <p:nvSpPr>
          <p:cNvPr id="192" name="DAC scan content:…"/>
          <p:cNvSpPr txBox="1"/>
          <p:nvPr/>
        </p:nvSpPr>
        <p:spPr>
          <a:xfrm>
            <a:off x="444817" y="894080"/>
            <a:ext cx="10931685" cy="1076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900">
                <a:solidFill>
                  <a:srgbClr val="3C69A1"/>
                </a:solidFill>
              </a:defRPr>
            </a:pPr>
            <a:r>
              <a:t>DAC scan content:</a:t>
            </a:r>
          </a:p>
          <a:p>
            <a:pPr marL="160421" indent="-160421">
              <a:buSzPct val="100000"/>
              <a:buChar char="•"/>
              <a:defRPr sz="1600"/>
            </a:pPr>
            <a:r>
              <a:t> tuning the </a:t>
            </a:r>
            <a:r>
              <a:rPr b="1">
                <a:latin typeface="Helvetica Neue"/>
                <a:ea typeface="Helvetica Neue"/>
                <a:cs typeface="Helvetica Neue"/>
                <a:sym typeface="Helvetica Neue"/>
              </a:rPr>
              <a:t>bandgap reference voltages</a:t>
            </a:r>
            <a:r>
              <a:t> to achieve stable and accurate bias references.</a:t>
            </a:r>
          </a:p>
          <a:p>
            <a:pPr marL="160421" indent="-160421">
              <a:buSzPct val="100000"/>
              <a:buChar char="•"/>
              <a:defRPr sz="1600"/>
            </a:pPr>
            <a:r>
              <a:t> all on-chip </a:t>
            </a:r>
            <a:r>
              <a:rPr b="1">
                <a:latin typeface="Helvetica Neue"/>
                <a:ea typeface="Helvetica Neue"/>
                <a:cs typeface="Helvetica Neue"/>
                <a:sym typeface="Helvetica Neue"/>
              </a:rPr>
              <a:t>DACs</a:t>
            </a:r>
            <a:r>
              <a:t> (8 per region, 640 per chip) are scanned across their full range, verifies the </a:t>
            </a:r>
            <a:r>
              <a:rPr b="1">
                <a:latin typeface="Helvetica Neue"/>
                <a:ea typeface="Helvetica Neue"/>
                <a:cs typeface="Helvetica Neue"/>
                <a:sym typeface="Helvetica Neue"/>
              </a:rPr>
              <a:t>linearity and bias range</a:t>
            </a:r>
            <a:r>
              <a:t> of the in-pixel front-end circuitry.</a:t>
            </a:r>
          </a:p>
        </p:txBody>
      </p:sp>
      <p:pic>
        <p:nvPicPr>
          <p:cNvPr id="193" name="dac_iref_histogram.png" descr="dac_iref_histogram.png"/>
          <p:cNvPicPr>
            <a:picLocks noChangeAspect="1"/>
          </p:cNvPicPr>
          <p:nvPr/>
        </p:nvPicPr>
        <p:blipFill>
          <a:blip r:embed="rId2">
            <a:extLst/>
          </a:blip>
          <a:stretch>
            <a:fillRect/>
          </a:stretch>
        </p:blipFill>
        <p:spPr>
          <a:xfrm>
            <a:off x="446007" y="2039559"/>
            <a:ext cx="2788657" cy="2212041"/>
          </a:xfrm>
          <a:prstGeom prst="rect">
            <a:avLst/>
          </a:prstGeom>
          <a:ln w="12700">
            <a:miter lim="400000"/>
          </a:ln>
        </p:spPr>
      </p:pic>
      <p:pic>
        <p:nvPicPr>
          <p:cNvPr id="194" name="dac_vref_histogram.png" descr="dac_vref_histogram.png"/>
          <p:cNvPicPr>
            <a:picLocks noChangeAspect="1"/>
          </p:cNvPicPr>
          <p:nvPr/>
        </p:nvPicPr>
        <p:blipFill>
          <a:blip r:embed="rId3">
            <a:extLst/>
          </a:blip>
          <a:stretch>
            <a:fillRect/>
          </a:stretch>
        </p:blipFill>
        <p:spPr>
          <a:xfrm>
            <a:off x="3608273" y="2039559"/>
            <a:ext cx="2788657" cy="2208374"/>
          </a:xfrm>
          <a:prstGeom prst="rect">
            <a:avLst/>
          </a:prstGeom>
          <a:ln w="12700">
            <a:miter lim="400000"/>
          </a:ln>
        </p:spPr>
      </p:pic>
      <p:pic>
        <p:nvPicPr>
          <p:cNvPr id="195" name="dac_inl_idac.png" descr="dac_inl_idac.png"/>
          <p:cNvPicPr>
            <a:picLocks noChangeAspect="1"/>
          </p:cNvPicPr>
          <p:nvPr/>
        </p:nvPicPr>
        <p:blipFill>
          <a:blip r:embed="rId4">
            <a:extLst/>
          </a:blip>
          <a:stretch>
            <a:fillRect/>
          </a:stretch>
        </p:blipFill>
        <p:spPr>
          <a:xfrm>
            <a:off x="3608273" y="4320178"/>
            <a:ext cx="2788657" cy="2078387"/>
          </a:xfrm>
          <a:prstGeom prst="rect">
            <a:avLst/>
          </a:prstGeom>
          <a:ln w="12700">
            <a:miter lim="400000"/>
          </a:ln>
        </p:spPr>
      </p:pic>
      <p:pic>
        <p:nvPicPr>
          <p:cNvPr id="196" name="dac_inl_vdac.png" descr="dac_inl_vdac.png"/>
          <p:cNvPicPr>
            <a:picLocks noChangeAspect="1"/>
          </p:cNvPicPr>
          <p:nvPr/>
        </p:nvPicPr>
        <p:blipFill>
          <a:blip r:embed="rId5">
            <a:extLst/>
          </a:blip>
          <a:stretch>
            <a:fillRect/>
          </a:stretch>
        </p:blipFill>
        <p:spPr>
          <a:xfrm>
            <a:off x="446007" y="4320178"/>
            <a:ext cx="2788657" cy="2078387"/>
          </a:xfrm>
          <a:prstGeom prst="rect">
            <a:avLst/>
          </a:prstGeom>
          <a:ln w="12700">
            <a:miter lim="400000"/>
          </a:ln>
        </p:spPr>
      </p:pic>
      <p:sp>
        <p:nvSpPr>
          <p:cNvPr id="197" name="The average values are close to the target values of 10.2 µA and 0.4 V for Iref and Vref , respectively.…"/>
          <p:cNvSpPr txBox="1"/>
          <p:nvPr/>
        </p:nvSpPr>
        <p:spPr>
          <a:xfrm>
            <a:off x="6526530" y="2039559"/>
            <a:ext cx="5370558" cy="1463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99892" indent="-99892" defTabSz="12700">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The average values are close to the target values of </a:t>
            </a:r>
            <a:r>
              <a:rPr b="1"/>
              <a:t>10.2 µA </a:t>
            </a:r>
            <a:r>
              <a:t>and </a:t>
            </a:r>
            <a:r>
              <a:rPr b="1"/>
              <a:t>0.4 V</a:t>
            </a:r>
            <a:r>
              <a:t> for Iref and Vref , respectively.</a:t>
            </a:r>
          </a:p>
          <a:p>
            <a:pPr marL="99892" indent="-99892" defTabSz="12700">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The spread is small enough (</a:t>
            </a:r>
            <a:r>
              <a:rPr b="1"/>
              <a:t>FWHM less than 5%</a:t>
            </a:r>
            <a:r>
              <a:t>) to provide reliable biasing references across regions and chips.</a:t>
            </a:r>
          </a:p>
          <a:p>
            <a:pPr marL="99892" indent="-99892" defTabSz="12700">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mj-lt"/>
                <a:ea typeface="+mj-ea"/>
                <a:cs typeface="+mj-cs"/>
                <a:sym typeface="Helvetica"/>
              </a:defRPr>
            </a:pPr>
            <a:r>
              <a:t>Few outliers wouldn’t affect chip operation, as they can be compensated by adjusting the corresponding DAC settings.</a:t>
            </a:r>
          </a:p>
        </p:txBody>
      </p:sp>
      <p:sp>
        <p:nvSpPr>
          <p:cNvPr id="198" name="In general, linearity stays within 3 DAC counts over the 256 settings (8-bit DACs)."/>
          <p:cNvSpPr txBox="1"/>
          <p:nvPr/>
        </p:nvSpPr>
        <p:spPr>
          <a:xfrm>
            <a:off x="6549083" y="4597199"/>
            <a:ext cx="5325451" cy="6286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101600" indent="-101600" defTabSz="12700">
              <a:lnSpc>
                <a:spcPct val="135000"/>
              </a:lnSpc>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111111"/>
                </a:solidFill>
                <a:latin typeface="+mj-lt"/>
                <a:ea typeface="+mj-ea"/>
                <a:cs typeface="+mj-cs"/>
                <a:sym typeface="Helvetica"/>
              </a:defRPr>
            </a:lvl1pPr>
          </a:lstStyle>
          <a:p>
            <a:pPr/>
            <a:r>
              <a:t>In general, linearity stays within 3 DAC counts over the 256 settings (8-bit DACs).</a:t>
            </a:r>
          </a:p>
        </p:txBody>
      </p:sp>
      <p:sp>
        <p:nvSpPr>
          <p:cNvPr id="199" name="A region passes this test if all DACs perform within predefined ranges, ensuring that reliable biasing conditions establish within the operational range. In total, 0.65% of regions did not meet this criterion."/>
          <p:cNvSpPr txBox="1"/>
          <p:nvPr/>
        </p:nvSpPr>
        <p:spPr>
          <a:xfrm>
            <a:off x="6549083" y="5412679"/>
            <a:ext cx="5325452" cy="118173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12700">
              <a:lnSpc>
                <a:spcPct val="135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u="sng">
                <a:solidFill>
                  <a:srgbClr val="111111"/>
                </a:solidFill>
                <a:latin typeface="+mj-lt"/>
                <a:ea typeface="+mj-ea"/>
                <a:cs typeface="+mj-cs"/>
                <a:sym typeface="Helvetica"/>
              </a:defRPr>
            </a:pPr>
            <a:r>
              <a:t>A region passes this test if all DACs perform within predefined ranges, ensuring that reliable biasing conditions establish within the operational range. In total, </a:t>
            </a:r>
            <a:r>
              <a:rPr b="1">
                <a:solidFill>
                  <a:srgbClr val="FF2600"/>
                </a:solidFill>
              </a:rPr>
              <a:t>0.65%</a:t>
            </a:r>
            <a:r>
              <a:t> of regions did not meet this criterion.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VanillaVTI">
  <a:themeElements>
    <a:clrScheme name="VanillaVTI">
      <a:dk1>
        <a:srgbClr val="000000"/>
      </a:dk1>
      <a:lt1>
        <a:srgbClr val="FFFFFF"/>
      </a:lt1>
      <a:dk2>
        <a:srgbClr val="A7A7A7"/>
      </a:dk2>
      <a:lt2>
        <a:srgbClr val="535353"/>
      </a:lt2>
      <a:accent1>
        <a:srgbClr val="169C9A"/>
      </a:accent1>
      <a:accent2>
        <a:srgbClr val="FA9A42"/>
      </a:accent2>
      <a:accent3>
        <a:srgbClr val="E15C3D"/>
      </a:accent3>
      <a:accent4>
        <a:srgbClr val="E78A67"/>
      </a:accent4>
      <a:accent5>
        <a:srgbClr val="A74B40"/>
      </a:accent5>
      <a:accent6>
        <a:srgbClr val="3D9072"/>
      </a:accent6>
      <a:hlink>
        <a:srgbClr val="0000FF"/>
      </a:hlink>
      <a:folHlink>
        <a:srgbClr val="FF00FF"/>
      </a:folHlink>
    </a:clrScheme>
    <a:fontScheme name="VanillaVTI">
      <a:majorFont>
        <a:latin typeface="Helvetica"/>
        <a:ea typeface="Helvetica"/>
        <a:cs typeface="Helvetica"/>
      </a:majorFont>
      <a:minorFont>
        <a:latin typeface="Arial"/>
        <a:ea typeface="Arial"/>
        <a:cs typeface="Arial"/>
      </a:minorFont>
    </a:fontScheme>
    <a:fmtScheme name="Vanilla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7E47"/>
        </a:solid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1" baseline="0" cap="none" i="0" spc="0" strike="noStrike" sz="1800" u="none" kumimoji="0" normalizeH="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anillaVTI">
  <a:themeElements>
    <a:clrScheme name="VanillaVTI">
      <a:dk1>
        <a:srgbClr val="000000"/>
      </a:dk1>
      <a:lt1>
        <a:srgbClr val="FFFFFF"/>
      </a:lt1>
      <a:dk2>
        <a:srgbClr val="A7A7A7"/>
      </a:dk2>
      <a:lt2>
        <a:srgbClr val="535353"/>
      </a:lt2>
      <a:accent1>
        <a:srgbClr val="169C9A"/>
      </a:accent1>
      <a:accent2>
        <a:srgbClr val="FA9A42"/>
      </a:accent2>
      <a:accent3>
        <a:srgbClr val="E15C3D"/>
      </a:accent3>
      <a:accent4>
        <a:srgbClr val="E78A67"/>
      </a:accent4>
      <a:accent5>
        <a:srgbClr val="A74B40"/>
      </a:accent5>
      <a:accent6>
        <a:srgbClr val="3D9072"/>
      </a:accent6>
      <a:hlink>
        <a:srgbClr val="0000FF"/>
      </a:hlink>
      <a:folHlink>
        <a:srgbClr val="FF00FF"/>
      </a:folHlink>
    </a:clrScheme>
    <a:fontScheme name="VanillaVTI">
      <a:majorFont>
        <a:latin typeface="Helvetica"/>
        <a:ea typeface="Helvetica"/>
        <a:cs typeface="Helvetica"/>
      </a:majorFont>
      <a:minorFont>
        <a:latin typeface="Arial"/>
        <a:ea typeface="Arial"/>
        <a:cs typeface="Arial"/>
      </a:minorFont>
    </a:fontScheme>
    <a:fmtScheme name="Vanilla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7E47"/>
        </a:solid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1" baseline="0" cap="none" i="0" spc="0" strike="noStrike" sz="1800" u="none" kumimoji="0" normalizeH="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0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