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67_B5F9193A.xml" ContentType="application/vnd.ms-powerpoint.comments+xml"/>
  <Override PartName="/ppt/notesSlides/notesSlide1.xml" ContentType="application/vnd.openxmlformats-officedocument.presentationml.notesSlide+xml"/>
  <Override PartName="/ppt/comments/modernComment_16E_2F46E33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48" r:id="rId3"/>
    <p:sldId id="360" r:id="rId4"/>
    <p:sldId id="272" r:id="rId5"/>
    <p:sldId id="352" r:id="rId6"/>
    <p:sldId id="355" r:id="rId7"/>
    <p:sldId id="359" r:id="rId8"/>
    <p:sldId id="361" r:id="rId9"/>
    <p:sldId id="357" r:id="rId10"/>
    <p:sldId id="377" r:id="rId11"/>
    <p:sldId id="365" r:id="rId12"/>
    <p:sldId id="364" r:id="rId13"/>
    <p:sldId id="379" r:id="rId14"/>
    <p:sldId id="383" r:id="rId15"/>
    <p:sldId id="386" r:id="rId16"/>
    <p:sldId id="387" r:id="rId17"/>
    <p:sldId id="362" r:id="rId18"/>
    <p:sldId id="366" r:id="rId19"/>
    <p:sldId id="367" r:id="rId20"/>
    <p:sldId id="350" r:id="rId21"/>
    <p:sldId id="351" r:id="rId22"/>
    <p:sldId id="369" r:id="rId23"/>
    <p:sldId id="371" r:id="rId24"/>
    <p:sldId id="372" r:id="rId25"/>
    <p:sldId id="375" r:id="rId26"/>
    <p:sldId id="376" r:id="rId27"/>
    <p:sldId id="380" r:id="rId28"/>
    <p:sldId id="381" r:id="rId29"/>
    <p:sldId id="382" r:id="rId30"/>
    <p:sldId id="354" r:id="rId31"/>
    <p:sldId id="385" r:id="rId32"/>
    <p:sldId id="384" r:id="rId33"/>
    <p:sldId id="378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DD1E7B-ECFA-DFF0-2199-366671EFFA84}" name="昊 朱" initials="昊朱" userId="2a05aefbfd31892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06" autoAdjust="0"/>
    <p:restoredTop sz="95713" autoAdjust="0"/>
  </p:normalViewPr>
  <p:slideViewPr>
    <p:cSldViewPr snapToGrid="0">
      <p:cViewPr varScale="1">
        <p:scale>
          <a:sx n="93" d="100"/>
          <a:sy n="93" d="100"/>
        </p:scale>
        <p:origin x="3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26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omments/modernComment_167_B5F919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2A6563-E313-47BC-9DFC-1C9594D96E03}" authorId="{05DD1E7B-ECFA-DFF0-2199-366671EFFA84}" created="2025-10-22T06:41:00.15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53001018" sldId="359"/>
      <ac:spMk id="9" creationId="{83F7A2AB-5813-F49F-0A9C-62A7FDA488C8}"/>
      <ac:txMk cp="42" len="101">
        <ac:context len="222" hash="2785365601"/>
      </ac:txMk>
    </ac:txMkLst>
    <p188:pos x="3361099" y="973013"/>
    <p188:txBody>
      <a:bodyPr/>
      <a:lstStyle/>
      <a:p>
        <a:r>
          <a:rPr lang="zh-CN" altLang="en-US"/>
          <a:t>这2500块中有1500块已经测试完毕，问下有没有测试数据</a:t>
        </a:r>
      </a:p>
    </p188:txBody>
  </p188:cm>
</p188:cmLst>
</file>

<file path=ppt/comments/modernComment_16E_2F46E3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69C7DE-8CFB-40E4-9F69-5E4FB4E58225}" authorId="{05DD1E7B-ECFA-DFF0-2199-366671EFFA84}" created="2025-10-22T06:51:39.25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93174842" sldId="366"/>
      <ac:spMk id="6" creationId="{30C6F4AB-1F93-EF8B-4880-5FF4AB88496F}"/>
      <ac:txMk cp="78" len="53">
        <ac:context len="345" hash="3871496734"/>
      </ac:txMk>
    </ac:txMkLst>
    <p188:pos x="5940723" y="903393"/>
    <p188:txBody>
      <a:bodyPr/>
      <a:lstStyle/>
      <a:p>
        <a:r>
          <a:rPr lang="zh-CN" altLang="en-US"/>
          <a:t>这里也记得更新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A3CAFB3-1D3E-3684-2F9C-37DB0686C1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2AE7DE-4F76-1CB9-39B8-7B6692D41E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1BE6C-5A4C-E744-BA2D-90DC3BD478F8}" type="datetimeFigureOut">
              <a:rPr kumimoji="1" lang="zh-CN" altLang="en-US" smtClean="0">
                <a:latin typeface="Gill Sans" panose="020B0502020104020203" pitchFamily="34" charset="-79"/>
              </a:rPr>
              <a:t>2025/10/31</a:t>
            </a:fld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AD199F-1E50-5702-C9ED-CC5AE5112E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zh-CN" dirty="0">
                <a:latin typeface="Gill Sans" panose="020B0502020104020203" pitchFamily="34" charset="-79"/>
              </a:rPr>
              <a:t>Hao Zhu</a:t>
            </a:r>
            <a:r>
              <a:rPr kumimoji="1" lang="en" altLang="zh-CN" dirty="0">
                <a:latin typeface="Gill Sans" panose="020B0502020104020203" pitchFamily="34" charset="-79"/>
              </a:rPr>
              <a:t>, IHEP</a:t>
            </a:r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5F4C4E-1C9A-D597-83B1-22AD61F93B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F6AC-9474-1E4F-92FD-E57055864B70}" type="slidenum">
              <a:rPr kumimoji="1" lang="zh-CN" altLang="en-US" smtClean="0">
                <a:latin typeface="Gill Sans" panose="020B0502020104020203" pitchFamily="34" charset="-79"/>
              </a:rPr>
              <a:t>‹#›</a:t>
            </a:fld>
            <a:endParaRPr kumimoji="1" lang="zh-CN" altLang="en-US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586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" panose="020B0502020104020203" pitchFamily="34" charset="-79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" panose="020B0502020104020203" pitchFamily="34" charset="-79"/>
              </a:defRPr>
            </a:lvl1pPr>
          </a:lstStyle>
          <a:p>
            <a:fld id="{3034F664-0B74-BD44-935D-F7DC9E8B443A}" type="datetimeFigureOut">
              <a:rPr kumimoji="1" lang="zh-CN" altLang="en-US" smtClean="0"/>
              <a:pPr/>
              <a:t>2025/10/31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" panose="020B0502020104020203" pitchFamily="34" charset="-79"/>
              </a:defRPr>
            </a:lvl1pPr>
          </a:lstStyle>
          <a:p>
            <a:r>
              <a:rPr kumimoji="1" lang="en-US" altLang="zh-CN" dirty="0"/>
              <a:t>Hao Zhu</a:t>
            </a:r>
            <a:r>
              <a:rPr kumimoji="1" lang="en" altLang="zh-CN" dirty="0"/>
              <a:t>, IHEP</a:t>
            </a:r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" panose="020B0502020104020203" pitchFamily="34" charset="-79"/>
              </a:defRPr>
            </a:lvl1pPr>
          </a:lstStyle>
          <a:p>
            <a:fld id="{2A532DED-D29C-414B-A450-67D0F9024B0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364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which show new modules with new IHEP baseplate performed well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258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6B238-3FE4-4DC5-B61C-FEF6DC76C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31916C-9655-4E99-8838-F2F7E05AF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8C35D-5C00-4912-9EDF-46BF4CE0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7104F-0F24-4A50-9546-79E140BB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606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49623E-CE72-4B70-B9AF-AE6DD17F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</p:spPr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6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46C2-7577-4CD4-A849-D39AE826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88410C-4537-4330-8B70-4A622948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A44AE7-AC05-4741-8DCE-4925CD1D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2C7805-E4A1-4945-96E7-EBB2C45B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79888C-1E8C-428E-8629-F7B9E374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892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74EA207-7811-4E51-AD0D-551407394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700608-DC92-420E-B85B-987F3DC1C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550D4E-ECF5-4556-A130-87A6827E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E0CC3-C4B5-4C9F-A9AF-F3DDF63F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AD1F59-926D-4145-ADAB-2CFE3B0B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55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0498D-6F95-4DBB-9D45-D2BBB3E0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556DE2-7B6C-4DA4-99EE-176C6859D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D53EB-4273-467A-BA66-D3B4C7AD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827A7E-6B96-4D34-8DD1-31B626AC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D709B-D237-4A73-B1D0-39D3BEC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78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C482E-DC78-4AEE-9A8C-59B59FBF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45C6F8-FDC9-4EDA-8FF1-5CF6575F7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0DBB1C-3DBB-42E2-B203-1C603CAE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C17A87-4734-48C7-A94A-BC901843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323853-07EB-4C98-8F70-AC9464A1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233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627BFF-AA1C-4CF3-90A3-75B86DA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A8DC34-620A-4FE7-ACEE-8537F9A8D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F1CD3D-5326-4A4C-B07D-DFAAADFA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0F135-F373-4069-93CA-6952F5EF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3E1B7F-D984-4B76-9D9C-AE08C4D3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71631F-A45D-4123-A288-C50D9B6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0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BC3863-F489-401C-9470-A72D2749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78C5F-60CF-4663-848D-35780AB76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966FD8-4961-4C7B-8E4D-A7C32013C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6E9FC68-B67F-4CF3-B4E2-4D8A5528B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2090A4-1B19-48A9-8506-15ABBBC5E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7BCA39-4EE3-4871-AFC4-7E34A996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F15862-ADA8-4660-B89D-CE8DE386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CDC7B5-6D71-49C9-8145-1E67B1E5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19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B9CB9-9B6E-4129-A6AB-50195856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AFFD4A-3C8D-4A5C-A0F9-9B31073A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619EC7-12F5-494A-A427-0BEABEC3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F30B65-72E8-43E1-9F60-82138E82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968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B18448-636C-4C87-BDD7-3933BDB7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7300" y="6492873"/>
            <a:ext cx="27432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E8859-C485-4313-B3B9-85820A75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4"/>
            <a:ext cx="23749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CD37EC-C6E7-4FCC-B995-47D7BC53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0500" y="6492875"/>
            <a:ext cx="571500" cy="365125"/>
          </a:xfrm>
        </p:spPr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99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3A52F-76F1-4F4E-AA22-FD5CA94C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FBECB6-8B89-4C8C-B1C8-B0C1895C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911B-F1B0-43AD-8152-E90A5B14A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0C4C77-0434-43C9-8A8E-50FAEA26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F12064-3475-48A7-AB63-69C20398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603630-F691-4E48-BAEB-123E5A4B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917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853D1-04FD-4D84-A391-F32166C9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BE6BDC-5A5A-4B7C-B9C0-9F966FE2C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7113DB-5F76-439A-87B6-8FA2B3DD5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2E637C-953B-4F2C-8209-5878192D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2D6CCD-60CE-4929-836B-22F057E2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D147D1-7B88-4296-BAA0-E44FCF9C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807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5C9E6A-B747-41D4-8306-122DF2B4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45F1D5-F020-4E1B-A54A-7E821004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09C889-FA93-4DD4-996E-462F678FF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5C2D7B-E32E-4C0D-AE66-8ADF295BD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37F34E-70DC-469A-8A9D-E7F7394D7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119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6E_2F46E33A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67_B5F9193A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F047D9-FA7C-4C7E-9F35-607612041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81720"/>
            <a:ext cx="12058650" cy="1230891"/>
          </a:xfrm>
        </p:spPr>
        <p:txBody>
          <a:bodyPr>
            <a:normAutofit/>
          </a:bodyPr>
          <a:lstStyle/>
          <a:p>
            <a:r>
              <a:rPr lang="zh-CN" altLang="en-US" b="1" dirty="0">
                <a:cs typeface="Gill Sans" panose="020B0502020104020203"/>
              </a:rPr>
              <a:t>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/>
              </a:rPr>
              <a:t>CuW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/>
              </a:rPr>
              <a:t>baseplate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/>
              </a:rPr>
              <a:t>R&amp;D and production</a:t>
            </a:r>
            <a:endParaRPr lang="zh-CN" altLang="en-US" dirty="0">
              <a:latin typeface="Gill Sans" panose="020B0502020104020203" pitchFamily="34" charset="-79"/>
              <a:cs typeface="Gill Sans" panose="020B0502020104020203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C97F88B9-9E4A-37E5-5F8F-043BD248C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9286"/>
            <a:ext cx="9144000" cy="205358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Hao Zhu (IHEP)</a:t>
            </a:r>
          </a:p>
          <a:p>
            <a:r>
              <a:rPr kumimoji="1" lang="en-US" altLang="zh-CN" dirty="0"/>
              <a:t>On behalf of Chinese </a:t>
            </a:r>
            <a:r>
              <a:rPr kumimoji="1" lang="en-US" altLang="zh-CN" dirty="0" err="1"/>
              <a:t>HGCal</a:t>
            </a:r>
            <a:r>
              <a:rPr kumimoji="1" lang="en-US" altLang="zh-CN" dirty="0"/>
              <a:t> Group</a:t>
            </a:r>
          </a:p>
          <a:p>
            <a:r>
              <a:rPr kumimoji="1" lang="en-US" altLang="zh-CN" dirty="0"/>
              <a:t>Oct 31rd, 2025</a:t>
            </a:r>
          </a:p>
          <a:p>
            <a:r>
              <a:rPr kumimoji="1" lang="en-US" altLang="zh-CN" dirty="0"/>
              <a:t>CLHCP 2025, </a:t>
            </a:r>
            <a:r>
              <a:rPr lang="en-US" altLang="zh-CN" dirty="0"/>
              <a:t>Xinxiang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CE62A86-7D9F-5854-2212-1AAC07C0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83" y="37767"/>
            <a:ext cx="1580018" cy="1580018"/>
          </a:xfrm>
          <a:prstGeom prst="rect">
            <a:avLst/>
          </a:prstGeom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5662" cy="164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575DB743-F50E-C372-0092-120DBF31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A4F43189-9005-0BC3-E03F-23011526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pic>
        <p:nvPicPr>
          <p:cNvPr id="15" name="Graphic 4">
            <a:extLst>
              <a:ext uri="{FF2B5EF4-FFF2-40B4-BE49-F238E27FC236}">
                <a16:creationId xmlns:a16="http://schemas.microsoft.com/office/drawing/2014/main" id="{14DE0847-991E-0DEB-A911-CDFD6E148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7083" y="18881"/>
            <a:ext cx="1580018" cy="1643643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C2240E92-15BF-2BC7-D0BA-1AF03C19B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522" y="37766"/>
            <a:ext cx="1643643" cy="164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A99A52FE-82F9-5AF1-D193-D291575C0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586" y="56648"/>
            <a:ext cx="1605877" cy="160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F5E40B48-7DCF-A791-28A7-CCB8AAD3D7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30" t="7030" r="21836" b="6349"/>
          <a:stretch/>
        </p:blipFill>
        <p:spPr>
          <a:xfrm>
            <a:off x="8514196" y="37766"/>
            <a:ext cx="1623053" cy="16058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F38474-48D8-70E5-6B90-22932988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11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E5A5-51A7-5001-28E9-6793B02D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C992C-81DD-CB5A-A91B-8C5C71F288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Peel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A3CB1543-0D07-4A49-D3E5-B06EF4DA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CEC9DFDE-3ADE-00F1-28DF-63F88B56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59AA56-94D9-3947-86D4-90ECDA101939}"/>
              </a:ext>
            </a:extLst>
          </p:cNvPr>
          <p:cNvSpPr txBox="1"/>
          <p:nvPr/>
        </p:nvSpPr>
        <p:spPr>
          <a:xfrm>
            <a:off x="526505" y="588786"/>
            <a:ext cx="104426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Motivation: evaluate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whether irradiation caused significant degradation to adhesive.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 mechanical testing machine, test adhesive performance of 2</a:t>
            </a:r>
            <a:r>
              <a:rPr kumimoji="1" lang="en-US" altLang="zh-CN" sz="20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layer glue.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unirradiated reference sample, irradiated by 0.5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samples.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Results: samples showed a steady decline in peel strength with the increase in accumulated doses.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sample showed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significant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peeling after test.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Although irradiation can affect peel strength, the test results meet the requirements(glue specifications:  &lt; 0.5 N/mm when irradiation dose = 2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0208E4-CEE6-E553-EDD4-CBEF22F3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5" y="3406892"/>
            <a:ext cx="6480496" cy="286232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89A455D-9FB9-CFC4-7390-B03998CA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99" y="3007736"/>
            <a:ext cx="2996775" cy="3485139"/>
          </a:xfrm>
          <a:prstGeom prst="rect">
            <a:avLst/>
          </a:prstGeom>
        </p:spPr>
      </p:pic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BB2AE66-F0ED-8596-3BBB-E3778755169A}"/>
              </a:ext>
            </a:extLst>
          </p:cNvPr>
          <p:cNvCxnSpPr/>
          <p:nvPr/>
        </p:nvCxnSpPr>
        <p:spPr>
          <a:xfrm>
            <a:off x="900113" y="5157788"/>
            <a:ext cx="582113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2B4244CB-26B1-7417-F727-C58F5ABF4EA4}"/>
              </a:ext>
            </a:extLst>
          </p:cNvPr>
          <p:cNvSpPr txBox="1"/>
          <p:nvPr/>
        </p:nvSpPr>
        <p:spPr>
          <a:xfrm>
            <a:off x="6711195" y="4973122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Glue specs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203F164-F958-EC18-4B93-03FC728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8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A9F5-B65E-42B6-D6BB-B67A145F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AA13F-BFEA-06A2-C012-35C47F2E4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Mechanics study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6BDB92B8-6742-CF58-40CE-4EEDFD32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86FD7AB-F81E-2E31-92A4-C8E0A7D0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C5EBA7-9D88-552D-BEB6-151726C13931}"/>
              </a:ext>
            </a:extLst>
          </p:cNvPr>
          <p:cNvSpPr txBox="1"/>
          <p:nvPr/>
        </p:nvSpPr>
        <p:spPr>
          <a:xfrm>
            <a:off x="760601" y="384519"/>
            <a:ext cx="99628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Conducted by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Motivation: when module cool down from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room temperature to -35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°𝐶, stress is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generated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 Silicon sensor.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Silicon Yield stress </a:t>
            </a:r>
            <a:r>
              <a:rPr lang="en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~ 350 MPa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CuW</a:t>
            </a:r>
            <a:r>
              <a:rPr lang="en" altLang="zh-CN" sz="2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baseplate’s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Si max stress is 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84 MPa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so it’s safety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 simulation.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 the temperature cycling tests conducted by NTU and KIT so far, no module damage has been found.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altLang="zh-CN" sz="2000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altLang="zh-CN" sz="2000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64A982-EFB7-6BDE-EFB3-E44193E8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1" y="3548998"/>
            <a:ext cx="2004195" cy="2780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F95DE7-C719-4F3C-F933-FFCE0EC5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5" y="3114538"/>
            <a:ext cx="3234976" cy="151135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F0C1464-6F6E-D53D-4006-DAA90E8E6A37}"/>
              </a:ext>
            </a:extLst>
          </p:cNvPr>
          <p:cNvSpPr txBox="1"/>
          <p:nvPr/>
        </p:nvSpPr>
        <p:spPr>
          <a:xfrm>
            <a:off x="448975" y="2994887"/>
            <a:ext cx="246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Complete</a:t>
            </a:r>
            <a:r>
              <a:rPr kumimoji="1"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module: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BB362D-17A9-CDAE-0C47-2501DA924769}"/>
              </a:ext>
            </a:extLst>
          </p:cNvPr>
          <p:cNvSpPr txBox="1"/>
          <p:nvPr/>
        </p:nvSpPr>
        <p:spPr>
          <a:xfrm>
            <a:off x="5793498" y="2700548"/>
            <a:ext cx="214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Material properties: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CDD551A-95CF-5008-BD00-95288BCA904E}"/>
              </a:ext>
            </a:extLst>
          </p:cNvPr>
          <p:cNvSpPr txBox="1"/>
          <p:nvPr/>
        </p:nvSpPr>
        <p:spPr>
          <a:xfrm>
            <a:off x="5868536" y="4754677"/>
            <a:ext cx="214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Simulation results: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D91D291-7B47-FFA0-619D-6FB02A81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798" y="5168667"/>
            <a:ext cx="7772400" cy="123274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B86F02F-6E10-F39E-4A1F-A930A5F23CA1}"/>
              </a:ext>
            </a:extLst>
          </p:cNvPr>
          <p:cNvSpPr/>
          <p:nvPr/>
        </p:nvSpPr>
        <p:spPr>
          <a:xfrm>
            <a:off x="7591998" y="5124009"/>
            <a:ext cx="1294827" cy="1277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08D938-638C-7346-B1C6-5D3522C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993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5C284-7BCB-3A29-5FBD-C3EF60EF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7D443-24FC-4656-FC09-4DB2F1FEAC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Heat flow study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05754FD0-7B5F-FA71-9D03-E951D31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74038CC-66D6-AA66-BDF5-DB7210C6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21C997-4818-9172-B660-63DF575D75BC}"/>
              </a:ext>
            </a:extLst>
          </p:cNvPr>
          <p:cNvSpPr txBox="1"/>
          <p:nvPr/>
        </p:nvSpPr>
        <p:spPr>
          <a:xfrm>
            <a:off x="192680" y="1043126"/>
            <a:ext cx="44082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Conducted by UCSB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Steady state thermal simulation of heat flow through the module.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Determine sensor temperature and temperature gradient, using different airgaps and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Better flatness, smaller airgap, temperature distribution is more uniform.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 cases’ max/min temperature and temperature gradient performed well. It will not cause damage to the Silicon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sensor.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2A0FE0-33E6-8CB6-BA9E-4B89563AB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64" y="414339"/>
            <a:ext cx="7307856" cy="200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E96A11-83B6-285C-909C-5341630D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0" y="2480743"/>
            <a:ext cx="7456890" cy="362256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CFAEF0-67EC-AE93-0597-EBD91F5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35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867D5-8C80-FA7B-5BCA-4C3D23273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B64C-AA99-9C7F-976C-76ABAB0CB2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 specification inspection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5ED07D8A-1002-6BAE-A689-0E1BEB69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791BCC34-511B-D585-249C-BD020396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FAF441-DD94-F167-ADF6-8C938076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5FF5BC-85A4-CC83-C49A-2EB88938C8E9}"/>
              </a:ext>
            </a:extLst>
          </p:cNvPr>
          <p:cNvSpPr txBox="1"/>
          <p:nvPr/>
        </p:nvSpPr>
        <p:spPr>
          <a:xfrm>
            <a:off x="526505" y="524404"/>
            <a:ext cx="10442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company measured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all specifications in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design,  for all 1200 pre-batch baseplates. (Also measured all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extra 100 baseplates for KIT)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 1200+100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baseplates passed Grade 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All specifications are tested by  Vision Measuring Machine, accuracy ~ 0.002mm.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QR code print is just before the measure process, so surface A/B are random. We always measure surface 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3C015-D68C-55E7-A324-607F456A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4950"/>
            <a:ext cx="2791259" cy="2090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417FAD-46A3-684E-32D1-4CCD4956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" t="27802" b="14044"/>
          <a:stretch/>
        </p:blipFill>
        <p:spPr>
          <a:xfrm rot="10800000">
            <a:off x="1" y="4515940"/>
            <a:ext cx="2791259" cy="20522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009672-1F02-B51A-739C-259670769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79" y="2602697"/>
            <a:ext cx="4070551" cy="24538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B6645F-7815-4AF4-D430-7C6E6700A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552363"/>
            <a:ext cx="4152900" cy="250352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C172FE5-BD08-931E-E0C3-C4034B98BD05}"/>
              </a:ext>
            </a:extLst>
          </p:cNvPr>
          <p:cNvSpPr txBox="1"/>
          <p:nvPr/>
        </p:nvSpPr>
        <p:spPr>
          <a:xfrm>
            <a:off x="5022674" y="5258379"/>
            <a:ext cx="496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Thickness and diameter of center hole distribution. Other specification details in backup.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2050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9BD4-5BA7-4863-B0D8-90463E5C2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18203-30CD-F1A7-8616-39FD36E58D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 baseplate 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spot check</a:t>
            </a:r>
            <a:endParaRPr kumimoji="1" lang="en" altLang="zh-CN" sz="3600" dirty="0">
              <a:solidFill>
                <a:srgbClr val="0E0E0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C16A507-CF6B-64F4-DCB4-82FF831D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2E4C4873-0736-3E7E-8421-131D035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427AAB-6E14-AD0F-5EAB-C34B7601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A3A3B71-C85D-A4E0-C147-8706F5B02576}"/>
              </a:ext>
            </a:extLst>
          </p:cNvPr>
          <p:cNvSpPr txBox="1"/>
          <p:nvPr/>
        </p:nvSpPr>
        <p:spPr>
          <a:xfrm>
            <a:off x="526505" y="524404"/>
            <a:ext cx="10212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Random select 98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from all 1200 pre-batch baseplates sent to IHEP.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Measured specifications in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using OGP as cross-check to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company’s result.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Result shows most specification can still reach a high Grade A percentage compare to baseplate factory result</a:t>
            </a:r>
            <a:r>
              <a:rPr kumimoji="1" lang="en-US" altLang="zh-CN" sz="2000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*(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degradation mainly due to lamination process, plan to fix next</a:t>
            </a:r>
            <a:r>
              <a:rPr kumimoji="1" lang="en-US" altLang="zh-CN" sz="2000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21662AB-74D1-BC6F-4CA6-4E8A627E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0" y="2558253"/>
            <a:ext cx="4152900" cy="249174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98A7B8E-08E8-4CED-312E-A06824E586D4}"/>
              </a:ext>
            </a:extLst>
          </p:cNvPr>
          <p:cNvSpPr txBox="1"/>
          <p:nvPr/>
        </p:nvSpPr>
        <p:spPr>
          <a:xfrm>
            <a:off x="5022674" y="5258379"/>
            <a:ext cx="612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Flatness and </a:t>
            </a:r>
            <a:r>
              <a:rPr kumimoji="1" lang="en" altLang="zh-CN" dirty="0">
                <a:solidFill>
                  <a:srgbClr val="0E0E0E"/>
                </a:solidFill>
                <a:latin typeface=".SF NS"/>
                <a:cs typeface="Gill Sans" panose="020B0502020104020203" pitchFamily="34" charset="-79"/>
              </a:rPr>
              <a:t>d</a:t>
            </a:r>
            <a:r>
              <a:rPr lang="en" altLang="zh-CN" dirty="0">
                <a:solidFill>
                  <a:srgbClr val="0E0E0E"/>
                </a:solidFill>
                <a:latin typeface=".SF NS"/>
              </a:rPr>
              <a:t>istance from center to</a:t>
            </a:r>
            <a:r>
              <a:rPr lang="en-US" altLang="zh-CN" dirty="0">
                <a:solidFill>
                  <a:srgbClr val="0E0E0E"/>
                </a:solidFill>
                <a:latin typeface=".SF NS"/>
              </a:rPr>
              <a:t> edge 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distribution.</a:t>
            </a:r>
          </a:p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Other specification details in backup.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087CD0-662E-0152-E255-6D309CE09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893"/>
            <a:ext cx="2981875" cy="20945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BC5A78-00B7-9569-3CBD-E70C4DE98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" y="4495410"/>
            <a:ext cx="2719079" cy="20393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34AB5F9-D0CB-6F87-9263-6E5EE8E69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79" y="2607210"/>
            <a:ext cx="4070551" cy="24448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E09EB1-5ED0-B637-D3D1-EE141333DD26}"/>
              </a:ext>
            </a:extLst>
          </p:cNvPr>
          <p:cNvSpPr txBox="1"/>
          <p:nvPr/>
        </p:nvSpPr>
        <p:spPr>
          <a:xfrm>
            <a:off x="3476028" y="6223061"/>
            <a:ext cx="6189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*Detail are listed in backup, PPT page31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4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D370-9E55-C750-6FF1-88FC3B89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F6630-1462-CE12-2777-BE8B6ED936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 baseplate </a:t>
            </a:r>
            <a:r>
              <a:rPr kumimoji="1" lang="en-US" altLang="zh-CN" sz="3600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kumimoji="1" lang="zh-CN" altLang="en-US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boundary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check</a:t>
            </a:r>
            <a:endParaRPr kumimoji="1" lang="en" altLang="zh-CN" sz="3600" dirty="0">
              <a:solidFill>
                <a:srgbClr val="0E0E0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DA70D2D7-FDEB-8180-4BEA-64E0DE78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A3BE1589-E82D-FBBA-3D8B-F62E3D74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E1EAF5-9642-7E41-1A9B-E0AFE36A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CB0DBC-9F19-474C-C348-7365D5D50099}"/>
              </a:ext>
            </a:extLst>
          </p:cNvPr>
          <p:cNvSpPr txBox="1"/>
          <p:nvPr/>
        </p:nvSpPr>
        <p:spPr>
          <a:xfrm>
            <a:off x="526506" y="524404"/>
            <a:ext cx="9658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Exam the Kapton boundary by locate the position and record pictures at two end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For all 98 baseplates, none of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edge exceed the Kapton boundary and mostly are well aligned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D1BBD00-11E2-EFB6-E603-5DA4ECC6E252}"/>
              </a:ext>
            </a:extLst>
          </p:cNvPr>
          <p:cNvSpPr txBox="1"/>
          <p:nvPr/>
        </p:nvSpPr>
        <p:spPr>
          <a:xfrm>
            <a:off x="6390887" y="5271926"/>
            <a:ext cx="61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Exam pictures for end point of </a:t>
            </a:r>
            <a:r>
              <a:rPr kumimoji="1" lang="en-US" altLang="zh-CN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kumimoji="1" lang="zh-CN" altLang="en-US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boundary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504B74-08F8-D694-E66A-0E762C9A3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32" y="2938943"/>
            <a:ext cx="2637255" cy="19779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C1C9D1-1BBA-0F40-0F22-AD66DBDB4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52" y="2938943"/>
            <a:ext cx="2637255" cy="19779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281042-D3D5-C1BD-0BCD-208421558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10565" r="41268" b="4086"/>
          <a:stretch>
            <a:fillRect/>
          </a:stretch>
        </p:blipFill>
        <p:spPr>
          <a:xfrm>
            <a:off x="841680" y="2285378"/>
            <a:ext cx="4268074" cy="28922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8FB906B-2172-7301-4291-0E8684C318AD}"/>
              </a:ext>
            </a:extLst>
          </p:cNvPr>
          <p:cNvSpPr txBox="1"/>
          <p:nvPr/>
        </p:nvSpPr>
        <p:spPr>
          <a:xfrm>
            <a:off x="467607" y="5347969"/>
            <a:ext cx="61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measurement pictures to locate the </a:t>
            </a:r>
            <a:r>
              <a:rPr kumimoji="1" lang="en-US" altLang="zh-CN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kumimoji="1" lang="zh-CN" altLang="en-US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boundary 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89606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1A8FE-3200-3CA1-32E8-281DB9FC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0837F9-D51B-64C5-9C2B-6A21FD78B5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New modules performace with new baseplate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5D02C35A-7638-CB1D-131F-058E7C03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7810334-BF8D-B4B7-DAE9-976A146D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62A809-D625-8380-8360-01972D6A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AA80DF-4510-8E12-05D3-D466DEE597A0}"/>
              </a:ext>
            </a:extLst>
          </p:cNvPr>
          <p:cNvSpPr txBox="1"/>
          <p:nvPr/>
        </p:nvSpPr>
        <p:spPr>
          <a:xfrm>
            <a:off x="526506" y="524404"/>
            <a:ext cx="9999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For now 28 modules has assembled with new IHEP produced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Electronics test shows all completed modules meet the standard as good noise and good IV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2E236E-D477-BAD3-A4B1-162B339111D9}"/>
              </a:ext>
            </a:extLst>
          </p:cNvPr>
          <p:cNvSpPr txBox="1"/>
          <p:nvPr/>
        </p:nvSpPr>
        <p:spPr>
          <a:xfrm>
            <a:off x="6270411" y="5204883"/>
            <a:ext cx="612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I-V result for all 28 modules, good IV require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kumimoji="1" lang="en-US" altLang="zh-CN" baseline="-25000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500V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&lt;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</a:rPr>
              <a:t>100μA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Gill Sans" panose="020B0502020104020203" pitchFamily="34" charset="-79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C4A6C8-B917-8DEC-9C1B-9BCCC6F68E82}"/>
              </a:ext>
            </a:extLst>
          </p:cNvPr>
          <p:cNvSpPr txBox="1"/>
          <p:nvPr/>
        </p:nvSpPr>
        <p:spPr>
          <a:xfrm>
            <a:off x="603073" y="5331975"/>
            <a:ext cx="612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noise channel result for one baseplate,</a:t>
            </a:r>
          </a:p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good noise require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noisy+dead+unbound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channels 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≤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4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6A7BEE8-A114-621A-A1E2-A52FBA892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12635" r="15056" b="7517"/>
          <a:stretch>
            <a:fillRect/>
          </a:stretch>
        </p:blipFill>
        <p:spPr>
          <a:xfrm>
            <a:off x="808726" y="1801606"/>
            <a:ext cx="4261543" cy="35303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0A871A-B26D-4D87-8582-AC77829CE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4325" r="3335"/>
          <a:stretch>
            <a:fillRect/>
          </a:stretch>
        </p:blipFill>
        <p:spPr>
          <a:xfrm>
            <a:off x="5485896" y="2594419"/>
            <a:ext cx="6450754" cy="24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8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E793-7AA6-5CCA-0D78-9C9C159E1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656CBDE0-21AF-1EC3-3A0B-1AF98472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0C76076A-FFD1-0BF7-1B5E-262A53D4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0C1E3A-5BA6-D486-5329-4B3A3DFA78B0}"/>
              </a:ext>
            </a:extLst>
          </p:cNvPr>
          <p:cNvSpPr txBox="1"/>
          <p:nvPr/>
        </p:nvSpPr>
        <p:spPr>
          <a:xfrm>
            <a:off x="494732" y="2721114"/>
            <a:ext cx="1116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Future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lang="zh-CN" altLang="en-US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lang="en" altLang="zh-CN" sz="4000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EB38D33-51DB-601C-97A3-92B3FBF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2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BE51-E5E8-851F-F545-341ED74A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4FD3F-EFB6-BD7D-C463-B7C738EECA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 &amp; contract status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805D435D-9097-2E84-08E9-2AAAD20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2D72C3EF-E30F-DCCF-8CAC-693736D6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0C6F4AB-1F93-EF8B-4880-5FF4AB88496F}"/>
              </a:ext>
            </a:extLst>
          </p:cNvPr>
          <p:cNvSpPr txBox="1"/>
          <p:nvPr/>
        </p:nvSpPr>
        <p:spPr>
          <a:xfrm>
            <a:off x="193040" y="1046788"/>
            <a:ext cx="61366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plan: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Pre-batch 1200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ready and tested/labeled at July 2025, next batch 2500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have just done manufacture, and for shipment: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200LD plan to ship to CMU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200LD plan to ship to TTU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199HD plan to ship to NTU&amp;UCSB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100LD ship to TIFR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468LD for IHEP pre-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prodution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Extra 100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for KIT now at IHEP.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Have sent to CERN.</a:t>
            </a:r>
          </a:p>
          <a:p>
            <a:pPr marL="342900" indent="-342900">
              <a:buFont typeface="Wingdings" pitchFamily="2" charset="2"/>
              <a:buChar char="l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6FF25B-3821-CC3D-632E-052A90517FB6}"/>
              </a:ext>
            </a:extLst>
          </p:cNvPr>
          <p:cNvSpPr txBox="1"/>
          <p:nvPr/>
        </p:nvSpPr>
        <p:spPr>
          <a:xfrm>
            <a:off x="6329680" y="1169898"/>
            <a:ext cx="5862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Contract status: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CERN’s K-contract: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CERN’s K-contract has been signed, November 2024.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Industrial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contract: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The production contract with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factory signed at February 2025, and contract with Kapton factory signed at May 2025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393D65-48A4-6583-36DC-9B77B9AA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ACBAC6-CE01-D66A-852E-8EB392332ADA}"/>
              </a:ext>
            </a:extLst>
          </p:cNvPr>
          <p:cNvSpPr txBox="1"/>
          <p:nvPr/>
        </p:nvSpPr>
        <p:spPr>
          <a:xfrm>
            <a:off x="5297415" y="4432330"/>
            <a:ext cx="1597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Future Plan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297A25C-9AE0-EA0A-B5E9-E3969C959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1134"/>
              </p:ext>
            </p:extLst>
          </p:nvPr>
        </p:nvGraphicFramePr>
        <p:xfrm>
          <a:off x="1511902" y="5017105"/>
          <a:ext cx="9168195" cy="1313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3639">
                  <a:extLst>
                    <a:ext uri="{9D8B030D-6E8A-4147-A177-3AD203B41FA5}">
                      <a16:colId xmlns:a16="http://schemas.microsoft.com/office/drawing/2014/main" val="511351530"/>
                    </a:ext>
                  </a:extLst>
                </a:gridCol>
                <a:gridCol w="1833639">
                  <a:extLst>
                    <a:ext uri="{9D8B030D-6E8A-4147-A177-3AD203B41FA5}">
                      <a16:colId xmlns:a16="http://schemas.microsoft.com/office/drawing/2014/main" val="4292150187"/>
                    </a:ext>
                  </a:extLst>
                </a:gridCol>
                <a:gridCol w="1833639">
                  <a:extLst>
                    <a:ext uri="{9D8B030D-6E8A-4147-A177-3AD203B41FA5}">
                      <a16:colId xmlns:a16="http://schemas.microsoft.com/office/drawing/2014/main" val="2052569450"/>
                    </a:ext>
                  </a:extLst>
                </a:gridCol>
                <a:gridCol w="1833639">
                  <a:extLst>
                    <a:ext uri="{9D8B030D-6E8A-4147-A177-3AD203B41FA5}">
                      <a16:colId xmlns:a16="http://schemas.microsoft.com/office/drawing/2014/main" val="3536132299"/>
                    </a:ext>
                  </a:extLst>
                </a:gridCol>
                <a:gridCol w="1833639">
                  <a:extLst>
                    <a:ext uri="{9D8B030D-6E8A-4147-A177-3AD203B41FA5}">
                      <a16:colId xmlns:a16="http://schemas.microsoft.com/office/drawing/2014/main" val="857652549"/>
                    </a:ext>
                  </a:extLst>
                </a:gridCol>
              </a:tblGrid>
              <a:tr h="4010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Nov.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Mar.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Jun.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Sept.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Dec.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18317"/>
                  </a:ext>
                </a:extLst>
              </a:tr>
              <a:tr h="9122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2500 (1500LD +1000HD)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2500</a:t>
                      </a:r>
                      <a:endParaRPr lang="zh-CN" altLang="en-US" sz="20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2500</a:t>
                      </a:r>
                      <a:endParaRPr lang="zh-CN" altLang="en-US" sz="20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1300</a:t>
                      </a:r>
                      <a:endParaRPr lang="zh-CN" altLang="en-US" sz="20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2500</a:t>
                      </a:r>
                      <a:endParaRPr lang="zh-CN" altLang="en-US" sz="20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58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1748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E29-6C54-EB15-55C5-E16E5E39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49D89163-CC1F-0AA2-1EF8-E84019C0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55B4943B-2D3C-FCF8-E66C-3658F670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4BFC1B-6CD4-43C1-350F-03AF8AFC51C7}"/>
              </a:ext>
            </a:extLst>
          </p:cNvPr>
          <p:cNvSpPr txBox="1"/>
          <p:nvPr/>
        </p:nvSpPr>
        <p:spPr>
          <a:xfrm>
            <a:off x="494732" y="2721114"/>
            <a:ext cx="1116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Summary</a:t>
            </a:r>
            <a:endParaRPr lang="en" altLang="zh-CN" sz="4000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35CCCDB-8BE2-A11B-49D1-1E0D53BE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788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D55C-6857-CEC5-51E2-7C38E0CC3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E743590-3105-F648-9D75-90A852F1A84D}"/>
              </a:ext>
            </a:extLst>
          </p:cNvPr>
          <p:cNvSpPr txBox="1"/>
          <p:nvPr/>
        </p:nvSpPr>
        <p:spPr>
          <a:xfrm>
            <a:off x="0" y="1516296"/>
            <a:ext cx="117065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kumimoji="1" lang="en-US" altLang="zh-CN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 introduction &amp;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  <a:p>
            <a:pPr marL="742950" indent="-742950" algn="l">
              <a:buFont typeface="+mj-lt"/>
              <a:buAutoNum type="arabicPeriod"/>
            </a:pPr>
            <a:endParaRPr kumimoji="1" lang="en-US" altLang="zh-CN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742950" indent="-742950">
              <a:buFont typeface="+mj-lt"/>
              <a:buAutoNum type="arabicPeriod"/>
            </a:pP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test, peel test, mechanics study</a:t>
            </a:r>
            <a:r>
              <a:rPr kumimoji="1" lang="en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heat flow study and specs inspection for IHEP baseplates</a:t>
            </a:r>
          </a:p>
          <a:p>
            <a:pPr marL="342900" indent="-342900">
              <a:buFont typeface="+mj-lt"/>
              <a:buAutoNum type="arabicPeriod"/>
            </a:pPr>
            <a:endParaRPr lang="en" altLang="zh-CN" sz="4000" dirty="0">
              <a:solidFill>
                <a:srgbClr val="0E0E0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 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Future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lang="zh-CN" altLang="en-US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lang="en" altLang="zh-CN" sz="4000" dirty="0">
              <a:solidFill>
                <a:srgbClr val="0E0E0E"/>
              </a:solidFill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" altLang="zh-CN" sz="4000" dirty="0">
                <a:solidFill>
                  <a:srgbClr val="0E0E0E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endParaRPr kumimoji="1" lang="en-US" altLang="zh-CN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516595-6689-ACA6-AE97-2209FD4FFB94}"/>
              </a:ext>
            </a:extLst>
          </p:cNvPr>
          <p:cNvSpPr txBox="1"/>
          <p:nvPr/>
        </p:nvSpPr>
        <p:spPr>
          <a:xfrm>
            <a:off x="287383" y="326571"/>
            <a:ext cx="1872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Outline:</a:t>
            </a:r>
            <a:endParaRPr kumimoji="1" lang="zh-CN" altLang="en-US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DB4DE225-841F-553B-F7CA-F8C2D03B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22AC0A29-2F30-00F2-3E76-1BAA213B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108D70-E5F8-8469-575E-FAF4150A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434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08CE-7FE9-E787-54BC-9B2ADEC2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6B2DDDE-A085-F8E4-8041-D2C9DC760340}"/>
              </a:ext>
            </a:extLst>
          </p:cNvPr>
          <p:cNvSpPr txBox="1"/>
          <p:nvPr/>
        </p:nvSpPr>
        <p:spPr>
          <a:xfrm>
            <a:off x="0" y="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Summary</a:t>
            </a:r>
            <a:endParaRPr kumimoji="1" lang="zh-CN" altLang="en-US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A10F9D8-5A05-C323-EF40-9347E28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1142797"/>
            <a:ext cx="10275993" cy="591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kumimoji="1" lang="en-US" altLang="zh-CN" sz="24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4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 introduction &amp; production status: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2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Kapton assembly process : IHEP, KIT.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So far, IHEP has produced the most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 used for module assembly and testing.</a:t>
            </a:r>
          </a:p>
          <a:p>
            <a:pPr marL="342900" lvl="1" indent="-342900"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kumimoji="1" lang="en-US" altLang="zh-CN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Irradiation test, Mechanics study, Heat flow study, peel test &amp; specs inspection:</a:t>
            </a:r>
            <a:endParaRPr lang="en-US" altLang="zh-CN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Irradiation test: No delamination observed.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Peel test: test results satisfy our requirements.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Mechanics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study: Silicon Yield stress ~ 350 MPa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baseplate’s Si max stress is 84 MPa , it’s safety for Silicon sensor.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Heat flow study: Heat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flow and temperature gradient perform well, it will not cause damage to the Silicon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sensor.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IHEP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 have passed all tests so far.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Specification inspection: 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all 1300 IHEP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 specifications passed Grade A.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Spot check shows most specification can still reach a high Grade A percentage</a:t>
            </a: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lang="en-US" altLang="zh-CN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</a:rPr>
              <a:t>Future production plan: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IHEP will produce most of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baseplates(~90%).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CERN’s K-contract signed, the production contract with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 factory and Kapton factory have signed too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CF253C1A-880D-C36D-3AC2-F24DDC1A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D118EE1E-241B-FDD2-9E95-545393DD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27388DF-0D02-BB07-A2C2-5F83A81B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433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9D26-F608-C405-067D-2748088A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1D4C853F-BD26-63D6-F9C0-C66B63BC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A45835E3-0B3C-45CC-E770-503B36C8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63388BD-8A67-0203-E1E6-DCF4C70DC30B}"/>
              </a:ext>
            </a:extLst>
          </p:cNvPr>
          <p:cNvSpPr txBox="1"/>
          <p:nvPr/>
        </p:nvSpPr>
        <p:spPr>
          <a:xfrm>
            <a:off x="3680791" y="2921168"/>
            <a:ext cx="483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latin typeface="Gill Sans" panose="020B0502020104020203" pitchFamily="34" charset="-79"/>
                <a:cs typeface="Gill Sans" panose="020B0502020104020203" pitchFamily="34" charset="-79"/>
              </a:rPr>
              <a:t>Thanks</a:t>
            </a:r>
            <a:endParaRPr kumimoji="1" lang="zh-CN" altLang="en-US" sz="6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BF4DED-806F-DD91-B479-A29BF9C4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73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F2A5D-9A80-C9D6-26E0-FA217E08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2EE32FD2-FA72-0507-7641-A44CA30E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1B58CA7-8C33-D06A-84AE-306B5FAB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F5474C-05B7-CBAD-6A6E-42143498D941}"/>
              </a:ext>
            </a:extLst>
          </p:cNvPr>
          <p:cNvSpPr txBox="1"/>
          <p:nvPr/>
        </p:nvSpPr>
        <p:spPr>
          <a:xfrm>
            <a:off x="3680791" y="2921168"/>
            <a:ext cx="483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latin typeface="Gill Sans" panose="020B0502020104020203" pitchFamily="34" charset="-79"/>
                <a:cs typeface="Gill Sans" panose="020B0502020104020203" pitchFamily="34" charset="-79"/>
              </a:rPr>
              <a:t>Backup</a:t>
            </a:r>
            <a:endParaRPr kumimoji="1" lang="zh-CN" altLang="en-US" sz="6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D2DA65-DC0C-5A5D-B9DB-F23B0C3D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8694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CD26-EE4B-064D-412E-9FDE3C34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946BF-1F22-70E8-988C-7C34E44E4E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469C3D2-DE0F-2327-79C4-EBFA67691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3" y="2315523"/>
            <a:ext cx="6880303" cy="2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Hybrid attachment with 3M F9460PC tape (top image, blue area) and Araldite 2011 epoxy (grey).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Using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PreciFluid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volumetric glue dispenser and our Tracker lab’s 3-axis gantry.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Glue application pattern consists of 2 lines of glue in each cutout, dodecagon following the shape of the tape, and a line in each corner.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After lamination, put in book press overnight to cure.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E4E632DF-A616-01F4-1152-EBA6170F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5AF5B924-F0AD-DD6C-217A-C816507C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A2ACB7-507C-86D5-C386-A434A1340A07}"/>
              </a:ext>
            </a:extLst>
          </p:cNvPr>
          <p:cNvSpPr txBox="1"/>
          <p:nvPr/>
        </p:nvSpPr>
        <p:spPr>
          <a:xfrm>
            <a:off x="92410" y="1038405"/>
            <a:ext cx="4573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KIT Kapton</a:t>
            </a:r>
            <a:r>
              <a:rPr kumimoji="1" lang="zh-CN" alt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process:</a:t>
            </a:r>
            <a:endParaRPr kumimoji="1" lang="zh-CN" alt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EF84BE-FCEA-158B-4D55-AA2886BB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597" y="792623"/>
            <a:ext cx="2760003" cy="549641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A5E58-D565-6C77-B1C7-4B599BFD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520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1396-E698-6A83-7CAB-FE2AA664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AE267-F846-9B71-4F08-A5BF1B6DD5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8E8A743-EFE8-F693-025D-D305756DA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91" y="1887177"/>
            <a:ext cx="6880303" cy="406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Optional: 50 um 3M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transfertape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+ protection paper for hybrid sensor gluing.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Coverlay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: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Taihong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MHK3025 (100um= 75um PI + 25um glue), made of a polyimide film, one side or both sides of which is coated with a prescribed adhesive and then overlaid with polyimide film.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Bottom layer: Panasonic R-F777 (18 um Cu+50 um PI).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Pure adhesive: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HaynerTaiXing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Electronics HC25 (25um), epoxy adhesive, melts when heated.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Kapton and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are bonded together through a hot pressing process at a temperature of approximately 180℃.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09BDCAEA-11AE-92DB-82E2-A490010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758C29D-17B0-52E8-2E80-FE04E4FC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3A20FC-1E8A-1C88-6EF5-525A499501B9}"/>
              </a:ext>
            </a:extLst>
          </p:cNvPr>
          <p:cNvSpPr txBox="1"/>
          <p:nvPr/>
        </p:nvSpPr>
        <p:spPr>
          <a:xfrm>
            <a:off x="92410" y="1038405"/>
            <a:ext cx="484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IHEP Kapton</a:t>
            </a:r>
            <a:r>
              <a:rPr kumimoji="1" lang="zh-CN" alt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 :</a:t>
            </a:r>
            <a:endParaRPr kumimoji="1" lang="zh-CN" alt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418DE9-2411-98F1-4F3D-D9C8A6C7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190" y="244475"/>
            <a:ext cx="4089400" cy="62484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3B76BD-5E72-32F6-930D-F8EAA2D8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835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AFAD-2758-18BC-D35E-1A369163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F42A4-770D-73B8-883A-F809E638AF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7025C4BC-FB5B-30AB-F059-40F9E17E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CBCDCD80-AB77-84F6-6DCE-6F55AB1A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A8B6BC-D077-D27A-7490-CE6FB4C9F2A8}"/>
              </a:ext>
            </a:extLst>
          </p:cNvPr>
          <p:cNvSpPr txBox="1"/>
          <p:nvPr/>
        </p:nvSpPr>
        <p:spPr>
          <a:xfrm>
            <a:off x="979054" y="55751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 test @CIEMAT: May 2024 and Sept 2024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B5AF29-97AE-DBBD-7B5F-3195D2219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587"/>
            <a:ext cx="5507184" cy="30958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658D68-9E85-45DA-27A1-2FC0F538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3412"/>
            <a:ext cx="6039428" cy="115700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822944F-5A18-DEE9-F9BB-348BE0280508}"/>
              </a:ext>
            </a:extLst>
          </p:cNvPr>
          <p:cNvSpPr txBox="1"/>
          <p:nvPr/>
        </p:nvSpPr>
        <p:spPr>
          <a:xfrm>
            <a:off x="6722919" y="1672936"/>
            <a:ext cx="5237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lang="en" altLang="zh-CN" baseline="30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test in May.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2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over 10 days and 15 h, ~ 8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kGy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Integrated dose is homogeneous in the bottom 10 cm of the plate, gradually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Due to 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High humidity (80/90 %), delamination of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coverlay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865F5E-ED6D-33D9-4436-4CC2FE1FDB48}"/>
              </a:ext>
            </a:extLst>
          </p:cNvPr>
          <p:cNvSpPr txBox="1"/>
          <p:nvPr/>
        </p:nvSpPr>
        <p:spPr>
          <a:xfrm>
            <a:off x="7013864" y="4675909"/>
            <a:ext cx="4946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2</a:t>
            </a:r>
            <a:r>
              <a:rPr kumimoji="1" lang="en-US" altLang="zh-CN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test in Sept.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Humidity control: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Irradiated to 0.5MGy,1MGy, 1~2MGy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 delamination observed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Peel test will be done @CERN</a:t>
            </a:r>
            <a:endParaRPr kumimoji="1" lang="zh-CN" altLang="en-US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4F6B7A-EE0E-22F1-2D68-399E410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666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E9A8-7FE1-CB96-9E1A-05ECBF51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BC3DE7-EFE1-635C-11DD-CEA035CE7B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9B7212AF-E8FE-B72F-E2E9-5995414F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E0C71A3-9D9C-1C1B-B94D-A5D05E93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1A8992-54E7-9630-61FF-1D9FA40C0049}"/>
                  </a:ext>
                </a:extLst>
              </p:cNvPr>
              <p:cNvSpPr txBox="1"/>
              <p:nvPr/>
            </p:nvSpPr>
            <p:spPr>
              <a:xfrm>
                <a:off x="1981200" y="1014711"/>
                <a:ext cx="86868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Irradiation test @KIT: May. 2024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Irradiation of heat-treated “IHEP” type Kapton to 2 </a:t>
                </a:r>
                <a:r>
                  <a:rPr kumimoji="1" lang="en-US" altLang="zh-CN" sz="2000" dirty="0" err="1">
                    <a:latin typeface="Gill Sans" panose="020B0502020104020203" pitchFamily="34" charset="-79"/>
                    <a:cs typeface="Gill Sans" panose="020B0502020104020203" pitchFamily="34" charset="-79"/>
                  </a:rPr>
                  <a:t>MGy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after 5 minutes at 170 - 180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No delamination observed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Only small defect appeared after heat treatment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1A8992-54E7-9630-61FF-1D9FA40C0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014711"/>
                <a:ext cx="8686800" cy="2554545"/>
              </a:xfrm>
              <a:prstGeom prst="rect">
                <a:avLst/>
              </a:prstGeom>
              <a:blipFill>
                <a:blip r:embed="rId2"/>
                <a:stretch>
                  <a:fillRect l="-584" t="-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699C440-18D8-909B-4BBE-B11B7987F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673"/>
            <a:ext cx="8723946" cy="2478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568ED-A07D-BA9F-08D2-2413B3740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38" y="3019807"/>
            <a:ext cx="3216662" cy="271821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5F96395-BEB6-82DC-DDDF-E71F0F27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876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08CE-7FE9-E787-54BC-9B2ADEC2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D118EE1E-241B-FDD2-9E95-545393DD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F38F098D-E653-DE3F-C64E-431E50B6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C41EDE-FD98-AD7A-D564-B95E80DE8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" y="2424"/>
            <a:ext cx="5659889" cy="34119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F3769F-8645-4808-13A3-61DBB15A8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311" y="4840"/>
            <a:ext cx="5651871" cy="34071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2DDE3F-63B1-C70B-96D5-711F0627F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3" y="3456265"/>
            <a:ext cx="5030055" cy="30323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5A38B4-26CE-ACA1-C9FE-515755934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6722" y="3389315"/>
            <a:ext cx="5252169" cy="3166201"/>
          </a:xfrm>
          <a:prstGeom prst="rect">
            <a:avLst/>
          </a:prstGeom>
        </p:spPr>
      </p:pic>
      <p:sp>
        <p:nvSpPr>
          <p:cNvPr id="2" name="日期占位符 12">
            <a:extLst>
              <a:ext uri="{FF2B5EF4-FFF2-40B4-BE49-F238E27FC236}">
                <a16:creationId xmlns:a16="http://schemas.microsoft.com/office/drawing/2014/main" id="{F1907B0B-B4BA-4FD8-10E8-847C84B5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488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8FB2F-395E-42C9-4B16-CB1A5475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A987A2B7-BCB4-D881-410E-F05B2564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897DA02-3D2A-8ACE-F5EC-DAFF268B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28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5D03E2-A22A-D2BB-21A7-61A6A5DCF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3" y="2298"/>
            <a:ext cx="5363991" cy="32336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4F8B3D-476A-063E-1170-FB3F19AFC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088" y="2436"/>
            <a:ext cx="5685833" cy="34276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D9C608-9643-8C25-9E77-580559EFE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" y="3312616"/>
            <a:ext cx="5363989" cy="32336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893872-9ADA-47FC-C570-B6ABBC3DC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7199" y="3403299"/>
            <a:ext cx="5063133" cy="3052243"/>
          </a:xfrm>
          <a:prstGeom prst="rect">
            <a:avLst/>
          </a:prstGeom>
        </p:spPr>
      </p:pic>
      <p:sp>
        <p:nvSpPr>
          <p:cNvPr id="2" name="日期占位符 12">
            <a:extLst>
              <a:ext uri="{FF2B5EF4-FFF2-40B4-BE49-F238E27FC236}">
                <a16:creationId xmlns:a16="http://schemas.microsoft.com/office/drawing/2014/main" id="{53D187C0-4893-2239-3FDC-23B781E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220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46EF4-721A-B5CB-7283-A6AC6B98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C0F1192F-3FB0-5041-0174-D4F8F55F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16B5315B-53E6-0858-DD85-D39E00E7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29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83782A-6898-34FC-3C46-02A363853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" y="2358"/>
            <a:ext cx="5507920" cy="33203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7EB862-80F4-AA00-DDAE-496B4A8D6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329" y="2434"/>
            <a:ext cx="5684445" cy="34267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C3BA0FE-522D-CC3B-2DAC-A7A2DF7F4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0" y="3320687"/>
            <a:ext cx="5369151" cy="32367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BB6CE8-B90B-8B35-C901-DA8A0FC72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881" y="3253853"/>
            <a:ext cx="5369151" cy="3236722"/>
          </a:xfrm>
          <a:prstGeom prst="rect">
            <a:avLst/>
          </a:prstGeom>
        </p:spPr>
      </p:pic>
      <p:sp>
        <p:nvSpPr>
          <p:cNvPr id="2" name="日期占位符 12">
            <a:extLst>
              <a:ext uri="{FF2B5EF4-FFF2-40B4-BE49-F238E27FC236}">
                <a16:creationId xmlns:a16="http://schemas.microsoft.com/office/drawing/2014/main" id="{94233334-D7F1-43AF-F48A-E0D7B7AF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215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E155-4170-CDEE-B643-51382C45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83F62EAD-8732-F446-58BE-06E69EA1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B2A6C19-DC5D-F47E-1C4D-05D5F6CB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700361-E02D-0926-9D1E-9A6636C9FAAE}"/>
              </a:ext>
            </a:extLst>
          </p:cNvPr>
          <p:cNvSpPr txBox="1"/>
          <p:nvPr/>
        </p:nvSpPr>
        <p:spPr>
          <a:xfrm>
            <a:off x="1933433" y="2721114"/>
            <a:ext cx="832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 introduction &amp;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8BE77A-A262-06DB-B65D-549DC8AC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0504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B9F34-C387-0F44-B861-F5C47F07C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C2AE014A-EAD4-194E-3AE3-60E44222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39C4BD5-307E-1AC6-D883-96DFF80B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A2E530-77EC-11EF-FD4A-1E2B55C5A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" y="1496734"/>
            <a:ext cx="5768534" cy="3477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A9B6D5-99AA-400D-4D24-41F08650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9534" y="1430536"/>
            <a:ext cx="5878267" cy="3543636"/>
          </a:xfrm>
          <a:prstGeom prst="rect">
            <a:avLst/>
          </a:prstGeom>
        </p:spPr>
      </p:pic>
      <p:sp>
        <p:nvSpPr>
          <p:cNvPr id="2" name="日期占位符 12">
            <a:extLst>
              <a:ext uri="{FF2B5EF4-FFF2-40B4-BE49-F238E27FC236}">
                <a16:creationId xmlns:a16="http://schemas.microsoft.com/office/drawing/2014/main" id="{F25A4B45-52D4-5A58-EC81-3B584C48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7560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4BAFA-93BB-3100-09DB-4001BAE4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717A14D5-352B-82A9-DF6A-083EBA83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58CFE26-1B43-3F5E-97AE-F2E8C002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31</a:t>
            </a:fld>
            <a:endParaRPr lang="zh-CN" altLang="en-US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E7E4C31-F397-17CD-5416-B68E1B212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827223"/>
              </p:ext>
            </p:extLst>
          </p:nvPr>
        </p:nvGraphicFramePr>
        <p:xfrm>
          <a:off x="743919" y="846910"/>
          <a:ext cx="10914681" cy="531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959">
                  <a:extLst>
                    <a:ext uri="{9D8B030D-6E8A-4147-A177-3AD203B41FA5}">
                      <a16:colId xmlns:a16="http://schemas.microsoft.com/office/drawing/2014/main" val="2892405161"/>
                    </a:ext>
                  </a:extLst>
                </a:gridCol>
                <a:gridCol w="1165634">
                  <a:extLst>
                    <a:ext uri="{9D8B030D-6E8A-4147-A177-3AD203B41FA5}">
                      <a16:colId xmlns:a16="http://schemas.microsoft.com/office/drawing/2014/main" val="3857143390"/>
                    </a:ext>
                  </a:extLst>
                </a:gridCol>
                <a:gridCol w="1216617">
                  <a:extLst>
                    <a:ext uri="{9D8B030D-6E8A-4147-A177-3AD203B41FA5}">
                      <a16:colId xmlns:a16="http://schemas.microsoft.com/office/drawing/2014/main" val="887401003"/>
                    </a:ext>
                  </a:extLst>
                </a:gridCol>
                <a:gridCol w="1170122">
                  <a:extLst>
                    <a:ext uri="{9D8B030D-6E8A-4147-A177-3AD203B41FA5}">
                      <a16:colId xmlns:a16="http://schemas.microsoft.com/office/drawing/2014/main" val="2617781505"/>
                    </a:ext>
                  </a:extLst>
                </a:gridCol>
                <a:gridCol w="4808349">
                  <a:extLst>
                    <a:ext uri="{9D8B030D-6E8A-4147-A177-3AD203B41FA5}">
                      <a16:colId xmlns:a16="http://schemas.microsoft.com/office/drawing/2014/main" val="3047075083"/>
                    </a:ext>
                  </a:extLst>
                </a:gridCol>
              </a:tblGrid>
              <a:tr h="696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Variables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Grade 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Grade B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Grade 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Possible reason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345320"/>
                  </a:ext>
                </a:extLst>
              </a:tr>
              <a:tr h="696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Length of Slot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93.90%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3.66%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2.44%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Part of the reason is our OGP use light mainly from top side, for holes with a rough edge when manufacturing it will be hard to identify outline and cause inaccuracy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02709"/>
                  </a:ext>
                </a:extLst>
              </a:tr>
              <a:tr h="696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Diameter of Center Hole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67.07%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28.05%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4.88%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926077"/>
                  </a:ext>
                </a:extLst>
              </a:tr>
              <a:tr h="696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Width of Slot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59.76%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29.27%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10.98%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597462"/>
                  </a:ext>
                </a:extLst>
              </a:tr>
              <a:tr h="9034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Flatness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52.04%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47.96%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0%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Mainly due to the process to paste Kapton to </a:t>
                      </a:r>
                      <a:r>
                        <a:rPr lang="en-US" altLang="zh-CN" sz="1800" kern="1200" dirty="0" err="1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CuW</a:t>
                      </a:r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, which creates tension and causes flatness become worse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6625551"/>
                  </a:ext>
                </a:extLst>
              </a:tr>
              <a:tr h="903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dirty="0">
                          <a:solidFill>
                            <a:srgbClr val="0E0E0E"/>
                          </a:solidFill>
                          <a:effectLst/>
                          <a:latin typeface=".SF NS"/>
                        </a:rPr>
                        <a:t>distance from center to</a:t>
                      </a:r>
                      <a:r>
                        <a:rPr lang="en-US" altLang="zh-CN" dirty="0">
                          <a:solidFill>
                            <a:srgbClr val="0E0E0E"/>
                          </a:solidFill>
                          <a:effectLst/>
                          <a:latin typeface=".SF NS"/>
                        </a:rPr>
                        <a:t> edge</a:t>
                      </a:r>
                      <a:endParaRPr kumimoji="1"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83.67%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12.24%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4.08%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Same error caused by OGP recognition, which </a:t>
                      </a:r>
                      <a:r>
                        <a:rPr lang="en-US" altLang="zh-CN" sz="1800" kern="120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bring deviation </a:t>
                      </a:r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to center position and influence this distance value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8070300"/>
                  </a:ext>
                </a:extLst>
              </a:tr>
              <a:tr h="6967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dirty="0">
                          <a:solidFill>
                            <a:srgbClr val="0E0E0E"/>
                          </a:solidFill>
                          <a:effectLst/>
                          <a:latin typeface=".SF NS"/>
                        </a:rPr>
                        <a:t>distance from edge to </a:t>
                      </a:r>
                      <a:r>
                        <a:rPr lang="en-US" altLang="zh-CN" dirty="0">
                          <a:solidFill>
                            <a:srgbClr val="0E0E0E"/>
                          </a:solidFill>
                          <a:effectLst/>
                          <a:latin typeface=".SF NS"/>
                        </a:rPr>
                        <a:t>opposite edge</a:t>
                      </a:r>
                      <a:endParaRPr kumimoji="1"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100%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0%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rgbClr val="0E0E0E"/>
                          </a:solidFill>
                          <a:effectLst/>
                          <a:latin typeface=".SF NS"/>
                          <a:ea typeface="+mn-ea"/>
                          <a:cs typeface="+mn-cs"/>
                        </a:rPr>
                        <a:t>0%</a:t>
                      </a:r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kern="1200" dirty="0">
                        <a:solidFill>
                          <a:srgbClr val="0E0E0E"/>
                        </a:solidFill>
                        <a:effectLst/>
                        <a:latin typeface=".SF NS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mpd="sng"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66137431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83269627-AAC4-5D9E-C29E-E610BFC470D1}"/>
              </a:ext>
            </a:extLst>
          </p:cNvPr>
          <p:cNvSpPr txBox="1"/>
          <p:nvPr/>
        </p:nvSpPr>
        <p:spPr>
          <a:xfrm>
            <a:off x="3031475" y="323690"/>
            <a:ext cx="6129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Summary table for IHEP measured result</a:t>
            </a:r>
          </a:p>
        </p:txBody>
      </p:sp>
      <p:sp>
        <p:nvSpPr>
          <p:cNvPr id="4" name="日期占位符 12">
            <a:extLst>
              <a:ext uri="{FF2B5EF4-FFF2-40B4-BE49-F238E27FC236}">
                <a16:creationId xmlns:a16="http://schemas.microsoft.com/office/drawing/2014/main" id="{F13D6162-6678-B272-AEDC-526A6B17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2877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38D1E-DBA1-4CD7-C645-86E9F6DA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0573E479-5E5C-47C2-A93E-58867667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4FCDBA5-0456-298F-91BA-E66B8939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32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C6A6BD-A9A2-1B05-6D31-1A1BCD712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" y="8392"/>
            <a:ext cx="5507920" cy="33083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C7C901-3A9C-54BD-5908-8E699A1FD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329" y="2662"/>
            <a:ext cx="5684445" cy="34263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D5A8FA6-FD29-A13C-CE97-FDF2B73BE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0" y="3327642"/>
            <a:ext cx="5369151" cy="32228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A83EB6-50FA-AC9B-283E-425FACCEA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881" y="3257507"/>
            <a:ext cx="5369151" cy="3229414"/>
          </a:xfrm>
          <a:prstGeom prst="rect">
            <a:avLst/>
          </a:prstGeom>
        </p:spPr>
      </p:pic>
      <p:sp>
        <p:nvSpPr>
          <p:cNvPr id="2" name="日期占位符 12">
            <a:extLst>
              <a:ext uri="{FF2B5EF4-FFF2-40B4-BE49-F238E27FC236}">
                <a16:creationId xmlns:a16="http://schemas.microsoft.com/office/drawing/2014/main" id="{210D7A35-BB96-E9EA-5311-7197D642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5362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3D7D4-4863-F699-AE78-E1304181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EB636-AE1A-9143-F624-921A2338CD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E74A1A89-18E2-B836-AF59-0E927238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DA8E3670-7C97-CD21-7069-838DD3E6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E22A68-1E27-42CB-6C4C-4A38AD0B93F6}"/>
              </a:ext>
            </a:extLst>
          </p:cNvPr>
          <p:cNvSpPr txBox="1"/>
          <p:nvPr/>
        </p:nvSpPr>
        <p:spPr>
          <a:xfrm>
            <a:off x="56486" y="2559697"/>
            <a:ext cx="4408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Factory’s production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capacity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：</a:t>
            </a: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~4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months producing 4000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6~8 months producing 17000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Most of the </a:t>
            </a:r>
            <a:r>
              <a:rPr lang="en" altLang="zh-CN" sz="2000" dirty="0" err="1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baseplates(~90%) will be produced using the IHEP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650A07-FDBF-EA6C-0DD6-9C15F1EB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83" y="1534764"/>
            <a:ext cx="6405447" cy="419503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54C492B-7FF4-3B2E-EE0C-86AF4F41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486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1A0F-4C3F-8E83-F485-252D8FDB1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11A4DB-52D8-BAB9-D70B-0E46C77FCE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introduction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C569B5A-C023-7345-1A99-9CE7F353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9438"/>
            <a:ext cx="12192000" cy="193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 in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HGCal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: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will be used in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ECal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;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insulation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layer, absorber, thermal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conductive layer, sensor protection, noise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shelding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,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supporting.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2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(bonding Kapton and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):  KIT plan, IHEP plan.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First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time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Chinese entities participate and will produce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the largest area(~90%) of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Brought in orders worth over 10 million RMB for China’s precision machining industry.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Participating entities: IHEP, THU, ZJU, FDU, NNU.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 Light" panose="020B0302020104020203" pitchFamily="34" charset="-79"/>
              <a:ea typeface="Times New Roman" charset="0"/>
              <a:cs typeface="Gill Sans Light" panose="020B0302020104020203" pitchFamily="34" charset="-79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E676D3-DD01-246A-BB22-BFC097AD2367}"/>
              </a:ext>
            </a:extLst>
          </p:cNvPr>
          <p:cNvSpPr txBox="1"/>
          <p:nvPr/>
        </p:nvSpPr>
        <p:spPr>
          <a:xfrm>
            <a:off x="1523870" y="6049161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Complete </a:t>
            </a:r>
            <a:r>
              <a:rPr lang="en" altLang="zh-CN" dirty="0" err="1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HGCal</a:t>
            </a:r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module</a:t>
            </a: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50DEE9B-A0A6-423A-5888-FEDD6D0D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15992329-327A-1C48-4A5C-4A46A25A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243AB919-7C14-5AB3-3B20-16788F681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0" y="2659430"/>
            <a:ext cx="4936521" cy="305757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3878717-8E3A-B616-324A-4FAC6218B654}"/>
              </a:ext>
            </a:extLst>
          </p:cNvPr>
          <p:cNvSpPr/>
          <p:nvPr/>
        </p:nvSpPr>
        <p:spPr>
          <a:xfrm>
            <a:off x="519882" y="4285262"/>
            <a:ext cx="4829555" cy="131119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" panose="020B0502020104020203" pitchFamily="34" charset="-79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5D3312DB-5B3C-C9C9-3350-074C15B2D25E}"/>
              </a:ext>
            </a:extLst>
          </p:cNvPr>
          <p:cNvCxnSpPr/>
          <p:nvPr/>
        </p:nvCxnSpPr>
        <p:spPr>
          <a:xfrm>
            <a:off x="4222699" y="5647306"/>
            <a:ext cx="327652" cy="3420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06A6C4B-3FC0-F46D-DF40-79CFBCC7A6F5}"/>
              </a:ext>
            </a:extLst>
          </p:cNvPr>
          <p:cNvSpPr txBox="1"/>
          <p:nvPr/>
        </p:nvSpPr>
        <p:spPr>
          <a:xfrm>
            <a:off x="4386525" y="5902993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Complete </a:t>
            </a:r>
            <a:r>
              <a:rPr kumimoji="1" lang="en-US" altLang="zh-CN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</a:t>
            </a:r>
            <a:endParaRPr kumimoji="1" lang="zh-CN" altLang="en-US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EF902D3-18A1-F71C-CD98-AD8FBEA61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71" y="2325401"/>
            <a:ext cx="6547529" cy="356928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AC85E71-338A-946C-08A3-FE803847905F}"/>
              </a:ext>
            </a:extLst>
          </p:cNvPr>
          <p:cNvSpPr txBox="1"/>
          <p:nvPr/>
        </p:nvSpPr>
        <p:spPr>
          <a:xfrm>
            <a:off x="8583023" y="6087659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 design</a:t>
            </a:r>
            <a:endParaRPr lang="en" altLang="zh-CN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C70482-DBD2-A645-2BB8-812D8AA7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291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D07EE-F0AA-7F03-6950-96E2C867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F18C-012D-33E5-50BA-3B54F03B26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Introduction of KIT plan and IHEP plan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C13DD435-7906-9B97-04AD-2D26962F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6C59BB91-75E8-DF27-45E9-327D6636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6C9ECB-7653-F6BD-3BF4-419CC22AD58D}"/>
              </a:ext>
            </a:extLst>
          </p:cNvPr>
          <p:cNvSpPr txBox="1"/>
          <p:nvPr/>
        </p:nvSpPr>
        <p:spPr>
          <a:xfrm>
            <a:off x="7130281" y="588786"/>
            <a:ext cx="48685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KIT Kapton assembly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Hybrid attachment with 3M glue and epoxy.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 gantry in KIT’s lab to dispense glue on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Use partially-overlapping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glue</a:t>
            </a: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dispensing pattern.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Laminate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pressure.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Will take on production partially </a:t>
            </a:r>
            <a:endParaRPr kumimoji="1" lang="en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F8093A-1B36-E394-92CE-0BD268ADCC04}"/>
              </a:ext>
            </a:extLst>
          </p:cNvPr>
          <p:cNvSpPr txBox="1"/>
          <p:nvPr/>
        </p:nvSpPr>
        <p:spPr>
          <a:xfrm>
            <a:off x="306900" y="585747"/>
            <a:ext cx="5440573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IHEP Kapton assembly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hot melt adhesive to bond different layers.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Glue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fully covers entire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Layers bonded together by hot pressing process.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Will cover most of the production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000" baseline="30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D8428F-C652-F704-93D7-9BB4C1AB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400" y="3861101"/>
            <a:ext cx="1812324" cy="15606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C3DB5EF-A50F-A8AD-331B-0E2797E89FBE}"/>
              </a:ext>
            </a:extLst>
          </p:cNvPr>
          <p:cNvSpPr txBox="1"/>
          <p:nvPr/>
        </p:nvSpPr>
        <p:spPr>
          <a:xfrm>
            <a:off x="8393356" y="5547977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KIT plan’s glue pattern</a:t>
            </a: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32BF1086-CBD1-686A-0BAB-4427BF293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8" y="2791479"/>
            <a:ext cx="4106862" cy="3402829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9E6227-2CBA-6C2A-6966-1F6ADA6B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4BC711-AEBF-232C-352D-870D7A25AA66}"/>
              </a:ext>
            </a:extLst>
          </p:cNvPr>
          <p:cNvSpPr txBox="1"/>
          <p:nvPr/>
        </p:nvSpPr>
        <p:spPr>
          <a:xfrm>
            <a:off x="7239560" y="5898217"/>
            <a:ext cx="343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p.s. KIT plan will be modified soon.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311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52783-DCD1-2929-3A0E-548D878A6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4F9C4-2E49-5EA5-C82D-89509B1AFE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Comparison &amp; advantage</a:t>
            </a:r>
            <a:endParaRPr kumimoji="1" lang="en-US" altLang="zh-CN" sz="3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31E58441-BE5E-263B-003C-E92712B4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9078C66C-5A61-4ACD-6AA1-16177136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6DC8E43-3FC1-2EB2-7847-92CC55FE5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132939"/>
              </p:ext>
            </p:extLst>
          </p:nvPr>
        </p:nvGraphicFramePr>
        <p:xfrm>
          <a:off x="104855" y="735766"/>
          <a:ext cx="11982289" cy="5610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9643">
                  <a:extLst>
                    <a:ext uri="{9D8B030D-6E8A-4147-A177-3AD203B41FA5}">
                      <a16:colId xmlns:a16="http://schemas.microsoft.com/office/drawing/2014/main" val="3149308274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4276104369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137469257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788325749"/>
                    </a:ext>
                  </a:extLst>
                </a:gridCol>
              </a:tblGrid>
              <a:tr h="1052684">
                <a:tc>
                  <a:txBody>
                    <a:bodyPr/>
                    <a:lstStyle/>
                    <a:p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KIT plan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IHEP plan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IHEP plan’s advantage</a:t>
                      </a:r>
                      <a:endParaRPr lang="zh-CN" altLang="en-US" sz="2400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81162193"/>
                  </a:ext>
                </a:extLst>
              </a:tr>
              <a:tr h="1150666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</a:t>
                      </a:r>
                      <a:r>
                        <a:rPr lang="zh-CN" altLang="en-US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dispensing pattern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Partially-overlapping</a:t>
                      </a:r>
                      <a:r>
                        <a:rPr kumimoji="1" lang="zh-CN" altLang="en-US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kumimoji="1" lang="en-US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</a:t>
                      </a:r>
                      <a:r>
                        <a:rPr kumimoji="1" lang="en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dispensing pattern.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Fully-overlapping glue dispensing pattern.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Have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larger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 </a:t>
                      </a:r>
                    </a:p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coverage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area.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61595377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Bonding method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Laminate using pressure.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Hot pressing process.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Better mechanism performance.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21663087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</a:t>
                      </a:r>
                      <a:r>
                        <a:rPr lang="zh-CN" altLang="en-US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method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Laboratory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Industrial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Capable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for mass production.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28123306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All kinds of test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Irradiation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test, lack of mechanical test.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Irradiation test, peel test, mechanical test, etc.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Passed all tests so far.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60357127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095BDC-C7AF-DAB6-FAA4-E20EE2B7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422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FCBD-28EB-6F10-B461-E5D75AFA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953B34-36B2-56CA-41BD-0EEFE634F0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8FDBF44A-767D-8B5D-85D9-692A9E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BAC614A0-674C-9875-575D-6054FC79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FB621D-0F60-84C8-7536-07786DF2DE9F}"/>
              </a:ext>
            </a:extLst>
          </p:cNvPr>
          <p:cNvSpPr txBox="1"/>
          <p:nvPr/>
        </p:nvSpPr>
        <p:spPr>
          <a:xfrm>
            <a:off x="88549" y="1095562"/>
            <a:ext cx="710943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3 batches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small batch trial production</a:t>
            </a:r>
          </a:p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of </a:t>
            </a:r>
            <a:r>
              <a:rPr kumimoji="1" lang="en-US" altLang="zh-CN" sz="2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produced(81 in total):</a:t>
            </a:r>
          </a:p>
          <a:p>
            <a:pPr marL="742950" lvl="1" indent="-28575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kumimoji="1" lang="en-US" altLang="zh-CN" sz="20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batch,10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baseplates, 2022.09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Mainly for all kinds of tests. </a:t>
            </a:r>
          </a:p>
          <a:p>
            <a:pPr marL="742950" lvl="1" indent="-285750">
              <a:buFont typeface="Wingdings" pitchFamily="2" charset="2"/>
              <a:buChar char="l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2</a:t>
            </a:r>
            <a:r>
              <a:rPr kumimoji="1" lang="en-US" altLang="zh-CN" sz="2000" baseline="30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nd</a:t>
            </a: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batch,41 </a:t>
            </a:r>
            <a:r>
              <a:rPr kumimoji="1" lang="en-US" altLang="zh-CN" sz="2000" dirty="0" err="1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baseplates, 2023.09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13 send to NTU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13 send to UCSB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15 @IHEP for module assembly and test.</a:t>
            </a:r>
          </a:p>
          <a:p>
            <a:pPr marL="742950" lvl="1" indent="-285750">
              <a:buFont typeface="Wingdings" pitchFamily="2" charset="2"/>
              <a:buChar char="l"/>
              <a:defRPr/>
            </a:pP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3</a:t>
            </a:r>
            <a:r>
              <a:rPr kumimoji="1" lang="en-US" altLang="zh-CN" sz="200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rd</a:t>
            </a: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batch,30 </a:t>
            </a:r>
            <a:r>
              <a:rPr kumimoji="1" lang="en-US" altLang="zh-CN" sz="2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CuW</a:t>
            </a: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baseplates, 2024.07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7 send to NTU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 send to CERN for irradiation test and peel test.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8 for IHEP’s pre-production modules.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10 for IHEP’s pre-series modules.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7D0236-0F0C-0E37-DFEE-9FBC7C5CD652}"/>
              </a:ext>
            </a:extLst>
          </p:cNvPr>
          <p:cNvSpPr txBox="1"/>
          <p:nvPr/>
        </p:nvSpPr>
        <p:spPr>
          <a:xfrm>
            <a:off x="1551861" y="5486989"/>
            <a:ext cx="786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So far, IHEP has produced the most </a:t>
            </a:r>
            <a:r>
              <a:rPr lang="en" altLang="zh-CN" sz="2400" dirty="0" err="1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4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baseplates used for module assembly and testing.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31BBF7-7325-15BF-4D51-BE930184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F7A2AB-5813-F49F-0A9C-62A7FDA488C8}"/>
              </a:ext>
            </a:extLst>
          </p:cNvPr>
          <p:cNvSpPr txBox="1"/>
          <p:nvPr/>
        </p:nvSpPr>
        <p:spPr>
          <a:xfrm>
            <a:off x="7822094" y="1705451"/>
            <a:ext cx="35880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Full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scale production(plan around 12000):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Pre-batch 1200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ready and tested/labeled, next batch 2500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have just done manufacture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Extra 100 bare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for KIT ready and tested/labeled, have shipped to CERN.</a:t>
            </a:r>
          </a:p>
          <a:p>
            <a:pPr marL="285750" indent="-285750">
              <a:buFont typeface="Wingdings" pitchFamily="2" charset="2"/>
              <a:buChar char="l"/>
            </a:pPr>
            <a:endParaRPr kumimoji="1" lang="en-US" altLang="zh-CN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l"/>
            </a:pPr>
            <a:endParaRPr kumimoji="1" lang="en-US" altLang="zh-CN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30010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6608-95FC-9F70-0C1B-26F10116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E88E2687-4DD0-D18A-0BE3-9F2E9F84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2025/10/31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FFF10972-3961-8B46-FE2D-D999E8D0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Hao Zhu</a:t>
            </a:r>
            <a:r>
              <a:rPr lang="en" altLang="zh-CN" dirty="0"/>
              <a:t>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D1E363-DBCC-F1F1-736E-F9859F988180}"/>
              </a:ext>
            </a:extLst>
          </p:cNvPr>
          <p:cNvSpPr txBox="1"/>
          <p:nvPr/>
        </p:nvSpPr>
        <p:spPr>
          <a:xfrm>
            <a:off x="514066" y="2767280"/>
            <a:ext cx="11163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test, peel test, mechanics study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heat flow study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and specs inspection for IHEP baseplates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D104D41-4B8E-E3F5-44BF-33F7A6ED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9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3F10-7D3E-9AD7-DD82-858D4B00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F701-459E-D412-EAB6-DD699AF7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7D43910-BB2F-3898-C9B8-EF2909DA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2025/10/31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BEC94ADA-768D-439A-61A9-83F071FC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Hao Zhu</a:t>
            </a:r>
            <a:r>
              <a:rPr lang="en" altLang="zh-CN" dirty="0">
                <a:cs typeface="Gill Sans" panose="020B0502020104020203" pitchFamily="34" charset="-79"/>
              </a:rPr>
              <a:t>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BCFF0B-4CD8-42D2-6863-EA9BCE5E1421}"/>
              </a:ext>
            </a:extLst>
          </p:cNvPr>
          <p:cNvSpPr txBox="1"/>
          <p:nvPr/>
        </p:nvSpPr>
        <p:spPr>
          <a:xfrm>
            <a:off x="152400" y="664005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IHEP produced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have undergone 3 rounds of irradiation test and part of peel test.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4ED6A4-B742-E1FE-E354-C3C10901373D}"/>
              </a:ext>
            </a:extLst>
          </p:cNvPr>
          <p:cNvSpPr txBox="1"/>
          <p:nvPr/>
        </p:nvSpPr>
        <p:spPr>
          <a:xfrm>
            <a:off x="0" y="1152506"/>
            <a:ext cx="38500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kumimoji="1" lang="en-US" altLang="zh-CN" sz="24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round irradiation test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2024.05 @CIEMAT.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Integrated dose: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old version IHEP baseplates(2 layers of different version glue).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High humidity(~80/90%)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Delamination discovered.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0BB7821-E05D-04A4-FED0-943D7635D321}"/>
                  </a:ext>
                </a:extLst>
              </p:cNvPr>
              <p:cNvSpPr txBox="1"/>
              <p:nvPr/>
            </p:nvSpPr>
            <p:spPr>
              <a:xfrm>
                <a:off x="3732755" y="1169648"/>
                <a:ext cx="4221271" cy="446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l"/>
                </a:pPr>
                <a:r>
                  <a:rPr kumimoji="1" lang="en-US" altLang="zh-CN" sz="24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2</a:t>
                </a:r>
                <a:r>
                  <a:rPr kumimoji="1" lang="en-US" altLang="zh-CN" sz="2400" baseline="30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nd</a:t>
                </a:r>
                <a:r>
                  <a:rPr kumimoji="1" lang="en-US" altLang="zh-CN" sz="24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round irradiation test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2024.05 @KIT.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Integrated dose: 2</a:t>
                </a:r>
                <a:r>
                  <a:rPr kumimoji="1" lang="zh-CN" altLang="en-US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  <a:r>
                  <a:rPr kumimoji="1" lang="en-US" altLang="zh-CN" sz="2000" dirty="0" err="1">
                    <a:latin typeface="Gill Sans" panose="020B0502020104020203" pitchFamily="34" charset="-79"/>
                    <a:cs typeface="Gill Sans" panose="020B0502020104020203" pitchFamily="34" charset="-79"/>
                  </a:rPr>
                  <a:t>MGy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Sample: new version IHEP baseplates(2 layers of same version glue).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Humidity control: done.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Heat-treated for 5 min at 170-180</a:t>
                </a:r>
                <a:r>
                  <a:rPr kumimoji="1" lang="zh-CN" altLang="en-US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No delamination observed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, only small defect appeared after heat treatment.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zh-CN" altLang="en-US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0BB7821-E05D-04A4-FED0-943D7635D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755" y="1169648"/>
                <a:ext cx="4221271" cy="4462760"/>
              </a:xfrm>
              <a:prstGeom prst="rect">
                <a:avLst/>
              </a:prstGeom>
              <a:blipFill>
                <a:blip r:embed="rId3"/>
                <a:stretch>
                  <a:fillRect l="-1796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FE89CF1-92D3-985B-9E0C-ECC0C7F0C5D6}"/>
              </a:ext>
            </a:extLst>
          </p:cNvPr>
          <p:cNvSpPr txBox="1"/>
          <p:nvPr/>
        </p:nvSpPr>
        <p:spPr>
          <a:xfrm>
            <a:off x="7803715" y="1169648"/>
            <a:ext cx="41215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r>
              <a:rPr kumimoji="1" lang="en-US" altLang="zh-CN" sz="24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rd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round irradiation test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2024.09 @CIEMAT.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Integrated dose: 0.5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1~2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new version IHEP baseplates(2 layers of same version glue).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Humidity control: done.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 delamination observed.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FA0171-9E6B-BA05-3217-47C22AEB7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4371994"/>
            <a:ext cx="1816100" cy="133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75793F-BA06-1DC9-DAAB-AC2DE8E22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614" y="4384160"/>
            <a:ext cx="1803400" cy="133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D7FD01-9C36-05B3-6543-402F7CDE5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654" y="5044651"/>
            <a:ext cx="3398061" cy="1149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AF5B89-B1AD-6467-B591-7C8BDCCB5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946" y="4460360"/>
            <a:ext cx="1879600" cy="1181100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F3A56B-C09A-D514-BF0A-CB814DAE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6595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48068</TotalTime>
  <Words>2257</Words>
  <Application>Microsoft Office PowerPoint</Application>
  <PresentationFormat>宽屏</PresentationFormat>
  <Paragraphs>371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.SF NS</vt:lpstr>
      <vt:lpstr>Gill Sans Light</vt:lpstr>
      <vt:lpstr>等线 Light</vt:lpstr>
      <vt:lpstr>Arial</vt:lpstr>
      <vt:lpstr>Cambria Math</vt:lpstr>
      <vt:lpstr>Gill Sans</vt:lpstr>
      <vt:lpstr>Wingdings</vt:lpstr>
      <vt:lpstr>Office 主题​​</vt:lpstr>
      <vt:lpstr> CuW baseplate R&amp;D and production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若冰</dc:creator>
  <cp:lastModifiedBy>昊 朱</cp:lastModifiedBy>
  <cp:revision>332</cp:revision>
  <dcterms:created xsi:type="dcterms:W3CDTF">2024-06-25T06:29:55Z</dcterms:created>
  <dcterms:modified xsi:type="dcterms:W3CDTF">2025-10-31T06:37:44Z</dcterms:modified>
</cp:coreProperties>
</file>