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media/image20.jpg" ContentType="image/jpeg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media/image72.jpg" ContentType="image/jpeg"/>
  <Override PartName="/ppt/media/image76.jpg" ContentType="image/jpeg"/>
  <Override PartName="/ppt/media/image77.jpg" ContentType="image/jpeg"/>
  <Override PartName="/ppt/media/image80.jpg" ContentType="image/jpeg"/>
  <Override PartName="/ppt/media/image82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953" r:id="rId2"/>
    <p:sldId id="1093" r:id="rId3"/>
    <p:sldId id="1128" r:id="rId4"/>
    <p:sldId id="1049" r:id="rId5"/>
    <p:sldId id="21424" r:id="rId6"/>
    <p:sldId id="21426" r:id="rId7"/>
    <p:sldId id="1122" r:id="rId8"/>
    <p:sldId id="21428" r:id="rId9"/>
    <p:sldId id="21328" r:id="rId10"/>
    <p:sldId id="21329" r:id="rId11"/>
    <p:sldId id="21330" r:id="rId12"/>
    <p:sldId id="21331" r:id="rId13"/>
    <p:sldId id="21332" r:id="rId14"/>
    <p:sldId id="21333" r:id="rId15"/>
    <p:sldId id="21334" r:id="rId16"/>
    <p:sldId id="21431" r:id="rId17"/>
    <p:sldId id="21433" r:id="rId18"/>
    <p:sldId id="21432" r:id="rId19"/>
    <p:sldId id="21425" r:id="rId20"/>
    <p:sldId id="21434" r:id="rId21"/>
    <p:sldId id="21336" r:id="rId22"/>
    <p:sldId id="21435" r:id="rId23"/>
    <p:sldId id="21436" r:id="rId24"/>
    <p:sldId id="21437" r:id="rId25"/>
    <p:sldId id="21430" r:id="rId26"/>
    <p:sldId id="21438" r:id="rId27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A249"/>
    <a:srgbClr val="0070C0"/>
    <a:srgbClr val="FDCC6D"/>
    <a:srgbClr val="E6E6E6"/>
    <a:srgbClr val="FFFFFF"/>
    <a:srgbClr val="003399"/>
    <a:srgbClr val="4D8357"/>
    <a:srgbClr val="005800"/>
    <a:srgbClr val="008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68" autoAdjust="0"/>
    <p:restoredTop sz="94171" autoAdjust="0"/>
  </p:normalViewPr>
  <p:slideViewPr>
    <p:cSldViewPr>
      <p:cViewPr>
        <p:scale>
          <a:sx n="94" d="100"/>
          <a:sy n="94" d="100"/>
        </p:scale>
        <p:origin x="928" y="6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87" d="100"/>
          <a:sy n="87" d="100"/>
        </p:scale>
        <p:origin x="35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2025/10/30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489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sz="1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46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42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728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30B2B-8DAF-4635-9F01-0B9C458933E3}" type="datetime1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CLHC</a:t>
            </a:r>
            <a:r>
              <a:rPr lang="zh-CN" altLang="en-US" dirty="0"/>
              <a:t> </a:t>
            </a:r>
            <a:r>
              <a:rPr lang="en-US" altLang="zh-CN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B315D-5845-4E10-96EE-900B6420E4E9}" type="datetime1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 dirty="0"/>
              <a:t>CLHC</a:t>
            </a:r>
            <a:r>
              <a:rPr lang="zh-CN" altLang="en-US" dirty="0"/>
              <a:t> </a:t>
            </a:r>
            <a:r>
              <a:rPr lang="en-US" altLang="zh-CN" dirty="0"/>
              <a:t>2025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D2C3-E4EE-4507-8B92-8AE7B7B616F4}" type="datetime1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CLHC</a:t>
            </a:r>
            <a:r>
              <a:rPr lang="zh-CN" altLang="en-US" dirty="0"/>
              <a:t> </a:t>
            </a:r>
            <a:r>
              <a:rPr lang="en-US" altLang="zh-CN" dirty="0"/>
              <a:t>2025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Click to edit Master subtitle style</a:t>
            </a:r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92942-8651-4956-B7C0-A7B74FFC6096}" type="datetime1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CLHC</a:t>
            </a:r>
            <a:r>
              <a:rPr lang="zh-CN" altLang="en-US" dirty="0"/>
              <a:t> </a:t>
            </a:r>
            <a:r>
              <a:rPr lang="en-US" altLang="zh-CN" dirty="0"/>
              <a:t>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CE2C9-0858-40D0-852F-2215466EB8FC}" type="datetime1">
              <a:rPr lang="zh-CN" altLang="en-US" smtClean="0"/>
              <a:t>2025/10/30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dirty="0"/>
              <a:t>CLHC</a:t>
            </a:r>
            <a:r>
              <a:rPr lang="zh-CN" altLang="en-US" dirty="0"/>
              <a:t> </a:t>
            </a:r>
            <a:r>
              <a:rPr lang="en-US" altLang="zh-CN" dirty="0"/>
              <a:t>2025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0" Type="http://schemas.openxmlformats.org/officeDocument/2006/relationships/image" Target="../media/image60.jpe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s41605-025-00535-7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5.xml"/><Relationship Id="rId7" Type="http://schemas.openxmlformats.org/officeDocument/2006/relationships/image" Target="../media/image7.png"/><Relationship Id="rId12" Type="http://schemas.openxmlformats.org/officeDocument/2006/relationships/image" Target="../media/image12.em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1.png"/><Relationship Id="rId5" Type="http://schemas.openxmlformats.org/officeDocument/2006/relationships/tags" Target="../tags/tag7.xml"/><Relationship Id="rId10" Type="http://schemas.openxmlformats.org/officeDocument/2006/relationships/image" Target="../media/image10.png"/><Relationship Id="rId4" Type="http://schemas.openxmlformats.org/officeDocument/2006/relationships/tags" Target="../tags/tag6.xml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p.weixin.qq.com/template/article/1761783531/index.html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199456" y="2420888"/>
            <a:ext cx="9721080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C00000"/>
                </a:solidFill>
              </a:rPr>
              <a:t>Recent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progress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on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CEPC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Accelerator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studies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2298361" y="4049812"/>
            <a:ext cx="80107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段哲</a:t>
            </a:r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On behalf of the CEPC Accelerator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Study Group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5" y="6516052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30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Oct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-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02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Nov,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2025,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CLHC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2025,</a:t>
            </a:r>
            <a:r>
              <a:rPr lang="zh-CN" altLang="en-US" dirty="0">
                <a:solidFill>
                  <a:schemeClr val="bg1"/>
                </a:solidFill>
              </a:rPr>
              <a:t>  </a:t>
            </a:r>
            <a:r>
              <a:rPr lang="en-US" altLang="zh-CN" dirty="0">
                <a:solidFill>
                  <a:schemeClr val="bg1"/>
                </a:solidFill>
              </a:rPr>
              <a:t>email: </a:t>
            </a:r>
            <a:r>
              <a:rPr lang="en-US" altLang="zh-CN" dirty="0" err="1">
                <a:solidFill>
                  <a:schemeClr val="bg1"/>
                </a:solidFill>
              </a:rPr>
              <a:t>zhe.duan@ihep.ac.cn</a:t>
            </a:r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E9CC69A-F74D-486C-8BF4-51DFEF834EDC}"/>
              </a:ext>
            </a:extLst>
          </p:cNvPr>
          <p:cNvSpPr txBox="1"/>
          <p:nvPr/>
        </p:nvSpPr>
        <p:spPr>
          <a:xfrm>
            <a:off x="6023992" y="30778"/>
            <a:ext cx="59766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Arial Black" panose="020B0A04020102020204" pitchFamily="34" charset="0"/>
              </a:rPr>
              <a:t>Circular Electron Positron Collider</a:t>
            </a:r>
            <a:endParaRPr lang="zh-CN" altLang="en-US" sz="2400" dirty="0">
              <a:latin typeface="Arial Black" panose="020B0A040201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D281046-0008-42F5-BAAF-EDE37BC89C6B}"/>
              </a:ext>
            </a:extLst>
          </p:cNvPr>
          <p:cNvSpPr txBox="1"/>
          <p:nvPr/>
        </p:nvSpPr>
        <p:spPr>
          <a:xfrm>
            <a:off x="1204641" y="5604890"/>
            <a:ext cx="10225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A249"/>
                </a:solidFill>
              </a:rPr>
              <a:t>Courtesy of </a:t>
            </a:r>
            <a:r>
              <a:rPr lang="en-US" altLang="zh-CN" dirty="0" err="1">
                <a:solidFill>
                  <a:srgbClr val="00A249"/>
                </a:solidFill>
              </a:rPr>
              <a:t>Jie</a:t>
            </a:r>
            <a:r>
              <a:rPr lang="en-US" altLang="zh-CN" dirty="0">
                <a:solidFill>
                  <a:srgbClr val="00A249"/>
                </a:solidFill>
              </a:rPr>
              <a:t> Gao, </a:t>
            </a:r>
            <a:r>
              <a:rPr lang="en-US" altLang="zh-CN" dirty="0" err="1">
                <a:solidFill>
                  <a:srgbClr val="00A249"/>
                </a:solidFill>
              </a:rPr>
              <a:t>Dou</a:t>
            </a:r>
            <a:r>
              <a:rPr lang="zh-CN" altLang="en-US" dirty="0" err="1">
                <a:solidFill>
                  <a:srgbClr val="00A249"/>
                </a:solidFill>
              </a:rPr>
              <a:t> </a:t>
            </a:r>
            <a:r>
              <a:rPr lang="en-US" altLang="zh-CN" dirty="0" err="1">
                <a:solidFill>
                  <a:srgbClr val="00A249"/>
                </a:solidFill>
              </a:rPr>
              <a:t>Wang, Yuan Zhang, Dazhang Li, Yingshun Zhu</a:t>
            </a:r>
            <a:r>
              <a:rPr lang="zh-CN" altLang="en-US" dirty="0" err="1">
                <a:solidFill>
                  <a:srgbClr val="00A249"/>
                </a:solidFill>
              </a:rPr>
              <a:t> </a:t>
            </a:r>
            <a:r>
              <a:rPr lang="en-US" altLang="zh-CN" dirty="0">
                <a:solidFill>
                  <a:srgbClr val="00A249"/>
                </a:solidFill>
              </a:rPr>
              <a:t>for their help in preparing the slides.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7D8F06-F023-2042-8CBE-5AE64A635E33}"/>
              </a:ext>
            </a:extLst>
          </p:cNvPr>
          <p:cNvSpPr/>
          <p:nvPr/>
        </p:nvSpPr>
        <p:spPr>
          <a:xfrm>
            <a:off x="3955675" y="5049142"/>
            <a:ext cx="455259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Institute of High Energy Physics, CAS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51328-FD18-3142-99AB-A301228409A0}"/>
              </a:ext>
            </a:extLst>
          </p:cNvPr>
          <p:cNvSpPr txBox="1"/>
          <p:nvPr/>
        </p:nvSpPr>
        <p:spPr>
          <a:xfrm>
            <a:off x="1646770" y="6046824"/>
            <a:ext cx="1171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</a:rPr>
              <a:t>See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Jie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Gao’s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plenary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talk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“Overview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of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the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CEPC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Project”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at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10:30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Nov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2</a:t>
            </a:r>
            <a:r>
              <a:rPr lang="en-US" altLang="zh-CN" sz="2000" b="1" baseline="30000" dirty="0">
                <a:solidFill>
                  <a:srgbClr val="0000FF"/>
                </a:solidFill>
              </a:rPr>
              <a:t>nd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(Sunday)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32"/>
    </mc:Choice>
    <mc:Fallback xmlns="">
      <p:transition spd="slow" advTm="2373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122D07-96F5-B6D7-6F72-02B57FBEA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CEPC </a:t>
            </a:r>
            <a:r>
              <a:rPr lang="en-US" altLang="zh-CN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vacuum</a:t>
            </a:r>
            <a:r>
              <a:rPr lang="zh-CN" altLang="en-US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chamber</a:t>
            </a:r>
            <a:r>
              <a:rPr lang="zh-CN" altLang="en-US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NEG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coating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automiatc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line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5D2919-1120-6372-CB05-8C1177770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/>
          </a:p>
        </p:txBody>
      </p:sp>
      <p:sp>
        <p:nvSpPr>
          <p:cNvPr id="20" name="标题 6">
            <a:extLst>
              <a:ext uri="{FF2B5EF4-FFF2-40B4-BE49-F238E27FC236}">
                <a16:creationId xmlns:a16="http://schemas.microsoft.com/office/drawing/2014/main" id="{3B327300-4BD7-6574-B421-652C266EBA19}"/>
              </a:ext>
            </a:extLst>
          </p:cNvPr>
          <p:cNvSpPr txBox="1">
            <a:spLocks/>
          </p:cNvSpPr>
          <p:nvPr/>
        </p:nvSpPr>
        <p:spPr>
          <a:xfrm>
            <a:off x="6355707" y="5927004"/>
            <a:ext cx="3648163" cy="659643"/>
          </a:xfrm>
          <a:prstGeom prst="rect">
            <a:avLst/>
          </a:prstGeom>
        </p:spPr>
        <p:txBody>
          <a:bodyPr vert="horz" lIns="91418" tIns="45709" rIns="91418" bIns="45709" rtlCol="0" anchor="ctr">
            <a:normAutofit fontScale="5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rPr>
              <a:t>Thanks for your attention</a:t>
            </a:r>
          </a:p>
        </p:txBody>
      </p:sp>
      <p:pic>
        <p:nvPicPr>
          <p:cNvPr id="21" name="内容占位符 4">
            <a:extLst>
              <a:ext uri="{FF2B5EF4-FFF2-40B4-BE49-F238E27FC236}">
                <a16:creationId xmlns:a16="http://schemas.microsoft.com/office/drawing/2014/main" id="{F22B532F-A8FF-EC93-BEFD-5346AB48113D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3" t="20892" r="7210" b="28226"/>
          <a:stretch/>
        </p:blipFill>
        <p:spPr>
          <a:xfrm>
            <a:off x="465931" y="1570249"/>
            <a:ext cx="6944810" cy="2060608"/>
          </a:xfrm>
          <a:prstGeom prst="rect">
            <a:avLst/>
          </a:prstGeom>
        </p:spPr>
      </p:pic>
      <p:sp>
        <p:nvSpPr>
          <p:cNvPr id="22" name="矩形 11">
            <a:extLst>
              <a:ext uri="{FF2B5EF4-FFF2-40B4-BE49-F238E27FC236}">
                <a16:creationId xmlns:a16="http://schemas.microsoft.com/office/drawing/2014/main" id="{5D64D55F-CB24-865A-3888-1997ABC0A62D}"/>
              </a:ext>
            </a:extLst>
          </p:cNvPr>
          <p:cNvSpPr/>
          <p:nvPr/>
        </p:nvSpPr>
        <p:spPr>
          <a:xfrm>
            <a:off x="618195" y="3652126"/>
            <a:ext cx="1837266" cy="278245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Cleaning</a:t>
            </a:r>
            <a:endParaRPr kumimoji="0" lang="zh-CN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矩形 12">
            <a:extLst>
              <a:ext uri="{FF2B5EF4-FFF2-40B4-BE49-F238E27FC236}">
                <a16:creationId xmlns:a16="http://schemas.microsoft.com/office/drawing/2014/main" id="{9BD60D83-955E-E6CF-C211-E018F4B7B036}"/>
              </a:ext>
            </a:extLst>
          </p:cNvPr>
          <p:cNvSpPr/>
          <p:nvPr/>
        </p:nvSpPr>
        <p:spPr>
          <a:xfrm>
            <a:off x="4296171" y="3657114"/>
            <a:ext cx="2905509" cy="278245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Spraying heating film</a:t>
            </a:r>
            <a:endParaRPr kumimoji="0" lang="zh-CN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13">
            <a:extLst>
              <a:ext uri="{FF2B5EF4-FFF2-40B4-BE49-F238E27FC236}">
                <a16:creationId xmlns:a16="http://schemas.microsoft.com/office/drawing/2014/main" id="{0BDDA224-1251-D56A-ED91-755C2F5C9CFF}"/>
              </a:ext>
            </a:extLst>
          </p:cNvPr>
          <p:cNvSpPr/>
          <p:nvPr/>
        </p:nvSpPr>
        <p:spPr>
          <a:xfrm>
            <a:off x="1536828" y="1389763"/>
            <a:ext cx="2905509" cy="278245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Assembling for NEG coating</a:t>
            </a:r>
            <a:endParaRPr kumimoji="0" lang="zh-CN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14">
            <a:extLst>
              <a:ext uri="{FF2B5EF4-FFF2-40B4-BE49-F238E27FC236}">
                <a16:creationId xmlns:a16="http://schemas.microsoft.com/office/drawing/2014/main" id="{3D166516-9FBC-B29A-CAF3-40C69B67E86F}"/>
              </a:ext>
            </a:extLst>
          </p:cNvPr>
          <p:cNvSpPr/>
          <p:nvPr/>
        </p:nvSpPr>
        <p:spPr>
          <a:xfrm>
            <a:off x="4820133" y="1378187"/>
            <a:ext cx="1786468" cy="278245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NEG coating</a:t>
            </a:r>
            <a:endParaRPr kumimoji="0" lang="zh-CN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文本框 21">
            <a:extLst>
              <a:ext uri="{FF2B5EF4-FFF2-40B4-BE49-F238E27FC236}">
                <a16:creationId xmlns:a16="http://schemas.microsoft.com/office/drawing/2014/main" id="{0CA1060C-7642-F681-9CB4-A30B6F51BB55}"/>
              </a:ext>
            </a:extLst>
          </p:cNvPr>
          <p:cNvSpPr txBox="1"/>
          <p:nvPr/>
        </p:nvSpPr>
        <p:spPr>
          <a:xfrm>
            <a:off x="5022955" y="3977898"/>
            <a:ext cx="31911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Layout  of production line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文本框 22">
            <a:extLst>
              <a:ext uri="{FF2B5EF4-FFF2-40B4-BE49-F238E27FC236}">
                <a16:creationId xmlns:a16="http://schemas.microsoft.com/office/drawing/2014/main" id="{5B76C3A0-20CF-21B3-9ADF-C8B46EE8DB66}"/>
              </a:ext>
            </a:extLst>
          </p:cNvPr>
          <p:cNvSpPr txBox="1"/>
          <p:nvPr/>
        </p:nvSpPr>
        <p:spPr>
          <a:xfrm>
            <a:off x="839416" y="6283079"/>
            <a:ext cx="10176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Status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：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construction started, </a:t>
            </a:r>
            <a:r>
              <a:rPr lang="en-US" altLang="zh-CN" b="1" kern="0" dirty="0">
                <a:solidFill>
                  <a:srgbClr val="FF0000"/>
                </a:solidFill>
                <a:latin typeface="等线" panose="020F0502020204030204"/>
                <a:ea typeface="等线" panose="02010600030101010101" pitchFamily="2" charset="-122"/>
              </a:rPr>
              <a:t>commissioning scheduled 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in 2026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8" name="图片 1">
            <a:extLst>
              <a:ext uri="{FF2B5EF4-FFF2-40B4-BE49-F238E27FC236}">
                <a16:creationId xmlns:a16="http://schemas.microsoft.com/office/drawing/2014/main" id="{65962D94-9191-054C-9025-EB8105B0E92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6000" contrast="72000"/>
          </a:blip>
          <a:stretch>
            <a:fillRect/>
          </a:stretch>
        </p:blipFill>
        <p:spPr>
          <a:xfrm>
            <a:off x="7410741" y="1528733"/>
            <a:ext cx="4682478" cy="2373037"/>
          </a:xfrm>
          <a:prstGeom prst="rect">
            <a:avLst/>
          </a:prstGeom>
        </p:spPr>
      </p:pic>
      <p:pic>
        <p:nvPicPr>
          <p:cNvPr id="29" name="图片 3">
            <a:extLst>
              <a:ext uri="{FF2B5EF4-FFF2-40B4-BE49-F238E27FC236}">
                <a16:creationId xmlns:a16="http://schemas.microsoft.com/office/drawing/2014/main" id="{45D380F8-AB32-B4C3-407C-325A6C469A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80" y="4396840"/>
            <a:ext cx="2321494" cy="1741121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3C1E56DF-79DC-9ABA-1669-959DA504C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707" y="4399612"/>
            <a:ext cx="2354079" cy="176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id="{CCBA8B7A-EBE2-C45B-1309-7437B33D9D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386" y="4377409"/>
            <a:ext cx="2321493" cy="1741120"/>
          </a:xfrm>
          <a:prstGeom prst="rect">
            <a:avLst/>
          </a:prstGeom>
        </p:spPr>
      </p:pic>
      <p:pic>
        <p:nvPicPr>
          <p:cNvPr id="32" name="图片 23">
            <a:extLst>
              <a:ext uri="{FF2B5EF4-FFF2-40B4-BE49-F238E27FC236}">
                <a16:creationId xmlns:a16="http://schemas.microsoft.com/office/drawing/2014/main" id="{A90B6810-EE2F-E4BC-059F-762E8CFDF4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098" y="4396840"/>
            <a:ext cx="2269678" cy="1702259"/>
          </a:xfrm>
          <a:prstGeom prst="rect">
            <a:avLst/>
          </a:prstGeom>
        </p:spPr>
      </p:pic>
      <p:sp>
        <p:nvSpPr>
          <p:cNvPr id="33" name="文本框 8">
            <a:extLst>
              <a:ext uri="{FF2B5EF4-FFF2-40B4-BE49-F238E27FC236}">
                <a16:creationId xmlns:a16="http://schemas.microsoft.com/office/drawing/2014/main" id="{4357E4EA-BF41-88A2-C237-7647BA42E840}"/>
              </a:ext>
            </a:extLst>
          </p:cNvPr>
          <p:cNvSpPr txBox="1"/>
          <p:nvPr/>
        </p:nvSpPr>
        <p:spPr>
          <a:xfrm>
            <a:off x="7868821" y="3547799"/>
            <a:ext cx="233498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兼顾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NEG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镀膜和喷涂</a:t>
            </a:r>
            <a:endParaRPr lang="zh-SG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4" name="文本框 10">
            <a:extLst>
              <a:ext uri="{FF2B5EF4-FFF2-40B4-BE49-F238E27FC236}">
                <a16:creationId xmlns:a16="http://schemas.microsoft.com/office/drawing/2014/main" id="{F6D44A90-92C5-F047-D348-728107A5A2D0}"/>
              </a:ext>
            </a:extLst>
          </p:cNvPr>
          <p:cNvSpPr txBox="1"/>
          <p:nvPr/>
        </p:nvSpPr>
        <p:spPr>
          <a:xfrm>
            <a:off x="9395543" y="1278127"/>
            <a:ext cx="24003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SG" dirty="0"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年完成真空盒制造</a:t>
            </a:r>
            <a:endParaRPr lang="zh-SG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DE0DD60-0F2A-2F53-FD47-42D2D8BE263B}"/>
              </a:ext>
            </a:extLst>
          </p:cNvPr>
          <p:cNvSpPr txBox="1"/>
          <p:nvPr/>
        </p:nvSpPr>
        <p:spPr>
          <a:xfrm>
            <a:off x="358487" y="1012371"/>
            <a:ext cx="7510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cs typeface="Arial" panose="020B0604020202020204" pitchFamily="34" charset="0"/>
              </a:rPr>
              <a:t>total length of vacuum chamber ~ 190km in CEPC collider rings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45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09A77B-8AFD-48BE-1F05-2E5CDC427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CEPC</a:t>
            </a:r>
            <a:r>
              <a:rPr lang="zh-CN" altLang="en-US"/>
              <a:t> </a:t>
            </a:r>
            <a:r>
              <a:rPr lang="en-US" altLang="zh-CN"/>
              <a:t>650MHz</a:t>
            </a:r>
            <a:r>
              <a:rPr lang="zh-CN" altLang="en-US"/>
              <a:t> </a:t>
            </a:r>
            <a:r>
              <a:rPr lang="en-US" altLang="zh-CN"/>
              <a:t>full-size</a:t>
            </a:r>
            <a:r>
              <a:rPr lang="zh-CN" altLang="en-US"/>
              <a:t> </a:t>
            </a:r>
            <a:r>
              <a:rPr lang="en-US" altLang="zh-CN"/>
              <a:t>cryomodule</a:t>
            </a:r>
            <a:r>
              <a:rPr lang="zh-CN" altLang="en-US"/>
              <a:t> </a:t>
            </a:r>
            <a:r>
              <a:rPr lang="en-US" altLang="zh-CN"/>
              <a:t>prototype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0EF856-78D9-4D2A-EA82-C5C6F7828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C652A725-C693-C360-7213-C4D46C5217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342370" y="1273798"/>
            <a:ext cx="4365663" cy="2107211"/>
          </a:xfrm>
          <a:prstGeom prst="rect">
            <a:avLst/>
          </a:prstGeom>
        </p:spPr>
      </p:pic>
      <p:pic>
        <p:nvPicPr>
          <p:cNvPr id="7" name="Picture 41">
            <a:extLst>
              <a:ext uri="{FF2B5EF4-FFF2-40B4-BE49-F238E27FC236}">
                <a16:creationId xmlns:a16="http://schemas.microsoft.com/office/drawing/2014/main" id="{F458086F-F2CE-4B8D-C101-EF8AF4D3BE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61" t="15977" b="9405"/>
          <a:stretch/>
        </p:blipFill>
        <p:spPr>
          <a:xfrm>
            <a:off x="5010710" y="1276286"/>
            <a:ext cx="2709271" cy="2107211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42FEDD8A-F026-9187-2169-45EB5F4CD7CC}"/>
              </a:ext>
            </a:extLst>
          </p:cNvPr>
          <p:cNvSpPr txBox="1"/>
          <p:nvPr/>
        </p:nvSpPr>
        <p:spPr>
          <a:xfrm>
            <a:off x="730201" y="5859791"/>
            <a:ext cx="1075117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collider Higgs mode for 30 MW SR power per beam will use 32 units of 11 m-long cryomodules each contain six 650 MHz 2-cell cavities, </a:t>
            </a:r>
            <a:r>
              <a:rPr kumimoji="0" lang="en-GB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full size 650 MHz cryomodule will be developed in EDR</a:t>
            </a:r>
          </a:p>
        </p:txBody>
      </p:sp>
      <p:sp>
        <p:nvSpPr>
          <p:cNvPr id="9" name="文本框 12">
            <a:extLst>
              <a:ext uri="{FF2B5EF4-FFF2-40B4-BE49-F238E27FC236}">
                <a16:creationId xmlns:a16="http://schemas.microsoft.com/office/drawing/2014/main" id="{C76757D3-9C2A-E679-C99E-2636F4C26DA3}"/>
              </a:ext>
            </a:extLst>
          </p:cNvPr>
          <p:cNvSpPr txBox="1"/>
          <p:nvPr/>
        </p:nvSpPr>
        <p:spPr>
          <a:xfrm>
            <a:off x="1331850" y="3429000"/>
            <a:ext cx="943304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CEPC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collider ring 650MHz 2*cell short test module has been completed in TDR phase</a:t>
            </a:r>
            <a:endParaRPr kumimoji="0" lang="en-GB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1" name="图片 1">
            <a:extLst>
              <a:ext uri="{FF2B5EF4-FFF2-40B4-BE49-F238E27FC236}">
                <a16:creationId xmlns:a16="http://schemas.microsoft.com/office/drawing/2014/main" id="{302B2F33-9A90-7C4F-5DF8-84D3FE3F00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19" t="16956" r="22602" b="25179"/>
          <a:stretch/>
        </p:blipFill>
        <p:spPr>
          <a:xfrm>
            <a:off x="8012822" y="1084807"/>
            <a:ext cx="3576842" cy="1991075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B77A3C67-2A6A-B54F-63F7-EDA7F5D457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6" t="14306" r="50681" b="16069"/>
          <a:stretch/>
        </p:blipFill>
        <p:spPr>
          <a:xfrm>
            <a:off x="2240269" y="4209879"/>
            <a:ext cx="1911515" cy="1580414"/>
          </a:xfrm>
          <a:prstGeom prst="rect">
            <a:avLst/>
          </a:prstGeom>
        </p:spPr>
      </p:pic>
      <p:pic>
        <p:nvPicPr>
          <p:cNvPr id="13" name="内容占位符 20">
            <a:extLst>
              <a:ext uri="{FF2B5EF4-FFF2-40B4-BE49-F238E27FC236}">
                <a16:creationId xmlns:a16="http://schemas.microsoft.com/office/drawing/2014/main" id="{61F6E814-A7FF-5D2F-65EE-47A4C299C5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619" t="31338" r="42769" b="15432"/>
          <a:stretch/>
        </p:blipFill>
        <p:spPr>
          <a:xfrm>
            <a:off x="190268" y="3872354"/>
            <a:ext cx="1932474" cy="1928475"/>
          </a:xfrm>
          <a:prstGeom prst="rect">
            <a:avLst/>
          </a:prstGeom>
        </p:spPr>
      </p:pic>
      <p:pic>
        <p:nvPicPr>
          <p:cNvPr id="14" name="图片 16">
            <a:extLst>
              <a:ext uri="{FF2B5EF4-FFF2-40B4-BE49-F238E27FC236}">
                <a16:creationId xmlns:a16="http://schemas.microsoft.com/office/drawing/2014/main" id="{362764AF-31DD-8659-BA58-F18023B807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41" t="32247" r="18698" b="26898"/>
          <a:stretch/>
        </p:blipFill>
        <p:spPr>
          <a:xfrm>
            <a:off x="4190015" y="4434374"/>
            <a:ext cx="3928800" cy="1097070"/>
          </a:xfrm>
          <a:prstGeom prst="rect">
            <a:avLst/>
          </a:prstGeom>
        </p:spPr>
      </p:pic>
      <p:pic>
        <p:nvPicPr>
          <p:cNvPr id="15" name="图片 17">
            <a:extLst>
              <a:ext uri="{FF2B5EF4-FFF2-40B4-BE49-F238E27FC236}">
                <a16:creationId xmlns:a16="http://schemas.microsoft.com/office/drawing/2014/main" id="{247AC63F-39F7-DC67-DB85-D9C50ACC29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3156" y="3931559"/>
            <a:ext cx="2728197" cy="1801524"/>
          </a:xfrm>
          <a:prstGeom prst="rect">
            <a:avLst/>
          </a:prstGeom>
        </p:spPr>
      </p:pic>
      <p:sp>
        <p:nvSpPr>
          <p:cNvPr id="16" name="文本框 18">
            <a:extLst>
              <a:ext uri="{FF2B5EF4-FFF2-40B4-BE49-F238E27FC236}">
                <a16:creationId xmlns:a16="http://schemas.microsoft.com/office/drawing/2014/main" id="{CFEB0795-3738-5701-7537-FA863B1E6530}"/>
              </a:ext>
            </a:extLst>
          </p:cNvPr>
          <p:cNvSpPr txBox="1"/>
          <p:nvPr/>
        </p:nvSpPr>
        <p:spPr>
          <a:xfrm>
            <a:off x="8012822" y="3066346"/>
            <a:ext cx="417917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  <a:sym typeface="Symbol" panose="05050102010706020507" pitchFamily="18" charset="2"/>
              </a:rPr>
              <a:t>mid-temp backing</a:t>
            </a:r>
            <a:r>
              <a:rPr lang="zh-CN" altLang="en-US" dirty="0">
                <a:solidFill>
                  <a:srgbClr val="FF0000"/>
                </a:solidFill>
                <a:sym typeface="Symbol" panose="05050102010706020507" pitchFamily="18" charset="2"/>
              </a:rPr>
              <a:t></a:t>
            </a:r>
            <a:r>
              <a:rPr lang="en-US" altLang="zh-CN" dirty="0">
                <a:solidFill>
                  <a:srgbClr val="FF0000"/>
                </a:solidFill>
                <a:sym typeface="Symbol" panose="05050102010706020507" pitchFamily="18" charset="2"/>
              </a:rPr>
              <a:t> high Q, high gradient</a:t>
            </a:r>
            <a:endParaRPr lang="zh-SG" altLang="en-US" dirty="0">
              <a:solidFill>
                <a:srgbClr val="FF0000"/>
              </a:solidFill>
            </a:endParaRPr>
          </a:p>
        </p:txBody>
      </p:sp>
      <p:sp>
        <p:nvSpPr>
          <p:cNvPr id="17" name="文本框 5">
            <a:extLst>
              <a:ext uri="{FF2B5EF4-FFF2-40B4-BE49-F238E27FC236}">
                <a16:creationId xmlns:a16="http://schemas.microsoft.com/office/drawing/2014/main" id="{ADEC7005-DDC9-7239-ECAB-052589BD9AF9}"/>
              </a:ext>
            </a:extLst>
          </p:cNvPr>
          <p:cNvSpPr txBox="1"/>
          <p:nvPr/>
        </p:nvSpPr>
        <p:spPr>
          <a:xfrm>
            <a:off x="4456626" y="3969176"/>
            <a:ext cx="3322862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600" dirty="0"/>
              <a:t>低温、机械设计考虑</a:t>
            </a:r>
            <a:r>
              <a:rPr lang="en-US" altLang="zh-CN" sz="1600" dirty="0"/>
              <a:t>CEPC</a:t>
            </a:r>
            <a:r>
              <a:rPr lang="zh-CN" altLang="en-US" sz="1600" dirty="0"/>
              <a:t>自身要求</a:t>
            </a:r>
            <a:endParaRPr lang="zh-SG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273857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51E888-DA59-A8F9-C324-EF1846382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CEPC</a:t>
            </a:r>
            <a:r>
              <a:rPr lang="zh-CN" altLang="en-US"/>
              <a:t> </a:t>
            </a:r>
            <a:r>
              <a:rPr lang="en-US" altLang="zh-CN"/>
              <a:t>high</a:t>
            </a:r>
            <a:r>
              <a:rPr lang="zh-CN" altLang="en-US"/>
              <a:t> </a:t>
            </a:r>
            <a:r>
              <a:rPr lang="en-US" altLang="zh-CN"/>
              <a:t>efficiency</a:t>
            </a:r>
            <a:r>
              <a:rPr lang="zh-CN" altLang="en-US"/>
              <a:t> </a:t>
            </a:r>
            <a:r>
              <a:rPr lang="en-US" altLang="zh-CN"/>
              <a:t>klystron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25635B-4AEE-5224-E0D8-8CCEEF520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289094-FB2E-DDF0-64FA-598B0117C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50" y="1109140"/>
            <a:ext cx="7724674" cy="35938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8A62E3-EFE7-F0F9-50C0-289FCD087F8A}"/>
              </a:ext>
            </a:extLst>
          </p:cNvPr>
          <p:cNvSpPr/>
          <p:nvPr/>
        </p:nvSpPr>
        <p:spPr>
          <a:xfrm>
            <a:off x="195379" y="1033459"/>
            <a:ext cx="1332865" cy="338554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t>Klystron R&amp;D 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560542-39B6-B624-3916-DB5555468C46}"/>
              </a:ext>
            </a:extLst>
          </p:cNvPr>
          <p:cNvSpPr/>
          <p:nvPr/>
        </p:nvSpPr>
        <p:spPr>
          <a:xfrm>
            <a:off x="8587896" y="4406495"/>
            <a:ext cx="3211713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t>C band 5720MHz 80MW Klystron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pic>
        <p:nvPicPr>
          <p:cNvPr id="9" name="图片 4">
            <a:extLst>
              <a:ext uri="{FF2B5EF4-FFF2-40B4-BE49-F238E27FC236}">
                <a16:creationId xmlns:a16="http://schemas.microsoft.com/office/drawing/2014/main" id="{9C744CC2-E5F1-D0FD-881D-ED10E4F8F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769" y="2909277"/>
            <a:ext cx="2216729" cy="1711807"/>
          </a:xfrm>
          <a:prstGeom prst="rect">
            <a:avLst/>
          </a:prstGeom>
        </p:spPr>
      </p:pic>
      <p:sp>
        <p:nvSpPr>
          <p:cNvPr id="10" name="文本框 6">
            <a:extLst>
              <a:ext uri="{FF2B5EF4-FFF2-40B4-BE49-F238E27FC236}">
                <a16:creationId xmlns:a16="http://schemas.microsoft.com/office/drawing/2014/main" id="{6A4C6A5A-B83F-82DB-FAD2-FA3D14C5420A}"/>
              </a:ext>
            </a:extLst>
          </p:cNvPr>
          <p:cNvSpPr txBox="1"/>
          <p:nvPr/>
        </p:nvSpPr>
        <p:spPr>
          <a:xfrm>
            <a:off x="154668" y="4641554"/>
            <a:ext cx="770485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+mn-cs"/>
              </a:rPr>
              <a:t>CEPC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+mn-cs"/>
              </a:rPr>
              <a:t>collider ring 650MHz klystron development in TDR/EDR phase</a:t>
            </a:r>
            <a:endParaRPr kumimoji="0" lang="en-GB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 panose="02020603050405020304" pitchFamily="18" charset="0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1" name="表格 4">
                <a:extLst>
                  <a:ext uri="{FF2B5EF4-FFF2-40B4-BE49-F238E27FC236}">
                    <a16:creationId xmlns:a16="http://schemas.microsoft.com/office/drawing/2014/main" id="{E539597B-24A8-857C-B6F6-D026DC7AED6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02634804"/>
                  </p:ext>
                </p:extLst>
              </p:nvPr>
            </p:nvGraphicFramePr>
            <p:xfrm>
              <a:off x="8693683" y="937424"/>
              <a:ext cx="2843559" cy="33528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578189">
                      <a:extLst>
                        <a:ext uri="{9D8B030D-6E8A-4147-A177-3AD203B41FA5}">
                          <a16:colId xmlns:a16="http://schemas.microsoft.com/office/drawing/2014/main" val="1589118138"/>
                        </a:ext>
                      </a:extLst>
                    </a:gridCol>
                    <a:gridCol w="1265370">
                      <a:extLst>
                        <a:ext uri="{9D8B030D-6E8A-4147-A177-3AD203B41FA5}">
                          <a16:colId xmlns:a16="http://schemas.microsoft.com/office/drawing/2014/main" val="1304186506"/>
                        </a:ext>
                      </a:extLst>
                    </a:gridCol>
                  </a:tblGrid>
                  <a:tr h="251727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b="1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Parameters</a:t>
                          </a:r>
                          <a:endParaRPr lang="zh-CN" altLang="en-US" sz="1400" b="1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b="1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Value</a:t>
                          </a:r>
                          <a:endParaRPr lang="zh-CN" altLang="en-US" sz="1400" b="1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40746405"/>
                      </a:ext>
                    </a:extLst>
                  </a:tr>
                  <a:tr h="2740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Frequency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5720 MHz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01223708"/>
                      </a:ext>
                    </a:extLst>
                  </a:tr>
                  <a:tr h="240529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Output</a:t>
                          </a:r>
                          <a:r>
                            <a:rPr lang="en-US" altLang="zh-CN" sz="1400" kern="1200" baseline="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 Power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80MW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57780866"/>
                      </a:ext>
                    </a:extLst>
                  </a:tr>
                  <a:tr h="274098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Pulsed width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2.5us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74098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Repetition rate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100Hz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74098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Gain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54</a:t>
                          </a:r>
                          <a:r>
                            <a:rPr lang="en-US" altLang="zh-CN" sz="1400" kern="1200" baseline="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 dB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74098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Efficiency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47%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38224895"/>
                      </a:ext>
                    </a:extLst>
                  </a:tr>
                  <a:tr h="274098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14:m>
                            <m:oMath xmlns:m="http://schemas.openxmlformats.org/officeDocument/2006/math">
                              <m:r>
                                <a:rPr lang="en-US" altLang="zh-CN" sz="1400" b="0" i="1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+mn-cs"/>
                                </a:rPr>
                                <m:t>3</m:t>
                              </m:r>
                              <m:r>
                                <a:rPr lang="en-US" altLang="zh-CN" sz="1400" b="0" i="1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+mn-cs"/>
                                </a:rPr>
                                <m:t>𝑑𝐵</m:t>
                              </m:r>
                            </m:oMath>
                          </a14:m>
                          <a:r>
                            <a:rPr lang="zh-CN" altLang="en-US" sz="1400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 </a:t>
                          </a:r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bandwith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±</a:t>
                          </a:r>
                          <a:r>
                            <a:rPr lang="en-US" altLang="zh-CN" sz="1400" kern="1200" baseline="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5</a:t>
                          </a:r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MHz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053928"/>
                      </a:ext>
                    </a:extLst>
                  </a:tr>
                  <a:tr h="274098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Beam voltage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420 kV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74024689"/>
                      </a:ext>
                    </a:extLst>
                  </a:tr>
                  <a:tr h="274098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Beam current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403 A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76575198"/>
                      </a:ext>
                    </a:extLst>
                  </a:tr>
                  <a:tr h="274098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Focusing</a:t>
                          </a:r>
                          <a:r>
                            <a:rPr lang="en-US" altLang="zh-CN" sz="1400" kern="1200" baseline="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 field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0.28 T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1" name="表格 4">
                <a:extLst>
                  <a:ext uri="{FF2B5EF4-FFF2-40B4-BE49-F238E27FC236}">
                    <a16:creationId xmlns:a16="http://schemas.microsoft.com/office/drawing/2014/main" id="{E539597B-24A8-857C-B6F6-D026DC7AED6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02634804"/>
                  </p:ext>
                </p:extLst>
              </p:nvPr>
            </p:nvGraphicFramePr>
            <p:xfrm>
              <a:off x="8693683" y="937424"/>
              <a:ext cx="2843559" cy="33528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578189">
                      <a:extLst>
                        <a:ext uri="{9D8B030D-6E8A-4147-A177-3AD203B41FA5}">
                          <a16:colId xmlns:a16="http://schemas.microsoft.com/office/drawing/2014/main" val="1589118138"/>
                        </a:ext>
                      </a:extLst>
                    </a:gridCol>
                    <a:gridCol w="1265370">
                      <a:extLst>
                        <a:ext uri="{9D8B030D-6E8A-4147-A177-3AD203B41FA5}">
                          <a16:colId xmlns:a16="http://schemas.microsoft.com/office/drawing/2014/main" val="1304186506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b="1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Parameters</a:t>
                          </a:r>
                          <a:endParaRPr lang="zh-CN" altLang="en-US" sz="1400" b="1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b="1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Value</a:t>
                          </a:r>
                          <a:endParaRPr lang="zh-CN" altLang="en-US" sz="1400" b="1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40746405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Frequency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5720 MHz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01223708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Output</a:t>
                          </a:r>
                          <a:r>
                            <a:rPr lang="en-US" altLang="zh-CN" sz="1400" kern="1200" baseline="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 Power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80MW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57780866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Pulsed width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2.5us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Repetition rate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100Hz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Gain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54</a:t>
                          </a:r>
                          <a:r>
                            <a:rPr lang="en-US" altLang="zh-CN" sz="1400" kern="1200" baseline="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 dB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Efficiency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47%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38224895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708333" r="-80800" b="-3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±</a:t>
                          </a:r>
                          <a:r>
                            <a:rPr lang="en-US" altLang="zh-CN" sz="1400" kern="1200" baseline="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5</a:t>
                          </a:r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MHz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053928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Beam voltage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420 kV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74024689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Beam current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403 A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76575198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Focusing</a:t>
                          </a:r>
                          <a:r>
                            <a:rPr lang="en-US" altLang="zh-CN" sz="1400" kern="1200" baseline="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 field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+mj-lt"/>
                              <a:ea typeface="微软雅黑" panose="020B0503020204020204" pitchFamily="34" charset="-122"/>
                              <a:cs typeface="+mn-cs"/>
                            </a:rPr>
                            <a:t>0.28 T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+mj-lt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Rectangle 10">
            <a:extLst>
              <a:ext uri="{FF2B5EF4-FFF2-40B4-BE49-F238E27FC236}">
                <a16:creationId xmlns:a16="http://schemas.microsoft.com/office/drawing/2014/main" id="{C828AF06-D5F0-AC8F-B562-1BDCBC4D1B6D}"/>
              </a:ext>
            </a:extLst>
          </p:cNvPr>
          <p:cNvSpPr/>
          <p:nvPr/>
        </p:nvSpPr>
        <p:spPr>
          <a:xfrm>
            <a:off x="8560289" y="4902388"/>
            <a:ext cx="3423495" cy="156966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t>C band 5720MHz 80MW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t>Klystron design completed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t>Technical assessment has been done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t>on August 12, 2024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t>,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t>construction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t>started , high-power test starts soon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sp>
        <p:nvSpPr>
          <p:cNvPr id="13" name="箭头: 右 21">
            <a:extLst>
              <a:ext uri="{FF2B5EF4-FFF2-40B4-BE49-F238E27FC236}">
                <a16:creationId xmlns:a16="http://schemas.microsoft.com/office/drawing/2014/main" id="{7BACAF5A-D6AD-D702-8282-2AD6BFE3BB9A}"/>
              </a:ext>
            </a:extLst>
          </p:cNvPr>
          <p:cNvSpPr/>
          <p:nvPr/>
        </p:nvSpPr>
        <p:spPr>
          <a:xfrm flipH="1">
            <a:off x="7760643" y="5545928"/>
            <a:ext cx="666517" cy="42686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90EAD56-17C4-0633-09B2-5F12C70F4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8971" y="3180924"/>
            <a:ext cx="2477475" cy="1361865"/>
          </a:xfrm>
          <a:prstGeom prst="rect">
            <a:avLst/>
          </a:prstGeom>
        </p:spPr>
      </p:pic>
      <p:sp>
        <p:nvSpPr>
          <p:cNvPr id="15" name="文本框 11">
            <a:extLst>
              <a:ext uri="{FF2B5EF4-FFF2-40B4-BE49-F238E27FC236}">
                <a16:creationId xmlns:a16="http://schemas.microsoft.com/office/drawing/2014/main" id="{0E6C8789-794F-EABC-DACC-0463424BBA36}"/>
              </a:ext>
            </a:extLst>
          </p:cNvPr>
          <p:cNvSpPr txBox="1"/>
          <p:nvPr/>
        </p:nvSpPr>
        <p:spPr>
          <a:xfrm>
            <a:off x="3675377" y="2686147"/>
            <a:ext cx="2216729" cy="43985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vert="horz" wrap="none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t>78.5%@803kW CW in 2024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cxnSp>
        <p:nvCxnSpPr>
          <p:cNvPr id="16" name="直接箭头连接符 13">
            <a:extLst>
              <a:ext uri="{FF2B5EF4-FFF2-40B4-BE49-F238E27FC236}">
                <a16:creationId xmlns:a16="http://schemas.microsoft.com/office/drawing/2014/main" id="{B0C319AF-A95D-610A-F43C-EB1D64097330}"/>
              </a:ext>
            </a:extLst>
          </p:cNvPr>
          <p:cNvCxnSpPr>
            <a:cxnSpLocks/>
          </p:cNvCxnSpPr>
          <p:nvPr/>
        </p:nvCxnSpPr>
        <p:spPr>
          <a:xfrm>
            <a:off x="4239577" y="2338890"/>
            <a:ext cx="338131" cy="4790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2">
            <a:extLst>
              <a:ext uri="{FF2B5EF4-FFF2-40B4-BE49-F238E27FC236}">
                <a16:creationId xmlns:a16="http://schemas.microsoft.com/office/drawing/2014/main" id="{543E2EA2-C554-A34D-B8D6-7CA29FB06E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7768" y="2919249"/>
            <a:ext cx="2216729" cy="527124"/>
          </a:xfrm>
          <a:prstGeom prst="rect">
            <a:avLst/>
          </a:prstGeom>
        </p:spPr>
      </p:pic>
      <p:pic>
        <p:nvPicPr>
          <p:cNvPr id="18" name="图片 14">
            <a:extLst>
              <a:ext uri="{FF2B5EF4-FFF2-40B4-BE49-F238E27FC236}">
                <a16:creationId xmlns:a16="http://schemas.microsoft.com/office/drawing/2014/main" id="{C59A111F-D8B9-96CC-A1D6-8B4348F78E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046" y="5175610"/>
            <a:ext cx="3370695" cy="1095192"/>
          </a:xfrm>
          <a:prstGeom prst="rect">
            <a:avLst/>
          </a:prstGeom>
        </p:spPr>
      </p:pic>
      <p:sp>
        <p:nvSpPr>
          <p:cNvPr id="19" name="文本框 15">
            <a:extLst>
              <a:ext uri="{FF2B5EF4-FFF2-40B4-BE49-F238E27FC236}">
                <a16:creationId xmlns:a16="http://schemas.microsoft.com/office/drawing/2014/main" id="{6D187856-86DA-6F2E-7251-6B75A0CBA321}"/>
              </a:ext>
            </a:extLst>
          </p:cNvPr>
          <p:cNvSpPr txBox="1"/>
          <p:nvPr/>
        </p:nvSpPr>
        <p:spPr>
          <a:xfrm>
            <a:off x="6105715" y="2559618"/>
            <a:ext cx="2126159" cy="233304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t>in Fabrication.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pic>
        <p:nvPicPr>
          <p:cNvPr id="20" name="图片 1">
            <a:extLst>
              <a:ext uri="{FF2B5EF4-FFF2-40B4-BE49-F238E27FC236}">
                <a16:creationId xmlns:a16="http://schemas.microsoft.com/office/drawing/2014/main" id="{D6A463D0-3D5E-D719-63F3-CF704B9F7C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888" y="5085184"/>
            <a:ext cx="2650733" cy="1366469"/>
          </a:xfrm>
          <a:prstGeom prst="rect">
            <a:avLst/>
          </a:prstGeom>
        </p:spPr>
      </p:pic>
      <p:sp>
        <p:nvSpPr>
          <p:cNvPr id="21" name="文本框 16">
            <a:extLst>
              <a:ext uri="{FF2B5EF4-FFF2-40B4-BE49-F238E27FC236}">
                <a16:creationId xmlns:a16="http://schemas.microsoft.com/office/drawing/2014/main" id="{009D30ED-B468-07D5-7B4C-9409F385FA50}"/>
              </a:ext>
            </a:extLst>
          </p:cNvPr>
          <p:cNvSpPr txBox="1"/>
          <p:nvPr/>
        </p:nvSpPr>
        <p:spPr>
          <a:xfrm>
            <a:off x="11169670" y="4953386"/>
            <a:ext cx="759278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SG" sz="1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1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拖</a:t>
            </a:r>
            <a:r>
              <a:rPr lang="en-US" altLang="zh-CN" sz="1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endParaRPr lang="zh-SG" altLang="en-US" sz="1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70026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B7067F-ABED-00F3-F645-E37534E85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CEPC</a:t>
            </a:r>
            <a:r>
              <a:rPr lang="zh-CN" altLang="en-US"/>
              <a:t> </a:t>
            </a:r>
            <a:r>
              <a:rPr lang="en-US" altLang="zh-CN"/>
              <a:t>650MHz</a:t>
            </a:r>
            <a:r>
              <a:rPr lang="zh-CN" altLang="en-US"/>
              <a:t> </a:t>
            </a:r>
            <a:r>
              <a:rPr lang="en-US" altLang="zh-CN"/>
              <a:t>energy</a:t>
            </a:r>
            <a:r>
              <a:rPr lang="zh-CN" altLang="en-US"/>
              <a:t> </a:t>
            </a:r>
            <a:r>
              <a:rPr lang="en-US" altLang="zh-CN"/>
              <a:t>recovery</a:t>
            </a:r>
            <a:r>
              <a:rPr lang="zh-CN" altLang="en-US"/>
              <a:t> </a:t>
            </a:r>
            <a:r>
              <a:rPr lang="en-US" altLang="zh-CN"/>
              <a:t>klystron</a:t>
            </a:r>
            <a:r>
              <a:rPr lang="zh-CN" altLang="en-US"/>
              <a:t> </a:t>
            </a:r>
            <a:r>
              <a:rPr lang="en-US" altLang="zh-CN"/>
              <a:t>R&amp;D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177DAE-6A17-E2C9-497A-2340B005E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9E719ECF-BDE7-67BC-74C6-4C490DAE4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94" y="1465492"/>
            <a:ext cx="5235335" cy="1283021"/>
          </a:xfrm>
          <a:prstGeom prst="rect">
            <a:avLst/>
          </a:prstGeom>
          <a:ln>
            <a:solidFill>
              <a:srgbClr val="005800"/>
            </a:solidFill>
          </a:ln>
        </p:spPr>
      </p:pic>
      <p:graphicFrame>
        <p:nvGraphicFramePr>
          <p:cNvPr id="7" name="表格 4">
            <a:extLst>
              <a:ext uri="{FF2B5EF4-FFF2-40B4-BE49-F238E27FC236}">
                <a16:creationId xmlns:a16="http://schemas.microsoft.com/office/drawing/2014/main" id="{8EEEDDE6-B680-1319-60D7-90E60076AFA7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90394770"/>
              </p:ext>
            </p:extLst>
          </p:nvPr>
        </p:nvGraphicFramePr>
        <p:xfrm>
          <a:off x="552194" y="2922685"/>
          <a:ext cx="5233527" cy="2829313"/>
        </p:xfrm>
        <a:graphic>
          <a:graphicData uri="http://schemas.openxmlformats.org/drawingml/2006/table">
            <a:tbl>
              <a:tblPr/>
              <a:tblGrid>
                <a:gridCol w="3812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0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68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600" b="1" kern="8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Parameter</a:t>
                      </a:r>
                    </a:p>
                  </a:txBody>
                  <a:tcPr marL="68580" marR="68580" marT="0" marB="0" anchor="ctr">
                    <a:lnL>
                      <a:solidFill>
                        <a:srgbClr val="B9D7EA"/>
                      </a:solidFill>
                      <a:prstDash val="solid"/>
                    </a:lnL>
                    <a:lnR>
                      <a:solidFill>
                        <a:srgbClr val="DDDDDD"/>
                      </a:solidFill>
                      <a:prstDash val="solid"/>
                    </a:lnR>
                    <a:lnT w="12700" cap="flat" cmpd="sng" algn="ctr">
                      <a:solidFill>
                        <a:srgbClr val="B9D7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9D7E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D7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600" b="1" kern="8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Value</a:t>
                      </a:r>
                    </a:p>
                  </a:txBody>
                  <a:tcPr marL="68580" marR="68580" marT="0" marB="0" anchor="ctr">
                    <a:lnL>
                      <a:solidFill>
                        <a:srgbClr val="DDDDDD"/>
                      </a:solidFill>
                      <a:prstDash val="solid"/>
                    </a:lnL>
                    <a:lnR>
                      <a:solidFill>
                        <a:srgbClr val="B9D7EA"/>
                      </a:solidFill>
                      <a:prstDash val="solid"/>
                    </a:lnR>
                    <a:lnT w="12700" cap="flat" cmpd="sng" algn="ctr">
                      <a:solidFill>
                        <a:srgbClr val="B9D7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B9D7E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D7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6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600" b="1" kern="8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Operating frequency</a:t>
                      </a:r>
                    </a:p>
                  </a:txBody>
                  <a:tcPr marL="68580" marR="68580" marT="0" marB="0" anchor="ctr">
                    <a:lnL>
                      <a:solidFill>
                        <a:srgbClr val="B9D7EA"/>
                      </a:solidFill>
                      <a:prstDash val="solid"/>
                    </a:lnL>
                    <a:lnR>
                      <a:solidFill>
                        <a:srgbClr val="B9D7EA"/>
                      </a:solidFill>
                      <a:prstDash val="solid"/>
                    </a:lnR>
                    <a:lnT w="6350" cap="flat" cmpd="sng">
                      <a:solidFill>
                        <a:srgbClr val="B9D7EA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solidFill>
                        <a:srgbClr val="DDDDDD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6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600" b="0" kern="8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650 MHz</a:t>
                      </a:r>
                    </a:p>
                  </a:txBody>
                  <a:tcPr marL="68580" marR="68580" marT="0" marB="0" anchor="ctr">
                    <a:lnL>
                      <a:solidFill>
                        <a:srgbClr val="B9D7EA"/>
                      </a:solidFill>
                      <a:prstDash val="solid"/>
                    </a:lnL>
                    <a:lnR>
                      <a:solidFill>
                        <a:srgbClr val="B9D7EA"/>
                      </a:solidFill>
                      <a:prstDash val="solid"/>
                    </a:lnR>
                    <a:lnT w="6350" cap="flat" cmpd="sng">
                      <a:solidFill>
                        <a:srgbClr val="B9D7EA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solidFill>
                        <a:srgbClr val="DDDDDD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B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6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600" b="1" kern="8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Beam Voltage</a:t>
                      </a:r>
                    </a:p>
                  </a:txBody>
                  <a:tcPr marL="68580" marR="68580" marT="0" marB="0" anchor="ctr">
                    <a:lnL>
                      <a:solidFill>
                        <a:srgbClr val="B9D7EA"/>
                      </a:solidFill>
                      <a:prstDash val="solid"/>
                    </a:lnL>
                    <a:lnR>
                      <a:solidFill>
                        <a:srgbClr val="B9D7EA"/>
                      </a:solidFill>
                      <a:prstDash val="solid"/>
                    </a:lnR>
                    <a:lnT>
                      <a:solidFill>
                        <a:srgbClr val="DDDDDD"/>
                      </a:solidFill>
                      <a:prstDash val="solid"/>
                    </a:lnT>
                    <a:lnB>
                      <a:solidFill>
                        <a:srgbClr val="DDDDDD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6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600" b="0" kern="8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113 kV</a:t>
                      </a:r>
                    </a:p>
                  </a:txBody>
                  <a:tcPr marL="68580" marR="68580" marT="0" marB="0" anchor="ctr">
                    <a:lnL>
                      <a:solidFill>
                        <a:srgbClr val="B9D7EA"/>
                      </a:solidFill>
                      <a:prstDash val="solid"/>
                    </a:lnL>
                    <a:lnR>
                      <a:solidFill>
                        <a:srgbClr val="B9D7EA"/>
                      </a:solidFill>
                      <a:prstDash val="solid"/>
                    </a:lnR>
                    <a:lnT>
                      <a:solidFill>
                        <a:srgbClr val="DDDDDD"/>
                      </a:solidFill>
                      <a:prstDash val="solid"/>
                    </a:lnT>
                    <a:lnB>
                      <a:solidFill>
                        <a:srgbClr val="DDDDDD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B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6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600" b="1" kern="800" dirty="0">
                          <a:solidFill>
                            <a:srgbClr val="C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Efficiency</a:t>
                      </a:r>
                    </a:p>
                  </a:txBody>
                  <a:tcPr marL="68580" marR="68580" marT="0" marB="0" anchor="ctr">
                    <a:lnL>
                      <a:solidFill>
                        <a:srgbClr val="B9D7EA"/>
                      </a:solidFill>
                      <a:prstDash val="solid"/>
                    </a:lnL>
                    <a:lnR>
                      <a:solidFill>
                        <a:srgbClr val="B9D7EA"/>
                      </a:solidFill>
                      <a:prstDash val="solid"/>
                    </a:lnR>
                    <a:lnT>
                      <a:solidFill>
                        <a:srgbClr val="DDDDDD"/>
                      </a:solidFill>
                      <a:prstDash val="solid"/>
                    </a:lnT>
                    <a:lnB>
                      <a:solidFill>
                        <a:srgbClr val="DDDDDD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6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600" b="0" kern="800" dirty="0">
                          <a:solidFill>
                            <a:srgbClr val="C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77.5%</a:t>
                      </a:r>
                    </a:p>
                  </a:txBody>
                  <a:tcPr marL="68580" marR="68580" marT="0" marB="0" anchor="ctr">
                    <a:lnL>
                      <a:solidFill>
                        <a:srgbClr val="B9D7EA"/>
                      </a:solidFill>
                      <a:prstDash val="solid"/>
                    </a:lnL>
                    <a:lnR>
                      <a:solidFill>
                        <a:srgbClr val="B9D7EA"/>
                      </a:solidFill>
                      <a:prstDash val="solid"/>
                    </a:lnR>
                    <a:lnT>
                      <a:solidFill>
                        <a:srgbClr val="DDDDDD"/>
                      </a:solidFill>
                      <a:prstDash val="solid"/>
                    </a:lnT>
                    <a:lnB>
                      <a:solidFill>
                        <a:srgbClr val="DDDDDD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B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6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600" b="1" kern="8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Output power</a:t>
                      </a:r>
                    </a:p>
                  </a:txBody>
                  <a:tcPr marL="68580" marR="68580" marT="0" marB="0" anchor="ctr">
                    <a:lnL>
                      <a:solidFill>
                        <a:srgbClr val="B9D7EA"/>
                      </a:solidFill>
                      <a:prstDash val="solid"/>
                    </a:lnL>
                    <a:lnR>
                      <a:solidFill>
                        <a:srgbClr val="B9D7EA"/>
                      </a:solidFill>
                      <a:prstDash val="solid"/>
                    </a:lnR>
                    <a:lnT>
                      <a:solidFill>
                        <a:srgbClr val="DDDDDD"/>
                      </a:solidFill>
                      <a:prstDash val="solid"/>
                    </a:lnT>
                    <a:lnB>
                      <a:solidFill>
                        <a:srgbClr val="DDDDDD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6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600" b="0" kern="8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800 kW</a:t>
                      </a:r>
                    </a:p>
                  </a:txBody>
                  <a:tcPr marL="68580" marR="68580" marT="0" marB="0" anchor="ctr">
                    <a:lnL>
                      <a:solidFill>
                        <a:srgbClr val="B9D7EA"/>
                      </a:solidFill>
                      <a:prstDash val="solid"/>
                    </a:lnL>
                    <a:lnR>
                      <a:solidFill>
                        <a:srgbClr val="B9D7EA"/>
                      </a:solidFill>
                      <a:prstDash val="solid"/>
                    </a:lnR>
                    <a:lnT>
                      <a:solidFill>
                        <a:srgbClr val="DDDDDD"/>
                      </a:solidFill>
                      <a:prstDash val="solid"/>
                    </a:lnT>
                    <a:lnB>
                      <a:solidFill>
                        <a:srgbClr val="DDDDDD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B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1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600" b="1" kern="8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Beam perveance</a:t>
                      </a:r>
                    </a:p>
                  </a:txBody>
                  <a:tcPr marL="68580" marR="68580" marT="0" marB="0" anchor="ctr">
                    <a:lnL>
                      <a:solidFill>
                        <a:srgbClr val="B9D7EA"/>
                      </a:solidFill>
                      <a:prstDash val="solid"/>
                    </a:lnL>
                    <a:lnR>
                      <a:solidFill>
                        <a:srgbClr val="B9D7EA"/>
                      </a:solidFill>
                      <a:prstDash val="solid"/>
                    </a:lnR>
                    <a:lnT>
                      <a:solidFill>
                        <a:srgbClr val="DDDDDD"/>
                      </a:solidFill>
                      <a:prstDash val="solid"/>
                    </a:lnT>
                    <a:lnB>
                      <a:solidFill>
                        <a:srgbClr val="DDDDDD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6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600" b="0" kern="8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0.25 </a:t>
                      </a:r>
                      <a:r>
                        <a:rPr lang="en-US" altLang="zh-CN" sz="1600" b="0" kern="800" dirty="0" err="1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μP</a:t>
                      </a:r>
                      <a:endParaRPr lang="en-US" altLang="zh-CN" sz="1600" b="0" kern="800" dirty="0"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>
                      <a:solidFill>
                        <a:srgbClr val="B9D7EA"/>
                      </a:solidFill>
                      <a:prstDash val="solid"/>
                    </a:lnL>
                    <a:lnR>
                      <a:solidFill>
                        <a:srgbClr val="B9D7EA"/>
                      </a:solidFill>
                      <a:prstDash val="solid"/>
                    </a:lnR>
                    <a:lnT>
                      <a:solidFill>
                        <a:srgbClr val="DDDDDD"/>
                      </a:solidFill>
                      <a:prstDash val="solid"/>
                    </a:lnT>
                    <a:lnB>
                      <a:solidFill>
                        <a:srgbClr val="DDDDDD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B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6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600" b="1" kern="8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Beam current</a:t>
                      </a:r>
                    </a:p>
                  </a:txBody>
                  <a:tcPr marL="68580" marR="68580" marT="0" marB="0" anchor="ctr">
                    <a:lnL>
                      <a:solidFill>
                        <a:srgbClr val="B9D7EA"/>
                      </a:solidFill>
                      <a:prstDash val="solid"/>
                    </a:lnL>
                    <a:lnR>
                      <a:solidFill>
                        <a:srgbClr val="B9D7EA"/>
                      </a:solidFill>
                      <a:prstDash val="solid"/>
                    </a:lnR>
                    <a:lnT>
                      <a:solidFill>
                        <a:srgbClr val="DDDDDD"/>
                      </a:solidFill>
                      <a:prstDash val="solid"/>
                    </a:lnT>
                    <a:lnB>
                      <a:solidFill>
                        <a:srgbClr val="DDDDDD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6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600" b="0" kern="800" dirty="0"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9.5A</a:t>
                      </a:r>
                    </a:p>
                  </a:txBody>
                  <a:tcPr marL="68580" marR="68580" marT="0" marB="0" anchor="ctr">
                    <a:lnL>
                      <a:solidFill>
                        <a:srgbClr val="B9D7EA"/>
                      </a:solidFill>
                      <a:prstDash val="solid"/>
                    </a:lnL>
                    <a:lnR>
                      <a:solidFill>
                        <a:srgbClr val="B9D7EA"/>
                      </a:solidFill>
                      <a:prstDash val="solid"/>
                    </a:lnR>
                    <a:lnT>
                      <a:solidFill>
                        <a:srgbClr val="DDDDDD"/>
                      </a:solidFill>
                      <a:prstDash val="solid"/>
                    </a:lnT>
                    <a:lnB>
                      <a:solidFill>
                        <a:srgbClr val="DDDDDD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B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03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600" b="1" kern="800" dirty="0">
                          <a:solidFill>
                            <a:srgbClr val="C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  <a:sym typeface="+mn-ea"/>
                        </a:rPr>
                        <a:t>Efficiency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600" b="1" kern="800" dirty="0">
                          <a:solidFill>
                            <a:srgbClr val="C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  <a:sym typeface="+mn-ea"/>
                        </a:rPr>
                        <a:t>(one-stage depressed collector)</a:t>
                      </a:r>
                    </a:p>
                  </a:txBody>
                  <a:tcPr marL="68580" marR="68580" marT="0" marB="0" anchor="ctr">
                    <a:lnL>
                      <a:solidFill>
                        <a:srgbClr val="B9D7EA"/>
                      </a:solidFill>
                      <a:prstDash val="solid"/>
                    </a:lnL>
                    <a:lnR>
                      <a:solidFill>
                        <a:srgbClr val="B9D7EA"/>
                      </a:solidFill>
                      <a:prstDash val="solid"/>
                    </a:lnR>
                    <a:lnT>
                      <a:solidFill>
                        <a:srgbClr val="DDDDDD"/>
                      </a:solidFill>
                      <a:prstDash val="solid"/>
                    </a:lnT>
                    <a:lnB w="12700" cap="flat" cmpd="sng" algn="ctr">
                      <a:solidFill>
                        <a:srgbClr val="B9D7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6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600" b="0" kern="800" dirty="0">
                          <a:solidFill>
                            <a:srgbClr val="C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85%</a:t>
                      </a:r>
                    </a:p>
                  </a:txBody>
                  <a:tcPr marL="68580" marR="68580" marT="0" marB="0" anchor="ctr">
                    <a:lnL>
                      <a:solidFill>
                        <a:srgbClr val="B9D7EA"/>
                      </a:solidFill>
                      <a:prstDash val="solid"/>
                    </a:lnL>
                    <a:lnR>
                      <a:solidFill>
                        <a:srgbClr val="B9D7EA"/>
                      </a:solidFill>
                      <a:prstDash val="solid"/>
                    </a:lnR>
                    <a:lnT>
                      <a:solidFill>
                        <a:srgbClr val="DDDDDD"/>
                      </a:solidFill>
                      <a:prstDash val="solid"/>
                    </a:lnT>
                    <a:lnB w="12700" cap="flat" cmpd="sng" algn="ctr">
                      <a:solidFill>
                        <a:srgbClr val="B9D7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B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" name="图片 11">
            <a:extLst>
              <a:ext uri="{FF2B5EF4-FFF2-40B4-BE49-F238E27FC236}">
                <a16:creationId xmlns:a16="http://schemas.microsoft.com/office/drawing/2014/main" id="{D47794A3-7A25-5770-6825-D8072FF4F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048" y="4245805"/>
            <a:ext cx="4459175" cy="1377556"/>
          </a:xfrm>
          <a:prstGeom prst="rect">
            <a:avLst/>
          </a:prstGeom>
        </p:spPr>
      </p:pic>
      <p:cxnSp>
        <p:nvCxnSpPr>
          <p:cNvPr id="9" name="直接连接符 12">
            <a:extLst>
              <a:ext uri="{FF2B5EF4-FFF2-40B4-BE49-F238E27FC236}">
                <a16:creationId xmlns:a16="http://schemas.microsoft.com/office/drawing/2014/main" id="{05C105DB-AAF3-5492-8E32-46931FCB773B}"/>
              </a:ext>
            </a:extLst>
          </p:cNvPr>
          <p:cNvCxnSpPr/>
          <p:nvPr/>
        </p:nvCxnSpPr>
        <p:spPr>
          <a:xfrm flipH="1">
            <a:off x="6744072" y="5383175"/>
            <a:ext cx="3616" cy="293155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0" name="直接连接符 13">
            <a:extLst>
              <a:ext uri="{FF2B5EF4-FFF2-40B4-BE49-F238E27FC236}">
                <a16:creationId xmlns:a16="http://schemas.microsoft.com/office/drawing/2014/main" id="{926B99D6-49AF-6FEF-48CF-13C47360CD42}"/>
              </a:ext>
            </a:extLst>
          </p:cNvPr>
          <p:cNvCxnSpPr/>
          <p:nvPr/>
        </p:nvCxnSpPr>
        <p:spPr>
          <a:xfrm flipH="1">
            <a:off x="10632504" y="5278902"/>
            <a:ext cx="2712" cy="370944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1" name="直接箭头连接符 14">
            <a:extLst>
              <a:ext uri="{FF2B5EF4-FFF2-40B4-BE49-F238E27FC236}">
                <a16:creationId xmlns:a16="http://schemas.microsoft.com/office/drawing/2014/main" id="{05447555-8EB2-D37B-0C60-797B786B17D3}"/>
              </a:ext>
            </a:extLst>
          </p:cNvPr>
          <p:cNvCxnSpPr>
            <a:cxnSpLocks/>
          </p:cNvCxnSpPr>
          <p:nvPr/>
        </p:nvCxnSpPr>
        <p:spPr>
          <a:xfrm>
            <a:off x="6744072" y="5679267"/>
            <a:ext cx="3888432" cy="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/>
        </p:spPr>
      </p:cxnSp>
      <p:sp>
        <p:nvSpPr>
          <p:cNvPr id="12" name="文本框 15">
            <a:extLst>
              <a:ext uri="{FF2B5EF4-FFF2-40B4-BE49-F238E27FC236}">
                <a16:creationId xmlns:a16="http://schemas.microsoft.com/office/drawing/2014/main" id="{3E37631D-1AC8-297A-27DA-404DE0C75513}"/>
              </a:ext>
            </a:extLst>
          </p:cNvPr>
          <p:cNvSpPr txBox="1"/>
          <p:nvPr/>
        </p:nvSpPr>
        <p:spPr>
          <a:xfrm>
            <a:off x="8326264" y="5726006"/>
            <a:ext cx="862741" cy="30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4200mm</a:t>
            </a:r>
          </a:p>
        </p:txBody>
      </p:sp>
      <p:pic>
        <p:nvPicPr>
          <p:cNvPr id="13" name="图片 17">
            <a:extLst>
              <a:ext uri="{FF2B5EF4-FFF2-40B4-BE49-F238E27FC236}">
                <a16:creationId xmlns:a16="http://schemas.microsoft.com/office/drawing/2014/main" id="{CA242596-9660-ED9E-53B5-AD474B0A8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1776" y="1066835"/>
            <a:ext cx="4404744" cy="293366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0FEC5444-454D-F995-842F-3F107A0CE198}"/>
              </a:ext>
            </a:extLst>
          </p:cNvPr>
          <p:cNvSpPr txBox="1">
            <a:spLocks/>
          </p:cNvSpPr>
          <p:nvPr/>
        </p:nvSpPr>
        <p:spPr>
          <a:xfrm>
            <a:off x="1547804" y="6049737"/>
            <a:ext cx="8868064" cy="4795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+mn-cs"/>
              </a:rPr>
              <a:t>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The 4</a:t>
            </a:r>
            <a:r>
              <a:rPr kumimoji="0" lang="en-US" altLang="zh-CN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Klystron (Energy recovery, one stage) 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：</a:t>
            </a:r>
            <a:r>
              <a:rPr lang="en-US" altLang="zh-CN" sz="1400" b="1" dirty="0">
                <a:solidFill>
                  <a:srgbClr val="002060"/>
                </a:solidFill>
                <a:latin typeface="Arial"/>
                <a:ea typeface="微软雅黑"/>
              </a:rPr>
              <a:t>machining will start soon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709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AFDF41-4D3F-E690-0BEE-CDE90723F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CEPC</a:t>
            </a:r>
            <a:r>
              <a:rPr lang="zh-CN" altLang="en-US"/>
              <a:t> </a:t>
            </a:r>
            <a:r>
              <a:rPr lang="en-US" altLang="zh-CN"/>
              <a:t>C-band</a:t>
            </a:r>
            <a:r>
              <a:rPr lang="zh-CN" altLang="en-US"/>
              <a:t> </a:t>
            </a:r>
            <a:r>
              <a:rPr lang="en-US" altLang="zh-CN"/>
              <a:t>microwave</a:t>
            </a:r>
            <a:r>
              <a:rPr lang="zh-CN" altLang="en-US"/>
              <a:t> </a:t>
            </a:r>
            <a:r>
              <a:rPr lang="en-US" altLang="zh-CN"/>
              <a:t>beam</a:t>
            </a:r>
            <a:r>
              <a:rPr lang="zh-CN" altLang="en-US"/>
              <a:t> </a:t>
            </a:r>
            <a:r>
              <a:rPr lang="en-US" altLang="zh-CN"/>
              <a:t>test</a:t>
            </a:r>
            <a:r>
              <a:rPr lang="zh-CN" altLang="en-US"/>
              <a:t> </a:t>
            </a:r>
            <a:r>
              <a:rPr lang="en-US" altLang="zh-CN"/>
              <a:t>platform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A9AB74-7EB6-433E-4A6C-0D21DEFFE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880F0C-D9D6-A3D2-22E9-69D7E8B32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1052736"/>
            <a:ext cx="3647001" cy="2253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内容占位符 1">
            <a:extLst>
              <a:ext uri="{FF2B5EF4-FFF2-40B4-BE49-F238E27FC236}">
                <a16:creationId xmlns:a16="http://schemas.microsoft.com/office/drawing/2014/main" id="{B0918AA9-E1AC-9E60-E0D9-1BE281E5EC44}"/>
              </a:ext>
            </a:extLst>
          </p:cNvPr>
          <p:cNvSpPr>
            <a:spLocks noGrp="1"/>
          </p:cNvSpPr>
          <p:nvPr/>
        </p:nvSpPr>
        <p:spPr>
          <a:xfrm>
            <a:off x="119336" y="1196752"/>
            <a:ext cx="5400600" cy="23762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CEPC EDR will establish the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C-band test bench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and test the components. With pulsed compressor, waveguides, directional couplers, loads, bend and straight waveguides, etc.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as a basic unit of CEPC C-band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linac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The C-band test bench is equipped with a CEPC </a:t>
            </a:r>
            <a:r>
              <a:rPr kumimoji="0" lang="en-US" altLang="zh-CN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5720MHz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80MW power source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The CEPC C-band test bench will be completed in 2026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15">
            <a:extLst>
              <a:ext uri="{FF2B5EF4-FFF2-40B4-BE49-F238E27FC236}">
                <a16:creationId xmlns:a16="http://schemas.microsoft.com/office/drawing/2014/main" id="{CB6341DE-8FD1-988D-CFDD-57FEE79B1D5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836236" y="1201292"/>
            <a:ext cx="1471930" cy="1774190"/>
          </a:xfrm>
          <a:prstGeom prst="rect">
            <a:avLst/>
          </a:prstGeom>
        </p:spPr>
      </p:pic>
      <p:grpSp>
        <p:nvGrpSpPr>
          <p:cNvPr id="9" name="组合 17">
            <a:extLst>
              <a:ext uri="{FF2B5EF4-FFF2-40B4-BE49-F238E27FC236}">
                <a16:creationId xmlns:a16="http://schemas.microsoft.com/office/drawing/2014/main" id="{CAD8C9C0-4F92-B671-5FC4-7AF74D39F42A}"/>
              </a:ext>
            </a:extLst>
          </p:cNvPr>
          <p:cNvGrpSpPr/>
          <p:nvPr/>
        </p:nvGrpSpPr>
        <p:grpSpPr>
          <a:xfrm>
            <a:off x="8675058" y="3595700"/>
            <a:ext cx="2973705" cy="932929"/>
            <a:chOff x="620088" y="3400282"/>
            <a:chExt cx="5233946" cy="3385193"/>
          </a:xfrm>
        </p:grpSpPr>
        <p:pic>
          <p:nvPicPr>
            <p:cNvPr id="10" name="图片 18">
              <a:extLst>
                <a:ext uri="{FF2B5EF4-FFF2-40B4-BE49-F238E27FC236}">
                  <a16:creationId xmlns:a16="http://schemas.microsoft.com/office/drawing/2014/main" id="{24253CD9-0A5C-1888-9213-26E0AF818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34273">
              <a:off x="894551" y="3403415"/>
              <a:ext cx="4409394" cy="2955376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E206AE1A-CF82-228F-8340-6ADD88357A9E}"/>
                </a:ext>
              </a:extLst>
            </p:cNvPr>
            <p:cNvSpPr txBox="1"/>
            <p:nvPr/>
          </p:nvSpPr>
          <p:spPr>
            <a:xfrm>
              <a:off x="5159090" y="3400282"/>
              <a:ext cx="694944" cy="1223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BJ48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F6D50968-975D-7AE0-CC55-5045AA4FAB52}"/>
                </a:ext>
              </a:extLst>
            </p:cNvPr>
            <p:cNvSpPr txBox="1"/>
            <p:nvPr/>
          </p:nvSpPr>
          <p:spPr>
            <a:xfrm>
              <a:off x="3614627" y="3516289"/>
              <a:ext cx="1663844" cy="776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Waveguide taper</a:t>
              </a:r>
            </a:p>
          </p:txBody>
        </p:sp>
        <p:sp>
          <p:nvSpPr>
            <p:cNvPr id="13" name="文本框 14">
              <a:extLst>
                <a:ext uri="{FF2B5EF4-FFF2-40B4-BE49-F238E27FC236}">
                  <a16:creationId xmlns:a16="http://schemas.microsoft.com/office/drawing/2014/main" id="{5CB508D4-02D2-9791-176F-A05F3D6CE685}"/>
                </a:ext>
              </a:extLst>
            </p:cNvPr>
            <p:cNvSpPr txBox="1"/>
            <p:nvPr/>
          </p:nvSpPr>
          <p:spPr>
            <a:xfrm>
              <a:off x="3822094" y="4863733"/>
              <a:ext cx="1475231" cy="776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Match section</a:t>
              </a:r>
            </a:p>
          </p:txBody>
        </p:sp>
        <p:sp>
          <p:nvSpPr>
            <p:cNvPr id="14" name="文本框 15">
              <a:extLst>
                <a:ext uri="{FF2B5EF4-FFF2-40B4-BE49-F238E27FC236}">
                  <a16:creationId xmlns:a16="http://schemas.microsoft.com/office/drawing/2014/main" id="{7EF6A911-2AD2-CB0F-FF76-5522527D4034}"/>
                </a:ext>
              </a:extLst>
            </p:cNvPr>
            <p:cNvSpPr txBox="1"/>
            <p:nvPr/>
          </p:nvSpPr>
          <p:spPr>
            <a:xfrm>
              <a:off x="2139396" y="5561979"/>
              <a:ext cx="1475231" cy="1223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Regular section</a:t>
              </a:r>
            </a:p>
          </p:txBody>
        </p:sp>
        <p:sp>
          <p:nvSpPr>
            <p:cNvPr id="15" name="文本框 16">
              <a:extLst>
                <a:ext uri="{FF2B5EF4-FFF2-40B4-BE49-F238E27FC236}">
                  <a16:creationId xmlns:a16="http://schemas.microsoft.com/office/drawing/2014/main" id="{F98014AC-FF2F-4647-B4AA-F4DF9155ABCC}"/>
                </a:ext>
              </a:extLst>
            </p:cNvPr>
            <p:cNvSpPr txBox="1"/>
            <p:nvPr/>
          </p:nvSpPr>
          <p:spPr>
            <a:xfrm>
              <a:off x="620088" y="3923027"/>
              <a:ext cx="781614" cy="1223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End cavity</a:t>
              </a:r>
            </a:p>
          </p:txBody>
        </p:sp>
      </p:grpSp>
      <p:pic>
        <p:nvPicPr>
          <p:cNvPr id="16" name="图片 24">
            <a:extLst>
              <a:ext uri="{FF2B5EF4-FFF2-40B4-BE49-F238E27FC236}">
                <a16:creationId xmlns:a16="http://schemas.microsoft.com/office/drawing/2014/main" id="{0BFEA34B-3A65-6CE5-A10B-C7F1D3932D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8689" y="3627670"/>
            <a:ext cx="3255010" cy="1224280"/>
          </a:xfrm>
          <a:prstGeom prst="rect">
            <a:avLst/>
          </a:prstGeom>
        </p:spPr>
      </p:pic>
      <p:pic>
        <p:nvPicPr>
          <p:cNvPr id="17" name="图片 25">
            <a:extLst>
              <a:ext uri="{FF2B5EF4-FFF2-40B4-BE49-F238E27FC236}">
                <a16:creationId xmlns:a16="http://schemas.microsoft.com/office/drawing/2014/main" id="{5C20D983-0745-0E9D-C9C9-9C8627819D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536" y="3391850"/>
            <a:ext cx="3152067" cy="1024156"/>
          </a:xfrm>
          <a:prstGeom prst="rect">
            <a:avLst/>
          </a:prstGeom>
        </p:spPr>
      </p:pic>
      <p:sp>
        <p:nvSpPr>
          <p:cNvPr id="18" name="文本框 27">
            <a:extLst>
              <a:ext uri="{FF2B5EF4-FFF2-40B4-BE49-F238E27FC236}">
                <a16:creationId xmlns:a16="http://schemas.microsoft.com/office/drawing/2014/main" id="{C5502E4B-92DD-FEB8-4DC5-AC704296E794}"/>
              </a:ext>
            </a:extLst>
          </p:cNvPr>
          <p:cNvSpPr txBox="1"/>
          <p:nvPr/>
        </p:nvSpPr>
        <p:spPr>
          <a:xfrm>
            <a:off x="479376" y="4475069"/>
            <a:ext cx="3583957" cy="6771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C band 5720MHz 80MW  Klystron design completed, and fabrication will be completed in 2025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2B0B1EE8-DA2E-DE08-26DD-092A3D8F2FD9}"/>
              </a:ext>
            </a:extLst>
          </p:cNvPr>
          <p:cNvGrpSpPr/>
          <p:nvPr/>
        </p:nvGrpSpPr>
        <p:grpSpPr>
          <a:xfrm>
            <a:off x="579856" y="4858743"/>
            <a:ext cx="7751759" cy="1641043"/>
            <a:chOff x="922761" y="3061733"/>
            <a:chExt cx="9831668" cy="2279418"/>
          </a:xfrm>
        </p:grpSpPr>
        <p:pic>
          <p:nvPicPr>
            <p:cNvPr id="20" name="图片 7">
              <a:extLst>
                <a:ext uri="{FF2B5EF4-FFF2-40B4-BE49-F238E27FC236}">
                  <a16:creationId xmlns:a16="http://schemas.microsoft.com/office/drawing/2014/main" id="{80542122-DED8-1E80-F4D1-73D599461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922761" y="3061733"/>
              <a:ext cx="2663825" cy="1265555"/>
            </a:xfrm>
            <a:prstGeom prst="rect">
              <a:avLst/>
            </a:prstGeom>
          </p:spPr>
        </p:pic>
        <p:pic>
          <p:nvPicPr>
            <p:cNvPr id="21" name="图片 8">
              <a:extLst>
                <a:ext uri="{FF2B5EF4-FFF2-40B4-BE49-F238E27FC236}">
                  <a16:creationId xmlns:a16="http://schemas.microsoft.com/office/drawing/2014/main" id="{08AC3AA6-D0B2-86B5-D289-7128118FC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/>
            <a:stretch>
              <a:fillRect/>
            </a:stretch>
          </p:blipFill>
          <p:spPr>
            <a:xfrm>
              <a:off x="6208844" y="3335306"/>
              <a:ext cx="4545585" cy="1752819"/>
            </a:xfrm>
            <a:prstGeom prst="rect">
              <a:avLst/>
            </a:prstGeom>
          </p:spPr>
        </p:pic>
        <p:grpSp>
          <p:nvGrpSpPr>
            <p:cNvPr id="22" name="组合 9">
              <a:extLst>
                <a:ext uri="{FF2B5EF4-FFF2-40B4-BE49-F238E27FC236}">
                  <a16:creationId xmlns:a16="http://schemas.microsoft.com/office/drawing/2014/main" id="{B0F1389E-ECD4-B841-D2E6-87E5250F2418}"/>
                </a:ext>
              </a:extLst>
            </p:cNvPr>
            <p:cNvGrpSpPr/>
            <p:nvPr/>
          </p:nvGrpSpPr>
          <p:grpSpPr>
            <a:xfrm>
              <a:off x="3774027" y="3102206"/>
              <a:ext cx="2283218" cy="1924797"/>
              <a:chOff x="7058917" y="3166551"/>
              <a:chExt cx="2283218" cy="1924797"/>
            </a:xfrm>
          </p:grpSpPr>
          <p:pic>
            <p:nvPicPr>
              <p:cNvPr id="26" name="图片 13">
                <a:extLst>
                  <a:ext uri="{FF2B5EF4-FFF2-40B4-BE49-F238E27FC236}">
                    <a16:creationId xmlns:a16="http://schemas.microsoft.com/office/drawing/2014/main" id="{3AA60A2C-4C0A-99E6-47CB-A1211C985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/>
              <a:stretch>
                <a:fillRect/>
              </a:stretch>
            </p:blipFill>
            <p:spPr>
              <a:xfrm>
                <a:off x="7193177" y="3166551"/>
                <a:ext cx="1712131" cy="1232958"/>
              </a:xfrm>
              <a:prstGeom prst="rect">
                <a:avLst/>
              </a:prstGeom>
            </p:spPr>
          </p:pic>
          <p:sp>
            <p:nvSpPr>
              <p:cNvPr id="27" name="文本框 13">
                <a:extLst>
                  <a:ext uri="{FF2B5EF4-FFF2-40B4-BE49-F238E27FC236}">
                    <a16:creationId xmlns:a16="http://schemas.microsoft.com/office/drawing/2014/main" id="{D4397D0E-14E6-05B8-D712-0D82D0A82001}"/>
                  </a:ext>
                </a:extLst>
              </p:cNvPr>
              <p:cNvSpPr txBox="1"/>
              <p:nvPr/>
            </p:nvSpPr>
            <p:spPr>
              <a:xfrm>
                <a:off x="7058917" y="4450093"/>
                <a:ext cx="2283218" cy="64125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The deformation caused by temperature variation</a:t>
                </a:r>
              </a:p>
            </p:txBody>
          </p:sp>
        </p:grpSp>
        <p:grpSp>
          <p:nvGrpSpPr>
            <p:cNvPr id="23" name="组合 10">
              <a:extLst>
                <a:ext uri="{FF2B5EF4-FFF2-40B4-BE49-F238E27FC236}">
                  <a16:creationId xmlns:a16="http://schemas.microsoft.com/office/drawing/2014/main" id="{5B0E68BD-ECD9-CA64-EC8D-CEA2992DEA37}"/>
                </a:ext>
              </a:extLst>
            </p:cNvPr>
            <p:cNvGrpSpPr/>
            <p:nvPr/>
          </p:nvGrpSpPr>
          <p:grpSpPr>
            <a:xfrm>
              <a:off x="971703" y="4132574"/>
              <a:ext cx="2663825" cy="1208577"/>
              <a:chOff x="1091451" y="2550773"/>
              <a:chExt cx="3118624" cy="1713589"/>
            </a:xfrm>
          </p:grpSpPr>
          <p:pic>
            <p:nvPicPr>
              <p:cNvPr id="24" name="图片 11">
                <a:extLst>
                  <a:ext uri="{FF2B5EF4-FFF2-40B4-BE49-F238E27FC236}">
                    <a16:creationId xmlns:a16="http://schemas.microsoft.com/office/drawing/2014/main" id="{38473EA4-69AB-6D6D-8459-34C2612A25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/>
              <a:stretch>
                <a:fillRect/>
              </a:stretch>
            </p:blipFill>
            <p:spPr>
              <a:xfrm>
                <a:off x="1091451" y="3060188"/>
                <a:ext cx="3118624" cy="1204174"/>
              </a:xfrm>
              <a:prstGeom prst="rect">
                <a:avLst/>
              </a:prstGeom>
            </p:spPr>
          </p:pic>
          <p:sp>
            <p:nvSpPr>
              <p:cNvPr id="25" name="文本框 11">
                <a:extLst>
                  <a:ext uri="{FF2B5EF4-FFF2-40B4-BE49-F238E27FC236}">
                    <a16:creationId xmlns:a16="http://schemas.microsoft.com/office/drawing/2014/main" id="{AA974B33-144B-B196-E6BC-8E9FEE01D400}"/>
                  </a:ext>
                </a:extLst>
              </p:cNvPr>
              <p:cNvSpPr txBox="1"/>
              <p:nvPr/>
            </p:nvSpPr>
            <p:spPr>
              <a:xfrm>
                <a:off x="1526693" y="2550773"/>
                <a:ext cx="1669390" cy="545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Cavity shape </a:t>
                </a:r>
                <a:endPara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8" name="图片 1">
            <a:extLst>
              <a:ext uri="{FF2B5EF4-FFF2-40B4-BE49-F238E27FC236}">
                <a16:creationId xmlns:a16="http://schemas.microsoft.com/office/drawing/2014/main" id="{2F84B8AD-47B2-64D2-91C7-44A7D0A734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07944" y="4528629"/>
            <a:ext cx="3027466" cy="1859855"/>
          </a:xfrm>
          <a:prstGeom prst="rect">
            <a:avLst/>
          </a:prstGeom>
        </p:spPr>
      </p:pic>
      <p:pic>
        <p:nvPicPr>
          <p:cNvPr id="29" name="图片 5">
            <a:extLst>
              <a:ext uri="{FF2B5EF4-FFF2-40B4-BE49-F238E27FC236}">
                <a16:creationId xmlns:a16="http://schemas.microsoft.com/office/drawing/2014/main" id="{34D32ADC-83E3-5EC4-6F3E-DFCF1A1ECE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43476" y="3791660"/>
            <a:ext cx="1295020" cy="970969"/>
          </a:xfrm>
          <a:prstGeom prst="rect">
            <a:avLst/>
          </a:prstGeom>
        </p:spPr>
      </p:pic>
      <p:sp>
        <p:nvSpPr>
          <p:cNvPr id="30" name="Rectangle 3">
            <a:extLst>
              <a:ext uri="{FF2B5EF4-FFF2-40B4-BE49-F238E27FC236}">
                <a16:creationId xmlns:a16="http://schemas.microsoft.com/office/drawing/2014/main" id="{38B3E5BB-E533-3B5A-4A3C-C3B9089AFACA}"/>
              </a:ext>
            </a:extLst>
          </p:cNvPr>
          <p:cNvSpPr txBox="1">
            <a:spLocks noChangeArrowheads="1"/>
          </p:cNvSpPr>
          <p:nvPr/>
        </p:nvSpPr>
        <p:spPr>
          <a:xfrm>
            <a:off x="2604767" y="6344900"/>
            <a:ext cx="6009590" cy="487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CEPC C-band </a:t>
            </a: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linac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 test platform will be completed in 2026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v"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564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56E87A-07B1-3CB1-2D76-2302A7393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CEPC</a:t>
            </a:r>
            <a:r>
              <a:rPr lang="zh-CN" altLang="en-US"/>
              <a:t> </a:t>
            </a:r>
            <a:r>
              <a:rPr lang="en-US" altLang="zh-CN"/>
              <a:t>tunnel</a:t>
            </a:r>
            <a:r>
              <a:rPr lang="zh-CN" altLang="en-US"/>
              <a:t> </a:t>
            </a:r>
            <a:r>
              <a:rPr lang="en-US" altLang="zh-CN"/>
              <a:t>model</a:t>
            </a:r>
            <a:r>
              <a:rPr lang="zh-CN" altLang="en-US"/>
              <a:t> </a:t>
            </a:r>
            <a:r>
              <a:rPr lang="en-US" altLang="zh-CN"/>
              <a:t>and</a:t>
            </a:r>
            <a:r>
              <a:rPr lang="zh-CN" altLang="en-US"/>
              <a:t> </a:t>
            </a:r>
            <a:r>
              <a:rPr lang="en-US" altLang="zh-CN"/>
              <a:t>installation</a:t>
            </a:r>
            <a:r>
              <a:rPr lang="zh-CN" altLang="en-US"/>
              <a:t> </a:t>
            </a:r>
            <a:r>
              <a:rPr lang="en-US" altLang="zh-CN"/>
              <a:t>verification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4AA5D5-D530-CECE-2C22-FE340A0CA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/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id="{F95CA988-E872-9192-513B-3A785CDB1C8F}"/>
              </a:ext>
            </a:extLst>
          </p:cNvPr>
          <p:cNvSpPr txBox="1"/>
          <p:nvPr/>
        </p:nvSpPr>
        <p:spPr>
          <a:xfrm>
            <a:off x="331376" y="5733256"/>
            <a:ext cx="11529247" cy="55740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vert="horz" wrap="none" lIns="91440" tIns="45720" rIns="91440" bIns="45720" rtlCol="0" anchor="ctr"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40404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Demonstrate</a:t>
            </a:r>
            <a:r>
              <a:rPr lang="zh-CN" altLang="en-US" sz="2000" dirty="0">
                <a:solidFill>
                  <a:srgbClr val="40404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40404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alignment</a:t>
            </a:r>
            <a:r>
              <a:rPr lang="zh-CN" altLang="en-US" sz="2000" dirty="0">
                <a:solidFill>
                  <a:srgbClr val="40404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40404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and</a:t>
            </a:r>
            <a:r>
              <a:rPr lang="zh-CN" altLang="en-US" sz="2000" dirty="0">
                <a:solidFill>
                  <a:srgbClr val="40404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40404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installation</a:t>
            </a:r>
            <a:r>
              <a:rPr lang="zh-CN" altLang="en-US" sz="2000" dirty="0">
                <a:solidFill>
                  <a:srgbClr val="40404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40404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procedure,</a:t>
            </a:r>
            <a:r>
              <a:rPr lang="zh-CN" altLang="en-US" sz="2000" dirty="0">
                <a:solidFill>
                  <a:srgbClr val="40404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40404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highlighting</a:t>
            </a:r>
            <a:r>
              <a:rPr lang="zh-CN" altLang="en-US" sz="2000" dirty="0">
                <a:solidFill>
                  <a:srgbClr val="40404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40404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</a:t>
            </a:r>
            <a:r>
              <a:rPr lang="zh-CN" altLang="en-US" sz="2000" dirty="0">
                <a:solidFill>
                  <a:srgbClr val="40404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40404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installation</a:t>
            </a:r>
            <a:r>
              <a:rPr lang="zh-CN" altLang="en-US" sz="2000" dirty="0">
                <a:solidFill>
                  <a:srgbClr val="40404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40404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of</a:t>
            </a:r>
            <a:r>
              <a:rPr lang="zh-CN" altLang="en-US" sz="2000" dirty="0">
                <a:solidFill>
                  <a:srgbClr val="40404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40404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</a:t>
            </a:r>
            <a:r>
              <a:rPr lang="zh-CN" altLang="en-US" sz="2000" dirty="0">
                <a:solidFill>
                  <a:srgbClr val="40404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40404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booster</a:t>
            </a:r>
            <a:r>
              <a:rPr lang="zh-CN" altLang="en-US" sz="2000" dirty="0">
                <a:solidFill>
                  <a:srgbClr val="40404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40404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on</a:t>
            </a:r>
            <a:r>
              <a:rPr lang="zh-CN" altLang="en-US" sz="2000" dirty="0">
                <a:solidFill>
                  <a:srgbClr val="40404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40404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</a:t>
            </a:r>
            <a:r>
              <a:rPr lang="zh-CN" altLang="en-US" sz="2000" dirty="0">
                <a:solidFill>
                  <a:srgbClr val="40404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40404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roof</a:t>
            </a:r>
            <a:endParaRPr lang="en-US" altLang="zh-CN" sz="20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4C99CAAD-45FD-9306-8373-BF570109E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07" y="3539047"/>
            <a:ext cx="2997375" cy="1686549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4B471A2A-2375-A696-F394-2F46E80AD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84" y="1170492"/>
            <a:ext cx="3415727" cy="2521461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CB96D43E-3091-770C-C9BF-33A3E43A0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0511" y="1090554"/>
            <a:ext cx="4967952" cy="2038709"/>
          </a:xfrm>
          <a:prstGeom prst="rect">
            <a:avLst/>
          </a:prstGeom>
        </p:spPr>
      </p:pic>
      <p:sp>
        <p:nvSpPr>
          <p:cNvPr id="10" name="文本框 17">
            <a:extLst>
              <a:ext uri="{FF2B5EF4-FFF2-40B4-BE49-F238E27FC236}">
                <a16:creationId xmlns:a16="http://schemas.microsoft.com/office/drawing/2014/main" id="{A6FFD314-22C4-E9D7-1D97-00781FC286F3}"/>
              </a:ext>
            </a:extLst>
          </p:cNvPr>
          <p:cNvSpPr txBox="1"/>
          <p:nvPr/>
        </p:nvSpPr>
        <p:spPr>
          <a:xfrm>
            <a:off x="1468920" y="5347443"/>
            <a:ext cx="820891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A 60 m long tunnel mockup, including parts of arc section and part of RF section</a:t>
            </a:r>
            <a:endParaRPr lang="zh-CN" altLang="en-US" dirty="0"/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06485636-64C9-7201-F64E-691E28B5D3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37"/>
          <a:stretch/>
        </p:blipFill>
        <p:spPr>
          <a:xfrm>
            <a:off x="8720188" y="3691953"/>
            <a:ext cx="1737177" cy="1259301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E1903924-0F3B-7BD8-4E03-25AB024963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1640" y="3634743"/>
            <a:ext cx="1457893" cy="1510116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7DCCC76C-1428-F5AB-16DA-5D46D04FC4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8118" y="1408580"/>
            <a:ext cx="3103783" cy="1450313"/>
          </a:xfrm>
          <a:prstGeom prst="rect">
            <a:avLst/>
          </a:prstGeom>
        </p:spPr>
      </p:pic>
      <p:sp>
        <p:nvSpPr>
          <p:cNvPr id="14" name="文本框 11">
            <a:extLst>
              <a:ext uri="{FF2B5EF4-FFF2-40B4-BE49-F238E27FC236}">
                <a16:creationId xmlns:a16="http://schemas.microsoft.com/office/drawing/2014/main" id="{EBEDC111-2D5D-1B50-930F-A4F6EF5D0C6B}"/>
              </a:ext>
            </a:extLst>
          </p:cNvPr>
          <p:cNvSpPr txBox="1"/>
          <p:nvPr/>
        </p:nvSpPr>
        <p:spPr>
          <a:xfrm>
            <a:off x="9022934" y="2804020"/>
            <a:ext cx="300279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Booster magnets installation</a:t>
            </a:r>
            <a:endParaRPr lang="zh-CN" altLang="en-US" dirty="0"/>
          </a:p>
        </p:txBody>
      </p:sp>
      <p:sp>
        <p:nvSpPr>
          <p:cNvPr id="15" name="文本框 13">
            <a:extLst>
              <a:ext uri="{FF2B5EF4-FFF2-40B4-BE49-F238E27FC236}">
                <a16:creationId xmlns:a16="http://schemas.microsoft.com/office/drawing/2014/main" id="{47B77D37-A3EE-815F-2F46-7BEF465B7F40}"/>
              </a:ext>
            </a:extLst>
          </p:cNvPr>
          <p:cNvSpPr txBox="1"/>
          <p:nvPr/>
        </p:nvSpPr>
        <p:spPr>
          <a:xfrm>
            <a:off x="8698118" y="5086396"/>
            <a:ext cx="314792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Collider ring  magnets supports</a:t>
            </a:r>
            <a:endParaRPr lang="zh-CN" altLang="en-US" dirty="0"/>
          </a:p>
        </p:txBody>
      </p:sp>
      <p:sp>
        <p:nvSpPr>
          <p:cNvPr id="16" name="文本框 8">
            <a:extLst>
              <a:ext uri="{FF2B5EF4-FFF2-40B4-BE49-F238E27FC236}">
                <a16:creationId xmlns:a16="http://schemas.microsoft.com/office/drawing/2014/main" id="{1DE8709C-7FD6-7EA5-AF8F-040C4539056D}"/>
              </a:ext>
            </a:extLst>
          </p:cNvPr>
          <p:cNvSpPr txBox="1"/>
          <p:nvPr/>
        </p:nvSpPr>
        <p:spPr>
          <a:xfrm>
            <a:off x="7363992" y="6215821"/>
            <a:ext cx="46435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Plan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：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to be completed in </a:t>
            </a:r>
            <a:r>
              <a:rPr lang="en-US" altLang="zh-CN" b="1" kern="0" dirty="0">
                <a:solidFill>
                  <a:srgbClr val="FF0000"/>
                </a:solidFill>
                <a:latin typeface="等线" panose="020F0502020204030204"/>
                <a:ea typeface="等线" panose="02010600030101010101" pitchFamily="2" charset="-122"/>
              </a:rPr>
              <a:t>2026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5">
            <a:extLst>
              <a:ext uri="{FF2B5EF4-FFF2-40B4-BE49-F238E27FC236}">
                <a16:creationId xmlns:a16="http://schemas.microsoft.com/office/drawing/2014/main" id="{062FB4AC-77EA-00F4-0C52-9B26BAA30C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1008" y="3055449"/>
            <a:ext cx="5452769" cy="1681272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A8E26E73-2798-3704-8D0C-FB081F4B8F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9949" y="4408025"/>
            <a:ext cx="4675593" cy="102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40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80A424-65B1-38DE-7444-F02BA07EC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038" y="1138574"/>
            <a:ext cx="5750961" cy="2681964"/>
          </a:xfrm>
        </p:spPr>
        <p:txBody>
          <a:bodyPr>
            <a:normAutofit fontScale="92500"/>
          </a:bodyPr>
          <a:lstStyle/>
          <a:p>
            <a:r>
              <a:rPr lang="en-US" sz="2600"/>
              <a:t>HEPS experiences</a:t>
            </a:r>
          </a:p>
          <a:p>
            <a:pPr lvl="1"/>
            <a:r>
              <a:rPr lang="en-US"/>
              <a:t>solar panel of 10 MW -&gt; 10% saving</a:t>
            </a:r>
          </a:p>
          <a:p>
            <a:pPr lvl="1"/>
            <a:r>
              <a:rPr lang="en-US"/>
              <a:t>permanent dipole magnet: </a:t>
            </a:r>
            <a:r>
              <a:rPr lang="en-US" altLang="zh-CN" sz="2400" b="1" dirty="0">
                <a:solidFill>
                  <a:srgbClr val="C00000"/>
                </a:solidFill>
              </a:rPr>
              <a:t>5.6M</a:t>
            </a:r>
            <a:r>
              <a:rPr lang="zh-CN" altLang="en-US" sz="2400" b="1" dirty="0">
                <a:solidFill>
                  <a:srgbClr val="C00000"/>
                </a:solidFill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</a:rPr>
              <a:t>kWh</a:t>
            </a:r>
            <a:r>
              <a:rPr lang="en-US" altLang="zh-CN" sz="2400" dirty="0">
                <a:latin typeface="+mn-lt"/>
                <a:sym typeface="Wingdings" panose="05000000000000000000" pitchFamily="2" charset="2"/>
              </a:rPr>
              <a:t> saving/</a:t>
            </a:r>
            <a:r>
              <a:rPr lang="en-US" altLang="zh-CN" sz="2400" dirty="0" err="1">
                <a:latin typeface="+mn-lt"/>
                <a:sym typeface="Wingdings" panose="05000000000000000000" pitchFamily="2" charset="2"/>
              </a:rPr>
              <a:t>yr</a:t>
            </a:r>
          </a:p>
          <a:p>
            <a:pPr lvl="1"/>
            <a:r>
              <a:rPr lang="en-US"/>
              <a:t>Cooling water for heating </a:t>
            </a:r>
            <a:r>
              <a:rPr lang="en-US" altLang="zh-CN" sz="2400" dirty="0">
                <a:latin typeface="+mn-lt"/>
                <a:sym typeface="Wingdings" panose="05000000000000000000" pitchFamily="2" charset="2"/>
              </a:rPr>
              <a:t>13 MW@42</a:t>
            </a:r>
            <a:r>
              <a:rPr lang="en-US" altLang="zh-CN" sz="2400" baseline="30000" dirty="0">
                <a:latin typeface="+mn-lt"/>
                <a:sym typeface="Wingdings" panose="05000000000000000000" pitchFamily="2" charset="2"/>
              </a:rPr>
              <a:t>o</a:t>
            </a:r>
            <a:r>
              <a:rPr lang="en-US" altLang="zh-CN" sz="2400" dirty="0">
                <a:latin typeface="+mn-lt"/>
                <a:sym typeface="Wingdings" panose="05000000000000000000" pitchFamily="2" charset="2"/>
              </a:rPr>
              <a:t>C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30217C-E937-7A16-6604-5CEE61757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Green technology and sustainability study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511154-D151-2EBA-0BBB-AB52EE1E9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CLHC</a:t>
            </a:r>
            <a:r>
              <a:rPr lang="zh-CN" altLang="en-US" dirty="0"/>
              <a:t> </a:t>
            </a:r>
            <a:r>
              <a:rPr lang="en-US" altLang="zh-CN" dirty="0"/>
              <a:t>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FBDDB7-B9EF-9FD9-3F5E-AEDE11283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16</a:t>
            </a:fld>
            <a:endParaRPr lang="zh-CN" altLang="en-US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FA73189-2DC7-636C-6C44-19ADB679F93F}"/>
              </a:ext>
            </a:extLst>
          </p:cNvPr>
          <p:cNvSpPr txBox="1">
            <a:spLocks/>
          </p:cNvSpPr>
          <p:nvPr/>
        </p:nvSpPr>
        <p:spPr>
          <a:xfrm>
            <a:off x="6096000" y="1114508"/>
            <a:ext cx="6004248" cy="287232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CEPC approach</a:t>
            </a:r>
          </a:p>
          <a:p>
            <a:pPr lvl="1"/>
            <a:r>
              <a:rPr lang="en-US" sz="2900"/>
              <a:t>High Q SRF: </a:t>
            </a:r>
            <a:r>
              <a:rPr lang="en-US" altLang="zh-CN" sz="2900" dirty="0"/>
              <a:t>60M kWh saving/yr</a:t>
            </a:r>
          </a:p>
          <a:p>
            <a:pPr lvl="1"/>
            <a:r>
              <a:rPr lang="en-US" sz="2900" dirty="0"/>
              <a:t>High E klystron (80%): 1</a:t>
            </a:r>
            <a:r>
              <a:rPr lang="en-US" altLang="zh-CN" sz="2900" dirty="0"/>
              <a:t>60M kWh saving/yr</a:t>
            </a:r>
          </a:p>
          <a:p>
            <a:pPr lvl="1"/>
            <a:r>
              <a:rPr lang="en-US" sz="2900"/>
              <a:t>shared coils in dual aperture magnets</a:t>
            </a:r>
          </a:p>
          <a:p>
            <a:pPr lvl="1"/>
            <a:r>
              <a:rPr lang="en-US" sz="2900"/>
              <a:t>liquid helium recovery system</a:t>
            </a:r>
          </a:p>
          <a:p>
            <a:pPr lvl="1"/>
            <a:r>
              <a:rPr lang="en-US" sz="2900"/>
              <a:t>permanent magnets in damping ring/transfer lines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987FC8F4-E0A4-9C0E-46A6-0C2BB22AD33C}"/>
              </a:ext>
            </a:extLst>
          </p:cNvPr>
          <p:cNvSpPr txBox="1">
            <a:spLocks/>
          </p:cNvSpPr>
          <p:nvPr/>
        </p:nvSpPr>
        <p:spPr>
          <a:xfrm>
            <a:off x="312539" y="4297591"/>
            <a:ext cx="5917455" cy="9541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CEPC carbon footprint study</a:t>
            </a:r>
          </a:p>
          <a:p>
            <a:pPr lvl="1"/>
            <a:r>
              <a:rPr lang="en-US"/>
              <a:t>lowest carbon emission/Higgs </a:t>
            </a:r>
          </a:p>
          <a:p>
            <a:pPr lvl="1"/>
            <a:endParaRPr lang="en-US"/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BB09AB09-E6CE-BCA5-DFE1-9C9804908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072" y="3986830"/>
            <a:ext cx="4296566" cy="2728318"/>
          </a:xfrm>
          <a:prstGeom prst="rect">
            <a:avLst/>
          </a:prstGeom>
        </p:spPr>
      </p:pic>
      <p:sp>
        <p:nvSpPr>
          <p:cNvPr id="9" name="文本框 15">
            <a:extLst>
              <a:ext uri="{FF2B5EF4-FFF2-40B4-BE49-F238E27FC236}">
                <a16:creationId xmlns:a16="http://schemas.microsoft.com/office/drawing/2014/main" id="{62BADB71-9EBF-F189-D044-193DDFFF0156}"/>
              </a:ext>
            </a:extLst>
          </p:cNvPr>
          <p:cNvSpPr txBox="1"/>
          <p:nvPr/>
        </p:nvSpPr>
        <p:spPr>
          <a:xfrm>
            <a:off x="517405" y="5432284"/>
            <a:ext cx="5917454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  <a:ea typeface="Microsoft YaHei UI" panose="020B0503020204020204" pitchFamily="34" charset="-122"/>
              </a:rPr>
              <a:t>Publication: Dou Wang; Jie Gao; </a:t>
            </a:r>
            <a:r>
              <a:rPr lang="en-US" altLang="zh-CN" sz="1400" dirty="0" err="1">
                <a:solidFill>
                  <a:srgbClr val="FF0000"/>
                </a:solidFill>
                <a:ea typeface="Microsoft YaHei UI" panose="020B0503020204020204" pitchFamily="34" charset="-122"/>
              </a:rPr>
              <a:t>Yuhui</a:t>
            </a:r>
            <a:r>
              <a:rPr lang="en-US" altLang="zh-CN" sz="1400" dirty="0">
                <a:solidFill>
                  <a:srgbClr val="FF0000"/>
                </a:solidFill>
                <a:ea typeface="Microsoft YaHei UI" panose="020B0503020204020204" pitchFamily="34" charset="-122"/>
              </a:rPr>
              <a:t> Li; </a:t>
            </a:r>
            <a:r>
              <a:rPr lang="en-US" altLang="zh-CN" sz="1400" dirty="0" err="1">
                <a:solidFill>
                  <a:srgbClr val="FF0000"/>
                </a:solidFill>
                <a:ea typeface="Microsoft YaHei UI" panose="020B0503020204020204" pitchFamily="34" charset="-122"/>
              </a:rPr>
              <a:t>Jinshu</a:t>
            </a:r>
            <a:r>
              <a:rPr lang="en-US" altLang="zh-CN" sz="1400" dirty="0">
                <a:solidFill>
                  <a:srgbClr val="FF0000"/>
                </a:solidFill>
                <a:ea typeface="Microsoft YaHei UI" panose="020B0503020204020204" pitchFamily="34" charset="-122"/>
              </a:rPr>
              <a:t> Huang; Song Jin; </a:t>
            </a:r>
            <a:r>
              <a:rPr lang="en-US" altLang="zh-CN" sz="1400" dirty="0" err="1">
                <a:solidFill>
                  <a:srgbClr val="FF0000"/>
                </a:solidFill>
                <a:ea typeface="Microsoft YaHei UI" panose="020B0503020204020204" pitchFamily="34" charset="-122"/>
              </a:rPr>
              <a:t>Manqi</a:t>
            </a:r>
            <a:r>
              <a:rPr lang="en-US" altLang="zh-CN" sz="1400" dirty="0">
                <a:solidFill>
                  <a:srgbClr val="FF0000"/>
                </a:solidFill>
                <a:ea typeface="Microsoft YaHei UI" panose="020B0503020204020204" pitchFamily="34" charset="-122"/>
              </a:rPr>
              <a:t> Ruan; </a:t>
            </a:r>
            <a:r>
              <a:rPr lang="en-US" altLang="zh-CN" sz="1400" dirty="0" err="1">
                <a:solidFill>
                  <a:srgbClr val="FF0000"/>
                </a:solidFill>
                <a:ea typeface="Microsoft YaHei UI" panose="020B0503020204020204" pitchFamily="34" charset="-122"/>
              </a:rPr>
              <a:t>Mingshui</a:t>
            </a:r>
            <a:r>
              <a:rPr lang="en-US" altLang="zh-CN" sz="1400" dirty="0">
                <a:solidFill>
                  <a:srgbClr val="FF0000"/>
                </a:solidFill>
                <a:ea typeface="Microsoft YaHei UI" panose="020B0503020204020204" pitchFamily="34" charset="-122"/>
              </a:rPr>
              <a:t> Chen; </a:t>
            </a:r>
            <a:r>
              <a:rPr lang="en-US" altLang="zh-CN" sz="1400" dirty="0" err="1">
                <a:solidFill>
                  <a:srgbClr val="FF0000"/>
                </a:solidFill>
                <a:ea typeface="Microsoft YaHei UI" panose="020B0503020204020204" pitchFamily="34" charset="-122"/>
              </a:rPr>
              <a:t>Shanzhen</a:t>
            </a:r>
            <a:r>
              <a:rPr lang="en-US" altLang="zh-CN" sz="1400" dirty="0">
                <a:solidFill>
                  <a:srgbClr val="FF0000"/>
                </a:solidFill>
                <a:ea typeface="Microsoft YaHei UI" panose="020B0503020204020204" pitchFamily="34" charset="-122"/>
              </a:rPr>
              <a:t> Chen, </a:t>
            </a:r>
          </a:p>
          <a:p>
            <a:pPr algn="ctr"/>
            <a:r>
              <a:rPr lang="en-US" altLang="zh-CN" sz="1400" b="0" i="0" dirty="0">
                <a:solidFill>
                  <a:srgbClr val="FF0000"/>
                </a:solidFill>
                <a:effectLst/>
                <a:ea typeface="Microsoft YaHei UI" panose="020B0503020204020204" pitchFamily="34" charset="-122"/>
              </a:rPr>
              <a:t>"The carbon footprint and CO2 reduction optimization of CEPC“, </a:t>
            </a:r>
            <a:r>
              <a:rPr lang="en-US" altLang="zh-CN" sz="1400" b="0" i="1" dirty="0">
                <a:solidFill>
                  <a:srgbClr val="FF0000"/>
                </a:solidFill>
                <a:effectLst/>
                <a:ea typeface="Microsoft YaHei UI" panose="020B0503020204020204" pitchFamily="34" charset="-122"/>
              </a:rPr>
              <a:t>RDMT</a:t>
            </a:r>
            <a:r>
              <a:rPr lang="en-US" altLang="zh-CN" sz="1400" b="0" i="0" dirty="0">
                <a:solidFill>
                  <a:srgbClr val="FF0000"/>
                </a:solidFill>
                <a:effectLst/>
                <a:ea typeface="Microsoft YaHei UI" panose="020B0503020204020204" pitchFamily="34" charset="-122"/>
              </a:rPr>
              <a:t>,  </a:t>
            </a:r>
            <a:r>
              <a:rPr lang="en-US" altLang="zh-CN" sz="14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  <a:hlinkClick r:id="rId3"/>
              </a:rPr>
              <a:t>https://doi.org/10.1007/s41605-025-00535-7</a:t>
            </a:r>
            <a:r>
              <a:rPr lang="en-US" altLang="zh-CN" sz="14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  (2025).</a:t>
            </a:r>
            <a:endParaRPr lang="en-US" altLang="zh-CN" sz="1400" b="0" i="0" dirty="0">
              <a:solidFill>
                <a:srgbClr val="FF0000"/>
              </a:solidFill>
              <a:effectLst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1372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BDE1FF-8905-A1FE-52FC-0CBE99B38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Plasma-based Acceleration: &gt;10</a:t>
            </a:r>
            <a:r>
              <a:rPr lang="en-US" baseline="30000"/>
              <a:t>3</a:t>
            </a:r>
            <a:r>
              <a:rPr lang="en-US"/>
              <a:t> increase in E</a:t>
            </a:r>
            <a:r>
              <a:rPr lang="en-US" baseline="-25000"/>
              <a:t>acc</a:t>
            </a:r>
            <a:r>
              <a:rPr lang="en-US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141FBC-4EBF-1F53-3DB8-4EE90C5A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CLHC</a:t>
            </a:r>
            <a:r>
              <a:rPr lang="zh-CN" altLang="en-US" dirty="0"/>
              <a:t> </a:t>
            </a:r>
            <a:r>
              <a:rPr lang="en-US" altLang="zh-CN" dirty="0"/>
              <a:t>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AE9E75-2386-6C9C-BE0B-8CA1212E3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17</a:t>
            </a:fld>
            <a:endParaRPr lang="zh-CN" alt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86D56E64-7EDC-A0EE-88E5-ABF1C0036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91" y="1052736"/>
            <a:ext cx="2813043" cy="1873486"/>
          </a:xfrm>
          <a:prstGeom prst="rect">
            <a:avLst/>
          </a:prstGeom>
        </p:spPr>
      </p:pic>
      <p:sp>
        <p:nvSpPr>
          <p:cNvPr id="7" name="Text Box 66">
            <a:extLst>
              <a:ext uri="{FF2B5EF4-FFF2-40B4-BE49-F238E27FC236}">
                <a16:creationId xmlns:a16="http://schemas.microsoft.com/office/drawing/2014/main" id="{20AF30A3-0EA9-0298-A87B-A3BB90D65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08" y="1052736"/>
            <a:ext cx="2885496" cy="381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b="1" dirty="0">
                <a:solidFill>
                  <a:srgbClr val="C00000"/>
                </a:solidFill>
              </a:rPr>
              <a:t>RF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cavity</a:t>
            </a:r>
            <a:r>
              <a:rPr lang="zh-CN" altLang="en-US" b="1" dirty="0">
                <a:solidFill>
                  <a:srgbClr val="C00000"/>
                </a:solidFill>
              </a:rPr>
              <a:t>：</a:t>
            </a:r>
            <a:r>
              <a:rPr lang="en-US" altLang="zh-CN" b="1" dirty="0">
                <a:solidFill>
                  <a:srgbClr val="C00000"/>
                </a:solidFill>
              </a:rPr>
              <a:t>&lt; 100MeV/m</a:t>
            </a:r>
          </a:p>
        </p:txBody>
      </p:sp>
      <p:pic>
        <p:nvPicPr>
          <p:cNvPr id="8" name="Picture 22">
            <a:extLst>
              <a:ext uri="{FF2B5EF4-FFF2-40B4-BE49-F238E27FC236}">
                <a16:creationId xmlns:a16="http://schemas.microsoft.com/office/drawing/2014/main" id="{AFCD0638-9352-61C9-7626-F378584D9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4787" y="1091299"/>
            <a:ext cx="6448398" cy="158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28">
            <a:extLst>
              <a:ext uri="{FF2B5EF4-FFF2-40B4-BE49-F238E27FC236}">
                <a16:creationId xmlns:a16="http://schemas.microsoft.com/office/drawing/2014/main" id="{91F6F05D-0369-F536-2B69-0080547A12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389" y="1090389"/>
            <a:ext cx="1565508" cy="1409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1400" b="1" dirty="0"/>
              <a:t>Drive Beam:</a:t>
            </a:r>
          </a:p>
          <a:p>
            <a:pPr>
              <a:spcBef>
                <a:spcPct val="20000"/>
              </a:spcBef>
            </a:pPr>
            <a:r>
              <a:rPr lang="en-US" altLang="zh-CN" sz="1400" b="1" dirty="0">
                <a:solidFill>
                  <a:srgbClr val="FF0000"/>
                </a:solidFill>
              </a:rPr>
              <a:t>    </a:t>
            </a:r>
            <a:r>
              <a:rPr lang="en-US" altLang="zh-CN" sz="1600" kern="0" dirty="0">
                <a:solidFill>
                  <a:srgbClr val="2F5597"/>
                </a:solidFill>
                <a:latin typeface="Times New Roman" pitchFamily="18" charset="0"/>
              </a:rPr>
              <a:t>laser pulse</a:t>
            </a:r>
          </a:p>
          <a:p>
            <a:pPr>
              <a:spcBef>
                <a:spcPct val="20000"/>
              </a:spcBef>
            </a:pPr>
            <a:endParaRPr lang="en-US" altLang="zh-CN" sz="300" b="1" dirty="0">
              <a:solidFill>
                <a:srgbClr val="FF0000"/>
              </a:solidFill>
            </a:endParaRPr>
          </a:p>
          <a:p>
            <a:pPr>
              <a:spcBef>
                <a:spcPct val="20000"/>
              </a:spcBef>
            </a:pPr>
            <a:r>
              <a:rPr lang="en-US" altLang="zh-CN" sz="1400" b="1" dirty="0">
                <a:solidFill>
                  <a:srgbClr val="FF0000"/>
                </a:solidFill>
              </a:rPr>
              <a:t>    e- bunch</a:t>
            </a:r>
          </a:p>
          <a:p>
            <a:r>
              <a:rPr lang="en-US" altLang="zh-CN" sz="1600" kern="0" dirty="0">
                <a:solidFill>
                  <a:srgbClr val="2F5597"/>
                </a:solidFill>
                <a:latin typeface="Times New Roman" pitchFamily="18" charset="0"/>
              </a:rPr>
              <a:t>    proton beam</a:t>
            </a:r>
          </a:p>
          <a:p>
            <a:r>
              <a:rPr lang="en-US" altLang="zh-CN" sz="1600" kern="0" dirty="0">
                <a:solidFill>
                  <a:srgbClr val="2F5597"/>
                </a:solidFill>
                <a:latin typeface="Times New Roman" pitchFamily="18" charset="0"/>
              </a:rPr>
              <a:t>    …………</a:t>
            </a:r>
          </a:p>
        </p:txBody>
      </p:sp>
      <p:sp>
        <p:nvSpPr>
          <p:cNvPr id="10" name="矩形 6">
            <a:extLst>
              <a:ext uri="{FF2B5EF4-FFF2-40B4-BE49-F238E27FC236}">
                <a16:creationId xmlns:a16="http://schemas.microsoft.com/office/drawing/2014/main" id="{51DA3CFA-A6D5-A2EC-317C-C9F83B74ED54}"/>
              </a:ext>
            </a:extLst>
          </p:cNvPr>
          <p:cNvSpPr/>
          <p:nvPr/>
        </p:nvSpPr>
        <p:spPr>
          <a:xfrm>
            <a:off x="9595638" y="1090389"/>
            <a:ext cx="2430597" cy="456959"/>
          </a:xfrm>
          <a:prstGeom prst="rect">
            <a:avLst/>
          </a:prstGeom>
          <a:solidFill>
            <a:srgbClr val="424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Table-top X/γ sources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7">
            <a:extLst>
              <a:ext uri="{FF2B5EF4-FFF2-40B4-BE49-F238E27FC236}">
                <a16:creationId xmlns:a16="http://schemas.microsoft.com/office/drawing/2014/main" id="{C398F10C-5B0E-45AC-065F-E6719559FB0C}"/>
              </a:ext>
            </a:extLst>
          </p:cNvPr>
          <p:cNvSpPr/>
          <p:nvPr/>
        </p:nvSpPr>
        <p:spPr>
          <a:xfrm>
            <a:off x="9595638" y="1764139"/>
            <a:ext cx="2430597" cy="456959"/>
          </a:xfrm>
          <a:prstGeom prst="rect">
            <a:avLst/>
          </a:prstGeom>
          <a:solidFill>
            <a:srgbClr val="424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High Energy colliders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2A95C044-7B60-5517-8AFB-2EFF92435802}"/>
              </a:ext>
            </a:extLst>
          </p:cNvPr>
          <p:cNvSpPr/>
          <p:nvPr/>
        </p:nvSpPr>
        <p:spPr>
          <a:xfrm>
            <a:off x="9595638" y="2402749"/>
            <a:ext cx="2430597" cy="456959"/>
          </a:xfrm>
          <a:prstGeom prst="rect">
            <a:avLst/>
          </a:prstGeom>
          <a:solidFill>
            <a:srgbClr val="424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HEDP platforms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 Box 66">
            <a:extLst>
              <a:ext uri="{FF2B5EF4-FFF2-40B4-BE49-F238E27FC236}">
                <a16:creationId xmlns:a16="http://schemas.microsoft.com/office/drawing/2014/main" id="{4ADBDCF7-850E-4E20-6CE5-B8CEAA866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1317" y="2388068"/>
            <a:ext cx="2885496" cy="381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b="1" dirty="0">
                <a:solidFill>
                  <a:srgbClr val="C00000"/>
                </a:solidFill>
              </a:rPr>
              <a:t>Plasma</a:t>
            </a:r>
            <a:r>
              <a:rPr lang="zh-CN" altLang="en-US" b="1" dirty="0">
                <a:solidFill>
                  <a:srgbClr val="C00000"/>
                </a:solidFill>
              </a:rPr>
              <a:t>：</a:t>
            </a:r>
            <a:r>
              <a:rPr lang="en-US" altLang="zh-CN" b="1" dirty="0">
                <a:solidFill>
                  <a:srgbClr val="C00000"/>
                </a:solidFill>
              </a:rPr>
              <a:t>1-100 GeV/m</a:t>
            </a:r>
          </a:p>
        </p:txBody>
      </p:sp>
      <p:sp>
        <p:nvSpPr>
          <p:cNvPr id="14" name="文本框 10">
            <a:extLst>
              <a:ext uri="{FF2B5EF4-FFF2-40B4-BE49-F238E27FC236}">
                <a16:creationId xmlns:a16="http://schemas.microsoft.com/office/drawing/2014/main" id="{8E376E13-4C44-7E21-FB74-CF3F917D2462}"/>
              </a:ext>
            </a:extLst>
          </p:cNvPr>
          <p:cNvSpPr txBox="1"/>
          <p:nvPr/>
        </p:nvSpPr>
        <p:spPr>
          <a:xfrm>
            <a:off x="189291" y="3429000"/>
            <a:ext cx="2669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SACLA,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750 m,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8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GeV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5" name="图片 11">
            <a:extLst>
              <a:ext uri="{FF2B5EF4-FFF2-40B4-BE49-F238E27FC236}">
                <a16:creationId xmlns:a16="http://schemas.microsoft.com/office/drawing/2014/main" id="{52D8B8C3-EA47-D58E-5BED-857B06A790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92" y="2982525"/>
            <a:ext cx="4824536" cy="2163804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FD383737-6B85-43B0-8B15-5CE3E3432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5229200"/>
            <a:ext cx="4822484" cy="128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13">
            <a:extLst>
              <a:ext uri="{FF2B5EF4-FFF2-40B4-BE49-F238E27FC236}">
                <a16:creationId xmlns:a16="http://schemas.microsoft.com/office/drawing/2014/main" id="{CC306E98-2AE9-59CF-0C79-8869BC435EB2}"/>
              </a:ext>
            </a:extLst>
          </p:cNvPr>
          <p:cNvSpPr txBox="1"/>
          <p:nvPr/>
        </p:nvSpPr>
        <p:spPr>
          <a:xfrm>
            <a:off x="189291" y="3402433"/>
            <a:ext cx="2669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SACLA,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750 m,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8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GeV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8" name="文本框 14">
            <a:extLst>
              <a:ext uri="{FF2B5EF4-FFF2-40B4-BE49-F238E27FC236}">
                <a16:creationId xmlns:a16="http://schemas.microsoft.com/office/drawing/2014/main" id="{4EBD0854-D3DB-CA01-B93A-52BD7A89EBD6}"/>
              </a:ext>
            </a:extLst>
          </p:cNvPr>
          <p:cNvSpPr txBox="1"/>
          <p:nvPr/>
        </p:nvSpPr>
        <p:spPr>
          <a:xfrm>
            <a:off x="192660" y="5202633"/>
            <a:ext cx="2669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LBNL,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20 cm,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7.8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GeV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9" name="图片 15">
            <a:extLst>
              <a:ext uri="{FF2B5EF4-FFF2-40B4-BE49-F238E27FC236}">
                <a16:creationId xmlns:a16="http://schemas.microsoft.com/office/drawing/2014/main" id="{6E1C0B1A-75A8-48CD-BD6D-8F8E50850B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27"/>
          <a:stretch/>
        </p:blipFill>
        <p:spPr>
          <a:xfrm>
            <a:off x="5214573" y="3068960"/>
            <a:ext cx="6732000" cy="2823233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8ED18E50-55D5-1092-CF56-E745DF1484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27"/>
          <a:stretch/>
        </p:blipFill>
        <p:spPr>
          <a:xfrm>
            <a:off x="5214592" y="3072405"/>
            <a:ext cx="6732000" cy="2823219"/>
          </a:xfrm>
          <a:prstGeom prst="rect">
            <a:avLst/>
          </a:prstGeom>
        </p:spPr>
      </p:pic>
      <p:sp>
        <p:nvSpPr>
          <p:cNvPr id="21" name="Text Box 66">
            <a:extLst>
              <a:ext uri="{FF2B5EF4-FFF2-40B4-BE49-F238E27FC236}">
                <a16:creationId xmlns:a16="http://schemas.microsoft.com/office/drawing/2014/main" id="{CABA0789-C23D-F39A-EECF-9F19F583E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4591" y="6001535"/>
            <a:ext cx="59719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400" b="1" dirty="0"/>
              <a:t>High power laser facilities (2020)</a:t>
            </a:r>
          </a:p>
        </p:txBody>
      </p:sp>
      <p:cxnSp>
        <p:nvCxnSpPr>
          <p:cNvPr id="22" name="直接箭头连接符 18">
            <a:extLst>
              <a:ext uri="{FF2B5EF4-FFF2-40B4-BE49-F238E27FC236}">
                <a16:creationId xmlns:a16="http://schemas.microsoft.com/office/drawing/2014/main" id="{5CCEE2F4-4CDC-EEDB-4EE0-38E33D4D0454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5730930" y="4725145"/>
            <a:ext cx="363017" cy="507146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19">
            <a:extLst>
              <a:ext uri="{FF2B5EF4-FFF2-40B4-BE49-F238E27FC236}">
                <a16:creationId xmlns:a16="http://schemas.microsoft.com/office/drawing/2014/main" id="{F6D2038F-C2C8-E735-5D03-47D19AB77743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6266915" y="3705285"/>
            <a:ext cx="390756" cy="731827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0">
            <a:extLst>
              <a:ext uri="{FF2B5EF4-FFF2-40B4-BE49-F238E27FC236}">
                <a16:creationId xmlns:a16="http://schemas.microsoft.com/office/drawing/2014/main" id="{DEAC2003-DC1D-E8F6-D697-304681AB3202}"/>
              </a:ext>
            </a:extLst>
          </p:cNvPr>
          <p:cNvCxnSpPr>
            <a:cxnSpLocks/>
            <a:stCxn id="32" idx="2"/>
          </p:cNvCxnSpPr>
          <p:nvPr/>
        </p:nvCxnSpPr>
        <p:spPr>
          <a:xfrm flipH="1">
            <a:off x="7102059" y="3681028"/>
            <a:ext cx="269158" cy="900100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1">
            <a:extLst>
              <a:ext uri="{FF2B5EF4-FFF2-40B4-BE49-F238E27FC236}">
                <a16:creationId xmlns:a16="http://schemas.microsoft.com/office/drawing/2014/main" id="{FF370F1D-8E97-1C10-81C3-95236B0A5A80}"/>
              </a:ext>
            </a:extLst>
          </p:cNvPr>
          <p:cNvCxnSpPr>
            <a:cxnSpLocks/>
            <a:stCxn id="33" idx="0"/>
          </p:cNvCxnSpPr>
          <p:nvPr/>
        </p:nvCxnSpPr>
        <p:spPr>
          <a:xfrm flipV="1">
            <a:off x="7310294" y="4437112"/>
            <a:ext cx="1270279" cy="987102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2">
            <a:extLst>
              <a:ext uri="{FF2B5EF4-FFF2-40B4-BE49-F238E27FC236}">
                <a16:creationId xmlns:a16="http://schemas.microsoft.com/office/drawing/2014/main" id="{6BE28244-7C84-6BAB-83C7-617C17DD56A2}"/>
              </a:ext>
            </a:extLst>
          </p:cNvPr>
          <p:cNvCxnSpPr>
            <a:cxnSpLocks/>
            <a:stCxn id="35" idx="1"/>
          </p:cNvCxnSpPr>
          <p:nvPr/>
        </p:nvCxnSpPr>
        <p:spPr>
          <a:xfrm flipH="1" flipV="1">
            <a:off x="8580573" y="4365104"/>
            <a:ext cx="307582" cy="36004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3">
            <a:extLst>
              <a:ext uri="{FF2B5EF4-FFF2-40B4-BE49-F238E27FC236}">
                <a16:creationId xmlns:a16="http://schemas.microsoft.com/office/drawing/2014/main" id="{5D4F7CFD-B9D4-5784-B2C8-ADB2FE0B6646}"/>
              </a:ext>
            </a:extLst>
          </p:cNvPr>
          <p:cNvCxnSpPr>
            <a:cxnSpLocks/>
            <a:stCxn id="34" idx="0"/>
          </p:cNvCxnSpPr>
          <p:nvPr/>
        </p:nvCxnSpPr>
        <p:spPr>
          <a:xfrm flipV="1">
            <a:off x="8369852" y="4653137"/>
            <a:ext cx="322338" cy="1034204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4">
            <a:extLst>
              <a:ext uri="{FF2B5EF4-FFF2-40B4-BE49-F238E27FC236}">
                <a16:creationId xmlns:a16="http://schemas.microsoft.com/office/drawing/2014/main" id="{0888FF0A-DED2-8505-9EBB-C25BA18006D0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10558444" y="3823329"/>
            <a:ext cx="252492" cy="829807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5">
            <a:extLst>
              <a:ext uri="{FF2B5EF4-FFF2-40B4-BE49-F238E27FC236}">
                <a16:creationId xmlns:a16="http://schemas.microsoft.com/office/drawing/2014/main" id="{BFDFCAB1-3899-4EC1-1F0F-046ECE851FC0}"/>
              </a:ext>
            </a:extLst>
          </p:cNvPr>
          <p:cNvCxnSpPr>
            <a:cxnSpLocks/>
            <a:stCxn id="37" idx="0"/>
          </p:cNvCxnSpPr>
          <p:nvPr/>
        </p:nvCxnSpPr>
        <p:spPr>
          <a:xfrm flipV="1">
            <a:off x="10206032" y="4905165"/>
            <a:ext cx="424419" cy="645140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6">
            <a:extLst>
              <a:ext uri="{FF2B5EF4-FFF2-40B4-BE49-F238E27FC236}">
                <a16:creationId xmlns:a16="http://schemas.microsoft.com/office/drawing/2014/main" id="{5A4D1E69-9C5D-6E10-5F0E-93B398A80F54}"/>
              </a:ext>
            </a:extLst>
          </p:cNvPr>
          <p:cNvSpPr txBox="1"/>
          <p:nvPr/>
        </p:nvSpPr>
        <p:spPr>
          <a:xfrm>
            <a:off x="5306511" y="5232291"/>
            <a:ext cx="848838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SLAC</a:t>
            </a:r>
            <a:endParaRPr lang="zh-CN" altLang="en-US" dirty="0"/>
          </a:p>
        </p:txBody>
      </p:sp>
      <p:sp>
        <p:nvSpPr>
          <p:cNvPr id="31" name="文本框 27">
            <a:extLst>
              <a:ext uri="{FF2B5EF4-FFF2-40B4-BE49-F238E27FC236}">
                <a16:creationId xmlns:a16="http://schemas.microsoft.com/office/drawing/2014/main" id="{5CC345E8-7229-1462-2ECA-B1F8F61E4DFD}"/>
              </a:ext>
            </a:extLst>
          </p:cNvPr>
          <p:cNvSpPr txBox="1"/>
          <p:nvPr/>
        </p:nvSpPr>
        <p:spPr>
          <a:xfrm>
            <a:off x="5842496" y="3335953"/>
            <a:ext cx="848838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ANL</a:t>
            </a:r>
            <a:endParaRPr lang="zh-CN" altLang="en-US" dirty="0"/>
          </a:p>
        </p:txBody>
      </p:sp>
      <p:sp>
        <p:nvSpPr>
          <p:cNvPr id="32" name="文本框 28">
            <a:extLst>
              <a:ext uri="{FF2B5EF4-FFF2-40B4-BE49-F238E27FC236}">
                <a16:creationId xmlns:a16="http://schemas.microsoft.com/office/drawing/2014/main" id="{0C3A8F95-AD9B-12BB-F241-019F318500C6}"/>
              </a:ext>
            </a:extLst>
          </p:cNvPr>
          <p:cNvSpPr txBox="1"/>
          <p:nvPr/>
        </p:nvSpPr>
        <p:spPr>
          <a:xfrm>
            <a:off x="6946798" y="3311696"/>
            <a:ext cx="848838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BNL</a:t>
            </a:r>
            <a:endParaRPr lang="zh-CN" altLang="en-US" dirty="0"/>
          </a:p>
        </p:txBody>
      </p:sp>
      <p:sp>
        <p:nvSpPr>
          <p:cNvPr id="33" name="文本框 29">
            <a:extLst>
              <a:ext uri="{FF2B5EF4-FFF2-40B4-BE49-F238E27FC236}">
                <a16:creationId xmlns:a16="http://schemas.microsoft.com/office/drawing/2014/main" id="{F9886256-9684-0DB9-FA5D-2585C806E6D4}"/>
              </a:ext>
            </a:extLst>
          </p:cNvPr>
          <p:cNvSpPr txBox="1"/>
          <p:nvPr/>
        </p:nvSpPr>
        <p:spPr>
          <a:xfrm>
            <a:off x="6885875" y="5424214"/>
            <a:ext cx="848838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CERN</a:t>
            </a:r>
            <a:endParaRPr lang="zh-CN" altLang="en-US" dirty="0"/>
          </a:p>
        </p:txBody>
      </p:sp>
      <p:sp>
        <p:nvSpPr>
          <p:cNvPr id="34" name="文本框 30">
            <a:extLst>
              <a:ext uri="{FF2B5EF4-FFF2-40B4-BE49-F238E27FC236}">
                <a16:creationId xmlns:a16="http://schemas.microsoft.com/office/drawing/2014/main" id="{C87724DE-07E1-08A6-83C7-B01744C7D309}"/>
              </a:ext>
            </a:extLst>
          </p:cNvPr>
          <p:cNvSpPr txBox="1"/>
          <p:nvPr/>
        </p:nvSpPr>
        <p:spPr>
          <a:xfrm>
            <a:off x="7945433" y="5687341"/>
            <a:ext cx="848838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LNF</a:t>
            </a:r>
            <a:endParaRPr lang="zh-CN" altLang="en-US" dirty="0"/>
          </a:p>
        </p:txBody>
      </p:sp>
      <p:sp>
        <p:nvSpPr>
          <p:cNvPr id="35" name="文本框 31">
            <a:extLst>
              <a:ext uri="{FF2B5EF4-FFF2-40B4-BE49-F238E27FC236}">
                <a16:creationId xmlns:a16="http://schemas.microsoft.com/office/drawing/2014/main" id="{C143C8F9-20AA-7D45-50D8-5782BADE6249}"/>
              </a:ext>
            </a:extLst>
          </p:cNvPr>
          <p:cNvSpPr txBox="1"/>
          <p:nvPr/>
        </p:nvSpPr>
        <p:spPr>
          <a:xfrm>
            <a:off x="8888155" y="4216442"/>
            <a:ext cx="848838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DESY</a:t>
            </a:r>
            <a:endParaRPr lang="zh-CN" altLang="en-US" dirty="0"/>
          </a:p>
        </p:txBody>
      </p:sp>
      <p:sp>
        <p:nvSpPr>
          <p:cNvPr id="36" name="文本框 32">
            <a:extLst>
              <a:ext uri="{FF2B5EF4-FFF2-40B4-BE49-F238E27FC236}">
                <a16:creationId xmlns:a16="http://schemas.microsoft.com/office/drawing/2014/main" id="{53AF568B-907C-F590-E06A-CDC0F497631D}"/>
              </a:ext>
            </a:extLst>
          </p:cNvPr>
          <p:cNvSpPr txBox="1"/>
          <p:nvPr/>
        </p:nvSpPr>
        <p:spPr>
          <a:xfrm>
            <a:off x="10199333" y="3453997"/>
            <a:ext cx="1223206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THU/IHEP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7" name="文本框 33">
            <a:extLst>
              <a:ext uri="{FF2B5EF4-FFF2-40B4-BE49-F238E27FC236}">
                <a16:creationId xmlns:a16="http://schemas.microsoft.com/office/drawing/2014/main" id="{75BD8934-30A1-65AF-1423-2B48BE58D58F}"/>
              </a:ext>
            </a:extLst>
          </p:cNvPr>
          <p:cNvSpPr txBox="1"/>
          <p:nvPr/>
        </p:nvSpPr>
        <p:spPr>
          <a:xfrm>
            <a:off x="9367433" y="5550305"/>
            <a:ext cx="1677198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THU/SINAP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71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F504BD-C1B7-5F8F-F7EF-BA371AB62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218" y="1196751"/>
            <a:ext cx="11665296" cy="1368153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Replace the 100km booster by a PWFA accelerator, promising significant cost reduction</a:t>
            </a:r>
          </a:p>
          <a:p>
            <a:pPr lvl="1"/>
            <a:r>
              <a:rPr lang="en-US"/>
              <a:t>Key issues identified for experimental justification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FD4168-6C3A-6A29-C888-0B1DC63DB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CEPC Plasma injector study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11974-E081-B4B8-0C54-663FB69A8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CLHC</a:t>
            </a:r>
            <a:r>
              <a:rPr lang="zh-CN" altLang="en-US" dirty="0"/>
              <a:t> </a:t>
            </a:r>
            <a:r>
              <a:rPr lang="en-US" altLang="zh-CN" dirty="0"/>
              <a:t>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52E764-2C6A-AF5C-639B-08E9ECE54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/>
          </a:p>
        </p:txBody>
      </p:sp>
      <p:pic>
        <p:nvPicPr>
          <p:cNvPr id="6" name="图片 11">
            <a:extLst>
              <a:ext uri="{FF2B5EF4-FFF2-40B4-BE49-F238E27FC236}">
                <a16:creationId xmlns:a16="http://schemas.microsoft.com/office/drawing/2014/main" id="{F1F2E30A-F6C5-FB1A-D8FE-FCFF6D181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12" y="2996952"/>
            <a:ext cx="11102691" cy="317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96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>
            <a:extLst>
              <a:ext uri="{FF2B5EF4-FFF2-40B4-BE49-F238E27FC236}">
                <a16:creationId xmlns:a16="http://schemas.microsoft.com/office/drawing/2014/main" id="{9A7FABD3-7FC7-E885-102E-2E4C60D63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12" y="1063248"/>
            <a:ext cx="11278459" cy="405573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DC02FE2-93E3-35DD-BA10-90E541A74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PWFA</a:t>
            </a:r>
            <a:r>
              <a:rPr lang="zh-CN" altLang="en-US"/>
              <a:t> </a:t>
            </a:r>
            <a:r>
              <a:rPr lang="en-US" altLang="zh-CN"/>
              <a:t>test</a:t>
            </a:r>
            <a:r>
              <a:rPr lang="zh-CN" altLang="en-US"/>
              <a:t> </a:t>
            </a:r>
            <a:r>
              <a:rPr lang="en-US" altLang="zh-CN"/>
              <a:t>facility</a:t>
            </a:r>
            <a:r>
              <a:rPr lang="zh-CN" altLang="en-US"/>
              <a:t> </a:t>
            </a:r>
            <a:r>
              <a:rPr lang="en-US" altLang="zh-CN"/>
              <a:t>@BEPCII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B6A773-63EA-D5A4-3CE9-288522F93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CLHC</a:t>
            </a:r>
            <a:r>
              <a:rPr lang="zh-CN" altLang="en-US" dirty="0"/>
              <a:t> </a:t>
            </a:r>
            <a:r>
              <a:rPr lang="en-US" altLang="zh-CN" dirty="0"/>
              <a:t>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77507B-96BF-136F-9AD0-27D6174A5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19</a:t>
            </a:fld>
            <a:endParaRPr lang="zh-CN" alt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F596FB91-B771-5F80-9BA8-B809505CA8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5" t="16978" r="23390" b="6622"/>
          <a:stretch/>
        </p:blipFill>
        <p:spPr>
          <a:xfrm>
            <a:off x="479376" y="1063248"/>
            <a:ext cx="2880319" cy="2492584"/>
          </a:xfrm>
          <a:prstGeom prst="rect">
            <a:avLst/>
          </a:prstGeom>
        </p:spPr>
      </p:pic>
      <p:sp>
        <p:nvSpPr>
          <p:cNvPr id="7" name="椭圆 3">
            <a:extLst>
              <a:ext uri="{FF2B5EF4-FFF2-40B4-BE49-F238E27FC236}">
                <a16:creationId xmlns:a16="http://schemas.microsoft.com/office/drawing/2014/main" id="{150A243A-717C-814D-D878-2D936FDCD8DC}"/>
              </a:ext>
            </a:extLst>
          </p:cNvPr>
          <p:cNvSpPr/>
          <p:nvPr/>
        </p:nvSpPr>
        <p:spPr>
          <a:xfrm>
            <a:off x="1703512" y="1285861"/>
            <a:ext cx="1224136" cy="5051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9">
            <a:extLst>
              <a:ext uri="{FF2B5EF4-FFF2-40B4-BE49-F238E27FC236}">
                <a16:creationId xmlns:a16="http://schemas.microsoft.com/office/drawing/2014/main" id="{A48C9F10-EA6D-1CBA-DE7F-D6537187CD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45" t="68374" r="52411"/>
          <a:stretch/>
        </p:blipFill>
        <p:spPr>
          <a:xfrm>
            <a:off x="609600" y="5164221"/>
            <a:ext cx="4536504" cy="1550927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75DFE2F9-F4B2-1FC5-36C7-EECA8E7315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884" t="68374"/>
          <a:stretch/>
        </p:blipFill>
        <p:spPr>
          <a:xfrm>
            <a:off x="5519936" y="5118981"/>
            <a:ext cx="5484867" cy="16414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90345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E17FACB3-5F8C-4742-930A-81B9934E8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 brief introduction of CEPC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9F898D0-624C-47F7-BA03-26E377540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CE40B298-4330-4F5D-A4AD-06321ED177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9708" y="1124744"/>
                <a:ext cx="9368700" cy="1944216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461963" indent="-461963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v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914400" indent="-4524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376363" indent="-461963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828800" indent="-4524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>
                    <a:tab pos="1828800" algn="l"/>
                  </a:tabLst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711325" indent="-334963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q"/>
                </a:pPr>
                <a:r>
                  <a:rPr lang="en-US" sz="1800" dirty="0">
                    <a:solidFill>
                      <a:prstClr val="black"/>
                    </a:solidFill>
                  </a:rPr>
                  <a:t>Circular Electron-Positron Collider (CEPC) as a Higgs (Z / W</a:t>
                </a:r>
                <a:r>
                  <a:rPr lang="zh-CN" altLang="en-US" sz="18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1800" dirty="0">
                    <a:solidFill>
                      <a:prstClr val="black"/>
                    </a:solidFill>
                  </a:rPr>
                  <a:t>/</a:t>
                </a:r>
                <a:r>
                  <a:rPr lang="zh-CN" altLang="en-US" sz="18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acc>
                      <m:accPr>
                        <m:chr m:val="̅"/>
                        <m:ctrlPr>
                          <a:rPr lang="en-US" altLang="zh-CN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acc>
                  </m:oMath>
                </a14:m>
                <a:r>
                  <a:rPr lang="en-US" sz="1800" dirty="0">
                    <a:solidFill>
                      <a:prstClr val="black"/>
                    </a:solidFill>
                  </a:rPr>
                  <a:t> ) factory </a:t>
                </a:r>
                <a:r>
                  <a:rPr lang="en-US" altLang="zh-CN" sz="1800" dirty="0">
                    <a:solidFill>
                      <a:prstClr val="black"/>
                    </a:solidFill>
                  </a:rPr>
                  <a:t>in China</a:t>
                </a:r>
                <a:endParaRPr lang="en-US" sz="1800" dirty="0">
                  <a:solidFill>
                    <a:prstClr val="black"/>
                  </a:solidFill>
                </a:endParaRPr>
              </a:p>
              <a:p>
                <a:pPr lvl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q"/>
                </a:pPr>
                <a:r>
                  <a:rPr lang="en-US" sz="1800" dirty="0">
                    <a:solidFill>
                      <a:prstClr val="black"/>
                    </a:solidFill>
                  </a:rPr>
                  <a:t>Higgs Factory (&gt;1M Higgs</a:t>
                </a:r>
                <a:r>
                  <a:rPr lang="en-US" altLang="zh-CN" sz="1800" dirty="0">
                    <a:solidFill>
                      <a:prstClr val="black"/>
                    </a:solidFill>
                  </a:rPr>
                  <a:t>,</a:t>
                </a:r>
                <a:r>
                  <a:rPr lang="zh-CN" altLang="en-US" sz="18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1800" dirty="0">
                    <a:solidFill>
                      <a:prstClr val="black"/>
                    </a:solidFill>
                  </a:rPr>
                  <a:t>~1%</a:t>
                </a:r>
                <a:r>
                  <a:rPr lang="zh-CN" altLang="en-US" sz="18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1800" dirty="0">
                    <a:solidFill>
                      <a:prstClr val="black"/>
                    </a:solidFill>
                  </a:rPr>
                  <a:t>precision</a:t>
                </a:r>
                <a:r>
                  <a:rPr lang="en-US" sz="1800" dirty="0">
                    <a:solidFill>
                      <a:prstClr val="black"/>
                    </a:solidFill>
                  </a:rPr>
                  <a:t>)</a:t>
                </a:r>
                <a:endParaRPr lang="en-US" sz="1600" dirty="0">
                  <a:solidFill>
                    <a:prstClr val="black"/>
                  </a:solidFill>
                </a:endParaRPr>
              </a:p>
              <a:p>
                <a:pPr lvl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q"/>
                </a:pPr>
                <a:r>
                  <a:rPr lang="en-US" sz="1800" dirty="0">
                    <a:solidFill>
                      <a:prstClr val="black"/>
                    </a:solidFill>
                  </a:rPr>
                  <a:t>Z Factory (~Tera Z) </a:t>
                </a:r>
              </a:p>
              <a:p>
                <a:pPr lvl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q"/>
                </a:pPr>
                <a:r>
                  <a:rPr lang="en-US" altLang="zh-CN" sz="1800" dirty="0">
                    <a:solidFill>
                      <a:prstClr val="black"/>
                    </a:solidFill>
                  </a:rPr>
                  <a:t>T</a:t>
                </a:r>
                <a:r>
                  <a:rPr lang="en-US" sz="1800" dirty="0">
                    <a:solidFill>
                      <a:prstClr val="black"/>
                    </a:solidFill>
                  </a:rPr>
                  <a:t>he </a:t>
                </a:r>
                <a:r>
                  <a:rPr lang="en-US" sz="1800" b="1" dirty="0">
                    <a:solidFill>
                      <a:schemeClr val="tx1"/>
                    </a:solidFill>
                  </a:rPr>
                  <a:t>W</a:t>
                </a:r>
                <a:r>
                  <a:rPr lang="en-US" sz="1800" b="1" baseline="30000" dirty="0">
                    <a:solidFill>
                      <a:schemeClr val="tx1"/>
                    </a:solidFill>
                  </a:rPr>
                  <a:t>+</a:t>
                </a:r>
                <a:r>
                  <a:rPr lang="en-US" sz="1800" b="1" dirty="0">
                    <a:solidFill>
                      <a:schemeClr val="tx1"/>
                    </a:solidFill>
                  </a:rPr>
                  <a:t>W</a:t>
                </a:r>
                <a:r>
                  <a:rPr lang="en-US" sz="1800" b="1" baseline="30000" dirty="0">
                    <a:solidFill>
                      <a:schemeClr val="tx1"/>
                    </a:solidFill>
                  </a:rPr>
                  <a:t>-</a:t>
                </a:r>
                <a:r>
                  <a:rPr lang="en-US" sz="1800" dirty="0">
                    <a:solidFill>
                      <a:schemeClr val="tx1"/>
                    </a:solidFill>
                  </a:rPr>
                  <a:t> pair and then </a:t>
                </a:r>
                <a14:m>
                  <m:oMath xmlns:m="http://schemas.openxmlformats.org/officeDocument/2006/math">
                    <m:r>
                      <a:rPr lang="en-US" sz="1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acc>
                      <m:accPr>
                        <m:chr m:val="̅"/>
                        <m:ctrlPr>
                          <a:rPr lang="en-US" altLang="zh-CN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acc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pair </a:t>
                </a:r>
                <a:r>
                  <a:rPr lang="en-US" sz="1800" dirty="0">
                    <a:solidFill>
                      <a:prstClr val="black"/>
                    </a:solidFill>
                  </a:rPr>
                  <a:t>production thresholds</a:t>
                </a:r>
              </a:p>
              <a:p>
                <a:pPr lvl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q"/>
                </a:pPr>
                <a:r>
                  <a:rPr lang="en-US" sz="1800" dirty="0">
                    <a:solidFill>
                      <a:prstClr val="black"/>
                    </a:solidFill>
                  </a:rPr>
                  <a:t>Higgs, EW, flavor physics &amp; QCD, probe to new physics up to 10 </a:t>
                </a:r>
                <a:r>
                  <a:rPr lang="en-US" sz="1800" dirty="0" err="1">
                    <a:solidFill>
                      <a:prstClr val="black"/>
                    </a:solidFill>
                  </a:rPr>
                  <a:t>TeV</a:t>
                </a:r>
                <a:r>
                  <a:rPr lang="en-US" sz="1800" dirty="0">
                    <a:solidFill>
                      <a:prstClr val="black"/>
                    </a:solidFill>
                  </a:rPr>
                  <a:t> </a:t>
                </a:r>
              </a:p>
              <a:p>
                <a:pPr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q"/>
                </a:pPr>
                <a:r>
                  <a:rPr lang="en-US" sz="1800" dirty="0">
                    <a:solidFill>
                      <a:prstClr val="black"/>
                    </a:solidFill>
                  </a:rPr>
                  <a:t>Possible </a:t>
                </a:r>
                <a:r>
                  <a:rPr lang="en-US" sz="1800" i="1" dirty="0">
                    <a:solidFill>
                      <a:prstClr val="black"/>
                    </a:solidFill>
                  </a:rPr>
                  <a:t>pp</a:t>
                </a:r>
                <a:r>
                  <a:rPr lang="en-US" sz="1800" dirty="0">
                    <a:solidFill>
                      <a:prstClr val="black"/>
                    </a:solidFill>
                  </a:rPr>
                  <a:t> collider (SppC) of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en-US" sz="1800" dirty="0">
                    <a:solidFill>
                      <a:prstClr val="black"/>
                    </a:solidFill>
                  </a:rPr>
                  <a:t> ~ </a:t>
                </a:r>
                <a:r>
                  <a:rPr lang="en-US" altLang="zh-CN" sz="1800" dirty="0">
                    <a:solidFill>
                      <a:prstClr val="black"/>
                    </a:solidFill>
                  </a:rPr>
                  <a:t>125</a:t>
                </a:r>
                <a:r>
                  <a:rPr lang="en-US" sz="1800" dirty="0">
                    <a:solidFill>
                      <a:prstClr val="black"/>
                    </a:solidFill>
                  </a:rPr>
                  <a:t> </a:t>
                </a:r>
                <a:r>
                  <a:rPr lang="en-US" sz="1800" dirty="0" err="1">
                    <a:solidFill>
                      <a:prstClr val="black"/>
                    </a:solidFill>
                  </a:rPr>
                  <a:t>TeV</a:t>
                </a:r>
                <a:r>
                  <a:rPr lang="en-US" sz="1800" dirty="0">
                    <a:solidFill>
                      <a:prstClr val="black"/>
                    </a:solidFill>
                  </a:rPr>
                  <a:t> (TDR spec.) in the far future.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CE40B298-4330-4F5D-A4AD-06321ED177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708" y="1124744"/>
                <a:ext cx="9368700" cy="1944216"/>
              </a:xfrm>
              <a:prstGeom prst="rect">
                <a:avLst/>
              </a:prstGeom>
              <a:blipFill>
                <a:blip r:embed="rId5"/>
                <a:stretch>
                  <a:fillRect l="-678" t="-1948" b="-3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3ECE0E17-7EF3-00E9-2767-AF029AE0B1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12" y="3557231"/>
            <a:ext cx="5040560" cy="28851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A99A75-5782-44B8-7634-05FCE5E6AC58}"/>
              </a:ext>
            </a:extLst>
          </p:cNvPr>
          <p:cNvSpPr txBox="1"/>
          <p:nvPr/>
        </p:nvSpPr>
        <p:spPr>
          <a:xfrm>
            <a:off x="666712" y="3289792"/>
            <a:ext cx="3928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CEPC Operation Plan and Goals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3FA52F-5241-A391-1863-2ECB38B440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00" y="4447560"/>
            <a:ext cx="6007100" cy="1981200"/>
          </a:xfrm>
          <a:prstGeom prst="rect">
            <a:avLst/>
          </a:prstGeom>
        </p:spPr>
      </p:pic>
      <p:pic>
        <p:nvPicPr>
          <p:cNvPr id="13" name="Picture 3" descr="Macintosh HD:Users:manqi:Desktop:PR1.png">
            <a:extLst>
              <a:ext uri="{FF2B5EF4-FFF2-40B4-BE49-F238E27FC236}">
                <a16:creationId xmlns:a16="http://schemas.microsoft.com/office/drawing/2014/main" id="{D28125B5-EEA2-ACA1-A168-B125F97C8EA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94546" y="1515734"/>
            <a:ext cx="3449511" cy="230458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文本框 3">
            <a:extLst>
              <a:ext uri="{FF2B5EF4-FFF2-40B4-BE49-F238E27FC236}">
                <a16:creationId xmlns:a16="http://schemas.microsoft.com/office/drawing/2014/main" id="{68D30CD4-9D73-597E-7096-AD4A89444D7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749720" y="3716372"/>
            <a:ext cx="344297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38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Anticipated accuracy on Higgs properties at CEPC </a:t>
            </a:r>
            <a:r>
              <a:rPr lang="en-US" altLang="zh-CN" sz="1200" dirty="0">
                <a:solidFill>
                  <a:srgbClr val="00B05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versus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at LHC/HL-LHC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3B8563-FF7D-30C7-3384-8A34CA68E0AD}"/>
              </a:ext>
            </a:extLst>
          </p:cNvPr>
          <p:cNvSpPr txBox="1"/>
          <p:nvPr/>
        </p:nvSpPr>
        <p:spPr>
          <a:xfrm>
            <a:off x="6485417" y="4188188"/>
            <a:ext cx="3294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B050"/>
                </a:solidFill>
              </a:rPr>
              <a:t>Covered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energy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scales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of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NP</a:t>
            </a:r>
            <a:endParaRPr 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703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B2BC49-4F8B-476D-B21E-4A2410D67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Timeline and progress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BAE09B-A4FE-52C3-E29E-01B86C84A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CLHC</a:t>
            </a:r>
            <a:r>
              <a:rPr lang="zh-CN" altLang="en-US" dirty="0"/>
              <a:t> </a:t>
            </a:r>
            <a:r>
              <a:rPr lang="en-US" altLang="zh-CN" dirty="0"/>
              <a:t>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8B2C8D-2E9E-C0A2-1183-98003588F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20</a:t>
            </a:fld>
            <a:endParaRPr lang="zh-CN" altLang="en-US"/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id="{7C29AED0-A296-FC97-E8DB-098C7AB3A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" y="1244042"/>
            <a:ext cx="12000657" cy="4884642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A774E9F8-DD8B-2728-86CA-C84CB6578D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750" y="1160221"/>
            <a:ext cx="889383" cy="1976793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1AF318A5-9F3F-6553-5FB7-783FFBD587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823" y="1160221"/>
            <a:ext cx="4369828" cy="1966039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88D81A9F-8C43-35C8-30F2-8900C9666C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419" y="1156219"/>
            <a:ext cx="889383" cy="1976793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B9B79CC8-1B7B-603C-D038-367AFB9660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419" y="4304015"/>
            <a:ext cx="4562502" cy="205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48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8FC970-8A08-A0CE-F05D-CF54810DB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818" y="1115327"/>
            <a:ext cx="10972800" cy="3393794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Motivation</a:t>
            </a:r>
          </a:p>
          <a:p>
            <a:pPr lvl="1"/>
            <a:r>
              <a:rPr lang="en-US"/>
              <a:t>Precision beam energy calibration @ Z, W (~100keV), w/ resonant depolarization</a:t>
            </a:r>
          </a:p>
          <a:p>
            <a:pPr lvl="1"/>
            <a:r>
              <a:rPr lang="en-US"/>
              <a:t>Longitudinal polarization at Z-pole and beyond, for weaking mixing angle measurement, CPV etc.</a:t>
            </a:r>
          </a:p>
          <a:p>
            <a:r>
              <a:rPr lang="en-US"/>
              <a:t>Design</a:t>
            </a:r>
          </a:p>
          <a:p>
            <a:pPr lvl="1"/>
            <a:r>
              <a:rPr lang="en-US"/>
              <a:t>Polarized beam injector</a:t>
            </a:r>
          </a:p>
          <a:p>
            <a:pPr lvl="1"/>
            <a:r>
              <a:rPr lang="en-US"/>
              <a:t>~70% longitudinal polarization at Z-pole</a:t>
            </a:r>
          </a:p>
          <a:p>
            <a:pPr lvl="1"/>
            <a:r>
              <a:rPr lang="en-US"/>
              <a:t>Potential to attain polarization at Higgs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788EB-E14B-1465-63A1-3B7561CF3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Beam</a:t>
            </a:r>
            <a:r>
              <a:rPr lang="zh-CN" altLang="en-US"/>
              <a:t> </a:t>
            </a:r>
            <a:r>
              <a:rPr lang="en-US" altLang="zh-CN"/>
              <a:t>polarization</a:t>
            </a:r>
            <a:r>
              <a:rPr lang="zh-CN" altLang="en-US"/>
              <a:t> </a:t>
            </a:r>
            <a:r>
              <a:rPr lang="en-US" altLang="zh-CN"/>
              <a:t>study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C7BA0F-A984-3025-2CA2-49B330C00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CLHC</a:t>
            </a:r>
            <a:r>
              <a:rPr lang="zh-CN" altLang="en-US" dirty="0"/>
              <a:t> </a:t>
            </a:r>
            <a:r>
              <a:rPr lang="en-US" altLang="zh-CN" dirty="0"/>
              <a:t>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5BDAB-7DDE-5C4D-067A-41F136B8F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21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01853A-7E55-0B22-0C51-3BA1F7EE6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160" y="2996953"/>
            <a:ext cx="5359496" cy="3313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0F3675-0D9B-DDD6-496F-99E5543E22AC}"/>
              </a:ext>
            </a:extLst>
          </p:cNvPr>
          <p:cNvSpPr txBox="1"/>
          <p:nvPr/>
        </p:nvSpPr>
        <p:spPr>
          <a:xfrm>
            <a:off x="911424" y="5437534"/>
            <a:ext cx="609986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70C0"/>
                </a:solidFill>
              </a:rPr>
              <a:t>W.</a:t>
            </a:r>
            <a:r>
              <a:rPr lang="zh-CN" altLang="en-US" sz="1400" dirty="0">
                <a:solidFill>
                  <a:srgbClr val="0070C0"/>
                </a:solidFill>
              </a:rPr>
              <a:t> </a:t>
            </a:r>
            <a:r>
              <a:rPr lang="en-US" altLang="zh-CN" sz="1400" dirty="0">
                <a:solidFill>
                  <a:srgbClr val="0070C0"/>
                </a:solidFill>
              </a:rPr>
              <a:t>Xia</a:t>
            </a:r>
            <a:r>
              <a:rPr lang="zh-CN" altLang="en-US" sz="1400" dirty="0">
                <a:solidFill>
                  <a:srgbClr val="0070C0"/>
                </a:solidFill>
              </a:rPr>
              <a:t> </a:t>
            </a:r>
            <a:r>
              <a:rPr lang="en-US" altLang="zh-CN" sz="1400" dirty="0">
                <a:solidFill>
                  <a:srgbClr val="0070C0"/>
                </a:solidFill>
              </a:rPr>
              <a:t>et</a:t>
            </a:r>
            <a:r>
              <a:rPr lang="zh-CN" altLang="en-US" sz="1400" dirty="0">
                <a:solidFill>
                  <a:srgbClr val="0070C0"/>
                </a:solidFill>
              </a:rPr>
              <a:t> </a:t>
            </a:r>
            <a:r>
              <a:rPr lang="en-US" altLang="zh-CN" sz="1400" dirty="0">
                <a:solidFill>
                  <a:srgbClr val="0070C0"/>
                </a:solidFill>
              </a:rPr>
              <a:t>al.,</a:t>
            </a:r>
            <a:r>
              <a:rPr lang="zh-CN" altLang="en-US" sz="1400" dirty="0">
                <a:solidFill>
                  <a:srgbClr val="0070C0"/>
                </a:solidFill>
              </a:rPr>
              <a:t> </a:t>
            </a:r>
            <a:r>
              <a:rPr lang="en-US" altLang="zh-CN" sz="1400" dirty="0">
                <a:solidFill>
                  <a:srgbClr val="0070C0"/>
                </a:solidFill>
              </a:rPr>
              <a:t>Investigation of spin rotators in CEPC at the Z-pole, </a:t>
            </a:r>
          </a:p>
          <a:p>
            <a:r>
              <a:rPr lang="en-US" altLang="zh-CN" sz="1400" dirty="0" err="1">
                <a:solidFill>
                  <a:srgbClr val="0070C0"/>
                </a:solidFill>
              </a:rPr>
              <a:t>Radiat</a:t>
            </a:r>
            <a:r>
              <a:rPr lang="en-US" altLang="zh-CN" sz="1400" dirty="0">
                <a:solidFill>
                  <a:srgbClr val="0070C0"/>
                </a:solidFill>
              </a:rPr>
              <a:t>. Det. Tech. Meth. 6:490 (2022).</a:t>
            </a:r>
          </a:p>
          <a:p>
            <a:r>
              <a:rPr lang="en-US" altLang="zh-CN" sz="1400" dirty="0">
                <a:solidFill>
                  <a:srgbClr val="0070C0"/>
                </a:solidFill>
              </a:rPr>
              <a:t>T. Chen, Z. </a:t>
            </a:r>
            <a:r>
              <a:rPr lang="en-US" altLang="zh-CN" sz="1400" dirty="0" err="1">
                <a:solidFill>
                  <a:srgbClr val="0070C0"/>
                </a:solidFill>
              </a:rPr>
              <a:t>Duan</a:t>
            </a:r>
            <a:r>
              <a:rPr lang="en-US" altLang="zh-CN" sz="1400" dirty="0">
                <a:solidFill>
                  <a:srgbClr val="0070C0"/>
                </a:solidFill>
              </a:rPr>
              <a:t>, D. H. Ji, D. Wang, Phys. Rev. Accel. Beams, 26, 051003 (2023).</a:t>
            </a:r>
            <a:endParaRPr lang="en-US" sz="14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25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4DF403-59C8-1AC1-C074-D2B158D37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Polarization R&amp;D in the EDR phase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A853AD-C86C-B71A-6254-8E36B70CF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22</a:t>
            </a:fld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98A29F-126E-92EE-AEB9-0B2DA6A4B2E2}"/>
              </a:ext>
            </a:extLst>
          </p:cNvPr>
          <p:cNvSpPr txBox="1"/>
          <p:nvPr/>
        </p:nvSpPr>
        <p:spPr>
          <a:xfrm>
            <a:off x="983432" y="1207093"/>
            <a:ext cx="4563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/>
              <a:t>CEPC</a:t>
            </a:r>
            <a:r>
              <a:rPr lang="zh-CN" altLang="en-US" sz="2000"/>
              <a:t> </a:t>
            </a:r>
            <a:r>
              <a:rPr lang="en-US" altLang="zh-CN" sz="2000"/>
              <a:t>requirements,</a:t>
            </a:r>
            <a:r>
              <a:rPr lang="zh-CN" altLang="en-US" sz="2000"/>
              <a:t> </a:t>
            </a:r>
            <a:r>
              <a:rPr lang="en-US" altLang="zh-CN" sz="2000" b="1" i="1">
                <a:solidFill>
                  <a:srgbClr val="FF0000"/>
                </a:solidFill>
              </a:rPr>
              <a:t>R&amp;D</a:t>
            </a:r>
            <a:r>
              <a:rPr lang="zh-CN" altLang="en-US" sz="2000" b="1" i="1">
                <a:solidFill>
                  <a:srgbClr val="FF0000"/>
                </a:solidFill>
              </a:rPr>
              <a:t> </a:t>
            </a:r>
            <a:r>
              <a:rPr lang="en-US" altLang="zh-CN" sz="2000" b="1" i="1">
                <a:solidFill>
                  <a:srgbClr val="FF0000"/>
                </a:solidFill>
              </a:rPr>
              <a:t>items,</a:t>
            </a:r>
          </a:p>
          <a:p>
            <a:r>
              <a:rPr lang="en-US" altLang="zh-CN" sz="2000"/>
              <a:t>and</a:t>
            </a:r>
            <a:r>
              <a:rPr lang="zh-CN" altLang="en-US" sz="2000" b="1" i="1">
                <a:solidFill>
                  <a:srgbClr val="FF0000"/>
                </a:solidFill>
              </a:rPr>
              <a:t> </a:t>
            </a:r>
            <a:r>
              <a:rPr lang="en-US" altLang="zh-CN" sz="2000" b="1" i="1">
                <a:solidFill>
                  <a:srgbClr val="0000FF"/>
                </a:solidFill>
              </a:rPr>
              <a:t>required</a:t>
            </a:r>
            <a:r>
              <a:rPr lang="zh-CN" altLang="en-US" sz="2000" b="1" i="1">
                <a:solidFill>
                  <a:srgbClr val="0000FF"/>
                </a:solidFill>
              </a:rPr>
              <a:t> </a:t>
            </a:r>
            <a:r>
              <a:rPr lang="en-US" altLang="zh-CN" sz="2000" b="1" i="1">
                <a:solidFill>
                  <a:srgbClr val="0000FF"/>
                </a:solidFill>
              </a:rPr>
              <a:t>experiment</a:t>
            </a:r>
            <a:r>
              <a:rPr lang="zh-CN" altLang="en-US" sz="2000" b="1" i="1">
                <a:solidFill>
                  <a:srgbClr val="0000FF"/>
                </a:solidFill>
              </a:rPr>
              <a:t> </a:t>
            </a:r>
            <a:r>
              <a:rPr lang="en-US" altLang="zh-CN" sz="2000" b="1" i="1">
                <a:solidFill>
                  <a:srgbClr val="0000FF"/>
                </a:solidFill>
              </a:rPr>
              <a:t>demonstration</a:t>
            </a:r>
            <a:endParaRPr lang="en-US" sz="2000" b="1" i="1">
              <a:solidFill>
                <a:srgbClr val="0000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480758-629E-BD56-8204-769595A67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517" y="2441960"/>
            <a:ext cx="5353756" cy="23042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78B2DD-BF2A-C365-AB9C-07A4F6754E53}"/>
              </a:ext>
            </a:extLst>
          </p:cNvPr>
          <p:cNvSpPr txBox="1"/>
          <p:nvPr/>
        </p:nvSpPr>
        <p:spPr>
          <a:xfrm>
            <a:off x="6903231" y="1207093"/>
            <a:ext cx="483832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rgbClr val="FF0000"/>
                </a:solidFill>
              </a:rPr>
              <a:t>R&amp;D,</a:t>
            </a:r>
            <a:r>
              <a:rPr lang="zh-CN" altLang="en-US" sz="2000">
                <a:solidFill>
                  <a:srgbClr val="FF0000"/>
                </a:solidFill>
              </a:rPr>
              <a:t> </a:t>
            </a:r>
            <a:r>
              <a:rPr lang="en-US" altLang="zh-CN" sz="2000"/>
              <a:t>beam</a:t>
            </a:r>
            <a:r>
              <a:rPr lang="zh-CN" altLang="en-US" sz="2000"/>
              <a:t> </a:t>
            </a:r>
            <a:r>
              <a:rPr lang="en-US" altLang="zh-CN" sz="2000"/>
              <a:t>tests,</a:t>
            </a:r>
            <a:r>
              <a:rPr lang="zh-CN" altLang="en-US" sz="2000"/>
              <a:t> </a:t>
            </a:r>
            <a:r>
              <a:rPr lang="en-US" altLang="zh-CN" sz="2000"/>
              <a:t>and</a:t>
            </a:r>
            <a:r>
              <a:rPr lang="zh-CN" altLang="en-US" sz="2000"/>
              <a:t> </a:t>
            </a:r>
            <a:r>
              <a:rPr lang="en-US" altLang="zh-CN" sz="2000"/>
              <a:t>foreseen</a:t>
            </a:r>
            <a:r>
              <a:rPr lang="zh-CN" altLang="en-US" sz="2000"/>
              <a:t> </a:t>
            </a:r>
            <a:r>
              <a:rPr lang="en-US" altLang="zh-CN" sz="2000">
                <a:solidFill>
                  <a:srgbClr val="0000FF"/>
                </a:solidFill>
              </a:rPr>
              <a:t>experimental</a:t>
            </a:r>
            <a:r>
              <a:rPr lang="zh-CN" altLang="en-US" sz="2000">
                <a:solidFill>
                  <a:srgbClr val="0000FF"/>
                </a:solidFill>
              </a:rPr>
              <a:t> </a:t>
            </a:r>
            <a:r>
              <a:rPr lang="en-US" altLang="zh-CN" sz="2000">
                <a:solidFill>
                  <a:srgbClr val="0000FF"/>
                </a:solidFill>
              </a:rPr>
              <a:t>demonstration</a:t>
            </a:r>
            <a:r>
              <a:rPr lang="zh-CN" altLang="en-US" sz="2000">
                <a:solidFill>
                  <a:srgbClr val="0000FF"/>
                </a:solidFill>
              </a:rPr>
              <a:t> </a:t>
            </a:r>
            <a:r>
              <a:rPr lang="en-US" altLang="zh-CN" sz="2000"/>
              <a:t>at</a:t>
            </a:r>
            <a:r>
              <a:rPr lang="zh-CN" altLang="en-US" sz="2000"/>
              <a:t> </a:t>
            </a:r>
            <a:r>
              <a:rPr lang="en-US" altLang="zh-CN" sz="2000"/>
              <a:t>IHEP</a:t>
            </a:r>
            <a:r>
              <a:rPr lang="zh-CN" altLang="en-US" sz="2000"/>
              <a:t> </a:t>
            </a:r>
            <a:r>
              <a:rPr lang="en-US" altLang="zh-CN" sz="2000"/>
              <a:t>accelerator</a:t>
            </a:r>
            <a:r>
              <a:rPr lang="zh-CN" altLang="en-US" sz="2000"/>
              <a:t> </a:t>
            </a:r>
            <a:r>
              <a:rPr lang="en-US" altLang="zh-CN" sz="2000"/>
              <a:t>facilities</a:t>
            </a:r>
            <a:endParaRPr lang="en-US" sz="2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A266D0-A709-8BF4-186B-D803FBFA37F8}"/>
              </a:ext>
            </a:extLst>
          </p:cNvPr>
          <p:cNvSpPr txBox="1"/>
          <p:nvPr/>
        </p:nvSpPr>
        <p:spPr>
          <a:xfrm>
            <a:off x="6744072" y="5157192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0000FF"/>
                </a:solidFill>
              </a:rPr>
              <a:t>These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activities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will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set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the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basis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for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polarized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beam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applications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@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CEPC.</a:t>
            </a:r>
            <a:endParaRPr lang="en-US">
              <a:solidFill>
                <a:srgbClr val="0000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5DA300-CED3-D87F-8B5E-D24EFA444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2" y="2131099"/>
            <a:ext cx="5809769" cy="442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88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CA787F-309A-8CF6-4D67-4FDDE6737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Compton polarimeter @ BEPCII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1290BB-6DF8-E74A-2DC1-7CA58D7F6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CLHC</a:t>
            </a:r>
            <a:r>
              <a:rPr lang="zh-CN" altLang="en-US" dirty="0"/>
              <a:t> </a:t>
            </a:r>
            <a:r>
              <a:rPr lang="en-US" altLang="zh-CN" dirty="0"/>
              <a:t>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88ACDF-8624-ABF5-5551-D212333EC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23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E70042-A6CD-8275-DE84-822AB8B5E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059649"/>
            <a:ext cx="6336704" cy="2401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C5035D-863E-B2C6-AB90-9B26B2A16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1407000"/>
            <a:ext cx="2582586" cy="19457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AE3E38-2A79-7C4B-F7CC-C610CA6A2810}"/>
              </a:ext>
            </a:extLst>
          </p:cNvPr>
          <p:cNvSpPr txBox="1"/>
          <p:nvPr/>
        </p:nvSpPr>
        <p:spPr>
          <a:xfrm>
            <a:off x="5959568" y="1048659"/>
            <a:ext cx="3438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0000FF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CEPC vertex detector prototype </a:t>
            </a:r>
            <a:endParaRPr lang="en-US">
              <a:solidFill>
                <a:srgbClr val="0000FF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E892D5-D2FD-F95F-6D6C-C61E882308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466" y="1572454"/>
            <a:ext cx="2736078" cy="16664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A9DB04-587F-A4CB-351F-4E652FD1BB7C}"/>
              </a:ext>
            </a:extLst>
          </p:cNvPr>
          <p:cNvSpPr txBox="1"/>
          <p:nvPr/>
        </p:nvSpPr>
        <p:spPr>
          <a:xfrm>
            <a:off x="9182642" y="1048659"/>
            <a:ext cx="3438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Laser optics &amp; detector layout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835C33-DA2C-3258-6B8C-5BEC1D95C6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13" y="3880005"/>
            <a:ext cx="8377240" cy="22415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374C2B-AB33-9EB1-A888-6E15B4504340}"/>
              </a:ext>
            </a:extLst>
          </p:cNvPr>
          <p:cNvSpPr txBox="1"/>
          <p:nvPr/>
        </p:nvSpPr>
        <p:spPr>
          <a:xfrm>
            <a:off x="8951297" y="3555584"/>
            <a:ext cx="324070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/>
              <a:t>Attempt first beam polarization measurement before end of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/>
              <a:t>Resonant Depolarization experiment in 2026</a:t>
            </a:r>
          </a:p>
        </p:txBody>
      </p:sp>
    </p:spTree>
    <p:extLst>
      <p:ext uri="{BB962C8B-B14F-4D97-AF65-F5344CB8AC3E}">
        <p14:creationId xmlns:p14="http://schemas.microsoft.com/office/powerpoint/2010/main" val="3198079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CB1EF6-5C16-F285-86A7-7428DA04D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7934672" cy="2287155"/>
          </a:xfrm>
        </p:spPr>
        <p:txBody>
          <a:bodyPr>
            <a:normAutofit fontScale="85000" lnSpcReduction="10000"/>
          </a:bodyPr>
          <a:lstStyle/>
          <a:p>
            <a:r>
              <a:rPr lang="en-US"/>
              <a:t>Polarized electron source</a:t>
            </a:r>
          </a:p>
          <a:p>
            <a:pPr lvl="1"/>
            <a:r>
              <a:rPr lang="en-US"/>
              <a:t>First superlattice GaAs cathode under test @ JGU Mainz</a:t>
            </a:r>
          </a:p>
          <a:p>
            <a:pPr lvl="1"/>
            <a:r>
              <a:rPr lang="en-US"/>
              <a:t>Beam test of the polarized e- beamline in 2027</a:t>
            </a:r>
          </a:p>
          <a:p>
            <a:r>
              <a:rPr lang="en-US"/>
              <a:t>Superconducting solenoid spin rotator under design.</a:t>
            </a:r>
          </a:p>
          <a:p>
            <a:r>
              <a:rPr lang="en-US"/>
              <a:t>E- longitudinal polarization @ BEPCII under study.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83D257-FF79-EB28-339E-B7124A9E6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polarization R&amp;D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1468DF-4305-C2CF-8A4E-B44DEDDA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CLHC</a:t>
            </a:r>
            <a:r>
              <a:rPr lang="zh-CN" altLang="en-US" dirty="0"/>
              <a:t> </a:t>
            </a:r>
            <a:r>
              <a:rPr lang="en-US" altLang="zh-CN" dirty="0"/>
              <a:t>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56E5F5-67B9-05B2-A7BF-E78E948FD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24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C71F8B-EA4D-EC23-3A9F-D4A6F3947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3788111"/>
            <a:ext cx="4802845" cy="23469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605D6B-50B1-391E-9B2B-A8EB20E77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874" y="1040898"/>
            <a:ext cx="3692252" cy="25321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DB00E6-AD23-FF68-8861-24CC46837F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859" y="3681697"/>
            <a:ext cx="3682242" cy="2518922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6C6FF489-1B6A-3101-BA90-D8540DF69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52" y="3787359"/>
            <a:ext cx="3206502" cy="22871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653368-05CC-A659-0463-376BCEA3AF86}"/>
              </a:ext>
            </a:extLst>
          </p:cNvPr>
          <p:cNvSpPr txBox="1"/>
          <p:nvPr/>
        </p:nvSpPr>
        <p:spPr>
          <a:xfrm>
            <a:off x="407368" y="6200619"/>
            <a:ext cx="3062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Polarized e- source beamline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F309C8-9E5F-2015-2836-8EE9EA1E7D7F}"/>
              </a:ext>
            </a:extLst>
          </p:cNvPr>
          <p:cNvSpPr txBox="1"/>
          <p:nvPr/>
        </p:nvSpPr>
        <p:spPr>
          <a:xfrm>
            <a:off x="3719736" y="6194547"/>
            <a:ext cx="3955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YBCO superconducting solenoid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968A51-A032-3E4D-B95F-F62BA33E1076}"/>
              </a:ext>
            </a:extLst>
          </p:cNvPr>
          <p:cNvSpPr txBox="1"/>
          <p:nvPr/>
        </p:nvSpPr>
        <p:spPr>
          <a:xfrm>
            <a:off x="7626548" y="6194547"/>
            <a:ext cx="4565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e- longitudinal polarization scheme for BEPCII</a:t>
            </a:r>
          </a:p>
        </p:txBody>
      </p:sp>
    </p:spTree>
    <p:extLst>
      <p:ext uri="{BB962C8B-B14F-4D97-AF65-F5344CB8AC3E}">
        <p14:creationId xmlns:p14="http://schemas.microsoft.com/office/powerpoint/2010/main" val="32181802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26905E-3625-04EF-DE89-9E1028871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CEPC Accelerator EDR Activities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2A1BFC-63DD-42B8-D137-F15369A4C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CLHC</a:t>
            </a:r>
            <a:r>
              <a:rPr lang="zh-CN" altLang="en-US" dirty="0"/>
              <a:t> </a:t>
            </a:r>
            <a:r>
              <a:rPr lang="en-US" altLang="zh-CN" dirty="0"/>
              <a:t>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A9FBC3-93BB-BE8D-4DFD-C936C343A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25</a:t>
            </a:fld>
            <a:endParaRPr lang="zh-CN" alt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DF95CEEA-2F7C-2F5D-398A-8C1E53676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463" y="1057799"/>
            <a:ext cx="10201822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43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8E2C6A-B04D-650C-CA78-4770E1930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1175032" cy="4840303"/>
          </a:xfrm>
        </p:spPr>
        <p:txBody>
          <a:bodyPr/>
          <a:lstStyle/>
          <a:p>
            <a:r>
              <a:rPr lang="en-US"/>
              <a:t>CEPC accelerators are in the phase of Engineering Design Report</a:t>
            </a:r>
          </a:p>
          <a:p>
            <a:r>
              <a:rPr lang="en-US"/>
              <a:t>Some R&amp;D highlights are reviewed</a:t>
            </a:r>
          </a:p>
          <a:p>
            <a:r>
              <a:rPr lang="en-US"/>
              <a:t>Experiences of BEPCII &amp; HEPS set steady basis for the success of CEPC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260CD6-D379-6ECA-2A74-26CCEC4D8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30FC1F-956D-B39A-BFF5-7DD6391DD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CLHC</a:t>
            </a:r>
            <a:r>
              <a:rPr lang="zh-CN" altLang="en-US" dirty="0"/>
              <a:t> </a:t>
            </a:r>
            <a:r>
              <a:rPr lang="en-US" altLang="zh-CN" dirty="0"/>
              <a:t>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B6C27F-49D6-488A-9EC9-930F50876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26</a:t>
            </a:fld>
            <a:endParaRPr lang="zh-CN" altLang="en-US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485354A6-92C0-1977-D515-EC4C91FFE2AA}"/>
              </a:ext>
            </a:extLst>
          </p:cNvPr>
          <p:cNvSpPr txBox="1">
            <a:spLocks/>
          </p:cNvSpPr>
          <p:nvPr/>
        </p:nvSpPr>
        <p:spPr>
          <a:xfrm>
            <a:off x="1066837" y="4128141"/>
            <a:ext cx="10363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r>
              <a:rPr lang="en-US" altLang="zh-CN" sz="4800" dirty="0"/>
              <a:t>Thank you for your attention!</a:t>
            </a:r>
            <a:endParaRPr lang="zh-CN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170424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10000E-42B1-1758-434F-B3BEB315B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Accelerator</a:t>
            </a:r>
            <a:r>
              <a:rPr lang="zh-CN" altLang="en-US" dirty="0"/>
              <a:t> </a:t>
            </a:r>
            <a:r>
              <a:rPr lang="en-US" altLang="zh-CN" dirty="0"/>
              <a:t>Considerations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TDR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C7EA54-0BDD-D97A-2B3B-0CD30274C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/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id="{344B3237-B6E5-B724-0B1A-16C00B418B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1244" y="5488514"/>
            <a:ext cx="4535594" cy="1263636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1A6A0B96-9F9A-F778-CF30-DB2407B8225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/>
          <a:srcRect l="9495" t="12060" r="10285" b="12290"/>
          <a:stretch>
            <a:fillRect/>
          </a:stretch>
        </p:blipFill>
        <p:spPr>
          <a:xfrm>
            <a:off x="3456307" y="3772293"/>
            <a:ext cx="4094419" cy="1969956"/>
          </a:xfrm>
          <a:prstGeom prst="rect">
            <a:avLst/>
          </a:prstGeom>
        </p:spPr>
      </p:pic>
      <p:sp>
        <p:nvSpPr>
          <p:cNvPr id="11" name="Slide Number Placeholder 14">
            <a:extLst>
              <a:ext uri="{FF2B5EF4-FFF2-40B4-BE49-F238E27FC236}">
                <a16:creationId xmlns:a16="http://schemas.microsoft.com/office/drawing/2014/main" id="{2174E22C-2247-3299-41C5-D822087C96F5}"/>
              </a:ext>
            </a:extLst>
          </p:cNvPr>
          <p:cNvSpPr txBox="1">
            <a:spLocks/>
          </p:cNvSpPr>
          <p:nvPr/>
        </p:nvSpPr>
        <p:spPr>
          <a:xfrm>
            <a:off x="8568871" y="643809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58ECCA-7483-0643-867A-1BFFBED3B29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3" name="矩形 24">
            <a:extLst>
              <a:ext uri="{FF2B5EF4-FFF2-40B4-BE49-F238E27FC236}">
                <a16:creationId xmlns:a16="http://schemas.microsoft.com/office/drawing/2014/main" id="{9D31BCE1-72BA-3428-7CFB-CFA387D14F08}"/>
              </a:ext>
            </a:extLst>
          </p:cNvPr>
          <p:cNvSpPr/>
          <p:nvPr/>
        </p:nvSpPr>
        <p:spPr>
          <a:xfrm>
            <a:off x="507543" y="6165304"/>
            <a:ext cx="6705600" cy="390107"/>
          </a:xfrm>
          <a:prstGeom prst="rect">
            <a:avLst/>
          </a:prstGeom>
          <a:ln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Baseline</a:t>
            </a:r>
            <a:r>
              <a:rPr kumimoji="1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: 100 km, 30 MW; </a:t>
            </a:r>
            <a:r>
              <a:rPr kumimoji="1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Upgradable</a:t>
            </a:r>
            <a:r>
              <a:rPr kumimoji="1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to 50 MW, High </a:t>
            </a:r>
            <a:r>
              <a:rPr kumimoji="1" lang="en-US" altLang="zh-CN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Lumi</a:t>
            </a:r>
            <a:r>
              <a:rPr kumimoji="1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Z, ttbar</a:t>
            </a:r>
          </a:p>
        </p:txBody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id="{435E4B0F-7754-81D8-FFD8-741F337DFDC2}"/>
              </a:ext>
            </a:extLst>
          </p:cNvPr>
          <p:cNvSpPr/>
          <p:nvPr/>
        </p:nvSpPr>
        <p:spPr>
          <a:xfrm>
            <a:off x="10128448" y="6094499"/>
            <a:ext cx="1343622" cy="215464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S+C-band</a:t>
            </a:r>
            <a:r>
              <a:rPr kumimoji="0" lang="zh-CN" altLang="en-US" sz="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30</a:t>
            </a:r>
            <a:r>
              <a:rPr kumimoji="0" lang="zh-CN" altLang="en-US" sz="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GeV</a:t>
            </a:r>
            <a:r>
              <a:rPr kumimoji="0" lang="zh-CN" altLang="en-US" sz="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</a:t>
            </a:r>
            <a:r>
              <a:rPr lang="en-US" altLang="zh-CN" sz="800" b="1" kern="0" dirty="0" err="1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inac</a:t>
            </a: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E78DD610-792D-9F37-5555-0D072C9F99D7}"/>
              </a:ext>
            </a:extLst>
          </p:cNvPr>
          <p:cNvSpPr/>
          <p:nvPr/>
        </p:nvSpPr>
        <p:spPr>
          <a:xfrm>
            <a:off x="4628111" y="4892607"/>
            <a:ext cx="1588335" cy="253916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Accelerator</a:t>
            </a:r>
            <a:r>
              <a:rPr kumimoji="0" lang="zh-CN" alt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Complex</a:t>
            </a: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图片 1">
            <a:extLst>
              <a:ext uri="{FF2B5EF4-FFF2-40B4-BE49-F238E27FC236}">
                <a16:creationId xmlns:a16="http://schemas.microsoft.com/office/drawing/2014/main" id="{1550ECF6-1463-2658-8E51-809EA7F0164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73" y="3356992"/>
            <a:ext cx="2806700" cy="2794000"/>
          </a:xfrm>
          <a:prstGeom prst="rect">
            <a:avLst/>
          </a:prstGeom>
        </p:spPr>
      </p:pic>
      <p:sp>
        <p:nvSpPr>
          <p:cNvPr id="18" name="文本框 8">
            <a:extLst>
              <a:ext uri="{FF2B5EF4-FFF2-40B4-BE49-F238E27FC236}">
                <a16:creationId xmlns:a16="http://schemas.microsoft.com/office/drawing/2014/main" id="{FF3089A9-E763-358F-4CB5-79F292DCFD9D}"/>
              </a:ext>
            </a:extLst>
          </p:cNvPr>
          <p:cNvSpPr txBox="1"/>
          <p:nvPr/>
        </p:nvSpPr>
        <p:spPr>
          <a:xfrm>
            <a:off x="1669544" y="3509746"/>
            <a:ext cx="746125" cy="29019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400" dirty="0">
                <a:latin typeface="Calibri" panose="020F0502020204030204" charset="0"/>
                <a:cs typeface="Calibri" panose="020F0502020204030204" charset="0"/>
              </a:rPr>
              <a:t>H/</a:t>
            </a:r>
            <a:r>
              <a:rPr lang="en-US" altLang="zh-CN" sz="1400" dirty="0" err="1">
                <a:latin typeface="Calibri" panose="020F0502020204030204" charset="0"/>
                <a:cs typeface="Calibri" panose="020F0502020204030204" charset="0"/>
              </a:rPr>
              <a:t>tt</a:t>
            </a:r>
            <a:r>
              <a:rPr lang="en-US" altLang="zh-CN" sz="1400" dirty="0">
                <a:latin typeface="Calibri" panose="020F0502020204030204" charset="0"/>
                <a:cs typeface="Calibri" panose="020F0502020204030204" charset="0"/>
              </a:rPr>
              <a:t>-bar</a:t>
            </a:r>
          </a:p>
        </p:txBody>
      </p:sp>
      <p:sp>
        <p:nvSpPr>
          <p:cNvPr id="19" name="文本框 9">
            <a:extLst>
              <a:ext uri="{FF2B5EF4-FFF2-40B4-BE49-F238E27FC236}">
                <a16:creationId xmlns:a16="http://schemas.microsoft.com/office/drawing/2014/main" id="{893D2AEA-61AE-5304-420F-7BEEEF0FDAF7}"/>
              </a:ext>
            </a:extLst>
          </p:cNvPr>
          <p:cNvSpPr txBox="1"/>
          <p:nvPr/>
        </p:nvSpPr>
        <p:spPr>
          <a:xfrm>
            <a:off x="1678083" y="3901693"/>
            <a:ext cx="824865" cy="29019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400">
                <a:latin typeface="Calibri" panose="020F0502020204030204" charset="0"/>
                <a:cs typeface="Calibri" panose="020F0502020204030204" charset="0"/>
              </a:rPr>
              <a:t>W and Z</a:t>
            </a:r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439D503E-D3DF-12AC-9C2E-150B8CF669D1}"/>
              </a:ext>
            </a:extLst>
          </p:cNvPr>
          <p:cNvSpPr/>
          <p:nvPr/>
        </p:nvSpPr>
        <p:spPr>
          <a:xfrm>
            <a:off x="489641" y="5898336"/>
            <a:ext cx="3201748" cy="253916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Seamless</a:t>
            </a:r>
            <a:r>
              <a:rPr kumimoji="0" lang="zh-CN" alt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mode</a:t>
            </a:r>
            <a:r>
              <a:rPr kumimoji="0" lang="zh-CN" alt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switch for Higgs/Z/W/(ttbar)</a:t>
            </a: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1C6D35-43C2-3ED0-6F29-5C1F1FF5CC43}"/>
              </a:ext>
            </a:extLst>
          </p:cNvPr>
          <p:cNvSpPr/>
          <p:nvPr/>
        </p:nvSpPr>
        <p:spPr>
          <a:xfrm>
            <a:off x="1241672" y="4543236"/>
            <a:ext cx="1588335" cy="253916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CEPC</a:t>
            </a:r>
            <a:r>
              <a:rPr kumimoji="0" lang="zh-CN" alt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Collider</a:t>
            </a:r>
            <a:r>
              <a:rPr kumimoji="0" lang="zh-CN" alt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Ring</a:t>
            </a: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图片 13">
            <a:extLst>
              <a:ext uri="{FF2B5EF4-FFF2-40B4-BE49-F238E27FC236}">
                <a16:creationId xmlns:a16="http://schemas.microsoft.com/office/drawing/2014/main" id="{12598BC5-CB7D-0BDE-22B6-CE651D757797}"/>
              </a:ext>
            </a:extLst>
          </p:cNvPr>
          <p:cNvPicPr/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793884" y="3486349"/>
            <a:ext cx="2806700" cy="1899870"/>
          </a:xfrm>
          <a:prstGeom prst="rect">
            <a:avLst/>
          </a:prstGeom>
        </p:spPr>
      </p:pic>
      <p:pic>
        <p:nvPicPr>
          <p:cNvPr id="23" name="图片 42">
            <a:extLst>
              <a:ext uri="{FF2B5EF4-FFF2-40B4-BE49-F238E27FC236}">
                <a16:creationId xmlns:a16="http://schemas.microsoft.com/office/drawing/2014/main" id="{E0B5DAE2-3174-8F06-7D34-49F4F4BE24A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1"/>
          <a:srcRect l="34779" t="11771" b="2868"/>
          <a:stretch>
            <a:fillRect/>
          </a:stretch>
        </p:blipFill>
        <p:spPr>
          <a:xfrm flipH="1">
            <a:off x="7050792" y="1460441"/>
            <a:ext cx="2054225" cy="18192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17">
            <a:extLst>
              <a:ext uri="{FF2B5EF4-FFF2-40B4-BE49-F238E27FC236}">
                <a16:creationId xmlns:a16="http://schemas.microsoft.com/office/drawing/2014/main" id="{B5B3D50F-D63E-1F5B-0972-866102C61B8C}"/>
              </a:ext>
            </a:extLst>
          </p:cNvPr>
          <p:cNvSpPr/>
          <p:nvPr/>
        </p:nvSpPr>
        <p:spPr>
          <a:xfrm>
            <a:off x="8112224" y="3996576"/>
            <a:ext cx="813399" cy="577081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Machine</a:t>
            </a:r>
            <a:r>
              <a:rPr kumimoji="0" lang="zh-CN" alt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Detector</a:t>
            </a:r>
            <a:r>
              <a:rPr kumimoji="0" lang="zh-CN" alt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Interface</a:t>
            </a: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图片 10">
            <a:extLst>
              <a:ext uri="{FF2B5EF4-FFF2-40B4-BE49-F238E27FC236}">
                <a16:creationId xmlns:a16="http://schemas.microsoft.com/office/drawing/2014/main" id="{BDA435C9-E730-DB08-E41A-71236FAC180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2"/>
          <a:srcRect l="12041" t="20997" r="12232" b="4887"/>
          <a:stretch>
            <a:fillRect/>
          </a:stretch>
        </p:blipFill>
        <p:spPr>
          <a:xfrm>
            <a:off x="9120336" y="1076296"/>
            <a:ext cx="2412228" cy="2110202"/>
          </a:xfrm>
          <a:prstGeom prst="rect">
            <a:avLst/>
          </a:prstGeom>
        </p:spPr>
      </p:pic>
      <p:sp>
        <p:nvSpPr>
          <p:cNvPr id="26" name="Rectangle 16">
            <a:extLst>
              <a:ext uri="{FF2B5EF4-FFF2-40B4-BE49-F238E27FC236}">
                <a16:creationId xmlns:a16="http://schemas.microsoft.com/office/drawing/2014/main" id="{BA286B4C-FA0B-0674-7C61-3A4F3B1A94E2}"/>
              </a:ext>
            </a:extLst>
          </p:cNvPr>
          <p:cNvSpPr/>
          <p:nvPr/>
        </p:nvSpPr>
        <p:spPr>
          <a:xfrm>
            <a:off x="7412158" y="1086684"/>
            <a:ext cx="1708178" cy="415498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Common tunnel for booster/collider &amp; SppC</a:t>
            </a: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矩形 38">
            <a:extLst>
              <a:ext uri="{FF2B5EF4-FFF2-40B4-BE49-F238E27FC236}">
                <a16:creationId xmlns:a16="http://schemas.microsoft.com/office/drawing/2014/main" id="{87069BCC-9960-636B-751F-7B770482473B}"/>
              </a:ext>
            </a:extLst>
          </p:cNvPr>
          <p:cNvSpPr/>
          <p:nvPr/>
        </p:nvSpPr>
        <p:spPr bwMode="auto">
          <a:xfrm>
            <a:off x="373972" y="1076296"/>
            <a:ext cx="6705600" cy="2320828"/>
          </a:xfrm>
          <a:prstGeom prst="rect">
            <a:avLst/>
          </a:prstGeom>
          <a:grpFill/>
        </p:spPr>
        <p:txBody>
          <a:bodyPr wrap="square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Circular collider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Higher luminosity than a linear collider</a:t>
            </a:r>
          </a:p>
          <a:p>
            <a:pPr marL="257175" marR="0" lvl="0" indent="-257175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100km circumference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Optimal total cost</a:t>
            </a:r>
          </a:p>
          <a:p>
            <a:pPr marL="257175" marR="0" lvl="0" indent="-257175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Shared tunnel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Compatible design for CEPC and SppC</a:t>
            </a:r>
          </a:p>
          <a:p>
            <a:pPr marL="257175" marR="0" lvl="0" indent="-257175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Seamless switchable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operation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Higgs</a:t>
            </a:r>
            <a:r>
              <a:rPr lang="en-US" altLang="zh-CN" sz="1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W/Z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1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(ttbar)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Accelerator complex comprised of a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30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GeV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Linac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, a 100 km booster and a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double-ring e+/e-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collider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</a:t>
            </a:r>
            <a:r>
              <a:rPr lang="en-US" altLang="zh-CN" sz="16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with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two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IPs</a:t>
            </a:r>
          </a:p>
          <a:p>
            <a:pPr marL="257175" indent="-257175" defTabSz="685800">
              <a:lnSpc>
                <a:spcPct val="114000"/>
              </a:lnSpc>
              <a:buFont typeface="Wingdings" panose="05000000000000000000" pitchFamily="2" charset="2"/>
              <a:buChar char="l"/>
              <a:defRPr/>
            </a:pPr>
            <a:r>
              <a:rPr lang="en-GB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zh-CN" altLang="en-US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energy &amp; high flux synchrotron light source </a:t>
            </a:r>
            <a:r>
              <a:rPr lang="en-US" altLang="zh-CN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provides </a:t>
            </a:r>
            <a:r>
              <a:rPr lang="el-GR" altLang="zh-CN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-ray up to 300 MeV, critical for multi-disciplinary sciences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67585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72C45A-D6B3-284D-BCA0-5622F9A8A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R&amp;D progress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TDR</a:t>
            </a: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E54708-14DE-E748-9A43-6A7924803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1CDAC7B-9BD6-DD40-98EF-7ADC0F4A8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694" y="1082824"/>
            <a:ext cx="3846994" cy="5638652"/>
          </a:xfrm>
          <a:prstGeom prst="rect">
            <a:avLst/>
          </a:prstGeom>
        </p:spPr>
      </p:pic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C18A446C-07DA-6246-8250-504294109289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37B7F9F-0EC2-0D4D-BCE1-4E35D8EC2A08}"/>
              </a:ext>
            </a:extLst>
          </p:cNvPr>
          <p:cNvSpPr/>
          <p:nvPr/>
        </p:nvSpPr>
        <p:spPr>
          <a:xfrm>
            <a:off x="4164418" y="1119987"/>
            <a:ext cx="16709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Specification Met</a:t>
            </a:r>
            <a:endParaRPr lang="zh-CN" altLang="en-US" sz="1600" b="1" dirty="0">
              <a:solidFill>
                <a:srgbClr val="00B05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5205B5-BE47-F244-96F3-64C6939322A7}"/>
              </a:ext>
            </a:extLst>
          </p:cNvPr>
          <p:cNvSpPr/>
          <p:nvPr/>
        </p:nvSpPr>
        <p:spPr>
          <a:xfrm>
            <a:off x="6531650" y="994155"/>
            <a:ext cx="19280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Prototype Manufactured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D4B6726-0E38-B647-BC8F-43C3817559E8}"/>
              </a:ext>
            </a:extLst>
          </p:cNvPr>
          <p:cNvSpPr/>
          <p:nvPr/>
        </p:nvSpPr>
        <p:spPr>
          <a:xfrm>
            <a:off x="187353" y="5989569"/>
            <a:ext cx="791001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lvl="1"/>
            <a:r>
              <a:rPr lang="en-US" altLang="zh-C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Key technology R&amp;D spans all component lists in CEPC TDR</a:t>
            </a:r>
          </a:p>
        </p:txBody>
      </p:sp>
      <p:pic>
        <p:nvPicPr>
          <p:cNvPr id="22" name="Picture 2" descr="https://img1.baidu.com/it/u=4145686801,716650686&amp;fm=253&amp;fmt=auto&amp;app=138&amp;f=JPEG?w=500&amp;h=525">
            <a:extLst>
              <a:ext uri="{FF2B5EF4-FFF2-40B4-BE49-F238E27FC236}">
                <a16:creationId xmlns:a16="http://schemas.microsoft.com/office/drawing/2014/main" id="{431CDCCE-E61A-2449-A7EA-3F4D4E2DB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195" y="1053939"/>
            <a:ext cx="436281" cy="45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DA5C6CD-1E9F-194B-8DC9-B12F07A564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2015" y="1087378"/>
            <a:ext cx="441917" cy="42829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9F1C18D-C56E-4D4C-9B8F-B0E01C0537F3}"/>
              </a:ext>
            </a:extLst>
          </p:cNvPr>
          <p:cNvSpPr/>
          <p:nvPr/>
        </p:nvSpPr>
        <p:spPr>
          <a:xfrm>
            <a:off x="58441" y="1323137"/>
            <a:ext cx="4105977" cy="3077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representative Key Technologies for the CEPC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D0D431-79C2-DB41-B771-A70A70AD7A77}"/>
              </a:ext>
            </a:extLst>
          </p:cNvPr>
          <p:cNvSpPr txBox="1"/>
          <p:nvPr/>
        </p:nvSpPr>
        <p:spPr>
          <a:xfrm>
            <a:off x="11280576" y="1133681"/>
            <a:ext cx="864096" cy="3077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D10AC8A-07C0-5E46-BB4F-EE5B4E3FA1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336" y="1751914"/>
            <a:ext cx="8096184" cy="403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12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B8954E3-117D-1E22-6754-E6805D809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052736"/>
            <a:ext cx="11809312" cy="2232248"/>
          </a:xfrm>
        </p:spPr>
        <p:txBody>
          <a:bodyPr>
            <a:normAutofit fontScale="92500"/>
          </a:bodyPr>
          <a:lstStyle/>
          <a:p>
            <a:r>
              <a:rPr lang="en-US" altLang="zh-CN" sz="2400"/>
              <a:t>BEPCII</a:t>
            </a:r>
            <a:r>
              <a:rPr lang="zh-CN" altLang="en-US" sz="2400"/>
              <a:t> </a:t>
            </a:r>
            <a:r>
              <a:rPr lang="en-US" altLang="zh-CN" sz="2400"/>
              <a:t>has</a:t>
            </a:r>
            <a:r>
              <a:rPr lang="zh-CN" altLang="en-US" sz="2400"/>
              <a:t> </a:t>
            </a:r>
            <a:r>
              <a:rPr lang="en-US" altLang="zh-CN" sz="2400"/>
              <a:t>achieved</a:t>
            </a:r>
            <a:r>
              <a:rPr lang="zh-CN" altLang="en-US" sz="2400"/>
              <a:t> </a:t>
            </a:r>
            <a:r>
              <a:rPr lang="en-US" altLang="zh-CN" sz="2400"/>
              <a:t>a</a:t>
            </a:r>
            <a:r>
              <a:rPr lang="zh-CN" altLang="en-US" sz="2400"/>
              <a:t> </a:t>
            </a:r>
            <a:r>
              <a:rPr lang="en-US" altLang="zh-CN" sz="2400"/>
              <a:t>peak</a:t>
            </a:r>
            <a:r>
              <a:rPr lang="zh-CN" altLang="en-US" sz="2400"/>
              <a:t> </a:t>
            </a:r>
            <a:r>
              <a:rPr lang="en-US" altLang="zh-CN" sz="2400"/>
              <a:t>luminosity</a:t>
            </a:r>
            <a:r>
              <a:rPr lang="zh-CN" altLang="en-US" sz="2400"/>
              <a:t> </a:t>
            </a:r>
            <a:r>
              <a:rPr lang="en-US" altLang="zh-CN" sz="2400"/>
              <a:t>&gt;</a:t>
            </a:r>
            <a:r>
              <a:rPr lang="zh-CN" altLang="en-US" sz="2400"/>
              <a:t> </a:t>
            </a:r>
            <a:r>
              <a:rPr lang="en-GB" altLang="zh-CN" sz="2400" dirty="0"/>
              <a:t>1.0</a:t>
            </a:r>
            <a:r>
              <a:rPr lang="en-GB" altLang="zh-CN" sz="2400" dirty="0">
                <a:sym typeface="Symbol" panose="05050102010706020507" pitchFamily="18" charset="2"/>
              </a:rPr>
              <a:t></a:t>
            </a:r>
            <a:r>
              <a:rPr lang="en-GB" altLang="zh-CN" sz="2400" dirty="0"/>
              <a:t>10</a:t>
            </a:r>
            <a:r>
              <a:rPr lang="en-GB" altLang="zh-CN" sz="2400" baseline="30000" dirty="0"/>
              <a:t>33</a:t>
            </a:r>
            <a:r>
              <a:rPr lang="en-GB" altLang="zh-CN" sz="2400" dirty="0"/>
              <a:t>cm</a:t>
            </a:r>
            <a:r>
              <a:rPr lang="en-GB" altLang="zh-CN" sz="2400" baseline="30000" dirty="0"/>
              <a:t>-2</a:t>
            </a:r>
            <a:r>
              <a:rPr lang="en-GB" altLang="zh-CN" sz="2400" dirty="0"/>
              <a:t>s</a:t>
            </a:r>
            <a:r>
              <a:rPr lang="en-GB" altLang="zh-CN" sz="2400" baseline="30000" dirty="0"/>
              <a:t>-1</a:t>
            </a:r>
            <a:r>
              <a:rPr lang="zh-CN" altLang="en-US" sz="2400" dirty="0"/>
              <a:t> </a:t>
            </a:r>
            <a:r>
              <a:rPr lang="en-US" altLang="zh-CN" sz="2400" dirty="0"/>
              <a:t>&amp;</a:t>
            </a:r>
            <a:r>
              <a:rPr lang="zh-CN" altLang="en-US" sz="2400" dirty="0"/>
              <a:t> </a:t>
            </a:r>
            <a:r>
              <a:rPr lang="en-US" altLang="zh-CN" sz="2400" dirty="0"/>
              <a:t>stable</a:t>
            </a:r>
            <a:r>
              <a:rPr lang="zh-CN" altLang="en-US" sz="2400" dirty="0"/>
              <a:t> </a:t>
            </a:r>
            <a:r>
              <a:rPr lang="en-US" altLang="zh-CN" sz="2400" dirty="0"/>
              <a:t>operation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~1A</a:t>
            </a:r>
            <a:r>
              <a:rPr lang="zh-CN" altLang="en-US" sz="2400" dirty="0"/>
              <a:t> </a:t>
            </a:r>
            <a:r>
              <a:rPr lang="en-US" altLang="zh-CN" sz="2400" dirty="0"/>
              <a:t>beam</a:t>
            </a:r>
            <a:r>
              <a:rPr lang="zh-CN" altLang="en-US" sz="2400" dirty="0"/>
              <a:t> </a:t>
            </a:r>
            <a:r>
              <a:rPr lang="en-US" altLang="zh-CN" sz="2400" dirty="0"/>
              <a:t>current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2023,</a:t>
            </a:r>
            <a:r>
              <a:rPr lang="zh-CN" altLang="en-US" sz="2400" dirty="0"/>
              <a:t> </a:t>
            </a:r>
            <a:r>
              <a:rPr lang="en-US" altLang="zh-CN" sz="2400" dirty="0">
                <a:solidFill>
                  <a:srgbClr val="0000FF"/>
                </a:solidFill>
              </a:rPr>
              <a:t>mastering</a:t>
            </a:r>
            <a:r>
              <a:rPr lang="zh-CN" altLang="en-US" sz="2400" dirty="0"/>
              <a:t> </a:t>
            </a:r>
            <a:r>
              <a:rPr lang="en-US" altLang="zh-CN" sz="2400" dirty="0">
                <a:solidFill>
                  <a:srgbClr val="0000FF"/>
                </a:solidFill>
              </a:rPr>
              <a:t>key</a:t>
            </a:r>
            <a:r>
              <a:rPr lang="zh-CN" altLang="en-US" sz="2400" dirty="0">
                <a:solidFill>
                  <a:srgbClr val="0000FF"/>
                </a:solidFill>
              </a:rPr>
              <a:t> </a:t>
            </a:r>
            <a:r>
              <a:rPr lang="en-US" altLang="zh-CN" sz="2400" dirty="0">
                <a:solidFill>
                  <a:srgbClr val="0000FF"/>
                </a:solidFill>
              </a:rPr>
              <a:t>technologies</a:t>
            </a:r>
            <a:r>
              <a:rPr lang="zh-CN" altLang="en-US" sz="2400" dirty="0">
                <a:solidFill>
                  <a:srgbClr val="0000FF"/>
                </a:solidFill>
              </a:rPr>
              <a:t> </a:t>
            </a:r>
            <a:r>
              <a:rPr lang="en-US" altLang="zh-CN" sz="2400" dirty="0">
                <a:solidFill>
                  <a:srgbClr val="0000FF"/>
                </a:solidFill>
              </a:rPr>
              <a:t>of</a:t>
            </a:r>
            <a:r>
              <a:rPr lang="zh-CN" altLang="en-US" sz="2400" dirty="0">
                <a:solidFill>
                  <a:srgbClr val="0000FF"/>
                </a:solidFill>
              </a:rPr>
              <a:t> </a:t>
            </a:r>
            <a:r>
              <a:rPr lang="en-US" altLang="zh-CN" sz="2400" dirty="0">
                <a:solidFill>
                  <a:srgbClr val="0000FF"/>
                </a:solidFill>
              </a:rPr>
              <a:t>high</a:t>
            </a:r>
            <a:r>
              <a:rPr lang="zh-CN" altLang="en-US" sz="2400" dirty="0">
                <a:solidFill>
                  <a:srgbClr val="0000FF"/>
                </a:solidFill>
              </a:rPr>
              <a:t> </a:t>
            </a:r>
            <a:r>
              <a:rPr lang="en-US" altLang="zh-CN" sz="2400" dirty="0">
                <a:solidFill>
                  <a:srgbClr val="0000FF"/>
                </a:solidFill>
              </a:rPr>
              <a:t>intensity,</a:t>
            </a:r>
            <a:r>
              <a:rPr lang="zh-CN" altLang="en-US" sz="2400" dirty="0">
                <a:solidFill>
                  <a:srgbClr val="0000FF"/>
                </a:solidFill>
              </a:rPr>
              <a:t> </a:t>
            </a:r>
            <a:r>
              <a:rPr lang="en-US" altLang="zh-CN" sz="2400" dirty="0">
                <a:solidFill>
                  <a:srgbClr val="0000FF"/>
                </a:solidFill>
              </a:rPr>
              <a:t>high</a:t>
            </a:r>
            <a:r>
              <a:rPr lang="zh-CN" altLang="en-US" sz="2400" dirty="0">
                <a:solidFill>
                  <a:srgbClr val="0000FF"/>
                </a:solidFill>
              </a:rPr>
              <a:t> </a:t>
            </a:r>
            <a:r>
              <a:rPr lang="en-US" altLang="zh-CN" sz="2400" dirty="0">
                <a:solidFill>
                  <a:srgbClr val="0000FF"/>
                </a:solidFill>
              </a:rPr>
              <a:t>luminosity</a:t>
            </a:r>
            <a:r>
              <a:rPr lang="zh-CN" altLang="en-US" sz="2400" dirty="0">
                <a:solidFill>
                  <a:srgbClr val="0000FF"/>
                </a:solidFill>
              </a:rPr>
              <a:t> </a:t>
            </a:r>
            <a:r>
              <a:rPr lang="en-US" altLang="zh-CN" sz="2400" dirty="0">
                <a:solidFill>
                  <a:srgbClr val="0000FF"/>
                </a:solidFill>
              </a:rPr>
              <a:t>e+e- collider</a:t>
            </a:r>
          </a:p>
          <a:p>
            <a:r>
              <a:rPr lang="en-US" altLang="zh-CN" sz="2400" dirty="0"/>
              <a:t>BEPCII</a:t>
            </a:r>
            <a:r>
              <a:rPr lang="zh-CN" altLang="en-US" sz="2400" dirty="0"/>
              <a:t> </a:t>
            </a:r>
            <a:r>
              <a:rPr lang="en-US" altLang="zh-CN" sz="2400" dirty="0"/>
              <a:t>has</a:t>
            </a:r>
            <a:r>
              <a:rPr lang="zh-CN" altLang="en-US" sz="2400" dirty="0"/>
              <a:t> </a:t>
            </a:r>
            <a:r>
              <a:rPr lang="en-US" altLang="zh-CN" sz="2400" dirty="0"/>
              <a:t>been</a:t>
            </a:r>
            <a:r>
              <a:rPr lang="zh-CN" altLang="en-US" sz="2400" dirty="0"/>
              <a:t> </a:t>
            </a:r>
            <a:r>
              <a:rPr lang="en-US" altLang="zh-CN" sz="2400" dirty="0"/>
              <a:t>upgraded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2024-2025,</a:t>
            </a:r>
            <a:r>
              <a:rPr lang="zh-CN" altLang="en-US" sz="2400" dirty="0"/>
              <a:t> </a:t>
            </a:r>
            <a:r>
              <a:rPr lang="en-US" altLang="zh-CN" sz="2400" dirty="0"/>
              <a:t>to</a:t>
            </a:r>
            <a:r>
              <a:rPr lang="zh-CN" altLang="en-US" sz="2400" dirty="0"/>
              <a:t> </a:t>
            </a:r>
            <a:r>
              <a:rPr lang="en-US" altLang="zh-CN" sz="2400" dirty="0"/>
              <a:t>achieve</a:t>
            </a:r>
            <a:r>
              <a:rPr lang="zh-CN" altLang="en-US" sz="2400" dirty="0"/>
              <a:t> </a:t>
            </a:r>
            <a:r>
              <a:rPr lang="en-US" altLang="zh-CN" sz="2400" dirty="0"/>
              <a:t>3X</a:t>
            </a:r>
            <a:r>
              <a:rPr lang="zh-CN" altLang="en-US" sz="2400" dirty="0"/>
              <a:t> </a:t>
            </a:r>
            <a:r>
              <a:rPr lang="en-US" altLang="zh-CN" sz="2400" dirty="0"/>
              <a:t>increase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luminosity</a:t>
            </a:r>
            <a:r>
              <a:rPr lang="zh-CN" altLang="en-US" sz="2400" dirty="0"/>
              <a:t> </a:t>
            </a:r>
            <a:r>
              <a:rPr lang="en-US" altLang="zh-CN" sz="2400" dirty="0"/>
              <a:t>at</a:t>
            </a:r>
            <a:r>
              <a:rPr lang="zh-CN" altLang="en-US" sz="2400" dirty="0"/>
              <a:t> </a:t>
            </a:r>
            <a:r>
              <a:rPr lang="en-US" altLang="zh-CN" sz="2400" dirty="0"/>
              <a:t>2.35</a:t>
            </a:r>
            <a:r>
              <a:rPr lang="zh-CN" altLang="en-US" sz="2400" dirty="0"/>
              <a:t> </a:t>
            </a:r>
            <a:r>
              <a:rPr lang="en-US" altLang="zh-CN" sz="2400" dirty="0"/>
              <a:t>GeV,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energy</a:t>
            </a:r>
            <a:r>
              <a:rPr lang="zh-CN" altLang="en-US" sz="2400" dirty="0"/>
              <a:t> </a:t>
            </a:r>
            <a:r>
              <a:rPr lang="en-US" altLang="zh-CN" sz="2400" dirty="0"/>
              <a:t>reach</a:t>
            </a:r>
            <a:r>
              <a:rPr lang="zh-CN" altLang="en-US" sz="2400" dirty="0"/>
              <a:t> </a:t>
            </a:r>
            <a:r>
              <a:rPr lang="en-US" altLang="zh-CN" sz="2400" dirty="0"/>
              <a:t>up</a:t>
            </a:r>
            <a:r>
              <a:rPr lang="zh-CN" altLang="en-US" sz="2400" dirty="0"/>
              <a:t> </a:t>
            </a:r>
            <a:r>
              <a:rPr lang="en-US" altLang="zh-CN" sz="2400" dirty="0"/>
              <a:t>to</a:t>
            </a:r>
            <a:r>
              <a:rPr lang="zh-CN" altLang="en-US" sz="2400" dirty="0"/>
              <a:t> </a:t>
            </a:r>
            <a:r>
              <a:rPr lang="en-US" altLang="zh-CN" sz="2400" dirty="0"/>
              <a:t>2.8</a:t>
            </a:r>
            <a:r>
              <a:rPr lang="zh-CN" altLang="en-US" sz="2400" dirty="0"/>
              <a:t> </a:t>
            </a:r>
            <a:r>
              <a:rPr lang="en-US" altLang="zh-CN" sz="2400" dirty="0"/>
              <a:t>GeV</a:t>
            </a:r>
          </a:p>
          <a:p>
            <a:pPr lvl="1"/>
            <a:r>
              <a:rPr lang="en-US" altLang="zh-CN" dirty="0"/>
              <a:t>Home-developed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00FF"/>
                </a:solidFill>
              </a:rPr>
              <a:t>superconducting</a:t>
            </a:r>
            <a:r>
              <a:rPr lang="zh-CN" altLang="en-US" dirty="0">
                <a:solidFill>
                  <a:srgbClr val="0000FF"/>
                </a:solidFill>
              </a:rPr>
              <a:t> </a:t>
            </a:r>
            <a:r>
              <a:rPr lang="en-US" altLang="zh-CN" dirty="0">
                <a:solidFill>
                  <a:srgbClr val="0000FF"/>
                </a:solidFill>
              </a:rPr>
              <a:t>final</a:t>
            </a:r>
            <a:r>
              <a:rPr lang="zh-CN" altLang="en-US" dirty="0">
                <a:solidFill>
                  <a:srgbClr val="0000FF"/>
                </a:solidFill>
              </a:rPr>
              <a:t> </a:t>
            </a:r>
            <a:r>
              <a:rPr lang="en-US" altLang="zh-CN" dirty="0">
                <a:solidFill>
                  <a:srgbClr val="0000FF"/>
                </a:solidFill>
              </a:rPr>
              <a:t>focus</a:t>
            </a:r>
            <a:r>
              <a:rPr lang="zh-CN" altLang="en-US" dirty="0">
                <a:solidFill>
                  <a:srgbClr val="0000FF"/>
                </a:solidFill>
              </a:rPr>
              <a:t> </a:t>
            </a:r>
            <a:r>
              <a:rPr lang="en-US" altLang="zh-CN" dirty="0">
                <a:solidFill>
                  <a:srgbClr val="0000FF"/>
                </a:solidFill>
              </a:rPr>
              <a:t>quadrupoles</a:t>
            </a:r>
            <a:r>
              <a:rPr lang="zh-CN" altLang="en-US" dirty="0">
                <a:solidFill>
                  <a:srgbClr val="0000FF"/>
                </a:solidFill>
              </a:rPr>
              <a:t> </a:t>
            </a:r>
            <a:r>
              <a:rPr lang="en-US" altLang="zh-CN" dirty="0"/>
              <a:t>in routine operation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FFD0AC-0270-2F83-7736-1BF14BD41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1045912" cy="725470"/>
          </a:xfrm>
        </p:spPr>
        <p:txBody>
          <a:bodyPr>
            <a:normAutofit/>
          </a:bodyPr>
          <a:lstStyle/>
          <a:p>
            <a:r>
              <a:rPr lang="en-US" altLang="zh-CN"/>
              <a:t>Key</a:t>
            </a:r>
            <a:r>
              <a:rPr lang="zh-CN" altLang="en-US"/>
              <a:t> </a:t>
            </a:r>
            <a:r>
              <a:rPr lang="en-US" altLang="zh-CN"/>
              <a:t>technologies</a:t>
            </a:r>
            <a:r>
              <a:rPr lang="zh-CN" altLang="en-US"/>
              <a:t> </a:t>
            </a:r>
            <a:r>
              <a:rPr lang="en-US" altLang="zh-CN"/>
              <a:t>demonstrated</a:t>
            </a:r>
            <a:r>
              <a:rPr lang="zh-CN" altLang="en-US"/>
              <a:t> </a:t>
            </a:r>
            <a:r>
              <a:rPr lang="en-US" altLang="zh-CN"/>
              <a:t>in</a:t>
            </a:r>
            <a:r>
              <a:rPr lang="zh-CN" altLang="en-US"/>
              <a:t> </a:t>
            </a:r>
            <a:r>
              <a:rPr lang="en-US" altLang="zh-CN"/>
              <a:t>BEPCII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2987BC-557D-6A3B-89D1-6DFAF09EF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/>
          </a:p>
        </p:txBody>
      </p:sp>
      <p:sp>
        <p:nvSpPr>
          <p:cNvPr id="7" name="文本框 19">
            <a:extLst>
              <a:ext uri="{FF2B5EF4-FFF2-40B4-BE49-F238E27FC236}">
                <a16:creationId xmlns:a16="http://schemas.microsoft.com/office/drawing/2014/main" id="{86700912-BE04-9F03-184A-5D81AFE7B82E}"/>
              </a:ext>
            </a:extLst>
          </p:cNvPr>
          <p:cNvSpPr txBox="1"/>
          <p:nvPr/>
        </p:nvSpPr>
        <p:spPr>
          <a:xfrm>
            <a:off x="3844546" y="6011262"/>
            <a:ext cx="371244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097280">
              <a:defRPr/>
            </a:pPr>
            <a:r>
              <a:rPr lang="en-US" altLang="zh-CN" sz="2000" b="1" dirty="0">
                <a:solidFill>
                  <a:srgbClr val="3333FF"/>
                </a:solidFill>
                <a:latin typeface="Franklin Gothic Medium" panose="020B0603020102020204"/>
                <a:ea typeface="微软雅黑" panose="020B0503020204020204" pitchFamily="34" charset="-122"/>
              </a:rPr>
              <a:t>BEPC</a:t>
            </a:r>
            <a:r>
              <a:rPr lang="zh-CN" altLang="en-US" sz="2000" b="1" dirty="0">
                <a:solidFill>
                  <a:srgbClr val="3333FF"/>
                </a:solidFill>
                <a:latin typeface="Franklin Gothic Medium" panose="020B0603020102020204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3333FF"/>
                </a:solidFill>
                <a:latin typeface="Franklin Gothic Medium" panose="020B0603020102020204"/>
                <a:ea typeface="微软雅黑" panose="020B0503020204020204" pitchFamily="34" charset="-122"/>
              </a:rPr>
              <a:t>Il luminosity</a:t>
            </a:r>
            <a:r>
              <a:rPr lang="zh-CN" altLang="en-US" sz="2000" b="1" dirty="0">
                <a:solidFill>
                  <a:srgbClr val="3333FF"/>
                </a:solidFill>
                <a:latin typeface="Franklin Gothic Medium" panose="020B0603020102020204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3333FF"/>
                </a:solidFill>
                <a:latin typeface="Franklin Gothic Medium" panose="020B0603020102020204"/>
                <a:ea typeface="微软雅黑" panose="020B0503020204020204" pitchFamily="34" charset="-122"/>
              </a:rPr>
              <a:t>design</a:t>
            </a:r>
            <a:r>
              <a:rPr lang="zh-CN" altLang="en-US" sz="2000" b="1" dirty="0">
                <a:solidFill>
                  <a:srgbClr val="3333FF"/>
                </a:solidFill>
                <a:latin typeface="Franklin Gothic Medium" panose="020B0603020102020204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3333FF"/>
                </a:solidFill>
                <a:latin typeface="Franklin Gothic Medium" panose="020B0603020102020204"/>
                <a:ea typeface="微软雅黑" panose="020B0503020204020204" pitchFamily="34" charset="-122"/>
              </a:rPr>
              <a:t>goal</a:t>
            </a:r>
            <a:r>
              <a:rPr lang="zh-CN" altLang="en-US" sz="2000" b="1" dirty="0">
                <a:solidFill>
                  <a:srgbClr val="3333FF"/>
                </a:solidFill>
                <a:latin typeface="Franklin Gothic Medium" panose="020B0603020102020204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3333FF"/>
                </a:solidFill>
                <a:latin typeface="Franklin Gothic Medium" panose="020B0603020102020204"/>
                <a:ea typeface="微软雅黑" panose="020B0503020204020204" pitchFamily="34" charset="-122"/>
              </a:rPr>
              <a:t>attained</a:t>
            </a:r>
            <a:r>
              <a:rPr lang="zh-CN" altLang="en-US" sz="2000" b="1" dirty="0">
                <a:solidFill>
                  <a:srgbClr val="3333FF"/>
                </a:solidFill>
                <a:latin typeface="Franklin Gothic Medium" panose="020B0603020102020204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3333FF"/>
                </a:solidFill>
                <a:latin typeface="Franklin Gothic Medium" panose="020B0603020102020204"/>
                <a:ea typeface="微软雅黑" panose="020B0503020204020204" pitchFamily="34" charset="-122"/>
              </a:rPr>
              <a:t>routinely</a:t>
            </a:r>
            <a:r>
              <a:rPr lang="zh-CN" altLang="en-US" sz="2000" b="1" dirty="0">
                <a:solidFill>
                  <a:srgbClr val="3333FF"/>
                </a:solidFill>
                <a:latin typeface="Franklin Gothic Medium" panose="020B0603020102020204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3333FF"/>
                </a:solidFill>
                <a:latin typeface="Franklin Gothic Medium" panose="020B0603020102020204"/>
                <a:ea typeface="微软雅黑" panose="020B0503020204020204" pitchFamily="34" charset="-122"/>
              </a:rPr>
              <a:t>in</a:t>
            </a:r>
            <a:r>
              <a:rPr lang="zh-CN" altLang="en-US" sz="2000" b="1" dirty="0">
                <a:solidFill>
                  <a:srgbClr val="3333FF"/>
                </a:solidFill>
                <a:latin typeface="Franklin Gothic Medium" panose="020B0603020102020204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3333FF"/>
                </a:solidFill>
                <a:latin typeface="Franklin Gothic Medium" panose="020B0603020102020204"/>
                <a:ea typeface="微软雅黑" panose="020B0503020204020204" pitchFamily="34" charset="-122"/>
              </a:rPr>
              <a:t>2023</a:t>
            </a:r>
            <a:r>
              <a:rPr lang="zh-CN" altLang="en-US" sz="2000" b="1" dirty="0">
                <a:solidFill>
                  <a:srgbClr val="3333FF"/>
                </a:solidFill>
                <a:latin typeface="Franklin Gothic Medium" panose="020B0603020102020204"/>
                <a:ea typeface="微软雅黑" panose="020B0503020204020204" pitchFamily="34" charset="-122"/>
              </a:rPr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811F39-5142-A929-5267-93A04892C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595" y="3930994"/>
            <a:ext cx="3712446" cy="2058720"/>
          </a:xfrm>
          <a:prstGeom prst="rect">
            <a:avLst/>
          </a:prstGeom>
        </p:spPr>
      </p:pic>
      <p:cxnSp>
        <p:nvCxnSpPr>
          <p:cNvPr id="10" name="直接连接符 5">
            <a:extLst>
              <a:ext uri="{FF2B5EF4-FFF2-40B4-BE49-F238E27FC236}">
                <a16:creationId xmlns:a16="http://schemas.microsoft.com/office/drawing/2014/main" id="{5205A0DA-C1EC-B223-80B5-00E5D80E0573}"/>
              </a:ext>
            </a:extLst>
          </p:cNvPr>
          <p:cNvCxnSpPr/>
          <p:nvPr/>
        </p:nvCxnSpPr>
        <p:spPr>
          <a:xfrm>
            <a:off x="4026626" y="4370607"/>
            <a:ext cx="3456383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708E28C3-43FA-7379-E783-39A211D1CEE3}"/>
              </a:ext>
            </a:extLst>
          </p:cNvPr>
          <p:cNvSpPr/>
          <p:nvPr/>
        </p:nvSpPr>
        <p:spPr>
          <a:xfrm>
            <a:off x="4655840" y="3985240"/>
            <a:ext cx="1734770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sz="1680" kern="800" dirty="0">
                <a:solidFill>
                  <a:srgbClr val="C00000"/>
                </a:solidFill>
                <a:latin typeface="微软雅黑" panose="020B0503020204020204" pitchFamily="34" charset="-122"/>
                <a:cs typeface="Times New Roman" panose="02020603050405020304" pitchFamily="18" charset="0"/>
              </a:rPr>
              <a:t>1.0</a:t>
            </a:r>
            <a:r>
              <a:rPr lang="en-GB" altLang="zh-CN" sz="1680" dirty="0">
                <a:solidFill>
                  <a:srgbClr val="C00000"/>
                </a:solidFill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GB" altLang="zh-CN" sz="1680" dirty="0">
                <a:solidFill>
                  <a:srgbClr val="C00000"/>
                </a:solidFill>
                <a:latin typeface="微软雅黑" panose="020B0503020204020204" pitchFamily="34" charset="-122"/>
                <a:cs typeface="Times New Roman" panose="02020603050405020304" pitchFamily="18" charset="0"/>
              </a:rPr>
              <a:t>10</a:t>
            </a:r>
            <a:r>
              <a:rPr lang="en-GB" altLang="zh-CN" sz="1680" baseline="30000" dirty="0">
                <a:solidFill>
                  <a:srgbClr val="C00000"/>
                </a:solidFill>
                <a:latin typeface="微软雅黑" panose="020B0503020204020204" pitchFamily="34" charset="-122"/>
                <a:cs typeface="Times New Roman" panose="02020603050405020304" pitchFamily="18" charset="0"/>
              </a:rPr>
              <a:t>33</a:t>
            </a:r>
            <a:r>
              <a:rPr lang="en-GB" altLang="zh-CN" sz="1680" dirty="0">
                <a:solidFill>
                  <a:srgbClr val="C00000"/>
                </a:solidFill>
                <a:latin typeface="微软雅黑" panose="020B0503020204020204" pitchFamily="34" charset="-122"/>
                <a:cs typeface="Times New Roman" panose="02020603050405020304" pitchFamily="18" charset="0"/>
              </a:rPr>
              <a:t>cm</a:t>
            </a:r>
            <a:r>
              <a:rPr lang="en-GB" altLang="zh-CN" sz="1680" baseline="30000" dirty="0">
                <a:solidFill>
                  <a:srgbClr val="C00000"/>
                </a:solidFill>
                <a:latin typeface="微软雅黑" panose="020B0503020204020204" pitchFamily="34" charset="-122"/>
                <a:cs typeface="Times New Roman" panose="02020603050405020304" pitchFamily="18" charset="0"/>
              </a:rPr>
              <a:t>-2</a:t>
            </a:r>
            <a:r>
              <a:rPr lang="en-GB" altLang="zh-CN" sz="1680" dirty="0">
                <a:solidFill>
                  <a:srgbClr val="C00000"/>
                </a:solidFill>
                <a:latin typeface="微软雅黑" panose="020B0503020204020204" pitchFamily="34" charset="-122"/>
                <a:cs typeface="Times New Roman" panose="02020603050405020304" pitchFamily="18" charset="0"/>
              </a:rPr>
              <a:t>s</a:t>
            </a:r>
            <a:r>
              <a:rPr lang="en-GB" altLang="zh-CN" sz="1680" baseline="30000" dirty="0">
                <a:solidFill>
                  <a:srgbClr val="C00000"/>
                </a:solidFill>
                <a:latin typeface="微软雅黑" panose="020B0503020204020204" pitchFamily="34" charset="-122"/>
                <a:cs typeface="Times New Roman" panose="02020603050405020304" pitchFamily="18" charset="0"/>
              </a:rPr>
              <a:t>-1</a:t>
            </a:r>
            <a:endParaRPr lang="zh-CN" altLang="en-US" sz="1680" dirty="0"/>
          </a:p>
        </p:txBody>
      </p:sp>
      <p:pic>
        <p:nvPicPr>
          <p:cNvPr id="12" name="图片 27">
            <a:extLst>
              <a:ext uri="{FF2B5EF4-FFF2-40B4-BE49-F238E27FC236}">
                <a16:creationId xmlns:a16="http://schemas.microsoft.com/office/drawing/2014/main" id="{24B953AD-818C-C245-2AD6-799993F8891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92" y="3647548"/>
            <a:ext cx="3365259" cy="307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72EA7B-A9EB-25FC-2508-199957A4E7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476" y="4797152"/>
            <a:ext cx="1557479" cy="11327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2688B4-6FE5-8DB3-3928-38CCA58CDD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955" y="3982310"/>
            <a:ext cx="2608116" cy="19560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E54CFF-8F72-5B1C-3969-0D2FC463ED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035" y="3971022"/>
            <a:ext cx="1534359" cy="79928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00B25F4-16F4-E7CC-AC77-55706E435187}"/>
              </a:ext>
            </a:extLst>
          </p:cNvPr>
          <p:cNvSpPr txBox="1"/>
          <p:nvPr/>
        </p:nvSpPr>
        <p:spPr>
          <a:xfrm>
            <a:off x="7895035" y="5995590"/>
            <a:ext cx="3861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00FF"/>
                </a:solidFill>
              </a:rPr>
              <a:t>Home-developed Superducting quadrupole with serpentine coils</a:t>
            </a:r>
          </a:p>
        </p:txBody>
      </p:sp>
    </p:spTree>
    <p:extLst>
      <p:ext uri="{BB962C8B-B14F-4D97-AF65-F5344CB8AC3E}">
        <p14:creationId xmlns:p14="http://schemas.microsoft.com/office/powerpoint/2010/main" val="2847357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FB2822-16E4-2620-FC8A-901298F6B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42852"/>
            <a:ext cx="11856640" cy="725470"/>
          </a:xfrm>
        </p:spPr>
        <p:txBody>
          <a:bodyPr>
            <a:noAutofit/>
          </a:bodyPr>
          <a:lstStyle/>
          <a:p>
            <a:r>
              <a:rPr lang="en-US" altLang="zh-CN" sz="2900"/>
              <a:t>Successful commissioning of High Energy Photon Source</a:t>
            </a:r>
            <a:endParaRPr lang="en-US" sz="29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DA383-223A-A1F1-6F28-440CC5BB5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/>
          </a:p>
        </p:txBody>
      </p:sp>
      <p:pic>
        <p:nvPicPr>
          <p:cNvPr id="6" name="图片 8">
            <a:extLst>
              <a:ext uri="{FF2B5EF4-FFF2-40B4-BE49-F238E27FC236}">
                <a16:creationId xmlns:a16="http://schemas.microsoft.com/office/drawing/2014/main" id="{AC78352F-4556-2C5B-BADF-591457FB4F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52" y="1194252"/>
            <a:ext cx="5057314" cy="29189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4D1E60-B8EA-6898-EA9B-C10302FE8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1149076"/>
            <a:ext cx="6629278" cy="30000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254846-C088-D4CA-806A-C2B4BEADC645}"/>
              </a:ext>
            </a:extLst>
          </p:cNvPr>
          <p:cNvSpPr txBox="1"/>
          <p:nvPr/>
        </p:nvSpPr>
        <p:spPr>
          <a:xfrm>
            <a:off x="227348" y="4232693"/>
            <a:ext cx="117373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/>
              <a:t>Passed the performance acceptance organized by CAS yesterday, with high peer appraisal </a:t>
            </a:r>
            <a:r>
              <a:rPr lang="en-US" altLang="zh-CN" sz="2400">
                <a:hlinkClick r:id="rId4"/>
              </a:rPr>
              <a:t>https://mp.weixin.qq.com/template/article/1761783531/index.html</a:t>
            </a:r>
            <a:endParaRPr lang="en-US" altLang="zh-CN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/>
              <a:t>Relevance to CEPC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/>
              <a:t>Demonstration of many shared key technologies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/>
              <a:t>A team trained with rich experiences in design, construction and commissioning of state of the art accelerator facility</a:t>
            </a:r>
          </a:p>
        </p:txBody>
      </p:sp>
    </p:spTree>
    <p:extLst>
      <p:ext uri="{BB962C8B-B14F-4D97-AF65-F5344CB8AC3E}">
        <p14:creationId xmlns:p14="http://schemas.microsoft.com/office/powerpoint/2010/main" val="2889478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3508FA-5CC2-3C32-9A42-B8F7A4BF0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/>
              <a:t>Accelerator</a:t>
            </a:r>
            <a:r>
              <a:rPr lang="zh-CN" altLang="en-US" dirty="0"/>
              <a:t> </a:t>
            </a:r>
            <a:r>
              <a:rPr lang="en-US" altLang="zh-CN" dirty="0"/>
              <a:t>EDR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7B6FA-7E93-3539-E01E-FDCAF59B8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FB5D3E-6B6F-02E2-BD42-F933BB7B47D8}"/>
              </a:ext>
            </a:extLst>
          </p:cNvPr>
          <p:cNvSpPr txBox="1"/>
          <p:nvPr/>
        </p:nvSpPr>
        <p:spPr>
          <a:xfrm>
            <a:off x="263352" y="1052736"/>
            <a:ext cx="5472608" cy="566308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/>
              <a:t>Accelerator</a:t>
            </a:r>
            <a:r>
              <a:rPr lang="zh-CN" altLang="en-US" sz="2200" dirty="0"/>
              <a:t> </a:t>
            </a:r>
            <a:r>
              <a:rPr lang="en-US" altLang="zh-CN" sz="2200" dirty="0"/>
              <a:t>physics</a:t>
            </a:r>
            <a:r>
              <a:rPr lang="zh-CN" altLang="en-US" sz="2200" dirty="0"/>
              <a:t> </a:t>
            </a:r>
            <a:r>
              <a:rPr lang="en-US" altLang="zh-CN" sz="2200" dirty="0"/>
              <a:t>study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A249"/>
                </a:solidFill>
              </a:rPr>
              <a:t>Design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Refinery</a:t>
            </a:r>
            <a:r>
              <a:rPr lang="zh-CN" altLang="en-US" sz="2000" dirty="0"/>
              <a:t> </a:t>
            </a:r>
            <a:r>
              <a:rPr lang="en-US" altLang="zh-CN" sz="2000" dirty="0"/>
              <a:t>of</a:t>
            </a:r>
            <a:r>
              <a:rPr lang="zh-CN" altLang="en-US" sz="2000" dirty="0"/>
              <a:t> </a:t>
            </a:r>
            <a:r>
              <a:rPr lang="en-US" altLang="zh-CN" sz="2000" dirty="0"/>
              <a:t>accelerator</a:t>
            </a:r>
            <a:r>
              <a:rPr lang="zh-CN" altLang="en-US" sz="2000" dirty="0"/>
              <a:t> </a:t>
            </a:r>
            <a:r>
              <a:rPr lang="en-US" altLang="zh-CN" sz="2000" dirty="0"/>
              <a:t>design</a:t>
            </a:r>
            <a:r>
              <a:rPr lang="zh-CN" altLang="en-US" sz="2000" dirty="0"/>
              <a:t> </a:t>
            </a:r>
            <a:r>
              <a:rPr lang="en-US" altLang="zh-CN" sz="2000" dirty="0"/>
              <a:t>&amp;</a:t>
            </a:r>
            <a:r>
              <a:rPr lang="zh-CN" altLang="en-US" sz="2000" dirty="0"/>
              <a:t> </a:t>
            </a:r>
            <a:r>
              <a:rPr lang="en-US" altLang="zh-CN" sz="2000" dirty="0"/>
              <a:t>key parameters</a:t>
            </a:r>
            <a:r>
              <a:rPr lang="zh-CN" altLang="en-US" sz="2000" dirty="0"/>
              <a:t> </a:t>
            </a:r>
            <a:r>
              <a:rPr lang="en-US" altLang="zh-CN" sz="2000" dirty="0"/>
              <a:t>with</a:t>
            </a:r>
            <a:r>
              <a:rPr lang="zh-CN" altLang="en-US" sz="2000" dirty="0"/>
              <a:t> </a:t>
            </a:r>
            <a:r>
              <a:rPr lang="en-US" altLang="zh-CN" sz="2000" dirty="0"/>
              <a:t>engineering</a:t>
            </a:r>
            <a:r>
              <a:rPr lang="zh-CN" altLang="en-US" sz="2000" dirty="0"/>
              <a:t> </a:t>
            </a:r>
            <a:r>
              <a:rPr lang="en-US" altLang="zh-CN" sz="2000" dirty="0"/>
              <a:t>considerations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Beam</a:t>
            </a:r>
            <a:r>
              <a:rPr lang="zh-CN" altLang="en-US" sz="2000" dirty="0"/>
              <a:t> </a:t>
            </a:r>
            <a:r>
              <a:rPr lang="en-US" altLang="zh-CN" sz="2000" dirty="0"/>
              <a:t>loss</a:t>
            </a:r>
            <a:r>
              <a:rPr lang="zh-CN" altLang="en-US" sz="2000" dirty="0"/>
              <a:t> </a:t>
            </a:r>
            <a:r>
              <a:rPr lang="en-US" altLang="zh-CN" sz="2000" dirty="0"/>
              <a:t>mechanism</a:t>
            </a:r>
            <a:r>
              <a:rPr lang="zh-CN" altLang="en-US" sz="2000" dirty="0"/>
              <a:t> </a:t>
            </a:r>
            <a:r>
              <a:rPr lang="en-US" altLang="zh-CN" sz="2000" dirty="0"/>
              <a:t>and</a:t>
            </a:r>
            <a:r>
              <a:rPr lang="zh-CN" altLang="en-US" sz="2000" dirty="0"/>
              <a:t> </a:t>
            </a:r>
            <a:r>
              <a:rPr lang="en-US" altLang="zh-CN" sz="2000" dirty="0"/>
              <a:t>management</a:t>
            </a:r>
            <a:r>
              <a:rPr lang="zh-CN" altLang="en-US" sz="2000" dirty="0"/>
              <a:t> </a:t>
            </a:r>
            <a:endParaRPr lang="en-HK" altLang="zh-CN" sz="20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MDI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A249"/>
                </a:solidFill>
              </a:rPr>
              <a:t>Research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Simulation</a:t>
            </a:r>
            <a:r>
              <a:rPr lang="zh-CN" altLang="en-US" sz="2000" dirty="0"/>
              <a:t> </a:t>
            </a:r>
            <a:r>
              <a:rPr lang="en-US" altLang="zh-CN" sz="2000" dirty="0"/>
              <a:t>code</a:t>
            </a:r>
            <a:r>
              <a:rPr lang="zh-CN" altLang="en-US" sz="2000" dirty="0"/>
              <a:t> </a:t>
            </a:r>
            <a:r>
              <a:rPr lang="en-US" altLang="zh-CN" sz="2000" dirty="0"/>
              <a:t>development:</a:t>
            </a:r>
            <a:r>
              <a:rPr lang="zh-CN" altLang="en-US" sz="2000" dirty="0"/>
              <a:t> </a:t>
            </a:r>
            <a:r>
              <a:rPr lang="en-US" altLang="zh-CN" sz="2000" dirty="0"/>
              <a:t>APES</a:t>
            </a:r>
            <a:endParaRPr lang="en-US" altLang="zh-CN" sz="2000" dirty="0">
              <a:solidFill>
                <a:srgbClr val="00A249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Combined</a:t>
            </a:r>
            <a:r>
              <a:rPr lang="zh-CN" altLang="en-US" sz="2000" dirty="0"/>
              <a:t> </a:t>
            </a:r>
            <a:r>
              <a:rPr lang="en-US" altLang="zh-CN" sz="2000" dirty="0"/>
              <a:t>influence</a:t>
            </a:r>
            <a:r>
              <a:rPr lang="zh-CN" altLang="en-US" sz="2000" dirty="0"/>
              <a:t> </a:t>
            </a:r>
            <a:r>
              <a:rPr lang="en-US" altLang="zh-CN" sz="2000" dirty="0"/>
              <a:t>of</a:t>
            </a:r>
            <a:r>
              <a:rPr lang="zh-CN" altLang="en-US" sz="2000" dirty="0"/>
              <a:t> </a:t>
            </a:r>
            <a:r>
              <a:rPr lang="en-US" altLang="zh-CN" sz="2000" dirty="0"/>
              <a:t>various</a:t>
            </a:r>
            <a:r>
              <a:rPr lang="zh-CN" altLang="en-US" sz="2000" dirty="0"/>
              <a:t> </a:t>
            </a:r>
            <a:r>
              <a:rPr lang="en-US" altLang="zh-CN" sz="2000" dirty="0"/>
              <a:t>effects:</a:t>
            </a:r>
            <a:r>
              <a:rPr lang="zh-CN" altLang="en-US" sz="2000" dirty="0"/>
              <a:t>  </a:t>
            </a:r>
            <a:r>
              <a:rPr lang="en-US" altLang="zh-CN" sz="2000" dirty="0"/>
              <a:t>beam-beam,</a:t>
            </a:r>
            <a:r>
              <a:rPr lang="zh-CN" altLang="en-US" sz="2000" dirty="0"/>
              <a:t> </a:t>
            </a:r>
            <a:r>
              <a:rPr lang="en-US" altLang="zh-CN" sz="2000" dirty="0"/>
              <a:t>impedance,</a:t>
            </a:r>
            <a:r>
              <a:rPr lang="zh-CN" altLang="en-US" sz="2000" dirty="0"/>
              <a:t> </a:t>
            </a:r>
            <a:r>
              <a:rPr lang="en-US" altLang="zh-CN" sz="2000" dirty="0"/>
              <a:t>SR,</a:t>
            </a:r>
            <a:r>
              <a:rPr lang="zh-CN" altLang="en-US" sz="2000" dirty="0"/>
              <a:t> </a:t>
            </a:r>
            <a:r>
              <a:rPr lang="en-US" altLang="zh-CN" sz="2000" dirty="0"/>
              <a:t>ion</a:t>
            </a:r>
            <a:r>
              <a:rPr lang="zh-CN" altLang="en-US" sz="2000" dirty="0"/>
              <a:t> </a:t>
            </a:r>
            <a:r>
              <a:rPr lang="en-US" altLang="zh-CN" sz="2000" dirty="0"/>
              <a:t>effects,</a:t>
            </a:r>
            <a:r>
              <a:rPr lang="zh-CN" altLang="en-US" sz="2000" dirty="0"/>
              <a:t> </a:t>
            </a:r>
            <a:r>
              <a:rPr lang="en-US" altLang="zh-CN" sz="2000" dirty="0"/>
              <a:t>space-charge,</a:t>
            </a:r>
            <a:r>
              <a:rPr lang="zh-CN" altLang="en-US" sz="2000" dirty="0"/>
              <a:t> </a:t>
            </a:r>
            <a:r>
              <a:rPr lang="en-US" altLang="zh-CN" sz="2000" dirty="0"/>
              <a:t>nonlinearity,</a:t>
            </a:r>
            <a:r>
              <a:rPr lang="zh-CN" altLang="en-US" sz="2000" dirty="0"/>
              <a:t> </a:t>
            </a:r>
            <a:r>
              <a:rPr lang="en-US" altLang="zh-CN" sz="2000" dirty="0"/>
              <a:t>polarization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Beam</a:t>
            </a:r>
            <a:r>
              <a:rPr lang="zh-CN" altLang="en-US" sz="2000" dirty="0"/>
              <a:t> </a:t>
            </a:r>
            <a:r>
              <a:rPr lang="en-US" altLang="zh-CN" sz="2000" dirty="0"/>
              <a:t>commissioning</a:t>
            </a:r>
            <a:r>
              <a:rPr lang="zh-CN" altLang="en-US" sz="2000" dirty="0"/>
              <a:t> </a:t>
            </a:r>
            <a:r>
              <a:rPr lang="en-US" altLang="zh-CN" sz="2000" dirty="0"/>
              <a:t>and</a:t>
            </a:r>
            <a:r>
              <a:rPr lang="zh-CN" altLang="en-US" sz="2000" dirty="0"/>
              <a:t> </a:t>
            </a:r>
            <a:r>
              <a:rPr lang="en-US" altLang="zh-CN" sz="2000" dirty="0"/>
              <a:t>luminosity tuning</a:t>
            </a:r>
            <a:r>
              <a:rPr lang="zh-CN" altLang="en-US" sz="2000" dirty="0"/>
              <a:t> </a:t>
            </a:r>
            <a:r>
              <a:rPr lang="en-US" altLang="zh-CN" sz="2000" dirty="0"/>
              <a:t>procedures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A249"/>
                </a:solidFill>
              </a:rPr>
              <a:t>Collaborative</a:t>
            </a:r>
            <a:r>
              <a:rPr lang="zh-CN" altLang="en-US" sz="2000" dirty="0">
                <a:solidFill>
                  <a:srgbClr val="00A249"/>
                </a:solidFill>
              </a:rPr>
              <a:t> </a:t>
            </a:r>
            <a:r>
              <a:rPr lang="en-US" altLang="zh-CN" sz="2000" dirty="0">
                <a:solidFill>
                  <a:srgbClr val="00A249"/>
                </a:solidFill>
              </a:rPr>
              <a:t>studies</a:t>
            </a:r>
            <a:r>
              <a:rPr lang="zh-CN" altLang="en-US" sz="2000" dirty="0">
                <a:solidFill>
                  <a:srgbClr val="00A249"/>
                </a:solidFill>
              </a:rPr>
              <a:t> </a:t>
            </a:r>
            <a:r>
              <a:rPr lang="en-US" altLang="zh-CN" sz="2000" dirty="0">
                <a:solidFill>
                  <a:srgbClr val="00A249"/>
                </a:solidFill>
              </a:rPr>
              <a:t>on</a:t>
            </a:r>
            <a:r>
              <a:rPr lang="zh-CN" altLang="en-US" sz="2000" dirty="0">
                <a:solidFill>
                  <a:srgbClr val="00A249"/>
                </a:solidFill>
              </a:rPr>
              <a:t> </a:t>
            </a:r>
            <a:r>
              <a:rPr lang="en-US" altLang="zh-CN" sz="2000" dirty="0">
                <a:solidFill>
                  <a:srgbClr val="00A249"/>
                </a:solidFill>
              </a:rPr>
              <a:t>SuperKEKB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injection,</a:t>
            </a:r>
            <a:r>
              <a:rPr lang="zh-CN" altLang="en-US" sz="2000" dirty="0"/>
              <a:t> </a:t>
            </a:r>
            <a:r>
              <a:rPr lang="en-US" altLang="zh-CN" sz="2000" dirty="0"/>
              <a:t>beam-beam,</a:t>
            </a:r>
            <a:r>
              <a:rPr lang="zh-CN" altLang="en-US" sz="2000" dirty="0"/>
              <a:t> </a:t>
            </a:r>
            <a:r>
              <a:rPr lang="en-US" altLang="zh-CN" sz="2000" dirty="0"/>
              <a:t>instability</a:t>
            </a:r>
            <a:r>
              <a:rPr lang="zh-CN" altLang="en-US" sz="2000" dirty="0"/>
              <a:t> </a:t>
            </a:r>
            <a:r>
              <a:rPr lang="en-US" altLang="zh-CN" sz="2000" dirty="0"/>
              <a:t>etc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BB06A3-563F-29C5-2081-81EFA0D319A8}"/>
              </a:ext>
            </a:extLst>
          </p:cNvPr>
          <p:cNvSpPr txBox="1"/>
          <p:nvPr/>
        </p:nvSpPr>
        <p:spPr>
          <a:xfrm>
            <a:off x="6001296" y="1052736"/>
            <a:ext cx="5581104" cy="566308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/>
              <a:t>Key</a:t>
            </a:r>
            <a:r>
              <a:rPr lang="zh-CN" altLang="en-US" sz="2200" dirty="0"/>
              <a:t> </a:t>
            </a:r>
            <a:r>
              <a:rPr lang="en-US" altLang="zh-CN" sz="2200" dirty="0"/>
              <a:t>technology</a:t>
            </a:r>
            <a:r>
              <a:rPr lang="zh-CN" altLang="en-US" sz="2200" dirty="0"/>
              <a:t> </a:t>
            </a:r>
            <a:r>
              <a:rPr lang="en-US" altLang="zh-CN" sz="2200" dirty="0"/>
              <a:t>R&amp;D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B050"/>
                </a:solidFill>
              </a:rPr>
              <a:t>More</a:t>
            </a:r>
            <a:r>
              <a:rPr lang="zh-CN" altLang="en-US" sz="2000" dirty="0">
                <a:solidFill>
                  <a:srgbClr val="00B050"/>
                </a:solidFill>
              </a:rPr>
              <a:t> </a:t>
            </a:r>
            <a:r>
              <a:rPr lang="en-US" altLang="zh-CN" sz="2000" dirty="0">
                <a:solidFill>
                  <a:srgbClr val="00B050"/>
                </a:solidFill>
              </a:rPr>
              <a:t>prototypes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SRF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Klystron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B050"/>
                </a:solidFill>
              </a:rPr>
              <a:t>More</a:t>
            </a:r>
            <a:r>
              <a:rPr lang="zh-CN" altLang="en-US" sz="2000" dirty="0">
                <a:solidFill>
                  <a:srgbClr val="00B050"/>
                </a:solidFill>
              </a:rPr>
              <a:t> </a:t>
            </a:r>
            <a:r>
              <a:rPr lang="en-US" altLang="zh-CN" sz="2000" dirty="0">
                <a:solidFill>
                  <a:srgbClr val="00B050"/>
                </a:solidFill>
              </a:rPr>
              <a:t>detailed</a:t>
            </a:r>
            <a:r>
              <a:rPr lang="zh-CN" altLang="en-US" sz="2000" dirty="0">
                <a:solidFill>
                  <a:srgbClr val="00B050"/>
                </a:solidFill>
              </a:rPr>
              <a:t> </a:t>
            </a:r>
            <a:r>
              <a:rPr lang="en-US" altLang="zh-CN" sz="2000" dirty="0">
                <a:solidFill>
                  <a:srgbClr val="00B050"/>
                </a:solidFill>
              </a:rPr>
              <a:t>design</a:t>
            </a:r>
            <a:r>
              <a:rPr lang="zh-CN" altLang="en-US" sz="2000" dirty="0">
                <a:solidFill>
                  <a:srgbClr val="00B050"/>
                </a:solidFill>
              </a:rPr>
              <a:t> </a:t>
            </a:r>
            <a:r>
              <a:rPr lang="en-US" altLang="zh-CN" sz="2000" dirty="0">
                <a:solidFill>
                  <a:srgbClr val="00B050"/>
                </a:solidFill>
              </a:rPr>
              <a:t>and</a:t>
            </a:r>
            <a:r>
              <a:rPr lang="zh-CN" altLang="en-US" sz="2000" dirty="0">
                <a:solidFill>
                  <a:srgbClr val="00B050"/>
                </a:solidFill>
              </a:rPr>
              <a:t> </a:t>
            </a:r>
            <a:r>
              <a:rPr lang="en-US" altLang="zh-CN" sz="2000" dirty="0">
                <a:solidFill>
                  <a:srgbClr val="00B050"/>
                </a:solidFill>
              </a:rPr>
              <a:t>planning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MDI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Control</a:t>
            </a:r>
            <a:r>
              <a:rPr lang="zh-CN" altLang="en-US" sz="2000" dirty="0"/>
              <a:t> </a:t>
            </a:r>
            <a:r>
              <a:rPr lang="en-US" altLang="zh-CN" sz="2000" dirty="0"/>
              <a:t>and</a:t>
            </a:r>
            <a:r>
              <a:rPr lang="zh-CN" altLang="en-US" sz="2000" dirty="0"/>
              <a:t> </a:t>
            </a:r>
            <a:r>
              <a:rPr lang="en-US" altLang="zh-CN" sz="2000" dirty="0"/>
              <a:t>Timing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Alignment</a:t>
            </a:r>
            <a:r>
              <a:rPr lang="zh-CN" altLang="en-US" sz="2000" dirty="0"/>
              <a:t> </a:t>
            </a:r>
            <a:r>
              <a:rPr lang="en-US" altLang="zh-CN" sz="2000" dirty="0"/>
              <a:t>and</a:t>
            </a:r>
            <a:r>
              <a:rPr lang="zh-CN" altLang="en-US" sz="2000" dirty="0"/>
              <a:t> </a:t>
            </a:r>
            <a:r>
              <a:rPr lang="en-US" altLang="zh-CN" sz="2000" dirty="0"/>
              <a:t>Installation</a:t>
            </a:r>
            <a:r>
              <a:rPr lang="zh-CN" altLang="en-US" sz="2000" dirty="0"/>
              <a:t> </a:t>
            </a:r>
            <a:r>
              <a:rPr lang="en-US" altLang="zh-CN" sz="2000" dirty="0"/>
              <a:t>Plan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Tunnel</a:t>
            </a:r>
            <a:r>
              <a:rPr lang="zh-CN" altLang="en-US" sz="2000" dirty="0"/>
              <a:t> </a:t>
            </a:r>
            <a:r>
              <a:rPr lang="en-US" altLang="zh-CN" sz="2000" dirty="0"/>
              <a:t>Mockup</a:t>
            </a:r>
            <a:r>
              <a:rPr lang="zh-CN" altLang="en-US" sz="2000" dirty="0"/>
              <a:t> </a:t>
            </a:r>
            <a:r>
              <a:rPr lang="en-US" altLang="zh-CN" sz="2000" dirty="0"/>
              <a:t>for</a:t>
            </a:r>
            <a:r>
              <a:rPr lang="zh-CN" altLang="en-US" sz="2000" dirty="0"/>
              <a:t> </a:t>
            </a:r>
            <a:r>
              <a:rPr lang="en-US" altLang="zh-CN" sz="2000" dirty="0"/>
              <a:t>installation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B050"/>
                </a:solidFill>
              </a:rPr>
              <a:t>Mass</a:t>
            </a:r>
            <a:r>
              <a:rPr lang="zh-CN" altLang="en-US" sz="2000" dirty="0">
                <a:solidFill>
                  <a:srgbClr val="00B050"/>
                </a:solidFill>
              </a:rPr>
              <a:t> </a:t>
            </a:r>
            <a:r>
              <a:rPr lang="en-US" altLang="zh-CN" sz="2000" dirty="0">
                <a:solidFill>
                  <a:srgbClr val="00B050"/>
                </a:solidFill>
              </a:rPr>
              <a:t>production</a:t>
            </a:r>
            <a:r>
              <a:rPr lang="zh-CN" altLang="en-US" sz="2000" dirty="0">
                <a:solidFill>
                  <a:srgbClr val="00B050"/>
                </a:solidFill>
              </a:rPr>
              <a:t> </a:t>
            </a:r>
            <a:r>
              <a:rPr lang="en-US" altLang="zh-CN" sz="2000" dirty="0">
                <a:solidFill>
                  <a:srgbClr val="00B050"/>
                </a:solidFill>
              </a:rPr>
              <a:t>preparation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Magnets’</a:t>
            </a:r>
            <a:r>
              <a:rPr lang="zh-CN" altLang="en-US" sz="2000" dirty="0"/>
              <a:t> </a:t>
            </a:r>
            <a:r>
              <a:rPr lang="en-US" altLang="zh-CN" sz="2000" dirty="0"/>
              <a:t>Automatic</a:t>
            </a:r>
            <a:r>
              <a:rPr lang="zh-CN" altLang="en-US" sz="2000" dirty="0"/>
              <a:t> </a:t>
            </a:r>
            <a:r>
              <a:rPr lang="en-US" altLang="zh-CN" sz="2000" dirty="0"/>
              <a:t>Production</a:t>
            </a:r>
            <a:r>
              <a:rPr lang="zh-CN" altLang="en-US" sz="2000" dirty="0"/>
              <a:t> </a:t>
            </a:r>
            <a:r>
              <a:rPr lang="en-US" altLang="zh-CN" sz="2000" dirty="0"/>
              <a:t>Lines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Massive</a:t>
            </a:r>
            <a:r>
              <a:rPr lang="zh-CN" altLang="en-US" sz="2000" dirty="0"/>
              <a:t> </a:t>
            </a:r>
            <a:r>
              <a:rPr lang="en-US" altLang="zh-CN" sz="2000" dirty="0"/>
              <a:t>Production</a:t>
            </a:r>
            <a:r>
              <a:rPr lang="zh-CN" altLang="en-US" sz="2000" dirty="0"/>
              <a:t> </a:t>
            </a:r>
            <a:r>
              <a:rPr lang="en-US" altLang="zh-CN" sz="2000" dirty="0"/>
              <a:t>Line</a:t>
            </a:r>
            <a:r>
              <a:rPr lang="zh-CN" altLang="en-US" sz="2000" dirty="0"/>
              <a:t> </a:t>
            </a:r>
            <a:r>
              <a:rPr lang="en-US" altLang="zh-CN" sz="2000" dirty="0"/>
              <a:t>of</a:t>
            </a:r>
            <a:r>
              <a:rPr lang="zh-CN" altLang="en-US" sz="2000" dirty="0"/>
              <a:t> </a:t>
            </a:r>
            <a:r>
              <a:rPr lang="en-US" altLang="zh-CN" sz="2000" dirty="0"/>
              <a:t>NEG</a:t>
            </a:r>
            <a:r>
              <a:rPr lang="zh-CN" altLang="en-US" sz="2000" dirty="0"/>
              <a:t> </a:t>
            </a:r>
            <a:r>
              <a:rPr lang="en-US" altLang="zh-CN" sz="2000" dirty="0"/>
              <a:t>Coating</a:t>
            </a:r>
            <a:r>
              <a:rPr lang="zh-CN" altLang="en-US" sz="2000" dirty="0"/>
              <a:t> </a:t>
            </a:r>
            <a:r>
              <a:rPr lang="en-US" altLang="zh-CN" sz="2000" dirty="0"/>
              <a:t>Vacuum</a:t>
            </a:r>
            <a:r>
              <a:rPr lang="zh-CN" altLang="en-US" sz="2000" dirty="0"/>
              <a:t> </a:t>
            </a:r>
            <a:r>
              <a:rPr lang="en-US" altLang="zh-CN" sz="2000" dirty="0"/>
              <a:t>Chamber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B050"/>
                </a:solidFill>
              </a:rPr>
              <a:t>Experimental</a:t>
            </a:r>
            <a:r>
              <a:rPr lang="zh-CN" altLang="en-US" sz="2000" dirty="0">
                <a:solidFill>
                  <a:srgbClr val="00B050"/>
                </a:solidFill>
              </a:rPr>
              <a:t> </a:t>
            </a:r>
            <a:r>
              <a:rPr lang="en-US" altLang="zh-CN" sz="2000" dirty="0">
                <a:solidFill>
                  <a:srgbClr val="00B050"/>
                </a:solidFill>
              </a:rPr>
              <a:t>studies</a:t>
            </a:r>
            <a:r>
              <a:rPr lang="zh-CN" altLang="en-US" sz="2000" dirty="0">
                <a:solidFill>
                  <a:srgbClr val="00B050"/>
                </a:solidFill>
              </a:rPr>
              <a:t> </a:t>
            </a:r>
            <a:r>
              <a:rPr lang="en-US" altLang="zh-CN" sz="2000" dirty="0">
                <a:solidFill>
                  <a:srgbClr val="00B050"/>
                </a:solidFill>
              </a:rPr>
              <a:t>for</a:t>
            </a:r>
            <a:r>
              <a:rPr lang="zh-CN" altLang="en-US" sz="2000" dirty="0">
                <a:solidFill>
                  <a:srgbClr val="00B050"/>
                </a:solidFill>
              </a:rPr>
              <a:t> </a:t>
            </a:r>
            <a:r>
              <a:rPr lang="en-US" altLang="zh-CN" sz="2000" dirty="0">
                <a:solidFill>
                  <a:srgbClr val="00B050"/>
                </a:solidFill>
              </a:rPr>
              <a:t>advanced</a:t>
            </a:r>
            <a:r>
              <a:rPr lang="zh-CN" altLang="en-US" sz="2000" dirty="0">
                <a:solidFill>
                  <a:srgbClr val="00B050"/>
                </a:solidFill>
              </a:rPr>
              <a:t> </a:t>
            </a:r>
            <a:r>
              <a:rPr lang="en-US" altLang="zh-CN" sz="2000" dirty="0">
                <a:solidFill>
                  <a:srgbClr val="00B050"/>
                </a:solidFill>
              </a:rPr>
              <a:t>accelerator</a:t>
            </a:r>
            <a:r>
              <a:rPr lang="zh-CN" altLang="en-US" sz="2000" dirty="0">
                <a:solidFill>
                  <a:srgbClr val="00B050"/>
                </a:solidFill>
              </a:rPr>
              <a:t> </a:t>
            </a:r>
            <a:r>
              <a:rPr lang="en-US" altLang="zh-CN" sz="2000" dirty="0">
                <a:solidFill>
                  <a:srgbClr val="00B050"/>
                </a:solidFill>
              </a:rPr>
              <a:t>physics topics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Plasma</a:t>
            </a:r>
            <a:r>
              <a:rPr lang="zh-CN" altLang="en-US" sz="2000" dirty="0"/>
              <a:t> </a:t>
            </a:r>
            <a:r>
              <a:rPr lang="en-US" altLang="zh-CN" sz="2000" dirty="0"/>
              <a:t>wakefield accelerator</a:t>
            </a:r>
            <a:r>
              <a:rPr lang="zh-CN" altLang="en-US" sz="2000" dirty="0"/>
              <a:t> </a:t>
            </a:r>
            <a:r>
              <a:rPr lang="en-US" altLang="zh-CN" sz="2000" dirty="0"/>
              <a:t>test</a:t>
            </a:r>
            <a:r>
              <a:rPr lang="zh-CN" altLang="en-US" sz="2000" dirty="0"/>
              <a:t> </a:t>
            </a:r>
            <a:r>
              <a:rPr lang="en-US" altLang="zh-CN" sz="2000" dirty="0"/>
              <a:t>facility</a:t>
            </a:r>
            <a:r>
              <a:rPr lang="zh-CN" altLang="en-US" sz="2000" dirty="0"/>
              <a:t> </a:t>
            </a:r>
            <a:r>
              <a:rPr lang="en-US" altLang="zh-CN" sz="2000" dirty="0"/>
              <a:t>@</a:t>
            </a:r>
            <a:r>
              <a:rPr lang="zh-CN" altLang="en-US" sz="2000" dirty="0"/>
              <a:t> </a:t>
            </a:r>
            <a:r>
              <a:rPr lang="en-US" altLang="zh-CN" sz="2000" dirty="0"/>
              <a:t>BEPCII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Polarized</a:t>
            </a:r>
            <a:r>
              <a:rPr lang="zh-CN" altLang="en-US" sz="2000" dirty="0"/>
              <a:t> </a:t>
            </a:r>
            <a:r>
              <a:rPr lang="en-US" altLang="zh-CN" sz="2000" dirty="0"/>
              <a:t>beam</a:t>
            </a:r>
            <a:r>
              <a:rPr lang="zh-CN" altLang="en-US" sz="2000" dirty="0"/>
              <a:t> 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672957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D1CEE4-1D3A-E576-73C3-CEAED21FB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A</a:t>
            </a:r>
            <a:r>
              <a:rPr lang="en-US" altLang="zh-CN" sz="3200" dirty="0"/>
              <a:t>ccelerator </a:t>
            </a:r>
            <a:r>
              <a:rPr lang="en-US" altLang="zh-CN" sz="3200" b="1" dirty="0">
                <a:solidFill>
                  <a:srgbClr val="FF0000"/>
                </a:solidFill>
              </a:rPr>
              <a:t>P</a:t>
            </a:r>
            <a:r>
              <a:rPr lang="en-US" altLang="zh-CN" sz="3200" dirty="0"/>
              <a:t>hysics </a:t>
            </a:r>
            <a:r>
              <a:rPr lang="en-US" altLang="zh-CN" sz="3200" b="1" dirty="0">
                <a:solidFill>
                  <a:srgbClr val="FF0000"/>
                </a:solidFill>
              </a:rPr>
              <a:t>E</a:t>
            </a:r>
            <a:r>
              <a:rPr lang="en-US" altLang="zh-CN" sz="3200" dirty="0"/>
              <a:t>mulation </a:t>
            </a:r>
            <a:r>
              <a:rPr lang="en-US" altLang="zh-CN" sz="3200" b="1" dirty="0">
                <a:solidFill>
                  <a:srgbClr val="FF0000"/>
                </a:solidFill>
              </a:rPr>
              <a:t>Studio</a:t>
            </a:r>
            <a:r>
              <a:rPr lang="en-US" altLang="zh-CN" sz="3200" dirty="0"/>
              <a:t> </a:t>
            </a:r>
            <a:r>
              <a:rPr lang="zh-CN" altLang="en-US" sz="3200" dirty="0"/>
              <a:t>（</a:t>
            </a:r>
            <a:r>
              <a:rPr lang="en-US" altLang="zh-CN" sz="3200" b="1" dirty="0">
                <a:solidFill>
                  <a:srgbClr val="FF0000"/>
                </a:solidFill>
              </a:rPr>
              <a:t>APES</a:t>
            </a:r>
            <a:r>
              <a:rPr lang="zh-CN" altLang="en-US" sz="3200" dirty="0"/>
              <a:t>）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1A8404-2D03-F97D-F662-4E09DFF0C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/>
          </a:p>
        </p:txBody>
      </p:sp>
      <p:sp>
        <p:nvSpPr>
          <p:cNvPr id="32" name="内容占位符 2">
            <a:extLst>
              <a:ext uri="{FF2B5EF4-FFF2-40B4-BE49-F238E27FC236}">
                <a16:creationId xmlns:a16="http://schemas.microsoft.com/office/drawing/2014/main" id="{334F4BE9-096E-8591-E48F-482A1513B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4680" y="1123126"/>
            <a:ext cx="6228875" cy="2144174"/>
          </a:xfrm>
          <a:ln w="12700">
            <a:solidFill>
              <a:srgbClr val="00B0F0"/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zh-CN" sz="2200" b="1" dirty="0">
                <a:solidFill>
                  <a:srgbClr val="FF0000"/>
                </a:solidFill>
              </a:rPr>
              <a:t>To meet the requirements of beam dynamics study in CEPC</a:t>
            </a:r>
          </a:p>
          <a:p>
            <a:r>
              <a:rPr lang="en-US" altLang="zh-CN" sz="1900" dirty="0"/>
              <a:t>Flexible</a:t>
            </a:r>
            <a:r>
              <a:rPr lang="zh-CN" altLang="en-US" sz="1900" dirty="0"/>
              <a:t> </a:t>
            </a:r>
            <a:r>
              <a:rPr lang="en-US" altLang="zh-CN" sz="1900" dirty="0"/>
              <a:t>modeling</a:t>
            </a:r>
            <a:r>
              <a:rPr lang="zh-CN" altLang="en-US" sz="1900" dirty="0"/>
              <a:t> </a:t>
            </a:r>
            <a:r>
              <a:rPr lang="en-US" altLang="zh-CN" sz="1900" dirty="0"/>
              <a:t>of</a:t>
            </a:r>
            <a:r>
              <a:rPr lang="zh-CN" altLang="en-US" sz="1900" dirty="0"/>
              <a:t> </a:t>
            </a:r>
            <a:r>
              <a:rPr lang="en-US" altLang="zh-CN" sz="1900" dirty="0"/>
              <a:t>complicated</a:t>
            </a:r>
            <a:r>
              <a:rPr lang="zh-CN" altLang="en-US" sz="1900" dirty="0"/>
              <a:t> </a:t>
            </a:r>
            <a:r>
              <a:rPr lang="en-US" altLang="zh-CN" sz="1900" dirty="0"/>
              <a:t>accelerators</a:t>
            </a:r>
          </a:p>
          <a:p>
            <a:r>
              <a:rPr lang="en-US" altLang="zh-CN" sz="1900" dirty="0"/>
              <a:t>Self-consistent</a:t>
            </a:r>
            <a:r>
              <a:rPr lang="zh-CN" altLang="en-US" sz="1900" dirty="0"/>
              <a:t> </a:t>
            </a:r>
            <a:r>
              <a:rPr lang="en-US" altLang="zh-CN" sz="1900" dirty="0"/>
              <a:t>simulation</a:t>
            </a:r>
            <a:r>
              <a:rPr lang="zh-CN" altLang="en-US" sz="1900" dirty="0"/>
              <a:t> </a:t>
            </a:r>
            <a:r>
              <a:rPr lang="en-US" altLang="zh-CN" sz="1900" dirty="0"/>
              <a:t>of</a:t>
            </a:r>
            <a:r>
              <a:rPr lang="zh-CN" altLang="en-US" sz="1900" dirty="0"/>
              <a:t> </a:t>
            </a:r>
            <a:r>
              <a:rPr lang="en-US" altLang="zh-CN" sz="1900" dirty="0"/>
              <a:t>combined</a:t>
            </a:r>
            <a:r>
              <a:rPr lang="zh-CN" altLang="en-US" sz="1900" dirty="0"/>
              <a:t> </a:t>
            </a:r>
            <a:r>
              <a:rPr lang="en-US" altLang="zh-CN" sz="1900" dirty="0"/>
              <a:t>effects</a:t>
            </a:r>
          </a:p>
          <a:p>
            <a:r>
              <a:rPr lang="en-US" altLang="zh-CN" sz="1900" dirty="0"/>
              <a:t>Application of new IT technology:</a:t>
            </a:r>
            <a:r>
              <a:rPr lang="zh-CN" altLang="en-US" sz="1900" dirty="0"/>
              <a:t>  </a:t>
            </a:r>
            <a:r>
              <a:rPr lang="en-US" altLang="zh-CN" sz="1900" dirty="0"/>
              <a:t>GPU</a:t>
            </a:r>
            <a:r>
              <a:rPr lang="zh-CN" altLang="en-US" sz="1900" dirty="0"/>
              <a:t> </a:t>
            </a:r>
            <a:r>
              <a:rPr lang="en-US" altLang="zh-CN" sz="1900" dirty="0"/>
              <a:t>acceleration</a:t>
            </a:r>
            <a:r>
              <a:rPr lang="zh-CN" altLang="en-US" sz="1900" dirty="0"/>
              <a:t> </a:t>
            </a:r>
            <a:r>
              <a:rPr lang="en-US" altLang="zh-CN" sz="1900" dirty="0"/>
              <a:t>etc</a:t>
            </a:r>
          </a:p>
        </p:txBody>
      </p:sp>
      <p:sp>
        <p:nvSpPr>
          <p:cNvPr id="33" name="灯片编号占位符 3">
            <a:extLst>
              <a:ext uri="{FF2B5EF4-FFF2-40B4-BE49-F238E27FC236}">
                <a16:creationId xmlns:a16="http://schemas.microsoft.com/office/drawing/2014/main" id="{422A118C-9E64-0510-C739-8CD0A4FA391B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476519-6F9E-404D-948F-09C32DE1823A}" type="slidenum">
              <a:rPr lang="zh-CN" altLang="en-US" smtClean="0"/>
              <a:pPr/>
              <a:t>8</a:t>
            </a:fld>
            <a:endParaRPr lang="zh-CN" altLang="en-US"/>
          </a:p>
        </p:txBody>
      </p:sp>
      <p:sp>
        <p:nvSpPr>
          <p:cNvPr id="34" name="文本框 5">
            <a:extLst>
              <a:ext uri="{FF2B5EF4-FFF2-40B4-BE49-F238E27FC236}">
                <a16:creationId xmlns:a16="http://schemas.microsoft.com/office/drawing/2014/main" id="{6AD1A7BA-12E3-EA97-954B-5E222688324F}"/>
              </a:ext>
            </a:extLst>
          </p:cNvPr>
          <p:cNvSpPr txBox="1"/>
          <p:nvPr/>
        </p:nvSpPr>
        <p:spPr>
          <a:xfrm>
            <a:off x="566526" y="6220342"/>
            <a:ext cx="5585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More accurate, powerful and faster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35" name="矩形: 圆角 7">
            <a:extLst>
              <a:ext uri="{FF2B5EF4-FFF2-40B4-BE49-F238E27FC236}">
                <a16:creationId xmlns:a16="http://schemas.microsoft.com/office/drawing/2014/main" id="{A0C51F0D-2CBD-175D-08E0-84DE09549A50}"/>
              </a:ext>
            </a:extLst>
          </p:cNvPr>
          <p:cNvSpPr/>
          <p:nvPr/>
        </p:nvSpPr>
        <p:spPr>
          <a:xfrm>
            <a:off x="2131113" y="4008660"/>
            <a:ext cx="2082256" cy="5096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Machine Modeling </a:t>
            </a:r>
            <a:endParaRPr lang="zh-CN" altLang="en-US" sz="1600" dirty="0"/>
          </a:p>
        </p:txBody>
      </p:sp>
      <p:sp>
        <p:nvSpPr>
          <p:cNvPr id="36" name="矩形: 圆角 8">
            <a:extLst>
              <a:ext uri="{FF2B5EF4-FFF2-40B4-BE49-F238E27FC236}">
                <a16:creationId xmlns:a16="http://schemas.microsoft.com/office/drawing/2014/main" id="{3BFDD4AF-695F-B645-1624-D1497C18F409}"/>
              </a:ext>
            </a:extLst>
          </p:cNvPr>
          <p:cNvSpPr/>
          <p:nvPr/>
        </p:nvSpPr>
        <p:spPr>
          <a:xfrm>
            <a:off x="2133601" y="4752289"/>
            <a:ext cx="2077280" cy="5657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Single Particle Dynamics</a:t>
            </a:r>
            <a:endParaRPr lang="zh-CN" altLang="en-US" sz="1600" dirty="0"/>
          </a:p>
        </p:txBody>
      </p:sp>
      <p:sp>
        <p:nvSpPr>
          <p:cNvPr id="37" name="矩形: 圆角 9">
            <a:extLst>
              <a:ext uri="{FF2B5EF4-FFF2-40B4-BE49-F238E27FC236}">
                <a16:creationId xmlns:a16="http://schemas.microsoft.com/office/drawing/2014/main" id="{942F5DF6-F8BD-4F9E-4DA4-42AE3AD1FE01}"/>
              </a:ext>
            </a:extLst>
          </p:cNvPr>
          <p:cNvSpPr/>
          <p:nvPr/>
        </p:nvSpPr>
        <p:spPr>
          <a:xfrm>
            <a:off x="81171" y="4753894"/>
            <a:ext cx="1878495" cy="5625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Optics function</a:t>
            </a:r>
            <a:endParaRPr lang="zh-CN" altLang="en-US" sz="1600" dirty="0"/>
          </a:p>
        </p:txBody>
      </p:sp>
      <p:sp>
        <p:nvSpPr>
          <p:cNvPr id="38" name="矩形: 圆角 10">
            <a:extLst>
              <a:ext uri="{FF2B5EF4-FFF2-40B4-BE49-F238E27FC236}">
                <a16:creationId xmlns:a16="http://schemas.microsoft.com/office/drawing/2014/main" id="{01842FB9-4CE5-5066-F9E4-E020B8272115}"/>
              </a:ext>
            </a:extLst>
          </p:cNvPr>
          <p:cNvSpPr/>
          <p:nvPr/>
        </p:nvSpPr>
        <p:spPr>
          <a:xfrm>
            <a:off x="19879" y="5571701"/>
            <a:ext cx="2001077" cy="523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Analysis of Nonlinear Dynamics</a:t>
            </a:r>
            <a:endParaRPr lang="zh-CN" altLang="en-US" sz="1600" dirty="0"/>
          </a:p>
        </p:txBody>
      </p:sp>
      <p:sp>
        <p:nvSpPr>
          <p:cNvPr id="39" name="矩形: 圆角 11">
            <a:extLst>
              <a:ext uri="{FF2B5EF4-FFF2-40B4-BE49-F238E27FC236}">
                <a16:creationId xmlns:a16="http://schemas.microsoft.com/office/drawing/2014/main" id="{B565A01C-60B7-1AD0-083F-1AB6621B5824}"/>
              </a:ext>
            </a:extLst>
          </p:cNvPr>
          <p:cNvSpPr/>
          <p:nvPr/>
        </p:nvSpPr>
        <p:spPr>
          <a:xfrm>
            <a:off x="4384816" y="4752289"/>
            <a:ext cx="1767504" cy="5657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Combined Effects</a:t>
            </a:r>
            <a:endParaRPr lang="zh-CN" altLang="en-US" sz="1600" dirty="0"/>
          </a:p>
        </p:txBody>
      </p:sp>
      <p:sp>
        <p:nvSpPr>
          <p:cNvPr id="40" name="矩形: 圆角 12">
            <a:extLst>
              <a:ext uri="{FF2B5EF4-FFF2-40B4-BE49-F238E27FC236}">
                <a16:creationId xmlns:a16="http://schemas.microsoft.com/office/drawing/2014/main" id="{046C353F-A603-E922-65FB-406A9F0A710D}"/>
              </a:ext>
            </a:extLst>
          </p:cNvPr>
          <p:cNvSpPr/>
          <p:nvPr/>
        </p:nvSpPr>
        <p:spPr>
          <a:xfrm>
            <a:off x="4155385" y="5591372"/>
            <a:ext cx="2226366" cy="523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Analysis </a:t>
            </a:r>
          </a:p>
          <a:p>
            <a:pPr algn="ctr"/>
            <a:r>
              <a:rPr lang="en-US" altLang="zh-CN" sz="1600" dirty="0"/>
              <a:t>of Collective Instability</a:t>
            </a:r>
            <a:endParaRPr lang="zh-CN" altLang="en-US" sz="1600" dirty="0"/>
          </a:p>
        </p:txBody>
      </p:sp>
      <p:cxnSp>
        <p:nvCxnSpPr>
          <p:cNvPr id="41" name="直接连接符 13">
            <a:extLst>
              <a:ext uri="{FF2B5EF4-FFF2-40B4-BE49-F238E27FC236}">
                <a16:creationId xmlns:a16="http://schemas.microsoft.com/office/drawing/2014/main" id="{59CBF5ED-9329-A876-BEDE-228998207455}"/>
              </a:ext>
            </a:extLst>
          </p:cNvPr>
          <p:cNvCxnSpPr>
            <a:cxnSpLocks/>
            <a:stCxn id="35" idx="2"/>
            <a:endCxn id="36" idx="0"/>
          </p:cNvCxnSpPr>
          <p:nvPr/>
        </p:nvCxnSpPr>
        <p:spPr>
          <a:xfrm>
            <a:off x="3172241" y="4518270"/>
            <a:ext cx="0" cy="2340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14">
            <a:extLst>
              <a:ext uri="{FF2B5EF4-FFF2-40B4-BE49-F238E27FC236}">
                <a16:creationId xmlns:a16="http://schemas.microsoft.com/office/drawing/2014/main" id="{94474083-9B78-8D45-2156-CC7EE1EC5C08}"/>
              </a:ext>
            </a:extLst>
          </p:cNvPr>
          <p:cNvCxnSpPr>
            <a:cxnSpLocks/>
            <a:stCxn id="37" idx="2"/>
            <a:endCxn id="38" idx="0"/>
          </p:cNvCxnSpPr>
          <p:nvPr/>
        </p:nvCxnSpPr>
        <p:spPr>
          <a:xfrm flipH="1">
            <a:off x="1020418" y="5316421"/>
            <a:ext cx="1" cy="255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15">
            <a:extLst>
              <a:ext uri="{FF2B5EF4-FFF2-40B4-BE49-F238E27FC236}">
                <a16:creationId xmlns:a16="http://schemas.microsoft.com/office/drawing/2014/main" id="{5E0A50E2-B8B2-D6C2-6932-7BAE0BB2F552}"/>
              </a:ext>
            </a:extLst>
          </p:cNvPr>
          <p:cNvCxnSpPr>
            <a:cxnSpLocks/>
            <a:stCxn id="39" idx="2"/>
            <a:endCxn id="40" idx="0"/>
          </p:cNvCxnSpPr>
          <p:nvPr/>
        </p:nvCxnSpPr>
        <p:spPr>
          <a:xfrm>
            <a:off x="5268568" y="5318028"/>
            <a:ext cx="0" cy="2733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16">
            <a:extLst>
              <a:ext uri="{FF2B5EF4-FFF2-40B4-BE49-F238E27FC236}">
                <a16:creationId xmlns:a16="http://schemas.microsoft.com/office/drawing/2014/main" id="{97B1F36E-2251-ABE9-4205-9400C3FE7EB5}"/>
              </a:ext>
            </a:extLst>
          </p:cNvPr>
          <p:cNvCxnSpPr>
            <a:cxnSpLocks/>
            <a:stCxn id="37" idx="3"/>
            <a:endCxn id="36" idx="1"/>
          </p:cNvCxnSpPr>
          <p:nvPr/>
        </p:nvCxnSpPr>
        <p:spPr>
          <a:xfrm>
            <a:off x="1959666" y="5035158"/>
            <a:ext cx="173935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17">
            <a:extLst>
              <a:ext uri="{FF2B5EF4-FFF2-40B4-BE49-F238E27FC236}">
                <a16:creationId xmlns:a16="http://schemas.microsoft.com/office/drawing/2014/main" id="{D09DF0B1-5357-EDC8-5600-5975C923B14C}"/>
              </a:ext>
            </a:extLst>
          </p:cNvPr>
          <p:cNvCxnSpPr>
            <a:cxnSpLocks/>
            <a:stCxn id="36" idx="3"/>
            <a:endCxn id="39" idx="1"/>
          </p:cNvCxnSpPr>
          <p:nvPr/>
        </p:nvCxnSpPr>
        <p:spPr>
          <a:xfrm>
            <a:off x="4210881" y="5035159"/>
            <a:ext cx="1739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矩形: 圆角 18">
            <a:extLst>
              <a:ext uri="{FF2B5EF4-FFF2-40B4-BE49-F238E27FC236}">
                <a16:creationId xmlns:a16="http://schemas.microsoft.com/office/drawing/2014/main" id="{AC516DB3-06C5-EEA0-FDE8-7A9140FEC92F}"/>
              </a:ext>
            </a:extLst>
          </p:cNvPr>
          <p:cNvSpPr/>
          <p:nvPr/>
        </p:nvSpPr>
        <p:spPr>
          <a:xfrm>
            <a:off x="2128625" y="3280621"/>
            <a:ext cx="2082256" cy="5232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Online Commission</a:t>
            </a:r>
            <a:endParaRPr lang="zh-CN" altLang="en-US" sz="1600" dirty="0"/>
          </a:p>
        </p:txBody>
      </p:sp>
      <p:cxnSp>
        <p:nvCxnSpPr>
          <p:cNvPr id="47" name="直接连接符 19">
            <a:extLst>
              <a:ext uri="{FF2B5EF4-FFF2-40B4-BE49-F238E27FC236}">
                <a16:creationId xmlns:a16="http://schemas.microsoft.com/office/drawing/2014/main" id="{27737D83-F704-5585-A29F-0CEBA7365A41}"/>
              </a:ext>
            </a:extLst>
          </p:cNvPr>
          <p:cNvCxnSpPr>
            <a:cxnSpLocks/>
            <a:stCxn id="46" idx="2"/>
            <a:endCxn id="35" idx="0"/>
          </p:cNvCxnSpPr>
          <p:nvPr/>
        </p:nvCxnSpPr>
        <p:spPr>
          <a:xfrm>
            <a:off x="3169753" y="3803842"/>
            <a:ext cx="2488" cy="2048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: 圆角 81">
            <a:extLst>
              <a:ext uri="{FF2B5EF4-FFF2-40B4-BE49-F238E27FC236}">
                <a16:creationId xmlns:a16="http://schemas.microsoft.com/office/drawing/2014/main" id="{8179272A-FAF0-E25D-C61B-A8A3B1873DF0}"/>
              </a:ext>
            </a:extLst>
          </p:cNvPr>
          <p:cNvSpPr/>
          <p:nvPr/>
        </p:nvSpPr>
        <p:spPr>
          <a:xfrm>
            <a:off x="4384816" y="4008661"/>
            <a:ext cx="1767503" cy="5096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Detector Background</a:t>
            </a:r>
            <a:endParaRPr lang="zh-CN" altLang="en-US" sz="1600" dirty="0"/>
          </a:p>
        </p:txBody>
      </p:sp>
      <p:cxnSp>
        <p:nvCxnSpPr>
          <p:cNvPr id="49" name="直接连接符 83">
            <a:extLst>
              <a:ext uri="{FF2B5EF4-FFF2-40B4-BE49-F238E27FC236}">
                <a16:creationId xmlns:a16="http://schemas.microsoft.com/office/drawing/2014/main" id="{50704A91-1CE1-1598-1467-1B16442D99EB}"/>
              </a:ext>
            </a:extLst>
          </p:cNvPr>
          <p:cNvCxnSpPr>
            <a:cxnSpLocks/>
            <a:stCxn id="48" idx="1"/>
            <a:endCxn id="35" idx="3"/>
          </p:cNvCxnSpPr>
          <p:nvPr/>
        </p:nvCxnSpPr>
        <p:spPr>
          <a:xfrm flipH="1" flipV="1">
            <a:off x="4213369" y="4263465"/>
            <a:ext cx="17144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86">
            <a:extLst>
              <a:ext uri="{FF2B5EF4-FFF2-40B4-BE49-F238E27FC236}">
                <a16:creationId xmlns:a16="http://schemas.microsoft.com/office/drawing/2014/main" id="{7B96F4A3-C11E-D8E4-BD45-622BAB326F5C}"/>
              </a:ext>
            </a:extLst>
          </p:cNvPr>
          <p:cNvCxnSpPr>
            <a:stCxn id="48" idx="2"/>
            <a:endCxn id="39" idx="0"/>
          </p:cNvCxnSpPr>
          <p:nvPr/>
        </p:nvCxnSpPr>
        <p:spPr>
          <a:xfrm>
            <a:off x="5268568" y="4518271"/>
            <a:ext cx="0" cy="2340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标题 1">
            <a:extLst>
              <a:ext uri="{FF2B5EF4-FFF2-40B4-BE49-F238E27FC236}">
                <a16:creationId xmlns:a16="http://schemas.microsoft.com/office/drawing/2014/main" id="{99522CEB-9EE2-E574-565B-6D637C5F5989}"/>
              </a:ext>
            </a:extLst>
          </p:cNvPr>
          <p:cNvSpPr txBox="1">
            <a:spLocks/>
          </p:cNvSpPr>
          <p:nvPr/>
        </p:nvSpPr>
        <p:spPr>
          <a:xfrm>
            <a:off x="7370392" y="868087"/>
            <a:ext cx="4550136" cy="760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dirty="0">
                <a:latin typeface="+mn-lt"/>
              </a:rPr>
              <a:t>Modeling of </a:t>
            </a:r>
            <a:r>
              <a:rPr lang="en-US" altLang="zh-CN" sz="2800" dirty="0" err="1">
                <a:latin typeface="+mn-lt"/>
              </a:rPr>
              <a:t>SuperKEKB</a:t>
            </a:r>
            <a:endParaRPr lang="zh-CN" altLang="en-US" sz="2800" dirty="0">
              <a:latin typeface="+mn-lt"/>
            </a:endParaRPr>
          </a:p>
        </p:txBody>
      </p:sp>
      <p:pic>
        <p:nvPicPr>
          <p:cNvPr id="52" name="图片 90">
            <a:extLst>
              <a:ext uri="{FF2B5EF4-FFF2-40B4-BE49-F238E27FC236}">
                <a16:creationId xmlns:a16="http://schemas.microsoft.com/office/drawing/2014/main" id="{C4871B47-4C33-7279-A555-3816624AE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108" y="1432084"/>
            <a:ext cx="5985403" cy="1614201"/>
          </a:xfrm>
          <a:prstGeom prst="rect">
            <a:avLst/>
          </a:prstGeom>
        </p:spPr>
      </p:pic>
      <p:sp>
        <p:nvSpPr>
          <p:cNvPr id="53" name="标题 1">
            <a:extLst>
              <a:ext uri="{FF2B5EF4-FFF2-40B4-BE49-F238E27FC236}">
                <a16:creationId xmlns:a16="http://schemas.microsoft.com/office/drawing/2014/main" id="{1E4410F5-F97D-9DB3-3607-B9C783F17657}"/>
              </a:ext>
            </a:extLst>
          </p:cNvPr>
          <p:cNvSpPr txBox="1">
            <a:spLocks/>
          </p:cNvSpPr>
          <p:nvPr/>
        </p:nvSpPr>
        <p:spPr>
          <a:xfrm>
            <a:off x="6678301" y="3598094"/>
            <a:ext cx="5427145" cy="79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pc="-60" dirty="0">
                <a:latin typeface="+mn-lt"/>
              </a:rPr>
              <a:t>Simulation of Swap-out injection (Higgs)</a:t>
            </a:r>
          </a:p>
          <a:p>
            <a:r>
              <a:rPr lang="en-US" altLang="zh-CN" spc="-60" dirty="0">
                <a:latin typeface="+mn-lt"/>
              </a:rPr>
              <a:t>- </a:t>
            </a:r>
            <a:r>
              <a:rPr lang="en-US" altLang="zh-CN" sz="3600" spc="-60" dirty="0">
                <a:latin typeface="+mn-lt"/>
              </a:rPr>
              <a:t>with element-by-element tracking and beam-beam</a:t>
            </a:r>
            <a:endParaRPr lang="zh-CN" altLang="en-US" sz="3600" dirty="0">
              <a:latin typeface="+mn-lt"/>
            </a:endParaRPr>
          </a:p>
        </p:txBody>
      </p:sp>
      <p:sp>
        <p:nvSpPr>
          <p:cNvPr id="54" name="矩形: 圆角 97">
            <a:extLst>
              <a:ext uri="{FF2B5EF4-FFF2-40B4-BE49-F238E27FC236}">
                <a16:creationId xmlns:a16="http://schemas.microsoft.com/office/drawing/2014/main" id="{299E9FB2-2E1A-FB37-398A-160E014C1DF9}"/>
              </a:ext>
            </a:extLst>
          </p:cNvPr>
          <p:cNvSpPr/>
          <p:nvPr/>
        </p:nvSpPr>
        <p:spPr>
          <a:xfrm>
            <a:off x="2368826" y="5591372"/>
            <a:ext cx="1601854" cy="503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Spin</a:t>
            </a:r>
            <a:endParaRPr lang="zh-CN" altLang="en-US" sz="1600" dirty="0"/>
          </a:p>
        </p:txBody>
      </p:sp>
      <p:cxnSp>
        <p:nvCxnSpPr>
          <p:cNvPr id="55" name="直接连接符 99">
            <a:extLst>
              <a:ext uri="{FF2B5EF4-FFF2-40B4-BE49-F238E27FC236}">
                <a16:creationId xmlns:a16="http://schemas.microsoft.com/office/drawing/2014/main" id="{33AE1479-A21D-706E-19BF-1EE4EEDA7717}"/>
              </a:ext>
            </a:extLst>
          </p:cNvPr>
          <p:cNvCxnSpPr>
            <a:cxnSpLocks/>
            <a:stCxn id="36" idx="2"/>
            <a:endCxn id="54" idx="0"/>
          </p:cNvCxnSpPr>
          <p:nvPr/>
        </p:nvCxnSpPr>
        <p:spPr>
          <a:xfrm flipH="1">
            <a:off x="3169753" y="5318028"/>
            <a:ext cx="2488" cy="2733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图片 101">
            <a:extLst>
              <a:ext uri="{FF2B5EF4-FFF2-40B4-BE49-F238E27FC236}">
                <a16:creationId xmlns:a16="http://schemas.microsoft.com/office/drawing/2014/main" id="{18397E85-D93A-BFF8-10AC-3B6DA2F30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876" y="4373030"/>
            <a:ext cx="3047395" cy="2010766"/>
          </a:xfrm>
          <a:prstGeom prst="rect">
            <a:avLst/>
          </a:prstGeom>
        </p:spPr>
      </p:pic>
      <p:sp>
        <p:nvSpPr>
          <p:cNvPr id="57" name="文本框 104">
            <a:extLst>
              <a:ext uri="{FF2B5EF4-FFF2-40B4-BE49-F238E27FC236}">
                <a16:creationId xmlns:a16="http://schemas.microsoft.com/office/drawing/2014/main" id="{CB87012A-1A86-4AD5-4BE7-20096799616D}"/>
              </a:ext>
            </a:extLst>
          </p:cNvPr>
          <p:cNvSpPr txBox="1"/>
          <p:nvPr/>
        </p:nvSpPr>
        <p:spPr>
          <a:xfrm>
            <a:off x="7248638" y="3075749"/>
            <a:ext cx="5771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/>
              <a:t>Weibin Liu </a:t>
            </a:r>
            <a:r>
              <a:rPr lang="en-US" altLang="zh-CN" sz="1200" dirty="0"/>
              <a:t>et al.,</a:t>
            </a:r>
            <a:r>
              <a:rPr lang="zh-CN" altLang="en-US" sz="1200" dirty="0"/>
              <a:t> </a:t>
            </a:r>
            <a:r>
              <a:rPr lang="en-US" altLang="zh-CN" sz="1200" dirty="0"/>
              <a:t>I</a:t>
            </a:r>
            <a:r>
              <a:rPr lang="zh-CN" altLang="en-US" sz="1200" dirty="0"/>
              <a:t>PAC24. </a:t>
            </a:r>
            <a:endParaRPr lang="en-US" altLang="zh-CN" sz="1200" dirty="0"/>
          </a:p>
          <a:p>
            <a:r>
              <a:rPr lang="zh-CN" altLang="en-US" sz="1200" dirty="0"/>
              <a:t>Yuan Zhang, CEPC workshop, </a:t>
            </a:r>
            <a:r>
              <a:rPr lang="en-US" altLang="zh-CN" sz="1200" dirty="0"/>
              <a:t>J</a:t>
            </a:r>
            <a:r>
              <a:rPr lang="zh-CN" altLang="en-US" sz="1200" dirty="0"/>
              <a:t>un.16-19 2025,Barcelona.</a:t>
            </a:r>
          </a:p>
        </p:txBody>
      </p:sp>
      <p:sp>
        <p:nvSpPr>
          <p:cNvPr id="58" name="文本框 105">
            <a:extLst>
              <a:ext uri="{FF2B5EF4-FFF2-40B4-BE49-F238E27FC236}">
                <a16:creationId xmlns:a16="http://schemas.microsoft.com/office/drawing/2014/main" id="{2D471754-B36D-ADF4-059F-344CF3AC51D2}"/>
              </a:ext>
            </a:extLst>
          </p:cNvPr>
          <p:cNvSpPr txBox="1"/>
          <p:nvPr/>
        </p:nvSpPr>
        <p:spPr>
          <a:xfrm>
            <a:off x="7086901" y="6444476"/>
            <a:ext cx="3047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err="1"/>
              <a:t>Zhiyuan</a:t>
            </a:r>
            <a:r>
              <a:rPr lang="en-US" altLang="zh-CN" sz="1200" dirty="0"/>
              <a:t> Li </a:t>
            </a:r>
            <a:r>
              <a:rPr lang="en-US" altLang="zh-CN" sz="1200" dirty="0" err="1"/>
              <a:t>etal</a:t>
            </a:r>
            <a:r>
              <a:rPr lang="en-US" altLang="zh-CN" sz="1200" dirty="0"/>
              <a:t>., NIMA 1064 (2024) 169386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116149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19C4B9-7BBF-0E6A-C220-DC8E3962E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CEPC</a:t>
            </a:r>
            <a:r>
              <a:rPr lang="zh-CN" altLang="en-US"/>
              <a:t> </a:t>
            </a:r>
            <a:r>
              <a:rPr lang="en-US" altLang="zh-CN"/>
              <a:t>Booster</a:t>
            </a:r>
            <a:r>
              <a:rPr lang="zh-CN" altLang="en-US"/>
              <a:t> </a:t>
            </a:r>
            <a:r>
              <a:rPr lang="en-US" altLang="zh-CN"/>
              <a:t>automatic</a:t>
            </a:r>
            <a:r>
              <a:rPr lang="zh-CN" altLang="en-US"/>
              <a:t> </a:t>
            </a:r>
            <a:r>
              <a:rPr lang="en-US" altLang="zh-CN"/>
              <a:t>production</a:t>
            </a:r>
            <a:r>
              <a:rPr lang="zh-CN" altLang="en-US"/>
              <a:t> </a:t>
            </a:r>
            <a:r>
              <a:rPr lang="en-US" altLang="zh-CN"/>
              <a:t>line</a:t>
            </a:r>
            <a:r>
              <a:rPr lang="zh-CN" altLang="en-US"/>
              <a:t> 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5C07AE-9DA8-FDE5-7ABD-4E6A8CBA0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/>
          </a:p>
        </p:txBody>
      </p:sp>
      <p:sp>
        <p:nvSpPr>
          <p:cNvPr id="6" name="标题 6">
            <a:extLst>
              <a:ext uri="{FF2B5EF4-FFF2-40B4-BE49-F238E27FC236}">
                <a16:creationId xmlns:a16="http://schemas.microsoft.com/office/drawing/2014/main" id="{D3EB07E4-0833-CD8B-4A9F-49FD8ACCE02E}"/>
              </a:ext>
            </a:extLst>
          </p:cNvPr>
          <p:cNvSpPr txBox="1">
            <a:spLocks/>
          </p:cNvSpPr>
          <p:nvPr/>
        </p:nvSpPr>
        <p:spPr>
          <a:xfrm>
            <a:off x="7032104" y="4437112"/>
            <a:ext cx="3648163" cy="659643"/>
          </a:xfrm>
          <a:prstGeom prst="rect">
            <a:avLst/>
          </a:prstGeom>
        </p:spPr>
        <p:txBody>
          <a:bodyPr vert="horz" lIns="91418" tIns="45709" rIns="91418" bIns="45709" rtlCol="0" anchor="ctr">
            <a:normAutofit fontScale="5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rPr>
              <a:t>Thanks for your attention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0973F30-89A2-91C3-7406-938B5E12A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67" y="980728"/>
            <a:ext cx="11065199" cy="5462489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A64560B-317A-B4D0-459A-AC77E9944F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244" y="1069706"/>
            <a:ext cx="1041895" cy="6405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4F5FFBE-95A7-799F-51EC-FF0A79E42F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809" y="1069705"/>
            <a:ext cx="529282" cy="640501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712C8947-6781-2C17-58B1-941CCF9E9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26072" y="980836"/>
            <a:ext cx="613678" cy="818238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id="{268BD59B-F867-5A09-06A6-8E50D26B1515}"/>
              </a:ext>
            </a:extLst>
          </p:cNvPr>
          <p:cNvSpPr txBox="1"/>
          <p:nvPr/>
        </p:nvSpPr>
        <p:spPr>
          <a:xfrm>
            <a:off x="-98117" y="1090317"/>
            <a:ext cx="432048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华文楷体" panose="02010600040101010101" charset="-122"/>
                <a:cs typeface="Times New Roman" panose="02020603050405020304" pitchFamily="18" charset="0"/>
              </a:rPr>
              <a:t>~15000 dipole magnets in the CEPC booster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sp>
        <p:nvSpPr>
          <p:cNvPr id="12" name="文本框 4">
            <a:extLst>
              <a:ext uri="{FF2B5EF4-FFF2-40B4-BE49-F238E27FC236}">
                <a16:creationId xmlns:a16="http://schemas.microsoft.com/office/drawing/2014/main" id="{2887B804-5892-049A-CB0E-EF988E98218D}"/>
              </a:ext>
            </a:extLst>
          </p:cNvPr>
          <p:cNvSpPr txBox="1"/>
          <p:nvPr/>
        </p:nvSpPr>
        <p:spPr>
          <a:xfrm>
            <a:off x="7326904" y="1099862"/>
            <a:ext cx="335336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4 booster magnets fabricated per day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3 production lines with 5 years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13" name="文本框 9">
            <a:extLst>
              <a:ext uri="{FF2B5EF4-FFF2-40B4-BE49-F238E27FC236}">
                <a16:creationId xmlns:a16="http://schemas.microsoft.com/office/drawing/2014/main" id="{7D139638-387F-92B7-66E2-96F9CA0E8BB2}"/>
              </a:ext>
            </a:extLst>
          </p:cNvPr>
          <p:cNvSpPr txBox="1"/>
          <p:nvPr/>
        </p:nvSpPr>
        <p:spPr>
          <a:xfrm>
            <a:off x="810753" y="6396144"/>
            <a:ext cx="10441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Status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：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construction started,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the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first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lang="en-US" altLang="zh-CN" b="1" kern="0" dirty="0">
                <a:solidFill>
                  <a:srgbClr val="FF0000"/>
                </a:solidFill>
                <a:latin typeface="等线" panose="020F0502020204030204"/>
                <a:ea typeface="等线" panose="02010600030101010101" pitchFamily="2" charset="-122"/>
              </a:rPr>
              <a:t>workstation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to be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completed in 2025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2128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058,&quot;width&quot;:6088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00,&quot;width&quot;:5420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803612012"/>
  <p:tag name="KSO_WM_UNIT_PLACING_PICTURE_USER_VIEWPORT" val="{&quot;height&quot;:2890,&quot;width&quot;:3276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261*227"/>
  <p:tag name="TABLE_ENDDRAG_RECT" val="577*22*261*22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65728</TotalTime>
  <Words>1845</Words>
  <Application>Microsoft Macintosh PowerPoint</Application>
  <PresentationFormat>Widescreen</PresentationFormat>
  <Paragraphs>321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等线</vt:lpstr>
      <vt:lpstr>微软雅黑</vt:lpstr>
      <vt:lpstr>宋体</vt:lpstr>
      <vt:lpstr>Arial</vt:lpstr>
      <vt:lpstr>Arial Black</vt:lpstr>
      <vt:lpstr>Calibri</vt:lpstr>
      <vt:lpstr>Cambria Math</vt:lpstr>
      <vt:lpstr>Franklin Gothic Medium</vt:lpstr>
      <vt:lpstr>Times New Roman</vt:lpstr>
      <vt:lpstr>Wingdings</vt:lpstr>
      <vt:lpstr>Office 主题</vt:lpstr>
      <vt:lpstr>PowerPoint Presentation</vt:lpstr>
      <vt:lpstr>A brief introduction of CEPC</vt:lpstr>
      <vt:lpstr>Accelerator Considerations in TDR</vt:lpstr>
      <vt:lpstr>Hardware R&amp;D progress in the TDR </vt:lpstr>
      <vt:lpstr>Key technologies demonstrated in BEPCII</vt:lpstr>
      <vt:lpstr>Successful commissioning of High Energy Photon Source</vt:lpstr>
      <vt:lpstr>CEPC Accelerator EDR</vt:lpstr>
      <vt:lpstr>Accelerator Physics Emulation Studio （APES）</vt:lpstr>
      <vt:lpstr>CEPC Booster automatic production line </vt:lpstr>
      <vt:lpstr>CEPC vacuum chamber NEG coating automiatc production line</vt:lpstr>
      <vt:lpstr>CEPC 650MHz full-size cryomodule prototype</vt:lpstr>
      <vt:lpstr>CEPC high efficiency klystron</vt:lpstr>
      <vt:lpstr>CEPC 650MHz energy recovery klystron R&amp;D</vt:lpstr>
      <vt:lpstr>CEPC C-band microwave beam test platform</vt:lpstr>
      <vt:lpstr>CEPC tunnel model and installation verification</vt:lpstr>
      <vt:lpstr>Green technology and sustainability study</vt:lpstr>
      <vt:lpstr>Plasma-based Acceleration: &gt;103 increase in Eacc </vt:lpstr>
      <vt:lpstr>CEPC Plasma injector study</vt:lpstr>
      <vt:lpstr>PWFA test facility @BEPCII</vt:lpstr>
      <vt:lpstr>Timeline and progress</vt:lpstr>
      <vt:lpstr>Beam polarization study</vt:lpstr>
      <vt:lpstr>Polarization R&amp;D in the EDR phase</vt:lpstr>
      <vt:lpstr>Compton polarimeter @ BEPCII</vt:lpstr>
      <vt:lpstr>Other polarization R&amp;D</vt:lpstr>
      <vt:lpstr>Other CEPC Accelerator EDR Activities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ZHE DUAN</cp:lastModifiedBy>
  <cp:revision>3473</cp:revision>
  <cp:lastPrinted>2025-10-30T04:08:51Z</cp:lastPrinted>
  <dcterms:created xsi:type="dcterms:W3CDTF">2012-09-04T11:33:36Z</dcterms:created>
  <dcterms:modified xsi:type="dcterms:W3CDTF">2025-10-30T05:38:15Z</dcterms:modified>
</cp:coreProperties>
</file>