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311" r:id="rId2"/>
    <p:sldId id="396" r:id="rId3"/>
    <p:sldId id="385" r:id="rId4"/>
    <p:sldId id="397" r:id="rId5"/>
    <p:sldId id="355" r:id="rId6"/>
    <p:sldId id="357" r:id="rId7"/>
    <p:sldId id="377" r:id="rId8"/>
    <p:sldId id="399" r:id="rId9"/>
    <p:sldId id="358" r:id="rId10"/>
    <p:sldId id="356" r:id="rId11"/>
    <p:sldId id="393" r:id="rId12"/>
    <p:sldId id="386" r:id="rId13"/>
    <p:sldId id="392" r:id="rId14"/>
    <p:sldId id="390" r:id="rId15"/>
    <p:sldId id="342" r:id="rId16"/>
    <p:sldId id="38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FC0"/>
    <a:srgbClr val="0000FF"/>
    <a:srgbClr val="6F8183"/>
    <a:srgbClr val="FF6600"/>
    <a:srgbClr val="0033CC"/>
    <a:srgbClr val="92D050"/>
    <a:srgbClr val="C55A11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5" autoAdjust="0"/>
    <p:restoredTop sz="93101" autoAdjust="0"/>
  </p:normalViewPr>
  <p:slideViewPr>
    <p:cSldViewPr snapToGrid="0">
      <p:cViewPr varScale="1">
        <p:scale>
          <a:sx n="82" d="100"/>
          <a:sy n="82" d="100"/>
        </p:scale>
        <p:origin x="6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Lxz82\xwechat_files\wxid_qz8xoin63mcv22_1736\msg\file\2025-09\HVtest202509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Phase_2\GIF++\xmas_pac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USTC gas </a:t>
            </a:r>
            <a:r>
              <a:rPr lang="en-US" altLang="zh-CN" dirty="0"/>
              <a:t>gaps</a:t>
            </a:r>
          </a:p>
        </c:rich>
      </c:tx>
      <c:layout>
        <c:manualLayout>
          <c:xMode val="edge"/>
          <c:yMode val="edge"/>
          <c:x val="0.19630659671901773"/>
          <c:y val="2.6066413938758293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9399186931302728"/>
          <c:y val="7.7206942664964265E-2"/>
          <c:w val="0.73916076661558583"/>
          <c:h val="0.84377565494090656"/>
        </c:manualLayout>
      </c:layout>
      <c:scatterChart>
        <c:scatterStyle val="lineMarker"/>
        <c:varyColors val="0"/>
        <c:ser>
          <c:idx val="0"/>
          <c:order val="0"/>
          <c:tx>
            <c:strRef>
              <c:f>[HVtest20250924.xlsx]Sheet1!$Q$1</c:f>
              <c:strCache>
                <c:ptCount val="1"/>
                <c:pt idx="0">
                  <c:v>gas gap 2 before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[HVtest20250924.xlsx]Sheet1!$P$2:$P$15</c:f>
              <c:numCache>
                <c:formatCode>General</c:formatCode>
                <c:ptCount val="14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1500</c:v>
                </c:pt>
                <c:pt idx="4">
                  <c:v>2000</c:v>
                </c:pt>
                <c:pt idx="5">
                  <c:v>2500</c:v>
                </c:pt>
                <c:pt idx="6">
                  <c:v>3000</c:v>
                </c:pt>
                <c:pt idx="7">
                  <c:v>3500</c:v>
                </c:pt>
                <c:pt idx="8">
                  <c:v>4000</c:v>
                </c:pt>
                <c:pt idx="9">
                  <c:v>4500</c:v>
                </c:pt>
                <c:pt idx="10">
                  <c:v>5000</c:v>
                </c:pt>
                <c:pt idx="11">
                  <c:v>5500</c:v>
                </c:pt>
                <c:pt idx="12">
                  <c:v>5800</c:v>
                </c:pt>
                <c:pt idx="13">
                  <c:v>6000</c:v>
                </c:pt>
              </c:numCache>
            </c:numRef>
          </c:xVal>
          <c:yVal>
            <c:numRef>
              <c:f>[HVtest20250924.xlsx]Sheet1!$Q$2:$Q$15</c:f>
              <c:numCache>
                <c:formatCode>General</c:formatCode>
                <c:ptCount val="14"/>
                <c:pt idx="0">
                  <c:v>0</c:v>
                </c:pt>
                <c:pt idx="1">
                  <c:v>4.3</c:v>
                </c:pt>
                <c:pt idx="2">
                  <c:v>8</c:v>
                </c:pt>
                <c:pt idx="3">
                  <c:v>12.1</c:v>
                </c:pt>
                <c:pt idx="4">
                  <c:v>17.3</c:v>
                </c:pt>
                <c:pt idx="5">
                  <c:v>21.2</c:v>
                </c:pt>
                <c:pt idx="6">
                  <c:v>25.6</c:v>
                </c:pt>
                <c:pt idx="7">
                  <c:v>31.8</c:v>
                </c:pt>
                <c:pt idx="8">
                  <c:v>39.4</c:v>
                </c:pt>
                <c:pt idx="9">
                  <c:v>49</c:v>
                </c:pt>
                <c:pt idx="10">
                  <c:v>64.2</c:v>
                </c:pt>
                <c:pt idx="11">
                  <c:v>88.5</c:v>
                </c:pt>
                <c:pt idx="12">
                  <c:v>101.5</c:v>
                </c:pt>
                <c:pt idx="13">
                  <c:v>132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85D-4A17-9CFE-D1B6B8495ACA}"/>
            </c:ext>
          </c:extLst>
        </c:ser>
        <c:ser>
          <c:idx val="1"/>
          <c:order val="1"/>
          <c:tx>
            <c:strRef>
              <c:f>[HVtest20250924.xlsx]Sheet1!$R$1</c:f>
              <c:strCache>
                <c:ptCount val="1"/>
                <c:pt idx="0">
                  <c:v>gas gap 2 after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[HVtest20250924.xlsx]Sheet1!$P$2:$P$15</c:f>
              <c:numCache>
                <c:formatCode>General</c:formatCode>
                <c:ptCount val="14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1500</c:v>
                </c:pt>
                <c:pt idx="4">
                  <c:v>2000</c:v>
                </c:pt>
                <c:pt idx="5">
                  <c:v>2500</c:v>
                </c:pt>
                <c:pt idx="6">
                  <c:v>3000</c:v>
                </c:pt>
                <c:pt idx="7">
                  <c:v>3500</c:v>
                </c:pt>
                <c:pt idx="8">
                  <c:v>4000</c:v>
                </c:pt>
                <c:pt idx="9">
                  <c:v>4500</c:v>
                </c:pt>
                <c:pt idx="10">
                  <c:v>5000</c:v>
                </c:pt>
                <c:pt idx="11">
                  <c:v>5500</c:v>
                </c:pt>
                <c:pt idx="12">
                  <c:v>5800</c:v>
                </c:pt>
                <c:pt idx="13">
                  <c:v>6000</c:v>
                </c:pt>
              </c:numCache>
            </c:numRef>
          </c:xVal>
          <c:yVal>
            <c:numRef>
              <c:f>[HVtest20250924.xlsx]Sheet1!$R$2:$R$15</c:f>
              <c:numCache>
                <c:formatCode>General</c:formatCode>
                <c:ptCount val="14"/>
                <c:pt idx="0">
                  <c:v>-2.2999999999999998</c:v>
                </c:pt>
                <c:pt idx="1">
                  <c:v>-1.8</c:v>
                </c:pt>
                <c:pt idx="2">
                  <c:v>0</c:v>
                </c:pt>
                <c:pt idx="3">
                  <c:v>4.0999999999999996</c:v>
                </c:pt>
                <c:pt idx="4">
                  <c:v>7.8</c:v>
                </c:pt>
                <c:pt idx="5">
                  <c:v>10.4</c:v>
                </c:pt>
                <c:pt idx="6">
                  <c:v>13.6</c:v>
                </c:pt>
                <c:pt idx="7">
                  <c:v>18.399999999999999</c:v>
                </c:pt>
                <c:pt idx="8">
                  <c:v>23.2</c:v>
                </c:pt>
                <c:pt idx="9">
                  <c:v>30.2</c:v>
                </c:pt>
                <c:pt idx="10">
                  <c:v>43.4</c:v>
                </c:pt>
                <c:pt idx="11">
                  <c:v>54.1</c:v>
                </c:pt>
                <c:pt idx="12">
                  <c:v>69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85D-4A17-9CFE-D1B6B8495ACA}"/>
            </c:ext>
          </c:extLst>
        </c:ser>
        <c:ser>
          <c:idx val="2"/>
          <c:order val="2"/>
          <c:tx>
            <c:strRef>
              <c:f>[HVtest20250924.xlsx]Sheet1!$S$1</c:f>
              <c:strCache>
                <c:ptCount val="1"/>
                <c:pt idx="0">
                  <c:v>gas gap 3 before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[HVtest20250924.xlsx]Sheet1!$P$2:$P$15</c:f>
              <c:numCache>
                <c:formatCode>General</c:formatCode>
                <c:ptCount val="14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1500</c:v>
                </c:pt>
                <c:pt idx="4">
                  <c:v>2000</c:v>
                </c:pt>
                <c:pt idx="5">
                  <c:v>2500</c:v>
                </c:pt>
                <c:pt idx="6">
                  <c:v>3000</c:v>
                </c:pt>
                <c:pt idx="7">
                  <c:v>3500</c:v>
                </c:pt>
                <c:pt idx="8">
                  <c:v>4000</c:v>
                </c:pt>
                <c:pt idx="9">
                  <c:v>4500</c:v>
                </c:pt>
                <c:pt idx="10">
                  <c:v>5000</c:v>
                </c:pt>
                <c:pt idx="11">
                  <c:v>5500</c:v>
                </c:pt>
                <c:pt idx="12">
                  <c:v>5800</c:v>
                </c:pt>
                <c:pt idx="13">
                  <c:v>6000</c:v>
                </c:pt>
              </c:numCache>
            </c:numRef>
          </c:xVal>
          <c:yVal>
            <c:numRef>
              <c:f>[HVtest20250924.xlsx]Sheet1!$S$2:$S$15</c:f>
              <c:numCache>
                <c:formatCode>General</c:formatCode>
                <c:ptCount val="14"/>
                <c:pt idx="0">
                  <c:v>0</c:v>
                </c:pt>
                <c:pt idx="1">
                  <c:v>3.1</c:v>
                </c:pt>
                <c:pt idx="2">
                  <c:v>6</c:v>
                </c:pt>
                <c:pt idx="3">
                  <c:v>8.8000000000000007</c:v>
                </c:pt>
                <c:pt idx="4">
                  <c:v>12.3</c:v>
                </c:pt>
                <c:pt idx="5">
                  <c:v>15.2</c:v>
                </c:pt>
                <c:pt idx="6">
                  <c:v>18.3</c:v>
                </c:pt>
                <c:pt idx="7">
                  <c:v>22.2</c:v>
                </c:pt>
                <c:pt idx="8">
                  <c:v>26.7</c:v>
                </c:pt>
                <c:pt idx="9">
                  <c:v>32</c:v>
                </c:pt>
                <c:pt idx="10">
                  <c:v>42.8</c:v>
                </c:pt>
                <c:pt idx="11">
                  <c:v>55.4</c:v>
                </c:pt>
                <c:pt idx="12">
                  <c:v>66.099999999999994</c:v>
                </c:pt>
                <c:pt idx="13">
                  <c:v>84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85D-4A17-9CFE-D1B6B8495ACA}"/>
            </c:ext>
          </c:extLst>
        </c:ser>
        <c:ser>
          <c:idx val="3"/>
          <c:order val="3"/>
          <c:tx>
            <c:strRef>
              <c:f>[HVtest20250924.xlsx]Sheet1!$T$1</c:f>
              <c:strCache>
                <c:ptCount val="1"/>
                <c:pt idx="0">
                  <c:v>gas gap 3 after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[HVtest20250924.xlsx]Sheet1!$P$2:$P$15</c:f>
              <c:numCache>
                <c:formatCode>General</c:formatCode>
                <c:ptCount val="14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1500</c:v>
                </c:pt>
                <c:pt idx="4">
                  <c:v>2000</c:v>
                </c:pt>
                <c:pt idx="5">
                  <c:v>2500</c:v>
                </c:pt>
                <c:pt idx="6">
                  <c:v>3000</c:v>
                </c:pt>
                <c:pt idx="7">
                  <c:v>3500</c:v>
                </c:pt>
                <c:pt idx="8">
                  <c:v>4000</c:v>
                </c:pt>
                <c:pt idx="9">
                  <c:v>4500</c:v>
                </c:pt>
                <c:pt idx="10">
                  <c:v>5000</c:v>
                </c:pt>
                <c:pt idx="11">
                  <c:v>5500</c:v>
                </c:pt>
                <c:pt idx="12">
                  <c:v>5800</c:v>
                </c:pt>
                <c:pt idx="13">
                  <c:v>6000</c:v>
                </c:pt>
              </c:numCache>
            </c:numRef>
          </c:xVal>
          <c:yVal>
            <c:numRef>
              <c:f>[HVtest20250924.xlsx]Sheet1!$T$2:$T$15</c:f>
              <c:numCache>
                <c:formatCode>General</c:formatCode>
                <c:ptCount val="14"/>
                <c:pt idx="0">
                  <c:v>-1.8</c:v>
                </c:pt>
                <c:pt idx="1">
                  <c:v>-0.3</c:v>
                </c:pt>
                <c:pt idx="2">
                  <c:v>2.6</c:v>
                </c:pt>
                <c:pt idx="3">
                  <c:v>5.3</c:v>
                </c:pt>
                <c:pt idx="4">
                  <c:v>7.9</c:v>
                </c:pt>
                <c:pt idx="5">
                  <c:v>10</c:v>
                </c:pt>
                <c:pt idx="6">
                  <c:v>12.4</c:v>
                </c:pt>
                <c:pt idx="7">
                  <c:v>15.1</c:v>
                </c:pt>
                <c:pt idx="8">
                  <c:v>18.8</c:v>
                </c:pt>
                <c:pt idx="9">
                  <c:v>22</c:v>
                </c:pt>
                <c:pt idx="10">
                  <c:v>26</c:v>
                </c:pt>
                <c:pt idx="11">
                  <c:v>34.700000000000003</c:v>
                </c:pt>
                <c:pt idx="12">
                  <c:v>41.8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85D-4A17-9CFE-D1B6B8495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34276416"/>
        <c:axId val="-1934281312"/>
      </c:scatterChart>
      <c:valAx>
        <c:axId val="-193427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000" b="0" dirty="0">
                    <a:solidFill>
                      <a:schemeClr val="tx2"/>
                    </a:solidFill>
                    <a:uFillTx/>
                  </a:rPr>
                  <a:t>HV/V</a:t>
                </a:r>
              </a:p>
            </c:rich>
          </c:tx>
          <c:layout>
            <c:manualLayout>
              <c:xMode val="edge"/>
              <c:yMode val="edge"/>
              <c:x val="0.59678671463293909"/>
              <c:y val="0.880104342079155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/>
            <a:lstStyle/>
            <a:p>
              <a:pPr defTabSz="914400">
                <a:defRPr lang="zh-CN"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34281312"/>
        <c:crosses val="autoZero"/>
        <c:crossBetween val="midCat"/>
      </c:valAx>
      <c:valAx>
        <c:axId val="-193428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400" b="1" dirty="0">
                    <a:solidFill>
                      <a:srgbClr val="FF0000"/>
                    </a:solidFill>
                    <a:uFillTx/>
                  </a:rPr>
                  <a:t>I/</a:t>
                </a:r>
                <a:r>
                  <a:rPr lang="en-US" altLang="zh-CN" sz="1400" b="1" dirty="0" err="1">
                    <a:solidFill>
                      <a:srgbClr val="FF0000"/>
                    </a:solidFill>
                    <a:uFillTx/>
                  </a:rPr>
                  <a:t>nA</a:t>
                </a:r>
                <a:endParaRPr lang="en-US" altLang="zh-CN" sz="1400" b="1" dirty="0">
                  <a:solidFill>
                    <a:srgbClr val="FF0000"/>
                  </a:solidFill>
                  <a:uFillTx/>
                </a:endParaRPr>
              </a:p>
            </c:rich>
          </c:tx>
          <c:layout>
            <c:manualLayout>
              <c:xMode val="edge"/>
              <c:yMode val="edge"/>
              <c:x val="4.7460561021201789E-3"/>
              <c:y val="0.34746812241053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34276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600" b="1" dirty="0" smtClean="0"/>
              <a:t>Italy gas gap</a:t>
            </a:r>
            <a:endParaRPr lang="zh-CN" altLang="en-US" sz="1600" b="1" dirty="0"/>
          </a:p>
        </c:rich>
      </c:tx>
      <c:layout>
        <c:manualLayout>
          <c:xMode val="edge"/>
          <c:yMode val="edge"/>
          <c:x val="0.235988571225974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145572278223207"/>
          <c:y val="5.2387041613385886E-2"/>
          <c:w val="0.71152686180337665"/>
          <c:h val="0.736144058739486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Sheet1!$S$13</c:f>
              <c:strCache>
                <c:ptCount val="1"/>
                <c:pt idx="0">
                  <c:v>11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Sheet1!$T$13:$AD$13</c:f>
              <c:numCache>
                <c:formatCode>0.00</c:formatCode>
                <c:ptCount val="11"/>
                <c:pt idx="0">
                  <c:v>0</c:v>
                </c:pt>
                <c:pt idx="1">
                  <c:v>8.0000000000000004E-4</c:v>
                </c:pt>
                <c:pt idx="2">
                  <c:v>5.1999999999999998E-3</c:v>
                </c:pt>
                <c:pt idx="3">
                  <c:v>3.3399999999999999E-2</c:v>
                </c:pt>
                <c:pt idx="4">
                  <c:v>2.8799999999999999E-2</c:v>
                </c:pt>
                <c:pt idx="5">
                  <c:v>7.5200000000000003E-2</c:v>
                </c:pt>
                <c:pt idx="6">
                  <c:v>8.72E-2</c:v>
                </c:pt>
                <c:pt idx="7">
                  <c:v>0.1298</c:v>
                </c:pt>
                <c:pt idx="8">
                  <c:v>0.151</c:v>
                </c:pt>
                <c:pt idx="9">
                  <c:v>0.18959999999999999</c:v>
                </c:pt>
                <c:pt idx="10" formatCode="0.0">
                  <c:v>0.2606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FBC-4079-9CB1-EE1B46B92677}"/>
            </c:ext>
          </c:extLst>
        </c:ser>
        <c:ser>
          <c:idx val="1"/>
          <c:order val="1"/>
          <c:tx>
            <c:strRef>
              <c:f>Sheet1!$S$14</c:f>
              <c:strCache>
                <c:ptCount val="1"/>
                <c:pt idx="0">
                  <c:v>12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Sheet1!$T$14:$AD$14</c:f>
              <c:numCache>
                <c:formatCode>0.00</c:formatCode>
                <c:ptCount val="11"/>
                <c:pt idx="0">
                  <c:v>4.5600000000000002E-2</c:v>
                </c:pt>
                <c:pt idx="1">
                  <c:v>0.109</c:v>
                </c:pt>
                <c:pt idx="2">
                  <c:v>0.16880000000000001</c:v>
                </c:pt>
                <c:pt idx="3">
                  <c:v>0.28539999999999999</c:v>
                </c:pt>
                <c:pt idx="4">
                  <c:v>0.48080000000000001</c:v>
                </c:pt>
                <c:pt idx="5">
                  <c:v>0.78100000000000003</c:v>
                </c:pt>
                <c:pt idx="6">
                  <c:v>1.1850000000000001</c:v>
                </c:pt>
                <c:pt idx="7">
                  <c:v>1.7198</c:v>
                </c:pt>
                <c:pt idx="8">
                  <c:v>2.6038000000000001</c:v>
                </c:pt>
                <c:pt idx="9">
                  <c:v>3.5609999999999999</c:v>
                </c:pt>
                <c:pt idx="10" formatCode="0.0">
                  <c:v>4.8136000000000001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FBC-4079-9CB1-EE1B46B92677}"/>
            </c:ext>
          </c:extLst>
        </c:ser>
        <c:ser>
          <c:idx val="2"/>
          <c:order val="2"/>
          <c:tx>
            <c:strRef>
              <c:f>Sheet1!$S$15</c:f>
              <c:strCache>
                <c:ptCount val="1"/>
                <c:pt idx="0">
                  <c:v>13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Sheet1!$T$15:$AD$15</c:f>
              <c:numCache>
                <c:formatCode>0.00</c:formatCode>
                <c:ptCount val="11"/>
                <c:pt idx="0">
                  <c:v>9.5600000000000004E-2</c:v>
                </c:pt>
                <c:pt idx="1">
                  <c:v>0.16420000000000001</c:v>
                </c:pt>
                <c:pt idx="2">
                  <c:v>0.22939999999999999</c:v>
                </c:pt>
                <c:pt idx="3">
                  <c:v>0.3458</c:v>
                </c:pt>
                <c:pt idx="4">
                  <c:v>0.53139999999999998</c:v>
                </c:pt>
                <c:pt idx="5">
                  <c:v>0.74860000000000004</c:v>
                </c:pt>
                <c:pt idx="6">
                  <c:v>0.95760000000000001</c:v>
                </c:pt>
                <c:pt idx="7">
                  <c:v>1.2722</c:v>
                </c:pt>
                <c:pt idx="8">
                  <c:v>1.5566</c:v>
                </c:pt>
                <c:pt idx="9">
                  <c:v>2.0554000000000001</c:v>
                </c:pt>
                <c:pt idx="10" formatCode="0.0">
                  <c:v>2.6318000000000001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CFBC-4079-9CB1-EE1B46B92677}"/>
            </c:ext>
          </c:extLst>
        </c:ser>
        <c:ser>
          <c:idx val="3"/>
          <c:order val="3"/>
          <c:tx>
            <c:strRef>
              <c:f>Sheet1!$S$16</c:f>
              <c:strCache>
                <c:ptCount val="1"/>
                <c:pt idx="0">
                  <c:v>14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Sheet1!$T$16:$AD$16</c:f>
              <c:numCache>
                <c:formatCode>0.00</c:formatCode>
                <c:ptCount val="11"/>
                <c:pt idx="0">
                  <c:v>4.8000000000000001E-2</c:v>
                </c:pt>
                <c:pt idx="1">
                  <c:v>7.2400000000000006E-2</c:v>
                </c:pt>
                <c:pt idx="2">
                  <c:v>0.12920000000000001</c:v>
                </c:pt>
                <c:pt idx="3">
                  <c:v>0.21079999999999999</c:v>
                </c:pt>
                <c:pt idx="4">
                  <c:v>0.28000000000000003</c:v>
                </c:pt>
                <c:pt idx="5">
                  <c:v>0.42520000000000002</c:v>
                </c:pt>
                <c:pt idx="6">
                  <c:v>0.57820000000000005</c:v>
                </c:pt>
                <c:pt idx="7">
                  <c:v>0.96419999999999995</c:v>
                </c:pt>
                <c:pt idx="8">
                  <c:v>1.4536</c:v>
                </c:pt>
                <c:pt idx="9">
                  <c:v>1.9117999999999999</c:v>
                </c:pt>
                <c:pt idx="10" formatCode="0.0">
                  <c:v>2.3841999999999999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CFBC-4079-9CB1-EE1B46B92677}"/>
            </c:ext>
          </c:extLst>
        </c:ser>
        <c:ser>
          <c:idx val="4"/>
          <c:order val="4"/>
          <c:tx>
            <c:strRef>
              <c:f>Sheet1!$S$17</c:f>
              <c:strCache>
                <c:ptCount val="1"/>
                <c:pt idx="0">
                  <c:v>15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Sheet1!$T$17:$AD$17</c:f>
              <c:numCache>
                <c:formatCode>0.00</c:formatCode>
                <c:ptCount val="11"/>
                <c:pt idx="0">
                  <c:v>0</c:v>
                </c:pt>
                <c:pt idx="1">
                  <c:v>1.34E-2</c:v>
                </c:pt>
                <c:pt idx="2">
                  <c:v>5.0999999999999997E-2</c:v>
                </c:pt>
                <c:pt idx="3">
                  <c:v>0.1268</c:v>
                </c:pt>
                <c:pt idx="4">
                  <c:v>0.2666</c:v>
                </c:pt>
                <c:pt idx="5">
                  <c:v>0.41959999999999997</c:v>
                </c:pt>
                <c:pt idx="6">
                  <c:v>0.62219999999999998</c:v>
                </c:pt>
                <c:pt idx="7">
                  <c:v>0.88319999999999999</c:v>
                </c:pt>
                <c:pt idx="8">
                  <c:v>1.1581999999999999</c:v>
                </c:pt>
                <c:pt idx="9">
                  <c:v>1.4862</c:v>
                </c:pt>
                <c:pt idx="10" formatCode="0.0">
                  <c:v>1.9508000000000001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FBC-4079-9CB1-EE1B46B92677}"/>
            </c:ext>
          </c:extLst>
        </c:ser>
        <c:ser>
          <c:idx val="5"/>
          <c:order val="5"/>
          <c:tx>
            <c:strRef>
              <c:f>Sheet1!$S$18</c:f>
              <c:strCache>
                <c:ptCount val="1"/>
                <c:pt idx="0">
                  <c:v>16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Sheet1!$T$18:$AD$18</c:f>
              <c:numCache>
                <c:formatCode>0.00</c:formatCode>
                <c:ptCount val="11"/>
                <c:pt idx="0">
                  <c:v>6.0000000000000001E-3</c:v>
                </c:pt>
                <c:pt idx="1">
                  <c:v>0.03</c:v>
                </c:pt>
                <c:pt idx="2">
                  <c:v>4.1599999999999998E-2</c:v>
                </c:pt>
                <c:pt idx="3">
                  <c:v>5.2600000000000001E-2</c:v>
                </c:pt>
                <c:pt idx="4">
                  <c:v>6.1800000000000001E-2</c:v>
                </c:pt>
                <c:pt idx="5">
                  <c:v>8.9800000000000005E-2</c:v>
                </c:pt>
                <c:pt idx="6">
                  <c:v>0.107</c:v>
                </c:pt>
                <c:pt idx="7">
                  <c:v>0.13800000000000001</c:v>
                </c:pt>
                <c:pt idx="8">
                  <c:v>0.14460000000000001</c:v>
                </c:pt>
                <c:pt idx="9">
                  <c:v>0.15459999999999999</c:v>
                </c:pt>
                <c:pt idx="10" formatCode="0.0">
                  <c:v>0.20380000000000001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CFBC-4079-9CB1-EE1B46B92677}"/>
            </c:ext>
          </c:extLst>
        </c:ser>
        <c:ser>
          <c:idx val="6"/>
          <c:order val="6"/>
          <c:tx>
            <c:strRef>
              <c:f>Sheet1!$S$19</c:f>
              <c:strCache>
                <c:ptCount val="1"/>
                <c:pt idx="0">
                  <c:v>17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Sheet1!$T$2:$AD$2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4800</c:v>
                </c:pt>
                <c:pt idx="6">
                  <c:v>5000</c:v>
                </c:pt>
                <c:pt idx="7">
                  <c:v>5200</c:v>
                </c:pt>
                <c:pt idx="8">
                  <c:v>5400</c:v>
                </c:pt>
                <c:pt idx="9">
                  <c:v>5600</c:v>
                </c:pt>
                <c:pt idx="10">
                  <c:v>5800</c:v>
                </c:pt>
              </c:numCache>
            </c:numRef>
          </c:xVal>
          <c:yVal>
            <c:numRef>
              <c:f>Sheet1!$T$19:$AD$19</c:f>
              <c:numCache>
                <c:formatCode>0.00</c:formatCode>
                <c:ptCount val="11"/>
                <c:pt idx="0">
                  <c:v>1.9E-2</c:v>
                </c:pt>
                <c:pt idx="1">
                  <c:v>5.8999999999999997E-2</c:v>
                </c:pt>
                <c:pt idx="2">
                  <c:v>8.5400000000000004E-2</c:v>
                </c:pt>
                <c:pt idx="3">
                  <c:v>0.1338</c:v>
                </c:pt>
                <c:pt idx="4">
                  <c:v>0.17480000000000001</c:v>
                </c:pt>
                <c:pt idx="5">
                  <c:v>0.25080000000000002</c:v>
                </c:pt>
                <c:pt idx="6">
                  <c:v>0.42259999999999998</c:v>
                </c:pt>
                <c:pt idx="7">
                  <c:v>0.55220000000000002</c:v>
                </c:pt>
                <c:pt idx="8">
                  <c:v>0.72940000000000005</c:v>
                </c:pt>
                <c:pt idx="9">
                  <c:v>1.0404</c:v>
                </c:pt>
                <c:pt idx="10" formatCode="0.0">
                  <c:v>1.5611999999999999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CFBC-4079-9CB1-EE1B46B92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34280768"/>
        <c:axId val="-20860336"/>
      </c:scatterChart>
      <c:valAx>
        <c:axId val="-193428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HV/V</a:t>
                </a:r>
                <a:endParaRPr lang="zh-CN" altLang="en-US" dirty="0"/>
              </a:p>
            </c:rich>
          </c:tx>
          <c:layout>
            <c:manualLayout>
              <c:xMode val="edge"/>
              <c:yMode val="edge"/>
              <c:x val="0.59885806493086069"/>
              <c:y val="0.825329327804575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0860336"/>
        <c:crosses val="autoZero"/>
        <c:crossBetween val="midCat"/>
      </c:valAx>
      <c:valAx>
        <c:axId val="-2086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400" b="1" dirty="0" smtClean="0">
                    <a:solidFill>
                      <a:srgbClr val="FF0000"/>
                    </a:solidFill>
                  </a:rPr>
                  <a:t>I/</a:t>
                </a:r>
                <a:r>
                  <a:rPr lang="en-US" altLang="zh-CN" sz="1400" b="1" dirty="0" err="1" smtClean="0">
                    <a:solidFill>
                      <a:srgbClr val="FF0000"/>
                    </a:solidFill>
                  </a:rPr>
                  <a:t>μA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6094166405164158E-2"/>
              <c:y val="0.298021492136340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34280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E1FC-21E0-4E77-8A5C-65C661B79AB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C3D80-A55D-488A-918C-4A9425CDF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81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高能物理实验中的首次大面积应用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6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31BF7-5E7E-4180-B143-AAEF26D4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207"/>
            <a:ext cx="10515600" cy="202113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AFB011-6935-47AB-B1E6-A9D0E3BE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CF4728-96E3-4A20-9857-08B69A40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84752"/>
            <a:ext cx="11388437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1" y="713222"/>
            <a:ext cx="11388437" cy="5740277"/>
          </a:xfrm>
        </p:spPr>
        <p:txBody>
          <a:bodyPr/>
          <a:lstStyle>
            <a:lvl1pPr marL="0" indent="-182880" algn="l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48640" indent="-182880" algn="l">
              <a:spcBef>
                <a:spcPts val="1200"/>
              </a:spcBef>
              <a:buClr>
                <a:srgbClr val="0074A7"/>
              </a:buClr>
              <a:defRPr lang="zh-CN" altLang="en-US" sz="2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>
              <a:spcBef>
                <a:spcPts val="1200"/>
              </a:spcBef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685800" lvl="1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altLang="zh-CN" dirty="0"/>
              <a:t>L2</a:t>
            </a:r>
          </a:p>
          <a:p>
            <a:pPr marL="1371600" lvl="2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L3</a:t>
            </a:r>
            <a:endParaRPr lang="zh-CN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6AB7D9A2-DD0F-4B69-82D8-D20C8221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7" y="6487501"/>
            <a:ext cx="2743200" cy="365125"/>
          </a:xfrm>
        </p:spPr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6F16548E-43E6-43AF-9AD9-D7A60369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73D268E3-E3C6-4924-8E2F-42224377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944" y="6499501"/>
            <a:ext cx="2743200" cy="359751"/>
          </a:xfrm>
        </p:spPr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46A39D-5930-487D-BBD1-DCE2B32D2ACE}"/>
              </a:ext>
            </a:extLst>
          </p:cNvPr>
          <p:cNvCxnSpPr>
            <a:cxnSpLocks/>
          </p:cNvCxnSpPr>
          <p:nvPr/>
        </p:nvCxnSpPr>
        <p:spPr>
          <a:xfrm>
            <a:off x="401781" y="677066"/>
            <a:ext cx="10210534" cy="0"/>
          </a:xfrm>
          <a:prstGeom prst="line">
            <a:avLst/>
          </a:prstGeom>
          <a:ln w="57150" cmpd="thickThin">
            <a:gradFill flip="none" rotWithShape="1">
              <a:gsLst>
                <a:gs pos="78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0">
                  <a:srgbClr val="122FC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xmlns="" id="{3146A39D-5930-487D-BBD1-DCE2B32D2ACE}"/>
              </a:ext>
            </a:extLst>
          </p:cNvPr>
          <p:cNvCxnSpPr>
            <a:cxnSpLocks/>
          </p:cNvCxnSpPr>
          <p:nvPr userDrawn="1"/>
        </p:nvCxnSpPr>
        <p:spPr>
          <a:xfrm>
            <a:off x="5495192" y="6453499"/>
            <a:ext cx="6696808" cy="0"/>
          </a:xfrm>
          <a:prstGeom prst="line">
            <a:avLst/>
          </a:prstGeom>
          <a:ln w="57150" cmpd="thinThick">
            <a:gradFill flip="none" rotWithShape="1">
              <a:gsLst>
                <a:gs pos="0">
                  <a:schemeClr val="accent5">
                    <a:lumMod val="32000"/>
                    <a:lumOff val="68000"/>
                  </a:schemeClr>
                </a:gs>
                <a:gs pos="38000">
                  <a:schemeClr val="accent5">
                    <a:lumMod val="40000"/>
                    <a:lumOff val="60000"/>
                  </a:schemeClr>
                </a:gs>
                <a:gs pos="97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6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02275"/>
            <a:ext cx="10515600" cy="202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74476"/>
            <a:ext cx="10515600" cy="13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87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smtClean="0"/>
              <a:t>Nov. 1,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948" y="6499501"/>
            <a:ext cx="2743200" cy="35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F4A7F4-91A0-4368-8C5C-BC84F6212F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" descr="âä¸­ç§å¤§ æ ¡å¾½âçå¾çæç´¢ç»æ">
            <a:extLst>
              <a:ext uri="{FF2B5EF4-FFF2-40B4-BE49-F238E27FC236}">
                <a16:creationId xmlns:a16="http://schemas.microsoft.com/office/drawing/2014/main" xmlns="" id="{84BA519B-887B-4B3D-B294-CDEA49D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15" y="330727"/>
            <a:ext cx="1156252" cy="1148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tlasexperiment.org/photos/atlas_photos/selected-photos/logos/2015/ATLAS-Logo-Square-Blue-RGB.png">
            <a:extLst>
              <a:ext uri="{FF2B5EF4-FFF2-40B4-BE49-F238E27FC236}">
                <a16:creationId xmlns:a16="http://schemas.microsoft.com/office/drawing/2014/main" xmlns="" id="{C96B7720-0372-4E8E-9B05-0E26F39C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43" y="137431"/>
            <a:ext cx="1396536" cy="13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D9B48C-8524-4974-ACA3-92E2760C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2051955" y="322811"/>
            <a:ext cx="1156252" cy="1156252"/>
          </a:xfrm>
          <a:prstGeom prst="rect">
            <a:avLst/>
          </a:prstGeom>
        </p:spPr>
      </p:pic>
      <p:pic>
        <p:nvPicPr>
          <p:cNvPr id="12" name="图片 11" descr="徽标, 公司名称&#10;&#10;描述已自动生成">
            <a:extLst>
              <a:ext uri="{FF2B5EF4-FFF2-40B4-BE49-F238E27FC236}">
                <a16:creationId xmlns:a16="http://schemas.microsoft.com/office/drawing/2014/main" xmlns="" id="{5B847CDC-A950-4E32-B929-10BD40F659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11" y="311978"/>
            <a:ext cx="1156252" cy="11632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图片 12" descr="徽标, 公司名称&#10;&#10;描述已自动生成">
            <a:extLst>
              <a:ext uri="{FF2B5EF4-FFF2-40B4-BE49-F238E27FC236}">
                <a16:creationId xmlns:a16="http://schemas.microsoft.com/office/drawing/2014/main" xmlns="" id="{A3D8016D-2D5B-4FBA-8027-073290DF2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r="19053"/>
          <a:stretch/>
        </p:blipFill>
        <p:spPr>
          <a:xfrm>
            <a:off x="3542995" y="228095"/>
            <a:ext cx="1202028" cy="132311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099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74A7"/>
          </a:solidFill>
          <a:latin typeface="+mn-lt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688" y="1930350"/>
            <a:ext cx="10515600" cy="172725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Status of RPC Muon trigger detector</a:t>
            </a:r>
            <a:br>
              <a:rPr lang="en-US" altLang="zh-CN" sz="4800" dirty="0" smtClean="0"/>
            </a:br>
            <a:r>
              <a:rPr lang="en-US" altLang="zh-CN" sz="4800" dirty="0" smtClean="0"/>
              <a:t>for ATLAS Phase-II upgrade</a:t>
            </a:r>
            <a:endParaRPr lang="zh-CN" altLang="en-US" sz="4800" dirty="0"/>
          </a:p>
        </p:txBody>
      </p:sp>
      <p:sp>
        <p:nvSpPr>
          <p:cNvPr id="3" name="文本框 2"/>
          <p:cNvSpPr txBox="1"/>
          <p:nvPr/>
        </p:nvSpPr>
        <p:spPr>
          <a:xfrm>
            <a:off x="2649109" y="3832846"/>
            <a:ext cx="7060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</a:t>
            </a:r>
          </a:p>
          <a:p>
            <a:pPr algn="ctr"/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ATLAS China Muon team</a:t>
            </a:r>
          </a:p>
          <a:p>
            <a:pPr algn="ctr"/>
            <a:endParaRPr lang="en-US" altLang="zh-CN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  <a:endParaRPr lang="en-US" altLang="zh-CN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FF32E99-38E5-4A2D-AF6D-48D9A2A0342E}"/>
              </a:ext>
            </a:extLst>
          </p:cNvPr>
          <p:cNvSpPr txBox="1"/>
          <p:nvPr/>
        </p:nvSpPr>
        <p:spPr>
          <a:xfrm>
            <a:off x="0" y="6408751"/>
            <a:ext cx="12192000" cy="369332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CLHCP 2025, Nov. 1</a:t>
            </a:r>
            <a:r>
              <a:rPr lang="en-US" altLang="zh-CN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Xinxiang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singlet assembly at CERN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242" y="1374933"/>
            <a:ext cx="11270672" cy="1709703"/>
          </a:xfrm>
        </p:spPr>
        <p:txBody>
          <a:bodyPr>
            <a:noAutofit/>
          </a:bodyPr>
          <a:lstStyle/>
          <a:p>
            <a:pPr marL="360363" indent="-360363"/>
            <a:r>
              <a:rPr lang="en-US" altLang="zh-CN" sz="2200" dirty="0" smtClean="0"/>
              <a:t>Participate the joint singlet assembly training at CERN</a:t>
            </a:r>
          </a:p>
          <a:p>
            <a:pPr marL="360363" indent="-360363"/>
            <a:r>
              <a:rPr lang="en-US" altLang="zh-CN" sz="2200" dirty="0" smtClean="0"/>
              <a:t>21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BIS singlet assembled in July 2025</a:t>
            </a:r>
            <a:endParaRPr lang="en-US" altLang="zh-CN" sz="2200" dirty="0"/>
          </a:p>
          <a:p>
            <a:pPr marL="360363" indent="-360363"/>
            <a:r>
              <a:rPr lang="en-US" altLang="zh-CN" sz="2200" dirty="0" smtClean="0"/>
              <a:t>QA/QC procedures applied and qualified</a:t>
            </a:r>
            <a:endParaRPr lang="en-US" altLang="zh-CN" sz="2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10</a:t>
            </a:fld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8E2D68C-8905-479C-B942-278994DBE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48" y="93032"/>
            <a:ext cx="2271770" cy="28968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4C5E501-10E3-45AE-890F-4C4A9F517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49" y="3093260"/>
            <a:ext cx="2433858" cy="3246413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188270EC-27FF-41EF-B445-F70A3A32828E}"/>
              </a:ext>
            </a:extLst>
          </p:cNvPr>
          <p:cNvGrpSpPr/>
          <p:nvPr/>
        </p:nvGrpSpPr>
        <p:grpSpPr>
          <a:xfrm>
            <a:off x="1015174" y="2830606"/>
            <a:ext cx="2424958" cy="1834333"/>
            <a:chOff x="893308" y="2554320"/>
            <a:chExt cx="2646859" cy="198475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1F645757-A130-44EB-BF23-23F93FE9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308" y="2554320"/>
              <a:ext cx="2646859" cy="1984757"/>
            </a:xfrm>
            <a:prstGeom prst="rect">
              <a:avLst/>
            </a:prstGeom>
          </p:spPr>
        </p:pic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xmlns="" id="{86543CEC-2904-4310-95E7-7A4FB3C23648}"/>
                </a:ext>
              </a:extLst>
            </p:cNvPr>
            <p:cNvSpPr txBox="1"/>
            <p:nvPr/>
          </p:nvSpPr>
          <p:spPr>
            <a:xfrm>
              <a:off x="1141458" y="4153143"/>
              <a:ext cx="234184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b="1" dirty="0">
                  <a:solidFill>
                    <a:schemeClr val="bg1"/>
                  </a:solidFill>
                  <a:sym typeface="+mn-ea"/>
                </a:rPr>
                <a:t>Gas-tight refurbish</a:t>
              </a:r>
              <a:endParaRPr lang="en-GB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508712E4-9583-4F39-85D0-6AE1D8F63DB1}"/>
              </a:ext>
            </a:extLst>
          </p:cNvPr>
          <p:cNvGrpSpPr/>
          <p:nvPr/>
        </p:nvGrpSpPr>
        <p:grpSpPr>
          <a:xfrm>
            <a:off x="4455875" y="2792150"/>
            <a:ext cx="2780366" cy="1879880"/>
            <a:chOff x="4334008" y="2554320"/>
            <a:chExt cx="2927083" cy="199184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CBE1B0F3-5874-44B4-A5F5-C0377039C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08" y="2554320"/>
              <a:ext cx="2927083" cy="1991848"/>
            </a:xfrm>
            <a:prstGeom prst="rect">
              <a:avLst/>
            </a:prstGeom>
          </p:spPr>
        </p:pic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xmlns="" id="{87335E44-A856-40FA-8C7E-4A6C7C965BEC}"/>
                </a:ext>
              </a:extLst>
            </p:cNvPr>
            <p:cNvSpPr txBox="1"/>
            <p:nvPr/>
          </p:nvSpPr>
          <p:spPr>
            <a:xfrm>
              <a:off x="4575729" y="4162596"/>
              <a:ext cx="234184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b="1" dirty="0">
                  <a:solidFill>
                    <a:schemeClr val="bg1"/>
                  </a:solidFill>
                  <a:sym typeface="+mn-ea"/>
                </a:rPr>
                <a:t>Singlet finishing</a:t>
              </a:r>
              <a:endParaRPr lang="en-GB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4" name="Text Box 14">
            <a:extLst>
              <a:ext uri="{FF2B5EF4-FFF2-40B4-BE49-F238E27FC236}">
                <a16:creationId xmlns:a16="http://schemas.microsoft.com/office/drawing/2014/main" xmlns="" id="{5EAA37F1-BA11-483E-8629-C50C7A23393A}"/>
              </a:ext>
            </a:extLst>
          </p:cNvPr>
          <p:cNvSpPr txBox="1"/>
          <p:nvPr/>
        </p:nvSpPr>
        <p:spPr>
          <a:xfrm>
            <a:off x="8562677" y="5982254"/>
            <a:ext cx="234184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sym typeface="+mn-ea"/>
              </a:rPr>
              <a:t>HV test</a:t>
            </a:r>
            <a:endParaRPr lang="en-GB" altLang="en-US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B12A0D4-7E16-4B1F-9BE6-74A1F3A4BA3A}"/>
              </a:ext>
            </a:extLst>
          </p:cNvPr>
          <p:cNvGrpSpPr/>
          <p:nvPr/>
        </p:nvGrpSpPr>
        <p:grpSpPr>
          <a:xfrm>
            <a:off x="703285" y="4707088"/>
            <a:ext cx="6670630" cy="1741663"/>
            <a:chOff x="543495" y="4761551"/>
            <a:chExt cx="6902329" cy="1785665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642B18BC-4ECB-454B-B2E7-D709BD835755}"/>
                </a:ext>
              </a:extLst>
            </p:cNvPr>
            <p:cNvGrpSpPr/>
            <p:nvPr/>
          </p:nvGrpSpPr>
          <p:grpSpPr>
            <a:xfrm>
              <a:off x="543495" y="4761551"/>
              <a:ext cx="6902329" cy="1785665"/>
              <a:chOff x="543495" y="4761551"/>
              <a:chExt cx="6902329" cy="1785665"/>
            </a:xfrm>
          </p:grpSpPr>
          <p:pic>
            <p:nvPicPr>
              <p:cNvPr id="18" name="Picture 13" descr="IMG20241210170810">
                <a:extLst>
                  <a:ext uri="{FF2B5EF4-FFF2-40B4-BE49-F238E27FC236}">
                    <a16:creationId xmlns:a16="http://schemas.microsoft.com/office/drawing/2014/main" xmlns="" id="{3E82DF7D-1B87-4C14-93EC-75B2E5D87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114" y="4761551"/>
                <a:ext cx="3556589" cy="1785665"/>
              </a:xfrm>
              <a:prstGeom prst="rect">
                <a:avLst/>
              </a:prstGeom>
            </p:spPr>
          </p:pic>
          <p:sp>
            <p:nvSpPr>
              <p:cNvPr id="19" name="Text Box 14">
                <a:extLst>
                  <a:ext uri="{FF2B5EF4-FFF2-40B4-BE49-F238E27FC236}">
                    <a16:creationId xmlns:a16="http://schemas.microsoft.com/office/drawing/2014/main" xmlns="" id="{12847935-E9A9-4CE9-8E15-296DE8B9578F}"/>
                  </a:ext>
                </a:extLst>
              </p:cNvPr>
              <p:cNvSpPr txBox="1"/>
              <p:nvPr/>
            </p:nvSpPr>
            <p:spPr>
              <a:xfrm>
                <a:off x="543495" y="6178916"/>
                <a:ext cx="3576718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en-US" b="1" dirty="0">
                    <a:solidFill>
                      <a:schemeClr val="bg1"/>
                    </a:solidFill>
                    <a:sym typeface="+mn-ea"/>
                  </a:rPr>
                  <a:t>Dimension</a:t>
                </a:r>
                <a:r>
                  <a:rPr lang="fr-FR" altLang="en-GB" b="1" dirty="0">
                    <a:solidFill>
                      <a:schemeClr val="bg1"/>
                    </a:solidFill>
                    <a:sym typeface="+mn-ea"/>
                  </a:rPr>
                  <a:t>s</a:t>
                </a:r>
                <a:r>
                  <a:rPr lang="en-GB" altLang="en-US" b="1" dirty="0">
                    <a:solidFill>
                      <a:schemeClr val="bg1"/>
                    </a:solidFill>
                    <a:sym typeface="+mn-ea"/>
                  </a:rPr>
                  <a:t> and thickness checks</a:t>
                </a:r>
              </a:p>
            </p:txBody>
          </p:sp>
          <p:pic>
            <p:nvPicPr>
              <p:cNvPr id="20" name="Picture 5" descr="Weixin Image_20251014134236_33_31">
                <a:extLst>
                  <a:ext uri="{FF2B5EF4-FFF2-40B4-BE49-F238E27FC236}">
                    <a16:creationId xmlns:a16="http://schemas.microsoft.com/office/drawing/2014/main" xmlns="" id="{363A1A9B-32BC-49D6-BAB1-08B07E0D1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8247" y="4764916"/>
                <a:ext cx="2767577" cy="1773997"/>
              </a:xfrm>
              <a:prstGeom prst="rect">
                <a:avLst/>
              </a:prstGeom>
            </p:spPr>
          </p:pic>
        </p:grp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xmlns="" id="{2DF12A7B-436D-41A7-AD72-DCDFE15FCE5D}"/>
                </a:ext>
              </a:extLst>
            </p:cNvPr>
            <p:cNvSpPr txBox="1"/>
            <p:nvPr/>
          </p:nvSpPr>
          <p:spPr>
            <a:xfrm>
              <a:off x="4680284" y="6170612"/>
              <a:ext cx="234184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b="1" dirty="0">
                  <a:solidFill>
                    <a:schemeClr val="bg1"/>
                  </a:solidFill>
                  <a:sym typeface="+mn-ea"/>
                </a:rPr>
                <a:t>Triplet prototyping</a:t>
              </a:r>
              <a:endParaRPr lang="en-GB" altLang="en-US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401781" y="755642"/>
            <a:ext cx="7384474" cy="589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7563" lvl="1" indent="-817563" algn="ctr"/>
            <a:r>
              <a:rPr lang="en-US" altLang="zh-CN" sz="2800" b="1" dirty="0" smtClean="0"/>
              <a:t>Assembly </a:t>
            </a:r>
            <a:r>
              <a:rPr lang="en-US" altLang="zh-CN" sz="2800" b="1" dirty="0"/>
              <a:t>and QA/QC </a:t>
            </a:r>
            <a:r>
              <a:rPr lang="en-US" altLang="zh-CN" sz="2800" b="1" dirty="0" smtClean="0"/>
              <a:t>procedures established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942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122FC0"/>
                </a:solidFill>
              </a:rPr>
              <a:t>BIS singlet production line in MPI</a:t>
            </a:r>
            <a:endParaRPr lang="zh-CN" altLang="en-US" dirty="0">
              <a:solidFill>
                <a:srgbClr val="122FC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11</a:t>
            </a:fld>
            <a:endParaRPr lang="en-US"/>
          </a:p>
        </p:txBody>
      </p:sp>
      <p:pic>
        <p:nvPicPr>
          <p:cNvPr id="7" name="图片 6"/>
          <p:cNvPicPr/>
          <p:nvPr/>
        </p:nvPicPr>
        <p:blipFill>
          <a:blip r:embed="rId2"/>
          <a:stretch/>
        </p:blipFill>
        <p:spPr>
          <a:xfrm>
            <a:off x="6705347" y="3627344"/>
            <a:ext cx="4031926" cy="263929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矩形 12"/>
          <p:cNvSpPr/>
          <p:nvPr/>
        </p:nvSpPr>
        <p:spPr>
          <a:xfrm>
            <a:off x="401781" y="846554"/>
            <a:ext cx="1125681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USTC on the US. “entities list”, singlet assembly can not carry out in USTC</a:t>
            </a:r>
          </a:p>
          <a:p>
            <a:pPr lvl="0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 solutions discussed together with upgrade management. </a:t>
            </a:r>
          </a:p>
          <a:p>
            <a:pPr lvl="0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Warmly welcome from MPI with strong support promised</a:t>
            </a:r>
          </a:p>
          <a:p>
            <a:pPr lvl="0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After on-site discussion in April, the cooperation decided </a:t>
            </a:r>
          </a:p>
          <a:p>
            <a:pPr lvl="1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MPI takes care of all the necessary facilities, tools, gas, HV system</a:t>
            </a:r>
          </a:p>
          <a:p>
            <a:pPr lvl="1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China team sets up the production line together with a cosmic ray test station</a:t>
            </a:r>
          </a:p>
        </p:txBody>
      </p:sp>
      <p:pic>
        <p:nvPicPr>
          <p:cNvPr id="9" name="Picture 3" descr="A group of people standing next to a cart&#10;&#10;AI-generated content may be incorrect.">
            <a:extLst>
              <a:ext uri="{FF2B5EF4-FFF2-40B4-BE49-F238E27FC236}">
                <a16:creationId xmlns:a16="http://schemas.microsoft.com/office/drawing/2014/main" xmlns="" id="{9A9120E5-BD3B-CCDF-6A6C-01D0D1DA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9" y="3627344"/>
            <a:ext cx="5400838" cy="26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499C21-CCD8-4AF4-BE6F-78D00E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FPGA-based TDC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773595-B7C8-465F-9DC4-0692B661A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1466641"/>
            <a:ext cx="7432964" cy="1995822"/>
          </a:xfrm>
        </p:spPr>
        <p:txBody>
          <a:bodyPr>
            <a:noAutofit/>
          </a:bodyPr>
          <a:lstStyle/>
          <a:p>
            <a:pPr marL="251460" indent="-342900"/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288 channels capacity </a:t>
            </a:r>
            <a:r>
              <a:rPr lang="en-US" altLang="zh-CN" sz="2000" dirty="0" smtClean="0">
                <a:solidFill>
                  <a:prstClr val="black"/>
                </a:solidFill>
                <a:cs typeface="Cambria" panose="02040503050406030204" pitchFamily="18" charset="0"/>
                <a:sym typeface="+mn-ea"/>
              </a:rPr>
              <a:t>sufficient 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for one test station</a:t>
            </a:r>
            <a:endParaRPr lang="en-US" altLang="zh-CN" sz="2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mbria" panose="02040503050406030204" pitchFamily="18" charset="0"/>
              <a:sym typeface="+mn-ea"/>
            </a:endParaRPr>
          </a:p>
          <a:p>
            <a:pPr marL="251460" indent="-342900"/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100 </a:t>
            </a:r>
            <a:r>
              <a:rPr lang="en-US" altLang="zh-CN" sz="2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ps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 time resolution on leading and trailing edge</a:t>
            </a:r>
            <a:endParaRPr lang="en-US" altLang="zh-CN" sz="2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mbria" panose="02040503050406030204" pitchFamily="18" charset="0"/>
              <a:sym typeface="+mn-ea"/>
            </a:endParaRPr>
          </a:p>
          <a:p>
            <a:pPr marL="251460" indent="-342900"/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Flexible trigger mode</a:t>
            </a:r>
            <a:r>
              <a:rPr lang="zh-CN" altLang="en-US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：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mbria" panose="02040503050406030204" pitchFamily="18" charset="0"/>
                <a:sym typeface="+mn-ea"/>
              </a:rPr>
              <a:t>external/self/master-slave</a:t>
            </a:r>
          </a:p>
          <a:p>
            <a:pPr marL="251460" indent="-342900"/>
            <a:r>
              <a:rPr lang="en-US" altLang="zh-CN" sz="2000" dirty="0" smtClean="0">
                <a:solidFill>
                  <a:prstClr val="black"/>
                </a:solidFill>
                <a:sym typeface="+mn-ea"/>
              </a:rPr>
              <a:t>Broad potential application field</a:t>
            </a:r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3004F4-013C-47F8-AED1-A120BEA5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DEB8DC-8AD5-4912-A96F-F0724B04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AF2641-427E-45F0-AF72-FCAF867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A866D0-90EE-4160-9FE2-D8A0A5F27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615"/>
          <a:stretch>
            <a:fillRect/>
          </a:stretch>
        </p:blipFill>
        <p:spPr>
          <a:xfrm>
            <a:off x="8463282" y="1047769"/>
            <a:ext cx="3728718" cy="28335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28EFFF1-A6AF-41CA-BF52-9CA56DD6F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7" y="3462463"/>
            <a:ext cx="6646568" cy="3072670"/>
          </a:xfrm>
          <a:prstGeom prst="rect">
            <a:avLst/>
          </a:prstGeom>
        </p:spPr>
      </p:pic>
      <p:pic>
        <p:nvPicPr>
          <p:cNvPr id="9" name="图片 8" descr="pulse_width_summary">
            <a:extLst>
              <a:ext uri="{FF2B5EF4-FFF2-40B4-BE49-F238E27FC236}">
                <a16:creationId xmlns:a16="http://schemas.microsoft.com/office/drawing/2014/main" xmlns="" id="{A5AA9BEC-B76C-40C1-B893-EA2D84AB0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768" y="3663669"/>
            <a:ext cx="3640413" cy="262800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01782" y="755642"/>
            <a:ext cx="9240982" cy="589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7563" lvl="1" indent="-817563" algn="ctr"/>
            <a:r>
              <a:rPr lang="en-US" altLang="zh-CN" sz="2800" b="1" dirty="0" smtClean="0">
                <a:solidFill>
                  <a:schemeClr val="bg1"/>
                </a:solidFill>
              </a:rPr>
              <a:t>A crucial solution for performance test in mass production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delays and solutions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13</a:t>
            </a:fld>
            <a:endParaRPr lang="en-US"/>
          </a:p>
        </p:txBody>
      </p:sp>
      <p:sp>
        <p:nvSpPr>
          <p:cNvPr id="13" name="矩形 12"/>
          <p:cNvSpPr/>
          <p:nvPr/>
        </p:nvSpPr>
        <p:spPr>
          <a:xfrm>
            <a:off x="401781" y="800567"/>
            <a:ext cx="1138843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Delay of the gas gap production in GTE</a:t>
            </a:r>
          </a:p>
          <a:p>
            <a:pPr marL="800100" lvl="1" indent="-34290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gas leak problem</a:t>
            </a:r>
          </a:p>
          <a:p>
            <a:pPr lvl="1" defTabSz="914400">
              <a:spcBef>
                <a:spcPts val="1200"/>
              </a:spcBef>
              <a:buClr>
                <a:srgbClr val="0074A7"/>
              </a:buClr>
            </a:pP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Solved by mechanical optimization</a:t>
            </a:r>
          </a:p>
          <a:p>
            <a:pPr lvl="1" defTabSz="914400">
              <a:spcBef>
                <a:spcPts val="1200"/>
              </a:spcBef>
              <a:buClr>
                <a:srgbClr val="0074A7"/>
              </a:buClr>
            </a:pP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Produced leak gap: all refurbished</a:t>
            </a:r>
          </a:p>
          <a:p>
            <a:pPr marL="800100" lvl="1" indent="-34290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Drifting current problem</a:t>
            </a:r>
          </a:p>
          <a:p>
            <a:pPr lvl="1" defTabSz="914400">
              <a:spcBef>
                <a:spcPts val="1200"/>
              </a:spcBef>
              <a:buClr>
                <a:srgbClr val="0074A7"/>
              </a:buClr>
            </a:pP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Improved by multiple optimization in production</a:t>
            </a:r>
          </a:p>
          <a:p>
            <a:pPr lvl="1" defTabSz="914400">
              <a:spcBef>
                <a:spcPts val="1200"/>
              </a:spcBef>
              <a:buClr>
                <a:srgbClr val="0074A7"/>
              </a:buClr>
            </a:pP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Produced drifting gaps: re-oiling, </a:t>
            </a:r>
            <a:r>
              <a:rPr lang="en-US" altLang="zh-CN" dirty="0" err="1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-training, etc. on going</a:t>
            </a:r>
          </a:p>
          <a:p>
            <a:pPr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Delay of the electronics system</a:t>
            </a:r>
          </a:p>
          <a:p>
            <a:pPr lvl="1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Supports from other institutions injected</a:t>
            </a:r>
          </a:p>
          <a:p>
            <a:pPr lvl="1" indent="-182880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2000" dirty="0" smtClean="0">
                <a:solidFill>
                  <a:srgbClr val="122F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everal pre-productions in China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700255" y="5521752"/>
            <a:ext cx="8679871" cy="589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7563" lvl="1" indent="-817563"/>
            <a:r>
              <a:rPr lang="en-US" altLang="zh-CN" sz="2800" b="1" dirty="0" smtClean="0">
                <a:solidFill>
                  <a:schemeClr val="bg1"/>
                </a:solidFill>
              </a:rPr>
              <a:t>The situation improved a lot to catch up with the plan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983181" y="4239434"/>
            <a:ext cx="8208819" cy="2260067"/>
            <a:chOff x="401781" y="4526140"/>
            <a:chExt cx="7134348" cy="184872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C311715-DC94-4268-983B-F9301318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81" y="4526140"/>
              <a:ext cx="7134348" cy="1848727"/>
            </a:xfrm>
            <a:prstGeom prst="rect">
              <a:avLst/>
            </a:prstGeom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1FBD9D2B-FAE9-493A-9BED-A50B905C53EE}"/>
                </a:ext>
              </a:extLst>
            </p:cNvPr>
            <p:cNvSpPr/>
            <p:nvPr/>
          </p:nvSpPr>
          <p:spPr>
            <a:xfrm>
              <a:off x="401781" y="5523222"/>
              <a:ext cx="6539067" cy="828483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5F75BE-3D8F-4DFB-B19F-8D7328DA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plan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0F16BFB-572D-41C7-B340-422DBA0AE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RPC gas gap production: preparing the material</a:t>
            </a:r>
            <a:endParaRPr lang="en-US" altLang="zh-CN" dirty="0"/>
          </a:p>
          <a:p>
            <a:r>
              <a:rPr lang="en-US" altLang="zh-CN" dirty="0"/>
              <a:t>BIS </a:t>
            </a:r>
            <a:r>
              <a:rPr lang="en-US" altLang="zh-CN" dirty="0" smtClean="0"/>
              <a:t>singlet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assembly</a:t>
            </a:r>
            <a:r>
              <a:rPr lang="zh-CN" altLang="en-US" dirty="0" smtClean="0"/>
              <a:t>：</a:t>
            </a:r>
            <a:endParaRPr lang="en-US" altLang="zh-CN" dirty="0"/>
          </a:p>
          <a:p>
            <a:pPr lvl="1"/>
            <a:r>
              <a:rPr lang="en-US" altLang="zh-CN" dirty="0"/>
              <a:t>2025.11-2025.12</a:t>
            </a:r>
            <a:r>
              <a:rPr lang="zh-CN" altLang="en-US" dirty="0" smtClean="0"/>
              <a:t>：</a:t>
            </a:r>
            <a:r>
              <a:rPr lang="en-US" altLang="zh-CN" dirty="0" smtClean="0"/>
              <a:t>setting up the production line in MPI</a:t>
            </a:r>
            <a:endParaRPr lang="en-US" altLang="zh-CN" dirty="0"/>
          </a:p>
          <a:p>
            <a:pPr lvl="1"/>
            <a:r>
              <a:rPr lang="en-US" altLang="zh-CN" dirty="0"/>
              <a:t>2026.1-2026.6</a:t>
            </a:r>
            <a:r>
              <a:rPr lang="zh-CN" altLang="en-US" dirty="0" smtClean="0"/>
              <a:t>：</a:t>
            </a:r>
            <a:r>
              <a:rPr lang="en-US" altLang="zh-CN" dirty="0" smtClean="0"/>
              <a:t>BIS singlet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assembly in MPI</a:t>
            </a:r>
            <a:endParaRPr lang="en-US" altLang="zh-CN" dirty="0"/>
          </a:p>
          <a:p>
            <a:r>
              <a:rPr lang="en-US" altLang="zh-CN" dirty="0"/>
              <a:t>BIS </a:t>
            </a:r>
            <a:r>
              <a:rPr lang="en-US" altLang="zh-CN" dirty="0" smtClean="0"/>
              <a:t>singlet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qualification</a:t>
            </a:r>
            <a:r>
              <a:rPr lang="zh-CN" altLang="en-US" dirty="0" smtClean="0"/>
              <a:t>：</a:t>
            </a:r>
            <a:endParaRPr lang="en-US" altLang="zh-CN" dirty="0"/>
          </a:p>
          <a:p>
            <a:pPr lvl="1"/>
            <a:r>
              <a:rPr lang="en-US" altLang="zh-CN" dirty="0"/>
              <a:t>2025.11-2025.12</a:t>
            </a:r>
            <a:r>
              <a:rPr lang="zh-CN" altLang="en-US" dirty="0" smtClean="0"/>
              <a:t>：</a:t>
            </a:r>
            <a:r>
              <a:rPr lang="en-US" altLang="zh-CN" dirty="0" smtClean="0"/>
              <a:t>setting up the cosmic test station in MPI</a:t>
            </a:r>
            <a:endParaRPr lang="en-US" altLang="zh-CN" dirty="0"/>
          </a:p>
          <a:p>
            <a:pPr lvl="1"/>
            <a:r>
              <a:rPr lang="en-US" altLang="zh-CN" dirty="0"/>
              <a:t>2026.1-2026.12</a:t>
            </a:r>
            <a:r>
              <a:rPr lang="zh-CN" altLang="en-US" dirty="0" smtClean="0"/>
              <a:t>：</a:t>
            </a:r>
            <a:r>
              <a:rPr lang="en-US" altLang="zh-CN" dirty="0" smtClean="0"/>
              <a:t>BIS singlet qualification test</a:t>
            </a:r>
            <a:endParaRPr lang="en-US" altLang="zh-CN" dirty="0"/>
          </a:p>
          <a:p>
            <a:r>
              <a:rPr lang="en-US" altLang="zh-CN" dirty="0" smtClean="0"/>
              <a:t>Join the installation and commissioning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EBC258-896C-4F22-B459-8AF7FCA5D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18A662-77DB-41CC-B9C9-8C4A4079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42384D-DFDE-4A87-BD8A-04C8E594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tabLst>
                <a:tab pos="628650" algn="l"/>
              </a:tabLst>
            </a:pPr>
            <a:r>
              <a:rPr lang="en-US" altLang="zh-CN" dirty="0" smtClean="0"/>
              <a:t> Huge efforts towards the mass production in 2025, especially with main issues addressed and solved.</a:t>
            </a:r>
            <a:endParaRPr lang="en-US" altLang="zh-CN" dirty="0"/>
          </a:p>
          <a:p>
            <a:pPr marL="179388" indent="-179388">
              <a:tabLst>
                <a:tab pos="628650" algn="l"/>
              </a:tabLst>
            </a:pPr>
            <a:r>
              <a:rPr lang="en-US" altLang="zh-CN" dirty="0" smtClean="0"/>
              <a:t> The main progresses</a:t>
            </a:r>
            <a:endParaRPr lang="en-US" altLang="zh-CN" dirty="0"/>
          </a:p>
          <a:p>
            <a:pPr marL="728028" lvl="1" indent="-179388">
              <a:tabLst>
                <a:tab pos="628650" algn="l"/>
              </a:tabLst>
            </a:pPr>
            <a:r>
              <a:rPr lang="en-US" altLang="zh-CN" dirty="0" smtClean="0"/>
              <a:t>RPC gas gap prototypes produced with all manufacture procedures</a:t>
            </a:r>
          </a:p>
          <a:p>
            <a:pPr marL="728028" lvl="1" indent="-179388">
              <a:tabLst>
                <a:tab pos="628650" algn="l"/>
              </a:tabLst>
            </a:pPr>
            <a:r>
              <a:rPr lang="en-US" altLang="zh-CN" dirty="0" smtClean="0"/>
              <a:t>Finished the BIS readout panel production and qualification</a:t>
            </a:r>
            <a:endParaRPr lang="en-US" altLang="zh-CN" dirty="0"/>
          </a:p>
          <a:p>
            <a:pPr marL="728028" lvl="1" indent="-179388">
              <a:tabLst>
                <a:tab pos="628650" algn="l"/>
              </a:tabLst>
            </a:pPr>
            <a:r>
              <a:rPr lang="en-US" altLang="zh-CN" dirty="0" smtClean="0"/>
              <a:t>Established the singlet assembly and qualification procedures</a:t>
            </a:r>
            <a:endParaRPr lang="en-US" altLang="zh-CN" dirty="0"/>
          </a:p>
          <a:p>
            <a:pPr marL="728028" lvl="1" indent="-179388">
              <a:tabLst>
                <a:tab pos="628650" algn="l"/>
              </a:tabLst>
            </a:pPr>
            <a:r>
              <a:rPr lang="en-US" altLang="zh-CN" dirty="0" smtClean="0"/>
              <a:t>Developed the read out system for performance test station</a:t>
            </a:r>
            <a:endParaRPr lang="en-US" altLang="zh-CN" dirty="0"/>
          </a:p>
          <a:p>
            <a:pPr marL="179388" indent="-179388">
              <a:tabLst>
                <a:tab pos="628650" algn="l"/>
              </a:tabLst>
            </a:pPr>
            <a:r>
              <a:rPr lang="en-US" altLang="zh-CN" dirty="0" smtClean="0"/>
              <a:t>Close cooperation with all the sub-tasks and institutions, making the project progress smoothly </a:t>
            </a:r>
            <a:r>
              <a:rPr lang="en-US" altLang="zh-CN" smtClean="0"/>
              <a:t>and successfully.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15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C8775E0C-7614-42B3-838D-FD1DEDA21AC2}"/>
              </a:ext>
            </a:extLst>
          </p:cNvPr>
          <p:cNvSpPr txBox="1"/>
          <p:nvPr/>
        </p:nvSpPr>
        <p:spPr>
          <a:xfrm>
            <a:off x="8689869" y="5357525"/>
            <a:ext cx="2630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/>
              <a:t>Thanks!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8627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44A6CF-F5B6-4C8F-A123-EFC9BF3E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A40468E-3A32-449A-9C12-B4683D84B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6EA624-C095-47A3-9FED-458E6C25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1A4C99-EEE5-4D87-B9D4-A8E00513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7806ED-F1AA-4BA8-9D73-579C4BB7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1931A57-5BBE-4078-8E1F-21F4E618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Upgrade of the ATLAS detector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F663281-341E-482A-BBE5-0EEB4E86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April 26,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E8A9763-03AE-48F7-86FE-FEA61C85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ATLAS-China faculty meeting 2025--RPC upgrade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44E09B1-E1F2-4F02-921D-202B00C0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</a:t>
            </a:fld>
            <a:endParaRPr lang="en-US"/>
          </a:p>
        </p:txBody>
      </p:sp>
      <p:sp>
        <p:nvSpPr>
          <p:cNvPr id="22" name="object 6">
            <a:extLst>
              <a:ext uri="{FF2B5EF4-FFF2-40B4-BE49-F238E27FC236}">
                <a16:creationId xmlns="" xmlns:a16="http://schemas.microsoft.com/office/drawing/2014/main" id="{551FB060-3C70-454C-B60E-080F6D33A2D2}"/>
              </a:ext>
            </a:extLst>
          </p:cNvPr>
          <p:cNvSpPr txBox="1"/>
          <p:nvPr/>
        </p:nvSpPr>
        <p:spPr>
          <a:xfrm>
            <a:off x="7764905" y="4624952"/>
            <a:ext cx="4355123" cy="16558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b="1"/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Phase-II upgrade</a:t>
            </a:r>
          </a:p>
          <a:p>
            <a:r>
              <a:rPr lang="en-US" altLang="zh-CN" sz="2400" b="0" dirty="0">
                <a:solidFill>
                  <a:srgbClr val="FF0000"/>
                </a:solidFill>
              </a:rPr>
              <a:t>Thin-gap RPC (barrel muon trigger, very crucial for physics) ,</a:t>
            </a:r>
            <a:r>
              <a:rPr lang="en-US" altLang="zh-CN" b="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b="0" dirty="0" err="1"/>
              <a:t>sMDT</a:t>
            </a:r>
            <a:r>
              <a:rPr lang="en-US" altLang="zh-CN" b="0" dirty="0"/>
              <a:t>, electronics</a:t>
            </a:r>
            <a:endParaRPr lang="en-US" altLang="zh-CN" b="0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097153" y="747320"/>
            <a:ext cx="9469124" cy="4715929"/>
            <a:chOff x="3097153" y="747320"/>
            <a:chExt cx="9469124" cy="4715929"/>
          </a:xfrm>
        </p:grpSpPr>
        <p:sp>
          <p:nvSpPr>
            <p:cNvPr id="8" name="TextBox 16">
              <a:extLst>
                <a:ext uri="{FF2B5EF4-FFF2-40B4-BE49-F238E27FC236}">
                  <a16:creationId xmlns="" xmlns:a16="http://schemas.microsoft.com/office/drawing/2014/main" id="{FE018345-B175-46C1-BC46-169983F3BB57}"/>
                </a:ext>
              </a:extLst>
            </p:cNvPr>
            <p:cNvSpPr txBox="1"/>
            <p:nvPr/>
          </p:nvSpPr>
          <p:spPr>
            <a:xfrm>
              <a:off x="3097153" y="996004"/>
              <a:ext cx="3499338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Silicon Inner Tracking system</a:t>
              </a:r>
              <a:endParaRPr lang="zh-CN" altLang="en-US" dirty="0"/>
            </a:p>
          </p:txBody>
        </p: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E039E1E4-8DBE-4544-A2FB-B94357F50F11}"/>
                </a:ext>
              </a:extLst>
            </p:cNvPr>
            <p:cNvSpPr txBox="1"/>
            <p:nvPr/>
          </p:nvSpPr>
          <p:spPr>
            <a:xfrm>
              <a:off x="3300803" y="4728304"/>
              <a:ext cx="4355123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 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High Granularity Timing Detector HGTD</a:t>
              </a:r>
              <a:endParaRPr lang="zh-CN" altLang="en-US" dirty="0"/>
            </a:p>
          </p:txBody>
        </p:sp>
        <p:grpSp>
          <p:nvGrpSpPr>
            <p:cNvPr id="10" name="Group 27">
              <a:extLst>
                <a:ext uri="{FF2B5EF4-FFF2-40B4-BE49-F238E27FC236}">
                  <a16:creationId xmlns="" xmlns:a16="http://schemas.microsoft.com/office/drawing/2014/main" id="{24EC0D2A-CAC0-408C-A70E-CD2A17710192}"/>
                </a:ext>
              </a:extLst>
            </p:cNvPr>
            <p:cNvGrpSpPr/>
            <p:nvPr/>
          </p:nvGrpSpPr>
          <p:grpSpPr>
            <a:xfrm>
              <a:off x="4352298" y="1396799"/>
              <a:ext cx="6174211" cy="3404610"/>
              <a:chOff x="2863018" y="2126115"/>
              <a:chExt cx="6174211" cy="3404610"/>
            </a:xfrm>
          </p:grpSpPr>
          <p:grpSp>
            <p:nvGrpSpPr>
              <p:cNvPr id="11" name="Group 2">
                <a:extLst>
                  <a:ext uri="{FF2B5EF4-FFF2-40B4-BE49-F238E27FC236}">
                    <a16:creationId xmlns="" xmlns:a16="http://schemas.microsoft.com/office/drawing/2014/main" id="{A22870C5-B78A-49B8-9F1C-45600056166C}"/>
                  </a:ext>
                </a:extLst>
              </p:cNvPr>
              <p:cNvGrpSpPr/>
              <p:nvPr/>
            </p:nvGrpSpPr>
            <p:grpSpPr>
              <a:xfrm>
                <a:off x="2863018" y="2126115"/>
                <a:ext cx="6174211" cy="3404610"/>
                <a:chOff x="2593388" y="1340669"/>
                <a:chExt cx="6174211" cy="3404610"/>
              </a:xfrm>
            </p:grpSpPr>
            <p:pic>
              <p:nvPicPr>
                <p:cNvPr id="14" name="Google Shape;105;g4dc3415e50479d50_48" descr="Google Shape;105;g4dc3415e50479d50_48">
                  <a:extLst>
                    <a:ext uri="{FF2B5EF4-FFF2-40B4-BE49-F238E27FC236}">
                      <a16:creationId xmlns="" xmlns:a16="http://schemas.microsoft.com/office/drawing/2014/main" id="{B441B59E-28D4-4723-9E42-E0895F588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026" b="92655" l="1389" r="96875">
                              <a14:foregroundMark x1="15694" y1="37371" x2="15694" y2="37371"/>
                              <a14:foregroundMark x1="15139" y1="29124" x2="15139" y2="29124"/>
                              <a14:foregroundMark x1="15417" y1="29124" x2="15417" y2="29124"/>
                              <a14:foregroundMark x1="4931" y1="53995" x2="4931" y2="53995"/>
                              <a14:foregroundMark x1="6806" y1="56572" x2="6806" y2="56572"/>
                              <a14:foregroundMark x1="17222" y1="92655" x2="17222" y2="92655"/>
                              <a14:foregroundMark x1="1389" y1="54639" x2="1389" y2="54639"/>
                              <a14:foregroundMark x1="91944" y1="13531" x2="91944" y2="13531"/>
                              <a14:foregroundMark x1="92361" y1="16237" x2="92361" y2="16237"/>
                              <a14:foregroundMark x1="96944" y1="41108" x2="96944" y2="41108"/>
                              <a14:foregroundMark x1="84792" y1="8505" x2="84792" y2="8505"/>
                              <a14:foregroundMark x1="73264" y1="5026" x2="73264" y2="5026"/>
                              <a14:foregroundMark x1="38056" y1="91753" x2="38056" y2="9175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3388" y="1340669"/>
                  <a:ext cx="6174211" cy="3404610"/>
                </a:xfrm>
                <a:prstGeom prst="rect">
                  <a:avLst/>
                </a:pr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sp>
              <p:nvSpPr>
                <p:cNvPr id="15" name="Oval 13">
                  <a:extLst>
                    <a:ext uri="{FF2B5EF4-FFF2-40B4-BE49-F238E27FC236}">
                      <a16:creationId xmlns="" xmlns:a16="http://schemas.microsoft.com/office/drawing/2014/main" id="{2812C943-E1ED-4119-AD5F-761A063884FE}"/>
                    </a:ext>
                  </a:extLst>
                </p:cNvPr>
                <p:cNvSpPr/>
                <p:nvPr/>
              </p:nvSpPr>
              <p:spPr>
                <a:xfrm rot="20890283">
                  <a:off x="6245113" y="2620280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6" name="Freeform: Shape 26">
                  <a:extLst>
                    <a:ext uri="{FF2B5EF4-FFF2-40B4-BE49-F238E27FC236}">
                      <a16:creationId xmlns="" xmlns:a16="http://schemas.microsoft.com/office/drawing/2014/main" id="{A4ED6B95-9331-457E-A8B3-8B6467283868}"/>
                    </a:ext>
                  </a:extLst>
                </p:cNvPr>
                <p:cNvSpPr/>
                <p:nvPr/>
              </p:nvSpPr>
              <p:spPr>
                <a:xfrm rot="21365050">
                  <a:off x="5740032" y="2780774"/>
                  <a:ext cx="572539" cy="2429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41" y="0"/>
                      </a:moveTo>
                      <a:lnTo>
                        <a:pt x="0" y="3032"/>
                      </a:lnTo>
                      <a:lnTo>
                        <a:pt x="3812" y="21600"/>
                      </a:lnTo>
                      <a:lnTo>
                        <a:pt x="21600" y="17811"/>
                      </a:lnTo>
                      <a:lnTo>
                        <a:pt x="18741" y="0"/>
                      </a:lnTo>
                      <a:close/>
                    </a:path>
                  </a:pathLst>
                </a:custGeom>
                <a:solidFill>
                  <a:srgbClr val="3C6CC1">
                    <a:alpha val="60000"/>
                  </a:srgbClr>
                </a:solidFill>
                <a:ln w="508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7" name="Oval 13">
                  <a:extLst>
                    <a:ext uri="{FF2B5EF4-FFF2-40B4-BE49-F238E27FC236}">
                      <a16:creationId xmlns="" xmlns:a16="http://schemas.microsoft.com/office/drawing/2014/main" id="{40779462-AC81-455B-99CF-55780278819C}"/>
                    </a:ext>
                  </a:extLst>
                </p:cNvPr>
                <p:cNvSpPr/>
                <p:nvPr/>
              </p:nvSpPr>
              <p:spPr>
                <a:xfrm rot="20890283">
                  <a:off x="5706246" y="2696405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</p:grpSp>
          <p:sp>
            <p:nvSpPr>
              <p:cNvPr id="12" name="Freeform: Shape 33">
                <a:extLst>
                  <a:ext uri="{FF2B5EF4-FFF2-40B4-BE49-F238E27FC236}">
                    <a16:creationId xmlns="" xmlns:a16="http://schemas.microsoft.com/office/drawing/2014/main" id="{3D04090B-A029-47C5-8193-FE4286E83285}"/>
                  </a:ext>
                </a:extLst>
              </p:cNvPr>
              <p:cNvSpPr/>
              <p:nvPr/>
            </p:nvSpPr>
            <p:spPr>
              <a:xfrm rot="21427425">
                <a:off x="5801901" y="3984285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latin typeface="Calibri" panose="020F0502020204030204" pitchFamily="34" charset="0"/>
                  <a:ea typeface="华文楷体" panose="02010600040101010101" pitchFamily="2" charset="-122"/>
                </a:endParaRPr>
              </a:p>
            </p:txBody>
          </p:sp>
          <p:sp>
            <p:nvSpPr>
              <p:cNvPr id="13" name="Freeform: Shape 33">
                <a:extLst>
                  <a:ext uri="{FF2B5EF4-FFF2-40B4-BE49-F238E27FC236}">
                    <a16:creationId xmlns="" xmlns:a16="http://schemas.microsoft.com/office/drawing/2014/main" id="{0900D372-84BD-4489-BB99-2D215601AC82}"/>
                  </a:ext>
                </a:extLst>
              </p:cNvPr>
              <p:cNvSpPr/>
              <p:nvPr/>
            </p:nvSpPr>
            <p:spPr>
              <a:xfrm>
                <a:off x="5723815" y="3209860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solidFill>
                    <a:srgbClr val="0070C0"/>
                  </a:solidFill>
                  <a:latin typeface="+mn-ea"/>
                </a:endParaRPr>
              </a:p>
            </p:txBody>
          </p:sp>
        </p:grpSp>
        <p:sp>
          <p:nvSpPr>
            <p:cNvPr id="18" name="Freeform: Shape 19">
              <a:extLst>
                <a:ext uri="{FF2B5EF4-FFF2-40B4-BE49-F238E27FC236}">
                  <a16:creationId xmlns="" xmlns:a16="http://schemas.microsoft.com/office/drawing/2014/main" id="{4565A3A2-F2E1-45BE-8BAD-CA7D4258D4CF}"/>
                </a:ext>
              </a:extLst>
            </p:cNvPr>
            <p:cNvSpPr/>
            <p:nvPr/>
          </p:nvSpPr>
          <p:spPr>
            <a:xfrm>
              <a:off x="5741910" y="1396799"/>
              <a:ext cx="2105828" cy="142026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25">
              <a:extLst>
                <a:ext uri="{FF2B5EF4-FFF2-40B4-BE49-F238E27FC236}">
                  <a16:creationId xmlns="" xmlns:a16="http://schemas.microsoft.com/office/drawing/2014/main" id="{CCBAE982-49E1-4D16-BAFC-7DD3A4A490F4}"/>
                </a:ext>
              </a:extLst>
            </p:cNvPr>
            <p:cNvSpPr txBox="1"/>
            <p:nvPr/>
          </p:nvSpPr>
          <p:spPr>
            <a:xfrm>
              <a:off x="9565086" y="747320"/>
              <a:ext cx="3001191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/>
                <a:t>Phase-I upgrade</a:t>
              </a:r>
              <a:endParaRPr lang="zh-CN" altLang="en-US" dirty="0"/>
            </a:p>
            <a:p>
              <a:r>
                <a:rPr lang="en-US" b="0" dirty="0"/>
                <a:t>New Small Wheel (NSW)</a:t>
              </a:r>
            </a:p>
          </p:txBody>
        </p:sp>
        <p:sp>
          <p:nvSpPr>
            <p:cNvPr id="20" name="Freeform: Shape 26">
              <a:extLst>
                <a:ext uri="{FF2B5EF4-FFF2-40B4-BE49-F238E27FC236}">
                  <a16:creationId xmlns="" xmlns:a16="http://schemas.microsoft.com/office/drawing/2014/main" id="{68F70F29-4E80-4064-B662-AE4D9EEA08FE}"/>
                </a:ext>
              </a:extLst>
            </p:cNvPr>
            <p:cNvSpPr/>
            <p:nvPr/>
          </p:nvSpPr>
          <p:spPr>
            <a:xfrm rot="10800000" flipV="1">
              <a:off x="8756354" y="1121107"/>
              <a:ext cx="773312" cy="1265730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="" xmlns:a16="http://schemas.microsoft.com/office/drawing/2014/main" id="{F1CFCEC6-2D62-4873-9F61-E0324CAA5C5C}"/>
                </a:ext>
              </a:extLst>
            </p:cNvPr>
            <p:cNvSpPr/>
            <p:nvPr/>
          </p:nvSpPr>
          <p:spPr>
            <a:xfrm flipV="1">
              <a:off x="6272820" y="3175230"/>
              <a:ext cx="1312460" cy="186014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="" xmlns:a16="http://schemas.microsoft.com/office/drawing/2014/main" id="{D29743B1-F048-4B77-9253-A59E599F4114}"/>
                </a:ext>
              </a:extLst>
            </p:cNvPr>
            <p:cNvSpPr txBox="1"/>
            <p:nvPr/>
          </p:nvSpPr>
          <p:spPr>
            <a:xfrm>
              <a:off x="10249754" y="3367244"/>
              <a:ext cx="21471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Phase-II upgrade </a:t>
              </a:r>
              <a:endParaRPr lang="en-US" altLang="zh-CN" dirty="0"/>
            </a:p>
            <a:p>
              <a:r>
                <a:rPr lang="en-US" altLang="zh-CN" dirty="0"/>
                <a:t>Trigger and Data Acquisition - TDAQ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="" xmlns:a16="http://schemas.microsoft.com/office/drawing/2014/main" id="{724930D3-8B22-449A-97AE-64A56ED54AFA}"/>
              </a:ext>
            </a:extLst>
          </p:cNvPr>
          <p:cNvSpPr txBox="1"/>
          <p:nvPr/>
        </p:nvSpPr>
        <p:spPr>
          <a:xfrm>
            <a:off x="76416" y="1831805"/>
            <a:ext cx="43103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Main goals: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radiation hardness/rate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spatial/time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Faster response 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data acquisition rate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8079108" y="3339910"/>
            <a:ext cx="478470" cy="1333690"/>
          </a:xfrm>
          <a:prstGeom prst="line">
            <a:avLst/>
          </a:prstGeom>
          <a:ln w="12700">
            <a:solidFill>
              <a:srgbClr val="6F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6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DCD78-347C-4352-9BBC-F055F56F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 RPC upgrade for Phase-II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C9FF532-CCAF-45BC-98A1-7CD4A438C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53" y="727503"/>
            <a:ext cx="11421276" cy="5740277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Limitations of current </a:t>
            </a:r>
            <a:r>
              <a:rPr lang="en-US" altLang="zh-CN" dirty="0"/>
              <a:t>RPC </a:t>
            </a:r>
            <a:r>
              <a:rPr lang="en-US" altLang="zh-CN" dirty="0" smtClean="0"/>
              <a:t>system</a:t>
            </a:r>
            <a:endParaRPr lang="en-US" altLang="zh-CN" dirty="0"/>
          </a:p>
          <a:p>
            <a:pPr lvl="1"/>
            <a:r>
              <a:rPr lang="en-US" altLang="zh-CN" dirty="0" smtClean="0"/>
              <a:t>Rate </a:t>
            </a:r>
            <a:r>
              <a:rPr lang="en-US" altLang="zh-CN" dirty="0"/>
              <a:t>capability: </a:t>
            </a:r>
            <a:r>
              <a:rPr lang="en-US" altLang="zh-CN" dirty="0">
                <a:solidFill>
                  <a:srgbClr val="FF0000"/>
                </a:solidFill>
              </a:rPr>
              <a:t>~ 100 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dirty="0" smtClean="0"/>
              <a:t>Lifetime: </a:t>
            </a:r>
            <a:r>
              <a:rPr lang="en-US" altLang="zh-CN" dirty="0" smtClean="0">
                <a:solidFill>
                  <a:srgbClr val="FF0000"/>
                </a:solidFill>
              </a:rPr>
              <a:t>10 </a:t>
            </a:r>
            <a:r>
              <a:rPr lang="en-US" altLang="zh-CN" dirty="0">
                <a:solidFill>
                  <a:srgbClr val="FF0000"/>
                </a:solidFill>
              </a:rPr>
              <a:t>years @ LHC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lower efficiency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  <a:r>
              <a:rPr lang="en-US" altLang="zh-CN" dirty="0"/>
              <a:t>due to support structures</a:t>
            </a:r>
          </a:p>
          <a:p>
            <a:endParaRPr lang="en-US" altLang="zh-CN" sz="1200" dirty="0"/>
          </a:p>
          <a:p>
            <a:r>
              <a:rPr lang="en-US" altLang="zh-CN" dirty="0" smtClean="0"/>
              <a:t>Phase-II upgrade for HL-LHC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Three layers </a:t>
            </a:r>
            <a:r>
              <a:rPr lang="en-US" altLang="zh-CN" dirty="0" smtClean="0"/>
              <a:t>of RPC in BI region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Thin-gap</a:t>
            </a:r>
            <a:r>
              <a:rPr lang="en-US" altLang="zh-CN" dirty="0" smtClean="0"/>
              <a:t> design with higher rate capability and longevity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Fix</a:t>
            </a:r>
            <a:r>
              <a:rPr lang="en-US" altLang="zh-CN" dirty="0" smtClean="0"/>
              <a:t> most of the acceptance holes</a:t>
            </a:r>
          </a:p>
          <a:p>
            <a:pPr lvl="1"/>
            <a:r>
              <a:rPr lang="en-US" altLang="zh-CN" dirty="0" smtClean="0"/>
              <a:t>Increase </a:t>
            </a:r>
            <a:r>
              <a:rPr lang="en-US" altLang="zh-CN" dirty="0" smtClean="0">
                <a:solidFill>
                  <a:srgbClr val="FF0000"/>
                </a:solidFill>
              </a:rPr>
              <a:t>redundancy and flexibility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sz="1400" dirty="0"/>
          </a:p>
          <a:p>
            <a:r>
              <a:rPr lang="en-US" altLang="zh-CN" dirty="0" smtClean="0"/>
              <a:t>678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singlets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1054m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effective area</a:t>
            </a:r>
            <a:endParaRPr lang="en-US" altLang="zh-CN" dirty="0"/>
          </a:p>
          <a:p>
            <a:r>
              <a:rPr lang="en-US" altLang="zh-CN" dirty="0" smtClean="0"/>
              <a:t>~70,000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electronics channels</a:t>
            </a:r>
            <a:endParaRPr lang="en-US" altLang="zh-CN" sz="500" dirty="0"/>
          </a:p>
          <a:p>
            <a:pPr lvl="1"/>
            <a:endParaRPr lang="en-US" altLang="zh-CN" dirty="0"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2AF0B8-8E61-4775-968C-D489A8BA9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305687-4334-44BF-ADE9-682816B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4B8063-B5B0-4E95-AE2B-F247160E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3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ED88B06-0952-4816-A610-F512D2EAF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866" y="4573433"/>
            <a:ext cx="3315912" cy="17989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E661BC9-705D-49C6-A04D-C686B2D8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912" y="1814965"/>
            <a:ext cx="2273300" cy="14141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4619ED-C704-4692-91C5-45531E2B6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098" y="1818747"/>
            <a:ext cx="2265680" cy="14141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8B040EC-3A3F-40B9-B4F2-6C2BC978A146}"/>
              </a:ext>
            </a:extLst>
          </p:cNvPr>
          <p:cNvSpPr txBox="1"/>
          <p:nvPr/>
        </p:nvSpPr>
        <p:spPr>
          <a:xfrm>
            <a:off x="9127566" y="3121223"/>
            <a:ext cx="2695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</a:rPr>
              <a:t>触发效率：</a:t>
            </a:r>
            <a:r>
              <a:rPr lang="en-US" altLang="zh-CN" sz="1400" b="1" dirty="0">
                <a:solidFill>
                  <a:srgbClr val="0000FF"/>
                </a:solidFill>
              </a:rPr>
              <a:t>70% </a:t>
            </a:r>
            <a:r>
              <a:rPr lang="en-US" altLang="zh-CN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 90%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33A04382-81E1-402F-AD63-1EAEA3F9467B}"/>
              </a:ext>
            </a:extLst>
          </p:cNvPr>
          <p:cNvGrpSpPr/>
          <p:nvPr/>
        </p:nvGrpSpPr>
        <p:grpSpPr>
          <a:xfrm>
            <a:off x="9812721" y="4413277"/>
            <a:ext cx="2411681" cy="2021447"/>
            <a:chOff x="9780319" y="4432052"/>
            <a:chExt cx="2411681" cy="202144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87DA3CE1-DFB9-4E16-8D42-C5CC1D25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319" y="4432052"/>
              <a:ext cx="2411681" cy="2021447"/>
            </a:xfrm>
            <a:prstGeom prst="rect">
              <a:avLst/>
            </a:prstGeom>
          </p:spPr>
        </p:pic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190FBB2F-EB87-4D88-8EC0-F16CE04A1AC4}"/>
                </a:ext>
              </a:extLst>
            </p:cNvPr>
            <p:cNvCxnSpPr>
              <a:cxnSpLocks/>
            </p:cNvCxnSpPr>
            <p:nvPr/>
          </p:nvCxnSpPr>
          <p:spPr>
            <a:xfrm>
              <a:off x="10094913" y="5916613"/>
              <a:ext cx="309368" cy="309259"/>
            </a:xfrm>
            <a:prstGeom prst="line">
              <a:avLst/>
            </a:prstGeom>
            <a:ln w="19050">
              <a:solidFill>
                <a:srgbClr val="122F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36E4CEFC-57BF-4AF7-AB65-FD5C71EA9C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13" y="5938838"/>
              <a:ext cx="307975" cy="298450"/>
            </a:xfrm>
            <a:prstGeom prst="line">
              <a:avLst/>
            </a:prstGeom>
            <a:ln w="19050">
              <a:solidFill>
                <a:srgbClr val="122F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FF286DA1-53D9-4FE4-B1DF-7C8381F1FDBF}"/>
                </a:ext>
              </a:extLst>
            </p:cNvPr>
            <p:cNvSpPr txBox="1"/>
            <p:nvPr/>
          </p:nvSpPr>
          <p:spPr>
            <a:xfrm>
              <a:off x="11339512" y="6192273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rgbClr val="0000FF"/>
                  </a:solidFill>
                </a:rPr>
                <a:t>BOMBOR</a:t>
              </a:r>
              <a:endParaRPr lang="zh-CN" altLang="en-US" sz="1000" dirty="0">
                <a:solidFill>
                  <a:srgbClr val="0000FF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DDBE725F-3FEC-4FD8-8F18-B3E1211418B9}"/>
                </a:ext>
              </a:extLst>
            </p:cNvPr>
            <p:cNvSpPr/>
            <p:nvPr/>
          </p:nvSpPr>
          <p:spPr>
            <a:xfrm>
              <a:off x="10797871" y="5442775"/>
              <a:ext cx="541641" cy="20662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9B2A7C68-3DE4-4CD5-A477-9FE0C495B354}"/>
                </a:ext>
              </a:extLst>
            </p:cNvPr>
            <p:cNvSpPr/>
            <p:nvPr/>
          </p:nvSpPr>
          <p:spPr>
            <a:xfrm>
              <a:off x="11366427" y="6185647"/>
              <a:ext cx="597047" cy="24622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3BEFB02-A228-4C8F-B2C1-25C9E04AD8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091158" y="145582"/>
            <a:ext cx="1934760" cy="1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DCD78-347C-4352-9BBC-F055F56F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contribution from China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C9FF532-CCAF-45BC-98A1-7CD4A438C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53" y="727503"/>
            <a:ext cx="11421276" cy="574027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~</a:t>
            </a:r>
            <a:r>
              <a:rPr lang="en-US" altLang="zh-CN" dirty="0" smtClean="0">
                <a:solidFill>
                  <a:srgbClr val="0000FF"/>
                </a:solidFill>
              </a:rPr>
              <a:t>50% </a:t>
            </a:r>
            <a:r>
              <a:rPr lang="en-US" altLang="zh-CN" dirty="0" smtClean="0"/>
              <a:t>of the detector components and related assembly and QA/QC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</a:rPr>
              <a:t>Cover full chain of RPC production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288 </a:t>
            </a:r>
            <a:r>
              <a:rPr lang="en-US" altLang="zh-CN" dirty="0" smtClean="0">
                <a:sym typeface="+mn-ea"/>
              </a:rPr>
              <a:t>BIS singlets and readout panel</a:t>
            </a:r>
          </a:p>
          <a:p>
            <a:pPr lvl="1"/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120</a:t>
            </a:r>
            <a:r>
              <a:rPr lang="zh-CN" altLang="en-US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BOMBOR singlets and readout panel</a:t>
            </a:r>
            <a:endParaRPr lang="en-US" altLang="zh-CN" baseline="30000" dirty="0">
              <a:solidFill>
                <a:srgbClr val="0000FF"/>
              </a:solidFill>
              <a:sym typeface="+mn-ea"/>
            </a:endParaRPr>
          </a:p>
          <a:p>
            <a:pPr lvl="1"/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72 RPC </a:t>
            </a:r>
            <a:r>
              <a:rPr lang="en-US" altLang="zh-CN" dirty="0" smtClean="0">
                <a:sym typeface="+mn-ea"/>
              </a:rPr>
              <a:t>gas gaps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5000</a:t>
            </a:r>
            <a:r>
              <a:rPr lang="zh-CN" altLang="en-US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FE boards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LV and HV </a:t>
            </a:r>
            <a:r>
              <a:rPr lang="en-US" altLang="zh-CN" dirty="0" smtClean="0">
                <a:sym typeface="+mn-ea"/>
              </a:rPr>
              <a:t>power supply</a:t>
            </a:r>
            <a:endParaRPr lang="en-US" altLang="zh-CN" dirty="0"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2AF0B8-8E61-4775-968C-D489A8BA9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Nov. 1, 2025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305687-4334-44BF-ADE9-682816B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CLHCP 2025 -- Status of ATLAS RPC upgrade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4B8063-B5B0-4E95-AE2B-F247160E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125737B-F763-4C80-A274-EEDBCD0F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26" y="3196235"/>
            <a:ext cx="2322425" cy="3098083"/>
          </a:xfrm>
          <a:prstGeom prst="rect">
            <a:avLst/>
          </a:prstGeom>
        </p:spPr>
      </p:pic>
      <p:pic>
        <p:nvPicPr>
          <p:cNvPr id="23" name="Picture 13" descr="IMG202412101708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185" y="3986728"/>
            <a:ext cx="4596130" cy="2307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422" y="2269251"/>
            <a:ext cx="4363656" cy="113441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98307" y="4103432"/>
            <a:ext cx="3725267" cy="2190886"/>
            <a:chOff x="547375" y="4103432"/>
            <a:chExt cx="3725267" cy="219088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45AA7417-A0EA-4D91-B1F9-1255658B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4"/>
            <a:stretch/>
          </p:blipFill>
          <p:spPr>
            <a:xfrm>
              <a:off x="669137" y="4103432"/>
              <a:ext cx="3603505" cy="2190886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547375" y="4103432"/>
              <a:ext cx="1946623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</a:rPr>
                <a:t>Readout panel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821426" y="5674760"/>
            <a:ext cx="194662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Gas gap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957997" y="2467124"/>
            <a:ext cx="194662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FE board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070141" y="5859426"/>
            <a:ext cx="194662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singlet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Technical scheme of thin-gap RPC detector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5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CA4D413-1294-4451-B499-5B5317F1146B}"/>
              </a:ext>
            </a:extLst>
          </p:cNvPr>
          <p:cNvGrpSpPr/>
          <p:nvPr/>
        </p:nvGrpSpPr>
        <p:grpSpPr>
          <a:xfrm>
            <a:off x="4996563" y="3894844"/>
            <a:ext cx="7009552" cy="2219641"/>
            <a:chOff x="5184827" y="4130540"/>
            <a:chExt cx="7009552" cy="2219641"/>
          </a:xfrm>
        </p:grpSpPr>
        <p:grpSp>
          <p:nvGrpSpPr>
            <p:cNvPr id="15" name="组合 14"/>
            <p:cNvGrpSpPr/>
            <p:nvPr/>
          </p:nvGrpSpPr>
          <p:grpSpPr>
            <a:xfrm>
              <a:off x="5184828" y="4356689"/>
              <a:ext cx="7009551" cy="1460661"/>
              <a:chOff x="1596984" y="2826893"/>
              <a:chExt cx="7009551" cy="1460661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596984" y="2826893"/>
                <a:ext cx="7009551" cy="32197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596985" y="3226137"/>
                <a:ext cx="7009550" cy="21894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596984" y="3445078"/>
                <a:ext cx="7009551" cy="21894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661375" y="315575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3063025" y="315575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464675" y="315575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866325" y="315575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7267975" y="315575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596984" y="3965582"/>
                <a:ext cx="7009551" cy="32197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596985" y="3666669"/>
                <a:ext cx="7009550" cy="21894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661375" y="390674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063025" y="390674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464675" y="390674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866325" y="390674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7267975" y="3906741"/>
                <a:ext cx="1316864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" name="直接箭头连接符 11"/>
            <p:cNvCxnSpPr/>
            <p:nvPr/>
          </p:nvCxnSpPr>
          <p:spPr>
            <a:xfrm flipV="1">
              <a:off x="7118836" y="4999577"/>
              <a:ext cx="0" cy="70599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6606406" y="6042404"/>
              <a:ext cx="1247521" cy="307777"/>
            </a:xfrm>
            <a:prstGeom prst="rect">
              <a:avLst/>
            </a:prstGeom>
            <a:solidFill>
              <a:srgbClr val="8FAADC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Readout panel</a:t>
              </a:r>
              <a:endParaRPr lang="zh-CN" altLang="en-US" sz="14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691070" y="6029868"/>
              <a:ext cx="1502976" cy="307777"/>
            </a:xfrm>
            <a:prstGeom prst="rect">
              <a:avLst/>
            </a:prstGeom>
            <a:solidFill>
              <a:srgbClr val="C55A1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Bakelite electrode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365650" y="6030361"/>
              <a:ext cx="758414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Gas gap</a:t>
              </a:r>
              <a:endParaRPr lang="zh-CN" altLang="en-US" sz="1400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25531" y="6032182"/>
              <a:ext cx="1493935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Copper strip/GND</a:t>
              </a:r>
              <a:endParaRPr lang="zh-CN" altLang="en-US" sz="1400" dirty="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323980" y="4368039"/>
              <a:ext cx="1096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/>
                <a:t>Low </a:t>
              </a:r>
              <a:r>
                <a:rPr lang="el-GR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ε</a:t>
              </a:r>
              <a:r>
                <a:rPr lang="en-US" altLang="zh-CN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filler</a:t>
              </a:r>
              <a:endParaRPr lang="zh-CN" altLang="en-US" sz="1400" b="1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5184827" y="4298748"/>
              <a:ext cx="7007173" cy="614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5184827" y="5823463"/>
              <a:ext cx="7007173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CasellaDiTesto 38"/>
            <p:cNvSpPr txBox="1"/>
            <p:nvPr/>
          </p:nvSpPr>
          <p:spPr>
            <a:xfrm>
              <a:off x="7271732" y="4283547"/>
              <a:ext cx="2521524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7030A0"/>
                  </a:solidFill>
                </a:rPr>
                <a:t>Bakelite: 2 mm</a:t>
              </a:r>
              <a:r>
                <a:rPr lang="it-IT" dirty="0">
                  <a:solidFill>
                    <a:srgbClr val="7030A0"/>
                  </a:solidFill>
                  <a:sym typeface="Wingdings" panose="05000000000000000000" pitchFamily="2" charset="2"/>
                </a:rPr>
                <a:t>1.5 mm</a:t>
              </a:r>
              <a:endParaRPr lang="it-IT" dirty="0">
                <a:solidFill>
                  <a:srgbClr val="7030A0"/>
                </a:solidFill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7118836" y="4130540"/>
              <a:ext cx="0" cy="65277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9571070" y="4551405"/>
              <a:ext cx="0" cy="41825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9577167" y="5173221"/>
              <a:ext cx="0" cy="48437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38"/>
            <p:cNvSpPr txBox="1"/>
            <p:nvPr/>
          </p:nvSpPr>
          <p:spPr>
            <a:xfrm>
              <a:off x="9793890" y="4999577"/>
              <a:ext cx="2378793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7030A0"/>
                  </a:solidFill>
                </a:rPr>
                <a:t>Gap size: 2 mm</a:t>
              </a:r>
              <a:r>
                <a:rPr lang="it-IT" dirty="0">
                  <a:solidFill>
                    <a:srgbClr val="7030A0"/>
                  </a:solidFill>
                  <a:sym typeface="Wingdings" panose="05000000000000000000" pitchFamily="2" charset="2"/>
                </a:rPr>
                <a:t>1 mm</a:t>
              </a:r>
              <a:endParaRPr lang="it-IT" dirty="0">
                <a:solidFill>
                  <a:srgbClr val="7030A0"/>
                </a:solidFill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386327" y="4058101"/>
            <a:ext cx="4323415" cy="2123658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  <a:buClr>
                <a:srgbClr val="0074A7"/>
              </a:buClr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pecifications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17563" lvl="1" indent="-360363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Rate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&gt;1 kHz/cm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  <a:p>
            <a:pPr marL="817563" lvl="1" indent="-360363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Longevity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&gt;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10y@HL-LHC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17563" lvl="1" indent="-360363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Spatial resolution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&lt;1 cm</a:t>
            </a:r>
          </a:p>
          <a:p>
            <a:pPr marL="817563" lvl="1" indent="-360363" defTabSz="914400"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Time resolution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~ 0.5 ns</a:t>
            </a:r>
          </a:p>
        </p:txBody>
      </p:sp>
      <p:sp>
        <p:nvSpPr>
          <p:cNvPr id="41" name="内容占位符 2"/>
          <p:cNvSpPr txBox="1">
            <a:spLocks/>
          </p:cNvSpPr>
          <p:nvPr/>
        </p:nvSpPr>
        <p:spPr>
          <a:xfrm>
            <a:off x="399402" y="751586"/>
            <a:ext cx="11388437" cy="3143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/>
            <a:r>
              <a:rPr lang="en-US" altLang="zh-CN" b="1" dirty="0" smtClean="0">
                <a:solidFill>
                  <a:srgbClr val="FF0000"/>
                </a:solidFill>
              </a:rPr>
              <a:t>Thinner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bakelite</a:t>
            </a:r>
            <a:r>
              <a:rPr lang="en-US" altLang="zh-CN" b="1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altLang="zh-CN" dirty="0" smtClean="0"/>
              <a:t>Less voltage drop in </a:t>
            </a:r>
            <a:r>
              <a:rPr lang="en-US" altLang="zh-CN" dirty="0" err="1" smtClean="0"/>
              <a:t>bakelite</a:t>
            </a:r>
            <a:r>
              <a:rPr lang="en-US" altLang="zh-CN" dirty="0" smtClean="0"/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improve the rate capability, larger induced signals</a:t>
            </a:r>
          </a:p>
          <a:p>
            <a:pPr marL="360363" indent="-360363"/>
            <a:r>
              <a:rPr lang="en-US" altLang="zh-CN" b="1" dirty="0" smtClean="0">
                <a:solidFill>
                  <a:srgbClr val="FF0000"/>
                </a:solidFill>
              </a:rPr>
              <a:t>Thinner gas gap: </a:t>
            </a:r>
          </a:p>
          <a:p>
            <a:pPr lvl="1"/>
            <a:r>
              <a:rPr lang="en-US" altLang="zh-CN" dirty="0" smtClean="0"/>
              <a:t>Less charge produced per event 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improve rate capability and longevity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New generation FE electronic:</a:t>
            </a:r>
          </a:p>
          <a:p>
            <a:pPr lvl="1"/>
            <a:r>
              <a:rPr lang="en-US" altLang="zh-CN" dirty="0"/>
              <a:t>Higher amplification factor and high S/N ratio to compensate the lost gas amplification.</a:t>
            </a:r>
          </a:p>
          <a:p>
            <a:pPr marL="360363" indent="-360363"/>
            <a:r>
              <a:rPr lang="en-US" altLang="zh-CN" b="1" dirty="0" smtClean="0">
                <a:solidFill>
                  <a:srgbClr val="FF0000"/>
                </a:solidFill>
              </a:rPr>
              <a:t>Honeycomb readout panel</a:t>
            </a:r>
          </a:p>
          <a:p>
            <a:pPr lvl="1"/>
            <a:r>
              <a:rPr lang="en-US" altLang="zh-CN" dirty="0" smtClean="0"/>
              <a:t>Better mechanics flatness and hardness </a:t>
            </a:r>
            <a:r>
              <a:rPr lang="en-US" altLang="zh-CN" dirty="0" smtClean="0">
                <a:sym typeface="Wingdings" panose="05000000000000000000" pitchFamily="2" charset="2"/>
              </a:rPr>
              <a:t> </a:t>
            </a:r>
            <a:r>
              <a:rPr lang="en-US" altLang="zh-CN" dirty="0" smtClean="0"/>
              <a:t>better signal transmission and spatial resolution.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19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8700BFC-FD80-49B6-908D-C3EE0211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12" y="4907849"/>
            <a:ext cx="2331169" cy="15095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Gas gap production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866" y="1387431"/>
            <a:ext cx="8499764" cy="2688782"/>
          </a:xfrm>
        </p:spPr>
        <p:txBody>
          <a:bodyPr>
            <a:noAutofit/>
          </a:bodyPr>
          <a:lstStyle/>
          <a:p>
            <a:pPr marL="269875" indent="-269875"/>
            <a:r>
              <a:rPr lang="en-US" altLang="zh-CN" sz="2000" dirty="0" smtClean="0">
                <a:solidFill>
                  <a:srgbClr val="FF0000"/>
                </a:solidFill>
              </a:rPr>
              <a:t>Automatic</a:t>
            </a:r>
            <a:r>
              <a:rPr lang="en-US" altLang="zh-CN" sz="2000" dirty="0" smtClean="0"/>
              <a:t> distribution gantry</a:t>
            </a:r>
            <a:endParaRPr lang="en-US" altLang="zh-CN" sz="2000" dirty="0"/>
          </a:p>
          <a:p>
            <a:pPr marL="818515" lvl="1" indent="-269875"/>
            <a:r>
              <a:rPr lang="en-US" altLang="zh-CN" sz="1800" dirty="0" smtClean="0"/>
              <a:t>Spacer positioning, glue drop/line distribution</a:t>
            </a:r>
            <a:endParaRPr lang="en-US" altLang="zh-CN" sz="1800" dirty="0"/>
          </a:p>
          <a:p>
            <a:pPr marL="269875" indent="-269875"/>
            <a:r>
              <a:rPr lang="en-US" altLang="zh-CN" sz="2000" dirty="0" smtClean="0">
                <a:solidFill>
                  <a:srgbClr val="FF0000"/>
                </a:solidFill>
              </a:rPr>
              <a:t>Precision</a:t>
            </a:r>
            <a:r>
              <a:rPr lang="en-US" altLang="zh-CN" sz="2000" dirty="0" smtClean="0"/>
              <a:t> machining of spacers, bars</a:t>
            </a:r>
            <a:endParaRPr lang="en-US" altLang="zh-CN" sz="2000" dirty="0"/>
          </a:p>
          <a:p>
            <a:pPr marL="818515" lvl="1" indent="-269875"/>
            <a:r>
              <a:rPr lang="en-US" altLang="zh-CN" sz="1800" dirty="0" smtClean="0"/>
              <a:t>Customized process and tooling for strict uniformity and tolerance </a:t>
            </a:r>
            <a:endParaRPr lang="en-US" altLang="zh-CN" sz="1800" dirty="0"/>
          </a:p>
          <a:p>
            <a:pPr marL="269875" indent="-269875"/>
            <a:r>
              <a:rPr lang="en-US" altLang="zh-CN" sz="2000" dirty="0" smtClean="0"/>
              <a:t>Gas tight, linseed oiling, graphite painting</a:t>
            </a:r>
            <a:r>
              <a:rPr lang="en-US" altLang="zh-CN" sz="2000" dirty="0"/>
              <a:t>, </a:t>
            </a:r>
            <a:r>
              <a:rPr lang="en-US" altLang="zh-CN" sz="2000" dirty="0" smtClean="0"/>
              <a:t>thermal laminating</a:t>
            </a:r>
          </a:p>
          <a:p>
            <a:pPr marL="269875" indent="-269875"/>
            <a:r>
              <a:rPr lang="en-US" altLang="zh-CN" sz="2000" dirty="0" smtClean="0">
                <a:solidFill>
                  <a:srgbClr val="122FC0"/>
                </a:solidFill>
              </a:rPr>
              <a:t>6 gaps under aging test at GIF++</a:t>
            </a:r>
            <a:endParaRPr lang="en-US" altLang="zh-CN" sz="2000" dirty="0">
              <a:solidFill>
                <a:srgbClr val="122FC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6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08" y="3881930"/>
            <a:ext cx="5531767" cy="10804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5354" y="4928265"/>
            <a:ext cx="1009855" cy="148914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EE282A8-7B30-4B2E-8B1E-77F28A3B4A99}"/>
              </a:ext>
            </a:extLst>
          </p:cNvPr>
          <p:cNvGrpSpPr/>
          <p:nvPr/>
        </p:nvGrpSpPr>
        <p:grpSpPr>
          <a:xfrm>
            <a:off x="7426650" y="479306"/>
            <a:ext cx="4765350" cy="2777868"/>
            <a:chOff x="3936280" y="944115"/>
            <a:chExt cx="4765350" cy="277786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7AD95317-2103-45F1-BE33-798997427F5B}"/>
                </a:ext>
              </a:extLst>
            </p:cNvPr>
            <p:cNvGrpSpPr/>
            <p:nvPr/>
          </p:nvGrpSpPr>
          <p:grpSpPr>
            <a:xfrm>
              <a:off x="5337260" y="1197388"/>
              <a:ext cx="3364370" cy="2524595"/>
              <a:chOff x="172286" y="3986135"/>
              <a:chExt cx="3117934" cy="2339671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DA993226-055A-4529-B12F-244F2D18E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286" y="3986135"/>
                <a:ext cx="3117934" cy="2339671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E4DBB88B-3D26-475C-B9F7-EE7A8E26D9E4}"/>
                  </a:ext>
                </a:extLst>
              </p:cNvPr>
              <p:cNvSpPr/>
              <p:nvPr/>
            </p:nvSpPr>
            <p:spPr>
              <a:xfrm>
                <a:off x="1785068" y="4778010"/>
                <a:ext cx="413468" cy="405517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箭头: 下 7">
              <a:extLst>
                <a:ext uri="{FF2B5EF4-FFF2-40B4-BE49-F238E27FC236}">
                  <a16:creationId xmlns:a16="http://schemas.microsoft.com/office/drawing/2014/main" xmlns="" id="{CB754250-8155-4145-AEAB-8C90FFB8848D}"/>
                </a:ext>
              </a:extLst>
            </p:cNvPr>
            <p:cNvSpPr/>
            <p:nvPr/>
          </p:nvSpPr>
          <p:spPr>
            <a:xfrm rot="17381932">
              <a:off x="6321136" y="1296866"/>
              <a:ext cx="219530" cy="1388728"/>
            </a:xfrm>
            <a:prstGeom prst="downArrow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25A83640-45BE-4C37-A6CE-43C9C53B1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6280" y="944115"/>
              <a:ext cx="2105171" cy="1590374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</p:grpSp>
      <p:sp>
        <p:nvSpPr>
          <p:cNvPr id="10" name="圆角矩形 9"/>
          <p:cNvSpPr/>
          <p:nvPr/>
        </p:nvSpPr>
        <p:spPr>
          <a:xfrm>
            <a:off x="427106" y="758117"/>
            <a:ext cx="5845644" cy="589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9875" indent="-269875" algn="ctr"/>
            <a:r>
              <a:rPr lang="en-US" altLang="zh-CN" sz="2400" b="1" dirty="0" smtClean="0"/>
              <a:t>Full production chain established in China</a:t>
            </a:r>
            <a:endParaRPr lang="zh-CN" altLang="en-US" sz="2400" b="1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DCEBF423-51C7-48E1-9E12-F578EC96C0DE}"/>
              </a:ext>
            </a:extLst>
          </p:cNvPr>
          <p:cNvGrpSpPr/>
          <p:nvPr/>
        </p:nvGrpSpPr>
        <p:grpSpPr>
          <a:xfrm>
            <a:off x="454941" y="4100120"/>
            <a:ext cx="3247533" cy="2363474"/>
            <a:chOff x="6714667" y="856164"/>
            <a:chExt cx="3247533" cy="236347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/>
            <a:srcRect b="20027"/>
            <a:stretch/>
          </p:blipFill>
          <p:spPr>
            <a:xfrm>
              <a:off x="6714667" y="856164"/>
              <a:ext cx="3247533" cy="236347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7588222" y="2689110"/>
              <a:ext cx="1946623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Spacers placed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62B29E-4BEA-4D0C-92CA-65F122E83F2D}"/>
              </a:ext>
            </a:extLst>
          </p:cNvPr>
          <p:cNvGrpSpPr/>
          <p:nvPr/>
        </p:nvGrpSpPr>
        <p:grpSpPr>
          <a:xfrm>
            <a:off x="3902105" y="4076213"/>
            <a:ext cx="2838131" cy="2387381"/>
            <a:chOff x="9504097" y="849376"/>
            <a:chExt cx="2216712" cy="214835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9504366" y="849107"/>
              <a:ext cx="2148357" cy="214889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932726" y="2506769"/>
              <a:ext cx="1788083" cy="3693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HV electrode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3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Profit the mass production in Italy company</a:t>
            </a:r>
            <a:endParaRPr lang="zh-CN" altLang="en-US" sz="3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7</a:t>
            </a:fld>
            <a:endParaRPr lang="en-US"/>
          </a:p>
        </p:txBody>
      </p:sp>
      <p:sp>
        <p:nvSpPr>
          <p:cNvPr id="28" name="内容占位符 2">
            <a:extLst>
              <a:ext uri="{FF2B5EF4-FFF2-40B4-BE49-F238E27FC236}">
                <a16:creationId xmlns:a16="http://schemas.microsoft.com/office/drawing/2014/main" xmlns="" id="{EF909354-6E00-4F36-A428-F6FA8A169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0" y="1408428"/>
            <a:ext cx="7412183" cy="2495742"/>
          </a:xfrm>
        </p:spPr>
        <p:txBody>
          <a:bodyPr>
            <a:normAutofit/>
          </a:bodyPr>
          <a:lstStyle/>
          <a:p>
            <a:pPr marL="269875" indent="-269875"/>
            <a:r>
              <a:rPr lang="en-US" altLang="zh-CN" dirty="0" smtClean="0"/>
              <a:t>The early production of </a:t>
            </a:r>
            <a:r>
              <a:rPr lang="en-US" altLang="zh-CN" dirty="0" smtClean="0">
                <a:solidFill>
                  <a:srgbClr val="FF0000"/>
                </a:solidFill>
              </a:rPr>
              <a:t>~160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gas gaps </a:t>
            </a:r>
            <a:r>
              <a:rPr lang="en-US" altLang="zh-CN" dirty="0" smtClean="0"/>
              <a:t>suffered gas leak problem</a:t>
            </a:r>
          </a:p>
          <a:p>
            <a:pPr marL="269875" indent="-269875"/>
            <a:r>
              <a:rPr lang="en-US" altLang="zh-CN" dirty="0" smtClean="0"/>
              <a:t>Weak point addressed based on the experience in our prototype production</a:t>
            </a:r>
          </a:p>
          <a:p>
            <a:pPr marL="269875" indent="-269875"/>
            <a:r>
              <a:rPr lang="en-US" altLang="zh-CN" dirty="0" smtClean="0"/>
              <a:t>Problem solved with mechanical modifications </a:t>
            </a:r>
            <a:endParaRPr lang="zh-CN" altLang="en-US" dirty="0"/>
          </a:p>
        </p:txBody>
      </p:sp>
      <p:sp>
        <p:nvSpPr>
          <p:cNvPr id="25" name="圆角矩形 24"/>
          <p:cNvSpPr/>
          <p:nvPr/>
        </p:nvSpPr>
        <p:spPr>
          <a:xfrm>
            <a:off x="435590" y="731007"/>
            <a:ext cx="3249719" cy="5898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7563" lvl="1" indent="-817563" algn="ctr"/>
            <a:r>
              <a:rPr lang="en-US" altLang="zh-CN" sz="2800" b="1" dirty="0"/>
              <a:t>G</a:t>
            </a:r>
            <a:r>
              <a:rPr lang="en-US" altLang="zh-CN" sz="2800" b="1" dirty="0" smtClean="0"/>
              <a:t>as leak problem</a:t>
            </a:r>
          </a:p>
        </p:txBody>
      </p:sp>
      <p:pic>
        <p:nvPicPr>
          <p:cNvPr id="17" name="Picture 21" descr="IMG202411201022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12310" y="-430564"/>
            <a:ext cx="1843405" cy="411607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0176164" y="1593273"/>
            <a:ext cx="1177635" cy="73429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下 29">
            <a:extLst>
              <a:ext uri="{FF2B5EF4-FFF2-40B4-BE49-F238E27FC236}">
                <a16:creationId xmlns:a16="http://schemas.microsoft.com/office/drawing/2014/main" xmlns="" id="{E85FDF30-98B6-44C5-90F2-047554C51A35}"/>
              </a:ext>
            </a:extLst>
          </p:cNvPr>
          <p:cNvSpPr/>
          <p:nvPr/>
        </p:nvSpPr>
        <p:spPr>
          <a:xfrm rot="18809861">
            <a:off x="10228537" y="947645"/>
            <a:ext cx="337075" cy="1092021"/>
          </a:xfrm>
          <a:prstGeom prst="downArrow">
            <a:avLst>
              <a:gd name="adj1" fmla="val 50000"/>
              <a:gd name="adj2" fmla="val 1266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6F4DFF-431E-4B32-AD64-0703F4A21205}"/>
              </a:ext>
            </a:extLst>
          </p:cNvPr>
          <p:cNvGrpSpPr/>
          <p:nvPr/>
        </p:nvGrpSpPr>
        <p:grpSpPr>
          <a:xfrm>
            <a:off x="8224673" y="4248816"/>
            <a:ext cx="3618677" cy="2230705"/>
            <a:chOff x="1173608" y="4233183"/>
            <a:chExt cx="3618677" cy="223070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87D01F05-8BFF-4372-BF7C-ED14CFAE93A9}"/>
                </a:ext>
              </a:extLst>
            </p:cNvPr>
            <p:cNvGrpSpPr/>
            <p:nvPr/>
          </p:nvGrpSpPr>
          <p:grpSpPr>
            <a:xfrm>
              <a:off x="1173608" y="4233183"/>
              <a:ext cx="3618677" cy="2228490"/>
              <a:chOff x="5998601" y="4284784"/>
              <a:chExt cx="3618677" cy="2228490"/>
            </a:xfrm>
          </p:grpSpPr>
          <p:grpSp>
            <p:nvGrpSpPr>
              <p:cNvPr id="34" name="Group 26">
                <a:extLst>
                  <a:ext uri="{FF2B5EF4-FFF2-40B4-BE49-F238E27FC236}">
                    <a16:creationId xmlns:a16="http://schemas.microsoft.com/office/drawing/2014/main" xmlns="" id="{9BFAB468-285B-4706-BACF-BF53E56D9665}"/>
                  </a:ext>
                </a:extLst>
              </p:cNvPr>
              <p:cNvGrpSpPr/>
              <p:nvPr/>
            </p:nvGrpSpPr>
            <p:grpSpPr>
              <a:xfrm>
                <a:off x="5998601" y="4284784"/>
                <a:ext cx="3618677" cy="2228490"/>
                <a:chOff x="4656397" y="1556882"/>
                <a:chExt cx="6663275" cy="2933346"/>
              </a:xfrm>
            </p:grpSpPr>
            <p:grpSp>
              <p:nvGrpSpPr>
                <p:cNvPr id="36" name="Gruppo 7">
                  <a:extLst>
                    <a:ext uri="{FF2B5EF4-FFF2-40B4-BE49-F238E27FC236}">
                      <a16:creationId xmlns:a16="http://schemas.microsoft.com/office/drawing/2014/main" xmlns="" id="{44F4C125-F73D-4D3B-922E-3DED56CCA7F8}"/>
                    </a:ext>
                  </a:extLst>
                </p:cNvPr>
                <p:cNvGrpSpPr/>
                <p:nvPr/>
              </p:nvGrpSpPr>
              <p:grpSpPr>
                <a:xfrm>
                  <a:off x="4656397" y="1556882"/>
                  <a:ext cx="6663275" cy="2476956"/>
                  <a:chOff x="213342" y="2907844"/>
                  <a:chExt cx="6663275" cy="2476956"/>
                </a:xfrm>
              </p:grpSpPr>
              <p:cxnSp>
                <p:nvCxnSpPr>
                  <p:cNvPr id="41" name="Connettore 1 3">
                    <a:extLst>
                      <a:ext uri="{FF2B5EF4-FFF2-40B4-BE49-F238E27FC236}">
                        <a16:creationId xmlns:a16="http://schemas.microsoft.com/office/drawing/2014/main" xmlns="" id="{7AC2C711-192E-4D1C-B261-48B4C62E22E0}"/>
                      </a:ext>
                    </a:extLst>
                  </p:cNvPr>
                  <p:cNvCxnSpPr/>
                  <p:nvPr/>
                </p:nvCxnSpPr>
                <p:spPr>
                  <a:xfrm>
                    <a:off x="3841750" y="3324225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nettore 1 5">
                    <a:extLst>
                      <a:ext uri="{FF2B5EF4-FFF2-40B4-BE49-F238E27FC236}">
                        <a16:creationId xmlns:a16="http://schemas.microsoft.com/office/drawing/2014/main" xmlns="" id="{FB85B581-5096-4225-A5F9-C582EE17FA28}"/>
                      </a:ext>
                    </a:extLst>
                  </p:cNvPr>
                  <p:cNvCxnSpPr/>
                  <p:nvPr/>
                </p:nvCxnSpPr>
                <p:spPr>
                  <a:xfrm>
                    <a:off x="3841750" y="3406775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ttore 1 8">
                    <a:extLst>
                      <a:ext uri="{FF2B5EF4-FFF2-40B4-BE49-F238E27FC236}">
                        <a16:creationId xmlns:a16="http://schemas.microsoft.com/office/drawing/2014/main" xmlns="" id="{0D82CC70-DCFC-4983-91C0-6ACAFE7DAFA7}"/>
                      </a:ext>
                    </a:extLst>
                  </p:cNvPr>
                  <p:cNvCxnSpPr/>
                  <p:nvPr/>
                </p:nvCxnSpPr>
                <p:spPr>
                  <a:xfrm>
                    <a:off x="3844925" y="3441700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nettore 1 9">
                    <a:extLst>
                      <a:ext uri="{FF2B5EF4-FFF2-40B4-BE49-F238E27FC236}">
                        <a16:creationId xmlns:a16="http://schemas.microsoft.com/office/drawing/2014/main" xmlns="" id="{5C8F86D0-2629-4E64-9BEE-D88725C7C6B2}"/>
                      </a:ext>
                    </a:extLst>
                  </p:cNvPr>
                  <p:cNvCxnSpPr/>
                  <p:nvPr/>
                </p:nvCxnSpPr>
                <p:spPr>
                  <a:xfrm>
                    <a:off x="3848100" y="4127500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ttore 1 11">
                    <a:extLst>
                      <a:ext uri="{FF2B5EF4-FFF2-40B4-BE49-F238E27FC236}">
                        <a16:creationId xmlns:a16="http://schemas.microsoft.com/office/drawing/2014/main" xmlns="" id="{63712D6C-4282-45D3-8D84-03445AA8D3F1}"/>
                      </a:ext>
                    </a:extLst>
                  </p:cNvPr>
                  <p:cNvCxnSpPr/>
                  <p:nvPr/>
                </p:nvCxnSpPr>
                <p:spPr>
                  <a:xfrm>
                    <a:off x="3848100" y="3327400"/>
                    <a:ext cx="0" cy="79200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ttore 1 13">
                    <a:extLst>
                      <a:ext uri="{FF2B5EF4-FFF2-40B4-BE49-F238E27FC236}">
                        <a16:creationId xmlns:a16="http://schemas.microsoft.com/office/drawing/2014/main" xmlns="" id="{A59AFB75-8295-4771-B45B-A1CB49773F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56150" y="4127500"/>
                    <a:ext cx="0" cy="454025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ttore 1 17">
                    <a:extLst>
                      <a:ext uri="{FF2B5EF4-FFF2-40B4-BE49-F238E27FC236}">
                        <a16:creationId xmlns:a16="http://schemas.microsoft.com/office/drawing/2014/main" xmlns="" id="{D789506B-3267-4A55-9EC6-0D7D855107B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38575" y="5384800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ttore 1 18">
                    <a:extLst>
                      <a:ext uri="{FF2B5EF4-FFF2-40B4-BE49-F238E27FC236}">
                        <a16:creationId xmlns:a16="http://schemas.microsoft.com/office/drawing/2014/main" xmlns="" id="{55BF1F7E-06CD-49B3-ACEB-CEC7CBD34B3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38575" y="5302250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ttore 1 19">
                    <a:extLst>
                      <a:ext uri="{FF2B5EF4-FFF2-40B4-BE49-F238E27FC236}">
                        <a16:creationId xmlns:a16="http://schemas.microsoft.com/office/drawing/2014/main" xmlns="" id="{9873E268-D06E-4373-84D5-926C103CE6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41750" y="5267325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ttore 1 20">
                    <a:extLst>
                      <a:ext uri="{FF2B5EF4-FFF2-40B4-BE49-F238E27FC236}">
                        <a16:creationId xmlns:a16="http://schemas.microsoft.com/office/drawing/2014/main" xmlns="" id="{9D214EB2-9072-45F9-811B-6212449D85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44925" y="4581525"/>
                    <a:ext cx="2339975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ttore 1 21">
                    <a:extLst>
                      <a:ext uri="{FF2B5EF4-FFF2-40B4-BE49-F238E27FC236}">
                        <a16:creationId xmlns:a16="http://schemas.microsoft.com/office/drawing/2014/main" xmlns="" id="{569A04FC-F5B6-42F6-85DE-B09AEADDA60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44925" y="4584700"/>
                    <a:ext cx="0" cy="79200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ttore 1 22">
                    <a:extLst>
                      <a:ext uri="{FF2B5EF4-FFF2-40B4-BE49-F238E27FC236}">
                        <a16:creationId xmlns:a16="http://schemas.microsoft.com/office/drawing/2014/main" xmlns="" id="{3E158862-700C-4DEF-9485-CEF7A0E5A8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4899" y="3419475"/>
                    <a:ext cx="2423216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ttore 1 23">
                    <a:extLst>
                      <a:ext uri="{FF2B5EF4-FFF2-40B4-BE49-F238E27FC236}">
                        <a16:creationId xmlns:a16="http://schemas.microsoft.com/office/drawing/2014/main" xmlns="" id="{9998FF25-A0B5-4E35-9595-77BADC5420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8074" y="5289550"/>
                    <a:ext cx="2420042" cy="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1 24">
                    <a:extLst>
                      <a:ext uri="{FF2B5EF4-FFF2-40B4-BE49-F238E27FC236}">
                        <a16:creationId xmlns:a16="http://schemas.microsoft.com/office/drawing/2014/main" xmlns="" id="{9FAC2166-68D0-4DFD-9E99-EDED3BB1AFA5}"/>
                      </a:ext>
                    </a:extLst>
                  </p:cNvPr>
                  <p:cNvCxnSpPr/>
                  <p:nvPr/>
                </p:nvCxnSpPr>
                <p:spPr>
                  <a:xfrm>
                    <a:off x="1104899" y="3419475"/>
                    <a:ext cx="0" cy="1872000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ttore 1 25">
                    <a:extLst>
                      <a:ext uri="{FF2B5EF4-FFF2-40B4-BE49-F238E27FC236}">
                        <a16:creationId xmlns:a16="http://schemas.microsoft.com/office/drawing/2014/main" xmlns="" id="{5CAAA691-91CC-48CE-861E-ABC55C979BF2}"/>
                      </a:ext>
                    </a:extLst>
                  </p:cNvPr>
                  <p:cNvCxnSpPr/>
                  <p:nvPr/>
                </p:nvCxnSpPr>
                <p:spPr>
                  <a:xfrm>
                    <a:off x="2927349" y="3616325"/>
                    <a:ext cx="0" cy="1476000"/>
                  </a:xfrm>
                  <a:prstGeom prst="line">
                    <a:avLst/>
                  </a:prstGeom>
                  <a:ln w="9525"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nettore 1 26">
                    <a:extLst>
                      <a:ext uri="{FF2B5EF4-FFF2-40B4-BE49-F238E27FC236}">
                        <a16:creationId xmlns:a16="http://schemas.microsoft.com/office/drawing/2014/main" xmlns="" id="{77F0F226-C472-4F0A-942C-BD68EF76AA85}"/>
                      </a:ext>
                    </a:extLst>
                  </p:cNvPr>
                  <p:cNvCxnSpPr/>
                  <p:nvPr/>
                </p:nvCxnSpPr>
                <p:spPr>
                  <a:xfrm>
                    <a:off x="1102575" y="3619500"/>
                    <a:ext cx="183600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nettore 1 27">
                    <a:extLst>
                      <a:ext uri="{FF2B5EF4-FFF2-40B4-BE49-F238E27FC236}">
                        <a16:creationId xmlns:a16="http://schemas.microsoft.com/office/drawing/2014/main" xmlns="" id="{F358080E-05B0-4EF7-8BF9-15A24CDC8D56}"/>
                      </a:ext>
                    </a:extLst>
                  </p:cNvPr>
                  <p:cNvCxnSpPr/>
                  <p:nvPr/>
                </p:nvCxnSpPr>
                <p:spPr>
                  <a:xfrm>
                    <a:off x="1102575" y="5085975"/>
                    <a:ext cx="183600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ttore 1 28">
                    <a:extLst>
                      <a:ext uri="{FF2B5EF4-FFF2-40B4-BE49-F238E27FC236}">
                        <a16:creationId xmlns:a16="http://schemas.microsoft.com/office/drawing/2014/main" xmlns="" id="{C683652D-F305-465D-A459-88909C7B869D}"/>
                      </a:ext>
                    </a:extLst>
                  </p:cNvPr>
                  <p:cNvCxnSpPr/>
                  <p:nvPr/>
                </p:nvCxnSpPr>
                <p:spPr>
                  <a:xfrm>
                    <a:off x="3781280" y="4520582"/>
                    <a:ext cx="974869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nettore 1 29">
                    <a:extLst>
                      <a:ext uri="{FF2B5EF4-FFF2-40B4-BE49-F238E27FC236}">
                        <a16:creationId xmlns:a16="http://schemas.microsoft.com/office/drawing/2014/main" xmlns="" id="{F5021048-4A7A-40A0-9314-D691F17548A9}"/>
                      </a:ext>
                    </a:extLst>
                  </p:cNvPr>
                  <p:cNvCxnSpPr/>
                  <p:nvPr/>
                </p:nvCxnSpPr>
                <p:spPr>
                  <a:xfrm>
                    <a:off x="3798861" y="4197218"/>
                    <a:ext cx="957288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ttore 2 31">
                    <a:extLst>
                      <a:ext uri="{FF2B5EF4-FFF2-40B4-BE49-F238E27FC236}">
                        <a16:creationId xmlns:a16="http://schemas.microsoft.com/office/drawing/2014/main" xmlns="" id="{E6CEA587-CC4F-465D-8E95-BE9DF246A1FA}"/>
                      </a:ext>
                    </a:extLst>
                  </p:cNvPr>
                  <p:cNvCxnSpPr/>
                  <p:nvPr/>
                </p:nvCxnSpPr>
                <p:spPr>
                  <a:xfrm>
                    <a:off x="1797050" y="3616325"/>
                    <a:ext cx="0" cy="1469650"/>
                  </a:xfrm>
                  <a:prstGeom prst="straightConnector1">
                    <a:avLst/>
                  </a:prstGeom>
                  <a:ln w="12700">
                    <a:headEnd type="arrow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CasellaDiTesto 32">
                    <a:extLst>
                      <a:ext uri="{FF2B5EF4-FFF2-40B4-BE49-F238E27FC236}">
                        <a16:creationId xmlns:a16="http://schemas.microsoft.com/office/drawing/2014/main" xmlns="" id="{C9CE0750-3AC3-4CAB-B182-B06BFC92B69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38774" y="4001483"/>
                    <a:ext cx="1095523" cy="6800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u-ZA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3.1mm</a:t>
                    </a:r>
                  </a:p>
                </p:txBody>
              </p:sp>
              <p:cxnSp>
                <p:nvCxnSpPr>
                  <p:cNvPr id="62" name="Connettore 2 33">
                    <a:extLst>
                      <a:ext uri="{FF2B5EF4-FFF2-40B4-BE49-F238E27FC236}">
                        <a16:creationId xmlns:a16="http://schemas.microsoft.com/office/drawing/2014/main" xmlns="" id="{76C50C63-2516-4058-9F8A-38BC6383E3A5}"/>
                      </a:ext>
                    </a:extLst>
                  </p:cNvPr>
                  <p:cNvCxnSpPr>
                    <a:cxnSpLocks/>
                    <a:stCxn id="35" idx="0"/>
                    <a:endCxn id="35" idx="2"/>
                  </p:cNvCxnSpPr>
                  <p:nvPr/>
                </p:nvCxnSpPr>
                <p:spPr>
                  <a:xfrm>
                    <a:off x="3358536" y="3962916"/>
                    <a:ext cx="0" cy="787945"/>
                  </a:xfrm>
                  <a:prstGeom prst="straightConnector1">
                    <a:avLst/>
                  </a:prstGeom>
                  <a:ln w="12700">
                    <a:headEnd type="arrow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CasellaDiTesto 35">
                    <a:extLst>
                      <a:ext uri="{FF2B5EF4-FFF2-40B4-BE49-F238E27FC236}">
                        <a16:creationId xmlns:a16="http://schemas.microsoft.com/office/drawing/2014/main" xmlns="" id="{ECFF996D-AA54-4D93-9877-1D20A59FBBE9}"/>
                      </a:ext>
                    </a:extLst>
                  </p:cNvPr>
                  <p:cNvSpPr txBox="1"/>
                  <p:nvPr/>
                </p:nvSpPr>
                <p:spPr>
                  <a:xfrm>
                    <a:off x="3649021" y="4141727"/>
                    <a:ext cx="1565982" cy="40512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u-Z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0.7mm</a:t>
                    </a:r>
                  </a:p>
                </p:txBody>
              </p:sp>
              <p:cxnSp>
                <p:nvCxnSpPr>
                  <p:cNvPr id="64" name="Connettore 2 36">
                    <a:extLst>
                      <a:ext uri="{FF2B5EF4-FFF2-40B4-BE49-F238E27FC236}">
                        <a16:creationId xmlns:a16="http://schemas.microsoft.com/office/drawing/2014/main" xmlns="" id="{2CFAB0B6-62A5-48C9-B24E-A527A17C38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92575" y="3441700"/>
                    <a:ext cx="0" cy="685800"/>
                  </a:xfrm>
                  <a:prstGeom prst="straightConnector1">
                    <a:avLst/>
                  </a:prstGeom>
                  <a:ln w="12700">
                    <a:headEnd type="arrow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CasellaDiTesto 38">
                    <a:extLst>
                      <a:ext uri="{FF2B5EF4-FFF2-40B4-BE49-F238E27FC236}">
                        <a16:creationId xmlns:a16="http://schemas.microsoft.com/office/drawing/2014/main" xmlns="" id="{757102FC-81A8-4369-BA5D-510FF42ABBF0}"/>
                      </a:ext>
                    </a:extLst>
                  </p:cNvPr>
                  <p:cNvSpPr txBox="1"/>
                  <p:nvPr/>
                </p:nvSpPr>
                <p:spPr>
                  <a:xfrm>
                    <a:off x="4057649" y="3593584"/>
                    <a:ext cx="1532523" cy="4861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u-ZA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1.4mm</a:t>
                    </a:r>
                  </a:p>
                </p:txBody>
              </p:sp>
              <p:cxnSp>
                <p:nvCxnSpPr>
                  <p:cNvPr id="66" name="Connettore 2 39">
                    <a:extLst>
                      <a:ext uri="{FF2B5EF4-FFF2-40B4-BE49-F238E27FC236}">
                        <a16:creationId xmlns:a16="http://schemas.microsoft.com/office/drawing/2014/main" xmlns="" id="{2D5DB011-AF39-4FBE-8286-FFAB87738A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2243" y="3406775"/>
                    <a:ext cx="0" cy="1882775"/>
                  </a:xfrm>
                  <a:prstGeom prst="straightConnector1">
                    <a:avLst/>
                  </a:prstGeom>
                  <a:ln w="12700">
                    <a:headEnd type="arrow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CasellaDiTesto 41">
                    <a:extLst>
                      <a:ext uri="{FF2B5EF4-FFF2-40B4-BE49-F238E27FC236}">
                        <a16:creationId xmlns:a16="http://schemas.microsoft.com/office/drawing/2014/main" xmlns="" id="{04ACABB0-97A9-43D8-9E36-51797774B75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616" y="4020825"/>
                    <a:ext cx="1095523" cy="6800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u-ZA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4.5mm</a:t>
                    </a:r>
                  </a:p>
                </p:txBody>
              </p:sp>
              <p:sp>
                <p:nvSpPr>
                  <p:cNvPr id="68" name="CasellaDiTesto 1">
                    <a:extLst>
                      <a:ext uri="{FF2B5EF4-FFF2-40B4-BE49-F238E27FC236}">
                        <a16:creationId xmlns:a16="http://schemas.microsoft.com/office/drawing/2014/main" xmlns="" id="{1BF28077-D69B-4F7C-953A-3DC4C49D682D}"/>
                      </a:ext>
                    </a:extLst>
                  </p:cNvPr>
                  <p:cNvSpPr txBox="1"/>
                  <p:nvPr/>
                </p:nvSpPr>
                <p:spPr>
                  <a:xfrm>
                    <a:off x="5127076" y="2907844"/>
                    <a:ext cx="1095672" cy="4861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u-ZA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PET</a:t>
                    </a:r>
                  </a:p>
                </p:txBody>
              </p:sp>
              <p:sp>
                <p:nvSpPr>
                  <p:cNvPr id="69" name="CasellaDiTesto 6">
                    <a:extLst>
                      <a:ext uri="{FF2B5EF4-FFF2-40B4-BE49-F238E27FC236}">
                        <a16:creationId xmlns:a16="http://schemas.microsoft.com/office/drawing/2014/main" xmlns="" id="{B8D4EAA3-9782-43F0-9360-67DC45AFD31D}"/>
                      </a:ext>
                    </a:extLst>
                  </p:cNvPr>
                  <p:cNvSpPr txBox="1"/>
                  <p:nvPr/>
                </p:nvSpPr>
                <p:spPr>
                  <a:xfrm>
                    <a:off x="4092574" y="4766667"/>
                    <a:ext cx="2784043" cy="4861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u-ZA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Policarbonate </a:t>
                    </a:r>
                  </a:p>
                </p:txBody>
              </p:sp>
            </p:grpSp>
            <p:cxnSp>
              <p:nvCxnSpPr>
                <p:cNvPr id="37" name="Connettore 2 14">
                  <a:extLst>
                    <a:ext uri="{FF2B5EF4-FFF2-40B4-BE49-F238E27FC236}">
                      <a16:creationId xmlns:a16="http://schemas.microsoft.com/office/drawing/2014/main" xmlns="" id="{D25439C7-466E-494E-9FF9-8F332B28CB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5951" y="2777016"/>
                  <a:ext cx="0" cy="453547"/>
                </a:xfrm>
                <a:prstGeom prst="straightConnector1">
                  <a:avLst/>
                </a:prstGeom>
                <a:ln w="12700"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asellaDiTesto 15">
                  <a:extLst>
                    <a:ext uri="{FF2B5EF4-FFF2-40B4-BE49-F238E27FC236}">
                      <a16:creationId xmlns:a16="http://schemas.microsoft.com/office/drawing/2014/main" xmlns="" id="{26F6B671-692E-4963-BB68-99A9C67A413E}"/>
                    </a:ext>
                  </a:extLst>
                </p:cNvPr>
                <p:cNvSpPr txBox="1"/>
                <p:nvPr/>
              </p:nvSpPr>
              <p:spPr>
                <a:xfrm>
                  <a:off x="9591025" y="2820950"/>
                  <a:ext cx="1532522" cy="486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u-ZA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1.0mm</a:t>
                  </a:r>
                </a:p>
              </p:txBody>
            </p:sp>
            <p:sp>
              <p:nvSpPr>
                <p:cNvPr id="39" name="CasellaDiTesto 16">
                  <a:extLst>
                    <a:ext uri="{FF2B5EF4-FFF2-40B4-BE49-F238E27FC236}">
                      <a16:creationId xmlns:a16="http://schemas.microsoft.com/office/drawing/2014/main" xmlns="" id="{62976793-533D-4A4D-8C34-ABBBD59DD862}"/>
                    </a:ext>
                  </a:extLst>
                </p:cNvPr>
                <p:cNvSpPr txBox="1"/>
                <p:nvPr/>
              </p:nvSpPr>
              <p:spPr>
                <a:xfrm>
                  <a:off x="6901309" y="4004079"/>
                  <a:ext cx="1166512" cy="486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Hole</a:t>
                  </a:r>
                </a:p>
              </p:txBody>
            </p:sp>
            <p:cxnSp>
              <p:nvCxnSpPr>
                <p:cNvPr id="40" name="Connettore 2 34">
                  <a:extLst>
                    <a:ext uri="{FF2B5EF4-FFF2-40B4-BE49-F238E27FC236}">
                      <a16:creationId xmlns:a16="http://schemas.microsoft.com/office/drawing/2014/main" xmlns="" id="{0CC05AAE-4E06-4A3B-9A1C-4604A59554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722" y="3399902"/>
                  <a:ext cx="6738" cy="6258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Rectangle 62">
                <a:extLst>
                  <a:ext uri="{FF2B5EF4-FFF2-40B4-BE49-F238E27FC236}">
                    <a16:creationId xmlns:a16="http://schemas.microsoft.com/office/drawing/2014/main" xmlns="" id="{D49323C8-582C-4270-BF2E-8BA521DFE8B3}"/>
                  </a:ext>
                </a:extLst>
              </p:cNvPr>
              <p:cNvSpPr/>
              <p:nvPr/>
            </p:nvSpPr>
            <p:spPr>
              <a:xfrm>
                <a:off x="7478615" y="5086332"/>
                <a:ext cx="456141" cy="598609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CasellaDiTesto 32">
              <a:extLst>
                <a:ext uri="{FF2B5EF4-FFF2-40B4-BE49-F238E27FC236}">
                  <a16:creationId xmlns:a16="http://schemas.microsoft.com/office/drawing/2014/main" xmlns="" id="{473760EA-A388-4ED9-B62E-1B55E97B642A}"/>
                </a:ext>
              </a:extLst>
            </p:cNvPr>
            <p:cNvSpPr txBox="1"/>
            <p:nvPr/>
          </p:nvSpPr>
          <p:spPr>
            <a:xfrm rot="16200000">
              <a:off x="2280857" y="5152387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u-Z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2.0 mm</a:t>
              </a:r>
            </a:p>
          </p:txBody>
        </p:sp>
        <p:sp>
          <p:nvSpPr>
            <p:cNvPr id="23" name="CasellaDiTesto 16">
              <a:extLst>
                <a:ext uri="{FF2B5EF4-FFF2-40B4-BE49-F238E27FC236}">
                  <a16:creationId xmlns:a16="http://schemas.microsoft.com/office/drawing/2014/main" xmlns="" id="{A9E7513C-0F60-4736-9ABD-497E5EB43E8D}"/>
                </a:ext>
              </a:extLst>
            </p:cNvPr>
            <p:cNvSpPr txBox="1"/>
            <p:nvPr/>
          </p:nvSpPr>
          <p:spPr>
            <a:xfrm>
              <a:off x="3109763" y="609455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Slot </a:t>
              </a:r>
            </a:p>
          </p:txBody>
        </p:sp>
        <p:cxnSp>
          <p:nvCxnSpPr>
            <p:cNvPr id="24" name="Connettore 2 34">
              <a:extLst>
                <a:ext uri="{FF2B5EF4-FFF2-40B4-BE49-F238E27FC236}">
                  <a16:creationId xmlns:a16="http://schemas.microsoft.com/office/drawing/2014/main" xmlns="" id="{3FFCA39B-848F-4240-930A-F7AB96954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1561" y="5420068"/>
              <a:ext cx="7680" cy="7736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xmlns="" id="{F3A86DCE-BE64-4FDB-A772-CC58045CB76E}"/>
                </a:ext>
              </a:extLst>
            </p:cNvPr>
            <p:cNvCxnSpPr>
              <a:cxnSpLocks/>
            </p:cNvCxnSpPr>
            <p:nvPr/>
          </p:nvCxnSpPr>
          <p:spPr>
            <a:xfrm>
              <a:off x="2965836" y="4618878"/>
              <a:ext cx="185628" cy="1856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B147F46A-3CF9-4E84-8D1E-DDAEF1653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2940" y="5928586"/>
              <a:ext cx="167794" cy="110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xmlns="" id="{1C7ED610-47E9-4ED8-A517-A878AA20C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" r="39378" b="17817"/>
          <a:stretch/>
        </p:blipFill>
        <p:spPr>
          <a:xfrm>
            <a:off x="1021429" y="3879793"/>
            <a:ext cx="3741715" cy="2388643"/>
          </a:xfrm>
          <a:prstGeom prst="rect">
            <a:avLst/>
          </a:prstGeom>
        </p:spPr>
      </p:pic>
      <p:sp>
        <p:nvSpPr>
          <p:cNvPr id="71" name="箭头: 下 29">
            <a:extLst>
              <a:ext uri="{FF2B5EF4-FFF2-40B4-BE49-F238E27FC236}">
                <a16:creationId xmlns:a16="http://schemas.microsoft.com/office/drawing/2014/main" xmlns="" id="{E85FDF30-98B6-44C5-90F2-047554C51A35}"/>
              </a:ext>
            </a:extLst>
          </p:cNvPr>
          <p:cNvSpPr/>
          <p:nvPr/>
        </p:nvSpPr>
        <p:spPr>
          <a:xfrm>
            <a:off x="2954627" y="3847516"/>
            <a:ext cx="204479" cy="673916"/>
          </a:xfrm>
          <a:prstGeom prst="downArrow">
            <a:avLst>
              <a:gd name="adj1" fmla="val 50000"/>
              <a:gd name="adj2" fmla="val 827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681197" y="3466733"/>
            <a:ext cx="2853410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Hole + slot with steps</a:t>
            </a:r>
            <a:endParaRPr lang="zh-CN" altLang="en-US" sz="2400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9592249" y="3904170"/>
            <a:ext cx="0" cy="882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5273308" y="4536830"/>
            <a:ext cx="2625438" cy="1577362"/>
            <a:chOff x="5273308" y="4529903"/>
            <a:chExt cx="2625438" cy="157736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xmlns="" id="{EC1A34AD-3C9B-44D0-B2EB-F1E26A504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179" r="30758"/>
            <a:stretch/>
          </p:blipFill>
          <p:spPr>
            <a:xfrm>
              <a:off x="5273308" y="4529903"/>
              <a:ext cx="2625438" cy="1577362"/>
            </a:xfrm>
            <a:prstGeom prst="rect">
              <a:avLst/>
            </a:prstGeom>
          </p:spPr>
        </p:pic>
        <p:sp>
          <p:nvSpPr>
            <p:cNvPr id="15" name="椭圆 14"/>
            <p:cNvSpPr/>
            <p:nvPr/>
          </p:nvSpPr>
          <p:spPr>
            <a:xfrm>
              <a:off x="6095999" y="5035583"/>
              <a:ext cx="619450" cy="6194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24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Profit the mass production in Italy company</a:t>
            </a:r>
            <a:endParaRPr lang="zh-CN" altLang="en-US" sz="3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8</a:t>
            </a:fld>
            <a:endParaRPr lang="en-US"/>
          </a:p>
        </p:txBody>
      </p:sp>
      <p:sp>
        <p:nvSpPr>
          <p:cNvPr id="28" name="内容占位符 2">
            <a:extLst>
              <a:ext uri="{FF2B5EF4-FFF2-40B4-BE49-F238E27FC236}">
                <a16:creationId xmlns:a16="http://schemas.microsoft.com/office/drawing/2014/main" xmlns="" id="{EF909354-6E00-4F36-A428-F6FA8A169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0" y="1414904"/>
            <a:ext cx="11388437" cy="2194753"/>
          </a:xfrm>
        </p:spPr>
        <p:txBody>
          <a:bodyPr>
            <a:noAutofit/>
          </a:bodyPr>
          <a:lstStyle/>
          <a:p>
            <a:pPr marL="269875" indent="-269875"/>
            <a:r>
              <a:rPr lang="en-US" altLang="zh-CN" sz="2200" dirty="0" smtClean="0">
                <a:solidFill>
                  <a:srgbClr val="FF0000"/>
                </a:solidFill>
              </a:rPr>
              <a:t>More than half of ~290</a:t>
            </a:r>
            <a:r>
              <a:rPr lang="zh-CN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gas gaps (till Sep. 2025) </a:t>
            </a:r>
            <a:r>
              <a:rPr lang="en-US" altLang="zh-CN" sz="2200" dirty="0" smtClean="0"/>
              <a:t>were tested with drifting current  </a:t>
            </a:r>
          </a:p>
          <a:p>
            <a:pPr marL="269875" indent="-269875"/>
            <a:r>
              <a:rPr lang="en-US" altLang="zh-CN" sz="2200" dirty="0" smtClean="0"/>
              <a:t>Many measures taken to improve the quality.</a:t>
            </a:r>
          </a:p>
          <a:p>
            <a:pPr marL="818515" lvl="1" indent="-269875"/>
            <a:r>
              <a:rPr lang="en-US" altLang="zh-CN" dirty="0" smtClean="0"/>
              <a:t>Pre-wash before oiling, extend drying time, </a:t>
            </a:r>
            <a:r>
              <a:rPr lang="en-US" altLang="zh-CN" dirty="0" err="1" smtClean="0"/>
              <a:t>Ar</a:t>
            </a:r>
            <a:r>
              <a:rPr lang="en-US" altLang="zh-CN" dirty="0" smtClean="0"/>
              <a:t> training, improve gluing quality …  Most based on our experience</a:t>
            </a:r>
          </a:p>
          <a:p>
            <a:pPr marL="269875" indent="-269875"/>
            <a:r>
              <a:rPr lang="en-US" altLang="zh-CN" sz="2200" dirty="0" smtClean="0"/>
              <a:t>The recent batch has a yield of </a:t>
            </a:r>
            <a:r>
              <a:rPr lang="en-US" altLang="zh-CN" sz="2200" dirty="0" smtClean="0">
                <a:solidFill>
                  <a:srgbClr val="0000FF"/>
                </a:solidFill>
              </a:rPr>
              <a:t>15/16</a:t>
            </a:r>
            <a:endParaRPr lang="zh-CN" altLang="en-US" sz="2200" dirty="0">
              <a:solidFill>
                <a:srgbClr val="0000FF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35590" y="731007"/>
            <a:ext cx="4399646" cy="5898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7563" lvl="1" indent="-817563" algn="ctr"/>
            <a:r>
              <a:rPr lang="en-US" altLang="zh-CN" sz="2800" b="1" dirty="0"/>
              <a:t>The drift current problem</a:t>
            </a:r>
          </a:p>
        </p:txBody>
      </p:sp>
      <p:graphicFrame>
        <p:nvGraphicFramePr>
          <p:cNvPr id="72" name="图表 71">
            <a:extLst>
              <a:ext uri="{FF2B5EF4-FFF2-40B4-BE49-F238E27FC236}">
                <a16:creationId xmlns:a16="http://schemas.microsoft.com/office/drawing/2014/main" xmlns="" id="{A72B61DA-2F11-F30D-51AA-3C657A739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47296"/>
              </p:ext>
            </p:extLst>
          </p:nvPr>
        </p:nvGraphicFramePr>
        <p:xfrm>
          <a:off x="8989783" y="3713018"/>
          <a:ext cx="296036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3" name="Chart 6">
            <a:extLst>
              <a:ext uri="{FF2B5EF4-FFF2-40B4-BE49-F238E27FC236}">
                <a16:creationId xmlns:a16="http://schemas.microsoft.com/office/drawing/2014/main" xmlns="" id="{AD29736A-B980-4A5C-81FB-2B88F5553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308345"/>
              </p:ext>
            </p:extLst>
          </p:nvPr>
        </p:nvGraphicFramePr>
        <p:xfrm>
          <a:off x="5588180" y="3791044"/>
          <a:ext cx="3215393" cy="2660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5" name="Picture 4">
            <a:extLst>
              <a:ext uri="{FF2B5EF4-FFF2-40B4-BE49-F238E27FC236}">
                <a16:creationId xmlns="" xmlns:a16="http://schemas.microsoft.com/office/drawing/2014/main" id="{E738C33A-3007-E9B3-0249-97CF401D61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41"/>
          <a:stretch/>
        </p:blipFill>
        <p:spPr>
          <a:xfrm>
            <a:off x="401781" y="3644490"/>
            <a:ext cx="4881784" cy="29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Readout panel production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1355" y="1388207"/>
            <a:ext cx="8079611" cy="2224930"/>
          </a:xfrm>
        </p:spPr>
        <p:txBody>
          <a:bodyPr>
            <a:normAutofit fontScale="92500" lnSpcReduction="10000"/>
          </a:bodyPr>
          <a:lstStyle/>
          <a:p>
            <a:pPr marL="360363" indent="-360363"/>
            <a:r>
              <a:rPr lang="en-US" altLang="zh-CN" dirty="0" smtClean="0"/>
              <a:t>The sole manufactory for large size PCB</a:t>
            </a:r>
            <a:endParaRPr lang="en-US" altLang="zh-CN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60363" indent="-360363"/>
            <a:r>
              <a:rPr lang="en-US" altLang="zh-CN" dirty="0" smtClean="0"/>
              <a:t>The vacuum bag method for honeycomb panel production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360363" indent="-360363"/>
            <a:r>
              <a:rPr lang="en-US" altLang="zh-CN" dirty="0" smtClean="0"/>
              <a:t>The automatic scan system for panel qualification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360363" indent="-360363"/>
            <a:r>
              <a:rPr lang="en-US" altLang="zh-CN" sz="2400" dirty="0" smtClean="0">
                <a:solidFill>
                  <a:srgbClr val="0000FF"/>
                </a:solidFill>
              </a:rPr>
              <a:t>All 576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B</a:t>
            </a:r>
            <a:r>
              <a:rPr lang="en-US" altLang="zh-CN" sz="2400" dirty="0" smtClean="0">
                <a:solidFill>
                  <a:srgbClr val="0000FF"/>
                </a:solidFill>
              </a:rPr>
              <a:t>IS panels qualified</a:t>
            </a:r>
            <a:endParaRPr lang="en-US" altLang="zh-CN" sz="2400" dirty="0">
              <a:solidFill>
                <a:srgbClr val="0000FF"/>
              </a:solidFill>
            </a:endParaRPr>
          </a:p>
          <a:p>
            <a:pPr marL="360363" indent="-360363"/>
            <a:endParaRPr lang="en-US" altLang="zh-CN" dirty="0"/>
          </a:p>
          <a:p>
            <a:pPr marL="360363" indent="-360363"/>
            <a:endParaRPr lang="en-US" altLang="zh-CN" dirty="0"/>
          </a:p>
          <a:p>
            <a:pPr marL="360363" indent="-360363"/>
            <a:endParaRPr lang="zh-CN" altLang="en-US" dirty="0"/>
          </a:p>
          <a:p>
            <a:pPr marL="360363" indent="-360363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Nov. 1,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CLHCP 2025 -- Status of ATLAS RPC upgrade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9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4"/>
          <a:stretch>
            <a:fillRect/>
          </a:stretch>
        </p:blipFill>
        <p:spPr>
          <a:xfrm>
            <a:off x="4606557" y="3639363"/>
            <a:ext cx="3488158" cy="24019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203" y="3639363"/>
            <a:ext cx="3175015" cy="240198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33057" y="3672129"/>
            <a:ext cx="3553013" cy="2409103"/>
            <a:chOff x="4516882" y="4044396"/>
            <a:chExt cx="3553013" cy="2409103"/>
          </a:xfrm>
        </p:grpSpPr>
        <p:pic>
          <p:nvPicPr>
            <p:cNvPr id="15" name="图片 14" descr="桌子上有烤箱&#10;&#10;中度可信度描述已自动生成">
              <a:extLst>
                <a:ext uri="{FF2B5EF4-FFF2-40B4-BE49-F238E27FC236}">
                  <a16:creationId xmlns:a16="http://schemas.microsoft.com/office/drawing/2014/main" xmlns="" id="{0EF60E82-BF06-45D4-926B-B3E5F325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882" y="4044396"/>
              <a:ext cx="3553013" cy="2409103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xmlns="" id="{9DCF9EB6-FAEE-4F8F-AE55-D7C6712F11C5}"/>
                </a:ext>
              </a:extLst>
            </p:cNvPr>
            <p:cNvCxnSpPr/>
            <p:nvPr/>
          </p:nvCxnSpPr>
          <p:spPr>
            <a:xfrm>
              <a:off x="5108715" y="5508718"/>
              <a:ext cx="236747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xmlns="" id="{E31DD193-9C7E-4DE6-8985-8B074CE1A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8960" y="4559121"/>
              <a:ext cx="485474" cy="116399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BE677AE9-2D0A-4C00-B022-5015EEA9B436}"/>
                </a:ext>
              </a:extLst>
            </p:cNvPr>
            <p:cNvSpPr txBox="1"/>
            <p:nvPr/>
          </p:nvSpPr>
          <p:spPr>
            <a:xfrm>
              <a:off x="6698350" y="525784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1.1m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FE781164-1CF2-4EA0-A073-01FB7972F516}"/>
                </a:ext>
              </a:extLst>
            </p:cNvPr>
            <p:cNvSpPr txBox="1"/>
            <p:nvPr/>
          </p:nvSpPr>
          <p:spPr>
            <a:xfrm rot="17456691">
              <a:off x="5414424" y="4928343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1.7m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16965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Large size PCB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56858" y="5998441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Vacuum bag pressing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66824" y="5986054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Automatic thickness scan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B43D520-B735-43C2-A74A-C81918ED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881" y="507370"/>
            <a:ext cx="3901263" cy="2969618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435590" y="731007"/>
            <a:ext cx="6394701" cy="5898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7563" lvl="1" indent="-817563" algn="ctr"/>
            <a:r>
              <a:rPr lang="en-US" altLang="zh-CN" sz="2800" b="1" dirty="0" smtClean="0"/>
              <a:t>All BIS panels produced and qualified</a:t>
            </a:r>
          </a:p>
        </p:txBody>
      </p:sp>
    </p:spTree>
    <p:extLst>
      <p:ext uri="{BB962C8B-B14F-4D97-AF65-F5344CB8AC3E}">
        <p14:creationId xmlns:p14="http://schemas.microsoft.com/office/powerpoint/2010/main" val="20211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6-9USTC+ATLA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_ATLAS_v2.4_16_9.potx" id="{9CB68C73-A6AA-48F8-941C-690835095E09}" vid="{FAC7A8A8-05B2-46F3-A6C5-FB8AB289AB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USTC_ATLAS_v2.4_16_9</Template>
  <TotalTime>8866</TotalTime>
  <Words>1178</Words>
  <Application>Microsoft Office PowerPoint</Application>
  <PresentationFormat>宽屏</PresentationFormat>
  <Paragraphs>231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Microsoft YaHei UI</vt:lpstr>
      <vt:lpstr>Optima</vt:lpstr>
      <vt:lpstr>等线</vt:lpstr>
      <vt:lpstr>华文楷体</vt:lpstr>
      <vt:lpstr>微软雅黑</vt:lpstr>
      <vt:lpstr>Arial</vt:lpstr>
      <vt:lpstr>Calibri</vt:lpstr>
      <vt:lpstr>Cambria</vt:lpstr>
      <vt:lpstr>Times New Roman</vt:lpstr>
      <vt:lpstr>Wingdings</vt:lpstr>
      <vt:lpstr>16-9USTC+ATLAS</vt:lpstr>
      <vt:lpstr>Status of RPC Muon trigger detector for ATLAS Phase-II upgrade</vt:lpstr>
      <vt:lpstr>Upgrade of the ATLAS detector</vt:lpstr>
      <vt:lpstr>Muon RPC upgrade for Phase-II</vt:lpstr>
      <vt:lpstr>The contribution from China</vt:lpstr>
      <vt:lpstr>Technical scheme of thin-gap RPC detector</vt:lpstr>
      <vt:lpstr>Gas gap production</vt:lpstr>
      <vt:lpstr>Profit the mass production in Italy company</vt:lpstr>
      <vt:lpstr>Profit the mass production in Italy company</vt:lpstr>
      <vt:lpstr>Readout panel production</vt:lpstr>
      <vt:lpstr>The singlet assembly at CERN</vt:lpstr>
      <vt:lpstr>BIS singlet production line in MPI</vt:lpstr>
      <vt:lpstr>FPGA-based TDC system</vt:lpstr>
      <vt:lpstr>The delays and solutions</vt:lpstr>
      <vt:lpstr>The plan</vt:lpstr>
      <vt:lpstr>Summary</vt:lpstr>
      <vt:lpstr>backup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panel thickness measurements</dc:title>
  <dc:creator>Xie Xiangyu</dc:creator>
  <cp:lastModifiedBy>孙 勇杰</cp:lastModifiedBy>
  <cp:revision>462</cp:revision>
  <dcterms:created xsi:type="dcterms:W3CDTF">2022-01-18T03:14:52Z</dcterms:created>
  <dcterms:modified xsi:type="dcterms:W3CDTF">2025-11-01T05:14:53Z</dcterms:modified>
</cp:coreProperties>
</file>