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34"/>
  </p:notesMasterIdLst>
  <p:sldIdLst>
    <p:sldId id="256" r:id="rId2"/>
    <p:sldId id="740" r:id="rId3"/>
    <p:sldId id="347" r:id="rId4"/>
    <p:sldId id="735" r:id="rId5"/>
    <p:sldId id="737" r:id="rId6"/>
    <p:sldId id="736" r:id="rId7"/>
    <p:sldId id="733" r:id="rId8"/>
    <p:sldId id="391" r:id="rId9"/>
    <p:sldId id="390" r:id="rId10"/>
    <p:sldId id="356" r:id="rId11"/>
    <p:sldId id="741" r:id="rId12"/>
    <p:sldId id="742" r:id="rId13"/>
    <p:sldId id="743" r:id="rId14"/>
    <p:sldId id="738" r:id="rId15"/>
    <p:sldId id="371" r:id="rId16"/>
    <p:sldId id="593" r:id="rId17"/>
    <p:sldId id="594" r:id="rId18"/>
    <p:sldId id="565" r:id="rId19"/>
    <p:sldId id="727" r:id="rId20"/>
    <p:sldId id="728" r:id="rId21"/>
    <p:sldId id="729" r:id="rId22"/>
    <p:sldId id="726" r:id="rId23"/>
    <p:sldId id="730" r:id="rId24"/>
    <p:sldId id="488" r:id="rId25"/>
    <p:sldId id="519" r:id="rId26"/>
    <p:sldId id="490" r:id="rId27"/>
    <p:sldId id="409" r:id="rId28"/>
    <p:sldId id="280" r:id="rId29"/>
    <p:sldId id="592" r:id="rId30"/>
    <p:sldId id="537" r:id="rId31"/>
    <p:sldId id="432" r:id="rId32"/>
    <p:sldId id="731" r:id="rId33"/>
  </p:sldIdLst>
  <p:sldSz cx="9144000" cy="5143500" type="screen16x9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9300"/>
    <a:srgbClr val="7A81FF"/>
    <a:srgbClr val="EDE136"/>
    <a:srgbClr val="ED7D31"/>
    <a:srgbClr val="FAFFCD"/>
    <a:srgbClr val="F2F6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292"/>
    <p:restoredTop sz="90165"/>
  </p:normalViewPr>
  <p:slideViewPr>
    <p:cSldViewPr snapToGrid="0" snapToObjects="1">
      <p:cViewPr varScale="1">
        <p:scale>
          <a:sx n="151" d="100"/>
          <a:sy n="151" d="100"/>
        </p:scale>
        <p:origin x="56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0ABC16-0D80-CB46-8A96-F86D2AC543FB}" type="datetimeFigureOut">
              <a:rPr kumimoji="1" lang="zh-CN" altLang="en-US" smtClean="0"/>
              <a:t>2025/10/30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2E185D-4925-AB45-B214-0DFB12B15FC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161498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0866311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10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1773597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2C8694-861B-1453-6650-75BF3D74C4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8EE9B83B-0E06-BAD3-AE4E-5DA9C1DFC99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BBA8C888-6EB1-156D-9B78-DCC0BD29D9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8729CDD5-97A8-0334-B75D-AD0B87B8A0A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11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7841769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E2C219-5C6E-532E-3BB2-9CC07A00DD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8CA06CF1-01AE-B2EE-6489-479ADD7C42B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22CAE2F3-43F4-176F-3AAC-B00F7FEFDE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FFD64797-F5B8-8EED-D3A0-51D4A51245D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12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9248411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9F8C31-9AB8-4392-8B88-7C7C9CE914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053A7BE4-6493-9FCE-11DF-BCE576E3535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E92E95F7-2A9C-70F1-3FF1-A765C795B5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E068A806-379F-3590-E458-459DED20B9D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13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2876870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19C9C4-63D5-FA11-2B59-FE8DC523FC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11294BFA-62E0-3403-3B98-3A7E722BD1A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E9D2E8B3-740C-F982-6835-075C3F1AE6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915D9228-FCB6-DB46-42B1-AD4E64A645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14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2660622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15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8063479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AC911A-8029-009F-2A71-D047B06736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26A86385-D35D-6A9D-BD36-55B3AD67374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7052C865-5869-CD93-B0C4-468D1A85B3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68974E36-A04B-70A1-3C66-2E1F1DF28ED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16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6588219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EBAC68-1742-CB5C-F9BA-59E6FC632A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297C9FDE-E510-360E-68FB-185175C4D76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ECEBC6E3-1913-7630-B573-AB6918D802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FBED0F2F-F2F6-0315-6117-CB5A23E7A9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17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53369999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34ADCB-FB8B-9BCD-D3F6-ABAE73166F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44CEC5F2-6CD7-C9A7-B228-D5E29E35F60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022F698A-E291-0579-5075-AAF122D08D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E7FFB10E-45F2-C527-33BE-DBF652553AD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18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0370844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09B2B8-0009-7FBA-E75C-50E2F2BF83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8BB255EB-5FF3-CE4E-685B-692E6225F2D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9BBE1B47-D10F-181A-99A9-96A27E4BC5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6B7193CC-9567-FA9C-C6D9-41EDC236504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19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599343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E06FDD-A7C8-1BE5-A636-5D43AB8D4A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29BFD839-6CDC-2ECD-049A-0959F804677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39BAB0ED-E4AE-89EB-F61B-8A4F810A72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D0A0F771-044A-83B3-467D-0EA3079BA91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32406560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1978B0-2056-0397-310B-2DEF51242F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6A8C8E8C-FED9-2B09-4755-AC3C665FA7D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26955344-D42F-08DE-AFBA-0298AE9F0F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6B496402-A250-8204-6FF4-099DD121058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20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90098611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BF4AAA-B7A0-6E58-763B-9BC9D55C1E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8A31F1A2-C9E9-7BEE-2E67-C0527612498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4F7643B2-9204-A52F-1F35-B930F0A223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6E66EBE4-B44B-D923-8010-29B58C26997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21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18021822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3F021A-47EF-64EB-F878-9F7EC84A93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75451D34-FBF0-4E12-C399-2391D7B3123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1BE075AF-E02B-74C6-8307-8744C84658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2A6A9CD8-5900-A0C5-8A4C-FE4C43006E8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22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80221198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017174-F0CA-DB06-F8AF-583565DBA1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42D36E96-DEC2-7BAA-505B-EC1F9A029D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E0C5444D-A08A-A5EE-C4C2-7932DAD6E0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3E959354-4239-CF7C-DF62-69F2CAA614B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23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05243576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427699-D447-FC0F-E8D7-265508051A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354F2D2D-9EEB-AE94-72D3-D4D491BCB30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AA188663-F72F-03F8-7FFF-CEDA0148D0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8C4EC9DD-0470-EE8F-7BD3-FDE48554FCA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24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74160678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44D349-1B2C-D8E5-CFA4-E24540C929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4DF652B1-24D0-C07D-4AFC-13B8FC7784A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F8BABE72-FAAA-58A8-37FB-240D43DD1A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7120BDB6-6EE4-BA23-1C13-C5F58910E6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25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00963101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73E539-5BAC-612F-2592-6C1529A3EB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3A4909B1-62A8-125B-02FC-8DF51F10ED2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D01F4512-2E5B-2456-275B-4EAF652D9C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4EE6DBAA-7E32-2996-5B2F-EED7F8EC356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26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01069108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27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41967797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32F813-29A2-2B2E-7C2C-AAABD13886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627C5CEE-208D-7ACC-B78A-AC218D3DC18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2F7FA888-DBA2-BEA4-224A-AE911AAC0C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40DFC469-DC33-6362-38AA-87794EFE45A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29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25856424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30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0339798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60947558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BE2EA9-6EDB-1342-22C0-CEA9C69AF1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AEE57452-6FD1-C637-DB14-A4134178C9D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D7D9F2FD-3A51-C9E3-B53E-D54A6680EA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AF04585B-0ED0-074F-EEAF-728655365F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31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96394427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F00D68-EB5A-D1D6-6351-4B53E29554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F5DF63AB-4A8E-0347-B0FD-580C509F121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0054B5C0-010F-67B3-20B6-A91F861B5E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9F10D01C-E5D3-6CD3-767A-B2D46903371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32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292515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9316F9-FBF5-3B99-3DF0-29B6C6BB2B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66ACD335-1C25-4D22-854B-E886CE141A4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D62DD297-8FA6-E80E-15CD-A492D2490A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5C0C6FF2-BA4E-E48E-08EB-DC459794A48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2529921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F48E75-61E0-B224-B859-64FB028217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251DC1D6-3391-FE9F-6BFE-103EFD9147C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3A7E6EFE-67F7-D64E-9DB9-1D08B91E82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F92CEDCB-CB2B-0140-7194-D7D904C17E5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562871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25DAFC-E4B2-AB76-1CAA-3F6226F942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8D9C290D-1930-471D-C35B-AF8D906210D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56B01192-5BF3-34F8-1892-8EAD02AE21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71BD24BE-4E4D-DA70-E1D3-D8142758A16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7398775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AD5022-CACB-0CD6-32B8-8336A5E89A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098ADD7A-3D79-9664-34AD-6625EE12F50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4F051059-F661-148E-2A16-B8AB7F40D8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CD181CC8-72B4-754C-2C71-33EC1513AE8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2027628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8629452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7604940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9AED-6544-834B-854B-40FD7BF6857F}" type="datetime1">
              <a:rPr kumimoji="1" lang="zh-CN" altLang="en-US" smtClean="0"/>
              <a:t>2025/10/30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75A48-9D91-AD42-8FEF-0106549F230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5079256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495E5-8EBD-B54F-82A6-A6A524C7B0FB}" type="datetime1">
              <a:rPr kumimoji="1" lang="zh-CN" altLang="en-US" smtClean="0"/>
              <a:t>2025/10/30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75A48-9D91-AD42-8FEF-0106549F230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926151354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495E5-8EBD-B54F-82A6-A6A524C7B0FB}" type="datetime1">
              <a:rPr kumimoji="1" lang="zh-CN" altLang="en-US" smtClean="0"/>
              <a:t>2025/10/30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75A48-9D91-AD42-8FEF-0106549F230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261005887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C498F-AACD-7A48-9216-47DEC598978F}" type="datetime1">
              <a:rPr kumimoji="1" lang="zh-CN" altLang="en-US" smtClean="0"/>
              <a:t>2025/10/30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75A48-9D91-AD42-8FEF-0106549F230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4715445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3D452-78F2-5748-A795-838FD923726A}" type="datetime1">
              <a:rPr kumimoji="1" lang="zh-CN" altLang="en-US" smtClean="0"/>
              <a:t>2025/10/30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75A48-9D91-AD42-8FEF-0106549F230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107180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495E5-8EBD-B54F-82A6-A6A524C7B0FB}" type="datetime1">
              <a:rPr kumimoji="1" lang="zh-CN" altLang="en-US" smtClean="0"/>
              <a:t>2025/10/30</a:t>
            </a:fld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75A48-9D91-AD42-8FEF-0106549F230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074361820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6D609-B725-CB42-8374-0E49802B79EB}" type="datetime1">
              <a:rPr kumimoji="1" lang="zh-CN" altLang="en-US" smtClean="0"/>
              <a:t>2025/10/30</a:t>
            </a:fld>
            <a:endParaRPr kumimoji="1"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75A48-9D91-AD42-8FEF-0106549F230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7803319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A72B-D20B-454E-96C1-4CA463F4554A}" type="datetime1">
              <a:rPr kumimoji="1" lang="zh-CN" altLang="en-US" smtClean="0"/>
              <a:t>2025/10/30</a:t>
            </a:fld>
            <a:endParaRPr kumimoji="1"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75A48-9D91-AD42-8FEF-0106549F230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759624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B2E65-2CB6-7249-AE79-58724D0890D3}" type="datetime1">
              <a:rPr kumimoji="1" lang="zh-CN" altLang="en-US" smtClean="0"/>
              <a:t>2025/10/30</a:t>
            </a:fld>
            <a:endParaRPr kumimoji="1"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75A48-9D91-AD42-8FEF-0106549F230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6970895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01E21-24F1-4442-8275-97417D50D406}" type="datetime1">
              <a:rPr kumimoji="1" lang="zh-CN" altLang="en-US" smtClean="0"/>
              <a:t>2025/10/30</a:t>
            </a:fld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75A48-9D91-AD42-8FEF-0106549F230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668392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25BD7-404D-0244-B7CD-E51BD80478D5}" type="datetime1">
              <a:rPr kumimoji="1" lang="zh-CN" altLang="en-US" smtClean="0"/>
              <a:t>2025/10/30</a:t>
            </a:fld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75A48-9D91-AD42-8FEF-0106549F230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6638083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D495E5-8EBD-B54F-82A6-A6A524C7B0FB}" type="datetime1">
              <a:rPr kumimoji="1" lang="zh-CN" altLang="en-US" smtClean="0"/>
              <a:t>2025/10/30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B75A48-9D91-AD42-8FEF-0106549F230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086439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openxmlformats.org/officeDocument/2006/relationships/image" Target="../media/image41.jpe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12" Type="http://schemas.openxmlformats.org/officeDocument/2006/relationships/image" Target="../media/image5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10.png"/><Relationship Id="rId13" Type="http://schemas.openxmlformats.org/officeDocument/2006/relationships/image" Target="../media/image300.png"/><Relationship Id="rId3" Type="http://schemas.openxmlformats.org/officeDocument/2006/relationships/image" Target="../media/image60.png"/><Relationship Id="rId7" Type="http://schemas.openxmlformats.org/officeDocument/2006/relationships/hyperlink" Target="https://doi.org/10.1038/nphys4021" TargetMode="External"/><Relationship Id="rId12" Type="http://schemas.openxmlformats.org/officeDocument/2006/relationships/image" Target="../media/image147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151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oi.org/10.1103/PhysRevLett.133.101902" TargetMode="External"/><Relationship Id="rId11" Type="http://schemas.openxmlformats.org/officeDocument/2006/relationships/image" Target="../media/image62.png"/><Relationship Id="rId5" Type="http://schemas.openxmlformats.org/officeDocument/2006/relationships/hyperlink" Target="https://journals.aps.org/prd/abstract/10.1103/PhysRevD.108.L011101" TargetMode="External"/><Relationship Id="rId15" Type="http://schemas.openxmlformats.org/officeDocument/2006/relationships/image" Target="../media/image63.png"/><Relationship Id="rId10" Type="http://schemas.openxmlformats.org/officeDocument/2006/relationships/image" Target="../media/image61.png"/><Relationship Id="rId4" Type="http://schemas.openxmlformats.org/officeDocument/2006/relationships/hyperlink" Target="https://doi.org/10.1007/JHEP04(2014)087" TargetMode="External"/><Relationship Id="rId9" Type="http://schemas.openxmlformats.org/officeDocument/2006/relationships/image" Target="../media/image232.png"/><Relationship Id="rId14" Type="http://schemas.openxmlformats.org/officeDocument/2006/relationships/image" Target="../media/image14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0.png"/><Relationship Id="rId5" Type="http://schemas.openxmlformats.org/officeDocument/2006/relationships/image" Target="../media/image260.png"/><Relationship Id="rId4" Type="http://schemas.openxmlformats.org/officeDocument/2006/relationships/image" Target="../media/image25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0.png"/><Relationship Id="rId3" Type="http://schemas.openxmlformats.org/officeDocument/2006/relationships/image" Target="../media/image1320.png"/><Relationship Id="rId7" Type="http://schemas.openxmlformats.org/officeDocument/2006/relationships/image" Target="../media/image1360.png"/><Relationship Id="rId12" Type="http://schemas.openxmlformats.org/officeDocument/2006/relationships/image" Target="../media/image6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80.png"/><Relationship Id="rId11" Type="http://schemas.openxmlformats.org/officeDocument/2006/relationships/image" Target="../media/image66.png"/><Relationship Id="rId10" Type="http://schemas.openxmlformats.org/officeDocument/2006/relationships/hyperlink" Target="https://doi.org/10.1103/PhysRevD.107.053009" TargetMode="External"/><Relationship Id="rId4" Type="http://schemas.openxmlformats.org/officeDocument/2006/relationships/image" Target="../media/image65.png"/><Relationship Id="rId9" Type="http://schemas.openxmlformats.org/officeDocument/2006/relationships/image" Target="../media/image14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30.png"/><Relationship Id="rId4" Type="http://schemas.openxmlformats.org/officeDocument/2006/relationships/image" Target="../media/image6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0.png"/><Relationship Id="rId7" Type="http://schemas.openxmlformats.org/officeDocument/2006/relationships/image" Target="../media/image15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1.png"/><Relationship Id="rId5" Type="http://schemas.openxmlformats.org/officeDocument/2006/relationships/image" Target="../media/image130.png"/><Relationship Id="rId4" Type="http://schemas.openxmlformats.org/officeDocument/2006/relationships/image" Target="../media/image7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0.png"/><Relationship Id="rId4" Type="http://schemas.openxmlformats.org/officeDocument/2006/relationships/image" Target="../media/image7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0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280.png"/><Relationship Id="rId7" Type="http://schemas.openxmlformats.org/officeDocument/2006/relationships/image" Target="../media/image55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5.png"/><Relationship Id="rId11" Type="http://schemas.openxmlformats.org/officeDocument/2006/relationships/image" Target="../media/image78.png"/><Relationship Id="rId5" Type="http://schemas.openxmlformats.org/officeDocument/2006/relationships/image" Target="../media/image75.png"/><Relationship Id="rId10" Type="http://schemas.openxmlformats.org/officeDocument/2006/relationships/image" Target="../media/image559.png"/><Relationship Id="rId4" Type="http://schemas.openxmlformats.org/officeDocument/2006/relationships/image" Target="../media/image74.png"/><Relationship Id="rId9" Type="http://schemas.openxmlformats.org/officeDocument/2006/relationships/image" Target="../media/image7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0.png"/><Relationship Id="rId4" Type="http://schemas.openxmlformats.org/officeDocument/2006/relationships/image" Target="../media/image41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7.png"/><Relationship Id="rId13" Type="http://schemas.openxmlformats.org/officeDocument/2006/relationships/image" Target="../media/image83.png"/><Relationship Id="rId7" Type="http://schemas.openxmlformats.org/officeDocument/2006/relationships/image" Target="../media/image81.png"/><Relationship Id="rId12" Type="http://schemas.openxmlformats.org/officeDocument/2006/relationships/image" Target="../media/image23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11" Type="http://schemas.openxmlformats.org/officeDocument/2006/relationships/image" Target="../media/image230.png"/><Relationship Id="rId5" Type="http://schemas.openxmlformats.org/officeDocument/2006/relationships/image" Target="../media/image224.png"/><Relationship Id="rId10" Type="http://schemas.openxmlformats.org/officeDocument/2006/relationships/image" Target="../media/image82.png"/><Relationship Id="rId4" Type="http://schemas.openxmlformats.org/officeDocument/2006/relationships/image" Target="../media/image223.png"/><Relationship Id="rId9" Type="http://schemas.openxmlformats.org/officeDocument/2006/relationships/image" Target="../media/image22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20.png"/><Relationship Id="rId18" Type="http://schemas.openxmlformats.org/officeDocument/2006/relationships/image" Target="../media/image2100.png"/><Relationship Id="rId3" Type="http://schemas.openxmlformats.org/officeDocument/2006/relationships/image" Target="../media/image84.png"/><Relationship Id="rId21" Type="http://schemas.openxmlformats.org/officeDocument/2006/relationships/image" Target="../media/image2130.png"/><Relationship Id="rId7" Type="http://schemas.openxmlformats.org/officeDocument/2006/relationships/image" Target="../media/image2010.png"/><Relationship Id="rId17" Type="http://schemas.openxmlformats.org/officeDocument/2006/relationships/image" Target="../media/image2071.png"/><Relationship Id="rId2" Type="http://schemas.openxmlformats.org/officeDocument/2006/relationships/notesSlide" Target="../notesSlides/notesSlide25.xml"/><Relationship Id="rId16" Type="http://schemas.openxmlformats.org/officeDocument/2006/relationships/image" Target="../media/image2050.png"/><Relationship Id="rId20" Type="http://schemas.openxmlformats.org/officeDocument/2006/relationships/image" Target="../media/image21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00.png"/><Relationship Id="rId5" Type="http://schemas.openxmlformats.org/officeDocument/2006/relationships/image" Target="../media/image1990.png"/><Relationship Id="rId15" Type="http://schemas.openxmlformats.org/officeDocument/2006/relationships/image" Target="../media/image2030.png"/><Relationship Id="rId19" Type="http://schemas.openxmlformats.org/officeDocument/2006/relationships/image" Target="../media/image211.png"/><Relationship Id="rId4" Type="http://schemas.openxmlformats.org/officeDocument/2006/relationships/image" Target="../media/image1980.png"/><Relationship Id="rId14" Type="http://schemas.openxmlformats.org/officeDocument/2006/relationships/image" Target="../media/image202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7" Type="http://schemas.openxmlformats.org/officeDocument/2006/relationships/image" Target="../media/image9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iopscience.iop.org/article/10.1088/1748-0221/3/08/S08005/meta" TargetMode="External"/><Relationship Id="rId4" Type="http://schemas.openxmlformats.org/officeDocument/2006/relationships/image" Target="../media/image9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0.png"/><Relationship Id="rId7" Type="http://schemas.openxmlformats.org/officeDocument/2006/relationships/image" Target="../media/image9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tiff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7.emf"/><Relationship Id="rId7" Type="http://schemas.openxmlformats.org/officeDocument/2006/relationships/image" Target="../media/image9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1.png"/><Relationship Id="rId13" Type="http://schemas.openxmlformats.org/officeDocument/2006/relationships/image" Target="../media/image26.png"/><Relationship Id="rId3" Type="http://schemas.openxmlformats.org/officeDocument/2006/relationships/image" Target="../media/image107.png"/><Relationship Id="rId7" Type="http://schemas.openxmlformats.org/officeDocument/2006/relationships/image" Target="../media/image111.png"/><Relationship Id="rId12" Type="http://schemas.openxmlformats.org/officeDocument/2006/relationships/image" Target="../media/image113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png"/><Relationship Id="rId11" Type="http://schemas.openxmlformats.org/officeDocument/2006/relationships/image" Target="../media/image25.png"/><Relationship Id="rId5" Type="http://schemas.openxmlformats.org/officeDocument/2006/relationships/image" Target="../media/image109.png"/><Relationship Id="rId15" Type="http://schemas.openxmlformats.org/officeDocument/2006/relationships/image" Target="../media/image115.png"/><Relationship Id="rId10" Type="http://schemas.openxmlformats.org/officeDocument/2006/relationships/image" Target="../media/image571.png"/><Relationship Id="rId4" Type="http://schemas.openxmlformats.org/officeDocument/2006/relationships/image" Target="../media/image24.png"/><Relationship Id="rId9" Type="http://schemas.openxmlformats.org/officeDocument/2006/relationships/image" Target="../media/image770.png"/><Relationship Id="rId1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18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2111" y="186857"/>
            <a:ext cx="2548385" cy="657300"/>
          </a:xfrm>
          <a:prstGeom prst="rect">
            <a:avLst/>
          </a:prstGeom>
        </p:spPr>
      </p:pic>
      <p:sp>
        <p:nvSpPr>
          <p:cNvPr id="9" name="标题 1"/>
          <p:cNvSpPr>
            <a:spLocks noGrp="1"/>
          </p:cNvSpPr>
          <p:nvPr>
            <p:ph type="ctrTitle"/>
          </p:nvPr>
        </p:nvSpPr>
        <p:spPr>
          <a:xfrm>
            <a:off x="903475" y="1121043"/>
            <a:ext cx="7337048" cy="1283776"/>
          </a:xfrm>
        </p:spPr>
        <p:txBody>
          <a:bodyPr>
            <a:noAutofit/>
          </a:bodyPr>
          <a:lstStyle/>
          <a:p>
            <a:r>
              <a:rPr kumimoji="1" lang="en-US" altLang="zh-CN" sz="3600" b="1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Recent</a:t>
            </a:r>
            <a:r>
              <a:rPr kumimoji="1" lang="zh-CN" altLang="en-US" sz="3600" b="1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3600" b="1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results</a:t>
            </a:r>
            <a:r>
              <a:rPr kumimoji="1" lang="zh-CN" altLang="en-US" sz="3600" b="1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3600" b="1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on</a:t>
            </a:r>
            <a:r>
              <a:rPr kumimoji="1" lang="zh-CN" altLang="en-US" sz="3600" b="1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3600" b="1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CP</a:t>
            </a:r>
            <a:r>
              <a:rPr kumimoji="1" lang="zh-CN" altLang="en-US" sz="3600" b="1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3600" b="1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violation</a:t>
            </a:r>
            <a:r>
              <a:rPr kumimoji="1" lang="zh-CN" altLang="en-US" sz="3600" b="1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3600" b="1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from</a:t>
            </a:r>
            <a:r>
              <a:rPr kumimoji="1" lang="zh-CN" altLang="en-US" sz="3600" b="1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3600" b="1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the</a:t>
            </a:r>
            <a:r>
              <a:rPr kumimoji="1" lang="zh-CN" altLang="en-US" sz="3600" b="1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3600" b="1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LHCb</a:t>
            </a:r>
            <a:r>
              <a:rPr kumimoji="1" lang="zh-CN" altLang="en-US" sz="3600" b="1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3600" b="1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experiment</a:t>
            </a:r>
            <a:endParaRPr kumimoji="1" lang="zh-CN" altLang="en-US" sz="3600" b="1" dirty="0">
              <a:solidFill>
                <a:srgbClr val="0070C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4" name="副标题 2"/>
          <p:cNvSpPr>
            <a:spLocks noGrp="1"/>
          </p:cNvSpPr>
          <p:nvPr>
            <p:ph type="subTitle" idx="1"/>
          </p:nvPr>
        </p:nvSpPr>
        <p:spPr>
          <a:xfrm>
            <a:off x="661736" y="2847783"/>
            <a:ext cx="7820527" cy="1609497"/>
          </a:xfrm>
        </p:spPr>
        <p:txBody>
          <a:bodyPr>
            <a:noAutofit/>
          </a:bodyPr>
          <a:lstStyle/>
          <a:p>
            <a:pPr algn="ctr"/>
            <a:r>
              <a:rPr kumimoji="1" lang="en-US" altLang="zh-CN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Wenbin</a:t>
            </a:r>
            <a:r>
              <a:rPr kumimoji="1" lang="zh-CN" altLang="en-US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en-US" altLang="zh-CN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Qian</a:t>
            </a:r>
            <a:r>
              <a:rPr kumimoji="1" lang="zh-CN" altLang="en-US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en-US" altLang="zh-CN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(</a:t>
            </a:r>
            <a:r>
              <a:rPr kumimoji="1" lang="zh-CN" altLang="en-US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钱文斌</a:t>
            </a:r>
            <a:r>
              <a:rPr kumimoji="1" lang="en-US" altLang="zh-CN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)</a:t>
            </a:r>
            <a:r>
              <a:rPr kumimoji="1" lang="zh-CN" altLang="en-US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endParaRPr kumimoji="1" lang="en-US" altLang="zh-CN" b="1" dirty="0">
              <a:solidFill>
                <a:srgbClr val="00206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algn="ctr"/>
            <a:r>
              <a:rPr kumimoji="1" lang="en-US" altLang="zh-CN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University</a:t>
            </a:r>
            <a:r>
              <a:rPr kumimoji="1" lang="zh-CN" altLang="en-US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en-US" altLang="zh-CN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of</a:t>
            </a:r>
            <a:r>
              <a:rPr kumimoji="1" lang="zh-CN" altLang="en-US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en-US" altLang="zh-CN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Chinese</a:t>
            </a:r>
            <a:r>
              <a:rPr kumimoji="1" lang="zh-CN" altLang="en-US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en-US" altLang="zh-CN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Academic</a:t>
            </a:r>
            <a:r>
              <a:rPr kumimoji="1" lang="zh-CN" altLang="en-US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en-US" altLang="zh-CN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of</a:t>
            </a:r>
            <a:r>
              <a:rPr kumimoji="1" lang="zh-CN" altLang="en-US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en-US" altLang="zh-CN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Sciences</a:t>
            </a:r>
            <a:r>
              <a:rPr kumimoji="1" lang="zh-CN" altLang="en-US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en-US" altLang="zh-CN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(</a:t>
            </a:r>
            <a:r>
              <a:rPr kumimoji="1" lang="zh-CN" altLang="en-US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中国科学院大学</a:t>
            </a:r>
            <a:r>
              <a:rPr kumimoji="1" lang="en-US" altLang="zh-CN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)</a:t>
            </a:r>
          </a:p>
          <a:p>
            <a:pPr algn="ctr"/>
            <a:r>
              <a:rPr kumimoji="1" lang="en-US" altLang="zh-CN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2025/10/30</a:t>
            </a:r>
          </a:p>
          <a:p>
            <a:pPr algn="ctr"/>
            <a:endParaRPr kumimoji="1" lang="en-US" altLang="zh-CN" b="1" dirty="0">
              <a:solidFill>
                <a:srgbClr val="00206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algn="ctr"/>
            <a:r>
              <a:rPr kumimoji="1" lang="en-US" altLang="zh-CN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CLHCP,</a:t>
            </a:r>
            <a:r>
              <a:rPr kumimoji="1" lang="zh-CN" altLang="en-US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en-US" altLang="zh-CN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2025,</a:t>
            </a:r>
            <a:r>
              <a:rPr kumimoji="1" lang="zh-CN" altLang="en-US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en-US" altLang="zh-CN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Xinxiang</a:t>
            </a:r>
            <a:endParaRPr kumimoji="1" lang="zh-CN" altLang="en-US" b="1" dirty="0">
              <a:solidFill>
                <a:srgbClr val="00206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74B9AE12-D236-DF44-AA17-7EC5A5DF7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75A48-9D91-AD42-8FEF-0106549F2306}" type="slidenum">
              <a:rPr kumimoji="1" lang="zh-CN" altLang="en-US" smtClean="0"/>
              <a:t>1</a:t>
            </a:fld>
            <a:endParaRPr kumimoji="1" lang="zh-CN" altLang="en-US"/>
          </a:p>
        </p:txBody>
      </p:sp>
      <p:cxnSp>
        <p:nvCxnSpPr>
          <p:cNvPr id="12" name="直线连接符 11"/>
          <p:cNvCxnSpPr>
            <a:cxnSpLocks/>
          </p:cNvCxnSpPr>
          <p:nvPr/>
        </p:nvCxnSpPr>
        <p:spPr>
          <a:xfrm>
            <a:off x="0" y="2738681"/>
            <a:ext cx="9144000" cy="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 7"/>
          <p:cNvGrpSpPr/>
          <p:nvPr/>
        </p:nvGrpSpPr>
        <p:grpSpPr>
          <a:xfrm>
            <a:off x="0" y="4835058"/>
            <a:ext cx="9144000" cy="331897"/>
            <a:chOff x="0" y="6446733"/>
            <a:chExt cx="9144000" cy="442528"/>
          </a:xfrm>
        </p:grpSpPr>
        <p:sp>
          <p:nvSpPr>
            <p:cNvPr id="16" name="Rectangle 6"/>
            <p:cNvSpPr/>
            <p:nvPr/>
          </p:nvSpPr>
          <p:spPr>
            <a:xfrm>
              <a:off x="0" y="6488821"/>
              <a:ext cx="9144000" cy="36918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zh-CN" altLang="en-US"/>
            </a:p>
          </p:txBody>
        </p:sp>
        <p:sp>
          <p:nvSpPr>
            <p:cNvPr id="18" name="Rectangle 7"/>
            <p:cNvSpPr/>
            <p:nvPr/>
          </p:nvSpPr>
          <p:spPr>
            <a:xfrm>
              <a:off x="0" y="6446733"/>
              <a:ext cx="9144000" cy="457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zh-CN" altLang="en-US"/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240031" y="6458376"/>
              <a:ext cx="246308" cy="4308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kumimoji="1" lang="zh-CN" altLang="en-US" sz="1500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21" name="文本框 20"/>
            <p:cNvSpPr txBox="1"/>
            <p:nvPr/>
          </p:nvSpPr>
          <p:spPr>
            <a:xfrm flipH="1">
              <a:off x="8275320" y="6458376"/>
              <a:ext cx="308611" cy="430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kumimoji="1" lang="zh-CN" altLang="en-US" sz="1500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7CA31A6D-2A9D-6045-8DB2-BD578BAA060F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2025/10/30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5" name="灯片编号占位符 1">
            <a:extLst>
              <a:ext uri="{FF2B5EF4-FFF2-40B4-BE49-F238E27FC236}">
                <a16:creationId xmlns:a16="http://schemas.microsoft.com/office/drawing/2014/main" id="{9AEE5495-F511-5646-BA0B-5C62CD21ABE3}"/>
              </a:ext>
            </a:extLst>
          </p:cNvPr>
          <p:cNvSpPr txBox="1">
            <a:spLocks/>
          </p:cNvSpPr>
          <p:nvPr/>
        </p:nvSpPr>
        <p:spPr>
          <a:xfrm>
            <a:off x="6889711" y="4870359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B75A48-9D91-AD42-8FEF-0106549F2306}" type="slidenum">
              <a:rPr kumimoji="1" lang="zh-CN" altLang="en-US" sz="1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D4EA274E-112E-C19D-27ED-9DF1010805F4}"/>
              </a:ext>
            </a:extLst>
          </p:cNvPr>
          <p:cNvSpPr txBox="1"/>
          <p:nvPr/>
        </p:nvSpPr>
        <p:spPr>
          <a:xfrm>
            <a:off x="3959406" y="4835058"/>
            <a:ext cx="1893852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UCAS,</a:t>
            </a:r>
            <a:r>
              <a:rPr kumimoji="1" lang="zh-CN" altLang="en-US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 </a:t>
            </a:r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Wenbin</a:t>
            </a:r>
            <a:r>
              <a:rPr kumimoji="1" lang="zh-CN" altLang="en-US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 </a:t>
            </a:r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Qian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SimSun" panose="02010600030101010101" pitchFamily="2" charset="-122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5615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190"/>
    </mc:Choice>
    <mc:Fallback xmlns="">
      <p:transition spd="slow" advTm="1619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/>
          <p:cNvGrpSpPr/>
          <p:nvPr/>
        </p:nvGrpSpPr>
        <p:grpSpPr>
          <a:xfrm>
            <a:off x="0" y="36387"/>
            <a:ext cx="9144000" cy="5107114"/>
            <a:chOff x="0" y="48516"/>
            <a:chExt cx="9144000" cy="6809485"/>
          </a:xfrm>
        </p:grpSpPr>
        <p:grpSp>
          <p:nvGrpSpPr>
            <p:cNvPr id="22" name="组 21"/>
            <p:cNvGrpSpPr/>
            <p:nvPr/>
          </p:nvGrpSpPr>
          <p:grpSpPr>
            <a:xfrm>
              <a:off x="110103" y="48516"/>
              <a:ext cx="8885307" cy="677108"/>
              <a:chOff x="110103" y="48516"/>
              <a:chExt cx="8885307" cy="677108"/>
            </a:xfrm>
          </p:grpSpPr>
          <p:sp>
            <p:nvSpPr>
              <p:cNvPr id="10" name="矩形 9"/>
              <p:cNvSpPr/>
              <p:nvPr/>
            </p:nvSpPr>
            <p:spPr>
              <a:xfrm>
                <a:off x="231515" y="48516"/>
                <a:ext cx="5372112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Time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dependent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measurements</a:t>
                </a:r>
                <a:endParaRPr lang="zh-CN" altLang="en-US" sz="27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2" name="直线连接符 11"/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/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/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/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47E49A61-2CF9-564D-A925-81EEB22FB4EA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2025/10/30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灯片编号占位符 1">
            <a:extLst>
              <a:ext uri="{FF2B5EF4-FFF2-40B4-BE49-F238E27FC236}">
                <a16:creationId xmlns:a16="http://schemas.microsoft.com/office/drawing/2014/main" id="{32EB955D-0E8D-1745-B307-D86A0A0776B6}"/>
              </a:ext>
            </a:extLst>
          </p:cNvPr>
          <p:cNvSpPr txBox="1">
            <a:spLocks/>
          </p:cNvSpPr>
          <p:nvPr/>
        </p:nvSpPr>
        <p:spPr>
          <a:xfrm>
            <a:off x="6889711" y="4870359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B75A48-9D91-AD42-8FEF-0106549F2306}" type="slidenum">
              <a:rPr kumimoji="1" lang="zh-CN" altLang="en-US" sz="1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10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5" name="组合 34">
            <a:extLst>
              <a:ext uri="{FF2B5EF4-FFF2-40B4-BE49-F238E27FC236}">
                <a16:creationId xmlns:a16="http://schemas.microsoft.com/office/drawing/2014/main" id="{E2C0F1AE-A526-5CBD-86B7-3F7C0C34BB6C}"/>
              </a:ext>
            </a:extLst>
          </p:cNvPr>
          <p:cNvGrpSpPr/>
          <p:nvPr/>
        </p:nvGrpSpPr>
        <p:grpSpPr>
          <a:xfrm>
            <a:off x="352963" y="1149151"/>
            <a:ext cx="2267163" cy="964750"/>
            <a:chOff x="231515" y="1992151"/>
            <a:chExt cx="2267163" cy="964750"/>
          </a:xfrm>
        </p:grpSpPr>
        <p:grpSp>
          <p:nvGrpSpPr>
            <p:cNvPr id="129" name="组合 128">
              <a:extLst>
                <a:ext uri="{FF2B5EF4-FFF2-40B4-BE49-F238E27FC236}">
                  <a16:creationId xmlns:a16="http://schemas.microsoft.com/office/drawing/2014/main" id="{8D3B31A4-A303-0754-C295-3EDBCB5B75AA}"/>
                </a:ext>
              </a:extLst>
            </p:cNvPr>
            <p:cNvGrpSpPr/>
            <p:nvPr/>
          </p:nvGrpSpPr>
          <p:grpSpPr>
            <a:xfrm>
              <a:off x="231515" y="1992151"/>
              <a:ext cx="2267163" cy="964750"/>
              <a:chOff x="531696" y="3067077"/>
              <a:chExt cx="2267163" cy="964750"/>
            </a:xfrm>
          </p:grpSpPr>
          <p:pic>
            <p:nvPicPr>
              <p:cNvPr id="125" name="图片 124">
                <a:extLst>
                  <a:ext uri="{FF2B5EF4-FFF2-40B4-BE49-F238E27FC236}">
                    <a16:creationId xmlns:a16="http://schemas.microsoft.com/office/drawing/2014/main" id="{047C638E-DFF1-7715-5B75-E694F34BB9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31696" y="3067077"/>
                <a:ext cx="2267163" cy="964750"/>
              </a:xfrm>
              <a:prstGeom prst="rect">
                <a:avLst/>
              </a:prstGeom>
            </p:spPr>
          </p:pic>
          <p:sp>
            <p:nvSpPr>
              <p:cNvPr id="126" name="矩形 125">
                <a:extLst>
                  <a:ext uri="{FF2B5EF4-FFF2-40B4-BE49-F238E27FC236}">
                    <a16:creationId xmlns:a16="http://schemas.microsoft.com/office/drawing/2014/main" id="{F18B9662-5ADC-2A9A-8DFA-4875D9076F08}"/>
                  </a:ext>
                </a:extLst>
              </p:cNvPr>
              <p:cNvSpPr/>
              <p:nvPr/>
            </p:nvSpPr>
            <p:spPr>
              <a:xfrm>
                <a:off x="531706" y="3086020"/>
                <a:ext cx="2267153" cy="940808"/>
              </a:xfrm>
              <a:prstGeom prst="rect">
                <a:avLst/>
              </a:prstGeom>
              <a:noFill/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>
                  <a:solidFill>
                    <a:srgbClr val="00B050"/>
                  </a:solidFill>
                </a:endParaRPr>
              </a:p>
            </p:txBody>
          </p:sp>
        </p:grp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24B0F3FE-F7CF-2784-399A-D231C0F9F58B}"/>
                </a:ext>
              </a:extLst>
            </p:cNvPr>
            <p:cNvSpPr/>
            <p:nvPr/>
          </p:nvSpPr>
          <p:spPr>
            <a:xfrm>
              <a:off x="476272" y="2317614"/>
              <a:ext cx="439003" cy="32067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137218CE-67E4-7F9E-A65B-3EC48E93F2E4}"/>
                </a:ext>
              </a:extLst>
            </p:cNvPr>
            <p:cNvSpPr/>
            <p:nvPr/>
          </p:nvSpPr>
          <p:spPr>
            <a:xfrm>
              <a:off x="2107381" y="2308466"/>
              <a:ext cx="318948" cy="32067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EECC125D-9B2E-5F45-AE79-1FBCAD442E75}"/>
                </a:ext>
              </a:extLst>
            </p:cNvPr>
            <p:cNvSpPr/>
            <p:nvPr/>
          </p:nvSpPr>
          <p:spPr>
            <a:xfrm>
              <a:off x="2026428" y="2031658"/>
              <a:ext cx="285434" cy="13067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33FFF251-74AA-DFAF-16AC-418A5A896FAD}"/>
                </a:ext>
              </a:extLst>
            </p:cNvPr>
            <p:cNvSpPr/>
            <p:nvPr/>
          </p:nvSpPr>
          <p:spPr>
            <a:xfrm>
              <a:off x="620788" y="2791020"/>
              <a:ext cx="285434" cy="13067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26165DD1-15C3-C131-696B-396F029777DC}"/>
              </a:ext>
            </a:extLst>
          </p:cNvPr>
          <p:cNvGrpSpPr/>
          <p:nvPr/>
        </p:nvGrpSpPr>
        <p:grpSpPr>
          <a:xfrm>
            <a:off x="6434391" y="1098307"/>
            <a:ext cx="2267163" cy="964749"/>
            <a:chOff x="231515" y="3117376"/>
            <a:chExt cx="2267163" cy="964749"/>
          </a:xfrm>
        </p:grpSpPr>
        <p:grpSp>
          <p:nvGrpSpPr>
            <p:cNvPr id="127" name="组合 126">
              <a:extLst>
                <a:ext uri="{FF2B5EF4-FFF2-40B4-BE49-F238E27FC236}">
                  <a16:creationId xmlns:a16="http://schemas.microsoft.com/office/drawing/2014/main" id="{36CFF669-269C-CBF9-F99A-3A0E30C4FDCD}"/>
                </a:ext>
              </a:extLst>
            </p:cNvPr>
            <p:cNvGrpSpPr/>
            <p:nvPr/>
          </p:nvGrpSpPr>
          <p:grpSpPr>
            <a:xfrm>
              <a:off x="231515" y="3117376"/>
              <a:ext cx="2267163" cy="964749"/>
              <a:chOff x="5815914" y="2312648"/>
              <a:chExt cx="2158077" cy="940808"/>
            </a:xfrm>
          </p:grpSpPr>
          <p:pic>
            <p:nvPicPr>
              <p:cNvPr id="121" name="图片 120">
                <a:extLst>
                  <a:ext uri="{FF2B5EF4-FFF2-40B4-BE49-F238E27FC236}">
                    <a16:creationId xmlns:a16="http://schemas.microsoft.com/office/drawing/2014/main" id="{6F8414FB-9056-5118-F1E2-8CF8771691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878491" y="2346591"/>
                <a:ext cx="2095500" cy="901700"/>
              </a:xfrm>
              <a:prstGeom prst="rect">
                <a:avLst/>
              </a:prstGeom>
            </p:spPr>
          </p:pic>
          <p:sp>
            <p:nvSpPr>
              <p:cNvPr id="124" name="矩形 123">
                <a:extLst>
                  <a:ext uri="{FF2B5EF4-FFF2-40B4-BE49-F238E27FC236}">
                    <a16:creationId xmlns:a16="http://schemas.microsoft.com/office/drawing/2014/main" id="{2C9AD3E9-8AAA-9B10-6A4A-6FDFEE4E018B}"/>
                  </a:ext>
                </a:extLst>
              </p:cNvPr>
              <p:cNvSpPr/>
              <p:nvPr/>
            </p:nvSpPr>
            <p:spPr>
              <a:xfrm>
                <a:off x="5815914" y="2312648"/>
                <a:ext cx="2154515" cy="940808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</p:grp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A785B611-BC81-1AE9-D950-E7859724EC22}"/>
                </a:ext>
              </a:extLst>
            </p:cNvPr>
            <p:cNvSpPr/>
            <p:nvPr/>
          </p:nvSpPr>
          <p:spPr>
            <a:xfrm>
              <a:off x="482170" y="3454170"/>
              <a:ext cx="439003" cy="32067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A62EFD0C-7923-4CC2-0C41-9B467D932C97}"/>
                </a:ext>
              </a:extLst>
            </p:cNvPr>
            <p:cNvSpPr/>
            <p:nvPr/>
          </p:nvSpPr>
          <p:spPr>
            <a:xfrm>
              <a:off x="2137584" y="3410375"/>
              <a:ext cx="288745" cy="32067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B18EBEE9-8875-BE92-085D-9FFA14DD4D8B}"/>
                </a:ext>
              </a:extLst>
            </p:cNvPr>
            <p:cNvSpPr/>
            <p:nvPr/>
          </p:nvSpPr>
          <p:spPr>
            <a:xfrm>
              <a:off x="598651" y="3913612"/>
              <a:ext cx="285434" cy="13067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6" name="矩形 25">
              <a:extLst>
                <a:ext uri="{FF2B5EF4-FFF2-40B4-BE49-F238E27FC236}">
                  <a16:creationId xmlns:a16="http://schemas.microsoft.com/office/drawing/2014/main" id="{ADE244AF-77E2-5F82-8B96-BFEBEB881916}"/>
                </a:ext>
              </a:extLst>
            </p:cNvPr>
            <p:cNvSpPr/>
            <p:nvPr/>
          </p:nvSpPr>
          <p:spPr>
            <a:xfrm>
              <a:off x="2026130" y="3188936"/>
              <a:ext cx="285434" cy="13067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sp>
        <p:nvSpPr>
          <p:cNvPr id="31" name="文本框 30">
            <a:extLst>
              <a:ext uri="{FF2B5EF4-FFF2-40B4-BE49-F238E27FC236}">
                <a16:creationId xmlns:a16="http://schemas.microsoft.com/office/drawing/2014/main" id="{BB3731AD-9BCA-7C42-7651-D5F67EC8A2AF}"/>
              </a:ext>
            </a:extLst>
          </p:cNvPr>
          <p:cNvSpPr txBox="1"/>
          <p:nvPr/>
        </p:nvSpPr>
        <p:spPr>
          <a:xfrm>
            <a:off x="3959406" y="4835058"/>
            <a:ext cx="1845762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UCAS</a:t>
            </a:r>
            <a:r>
              <a:rPr kumimoji="1" lang="zh-CN" altLang="en-US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 </a:t>
            </a:r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Wenbin</a:t>
            </a:r>
            <a:r>
              <a:rPr kumimoji="1" lang="zh-CN" altLang="en-US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 </a:t>
            </a:r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Qian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SimSun" panose="02010600030101010101" pitchFamily="2" charset="-122"/>
              <a:cs typeface="Times New Roman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406AC899-06BA-5ABB-D0B2-3CAD45AF937A}"/>
                  </a:ext>
                </a:extLst>
              </p:cNvPr>
              <p:cNvSpPr txBox="1"/>
              <p:nvPr/>
            </p:nvSpPr>
            <p:spPr>
              <a:xfrm>
                <a:off x="3082407" y="1188277"/>
                <a:ext cx="2718722" cy="784382"/>
              </a:xfrm>
              <a:prstGeom prst="rect">
                <a:avLst/>
              </a:prstGeom>
              <a:noFill/>
              <a:ln w="19050">
                <a:solidFill>
                  <a:srgbClr val="FF0000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sz="10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1000" b="1" i="1" smtClean="0">
                              <a:latin typeface="Cambria Math" panose="02040503050406030204" pitchFamily="18" charset="0"/>
                            </a:rPr>
                            <m:t>𝑨</m:t>
                          </m:r>
                        </m:e>
                        <m:sub>
                          <m:r>
                            <a:rPr kumimoji="1" lang="en-US" altLang="zh-CN" sz="1000" b="1" i="1" smtClean="0">
                              <a:latin typeface="Cambria Math" panose="02040503050406030204" pitchFamily="18" charset="0"/>
                            </a:rPr>
                            <m:t>𝑪𝑷</m:t>
                          </m:r>
                        </m:sub>
                      </m:sSub>
                      <m:r>
                        <a:rPr kumimoji="1" lang="en-US" altLang="zh-CN" sz="1000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1" lang="zh-CN" altLang="en-US" sz="1000" b="1" i="1" smtClean="0"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kumimoji="1" lang="en-US" altLang="zh-CN" sz="1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zh-CN" sz="1000" b="1" i="0" smtClean="0">
                              <a:latin typeface="Cambria Math" panose="02040503050406030204" pitchFamily="18" charset="0"/>
                            </a:rPr>
                            <m:t>𝚪</m:t>
                          </m:r>
                          <m:d>
                            <m:dPr>
                              <m:ctrlPr>
                                <a:rPr kumimoji="1" lang="en-US" altLang="zh-CN" sz="1000" b="1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kumimoji="1" lang="en-US" altLang="zh-CN" sz="10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acc>
                                    <m:accPr>
                                      <m:chr m:val="̅"/>
                                      <m:ctrlPr>
                                        <a:rPr kumimoji="1" lang="en-US" altLang="zh-CN" sz="10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kumimoji="1" lang="en-US" altLang="zh-CN" sz="1000" b="1" i="1" smtClean="0">
                                          <a:latin typeface="Cambria Math" panose="02040503050406030204" pitchFamily="18" charset="0"/>
                                        </a:rPr>
                                        <m:t>𝑩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kumimoji="1" lang="en-US" altLang="zh-CN" sz="1000" b="1" i="1" smtClean="0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kumimoji="1" lang="en-US" altLang="zh-CN" sz="1000" b="1" i="1" smtClean="0">
                                      <a:latin typeface="Cambria Math" panose="02040503050406030204" pitchFamily="18" charset="0"/>
                                    </a:rPr>
                                    <m:t>𝒔</m:t>
                                  </m:r>
                                  <m:r>
                                    <a:rPr kumimoji="1" lang="en-US" altLang="zh-CN" sz="1000" b="1" i="1" smtClean="0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sub>
                                <m:sup>
                                  <m:r>
                                    <a:rPr kumimoji="1" lang="en-US" altLang="zh-CN" sz="1000" b="1" i="1" smtClean="0">
                                      <a:latin typeface="Cambria Math" panose="02040503050406030204" pitchFamily="18" charset="0"/>
                                    </a:rPr>
                                    <m:t>𝟎</m:t>
                                  </m:r>
                                </m:sup>
                              </m:sSubSup>
                              <m:d>
                                <m:dPr>
                                  <m:ctrlPr>
                                    <a:rPr kumimoji="1" lang="en-US" altLang="zh-CN" sz="10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kumimoji="1" lang="en-US" altLang="zh-CN" sz="1000" b="1" i="1" smtClean="0">
                                      <a:latin typeface="Cambria Math" panose="02040503050406030204" pitchFamily="18" charset="0"/>
                                    </a:rPr>
                                    <m:t>𝒕</m:t>
                                  </m:r>
                                </m:e>
                              </m:d>
                              <m:r>
                                <a:rPr kumimoji="1" lang="en-US" altLang="zh-CN" sz="1000" b="1" i="1" smtClean="0"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kumimoji="1" lang="en-US" altLang="zh-CN" sz="1000" b="1" i="1" smtClean="0">
                                  <a:latin typeface="Cambria Math" panose="02040503050406030204" pitchFamily="18" charset="0"/>
                                </a:rPr>
                                <m:t>𝒇</m:t>
                              </m:r>
                            </m:e>
                          </m:d>
                          <m:r>
                            <a:rPr kumimoji="1" lang="en-US" altLang="zh-CN" sz="10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kumimoji="1" lang="en-US" altLang="zh-CN" sz="1000" b="1" i="0" smtClean="0">
                              <a:latin typeface="Cambria Math" panose="02040503050406030204" pitchFamily="18" charset="0"/>
                            </a:rPr>
                            <m:t>𝚪</m:t>
                          </m:r>
                          <m:r>
                            <a:rPr kumimoji="1" lang="en-US" altLang="zh-CN" sz="1000" b="1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bSup>
                            <m:sSubSupPr>
                              <m:ctrlPr>
                                <a:rPr kumimoji="1" lang="en-US" altLang="zh-CN" sz="1000" b="1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kumimoji="1" lang="en-US" altLang="zh-CN" sz="1000" b="1" i="1" smtClean="0">
                                  <a:latin typeface="Cambria Math" panose="02040503050406030204" pitchFamily="18" charset="0"/>
                                </a:rPr>
                                <m:t>𝑩</m:t>
                              </m:r>
                            </m:e>
                            <m:sub>
                              <m:r>
                                <a:rPr kumimoji="1" lang="en-US" altLang="zh-CN" sz="1000" b="1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kumimoji="1" lang="en-US" altLang="zh-CN" sz="1000" b="1" i="1" smtClean="0">
                                  <a:latin typeface="Cambria Math" panose="02040503050406030204" pitchFamily="18" charset="0"/>
                                </a:rPr>
                                <m:t>𝒔</m:t>
                              </m:r>
                              <m:r>
                                <a:rPr kumimoji="1" lang="en-US" altLang="zh-CN" sz="1000" b="1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b>
                            <m:sup>
                              <m:r>
                                <a:rPr kumimoji="1" lang="en-US" altLang="zh-CN" sz="1000" b="1" i="1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sup>
                          </m:sSubSup>
                          <m:d>
                            <m:dPr>
                              <m:ctrlPr>
                                <a:rPr kumimoji="1" lang="en-US" altLang="zh-CN" sz="1000" b="1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1" lang="en-US" altLang="zh-CN" sz="1000" b="1" i="1" smtClean="0">
                                  <a:latin typeface="Cambria Math" panose="02040503050406030204" pitchFamily="18" charset="0"/>
                                </a:rPr>
                                <m:t>𝒕</m:t>
                              </m:r>
                            </m:e>
                          </m:d>
                          <m:r>
                            <a:rPr kumimoji="1" lang="en-US" altLang="zh-CN" sz="1000" b="1" i="1" smtClean="0">
                              <a:latin typeface="Cambria Math" panose="02040503050406030204" pitchFamily="18" charset="0"/>
                            </a:rPr>
                            <m:t>→</m:t>
                          </m:r>
                          <m:r>
                            <a:rPr kumimoji="1" lang="en-US" altLang="zh-CN" sz="1000" b="1" i="1" smtClean="0">
                              <a:latin typeface="Cambria Math" panose="02040503050406030204" pitchFamily="18" charset="0"/>
                            </a:rPr>
                            <m:t>𝒇</m:t>
                          </m:r>
                          <m:r>
                            <a:rPr kumimoji="1" lang="en-US" altLang="zh-CN" sz="1000" b="1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kumimoji="1" lang="en-US" altLang="zh-CN" sz="1000" b="1" i="1">
                              <a:latin typeface="Cambria Math" panose="02040503050406030204" pitchFamily="18" charset="0"/>
                            </a:rPr>
                            <m:t>𝚪</m:t>
                          </m:r>
                          <m:d>
                            <m:dPr>
                              <m:ctrlPr>
                                <a:rPr kumimoji="1" lang="en-US" altLang="zh-CN" sz="1000" b="1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kumimoji="1" lang="en-US" altLang="zh-CN" sz="1000" b="1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sSub>
                                    <m:sSubPr>
                                      <m:ctrlPr>
                                        <a:rPr kumimoji="1" lang="en-US" altLang="zh-CN" sz="10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̅"/>
                                          <m:ctrlPr>
                                            <a:rPr kumimoji="1" lang="en-US" altLang="zh-CN" sz="1000" b="1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kumimoji="1" lang="en-US" altLang="zh-CN" sz="1000" b="1" i="1">
                                              <a:latin typeface="Cambria Math" panose="02040503050406030204" pitchFamily="18" charset="0"/>
                                            </a:rPr>
                                            <m:t>𝑩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kumimoji="1" lang="en-US" altLang="zh-CN" sz="1000" b="1" i="1" smtClean="0"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kumimoji="1" lang="en-US" altLang="zh-CN" sz="1000" b="1" i="1" smtClean="0">
                                          <a:latin typeface="Cambria Math" panose="02040503050406030204" pitchFamily="18" charset="0"/>
                                        </a:rPr>
                                        <m:t>𝒔</m:t>
                                      </m:r>
                                      <m:r>
                                        <a:rPr kumimoji="1" lang="en-US" altLang="zh-CN" sz="1000" b="1" i="1" smtClean="0">
                                          <a:latin typeface="Cambria Math" panose="02040503050406030204" pitchFamily="18" charset="0"/>
                                        </a:rPr>
                                        <m:t>)</m:t>
                                      </m:r>
                                    </m:sub>
                                  </m:sSub>
                                </m:e>
                                <m:sup>
                                  <m:r>
                                    <a:rPr kumimoji="1" lang="en-US" altLang="zh-CN" sz="1000" b="1" i="1">
                                      <a:latin typeface="Cambria Math" panose="02040503050406030204" pitchFamily="18" charset="0"/>
                                    </a:rPr>
                                    <m:t>𝟎</m:t>
                                  </m:r>
                                </m:sup>
                              </m:sSup>
                              <m:d>
                                <m:dPr>
                                  <m:ctrlPr>
                                    <a:rPr kumimoji="1" lang="en-US" altLang="zh-CN" sz="1000" b="1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kumimoji="1" lang="en-US" altLang="zh-CN" sz="1000" b="1" i="1">
                                      <a:latin typeface="Cambria Math" panose="02040503050406030204" pitchFamily="18" charset="0"/>
                                    </a:rPr>
                                    <m:t>𝒕</m:t>
                                  </m:r>
                                </m:e>
                              </m:d>
                              <m:r>
                                <a:rPr kumimoji="1" lang="en-US" altLang="zh-CN" sz="1000" b="1" i="1"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kumimoji="1" lang="en-US" altLang="zh-CN" sz="1000" b="1" i="1">
                                  <a:latin typeface="Cambria Math" panose="02040503050406030204" pitchFamily="18" charset="0"/>
                                </a:rPr>
                                <m:t>𝒇</m:t>
                              </m:r>
                            </m:e>
                          </m:d>
                          <m:r>
                            <a:rPr kumimoji="1" lang="en-US" altLang="zh-CN" sz="1000" b="1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kumimoji="1" lang="en-US" altLang="zh-CN" sz="1000" b="1" i="1">
                              <a:latin typeface="Cambria Math" panose="02040503050406030204" pitchFamily="18" charset="0"/>
                            </a:rPr>
                            <m:t>𝜞</m:t>
                          </m:r>
                          <m:r>
                            <a:rPr kumimoji="1" lang="en-US" altLang="zh-CN" sz="1000" b="1" i="1">
                              <a:latin typeface="Cambria Math" panose="02040503050406030204" pitchFamily="18" charset="0"/>
                            </a:rPr>
                            <m:t>(</m:t>
                          </m:r>
                          <m:sSubSup>
                            <m:sSubSupPr>
                              <m:ctrlPr>
                                <a:rPr kumimoji="1" lang="en-US" altLang="zh-CN" sz="1000" b="1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kumimoji="1" lang="en-US" altLang="zh-CN" sz="1000" b="1" i="1">
                                  <a:latin typeface="Cambria Math" panose="02040503050406030204" pitchFamily="18" charset="0"/>
                                </a:rPr>
                                <m:t>𝑩</m:t>
                              </m:r>
                            </m:e>
                            <m:sub>
                              <m:r>
                                <a:rPr kumimoji="1" lang="en-US" altLang="zh-CN" sz="1000" b="1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kumimoji="1" lang="en-US" altLang="zh-CN" sz="1000" b="1" i="1" smtClean="0">
                                  <a:latin typeface="Cambria Math" panose="02040503050406030204" pitchFamily="18" charset="0"/>
                                </a:rPr>
                                <m:t>𝒔</m:t>
                              </m:r>
                              <m:r>
                                <a:rPr kumimoji="1" lang="en-US" altLang="zh-CN" sz="1000" b="1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b>
                            <m:sup>
                              <m:r>
                                <a:rPr kumimoji="1" lang="en-US" altLang="zh-CN" sz="10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sup>
                          </m:sSubSup>
                          <m:d>
                            <m:dPr>
                              <m:ctrlPr>
                                <a:rPr kumimoji="1" lang="en-US" altLang="zh-CN" sz="1000" b="1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1" lang="en-US" altLang="zh-CN" sz="1000" b="1" i="1">
                                  <a:latin typeface="Cambria Math" panose="02040503050406030204" pitchFamily="18" charset="0"/>
                                </a:rPr>
                                <m:t>𝒕</m:t>
                              </m:r>
                            </m:e>
                          </m:d>
                          <m:r>
                            <a:rPr kumimoji="1" lang="en-US" altLang="zh-CN" sz="1000" b="1" i="1">
                              <a:latin typeface="Cambria Math" panose="02040503050406030204" pitchFamily="18" charset="0"/>
                            </a:rPr>
                            <m:t>→</m:t>
                          </m:r>
                          <m:r>
                            <a:rPr kumimoji="1" lang="en-US" altLang="zh-CN" sz="1000" b="1" i="1">
                              <a:latin typeface="Cambria Math" panose="02040503050406030204" pitchFamily="18" charset="0"/>
                            </a:rPr>
                            <m:t>𝒇</m:t>
                          </m:r>
                          <m:r>
                            <a:rPr kumimoji="1" lang="en-US" altLang="zh-CN" sz="1000" b="1" i="1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  <m:r>
                        <a:rPr kumimoji="1" lang="en-US" altLang="zh-CN" sz="1000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1" lang="zh-CN" altLang="en-US" sz="1000" b="1" i="1" smtClean="0"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kumimoji="1" lang="en-US" altLang="zh-CN" sz="1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zh-CN" sz="1000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𝑺</m:t>
                          </m:r>
                          <m:func>
                            <m:funcPr>
                              <m:ctrlPr>
                                <a:rPr kumimoji="1" lang="zh-CN" altLang="en-US" sz="1000" b="1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kumimoji="1" lang="en-US" altLang="zh-CN" sz="1000" b="1" i="0" smtClean="0">
                                  <a:latin typeface="Cambria Math" panose="02040503050406030204" pitchFamily="18" charset="0"/>
                                </a:rPr>
                                <m:t>𝐬𝐢𝐧</m:t>
                              </m:r>
                            </m:fName>
                            <m:e>
                              <m:r>
                                <a:rPr kumimoji="1" lang="en-US" altLang="zh-CN" sz="1000" b="1" i="0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kumimoji="1" lang="en-US" altLang="zh-CN" sz="1000" b="1" i="0" smtClean="0">
                                  <a:latin typeface="Cambria Math" panose="02040503050406030204" pitchFamily="18" charset="0"/>
                                </a:rPr>
                                <m:t>𝚫</m:t>
                              </m:r>
                              <m:sSub>
                                <m:sSubPr>
                                  <m:ctrlPr>
                                    <a:rPr kumimoji="1" lang="en-US" altLang="zh-CN" sz="10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zh-CN" sz="1000" b="1" i="1" smtClean="0">
                                      <a:latin typeface="Cambria Math" panose="02040503050406030204" pitchFamily="18" charset="0"/>
                                    </a:rPr>
                                    <m:t>𝒎</m:t>
                                  </m:r>
                                </m:e>
                                <m:sub>
                                  <m:r>
                                    <a:rPr kumimoji="1" lang="en-US" altLang="zh-CN" sz="1000" b="1" i="1" smtClean="0">
                                      <a:latin typeface="Cambria Math" panose="02040503050406030204" pitchFamily="18" charset="0"/>
                                    </a:rPr>
                                    <m:t>𝒒</m:t>
                                  </m:r>
                                </m:sub>
                              </m:sSub>
                              <m:r>
                                <a:rPr kumimoji="1" lang="en-US" altLang="zh-CN" sz="1000" b="1" i="1" smtClean="0">
                                  <a:latin typeface="Cambria Math" panose="02040503050406030204" pitchFamily="18" charset="0"/>
                                </a:rPr>
                                <m:t>𝒕</m:t>
                              </m:r>
                            </m:e>
                          </m:func>
                          <m:r>
                            <a:rPr kumimoji="1" lang="en-US" altLang="zh-CN" sz="1000" b="1" i="1" smtClean="0">
                              <a:latin typeface="Cambria Math" panose="02040503050406030204" pitchFamily="18" charset="0"/>
                            </a:rPr>
                            <m:t>)−</m:t>
                          </m:r>
                          <m:r>
                            <a:rPr kumimoji="1" lang="en-US" altLang="zh-CN" sz="1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𝑪</m:t>
                          </m:r>
                          <m:func>
                            <m:funcPr>
                              <m:ctrlPr>
                                <a:rPr kumimoji="1" lang="zh-CN" altLang="en-US" sz="1000" b="1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kumimoji="1" lang="en-US" altLang="zh-CN" sz="1000" b="1" i="0" smtClean="0">
                                  <a:latin typeface="Cambria Math" panose="02040503050406030204" pitchFamily="18" charset="0"/>
                                </a:rPr>
                                <m:t>𝐜𝐨𝐬</m:t>
                              </m:r>
                            </m:fName>
                            <m:e>
                              <m:r>
                                <a:rPr kumimoji="1" lang="en-US" altLang="zh-CN" sz="1000" b="1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kumimoji="1" lang="en-US" altLang="zh-CN" sz="1000" b="1" i="0" smtClean="0">
                                  <a:latin typeface="Cambria Math" panose="02040503050406030204" pitchFamily="18" charset="0"/>
                                </a:rPr>
                                <m:t>𝚫</m:t>
                              </m:r>
                              <m:sSub>
                                <m:sSubPr>
                                  <m:ctrlPr>
                                    <a:rPr kumimoji="1" lang="en-US" altLang="zh-CN" sz="10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zh-CN" sz="1000" b="1" i="1" smtClean="0">
                                      <a:latin typeface="Cambria Math" panose="02040503050406030204" pitchFamily="18" charset="0"/>
                                    </a:rPr>
                                    <m:t>𝒎</m:t>
                                  </m:r>
                                </m:e>
                                <m:sub>
                                  <m:r>
                                    <a:rPr kumimoji="1" lang="en-US" altLang="zh-CN" sz="1000" b="1" i="1" smtClean="0">
                                      <a:latin typeface="Cambria Math" panose="02040503050406030204" pitchFamily="18" charset="0"/>
                                    </a:rPr>
                                    <m:t>𝒒</m:t>
                                  </m:r>
                                </m:sub>
                              </m:sSub>
                              <m:r>
                                <a:rPr kumimoji="1" lang="en-US" altLang="zh-CN" sz="1000" b="1" i="1" smtClean="0">
                                  <a:latin typeface="Cambria Math" panose="02040503050406030204" pitchFamily="18" charset="0"/>
                                </a:rPr>
                                <m:t>𝒕</m:t>
                              </m:r>
                              <m:r>
                                <a:rPr kumimoji="1" lang="en-US" altLang="zh-CN" sz="1000" b="1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func>
                        </m:num>
                        <m:den>
                          <m:func>
                            <m:funcPr>
                              <m:ctrlPr>
                                <a:rPr kumimoji="1" lang="zh-CN" altLang="en-US" sz="1000" b="1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kumimoji="1" lang="en-US" altLang="zh-CN" sz="1000" b="1" i="0" smtClean="0">
                                  <a:latin typeface="Cambria Math" panose="02040503050406030204" pitchFamily="18" charset="0"/>
                                </a:rPr>
                                <m:t>𝐜𝐨𝐬𝐡</m:t>
                              </m:r>
                            </m:fName>
                            <m:e>
                              <m:r>
                                <a:rPr kumimoji="1" lang="en-US" altLang="zh-CN" sz="1000" b="1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kumimoji="1" lang="en-US" altLang="zh-CN" sz="1000" b="1" i="0" smtClean="0">
                                  <a:latin typeface="Cambria Math" panose="02040503050406030204" pitchFamily="18" charset="0"/>
                                </a:rPr>
                                <m:t>𝚫</m:t>
                              </m:r>
                              <m:sSub>
                                <m:sSubPr>
                                  <m:ctrlPr>
                                    <a:rPr kumimoji="1" lang="en-US" altLang="zh-CN" sz="10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zh-CN" sz="1000" b="1" i="0" smtClean="0">
                                      <a:latin typeface="Cambria Math" panose="02040503050406030204" pitchFamily="18" charset="0"/>
                                    </a:rPr>
                                    <m:t>𝚪</m:t>
                                  </m:r>
                                </m:e>
                                <m:sub>
                                  <m:r>
                                    <a:rPr kumimoji="1" lang="en-US" altLang="zh-CN" sz="1000" b="1" i="1" smtClean="0">
                                      <a:latin typeface="Cambria Math" panose="02040503050406030204" pitchFamily="18" charset="0"/>
                                    </a:rPr>
                                    <m:t>𝒒</m:t>
                                  </m:r>
                                </m:sub>
                              </m:sSub>
                              <m:r>
                                <a:rPr kumimoji="1" lang="en-US" altLang="zh-CN" sz="1000" b="1" i="1" smtClean="0">
                                  <a:latin typeface="Cambria Math" panose="02040503050406030204" pitchFamily="18" charset="0"/>
                                </a:rPr>
                                <m:t>𝒕</m:t>
                              </m:r>
                              <m:r>
                                <a:rPr kumimoji="1" lang="en-US" altLang="zh-CN" sz="1000" b="1" i="1" smtClean="0"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kumimoji="1" lang="en-US" altLang="zh-CN" sz="1000" b="1" i="1" smtClean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kumimoji="1" lang="en-US" altLang="zh-CN" sz="1000" b="1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func>
                          <m:r>
                            <a:rPr kumimoji="1" lang="en-US" altLang="zh-CN" sz="1000" b="1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kumimoji="1" lang="en-US" altLang="zh-CN" sz="1000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CN" sz="1000" b="1" i="1" smtClean="0">
                                  <a:latin typeface="Cambria Math" panose="02040503050406030204" pitchFamily="18" charset="0"/>
                                </a:rPr>
                                <m:t>𝑨</m:t>
                              </m:r>
                            </m:e>
                            <m:sub>
                              <m:r>
                                <a:rPr kumimoji="1" lang="en-US" altLang="zh-CN" sz="1000" b="1" i="0" smtClean="0">
                                  <a:latin typeface="Cambria Math" panose="02040503050406030204" pitchFamily="18" charset="0"/>
                                </a:rPr>
                                <m:t>𝚫𝚪</m:t>
                              </m:r>
                              <m:r>
                                <a:rPr kumimoji="1" lang="zh-CN" altLang="en-US" sz="1000" b="1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b>
                          </m:sSub>
                          <m:func>
                            <m:funcPr>
                              <m:ctrlPr>
                                <a:rPr kumimoji="1" lang="zh-CN" altLang="en-US" sz="1000" b="1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kumimoji="1" lang="en-US" altLang="zh-CN" sz="1000" b="1" i="0" smtClean="0">
                                  <a:latin typeface="Cambria Math" panose="02040503050406030204" pitchFamily="18" charset="0"/>
                                </a:rPr>
                                <m:t>𝐬𝐢𝐧𝐡</m:t>
                              </m:r>
                            </m:fName>
                            <m:e>
                              <m:r>
                                <a:rPr kumimoji="1" lang="en-US" altLang="zh-CN" sz="1000" b="1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kumimoji="1" lang="en-US" altLang="zh-CN" sz="1000" b="1" i="0" smtClean="0">
                                  <a:latin typeface="Cambria Math" panose="02040503050406030204" pitchFamily="18" charset="0"/>
                                </a:rPr>
                                <m:t>𝚫</m:t>
                              </m:r>
                              <m:sSub>
                                <m:sSubPr>
                                  <m:ctrlPr>
                                    <a:rPr kumimoji="1" lang="en-US" altLang="zh-CN" sz="10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zh-CN" sz="1000" b="1" i="0" smtClean="0">
                                      <a:latin typeface="Cambria Math" panose="02040503050406030204" pitchFamily="18" charset="0"/>
                                    </a:rPr>
                                    <m:t>𝚪</m:t>
                                  </m:r>
                                </m:e>
                                <m:sub>
                                  <m:r>
                                    <a:rPr kumimoji="1" lang="en-US" altLang="zh-CN" sz="1000" b="1" i="1" smtClean="0">
                                      <a:latin typeface="Cambria Math" panose="02040503050406030204" pitchFamily="18" charset="0"/>
                                    </a:rPr>
                                    <m:t>𝒒</m:t>
                                  </m:r>
                                </m:sub>
                              </m:sSub>
                              <m:r>
                                <a:rPr kumimoji="1" lang="en-US" altLang="zh-CN" sz="1000" b="1" i="1" smtClean="0">
                                  <a:latin typeface="Cambria Math" panose="02040503050406030204" pitchFamily="18" charset="0"/>
                                </a:rPr>
                                <m:t>𝒕</m:t>
                              </m:r>
                              <m:r>
                                <a:rPr kumimoji="1" lang="en-US" altLang="zh-CN" sz="1000" b="1" i="1" smtClean="0"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kumimoji="1" lang="en-US" altLang="zh-CN" sz="1000" b="1" i="1" smtClean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kumimoji="1" lang="en-US" altLang="zh-CN" sz="1000" b="1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func>
                        </m:den>
                      </m:f>
                    </m:oMath>
                  </m:oMathPara>
                </a14:m>
                <a:endParaRPr kumimoji="1" lang="en-US" altLang="zh-CN" sz="1000" b="1" dirty="0"/>
              </a:p>
            </p:txBody>
          </p:sp>
        </mc:Choice>
        <mc:Fallback xmlns="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406AC899-06BA-5ABB-D0B2-3CAD45AF93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2407" y="1188277"/>
                <a:ext cx="2718722" cy="784382"/>
              </a:xfrm>
              <a:prstGeom prst="rect">
                <a:avLst/>
              </a:prstGeom>
              <a:blipFill>
                <a:blip r:embed="rId5"/>
                <a:stretch>
                  <a:fillRect b="-4688"/>
                </a:stretch>
              </a:blipFill>
              <a:ln w="1905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文本框 32">
            <a:extLst>
              <a:ext uri="{FF2B5EF4-FFF2-40B4-BE49-F238E27FC236}">
                <a16:creationId xmlns:a16="http://schemas.microsoft.com/office/drawing/2014/main" id="{BB6E46AA-D8E7-F74A-D2D7-D9AC046FCBCB}"/>
              </a:ext>
            </a:extLst>
          </p:cNvPr>
          <p:cNvSpPr txBox="1"/>
          <p:nvPr/>
        </p:nvSpPr>
        <p:spPr>
          <a:xfrm>
            <a:off x="2823158" y="656796"/>
            <a:ext cx="405662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TD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measurement: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Core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physics</a:t>
            </a:r>
            <a:endParaRPr lang="zh-CN" altLang="en-US" sz="1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3EF76F23-E96A-1003-B397-AE0E8EFE9167}"/>
                  </a:ext>
                </a:extLst>
              </p:cNvPr>
              <p:cNvSpPr txBox="1"/>
              <p:nvPr/>
            </p:nvSpPr>
            <p:spPr>
              <a:xfrm>
                <a:off x="6315226" y="4268618"/>
                <a:ext cx="2523961" cy="186398"/>
              </a:xfrm>
              <a:prstGeom prst="rect">
                <a:avLst/>
              </a:prstGeom>
              <a:noFill/>
              <a:ln>
                <a:solidFill>
                  <a:srgbClr val="00B050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1" lang="en-US" altLang="zh-CN" sz="1200" b="1" i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Sup>
                      <m:sSubSupPr>
                        <m:ctrlPr>
                          <a:rPr kumimoji="1" lang="en-US" altLang="zh-CN" sz="12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kumimoji="1" lang="en-US" altLang="zh-CN" sz="12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𝝓</m:t>
                        </m:r>
                      </m:e>
                      <m:sub>
                        <m:r>
                          <a:rPr kumimoji="1" lang="en-US" altLang="zh-CN" sz="12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𝒔</m:t>
                        </m:r>
                      </m:sub>
                      <m:sup>
                        <m:r>
                          <a:rPr kumimoji="1" lang="en-US" altLang="zh-CN" sz="12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𝒔</m:t>
                        </m:r>
                        <m:acc>
                          <m:accPr>
                            <m:chr m:val="̅"/>
                            <m:ctrlPr>
                              <a:rPr kumimoji="1" lang="en-US" altLang="zh-CN" sz="1200" b="1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kumimoji="1" lang="en-US" altLang="zh-CN" sz="1200" b="1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𝒔</m:t>
                            </m:r>
                          </m:e>
                        </m:acc>
                        <m:r>
                          <a:rPr kumimoji="1" lang="en-US" altLang="zh-CN" sz="12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𝒔</m:t>
                        </m:r>
                      </m:sup>
                    </m:sSubSup>
                    <m:r>
                      <a:rPr kumimoji="1" lang="en-US" altLang="zh-CN" sz="1200" b="1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=−</m:t>
                    </m:r>
                    <m:r>
                      <a:rPr kumimoji="1" lang="en-US" altLang="zh-CN" sz="1200" b="1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kumimoji="1" lang="en-US" altLang="zh-CN" sz="1200" b="1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kumimoji="1" lang="en-US" altLang="zh-CN" sz="1200" b="1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𝟎𝟒𝟐</m:t>
                    </m:r>
                    <m:r>
                      <a:rPr kumimoji="1" lang="en-US" altLang="zh-CN" sz="1200" b="1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±</m:t>
                    </m:r>
                    <m:r>
                      <a:rPr kumimoji="1" lang="en-US" altLang="zh-CN" sz="1200" b="1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kumimoji="1" lang="en-US" altLang="zh-CN" sz="1200" b="1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kumimoji="1" lang="en-US" altLang="zh-CN" sz="1200" b="1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𝟎𝟕𝟓</m:t>
                    </m:r>
                    <m:r>
                      <a:rPr kumimoji="1" lang="en-US" altLang="zh-CN" sz="1200" b="1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±</m:t>
                    </m:r>
                    <m:r>
                      <a:rPr kumimoji="1" lang="en-US" altLang="zh-CN" sz="1200" b="1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kumimoji="1" lang="en-US" altLang="zh-CN" sz="1200" b="1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kumimoji="1" lang="en-US" altLang="zh-CN" sz="1200" b="1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𝟎𝟎𝟗</m:t>
                    </m:r>
                  </m:oMath>
                </a14:m>
                <a:r>
                  <a:rPr kumimoji="1" lang="zh-CN" altLang="en-US" sz="1200" b="1" dirty="0">
                    <a:solidFill>
                      <a:srgbClr val="00B050"/>
                    </a:solidFill>
                  </a:rPr>
                  <a:t> </a:t>
                </a:r>
                <a:r>
                  <a:rPr kumimoji="1" lang="en-US" altLang="zh-CN" sz="1200" b="1" dirty="0">
                    <a:solidFill>
                      <a:srgbClr val="00B050"/>
                    </a:solidFill>
                  </a:rPr>
                  <a:t>rad</a:t>
                </a:r>
                <a:endParaRPr kumimoji="1" lang="zh-CN" altLang="en-US" sz="1200" b="1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3EF76F23-E96A-1003-B397-AE0E8EFE91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5226" y="4268618"/>
                <a:ext cx="2523961" cy="186398"/>
              </a:xfrm>
              <a:prstGeom prst="rect">
                <a:avLst/>
              </a:prstGeom>
              <a:blipFill>
                <a:blip r:embed="rId6"/>
                <a:stretch>
                  <a:fillRect l="-2488" t="-17647" r="-2488" b="-35294"/>
                </a:stretch>
              </a:blipFill>
              <a:ln>
                <a:solidFill>
                  <a:srgbClr val="00B050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文本框 19">
            <a:extLst>
              <a:ext uri="{FF2B5EF4-FFF2-40B4-BE49-F238E27FC236}">
                <a16:creationId xmlns:a16="http://schemas.microsoft.com/office/drawing/2014/main" id="{B05501EB-BCCD-1317-8A0E-8FCD4AB768B5}"/>
              </a:ext>
            </a:extLst>
          </p:cNvPr>
          <p:cNvSpPr txBox="1"/>
          <p:nvPr/>
        </p:nvSpPr>
        <p:spPr>
          <a:xfrm>
            <a:off x="6439189" y="4491493"/>
            <a:ext cx="271702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1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Golden</a:t>
            </a:r>
            <a:r>
              <a:rPr lang="zh-CN" altLang="en-US" sz="11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1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channel</a:t>
            </a:r>
            <a:r>
              <a:rPr lang="zh-CN" altLang="en-US" sz="11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1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zh-CN" altLang="en-US" sz="11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1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search</a:t>
            </a:r>
            <a:r>
              <a:rPr lang="zh-CN" altLang="en-US" sz="11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1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zh-CN" altLang="en-US" sz="11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1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NP</a:t>
            </a:r>
            <a:endParaRPr lang="zh-CN" altLang="en-US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图片 26">
            <a:extLst>
              <a:ext uri="{FF2B5EF4-FFF2-40B4-BE49-F238E27FC236}">
                <a16:creationId xmlns:a16="http://schemas.microsoft.com/office/drawing/2014/main" id="{93A18C3F-FE24-6D69-0D4B-716B56A0E4C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41024" y="2431361"/>
            <a:ext cx="2409110" cy="164187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8" name="文本框 27">
                <a:extLst>
                  <a:ext uri="{FF2B5EF4-FFF2-40B4-BE49-F238E27FC236}">
                    <a16:creationId xmlns:a16="http://schemas.microsoft.com/office/drawing/2014/main" id="{7F8DBD56-418F-495E-D32C-6DB6BE704B44}"/>
                  </a:ext>
                </a:extLst>
              </p:cNvPr>
              <p:cNvSpPr txBox="1"/>
              <p:nvPr/>
            </p:nvSpPr>
            <p:spPr>
              <a:xfrm>
                <a:off x="3303026" y="4487181"/>
                <a:ext cx="2547053" cy="2616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11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Most</a:t>
                </a:r>
                <a:r>
                  <a:rPr lang="zh-CN" altLang="en-US" sz="11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1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precise</a:t>
                </a:r>
                <a:r>
                  <a:rPr lang="zh-CN" altLang="en-US" sz="11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1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determination</a:t>
                </a:r>
                <a:r>
                  <a:rPr lang="zh-CN" altLang="en-US" sz="11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11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𝐬𝐢𝐧𝟐</m:t>
                    </m:r>
                    <m:r>
                      <a:rPr lang="en-US" altLang="zh-CN" sz="11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𝛃</m:t>
                    </m:r>
                  </m:oMath>
                </a14:m>
                <a:endParaRPr lang="zh-CN" altLang="en-US" sz="11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8" name="文本框 27">
                <a:extLst>
                  <a:ext uri="{FF2B5EF4-FFF2-40B4-BE49-F238E27FC236}">
                    <a16:creationId xmlns:a16="http://schemas.microsoft.com/office/drawing/2014/main" id="{7F8DBD56-418F-495E-D32C-6DB6BE704B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3026" y="4487181"/>
                <a:ext cx="2547053" cy="261610"/>
              </a:xfrm>
              <a:prstGeom prst="rect">
                <a:avLst/>
              </a:prstGeom>
              <a:blipFill>
                <a:blip r:embed="rId8"/>
                <a:stretch>
                  <a:fillRect b="-190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93ED32A1-BF25-2CDE-CE58-97AFA64D0215}"/>
                  </a:ext>
                </a:extLst>
              </p:cNvPr>
              <p:cNvSpPr txBox="1"/>
              <p:nvPr/>
            </p:nvSpPr>
            <p:spPr>
              <a:xfrm>
                <a:off x="3303026" y="4086734"/>
                <a:ext cx="2198615" cy="231474"/>
              </a:xfrm>
              <a:prstGeom prst="rect">
                <a:avLst/>
              </a:prstGeom>
              <a:noFill/>
              <a:ln>
                <a:solidFill>
                  <a:srgbClr val="00B050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sz="1200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1200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𝑺</m:t>
                          </m:r>
                        </m:e>
                        <m:sub>
                          <m:r>
                            <a:rPr kumimoji="1" lang="en-US" altLang="zh-CN" sz="1200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𝝍</m:t>
                          </m:r>
                          <m:sSubSup>
                            <m:sSubSupPr>
                              <m:ctrlPr>
                                <a:rPr kumimoji="1" lang="en-US" altLang="zh-CN" sz="1200" b="1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kumimoji="1" lang="en-US" altLang="zh-CN" sz="1200" b="1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𝑲</m:t>
                              </m:r>
                            </m:e>
                            <m:sub>
                              <m:r>
                                <a:rPr kumimoji="1" lang="en-US" altLang="zh-CN" sz="1200" b="1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𝑺</m:t>
                              </m:r>
                            </m:sub>
                            <m:sup>
                              <m:r>
                                <a:rPr kumimoji="1" lang="en-US" altLang="zh-CN" sz="1200" b="1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sup>
                          </m:sSubSup>
                        </m:sub>
                      </m:sSub>
                      <m:r>
                        <a:rPr kumimoji="1" lang="en-US" altLang="zh-CN" sz="1200" b="1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1" lang="en-US" altLang="zh-CN" sz="1200" b="1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kumimoji="1" lang="en-US" altLang="zh-CN" sz="1200" b="1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kumimoji="1" lang="en-US" altLang="zh-CN" sz="1200" b="1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𝟕𝟏𝟕</m:t>
                      </m:r>
                      <m:r>
                        <a:rPr kumimoji="1" lang="en-US" altLang="zh-CN" sz="1200" b="1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±</m:t>
                      </m:r>
                      <m:r>
                        <a:rPr kumimoji="1" lang="en-US" altLang="zh-CN" sz="1200" b="1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kumimoji="1" lang="en-US" altLang="zh-CN" sz="1200" b="1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kumimoji="1" lang="en-US" altLang="zh-CN" sz="1200" b="1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𝟎𝟏𝟑</m:t>
                      </m:r>
                      <m:r>
                        <a:rPr kumimoji="1" lang="en-US" altLang="zh-CN" sz="1200" b="1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±</m:t>
                      </m:r>
                      <m:r>
                        <a:rPr kumimoji="1" lang="en-US" altLang="zh-CN" sz="1200" b="1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kumimoji="1" lang="en-US" altLang="zh-CN" sz="1200" b="1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kumimoji="1" lang="en-US" altLang="zh-CN" sz="1200" b="1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𝟎𝟎𝟖</m:t>
                      </m:r>
                    </m:oMath>
                  </m:oMathPara>
                </a14:m>
                <a:endParaRPr kumimoji="1" lang="zh-CN" altLang="en-US" sz="1200" b="1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93ED32A1-BF25-2CDE-CE58-97AFA64D02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3026" y="4086734"/>
                <a:ext cx="2198615" cy="231474"/>
              </a:xfrm>
              <a:prstGeom prst="rect">
                <a:avLst/>
              </a:prstGeom>
              <a:blipFill>
                <a:blip r:embed="rId9"/>
                <a:stretch>
                  <a:fillRect l="-1143" r="-1143" b="-15000"/>
                </a:stretch>
              </a:blipFill>
              <a:ln>
                <a:solidFill>
                  <a:srgbClr val="00B050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矩形 36">
            <a:extLst>
              <a:ext uri="{FF2B5EF4-FFF2-40B4-BE49-F238E27FC236}">
                <a16:creationId xmlns:a16="http://schemas.microsoft.com/office/drawing/2014/main" id="{D0180F6A-EB6E-E49C-74D6-0C52CCBC258E}"/>
              </a:ext>
            </a:extLst>
          </p:cNvPr>
          <p:cNvSpPr/>
          <p:nvPr/>
        </p:nvSpPr>
        <p:spPr>
          <a:xfrm>
            <a:off x="6013647" y="2299901"/>
            <a:ext cx="3062227" cy="2488663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22B8D278-367D-601E-838D-BB8DA6FE4998}"/>
              </a:ext>
            </a:extLst>
          </p:cNvPr>
          <p:cNvSpPr/>
          <p:nvPr/>
        </p:nvSpPr>
        <p:spPr>
          <a:xfrm>
            <a:off x="3121224" y="2298338"/>
            <a:ext cx="2600874" cy="2488663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D79FDB70-5360-AF3E-A989-563C72A4303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04884" y="2351991"/>
            <a:ext cx="2634303" cy="1835884"/>
          </a:xfrm>
          <a:prstGeom prst="rect">
            <a:avLst/>
          </a:prstGeom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FCBBEAF5-437A-B680-0DCC-4CC89C82A0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593" y="2443591"/>
            <a:ext cx="2385596" cy="1601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0" name="文本框 39">
                <a:extLst>
                  <a:ext uri="{FF2B5EF4-FFF2-40B4-BE49-F238E27FC236}">
                    <a16:creationId xmlns:a16="http://schemas.microsoft.com/office/drawing/2014/main" id="{E39DD925-85C6-F41A-A0DF-C4E4EEC11413}"/>
                  </a:ext>
                </a:extLst>
              </p:cNvPr>
              <p:cNvSpPr txBox="1"/>
              <p:nvPr/>
            </p:nvSpPr>
            <p:spPr>
              <a:xfrm>
                <a:off x="458903" y="4116063"/>
                <a:ext cx="2168286" cy="184666"/>
              </a:xfrm>
              <a:prstGeom prst="rect">
                <a:avLst/>
              </a:prstGeom>
              <a:noFill/>
              <a:ln>
                <a:solidFill>
                  <a:srgbClr val="00B050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sz="1200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1200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𝝓</m:t>
                          </m:r>
                        </m:e>
                        <m:sub>
                          <m:r>
                            <a:rPr kumimoji="1" lang="en-US" altLang="zh-CN" sz="1200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𝒔</m:t>
                          </m:r>
                        </m:sub>
                      </m:sSub>
                      <m:r>
                        <a:rPr kumimoji="1" lang="en-US" altLang="zh-CN" sz="1200" b="1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kumimoji="1" lang="en-US" altLang="zh-CN" sz="1200" b="1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kumimoji="1" lang="en-US" altLang="zh-CN" sz="1200" b="1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kumimoji="1" lang="en-US" altLang="zh-CN" sz="1200" b="1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𝟎𝟑𝟗</m:t>
                      </m:r>
                      <m:r>
                        <a:rPr kumimoji="1" lang="en-US" altLang="zh-CN" sz="1200" b="1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±</m:t>
                      </m:r>
                      <m:r>
                        <a:rPr kumimoji="1" lang="en-US" altLang="zh-CN" sz="1200" b="1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kumimoji="1" lang="en-US" altLang="zh-CN" sz="1200" b="1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kumimoji="1" lang="en-US" altLang="zh-CN" sz="1200" b="1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𝟎𝟐𝟐</m:t>
                      </m:r>
                      <m:r>
                        <a:rPr kumimoji="1" lang="en-US" altLang="zh-CN" sz="1200" b="1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±</m:t>
                      </m:r>
                      <m:r>
                        <a:rPr kumimoji="1" lang="en-US" altLang="zh-CN" sz="1200" b="1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kumimoji="1" lang="en-US" altLang="zh-CN" sz="1200" b="1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kumimoji="1" lang="en-US" altLang="zh-CN" sz="1200" b="1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𝟎𝟎𝟔</m:t>
                      </m:r>
                    </m:oMath>
                  </m:oMathPara>
                </a14:m>
                <a:endParaRPr kumimoji="1" lang="zh-CN" altLang="en-US" sz="1200" b="1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40" name="文本框 39">
                <a:extLst>
                  <a:ext uri="{FF2B5EF4-FFF2-40B4-BE49-F238E27FC236}">
                    <a16:creationId xmlns:a16="http://schemas.microsoft.com/office/drawing/2014/main" id="{E39DD925-85C6-F41A-A0DF-C4E4EEC114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8903" y="4116063"/>
                <a:ext cx="2168286" cy="184666"/>
              </a:xfrm>
              <a:prstGeom prst="rect">
                <a:avLst/>
              </a:prstGeom>
              <a:blipFill>
                <a:blip r:embed="rId12"/>
                <a:stretch>
                  <a:fillRect l="-1734" r="-578" b="-23529"/>
                </a:stretch>
              </a:blipFill>
              <a:ln>
                <a:solidFill>
                  <a:srgbClr val="00B050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文本框 40">
            <a:extLst>
              <a:ext uri="{FF2B5EF4-FFF2-40B4-BE49-F238E27FC236}">
                <a16:creationId xmlns:a16="http://schemas.microsoft.com/office/drawing/2014/main" id="{7048B3B0-5800-B585-03BE-959A34F7E59C}"/>
              </a:ext>
            </a:extLst>
          </p:cNvPr>
          <p:cNvSpPr txBox="1"/>
          <p:nvPr/>
        </p:nvSpPr>
        <p:spPr>
          <a:xfrm>
            <a:off x="241593" y="4483865"/>
            <a:ext cx="264622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1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Most</a:t>
            </a:r>
            <a:r>
              <a:rPr lang="zh-CN" altLang="en-US" sz="11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1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precise</a:t>
            </a:r>
            <a:r>
              <a:rPr lang="zh-CN" altLang="en-US" sz="11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1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search</a:t>
            </a:r>
            <a:r>
              <a:rPr lang="zh-CN" altLang="en-US" sz="11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1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zh-CN" altLang="en-US" sz="11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1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NP</a:t>
            </a:r>
            <a:r>
              <a:rPr lang="zh-CN" altLang="en-US" sz="11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1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zh-CN" altLang="en-US" sz="11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1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mixing</a:t>
            </a:r>
            <a:endParaRPr lang="zh-CN" altLang="en-US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矩形 41">
            <a:extLst>
              <a:ext uri="{FF2B5EF4-FFF2-40B4-BE49-F238E27FC236}">
                <a16:creationId xmlns:a16="http://schemas.microsoft.com/office/drawing/2014/main" id="{107CA0D2-3E8E-A460-7EE5-5B2CC58875DA}"/>
              </a:ext>
            </a:extLst>
          </p:cNvPr>
          <p:cNvSpPr/>
          <p:nvPr/>
        </p:nvSpPr>
        <p:spPr>
          <a:xfrm>
            <a:off x="162771" y="2305636"/>
            <a:ext cx="2646221" cy="2488663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635099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855"/>
    </mc:Choice>
    <mc:Fallback xmlns="">
      <p:transition spd="slow" advTm="64855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442064-1AB1-A2DC-432C-B7496BDA51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>
            <a:extLst>
              <a:ext uri="{FF2B5EF4-FFF2-40B4-BE49-F238E27FC236}">
                <a16:creationId xmlns:a16="http://schemas.microsoft.com/office/drawing/2014/main" id="{EF2B7967-0E64-B8BF-81CC-170AD6DCA3D7}"/>
              </a:ext>
            </a:extLst>
          </p:cNvPr>
          <p:cNvGrpSpPr/>
          <p:nvPr/>
        </p:nvGrpSpPr>
        <p:grpSpPr>
          <a:xfrm>
            <a:off x="0" y="36387"/>
            <a:ext cx="9144000" cy="5107114"/>
            <a:chOff x="0" y="48516"/>
            <a:chExt cx="9144000" cy="6809485"/>
          </a:xfrm>
        </p:grpSpPr>
        <p:grpSp>
          <p:nvGrpSpPr>
            <p:cNvPr id="22" name="组 21">
              <a:extLst>
                <a:ext uri="{FF2B5EF4-FFF2-40B4-BE49-F238E27FC236}">
                  <a16:creationId xmlns:a16="http://schemas.microsoft.com/office/drawing/2014/main" id="{B18C6B36-E944-1E22-3CD5-35D0468AD181}"/>
                </a:ext>
              </a:extLst>
            </p:cNvPr>
            <p:cNvGrpSpPr/>
            <p:nvPr/>
          </p:nvGrpSpPr>
          <p:grpSpPr>
            <a:xfrm>
              <a:off x="110103" y="48516"/>
              <a:ext cx="8885307" cy="677108"/>
              <a:chOff x="110103" y="48516"/>
              <a:chExt cx="8885307" cy="677108"/>
            </a:xfrm>
          </p:grpSpPr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77D5F716-7951-84F4-DB14-FA84CAEB79CD}"/>
                  </a:ext>
                </a:extLst>
              </p:cNvPr>
              <p:cNvSpPr/>
              <p:nvPr/>
            </p:nvSpPr>
            <p:spPr>
              <a:xfrm>
                <a:off x="231515" y="48516"/>
                <a:ext cx="3666388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Penguin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contribution</a:t>
                </a:r>
                <a:endParaRPr lang="zh-CN" altLang="en-US" sz="27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2" name="直线连接符 11">
                <a:extLst>
                  <a:ext uri="{FF2B5EF4-FFF2-40B4-BE49-F238E27FC236}">
                    <a16:creationId xmlns:a16="http://schemas.microsoft.com/office/drawing/2014/main" id="{CFB80148-A69D-57C4-C0AC-4FC9E60EEC06}"/>
                  </a:ext>
                </a:extLst>
              </p:cNvPr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>
              <a:extLst>
                <a:ext uri="{FF2B5EF4-FFF2-40B4-BE49-F238E27FC236}">
                  <a16:creationId xmlns:a16="http://schemas.microsoft.com/office/drawing/2014/main" id="{C2D14950-A0DE-9134-0664-AFBA4BECB42E}"/>
                </a:ext>
              </a:extLst>
            </p:cNvPr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>
                <a:extLst>
                  <a:ext uri="{FF2B5EF4-FFF2-40B4-BE49-F238E27FC236}">
                    <a16:creationId xmlns:a16="http://schemas.microsoft.com/office/drawing/2014/main" id="{809E2190-1F02-3E9C-58A3-3E64A254A7CB}"/>
                  </a:ext>
                </a:extLst>
              </p:cNvPr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>
                <a:extLst>
                  <a:ext uri="{FF2B5EF4-FFF2-40B4-BE49-F238E27FC236}">
                    <a16:creationId xmlns:a16="http://schemas.microsoft.com/office/drawing/2014/main" id="{EF57E095-80D7-489B-0315-396890CAC76B}"/>
                  </a:ext>
                </a:extLst>
              </p:cNvPr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0F41156F-39EC-8AD1-2344-02A3F7E63E9A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2025/10/30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灯片编号占位符 1">
            <a:extLst>
              <a:ext uri="{FF2B5EF4-FFF2-40B4-BE49-F238E27FC236}">
                <a16:creationId xmlns:a16="http://schemas.microsoft.com/office/drawing/2014/main" id="{871AF325-90CB-47BF-FC19-7971E07CF7F6}"/>
              </a:ext>
            </a:extLst>
          </p:cNvPr>
          <p:cNvSpPr txBox="1">
            <a:spLocks/>
          </p:cNvSpPr>
          <p:nvPr/>
        </p:nvSpPr>
        <p:spPr>
          <a:xfrm>
            <a:off x="6889711" y="4870359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B75A48-9D91-AD42-8FEF-0106549F2306}" type="slidenum">
              <a:rPr kumimoji="1" lang="zh-CN" altLang="en-US" sz="1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11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807BADA1-4EA0-B855-4004-213AF849D3ED}"/>
              </a:ext>
            </a:extLst>
          </p:cNvPr>
          <p:cNvSpPr txBox="1"/>
          <p:nvPr/>
        </p:nvSpPr>
        <p:spPr>
          <a:xfrm>
            <a:off x="3959406" y="4835058"/>
            <a:ext cx="1845762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UCAS</a:t>
            </a:r>
            <a:r>
              <a:rPr kumimoji="1" lang="zh-CN" altLang="en-US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 </a:t>
            </a:r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Wenbin</a:t>
            </a:r>
            <a:r>
              <a:rPr kumimoji="1" lang="zh-CN" altLang="en-US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 </a:t>
            </a:r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Qian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SimSun" panose="02010600030101010101" pitchFamily="2" charset="-122"/>
              <a:cs typeface="Times New Roman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8D764211-B6DC-FB9C-6835-5ADD0F46A5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2447" y="1455859"/>
            <a:ext cx="6216369" cy="3260074"/>
          </a:xfrm>
          <a:prstGeom prst="rect">
            <a:avLst/>
          </a:prstGeom>
        </p:spPr>
      </p:pic>
      <p:sp>
        <p:nvSpPr>
          <p:cNvPr id="32" name="矩形 31">
            <a:extLst>
              <a:ext uri="{FF2B5EF4-FFF2-40B4-BE49-F238E27FC236}">
                <a16:creationId xmlns:a16="http://schemas.microsoft.com/office/drawing/2014/main" id="{3914B2D8-CACD-2B1C-AC4B-59E51C353E67}"/>
              </a:ext>
            </a:extLst>
          </p:cNvPr>
          <p:cNvSpPr/>
          <p:nvPr/>
        </p:nvSpPr>
        <p:spPr>
          <a:xfrm>
            <a:off x="231514" y="575776"/>
            <a:ext cx="8885307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44" indent="-285744">
              <a:lnSpc>
                <a:spcPct val="150000"/>
              </a:lnSpc>
              <a:buFont typeface="Arial" charset="0"/>
              <a:buChar char="•"/>
            </a:pP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Two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key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elements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to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hunt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for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NP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in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box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diagrams: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precision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+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FF000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understanding</a:t>
            </a:r>
            <a:r>
              <a:rPr lang="zh-CN" altLang="en-US" sz="1400" b="1" dirty="0">
                <a:solidFill>
                  <a:srgbClr val="FF000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FF000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penguin</a:t>
            </a:r>
            <a:r>
              <a:rPr lang="zh-CN" altLang="en-US" sz="1400" b="1" dirty="0">
                <a:solidFill>
                  <a:srgbClr val="FF000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FF000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contributions</a:t>
            </a:r>
          </a:p>
        </p:txBody>
      </p:sp>
      <p:pic>
        <p:nvPicPr>
          <p:cNvPr id="40" name="图片 39">
            <a:extLst>
              <a:ext uri="{FF2B5EF4-FFF2-40B4-BE49-F238E27FC236}">
                <a16:creationId xmlns:a16="http://schemas.microsoft.com/office/drawing/2014/main" id="{B903016A-D131-77EE-57B7-235F1C788E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4267" y="1990422"/>
            <a:ext cx="1664202" cy="1315125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DC1D9A35-2159-EDEA-821F-087128B804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103" y="951328"/>
            <a:ext cx="2463764" cy="1168817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7BD75370-1848-4820-A5AF-4AB228F9B2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3139" y="3314287"/>
            <a:ext cx="610198" cy="461423"/>
          </a:xfrm>
          <a:prstGeom prst="rect">
            <a:avLst/>
          </a:prstGeom>
        </p:spPr>
      </p:pic>
      <p:sp>
        <p:nvSpPr>
          <p:cNvPr id="44" name="矩形 43">
            <a:extLst>
              <a:ext uri="{FF2B5EF4-FFF2-40B4-BE49-F238E27FC236}">
                <a16:creationId xmlns:a16="http://schemas.microsoft.com/office/drawing/2014/main" id="{7EF14D13-C9DC-1A5D-4F38-54F7588AA027}"/>
              </a:ext>
            </a:extLst>
          </p:cNvPr>
          <p:cNvSpPr/>
          <p:nvPr/>
        </p:nvSpPr>
        <p:spPr>
          <a:xfrm>
            <a:off x="3364870" y="4355371"/>
            <a:ext cx="115127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1000" b="1" dirty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arXiv:2505.06102</a:t>
            </a:r>
          </a:p>
        </p:txBody>
      </p:sp>
      <p:sp>
        <p:nvSpPr>
          <p:cNvPr id="45" name="矩形 44">
            <a:extLst>
              <a:ext uri="{FF2B5EF4-FFF2-40B4-BE49-F238E27FC236}">
                <a16:creationId xmlns:a16="http://schemas.microsoft.com/office/drawing/2014/main" id="{811B3CDD-5B64-D308-EB9F-09D5DFD61C5D}"/>
              </a:ext>
            </a:extLst>
          </p:cNvPr>
          <p:cNvSpPr/>
          <p:nvPr/>
        </p:nvSpPr>
        <p:spPr>
          <a:xfrm>
            <a:off x="2852447" y="982886"/>
            <a:ext cx="6009554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44" indent="-285744">
              <a:lnSpc>
                <a:spcPct val="150000"/>
              </a:lnSpc>
              <a:buFont typeface="Arial" charset="0"/>
              <a:buChar char="•"/>
            </a:pP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Methodology: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Penguin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enhanced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channels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+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SU(3)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assumption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  </a:t>
            </a:r>
            <a:endParaRPr lang="en-US" altLang="zh-CN" sz="1400" b="1" dirty="0">
              <a:solidFill>
                <a:srgbClr val="FF0000"/>
              </a:solidFill>
              <a:latin typeface="Arial" panose="020B0604020202020204" pitchFamily="34" charset="0"/>
              <a:ea typeface="SimHei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2363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855"/>
    </mc:Choice>
    <mc:Fallback xmlns="">
      <p:transition spd="slow" advTm="64855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EF9E79-B51B-FBE1-8DFA-7CB5C7D2D2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>
            <a:extLst>
              <a:ext uri="{FF2B5EF4-FFF2-40B4-BE49-F238E27FC236}">
                <a16:creationId xmlns:a16="http://schemas.microsoft.com/office/drawing/2014/main" id="{2C069E97-0E4C-9C3B-4CB3-488DE15DD8CF}"/>
              </a:ext>
            </a:extLst>
          </p:cNvPr>
          <p:cNvGrpSpPr/>
          <p:nvPr/>
        </p:nvGrpSpPr>
        <p:grpSpPr>
          <a:xfrm>
            <a:off x="0" y="36387"/>
            <a:ext cx="9144000" cy="5107114"/>
            <a:chOff x="0" y="48516"/>
            <a:chExt cx="9144000" cy="6809485"/>
          </a:xfrm>
        </p:grpSpPr>
        <p:grpSp>
          <p:nvGrpSpPr>
            <p:cNvPr id="22" name="组 21">
              <a:extLst>
                <a:ext uri="{FF2B5EF4-FFF2-40B4-BE49-F238E27FC236}">
                  <a16:creationId xmlns:a16="http://schemas.microsoft.com/office/drawing/2014/main" id="{8F2EF59E-1C79-1F6A-9218-854BF7688CDD}"/>
                </a:ext>
              </a:extLst>
            </p:cNvPr>
            <p:cNvGrpSpPr/>
            <p:nvPr/>
          </p:nvGrpSpPr>
          <p:grpSpPr>
            <a:xfrm>
              <a:off x="110103" y="48516"/>
              <a:ext cx="8885307" cy="677108"/>
              <a:chOff x="110103" y="48516"/>
              <a:chExt cx="8885307" cy="677108"/>
            </a:xfrm>
          </p:grpSpPr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5898A134-7FD9-535E-459D-7D85A253DBAC}"/>
                  </a:ext>
                </a:extLst>
              </p:cNvPr>
              <p:cNvSpPr/>
              <p:nvPr/>
            </p:nvSpPr>
            <p:spPr>
              <a:xfrm>
                <a:off x="231515" y="48516"/>
                <a:ext cx="6474849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Contributions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from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LHCb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China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group</a:t>
                </a:r>
                <a:endParaRPr lang="zh-CN" altLang="en-US" sz="27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2" name="直线连接符 11">
                <a:extLst>
                  <a:ext uri="{FF2B5EF4-FFF2-40B4-BE49-F238E27FC236}">
                    <a16:creationId xmlns:a16="http://schemas.microsoft.com/office/drawing/2014/main" id="{9A14B62B-97DD-DD7B-B709-139345BF2B14}"/>
                  </a:ext>
                </a:extLst>
              </p:cNvPr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>
              <a:extLst>
                <a:ext uri="{FF2B5EF4-FFF2-40B4-BE49-F238E27FC236}">
                  <a16:creationId xmlns:a16="http://schemas.microsoft.com/office/drawing/2014/main" id="{A296ABC6-7AB6-D2CA-D384-4B922A3C219B}"/>
                </a:ext>
              </a:extLst>
            </p:cNvPr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>
                <a:extLst>
                  <a:ext uri="{FF2B5EF4-FFF2-40B4-BE49-F238E27FC236}">
                    <a16:creationId xmlns:a16="http://schemas.microsoft.com/office/drawing/2014/main" id="{773B76CB-6C26-AF81-7219-3E7CA4E49BC2}"/>
                  </a:ext>
                </a:extLst>
              </p:cNvPr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>
                <a:extLst>
                  <a:ext uri="{FF2B5EF4-FFF2-40B4-BE49-F238E27FC236}">
                    <a16:creationId xmlns:a16="http://schemas.microsoft.com/office/drawing/2014/main" id="{B11AAC95-0734-D0E2-23AF-3E244A9B3E0F}"/>
                  </a:ext>
                </a:extLst>
              </p:cNvPr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A22B9758-B051-722A-40CA-DDB5FBA48F5F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2025/10/30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灯片编号占位符 1">
            <a:extLst>
              <a:ext uri="{FF2B5EF4-FFF2-40B4-BE49-F238E27FC236}">
                <a16:creationId xmlns:a16="http://schemas.microsoft.com/office/drawing/2014/main" id="{8743B458-3ACA-A00A-24BC-B75B6B31454B}"/>
              </a:ext>
            </a:extLst>
          </p:cNvPr>
          <p:cNvSpPr txBox="1">
            <a:spLocks/>
          </p:cNvSpPr>
          <p:nvPr/>
        </p:nvSpPr>
        <p:spPr>
          <a:xfrm>
            <a:off x="6889711" y="4870359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B75A48-9D91-AD42-8FEF-0106549F2306}" type="slidenum">
              <a:rPr kumimoji="1" lang="zh-CN" altLang="en-US" sz="1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12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A3E42F80-7B68-CDC1-2E68-BDAB5A4A16D7}"/>
              </a:ext>
            </a:extLst>
          </p:cNvPr>
          <p:cNvSpPr txBox="1"/>
          <p:nvPr/>
        </p:nvSpPr>
        <p:spPr>
          <a:xfrm>
            <a:off x="3959406" y="4835058"/>
            <a:ext cx="1845762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UCAS</a:t>
            </a:r>
            <a:r>
              <a:rPr kumimoji="1" lang="zh-CN" altLang="en-US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 </a:t>
            </a:r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Wenbin</a:t>
            </a:r>
            <a:r>
              <a:rPr kumimoji="1" lang="zh-CN" altLang="en-US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 </a:t>
            </a:r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Qian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SimSun" panose="02010600030101010101" pitchFamily="2" charset="-122"/>
              <a:cs typeface="Times New Roman" charset="0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3B0A7D87-9F4F-3B7A-21F7-1CCB6DC8D8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29876"/>
            <a:ext cx="8885306" cy="418180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CD8547D-2D64-2BE3-9B28-A5BB67314F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2653" y="3744703"/>
            <a:ext cx="1143000" cy="27332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BC791FF-4D9A-B1BA-A4C3-9B6F6477A3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43868" y="4117276"/>
            <a:ext cx="1024467" cy="24758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FB1CB184-C3E7-3606-779B-F6ADECF5B3A0}"/>
              </a:ext>
            </a:extLst>
          </p:cNvPr>
          <p:cNvSpPr/>
          <p:nvPr/>
        </p:nvSpPr>
        <p:spPr>
          <a:xfrm>
            <a:off x="6889711" y="1099117"/>
            <a:ext cx="125707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1000" b="1" dirty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Courtesy</a:t>
            </a:r>
            <a:r>
              <a:rPr kumimoji="1" lang="zh-CN" altLang="en-US" sz="1000" b="1" dirty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sz="1000" b="1" dirty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of</a:t>
            </a:r>
            <a:r>
              <a:rPr kumimoji="1" lang="zh-CN" altLang="en-US" sz="1000" b="1" dirty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sz="1000" b="1" dirty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Jie</a:t>
            </a:r>
            <a:r>
              <a:rPr kumimoji="1" lang="zh-CN" altLang="en-US" sz="1000" b="1" dirty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sz="1000" b="1" dirty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Wu</a:t>
            </a:r>
          </a:p>
        </p:txBody>
      </p:sp>
    </p:spTree>
    <p:extLst>
      <p:ext uri="{BB962C8B-B14F-4D97-AF65-F5344CB8AC3E}">
        <p14:creationId xmlns:p14="http://schemas.microsoft.com/office/powerpoint/2010/main" val="2416164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855"/>
    </mc:Choice>
    <mc:Fallback xmlns="">
      <p:transition spd="slow" advTm="64855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9D0E60-AF9B-C4DE-499A-1DE4135378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>
            <a:extLst>
              <a:ext uri="{FF2B5EF4-FFF2-40B4-BE49-F238E27FC236}">
                <a16:creationId xmlns:a16="http://schemas.microsoft.com/office/drawing/2014/main" id="{E1A95B0F-DC1D-80C9-4562-47738A189549}"/>
              </a:ext>
            </a:extLst>
          </p:cNvPr>
          <p:cNvGrpSpPr/>
          <p:nvPr/>
        </p:nvGrpSpPr>
        <p:grpSpPr>
          <a:xfrm>
            <a:off x="0" y="36387"/>
            <a:ext cx="9144000" cy="5107114"/>
            <a:chOff x="0" y="48516"/>
            <a:chExt cx="9144000" cy="6809485"/>
          </a:xfrm>
        </p:grpSpPr>
        <p:grpSp>
          <p:nvGrpSpPr>
            <p:cNvPr id="22" name="组 21">
              <a:extLst>
                <a:ext uri="{FF2B5EF4-FFF2-40B4-BE49-F238E27FC236}">
                  <a16:creationId xmlns:a16="http://schemas.microsoft.com/office/drawing/2014/main" id="{667B99DF-2295-333C-EA89-A3795E5A4102}"/>
                </a:ext>
              </a:extLst>
            </p:cNvPr>
            <p:cNvGrpSpPr/>
            <p:nvPr/>
          </p:nvGrpSpPr>
          <p:grpSpPr>
            <a:xfrm>
              <a:off x="110103" y="48516"/>
              <a:ext cx="8885307" cy="677108"/>
              <a:chOff x="110103" y="48516"/>
              <a:chExt cx="8885307" cy="677108"/>
            </a:xfrm>
          </p:grpSpPr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D0CAB4F0-33C7-144D-096E-E893819461C6}"/>
                  </a:ext>
                </a:extLst>
              </p:cNvPr>
              <p:cNvSpPr/>
              <p:nvPr/>
            </p:nvSpPr>
            <p:spPr>
              <a:xfrm>
                <a:off x="231515" y="48516"/>
                <a:ext cx="2358338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Fresh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results</a:t>
                </a:r>
                <a:endParaRPr lang="zh-CN" altLang="en-US" sz="27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2" name="直线连接符 11">
                <a:extLst>
                  <a:ext uri="{FF2B5EF4-FFF2-40B4-BE49-F238E27FC236}">
                    <a16:creationId xmlns:a16="http://schemas.microsoft.com/office/drawing/2014/main" id="{310FB9C9-087D-E9FE-9EBB-86A9E33CCD34}"/>
                  </a:ext>
                </a:extLst>
              </p:cNvPr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>
              <a:extLst>
                <a:ext uri="{FF2B5EF4-FFF2-40B4-BE49-F238E27FC236}">
                  <a16:creationId xmlns:a16="http://schemas.microsoft.com/office/drawing/2014/main" id="{0DAA9085-3B15-CE0F-452D-EA097190847B}"/>
                </a:ext>
              </a:extLst>
            </p:cNvPr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>
                <a:extLst>
                  <a:ext uri="{FF2B5EF4-FFF2-40B4-BE49-F238E27FC236}">
                    <a16:creationId xmlns:a16="http://schemas.microsoft.com/office/drawing/2014/main" id="{52EC99DC-B5F6-1D9B-B95B-3CF3ED22B1D1}"/>
                  </a:ext>
                </a:extLst>
              </p:cNvPr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>
                <a:extLst>
                  <a:ext uri="{FF2B5EF4-FFF2-40B4-BE49-F238E27FC236}">
                    <a16:creationId xmlns:a16="http://schemas.microsoft.com/office/drawing/2014/main" id="{41AA7722-8740-C36B-22E6-8DF9D7E15F65}"/>
                  </a:ext>
                </a:extLst>
              </p:cNvPr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D05CF44E-F914-58E0-EE25-AA7ECF214123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2025/10/30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灯片编号占位符 1">
            <a:extLst>
              <a:ext uri="{FF2B5EF4-FFF2-40B4-BE49-F238E27FC236}">
                <a16:creationId xmlns:a16="http://schemas.microsoft.com/office/drawing/2014/main" id="{594A9A17-543C-C011-1F1B-BED0CC9F17E7}"/>
              </a:ext>
            </a:extLst>
          </p:cNvPr>
          <p:cNvSpPr txBox="1">
            <a:spLocks/>
          </p:cNvSpPr>
          <p:nvPr/>
        </p:nvSpPr>
        <p:spPr>
          <a:xfrm>
            <a:off x="6889711" y="4870359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B75A48-9D91-AD42-8FEF-0106549F2306}" type="slidenum">
              <a:rPr kumimoji="1" lang="zh-CN" altLang="en-US" sz="1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13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14DB8CFC-EACD-37C8-9A48-0C2582B1DFEB}"/>
              </a:ext>
            </a:extLst>
          </p:cNvPr>
          <p:cNvSpPr txBox="1"/>
          <p:nvPr/>
        </p:nvSpPr>
        <p:spPr>
          <a:xfrm>
            <a:off x="3959406" y="4835058"/>
            <a:ext cx="1845762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UCAS</a:t>
            </a:r>
            <a:r>
              <a:rPr kumimoji="1" lang="zh-CN" altLang="en-US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 </a:t>
            </a:r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Wenbin</a:t>
            </a:r>
            <a:r>
              <a:rPr kumimoji="1" lang="zh-CN" altLang="en-US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 </a:t>
            </a:r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Qian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SimSun" panose="02010600030101010101" pitchFamily="2" charset="-122"/>
              <a:cs typeface="Times New Roman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14B23B7E-13F4-D50F-4445-5F49FCE70C04}"/>
              </a:ext>
            </a:extLst>
          </p:cNvPr>
          <p:cNvSpPr/>
          <p:nvPr/>
        </p:nvSpPr>
        <p:spPr>
          <a:xfrm>
            <a:off x="162770" y="585652"/>
            <a:ext cx="4097167" cy="4208648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B15E7100-4541-5465-0E1F-E2BA12134AE6}"/>
              </a:ext>
            </a:extLst>
          </p:cNvPr>
          <p:cNvSpPr/>
          <p:nvPr/>
        </p:nvSpPr>
        <p:spPr>
          <a:xfrm>
            <a:off x="4798192" y="573769"/>
            <a:ext cx="4097167" cy="4208648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>
                <a:extLst>
                  <a:ext uri="{FF2B5EF4-FFF2-40B4-BE49-F238E27FC236}">
                    <a16:creationId xmlns:a16="http://schemas.microsoft.com/office/drawing/2014/main" id="{EC943F2E-6EBE-C1DC-2682-E67E7EDE5B77}"/>
                  </a:ext>
                </a:extLst>
              </p:cNvPr>
              <p:cNvSpPr/>
              <p:nvPr/>
            </p:nvSpPr>
            <p:spPr>
              <a:xfrm>
                <a:off x="231514" y="575776"/>
                <a:ext cx="3925619" cy="6211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altLang="zh-CN" sz="12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Branching</a:t>
                </a:r>
                <a:r>
                  <a:rPr lang="zh-CN" altLang="en-US" sz="12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2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fraction</a:t>
                </a:r>
                <a:r>
                  <a:rPr lang="zh-CN" altLang="en-US" sz="12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2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+</a:t>
                </a:r>
                <a:r>
                  <a:rPr lang="zh-CN" altLang="en-US" sz="12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2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CP</a:t>
                </a:r>
                <a:r>
                  <a:rPr lang="zh-CN" altLang="en-US" sz="12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2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violation</a:t>
                </a:r>
                <a:r>
                  <a:rPr lang="zh-CN" altLang="en-US" sz="12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2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for</a:t>
                </a:r>
                <a:r>
                  <a:rPr lang="zh-CN" altLang="en-US" sz="12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2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different</a:t>
                </a:r>
                <a:r>
                  <a:rPr lang="zh-CN" altLang="en-US" sz="12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2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CP</a:t>
                </a:r>
                <a:r>
                  <a:rPr lang="zh-CN" altLang="en-US" sz="12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2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eigenstates</a:t>
                </a:r>
                <a:r>
                  <a:rPr lang="zh-CN" altLang="en-US" sz="12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2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of</a:t>
                </a:r>
                <a:r>
                  <a:rPr lang="zh-CN" altLang="en-US" sz="12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en-US" altLang="zh-CN" sz="1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𝑩</m:t>
                        </m:r>
                      </m:e>
                      <m:sub>
                        <m:r>
                          <a:rPr lang="en-US" altLang="zh-CN" sz="1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𝒔</m:t>
                        </m:r>
                      </m:sub>
                      <m:sup>
                        <m:r>
                          <a:rPr lang="en-US" altLang="zh-CN" sz="1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𝟎</m:t>
                        </m:r>
                      </m:sup>
                    </m:sSubSup>
                    <m:r>
                      <a:rPr lang="en-US" altLang="zh-CN" sz="12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→</m:t>
                    </m:r>
                    <m:r>
                      <a:rPr lang="en-US" altLang="zh-CN" sz="12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𝑱</m:t>
                    </m:r>
                    <m:r>
                      <a:rPr lang="en-US" altLang="zh-CN" sz="12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/</m:t>
                    </m:r>
                    <m:r>
                      <a:rPr lang="en-US" altLang="zh-CN" sz="12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𝝍</m:t>
                    </m:r>
                    <m:sSup>
                      <m:sSupPr>
                        <m:ctrlPr>
                          <a:rPr lang="en-US" altLang="zh-CN" sz="1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altLang="zh-CN" sz="12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accPr>
                          <m:e>
                            <m:r>
                              <a:rPr lang="en-US" altLang="zh-CN" sz="12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𝑲</m:t>
                            </m:r>
                          </m:e>
                        </m:acc>
                      </m:e>
                      <m:sup>
                        <m:r>
                          <a:rPr lang="zh-CN" altLang="en-US" sz="1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∗</m:t>
                        </m:r>
                        <m:r>
                          <a:rPr lang="en-US" altLang="zh-CN" sz="1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𝟎</m:t>
                        </m:r>
                      </m:sup>
                    </m:sSup>
                  </m:oMath>
                </a14:m>
                <a:endParaRPr lang="zh-CN" altLang="en-US" sz="1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" name="矩形 4">
                <a:extLst>
                  <a:ext uri="{FF2B5EF4-FFF2-40B4-BE49-F238E27FC236}">
                    <a16:creationId xmlns:a16="http://schemas.microsoft.com/office/drawing/2014/main" id="{EC943F2E-6EBE-C1DC-2682-E67E7EDE5B7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514" y="575776"/>
                <a:ext cx="3925619" cy="621132"/>
              </a:xfrm>
              <a:prstGeom prst="rect">
                <a:avLst/>
              </a:prstGeom>
              <a:blipFill>
                <a:blip r:embed="rId3"/>
                <a:stretch>
                  <a:fillRect b="-4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图片 7">
            <a:extLst>
              <a:ext uri="{FF2B5EF4-FFF2-40B4-BE49-F238E27FC236}">
                <a16:creationId xmlns:a16="http://schemas.microsoft.com/office/drawing/2014/main" id="{F4CCA797-0AAF-BD77-7234-2FF2157B04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3399" y="3224312"/>
            <a:ext cx="2681801" cy="8813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8510506-CCD0-A875-E93F-2875B23BF0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8641" y="4144820"/>
            <a:ext cx="3925619" cy="60242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95F3EC48-8D58-94A3-ECAA-76D18C571D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3418" y="1196670"/>
            <a:ext cx="3435852" cy="236299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矩形 19">
                <a:extLst>
                  <a:ext uri="{FF2B5EF4-FFF2-40B4-BE49-F238E27FC236}">
                    <a16:creationId xmlns:a16="http://schemas.microsoft.com/office/drawing/2014/main" id="{BF6573E4-5011-79F1-3A33-73E81BBE9984}"/>
                  </a:ext>
                </a:extLst>
              </p:cNvPr>
              <p:cNvSpPr/>
              <p:nvPr/>
            </p:nvSpPr>
            <p:spPr>
              <a:xfrm>
                <a:off x="4883965" y="575776"/>
                <a:ext cx="3925619" cy="33951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altLang="zh-CN" sz="12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Evidence</a:t>
                </a:r>
                <a:r>
                  <a:rPr lang="zh-CN" altLang="en-US" sz="12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2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of</a:t>
                </a:r>
                <a:r>
                  <a:rPr lang="zh-CN" altLang="en-US" sz="12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2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direct</a:t>
                </a:r>
                <a:r>
                  <a:rPr lang="zh-CN" altLang="en-US" sz="12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2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CP</a:t>
                </a:r>
                <a:r>
                  <a:rPr lang="zh-CN" altLang="en-US" sz="12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2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violation</a:t>
                </a:r>
                <a:r>
                  <a:rPr lang="zh-CN" altLang="en-US" sz="12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2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in</a:t>
                </a:r>
                <a:r>
                  <a:rPr lang="zh-CN" altLang="en-US" sz="12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1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𝑩</m:t>
                        </m:r>
                      </m:e>
                      <m:sup>
                        <m:r>
                          <a:rPr lang="en-US" altLang="zh-CN" sz="1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</m:sup>
                    </m:sSup>
                    <m:r>
                      <a:rPr lang="en-US" altLang="zh-CN" sz="12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→</m:t>
                    </m:r>
                    <m:r>
                      <a:rPr lang="en-US" altLang="zh-CN" sz="12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𝑱</m:t>
                    </m:r>
                    <m:r>
                      <a:rPr lang="en-US" altLang="zh-CN" sz="12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/</m:t>
                    </m:r>
                    <m:r>
                      <a:rPr lang="en-US" altLang="zh-CN" sz="12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𝝍</m:t>
                    </m:r>
                    <m:sSup>
                      <m:sSupPr>
                        <m:ctrlPr>
                          <a:rPr lang="en-US" altLang="zh-CN" sz="1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1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𝝅</m:t>
                        </m:r>
                      </m:e>
                      <m:sup>
                        <m:r>
                          <a:rPr lang="en-US" altLang="zh-CN" sz="1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</m:sup>
                    </m:sSup>
                  </m:oMath>
                </a14:m>
                <a:endParaRPr lang="zh-CN" altLang="en-US" sz="1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0" name="矩形 19">
                <a:extLst>
                  <a:ext uri="{FF2B5EF4-FFF2-40B4-BE49-F238E27FC236}">
                    <a16:creationId xmlns:a16="http://schemas.microsoft.com/office/drawing/2014/main" id="{BF6573E4-5011-79F1-3A33-73E81BBE998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3965" y="575776"/>
                <a:ext cx="3925619" cy="339517"/>
              </a:xfrm>
              <a:prstGeom prst="rect">
                <a:avLst/>
              </a:prstGeom>
              <a:blipFill>
                <a:blip r:embed="rId7"/>
                <a:stretch>
                  <a:fillRect b="-1481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图片 20">
            <a:extLst>
              <a:ext uri="{FF2B5EF4-FFF2-40B4-BE49-F238E27FC236}">
                <a16:creationId xmlns:a16="http://schemas.microsoft.com/office/drawing/2014/main" id="{ADD76B88-D0B7-2C5A-B944-5BF84EBED56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32424" y="1005884"/>
            <a:ext cx="3858071" cy="56135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文本框 25">
                <a:extLst>
                  <a:ext uri="{FF2B5EF4-FFF2-40B4-BE49-F238E27FC236}">
                    <a16:creationId xmlns:a16="http://schemas.microsoft.com/office/drawing/2014/main" id="{26112925-98F1-86C9-52FA-F5C0A545420F}"/>
                  </a:ext>
                </a:extLst>
              </p:cNvPr>
              <p:cNvSpPr txBox="1"/>
              <p:nvPr/>
            </p:nvSpPr>
            <p:spPr>
              <a:xfrm>
                <a:off x="7774384" y="1600620"/>
                <a:ext cx="1206846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1200" b="1" dirty="0">
                    <a:solidFill>
                      <a:srgbClr val="FF000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3.2</a:t>
                </a:r>
                <a14:m>
                  <m:oMath xmlns:m="http://schemas.openxmlformats.org/officeDocument/2006/math">
                    <m:r>
                      <a:rPr lang="en-US" altLang="zh-CN" sz="1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SimHei" charset="-122"/>
                        <a:cs typeface="Arial" panose="020B0604020202020204" pitchFamily="34" charset="0"/>
                      </a:rPr>
                      <m:t>𝝈</m:t>
                    </m:r>
                  </m:oMath>
                </a14:m>
                <a:r>
                  <a:rPr lang="zh-CN" altLang="en-US" sz="1200" dirty="0">
                    <a:solidFill>
                      <a:srgbClr val="FF0000"/>
                    </a:solidFill>
                  </a:rPr>
                  <a:t> </a:t>
                </a:r>
                <a:r>
                  <a:rPr lang="en-US" altLang="zh-CN" sz="1200" b="1" dirty="0">
                    <a:solidFill>
                      <a:srgbClr val="FF000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from</a:t>
                </a:r>
                <a:r>
                  <a:rPr lang="zh-CN" altLang="en-US" sz="1200" b="1" dirty="0">
                    <a:solidFill>
                      <a:srgbClr val="FF000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200" b="1" dirty="0">
                    <a:solidFill>
                      <a:srgbClr val="FF000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0</a:t>
                </a:r>
                <a:r>
                  <a:rPr lang="zh-CN" altLang="en-US" sz="1200" dirty="0">
                    <a:solidFill>
                      <a:srgbClr val="FF000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26" name="文本框 25">
                <a:extLst>
                  <a:ext uri="{FF2B5EF4-FFF2-40B4-BE49-F238E27FC236}">
                    <a16:creationId xmlns:a16="http://schemas.microsoft.com/office/drawing/2014/main" id="{26112925-98F1-86C9-52FA-F5C0A54542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4384" y="1600620"/>
                <a:ext cx="1206846" cy="276999"/>
              </a:xfrm>
              <a:prstGeom prst="rect">
                <a:avLst/>
              </a:prstGeom>
              <a:blipFill>
                <a:blip r:embed="rId9"/>
                <a:stretch>
                  <a:fillRect t="-9091" b="-1363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7" name="图片 26">
            <a:extLst>
              <a:ext uri="{FF2B5EF4-FFF2-40B4-BE49-F238E27FC236}">
                <a16:creationId xmlns:a16="http://schemas.microsoft.com/office/drawing/2014/main" id="{CF41C98F-ECA5-2F3B-F605-57AAF8E92AC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39602" y="2387704"/>
            <a:ext cx="2208602" cy="2104842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1BE965AA-C33E-22A4-1C95-7D8557C059D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68123" y="4435189"/>
            <a:ext cx="2692144" cy="281269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7F9DF78E-292C-DD1A-CC75-C1373CB81F4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88581" y="1586919"/>
            <a:ext cx="2299932" cy="304403"/>
          </a:xfrm>
          <a:prstGeom prst="rect">
            <a:avLst/>
          </a:prstGeom>
        </p:spPr>
      </p:pic>
      <p:sp>
        <p:nvSpPr>
          <p:cNvPr id="32" name="文本框 31">
            <a:extLst>
              <a:ext uri="{FF2B5EF4-FFF2-40B4-BE49-F238E27FC236}">
                <a16:creationId xmlns:a16="http://schemas.microsoft.com/office/drawing/2014/main" id="{29C88FE6-62C9-5769-427E-3DF00F185B96}"/>
              </a:ext>
            </a:extLst>
          </p:cNvPr>
          <p:cNvSpPr txBox="1"/>
          <p:nvPr/>
        </p:nvSpPr>
        <p:spPr>
          <a:xfrm>
            <a:off x="5105999" y="2002074"/>
            <a:ext cx="307580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2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Branching</a:t>
            </a:r>
            <a:r>
              <a:rPr lang="zh-CN" altLang="en-US" sz="12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2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fraction</a:t>
            </a:r>
            <a:r>
              <a:rPr lang="zh-CN" altLang="en-US" sz="12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2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+</a:t>
            </a:r>
            <a:r>
              <a:rPr lang="zh-CN" altLang="en-US" sz="12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2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CP</a:t>
            </a:r>
            <a:r>
              <a:rPr lang="zh-CN" altLang="en-US" sz="12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2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violation</a:t>
            </a:r>
            <a:r>
              <a:rPr lang="zh-CN" altLang="en-US" sz="12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➜ </a:t>
            </a:r>
            <a:r>
              <a:rPr lang="en-US" altLang="zh-CN" sz="12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constrain</a:t>
            </a:r>
            <a:r>
              <a:rPr lang="zh-CN" altLang="en-US" sz="12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2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on</a:t>
            </a:r>
            <a:r>
              <a:rPr lang="zh-CN" altLang="en-US" sz="12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2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penguin</a:t>
            </a:r>
            <a:r>
              <a:rPr lang="zh-CN" altLang="en-US" sz="12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endParaRPr lang="zh-CN" altLang="en-US" sz="1200" dirty="0"/>
          </a:p>
        </p:txBody>
      </p:sp>
    </p:spTree>
    <p:extLst>
      <p:ext uri="{BB962C8B-B14F-4D97-AF65-F5344CB8AC3E}">
        <p14:creationId xmlns:p14="http://schemas.microsoft.com/office/powerpoint/2010/main" val="4177223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855"/>
    </mc:Choice>
    <mc:Fallback xmlns="">
      <p:transition spd="slow" advTm="64855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4D17B9-FB27-389F-34E3-8D19F7391D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>
            <a:extLst>
              <a:ext uri="{FF2B5EF4-FFF2-40B4-BE49-F238E27FC236}">
                <a16:creationId xmlns:a16="http://schemas.microsoft.com/office/drawing/2014/main" id="{47ED2A85-0950-B8DD-E9ED-20909F010CD0}"/>
              </a:ext>
            </a:extLst>
          </p:cNvPr>
          <p:cNvGrpSpPr/>
          <p:nvPr/>
        </p:nvGrpSpPr>
        <p:grpSpPr>
          <a:xfrm>
            <a:off x="0" y="36387"/>
            <a:ext cx="9144000" cy="5107114"/>
            <a:chOff x="0" y="48516"/>
            <a:chExt cx="9144000" cy="6809485"/>
          </a:xfrm>
        </p:grpSpPr>
        <p:grpSp>
          <p:nvGrpSpPr>
            <p:cNvPr id="22" name="组 21">
              <a:extLst>
                <a:ext uri="{FF2B5EF4-FFF2-40B4-BE49-F238E27FC236}">
                  <a16:creationId xmlns:a16="http://schemas.microsoft.com/office/drawing/2014/main" id="{A501FA6D-7AD8-F347-F918-35A29840E369}"/>
                </a:ext>
              </a:extLst>
            </p:cNvPr>
            <p:cNvGrpSpPr/>
            <p:nvPr/>
          </p:nvGrpSpPr>
          <p:grpSpPr>
            <a:xfrm>
              <a:off x="110103" y="48516"/>
              <a:ext cx="8885307" cy="677108"/>
              <a:chOff x="110103" y="48516"/>
              <a:chExt cx="8885307" cy="677108"/>
            </a:xfrm>
          </p:grpSpPr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5CBB9E22-66FE-807B-84BD-3BC4FBB7A7F9}"/>
                  </a:ext>
                </a:extLst>
              </p:cNvPr>
              <p:cNvSpPr/>
              <p:nvPr/>
            </p:nvSpPr>
            <p:spPr>
              <a:xfrm>
                <a:off x="231515" y="48516"/>
                <a:ext cx="3108543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kumimoji="1"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Outline</a:t>
                </a:r>
                <a:r>
                  <a:rPr kumimoji="1"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of</a:t>
                </a:r>
                <a:r>
                  <a:rPr kumimoji="1"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the</a:t>
                </a:r>
                <a:r>
                  <a:rPr kumimoji="1"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talk</a:t>
                </a:r>
                <a:endParaRPr lang="zh-CN" altLang="en-US" sz="27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2" name="直线连接符 11">
                <a:extLst>
                  <a:ext uri="{FF2B5EF4-FFF2-40B4-BE49-F238E27FC236}">
                    <a16:creationId xmlns:a16="http://schemas.microsoft.com/office/drawing/2014/main" id="{CC9A2DB5-3878-743E-D2E7-150796F8CD53}"/>
                  </a:ext>
                </a:extLst>
              </p:cNvPr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>
              <a:extLst>
                <a:ext uri="{FF2B5EF4-FFF2-40B4-BE49-F238E27FC236}">
                  <a16:creationId xmlns:a16="http://schemas.microsoft.com/office/drawing/2014/main" id="{EED28F61-25FB-D91E-BF7C-57261C2996B1}"/>
                </a:ext>
              </a:extLst>
            </p:cNvPr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>
                <a:extLst>
                  <a:ext uri="{FF2B5EF4-FFF2-40B4-BE49-F238E27FC236}">
                    <a16:creationId xmlns:a16="http://schemas.microsoft.com/office/drawing/2014/main" id="{1F4E5CC6-89A8-EB43-AAC5-7E3E58345F26}"/>
                  </a:ext>
                </a:extLst>
              </p:cNvPr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>
                <a:extLst>
                  <a:ext uri="{FF2B5EF4-FFF2-40B4-BE49-F238E27FC236}">
                    <a16:creationId xmlns:a16="http://schemas.microsoft.com/office/drawing/2014/main" id="{576D65B0-715E-ED4B-C5FF-818AA04C7ACC}"/>
                  </a:ext>
                </a:extLst>
              </p:cNvPr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5" name="灯片编号占位符 1">
            <a:extLst>
              <a:ext uri="{FF2B5EF4-FFF2-40B4-BE49-F238E27FC236}">
                <a16:creationId xmlns:a16="http://schemas.microsoft.com/office/drawing/2014/main" id="{3C8DF41B-872C-05A3-4417-2F9552AE4B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89711" y="4870359"/>
            <a:ext cx="1543050" cy="273844"/>
          </a:xfrm>
        </p:spPr>
        <p:txBody>
          <a:bodyPr/>
          <a:lstStyle/>
          <a:p>
            <a:fld id="{C9B75A48-9D91-AD42-8FEF-0106549F2306}" type="slidenum">
              <a:rPr kumimoji="1" lang="zh-CN" altLang="en-US" sz="15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8014BCB6-A874-638A-AB47-7245BA03AD19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2025/10/30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76DD623D-53ED-DDE8-33FC-F7BE8D533441}"/>
              </a:ext>
            </a:extLst>
          </p:cNvPr>
          <p:cNvSpPr txBox="1"/>
          <p:nvPr/>
        </p:nvSpPr>
        <p:spPr>
          <a:xfrm>
            <a:off x="693113" y="834434"/>
            <a:ext cx="7195785" cy="29323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Introduction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chemeClr val="bg2">
                    <a:lumMod val="9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CKM</a:t>
            </a:r>
            <a:r>
              <a:rPr lang="zh-CN" altLang="en-US" sz="2400" b="1" dirty="0">
                <a:solidFill>
                  <a:schemeClr val="bg2">
                    <a:lumMod val="9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b="1" dirty="0">
                <a:solidFill>
                  <a:schemeClr val="bg2">
                    <a:lumMod val="9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angle</a:t>
            </a:r>
            <a:r>
              <a:rPr lang="zh-CN" altLang="en-US" sz="2400" b="1" dirty="0">
                <a:solidFill>
                  <a:schemeClr val="bg2">
                    <a:lumMod val="9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b="1" dirty="0">
                <a:solidFill>
                  <a:schemeClr val="bg2">
                    <a:lumMod val="9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measurements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CP</a:t>
            </a:r>
            <a:r>
              <a:rPr lang="zh-CN" altLang="en-US" sz="24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violation</a:t>
            </a:r>
            <a:r>
              <a:rPr lang="zh-CN" altLang="en-US" sz="24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measurements</a:t>
            </a:r>
            <a:r>
              <a:rPr lang="zh-CN" altLang="en-US" sz="24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in</a:t>
            </a:r>
            <a:r>
              <a:rPr lang="zh-CN" altLang="en-US" sz="24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baryon</a:t>
            </a:r>
            <a:r>
              <a:rPr lang="zh-CN" altLang="en-US" sz="24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decays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Prospects</a:t>
            </a:r>
            <a:r>
              <a:rPr lang="zh-CN" altLang="en-US" sz="24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and</a:t>
            </a:r>
            <a:r>
              <a:rPr lang="zh-CN" altLang="en-US" sz="24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conclusion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DE91721B-AA73-7250-1220-0E3625E57437}"/>
              </a:ext>
            </a:extLst>
          </p:cNvPr>
          <p:cNvSpPr txBox="1"/>
          <p:nvPr/>
        </p:nvSpPr>
        <p:spPr>
          <a:xfrm>
            <a:off x="3959406" y="4835058"/>
            <a:ext cx="1893852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" altLang="zh-CN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UCAS, Wenbin Qian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SimSun" panose="02010600030101010101" pitchFamily="2" charset="-122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0206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29"/>
    </mc:Choice>
    <mc:Fallback xmlns="">
      <p:transition spd="slow" advTm="3329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/>
          <p:cNvGrpSpPr/>
          <p:nvPr/>
        </p:nvGrpSpPr>
        <p:grpSpPr>
          <a:xfrm>
            <a:off x="0" y="36387"/>
            <a:ext cx="9144000" cy="5107114"/>
            <a:chOff x="0" y="48516"/>
            <a:chExt cx="9144000" cy="6809485"/>
          </a:xfrm>
        </p:grpSpPr>
        <p:grpSp>
          <p:nvGrpSpPr>
            <p:cNvPr id="22" name="组 21"/>
            <p:cNvGrpSpPr/>
            <p:nvPr/>
          </p:nvGrpSpPr>
          <p:grpSpPr>
            <a:xfrm>
              <a:off x="110103" y="48516"/>
              <a:ext cx="8885307" cy="677108"/>
              <a:chOff x="110103" y="48516"/>
              <a:chExt cx="8885307" cy="677108"/>
            </a:xfrm>
          </p:grpSpPr>
          <p:sp>
            <p:nvSpPr>
              <p:cNvPr id="10" name="矩形 9"/>
              <p:cNvSpPr/>
              <p:nvPr/>
            </p:nvSpPr>
            <p:spPr>
              <a:xfrm>
                <a:off x="231515" y="48516"/>
                <a:ext cx="5317866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7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Methods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to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search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for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CP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violation</a:t>
                </a:r>
                <a:endParaRPr lang="zh-CN" alt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12" name="直线连接符 11"/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/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/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/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47E49A61-2CF9-564D-A925-81EEB22FB4EA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2025/10/30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灯片编号占位符 1">
            <a:extLst>
              <a:ext uri="{FF2B5EF4-FFF2-40B4-BE49-F238E27FC236}">
                <a16:creationId xmlns:a16="http://schemas.microsoft.com/office/drawing/2014/main" id="{32EB955D-0E8D-1745-B307-D86A0A0776B6}"/>
              </a:ext>
            </a:extLst>
          </p:cNvPr>
          <p:cNvSpPr txBox="1">
            <a:spLocks/>
          </p:cNvSpPr>
          <p:nvPr/>
        </p:nvSpPr>
        <p:spPr>
          <a:xfrm>
            <a:off x="6889711" y="4870359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B75A48-9D91-AD42-8FEF-0106549F2306}" type="slidenum">
              <a:rPr kumimoji="1" lang="zh-CN" altLang="en-US" sz="1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15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7B383BEE-1B82-57AB-38DE-0E6F5EB9A50B}"/>
              </a:ext>
            </a:extLst>
          </p:cNvPr>
          <p:cNvSpPr/>
          <p:nvPr/>
        </p:nvSpPr>
        <p:spPr>
          <a:xfrm>
            <a:off x="1123406" y="2858916"/>
            <a:ext cx="248252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Decay</a:t>
            </a:r>
            <a:r>
              <a:rPr lang="zh-CN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parameters</a:t>
            </a:r>
            <a:r>
              <a:rPr lang="zh-CN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asymmetry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26CB9FD0-A74C-C531-35B2-5CBD653691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788" y="3288408"/>
            <a:ext cx="2032186" cy="1485059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4B490880-C927-4960-A55A-D039B3735F7B}"/>
              </a:ext>
            </a:extLst>
          </p:cNvPr>
          <p:cNvSpPr/>
          <p:nvPr/>
        </p:nvSpPr>
        <p:spPr>
          <a:xfrm>
            <a:off x="7751174" y="-35633"/>
            <a:ext cx="128272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800" b="1" dirty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  <a:hlinkClick r:id="rId4"/>
              </a:rPr>
              <a:t>JHEP04(2014)087</a:t>
            </a:r>
            <a:endParaRPr kumimoji="1" lang="en-US" altLang="zh-CN" sz="800" b="1" dirty="0">
              <a:solidFill>
                <a:srgbClr val="0070C0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r>
              <a:rPr kumimoji="1" lang="en-US" altLang="zh-CN" sz="800" b="1" dirty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  <a:hlinkClick r:id="rId5"/>
              </a:rPr>
              <a:t>PRD108(2023)L011101</a:t>
            </a:r>
            <a:endParaRPr kumimoji="1" lang="en-US" altLang="zh-CN" sz="800" b="1" dirty="0">
              <a:solidFill>
                <a:srgbClr val="0070C0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r>
              <a:rPr kumimoji="1" lang="en-US" altLang="zh-CN" sz="800" b="1" dirty="0">
                <a:solidFill>
                  <a:srgbClr val="0070C0"/>
                </a:solidFill>
                <a:latin typeface="Times New Roman" charset="0"/>
                <a:cs typeface="Times New Roman" charset="0"/>
                <a:hlinkClick r:id="rId6"/>
              </a:rPr>
              <a:t>PRL133</a:t>
            </a:r>
            <a:r>
              <a:rPr kumimoji="1" lang="zh-CN" altLang="en-US" sz="800" b="1" dirty="0">
                <a:solidFill>
                  <a:srgbClr val="0070C0"/>
                </a:solidFill>
                <a:latin typeface="Times New Roman" charset="0"/>
                <a:cs typeface="Times New Roman" charset="0"/>
                <a:hlinkClick r:id="rId6"/>
              </a:rPr>
              <a:t> </a:t>
            </a:r>
            <a:r>
              <a:rPr kumimoji="1" lang="en-US" altLang="zh-CN" sz="800" b="1" dirty="0">
                <a:solidFill>
                  <a:srgbClr val="0070C0"/>
                </a:solidFill>
                <a:latin typeface="Times New Roman" charset="0"/>
                <a:cs typeface="Times New Roman" charset="0"/>
                <a:hlinkClick r:id="rId6"/>
              </a:rPr>
              <a:t>(2024)</a:t>
            </a:r>
            <a:r>
              <a:rPr kumimoji="1" lang="zh-CN" altLang="en-US" sz="800" b="1" dirty="0">
                <a:solidFill>
                  <a:srgbClr val="0070C0"/>
                </a:solidFill>
                <a:latin typeface="Times New Roman" charset="0"/>
                <a:cs typeface="Times New Roman" charset="0"/>
                <a:hlinkClick r:id="rId6"/>
              </a:rPr>
              <a:t> </a:t>
            </a:r>
            <a:r>
              <a:rPr kumimoji="1" lang="en-US" altLang="zh-CN" sz="800" b="1" dirty="0">
                <a:solidFill>
                  <a:srgbClr val="0070C0"/>
                </a:solidFill>
                <a:latin typeface="Times New Roman" charset="0"/>
                <a:cs typeface="Times New Roman" charset="0"/>
                <a:hlinkClick r:id="rId6"/>
              </a:rPr>
              <a:t>101902</a:t>
            </a:r>
            <a:endParaRPr kumimoji="1" lang="en-US" altLang="zh-CN" sz="800" b="1" dirty="0">
              <a:solidFill>
                <a:srgbClr val="0070C0"/>
              </a:solidFill>
              <a:latin typeface="Times New Roman" charset="0"/>
              <a:cs typeface="Times New Roman" charset="0"/>
            </a:endParaRPr>
          </a:p>
          <a:p>
            <a:r>
              <a:rPr kumimoji="1" lang="en-US" altLang="zh-CN" sz="800" b="1" dirty="0">
                <a:solidFill>
                  <a:srgbClr val="0070C0"/>
                </a:solidFill>
                <a:latin typeface="Times New Roman" charset="0"/>
                <a:cs typeface="Times New Roman" charset="0"/>
                <a:hlinkClick r:id="rId7"/>
              </a:rPr>
              <a:t>Nature</a:t>
            </a:r>
            <a:r>
              <a:rPr kumimoji="1" lang="zh-CN" altLang="en-US" sz="800" b="1" dirty="0">
                <a:solidFill>
                  <a:srgbClr val="0070C0"/>
                </a:solidFill>
                <a:latin typeface="Times New Roman" charset="0"/>
                <a:cs typeface="Times New Roman" charset="0"/>
                <a:hlinkClick r:id="rId7"/>
              </a:rPr>
              <a:t> </a:t>
            </a:r>
            <a:r>
              <a:rPr kumimoji="1" lang="en-US" altLang="zh-CN" sz="800" b="1" dirty="0">
                <a:solidFill>
                  <a:srgbClr val="0070C0"/>
                </a:solidFill>
                <a:latin typeface="Times New Roman" charset="0"/>
                <a:cs typeface="Times New Roman" charset="0"/>
                <a:hlinkClick r:id="rId7"/>
              </a:rPr>
              <a:t>Phys.13(2017)391</a:t>
            </a:r>
            <a:endParaRPr lang="zh-CN" altLang="en-US" sz="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AB55745E-A332-A40D-7C6E-86EBAB0E4A69}"/>
                  </a:ext>
                </a:extLst>
              </p:cNvPr>
              <p:cNvSpPr txBox="1"/>
              <p:nvPr/>
            </p:nvSpPr>
            <p:spPr>
              <a:xfrm>
                <a:off x="363185" y="3130309"/>
                <a:ext cx="1714708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sz="1200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𝑱</m:t>
                    </m:r>
                    <m:r>
                      <a:rPr lang="en-US" altLang="zh-CN" sz="1200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/</m:t>
                    </m:r>
                    <m:r>
                      <a:rPr lang="en-US" altLang="zh-CN" sz="1200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𝝍</m:t>
                    </m:r>
                  </m:oMath>
                </a14:m>
                <a:r>
                  <a:rPr lang="zh-CN" altLang="en-US" sz="1200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1200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altLang="zh-CN" sz="12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CN" sz="1200" b="0" i="0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Ξ</m:t>
                        </m:r>
                      </m:e>
                      <m:sup>
                        <m:r>
                          <a:rPr lang="en-US" altLang="zh-CN" sz="12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sSup>
                      <m:sSupPr>
                        <m:ctrlPr>
                          <a:rPr lang="en-US" altLang="zh-CN" sz="12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altLang="zh-CN" sz="1200" b="0" i="1" dirty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US" altLang="zh-CN" sz="1200" b="0" i="0" dirty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Ξ</m:t>
                            </m:r>
                          </m:e>
                        </m:acc>
                      </m:e>
                      <m:sup>
                        <m:r>
                          <a:rPr lang="en-US" altLang="zh-CN" sz="12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US" altLang="zh-CN" sz="1200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zh-CN" altLang="en-US" sz="1200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altLang="zh-CN" sz="12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CN" sz="1200" b="0" i="0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Ξ</m:t>
                        </m:r>
                      </m:e>
                      <m:sup>
                        <m:r>
                          <a:rPr lang="en-US" altLang="zh-CN" sz="12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US" altLang="zh-CN" sz="1200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m:rPr>
                        <m:sty m:val="p"/>
                      </m:rPr>
                      <a:rPr lang="en-US" altLang="zh-CN" sz="1200" b="0" i="0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Λ</m:t>
                    </m:r>
                    <m:sSup>
                      <m:sSupPr>
                        <m:ctrlPr>
                          <a:rPr lang="en-US" altLang="zh-CN" sz="12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2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sz="12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endParaRPr lang="zh-CN" altLang="en-US" sz="1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AB55745E-A332-A40D-7C6E-86EBAB0E4A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185" y="3130309"/>
                <a:ext cx="1714708" cy="276999"/>
              </a:xfrm>
              <a:prstGeom prst="rect">
                <a:avLst/>
              </a:prstGeom>
              <a:blipFill>
                <a:blip r:embed="rId8"/>
                <a:stretch>
                  <a:fillRect b="-43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3CC93BE3-0B08-E021-C16B-B032748CAE71}"/>
                  </a:ext>
                </a:extLst>
              </p:cNvPr>
              <p:cNvSpPr txBox="1"/>
              <p:nvPr/>
            </p:nvSpPr>
            <p:spPr>
              <a:xfrm>
                <a:off x="4595210" y="3020111"/>
                <a:ext cx="4442654" cy="16694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Important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to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investigate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phase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space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dependence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(amplitude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analysis,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binned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method,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energy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test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etc.)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CPV: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i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baryon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𝓞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𝟏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%−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𝟏𝟎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%)</m:t>
                    </m:r>
                  </m:oMath>
                </a14:m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i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baryon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1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𝓞</m:t>
                    </m:r>
                    <m:r>
                      <a:rPr lang="en-US" altLang="zh-CN" sz="1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𝟎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𝟏</m:t>
                    </m:r>
                    <m:r>
                      <a:rPr lang="en-US" altLang="zh-CN" sz="1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%)</m:t>
                    </m:r>
                  </m:oMath>
                </a14:m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hyperon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1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𝓞</m:t>
                    </m:r>
                    <m:r>
                      <a:rPr lang="en-US" altLang="zh-CN" sz="1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altLang="zh-CN" sz="1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𝟎</m:t>
                    </m:r>
                    <m:r>
                      <a:rPr lang="en-US" altLang="zh-CN" sz="1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𝟎𝟎𝟏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%−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𝟎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𝟎𝟏</m:t>
                    </m:r>
                    <m:r>
                      <a:rPr lang="en-US" altLang="zh-CN" sz="1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%)</m:t>
                    </m:r>
                  </m:oMath>
                </a14:m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altLang="zh-CN" sz="1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LHCb: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massive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production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of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i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zh-CN" altLang="en-US" sz="1400" b="1" i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and</a:t>
                </a:r>
                <a:r>
                  <a:rPr lang="zh-CN" altLang="en-US" sz="1400" b="1" i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i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zh-CN" altLang="en-US" sz="1400" b="1" i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baryons!</a:t>
                </a:r>
              </a:p>
            </p:txBody>
          </p:sp>
        </mc:Choice>
        <mc:Fallback xmlns="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3CC93BE3-0B08-E021-C16B-B032748CAE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5210" y="3020111"/>
                <a:ext cx="4442654" cy="1669431"/>
              </a:xfrm>
              <a:prstGeom prst="rect">
                <a:avLst/>
              </a:prstGeom>
              <a:blipFill>
                <a:blip r:embed="rId9"/>
                <a:stretch>
                  <a:fillRect l="-285" r="-570" b="-225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图片 10">
            <a:extLst>
              <a:ext uri="{FF2B5EF4-FFF2-40B4-BE49-F238E27FC236}">
                <a16:creationId xmlns:a16="http://schemas.microsoft.com/office/drawing/2014/main" id="{C101B7A1-220C-5D06-D1AE-D907E86F9CE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80086" y="3182476"/>
            <a:ext cx="1534606" cy="1590122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687421D7-8BDC-8DF7-EF05-AE371FC9EE5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6578" y="1133941"/>
            <a:ext cx="4376178" cy="172600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F841EBC6-5129-95BD-9A68-A312E9CC85A1}"/>
                  </a:ext>
                </a:extLst>
              </p:cNvPr>
              <p:cNvSpPr txBox="1"/>
              <p:nvPr/>
            </p:nvSpPr>
            <p:spPr>
              <a:xfrm>
                <a:off x="713769" y="887053"/>
                <a:ext cx="3721651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Direct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CP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violation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14:m>
                  <m:oMath xmlns:m="http://schemas.openxmlformats.org/officeDocument/2006/math"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∝</m:t>
                    </m:r>
                    <m:r>
                      <a:rPr lang="en-US" altLang="zh-CN" sz="1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𝐬𝐢𝐧</m:t>
                    </m:r>
                    <m:d>
                      <m:d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1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𝚫</m:t>
                        </m:r>
                        <m:sSub>
                          <m:sSubPr>
                            <m:ctrlPr>
                              <a:rPr lang="en-US" altLang="zh-CN" sz="14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4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𝜹</m:t>
                            </m:r>
                          </m:e>
                          <m:sub>
                            <m:r>
                              <a:rPr lang="en-US" altLang="zh-CN" sz="14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𝑺𝑻</m:t>
                            </m:r>
                          </m:sub>
                        </m:sSub>
                      </m:e>
                    </m:d>
                    <m:r>
                      <a:rPr lang="en-US" altLang="zh-CN" sz="1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𝐬𝐢𝐧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altLang="zh-CN" sz="1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𝚫</m:t>
                    </m:r>
                    <m:sSub>
                      <m:sSub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𝝓</m:t>
                        </m:r>
                      </m:e>
                      <m:sub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𝑬𝑾</m:t>
                        </m:r>
                      </m:sub>
                    </m:sSub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</p:txBody>
          </p:sp>
        </mc:Choice>
        <mc:Fallback xmlns="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F841EBC6-5129-95BD-9A68-A312E9CC85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3769" y="887053"/>
                <a:ext cx="3721651" cy="307777"/>
              </a:xfrm>
              <a:prstGeom prst="rect">
                <a:avLst/>
              </a:prstGeom>
              <a:blipFill>
                <a:blip r:embed="rId12"/>
                <a:stretch>
                  <a:fillRect l="-680" t="-4000" b="-20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3B04424B-BB86-5E01-BC60-4E95DD6ED96A}"/>
                  </a:ext>
                </a:extLst>
              </p:cNvPr>
              <p:cNvSpPr txBox="1"/>
              <p:nvPr/>
            </p:nvSpPr>
            <p:spPr>
              <a:xfrm>
                <a:off x="3486129" y="1668843"/>
                <a:ext cx="1126627" cy="25994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sz="10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altLang="zh-CN" sz="10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𝜦</m:t>
                          </m:r>
                        </m:e>
                        <m:sub>
                          <m:r>
                            <a:rPr lang="en-US" altLang="zh-CN" sz="10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𝒃</m:t>
                          </m:r>
                        </m:sub>
                        <m:sup>
                          <m:r>
                            <a:rPr lang="en-US" altLang="zh-CN" sz="10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</m:t>
                          </m:r>
                        </m:sup>
                      </m:sSubSup>
                      <m:r>
                        <a:rPr lang="en-US" altLang="zh-CN" sz="10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→</m:t>
                      </m:r>
                      <m:r>
                        <a:rPr lang="en-US" altLang="zh-CN" sz="10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𝒑</m:t>
                      </m:r>
                      <m:sSubSup>
                        <m:sSubSupPr>
                          <m:ctrlPr>
                            <a:rPr lang="en-US" altLang="zh-CN" sz="10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altLang="zh-CN" sz="10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𝑲</m:t>
                          </m:r>
                        </m:e>
                        <m:sub>
                          <m:r>
                            <a:rPr lang="en-US" altLang="zh-CN" sz="10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𝑺</m:t>
                          </m:r>
                        </m:sub>
                        <m:sup>
                          <m:r>
                            <a:rPr lang="en-US" altLang="zh-CN" sz="10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</m:t>
                          </m:r>
                        </m:sup>
                      </m:sSubSup>
                      <m:sSup>
                        <m:sSupPr>
                          <m:ctrlPr>
                            <a:rPr lang="en-US" altLang="zh-CN" sz="10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CN" sz="10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𝝅</m:t>
                          </m:r>
                        </m:e>
                        <m:sup>
                          <m:r>
                            <a:rPr lang="en-US" altLang="zh-CN" sz="10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zh-CN" altLang="en-US" sz="1000" i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3B04424B-BB86-5E01-BC60-4E95DD6ED9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6129" y="1668843"/>
                <a:ext cx="1126627" cy="259943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7DF70B27-06F1-1DB8-E783-72A2F6EEEEF7}"/>
                  </a:ext>
                </a:extLst>
              </p:cNvPr>
              <p:cNvSpPr txBox="1"/>
              <p:nvPr/>
            </p:nvSpPr>
            <p:spPr>
              <a:xfrm>
                <a:off x="4880742" y="889945"/>
                <a:ext cx="4171388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Triple-product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asymmetry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14:m>
                  <m:oMath xmlns:m="http://schemas.openxmlformats.org/officeDocument/2006/math"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∝</m:t>
                    </m:r>
                    <m:r>
                      <a:rPr lang="en-US" altLang="zh-CN" sz="1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𝐜𝐨𝐬</m:t>
                    </m:r>
                    <m:d>
                      <m:d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1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𝚫</m:t>
                        </m:r>
                        <m:sSub>
                          <m:sSubPr>
                            <m:ctrlPr>
                              <a:rPr lang="en-US" altLang="zh-CN" sz="14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4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𝜹</m:t>
                            </m:r>
                          </m:e>
                          <m:sub>
                            <m:r>
                              <a:rPr lang="en-US" altLang="zh-CN" sz="14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𝑺𝑻</m:t>
                            </m:r>
                          </m:sub>
                        </m:sSub>
                      </m:e>
                    </m:d>
                    <m:r>
                      <a:rPr lang="en-US" altLang="zh-CN" sz="1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𝐬𝐢𝐧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altLang="zh-CN" sz="1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𝚫</m:t>
                    </m:r>
                    <m:sSub>
                      <m:sSub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𝝓</m:t>
                        </m:r>
                      </m:e>
                      <m:sub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𝑬𝑾</m:t>
                        </m:r>
                      </m:sub>
                    </m:sSub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</p:txBody>
          </p:sp>
        </mc:Choice>
        <mc:Fallback xmlns="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7DF70B27-06F1-1DB8-E783-72A2F6EEEE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0742" y="889945"/>
                <a:ext cx="4171388" cy="307777"/>
              </a:xfrm>
              <a:prstGeom prst="rect">
                <a:avLst/>
              </a:prstGeom>
              <a:blipFill>
                <a:blip r:embed="rId14"/>
                <a:stretch>
                  <a:fillRect l="-608" t="-4000" r="-2128" b="-20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图片 20">
            <a:extLst>
              <a:ext uri="{FF2B5EF4-FFF2-40B4-BE49-F238E27FC236}">
                <a16:creationId xmlns:a16="http://schemas.microsoft.com/office/drawing/2014/main" id="{497DC04E-53A9-1E92-C796-350CD5D83E4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384800" y="1140374"/>
            <a:ext cx="2814320" cy="158057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02F5A0A1-EE7A-DCD8-28E1-04E58B4C60A0}"/>
                  </a:ext>
                </a:extLst>
              </p:cNvPr>
              <p:cNvSpPr txBox="1"/>
              <p:nvPr/>
            </p:nvSpPr>
            <p:spPr>
              <a:xfrm>
                <a:off x="7380461" y="2022176"/>
                <a:ext cx="1321579" cy="29354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sz="12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altLang="zh-CN" sz="12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𝜦</m:t>
                          </m:r>
                        </m:e>
                        <m:sub>
                          <m:r>
                            <a:rPr lang="en-US" altLang="zh-CN" sz="12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𝒃</m:t>
                          </m:r>
                        </m:sub>
                        <m:sup>
                          <m:r>
                            <a:rPr lang="en-US" altLang="zh-CN" sz="12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</m:t>
                          </m:r>
                        </m:sup>
                      </m:sSubSup>
                      <m:r>
                        <a:rPr lang="en-US" altLang="zh-CN" sz="12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→</m:t>
                      </m:r>
                      <m:r>
                        <a:rPr lang="en-US" altLang="zh-CN" sz="12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𝒑</m:t>
                      </m:r>
                      <m:sSup>
                        <m:sSupPr>
                          <m:ctrlPr>
                            <a:rPr lang="en-US" altLang="zh-CN" sz="12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CN" sz="12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𝝅</m:t>
                          </m:r>
                        </m:e>
                        <m:sup>
                          <m:r>
                            <a:rPr lang="en-US" altLang="zh-CN" sz="12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en-US" altLang="zh-CN" sz="12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CN" sz="12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𝝅</m:t>
                          </m:r>
                        </m:e>
                        <m:sup>
                          <m:r>
                            <a:rPr lang="en-US" altLang="zh-CN" sz="12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</m:sup>
                      </m:sSup>
                      <m:sSup>
                        <m:sSupPr>
                          <m:ctrlPr>
                            <a:rPr lang="en-US" altLang="zh-CN" sz="12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CN" sz="12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𝝅</m:t>
                          </m:r>
                        </m:e>
                        <m:sup>
                          <m:r>
                            <a:rPr lang="en-US" altLang="zh-CN" sz="12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zh-CN" altLang="en-US" sz="1200" i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02F5A0A1-EE7A-DCD8-28E1-04E58B4C60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80461" y="2022176"/>
                <a:ext cx="1321579" cy="293542"/>
              </a:xfrm>
              <a:prstGeom prst="rect">
                <a:avLst/>
              </a:prstGeom>
              <a:blipFill>
                <a:blip r:embed="rId16"/>
                <a:stretch>
                  <a:fillRect b="-41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文本框 24">
            <a:extLst>
              <a:ext uri="{FF2B5EF4-FFF2-40B4-BE49-F238E27FC236}">
                <a16:creationId xmlns:a16="http://schemas.microsoft.com/office/drawing/2014/main" id="{B1AB5EDA-52AE-A966-D308-6F8BD8E6C2FE}"/>
              </a:ext>
            </a:extLst>
          </p:cNvPr>
          <p:cNvSpPr txBox="1"/>
          <p:nvPr/>
        </p:nvSpPr>
        <p:spPr>
          <a:xfrm>
            <a:off x="238161" y="468909"/>
            <a:ext cx="6849687" cy="3813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Many</a:t>
            </a:r>
            <a:r>
              <a:rPr lang="zh-CN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methods</a:t>
            </a:r>
            <a:r>
              <a:rPr lang="zh-CN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have</a:t>
            </a:r>
            <a:r>
              <a:rPr lang="zh-CN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been</a:t>
            </a:r>
            <a:r>
              <a:rPr lang="zh-CN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explored</a:t>
            </a:r>
            <a:r>
              <a:rPr lang="zh-CN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zh-CN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search</a:t>
            </a:r>
            <a:r>
              <a:rPr lang="zh-CN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zh-CN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CP</a:t>
            </a:r>
            <a:r>
              <a:rPr lang="zh-CN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violation</a:t>
            </a:r>
            <a:r>
              <a:rPr lang="zh-CN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lang="zh-CN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baryon</a:t>
            </a:r>
            <a:r>
              <a:rPr lang="zh-CN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decays</a:t>
            </a: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2574A208-A91B-E9A3-213F-2AE1EB522835}"/>
              </a:ext>
            </a:extLst>
          </p:cNvPr>
          <p:cNvSpPr/>
          <p:nvPr/>
        </p:nvSpPr>
        <p:spPr>
          <a:xfrm>
            <a:off x="176578" y="902521"/>
            <a:ext cx="4395422" cy="1922873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9B11E8BD-FC69-1570-A0CB-60B186126A2C}"/>
              </a:ext>
            </a:extLst>
          </p:cNvPr>
          <p:cNvSpPr/>
          <p:nvPr/>
        </p:nvSpPr>
        <p:spPr>
          <a:xfrm>
            <a:off x="4692000" y="902521"/>
            <a:ext cx="4395422" cy="1922873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18DE5DF9-7A7C-438C-5B92-C93822E51168}"/>
              </a:ext>
            </a:extLst>
          </p:cNvPr>
          <p:cNvSpPr/>
          <p:nvPr/>
        </p:nvSpPr>
        <p:spPr>
          <a:xfrm>
            <a:off x="176578" y="2883722"/>
            <a:ext cx="4395422" cy="1922873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86431E90-613B-CDEA-51BC-DA6A9B40C1B2}"/>
              </a:ext>
            </a:extLst>
          </p:cNvPr>
          <p:cNvSpPr txBox="1"/>
          <p:nvPr/>
        </p:nvSpPr>
        <p:spPr>
          <a:xfrm>
            <a:off x="3959406" y="4835058"/>
            <a:ext cx="1845762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" altLang="zh-CN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UCAS Wenbin Qian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SimSun" panose="02010600030101010101" pitchFamily="2" charset="-122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2324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"/>
    </mc:Choice>
    <mc:Fallback xmlns="">
      <p:transition spd="slow" advTm="8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E75DF4-7703-AD86-01B9-DF224B80AA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>
            <a:extLst>
              <a:ext uri="{FF2B5EF4-FFF2-40B4-BE49-F238E27FC236}">
                <a16:creationId xmlns:a16="http://schemas.microsoft.com/office/drawing/2014/main" id="{5E17555A-040B-17E5-6E3A-BE5C68EB699D}"/>
              </a:ext>
            </a:extLst>
          </p:cNvPr>
          <p:cNvGrpSpPr/>
          <p:nvPr/>
        </p:nvGrpSpPr>
        <p:grpSpPr>
          <a:xfrm>
            <a:off x="0" y="36387"/>
            <a:ext cx="9144000" cy="5107114"/>
            <a:chOff x="0" y="48516"/>
            <a:chExt cx="9144000" cy="6809485"/>
          </a:xfrm>
        </p:grpSpPr>
        <p:grpSp>
          <p:nvGrpSpPr>
            <p:cNvPr id="22" name="组 21">
              <a:extLst>
                <a:ext uri="{FF2B5EF4-FFF2-40B4-BE49-F238E27FC236}">
                  <a16:creationId xmlns:a16="http://schemas.microsoft.com/office/drawing/2014/main" id="{F18C8638-84D6-985C-59E1-884F6E48064E}"/>
                </a:ext>
              </a:extLst>
            </p:cNvPr>
            <p:cNvGrpSpPr/>
            <p:nvPr/>
          </p:nvGrpSpPr>
          <p:grpSpPr>
            <a:xfrm>
              <a:off x="110103" y="48516"/>
              <a:ext cx="8885307" cy="677108"/>
              <a:chOff x="110103" y="48516"/>
              <a:chExt cx="8885307" cy="677108"/>
            </a:xfrm>
          </p:grpSpPr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F1E4C225-71CB-2C45-872E-2B034563B155}"/>
                  </a:ext>
                </a:extLst>
              </p:cNvPr>
              <p:cNvSpPr/>
              <p:nvPr/>
            </p:nvSpPr>
            <p:spPr>
              <a:xfrm>
                <a:off x="231515" y="48516"/>
                <a:ext cx="4217950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Evidence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of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CP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violation</a:t>
                </a:r>
                <a:endParaRPr lang="zh-CN" alt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12" name="直线连接符 11">
                <a:extLst>
                  <a:ext uri="{FF2B5EF4-FFF2-40B4-BE49-F238E27FC236}">
                    <a16:creationId xmlns:a16="http://schemas.microsoft.com/office/drawing/2014/main" id="{417313ED-326D-C65F-9F38-A04F7B3C44B7}"/>
                  </a:ext>
                </a:extLst>
              </p:cNvPr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>
              <a:extLst>
                <a:ext uri="{FF2B5EF4-FFF2-40B4-BE49-F238E27FC236}">
                  <a16:creationId xmlns:a16="http://schemas.microsoft.com/office/drawing/2014/main" id="{2E018794-362B-0898-3361-8D67EC9333B6}"/>
                </a:ext>
              </a:extLst>
            </p:cNvPr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>
                <a:extLst>
                  <a:ext uri="{FF2B5EF4-FFF2-40B4-BE49-F238E27FC236}">
                    <a16:creationId xmlns:a16="http://schemas.microsoft.com/office/drawing/2014/main" id="{D3B2519F-F7E7-9C1A-FDA6-04AE7F58E14E}"/>
                  </a:ext>
                </a:extLst>
              </p:cNvPr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>
                <a:extLst>
                  <a:ext uri="{FF2B5EF4-FFF2-40B4-BE49-F238E27FC236}">
                    <a16:creationId xmlns:a16="http://schemas.microsoft.com/office/drawing/2014/main" id="{43EBCDC3-F951-4BAD-2E1C-F35F6E406FB2}"/>
                  </a:ext>
                </a:extLst>
              </p:cNvPr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9DE58EC8-AAA6-4E9F-8F57-586D2CF9199A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2025/10/30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灯片编号占位符 1">
            <a:extLst>
              <a:ext uri="{FF2B5EF4-FFF2-40B4-BE49-F238E27FC236}">
                <a16:creationId xmlns:a16="http://schemas.microsoft.com/office/drawing/2014/main" id="{832EA1AB-013F-F4AB-643D-C0CD46544FC0}"/>
              </a:ext>
            </a:extLst>
          </p:cNvPr>
          <p:cNvSpPr txBox="1">
            <a:spLocks/>
          </p:cNvSpPr>
          <p:nvPr/>
        </p:nvSpPr>
        <p:spPr>
          <a:xfrm>
            <a:off x="6889711" y="4870359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B75A48-9D91-AD42-8FEF-0106549F2306}" type="slidenum">
              <a:rPr kumimoji="1" lang="zh-CN" altLang="en-US" sz="1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16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9C781F0C-DDD3-91DD-2181-D90B22087AA0}"/>
              </a:ext>
            </a:extLst>
          </p:cNvPr>
          <p:cNvSpPr txBox="1"/>
          <p:nvPr/>
        </p:nvSpPr>
        <p:spPr>
          <a:xfrm>
            <a:off x="3959406" y="4835058"/>
            <a:ext cx="1893852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" altLang="zh-CN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UCAS, Wenbin Qian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SimSun" panose="02010600030101010101" pitchFamily="2" charset="-122"/>
              <a:cs typeface="Times New Roman" charset="0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A4A37E17-749D-2341-9394-FD20393B48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9656" y="651039"/>
            <a:ext cx="7116854" cy="275232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05BD6B0C-A0D4-61CB-2D17-C63BF359E440}"/>
                  </a:ext>
                </a:extLst>
              </p:cNvPr>
              <p:cNvSpPr txBox="1"/>
              <p:nvPr/>
            </p:nvSpPr>
            <p:spPr>
              <a:xfrm>
                <a:off x="4100887" y="3335486"/>
                <a:ext cx="1610889" cy="33528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1" lang="en-US" altLang="zh-CN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zh-CN" sz="2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𝚲</m:t>
                          </m:r>
                        </m:e>
                        <m:sub>
                          <m:r>
                            <a:rPr kumimoji="1" lang="en-US" altLang="zh-CN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𝒃</m:t>
                          </m:r>
                        </m:sub>
                        <m:sup>
                          <m:r>
                            <a:rPr kumimoji="1" lang="en-US" altLang="zh-CN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sup>
                      </m:sSubSup>
                      <m:r>
                        <a:rPr kumimoji="1" lang="en-US" altLang="zh-CN" sz="2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kumimoji="1" lang="en-US" altLang="zh-CN" sz="20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𝚲</m:t>
                      </m:r>
                      <m:sSup>
                        <m:sSupPr>
                          <m:ctrlPr>
                            <a:rPr kumimoji="1" lang="en-US" altLang="zh-CN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𝑲</m:t>
                          </m:r>
                        </m:e>
                        <m:sup>
                          <m:r>
                            <a:rPr kumimoji="1" lang="en-US" altLang="zh-CN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kumimoji="1" lang="en-US" altLang="zh-CN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𝑲</m:t>
                          </m:r>
                        </m:e>
                        <m:sup>
                          <m:r>
                            <a:rPr kumimoji="1" lang="en-US" altLang="zh-CN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kumimoji="1" lang="zh-CN" altLang="en-US" sz="20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05BD6B0C-A0D4-61CB-2D17-C63BF359E4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0887" y="3335486"/>
                <a:ext cx="1610889" cy="335285"/>
              </a:xfrm>
              <a:prstGeom prst="rect">
                <a:avLst/>
              </a:prstGeom>
              <a:blipFill>
                <a:blip r:embed="rId4"/>
                <a:stretch>
                  <a:fillRect l="-2362" b="-1851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462F44CF-241E-8016-E95C-DC4C24D6E877}"/>
                  </a:ext>
                </a:extLst>
              </p:cNvPr>
              <p:cNvSpPr txBox="1"/>
              <p:nvPr/>
            </p:nvSpPr>
            <p:spPr>
              <a:xfrm>
                <a:off x="2996884" y="3781081"/>
                <a:ext cx="335181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𝚫</m:t>
                      </m:r>
                      <m:sSub>
                        <m:sSubPr>
                          <m:ctrlPr>
                            <a:rPr kumimoji="1" lang="en-US" altLang="zh-CN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𝑨</m:t>
                          </m:r>
                        </m:e>
                        <m:sub>
                          <m:r>
                            <a:rPr kumimoji="1" lang="en-US" altLang="zh-CN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𝑪𝑷</m:t>
                          </m:r>
                        </m:sub>
                      </m:sSub>
                      <m:r>
                        <a:rPr kumimoji="1" lang="en-US" altLang="zh-CN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1" lang="en-US" altLang="zh-CN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kumimoji="1" lang="en-US" altLang="zh-CN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kumimoji="1" lang="en-US" altLang="zh-CN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𝟎𝟖𝟑</m:t>
                      </m:r>
                      <m:r>
                        <a:rPr kumimoji="1" lang="en-US" altLang="zh-CN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±</m:t>
                      </m:r>
                      <m:r>
                        <a:rPr kumimoji="1" lang="en-US" altLang="zh-CN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kumimoji="1" lang="en-US" altLang="zh-CN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kumimoji="1" lang="en-US" altLang="zh-CN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𝟎𝟐𝟑</m:t>
                      </m:r>
                      <m:r>
                        <a:rPr kumimoji="1" lang="en-US" altLang="zh-CN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±</m:t>
                      </m:r>
                      <m:r>
                        <a:rPr kumimoji="1" lang="en-US" altLang="zh-CN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kumimoji="1" lang="en-US" altLang="zh-CN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kumimoji="1" lang="en-US" altLang="zh-CN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𝟎𝟏𝟔</m:t>
                      </m:r>
                    </m:oMath>
                  </m:oMathPara>
                </a14:m>
                <a:endParaRPr kumimoji="1" lang="zh-CN" altLang="en-US" b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462F44CF-241E-8016-E95C-DC4C24D6E8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6884" y="3781081"/>
                <a:ext cx="3351815" cy="276999"/>
              </a:xfrm>
              <a:prstGeom prst="rect">
                <a:avLst/>
              </a:prstGeom>
              <a:blipFill>
                <a:blip r:embed="rId5"/>
                <a:stretch>
                  <a:fillRect l="-1136" r="-1136" b="-1739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1C620492-9ABB-C93B-1663-B7B14D35AB8C}"/>
                  </a:ext>
                </a:extLst>
              </p:cNvPr>
              <p:cNvSpPr txBox="1"/>
              <p:nvPr/>
            </p:nvSpPr>
            <p:spPr>
              <a:xfrm>
                <a:off x="2881803" y="4095883"/>
                <a:ext cx="3993620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1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First</a:t>
                </a:r>
                <a:r>
                  <a:rPr lang="zh-CN" altLang="en-US" sz="1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evidence</a:t>
                </a:r>
                <a:r>
                  <a:rPr lang="zh-CN" altLang="en-US" sz="1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of</a:t>
                </a:r>
                <a:r>
                  <a:rPr lang="zh-CN" altLang="en-US" sz="1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CP</a:t>
                </a:r>
                <a:r>
                  <a:rPr lang="zh-CN" altLang="en-US" sz="1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violation,</a:t>
                </a:r>
                <a:r>
                  <a:rPr lang="zh-CN" altLang="en-US" sz="1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3.1</a:t>
                </a:r>
                <a14:m>
                  <m:oMath xmlns:m="http://schemas.openxmlformats.org/officeDocument/2006/math">
                    <m:r>
                      <a:rPr lang="en-US" altLang="zh-CN" sz="16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𝝈</m:t>
                    </m:r>
                  </m:oMath>
                </a14:m>
                <a:endParaRPr lang="zh-CN" altLang="en-US" sz="1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1C620492-9ABB-C93B-1663-B7B14D35AB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1803" y="4095883"/>
                <a:ext cx="3993620" cy="338554"/>
              </a:xfrm>
              <a:prstGeom prst="rect">
                <a:avLst/>
              </a:prstGeom>
              <a:blipFill>
                <a:blip r:embed="rId6"/>
                <a:stretch>
                  <a:fillRect l="-952" t="-3704" b="-2592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文本框 23">
            <a:extLst>
              <a:ext uri="{FF2B5EF4-FFF2-40B4-BE49-F238E27FC236}">
                <a16:creationId xmlns:a16="http://schemas.microsoft.com/office/drawing/2014/main" id="{8C9BF10E-5F12-D9D9-D03D-8ADE314534E4}"/>
              </a:ext>
            </a:extLst>
          </p:cNvPr>
          <p:cNvSpPr txBox="1"/>
          <p:nvPr/>
        </p:nvSpPr>
        <p:spPr>
          <a:xfrm>
            <a:off x="1702359" y="4441694"/>
            <a:ext cx="640794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Three</a:t>
            </a:r>
            <a:r>
              <a:rPr lang="zh-CN" altLang="en-US" sz="1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body</a:t>
            </a:r>
            <a:r>
              <a:rPr lang="zh-CN" altLang="en-US" sz="1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decays, need</a:t>
            </a:r>
            <a:r>
              <a:rPr lang="zh-CN" altLang="en-US" sz="1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zh-CN" altLang="en-US" sz="1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know</a:t>
            </a:r>
            <a:r>
              <a:rPr lang="zh-CN" altLang="en-US" sz="1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which</a:t>
            </a:r>
            <a:r>
              <a:rPr lang="zh-CN" altLang="en-US" sz="1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resonance</a:t>
            </a:r>
            <a:r>
              <a:rPr lang="zh-CN" altLang="en-US" sz="1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contributes</a:t>
            </a:r>
            <a:endParaRPr lang="zh-CN" altLang="en-US" sz="1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D59C0685-A73A-62CF-7AAF-E1F1C988448B}"/>
              </a:ext>
            </a:extLst>
          </p:cNvPr>
          <p:cNvSpPr txBox="1"/>
          <p:nvPr/>
        </p:nvSpPr>
        <p:spPr>
          <a:xfrm>
            <a:off x="7247431" y="212417"/>
            <a:ext cx="187487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PRL</a:t>
            </a:r>
            <a:r>
              <a:rPr lang="zh-CN" altLang="en-US" sz="12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2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134</a:t>
            </a:r>
            <a:r>
              <a:rPr lang="zh-CN" altLang="en-US" sz="12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2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(2025)</a:t>
            </a:r>
            <a:r>
              <a:rPr lang="zh-CN" altLang="en-US" sz="12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2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101802</a:t>
            </a:r>
            <a:endParaRPr lang="zh-CN" altLang="en-US" sz="1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0770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951"/>
    </mc:Choice>
    <mc:Fallback xmlns="">
      <p:transition spd="slow" advTm="48951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CB9FF4-AC8A-5BE6-E22B-DFA096148B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>
            <a:extLst>
              <a:ext uri="{FF2B5EF4-FFF2-40B4-BE49-F238E27FC236}">
                <a16:creationId xmlns:a16="http://schemas.microsoft.com/office/drawing/2014/main" id="{50223220-00E4-7B7D-7EE4-BAD647F06A01}"/>
              </a:ext>
            </a:extLst>
          </p:cNvPr>
          <p:cNvGrpSpPr/>
          <p:nvPr/>
        </p:nvGrpSpPr>
        <p:grpSpPr>
          <a:xfrm>
            <a:off x="0" y="36387"/>
            <a:ext cx="9144000" cy="5107114"/>
            <a:chOff x="0" y="48516"/>
            <a:chExt cx="9144000" cy="6809485"/>
          </a:xfrm>
        </p:grpSpPr>
        <p:grpSp>
          <p:nvGrpSpPr>
            <p:cNvPr id="22" name="组 21">
              <a:extLst>
                <a:ext uri="{FF2B5EF4-FFF2-40B4-BE49-F238E27FC236}">
                  <a16:creationId xmlns:a16="http://schemas.microsoft.com/office/drawing/2014/main" id="{3A846CA6-2F98-BCEF-8BD2-141FEE8D7993}"/>
                </a:ext>
              </a:extLst>
            </p:cNvPr>
            <p:cNvGrpSpPr/>
            <p:nvPr/>
          </p:nvGrpSpPr>
          <p:grpSpPr>
            <a:xfrm>
              <a:off x="110103" y="48516"/>
              <a:ext cx="8885307" cy="726524"/>
              <a:chOff x="110103" y="48516"/>
              <a:chExt cx="8885307" cy="726524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" name="矩形 9">
                    <a:extLst>
                      <a:ext uri="{FF2B5EF4-FFF2-40B4-BE49-F238E27FC236}">
                        <a16:creationId xmlns:a16="http://schemas.microsoft.com/office/drawing/2014/main" id="{3A8B4490-B907-9BCD-3AE6-E302CBB8E41A}"/>
                      </a:ext>
                    </a:extLst>
                  </p:cNvPr>
                  <p:cNvSpPr/>
                  <p:nvPr/>
                </p:nvSpPr>
                <p:spPr>
                  <a:xfrm>
                    <a:off x="231515" y="48516"/>
                    <a:ext cx="6360972" cy="72652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altLang="zh-CN" sz="2700" b="1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Looking</a:t>
                    </a:r>
                    <a:r>
                      <a:rPr lang="zh-CN" altLang="en-US" sz="2700" b="1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lang="en-US" altLang="zh-CN" sz="2700" b="1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into</a:t>
                    </a:r>
                    <a:r>
                      <a:rPr lang="zh-CN" altLang="en-US" sz="2700" b="1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lang="en-US" altLang="zh-CN" sz="2700" b="1" dirty="0" err="1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Dalitz</a:t>
                    </a:r>
                    <a:r>
                      <a:rPr lang="zh-CN" altLang="en-US" sz="2700" b="1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lang="en-US" altLang="zh-CN" sz="2700" b="1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plot</a:t>
                    </a:r>
                    <a:r>
                      <a:rPr lang="zh-CN" altLang="en-US" sz="2700" b="1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lang="en-US" altLang="zh-CN" sz="2700" b="1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(</a:t>
                    </a:r>
                    <a14:m>
                      <m:oMath xmlns:m="http://schemas.openxmlformats.org/officeDocument/2006/math">
                        <m:sSubSup>
                          <m:sSubSupPr>
                            <m:ctrlPr>
                              <a:rPr lang="en-US" altLang="zh-CN" sz="27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SupPr>
                          <m:e>
                            <m:r>
                              <a:rPr lang="en-US" altLang="zh-CN" sz="2700" b="1" i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𝚲</m:t>
                            </m:r>
                          </m:e>
                          <m:sub>
                            <m:r>
                              <a:rPr lang="en-US" altLang="zh-CN" sz="2700" b="1" i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𝐛</m:t>
                            </m:r>
                          </m:sub>
                          <m:sup>
                            <m:r>
                              <a:rPr lang="en-US" altLang="zh-CN" sz="2700" b="1" i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𝟎</m:t>
                            </m:r>
                          </m:sup>
                        </m:sSubSup>
                        <m:r>
                          <a:rPr lang="en-US" altLang="zh-CN" sz="27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→</m:t>
                        </m:r>
                        <m:r>
                          <a:rPr lang="en-US" altLang="zh-CN" sz="2700" b="1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𝚲</m:t>
                        </m:r>
                        <m:sSup>
                          <m:sSupPr>
                            <m:ctrlPr>
                              <a:rPr lang="en-US" altLang="zh-CN" sz="27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altLang="zh-CN" sz="2700" b="1" i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𝐊</m:t>
                            </m:r>
                          </m:e>
                          <m:sup>
                            <m:r>
                              <a:rPr lang="en-US" altLang="zh-CN" sz="2700" b="1" i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+</m:t>
                            </m:r>
                          </m:sup>
                        </m:sSup>
                        <m:sSup>
                          <m:sSupPr>
                            <m:ctrlPr>
                              <a:rPr lang="en-US" altLang="zh-CN" sz="27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altLang="zh-CN" sz="2700" b="1" i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𝐊</m:t>
                            </m:r>
                          </m:e>
                          <m:sup>
                            <m:r>
                              <a:rPr lang="en-US" altLang="zh-CN" sz="2700" b="1" i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−</m:t>
                            </m:r>
                          </m:sup>
                        </m:sSup>
                      </m:oMath>
                    </a14:m>
                    <a:r>
                      <a:rPr lang="en-US" altLang="zh-CN" sz="2700" b="1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)</a:t>
                    </a:r>
                    <a:endParaRPr lang="zh-CN" altLang="en-US" sz="2700" b="1" dirty="0">
                      <a:solidFill>
                        <a:srgbClr val="0070C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0" name="矩形 9">
                    <a:extLst>
                      <a:ext uri="{FF2B5EF4-FFF2-40B4-BE49-F238E27FC236}">
                        <a16:creationId xmlns:a16="http://schemas.microsoft.com/office/drawing/2014/main" id="{3A8B4490-B907-9BCD-3AE6-E302CBB8E41A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31515" y="48516"/>
                    <a:ext cx="6360972" cy="726524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l="-1796" t="-4545" r="-998" b="-25000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2" name="直线连接符 11">
                <a:extLst>
                  <a:ext uri="{FF2B5EF4-FFF2-40B4-BE49-F238E27FC236}">
                    <a16:creationId xmlns:a16="http://schemas.microsoft.com/office/drawing/2014/main" id="{59FDF78C-6508-BBFD-4A6B-18B15D878918}"/>
                  </a:ext>
                </a:extLst>
              </p:cNvPr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>
              <a:extLst>
                <a:ext uri="{FF2B5EF4-FFF2-40B4-BE49-F238E27FC236}">
                  <a16:creationId xmlns:a16="http://schemas.microsoft.com/office/drawing/2014/main" id="{218C8739-A608-2179-DA18-0B9FCF037F71}"/>
                </a:ext>
              </a:extLst>
            </p:cNvPr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>
                <a:extLst>
                  <a:ext uri="{FF2B5EF4-FFF2-40B4-BE49-F238E27FC236}">
                    <a16:creationId xmlns:a16="http://schemas.microsoft.com/office/drawing/2014/main" id="{1A0C1DA6-7088-3B09-2F53-F878A3631150}"/>
                  </a:ext>
                </a:extLst>
              </p:cNvPr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>
                <a:extLst>
                  <a:ext uri="{FF2B5EF4-FFF2-40B4-BE49-F238E27FC236}">
                    <a16:creationId xmlns:a16="http://schemas.microsoft.com/office/drawing/2014/main" id="{B787E453-8B77-B1AA-D7C4-CA7F440A495F}"/>
                  </a:ext>
                </a:extLst>
              </p:cNvPr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A1A7A653-9B34-4E95-8C53-FA3D0231D214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2025/10/30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灯片编号占位符 1">
            <a:extLst>
              <a:ext uri="{FF2B5EF4-FFF2-40B4-BE49-F238E27FC236}">
                <a16:creationId xmlns:a16="http://schemas.microsoft.com/office/drawing/2014/main" id="{40AF4117-3700-CE90-1534-88E3E862C273}"/>
              </a:ext>
            </a:extLst>
          </p:cNvPr>
          <p:cNvSpPr txBox="1">
            <a:spLocks/>
          </p:cNvSpPr>
          <p:nvPr/>
        </p:nvSpPr>
        <p:spPr>
          <a:xfrm>
            <a:off x="6889711" y="4870359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B75A48-9D91-AD42-8FEF-0106549F2306}" type="slidenum">
              <a:rPr kumimoji="1" lang="zh-CN" altLang="en-US" sz="1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17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66C5EABC-133D-F073-6996-6764A39C5F4E}"/>
              </a:ext>
            </a:extLst>
          </p:cNvPr>
          <p:cNvSpPr txBox="1"/>
          <p:nvPr/>
        </p:nvSpPr>
        <p:spPr>
          <a:xfrm>
            <a:off x="3959406" y="4835058"/>
            <a:ext cx="1893852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" altLang="zh-CN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UCAS, Wenbin Qian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SimSun" panose="02010600030101010101" pitchFamily="2" charset="-122"/>
              <a:cs typeface="Times New Roman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995EDF29-A965-9A2B-AED1-62E03CCCAE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62937"/>
            <a:ext cx="5041760" cy="1975388"/>
          </a:xfrm>
          <a:prstGeom prst="rect">
            <a:avLst/>
          </a:prstGeom>
        </p:spPr>
      </p:pic>
      <p:sp>
        <p:nvSpPr>
          <p:cNvPr id="15" name="右箭头 14">
            <a:extLst>
              <a:ext uri="{FF2B5EF4-FFF2-40B4-BE49-F238E27FC236}">
                <a16:creationId xmlns:a16="http://schemas.microsoft.com/office/drawing/2014/main" id="{962804EB-FAC6-95B1-F2A3-5F697CA14929}"/>
              </a:ext>
            </a:extLst>
          </p:cNvPr>
          <p:cNvSpPr/>
          <p:nvPr/>
        </p:nvSpPr>
        <p:spPr>
          <a:xfrm rot="10800000">
            <a:off x="4943171" y="1412481"/>
            <a:ext cx="733174" cy="16552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06616C66-5D8B-ED16-BF4B-7CF60BFFACAA}"/>
                  </a:ext>
                </a:extLst>
              </p:cNvPr>
              <p:cNvSpPr txBox="1"/>
              <p:nvPr/>
            </p:nvSpPr>
            <p:spPr>
              <a:xfrm>
                <a:off x="543522" y="2921556"/>
                <a:ext cx="423975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𝚫</m:t>
                      </m:r>
                      <m:sSub>
                        <m:sSubPr>
                          <m:ctrlPr>
                            <a:rPr kumimoji="1" lang="en-US" altLang="zh-CN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𝑨</m:t>
                          </m:r>
                        </m:e>
                        <m:sub>
                          <m:r>
                            <a:rPr kumimoji="1" lang="en-US" altLang="zh-CN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𝑪𝑷</m:t>
                          </m:r>
                        </m:sub>
                      </m:sSub>
                      <m:r>
                        <a:rPr kumimoji="1" lang="en-US" altLang="zh-CN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kumimoji="1" lang="en-US" altLang="zh-CN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𝑵</m:t>
                          </m:r>
                        </m:e>
                        <m:sup>
                          <m:r>
                            <a:rPr kumimoji="1" lang="zh-CN" altLang="en-US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  <m:r>
                            <a:rPr kumimoji="1" lang="en-US" altLang="zh-CN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kumimoji="1" lang="en-US" altLang="zh-CN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𝑲</m:t>
                          </m:r>
                        </m:e>
                        <m:sup>
                          <m:r>
                            <a:rPr kumimoji="1" lang="en-US" altLang="zh-CN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kumimoji="1" lang="en-US" altLang="zh-CN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r>
                        <a:rPr kumimoji="1" lang="en-US" altLang="zh-CN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kumimoji="1" lang="en-US" altLang="zh-CN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kumimoji="1" lang="en-US" altLang="zh-CN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𝟏𝟔𝟓</m:t>
                      </m:r>
                      <m:r>
                        <a:rPr kumimoji="1" lang="en-US" altLang="zh-CN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±</m:t>
                      </m:r>
                      <m:r>
                        <a:rPr kumimoji="1" lang="en-US" altLang="zh-CN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kumimoji="1" lang="en-US" altLang="zh-CN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kumimoji="1" lang="en-US" altLang="zh-CN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𝟎𝟒𝟖</m:t>
                      </m:r>
                      <m:r>
                        <a:rPr kumimoji="1" lang="en-US" altLang="zh-CN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±</m:t>
                      </m:r>
                      <m:r>
                        <a:rPr kumimoji="1" lang="en-US" altLang="zh-CN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kumimoji="1" lang="en-US" altLang="zh-CN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kumimoji="1" lang="en-US" altLang="zh-CN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𝟎𝟏𝟕</m:t>
                      </m:r>
                    </m:oMath>
                  </m:oMathPara>
                </a14:m>
                <a:endParaRPr kumimoji="1" lang="zh-CN" altLang="en-US" b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06616C66-5D8B-ED16-BF4B-7CF60BFFAC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522" y="2921556"/>
                <a:ext cx="4239750" cy="276999"/>
              </a:xfrm>
              <a:prstGeom prst="rect">
                <a:avLst/>
              </a:prstGeom>
              <a:blipFill>
                <a:blip r:embed="rId6"/>
                <a:stretch>
                  <a:fillRect l="-597" r="-896" b="-291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F3DD4A0C-5FF7-565C-D1A8-43CD204D65B7}"/>
                  </a:ext>
                </a:extLst>
              </p:cNvPr>
              <p:cNvSpPr txBox="1"/>
              <p:nvPr/>
            </p:nvSpPr>
            <p:spPr>
              <a:xfrm>
                <a:off x="755656" y="3264185"/>
                <a:ext cx="3530448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First</a:t>
                </a:r>
                <a:r>
                  <a:rPr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evidence</a:t>
                </a:r>
                <a:r>
                  <a:rPr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of</a:t>
                </a:r>
                <a:r>
                  <a:rPr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CP</a:t>
                </a:r>
                <a:r>
                  <a:rPr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violation</a:t>
                </a:r>
                <a:r>
                  <a:rPr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</a:t>
                </a:r>
                <a:r>
                  <a:rPr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local</a:t>
                </a:r>
                <a:r>
                  <a:rPr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resonant</a:t>
                </a:r>
                <a:r>
                  <a:rPr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region,</a:t>
                </a:r>
                <a:r>
                  <a:rPr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3.2</a:t>
                </a:r>
                <a14:m>
                  <m:oMath xmlns:m="http://schemas.openxmlformats.org/officeDocument/2006/math">
                    <m:r>
                      <a:rPr lang="en-US" altLang="zh-CN" sz="1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𝝈</m:t>
                    </m:r>
                  </m:oMath>
                </a14:m>
                <a:endParaRPr lang="zh-CN" altLang="en-US" sz="16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F3DD4A0C-5FF7-565C-D1A8-43CD204D65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656" y="3264185"/>
                <a:ext cx="3530448" cy="584775"/>
              </a:xfrm>
              <a:prstGeom prst="rect">
                <a:avLst/>
              </a:prstGeom>
              <a:blipFill>
                <a:blip r:embed="rId7"/>
                <a:stretch>
                  <a:fillRect t="-2128" b="-1489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7D7840E5-9A28-E2B6-5876-D3383994145B}"/>
                  </a:ext>
                </a:extLst>
              </p:cNvPr>
              <p:cNvSpPr txBox="1"/>
              <p:nvPr/>
            </p:nvSpPr>
            <p:spPr>
              <a:xfrm>
                <a:off x="396840" y="4380153"/>
                <a:ext cx="387279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𝚫</m:t>
                      </m:r>
                      <m:sSub>
                        <m:sSubPr>
                          <m:ctrlPr>
                            <a:rPr kumimoji="1" lang="en-US" altLang="zh-CN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𝑨</m:t>
                          </m:r>
                        </m:e>
                        <m:sub>
                          <m:r>
                            <a:rPr kumimoji="1" lang="en-US" altLang="zh-CN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𝑪𝑷</m:t>
                          </m:r>
                        </m:sub>
                      </m:sSub>
                      <m:r>
                        <a:rPr kumimoji="1" lang="en-US" altLang="zh-CN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kumimoji="1" lang="en-US" altLang="zh-CN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𝚲</m:t>
                      </m:r>
                      <m:r>
                        <a:rPr kumimoji="1" lang="en-US" altLang="zh-CN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𝝓</m:t>
                      </m:r>
                      <m:r>
                        <a:rPr kumimoji="1" lang="en-US" altLang="zh-CN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r>
                        <a:rPr kumimoji="1" lang="en-US" altLang="zh-CN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kumimoji="1" lang="en-US" altLang="zh-CN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kumimoji="1" lang="en-US" altLang="zh-CN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𝟏𝟓𝟎</m:t>
                      </m:r>
                      <m:r>
                        <a:rPr kumimoji="1" lang="en-US" altLang="zh-CN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±</m:t>
                      </m:r>
                      <m:r>
                        <a:rPr kumimoji="1" lang="en-US" altLang="zh-CN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kumimoji="1" lang="en-US" altLang="zh-CN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kumimoji="1" lang="en-US" altLang="zh-CN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𝟎𝟓𝟓</m:t>
                      </m:r>
                      <m:r>
                        <a:rPr kumimoji="1" lang="en-US" altLang="zh-CN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±</m:t>
                      </m:r>
                      <m:r>
                        <a:rPr kumimoji="1" lang="en-US" altLang="zh-CN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kumimoji="1" lang="en-US" altLang="zh-CN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kumimoji="1" lang="en-US" altLang="zh-CN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𝟎𝟐𝟏</m:t>
                      </m:r>
                    </m:oMath>
                  </m:oMathPara>
                </a14:m>
                <a:endParaRPr kumimoji="1" lang="zh-CN" altLang="en-US" b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7D7840E5-9A28-E2B6-5876-D338399414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840" y="4380153"/>
                <a:ext cx="3872791" cy="276999"/>
              </a:xfrm>
              <a:prstGeom prst="rect">
                <a:avLst/>
              </a:prstGeom>
              <a:blipFill>
                <a:blip r:embed="rId8"/>
                <a:stretch>
                  <a:fillRect l="-984" t="-4545" r="-984" b="-3636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84DFE9A4-82C1-4935-9AEA-F628F421E310}"/>
                  </a:ext>
                </a:extLst>
              </p:cNvPr>
              <p:cNvSpPr txBox="1"/>
              <p:nvPr/>
            </p:nvSpPr>
            <p:spPr>
              <a:xfrm>
                <a:off x="4156437" y="4166836"/>
                <a:ext cx="3530448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Consistent</a:t>
                </a:r>
                <a:r>
                  <a:rPr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with</a:t>
                </a:r>
                <a:r>
                  <a:rPr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</a:t>
                </a:r>
                <a:r>
                  <a:rPr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within</a:t>
                </a:r>
                <a:r>
                  <a:rPr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2.5</a:t>
                </a:r>
                <a14:m>
                  <m:oMath xmlns:m="http://schemas.openxmlformats.org/officeDocument/2006/math">
                    <m:r>
                      <a:rPr lang="en-US" altLang="zh-CN" sz="1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𝝈</m:t>
                    </m:r>
                  </m:oMath>
                </a14:m>
                <a:endParaRPr lang="zh-CN" altLang="en-US" sz="16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84DFE9A4-82C1-4935-9AEA-F628F421E3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6437" y="4166836"/>
                <a:ext cx="3530448" cy="338554"/>
              </a:xfrm>
              <a:prstGeom prst="rect">
                <a:avLst/>
              </a:prstGeom>
              <a:blipFill>
                <a:blip r:embed="rId9"/>
                <a:stretch>
                  <a:fillRect t="-7407" b="-2592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文本框 26">
            <a:extLst>
              <a:ext uri="{FF2B5EF4-FFF2-40B4-BE49-F238E27FC236}">
                <a16:creationId xmlns:a16="http://schemas.microsoft.com/office/drawing/2014/main" id="{CB15D1C6-A2A5-89BD-FA8F-2B4ECAD2552D}"/>
              </a:ext>
            </a:extLst>
          </p:cNvPr>
          <p:cNvSpPr txBox="1"/>
          <p:nvPr/>
        </p:nvSpPr>
        <p:spPr>
          <a:xfrm>
            <a:off x="4286104" y="4461547"/>
            <a:ext cx="334095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Predicted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CPV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(resonant),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~1.5%</a:t>
            </a:r>
            <a:endParaRPr lang="zh-CN" alt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BD4DFDB7-B862-00A5-60B7-3D4CE2A7D908}"/>
              </a:ext>
            </a:extLst>
          </p:cNvPr>
          <p:cNvSpPr txBox="1"/>
          <p:nvPr/>
        </p:nvSpPr>
        <p:spPr>
          <a:xfrm>
            <a:off x="7386781" y="4249015"/>
            <a:ext cx="187487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  <a:hlinkClick r:id="rId10"/>
              </a:rPr>
              <a:t>PRD107</a:t>
            </a:r>
            <a:r>
              <a:rPr lang="zh-CN" altLang="en-US" sz="12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  <a:hlinkClick r:id="rId10"/>
              </a:rPr>
              <a:t> </a:t>
            </a:r>
            <a:r>
              <a:rPr lang="en-US" altLang="zh-CN" sz="12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  <a:hlinkClick r:id="rId10"/>
              </a:rPr>
              <a:t>(2023)</a:t>
            </a:r>
            <a:r>
              <a:rPr lang="zh-CN" altLang="en-US" sz="12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  <a:hlinkClick r:id="rId10"/>
              </a:rPr>
              <a:t> </a:t>
            </a:r>
            <a:r>
              <a:rPr lang="en-US" altLang="zh-CN" sz="12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  <a:hlinkClick r:id="rId10"/>
              </a:rPr>
              <a:t>053009</a:t>
            </a:r>
            <a:endParaRPr lang="zh-CN" altLang="en-US" sz="1200" b="1" dirty="0">
              <a:solidFill>
                <a:srgbClr val="002060"/>
              </a:solidFill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EAB54057-A556-7BDE-16ED-7961C444F997}"/>
              </a:ext>
            </a:extLst>
          </p:cNvPr>
          <p:cNvSpPr/>
          <p:nvPr/>
        </p:nvSpPr>
        <p:spPr>
          <a:xfrm>
            <a:off x="231515" y="4165382"/>
            <a:ext cx="8890794" cy="658255"/>
          </a:xfrm>
          <a:prstGeom prst="rect">
            <a:avLst/>
          </a:prstGeom>
          <a:noFill/>
          <a:ln w="34925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DCF39250-2696-8588-6675-B9BEC4073704}"/>
              </a:ext>
            </a:extLst>
          </p:cNvPr>
          <p:cNvSpPr txBox="1"/>
          <p:nvPr/>
        </p:nvSpPr>
        <p:spPr>
          <a:xfrm>
            <a:off x="3834243" y="549517"/>
            <a:ext cx="147075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Preliminary</a:t>
            </a:r>
            <a:endParaRPr lang="zh-CN" altLang="en-US" sz="1400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71D6C69-A5AD-0526-D254-394F75E842B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691878" y="529856"/>
            <a:ext cx="3303532" cy="3235941"/>
          </a:xfrm>
          <a:prstGeom prst="rect">
            <a:avLst/>
          </a:prstGeom>
        </p:spPr>
      </p:pic>
      <p:sp>
        <p:nvSpPr>
          <p:cNvPr id="7" name="右箭头 6">
            <a:extLst>
              <a:ext uri="{FF2B5EF4-FFF2-40B4-BE49-F238E27FC236}">
                <a16:creationId xmlns:a16="http://schemas.microsoft.com/office/drawing/2014/main" id="{A15492E2-4495-FB5D-66EA-F4422A35E051}"/>
              </a:ext>
            </a:extLst>
          </p:cNvPr>
          <p:cNvSpPr/>
          <p:nvPr/>
        </p:nvSpPr>
        <p:spPr>
          <a:xfrm rot="5400000">
            <a:off x="7322290" y="3748830"/>
            <a:ext cx="505377" cy="158535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9FC455CB-ED78-BDF6-E7C5-8E533FD61041}"/>
                  </a:ext>
                </a:extLst>
              </p:cNvPr>
              <p:cNvSpPr txBox="1"/>
              <p:nvPr/>
            </p:nvSpPr>
            <p:spPr>
              <a:xfrm>
                <a:off x="932732" y="4103357"/>
                <a:ext cx="963801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SimHei" charset="-122"/>
                        <a:cs typeface="Arial" panose="020B0604020202020204" pitchFamily="34" charset="0"/>
                      </a:rPr>
                      <m:t>𝝓</m:t>
                    </m:r>
                    <m:r>
                      <a:rPr lang="zh-CN" altLang="en-US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SimHei" charset="-122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region</a:t>
                </a:r>
                <a:endParaRPr lang="zh-CN" altLang="en-US" sz="1400" dirty="0"/>
              </a:p>
            </p:txBody>
          </p:sp>
        </mc:Choice>
        <mc:Fallback xmlns="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9FC455CB-ED78-BDF6-E7C5-8E533FD610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2732" y="4103357"/>
                <a:ext cx="963801" cy="307777"/>
              </a:xfrm>
              <a:prstGeom prst="rect">
                <a:avLst/>
              </a:prstGeom>
              <a:blipFill>
                <a:blip r:embed="rId12"/>
                <a:stretch>
                  <a:fillRect t="-8000" b="-16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文本框 2">
            <a:extLst>
              <a:ext uri="{FF2B5EF4-FFF2-40B4-BE49-F238E27FC236}">
                <a16:creationId xmlns:a16="http://schemas.microsoft.com/office/drawing/2014/main" id="{1A71BF65-A4DD-0892-4401-D3F18ABEE4FD}"/>
              </a:ext>
            </a:extLst>
          </p:cNvPr>
          <p:cNvSpPr txBox="1"/>
          <p:nvPr/>
        </p:nvSpPr>
        <p:spPr>
          <a:xfrm>
            <a:off x="7247431" y="212417"/>
            <a:ext cx="187487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PRL</a:t>
            </a:r>
            <a:r>
              <a:rPr lang="zh-CN" altLang="en-US" sz="12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2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134</a:t>
            </a:r>
            <a:r>
              <a:rPr lang="zh-CN" altLang="en-US" sz="12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2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(2025)</a:t>
            </a:r>
            <a:r>
              <a:rPr lang="zh-CN" altLang="en-US" sz="12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2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101802</a:t>
            </a:r>
            <a:endParaRPr lang="zh-CN" altLang="en-US" sz="1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1843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951"/>
    </mc:Choice>
    <mc:Fallback xmlns="">
      <p:transition spd="slow" advTm="48951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F71709-A7A7-6C87-A75D-49A141A551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>
            <a:extLst>
              <a:ext uri="{FF2B5EF4-FFF2-40B4-BE49-F238E27FC236}">
                <a16:creationId xmlns:a16="http://schemas.microsoft.com/office/drawing/2014/main" id="{90435730-8569-B3FB-C484-D01D2165C2A3}"/>
              </a:ext>
            </a:extLst>
          </p:cNvPr>
          <p:cNvGrpSpPr/>
          <p:nvPr/>
        </p:nvGrpSpPr>
        <p:grpSpPr>
          <a:xfrm>
            <a:off x="0" y="36387"/>
            <a:ext cx="9144000" cy="5107114"/>
            <a:chOff x="0" y="48516"/>
            <a:chExt cx="9144000" cy="6809485"/>
          </a:xfrm>
        </p:grpSpPr>
        <p:grpSp>
          <p:nvGrpSpPr>
            <p:cNvPr id="22" name="组 21">
              <a:extLst>
                <a:ext uri="{FF2B5EF4-FFF2-40B4-BE49-F238E27FC236}">
                  <a16:creationId xmlns:a16="http://schemas.microsoft.com/office/drawing/2014/main" id="{4AF9120A-9444-4C7A-825B-76E2AD65ABE2}"/>
                </a:ext>
              </a:extLst>
            </p:cNvPr>
            <p:cNvGrpSpPr/>
            <p:nvPr/>
          </p:nvGrpSpPr>
          <p:grpSpPr>
            <a:xfrm>
              <a:off x="110103" y="48516"/>
              <a:ext cx="8885307" cy="677108"/>
              <a:chOff x="110103" y="48516"/>
              <a:chExt cx="8885307" cy="677108"/>
            </a:xfrm>
          </p:grpSpPr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D012201C-F697-CBA2-AB0E-9024088E7A65}"/>
                  </a:ext>
                </a:extLst>
              </p:cNvPr>
              <p:cNvSpPr/>
              <p:nvPr/>
            </p:nvSpPr>
            <p:spPr>
              <a:xfrm>
                <a:off x="231515" y="48516"/>
                <a:ext cx="7641964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Observation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of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CP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violation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baryon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decays</a:t>
                </a:r>
                <a:endParaRPr lang="zh-CN" alt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12" name="直线连接符 11">
                <a:extLst>
                  <a:ext uri="{FF2B5EF4-FFF2-40B4-BE49-F238E27FC236}">
                    <a16:creationId xmlns:a16="http://schemas.microsoft.com/office/drawing/2014/main" id="{A36E8B16-5EF4-90AE-6344-99FF8F20D4A0}"/>
                  </a:ext>
                </a:extLst>
              </p:cNvPr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>
              <a:extLst>
                <a:ext uri="{FF2B5EF4-FFF2-40B4-BE49-F238E27FC236}">
                  <a16:creationId xmlns:a16="http://schemas.microsoft.com/office/drawing/2014/main" id="{F335B51B-1F3D-D047-9597-98181A74C693}"/>
                </a:ext>
              </a:extLst>
            </p:cNvPr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>
                <a:extLst>
                  <a:ext uri="{FF2B5EF4-FFF2-40B4-BE49-F238E27FC236}">
                    <a16:creationId xmlns:a16="http://schemas.microsoft.com/office/drawing/2014/main" id="{F63CB7CC-0617-78E5-78A3-726FE9C4683E}"/>
                  </a:ext>
                </a:extLst>
              </p:cNvPr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>
                <a:extLst>
                  <a:ext uri="{FF2B5EF4-FFF2-40B4-BE49-F238E27FC236}">
                    <a16:creationId xmlns:a16="http://schemas.microsoft.com/office/drawing/2014/main" id="{B08D3DB8-FDF1-71B5-952A-79731F183891}"/>
                  </a:ext>
                </a:extLst>
              </p:cNvPr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461F02C9-2077-09DD-9FA1-C1A0310FB01D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2025/10/30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灯片编号占位符 1">
            <a:extLst>
              <a:ext uri="{FF2B5EF4-FFF2-40B4-BE49-F238E27FC236}">
                <a16:creationId xmlns:a16="http://schemas.microsoft.com/office/drawing/2014/main" id="{90258F72-FFD1-1651-05B3-00D4C60D7E2B}"/>
              </a:ext>
            </a:extLst>
          </p:cNvPr>
          <p:cNvSpPr txBox="1">
            <a:spLocks/>
          </p:cNvSpPr>
          <p:nvPr/>
        </p:nvSpPr>
        <p:spPr>
          <a:xfrm>
            <a:off x="6889711" y="4870359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B75A48-9D91-AD42-8FEF-0106549F2306}" type="slidenum">
              <a:rPr kumimoji="1" lang="zh-CN" altLang="en-US" sz="1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18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1E681529-E767-20CB-A184-2953014879D3}"/>
              </a:ext>
            </a:extLst>
          </p:cNvPr>
          <p:cNvSpPr txBox="1"/>
          <p:nvPr/>
        </p:nvSpPr>
        <p:spPr>
          <a:xfrm>
            <a:off x="3959406" y="4835058"/>
            <a:ext cx="1893852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" altLang="zh-CN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UCAS, Wenbin Qian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SimSun" panose="02010600030101010101" pitchFamily="2" charset="-122"/>
              <a:cs typeface="Times New Roman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81E0624D-E974-E346-3C0A-494B1808FF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5596" y="528315"/>
            <a:ext cx="7272808" cy="324297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5D8D528-ECDF-7C02-1873-F6031E7BAC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2995" y="3729057"/>
            <a:ext cx="5172205" cy="74785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7236B4C1-D713-C509-78F6-E6B90939CB36}"/>
                  </a:ext>
                </a:extLst>
              </p:cNvPr>
              <p:cNvSpPr txBox="1"/>
              <p:nvPr/>
            </p:nvSpPr>
            <p:spPr>
              <a:xfrm>
                <a:off x="2443097" y="4462562"/>
                <a:ext cx="457200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CP</a:t>
                </a:r>
                <a:r>
                  <a:rPr lang="zh-CN" altLang="en-US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symmetry</a:t>
                </a:r>
                <a:r>
                  <a:rPr lang="zh-CN" altLang="en-US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violated</a:t>
                </a:r>
                <a:r>
                  <a:rPr lang="zh-CN" altLang="en-US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by</a:t>
                </a:r>
                <a:r>
                  <a:rPr lang="zh-CN" altLang="en-US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more</a:t>
                </a:r>
                <a:r>
                  <a:rPr lang="zh-CN" altLang="en-US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than</a:t>
                </a:r>
                <a:r>
                  <a:rPr lang="zh-CN" altLang="en-US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</a:t>
                </a:r>
                <a14:m>
                  <m:oMath xmlns:m="http://schemas.openxmlformats.org/officeDocument/2006/math">
                    <m:r>
                      <a:rPr lang="en-US" altLang="zh-CN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𝝈</m:t>
                    </m:r>
                  </m:oMath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7236B4C1-D713-C509-78F6-E6B90939CB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3097" y="4462562"/>
                <a:ext cx="4572000" cy="369332"/>
              </a:xfrm>
              <a:prstGeom prst="rect">
                <a:avLst/>
              </a:prstGeom>
              <a:blipFill>
                <a:blip r:embed="rId5"/>
                <a:stretch>
                  <a:fillRect l="-1108" t="-10000" b="-23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文本框 1">
            <a:extLst>
              <a:ext uri="{FF2B5EF4-FFF2-40B4-BE49-F238E27FC236}">
                <a16:creationId xmlns:a16="http://schemas.microsoft.com/office/drawing/2014/main" id="{4CE38D99-4381-95AA-A584-E7A94D1DAEF9}"/>
              </a:ext>
            </a:extLst>
          </p:cNvPr>
          <p:cNvSpPr txBox="1"/>
          <p:nvPr/>
        </p:nvSpPr>
        <p:spPr>
          <a:xfrm>
            <a:off x="7150698" y="3768251"/>
            <a:ext cx="187487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Nature</a:t>
            </a:r>
            <a:r>
              <a:rPr lang="zh-CN" altLang="en-US" sz="12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2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643</a:t>
            </a:r>
            <a:r>
              <a:rPr lang="zh-CN" altLang="en-US" sz="12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2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(2025)</a:t>
            </a:r>
            <a:r>
              <a:rPr lang="zh-CN" altLang="en-US" sz="12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2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1223</a:t>
            </a:r>
            <a:endParaRPr lang="zh-CN" altLang="en-US" sz="1200" b="1" dirty="0">
              <a:solidFill>
                <a:srgbClr val="002060"/>
              </a:solidFill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61EB12C2-CFB1-6F71-324D-D34988D49510}"/>
              </a:ext>
            </a:extLst>
          </p:cNvPr>
          <p:cNvSpPr txBox="1"/>
          <p:nvPr/>
        </p:nvSpPr>
        <p:spPr>
          <a:xfrm>
            <a:off x="0" y="4534969"/>
            <a:ext cx="231498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b="1" dirty="0">
                <a:solidFill>
                  <a:srgbClr val="00B0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See</a:t>
            </a:r>
            <a:r>
              <a:rPr lang="zh-CN" altLang="en-US" sz="1200" b="1" dirty="0">
                <a:solidFill>
                  <a:srgbClr val="00B0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zh-CN" sz="1200" b="1" dirty="0" err="1">
                <a:solidFill>
                  <a:srgbClr val="00B0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Xinchen’s</a:t>
            </a:r>
            <a:r>
              <a:rPr lang="zh-CN" altLang="en-US" sz="1200" b="1" dirty="0">
                <a:solidFill>
                  <a:srgbClr val="00B0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zh-CN" sz="1200" b="1" dirty="0">
                <a:solidFill>
                  <a:srgbClr val="00B0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talk</a:t>
            </a:r>
            <a:r>
              <a:rPr lang="zh-CN" altLang="en-US" sz="1200" b="1" dirty="0">
                <a:solidFill>
                  <a:srgbClr val="00B0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zh-CN" sz="1200" b="1" dirty="0">
                <a:solidFill>
                  <a:srgbClr val="00B0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for</a:t>
            </a:r>
            <a:r>
              <a:rPr lang="zh-CN" altLang="en-US" sz="1200" b="1" dirty="0">
                <a:solidFill>
                  <a:srgbClr val="00B0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zh-CN" sz="1200" b="1" dirty="0">
                <a:solidFill>
                  <a:srgbClr val="00B0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details</a:t>
            </a:r>
            <a:endParaRPr lang="zh-CN" altLang="en-US" sz="12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1026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951"/>
    </mc:Choice>
    <mc:Fallback xmlns="">
      <p:transition spd="slow" advTm="48951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1A5208-49D0-6B4A-B58B-6AABA83ED8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>
            <a:extLst>
              <a:ext uri="{FF2B5EF4-FFF2-40B4-BE49-F238E27FC236}">
                <a16:creationId xmlns:a16="http://schemas.microsoft.com/office/drawing/2014/main" id="{8C7F8F5A-73A9-2513-6BBF-7526A8EACF33}"/>
              </a:ext>
            </a:extLst>
          </p:cNvPr>
          <p:cNvGrpSpPr/>
          <p:nvPr/>
        </p:nvGrpSpPr>
        <p:grpSpPr>
          <a:xfrm>
            <a:off x="0" y="36387"/>
            <a:ext cx="9144000" cy="5107114"/>
            <a:chOff x="0" y="48516"/>
            <a:chExt cx="9144000" cy="6809485"/>
          </a:xfrm>
        </p:grpSpPr>
        <p:grpSp>
          <p:nvGrpSpPr>
            <p:cNvPr id="22" name="组 21">
              <a:extLst>
                <a:ext uri="{FF2B5EF4-FFF2-40B4-BE49-F238E27FC236}">
                  <a16:creationId xmlns:a16="http://schemas.microsoft.com/office/drawing/2014/main" id="{675D8C9D-D6AD-2EAB-C694-5624B03EA4CB}"/>
                </a:ext>
              </a:extLst>
            </p:cNvPr>
            <p:cNvGrpSpPr/>
            <p:nvPr/>
          </p:nvGrpSpPr>
          <p:grpSpPr>
            <a:xfrm>
              <a:off x="110103" y="48516"/>
              <a:ext cx="8885307" cy="677108"/>
              <a:chOff x="110103" y="48516"/>
              <a:chExt cx="8885307" cy="677108"/>
            </a:xfrm>
          </p:grpSpPr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B3EE3F9A-7ABD-1BCB-EE0E-B74621CECF37}"/>
                  </a:ext>
                </a:extLst>
              </p:cNvPr>
              <p:cNvSpPr/>
              <p:nvPr/>
            </p:nvSpPr>
            <p:spPr>
              <a:xfrm>
                <a:off x="231515" y="48516"/>
                <a:ext cx="5218223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Unexpected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small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CP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violation</a:t>
                </a:r>
                <a:endParaRPr lang="zh-CN" alt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12" name="直线连接符 11">
                <a:extLst>
                  <a:ext uri="{FF2B5EF4-FFF2-40B4-BE49-F238E27FC236}">
                    <a16:creationId xmlns:a16="http://schemas.microsoft.com/office/drawing/2014/main" id="{201BB58C-F62E-C274-4866-895CC2D6548F}"/>
                  </a:ext>
                </a:extLst>
              </p:cNvPr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>
              <a:extLst>
                <a:ext uri="{FF2B5EF4-FFF2-40B4-BE49-F238E27FC236}">
                  <a16:creationId xmlns:a16="http://schemas.microsoft.com/office/drawing/2014/main" id="{26CEC263-D189-C02C-1067-CE34B477526D}"/>
                </a:ext>
              </a:extLst>
            </p:cNvPr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>
                <a:extLst>
                  <a:ext uri="{FF2B5EF4-FFF2-40B4-BE49-F238E27FC236}">
                    <a16:creationId xmlns:a16="http://schemas.microsoft.com/office/drawing/2014/main" id="{8CFC39D5-F7DD-3A6D-DCBC-EC44D5669E6E}"/>
                  </a:ext>
                </a:extLst>
              </p:cNvPr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>
                <a:extLst>
                  <a:ext uri="{FF2B5EF4-FFF2-40B4-BE49-F238E27FC236}">
                    <a16:creationId xmlns:a16="http://schemas.microsoft.com/office/drawing/2014/main" id="{E30A8C44-F755-FFA1-E294-7D649F73390B}"/>
                  </a:ext>
                </a:extLst>
              </p:cNvPr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EDE973D0-8AE1-357C-1346-785501F70AF9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2025/10/30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灯片编号占位符 1">
            <a:extLst>
              <a:ext uri="{FF2B5EF4-FFF2-40B4-BE49-F238E27FC236}">
                <a16:creationId xmlns:a16="http://schemas.microsoft.com/office/drawing/2014/main" id="{8D3B1510-10D5-884C-BE23-06BFD960EB0D}"/>
              </a:ext>
            </a:extLst>
          </p:cNvPr>
          <p:cNvSpPr txBox="1">
            <a:spLocks/>
          </p:cNvSpPr>
          <p:nvPr/>
        </p:nvSpPr>
        <p:spPr>
          <a:xfrm>
            <a:off x="6889711" y="4870359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B75A48-9D91-AD42-8FEF-0106549F2306}" type="slidenum">
              <a:rPr kumimoji="1" lang="zh-CN" altLang="en-US" sz="1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19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CB7623BE-CAC7-B13A-2665-6A2E4B359F5C}"/>
              </a:ext>
            </a:extLst>
          </p:cNvPr>
          <p:cNvSpPr txBox="1"/>
          <p:nvPr/>
        </p:nvSpPr>
        <p:spPr>
          <a:xfrm>
            <a:off x="3959406" y="4835058"/>
            <a:ext cx="1893852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" altLang="zh-CN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UCAS, Wenbin Qian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SimSun" panose="02010600030101010101" pitchFamily="2" charset="-122"/>
              <a:cs typeface="Times New Roman" charset="0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AF5F02DD-9E3B-C2C4-A8AE-8F9F77D03A1D}"/>
              </a:ext>
            </a:extLst>
          </p:cNvPr>
          <p:cNvSpPr txBox="1"/>
          <p:nvPr/>
        </p:nvSpPr>
        <p:spPr>
          <a:xfrm>
            <a:off x="7247431" y="212417"/>
            <a:ext cx="187487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arXiv:2508.17836</a:t>
            </a:r>
            <a:endParaRPr lang="zh-CN" altLang="en-US" sz="1200" b="1" dirty="0">
              <a:solidFill>
                <a:srgbClr val="00206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85FD07C6-863B-76BD-9468-B6572D09CAE6}"/>
                  </a:ext>
                </a:extLst>
              </p:cNvPr>
              <p:cNvSpPr txBox="1"/>
              <p:nvPr/>
            </p:nvSpPr>
            <p:spPr>
              <a:xfrm>
                <a:off x="231514" y="575776"/>
                <a:ext cx="8638165" cy="142430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Very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large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CP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violation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predicted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altLang="zh-CN" sz="1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𝚲</m:t>
                        </m:r>
                      </m:e>
                      <m:sub>
                        <m:r>
                          <a:rPr lang="en-US" altLang="zh-CN" sz="1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𝐛</m:t>
                        </m:r>
                      </m:sub>
                      <m:sup>
                        <m:r>
                          <a:rPr lang="en-US" altLang="zh-CN" sz="1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</m:sup>
                    </m:sSubSup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𝒑</m:t>
                    </m:r>
                    <m:sSup>
                      <m:sSup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𝑲</m:t>
                        </m:r>
                      </m:e>
                      <m:sup>
                        <m:r>
                          <a:rPr lang="zh-CN" altLang="en-US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∗</m:t>
                        </m:r>
                      </m:sup>
                    </m:sSup>
                    <m:sSup>
                      <m:sSup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zh-CN" sz="14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14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𝟖𝟗𝟐</m:t>
                            </m:r>
                          </m:e>
                        </m:d>
                      </m:e>
                      <m:sup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decay,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~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𝟐𝟎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%</m:t>
                    </m:r>
                  </m:oMath>
                </a14:m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or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more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Very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recently,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prediction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reduces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to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several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percent,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by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introducing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cancelling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mechanism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between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different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partial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waves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Branching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fractions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and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CP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violations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performed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altLang="zh-CN" sz="1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𝚲</m:t>
                        </m:r>
                      </m:e>
                      <m:sub>
                        <m:r>
                          <a:rPr lang="en-US" altLang="zh-CN" sz="1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𝐛</m:t>
                        </m:r>
                      </m:sub>
                      <m:sup>
                        <m:r>
                          <a:rPr lang="en-US" altLang="zh-CN" sz="1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</m:sup>
                    </m:sSubSup>
                    <m:d>
                      <m:d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altLang="zh-CN" sz="14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sz="14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𝚵</m:t>
                            </m:r>
                          </m:e>
                          <m:sub>
                            <m:r>
                              <a:rPr lang="en-US" altLang="zh-CN" sz="14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𝒃</m:t>
                            </m:r>
                          </m:sub>
                          <m:sup>
                            <m:r>
                              <a:rPr lang="en-US" altLang="zh-CN" sz="14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𝟎</m:t>
                            </m:r>
                          </m:sup>
                        </m:sSubSup>
                      </m:e>
                    </m:d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𝒑</m:t>
                    </m:r>
                    <m:sSubSup>
                      <m:sSubSup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𝑲</m:t>
                        </m:r>
                      </m:e>
                      <m:sub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𝑺</m:t>
                        </m:r>
                      </m:sub>
                      <m:sup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</m:sup>
                    </m:sSubSup>
                    <m:sSup>
                      <m:sSup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𝒉</m:t>
                        </m:r>
                      </m:e>
                      <m:sup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decays</a:t>
                </a:r>
              </a:p>
            </p:txBody>
          </p:sp>
        </mc:Choice>
        <mc:Fallback xmlns="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85FD07C6-863B-76BD-9468-B6572D09CA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514" y="575776"/>
                <a:ext cx="8638165" cy="1424301"/>
              </a:xfrm>
              <a:prstGeom prst="rect">
                <a:avLst/>
              </a:prstGeom>
              <a:blipFill>
                <a:blip r:embed="rId3"/>
                <a:stretch>
                  <a:fillRect l="-147" b="-177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图片 2">
            <a:extLst>
              <a:ext uri="{FF2B5EF4-FFF2-40B4-BE49-F238E27FC236}">
                <a16:creationId xmlns:a16="http://schemas.microsoft.com/office/drawing/2014/main" id="{91C45DBA-E294-7F07-C1C8-3D3DDA1CE4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361" y="1950172"/>
            <a:ext cx="7772400" cy="2827248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FBE247E0-7B04-4404-D468-304C4D1A1B96}"/>
              </a:ext>
            </a:extLst>
          </p:cNvPr>
          <p:cNvSpPr txBox="1"/>
          <p:nvPr/>
        </p:nvSpPr>
        <p:spPr>
          <a:xfrm>
            <a:off x="2128058" y="2292901"/>
            <a:ext cx="77308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~5000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2BFCDF5B-A9F2-18B8-D6FE-EC843458F601}"/>
                  </a:ext>
                </a:extLst>
              </p:cNvPr>
              <p:cNvSpPr txBox="1"/>
              <p:nvPr/>
            </p:nvSpPr>
            <p:spPr>
              <a:xfrm>
                <a:off x="2454084" y="3600770"/>
                <a:ext cx="773083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𝜎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2BFCDF5B-A9F2-18B8-D6FE-EC843458F6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54084" y="3600770"/>
                <a:ext cx="773083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4852BE6D-F616-E474-F980-220607B9E471}"/>
                  </a:ext>
                </a:extLst>
              </p:cNvPr>
              <p:cNvSpPr txBox="1"/>
              <p:nvPr/>
            </p:nvSpPr>
            <p:spPr>
              <a:xfrm>
                <a:off x="5853258" y="2247127"/>
                <a:ext cx="116268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 smtClean="0">
                          <a:latin typeface="Cambria Math" panose="02040503050406030204" pitchFamily="18" charset="0"/>
                        </a:rPr>
                        <m:t>~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130,</m:t>
                      </m:r>
                      <m:r>
                        <a:rPr lang="zh-CN" alt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8.1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𝜎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4852BE6D-F616-E474-F980-220607B9E4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3258" y="2247127"/>
                <a:ext cx="1162684" cy="369332"/>
              </a:xfrm>
              <a:prstGeom prst="rect">
                <a:avLst/>
              </a:prstGeom>
              <a:blipFill>
                <a:blip r:embed="rId6"/>
                <a:stretch>
                  <a:fillRect r="-645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DB0C668B-0D94-65EA-16A7-664598C5FB54}"/>
                  </a:ext>
                </a:extLst>
              </p:cNvPr>
              <p:cNvSpPr txBox="1"/>
              <p:nvPr/>
            </p:nvSpPr>
            <p:spPr>
              <a:xfrm>
                <a:off x="5853258" y="2678843"/>
                <a:ext cx="116268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 smtClean="0">
                          <a:latin typeface="Cambria Math" panose="02040503050406030204" pitchFamily="18" charset="0"/>
                        </a:rPr>
                        <m:t>~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90,</m:t>
                      </m:r>
                      <m:r>
                        <a:rPr lang="zh-CN" alt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8.0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𝜎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DB0C668B-0D94-65EA-16A7-664598C5FB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3258" y="2678843"/>
                <a:ext cx="1162684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文本框 3">
            <a:extLst>
              <a:ext uri="{FF2B5EF4-FFF2-40B4-BE49-F238E27FC236}">
                <a16:creationId xmlns:a16="http://schemas.microsoft.com/office/drawing/2014/main" id="{FE60D898-B842-ED14-8BA7-EDA28AA6F4D4}"/>
              </a:ext>
            </a:extLst>
          </p:cNvPr>
          <p:cNvSpPr txBox="1"/>
          <p:nvPr/>
        </p:nvSpPr>
        <p:spPr>
          <a:xfrm>
            <a:off x="0" y="4534969"/>
            <a:ext cx="231498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b="1" dirty="0">
                <a:solidFill>
                  <a:srgbClr val="00B0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See</a:t>
            </a:r>
            <a:r>
              <a:rPr lang="zh-CN" altLang="en-US" sz="1200" b="1" dirty="0">
                <a:solidFill>
                  <a:srgbClr val="00B0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zh-CN" sz="1200" b="1" dirty="0" err="1">
                <a:solidFill>
                  <a:srgbClr val="00B0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Zewen’s</a:t>
            </a:r>
            <a:r>
              <a:rPr lang="zh-CN" altLang="en-US" sz="1200" b="1" dirty="0">
                <a:solidFill>
                  <a:srgbClr val="00B0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zh-CN" sz="1200" b="1" dirty="0">
                <a:solidFill>
                  <a:srgbClr val="00B0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talk</a:t>
            </a:r>
            <a:r>
              <a:rPr lang="zh-CN" altLang="en-US" sz="1200" b="1" dirty="0">
                <a:solidFill>
                  <a:srgbClr val="00B0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zh-CN" sz="1200" b="1" dirty="0">
                <a:solidFill>
                  <a:srgbClr val="00B0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for</a:t>
            </a:r>
            <a:r>
              <a:rPr lang="zh-CN" altLang="en-US" sz="1200" b="1" dirty="0">
                <a:solidFill>
                  <a:srgbClr val="00B0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zh-CN" sz="1200" b="1" dirty="0">
                <a:solidFill>
                  <a:srgbClr val="00B0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details</a:t>
            </a:r>
            <a:endParaRPr lang="zh-CN" altLang="en-US" sz="12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2089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951"/>
    </mc:Choice>
    <mc:Fallback xmlns="">
      <p:transition spd="slow" advTm="48951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5DE218-0229-A4BA-0008-81E340A7AB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>
            <a:extLst>
              <a:ext uri="{FF2B5EF4-FFF2-40B4-BE49-F238E27FC236}">
                <a16:creationId xmlns:a16="http://schemas.microsoft.com/office/drawing/2014/main" id="{F629ABA7-484F-68D2-AD16-10657185F242}"/>
              </a:ext>
            </a:extLst>
          </p:cNvPr>
          <p:cNvGrpSpPr/>
          <p:nvPr/>
        </p:nvGrpSpPr>
        <p:grpSpPr>
          <a:xfrm>
            <a:off x="0" y="36387"/>
            <a:ext cx="9144000" cy="5107114"/>
            <a:chOff x="0" y="48516"/>
            <a:chExt cx="9144000" cy="6809485"/>
          </a:xfrm>
        </p:grpSpPr>
        <p:grpSp>
          <p:nvGrpSpPr>
            <p:cNvPr id="22" name="组 21">
              <a:extLst>
                <a:ext uri="{FF2B5EF4-FFF2-40B4-BE49-F238E27FC236}">
                  <a16:creationId xmlns:a16="http://schemas.microsoft.com/office/drawing/2014/main" id="{F1DF15F6-30DA-F50D-91B7-247C343FB494}"/>
                </a:ext>
              </a:extLst>
            </p:cNvPr>
            <p:cNvGrpSpPr/>
            <p:nvPr/>
          </p:nvGrpSpPr>
          <p:grpSpPr>
            <a:xfrm>
              <a:off x="110103" y="48516"/>
              <a:ext cx="8885307" cy="677108"/>
              <a:chOff x="110103" y="48516"/>
              <a:chExt cx="8885307" cy="677108"/>
            </a:xfrm>
          </p:grpSpPr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9C22E830-367A-9F47-2CD0-D2D9FC6CD54B}"/>
                  </a:ext>
                </a:extLst>
              </p:cNvPr>
              <p:cNvSpPr/>
              <p:nvPr/>
            </p:nvSpPr>
            <p:spPr>
              <a:xfrm>
                <a:off x="231515" y="48516"/>
                <a:ext cx="3108543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kumimoji="1"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Outline</a:t>
                </a:r>
                <a:r>
                  <a:rPr kumimoji="1"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of</a:t>
                </a:r>
                <a:r>
                  <a:rPr kumimoji="1"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the</a:t>
                </a:r>
                <a:r>
                  <a:rPr kumimoji="1"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talk</a:t>
                </a:r>
                <a:endParaRPr lang="zh-CN" altLang="en-US" sz="27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2" name="直线连接符 11">
                <a:extLst>
                  <a:ext uri="{FF2B5EF4-FFF2-40B4-BE49-F238E27FC236}">
                    <a16:creationId xmlns:a16="http://schemas.microsoft.com/office/drawing/2014/main" id="{D94C0968-1041-797F-C453-985187F1F1A4}"/>
                  </a:ext>
                </a:extLst>
              </p:cNvPr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>
              <a:extLst>
                <a:ext uri="{FF2B5EF4-FFF2-40B4-BE49-F238E27FC236}">
                  <a16:creationId xmlns:a16="http://schemas.microsoft.com/office/drawing/2014/main" id="{18E136B6-A3E4-79CC-2706-54F5A65CFCD9}"/>
                </a:ext>
              </a:extLst>
            </p:cNvPr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>
                <a:extLst>
                  <a:ext uri="{FF2B5EF4-FFF2-40B4-BE49-F238E27FC236}">
                    <a16:creationId xmlns:a16="http://schemas.microsoft.com/office/drawing/2014/main" id="{5A31E66F-3F99-83D0-F2B0-7DE1051D5E1C}"/>
                  </a:ext>
                </a:extLst>
              </p:cNvPr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>
                <a:extLst>
                  <a:ext uri="{FF2B5EF4-FFF2-40B4-BE49-F238E27FC236}">
                    <a16:creationId xmlns:a16="http://schemas.microsoft.com/office/drawing/2014/main" id="{C07700C8-60FA-53DA-BFD9-D0DAFE001426}"/>
                  </a:ext>
                </a:extLst>
              </p:cNvPr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5" name="灯片编号占位符 1">
            <a:extLst>
              <a:ext uri="{FF2B5EF4-FFF2-40B4-BE49-F238E27FC236}">
                <a16:creationId xmlns:a16="http://schemas.microsoft.com/office/drawing/2014/main" id="{4221BAE0-EACD-C4CB-871A-A5E4C4AE7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89711" y="4870359"/>
            <a:ext cx="1543050" cy="273844"/>
          </a:xfrm>
        </p:spPr>
        <p:txBody>
          <a:bodyPr/>
          <a:lstStyle/>
          <a:p>
            <a:fld id="{C9B75A48-9D91-AD42-8FEF-0106549F2306}" type="slidenum">
              <a:rPr kumimoji="1" lang="zh-CN" altLang="en-US" sz="15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3C6C1E95-7B2D-0CFD-07CF-9E596BE9C908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2025/10/30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E5A8E233-8B4C-5F93-43D7-8DF9F18979E4}"/>
              </a:ext>
            </a:extLst>
          </p:cNvPr>
          <p:cNvSpPr txBox="1"/>
          <p:nvPr/>
        </p:nvSpPr>
        <p:spPr>
          <a:xfrm>
            <a:off x="693113" y="834434"/>
            <a:ext cx="8202531" cy="29355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Introduction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CKM</a:t>
            </a:r>
            <a:r>
              <a:rPr lang="zh-CN" altLang="en-US" sz="24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4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angle</a:t>
            </a:r>
            <a:r>
              <a:rPr lang="zh-CN" altLang="en-US" sz="24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4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measurements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CP</a:t>
            </a:r>
            <a:r>
              <a:rPr lang="zh-CN" altLang="en-US" sz="24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4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violation</a:t>
            </a:r>
            <a:r>
              <a:rPr lang="zh-CN" altLang="en-US" sz="24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4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measurements</a:t>
            </a:r>
            <a:r>
              <a:rPr lang="zh-CN" altLang="en-US" sz="24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4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in</a:t>
            </a:r>
            <a:r>
              <a:rPr lang="zh-CN" altLang="en-US" sz="24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4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baryon</a:t>
            </a:r>
            <a:r>
              <a:rPr lang="zh-CN" altLang="en-US" sz="24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4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decays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Prospects</a:t>
            </a:r>
            <a:r>
              <a:rPr lang="zh-CN" altLang="en-US" sz="24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4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and</a:t>
            </a:r>
            <a:r>
              <a:rPr lang="zh-CN" altLang="en-US" sz="24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4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conclusion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20BD19EA-7AC2-D102-6595-58CF151AE4DA}"/>
              </a:ext>
            </a:extLst>
          </p:cNvPr>
          <p:cNvSpPr txBox="1"/>
          <p:nvPr/>
        </p:nvSpPr>
        <p:spPr>
          <a:xfrm>
            <a:off x="3959406" y="4835058"/>
            <a:ext cx="1893852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" altLang="zh-CN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UCAS, Wenbin Qian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SimSun" panose="02010600030101010101" pitchFamily="2" charset="-122"/>
              <a:cs typeface="Times New Roman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9FDED9B0-A498-198E-1E39-9F2EAC6663AD}"/>
              </a:ext>
            </a:extLst>
          </p:cNvPr>
          <p:cNvSpPr txBox="1"/>
          <p:nvPr/>
        </p:nvSpPr>
        <p:spPr>
          <a:xfrm>
            <a:off x="3340058" y="4283889"/>
            <a:ext cx="565535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b="1" dirty="0">
                <a:solidFill>
                  <a:srgbClr val="00B0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See</a:t>
            </a:r>
            <a:r>
              <a:rPr lang="zh-CN" altLang="en-US" sz="1200" b="1" dirty="0">
                <a:solidFill>
                  <a:srgbClr val="00B0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zh-CN" sz="1200" b="1" dirty="0" err="1">
                <a:solidFill>
                  <a:srgbClr val="00B0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Kechen’s</a:t>
            </a:r>
            <a:r>
              <a:rPr lang="zh-CN" altLang="en-US" sz="1200" b="1" dirty="0">
                <a:solidFill>
                  <a:srgbClr val="00B0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zh-CN" sz="1200" b="1" dirty="0">
                <a:solidFill>
                  <a:srgbClr val="00B0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talk</a:t>
            </a:r>
            <a:r>
              <a:rPr lang="zh-CN" altLang="en-US" sz="1200" b="1" dirty="0">
                <a:solidFill>
                  <a:srgbClr val="00B0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zh-CN" sz="1200" b="1" dirty="0">
                <a:solidFill>
                  <a:srgbClr val="00B0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for</a:t>
            </a:r>
            <a:r>
              <a:rPr lang="zh-CN" altLang="en-US" sz="1200" b="1" dirty="0">
                <a:solidFill>
                  <a:srgbClr val="00B0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zh-CN" sz="1200" b="1" dirty="0">
                <a:solidFill>
                  <a:srgbClr val="00B0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CP</a:t>
            </a:r>
            <a:r>
              <a:rPr lang="zh-CN" altLang="en-US" sz="1200" b="1" dirty="0">
                <a:solidFill>
                  <a:srgbClr val="00B0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zh-CN" sz="1200" b="1" dirty="0">
                <a:solidFill>
                  <a:srgbClr val="00B0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violation</a:t>
            </a:r>
            <a:r>
              <a:rPr lang="zh-CN" altLang="en-US" sz="1200" b="1" dirty="0">
                <a:solidFill>
                  <a:srgbClr val="00B0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zh-CN" sz="1200" b="1" dirty="0">
                <a:solidFill>
                  <a:srgbClr val="00B0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in</a:t>
            </a:r>
            <a:r>
              <a:rPr lang="zh-CN" altLang="en-US" sz="1200" b="1" dirty="0">
                <a:solidFill>
                  <a:srgbClr val="00B0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zh-CN" sz="1200" b="1" dirty="0">
                <a:solidFill>
                  <a:srgbClr val="00B0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charmless</a:t>
            </a:r>
            <a:r>
              <a:rPr lang="zh-CN" altLang="en-US" sz="1200" b="1" dirty="0">
                <a:solidFill>
                  <a:srgbClr val="00B0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zh-CN" sz="1200" b="1" dirty="0">
                <a:solidFill>
                  <a:srgbClr val="00B0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B</a:t>
            </a:r>
            <a:r>
              <a:rPr lang="zh-CN" altLang="en-US" sz="1200" b="1" dirty="0">
                <a:solidFill>
                  <a:srgbClr val="00B0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zh-CN" sz="1200" b="1" dirty="0">
                <a:solidFill>
                  <a:srgbClr val="00B0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decays</a:t>
            </a:r>
            <a:r>
              <a:rPr lang="zh-CN" altLang="en-US" sz="1200" b="1" dirty="0">
                <a:solidFill>
                  <a:srgbClr val="00B0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zh-CN" sz="1200" b="1" dirty="0">
                <a:solidFill>
                  <a:srgbClr val="00B0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and</a:t>
            </a:r>
            <a:r>
              <a:rPr lang="zh-CN" altLang="en-US" sz="1200" b="1" dirty="0">
                <a:solidFill>
                  <a:srgbClr val="00B0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zh-CN" sz="1200" b="1" dirty="0">
                <a:solidFill>
                  <a:srgbClr val="00B0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in</a:t>
            </a:r>
            <a:r>
              <a:rPr lang="zh-CN" altLang="en-US" sz="1200" b="1" dirty="0">
                <a:solidFill>
                  <a:srgbClr val="00B0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zh-CN" sz="1200" b="1" dirty="0">
                <a:solidFill>
                  <a:srgbClr val="00B0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</a:t>
            </a:r>
            <a:r>
              <a:rPr lang="zh-CN" altLang="en-US" sz="1200" b="1" dirty="0">
                <a:solidFill>
                  <a:srgbClr val="00B0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zh-CN" sz="1200" b="1" dirty="0">
                <a:solidFill>
                  <a:srgbClr val="00B0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decays</a:t>
            </a:r>
            <a:endParaRPr lang="zh-CN" altLang="en-US" sz="12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8531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29"/>
    </mc:Choice>
    <mc:Fallback xmlns="">
      <p:transition spd="slow" advTm="3329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E6BC16-F862-B8BF-05A6-2931058F81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>
            <a:extLst>
              <a:ext uri="{FF2B5EF4-FFF2-40B4-BE49-F238E27FC236}">
                <a16:creationId xmlns:a16="http://schemas.microsoft.com/office/drawing/2014/main" id="{B39285BC-898F-F269-A384-9CEC5A6A1726}"/>
              </a:ext>
            </a:extLst>
          </p:cNvPr>
          <p:cNvGrpSpPr/>
          <p:nvPr/>
        </p:nvGrpSpPr>
        <p:grpSpPr>
          <a:xfrm>
            <a:off x="0" y="36387"/>
            <a:ext cx="9144000" cy="5107114"/>
            <a:chOff x="0" y="48516"/>
            <a:chExt cx="9144000" cy="6809485"/>
          </a:xfrm>
        </p:grpSpPr>
        <p:grpSp>
          <p:nvGrpSpPr>
            <p:cNvPr id="22" name="组 21">
              <a:extLst>
                <a:ext uri="{FF2B5EF4-FFF2-40B4-BE49-F238E27FC236}">
                  <a16:creationId xmlns:a16="http://schemas.microsoft.com/office/drawing/2014/main" id="{C8551760-0B1C-F3CC-0211-5C7AA39BBD17}"/>
                </a:ext>
              </a:extLst>
            </p:cNvPr>
            <p:cNvGrpSpPr/>
            <p:nvPr/>
          </p:nvGrpSpPr>
          <p:grpSpPr>
            <a:xfrm>
              <a:off x="110103" y="48516"/>
              <a:ext cx="8885307" cy="677108"/>
              <a:chOff x="110103" y="48516"/>
              <a:chExt cx="8885307" cy="677108"/>
            </a:xfrm>
          </p:grpSpPr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583391D7-8A32-D7C5-4CF8-41EBEC04276E}"/>
                  </a:ext>
                </a:extLst>
              </p:cNvPr>
              <p:cNvSpPr/>
              <p:nvPr/>
            </p:nvSpPr>
            <p:spPr>
              <a:xfrm>
                <a:off x="231515" y="48516"/>
                <a:ext cx="5218223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Unexpected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small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CP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violation</a:t>
                </a:r>
                <a:endParaRPr lang="zh-CN" alt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12" name="直线连接符 11">
                <a:extLst>
                  <a:ext uri="{FF2B5EF4-FFF2-40B4-BE49-F238E27FC236}">
                    <a16:creationId xmlns:a16="http://schemas.microsoft.com/office/drawing/2014/main" id="{98043908-ECBD-EC33-C1AF-F7C5B2600813}"/>
                  </a:ext>
                </a:extLst>
              </p:cNvPr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>
              <a:extLst>
                <a:ext uri="{FF2B5EF4-FFF2-40B4-BE49-F238E27FC236}">
                  <a16:creationId xmlns:a16="http://schemas.microsoft.com/office/drawing/2014/main" id="{AD8CF770-5D48-A4AD-0DBA-9D7726C1674A}"/>
                </a:ext>
              </a:extLst>
            </p:cNvPr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>
                <a:extLst>
                  <a:ext uri="{FF2B5EF4-FFF2-40B4-BE49-F238E27FC236}">
                    <a16:creationId xmlns:a16="http://schemas.microsoft.com/office/drawing/2014/main" id="{08292727-3D19-3E30-F53E-515B1021C1C2}"/>
                  </a:ext>
                </a:extLst>
              </p:cNvPr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>
                <a:extLst>
                  <a:ext uri="{FF2B5EF4-FFF2-40B4-BE49-F238E27FC236}">
                    <a16:creationId xmlns:a16="http://schemas.microsoft.com/office/drawing/2014/main" id="{53B359DC-D586-4211-922A-463DE2EB32F8}"/>
                  </a:ext>
                </a:extLst>
              </p:cNvPr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469B9369-FC56-6C99-5205-615910E4AD05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2025/10/30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灯片编号占位符 1">
            <a:extLst>
              <a:ext uri="{FF2B5EF4-FFF2-40B4-BE49-F238E27FC236}">
                <a16:creationId xmlns:a16="http://schemas.microsoft.com/office/drawing/2014/main" id="{7D65326D-7B85-0EB8-9300-F7B028D7ADA4}"/>
              </a:ext>
            </a:extLst>
          </p:cNvPr>
          <p:cNvSpPr txBox="1">
            <a:spLocks/>
          </p:cNvSpPr>
          <p:nvPr/>
        </p:nvSpPr>
        <p:spPr>
          <a:xfrm>
            <a:off x="6889711" y="4870359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B75A48-9D91-AD42-8FEF-0106549F2306}" type="slidenum">
              <a:rPr kumimoji="1" lang="zh-CN" altLang="en-US" sz="1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20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A5005299-D244-47D9-A2A3-22A9300BAB70}"/>
              </a:ext>
            </a:extLst>
          </p:cNvPr>
          <p:cNvSpPr txBox="1"/>
          <p:nvPr/>
        </p:nvSpPr>
        <p:spPr>
          <a:xfrm>
            <a:off x="3959406" y="4835058"/>
            <a:ext cx="1893852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" altLang="zh-CN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UCAS, Wenbin Qian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SimSun" panose="02010600030101010101" pitchFamily="2" charset="-122"/>
              <a:cs typeface="Times New Roman" charset="0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A2C7D00E-B36C-8C72-230D-9CAE18826FDA}"/>
              </a:ext>
            </a:extLst>
          </p:cNvPr>
          <p:cNvSpPr txBox="1"/>
          <p:nvPr/>
        </p:nvSpPr>
        <p:spPr>
          <a:xfrm>
            <a:off x="7247431" y="212417"/>
            <a:ext cx="187487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arXiv:2508.17836</a:t>
            </a:r>
            <a:endParaRPr lang="zh-CN" altLang="en-US" sz="1200" b="1" dirty="0">
              <a:solidFill>
                <a:srgbClr val="00206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200D1F2D-6117-1A57-1C54-47A0138F9275}"/>
                  </a:ext>
                </a:extLst>
              </p:cNvPr>
              <p:cNvSpPr txBox="1"/>
              <p:nvPr/>
            </p:nvSpPr>
            <p:spPr>
              <a:xfrm>
                <a:off x="231514" y="575776"/>
                <a:ext cx="8638165" cy="142430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Very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large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CP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violation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predicted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altLang="zh-CN" sz="1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𝚲</m:t>
                        </m:r>
                      </m:e>
                      <m:sub>
                        <m:r>
                          <a:rPr lang="en-US" altLang="zh-CN" sz="1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𝐛</m:t>
                        </m:r>
                      </m:sub>
                      <m:sup>
                        <m:r>
                          <a:rPr lang="en-US" altLang="zh-CN" sz="1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</m:sup>
                    </m:sSubSup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𝒑</m:t>
                    </m:r>
                    <m:sSup>
                      <m:sSup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𝑲</m:t>
                        </m:r>
                      </m:e>
                      <m:sup>
                        <m:r>
                          <a:rPr lang="zh-CN" altLang="en-US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∗</m:t>
                        </m:r>
                      </m:sup>
                    </m:sSup>
                    <m:sSup>
                      <m:sSup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zh-CN" sz="14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14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𝟖𝟗𝟐</m:t>
                            </m:r>
                          </m:e>
                        </m:d>
                      </m:e>
                      <m:sup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decay,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~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𝟐𝟎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%</m:t>
                    </m:r>
                  </m:oMath>
                </a14:m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or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more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Very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recently,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prediction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reduces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to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several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percent,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by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introducing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cancelling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mechanism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between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different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partial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waves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Branching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fractions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and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CP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violations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performed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altLang="zh-CN" sz="1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𝚲</m:t>
                        </m:r>
                      </m:e>
                      <m:sub>
                        <m:r>
                          <a:rPr lang="en-US" altLang="zh-CN" sz="1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𝐛</m:t>
                        </m:r>
                      </m:sub>
                      <m:sup>
                        <m:r>
                          <a:rPr lang="en-US" altLang="zh-CN" sz="1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</m:sup>
                    </m:sSubSup>
                    <m:d>
                      <m:d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altLang="zh-CN" sz="14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sz="14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𝚵</m:t>
                            </m:r>
                          </m:e>
                          <m:sub>
                            <m:r>
                              <a:rPr lang="en-US" altLang="zh-CN" sz="14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𝒃</m:t>
                            </m:r>
                          </m:sub>
                          <m:sup>
                            <m:r>
                              <a:rPr lang="en-US" altLang="zh-CN" sz="14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𝟎</m:t>
                            </m:r>
                          </m:sup>
                        </m:sSubSup>
                      </m:e>
                    </m:d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𝒑</m:t>
                    </m:r>
                    <m:sSubSup>
                      <m:sSubSup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𝑲</m:t>
                        </m:r>
                      </m:e>
                      <m:sub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𝑺</m:t>
                        </m:r>
                      </m:sub>
                      <m:sup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</m:sup>
                    </m:sSubSup>
                    <m:sSup>
                      <m:sSup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𝒉</m:t>
                        </m:r>
                      </m:e>
                      <m:sup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decays</a:t>
                </a:r>
              </a:p>
            </p:txBody>
          </p:sp>
        </mc:Choice>
        <mc:Fallback xmlns="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200D1F2D-6117-1A57-1C54-47A0138F92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514" y="575776"/>
                <a:ext cx="8638165" cy="1424301"/>
              </a:xfrm>
              <a:prstGeom prst="rect">
                <a:avLst/>
              </a:prstGeom>
              <a:blipFill>
                <a:blip r:embed="rId3"/>
                <a:stretch>
                  <a:fillRect l="-147" b="-177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图片 3">
            <a:extLst>
              <a:ext uri="{FF2B5EF4-FFF2-40B4-BE49-F238E27FC236}">
                <a16:creationId xmlns:a16="http://schemas.microsoft.com/office/drawing/2014/main" id="{C6A12EA0-2DD6-6A2E-8307-4B17AC2D60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6706" y="2269491"/>
            <a:ext cx="7128164" cy="253383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0BEA44DF-F4E1-2A7F-29B0-DC53C95C1C3F}"/>
                  </a:ext>
                </a:extLst>
              </p:cNvPr>
              <p:cNvSpPr txBox="1"/>
              <p:nvPr/>
            </p:nvSpPr>
            <p:spPr>
              <a:xfrm>
                <a:off x="2475553" y="1995329"/>
                <a:ext cx="4290470" cy="31611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zh-CN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b="1" i="1" smtClean="0">
                              <a:latin typeface="Cambria Math" panose="02040503050406030204" pitchFamily="18" charset="0"/>
                            </a:rPr>
                            <m:t>𝑨</m:t>
                          </m:r>
                        </m:e>
                        <m:sup>
                          <m:r>
                            <a:rPr kumimoji="1" lang="en-US" altLang="zh-CN" b="1" i="1" smtClean="0">
                              <a:latin typeface="Cambria Math" panose="02040503050406030204" pitchFamily="18" charset="0"/>
                            </a:rPr>
                            <m:t>𝑪𝑷</m:t>
                          </m:r>
                        </m:sup>
                      </m:sSup>
                      <m:d>
                        <m:dPr>
                          <m:ctrlPr>
                            <a:rPr kumimoji="1" lang="en-US" altLang="zh-CN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kumimoji="1" lang="en-US" altLang="zh-CN" b="1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kumimoji="1" lang="en-US" altLang="zh-CN" b="1" i="0" smtClean="0">
                                  <a:latin typeface="Cambria Math" panose="02040503050406030204" pitchFamily="18" charset="0"/>
                                </a:rPr>
                                <m:t>𝚲</m:t>
                              </m:r>
                            </m:e>
                            <m:sub>
                              <m:r>
                                <a:rPr kumimoji="1" lang="en-US" altLang="zh-CN" b="1" i="1" smtClean="0">
                                  <a:latin typeface="Cambria Math" panose="02040503050406030204" pitchFamily="18" charset="0"/>
                                </a:rPr>
                                <m:t>𝒃</m:t>
                              </m:r>
                            </m:sub>
                            <m:sup>
                              <m:r>
                                <a:rPr kumimoji="1" lang="en-US" altLang="zh-CN" b="1" i="1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sup>
                          </m:sSubSup>
                          <m:r>
                            <a:rPr kumimoji="1" lang="en-US" altLang="zh-CN" b="1" i="1" smtClean="0">
                              <a:latin typeface="Cambria Math" panose="02040503050406030204" pitchFamily="18" charset="0"/>
                            </a:rPr>
                            <m:t>→</m:t>
                          </m:r>
                          <m:r>
                            <a:rPr kumimoji="1" lang="en-US" altLang="zh-CN" b="1" i="1" smtClean="0">
                              <a:latin typeface="Cambria Math" panose="02040503050406030204" pitchFamily="18" charset="0"/>
                            </a:rPr>
                            <m:t>𝒑</m:t>
                          </m:r>
                          <m:sSubSup>
                            <m:sSubSupPr>
                              <m:ctrlPr>
                                <a:rPr kumimoji="1" lang="en-US" altLang="zh-CN" b="1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kumimoji="1" lang="en-US" altLang="zh-CN" b="1" i="1" smtClean="0">
                                  <a:latin typeface="Cambria Math" panose="02040503050406030204" pitchFamily="18" charset="0"/>
                                </a:rPr>
                                <m:t>𝑲</m:t>
                              </m:r>
                            </m:e>
                            <m:sub>
                              <m:r>
                                <a:rPr kumimoji="1" lang="en-US" altLang="zh-CN" b="1" i="1" smtClean="0">
                                  <a:latin typeface="Cambria Math" panose="02040503050406030204" pitchFamily="18" charset="0"/>
                                </a:rPr>
                                <m:t>𝑺</m:t>
                              </m:r>
                            </m:sub>
                            <m:sup>
                              <m:r>
                                <a:rPr kumimoji="1" lang="en-US" altLang="zh-CN" b="1" i="1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sup>
                          </m:sSubSup>
                          <m:sSup>
                            <m:sSupPr>
                              <m:ctrlPr>
                                <a:rPr kumimoji="1" lang="en-US" altLang="zh-CN" b="1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zh-CN" b="1" i="1" smtClean="0">
                                  <a:latin typeface="Cambria Math" panose="02040503050406030204" pitchFamily="18" charset="0"/>
                                </a:rPr>
                                <m:t>𝝅</m:t>
                              </m:r>
                            </m:e>
                            <m:sup>
                              <m:r>
                                <a:rPr kumimoji="1" lang="en-US" altLang="zh-CN" b="1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</m:e>
                      </m:d>
                      <m:r>
                        <a:rPr kumimoji="1" lang="en-US" altLang="zh-CN" b="1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kumimoji="1" lang="en-US" altLang="zh-CN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zh-CN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  <m:r>
                            <a:rPr kumimoji="1" lang="en-US" altLang="zh-CN" b="1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kumimoji="1" lang="en-US" altLang="zh-CN" b="1" i="1" smtClean="0">
                              <a:latin typeface="Cambria Math" panose="02040503050406030204" pitchFamily="18" charset="0"/>
                            </a:rPr>
                            <m:t>𝟒</m:t>
                          </m:r>
                          <m:r>
                            <a:rPr kumimoji="1" lang="en-US" altLang="zh-CN" b="1" i="1" smtClean="0">
                              <a:latin typeface="Cambria Math" panose="02040503050406030204" pitchFamily="18" charset="0"/>
                            </a:rPr>
                            <m:t>±</m:t>
                          </m:r>
                          <m:r>
                            <a:rPr kumimoji="1" lang="en-US" altLang="zh-CN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kumimoji="1" lang="en-US" altLang="zh-CN" b="1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kumimoji="1" lang="en-US" altLang="zh-CN" b="1" i="1" smtClean="0">
                              <a:latin typeface="Cambria Math" panose="02040503050406030204" pitchFamily="18" charset="0"/>
                            </a:rPr>
                            <m:t>𝟗</m:t>
                          </m:r>
                          <m:r>
                            <a:rPr kumimoji="1" lang="en-US" altLang="zh-CN" b="1" i="1" smtClean="0">
                              <a:latin typeface="Cambria Math" panose="02040503050406030204" pitchFamily="18" charset="0"/>
                            </a:rPr>
                            <m:t>±</m:t>
                          </m:r>
                          <m:r>
                            <a:rPr kumimoji="1" lang="en-US" altLang="zh-CN" b="1" i="1" smtClean="0">
                              <a:latin typeface="Cambria Math" panose="02040503050406030204" pitchFamily="18" charset="0"/>
                            </a:rPr>
                            <m:t>𝟎</m:t>
                          </m:r>
                          <m:r>
                            <a:rPr kumimoji="1" lang="en-US" altLang="zh-CN" b="1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kumimoji="1" lang="en-US" altLang="zh-CN" b="1" i="1" smtClean="0">
                              <a:latin typeface="Cambria Math" panose="02040503050406030204" pitchFamily="18" charset="0"/>
                            </a:rPr>
                            <m:t>𝟗</m:t>
                          </m:r>
                        </m:e>
                      </m:d>
                      <m:r>
                        <a:rPr kumimoji="1" lang="en-US" altLang="zh-CN" b="1" i="1" smtClean="0">
                          <a:latin typeface="Cambria Math" panose="02040503050406030204" pitchFamily="18" charset="0"/>
                        </a:rPr>
                        <m:t>%</m:t>
                      </m:r>
                    </m:oMath>
                  </m:oMathPara>
                </a14:m>
                <a:endParaRPr kumimoji="1" lang="zh-CN" altLang="en-US" b="1" dirty="0"/>
              </a:p>
            </p:txBody>
          </p:sp>
        </mc:Choice>
        <mc:Fallback xmlns="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0BEA44DF-F4E1-2A7F-29B0-DC53C95C1C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5553" y="1995329"/>
                <a:ext cx="4290470" cy="316112"/>
              </a:xfrm>
              <a:prstGeom prst="rect">
                <a:avLst/>
              </a:prstGeom>
              <a:blipFill>
                <a:blip r:embed="rId5"/>
                <a:stretch>
                  <a:fillRect l="-590" r="-885" b="-1923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文本框 4">
            <a:extLst>
              <a:ext uri="{FF2B5EF4-FFF2-40B4-BE49-F238E27FC236}">
                <a16:creationId xmlns:a16="http://schemas.microsoft.com/office/drawing/2014/main" id="{1DA41204-8F4F-F096-165D-E50455598FA5}"/>
              </a:ext>
            </a:extLst>
          </p:cNvPr>
          <p:cNvSpPr txBox="1"/>
          <p:nvPr/>
        </p:nvSpPr>
        <p:spPr>
          <a:xfrm>
            <a:off x="0" y="4534969"/>
            <a:ext cx="231498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b="1" dirty="0">
                <a:solidFill>
                  <a:srgbClr val="00B0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See</a:t>
            </a:r>
            <a:r>
              <a:rPr lang="zh-CN" altLang="en-US" sz="1200" b="1" dirty="0">
                <a:solidFill>
                  <a:srgbClr val="00B0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zh-CN" sz="1200" b="1" dirty="0" err="1">
                <a:solidFill>
                  <a:srgbClr val="00B0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Zewen’s</a:t>
            </a:r>
            <a:r>
              <a:rPr lang="zh-CN" altLang="en-US" sz="1200" b="1" dirty="0">
                <a:solidFill>
                  <a:srgbClr val="00B0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zh-CN" sz="1200" b="1" dirty="0">
                <a:solidFill>
                  <a:srgbClr val="00B0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talk</a:t>
            </a:r>
            <a:r>
              <a:rPr lang="zh-CN" altLang="en-US" sz="1200" b="1" dirty="0">
                <a:solidFill>
                  <a:srgbClr val="00B0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zh-CN" sz="1200" b="1" dirty="0">
                <a:solidFill>
                  <a:srgbClr val="00B0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for</a:t>
            </a:r>
            <a:r>
              <a:rPr lang="zh-CN" altLang="en-US" sz="1200" b="1" dirty="0">
                <a:solidFill>
                  <a:srgbClr val="00B0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zh-CN" sz="1200" b="1" dirty="0">
                <a:solidFill>
                  <a:srgbClr val="00B0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details</a:t>
            </a:r>
            <a:endParaRPr lang="zh-CN" altLang="en-US" sz="12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157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951"/>
    </mc:Choice>
    <mc:Fallback xmlns="">
      <p:transition spd="slow" advTm="48951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97ED8B-32CD-A868-3BBC-1AB8E5A4DD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>
            <a:extLst>
              <a:ext uri="{FF2B5EF4-FFF2-40B4-BE49-F238E27FC236}">
                <a16:creationId xmlns:a16="http://schemas.microsoft.com/office/drawing/2014/main" id="{7AD35355-C5FB-E2DF-BBDD-51DB5E5D7B1E}"/>
              </a:ext>
            </a:extLst>
          </p:cNvPr>
          <p:cNvGrpSpPr/>
          <p:nvPr/>
        </p:nvGrpSpPr>
        <p:grpSpPr>
          <a:xfrm>
            <a:off x="0" y="36387"/>
            <a:ext cx="9144000" cy="5107114"/>
            <a:chOff x="0" y="48516"/>
            <a:chExt cx="9144000" cy="6809485"/>
          </a:xfrm>
        </p:grpSpPr>
        <p:grpSp>
          <p:nvGrpSpPr>
            <p:cNvPr id="22" name="组 21">
              <a:extLst>
                <a:ext uri="{FF2B5EF4-FFF2-40B4-BE49-F238E27FC236}">
                  <a16:creationId xmlns:a16="http://schemas.microsoft.com/office/drawing/2014/main" id="{F779A482-4C4A-0515-97F2-67E179579BD1}"/>
                </a:ext>
              </a:extLst>
            </p:cNvPr>
            <p:cNvGrpSpPr/>
            <p:nvPr/>
          </p:nvGrpSpPr>
          <p:grpSpPr>
            <a:xfrm>
              <a:off x="110103" y="48516"/>
              <a:ext cx="8885307" cy="677108"/>
              <a:chOff x="110103" y="48516"/>
              <a:chExt cx="8885307" cy="677108"/>
            </a:xfrm>
          </p:grpSpPr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3BFE0D4D-F0D0-D884-AFD4-B85994234349}"/>
                  </a:ext>
                </a:extLst>
              </p:cNvPr>
              <p:cNvSpPr/>
              <p:nvPr/>
            </p:nvSpPr>
            <p:spPr>
              <a:xfrm>
                <a:off x="231515" y="48516"/>
                <a:ext cx="5218223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Unexpected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small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CP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violation</a:t>
                </a:r>
                <a:endParaRPr lang="zh-CN" alt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12" name="直线连接符 11">
                <a:extLst>
                  <a:ext uri="{FF2B5EF4-FFF2-40B4-BE49-F238E27FC236}">
                    <a16:creationId xmlns:a16="http://schemas.microsoft.com/office/drawing/2014/main" id="{C0FDA21C-C06B-8F60-E586-300F1A536C24}"/>
                  </a:ext>
                </a:extLst>
              </p:cNvPr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>
              <a:extLst>
                <a:ext uri="{FF2B5EF4-FFF2-40B4-BE49-F238E27FC236}">
                  <a16:creationId xmlns:a16="http://schemas.microsoft.com/office/drawing/2014/main" id="{C8517FA0-454B-1983-BEC2-811BE0A60B30}"/>
                </a:ext>
              </a:extLst>
            </p:cNvPr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>
                <a:extLst>
                  <a:ext uri="{FF2B5EF4-FFF2-40B4-BE49-F238E27FC236}">
                    <a16:creationId xmlns:a16="http://schemas.microsoft.com/office/drawing/2014/main" id="{821CE343-AFC7-6B07-100A-E82AD8832B6A}"/>
                  </a:ext>
                </a:extLst>
              </p:cNvPr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>
                <a:extLst>
                  <a:ext uri="{FF2B5EF4-FFF2-40B4-BE49-F238E27FC236}">
                    <a16:creationId xmlns:a16="http://schemas.microsoft.com/office/drawing/2014/main" id="{7E0ADAD6-8733-94E0-8930-A04292100D6E}"/>
                  </a:ext>
                </a:extLst>
              </p:cNvPr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EC86499B-FF36-8638-1624-5EF71A140B7D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2025/10/30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灯片编号占位符 1">
            <a:extLst>
              <a:ext uri="{FF2B5EF4-FFF2-40B4-BE49-F238E27FC236}">
                <a16:creationId xmlns:a16="http://schemas.microsoft.com/office/drawing/2014/main" id="{C4C80554-B77C-B3D6-34DD-73448C0B9859}"/>
              </a:ext>
            </a:extLst>
          </p:cNvPr>
          <p:cNvSpPr txBox="1">
            <a:spLocks/>
          </p:cNvSpPr>
          <p:nvPr/>
        </p:nvSpPr>
        <p:spPr>
          <a:xfrm>
            <a:off x="6889711" y="4870359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B75A48-9D91-AD42-8FEF-0106549F2306}" type="slidenum">
              <a:rPr kumimoji="1" lang="zh-CN" altLang="en-US" sz="1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21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34053831-A9C4-4E95-1CB9-11CA4C97BF17}"/>
              </a:ext>
            </a:extLst>
          </p:cNvPr>
          <p:cNvSpPr txBox="1"/>
          <p:nvPr/>
        </p:nvSpPr>
        <p:spPr>
          <a:xfrm>
            <a:off x="3959406" y="4835058"/>
            <a:ext cx="1893852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" altLang="zh-CN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UCAS, Wenbin Qian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SimSun" panose="02010600030101010101" pitchFamily="2" charset="-122"/>
              <a:cs typeface="Times New Roman" charset="0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4564E5EA-76B5-3146-9742-85ED46415082}"/>
              </a:ext>
            </a:extLst>
          </p:cNvPr>
          <p:cNvSpPr txBox="1"/>
          <p:nvPr/>
        </p:nvSpPr>
        <p:spPr>
          <a:xfrm>
            <a:off x="7247431" y="212417"/>
            <a:ext cx="187487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arXiv:2508.17836</a:t>
            </a:r>
            <a:endParaRPr lang="zh-CN" altLang="en-US" sz="1200" b="1" dirty="0">
              <a:solidFill>
                <a:srgbClr val="00206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E139A4F4-A12C-3CBC-D85E-A35D78DA4745}"/>
                  </a:ext>
                </a:extLst>
              </p:cNvPr>
              <p:cNvSpPr txBox="1"/>
              <p:nvPr/>
            </p:nvSpPr>
            <p:spPr>
              <a:xfrm>
                <a:off x="231514" y="575776"/>
                <a:ext cx="8638165" cy="142430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Very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large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CP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violation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predicted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altLang="zh-CN" sz="1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𝚲</m:t>
                        </m:r>
                      </m:e>
                      <m:sub>
                        <m:r>
                          <a:rPr lang="en-US" altLang="zh-CN" sz="1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𝐛</m:t>
                        </m:r>
                      </m:sub>
                      <m:sup>
                        <m:r>
                          <a:rPr lang="en-US" altLang="zh-CN" sz="1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</m:sup>
                    </m:sSubSup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𝒑</m:t>
                    </m:r>
                    <m:sSup>
                      <m:sSup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𝑲</m:t>
                        </m:r>
                      </m:e>
                      <m:sup>
                        <m:r>
                          <a:rPr lang="zh-CN" altLang="en-US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∗</m:t>
                        </m:r>
                      </m:sup>
                    </m:sSup>
                    <m:sSup>
                      <m:sSup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zh-CN" sz="14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14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𝟖𝟗𝟐</m:t>
                            </m:r>
                          </m:e>
                        </m:d>
                      </m:e>
                      <m:sup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decay,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~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𝟐𝟎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%</m:t>
                    </m:r>
                  </m:oMath>
                </a14:m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or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more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Very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recently,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prediction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reduces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to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several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percent,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by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introducing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cancelling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mechanism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between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different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partial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waves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CP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violation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over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Dalitz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plot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of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altLang="zh-CN" sz="1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𝚲</m:t>
                        </m:r>
                      </m:e>
                      <m:sub>
                        <m:r>
                          <a:rPr lang="en-US" altLang="zh-CN" sz="1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𝐛</m:t>
                        </m:r>
                      </m:sub>
                      <m:sup>
                        <m:r>
                          <a:rPr lang="en-US" altLang="zh-CN" sz="1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</m:sup>
                    </m:sSubSup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𝒑</m:t>
                    </m:r>
                    <m:sSubSup>
                      <m:sSubSup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𝑲</m:t>
                        </m:r>
                      </m:e>
                      <m:sub>
                        <m:r>
                          <a:rPr lang="en-US" altLang="zh-CN" sz="1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𝐒</m:t>
                        </m:r>
                      </m:sub>
                      <m:sup>
                        <m:r>
                          <a:rPr lang="en-US" altLang="zh-CN" sz="1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</m:sup>
                    </m:sSubSup>
                    <m:sSup>
                      <m:sSup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𝝅</m:t>
                        </m:r>
                      </m:e>
                      <m:sup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also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investigated,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yet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consistent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with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CP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symmetry</a:t>
                </a:r>
              </a:p>
            </p:txBody>
          </p:sp>
        </mc:Choice>
        <mc:Fallback xmlns="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E139A4F4-A12C-3CBC-D85E-A35D78DA47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514" y="575776"/>
                <a:ext cx="8638165" cy="1424301"/>
              </a:xfrm>
              <a:prstGeom prst="rect">
                <a:avLst/>
              </a:prstGeom>
              <a:blipFill>
                <a:blip r:embed="rId3"/>
                <a:stretch>
                  <a:fillRect l="-147" b="-88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图片 2">
            <a:extLst>
              <a:ext uri="{FF2B5EF4-FFF2-40B4-BE49-F238E27FC236}">
                <a16:creationId xmlns:a16="http://schemas.microsoft.com/office/drawing/2014/main" id="{716D409A-600A-9C84-266B-F6E41B6715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102" y="1927768"/>
            <a:ext cx="3405607" cy="287240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2EFA6D5-FC42-9045-1FF3-3A478E70A7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84177" y="2054716"/>
            <a:ext cx="5630309" cy="126966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18983394-0C48-664A-5041-1DDDEAB834AB}"/>
                  </a:ext>
                </a:extLst>
              </p:cNvPr>
              <p:cNvSpPr txBox="1"/>
              <p:nvPr/>
            </p:nvSpPr>
            <p:spPr>
              <a:xfrm>
                <a:off x="3484177" y="3352069"/>
                <a:ext cx="5716034" cy="139890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CP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violation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altLang="zh-CN" sz="1400" b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𝚲</m:t>
                        </m:r>
                      </m:e>
                      <m:sub>
                        <m:r>
                          <a:rPr lang="en-US" altLang="zh-CN" sz="1400" b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𝐛</m:t>
                        </m:r>
                      </m:sub>
                      <m:sup>
                        <m:r>
                          <a:rPr lang="en-US" altLang="zh-CN" sz="1400" b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</m:sup>
                    </m:sSubSup>
                    <m:r>
                      <a:rPr lang="en-US" altLang="zh-CN" sz="1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r>
                      <a:rPr lang="en-US" altLang="zh-CN" sz="1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𝒑</m:t>
                    </m:r>
                    <m:sSup>
                      <m:sSupPr>
                        <m:ctrlP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𝑲</m:t>
                        </m:r>
                      </m:e>
                      <m:sup>
                        <m:r>
                          <a:rPr lang="zh-CN" altLang="en-US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∗</m:t>
                        </m:r>
                      </m:sup>
                    </m:sSup>
                    <m:sSup>
                      <m:sSupPr>
                        <m:ctrlP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zh-CN" sz="14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14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𝟖𝟗𝟐</m:t>
                            </m:r>
                          </m:e>
                        </m:d>
                      </m:e>
                      <m:sup>
                        <m: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decay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not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large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However,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more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than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14:m>
                  <m:oMath xmlns:m="http://schemas.openxmlformats.org/officeDocument/2006/math"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𝝈</m:t>
                    </m:r>
                  </m:oMath>
                </a14:m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seen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𝑲</m:t>
                        </m:r>
                      </m:e>
                      <m:sup>
                        <m:r>
                          <a:rPr lang="zh-CN" altLang="en-US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∗</m:t>
                        </m:r>
                      </m:sup>
                    </m:sSup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𝟏𝟒𝟑𝟎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region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Also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small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CP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violation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𝑵</m:t>
                        </m:r>
                      </m:e>
                      <m:sup>
                        <m:r>
                          <a:rPr lang="zh-CN" altLang="en-US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∗</m:t>
                        </m:r>
                      </m:sup>
                    </m:sSup>
                    <m:sSubSup>
                      <m:sSubSup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𝑲</m:t>
                        </m:r>
                      </m:e>
                      <m:sub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𝑺</m:t>
                        </m:r>
                      </m:sub>
                      <m:sup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</m:sup>
                    </m:sSubSup>
                  </m:oMath>
                </a14:m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region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(no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tree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level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diagram,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thus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no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interference)</a:t>
                </a:r>
                <a:endParaRPr lang="en-US" altLang="zh-CN" sz="1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18983394-0C48-664A-5041-1DDDEAB834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4177" y="3352069"/>
                <a:ext cx="5716034" cy="1398909"/>
              </a:xfrm>
              <a:prstGeom prst="rect">
                <a:avLst/>
              </a:prstGeom>
              <a:blipFill>
                <a:blip r:embed="rId6"/>
                <a:stretch>
                  <a:fillRect l="-222" b="-454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文本框 4">
            <a:extLst>
              <a:ext uri="{FF2B5EF4-FFF2-40B4-BE49-F238E27FC236}">
                <a16:creationId xmlns:a16="http://schemas.microsoft.com/office/drawing/2014/main" id="{1A42EFE0-D754-4CFE-B77F-BCC30E6D8D9D}"/>
              </a:ext>
            </a:extLst>
          </p:cNvPr>
          <p:cNvSpPr txBox="1"/>
          <p:nvPr/>
        </p:nvSpPr>
        <p:spPr>
          <a:xfrm>
            <a:off x="0" y="4534969"/>
            <a:ext cx="231498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b="1" dirty="0">
                <a:solidFill>
                  <a:srgbClr val="00B0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See</a:t>
            </a:r>
            <a:r>
              <a:rPr lang="zh-CN" altLang="en-US" sz="1200" b="1" dirty="0">
                <a:solidFill>
                  <a:srgbClr val="00B0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zh-CN" sz="1200" b="1" dirty="0" err="1">
                <a:solidFill>
                  <a:srgbClr val="00B0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Zewen’s</a:t>
            </a:r>
            <a:r>
              <a:rPr lang="zh-CN" altLang="en-US" sz="1200" b="1" dirty="0">
                <a:solidFill>
                  <a:srgbClr val="00B0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zh-CN" sz="1200" b="1" dirty="0">
                <a:solidFill>
                  <a:srgbClr val="00B0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talk</a:t>
            </a:r>
            <a:r>
              <a:rPr lang="zh-CN" altLang="en-US" sz="1200" b="1" dirty="0">
                <a:solidFill>
                  <a:srgbClr val="00B0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zh-CN" sz="1200" b="1" dirty="0">
                <a:solidFill>
                  <a:srgbClr val="00B0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for</a:t>
            </a:r>
            <a:r>
              <a:rPr lang="zh-CN" altLang="en-US" sz="1200" b="1" dirty="0">
                <a:solidFill>
                  <a:srgbClr val="00B0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zh-CN" sz="1200" b="1" dirty="0">
                <a:solidFill>
                  <a:srgbClr val="00B0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details</a:t>
            </a:r>
            <a:endParaRPr lang="zh-CN" altLang="en-US" sz="12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0886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951"/>
    </mc:Choice>
    <mc:Fallback xmlns="">
      <p:transition spd="slow" advTm="48951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AB5B40-DC04-610E-FCD8-5EEAA84A5A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>
            <a:extLst>
              <a:ext uri="{FF2B5EF4-FFF2-40B4-BE49-F238E27FC236}">
                <a16:creationId xmlns:a16="http://schemas.microsoft.com/office/drawing/2014/main" id="{E644A6BC-3361-9389-48A7-43F4387FE6DF}"/>
              </a:ext>
            </a:extLst>
          </p:cNvPr>
          <p:cNvGrpSpPr/>
          <p:nvPr/>
        </p:nvGrpSpPr>
        <p:grpSpPr>
          <a:xfrm>
            <a:off x="0" y="36387"/>
            <a:ext cx="9144000" cy="5107114"/>
            <a:chOff x="0" y="48516"/>
            <a:chExt cx="9144000" cy="6809485"/>
          </a:xfrm>
        </p:grpSpPr>
        <p:grpSp>
          <p:nvGrpSpPr>
            <p:cNvPr id="22" name="组 21">
              <a:extLst>
                <a:ext uri="{FF2B5EF4-FFF2-40B4-BE49-F238E27FC236}">
                  <a16:creationId xmlns:a16="http://schemas.microsoft.com/office/drawing/2014/main" id="{0030ADCD-C72E-5570-2042-618A35907E10}"/>
                </a:ext>
              </a:extLst>
            </p:cNvPr>
            <p:cNvGrpSpPr/>
            <p:nvPr/>
          </p:nvGrpSpPr>
          <p:grpSpPr>
            <a:xfrm>
              <a:off x="110103" y="48516"/>
              <a:ext cx="8885307" cy="726524"/>
              <a:chOff x="110103" y="48516"/>
              <a:chExt cx="8885307" cy="726524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" name="矩形 9">
                    <a:extLst>
                      <a:ext uri="{FF2B5EF4-FFF2-40B4-BE49-F238E27FC236}">
                        <a16:creationId xmlns:a16="http://schemas.microsoft.com/office/drawing/2014/main" id="{D4E2626D-2361-59CD-9DFE-BA974AE8B846}"/>
                      </a:ext>
                    </a:extLst>
                  </p:cNvPr>
                  <p:cNvSpPr/>
                  <p:nvPr/>
                </p:nvSpPr>
                <p:spPr>
                  <a:xfrm>
                    <a:off x="231515" y="48516"/>
                    <a:ext cx="5651291" cy="72652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altLang="zh-CN" sz="2700" b="1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CP violation in </a:t>
                    </a:r>
                    <a14:m>
                      <m:oMath xmlns:m="http://schemas.openxmlformats.org/officeDocument/2006/math">
                        <m:sSubSup>
                          <m:sSubSupPr>
                            <m:ctrlPr>
                              <a:rPr lang="en-US" altLang="zh-CN" sz="27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SupPr>
                          <m:e>
                            <m:r>
                              <a:rPr lang="en-US" altLang="zh-CN" sz="27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𝜦</m:t>
                            </m:r>
                          </m:e>
                          <m:sub>
                            <m:r>
                              <a:rPr lang="en-US" altLang="zh-CN" sz="27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𝒃</m:t>
                            </m:r>
                          </m:sub>
                          <m:sup>
                            <m:r>
                              <a:rPr lang="en-US" altLang="zh-CN" sz="27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𝟎</m:t>
                            </m:r>
                          </m:sup>
                        </m:sSubSup>
                        <m:r>
                          <a:rPr lang="en-US" altLang="zh-CN" sz="27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→</m:t>
                        </m:r>
                        <m:r>
                          <a:rPr lang="en-US" altLang="zh-CN" sz="27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𝑱</m:t>
                        </m:r>
                        <m:r>
                          <a:rPr lang="en-US" altLang="zh-CN" sz="27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/</m:t>
                        </m:r>
                        <m:r>
                          <a:rPr lang="en-US" altLang="zh-CN" sz="27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𝝍</m:t>
                        </m:r>
                        <m:r>
                          <a:rPr lang="en-US" altLang="zh-CN" sz="27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𝒑𝒉</m:t>
                        </m:r>
                      </m:oMath>
                    </a14:m>
                    <a:r>
                      <a:rPr lang="en-US" altLang="zh-CN" sz="27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decays</a:t>
                    </a:r>
                    <a:endParaRPr lang="zh-CN" altLang="en-US" sz="2700" b="1" dirty="0">
                      <a:solidFill>
                        <a:srgbClr val="0070C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0" name="矩形 9">
                    <a:extLst>
                      <a:ext uri="{FF2B5EF4-FFF2-40B4-BE49-F238E27FC236}">
                        <a16:creationId xmlns:a16="http://schemas.microsoft.com/office/drawing/2014/main" id="{D4E2626D-2361-59CD-9DFE-BA974AE8B846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31515" y="48516"/>
                    <a:ext cx="5651291" cy="726524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l="-2018" t="-4545" r="-897" b="-25000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2" name="直线连接符 11">
                <a:extLst>
                  <a:ext uri="{FF2B5EF4-FFF2-40B4-BE49-F238E27FC236}">
                    <a16:creationId xmlns:a16="http://schemas.microsoft.com/office/drawing/2014/main" id="{39C82FF8-2071-A2C9-D790-C60CFF543D47}"/>
                  </a:ext>
                </a:extLst>
              </p:cNvPr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>
              <a:extLst>
                <a:ext uri="{FF2B5EF4-FFF2-40B4-BE49-F238E27FC236}">
                  <a16:creationId xmlns:a16="http://schemas.microsoft.com/office/drawing/2014/main" id="{0DA841B5-7539-B7B7-7B9F-0365756D92D7}"/>
                </a:ext>
              </a:extLst>
            </p:cNvPr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>
                <a:extLst>
                  <a:ext uri="{FF2B5EF4-FFF2-40B4-BE49-F238E27FC236}">
                    <a16:creationId xmlns:a16="http://schemas.microsoft.com/office/drawing/2014/main" id="{D7C166F5-901A-7017-681A-AF9DC7A1205D}"/>
                  </a:ext>
                </a:extLst>
              </p:cNvPr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>
                <a:extLst>
                  <a:ext uri="{FF2B5EF4-FFF2-40B4-BE49-F238E27FC236}">
                    <a16:creationId xmlns:a16="http://schemas.microsoft.com/office/drawing/2014/main" id="{357569B6-2523-95A8-5977-5621E9EE44BD}"/>
                  </a:ext>
                </a:extLst>
              </p:cNvPr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FBF1A057-121C-382D-273B-C7B032FD9B5C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2025/10/30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灯片编号占位符 1">
            <a:extLst>
              <a:ext uri="{FF2B5EF4-FFF2-40B4-BE49-F238E27FC236}">
                <a16:creationId xmlns:a16="http://schemas.microsoft.com/office/drawing/2014/main" id="{902104D1-AD0D-4ADE-8422-6EA9D3F5F92F}"/>
              </a:ext>
            </a:extLst>
          </p:cNvPr>
          <p:cNvSpPr txBox="1">
            <a:spLocks/>
          </p:cNvSpPr>
          <p:nvPr/>
        </p:nvSpPr>
        <p:spPr>
          <a:xfrm>
            <a:off x="6889711" y="4870359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B75A48-9D91-AD42-8FEF-0106549F2306}" type="slidenum">
              <a:rPr kumimoji="1" lang="zh-CN" altLang="en-US" sz="1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22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CC7069DF-D54C-87A4-E5F7-D51ECCB8ECC6}"/>
              </a:ext>
            </a:extLst>
          </p:cNvPr>
          <p:cNvSpPr txBox="1"/>
          <p:nvPr/>
        </p:nvSpPr>
        <p:spPr>
          <a:xfrm>
            <a:off x="3959406" y="4835058"/>
            <a:ext cx="1893852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" altLang="zh-CN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UCAS, Wenbin Qian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SimSun" panose="02010600030101010101" pitchFamily="2" charset="-122"/>
              <a:cs typeface="Times New Roman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9B25D8D2-0682-1BBF-B9DB-68F836E1DF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906" y="590021"/>
            <a:ext cx="4861065" cy="204005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6512299-E9EE-DCD7-6761-8446967974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906" y="2734851"/>
            <a:ext cx="4861065" cy="202143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AC3A6D78-9D06-ACCD-6A78-E9EBAFF6FD16}"/>
                  </a:ext>
                </a:extLst>
              </p:cNvPr>
              <p:cNvSpPr txBox="1"/>
              <p:nvPr/>
            </p:nvSpPr>
            <p:spPr>
              <a:xfrm>
                <a:off x="1846162" y="1005884"/>
                <a:ext cx="1904035" cy="39401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8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en-US" altLang="zh-CN" sz="1800" b="1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𝚲</m:t>
                        </m:r>
                      </m:e>
                      <m:sub>
                        <m:r>
                          <a:rPr lang="en-US" altLang="zh-CN" sz="1800" b="1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𝐛</m:t>
                        </m:r>
                      </m:sub>
                      <m:sup>
                        <m:r>
                          <a:rPr lang="en-US" altLang="zh-CN" sz="1800" b="1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𝟎</m:t>
                        </m:r>
                      </m:sup>
                    </m:sSubSup>
                    <m:r>
                      <a:rPr lang="en-US" altLang="zh-CN" sz="18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→</m:t>
                    </m:r>
                    <m:r>
                      <a:rPr lang="en-US" altLang="zh-CN" sz="18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𝑱</m:t>
                    </m:r>
                    <m:r>
                      <a:rPr lang="en-US" altLang="zh-CN" sz="18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/</m:t>
                    </m:r>
                    <m:r>
                      <a:rPr lang="en-US" altLang="zh-CN" sz="18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𝝍</m:t>
                    </m:r>
                    <m:r>
                      <a:rPr lang="en-US" altLang="zh-CN" sz="18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𝒑</m:t>
                    </m:r>
                    <m:sSup>
                      <m:sSupPr>
                        <m:ctrlPr>
                          <a:rPr lang="en-US" altLang="zh-CN" sz="18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18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𝝅</m:t>
                        </m:r>
                      </m:e>
                      <m:sup>
                        <m:r>
                          <a:rPr lang="en-US" altLang="zh-CN" sz="18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altLang="zh-CN" sz="18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AC3A6D78-9D06-ACCD-6A78-E9EBAFF6FD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6162" y="1005884"/>
                <a:ext cx="1904035" cy="394019"/>
              </a:xfrm>
              <a:prstGeom prst="rect">
                <a:avLst/>
              </a:prstGeom>
              <a:blipFill>
                <a:blip r:embed="rId6"/>
                <a:stretch>
                  <a:fillRect b="-125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9FAFA38C-DD6B-1A17-708A-45B71AC6369A}"/>
                  </a:ext>
                </a:extLst>
              </p:cNvPr>
              <p:cNvSpPr txBox="1"/>
              <p:nvPr/>
            </p:nvSpPr>
            <p:spPr>
              <a:xfrm>
                <a:off x="1846161" y="3045938"/>
                <a:ext cx="1904035" cy="39401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8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en-US" altLang="zh-CN" sz="1800" b="1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𝚲</m:t>
                        </m:r>
                      </m:e>
                      <m:sub>
                        <m:r>
                          <a:rPr lang="en-US" altLang="zh-CN" sz="1800" b="1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𝐛</m:t>
                        </m:r>
                      </m:sub>
                      <m:sup>
                        <m:r>
                          <a:rPr lang="en-US" altLang="zh-CN" sz="1800" b="1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𝟎</m:t>
                        </m:r>
                      </m:sup>
                    </m:sSubSup>
                    <m:r>
                      <a:rPr lang="en-US" altLang="zh-CN" sz="18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→</m:t>
                    </m:r>
                    <m:r>
                      <a:rPr lang="en-US" altLang="zh-CN" sz="18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𝑱</m:t>
                    </m:r>
                    <m:r>
                      <a:rPr lang="en-US" altLang="zh-CN" sz="18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/</m:t>
                    </m:r>
                    <m:r>
                      <a:rPr lang="en-US" altLang="zh-CN" sz="18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𝝍</m:t>
                    </m:r>
                    <m:r>
                      <a:rPr lang="en-US" altLang="zh-CN" sz="18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𝒑</m:t>
                    </m:r>
                    <m:sSup>
                      <m:sSupPr>
                        <m:ctrlPr>
                          <a:rPr lang="en-US" altLang="zh-CN" sz="18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18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𝑲</m:t>
                        </m:r>
                      </m:e>
                      <m:sup>
                        <m:r>
                          <a:rPr lang="en-US" altLang="zh-CN" sz="18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altLang="zh-CN" sz="18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9FAFA38C-DD6B-1A17-708A-45B71AC636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6161" y="3045938"/>
                <a:ext cx="1904035" cy="394019"/>
              </a:xfrm>
              <a:prstGeom prst="rect">
                <a:avLst/>
              </a:prstGeom>
              <a:blipFill>
                <a:blip r:embed="rId7"/>
                <a:stretch>
                  <a:fillRect b="-1612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图片 14">
            <a:extLst>
              <a:ext uri="{FF2B5EF4-FFF2-40B4-BE49-F238E27FC236}">
                <a16:creationId xmlns:a16="http://schemas.microsoft.com/office/drawing/2014/main" id="{FDE5FF92-7A54-5896-B01B-C5539B7B819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46971" y="745009"/>
            <a:ext cx="4141867" cy="38904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9D8FF8BD-17E0-2CD6-E898-622BDAC3FB4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92711" y="1192900"/>
            <a:ext cx="2551694" cy="35955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8B2C230C-9CAB-5CFD-97A3-2A5DEEA5DD14}"/>
                  </a:ext>
                </a:extLst>
              </p:cNvPr>
              <p:cNvSpPr txBox="1"/>
              <p:nvPr/>
            </p:nvSpPr>
            <p:spPr>
              <a:xfrm>
                <a:off x="4946971" y="1668552"/>
                <a:ext cx="4048439" cy="11546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A significance of 3.3</a:t>
                </a:r>
                <a14:m>
                  <m:oMath xmlns:m="http://schemas.openxmlformats.org/officeDocument/2006/math">
                    <m:r>
                      <a:rPr lang="en-US" altLang="zh-CN" sz="1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SimHei" charset="-122"/>
                        <a:cs typeface="Arial" panose="020B0604020202020204" pitchFamily="34" charset="0"/>
                      </a:rPr>
                      <m:t>𝝈</m:t>
                    </m:r>
                  </m:oMath>
                </a14:m>
                <a:r>
                  <a:rPr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when combining with Run 1 result, it reaches 3.9</a:t>
                </a:r>
                <a14:m>
                  <m:oMath xmlns:m="http://schemas.openxmlformats.org/officeDocument/2006/math">
                    <m:r>
                      <a:rPr lang="en-US" altLang="zh-CN" sz="16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SimHei" charset="-122"/>
                        <a:cs typeface="Arial" panose="020B0604020202020204" pitchFamily="34" charset="0"/>
                      </a:rPr>
                      <m:t>𝝈</m:t>
                    </m:r>
                  </m:oMath>
                </a14:m>
                <a:endParaRPr lang="en-US" altLang="zh-CN" sz="1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8B2C230C-9CAB-5CFD-97A3-2A5DEEA5DD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46971" y="1668552"/>
                <a:ext cx="4048439" cy="1154675"/>
              </a:xfrm>
              <a:prstGeom prst="rect">
                <a:avLst/>
              </a:prstGeom>
              <a:blipFill>
                <a:blip r:embed="rId10"/>
                <a:stretch>
                  <a:fillRect l="-625" b="-543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图片 20">
            <a:extLst>
              <a:ext uri="{FF2B5EF4-FFF2-40B4-BE49-F238E27FC236}">
                <a16:creationId xmlns:a16="http://schemas.microsoft.com/office/drawing/2014/main" id="{A8E6A86E-51F5-CF5A-DF2C-9E397D1D6C0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05105" y="2788051"/>
            <a:ext cx="2970794" cy="394721"/>
          </a:xfrm>
          <a:prstGeom prst="rect">
            <a:avLst/>
          </a:prstGeom>
        </p:spPr>
      </p:pic>
      <p:sp>
        <p:nvSpPr>
          <p:cNvPr id="24" name="文本框 23">
            <a:extLst>
              <a:ext uri="{FF2B5EF4-FFF2-40B4-BE49-F238E27FC236}">
                <a16:creationId xmlns:a16="http://schemas.microsoft.com/office/drawing/2014/main" id="{49986F5A-E6BD-94A0-4E40-F53BF92FE8BD}"/>
              </a:ext>
            </a:extLst>
          </p:cNvPr>
          <p:cNvSpPr txBox="1"/>
          <p:nvPr/>
        </p:nvSpPr>
        <p:spPr>
          <a:xfrm>
            <a:off x="4993684" y="3201383"/>
            <a:ext cx="4048439" cy="7853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CP violation seen in a channel where pentaquark is found!</a:t>
            </a:r>
            <a:endParaRPr lang="en-US" altLang="zh-CN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A067BB79-2E94-E888-63CE-43184A7AB216}"/>
              </a:ext>
            </a:extLst>
          </p:cNvPr>
          <p:cNvSpPr txBox="1"/>
          <p:nvPr/>
        </p:nvSpPr>
        <p:spPr>
          <a:xfrm>
            <a:off x="7247431" y="212417"/>
            <a:ext cx="187487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LHCb-PAPER-2025-021</a:t>
            </a:r>
            <a:endParaRPr lang="zh-CN" altLang="en-US" sz="1200" b="1" dirty="0">
              <a:solidFill>
                <a:srgbClr val="002060"/>
              </a:solidFill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73B3DE9B-45D3-1232-5233-AF9EBB44F67D}"/>
              </a:ext>
            </a:extLst>
          </p:cNvPr>
          <p:cNvSpPr txBox="1"/>
          <p:nvPr/>
        </p:nvSpPr>
        <p:spPr>
          <a:xfrm>
            <a:off x="6773858" y="4450608"/>
            <a:ext cx="231498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b="1" dirty="0">
                <a:solidFill>
                  <a:srgbClr val="00B0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See</a:t>
            </a:r>
            <a:r>
              <a:rPr lang="zh-CN" altLang="en-US" sz="1200" b="1" dirty="0">
                <a:solidFill>
                  <a:srgbClr val="00B0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zh-CN" sz="1200" b="1" dirty="0" err="1">
                <a:solidFill>
                  <a:srgbClr val="00B0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Xinchen’s</a:t>
            </a:r>
            <a:r>
              <a:rPr lang="zh-CN" altLang="en-US" sz="1200" b="1" dirty="0">
                <a:solidFill>
                  <a:srgbClr val="00B0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zh-CN" sz="1200" b="1" dirty="0">
                <a:solidFill>
                  <a:srgbClr val="00B0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talk</a:t>
            </a:r>
            <a:r>
              <a:rPr lang="zh-CN" altLang="en-US" sz="1200" b="1" dirty="0">
                <a:solidFill>
                  <a:srgbClr val="00B0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zh-CN" sz="1200" b="1" dirty="0">
                <a:solidFill>
                  <a:srgbClr val="00B0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for</a:t>
            </a:r>
            <a:r>
              <a:rPr lang="zh-CN" altLang="en-US" sz="1200" b="1" dirty="0">
                <a:solidFill>
                  <a:srgbClr val="00B0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zh-CN" sz="1200" b="1" dirty="0">
                <a:solidFill>
                  <a:srgbClr val="00B0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details</a:t>
            </a:r>
            <a:endParaRPr lang="zh-CN" altLang="en-US" sz="12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2916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951"/>
    </mc:Choice>
    <mc:Fallback xmlns="">
      <p:transition spd="slow" advTm="48951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8B3EE9-284F-73DD-7F34-2B255A0BE2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>
            <a:extLst>
              <a:ext uri="{FF2B5EF4-FFF2-40B4-BE49-F238E27FC236}">
                <a16:creationId xmlns:a16="http://schemas.microsoft.com/office/drawing/2014/main" id="{1CB8594E-DFC3-AC06-C1D3-B55A7C7E85EC}"/>
              </a:ext>
            </a:extLst>
          </p:cNvPr>
          <p:cNvGrpSpPr/>
          <p:nvPr/>
        </p:nvGrpSpPr>
        <p:grpSpPr>
          <a:xfrm>
            <a:off x="0" y="36387"/>
            <a:ext cx="9144000" cy="5107114"/>
            <a:chOff x="0" y="48516"/>
            <a:chExt cx="9144000" cy="6809485"/>
          </a:xfrm>
        </p:grpSpPr>
        <p:grpSp>
          <p:nvGrpSpPr>
            <p:cNvPr id="22" name="组 21">
              <a:extLst>
                <a:ext uri="{FF2B5EF4-FFF2-40B4-BE49-F238E27FC236}">
                  <a16:creationId xmlns:a16="http://schemas.microsoft.com/office/drawing/2014/main" id="{32B09A09-58FB-BEA1-6EEE-A60FA5EF5291}"/>
                </a:ext>
              </a:extLst>
            </p:cNvPr>
            <p:cNvGrpSpPr/>
            <p:nvPr/>
          </p:nvGrpSpPr>
          <p:grpSpPr>
            <a:xfrm>
              <a:off x="110103" y="48516"/>
              <a:ext cx="8885307" cy="677108"/>
              <a:chOff x="110103" y="48516"/>
              <a:chExt cx="8885307" cy="677108"/>
            </a:xfrm>
          </p:grpSpPr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7A7D66EF-2629-665B-BE4D-D1B4485CAE17}"/>
                  </a:ext>
                </a:extLst>
              </p:cNvPr>
              <p:cNvSpPr/>
              <p:nvPr/>
            </p:nvSpPr>
            <p:spPr>
              <a:xfrm>
                <a:off x="231515" y="48516"/>
                <a:ext cx="4897495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Investigation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over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Dalitz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plot</a:t>
                </a:r>
                <a:endParaRPr lang="zh-CN" alt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12" name="直线连接符 11">
                <a:extLst>
                  <a:ext uri="{FF2B5EF4-FFF2-40B4-BE49-F238E27FC236}">
                    <a16:creationId xmlns:a16="http://schemas.microsoft.com/office/drawing/2014/main" id="{78D7A61D-0E36-915C-E986-71FBBC3A8C6C}"/>
                  </a:ext>
                </a:extLst>
              </p:cNvPr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>
              <a:extLst>
                <a:ext uri="{FF2B5EF4-FFF2-40B4-BE49-F238E27FC236}">
                  <a16:creationId xmlns:a16="http://schemas.microsoft.com/office/drawing/2014/main" id="{EB30BB20-0E78-FB66-D517-028AD837ECB8}"/>
                </a:ext>
              </a:extLst>
            </p:cNvPr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>
                <a:extLst>
                  <a:ext uri="{FF2B5EF4-FFF2-40B4-BE49-F238E27FC236}">
                    <a16:creationId xmlns:a16="http://schemas.microsoft.com/office/drawing/2014/main" id="{B30A21C6-9DEE-3DDF-08B7-14D742470428}"/>
                  </a:ext>
                </a:extLst>
              </p:cNvPr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>
                <a:extLst>
                  <a:ext uri="{FF2B5EF4-FFF2-40B4-BE49-F238E27FC236}">
                    <a16:creationId xmlns:a16="http://schemas.microsoft.com/office/drawing/2014/main" id="{3C76E584-1A44-DD9E-EABB-20C214114BF9}"/>
                  </a:ext>
                </a:extLst>
              </p:cNvPr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01AAFC21-7618-DABA-032E-6FEBE65B5444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2025/10/30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灯片编号占位符 1">
            <a:extLst>
              <a:ext uri="{FF2B5EF4-FFF2-40B4-BE49-F238E27FC236}">
                <a16:creationId xmlns:a16="http://schemas.microsoft.com/office/drawing/2014/main" id="{DDE90F86-1164-451F-5A35-C817141F520F}"/>
              </a:ext>
            </a:extLst>
          </p:cNvPr>
          <p:cNvSpPr txBox="1">
            <a:spLocks/>
          </p:cNvSpPr>
          <p:nvPr/>
        </p:nvSpPr>
        <p:spPr>
          <a:xfrm>
            <a:off x="6889711" y="4870359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B75A48-9D91-AD42-8FEF-0106549F2306}" type="slidenum">
              <a:rPr kumimoji="1" lang="zh-CN" altLang="en-US" sz="1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23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B7AAA26F-5BF1-B649-622F-0857CCAA063F}"/>
              </a:ext>
            </a:extLst>
          </p:cNvPr>
          <p:cNvSpPr txBox="1"/>
          <p:nvPr/>
        </p:nvSpPr>
        <p:spPr>
          <a:xfrm>
            <a:off x="3959406" y="4835058"/>
            <a:ext cx="1893852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" altLang="zh-CN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UCAS, Wenbin Qian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SimSun" panose="02010600030101010101" pitchFamily="2" charset="-122"/>
              <a:cs typeface="Times New Roman" charset="0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D69C14AD-F111-CF1A-7426-BA6EEFA9B61E}"/>
              </a:ext>
            </a:extLst>
          </p:cNvPr>
          <p:cNvSpPr txBox="1"/>
          <p:nvPr/>
        </p:nvSpPr>
        <p:spPr>
          <a:xfrm>
            <a:off x="363185" y="3394920"/>
            <a:ext cx="7632700" cy="11546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Some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enhancement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of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CP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violation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in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the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region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of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pentaquark,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however,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not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yet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significant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and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also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observed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after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unblinding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Stay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tuned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for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more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results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with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further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data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collected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by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LHCb</a:t>
            </a:r>
            <a:endParaRPr lang="en-US" altLang="zh-CN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6634C137-122F-D82F-94C7-3677CB6260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457" y="543962"/>
            <a:ext cx="7632700" cy="28194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AE5B2367-5A4E-25CF-2627-1F1E6A46413D}"/>
              </a:ext>
            </a:extLst>
          </p:cNvPr>
          <p:cNvSpPr/>
          <p:nvPr/>
        </p:nvSpPr>
        <p:spPr>
          <a:xfrm>
            <a:off x="895149" y="1780674"/>
            <a:ext cx="3064257" cy="58714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2EA3B065-B770-231A-A46D-D81953DA2BBE}"/>
                  </a:ext>
                </a:extLst>
              </p:cNvPr>
              <p:cNvSpPr txBox="1"/>
              <p:nvPr/>
            </p:nvSpPr>
            <p:spPr>
              <a:xfrm>
                <a:off x="2162303" y="731558"/>
                <a:ext cx="678519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𝑨</m:t>
                          </m:r>
                        </m:e>
                        <m:sub>
                          <m:r>
                            <a:rPr kumimoji="1" lang="en-US" altLang="zh-CN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𝑪𝑷</m:t>
                          </m:r>
                        </m:sub>
                      </m:sSub>
                    </m:oMath>
                  </m:oMathPara>
                </a14:m>
                <a:endParaRPr kumimoji="1" lang="zh-CN" altLang="en-US" sz="28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2EA3B065-B770-231A-A46D-D81953DA2B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2303" y="731558"/>
                <a:ext cx="678519" cy="430887"/>
              </a:xfrm>
              <a:prstGeom prst="rect">
                <a:avLst/>
              </a:prstGeom>
              <a:blipFill>
                <a:blip r:embed="rId4"/>
                <a:stretch>
                  <a:fillRect l="-11111" r="-5556" b="-1428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154A7B39-CAE2-7531-1347-9D9513F773B5}"/>
                  </a:ext>
                </a:extLst>
              </p:cNvPr>
              <p:cNvSpPr txBox="1"/>
              <p:nvPr/>
            </p:nvSpPr>
            <p:spPr>
              <a:xfrm>
                <a:off x="5825752" y="731557"/>
                <a:ext cx="850041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𝑨</m:t>
                          </m:r>
                        </m:e>
                        <m:sub>
                          <m:r>
                            <a:rPr kumimoji="1" lang="en-US" altLang="zh-CN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𝑻𝑷𝑨</m:t>
                          </m:r>
                        </m:sub>
                      </m:sSub>
                    </m:oMath>
                  </m:oMathPara>
                </a14:m>
                <a:endParaRPr kumimoji="1" lang="zh-CN" altLang="en-US" sz="28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154A7B39-CAE2-7531-1347-9D9513F773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25752" y="731557"/>
                <a:ext cx="850041" cy="430887"/>
              </a:xfrm>
              <a:prstGeom prst="rect">
                <a:avLst/>
              </a:prstGeom>
              <a:blipFill>
                <a:blip r:embed="rId5"/>
                <a:stretch>
                  <a:fillRect l="-8824" r="-2941" b="-1142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文本框 10">
            <a:extLst>
              <a:ext uri="{FF2B5EF4-FFF2-40B4-BE49-F238E27FC236}">
                <a16:creationId xmlns:a16="http://schemas.microsoft.com/office/drawing/2014/main" id="{9B87096C-9BB9-1705-8B80-82860DB08C4A}"/>
              </a:ext>
            </a:extLst>
          </p:cNvPr>
          <p:cNvSpPr txBox="1"/>
          <p:nvPr/>
        </p:nvSpPr>
        <p:spPr>
          <a:xfrm>
            <a:off x="7247431" y="212417"/>
            <a:ext cx="187487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LHCb-PAPER-2025-021</a:t>
            </a:r>
            <a:endParaRPr lang="zh-CN" altLang="en-US" sz="1200" b="1" dirty="0">
              <a:solidFill>
                <a:srgbClr val="002060"/>
              </a:solidFill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E202E781-E000-EBCA-1461-7D7E1A14D1D6}"/>
              </a:ext>
            </a:extLst>
          </p:cNvPr>
          <p:cNvSpPr txBox="1"/>
          <p:nvPr/>
        </p:nvSpPr>
        <p:spPr>
          <a:xfrm>
            <a:off x="0" y="4534969"/>
            <a:ext cx="231498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b="1" dirty="0">
                <a:solidFill>
                  <a:srgbClr val="00B0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See</a:t>
            </a:r>
            <a:r>
              <a:rPr lang="zh-CN" altLang="en-US" sz="1200" b="1" dirty="0">
                <a:solidFill>
                  <a:srgbClr val="00B0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zh-CN" sz="1200" b="1" dirty="0" err="1">
                <a:solidFill>
                  <a:srgbClr val="00B0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Xinchen’s</a:t>
            </a:r>
            <a:r>
              <a:rPr lang="zh-CN" altLang="en-US" sz="1200" b="1" dirty="0">
                <a:solidFill>
                  <a:srgbClr val="00B0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zh-CN" sz="1200" b="1" dirty="0">
                <a:solidFill>
                  <a:srgbClr val="00B0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talk</a:t>
            </a:r>
            <a:r>
              <a:rPr lang="zh-CN" altLang="en-US" sz="1200" b="1" dirty="0">
                <a:solidFill>
                  <a:srgbClr val="00B0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zh-CN" sz="1200" b="1" dirty="0">
                <a:solidFill>
                  <a:srgbClr val="00B0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for</a:t>
            </a:r>
            <a:r>
              <a:rPr lang="zh-CN" altLang="en-US" sz="1200" b="1" dirty="0">
                <a:solidFill>
                  <a:srgbClr val="00B0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zh-CN" sz="1200" b="1" dirty="0">
                <a:solidFill>
                  <a:srgbClr val="00B0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details</a:t>
            </a:r>
            <a:endParaRPr lang="zh-CN" altLang="en-US" sz="12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6725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951"/>
    </mc:Choice>
    <mc:Fallback xmlns="">
      <p:transition spd="slow" advTm="48951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BDD92A-EC5E-8225-54AF-EAC0037979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>
            <a:extLst>
              <a:ext uri="{FF2B5EF4-FFF2-40B4-BE49-F238E27FC236}">
                <a16:creationId xmlns:a16="http://schemas.microsoft.com/office/drawing/2014/main" id="{90659C58-1CD9-496C-4970-357B81B3036A}"/>
              </a:ext>
            </a:extLst>
          </p:cNvPr>
          <p:cNvGrpSpPr/>
          <p:nvPr/>
        </p:nvGrpSpPr>
        <p:grpSpPr>
          <a:xfrm>
            <a:off x="0" y="36387"/>
            <a:ext cx="9144000" cy="5107114"/>
            <a:chOff x="0" y="48516"/>
            <a:chExt cx="9144000" cy="6809485"/>
          </a:xfrm>
        </p:grpSpPr>
        <p:grpSp>
          <p:nvGrpSpPr>
            <p:cNvPr id="22" name="组 21">
              <a:extLst>
                <a:ext uri="{FF2B5EF4-FFF2-40B4-BE49-F238E27FC236}">
                  <a16:creationId xmlns:a16="http://schemas.microsoft.com/office/drawing/2014/main" id="{49CD24B3-F85C-1847-CD36-5C56C32F2F4C}"/>
                </a:ext>
              </a:extLst>
            </p:cNvPr>
            <p:cNvGrpSpPr/>
            <p:nvPr/>
          </p:nvGrpSpPr>
          <p:grpSpPr>
            <a:xfrm>
              <a:off x="110103" y="48516"/>
              <a:ext cx="8885307" cy="677108"/>
              <a:chOff x="110103" y="48516"/>
              <a:chExt cx="8885307" cy="677108"/>
            </a:xfrm>
          </p:grpSpPr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91013382-5D2D-0761-60AA-35551F1B382B}"/>
                  </a:ext>
                </a:extLst>
              </p:cNvPr>
              <p:cNvSpPr/>
              <p:nvPr/>
            </p:nvSpPr>
            <p:spPr>
              <a:xfrm>
                <a:off x="231515" y="48516"/>
                <a:ext cx="5513048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Decay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parameter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measurements</a:t>
                </a:r>
                <a:endParaRPr lang="zh-CN" alt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12" name="直线连接符 11">
                <a:extLst>
                  <a:ext uri="{FF2B5EF4-FFF2-40B4-BE49-F238E27FC236}">
                    <a16:creationId xmlns:a16="http://schemas.microsoft.com/office/drawing/2014/main" id="{204ED39D-8BE5-A5AD-D693-AAC76A325E12}"/>
                  </a:ext>
                </a:extLst>
              </p:cNvPr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>
              <a:extLst>
                <a:ext uri="{FF2B5EF4-FFF2-40B4-BE49-F238E27FC236}">
                  <a16:creationId xmlns:a16="http://schemas.microsoft.com/office/drawing/2014/main" id="{5B72B780-EADA-290C-AE30-93A9B32E5F70}"/>
                </a:ext>
              </a:extLst>
            </p:cNvPr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>
                <a:extLst>
                  <a:ext uri="{FF2B5EF4-FFF2-40B4-BE49-F238E27FC236}">
                    <a16:creationId xmlns:a16="http://schemas.microsoft.com/office/drawing/2014/main" id="{1C4A9CC8-A3CA-AF08-D343-2B389D504DDA}"/>
                  </a:ext>
                </a:extLst>
              </p:cNvPr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>
                <a:extLst>
                  <a:ext uri="{FF2B5EF4-FFF2-40B4-BE49-F238E27FC236}">
                    <a16:creationId xmlns:a16="http://schemas.microsoft.com/office/drawing/2014/main" id="{09A03A27-DE71-2DBD-64D7-A47568EC3F54}"/>
                  </a:ext>
                </a:extLst>
              </p:cNvPr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9A9395B7-5076-10B8-0784-D62FDC009940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2025/10/30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灯片编号占位符 1">
            <a:extLst>
              <a:ext uri="{FF2B5EF4-FFF2-40B4-BE49-F238E27FC236}">
                <a16:creationId xmlns:a16="http://schemas.microsoft.com/office/drawing/2014/main" id="{8AB4B92F-A4E1-792D-6088-4DDE7E3F5893}"/>
              </a:ext>
            </a:extLst>
          </p:cNvPr>
          <p:cNvSpPr txBox="1">
            <a:spLocks/>
          </p:cNvSpPr>
          <p:nvPr/>
        </p:nvSpPr>
        <p:spPr>
          <a:xfrm>
            <a:off x="6889711" y="4870359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B75A48-9D91-AD42-8FEF-0106549F2306}" type="slidenum">
              <a:rPr kumimoji="1" lang="zh-CN" altLang="en-US" sz="1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24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DBEC8B79-4065-25A7-9A1A-819B5A81FD8C}"/>
              </a:ext>
            </a:extLst>
          </p:cNvPr>
          <p:cNvSpPr txBox="1"/>
          <p:nvPr/>
        </p:nvSpPr>
        <p:spPr>
          <a:xfrm>
            <a:off x="3959406" y="4835058"/>
            <a:ext cx="1845762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" altLang="zh-CN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UCAS Wenbin Qian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SimSun" panose="02010600030101010101" pitchFamily="2" charset="-122"/>
              <a:cs typeface="Times New Roman" charset="0"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0ABF03D9-E4D3-7A29-73B8-2CD77CE26268}"/>
              </a:ext>
            </a:extLst>
          </p:cNvPr>
          <p:cNvSpPr txBox="1"/>
          <p:nvPr/>
        </p:nvSpPr>
        <p:spPr>
          <a:xfrm>
            <a:off x="7539644" y="212417"/>
            <a:ext cx="158266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0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PRL</a:t>
            </a:r>
            <a:r>
              <a:rPr lang="zh-CN" altLang="en-US" sz="10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0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133</a:t>
            </a:r>
            <a:r>
              <a:rPr lang="zh-CN" altLang="en-US" sz="10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0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(2024)</a:t>
            </a:r>
            <a:r>
              <a:rPr lang="zh-CN" altLang="en-US" sz="10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0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261804</a:t>
            </a:r>
            <a:endParaRPr lang="zh-CN" altLang="en-US" sz="1000" b="1" dirty="0">
              <a:solidFill>
                <a:srgbClr val="002060"/>
              </a:solidFill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C7ED3242-0B46-8B97-3CED-99CA47294326}"/>
              </a:ext>
            </a:extLst>
          </p:cNvPr>
          <p:cNvSpPr txBox="1"/>
          <p:nvPr/>
        </p:nvSpPr>
        <p:spPr>
          <a:xfrm>
            <a:off x="363185" y="638424"/>
            <a:ext cx="837888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Several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decay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chains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considered: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endParaRPr lang="en-US" altLang="zh-CN" sz="1600" b="1" dirty="0">
              <a:solidFill>
                <a:srgbClr val="002060"/>
              </a:solidFill>
              <a:latin typeface="Arial" panose="020B0604020202020204" pitchFamily="34" charset="0"/>
              <a:ea typeface="Cambria Math" panose="02040503050406030204" pitchFamily="18" charset="0"/>
              <a:cs typeface="Arial" panose="020B0604020202020204" pitchFamily="34" charset="0"/>
            </a:endParaRPr>
          </a:p>
        </p:txBody>
      </p:sp>
      <p:cxnSp>
        <p:nvCxnSpPr>
          <p:cNvPr id="29" name="直线连接符 28">
            <a:extLst>
              <a:ext uri="{FF2B5EF4-FFF2-40B4-BE49-F238E27FC236}">
                <a16:creationId xmlns:a16="http://schemas.microsoft.com/office/drawing/2014/main" id="{96512B38-03E9-42B6-2A85-BACF469AE1E8}"/>
              </a:ext>
            </a:extLst>
          </p:cNvPr>
          <p:cNvCxnSpPr>
            <a:cxnSpLocks/>
            <a:stCxn id="27" idx="2"/>
          </p:cNvCxnSpPr>
          <p:nvPr/>
        </p:nvCxnSpPr>
        <p:spPr>
          <a:xfrm flipH="1">
            <a:off x="4552625" y="976978"/>
            <a:ext cx="1" cy="3709063"/>
          </a:xfrm>
          <a:prstGeom prst="line">
            <a:avLst/>
          </a:prstGeom>
          <a:ln w="28575"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文本框 30">
                <a:extLst>
                  <a:ext uri="{FF2B5EF4-FFF2-40B4-BE49-F238E27FC236}">
                    <a16:creationId xmlns:a16="http://schemas.microsoft.com/office/drawing/2014/main" id="{0102C9C0-5E22-E010-0B99-BF7AAAE4AFF7}"/>
                  </a:ext>
                </a:extLst>
              </p:cNvPr>
              <p:cNvSpPr txBox="1"/>
              <p:nvPr/>
            </p:nvSpPr>
            <p:spPr>
              <a:xfrm>
                <a:off x="940216" y="1258430"/>
                <a:ext cx="2025683" cy="28969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kumimoji="1" lang="en-US" altLang="zh-CN" b="0" i="0" smtClean="0"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  <m:sub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  <m:sup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bSup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→</m:t>
                      </m:r>
                      <m:sSubSup>
                        <m:sSubSup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kumimoji="1" lang="en-US" altLang="zh-CN" b="0" i="0" smtClean="0"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  <m:sub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  <m:sup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  <m:sSup>
                        <m:sSup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(→</m:t>
                          </m:r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sSubSup>
                            <m:sSubSupPr>
                              <m:ctrlP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b>
                              <m: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sub>
                            <m:sup>
                              <m: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bSup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p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31" name="文本框 30">
                <a:extLst>
                  <a:ext uri="{FF2B5EF4-FFF2-40B4-BE49-F238E27FC236}">
                    <a16:creationId xmlns:a16="http://schemas.microsoft.com/office/drawing/2014/main" id="{0102C9C0-5E22-E010-0B99-BF7AAAE4AF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0216" y="1258430"/>
                <a:ext cx="2025683" cy="289695"/>
              </a:xfrm>
              <a:prstGeom prst="rect">
                <a:avLst/>
              </a:prstGeom>
              <a:blipFill>
                <a:blip r:embed="rId4"/>
                <a:stretch>
                  <a:fillRect l="-1863" b="-33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46B17E56-E1CC-C800-2A88-0CE44B3769D0}"/>
                  </a:ext>
                </a:extLst>
              </p:cNvPr>
              <p:cNvSpPr txBox="1"/>
              <p:nvPr/>
            </p:nvSpPr>
            <p:spPr>
              <a:xfrm>
                <a:off x="5570548" y="961636"/>
                <a:ext cx="2976136" cy="28969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kumimoji="1" lang="en-US" altLang="zh-CN" b="0" i="0" smtClean="0"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  <m:sub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  <m:sup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bSup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→</m:t>
                      </m:r>
                      <m:sSubSup>
                        <m:sSubSup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kumimoji="1" lang="en-US" altLang="zh-CN" b="0" i="0" smtClean="0"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  <m:sub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  <m:sup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  <m:sSup>
                        <m:sSup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(→</m:t>
                          </m:r>
                          <m:r>
                            <m:rPr>
                              <m:sty m:val="p"/>
                            </m:rPr>
                            <a:rPr kumimoji="1" lang="en-US" altLang="zh-CN" b="0" i="0" smtClean="0">
                              <a:latin typeface="Cambria Math" panose="02040503050406030204" pitchFamily="18" charset="0"/>
                            </a:rPr>
                            <m:t>Λ</m:t>
                          </m:r>
                          <m:sSup>
                            <m:sSupPr>
                              <m:ctrlP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p>
                              <m: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p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kumimoji="1" lang="zh-CN" alt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kumimoji="1" lang="en-US" altLang="zh-CN" b="0" i="0" smtClean="0">
                          <a:latin typeface="Cambria Math" panose="02040503050406030204" pitchFamily="18" charset="0"/>
                        </a:rPr>
                        <m:t>Λ</m:t>
                      </m:r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𝑝</m:t>
                      </m:r>
                      <m:sSup>
                        <m:sSup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46B17E56-E1CC-C800-2A88-0CE44B3769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0548" y="961636"/>
                <a:ext cx="2976136" cy="289695"/>
              </a:xfrm>
              <a:prstGeom prst="rect">
                <a:avLst/>
              </a:prstGeom>
              <a:blipFill>
                <a:blip r:embed="rId5"/>
                <a:stretch>
                  <a:fillRect l="-1277" b="-33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3" name="图片 32">
            <a:extLst>
              <a:ext uri="{FF2B5EF4-FFF2-40B4-BE49-F238E27FC236}">
                <a16:creationId xmlns:a16="http://schemas.microsoft.com/office/drawing/2014/main" id="{3879BC5A-ED6C-EB00-76AF-5B145C1311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1320" y="2264214"/>
            <a:ext cx="3489012" cy="2358151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EE7D9D4E-AFDD-6209-E4A7-19A2A35CCF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50898" y="3500033"/>
            <a:ext cx="2108504" cy="63332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5" name="文本框 34">
                <a:extLst>
                  <a:ext uri="{FF2B5EF4-FFF2-40B4-BE49-F238E27FC236}">
                    <a16:creationId xmlns:a16="http://schemas.microsoft.com/office/drawing/2014/main" id="{C0898842-888B-4A67-81AF-CCCF3FA81083}"/>
                  </a:ext>
                </a:extLst>
              </p:cNvPr>
              <p:cNvSpPr txBox="1"/>
              <p:nvPr/>
            </p:nvSpPr>
            <p:spPr>
              <a:xfrm>
                <a:off x="335740" y="1708755"/>
                <a:ext cx="1515158" cy="28969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:</m:t>
                      </m:r>
                      <m:sSubSup>
                        <m:sSubSup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kumimoji="1" lang="en-US" altLang="zh-CN" b="0" i="0" smtClean="0"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  <m:sub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  <m:sup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bSup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→</m:t>
                      </m:r>
                      <m:sSubSup>
                        <m:sSubSup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kumimoji="1" lang="en-US" altLang="zh-CN" b="0" i="0" smtClean="0"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  <m:sub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  <m:sup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  <m:sSup>
                        <m:sSup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p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35" name="文本框 34">
                <a:extLst>
                  <a:ext uri="{FF2B5EF4-FFF2-40B4-BE49-F238E27FC236}">
                    <a16:creationId xmlns:a16="http://schemas.microsoft.com/office/drawing/2014/main" id="{C0898842-888B-4A67-81AF-CCCF3FA810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740" y="1708755"/>
                <a:ext cx="1515158" cy="289695"/>
              </a:xfrm>
              <a:prstGeom prst="rect">
                <a:avLst/>
              </a:prstGeom>
              <a:blipFill>
                <a:blip r:embed="rId8"/>
                <a:stretch>
                  <a:fillRect l="-1667" b="-1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文本框 35">
                <a:extLst>
                  <a:ext uri="{FF2B5EF4-FFF2-40B4-BE49-F238E27FC236}">
                    <a16:creationId xmlns:a16="http://schemas.microsoft.com/office/drawing/2014/main" id="{9B0A400D-873D-AA1D-2C1C-1F931F799433}"/>
                  </a:ext>
                </a:extLst>
              </p:cNvPr>
              <p:cNvSpPr txBox="1"/>
              <p:nvPr/>
            </p:nvSpPr>
            <p:spPr>
              <a:xfrm>
                <a:off x="2300436" y="1700031"/>
                <a:ext cx="1387496" cy="28597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:</m:t>
                      </m:r>
                      <m:sSubSup>
                        <m:sSubSup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kumimoji="1" lang="en-US" altLang="zh-CN" b="0" i="0" smtClean="0"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  <m:sub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  <m:sup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𝑝</m:t>
                      </m:r>
                      <m:sSubSup>
                        <m:sSubSup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sub>
                        <m:sup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bSup>
                    </m:oMath>
                  </m:oMathPara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36" name="文本框 35">
                <a:extLst>
                  <a:ext uri="{FF2B5EF4-FFF2-40B4-BE49-F238E27FC236}">
                    <a16:creationId xmlns:a16="http://schemas.microsoft.com/office/drawing/2014/main" id="{9B0A400D-873D-AA1D-2C1C-1F931F7994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0436" y="1700031"/>
                <a:ext cx="1387496" cy="285976"/>
              </a:xfrm>
              <a:prstGeom prst="rect">
                <a:avLst/>
              </a:prstGeom>
              <a:blipFill>
                <a:blip r:embed="rId9"/>
                <a:stretch>
                  <a:fillRect l="-901" r="-901" b="-25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7" name="图片 36">
            <a:extLst>
              <a:ext uri="{FF2B5EF4-FFF2-40B4-BE49-F238E27FC236}">
                <a16:creationId xmlns:a16="http://schemas.microsoft.com/office/drawing/2014/main" id="{F58DAEB2-76B9-1E9A-09F2-E4D39FFF733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85056" y="2239760"/>
            <a:ext cx="3977603" cy="256357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8" name="文本框 37">
                <a:extLst>
                  <a:ext uri="{FF2B5EF4-FFF2-40B4-BE49-F238E27FC236}">
                    <a16:creationId xmlns:a16="http://schemas.microsoft.com/office/drawing/2014/main" id="{6691E275-4E73-CF26-EA7F-433D0CE95525}"/>
                  </a:ext>
                </a:extLst>
              </p:cNvPr>
              <p:cNvSpPr txBox="1"/>
              <p:nvPr/>
            </p:nvSpPr>
            <p:spPr>
              <a:xfrm>
                <a:off x="4615127" y="2076481"/>
                <a:ext cx="1515158" cy="28969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:</m:t>
                      </m:r>
                      <m:sSubSup>
                        <m:sSubSup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kumimoji="1" lang="en-US" altLang="zh-CN" b="0" i="0" smtClean="0"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  <m:sub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  <m:sup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bSup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→</m:t>
                      </m:r>
                      <m:sSubSup>
                        <m:sSubSup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kumimoji="1" lang="en-US" altLang="zh-CN" b="0" i="0" smtClean="0"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  <m:sub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  <m:sup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  <m:sSup>
                        <m:sSup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p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38" name="文本框 37">
                <a:extLst>
                  <a:ext uri="{FF2B5EF4-FFF2-40B4-BE49-F238E27FC236}">
                    <a16:creationId xmlns:a16="http://schemas.microsoft.com/office/drawing/2014/main" id="{6691E275-4E73-CF26-EA7F-433D0CE955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5127" y="2076481"/>
                <a:ext cx="1515158" cy="289695"/>
              </a:xfrm>
              <a:prstGeom prst="rect">
                <a:avLst/>
              </a:prstGeom>
              <a:blipFill>
                <a:blip r:embed="rId8"/>
                <a:stretch>
                  <a:fillRect l="-1667" b="-1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文本框 38">
                <a:extLst>
                  <a:ext uri="{FF2B5EF4-FFF2-40B4-BE49-F238E27FC236}">
                    <a16:creationId xmlns:a16="http://schemas.microsoft.com/office/drawing/2014/main" id="{BD30C006-A836-4F7B-7F05-A3B2BC2A3292}"/>
                  </a:ext>
                </a:extLst>
              </p:cNvPr>
              <p:cNvSpPr txBox="1"/>
              <p:nvPr/>
            </p:nvSpPr>
            <p:spPr>
              <a:xfrm>
                <a:off x="7054079" y="2024543"/>
                <a:ext cx="197547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  <m:sub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:</m:t>
                      </m:r>
                      <m:sSubSup>
                        <m:sSubSup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kumimoji="1" lang="en-US" altLang="zh-CN" b="0" i="0" smtClean="0"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  <m:sub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  <m:sup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m:rPr>
                          <m:sty m:val="p"/>
                        </m:rPr>
                        <a:rPr kumimoji="1" lang="en-US" altLang="zh-CN" b="0" i="0" smtClean="0">
                          <a:latin typeface="Cambria Math" panose="02040503050406030204" pitchFamily="18" charset="0"/>
                        </a:rPr>
                        <m:t>Λ</m:t>
                      </m:r>
                      <m:sSup>
                        <m:sSup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p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39" name="文本框 38">
                <a:extLst>
                  <a:ext uri="{FF2B5EF4-FFF2-40B4-BE49-F238E27FC236}">
                    <a16:creationId xmlns:a16="http://schemas.microsoft.com/office/drawing/2014/main" id="{BD30C006-A836-4F7B-7F05-A3B2BC2A32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4079" y="2024543"/>
                <a:ext cx="1975476" cy="276999"/>
              </a:xfrm>
              <a:prstGeom prst="rect">
                <a:avLst/>
              </a:prstGeom>
              <a:blipFill>
                <a:blip r:embed="rId11"/>
                <a:stretch>
                  <a:fillRect l="-1282" t="-4348" r="-641" b="-3478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文本框 39">
                <a:extLst>
                  <a:ext uri="{FF2B5EF4-FFF2-40B4-BE49-F238E27FC236}">
                    <a16:creationId xmlns:a16="http://schemas.microsoft.com/office/drawing/2014/main" id="{AD232858-2D7B-5EA8-7AA2-A41FA23EE23D}"/>
                  </a:ext>
                </a:extLst>
              </p:cNvPr>
              <p:cNvSpPr txBox="1"/>
              <p:nvPr/>
            </p:nvSpPr>
            <p:spPr>
              <a:xfrm>
                <a:off x="7803711" y="4422388"/>
                <a:ext cx="125810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:</m:t>
                      </m:r>
                      <m:r>
                        <m:rPr>
                          <m:sty m:val="p"/>
                        </m:rPr>
                        <a:rPr kumimoji="1" lang="en-US" altLang="zh-CN" b="0" i="0" smtClean="0">
                          <a:latin typeface="Cambria Math" panose="02040503050406030204" pitchFamily="18" charset="0"/>
                        </a:rPr>
                        <m:t>Λ</m:t>
                      </m:r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𝑝</m:t>
                      </m:r>
                      <m:sSup>
                        <m:sSup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40" name="文本框 39">
                <a:extLst>
                  <a:ext uri="{FF2B5EF4-FFF2-40B4-BE49-F238E27FC236}">
                    <a16:creationId xmlns:a16="http://schemas.microsoft.com/office/drawing/2014/main" id="{AD232858-2D7B-5EA8-7AA2-A41FA23EE2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03711" y="4422388"/>
                <a:ext cx="1258100" cy="276999"/>
              </a:xfrm>
              <a:prstGeom prst="rect">
                <a:avLst/>
              </a:prstGeom>
              <a:blipFill>
                <a:blip r:embed="rId12"/>
                <a:stretch>
                  <a:fillRect l="-2000" b="-2173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1" name="图片 40">
            <a:extLst>
              <a:ext uri="{FF2B5EF4-FFF2-40B4-BE49-F238E27FC236}">
                <a16:creationId xmlns:a16="http://schemas.microsoft.com/office/drawing/2014/main" id="{90DD4530-01C5-41D6-A670-6BA289FEC6C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700350" y="1275894"/>
            <a:ext cx="4344670" cy="710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523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951"/>
    </mc:Choice>
    <mc:Fallback xmlns="">
      <p:transition spd="slow" advTm="48951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6E24AB-B6DF-6615-2BF4-3AEC34A0BE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>
            <a:extLst>
              <a:ext uri="{FF2B5EF4-FFF2-40B4-BE49-F238E27FC236}">
                <a16:creationId xmlns:a16="http://schemas.microsoft.com/office/drawing/2014/main" id="{0BA4AE8D-44A2-A597-6166-15FDD0C5C325}"/>
              </a:ext>
            </a:extLst>
          </p:cNvPr>
          <p:cNvGrpSpPr/>
          <p:nvPr/>
        </p:nvGrpSpPr>
        <p:grpSpPr>
          <a:xfrm>
            <a:off x="0" y="36387"/>
            <a:ext cx="9144000" cy="5107114"/>
            <a:chOff x="0" y="48516"/>
            <a:chExt cx="9144000" cy="6809485"/>
          </a:xfrm>
        </p:grpSpPr>
        <p:grpSp>
          <p:nvGrpSpPr>
            <p:cNvPr id="22" name="组 21">
              <a:extLst>
                <a:ext uri="{FF2B5EF4-FFF2-40B4-BE49-F238E27FC236}">
                  <a16:creationId xmlns:a16="http://schemas.microsoft.com/office/drawing/2014/main" id="{E84E8868-4D42-93DC-BB00-351F5AEE4DB9}"/>
                </a:ext>
              </a:extLst>
            </p:cNvPr>
            <p:cNvGrpSpPr/>
            <p:nvPr/>
          </p:nvGrpSpPr>
          <p:grpSpPr>
            <a:xfrm>
              <a:off x="110103" y="48516"/>
              <a:ext cx="8885307" cy="677108"/>
              <a:chOff x="110103" y="48516"/>
              <a:chExt cx="8885307" cy="677108"/>
            </a:xfrm>
          </p:grpSpPr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B2BB502A-DB25-AAE5-DC4C-D824D068D838}"/>
                  </a:ext>
                </a:extLst>
              </p:cNvPr>
              <p:cNvSpPr/>
              <p:nvPr/>
            </p:nvSpPr>
            <p:spPr>
              <a:xfrm>
                <a:off x="231515" y="48516"/>
                <a:ext cx="4897495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Results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of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decay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parameters</a:t>
                </a:r>
                <a:endParaRPr lang="zh-CN" alt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12" name="直线连接符 11">
                <a:extLst>
                  <a:ext uri="{FF2B5EF4-FFF2-40B4-BE49-F238E27FC236}">
                    <a16:creationId xmlns:a16="http://schemas.microsoft.com/office/drawing/2014/main" id="{3B398A3F-1AC2-5541-522C-1BE23BE35E37}"/>
                  </a:ext>
                </a:extLst>
              </p:cNvPr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>
              <a:extLst>
                <a:ext uri="{FF2B5EF4-FFF2-40B4-BE49-F238E27FC236}">
                  <a16:creationId xmlns:a16="http://schemas.microsoft.com/office/drawing/2014/main" id="{4FE755B0-20FA-9DBB-3191-94E08598FC70}"/>
                </a:ext>
              </a:extLst>
            </p:cNvPr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>
                <a:extLst>
                  <a:ext uri="{FF2B5EF4-FFF2-40B4-BE49-F238E27FC236}">
                    <a16:creationId xmlns:a16="http://schemas.microsoft.com/office/drawing/2014/main" id="{4D31CD05-D00C-2509-8C4F-3771B022060D}"/>
                  </a:ext>
                </a:extLst>
              </p:cNvPr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>
                <a:extLst>
                  <a:ext uri="{FF2B5EF4-FFF2-40B4-BE49-F238E27FC236}">
                    <a16:creationId xmlns:a16="http://schemas.microsoft.com/office/drawing/2014/main" id="{BFC2EF62-43C5-203B-3B95-E8EC1E03BF3D}"/>
                  </a:ext>
                </a:extLst>
              </p:cNvPr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72645AC6-69C5-37C0-E62B-85BEF346DC3C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2025/10/30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灯片编号占位符 1">
            <a:extLst>
              <a:ext uri="{FF2B5EF4-FFF2-40B4-BE49-F238E27FC236}">
                <a16:creationId xmlns:a16="http://schemas.microsoft.com/office/drawing/2014/main" id="{182DE44C-C7A1-8461-510D-A3FA43F481AE}"/>
              </a:ext>
            </a:extLst>
          </p:cNvPr>
          <p:cNvSpPr txBox="1">
            <a:spLocks/>
          </p:cNvSpPr>
          <p:nvPr/>
        </p:nvSpPr>
        <p:spPr>
          <a:xfrm>
            <a:off x="6889711" y="4870359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B75A48-9D91-AD42-8FEF-0106549F2306}" type="slidenum">
              <a:rPr kumimoji="1" lang="zh-CN" altLang="en-US" sz="1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25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BAA75ACE-F279-F17C-7F98-BC0E95A03528}"/>
              </a:ext>
            </a:extLst>
          </p:cNvPr>
          <p:cNvSpPr txBox="1"/>
          <p:nvPr/>
        </p:nvSpPr>
        <p:spPr>
          <a:xfrm>
            <a:off x="3959406" y="4835058"/>
            <a:ext cx="1845762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" altLang="zh-CN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UCAS Wenbin Qian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SimSun" panose="02010600030101010101" pitchFamily="2" charset="-122"/>
              <a:cs typeface="Times New Roman" charset="0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01227048-DBEA-F2FD-F6DD-75628EB65D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78679"/>
            <a:ext cx="5139702" cy="397338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C2E31C49-D7E6-1AED-E4E6-978743297FFE}"/>
                  </a:ext>
                </a:extLst>
              </p:cNvPr>
              <p:cNvSpPr txBox="1"/>
              <p:nvPr/>
            </p:nvSpPr>
            <p:spPr>
              <a:xfrm>
                <a:off x="1285231" y="827757"/>
                <a:ext cx="806246" cy="20120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zh-CN" sz="1200" b="1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𝚲</m:t>
                          </m:r>
                        </m:e>
                        <m:sub>
                          <m: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𝒃</m:t>
                          </m:r>
                        </m:sub>
                        <m:sup>
                          <m: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sup>
                      </m:sSubSup>
                      <m:r>
                        <a:rPr kumimoji="1" lang="en-US" altLang="zh-CN" sz="12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sSubSup>
                        <m:sSubSupPr>
                          <m:ctrlP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zh-CN" sz="1200" b="1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𝚲</m:t>
                          </m:r>
                        </m:e>
                        <m:sub>
                          <m: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𝒄</m:t>
                          </m:r>
                        </m:sub>
                        <m:sup>
                          <m: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  <m:sSup>
                        <m:sSupPr>
                          <m:ctrlP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𝝅</m:t>
                          </m:r>
                        </m:e>
                        <m:sup>
                          <m: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kumimoji="1" lang="zh-CN" altLang="en-US" sz="1200" b="1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C2E31C49-D7E6-1AED-E4E6-978743297F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5231" y="827757"/>
                <a:ext cx="806246" cy="201209"/>
              </a:xfrm>
              <a:prstGeom prst="rect">
                <a:avLst/>
              </a:prstGeom>
              <a:blipFill>
                <a:blip r:embed="rId4"/>
                <a:stretch>
                  <a:fillRect l="-4688" b="-176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3D9E5824-BF87-0439-5239-BB43B17F3985}"/>
                  </a:ext>
                </a:extLst>
              </p:cNvPr>
              <p:cNvSpPr txBox="1"/>
              <p:nvPr/>
            </p:nvSpPr>
            <p:spPr>
              <a:xfrm>
                <a:off x="1202941" y="1969337"/>
                <a:ext cx="1416863" cy="20120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1" lang="en-US" altLang="zh-CN" sz="1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zh-CN" sz="1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𝚲</m:t>
                          </m:r>
                        </m:e>
                        <m:sub>
                          <m:r>
                            <a:rPr kumimoji="1" lang="en-US" altLang="zh-CN" sz="1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𝒃</m:t>
                          </m:r>
                        </m:sub>
                        <m:sup>
                          <m:r>
                            <a:rPr kumimoji="1" lang="en-US" altLang="zh-CN" sz="1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sup>
                      </m:sSubSup>
                      <m:r>
                        <a:rPr kumimoji="1" lang="en-US" altLang="zh-CN" sz="1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sSubSup>
                        <m:sSubSupPr>
                          <m:ctrlPr>
                            <a:rPr kumimoji="1" lang="en-US" altLang="zh-CN" sz="1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zh-CN" sz="1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𝚲</m:t>
                          </m:r>
                        </m:e>
                        <m:sub>
                          <m:r>
                            <a:rPr kumimoji="1" lang="en-US" altLang="zh-CN" sz="1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𝒄</m:t>
                          </m:r>
                        </m:sub>
                        <m:sup>
                          <m:r>
                            <a:rPr kumimoji="1" lang="en-US" altLang="zh-CN" sz="1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  <m:sSup>
                        <m:sSupPr>
                          <m:ctrlPr>
                            <a:rPr kumimoji="1" lang="en-US" altLang="zh-CN" sz="1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sz="1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𝑲</m:t>
                          </m:r>
                        </m:e>
                        <m:sup>
                          <m:r>
                            <a:rPr kumimoji="1" lang="en-US" altLang="zh-CN" sz="1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kumimoji="1" lang="zh-CN" altLang="en-US" sz="12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3D9E5824-BF87-0439-5239-BB43B17F39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2941" y="1969337"/>
                <a:ext cx="1416863" cy="201209"/>
              </a:xfrm>
              <a:prstGeom prst="rect">
                <a:avLst/>
              </a:prstGeom>
              <a:blipFill>
                <a:blip r:embed="rId5"/>
                <a:stretch>
                  <a:fillRect b="-25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0AC7F16C-2D60-5CBD-81D0-5C46B3C45825}"/>
                  </a:ext>
                </a:extLst>
              </p:cNvPr>
              <p:cNvSpPr txBox="1"/>
              <p:nvPr/>
            </p:nvSpPr>
            <p:spPr>
              <a:xfrm>
                <a:off x="3376580" y="543962"/>
                <a:ext cx="1391920" cy="20120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zh-CN" sz="1200" b="1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𝚲</m:t>
                          </m:r>
                        </m:e>
                        <m:sub>
                          <m: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𝒃</m:t>
                          </m:r>
                        </m:sub>
                        <m:sup>
                          <m: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sup>
                      </m:sSubSup>
                      <m:r>
                        <a:rPr kumimoji="1" lang="en-US" altLang="zh-CN" sz="12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sSubSup>
                        <m:sSubSupPr>
                          <m:ctrlP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zh-CN" sz="1200" b="1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𝚲</m:t>
                          </m:r>
                        </m:e>
                        <m:sub>
                          <m: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𝒄</m:t>
                          </m:r>
                        </m:sub>
                        <m:sup>
                          <m: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  <m:sSup>
                        <m:sSupPr>
                          <m:ctrlP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1" lang="en-US" altLang="zh-CN" sz="1200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1" lang="en-US" altLang="zh-CN" sz="1200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kumimoji="1" lang="en-US" altLang="zh-CN" sz="1200" b="1" i="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𝚲</m:t>
                              </m:r>
                              <m:sSup>
                                <m:sSupPr>
                                  <m:ctrlPr>
                                    <a:rPr kumimoji="1" lang="en-US" altLang="zh-CN" sz="1200" b="1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1" lang="en-US" altLang="zh-CN" sz="1200" b="1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𝒉</m:t>
                                  </m:r>
                                </m:e>
                                <m:sup>
                                  <m:r>
                                    <a:rPr kumimoji="1" lang="en-US" altLang="zh-CN" sz="1200" b="1" i="0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p>
                            </m:e>
                          </m:d>
                          <m: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𝝅</m:t>
                          </m:r>
                        </m:e>
                        <m:sup>
                          <m: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kumimoji="1" lang="zh-CN" altLang="en-US" sz="1200" b="1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0AC7F16C-2D60-5CBD-81D0-5C46B3C458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6580" y="543962"/>
                <a:ext cx="1391920" cy="201209"/>
              </a:xfrm>
              <a:prstGeom prst="rect">
                <a:avLst/>
              </a:prstGeom>
              <a:blipFill>
                <a:blip r:embed="rId6"/>
                <a:stretch>
                  <a:fillRect l="-1802" b="-176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5F431EF3-2C6B-FAD5-0329-140B1F2C78E7}"/>
                  </a:ext>
                </a:extLst>
              </p:cNvPr>
              <p:cNvSpPr txBox="1"/>
              <p:nvPr/>
            </p:nvSpPr>
            <p:spPr>
              <a:xfrm>
                <a:off x="3836479" y="2062569"/>
                <a:ext cx="735521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1" lang="en-US" altLang="zh-CN" sz="1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zh-CN" sz="1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𝚲</m:t>
                          </m:r>
                        </m:e>
                        <m:sub>
                          <m:r>
                            <a:rPr kumimoji="1" lang="en-US" altLang="zh-CN" sz="1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𝒄</m:t>
                          </m:r>
                        </m:sub>
                        <m:sup>
                          <m:r>
                            <a:rPr kumimoji="1" lang="en-US" altLang="zh-CN" sz="1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  <m:r>
                        <a:rPr kumimoji="1" lang="en-US" altLang="zh-CN" sz="1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kumimoji="1" lang="en-US" altLang="zh-CN" sz="12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𝚲</m:t>
                      </m:r>
                      <m:sSup>
                        <m:sSupPr>
                          <m:ctrlPr>
                            <a:rPr kumimoji="1" lang="en-US" altLang="zh-CN" sz="1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sz="1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𝐊</m:t>
                          </m:r>
                        </m:e>
                        <m:sup>
                          <m:r>
                            <a:rPr kumimoji="1" lang="en-US" altLang="zh-CN" sz="1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kumimoji="1" lang="zh-CN" altLang="en-US" sz="12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5F431EF3-2C6B-FAD5-0329-140B1F2C78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6479" y="2062569"/>
                <a:ext cx="735521" cy="184666"/>
              </a:xfrm>
              <a:prstGeom prst="rect">
                <a:avLst/>
              </a:prstGeom>
              <a:blipFill>
                <a:blip r:embed="rId7"/>
                <a:stretch>
                  <a:fillRect l="-3390" r="-1695" b="-625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80DD1024-5D7F-00B7-BBFC-2967C2C87442}"/>
                  </a:ext>
                </a:extLst>
              </p:cNvPr>
              <p:cNvSpPr txBox="1"/>
              <p:nvPr/>
            </p:nvSpPr>
            <p:spPr>
              <a:xfrm>
                <a:off x="4989199" y="636051"/>
                <a:ext cx="4133110" cy="401218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First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determination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of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1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𝛂</m:t>
                    </m:r>
                  </m:oMath>
                </a14:m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in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𝜦</m:t>
                        </m:r>
                      </m:e>
                      <m:sub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𝒃</m:t>
                        </m:r>
                      </m:sub>
                      <m:sup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𝟎</m:t>
                        </m:r>
                      </m:sup>
                    </m:sSubSup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→</m:t>
                    </m:r>
                    <m:sSubSup>
                      <m:sSubSup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𝜦</m:t>
                        </m:r>
                      </m:e>
                      <m:sub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𝒄</m:t>
                        </m:r>
                      </m:sub>
                      <m:sup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</m:sup>
                    </m:sSubSup>
                    <m:sSup>
                      <m:sSup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𝒉</m:t>
                        </m:r>
                      </m:e>
                      <m:sup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zh-CN" altLang="en-US" sz="1400" b="1" i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decays (precision </a:t>
                </a:r>
                <a14:m>
                  <m:oMath xmlns:m="http://schemas.openxmlformats.org/officeDocument/2006/math">
                    <m:r>
                      <a:rPr lang="en-US" altLang="zh-CN" sz="1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~</m:t>
                    </m:r>
                    <m:r>
                      <a:rPr lang="en-US" altLang="zh-CN" sz="1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𝟎</m:t>
                    </m:r>
                    <m:r>
                      <a:rPr lang="en-US" altLang="zh-CN" sz="1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.</m:t>
                    </m:r>
                    <m:r>
                      <a:rPr lang="en-US" altLang="zh-CN" sz="1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𝟗</m:t>
                    </m:r>
                    <m:r>
                      <a:rPr lang="en-US" altLang="zh-CN" sz="1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%</m:t>
                    </m:r>
                  </m:oMath>
                </a14:m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for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𝜦</m:t>
                        </m:r>
                      </m:e>
                      <m:sub>
                        <m: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𝒄</m:t>
                        </m:r>
                      </m:sub>
                      <m:sup>
                        <m: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</m:sup>
                    </m:sSubSup>
                    <m:sSup>
                      <m:sSupPr>
                        <m:ctrlP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𝝅</m:t>
                        </m:r>
                      </m:e>
                      <m:sup>
                        <m: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)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Most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precise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determinations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of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𝜶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,(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𝜷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𝜸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zh-CN" altLang="en-US" sz="1400" b="1" i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in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𝜦</m:t>
                        </m:r>
                      </m:e>
                      <m:sub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𝒄</m:t>
                        </m:r>
                      </m:sub>
                      <m:sup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</m:sup>
                    </m:sSubSup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→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𝒑</m:t>
                    </m:r>
                    <m:sSubSup>
                      <m:sSubSup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𝑲</m:t>
                        </m:r>
                      </m:e>
                      <m:sub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𝑺</m:t>
                        </m:r>
                      </m:sub>
                      <m:sup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𝟎</m:t>
                        </m:r>
                      </m:sup>
                    </m:sSubSup>
                  </m:oMath>
                </a14:m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(precision </a:t>
                </a:r>
                <a14:m>
                  <m:oMath xmlns:m="http://schemas.openxmlformats.org/officeDocument/2006/math">
                    <m:r>
                      <a:rPr lang="en-US" altLang="zh-CN" sz="1400" b="1" i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~</m:t>
                    </m:r>
                    <m:r>
                      <a:rPr lang="en-US" altLang="zh-CN" sz="1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𝟏</m:t>
                    </m:r>
                    <m:r>
                      <a:rPr lang="en-US" altLang="zh-CN" sz="1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.</m:t>
                    </m:r>
                    <m:r>
                      <a:rPr lang="en-US" altLang="zh-CN" sz="1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𝟒</m:t>
                    </m:r>
                    <m:r>
                      <a:rPr lang="en-US" altLang="zh-CN" sz="1400" b="1" i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%</m:t>
                    </m:r>
                  </m:oMath>
                </a14:m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)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and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𝜦</m:t>
                        </m:r>
                      </m:e>
                      <m:sub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𝒄</m:t>
                        </m:r>
                      </m:sub>
                      <m:sup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</m:sup>
                    </m:sSubSup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→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𝜦</m:t>
                    </m:r>
                    <m:sSup>
                      <m:sSup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𝒉</m:t>
                        </m:r>
                      </m:e>
                      <m:sup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zh-CN" altLang="en-US" sz="1400" b="1" i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decays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Confirmation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of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1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𝛂</m:t>
                    </m:r>
                    <m:r>
                      <a:rPr lang="en-US" altLang="zh-CN" sz="1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altLang="zh-CN" sz="1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𝚲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→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𝒑</m:t>
                    </m:r>
                    <m:sSup>
                      <m:sSup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𝝅</m:t>
                        </m:r>
                      </m:e>
                      <m:sup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</m:sup>
                    </m:sSup>
                    <m:r>
                      <a:rPr lang="en-US" altLang="zh-CN" sz="1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from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BESIII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(significantly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higher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than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previous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measurements)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Results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consistent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with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no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CP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violation in both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𝑨</m:t>
                        </m:r>
                      </m:e>
                      <m:sub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𝜶</m:t>
                        </m:r>
                      </m:sub>
                    </m:sSub>
                  </m:oMath>
                </a14:m>
                <a:r>
                  <a:rPr lang="en-US" altLang="zh-CN" sz="1400" b="1" i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𝑹</m:t>
                        </m:r>
                      </m:e>
                      <m:sub>
                        <m:sSub>
                          <m:sSubPr>
                            <m:ctrlPr>
                              <a:rPr lang="en-US" altLang="zh-CN" sz="14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altLang="zh-CN" sz="14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𝜷</m:t>
                            </m:r>
                          </m:e>
                          <m:sub>
                            <m:r>
                              <a:rPr lang="en-US" altLang="zh-CN" sz="14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𝟏</m:t>
                            </m:r>
                          </m:sub>
                        </m:sSub>
                      </m:sub>
                    </m:sSub>
                    <m:r>
                      <a:rPr lang="en-US" altLang="zh-CN" sz="1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(</m:t>
                    </m:r>
                    <m:r>
                      <m:rPr>
                        <m:nor/>
                      </m:rPr>
                      <a:rPr lang="en-US" altLang="zh-CN" sz="1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precision</m:t>
                    </m:r>
                    <m:r>
                      <m:rPr>
                        <m:nor/>
                      </m:rPr>
                      <a:rPr lang="en-US" altLang="zh-CN" sz="1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altLang="zh-CN" sz="1400" b="1" i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~</m:t>
                    </m:r>
                    <m:r>
                      <a:rPr lang="en-US" altLang="zh-CN" sz="1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𝟐</m:t>
                    </m:r>
                    <m:r>
                      <a:rPr lang="en-US" altLang="zh-CN" sz="1400" b="1" i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%</m:t>
                    </m:r>
                    <m:r>
                      <m:rPr>
                        <m:nor/>
                      </m:rPr>
                      <a:rPr lang="en-US" altLang="zh-CN" sz="1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altLang="zh-CN" sz="1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for</m:t>
                    </m:r>
                    <m:r>
                      <m:rPr>
                        <m:nor/>
                      </m:rPr>
                      <a:rPr lang="en-US" altLang="zh-CN" sz="1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sSubSup>
                      <m:sSubSupPr>
                        <m:ctrlP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𝜦</m:t>
                        </m:r>
                      </m:e>
                      <m:sub>
                        <m: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𝒄</m:t>
                        </m:r>
                      </m:sub>
                      <m:sup>
                        <m: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</m:sup>
                    </m:sSubSup>
                    <m:sSup>
                      <m:sSupPr>
                        <m:ctrlP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𝝅</m:t>
                        </m:r>
                      </m:e>
                      <m:sup>
                        <m: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</m:sup>
                    </m:sSup>
                    <m:r>
                      <a:rPr lang="en-US" altLang="zh-CN" sz="1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endParaRPr lang="en-US" altLang="zh-CN" sz="1400" b="1" dirty="0">
                  <a:solidFill>
                    <a:srgbClr val="002060"/>
                  </a:solidFill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Pave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the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way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for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other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decay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parameter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measurements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(more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sensitive)</a:t>
                </a:r>
              </a:p>
            </p:txBody>
          </p:sp>
        </mc:Choice>
        <mc:Fallback xmlns="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80DD1024-5D7F-00B7-BBFC-2967C2C874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9199" y="636051"/>
                <a:ext cx="4133110" cy="4012189"/>
              </a:xfrm>
              <a:prstGeom prst="rect">
                <a:avLst/>
              </a:prstGeom>
              <a:blipFill>
                <a:blip r:embed="rId8"/>
                <a:stretch>
                  <a:fillRect l="-306" b="-31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BDE6D35F-A9DB-3355-6773-877C726249BB}"/>
                  </a:ext>
                </a:extLst>
              </p:cNvPr>
              <p:cNvSpPr txBox="1"/>
              <p:nvPr/>
            </p:nvSpPr>
            <p:spPr>
              <a:xfrm>
                <a:off x="674614" y="529876"/>
                <a:ext cx="1416863" cy="20120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1" lang="en-US" altLang="zh-CN" sz="1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zh-CN" sz="1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𝚲</m:t>
                          </m:r>
                        </m:e>
                        <m:sub>
                          <m:r>
                            <a:rPr kumimoji="1" lang="en-US" altLang="zh-CN" sz="1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𝒃</m:t>
                          </m:r>
                        </m:sub>
                        <m:sup>
                          <m:r>
                            <a:rPr kumimoji="1" lang="en-US" altLang="zh-CN" sz="1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sup>
                      </m:sSubSup>
                      <m:r>
                        <a:rPr kumimoji="1" lang="en-US" altLang="zh-CN" sz="1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sSubSup>
                        <m:sSubSupPr>
                          <m:ctrlPr>
                            <a:rPr kumimoji="1" lang="en-US" altLang="zh-CN" sz="1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zh-CN" sz="1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𝚲</m:t>
                          </m:r>
                        </m:e>
                        <m:sub>
                          <m:r>
                            <a:rPr kumimoji="1" lang="en-US" altLang="zh-CN" sz="1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𝒄</m:t>
                          </m:r>
                        </m:sub>
                        <m:sup>
                          <m:r>
                            <a:rPr kumimoji="1" lang="en-US" altLang="zh-CN" sz="1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  <m:r>
                        <a:rPr kumimoji="1" lang="en-US" altLang="zh-CN" sz="1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(→</m:t>
                      </m:r>
                      <m:r>
                        <a:rPr kumimoji="1" lang="en-US" altLang="zh-CN" sz="1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𝒑</m:t>
                      </m:r>
                      <m:sSubSup>
                        <m:sSubSupPr>
                          <m:ctrlPr>
                            <a:rPr kumimoji="1" lang="en-US" altLang="zh-CN" sz="1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zh-CN" sz="1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𝑲</m:t>
                          </m:r>
                        </m:e>
                        <m:sub>
                          <m:r>
                            <a:rPr kumimoji="1" lang="en-US" altLang="zh-CN" sz="1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𝑺</m:t>
                          </m:r>
                        </m:sub>
                        <m:sup>
                          <m:r>
                            <a:rPr kumimoji="1" lang="en-US" altLang="zh-CN" sz="1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sup>
                      </m:sSubSup>
                      <m:r>
                        <a:rPr kumimoji="1" lang="en-US" altLang="zh-CN" sz="1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sSup>
                        <m:sSupPr>
                          <m:ctrlPr>
                            <a:rPr kumimoji="1" lang="en-US" altLang="zh-CN" sz="1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sz="1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𝒉</m:t>
                          </m:r>
                        </m:e>
                        <m:sup>
                          <m:r>
                            <a:rPr kumimoji="1" lang="en-US" altLang="zh-CN" sz="1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kumimoji="1" lang="zh-CN" altLang="en-US" sz="12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BDE6D35F-A9DB-3355-6773-877C726249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614" y="529876"/>
                <a:ext cx="1416863" cy="201209"/>
              </a:xfrm>
              <a:prstGeom prst="rect">
                <a:avLst/>
              </a:prstGeom>
              <a:blipFill>
                <a:blip r:embed="rId14"/>
                <a:stretch>
                  <a:fillRect l="-1786" b="-3529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6081C29D-B3B0-03BD-2F3A-13023B41489B}"/>
                  </a:ext>
                </a:extLst>
              </p:cNvPr>
              <p:cNvSpPr txBox="1"/>
              <p:nvPr/>
            </p:nvSpPr>
            <p:spPr>
              <a:xfrm>
                <a:off x="3708594" y="1440381"/>
                <a:ext cx="727892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zh-CN" sz="1200" b="1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𝚲</m:t>
                          </m:r>
                        </m:e>
                        <m:sub>
                          <m: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𝒄</m:t>
                          </m:r>
                        </m:sub>
                        <m:sup>
                          <m: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  <m:r>
                        <a:rPr kumimoji="1" lang="en-US" altLang="zh-CN" sz="12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kumimoji="1" lang="en-US" altLang="zh-CN" sz="1200" b="1" i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𝚲</m:t>
                      </m:r>
                      <m:sSup>
                        <m:sSupPr>
                          <m:ctrlP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𝝅</m:t>
                          </m:r>
                        </m:e>
                        <m:sup>
                          <m: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kumimoji="1" lang="zh-CN" altLang="en-US" sz="1200" b="1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6081C29D-B3B0-03BD-2F3A-13023B4148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8594" y="1440381"/>
                <a:ext cx="727892" cy="184666"/>
              </a:xfrm>
              <a:prstGeom prst="rect">
                <a:avLst/>
              </a:prstGeom>
              <a:blipFill>
                <a:blip r:embed="rId15"/>
                <a:stretch>
                  <a:fillRect l="-3390" b="-625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7A91E282-0A03-1DAB-6F77-9E09E156029F}"/>
                  </a:ext>
                </a:extLst>
              </p:cNvPr>
              <p:cNvSpPr txBox="1"/>
              <p:nvPr/>
            </p:nvSpPr>
            <p:spPr>
              <a:xfrm>
                <a:off x="557339" y="3368871"/>
                <a:ext cx="727892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zh-CN" sz="1200" b="1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𝚲</m:t>
                          </m:r>
                        </m:e>
                        <m:sub>
                          <m: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𝒄</m:t>
                          </m:r>
                        </m:sub>
                        <m:sup>
                          <m: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  <m:r>
                        <a:rPr kumimoji="1" lang="en-US" altLang="zh-CN" sz="12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kumimoji="1" lang="en-US" altLang="zh-CN" sz="1200" b="1" i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𝚲</m:t>
                      </m:r>
                      <m:sSup>
                        <m:sSupPr>
                          <m:ctrlP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𝝅</m:t>
                          </m:r>
                        </m:e>
                        <m:sup>
                          <m: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kumimoji="1" lang="zh-CN" altLang="en-US" sz="1200" b="1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7A91E282-0A03-1DAB-6F77-9E09E15602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339" y="3368871"/>
                <a:ext cx="727892" cy="184666"/>
              </a:xfrm>
              <a:prstGeom prst="rect">
                <a:avLst/>
              </a:prstGeom>
              <a:blipFill>
                <a:blip r:embed="rId16"/>
                <a:stretch>
                  <a:fillRect l="-3390" b="-13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A039BCE4-C23B-72A0-1F42-2879CC57FB2F}"/>
                  </a:ext>
                </a:extLst>
              </p:cNvPr>
              <p:cNvSpPr txBox="1"/>
              <p:nvPr/>
            </p:nvSpPr>
            <p:spPr>
              <a:xfrm>
                <a:off x="835180" y="4011092"/>
                <a:ext cx="735521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1" lang="en-US" altLang="zh-CN" sz="1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zh-CN" sz="1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𝚲</m:t>
                          </m:r>
                        </m:e>
                        <m:sub>
                          <m:r>
                            <a:rPr kumimoji="1" lang="en-US" altLang="zh-CN" sz="1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𝒄</m:t>
                          </m:r>
                        </m:sub>
                        <m:sup>
                          <m:r>
                            <a:rPr kumimoji="1" lang="en-US" altLang="zh-CN" sz="1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  <m:r>
                        <a:rPr kumimoji="1" lang="en-US" altLang="zh-CN" sz="1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kumimoji="1" lang="en-US" altLang="zh-CN" sz="12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𝚲</m:t>
                      </m:r>
                      <m:sSup>
                        <m:sSupPr>
                          <m:ctrlPr>
                            <a:rPr kumimoji="1" lang="en-US" altLang="zh-CN" sz="1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sz="1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𝐊</m:t>
                          </m:r>
                        </m:e>
                        <m:sup>
                          <m:r>
                            <a:rPr kumimoji="1" lang="en-US" altLang="zh-CN" sz="1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kumimoji="1" lang="zh-CN" altLang="en-US" sz="12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A039BCE4-C23B-72A0-1F42-2879CC57FB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5180" y="4011092"/>
                <a:ext cx="735521" cy="184666"/>
              </a:xfrm>
              <a:prstGeom prst="rect">
                <a:avLst/>
              </a:prstGeom>
              <a:blipFill>
                <a:blip r:embed="rId17"/>
                <a:stretch>
                  <a:fillRect l="-3390" r="-1695" b="-125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261A5997-A11E-BCDD-A500-BCDBC2B8B2E2}"/>
                  </a:ext>
                </a:extLst>
              </p:cNvPr>
              <p:cNvSpPr txBox="1"/>
              <p:nvPr/>
            </p:nvSpPr>
            <p:spPr>
              <a:xfrm>
                <a:off x="3072244" y="4011092"/>
                <a:ext cx="735521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1" lang="en-US" altLang="zh-CN" sz="1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zh-CN" sz="1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𝚲</m:t>
                          </m:r>
                        </m:e>
                        <m:sub>
                          <m:r>
                            <a:rPr kumimoji="1" lang="en-US" altLang="zh-CN" sz="1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𝒄</m:t>
                          </m:r>
                        </m:sub>
                        <m:sup>
                          <m:r>
                            <a:rPr kumimoji="1" lang="en-US" altLang="zh-CN" sz="1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  <m:r>
                        <a:rPr kumimoji="1" lang="en-US" altLang="zh-CN" sz="1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kumimoji="1" lang="en-US" altLang="zh-CN" sz="12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𝚲</m:t>
                      </m:r>
                      <m:sSup>
                        <m:sSupPr>
                          <m:ctrlPr>
                            <a:rPr kumimoji="1" lang="en-US" altLang="zh-CN" sz="1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sz="1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𝐊</m:t>
                          </m:r>
                        </m:e>
                        <m:sup>
                          <m:r>
                            <a:rPr kumimoji="1" lang="en-US" altLang="zh-CN" sz="1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kumimoji="1" lang="zh-CN" altLang="en-US" sz="12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261A5997-A11E-BCDD-A500-BCDBC2B8B2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2244" y="4011092"/>
                <a:ext cx="735521" cy="184666"/>
              </a:xfrm>
              <a:prstGeom prst="rect">
                <a:avLst/>
              </a:prstGeom>
              <a:blipFill>
                <a:blip r:embed="rId18"/>
                <a:stretch>
                  <a:fillRect l="-3390" r="-1695" b="-125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文本框 27">
                <a:extLst>
                  <a:ext uri="{FF2B5EF4-FFF2-40B4-BE49-F238E27FC236}">
                    <a16:creationId xmlns:a16="http://schemas.microsoft.com/office/drawing/2014/main" id="{45250110-EAD6-F10A-350D-164221F986E7}"/>
                  </a:ext>
                </a:extLst>
              </p:cNvPr>
              <p:cNvSpPr txBox="1"/>
              <p:nvPr/>
            </p:nvSpPr>
            <p:spPr>
              <a:xfrm>
                <a:off x="3455062" y="3368871"/>
                <a:ext cx="727892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zh-CN" sz="1200" b="1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𝚲</m:t>
                          </m:r>
                        </m:e>
                        <m:sub>
                          <m: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𝒄</m:t>
                          </m:r>
                        </m:sub>
                        <m:sup>
                          <m: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  <m:r>
                        <a:rPr kumimoji="1" lang="en-US" altLang="zh-CN" sz="12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kumimoji="1" lang="en-US" altLang="zh-CN" sz="1200" b="1" i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𝚲</m:t>
                      </m:r>
                      <m:sSup>
                        <m:sSupPr>
                          <m:ctrlP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𝝅</m:t>
                          </m:r>
                        </m:e>
                        <m:sup>
                          <m: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kumimoji="1" lang="zh-CN" altLang="en-US" sz="1200" b="1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28" name="文本框 27">
                <a:extLst>
                  <a:ext uri="{FF2B5EF4-FFF2-40B4-BE49-F238E27FC236}">
                    <a16:creationId xmlns:a16="http://schemas.microsoft.com/office/drawing/2014/main" id="{45250110-EAD6-F10A-350D-164221F986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5062" y="3368871"/>
                <a:ext cx="727892" cy="184666"/>
              </a:xfrm>
              <a:prstGeom prst="rect">
                <a:avLst/>
              </a:prstGeom>
              <a:blipFill>
                <a:blip r:embed="rId19"/>
                <a:stretch>
                  <a:fillRect l="-5172" b="-13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A0BE43F3-CAA6-79DE-B281-CDD491BB27CC}"/>
                  </a:ext>
                </a:extLst>
              </p:cNvPr>
              <p:cNvSpPr txBox="1"/>
              <p:nvPr/>
            </p:nvSpPr>
            <p:spPr>
              <a:xfrm>
                <a:off x="727131" y="4526194"/>
                <a:ext cx="1391920" cy="20120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zh-CN" sz="1200" b="1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𝚲</m:t>
                          </m:r>
                        </m:e>
                        <m:sub>
                          <m: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𝒃</m:t>
                          </m:r>
                        </m:sub>
                        <m:sup>
                          <m: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sup>
                      </m:sSubSup>
                      <m:r>
                        <a:rPr kumimoji="1" lang="en-US" altLang="zh-CN" sz="12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sSubSup>
                        <m:sSubSupPr>
                          <m:ctrlP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zh-CN" sz="1200" b="1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𝚲</m:t>
                          </m:r>
                        </m:e>
                        <m:sub>
                          <m: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𝒄</m:t>
                          </m:r>
                        </m:sub>
                        <m:sup>
                          <m: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  <m:sSup>
                        <m:sSupPr>
                          <m:ctrlP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1" lang="en-US" altLang="zh-CN" sz="1200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1" lang="en-US" altLang="zh-CN" sz="1200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kumimoji="1" lang="en-US" altLang="zh-CN" sz="1200" b="1" i="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𝚲</m:t>
                              </m:r>
                              <m:sSup>
                                <m:sSupPr>
                                  <m:ctrlPr>
                                    <a:rPr kumimoji="1" lang="en-US" altLang="zh-CN" sz="1200" b="1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1" lang="en-US" altLang="zh-CN" sz="1200" b="1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𝒉</m:t>
                                  </m:r>
                                </m:e>
                                <m:sup>
                                  <m:r>
                                    <a:rPr kumimoji="1" lang="en-US" altLang="zh-CN" sz="1200" b="1" i="0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p>
                            </m:e>
                          </m:d>
                          <m: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𝝅</m:t>
                          </m:r>
                        </m:e>
                        <m:sup>
                          <m: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kumimoji="1" lang="zh-CN" altLang="en-US" sz="1200" b="1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A0BE43F3-CAA6-79DE-B281-CDD491BB27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7131" y="4526194"/>
                <a:ext cx="1391920" cy="201209"/>
              </a:xfrm>
              <a:prstGeom prst="rect">
                <a:avLst/>
              </a:prstGeom>
              <a:blipFill>
                <a:blip r:embed="rId20"/>
                <a:stretch>
                  <a:fillRect l="-2703" b="-25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EF5F1C90-3931-CFED-C31E-1846F1A283FB}"/>
                  </a:ext>
                </a:extLst>
              </p:cNvPr>
              <p:cNvSpPr txBox="1"/>
              <p:nvPr/>
            </p:nvSpPr>
            <p:spPr>
              <a:xfrm>
                <a:off x="3263446" y="4526194"/>
                <a:ext cx="1391920" cy="20120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zh-CN" sz="1200" b="1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𝚲</m:t>
                          </m:r>
                        </m:e>
                        <m:sub>
                          <m: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𝒃</m:t>
                          </m:r>
                        </m:sub>
                        <m:sup>
                          <m: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sup>
                      </m:sSubSup>
                      <m:r>
                        <a:rPr kumimoji="1" lang="en-US" altLang="zh-CN" sz="12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sSubSup>
                        <m:sSubSupPr>
                          <m:ctrlP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zh-CN" sz="1200" b="1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𝚲</m:t>
                          </m:r>
                        </m:e>
                        <m:sub>
                          <m: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𝒄</m:t>
                          </m:r>
                        </m:sub>
                        <m:sup>
                          <m: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  <m:sSup>
                        <m:sSupPr>
                          <m:ctrlP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1" lang="en-US" altLang="zh-CN" sz="1200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1" lang="en-US" altLang="zh-CN" sz="1200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kumimoji="1" lang="en-US" altLang="zh-CN" sz="1200" b="1" i="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𝚲</m:t>
                              </m:r>
                              <m:sSup>
                                <m:sSupPr>
                                  <m:ctrlPr>
                                    <a:rPr kumimoji="1" lang="en-US" altLang="zh-CN" sz="1200" b="1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1" lang="en-US" altLang="zh-CN" sz="1200" b="1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𝒉</m:t>
                                  </m:r>
                                </m:e>
                                <m:sup>
                                  <m:r>
                                    <a:rPr kumimoji="1" lang="en-US" altLang="zh-CN" sz="1200" b="1" i="0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p>
                            </m:e>
                          </m:d>
                          <m: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𝝅</m:t>
                          </m:r>
                        </m:e>
                        <m:sup>
                          <m: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kumimoji="1" lang="zh-CN" altLang="en-US" sz="1200" b="1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EF5F1C90-3931-CFED-C31E-1846F1A283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3446" y="4526194"/>
                <a:ext cx="1391920" cy="201209"/>
              </a:xfrm>
              <a:prstGeom prst="rect">
                <a:avLst/>
              </a:prstGeom>
              <a:blipFill>
                <a:blip r:embed="rId21"/>
                <a:stretch>
                  <a:fillRect l="-1802" b="-25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文本框 6">
            <a:extLst>
              <a:ext uri="{FF2B5EF4-FFF2-40B4-BE49-F238E27FC236}">
                <a16:creationId xmlns:a16="http://schemas.microsoft.com/office/drawing/2014/main" id="{5ED35BB6-AB38-59C8-A33B-B244DA714756}"/>
              </a:ext>
            </a:extLst>
          </p:cNvPr>
          <p:cNvSpPr txBox="1"/>
          <p:nvPr/>
        </p:nvSpPr>
        <p:spPr>
          <a:xfrm>
            <a:off x="7539644" y="212417"/>
            <a:ext cx="158266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0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PRL</a:t>
            </a:r>
            <a:r>
              <a:rPr lang="zh-CN" altLang="en-US" sz="10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0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133</a:t>
            </a:r>
            <a:r>
              <a:rPr lang="zh-CN" altLang="en-US" sz="10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0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(2024)</a:t>
            </a:r>
            <a:r>
              <a:rPr lang="zh-CN" altLang="en-US" sz="10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0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261804</a:t>
            </a:r>
            <a:endParaRPr lang="zh-CN" altLang="en-US" sz="1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6368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951"/>
    </mc:Choice>
    <mc:Fallback xmlns="">
      <p:transition spd="slow" advTm="48951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5EAD18-4571-046E-EC1D-0C43F841C9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>
            <a:extLst>
              <a:ext uri="{FF2B5EF4-FFF2-40B4-BE49-F238E27FC236}">
                <a16:creationId xmlns:a16="http://schemas.microsoft.com/office/drawing/2014/main" id="{2B66D95E-0F4C-F408-57B0-6149A2752E74}"/>
              </a:ext>
            </a:extLst>
          </p:cNvPr>
          <p:cNvGrpSpPr/>
          <p:nvPr/>
        </p:nvGrpSpPr>
        <p:grpSpPr>
          <a:xfrm>
            <a:off x="0" y="521135"/>
            <a:ext cx="9144000" cy="4622366"/>
            <a:chOff x="0" y="694847"/>
            <a:chExt cx="9144000" cy="6163154"/>
          </a:xfrm>
        </p:grpSpPr>
        <p:cxnSp>
          <p:nvCxnSpPr>
            <p:cNvPr id="12" name="直线连接符 11">
              <a:extLst>
                <a:ext uri="{FF2B5EF4-FFF2-40B4-BE49-F238E27FC236}">
                  <a16:creationId xmlns:a16="http://schemas.microsoft.com/office/drawing/2014/main" id="{F20AAFE5-012C-7197-81E6-B10157AF50F4}"/>
                </a:ext>
              </a:extLst>
            </p:cNvPr>
            <p:cNvCxnSpPr/>
            <p:nvPr/>
          </p:nvCxnSpPr>
          <p:spPr>
            <a:xfrm>
              <a:off x="110103" y="694847"/>
              <a:ext cx="8885307" cy="0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" name="组 15">
              <a:extLst>
                <a:ext uri="{FF2B5EF4-FFF2-40B4-BE49-F238E27FC236}">
                  <a16:creationId xmlns:a16="http://schemas.microsoft.com/office/drawing/2014/main" id="{B712F612-81D7-9381-B327-C604980E18BC}"/>
                </a:ext>
              </a:extLst>
            </p:cNvPr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>
                <a:extLst>
                  <a:ext uri="{FF2B5EF4-FFF2-40B4-BE49-F238E27FC236}">
                    <a16:creationId xmlns:a16="http://schemas.microsoft.com/office/drawing/2014/main" id="{795EC931-CCFB-80C9-80F2-25378385E932}"/>
                  </a:ext>
                </a:extLst>
              </p:cNvPr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>
                <a:extLst>
                  <a:ext uri="{FF2B5EF4-FFF2-40B4-BE49-F238E27FC236}">
                    <a16:creationId xmlns:a16="http://schemas.microsoft.com/office/drawing/2014/main" id="{442F33E1-DF0C-9BAC-70C6-17AC0DDD2313}"/>
                  </a:ext>
                </a:extLst>
              </p:cNvPr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7" name="矩形 6">
            <a:extLst>
              <a:ext uri="{FF2B5EF4-FFF2-40B4-BE49-F238E27FC236}">
                <a16:creationId xmlns:a16="http://schemas.microsoft.com/office/drawing/2014/main" id="{74F20C16-2EED-89BE-EAB0-2E7F411D2C4F}"/>
              </a:ext>
            </a:extLst>
          </p:cNvPr>
          <p:cNvSpPr/>
          <p:nvPr/>
        </p:nvSpPr>
        <p:spPr>
          <a:xfrm>
            <a:off x="231515" y="36387"/>
            <a:ext cx="5102807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7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CP</a:t>
            </a:r>
            <a:r>
              <a:rPr lang="zh-CN" altLang="en-US" sz="27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7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violation</a:t>
            </a:r>
            <a:r>
              <a:rPr lang="zh-CN" altLang="en-US" sz="27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7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zh-CN" altLang="en-US" sz="27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7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baryon</a:t>
            </a:r>
            <a:r>
              <a:rPr lang="zh-CN" altLang="en-US" sz="27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7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decays</a:t>
            </a:r>
            <a:endParaRPr lang="zh-CN" altLang="en-US" sz="27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E0E01CA8-3BC4-B7C0-751D-DD54F981145A}"/>
              </a:ext>
            </a:extLst>
          </p:cNvPr>
          <p:cNvSpPr/>
          <p:nvPr/>
        </p:nvSpPr>
        <p:spPr>
          <a:xfrm>
            <a:off x="231515" y="475466"/>
            <a:ext cx="8680970" cy="5083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036" indent="-285036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CP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violation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in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baryon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decays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finally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established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after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61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years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of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its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discovery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6B3EFA48-178F-BB08-5174-7928CE43AF8E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2024/11/05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灯片编号占位符 1">
            <a:extLst>
              <a:ext uri="{FF2B5EF4-FFF2-40B4-BE49-F238E27FC236}">
                <a16:creationId xmlns:a16="http://schemas.microsoft.com/office/drawing/2014/main" id="{ED7A77AD-B3F5-3C12-DC8E-802F14E98053}"/>
              </a:ext>
            </a:extLst>
          </p:cNvPr>
          <p:cNvSpPr txBox="1">
            <a:spLocks/>
          </p:cNvSpPr>
          <p:nvPr/>
        </p:nvSpPr>
        <p:spPr>
          <a:xfrm>
            <a:off x="6889711" y="4870359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B75A48-9D91-AD42-8FEF-0106549F2306}" type="slidenum">
              <a:rPr kumimoji="1" lang="zh-CN" altLang="en-US" sz="1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26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8AF55777-BF98-5C01-B5F2-3591EF9B0543}"/>
              </a:ext>
            </a:extLst>
          </p:cNvPr>
          <p:cNvSpPr txBox="1"/>
          <p:nvPr/>
        </p:nvSpPr>
        <p:spPr>
          <a:xfrm>
            <a:off x="3959406" y="4835058"/>
            <a:ext cx="1893852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" altLang="zh-CN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UCAS, Wenbin Qian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SimSun" panose="02010600030101010101" pitchFamily="2" charset="-122"/>
              <a:cs typeface="Times New Roman" charset="0"/>
            </a:endParaRPr>
          </a:p>
        </p:txBody>
      </p:sp>
      <p:grpSp>
        <p:nvGrpSpPr>
          <p:cNvPr id="129" name="组合 128">
            <a:extLst>
              <a:ext uri="{FF2B5EF4-FFF2-40B4-BE49-F238E27FC236}">
                <a16:creationId xmlns:a16="http://schemas.microsoft.com/office/drawing/2014/main" id="{8EDEDC4F-1505-D404-3B0C-2021F806CD52}"/>
              </a:ext>
            </a:extLst>
          </p:cNvPr>
          <p:cNvGrpSpPr/>
          <p:nvPr/>
        </p:nvGrpSpPr>
        <p:grpSpPr>
          <a:xfrm>
            <a:off x="702588" y="1051792"/>
            <a:ext cx="8040563" cy="2574113"/>
            <a:chOff x="93028" y="1289074"/>
            <a:chExt cx="10603952" cy="3447116"/>
          </a:xfrm>
        </p:grpSpPr>
        <p:sp>
          <p:nvSpPr>
            <p:cNvPr id="115" name="右箭头 114">
              <a:extLst>
                <a:ext uri="{FF2B5EF4-FFF2-40B4-BE49-F238E27FC236}">
                  <a16:creationId xmlns:a16="http://schemas.microsoft.com/office/drawing/2014/main" id="{A755898E-2729-27A0-4FC6-48B535A5ED40}"/>
                </a:ext>
              </a:extLst>
            </p:cNvPr>
            <p:cNvSpPr/>
            <p:nvPr/>
          </p:nvSpPr>
          <p:spPr>
            <a:xfrm>
              <a:off x="93028" y="2806411"/>
              <a:ext cx="10603952" cy="523220"/>
            </a:xfrm>
            <a:prstGeom prst="rightArrow">
              <a:avLst/>
            </a:prstGeom>
            <a:solidFill>
              <a:srgbClr val="FF93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400" dirty="0"/>
            </a:p>
          </p:txBody>
        </p:sp>
        <p:sp>
          <p:nvSpPr>
            <p:cNvPr id="116" name="下箭头标注 115">
              <a:extLst>
                <a:ext uri="{FF2B5EF4-FFF2-40B4-BE49-F238E27FC236}">
                  <a16:creationId xmlns:a16="http://schemas.microsoft.com/office/drawing/2014/main" id="{422EFE86-2D8B-1234-739D-FFFAB2E64B2F}"/>
                </a:ext>
              </a:extLst>
            </p:cNvPr>
            <p:cNvSpPr/>
            <p:nvPr/>
          </p:nvSpPr>
          <p:spPr>
            <a:xfrm>
              <a:off x="1399312" y="1289074"/>
              <a:ext cx="2016780" cy="1495005"/>
            </a:xfrm>
            <a:prstGeom prst="downArrowCallou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CN" sz="1400" dirty="0"/>
                <a:t>1956,</a:t>
              </a:r>
              <a:r>
                <a:rPr kumimoji="1" lang="zh-CN" altLang="en-US" sz="1400" dirty="0"/>
                <a:t> </a:t>
              </a:r>
              <a:r>
                <a:rPr kumimoji="1" lang="en-US" altLang="zh-CN" sz="1400" dirty="0"/>
                <a:t>Parity</a:t>
              </a:r>
              <a:r>
                <a:rPr kumimoji="1" lang="zh-CN" altLang="en-US" sz="1400" dirty="0"/>
                <a:t> </a:t>
              </a:r>
              <a:r>
                <a:rPr kumimoji="1" lang="en-US" altLang="zh-CN" sz="1400" dirty="0"/>
                <a:t>violation,</a:t>
              </a:r>
              <a:r>
                <a:rPr kumimoji="1" lang="zh-CN" altLang="en-US" sz="1400" dirty="0"/>
                <a:t> </a:t>
              </a:r>
              <a:r>
                <a:rPr kumimoji="1" lang="en-US" altLang="zh-CN" sz="1400" dirty="0"/>
                <a:t>Lee,</a:t>
              </a:r>
              <a:r>
                <a:rPr kumimoji="1" lang="zh-CN" altLang="en-US" sz="1400" dirty="0"/>
                <a:t> </a:t>
              </a:r>
              <a:r>
                <a:rPr kumimoji="1" lang="en-US" altLang="zh-CN" sz="1400" dirty="0"/>
                <a:t>Yang</a:t>
              </a:r>
              <a:r>
                <a:rPr kumimoji="1" lang="zh-CN" altLang="en-US" sz="1400" dirty="0"/>
                <a:t> </a:t>
              </a:r>
              <a:r>
                <a:rPr kumimoji="1" lang="en-US" altLang="zh-CN" sz="1400" dirty="0"/>
                <a:t>&amp;</a:t>
              </a:r>
              <a:r>
                <a:rPr kumimoji="1" lang="zh-CN" altLang="en-US" sz="1400" dirty="0"/>
                <a:t> </a:t>
              </a:r>
              <a:r>
                <a:rPr kumimoji="1" lang="en-US" altLang="zh-CN" sz="1400" dirty="0"/>
                <a:t>Wu</a:t>
              </a:r>
              <a:endParaRPr kumimoji="1" lang="zh-CN" altLang="en-US" sz="1400" dirty="0"/>
            </a:p>
          </p:txBody>
        </p:sp>
        <p:sp>
          <p:nvSpPr>
            <p:cNvPr id="117" name="上箭头标注 116">
              <a:extLst>
                <a:ext uri="{FF2B5EF4-FFF2-40B4-BE49-F238E27FC236}">
                  <a16:creationId xmlns:a16="http://schemas.microsoft.com/office/drawing/2014/main" id="{3C6FA4E1-8640-C438-6951-30F5C3501E77}"/>
                </a:ext>
              </a:extLst>
            </p:cNvPr>
            <p:cNvSpPr/>
            <p:nvPr/>
          </p:nvSpPr>
          <p:spPr>
            <a:xfrm>
              <a:off x="2865253" y="3235211"/>
              <a:ext cx="2175006" cy="1454176"/>
            </a:xfrm>
            <a:prstGeom prst="upArrowCallou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CN" sz="1400" dirty="0"/>
                <a:t>1964,</a:t>
              </a:r>
              <a:r>
                <a:rPr kumimoji="1" lang="zh-CN" altLang="en-US" sz="1400" dirty="0"/>
                <a:t> </a:t>
              </a:r>
              <a:r>
                <a:rPr kumimoji="1" lang="en-US" altLang="zh-CN" sz="1400" dirty="0"/>
                <a:t>CP</a:t>
              </a:r>
              <a:r>
                <a:rPr kumimoji="1" lang="zh-CN" altLang="en-US" sz="1400" dirty="0"/>
                <a:t> </a:t>
              </a:r>
              <a:r>
                <a:rPr kumimoji="1" lang="en-US" altLang="zh-CN" sz="1400" dirty="0"/>
                <a:t>violation,</a:t>
              </a:r>
              <a:r>
                <a:rPr kumimoji="1" lang="zh-CN" altLang="en-US" sz="1400" dirty="0"/>
                <a:t> </a:t>
              </a:r>
              <a:r>
                <a:rPr kumimoji="1" lang="en-US" altLang="zh-CN" sz="1400" dirty="0"/>
                <a:t>Cronin</a:t>
              </a:r>
              <a:r>
                <a:rPr kumimoji="1" lang="zh-CN" altLang="en-US" sz="1400" dirty="0"/>
                <a:t> </a:t>
              </a:r>
              <a:r>
                <a:rPr kumimoji="1" lang="en-US" altLang="zh-CN" sz="1400" dirty="0"/>
                <a:t>&amp;</a:t>
              </a:r>
              <a:r>
                <a:rPr kumimoji="1" lang="zh-CN" altLang="en-US" sz="1400" dirty="0"/>
                <a:t> </a:t>
              </a:r>
              <a:r>
                <a:rPr kumimoji="1" lang="en-US" altLang="zh-CN" sz="1400" dirty="0"/>
                <a:t>Fitch</a:t>
              </a:r>
              <a:endParaRPr kumimoji="1" lang="zh-CN" altLang="en-US" sz="1400" dirty="0"/>
            </a:p>
          </p:txBody>
        </p:sp>
        <p:sp>
          <p:nvSpPr>
            <p:cNvPr id="118" name="下箭头标注 117">
              <a:extLst>
                <a:ext uri="{FF2B5EF4-FFF2-40B4-BE49-F238E27FC236}">
                  <a16:creationId xmlns:a16="http://schemas.microsoft.com/office/drawing/2014/main" id="{430634F2-7B2A-34E7-4C6D-3490E2C85BEE}"/>
                </a:ext>
              </a:extLst>
            </p:cNvPr>
            <p:cNvSpPr/>
            <p:nvPr/>
          </p:nvSpPr>
          <p:spPr>
            <a:xfrm>
              <a:off x="4796301" y="1303540"/>
              <a:ext cx="2399799" cy="1480539"/>
            </a:xfrm>
            <a:prstGeom prst="downArrowCallou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CN" sz="1400" dirty="0"/>
                <a:t>1973,</a:t>
              </a:r>
              <a:r>
                <a:rPr kumimoji="1" lang="zh-CN" altLang="en-US" sz="1400" dirty="0"/>
                <a:t> </a:t>
              </a:r>
              <a:r>
                <a:rPr kumimoji="1" lang="en-US" altLang="zh-CN" sz="1400" dirty="0"/>
                <a:t>CP</a:t>
              </a:r>
              <a:r>
                <a:rPr kumimoji="1" lang="zh-CN" altLang="en-US" sz="1400" dirty="0"/>
                <a:t> </a:t>
              </a:r>
              <a:r>
                <a:rPr kumimoji="1" lang="en-US" altLang="zh-CN" sz="1400" dirty="0"/>
                <a:t>violation</a:t>
              </a:r>
              <a:r>
                <a:rPr kumimoji="1" lang="zh-CN" altLang="en-US" sz="1400" dirty="0"/>
                <a:t> </a:t>
              </a:r>
              <a:r>
                <a:rPr kumimoji="1" lang="en-US" altLang="zh-CN" sz="1400" dirty="0"/>
                <a:t>mechanism,</a:t>
              </a:r>
              <a:r>
                <a:rPr kumimoji="1" lang="zh-CN" altLang="en-US" sz="1400" dirty="0"/>
                <a:t> </a:t>
              </a:r>
              <a:r>
                <a:rPr kumimoji="1" lang="en-US" altLang="zh-CN" sz="1400" dirty="0"/>
                <a:t>Kobayashi</a:t>
              </a:r>
              <a:r>
                <a:rPr kumimoji="1" lang="zh-CN" altLang="en-US" sz="1400" dirty="0"/>
                <a:t> </a:t>
              </a:r>
              <a:r>
                <a:rPr kumimoji="1" lang="en-US" altLang="zh-CN" sz="1400" dirty="0"/>
                <a:t>&amp;</a:t>
              </a:r>
              <a:r>
                <a:rPr kumimoji="1" lang="zh-CN" altLang="en-US" sz="1400" dirty="0"/>
                <a:t> </a:t>
              </a:r>
              <a:r>
                <a:rPr kumimoji="1" lang="en-US" altLang="zh-CN" sz="1400" dirty="0"/>
                <a:t>Maskawa</a:t>
              </a:r>
              <a:endParaRPr kumimoji="1" lang="zh-CN" altLang="en-US" sz="1400" dirty="0"/>
            </a:p>
          </p:txBody>
        </p:sp>
        <p:sp>
          <p:nvSpPr>
            <p:cNvPr id="119" name="上箭头标注 118">
              <a:extLst>
                <a:ext uri="{FF2B5EF4-FFF2-40B4-BE49-F238E27FC236}">
                  <a16:creationId xmlns:a16="http://schemas.microsoft.com/office/drawing/2014/main" id="{FB8CAF31-9F53-FB78-A440-569A9756C280}"/>
                </a:ext>
              </a:extLst>
            </p:cNvPr>
            <p:cNvSpPr/>
            <p:nvPr/>
          </p:nvSpPr>
          <p:spPr>
            <a:xfrm>
              <a:off x="6407750" y="3232164"/>
              <a:ext cx="2286006" cy="1449596"/>
            </a:xfrm>
            <a:prstGeom prst="upArrowCallou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CN" sz="1400" dirty="0"/>
                <a:t>2001,</a:t>
              </a:r>
              <a:r>
                <a:rPr kumimoji="1" lang="zh-CN" altLang="en-US" sz="1400" dirty="0"/>
                <a:t> </a:t>
              </a:r>
              <a:r>
                <a:rPr kumimoji="1" lang="en-US" altLang="zh-CN" sz="1400" dirty="0"/>
                <a:t>CP</a:t>
              </a:r>
              <a:r>
                <a:rPr kumimoji="1" lang="zh-CN" altLang="en-US" sz="1400" dirty="0"/>
                <a:t> </a:t>
              </a:r>
              <a:r>
                <a:rPr kumimoji="1" lang="en-US" altLang="zh-CN" sz="1400" dirty="0"/>
                <a:t>violation</a:t>
              </a:r>
              <a:r>
                <a:rPr kumimoji="1" lang="zh-CN" altLang="en-US" sz="1400" dirty="0"/>
                <a:t> </a:t>
              </a:r>
              <a:r>
                <a:rPr kumimoji="1" lang="en-US" altLang="zh-CN" sz="1400" dirty="0"/>
                <a:t>in</a:t>
              </a:r>
              <a:r>
                <a:rPr kumimoji="1" lang="zh-CN" altLang="en-US" sz="1400" dirty="0"/>
                <a:t> </a:t>
              </a:r>
              <a:r>
                <a:rPr kumimoji="1" lang="en-US" altLang="zh-CN" sz="1400" dirty="0"/>
                <a:t>B</a:t>
              </a:r>
              <a:r>
                <a:rPr kumimoji="1" lang="zh-CN" altLang="en-US" sz="1400" dirty="0"/>
                <a:t> </a:t>
              </a:r>
              <a:r>
                <a:rPr kumimoji="1" lang="en-US" altLang="zh-CN" sz="1400" dirty="0"/>
                <a:t>decays,</a:t>
              </a:r>
              <a:r>
                <a:rPr kumimoji="1" lang="zh-CN" altLang="en-US" sz="1400" dirty="0"/>
                <a:t> </a:t>
              </a:r>
              <a:r>
                <a:rPr kumimoji="1" lang="en-US" altLang="zh-CN" sz="1400" dirty="0"/>
                <a:t>Babar</a:t>
              </a:r>
              <a:r>
                <a:rPr kumimoji="1" lang="zh-CN" altLang="en-US" sz="1400" dirty="0"/>
                <a:t> </a:t>
              </a:r>
              <a:r>
                <a:rPr kumimoji="1" lang="en-US" altLang="zh-CN" sz="1400" dirty="0"/>
                <a:t>&amp;</a:t>
              </a:r>
              <a:r>
                <a:rPr kumimoji="1" lang="zh-CN" altLang="en-US" sz="1400" dirty="0"/>
                <a:t> </a:t>
              </a:r>
              <a:r>
                <a:rPr kumimoji="1" lang="en-US" altLang="zh-CN" sz="1400" dirty="0"/>
                <a:t>Belle</a:t>
              </a:r>
              <a:r>
                <a:rPr kumimoji="1" lang="zh-CN" altLang="en-US" sz="1400" dirty="0"/>
                <a:t> </a:t>
              </a:r>
              <a:r>
                <a:rPr kumimoji="1" lang="en-US" altLang="zh-CN" sz="1400" dirty="0"/>
                <a:t>collaborations</a:t>
              </a:r>
              <a:endParaRPr kumimoji="1" lang="zh-CN" altLang="en-US" sz="1400" dirty="0"/>
            </a:p>
          </p:txBody>
        </p:sp>
        <p:sp>
          <p:nvSpPr>
            <p:cNvPr id="120" name="下箭头标注 119">
              <a:extLst>
                <a:ext uri="{FF2B5EF4-FFF2-40B4-BE49-F238E27FC236}">
                  <a16:creationId xmlns:a16="http://schemas.microsoft.com/office/drawing/2014/main" id="{7DB898CC-1423-3A65-54A0-2414076714E1}"/>
                </a:ext>
              </a:extLst>
            </p:cNvPr>
            <p:cNvSpPr/>
            <p:nvPr/>
          </p:nvSpPr>
          <p:spPr>
            <a:xfrm>
              <a:off x="7862425" y="1306373"/>
              <a:ext cx="2399799" cy="1467708"/>
            </a:xfrm>
            <a:prstGeom prst="downArrowCallout">
              <a:avLst>
                <a:gd name="adj1" fmla="val 25000"/>
                <a:gd name="adj2" fmla="val 25000"/>
                <a:gd name="adj3" fmla="val 25000"/>
                <a:gd name="adj4" fmla="val 65722"/>
              </a:avLst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CN" sz="1400" dirty="0"/>
                <a:t>2025,</a:t>
              </a:r>
              <a:r>
                <a:rPr kumimoji="1" lang="zh-CN" altLang="en-US" sz="1400" dirty="0"/>
                <a:t> </a:t>
              </a:r>
              <a:r>
                <a:rPr kumimoji="1" lang="en-US" altLang="zh-CN" sz="1400" dirty="0"/>
                <a:t>CP</a:t>
              </a:r>
              <a:r>
                <a:rPr kumimoji="1" lang="zh-CN" altLang="en-US" sz="1400" dirty="0"/>
                <a:t> </a:t>
              </a:r>
              <a:r>
                <a:rPr kumimoji="1" lang="en-US" altLang="zh-CN" sz="1400" dirty="0"/>
                <a:t>violation</a:t>
              </a:r>
              <a:r>
                <a:rPr kumimoji="1" lang="zh-CN" altLang="en-US" sz="1400" dirty="0"/>
                <a:t> </a:t>
              </a:r>
              <a:r>
                <a:rPr kumimoji="1" lang="en-US" altLang="zh-CN" sz="1400" dirty="0"/>
                <a:t>in</a:t>
              </a:r>
              <a:r>
                <a:rPr kumimoji="1" lang="zh-CN" altLang="en-US" sz="1400" dirty="0"/>
                <a:t> </a:t>
              </a:r>
              <a:r>
                <a:rPr kumimoji="1" lang="en-US" altLang="zh-CN" sz="1400" dirty="0"/>
                <a:t>baryon</a:t>
              </a:r>
              <a:r>
                <a:rPr kumimoji="1" lang="zh-CN" altLang="en-US" sz="1400" dirty="0"/>
                <a:t> </a:t>
              </a:r>
              <a:r>
                <a:rPr kumimoji="1" lang="en-US" altLang="zh-CN" sz="1400" dirty="0"/>
                <a:t>decays,</a:t>
              </a:r>
            </a:p>
            <a:p>
              <a:pPr algn="ctr"/>
              <a:r>
                <a:rPr kumimoji="1" lang="en-US" altLang="zh-CN" sz="1400" dirty="0"/>
                <a:t>LHCb</a:t>
              </a:r>
              <a:r>
                <a:rPr kumimoji="1" lang="zh-CN" altLang="en-US" sz="1400" dirty="0"/>
                <a:t> </a:t>
              </a:r>
              <a:r>
                <a:rPr kumimoji="1" lang="en-US" altLang="zh-CN" sz="1400" dirty="0"/>
                <a:t>collaboration</a:t>
              </a:r>
              <a:endParaRPr kumimoji="1" lang="zh-CN" altLang="en-US" sz="1400" dirty="0"/>
            </a:p>
          </p:txBody>
        </p:sp>
        <p:pic>
          <p:nvPicPr>
            <p:cNvPr id="121" name="图片 120">
              <a:extLst>
                <a:ext uri="{FF2B5EF4-FFF2-40B4-BE49-F238E27FC236}">
                  <a16:creationId xmlns:a16="http://schemas.microsoft.com/office/drawing/2014/main" id="{F352B544-06DC-AAC5-623D-74295A02F0D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6112" y="1289074"/>
              <a:ext cx="989481" cy="958613"/>
            </a:xfrm>
            <a:prstGeom prst="rect">
              <a:avLst/>
            </a:prstGeom>
          </p:spPr>
        </p:pic>
        <p:sp>
          <p:nvSpPr>
            <p:cNvPr id="122" name="文本框 121">
              <a:extLst>
                <a:ext uri="{FF2B5EF4-FFF2-40B4-BE49-F238E27FC236}">
                  <a16:creationId xmlns:a16="http://schemas.microsoft.com/office/drawing/2014/main" id="{3EAF9C21-16A5-B829-F853-84A34280FCD9}"/>
                </a:ext>
              </a:extLst>
            </p:cNvPr>
            <p:cNvSpPr txBox="1"/>
            <p:nvPr/>
          </p:nvSpPr>
          <p:spPr>
            <a:xfrm>
              <a:off x="385739" y="2372917"/>
              <a:ext cx="729343" cy="70066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1" lang="en-US" altLang="zh-CN" sz="1400" dirty="0"/>
                <a:t>1957</a:t>
              </a:r>
              <a:endParaRPr lang="zh-CN" altLang="en-US" sz="1400" dirty="0"/>
            </a:p>
          </p:txBody>
        </p:sp>
        <p:pic>
          <p:nvPicPr>
            <p:cNvPr id="123" name="图片 122">
              <a:extLst>
                <a:ext uri="{FF2B5EF4-FFF2-40B4-BE49-F238E27FC236}">
                  <a16:creationId xmlns:a16="http://schemas.microsoft.com/office/drawing/2014/main" id="{37F7DAEA-73CA-1AC9-A8C5-0A45B8466EC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40369" y="3730774"/>
              <a:ext cx="989481" cy="958613"/>
            </a:xfrm>
            <a:prstGeom prst="rect">
              <a:avLst/>
            </a:prstGeom>
          </p:spPr>
        </p:pic>
        <p:sp>
          <p:nvSpPr>
            <p:cNvPr id="124" name="文本框 123">
              <a:extLst>
                <a:ext uri="{FF2B5EF4-FFF2-40B4-BE49-F238E27FC236}">
                  <a16:creationId xmlns:a16="http://schemas.microsoft.com/office/drawing/2014/main" id="{E17FC373-6618-B24D-9C5D-E064F831F8D3}"/>
                </a:ext>
              </a:extLst>
            </p:cNvPr>
            <p:cNvSpPr txBox="1"/>
            <p:nvPr/>
          </p:nvSpPr>
          <p:spPr>
            <a:xfrm>
              <a:off x="1879726" y="3329632"/>
              <a:ext cx="729343" cy="70066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1" lang="en-US" altLang="zh-CN" sz="1400" dirty="0"/>
                <a:t>1980</a:t>
              </a:r>
              <a:endParaRPr lang="zh-CN" altLang="en-US" sz="1400" dirty="0"/>
            </a:p>
          </p:txBody>
        </p:sp>
        <p:pic>
          <p:nvPicPr>
            <p:cNvPr id="125" name="图片 124">
              <a:extLst>
                <a:ext uri="{FF2B5EF4-FFF2-40B4-BE49-F238E27FC236}">
                  <a16:creationId xmlns:a16="http://schemas.microsoft.com/office/drawing/2014/main" id="{4F408DEC-DFB0-212E-0945-1D2FD5BC5E5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00322" y="1289074"/>
              <a:ext cx="989481" cy="958613"/>
            </a:xfrm>
            <a:prstGeom prst="rect">
              <a:avLst/>
            </a:prstGeom>
          </p:spPr>
        </p:pic>
        <p:sp>
          <p:nvSpPr>
            <p:cNvPr id="126" name="文本框 125">
              <a:extLst>
                <a:ext uri="{FF2B5EF4-FFF2-40B4-BE49-F238E27FC236}">
                  <a16:creationId xmlns:a16="http://schemas.microsoft.com/office/drawing/2014/main" id="{EB13682C-FB49-E622-87A5-7284A5D3A0BE}"/>
                </a:ext>
              </a:extLst>
            </p:cNvPr>
            <p:cNvSpPr txBox="1"/>
            <p:nvPr/>
          </p:nvSpPr>
          <p:spPr>
            <a:xfrm>
              <a:off x="3830390" y="2372917"/>
              <a:ext cx="729343" cy="70066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1" lang="en-US" altLang="zh-CN" sz="1400" dirty="0"/>
                <a:t>2008</a:t>
              </a:r>
              <a:endParaRPr lang="zh-CN" altLang="en-US" sz="1400" dirty="0"/>
            </a:p>
          </p:txBody>
        </p:sp>
        <p:pic>
          <p:nvPicPr>
            <p:cNvPr id="127" name="图片 126">
              <a:extLst>
                <a:ext uri="{FF2B5EF4-FFF2-40B4-BE49-F238E27FC236}">
                  <a16:creationId xmlns:a16="http://schemas.microsoft.com/office/drawing/2014/main" id="{946432A0-CBF3-EB2C-B8B8-53BD44820C8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96443" y="3777577"/>
              <a:ext cx="989481" cy="958613"/>
            </a:xfrm>
            <a:prstGeom prst="rect">
              <a:avLst/>
            </a:prstGeom>
          </p:spPr>
        </p:pic>
        <p:sp>
          <p:nvSpPr>
            <p:cNvPr id="128" name="文本框 127">
              <a:extLst>
                <a:ext uri="{FF2B5EF4-FFF2-40B4-BE49-F238E27FC236}">
                  <a16:creationId xmlns:a16="http://schemas.microsoft.com/office/drawing/2014/main" id="{9BC1E47D-1B07-3104-9A5C-A77C2973FC57}"/>
                </a:ext>
              </a:extLst>
            </p:cNvPr>
            <p:cNvSpPr txBox="1"/>
            <p:nvPr/>
          </p:nvSpPr>
          <p:spPr>
            <a:xfrm>
              <a:off x="5426511" y="3361963"/>
              <a:ext cx="729343" cy="70066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1" lang="en-US" altLang="zh-CN" sz="1400" dirty="0"/>
                <a:t>2008</a:t>
              </a:r>
              <a:endParaRPr lang="zh-CN" altLang="en-US" sz="1400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0" name="矩形 129">
                <a:extLst>
                  <a:ext uri="{FF2B5EF4-FFF2-40B4-BE49-F238E27FC236}">
                    <a16:creationId xmlns:a16="http://schemas.microsoft.com/office/drawing/2014/main" id="{397D4381-6FAA-86D9-8FB3-C493604A108E}"/>
                  </a:ext>
                </a:extLst>
              </p:cNvPr>
              <p:cNvSpPr/>
              <p:nvPr/>
            </p:nvSpPr>
            <p:spPr>
              <a:xfrm>
                <a:off x="231515" y="3634155"/>
                <a:ext cx="8680970" cy="10007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036" indent="-285036">
                  <a:lnSpc>
                    <a:spcPct val="20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Next</a:t>
                </a:r>
                <a:r>
                  <a:rPr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crucial</a:t>
                </a:r>
                <a:r>
                  <a:rPr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question:</a:t>
                </a:r>
                <a:r>
                  <a:rPr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Is</a:t>
                </a:r>
                <a:r>
                  <a:rPr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it</a:t>
                </a:r>
                <a:r>
                  <a:rPr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SM?</a:t>
                </a:r>
              </a:p>
              <a:p>
                <a:pPr marL="285036" indent="-285036">
                  <a:lnSpc>
                    <a:spcPct val="20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Measuring</a:t>
                </a:r>
                <a:r>
                  <a:rPr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CKM</a:t>
                </a:r>
                <a:r>
                  <a:rPr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angle</a:t>
                </a:r>
                <a:r>
                  <a:rPr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1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SimHei" charset="-122"/>
                        <a:cs typeface="Arial" panose="020B0604020202020204" pitchFamily="34" charset="0"/>
                      </a:rPr>
                      <m:t>𝜸</m:t>
                    </m:r>
                  </m:oMath>
                </a14:m>
                <a:r>
                  <a:rPr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in</a:t>
                </a:r>
                <a:r>
                  <a:rPr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baryon</a:t>
                </a:r>
                <a:r>
                  <a:rPr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system</a:t>
                </a:r>
                <a:r>
                  <a:rPr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essential</a:t>
                </a:r>
                <a:r>
                  <a:rPr lang="zh-CN" altLang="en-US" sz="1600" b="1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endParaRPr lang="en-US" altLang="zh-CN" sz="1600" b="1" dirty="0">
                  <a:solidFill>
                    <a:srgbClr val="002060"/>
                  </a:solidFill>
                  <a:latin typeface="Arial" panose="020B0604020202020204" pitchFamily="34" charset="0"/>
                  <a:ea typeface="SimHei" charset="-122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0" name="矩形 129">
                <a:extLst>
                  <a:ext uri="{FF2B5EF4-FFF2-40B4-BE49-F238E27FC236}">
                    <a16:creationId xmlns:a16="http://schemas.microsoft.com/office/drawing/2014/main" id="{397D4381-6FAA-86D9-8FB3-C493604A108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515" y="3634155"/>
                <a:ext cx="8680970" cy="1000787"/>
              </a:xfrm>
              <a:prstGeom prst="rect">
                <a:avLst/>
              </a:prstGeom>
              <a:blipFill>
                <a:blip r:embed="rId4"/>
                <a:stretch>
                  <a:fillRect l="-292" b="-759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76606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251"/>
    </mc:Choice>
    <mc:Fallback xmlns="">
      <p:transition spd="slow" advTm="41251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/>
          <p:cNvGrpSpPr/>
          <p:nvPr/>
        </p:nvGrpSpPr>
        <p:grpSpPr>
          <a:xfrm>
            <a:off x="0" y="46858"/>
            <a:ext cx="9144000" cy="5107114"/>
            <a:chOff x="0" y="48516"/>
            <a:chExt cx="9144000" cy="6809485"/>
          </a:xfrm>
        </p:grpSpPr>
        <p:grpSp>
          <p:nvGrpSpPr>
            <p:cNvPr id="22" name="组 21"/>
            <p:cNvGrpSpPr/>
            <p:nvPr/>
          </p:nvGrpSpPr>
          <p:grpSpPr>
            <a:xfrm>
              <a:off x="110103" y="48516"/>
              <a:ext cx="8885307" cy="677108"/>
              <a:chOff x="110103" y="48516"/>
              <a:chExt cx="8885307" cy="677108"/>
            </a:xfrm>
          </p:grpSpPr>
          <p:sp>
            <p:nvSpPr>
              <p:cNvPr id="10" name="矩形 9"/>
              <p:cNvSpPr/>
              <p:nvPr/>
            </p:nvSpPr>
            <p:spPr>
              <a:xfrm>
                <a:off x="231515" y="48516"/>
                <a:ext cx="4493538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Prospects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and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conclusion</a:t>
                </a:r>
                <a:endParaRPr lang="zh-CN" altLang="en-US" sz="27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2" name="直线连接符 11"/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/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/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" name="Rectangle 7"/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14" name="文本框 13">
            <a:extLst>
              <a:ext uri="{FF2B5EF4-FFF2-40B4-BE49-F238E27FC236}">
                <a16:creationId xmlns:a16="http://schemas.microsoft.com/office/drawing/2014/main" id="{6250E61F-F921-9846-849A-1D6CC2DD7FDB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2025/10/30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73C086D3-5145-60C4-4DAD-C5FD91905D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103" y="586255"/>
            <a:ext cx="2181992" cy="2005669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E81BC3CC-A78F-9D31-E453-2473463C464D}"/>
              </a:ext>
            </a:extLst>
          </p:cNvPr>
          <p:cNvSpPr txBox="1"/>
          <p:nvPr/>
        </p:nvSpPr>
        <p:spPr>
          <a:xfrm>
            <a:off x="1077167" y="2646572"/>
            <a:ext cx="69184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zh-CN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1995</a:t>
            </a:r>
            <a:endParaRPr kumimoji="1" lang="zh-CN" altLang="en-US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右箭头 3">
            <a:extLst>
              <a:ext uri="{FF2B5EF4-FFF2-40B4-BE49-F238E27FC236}">
                <a16:creationId xmlns:a16="http://schemas.microsoft.com/office/drawing/2014/main" id="{F899FD92-6857-26F7-A68A-0AF9AEF562D7}"/>
              </a:ext>
            </a:extLst>
          </p:cNvPr>
          <p:cNvSpPr/>
          <p:nvPr/>
        </p:nvSpPr>
        <p:spPr>
          <a:xfrm>
            <a:off x="2414016" y="1385954"/>
            <a:ext cx="569406" cy="268224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7373BAC-2348-FC49-38BD-CD6D0297B8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5343" y="687382"/>
            <a:ext cx="2022193" cy="1884368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EB08AAAB-CBE7-2430-F718-EB7707983D56}"/>
              </a:ext>
            </a:extLst>
          </p:cNvPr>
          <p:cNvSpPr txBox="1"/>
          <p:nvPr/>
        </p:nvSpPr>
        <p:spPr>
          <a:xfrm>
            <a:off x="3972767" y="2644034"/>
            <a:ext cx="69184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zh-CN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  <a:endParaRPr kumimoji="1" lang="zh-CN" altLang="en-US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右箭头 36">
            <a:extLst>
              <a:ext uri="{FF2B5EF4-FFF2-40B4-BE49-F238E27FC236}">
                <a16:creationId xmlns:a16="http://schemas.microsoft.com/office/drawing/2014/main" id="{FE0BD3CA-0044-87CA-B088-836BAC37DAFB}"/>
              </a:ext>
            </a:extLst>
          </p:cNvPr>
          <p:cNvSpPr/>
          <p:nvPr/>
        </p:nvSpPr>
        <p:spPr>
          <a:xfrm>
            <a:off x="5371378" y="1392793"/>
            <a:ext cx="569406" cy="268224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38" name="图片 37">
            <a:extLst>
              <a:ext uri="{FF2B5EF4-FFF2-40B4-BE49-F238E27FC236}">
                <a16:creationId xmlns:a16="http://schemas.microsoft.com/office/drawing/2014/main" id="{07DDA192-E073-6FBB-9058-5C0ABCF190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0901" y="631610"/>
            <a:ext cx="2022193" cy="1863474"/>
          </a:xfrm>
          <a:prstGeom prst="rect">
            <a:avLst/>
          </a:prstGeom>
        </p:spPr>
      </p:pic>
      <p:sp>
        <p:nvSpPr>
          <p:cNvPr id="39" name="文本框 38">
            <a:extLst>
              <a:ext uri="{FF2B5EF4-FFF2-40B4-BE49-F238E27FC236}">
                <a16:creationId xmlns:a16="http://schemas.microsoft.com/office/drawing/2014/main" id="{A6A5C8D7-60B5-7AA2-C522-FD30D800C57C}"/>
              </a:ext>
            </a:extLst>
          </p:cNvPr>
          <p:cNvSpPr txBox="1"/>
          <p:nvPr/>
        </p:nvSpPr>
        <p:spPr>
          <a:xfrm>
            <a:off x="7075631" y="2644033"/>
            <a:ext cx="69184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zh-CN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2040?</a:t>
            </a:r>
            <a:endParaRPr kumimoji="1" lang="zh-CN" altLang="en-US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4" name="图片 43">
            <a:extLst>
              <a:ext uri="{FF2B5EF4-FFF2-40B4-BE49-F238E27FC236}">
                <a16:creationId xmlns:a16="http://schemas.microsoft.com/office/drawing/2014/main" id="{30C2FB11-67A8-B744-2B78-6815CC3274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02942" y="3100759"/>
            <a:ext cx="1893349" cy="1668096"/>
          </a:xfrm>
          <a:prstGeom prst="rect">
            <a:avLst/>
          </a:prstGeom>
        </p:spPr>
      </p:pic>
      <p:sp>
        <p:nvSpPr>
          <p:cNvPr id="45" name="椭圆 44">
            <a:extLst>
              <a:ext uri="{FF2B5EF4-FFF2-40B4-BE49-F238E27FC236}">
                <a16:creationId xmlns:a16="http://schemas.microsoft.com/office/drawing/2014/main" id="{777AF0D6-E882-C2C9-61F0-679C915F3EB5}"/>
              </a:ext>
            </a:extLst>
          </p:cNvPr>
          <p:cNvSpPr/>
          <p:nvPr/>
        </p:nvSpPr>
        <p:spPr>
          <a:xfrm>
            <a:off x="6961632" y="1085088"/>
            <a:ext cx="341376" cy="332089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cxnSp>
        <p:nvCxnSpPr>
          <p:cNvPr id="51" name="直线箭头连接符 50">
            <a:extLst>
              <a:ext uri="{FF2B5EF4-FFF2-40B4-BE49-F238E27FC236}">
                <a16:creationId xmlns:a16="http://schemas.microsoft.com/office/drawing/2014/main" id="{75A30B49-3C37-5738-DD6F-CF1FCE471E84}"/>
              </a:ext>
            </a:extLst>
          </p:cNvPr>
          <p:cNvCxnSpPr/>
          <p:nvPr/>
        </p:nvCxnSpPr>
        <p:spPr>
          <a:xfrm>
            <a:off x="7900416" y="2495084"/>
            <a:ext cx="0" cy="605675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2" name="图片 51">
            <a:extLst>
              <a:ext uri="{FF2B5EF4-FFF2-40B4-BE49-F238E27FC236}">
                <a16:creationId xmlns:a16="http://schemas.microsoft.com/office/drawing/2014/main" id="{50804858-184C-DCE7-786F-0FE42B1D7C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78380" y="3234590"/>
            <a:ext cx="4011584" cy="1407327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972DFA01-1EA9-29EA-4F8C-91A5B2FD940C}"/>
              </a:ext>
            </a:extLst>
          </p:cNvPr>
          <p:cNvSpPr txBox="1"/>
          <p:nvPr/>
        </p:nvSpPr>
        <p:spPr>
          <a:xfrm>
            <a:off x="3959406" y="4835058"/>
            <a:ext cx="1893852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" altLang="zh-CN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UCAS, Wenbin Qian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SimSun" panose="02010600030101010101" pitchFamily="2" charset="-122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7488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131"/>
    </mc:Choice>
    <mc:Fallback xmlns="">
      <p:transition spd="slow" advTm="45131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/>
          <p:cNvGrpSpPr/>
          <p:nvPr/>
        </p:nvGrpSpPr>
        <p:grpSpPr>
          <a:xfrm>
            <a:off x="0" y="521137"/>
            <a:ext cx="9144000" cy="4622365"/>
            <a:chOff x="0" y="694847"/>
            <a:chExt cx="9144000" cy="6163154"/>
          </a:xfrm>
        </p:grpSpPr>
        <p:cxnSp>
          <p:nvCxnSpPr>
            <p:cNvPr id="12" name="直线连接符 11"/>
            <p:cNvCxnSpPr/>
            <p:nvPr/>
          </p:nvCxnSpPr>
          <p:spPr>
            <a:xfrm>
              <a:off x="110103" y="694847"/>
              <a:ext cx="8885307" cy="0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" name="组 15"/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/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/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5" name="矩形 14">
            <a:extLst>
              <a:ext uri="{FF2B5EF4-FFF2-40B4-BE49-F238E27FC236}">
                <a16:creationId xmlns:a16="http://schemas.microsoft.com/office/drawing/2014/main" id="{9E863973-CE64-244C-AA83-B0D3A6E0B76F}"/>
              </a:ext>
            </a:extLst>
          </p:cNvPr>
          <p:cNvSpPr/>
          <p:nvPr/>
        </p:nvSpPr>
        <p:spPr>
          <a:xfrm>
            <a:off x="1855775" y="2279362"/>
            <a:ext cx="587212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Thank</a:t>
            </a:r>
            <a:r>
              <a:rPr kumimoji="1" lang="zh-CN" alt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you</a:t>
            </a:r>
            <a:r>
              <a:rPr kumimoji="1" lang="zh-CN" alt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for</a:t>
            </a:r>
            <a:r>
              <a:rPr kumimoji="1" lang="zh-CN" alt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your</a:t>
            </a:r>
            <a:r>
              <a:rPr kumimoji="1" lang="zh-CN" alt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attention!</a:t>
            </a:r>
            <a:endParaRPr lang="zh-CN" alt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02866D55-FD92-B740-87A9-889DAD13E08B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2025/10/30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0" name="灯片编号占位符 1">
            <a:extLst>
              <a:ext uri="{FF2B5EF4-FFF2-40B4-BE49-F238E27FC236}">
                <a16:creationId xmlns:a16="http://schemas.microsoft.com/office/drawing/2014/main" id="{C13FA518-AB45-144D-B9D6-E2370FCBC345}"/>
              </a:ext>
            </a:extLst>
          </p:cNvPr>
          <p:cNvSpPr txBox="1">
            <a:spLocks/>
          </p:cNvSpPr>
          <p:nvPr/>
        </p:nvSpPr>
        <p:spPr>
          <a:xfrm>
            <a:off x="6889711" y="4870359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B75A48-9D91-AD42-8FEF-0106549F2306}" type="slidenum">
              <a:rPr kumimoji="1" lang="zh-CN" altLang="en-US" sz="1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28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30D71CB3-8DEC-3AA0-3E05-969CA6799280}"/>
              </a:ext>
            </a:extLst>
          </p:cNvPr>
          <p:cNvSpPr txBox="1"/>
          <p:nvPr/>
        </p:nvSpPr>
        <p:spPr>
          <a:xfrm>
            <a:off x="3959406" y="4835058"/>
            <a:ext cx="1845762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" altLang="zh-CN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UCAS Wenbin Qian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SimSun" panose="02010600030101010101" pitchFamily="2" charset="-122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4459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26"/>
    </mc:Choice>
    <mc:Fallback xmlns="">
      <p:transition spd="slow" advTm="7726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A7FB3B-287F-2A11-1C8E-6A265ABAD0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>
            <a:extLst>
              <a:ext uri="{FF2B5EF4-FFF2-40B4-BE49-F238E27FC236}">
                <a16:creationId xmlns:a16="http://schemas.microsoft.com/office/drawing/2014/main" id="{F6D2B667-AD41-E6D9-1540-38C2007DD46A}"/>
              </a:ext>
            </a:extLst>
          </p:cNvPr>
          <p:cNvGrpSpPr/>
          <p:nvPr/>
        </p:nvGrpSpPr>
        <p:grpSpPr>
          <a:xfrm>
            <a:off x="0" y="36387"/>
            <a:ext cx="9144000" cy="5107114"/>
            <a:chOff x="0" y="48516"/>
            <a:chExt cx="9144000" cy="6809485"/>
          </a:xfrm>
        </p:grpSpPr>
        <p:grpSp>
          <p:nvGrpSpPr>
            <p:cNvPr id="22" name="组 21">
              <a:extLst>
                <a:ext uri="{FF2B5EF4-FFF2-40B4-BE49-F238E27FC236}">
                  <a16:creationId xmlns:a16="http://schemas.microsoft.com/office/drawing/2014/main" id="{BF9BE86B-4326-49E3-2253-12919F91F810}"/>
                </a:ext>
              </a:extLst>
            </p:cNvPr>
            <p:cNvGrpSpPr/>
            <p:nvPr/>
          </p:nvGrpSpPr>
          <p:grpSpPr>
            <a:xfrm>
              <a:off x="110103" y="48516"/>
              <a:ext cx="8885307" cy="677108"/>
              <a:chOff x="110103" y="48516"/>
              <a:chExt cx="8885307" cy="677108"/>
            </a:xfrm>
          </p:grpSpPr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22D7941F-A8EC-0776-F5BF-01079F5C69F6}"/>
                  </a:ext>
                </a:extLst>
              </p:cNvPr>
              <p:cNvSpPr/>
              <p:nvPr/>
            </p:nvSpPr>
            <p:spPr>
              <a:xfrm>
                <a:off x="231515" y="48516"/>
                <a:ext cx="7148111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LHC: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new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energy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and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luminosity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frontier</a:t>
                </a:r>
                <a:endParaRPr lang="zh-CN" alt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12" name="直线连接符 11">
                <a:extLst>
                  <a:ext uri="{FF2B5EF4-FFF2-40B4-BE49-F238E27FC236}">
                    <a16:creationId xmlns:a16="http://schemas.microsoft.com/office/drawing/2014/main" id="{F6B31589-D54F-FAFD-B198-223F3E424BC3}"/>
                  </a:ext>
                </a:extLst>
              </p:cNvPr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>
              <a:extLst>
                <a:ext uri="{FF2B5EF4-FFF2-40B4-BE49-F238E27FC236}">
                  <a16:creationId xmlns:a16="http://schemas.microsoft.com/office/drawing/2014/main" id="{C2E7B570-C240-08F6-097A-FB1F2EAB0740}"/>
                </a:ext>
              </a:extLst>
            </p:cNvPr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>
                <a:extLst>
                  <a:ext uri="{FF2B5EF4-FFF2-40B4-BE49-F238E27FC236}">
                    <a16:creationId xmlns:a16="http://schemas.microsoft.com/office/drawing/2014/main" id="{92F4CB05-8B37-787F-00AF-60F1BC557230}"/>
                  </a:ext>
                </a:extLst>
              </p:cNvPr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>
                <a:extLst>
                  <a:ext uri="{FF2B5EF4-FFF2-40B4-BE49-F238E27FC236}">
                    <a16:creationId xmlns:a16="http://schemas.microsoft.com/office/drawing/2014/main" id="{E80AABBB-FB9D-4915-3159-B8B1A472A8AB}"/>
                  </a:ext>
                </a:extLst>
              </p:cNvPr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74EEA6CA-0A47-A6D8-8BBC-26C954CF1A20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2025/10/30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灯片编号占位符 1">
            <a:extLst>
              <a:ext uri="{FF2B5EF4-FFF2-40B4-BE49-F238E27FC236}">
                <a16:creationId xmlns:a16="http://schemas.microsoft.com/office/drawing/2014/main" id="{3670C005-D642-FEB9-0744-4F6EB8956449}"/>
              </a:ext>
            </a:extLst>
          </p:cNvPr>
          <p:cNvSpPr txBox="1">
            <a:spLocks/>
          </p:cNvSpPr>
          <p:nvPr/>
        </p:nvSpPr>
        <p:spPr>
          <a:xfrm>
            <a:off x="6889711" y="4870359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B75A48-9D91-AD42-8FEF-0106549F2306}" type="slidenum">
              <a:rPr kumimoji="1" lang="zh-CN" altLang="en-US" sz="1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29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81BA3A9C-A367-EF2D-1737-7B5DB1470C40}"/>
              </a:ext>
            </a:extLst>
          </p:cNvPr>
          <p:cNvSpPr txBox="1"/>
          <p:nvPr/>
        </p:nvSpPr>
        <p:spPr>
          <a:xfrm>
            <a:off x="3959406" y="4835058"/>
            <a:ext cx="1893852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" altLang="zh-CN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UCAS, Wenbin Qian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SimSun" panose="02010600030101010101" pitchFamily="2" charset="-122"/>
              <a:cs typeface="Times New Roman" charset="0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33AA4784-3FDC-FDDB-D32D-4BB228814C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284" y="552694"/>
            <a:ext cx="7742943" cy="4269426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5F4943BD-99CA-A83B-711A-CE5DFD1B5744}"/>
              </a:ext>
            </a:extLst>
          </p:cNvPr>
          <p:cNvSpPr txBox="1"/>
          <p:nvPr/>
        </p:nvSpPr>
        <p:spPr>
          <a:xfrm>
            <a:off x="6522720" y="1670304"/>
            <a:ext cx="1472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solidFill>
                  <a:schemeClr val="bg1"/>
                </a:solidFill>
              </a:rPr>
              <a:t>Now 13.6 TeV</a:t>
            </a:r>
            <a:endParaRPr kumimoji="1" lang="zh-CN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065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951"/>
    </mc:Choice>
    <mc:Fallback xmlns="">
      <p:transition spd="slow" advTm="48951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/>
          <p:cNvGrpSpPr/>
          <p:nvPr/>
        </p:nvGrpSpPr>
        <p:grpSpPr>
          <a:xfrm>
            <a:off x="0" y="36387"/>
            <a:ext cx="9144000" cy="5107114"/>
            <a:chOff x="0" y="48516"/>
            <a:chExt cx="9144000" cy="6809485"/>
          </a:xfrm>
        </p:grpSpPr>
        <p:grpSp>
          <p:nvGrpSpPr>
            <p:cNvPr id="22" name="组 21"/>
            <p:cNvGrpSpPr/>
            <p:nvPr/>
          </p:nvGrpSpPr>
          <p:grpSpPr>
            <a:xfrm>
              <a:off x="110103" y="48516"/>
              <a:ext cx="8885307" cy="677108"/>
              <a:chOff x="110103" y="48516"/>
              <a:chExt cx="8885307" cy="677108"/>
            </a:xfrm>
          </p:grpSpPr>
          <p:sp>
            <p:nvSpPr>
              <p:cNvPr id="10" name="矩形 9"/>
              <p:cNvSpPr/>
              <p:nvPr/>
            </p:nvSpPr>
            <p:spPr>
              <a:xfrm>
                <a:off x="231515" y="48516"/>
                <a:ext cx="3006079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Why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CP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violation</a:t>
                </a:r>
              </a:p>
            </p:txBody>
          </p:sp>
          <p:cxnSp>
            <p:nvCxnSpPr>
              <p:cNvPr id="12" name="直线连接符 11"/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/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/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/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AA916338-D0F4-6E41-B70A-52462DED43BD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2025/10/30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灯片编号占位符 1">
            <a:extLst>
              <a:ext uri="{FF2B5EF4-FFF2-40B4-BE49-F238E27FC236}">
                <a16:creationId xmlns:a16="http://schemas.microsoft.com/office/drawing/2014/main" id="{5ED9E9E9-B3D1-F240-8EF8-2BC56DB19FE9}"/>
              </a:ext>
            </a:extLst>
          </p:cNvPr>
          <p:cNvSpPr txBox="1">
            <a:spLocks/>
          </p:cNvSpPr>
          <p:nvPr/>
        </p:nvSpPr>
        <p:spPr>
          <a:xfrm>
            <a:off x="6889711" y="4870359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B75A48-9D91-AD42-8FEF-0106549F2306}" type="slidenum">
              <a:rPr kumimoji="1" lang="zh-CN" altLang="en-US" sz="1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3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037DED8C-D94C-6913-9EC4-8F3C831BABF1}"/>
              </a:ext>
            </a:extLst>
          </p:cNvPr>
          <p:cNvSpPr/>
          <p:nvPr/>
        </p:nvSpPr>
        <p:spPr>
          <a:xfrm>
            <a:off x="307575" y="768147"/>
            <a:ext cx="8490362" cy="36072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08" indent="-214308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4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SM</a:t>
            </a:r>
            <a:r>
              <a:rPr lang="zh-CN" altLang="en-US" sz="14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model</a:t>
            </a:r>
            <a:r>
              <a:rPr lang="zh-CN" altLang="en-US" sz="14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very</a:t>
            </a:r>
            <a:r>
              <a:rPr lang="zh-CN" altLang="en-US" sz="14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successful;</a:t>
            </a:r>
            <a:r>
              <a:rPr lang="zh-CN" altLang="en-US" sz="14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endParaRPr lang="en-US" altLang="zh-CN" sz="1400" b="1" dirty="0">
              <a:solidFill>
                <a:srgbClr val="00206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marL="214308" indent="-214308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4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Still</a:t>
            </a:r>
            <a:r>
              <a:rPr lang="zh-CN" altLang="en-US" sz="14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an</a:t>
            </a:r>
            <a:r>
              <a:rPr lang="zh-CN" altLang="en-US" sz="14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effective</a:t>
            </a:r>
            <a:r>
              <a:rPr lang="zh-CN" altLang="en-US" sz="14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theory,</a:t>
            </a:r>
            <a:r>
              <a:rPr lang="zh-CN" altLang="en-US" sz="14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many</a:t>
            </a:r>
            <a:r>
              <a:rPr lang="zh-CN" altLang="en-US" sz="14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unexplained</a:t>
            </a:r>
            <a:r>
              <a:rPr lang="zh-CN" altLang="en-US" sz="14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phenomena;</a:t>
            </a:r>
            <a:r>
              <a:rPr lang="zh-CN" altLang="en-US" sz="14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endParaRPr lang="en-US" altLang="zh-CN" sz="1400" b="1" dirty="0">
              <a:solidFill>
                <a:srgbClr val="00206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marL="214308" indent="-214308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4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One</a:t>
            </a:r>
            <a:r>
              <a:rPr lang="zh-CN" altLang="en-US" sz="14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standing-out</a:t>
            </a:r>
            <a:r>
              <a:rPr lang="zh-CN" altLang="en-US" sz="14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quest:</a:t>
            </a:r>
            <a:r>
              <a:rPr lang="zh-CN" altLang="en-US" sz="14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understanding</a:t>
            </a:r>
            <a:r>
              <a:rPr lang="zh-CN" altLang="en-US" sz="14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matter</a:t>
            </a:r>
            <a:r>
              <a:rPr lang="zh-CN" altLang="en-US" sz="14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and</a:t>
            </a:r>
            <a:r>
              <a:rPr lang="zh-CN" altLang="en-US" sz="14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antimatter</a:t>
            </a:r>
            <a:r>
              <a:rPr lang="zh-CN" altLang="en-US" sz="14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asymmetry</a:t>
            </a:r>
            <a:r>
              <a:rPr lang="zh-CN" altLang="en-US" sz="14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in</a:t>
            </a:r>
            <a:r>
              <a:rPr lang="zh-CN" altLang="en-US" sz="14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the</a:t>
            </a:r>
            <a:r>
              <a:rPr lang="zh-CN" altLang="en-US" sz="14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Universe</a:t>
            </a:r>
          </a:p>
          <a:p>
            <a:pPr marL="214308" indent="-214308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zh-CN" sz="1400" b="1" dirty="0">
              <a:solidFill>
                <a:srgbClr val="00206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marL="214308" indent="-214308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zh-CN" sz="1400" b="1" dirty="0">
              <a:solidFill>
                <a:srgbClr val="00206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marL="214308" indent="-214308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zh-CN" sz="1400" b="1" dirty="0">
              <a:solidFill>
                <a:srgbClr val="00206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marL="214308" indent="-214308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4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Extra</a:t>
            </a:r>
            <a:r>
              <a:rPr lang="zh-CN" altLang="en-US" sz="14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sources</a:t>
            </a:r>
            <a:r>
              <a:rPr lang="zh-CN" altLang="en-US" sz="14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of</a:t>
            </a:r>
            <a:r>
              <a:rPr lang="zh-CN" altLang="en-US" sz="14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CP</a:t>
            </a:r>
            <a:r>
              <a:rPr lang="zh-CN" altLang="en-US" sz="14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violation</a:t>
            </a:r>
            <a:r>
              <a:rPr lang="zh-CN" altLang="en-US" sz="14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needed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4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Higgs</a:t>
            </a:r>
            <a:r>
              <a:rPr lang="zh-CN" altLang="en-US" sz="14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sector?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4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Neutrino</a:t>
            </a:r>
            <a:r>
              <a:rPr lang="zh-CN" altLang="en-US" sz="14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sector?</a:t>
            </a:r>
            <a:r>
              <a:rPr lang="zh-CN" altLang="en-US" sz="14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  </a:t>
            </a:r>
            <a:r>
              <a:rPr lang="en-US" altLang="zh-CN" sz="14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PMNS</a:t>
            </a:r>
            <a:r>
              <a:rPr lang="zh-CN" altLang="en-US" sz="14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matrix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4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Quark</a:t>
            </a:r>
            <a:r>
              <a:rPr lang="zh-CN" altLang="en-US" sz="14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sector?</a:t>
            </a:r>
            <a:r>
              <a:rPr lang="zh-CN" altLang="en-US" sz="14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endParaRPr lang="en-US" altLang="zh-CN" sz="1400" b="1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4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Other</a:t>
            </a:r>
            <a:r>
              <a:rPr lang="zh-CN" altLang="en-US" sz="14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places?</a:t>
            </a:r>
            <a:r>
              <a:rPr lang="zh-CN" altLang="en-US" sz="14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 </a:t>
            </a:r>
            <a:endParaRPr lang="en-US" altLang="zh-CN" sz="1400" b="1" dirty="0">
              <a:solidFill>
                <a:srgbClr val="00206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AA759E63-1CA5-4482-F3AA-523EF3A5F74A}"/>
              </a:ext>
            </a:extLst>
          </p:cNvPr>
          <p:cNvSpPr txBox="1"/>
          <p:nvPr/>
        </p:nvSpPr>
        <p:spPr>
          <a:xfrm>
            <a:off x="3959406" y="4835058"/>
            <a:ext cx="1845762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" altLang="zh-CN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UCAS Wenbin Qian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SimSun" panose="02010600030101010101" pitchFamily="2" charset="-122"/>
              <a:cs typeface="Times New Roman" charset="0"/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0ED80514-98D5-DE91-45E8-B02B039B6677}"/>
              </a:ext>
            </a:extLst>
          </p:cNvPr>
          <p:cNvGrpSpPr/>
          <p:nvPr/>
        </p:nvGrpSpPr>
        <p:grpSpPr>
          <a:xfrm>
            <a:off x="1953753" y="1959529"/>
            <a:ext cx="5034068" cy="507923"/>
            <a:chOff x="507118" y="1841511"/>
            <a:chExt cx="5034068" cy="507923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8687A562-EFB4-71FD-D4B3-5B2006AFD95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7118" y="1841511"/>
              <a:ext cx="1474082" cy="507923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文本框 4">
                  <a:extLst>
                    <a:ext uri="{FF2B5EF4-FFF2-40B4-BE49-F238E27FC236}">
                      <a16:creationId xmlns:a16="http://schemas.microsoft.com/office/drawing/2014/main" id="{514BF2F5-E8D9-C13F-7B74-222186174F7E}"/>
                    </a:ext>
                  </a:extLst>
                </p:cNvPr>
                <p:cNvSpPr txBox="1"/>
                <p:nvPr/>
              </p:nvSpPr>
              <p:spPr>
                <a:xfrm>
                  <a:off x="2046425" y="1970944"/>
                  <a:ext cx="3494761" cy="22025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kumimoji="1" lang="zh-CN" altLang="en-US" sz="1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≪</m:t>
                      </m:r>
                      <m:sSup>
                        <m:sSupPr>
                          <m:ctrlPr>
                            <a:rPr kumimoji="1" lang="en-US" altLang="zh-CN" sz="1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sz="14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e>
                        <m:sup>
                          <m:r>
                            <a:rPr kumimoji="1" lang="en-US" altLang="zh-CN" sz="14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kumimoji="1" lang="en-US" altLang="zh-CN" sz="14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𝟏𝟕</m:t>
                          </m:r>
                        </m:sup>
                      </m:sSup>
                    </m:oMath>
                  </a14:m>
                  <a:r>
                    <a:rPr kumimoji="1" lang="zh-CN" altLang="en-US" sz="1400" b="1" dirty="0">
                      <a:latin typeface="Microsoft YaHei" panose="020B0503020204020204" pitchFamily="34" charset="-122"/>
                      <a:ea typeface="Microsoft YaHei" panose="020B0503020204020204" pitchFamily="34" charset="-122"/>
                      <a:cs typeface="Times New Roman" panose="02020603050405020304" pitchFamily="18" charset="0"/>
                    </a:rPr>
                    <a:t> </a:t>
                  </a:r>
                  <a:r>
                    <a:rPr kumimoji="1" lang="en-US" altLang="zh-CN" sz="1400" b="1" dirty="0">
                      <a:solidFill>
                        <a:srgbClr val="002060"/>
                      </a:solidFill>
                      <a:latin typeface="Microsoft YaHei" panose="020B0503020204020204" pitchFamily="34" charset="-122"/>
                      <a:ea typeface="Microsoft YaHei" panose="020B0503020204020204" pitchFamily="34" charset="-122"/>
                      <a:cs typeface="Arial" panose="020B0604020202020204" pitchFamily="34" charset="0"/>
                    </a:rPr>
                    <a:t>predicted</a:t>
                  </a:r>
                  <a:r>
                    <a:rPr kumimoji="1" lang="zh-CN" altLang="en-US" sz="1400" b="1" dirty="0">
                      <a:solidFill>
                        <a:srgbClr val="002060"/>
                      </a:solidFill>
                      <a:latin typeface="Microsoft YaHei" panose="020B0503020204020204" pitchFamily="34" charset="-122"/>
                      <a:ea typeface="Microsoft YaHei" panose="020B0503020204020204" pitchFamily="34" charset="-122"/>
                      <a:cs typeface="Arial" panose="020B0604020202020204" pitchFamily="34" charset="0"/>
                    </a:rPr>
                    <a:t> </a:t>
                  </a:r>
                  <a:r>
                    <a:rPr kumimoji="1" lang="en-US" altLang="zh-CN" sz="1400" b="1" dirty="0">
                      <a:solidFill>
                        <a:srgbClr val="002060"/>
                      </a:solidFill>
                      <a:latin typeface="Microsoft YaHei" panose="020B0503020204020204" pitchFamily="34" charset="-122"/>
                      <a:ea typeface="Microsoft YaHei" panose="020B0503020204020204" pitchFamily="34" charset="-122"/>
                      <a:cs typeface="Arial" panose="020B0604020202020204" pitchFamily="34" charset="0"/>
                    </a:rPr>
                    <a:t>by</a:t>
                  </a:r>
                  <a:r>
                    <a:rPr kumimoji="1" lang="zh-CN" altLang="en-US" sz="1400" b="1" dirty="0">
                      <a:solidFill>
                        <a:srgbClr val="002060"/>
                      </a:solidFill>
                      <a:latin typeface="Microsoft YaHei" panose="020B0503020204020204" pitchFamily="34" charset="-122"/>
                      <a:ea typeface="Microsoft YaHei" panose="020B0503020204020204" pitchFamily="34" charset="-122"/>
                      <a:cs typeface="Arial" panose="020B0604020202020204" pitchFamily="34" charset="0"/>
                    </a:rPr>
                    <a:t> </a:t>
                  </a:r>
                  <a:r>
                    <a:rPr kumimoji="1" lang="en-US" altLang="zh-CN" sz="1400" b="1" dirty="0">
                      <a:solidFill>
                        <a:srgbClr val="002060"/>
                      </a:solidFill>
                      <a:latin typeface="Microsoft YaHei" panose="020B0503020204020204" pitchFamily="34" charset="-122"/>
                      <a:ea typeface="Microsoft YaHei" panose="020B0503020204020204" pitchFamily="34" charset="-122"/>
                      <a:cs typeface="Arial" panose="020B0604020202020204" pitchFamily="34" charset="0"/>
                    </a:rPr>
                    <a:t>CKM</a:t>
                  </a:r>
                  <a:r>
                    <a:rPr kumimoji="1" lang="zh-CN" altLang="en-US" sz="1400" b="1" dirty="0">
                      <a:solidFill>
                        <a:srgbClr val="002060"/>
                      </a:solidFill>
                      <a:latin typeface="Microsoft YaHei" panose="020B0503020204020204" pitchFamily="34" charset="-122"/>
                      <a:ea typeface="Microsoft YaHei" panose="020B0503020204020204" pitchFamily="34" charset="-122"/>
                      <a:cs typeface="Arial" panose="020B0604020202020204" pitchFamily="34" charset="0"/>
                    </a:rPr>
                    <a:t> </a:t>
                  </a:r>
                  <a:r>
                    <a:rPr kumimoji="1" lang="en-US" altLang="zh-CN" sz="1400" b="1" dirty="0">
                      <a:solidFill>
                        <a:srgbClr val="002060"/>
                      </a:solidFill>
                      <a:latin typeface="Microsoft YaHei" panose="020B0503020204020204" pitchFamily="34" charset="-122"/>
                      <a:ea typeface="Microsoft YaHei" panose="020B0503020204020204" pitchFamily="34" charset="-122"/>
                      <a:cs typeface="Arial" panose="020B0604020202020204" pitchFamily="34" charset="0"/>
                    </a:rPr>
                    <a:t>mechanism</a:t>
                  </a:r>
                  <a:endParaRPr kumimoji="1" lang="zh-CN" altLang="en-US" sz="1400" b="1" dirty="0">
                    <a:solidFill>
                      <a:srgbClr val="002060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5" name="文本框 4">
                  <a:extLst>
                    <a:ext uri="{FF2B5EF4-FFF2-40B4-BE49-F238E27FC236}">
                      <a16:creationId xmlns:a16="http://schemas.microsoft.com/office/drawing/2014/main" id="{514BF2F5-E8D9-C13F-7B74-222186174F7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46425" y="1970944"/>
                  <a:ext cx="3494761" cy="220253"/>
                </a:xfrm>
                <a:prstGeom prst="rect">
                  <a:avLst/>
                </a:prstGeom>
                <a:blipFill>
                  <a:blip r:embed="rId4"/>
                  <a:stretch>
                    <a:fillRect l="-1812" t="-22222" r="-362" b="-50000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770F126F-F50F-79CD-496B-55D5D0A655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5281" y="2992597"/>
            <a:ext cx="2512483" cy="427023"/>
          </a:xfrm>
          <a:prstGeom prst="rect">
            <a:avLst/>
          </a:prstGeom>
        </p:spPr>
      </p:pic>
      <p:sp>
        <p:nvSpPr>
          <p:cNvPr id="9" name="右大括号 8">
            <a:extLst>
              <a:ext uri="{FF2B5EF4-FFF2-40B4-BE49-F238E27FC236}">
                <a16:creationId xmlns:a16="http://schemas.microsoft.com/office/drawing/2014/main" id="{DAC532BD-ADDE-D65B-3529-71917694B968}"/>
              </a:ext>
            </a:extLst>
          </p:cNvPr>
          <p:cNvSpPr/>
          <p:nvPr/>
        </p:nvSpPr>
        <p:spPr>
          <a:xfrm>
            <a:off x="5360991" y="3206108"/>
            <a:ext cx="307107" cy="1169245"/>
          </a:xfrm>
          <a:prstGeom prst="rightBrac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 b="1" dirty="0"/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94019127-9092-57A9-1692-FAE5EE759A71}"/>
              </a:ext>
            </a:extLst>
          </p:cNvPr>
          <p:cNvSpPr txBox="1"/>
          <p:nvPr/>
        </p:nvSpPr>
        <p:spPr>
          <a:xfrm>
            <a:off x="6036298" y="3630030"/>
            <a:ext cx="239343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4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All</a:t>
            </a:r>
            <a:r>
              <a:rPr lang="zh-CN" altLang="en-US" sz="14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requires</a:t>
            </a:r>
            <a:r>
              <a:rPr lang="zh-CN" altLang="en-US" sz="14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New</a:t>
            </a:r>
            <a:r>
              <a:rPr lang="zh-CN" altLang="en-US" sz="14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physics</a:t>
            </a:r>
            <a:endParaRPr lang="zh-CN" altLang="en-US" sz="14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33273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094"/>
    </mc:Choice>
    <mc:Fallback xmlns="">
      <p:transition spd="slow" advTm="52094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/>
          <p:cNvGrpSpPr/>
          <p:nvPr/>
        </p:nvGrpSpPr>
        <p:grpSpPr>
          <a:xfrm>
            <a:off x="0" y="36387"/>
            <a:ext cx="9144000" cy="5107114"/>
            <a:chOff x="0" y="48516"/>
            <a:chExt cx="9144000" cy="6809485"/>
          </a:xfrm>
        </p:grpSpPr>
        <p:grpSp>
          <p:nvGrpSpPr>
            <p:cNvPr id="22" name="组 21"/>
            <p:cNvGrpSpPr/>
            <p:nvPr/>
          </p:nvGrpSpPr>
          <p:grpSpPr>
            <a:xfrm>
              <a:off x="110103" y="48516"/>
              <a:ext cx="8885307" cy="677108"/>
              <a:chOff x="110103" y="48516"/>
              <a:chExt cx="8885307" cy="677108"/>
            </a:xfrm>
          </p:grpSpPr>
          <p:sp>
            <p:nvSpPr>
              <p:cNvPr id="10" name="矩形 9"/>
              <p:cNvSpPr/>
              <p:nvPr/>
            </p:nvSpPr>
            <p:spPr>
              <a:xfrm>
                <a:off x="231515" y="48516"/>
                <a:ext cx="4964821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The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LHCb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detector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(Run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1+2)</a:t>
                </a:r>
                <a:endParaRPr lang="zh-CN" alt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12" name="直线连接符 11"/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/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/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/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AA916338-D0F4-6E41-B70A-52462DED43BD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2025/10/30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灯片编号占位符 1">
            <a:extLst>
              <a:ext uri="{FF2B5EF4-FFF2-40B4-BE49-F238E27FC236}">
                <a16:creationId xmlns:a16="http://schemas.microsoft.com/office/drawing/2014/main" id="{5ED9E9E9-B3D1-F240-8EF8-2BC56DB19FE9}"/>
              </a:ext>
            </a:extLst>
          </p:cNvPr>
          <p:cNvSpPr txBox="1">
            <a:spLocks/>
          </p:cNvSpPr>
          <p:nvPr/>
        </p:nvSpPr>
        <p:spPr>
          <a:xfrm>
            <a:off x="6889711" y="4870359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B75A48-9D91-AD42-8FEF-0106549F2306}" type="slidenum">
              <a:rPr kumimoji="1" lang="zh-CN" altLang="en-US" sz="1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30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866AFBAE-C8C9-D1F4-258F-C835C6D57E01}"/>
              </a:ext>
            </a:extLst>
          </p:cNvPr>
          <p:cNvSpPr txBox="1"/>
          <p:nvPr/>
        </p:nvSpPr>
        <p:spPr>
          <a:xfrm>
            <a:off x="3959406" y="4835058"/>
            <a:ext cx="1845762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" altLang="zh-CN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UCAS Wenbin Qian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SimSun" panose="02010600030101010101" pitchFamily="2" charset="-122"/>
              <a:cs typeface="Times New Roman" charset="0"/>
            </a:endParaRPr>
          </a:p>
        </p:txBody>
      </p:sp>
      <p:pic>
        <p:nvPicPr>
          <p:cNvPr id="80" name="图片 79">
            <a:extLst>
              <a:ext uri="{FF2B5EF4-FFF2-40B4-BE49-F238E27FC236}">
                <a16:creationId xmlns:a16="http://schemas.microsoft.com/office/drawing/2014/main" id="{06887F1E-3802-D17F-271B-4AB95C4B87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103" y="575776"/>
            <a:ext cx="7924288" cy="4178114"/>
          </a:xfrm>
          <a:prstGeom prst="rect">
            <a:avLst/>
          </a:prstGeom>
        </p:spPr>
      </p:pic>
      <p:pic>
        <p:nvPicPr>
          <p:cNvPr id="81" name="图片 80">
            <a:extLst>
              <a:ext uri="{FF2B5EF4-FFF2-40B4-BE49-F238E27FC236}">
                <a16:creationId xmlns:a16="http://schemas.microsoft.com/office/drawing/2014/main" id="{99F02DB3-0CB8-1673-FB6C-0B2AB6569F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7776" y="543962"/>
            <a:ext cx="2636121" cy="2563120"/>
          </a:xfrm>
          <a:prstGeom prst="rect">
            <a:avLst/>
          </a:prstGeom>
        </p:spPr>
      </p:pic>
      <p:sp>
        <p:nvSpPr>
          <p:cNvPr id="82" name="矩形 81">
            <a:extLst>
              <a:ext uri="{FF2B5EF4-FFF2-40B4-BE49-F238E27FC236}">
                <a16:creationId xmlns:a16="http://schemas.microsoft.com/office/drawing/2014/main" id="{2E8CF44B-D993-D3DA-DE05-7718A0F1E248}"/>
              </a:ext>
            </a:extLst>
          </p:cNvPr>
          <p:cNvSpPr/>
          <p:nvPr/>
        </p:nvSpPr>
        <p:spPr>
          <a:xfrm>
            <a:off x="4012980" y="4495476"/>
            <a:ext cx="513102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1600" b="1" dirty="0">
                <a:solidFill>
                  <a:srgbClr val="0070C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Designed</a:t>
            </a:r>
            <a:r>
              <a:rPr kumimoji="1" lang="zh-CN" altLang="en-US" sz="1600" b="1" dirty="0">
                <a:solidFill>
                  <a:srgbClr val="0070C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0070C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for</a:t>
            </a:r>
            <a:r>
              <a:rPr kumimoji="1" lang="zh-CN" altLang="en-US" sz="1600" b="1" dirty="0">
                <a:solidFill>
                  <a:srgbClr val="0070C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0070C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CP</a:t>
            </a:r>
            <a:r>
              <a:rPr kumimoji="1" lang="zh-CN" altLang="en-US" sz="1600" b="1" dirty="0">
                <a:solidFill>
                  <a:srgbClr val="0070C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0070C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violation</a:t>
            </a:r>
            <a:r>
              <a:rPr kumimoji="1" lang="zh-CN" altLang="en-US" sz="1600" b="1" dirty="0">
                <a:solidFill>
                  <a:srgbClr val="0070C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0070C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and</a:t>
            </a:r>
            <a:r>
              <a:rPr kumimoji="1" lang="zh-CN" altLang="en-US" sz="1600" b="1" dirty="0">
                <a:solidFill>
                  <a:srgbClr val="0070C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0070C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heavy</a:t>
            </a:r>
            <a:r>
              <a:rPr kumimoji="1" lang="zh-CN" altLang="en-US" sz="1600" b="1" dirty="0">
                <a:solidFill>
                  <a:srgbClr val="0070C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0070C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flavor</a:t>
            </a:r>
            <a:r>
              <a:rPr kumimoji="1" lang="zh-CN" altLang="en-US" sz="1600" b="1" dirty="0">
                <a:solidFill>
                  <a:srgbClr val="0070C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0070C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studies</a:t>
            </a:r>
            <a:endParaRPr lang="zh-CN" altLang="en-US" sz="16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D1B9F557-79BF-5ADA-1BF3-0C78F0B0B436}"/>
              </a:ext>
            </a:extLst>
          </p:cNvPr>
          <p:cNvSpPr txBox="1"/>
          <p:nvPr/>
        </p:nvSpPr>
        <p:spPr>
          <a:xfrm>
            <a:off x="7292774" y="203556"/>
            <a:ext cx="174112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  <a:hlinkClick r:id="rId5"/>
              </a:rPr>
              <a:t>2008</a:t>
            </a:r>
            <a:r>
              <a:rPr lang="zh-CN" altLang="en-US" sz="12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  <a:hlinkClick r:id="rId5"/>
              </a:rPr>
              <a:t> </a:t>
            </a:r>
            <a:r>
              <a:rPr lang="en-US" altLang="zh-CN" sz="12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  <a:hlinkClick r:id="rId5"/>
              </a:rPr>
              <a:t>JINST</a:t>
            </a:r>
            <a:r>
              <a:rPr lang="zh-CN" altLang="en-US" sz="12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  <a:hlinkClick r:id="rId5"/>
              </a:rPr>
              <a:t> </a:t>
            </a:r>
            <a:r>
              <a:rPr lang="en-US" altLang="zh-CN" sz="12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  <a:hlinkClick r:id="rId5"/>
              </a:rPr>
              <a:t>3</a:t>
            </a:r>
            <a:r>
              <a:rPr lang="zh-CN" altLang="en-US" sz="12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  <a:hlinkClick r:id="rId5"/>
              </a:rPr>
              <a:t> </a:t>
            </a:r>
            <a:r>
              <a:rPr lang="en-US" altLang="zh-CN" sz="12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  <a:hlinkClick r:id="rId5"/>
              </a:rPr>
              <a:t>S08005</a:t>
            </a:r>
            <a:endParaRPr lang="zh-CN" altLang="en-US" sz="1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2619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951"/>
    </mc:Choice>
    <mc:Fallback xmlns="">
      <p:transition spd="slow" advTm="48951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DB436D-4AB4-3210-1D5F-4760C270A7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>
            <a:extLst>
              <a:ext uri="{FF2B5EF4-FFF2-40B4-BE49-F238E27FC236}">
                <a16:creationId xmlns:a16="http://schemas.microsoft.com/office/drawing/2014/main" id="{3B00A0D7-B905-237F-8CA9-D7C9BD294AFF}"/>
              </a:ext>
            </a:extLst>
          </p:cNvPr>
          <p:cNvGrpSpPr/>
          <p:nvPr/>
        </p:nvGrpSpPr>
        <p:grpSpPr>
          <a:xfrm>
            <a:off x="0" y="36387"/>
            <a:ext cx="9144000" cy="5107114"/>
            <a:chOff x="0" y="48516"/>
            <a:chExt cx="9144000" cy="6809485"/>
          </a:xfrm>
        </p:grpSpPr>
        <p:grpSp>
          <p:nvGrpSpPr>
            <p:cNvPr id="22" name="组 21">
              <a:extLst>
                <a:ext uri="{FF2B5EF4-FFF2-40B4-BE49-F238E27FC236}">
                  <a16:creationId xmlns:a16="http://schemas.microsoft.com/office/drawing/2014/main" id="{9DA44012-9F52-EEBF-A23A-8D02283672FB}"/>
                </a:ext>
              </a:extLst>
            </p:cNvPr>
            <p:cNvGrpSpPr/>
            <p:nvPr/>
          </p:nvGrpSpPr>
          <p:grpSpPr>
            <a:xfrm>
              <a:off x="110103" y="48516"/>
              <a:ext cx="8885307" cy="677108"/>
              <a:chOff x="110103" y="48516"/>
              <a:chExt cx="8885307" cy="677108"/>
            </a:xfrm>
          </p:grpSpPr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66192D37-6719-CAF2-2108-6AE38D83BFF8}"/>
                  </a:ext>
                </a:extLst>
              </p:cNvPr>
              <p:cNvSpPr/>
              <p:nvPr/>
            </p:nvSpPr>
            <p:spPr>
              <a:xfrm>
                <a:off x="231515" y="48516"/>
                <a:ext cx="2935419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The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LHCb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status</a:t>
                </a:r>
                <a:endParaRPr lang="zh-CN" alt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12" name="直线连接符 11">
                <a:extLst>
                  <a:ext uri="{FF2B5EF4-FFF2-40B4-BE49-F238E27FC236}">
                    <a16:creationId xmlns:a16="http://schemas.microsoft.com/office/drawing/2014/main" id="{55E3CB7A-6236-50CB-37B0-F393C8139572}"/>
                  </a:ext>
                </a:extLst>
              </p:cNvPr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>
              <a:extLst>
                <a:ext uri="{FF2B5EF4-FFF2-40B4-BE49-F238E27FC236}">
                  <a16:creationId xmlns:a16="http://schemas.microsoft.com/office/drawing/2014/main" id="{8BCD586C-6D82-D862-642E-5F27B65219BA}"/>
                </a:ext>
              </a:extLst>
            </p:cNvPr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>
                <a:extLst>
                  <a:ext uri="{FF2B5EF4-FFF2-40B4-BE49-F238E27FC236}">
                    <a16:creationId xmlns:a16="http://schemas.microsoft.com/office/drawing/2014/main" id="{7D4114AD-424D-E64A-A808-95A471E334BC}"/>
                  </a:ext>
                </a:extLst>
              </p:cNvPr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>
                <a:extLst>
                  <a:ext uri="{FF2B5EF4-FFF2-40B4-BE49-F238E27FC236}">
                    <a16:creationId xmlns:a16="http://schemas.microsoft.com/office/drawing/2014/main" id="{243FCBE3-5B23-1C8C-17AC-DFBE76F3C076}"/>
                  </a:ext>
                </a:extLst>
              </p:cNvPr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244BC3A1-C8A4-103A-38E6-E2F19A53F201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2025/10/30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灯片编号占位符 1">
            <a:extLst>
              <a:ext uri="{FF2B5EF4-FFF2-40B4-BE49-F238E27FC236}">
                <a16:creationId xmlns:a16="http://schemas.microsoft.com/office/drawing/2014/main" id="{3B3E599F-37A9-C408-6E91-21423C798DB7}"/>
              </a:ext>
            </a:extLst>
          </p:cNvPr>
          <p:cNvSpPr txBox="1">
            <a:spLocks/>
          </p:cNvSpPr>
          <p:nvPr/>
        </p:nvSpPr>
        <p:spPr>
          <a:xfrm>
            <a:off x="6889711" y="4870359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B75A48-9D91-AD42-8FEF-0106549F2306}" type="slidenum">
              <a:rPr kumimoji="1" lang="zh-CN" altLang="en-US" sz="1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31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E7FC1395-1C08-A0EB-1DBC-8C822D7A26E4}"/>
              </a:ext>
            </a:extLst>
          </p:cNvPr>
          <p:cNvSpPr txBox="1"/>
          <p:nvPr/>
        </p:nvSpPr>
        <p:spPr>
          <a:xfrm>
            <a:off x="3959406" y="4835058"/>
            <a:ext cx="1845762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" altLang="zh-CN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UCAS Wenbin Qian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SimSun" panose="02010600030101010101" pitchFamily="2" charset="-122"/>
              <a:cs typeface="Times New Roman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3090E361-5B60-F382-BFEF-329C420E48B0}"/>
              </a:ext>
            </a:extLst>
          </p:cNvPr>
          <p:cNvSpPr/>
          <p:nvPr/>
        </p:nvSpPr>
        <p:spPr>
          <a:xfrm>
            <a:off x="5095982" y="673536"/>
            <a:ext cx="3899428" cy="30013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036" indent="-285036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b="1" dirty="0">
                <a:solidFill>
                  <a:srgbClr val="7A81FF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Run</a:t>
            </a:r>
            <a:r>
              <a:rPr lang="zh-CN" altLang="en-US" sz="1600" b="1" dirty="0">
                <a:solidFill>
                  <a:srgbClr val="7A81FF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A81FF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1:</a:t>
            </a:r>
            <a:r>
              <a:rPr lang="zh-CN" altLang="en-US" sz="1600" b="1" dirty="0">
                <a:solidFill>
                  <a:srgbClr val="7A81FF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endParaRPr lang="en-US" altLang="zh-CN" sz="1600" b="1" dirty="0">
              <a:solidFill>
                <a:srgbClr val="7A81FF"/>
              </a:solidFill>
              <a:latin typeface="Arial" panose="020B0604020202020204" pitchFamily="34" charset="0"/>
              <a:ea typeface="SimHei" charset="-122"/>
              <a:cs typeface="Arial" panose="020B0604020202020204" pitchFamily="34" charset="0"/>
            </a:endParaRPr>
          </a:p>
          <a:p>
            <a:pPr marL="742236" lvl="1" indent="-285036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b="1" dirty="0">
                <a:solidFill>
                  <a:srgbClr val="7A81FF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2011</a:t>
            </a:r>
            <a:r>
              <a:rPr lang="zh-CN" altLang="en-US" sz="1600" b="1" dirty="0">
                <a:solidFill>
                  <a:srgbClr val="7A81FF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A81FF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(7</a:t>
            </a:r>
            <a:r>
              <a:rPr lang="zh-CN" altLang="en-US" sz="1600" b="1" dirty="0">
                <a:solidFill>
                  <a:srgbClr val="7A81FF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 err="1">
                <a:solidFill>
                  <a:srgbClr val="7A81FF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TeV</a:t>
            </a:r>
            <a:r>
              <a:rPr lang="en-US" altLang="zh-CN" sz="1600" b="1" dirty="0">
                <a:solidFill>
                  <a:srgbClr val="7A81FF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):</a:t>
            </a:r>
            <a:r>
              <a:rPr lang="zh-CN" altLang="en-US" sz="1600" b="1" dirty="0">
                <a:solidFill>
                  <a:srgbClr val="7A81FF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A81FF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1</a:t>
            </a:r>
            <a:r>
              <a:rPr lang="zh-CN" altLang="en-US" sz="1600" b="1" dirty="0">
                <a:solidFill>
                  <a:srgbClr val="7A81FF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A81FF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fb</a:t>
            </a:r>
            <a:r>
              <a:rPr lang="en-US" altLang="zh-CN" sz="1600" b="1" baseline="30000" dirty="0">
                <a:solidFill>
                  <a:srgbClr val="7A81FF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-1</a:t>
            </a:r>
            <a:r>
              <a:rPr lang="zh-CN" altLang="en-US" sz="1600" b="1" dirty="0">
                <a:solidFill>
                  <a:srgbClr val="7A81FF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endParaRPr lang="en-US" altLang="zh-CN" sz="1600" b="1" dirty="0">
              <a:solidFill>
                <a:srgbClr val="7A81FF"/>
              </a:solidFill>
              <a:latin typeface="Arial" panose="020B0604020202020204" pitchFamily="34" charset="0"/>
              <a:ea typeface="SimHei" charset="-122"/>
              <a:cs typeface="Arial" panose="020B0604020202020204" pitchFamily="34" charset="0"/>
            </a:endParaRPr>
          </a:p>
          <a:p>
            <a:pPr marL="742236" lvl="1" indent="-285036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b="1" dirty="0">
                <a:solidFill>
                  <a:srgbClr val="7A81FF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2012</a:t>
            </a:r>
            <a:r>
              <a:rPr lang="zh-CN" altLang="en-US" sz="1600" b="1" dirty="0">
                <a:solidFill>
                  <a:srgbClr val="7A81FF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A81FF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(8</a:t>
            </a:r>
            <a:r>
              <a:rPr lang="zh-CN" altLang="en-US" sz="1600" b="1" dirty="0">
                <a:solidFill>
                  <a:srgbClr val="7A81FF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 err="1">
                <a:solidFill>
                  <a:srgbClr val="7A81FF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TeV</a:t>
            </a:r>
            <a:r>
              <a:rPr lang="en-US" altLang="zh-CN" sz="1600" b="1" dirty="0">
                <a:solidFill>
                  <a:srgbClr val="7A81FF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):</a:t>
            </a:r>
            <a:r>
              <a:rPr lang="zh-CN" altLang="en-US" sz="1600" b="1" dirty="0">
                <a:solidFill>
                  <a:srgbClr val="7A81FF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A81FF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2</a:t>
            </a:r>
            <a:r>
              <a:rPr lang="zh-CN" altLang="en-US" sz="1600" b="1" dirty="0">
                <a:solidFill>
                  <a:srgbClr val="7A81FF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A81FF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fb</a:t>
            </a:r>
            <a:r>
              <a:rPr lang="en-US" altLang="zh-CN" sz="1600" b="1" baseline="30000" dirty="0">
                <a:solidFill>
                  <a:srgbClr val="7A81FF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-1</a:t>
            </a:r>
          </a:p>
          <a:p>
            <a:pPr marL="285036" indent="-285036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b="1" dirty="0">
                <a:solidFill>
                  <a:srgbClr val="7A81FF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Run</a:t>
            </a:r>
            <a:r>
              <a:rPr lang="zh-CN" altLang="en-US" sz="1600" b="1" dirty="0">
                <a:solidFill>
                  <a:srgbClr val="7A81FF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A81FF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2:</a:t>
            </a:r>
          </a:p>
          <a:p>
            <a:pPr marL="742236" lvl="1" indent="-285036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b="1" dirty="0">
                <a:solidFill>
                  <a:srgbClr val="7A81FF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2015-2018</a:t>
            </a:r>
            <a:r>
              <a:rPr lang="zh-CN" altLang="en-US" sz="1600" b="1" dirty="0">
                <a:solidFill>
                  <a:srgbClr val="7A81FF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A81FF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(13</a:t>
            </a:r>
            <a:r>
              <a:rPr lang="zh-CN" altLang="en-US" sz="1600" b="1" dirty="0">
                <a:solidFill>
                  <a:srgbClr val="7A81FF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 err="1">
                <a:solidFill>
                  <a:srgbClr val="7A81FF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TeV</a:t>
            </a:r>
            <a:r>
              <a:rPr lang="en-US" altLang="zh-CN" sz="1600" b="1" dirty="0">
                <a:solidFill>
                  <a:srgbClr val="7A81FF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):</a:t>
            </a:r>
            <a:r>
              <a:rPr lang="zh-CN" altLang="en-US" sz="1600" b="1" dirty="0">
                <a:solidFill>
                  <a:srgbClr val="7A81FF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A81FF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6</a:t>
            </a:r>
            <a:r>
              <a:rPr lang="zh-CN" altLang="en-US" sz="1600" b="1" dirty="0">
                <a:solidFill>
                  <a:srgbClr val="7A81FF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A81FF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fb</a:t>
            </a:r>
            <a:r>
              <a:rPr lang="en-US" altLang="zh-CN" sz="1600" b="1" baseline="30000" dirty="0">
                <a:solidFill>
                  <a:srgbClr val="7A81FF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-1</a:t>
            </a:r>
          </a:p>
          <a:p>
            <a:pPr marL="285036" indent="-285036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Run</a:t>
            </a:r>
            <a:r>
              <a:rPr lang="zh-CN" altLang="en-US" sz="1600" b="1" baseline="30000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3:</a:t>
            </a:r>
          </a:p>
          <a:p>
            <a:pPr marL="742236" lvl="1" indent="-285036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2024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alone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(13.6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TeV):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9.56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fb</a:t>
            </a:r>
            <a:r>
              <a:rPr lang="en-US" altLang="zh-CN" sz="1600" b="1" baseline="30000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-1</a:t>
            </a:r>
          </a:p>
          <a:p>
            <a:pPr marL="742236" lvl="1" indent="-285036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2025 (13.6 TeV): &gt; 6.92 fb</a:t>
            </a:r>
            <a:r>
              <a:rPr lang="en-US" altLang="zh-CN" sz="1600" b="1" baseline="30000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-1</a:t>
            </a:r>
            <a:endParaRPr lang="en-US" altLang="zh-CN" sz="1600" b="1" dirty="0">
              <a:solidFill>
                <a:srgbClr val="002060"/>
              </a:solidFill>
              <a:latin typeface="Arial" panose="020B0604020202020204" pitchFamily="34" charset="0"/>
              <a:ea typeface="SimHei" charset="-122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F35F15E7-4F83-FDA5-3F57-8468718E7731}"/>
                  </a:ext>
                </a:extLst>
              </p:cNvPr>
              <p:cNvSpPr/>
              <p:nvPr/>
            </p:nvSpPr>
            <p:spPr>
              <a:xfrm>
                <a:off x="-1" y="3775707"/>
                <a:ext cx="9243753" cy="78534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A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new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LHCb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detector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for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Run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3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operates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at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1" lang="en-US" altLang="zh-CN" sz="1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×</m:t>
                    </m:r>
                    <m:r>
                      <a:rPr kumimoji="1" lang="en-US" altLang="zh-CN" sz="1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𝟓</m:t>
                    </m:r>
                  </m:oMath>
                </a14:m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higher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instantaneous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luminosity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Similar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performance,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while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efficiency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for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hadron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final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states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increased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by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a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factor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of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2</a:t>
                </a:r>
                <a:endParaRPr lang="zh-CN" altLang="en-US" sz="1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F35F15E7-4F83-FDA5-3F57-8468718E773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" y="3775707"/>
                <a:ext cx="9243753" cy="785343"/>
              </a:xfrm>
              <a:prstGeom prst="rect">
                <a:avLst/>
              </a:prstGeom>
              <a:blipFill>
                <a:blip r:embed="rId3"/>
                <a:stretch>
                  <a:fillRect l="-275" b="-793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AutoShape 2" descr="PieChartEffBreakdown">
            <a:extLst>
              <a:ext uri="{FF2B5EF4-FFF2-40B4-BE49-F238E27FC236}">
                <a16:creationId xmlns:a16="http://schemas.microsoft.com/office/drawing/2014/main" id="{A66A9B28-6AEB-59C9-7992-27C15FDABF0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04825" y="0"/>
            <a:ext cx="8132763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" name="AutoShape 4" descr="PieChartEffBreakdown">
            <a:extLst>
              <a:ext uri="{FF2B5EF4-FFF2-40B4-BE49-F238E27FC236}">
                <a16:creationId xmlns:a16="http://schemas.microsoft.com/office/drawing/2014/main" id="{DC7AF622-CABC-F180-ECFA-5F284548888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57225" y="152400"/>
            <a:ext cx="8132763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DA782E9C-005B-12F2-5492-720E20FD7D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402" y="627628"/>
            <a:ext cx="4591157" cy="3109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218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951"/>
    </mc:Choice>
    <mc:Fallback xmlns="">
      <p:transition spd="slow" advTm="48951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A4D5BA-6BFC-7C54-FB7F-809191F1AE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>
            <a:extLst>
              <a:ext uri="{FF2B5EF4-FFF2-40B4-BE49-F238E27FC236}">
                <a16:creationId xmlns:a16="http://schemas.microsoft.com/office/drawing/2014/main" id="{B01C7AB6-47FA-9155-8870-1F273EB58EAB}"/>
              </a:ext>
            </a:extLst>
          </p:cNvPr>
          <p:cNvGrpSpPr/>
          <p:nvPr/>
        </p:nvGrpSpPr>
        <p:grpSpPr>
          <a:xfrm>
            <a:off x="0" y="36387"/>
            <a:ext cx="9144000" cy="5107114"/>
            <a:chOff x="0" y="48516"/>
            <a:chExt cx="9144000" cy="6809485"/>
          </a:xfrm>
        </p:grpSpPr>
        <p:grpSp>
          <p:nvGrpSpPr>
            <p:cNvPr id="22" name="组 21">
              <a:extLst>
                <a:ext uri="{FF2B5EF4-FFF2-40B4-BE49-F238E27FC236}">
                  <a16:creationId xmlns:a16="http://schemas.microsoft.com/office/drawing/2014/main" id="{0274B1A0-3AD7-E435-33A1-DE6143C9FD9B}"/>
                </a:ext>
              </a:extLst>
            </p:cNvPr>
            <p:cNvGrpSpPr/>
            <p:nvPr/>
          </p:nvGrpSpPr>
          <p:grpSpPr>
            <a:xfrm>
              <a:off x="110103" y="48516"/>
              <a:ext cx="8885307" cy="726524"/>
              <a:chOff x="110103" y="48516"/>
              <a:chExt cx="8885307" cy="726524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" name="矩形 9">
                    <a:extLst>
                      <a:ext uri="{FF2B5EF4-FFF2-40B4-BE49-F238E27FC236}">
                        <a16:creationId xmlns:a16="http://schemas.microsoft.com/office/drawing/2014/main" id="{16529E61-2476-114F-3073-61A7B9744CE6}"/>
                      </a:ext>
                    </a:extLst>
                  </p:cNvPr>
                  <p:cNvSpPr/>
                  <p:nvPr/>
                </p:nvSpPr>
                <p:spPr>
                  <a:xfrm>
                    <a:off x="231515" y="48516"/>
                    <a:ext cx="7889083" cy="72652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altLang="zh-CN" sz="2700" b="1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Triple</a:t>
                    </a:r>
                    <a:r>
                      <a:rPr lang="zh-CN" altLang="en-US" sz="2700" b="1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lang="en-US" altLang="zh-CN" sz="2700" b="1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product</a:t>
                    </a:r>
                    <a:r>
                      <a:rPr lang="zh-CN" altLang="en-US" sz="2700" b="1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lang="en-US" altLang="zh-CN" sz="2700" b="1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asymmetry</a:t>
                    </a:r>
                    <a:r>
                      <a:rPr lang="zh-CN" altLang="en-US" sz="2700" b="1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lang="en-US" altLang="zh-CN" sz="2700" b="1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in </a:t>
                    </a:r>
                    <a14:m>
                      <m:oMath xmlns:m="http://schemas.openxmlformats.org/officeDocument/2006/math">
                        <m:sSubSup>
                          <m:sSubSupPr>
                            <m:ctrlPr>
                              <a:rPr lang="en-US" altLang="zh-CN" sz="27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SupPr>
                          <m:e>
                            <m:r>
                              <a:rPr lang="en-US" altLang="zh-CN" sz="2700" b="1" i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𝚲</m:t>
                            </m:r>
                          </m:e>
                          <m:sub>
                            <m:r>
                              <a:rPr lang="en-US" altLang="zh-CN" sz="2700" b="1" i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𝐛</m:t>
                            </m:r>
                          </m:sub>
                          <m:sup>
                            <m:r>
                              <a:rPr lang="en-US" altLang="zh-CN" sz="2700" b="1" i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𝟎</m:t>
                            </m:r>
                          </m:sup>
                        </m:sSubSup>
                        <m:r>
                          <a:rPr lang="en-US" altLang="zh-CN" sz="27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→</m:t>
                        </m:r>
                        <m:r>
                          <a:rPr lang="en-US" altLang="zh-CN" sz="27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𝑱</m:t>
                        </m:r>
                        <m:r>
                          <a:rPr lang="en-US" altLang="zh-CN" sz="27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/</m:t>
                        </m:r>
                        <m:r>
                          <a:rPr lang="en-US" altLang="zh-CN" sz="27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𝝍</m:t>
                        </m:r>
                        <m:r>
                          <a:rPr lang="en-US" altLang="zh-CN" sz="27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𝒑𝒉</m:t>
                        </m:r>
                      </m:oMath>
                    </a14:m>
                    <a:r>
                      <a:rPr lang="en-US" altLang="zh-CN" sz="27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decays</a:t>
                    </a:r>
                    <a:endParaRPr lang="zh-CN" altLang="en-US" sz="2700" b="1" dirty="0">
                      <a:solidFill>
                        <a:srgbClr val="0070C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0" name="矩形 9">
                    <a:extLst>
                      <a:ext uri="{FF2B5EF4-FFF2-40B4-BE49-F238E27FC236}">
                        <a16:creationId xmlns:a16="http://schemas.microsoft.com/office/drawing/2014/main" id="{16529E61-2476-114F-3073-61A7B9744CE6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31515" y="48516"/>
                    <a:ext cx="7889083" cy="726524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l="-1447" t="-4545" r="-482" b="-25000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2" name="直线连接符 11">
                <a:extLst>
                  <a:ext uri="{FF2B5EF4-FFF2-40B4-BE49-F238E27FC236}">
                    <a16:creationId xmlns:a16="http://schemas.microsoft.com/office/drawing/2014/main" id="{B4A361F4-8CEC-EC57-20E7-B1BF0239B8E0}"/>
                  </a:ext>
                </a:extLst>
              </p:cNvPr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>
              <a:extLst>
                <a:ext uri="{FF2B5EF4-FFF2-40B4-BE49-F238E27FC236}">
                  <a16:creationId xmlns:a16="http://schemas.microsoft.com/office/drawing/2014/main" id="{A86397C0-629D-58ED-6B0F-0655D262E2BA}"/>
                </a:ext>
              </a:extLst>
            </p:cNvPr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>
                <a:extLst>
                  <a:ext uri="{FF2B5EF4-FFF2-40B4-BE49-F238E27FC236}">
                    <a16:creationId xmlns:a16="http://schemas.microsoft.com/office/drawing/2014/main" id="{05472CA7-CCAD-20B2-726E-D9D9C197FBFD}"/>
                  </a:ext>
                </a:extLst>
              </p:cNvPr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>
                <a:extLst>
                  <a:ext uri="{FF2B5EF4-FFF2-40B4-BE49-F238E27FC236}">
                    <a16:creationId xmlns:a16="http://schemas.microsoft.com/office/drawing/2014/main" id="{B315BC80-9753-813D-0169-0B02A91DC058}"/>
                  </a:ext>
                </a:extLst>
              </p:cNvPr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49FA07E3-9F85-8DB1-4B27-126A80C84AE6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2025/10/30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灯片编号占位符 1">
            <a:extLst>
              <a:ext uri="{FF2B5EF4-FFF2-40B4-BE49-F238E27FC236}">
                <a16:creationId xmlns:a16="http://schemas.microsoft.com/office/drawing/2014/main" id="{A92E8BEF-F848-97DF-35E3-24A9A526C0B4}"/>
              </a:ext>
            </a:extLst>
          </p:cNvPr>
          <p:cNvSpPr txBox="1">
            <a:spLocks/>
          </p:cNvSpPr>
          <p:nvPr/>
        </p:nvSpPr>
        <p:spPr>
          <a:xfrm>
            <a:off x="6889711" y="4870359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B75A48-9D91-AD42-8FEF-0106549F2306}" type="slidenum">
              <a:rPr kumimoji="1" lang="zh-CN" altLang="en-US" sz="1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32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771AE46D-F11F-E7BB-0CA7-D7941810BF10}"/>
              </a:ext>
            </a:extLst>
          </p:cNvPr>
          <p:cNvSpPr txBox="1"/>
          <p:nvPr/>
        </p:nvSpPr>
        <p:spPr>
          <a:xfrm>
            <a:off x="3959406" y="4835058"/>
            <a:ext cx="1893852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" altLang="zh-CN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UCAS, Wenbin Qian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SimSun" panose="02010600030101010101" pitchFamily="2" charset="-122"/>
              <a:cs typeface="Times New Roman" charset="0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7E69B127-6FC5-7033-9DE6-FA1A70473633}"/>
              </a:ext>
            </a:extLst>
          </p:cNvPr>
          <p:cNvSpPr txBox="1"/>
          <p:nvPr/>
        </p:nvSpPr>
        <p:spPr>
          <a:xfrm>
            <a:off x="363185" y="2602579"/>
            <a:ext cx="8342120" cy="7853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Very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good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in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cancelling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experimental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effects,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i.e.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efficiencies,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detection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and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production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asymmetries</a:t>
            </a:r>
            <a:endParaRPr lang="en-US" altLang="zh-CN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F5C7EC6F-C668-D445-1333-4E49D29930E0}"/>
              </a:ext>
            </a:extLst>
          </p:cNvPr>
          <p:cNvSpPr txBox="1"/>
          <p:nvPr/>
        </p:nvSpPr>
        <p:spPr>
          <a:xfrm>
            <a:off x="363185" y="3875297"/>
            <a:ext cx="8632225" cy="4160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No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global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triple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product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asymmetry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found</a:t>
            </a:r>
            <a:endParaRPr lang="en-US" altLang="zh-CN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C0798E93-7112-19B3-6396-872190D83A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2487" y="1511603"/>
            <a:ext cx="2235200" cy="4318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401885BB-D583-A58C-6C92-B1AC13F587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18099" y="1484716"/>
            <a:ext cx="2044700" cy="44450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C756BBF1-4BC1-35F3-1A35-8494CA45FB00}"/>
              </a:ext>
            </a:extLst>
          </p:cNvPr>
          <p:cNvSpPr txBox="1"/>
          <p:nvPr/>
        </p:nvSpPr>
        <p:spPr>
          <a:xfrm>
            <a:off x="363185" y="691082"/>
            <a:ext cx="8606994" cy="7853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Triple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product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asymmetry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supposed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to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probe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different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types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of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CP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violation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than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direct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CP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measurements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 </a:t>
            </a:r>
            <a:endParaRPr lang="en-US" altLang="zh-CN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4F33F472-5EE3-A494-DAD1-37F069048E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6191" y="1989836"/>
            <a:ext cx="6477000" cy="6477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ADB16EC-D458-EE19-4C3A-B469BE772A2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15653" y="3473395"/>
            <a:ext cx="3733800" cy="292100"/>
          </a:xfrm>
          <a:prstGeom prst="rect">
            <a:avLst/>
          </a:prstGeom>
        </p:spPr>
      </p:pic>
      <p:sp>
        <p:nvSpPr>
          <p:cNvPr id="25" name="文本框 24">
            <a:extLst>
              <a:ext uri="{FF2B5EF4-FFF2-40B4-BE49-F238E27FC236}">
                <a16:creationId xmlns:a16="http://schemas.microsoft.com/office/drawing/2014/main" id="{8028EAB4-D3EA-5C7C-FC1B-9A8B0A7315D1}"/>
              </a:ext>
            </a:extLst>
          </p:cNvPr>
          <p:cNvSpPr txBox="1"/>
          <p:nvPr/>
        </p:nvSpPr>
        <p:spPr>
          <a:xfrm>
            <a:off x="7263191" y="538501"/>
            <a:ext cx="187487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LHCb-PAPER-2025-021</a:t>
            </a:r>
            <a:endParaRPr lang="zh-CN" altLang="en-US" sz="1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1093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951"/>
    </mc:Choice>
    <mc:Fallback xmlns="">
      <p:transition spd="slow" advTm="48951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9757F1-45E2-09BE-8097-9043A2D06E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>
            <a:extLst>
              <a:ext uri="{FF2B5EF4-FFF2-40B4-BE49-F238E27FC236}">
                <a16:creationId xmlns:a16="http://schemas.microsoft.com/office/drawing/2014/main" id="{7FC84D59-73E2-A630-7618-7B36D2E84ACB}"/>
              </a:ext>
            </a:extLst>
          </p:cNvPr>
          <p:cNvGrpSpPr/>
          <p:nvPr/>
        </p:nvGrpSpPr>
        <p:grpSpPr>
          <a:xfrm>
            <a:off x="0" y="36387"/>
            <a:ext cx="9144000" cy="5107114"/>
            <a:chOff x="0" y="48516"/>
            <a:chExt cx="9144000" cy="6809485"/>
          </a:xfrm>
        </p:grpSpPr>
        <p:grpSp>
          <p:nvGrpSpPr>
            <p:cNvPr id="22" name="组 21">
              <a:extLst>
                <a:ext uri="{FF2B5EF4-FFF2-40B4-BE49-F238E27FC236}">
                  <a16:creationId xmlns:a16="http://schemas.microsoft.com/office/drawing/2014/main" id="{2B10DB04-D1A7-4456-4AAE-5FEA53D58D6B}"/>
                </a:ext>
              </a:extLst>
            </p:cNvPr>
            <p:cNvGrpSpPr/>
            <p:nvPr/>
          </p:nvGrpSpPr>
          <p:grpSpPr>
            <a:xfrm>
              <a:off x="110103" y="48516"/>
              <a:ext cx="8885307" cy="677108"/>
              <a:chOff x="110103" y="48516"/>
              <a:chExt cx="8885307" cy="677108"/>
            </a:xfrm>
          </p:grpSpPr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EE6DC139-F48E-D0EE-7BA5-6F6C4EDDB715}"/>
                  </a:ext>
                </a:extLst>
              </p:cNvPr>
              <p:cNvSpPr/>
              <p:nvPr/>
            </p:nvSpPr>
            <p:spPr>
              <a:xfrm>
                <a:off x="231515" y="48516"/>
                <a:ext cx="3198440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CP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violation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SM</a:t>
                </a:r>
              </a:p>
            </p:txBody>
          </p:sp>
          <p:cxnSp>
            <p:nvCxnSpPr>
              <p:cNvPr id="12" name="直线连接符 11">
                <a:extLst>
                  <a:ext uri="{FF2B5EF4-FFF2-40B4-BE49-F238E27FC236}">
                    <a16:creationId xmlns:a16="http://schemas.microsoft.com/office/drawing/2014/main" id="{66D0A3D9-5128-16DC-D91D-C6E6CC7AF253}"/>
                  </a:ext>
                </a:extLst>
              </p:cNvPr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>
              <a:extLst>
                <a:ext uri="{FF2B5EF4-FFF2-40B4-BE49-F238E27FC236}">
                  <a16:creationId xmlns:a16="http://schemas.microsoft.com/office/drawing/2014/main" id="{809245DD-5D04-C187-6031-A0126884855D}"/>
                </a:ext>
              </a:extLst>
            </p:cNvPr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>
                <a:extLst>
                  <a:ext uri="{FF2B5EF4-FFF2-40B4-BE49-F238E27FC236}">
                    <a16:creationId xmlns:a16="http://schemas.microsoft.com/office/drawing/2014/main" id="{24636E2B-506B-C9D6-2084-A4C9EA378873}"/>
                  </a:ext>
                </a:extLst>
              </p:cNvPr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>
                <a:extLst>
                  <a:ext uri="{FF2B5EF4-FFF2-40B4-BE49-F238E27FC236}">
                    <a16:creationId xmlns:a16="http://schemas.microsoft.com/office/drawing/2014/main" id="{6521D3D4-CABD-DC6E-D91D-0D9E68326436}"/>
                  </a:ext>
                </a:extLst>
              </p:cNvPr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A6E8C901-4615-75A5-46EC-BDE9B37C284B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2025/10/30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灯片编号占位符 1">
            <a:extLst>
              <a:ext uri="{FF2B5EF4-FFF2-40B4-BE49-F238E27FC236}">
                <a16:creationId xmlns:a16="http://schemas.microsoft.com/office/drawing/2014/main" id="{5ADE4094-ED2E-6A45-D5C9-C004ECF9C879}"/>
              </a:ext>
            </a:extLst>
          </p:cNvPr>
          <p:cNvSpPr txBox="1">
            <a:spLocks/>
          </p:cNvSpPr>
          <p:nvPr/>
        </p:nvSpPr>
        <p:spPr>
          <a:xfrm>
            <a:off x="6889711" y="4870359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B75A48-9D91-AD42-8FEF-0106549F2306}" type="slidenum">
              <a:rPr kumimoji="1" lang="zh-CN" altLang="en-US" sz="1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4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1F315694-EACD-8C81-C1B2-EE1056E1E365}"/>
              </a:ext>
            </a:extLst>
          </p:cNvPr>
          <p:cNvSpPr txBox="1"/>
          <p:nvPr/>
        </p:nvSpPr>
        <p:spPr>
          <a:xfrm>
            <a:off x="3959406" y="4835058"/>
            <a:ext cx="1845762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" altLang="zh-CN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UCAS Wenbin Qian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SimSun" panose="02010600030101010101" pitchFamily="2" charset="-122"/>
              <a:cs typeface="Times New Roman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9AA4BC8E-EE82-F498-8C71-6C94F479BB2A}"/>
              </a:ext>
            </a:extLst>
          </p:cNvPr>
          <p:cNvSpPr txBox="1"/>
          <p:nvPr/>
        </p:nvSpPr>
        <p:spPr>
          <a:xfrm>
            <a:off x="363185" y="587594"/>
            <a:ext cx="8194329" cy="69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030" indent="-285030">
              <a:lnSpc>
                <a:spcPct val="150000"/>
              </a:lnSpc>
              <a:buFont typeface="Arial" charset="0"/>
              <a:buChar char="•"/>
            </a:pPr>
            <a:r>
              <a:rPr kumimoji="1"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Complex</a:t>
            </a:r>
            <a:r>
              <a:rPr kumimoji="1"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phases</a:t>
            </a:r>
            <a:r>
              <a:rPr kumimoji="1"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in</a:t>
            </a:r>
            <a:r>
              <a:rPr kumimoji="1"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CKM</a:t>
            </a:r>
            <a:r>
              <a:rPr kumimoji="1"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matrix</a:t>
            </a:r>
            <a:r>
              <a:rPr kumimoji="1"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and</a:t>
            </a:r>
            <a:r>
              <a:rPr kumimoji="1"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PMNS</a:t>
            </a:r>
            <a:r>
              <a:rPr kumimoji="1"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matrix</a:t>
            </a:r>
          </a:p>
          <a:p>
            <a:pPr marL="285030" indent="-285030">
              <a:lnSpc>
                <a:spcPct val="150000"/>
              </a:lnSpc>
              <a:buFont typeface="Arial" charset="0"/>
              <a:buChar char="•"/>
            </a:pPr>
            <a:r>
              <a:rPr kumimoji="1"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CKM</a:t>
            </a:r>
            <a:r>
              <a:rPr kumimoji="1"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matrix</a:t>
            </a:r>
            <a:r>
              <a:rPr kumimoji="1"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：</a:t>
            </a:r>
            <a:r>
              <a:rPr kumimoji="1"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unitary</a:t>
            </a:r>
            <a:r>
              <a:rPr kumimoji="1"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matrix</a:t>
            </a:r>
            <a:r>
              <a:rPr kumimoji="1"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connecting</a:t>
            </a:r>
            <a:r>
              <a:rPr kumimoji="1"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interaction</a:t>
            </a:r>
            <a:r>
              <a:rPr kumimoji="1"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and</a:t>
            </a:r>
            <a:r>
              <a:rPr kumimoji="1"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mass</a:t>
            </a:r>
            <a:r>
              <a:rPr kumimoji="1"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eigenstates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C605C838-553A-DFD5-208B-321B349EC4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3847" y="1341993"/>
            <a:ext cx="2394525" cy="13605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60FB9732-10EB-8B58-5786-94E22A9502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486" y="1407695"/>
            <a:ext cx="4751301" cy="1353866"/>
          </a:xfrm>
          <a:prstGeom prst="rect">
            <a:avLst/>
          </a:prstGeom>
        </p:spPr>
      </p:pic>
      <p:sp>
        <p:nvSpPr>
          <p:cNvPr id="20" name="矩形 19">
            <a:extLst>
              <a:ext uri="{FF2B5EF4-FFF2-40B4-BE49-F238E27FC236}">
                <a16:creationId xmlns:a16="http://schemas.microsoft.com/office/drawing/2014/main" id="{CEB02457-6449-8474-DDB0-6A612718BEDC}"/>
              </a:ext>
            </a:extLst>
          </p:cNvPr>
          <p:cNvSpPr/>
          <p:nvPr/>
        </p:nvSpPr>
        <p:spPr>
          <a:xfrm>
            <a:off x="825576" y="2702531"/>
            <a:ext cx="213071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Interaction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eigenstates</a:t>
            </a:r>
            <a:endParaRPr lang="zh-CN" altLang="en-US" sz="1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B357817D-F245-CC9F-8FF8-7FAB8FB0CBAF}"/>
              </a:ext>
            </a:extLst>
          </p:cNvPr>
          <p:cNvSpPr/>
          <p:nvPr/>
        </p:nvSpPr>
        <p:spPr>
          <a:xfrm>
            <a:off x="3784118" y="2699241"/>
            <a:ext cx="166423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Mass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eigenstates</a:t>
            </a:r>
            <a:endParaRPr lang="zh-CN" altLang="en-US" sz="1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6BB3C1ED-2E5A-6149-A803-137477A4EE0D}"/>
              </a:ext>
            </a:extLst>
          </p:cNvPr>
          <p:cNvSpPr txBox="1"/>
          <p:nvPr/>
        </p:nvSpPr>
        <p:spPr>
          <a:xfrm>
            <a:off x="363184" y="3015758"/>
            <a:ext cx="5974553" cy="1668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030" indent="-285030">
              <a:lnSpc>
                <a:spcPct val="150000"/>
              </a:lnSpc>
              <a:buFont typeface="Arial" charset="0"/>
              <a:buChar char="•"/>
            </a:pPr>
            <a:r>
              <a:rPr kumimoji="1"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Matrix</a:t>
            </a:r>
            <a:r>
              <a:rPr kumimoji="1"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pattern</a:t>
            </a:r>
            <a:r>
              <a:rPr kumimoji="1"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very</a:t>
            </a:r>
            <a:r>
              <a:rPr kumimoji="1"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different</a:t>
            </a:r>
            <a:r>
              <a:rPr kumimoji="1"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？ </a:t>
            </a:r>
            <a:r>
              <a:rPr kumimoji="1"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Why</a:t>
            </a:r>
            <a:r>
              <a:rPr kumimoji="1"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？</a:t>
            </a:r>
            <a:endParaRPr kumimoji="1" lang="en-US" altLang="zh-CN" sz="1400" b="1" dirty="0">
              <a:solidFill>
                <a:srgbClr val="002060"/>
              </a:solidFill>
              <a:latin typeface="Arial" panose="020B0604020202020204" pitchFamily="34" charset="0"/>
              <a:ea typeface="SimHei" charset="-122"/>
              <a:cs typeface="Arial" panose="020B0604020202020204" pitchFamily="34" charset="0"/>
            </a:endParaRPr>
          </a:p>
          <a:p>
            <a:pPr marL="285030" indent="-285030">
              <a:lnSpc>
                <a:spcPct val="150000"/>
              </a:lnSpc>
              <a:buFont typeface="Arial" charset="0"/>
              <a:buChar char="•"/>
            </a:pPr>
            <a:r>
              <a:rPr kumimoji="1" lang="en-US" altLang="zh-CN" sz="1400" b="1" dirty="0" err="1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Jarlskog</a:t>
            </a:r>
            <a:r>
              <a:rPr kumimoji="1"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invariant:</a:t>
            </a:r>
          </a:p>
          <a:p>
            <a:pPr marL="285030" indent="-285030">
              <a:lnSpc>
                <a:spcPct val="150000"/>
              </a:lnSpc>
              <a:buFont typeface="Arial" charset="0"/>
              <a:buChar char="•"/>
            </a:pPr>
            <a:endParaRPr kumimoji="1" lang="en-US" altLang="zh-CN" sz="1400" b="1" dirty="0">
              <a:solidFill>
                <a:srgbClr val="002060"/>
              </a:solidFill>
              <a:latin typeface="Arial" panose="020B0604020202020204" pitchFamily="34" charset="0"/>
              <a:ea typeface="SimHei" charset="-122"/>
              <a:cs typeface="Arial" panose="020B0604020202020204" pitchFamily="34" charset="0"/>
            </a:endParaRPr>
          </a:p>
          <a:p>
            <a:pPr marL="285030" indent="-285030">
              <a:lnSpc>
                <a:spcPct val="150000"/>
              </a:lnSpc>
              <a:buFont typeface="Arial" charset="0"/>
              <a:buChar char="•"/>
            </a:pPr>
            <a:endParaRPr kumimoji="1" lang="en-US" altLang="zh-CN" sz="1400" b="1" dirty="0">
              <a:solidFill>
                <a:srgbClr val="002060"/>
              </a:solidFill>
              <a:latin typeface="Arial" panose="020B0604020202020204" pitchFamily="34" charset="0"/>
              <a:ea typeface="SimHei" charset="-122"/>
              <a:cs typeface="Arial" panose="020B0604020202020204" pitchFamily="34" charset="0"/>
            </a:endParaRPr>
          </a:p>
          <a:p>
            <a:pPr marL="285030" indent="-285030">
              <a:lnSpc>
                <a:spcPct val="150000"/>
              </a:lnSpc>
              <a:buFont typeface="Arial" charset="0"/>
              <a:buChar char="•"/>
            </a:pPr>
            <a:r>
              <a:rPr kumimoji="1"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Related</a:t>
            </a:r>
            <a:r>
              <a:rPr kumimoji="1"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to</a:t>
            </a:r>
            <a:r>
              <a:rPr kumimoji="1"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mass</a:t>
            </a:r>
            <a:r>
              <a:rPr kumimoji="1"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hierarchy?</a:t>
            </a:r>
            <a:r>
              <a:rPr kumimoji="1"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Relation</a:t>
            </a:r>
            <a:r>
              <a:rPr kumimoji="1"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between</a:t>
            </a:r>
            <a:r>
              <a:rPr kumimoji="1"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Yukawa</a:t>
            </a:r>
            <a:r>
              <a:rPr kumimoji="1"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and</a:t>
            </a:r>
            <a:r>
              <a:rPr kumimoji="1"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CKM?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D633FE7F-CFDC-3278-D0C5-B2616980A16D}"/>
                  </a:ext>
                </a:extLst>
              </p:cNvPr>
              <p:cNvSpPr txBox="1"/>
              <p:nvPr/>
            </p:nvSpPr>
            <p:spPr>
              <a:xfrm>
                <a:off x="1264071" y="3849865"/>
                <a:ext cx="3232423" cy="30309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b="1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𝐉</m:t>
                        </m:r>
                      </m:e>
                      <m:sub>
                        <m:r>
                          <a:rPr kumimoji="1" lang="en-US" altLang="zh-CN" b="1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𝐞𝐱𝐩</m:t>
                        </m:r>
                      </m:sub>
                    </m:sSub>
                  </m:oMath>
                </a14:m>
                <a:r>
                  <a:rPr kumimoji="1" lang="en-US" altLang="zh-CN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~</a:t>
                </a:r>
                <a:r>
                  <a:rPr kumimoji="1" lang="zh-CN" altLang="en-US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3x10</a:t>
                </a:r>
                <a:r>
                  <a:rPr kumimoji="1" lang="en-US" altLang="zh-CN" b="1" baseline="300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-5</a:t>
                </a:r>
                <a:r>
                  <a:rPr kumimoji="1" lang="zh-CN" altLang="en-US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</a:t>
                </a:r>
                <a:r>
                  <a:rPr kumimoji="1" lang="zh-CN" altLang="en-US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kumimoji="1" lang="en-US" altLang="zh-CN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J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1" lang="en-US" altLang="zh-CN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max</m:t>
                        </m:r>
                      </m:sub>
                    </m:sSub>
                    <m:r>
                      <a:rPr kumimoji="1" lang="en-US" altLang="zh-CN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=1/6</m:t>
                    </m:r>
                    <m:rad>
                      <m:radPr>
                        <m:degHide m:val="on"/>
                        <m:ctrlPr>
                          <a:rPr kumimoji="1"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kumimoji="1" lang="en-US" altLang="zh-CN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rad>
                  </m:oMath>
                </a14:m>
                <a:r>
                  <a:rPr kumimoji="1" lang="en-US" altLang="zh-CN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~0.1</a:t>
                </a:r>
                <a:r>
                  <a:rPr kumimoji="1" lang="zh-CN" altLang="en-US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D633FE7F-CFDC-3278-D0C5-B2616980A1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4071" y="3849865"/>
                <a:ext cx="3232423" cy="303096"/>
              </a:xfrm>
              <a:prstGeom prst="rect">
                <a:avLst/>
              </a:prstGeom>
              <a:blipFill>
                <a:blip r:embed="rId5"/>
                <a:stretch>
                  <a:fillRect l="-3125" t="-20833" r="-1563" b="-41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矩形 30">
            <a:extLst>
              <a:ext uri="{FF2B5EF4-FFF2-40B4-BE49-F238E27FC236}">
                <a16:creationId xmlns:a16="http://schemas.microsoft.com/office/drawing/2014/main" id="{04E248A0-D928-815B-EAF5-21B41251A55A}"/>
              </a:ext>
            </a:extLst>
          </p:cNvPr>
          <p:cNvSpPr/>
          <p:nvPr/>
        </p:nvSpPr>
        <p:spPr>
          <a:xfrm>
            <a:off x="6442841" y="3226676"/>
            <a:ext cx="63062" cy="7357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CD7A5352-1358-83C1-DD1F-92E23CBA52AE}"/>
              </a:ext>
            </a:extLst>
          </p:cNvPr>
          <p:cNvSpPr/>
          <p:nvPr/>
        </p:nvSpPr>
        <p:spPr>
          <a:xfrm>
            <a:off x="6437588" y="3484176"/>
            <a:ext cx="162910" cy="20219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4BCB872C-E47A-D14A-A1B4-24838546568B}"/>
              </a:ext>
            </a:extLst>
          </p:cNvPr>
          <p:cNvSpPr/>
          <p:nvPr/>
        </p:nvSpPr>
        <p:spPr>
          <a:xfrm>
            <a:off x="6437587" y="3868642"/>
            <a:ext cx="452123" cy="39304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文本框 33">
                <a:extLst>
                  <a:ext uri="{FF2B5EF4-FFF2-40B4-BE49-F238E27FC236}">
                    <a16:creationId xmlns:a16="http://schemas.microsoft.com/office/drawing/2014/main" id="{C76C69F7-E63B-2B96-6ADC-3BD7E38C346E}"/>
                  </a:ext>
                </a:extLst>
              </p:cNvPr>
              <p:cNvSpPr txBox="1"/>
              <p:nvPr/>
            </p:nvSpPr>
            <p:spPr>
              <a:xfrm>
                <a:off x="6657956" y="3124962"/>
                <a:ext cx="19325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34" name="文本框 33">
                <a:extLst>
                  <a:ext uri="{FF2B5EF4-FFF2-40B4-BE49-F238E27FC236}">
                    <a16:creationId xmlns:a16="http://schemas.microsoft.com/office/drawing/2014/main" id="{C76C69F7-E63B-2B96-6ADC-3BD7E38C34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57956" y="3124962"/>
                <a:ext cx="193258" cy="276999"/>
              </a:xfrm>
              <a:prstGeom prst="rect">
                <a:avLst/>
              </a:prstGeom>
              <a:blipFill>
                <a:blip r:embed="rId6"/>
                <a:stretch>
                  <a:fillRect l="-31250" r="-25000" b="-909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文本框 34">
                <a:extLst>
                  <a:ext uri="{FF2B5EF4-FFF2-40B4-BE49-F238E27FC236}">
                    <a16:creationId xmlns:a16="http://schemas.microsoft.com/office/drawing/2014/main" id="{4C8DA19A-BAA5-3B4B-32E4-A6EB436C36EC}"/>
                  </a:ext>
                </a:extLst>
              </p:cNvPr>
              <p:cNvSpPr txBox="1"/>
              <p:nvPr/>
            </p:nvSpPr>
            <p:spPr>
              <a:xfrm>
                <a:off x="6837160" y="3446773"/>
                <a:ext cx="16504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𝑠</m:t>
                      </m:r>
                    </m:oMath>
                  </m:oMathPara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35" name="文本框 34">
                <a:extLst>
                  <a:ext uri="{FF2B5EF4-FFF2-40B4-BE49-F238E27FC236}">
                    <a16:creationId xmlns:a16="http://schemas.microsoft.com/office/drawing/2014/main" id="{4C8DA19A-BAA5-3B4B-32E4-A6EB436C36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7160" y="3446773"/>
                <a:ext cx="165045" cy="276999"/>
              </a:xfrm>
              <a:prstGeom prst="rect">
                <a:avLst/>
              </a:prstGeom>
              <a:blipFill>
                <a:blip r:embed="rId7"/>
                <a:stretch>
                  <a:fillRect l="-21429" r="-1428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文本框 35">
                <a:extLst>
                  <a:ext uri="{FF2B5EF4-FFF2-40B4-BE49-F238E27FC236}">
                    <a16:creationId xmlns:a16="http://schemas.microsoft.com/office/drawing/2014/main" id="{00622425-1AA7-B63B-CBE5-6FC37A65727C}"/>
                  </a:ext>
                </a:extLst>
              </p:cNvPr>
              <p:cNvSpPr txBox="1"/>
              <p:nvPr/>
            </p:nvSpPr>
            <p:spPr>
              <a:xfrm>
                <a:off x="7021029" y="3909625"/>
                <a:ext cx="18299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36" name="文本框 35">
                <a:extLst>
                  <a:ext uri="{FF2B5EF4-FFF2-40B4-BE49-F238E27FC236}">
                    <a16:creationId xmlns:a16="http://schemas.microsoft.com/office/drawing/2014/main" id="{00622425-1AA7-B63B-CBE5-6FC37A6572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1029" y="3909625"/>
                <a:ext cx="182999" cy="276999"/>
              </a:xfrm>
              <a:prstGeom prst="rect">
                <a:avLst/>
              </a:prstGeom>
              <a:blipFill>
                <a:blip r:embed="rId8"/>
                <a:stretch>
                  <a:fillRect l="-25000" r="-25000" b="-869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矩形 36">
            <a:extLst>
              <a:ext uri="{FF2B5EF4-FFF2-40B4-BE49-F238E27FC236}">
                <a16:creationId xmlns:a16="http://schemas.microsoft.com/office/drawing/2014/main" id="{89D9A167-AF4D-76FC-4D36-CA42A9E3584A}"/>
              </a:ext>
            </a:extLst>
          </p:cNvPr>
          <p:cNvSpPr/>
          <p:nvPr/>
        </p:nvSpPr>
        <p:spPr>
          <a:xfrm>
            <a:off x="7656784" y="3231934"/>
            <a:ext cx="63062" cy="7357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66272932-0D26-98DA-E0BE-70739456AC02}"/>
              </a:ext>
            </a:extLst>
          </p:cNvPr>
          <p:cNvSpPr/>
          <p:nvPr/>
        </p:nvSpPr>
        <p:spPr>
          <a:xfrm>
            <a:off x="7651530" y="3394841"/>
            <a:ext cx="346841" cy="34547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7D5A4EE5-C3CA-9749-7BAE-33532563E186}"/>
              </a:ext>
            </a:extLst>
          </p:cNvPr>
          <p:cNvSpPr/>
          <p:nvPr/>
        </p:nvSpPr>
        <p:spPr>
          <a:xfrm>
            <a:off x="7651530" y="3873899"/>
            <a:ext cx="1129286" cy="94706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文本框 39">
                <a:extLst>
                  <a:ext uri="{FF2B5EF4-FFF2-40B4-BE49-F238E27FC236}">
                    <a16:creationId xmlns:a16="http://schemas.microsoft.com/office/drawing/2014/main" id="{D3B32FDF-D96C-0CAE-34BD-CBC7F72B92B7}"/>
                  </a:ext>
                </a:extLst>
              </p:cNvPr>
              <p:cNvSpPr txBox="1"/>
              <p:nvPr/>
            </p:nvSpPr>
            <p:spPr>
              <a:xfrm>
                <a:off x="7871899" y="3119710"/>
                <a:ext cx="19178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𝑢</m:t>
                      </m:r>
                    </m:oMath>
                  </m:oMathPara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40" name="文本框 39">
                <a:extLst>
                  <a:ext uri="{FF2B5EF4-FFF2-40B4-BE49-F238E27FC236}">
                    <a16:creationId xmlns:a16="http://schemas.microsoft.com/office/drawing/2014/main" id="{D3B32FDF-D96C-0CAE-34BD-CBC7F72B92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71899" y="3119710"/>
                <a:ext cx="191783" cy="276999"/>
              </a:xfrm>
              <a:prstGeom prst="rect">
                <a:avLst/>
              </a:prstGeom>
              <a:blipFill>
                <a:blip r:embed="rId9"/>
                <a:stretch>
                  <a:fillRect l="-11765" r="-588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文本框 40">
                <a:extLst>
                  <a:ext uri="{FF2B5EF4-FFF2-40B4-BE49-F238E27FC236}">
                    <a16:creationId xmlns:a16="http://schemas.microsoft.com/office/drawing/2014/main" id="{4A1EB86B-5573-62B1-C16D-D2FBACD56FE3}"/>
                  </a:ext>
                </a:extLst>
              </p:cNvPr>
              <p:cNvSpPr txBox="1"/>
              <p:nvPr/>
            </p:nvSpPr>
            <p:spPr>
              <a:xfrm>
                <a:off x="8355898" y="3452031"/>
                <a:ext cx="16600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𝑐</m:t>
                      </m:r>
                    </m:oMath>
                  </m:oMathPara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41" name="文本框 40">
                <a:extLst>
                  <a:ext uri="{FF2B5EF4-FFF2-40B4-BE49-F238E27FC236}">
                    <a16:creationId xmlns:a16="http://schemas.microsoft.com/office/drawing/2014/main" id="{4A1EB86B-5573-62B1-C16D-D2FBACD56F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55898" y="3452031"/>
                <a:ext cx="166007" cy="276999"/>
              </a:xfrm>
              <a:prstGeom prst="rect">
                <a:avLst/>
              </a:prstGeom>
              <a:blipFill>
                <a:blip r:embed="rId10"/>
                <a:stretch>
                  <a:fillRect l="-21429" r="-714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文本框 41">
                <a:extLst>
                  <a:ext uri="{FF2B5EF4-FFF2-40B4-BE49-F238E27FC236}">
                    <a16:creationId xmlns:a16="http://schemas.microsoft.com/office/drawing/2014/main" id="{9F69B29C-53C2-D918-4213-3836804B312F}"/>
                  </a:ext>
                </a:extLst>
              </p:cNvPr>
              <p:cNvSpPr txBox="1"/>
              <p:nvPr/>
            </p:nvSpPr>
            <p:spPr>
              <a:xfrm>
                <a:off x="8844571" y="3914883"/>
                <a:ext cx="14991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42" name="文本框 41">
                <a:extLst>
                  <a:ext uri="{FF2B5EF4-FFF2-40B4-BE49-F238E27FC236}">
                    <a16:creationId xmlns:a16="http://schemas.microsoft.com/office/drawing/2014/main" id="{9F69B29C-53C2-D918-4213-3836804B31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44571" y="3914883"/>
                <a:ext cx="149913" cy="276999"/>
              </a:xfrm>
              <a:prstGeom prst="rect">
                <a:avLst/>
              </a:prstGeom>
              <a:blipFill>
                <a:blip r:embed="rId11"/>
                <a:stretch>
                  <a:fillRect l="-33333" r="-33333" b="-43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上箭头 2">
            <a:extLst>
              <a:ext uri="{FF2B5EF4-FFF2-40B4-BE49-F238E27FC236}">
                <a16:creationId xmlns:a16="http://schemas.microsoft.com/office/drawing/2014/main" id="{266BD7F6-FD99-300F-B1CB-B2F5349170C2}"/>
              </a:ext>
            </a:extLst>
          </p:cNvPr>
          <p:cNvSpPr/>
          <p:nvPr/>
        </p:nvSpPr>
        <p:spPr>
          <a:xfrm rot="17792292">
            <a:off x="6919882" y="2667303"/>
            <a:ext cx="137810" cy="688041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78752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094"/>
    </mc:Choice>
    <mc:Fallback xmlns="">
      <p:transition spd="slow" advTm="52094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6EBE88-54D0-B01F-3165-285D64DF84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>
            <a:extLst>
              <a:ext uri="{FF2B5EF4-FFF2-40B4-BE49-F238E27FC236}">
                <a16:creationId xmlns:a16="http://schemas.microsoft.com/office/drawing/2014/main" id="{23A3ADF1-17A8-A5AD-2570-3E836AEBCDA3}"/>
              </a:ext>
            </a:extLst>
          </p:cNvPr>
          <p:cNvGrpSpPr/>
          <p:nvPr/>
        </p:nvGrpSpPr>
        <p:grpSpPr>
          <a:xfrm>
            <a:off x="0" y="36387"/>
            <a:ext cx="9144000" cy="5107114"/>
            <a:chOff x="0" y="48516"/>
            <a:chExt cx="9144000" cy="6809485"/>
          </a:xfrm>
        </p:grpSpPr>
        <p:grpSp>
          <p:nvGrpSpPr>
            <p:cNvPr id="22" name="组 21">
              <a:extLst>
                <a:ext uri="{FF2B5EF4-FFF2-40B4-BE49-F238E27FC236}">
                  <a16:creationId xmlns:a16="http://schemas.microsoft.com/office/drawing/2014/main" id="{3DAA4A7F-BD84-30FB-4057-41309BB34EF5}"/>
                </a:ext>
              </a:extLst>
            </p:cNvPr>
            <p:cNvGrpSpPr/>
            <p:nvPr/>
          </p:nvGrpSpPr>
          <p:grpSpPr>
            <a:xfrm>
              <a:off x="110103" y="48516"/>
              <a:ext cx="8885307" cy="677108"/>
              <a:chOff x="110103" y="48516"/>
              <a:chExt cx="8885307" cy="677108"/>
            </a:xfrm>
          </p:grpSpPr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8803820C-B475-22FB-97E3-DB0E6A1080F6}"/>
                  </a:ext>
                </a:extLst>
              </p:cNvPr>
              <p:cNvSpPr/>
              <p:nvPr/>
            </p:nvSpPr>
            <p:spPr>
              <a:xfrm>
                <a:off x="231515" y="48516"/>
                <a:ext cx="4281941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Precision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measurements</a:t>
                </a:r>
              </a:p>
            </p:txBody>
          </p:sp>
          <p:cxnSp>
            <p:nvCxnSpPr>
              <p:cNvPr id="12" name="直线连接符 11">
                <a:extLst>
                  <a:ext uri="{FF2B5EF4-FFF2-40B4-BE49-F238E27FC236}">
                    <a16:creationId xmlns:a16="http://schemas.microsoft.com/office/drawing/2014/main" id="{E2CEEAB3-1DBC-7E6E-C9E8-ABBF85AB1D92}"/>
                  </a:ext>
                </a:extLst>
              </p:cNvPr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>
              <a:extLst>
                <a:ext uri="{FF2B5EF4-FFF2-40B4-BE49-F238E27FC236}">
                  <a16:creationId xmlns:a16="http://schemas.microsoft.com/office/drawing/2014/main" id="{96A1F64F-38FF-1195-D401-0E03565F8DBA}"/>
                </a:ext>
              </a:extLst>
            </p:cNvPr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>
                <a:extLst>
                  <a:ext uri="{FF2B5EF4-FFF2-40B4-BE49-F238E27FC236}">
                    <a16:creationId xmlns:a16="http://schemas.microsoft.com/office/drawing/2014/main" id="{8C75614D-F580-6797-375D-B4E5ADA8EFAE}"/>
                  </a:ext>
                </a:extLst>
              </p:cNvPr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>
                <a:extLst>
                  <a:ext uri="{FF2B5EF4-FFF2-40B4-BE49-F238E27FC236}">
                    <a16:creationId xmlns:a16="http://schemas.microsoft.com/office/drawing/2014/main" id="{7D274D8B-D13E-A8BC-BF0B-FBDFBD097645}"/>
                  </a:ext>
                </a:extLst>
              </p:cNvPr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8DC8C101-0720-060D-97D1-8F30518891F8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2025/10/30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灯片编号占位符 1">
            <a:extLst>
              <a:ext uri="{FF2B5EF4-FFF2-40B4-BE49-F238E27FC236}">
                <a16:creationId xmlns:a16="http://schemas.microsoft.com/office/drawing/2014/main" id="{D07AB9A9-2D92-8839-C7A6-59F206C185D4}"/>
              </a:ext>
            </a:extLst>
          </p:cNvPr>
          <p:cNvSpPr txBox="1">
            <a:spLocks/>
          </p:cNvSpPr>
          <p:nvPr/>
        </p:nvSpPr>
        <p:spPr>
          <a:xfrm>
            <a:off x="6889711" y="4870359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B75A48-9D91-AD42-8FEF-0106549F2306}" type="slidenum">
              <a:rPr kumimoji="1" lang="zh-CN" altLang="en-US" sz="1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5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132C0301-764E-1283-7012-00E294245856}"/>
              </a:ext>
            </a:extLst>
          </p:cNvPr>
          <p:cNvSpPr txBox="1"/>
          <p:nvPr/>
        </p:nvSpPr>
        <p:spPr>
          <a:xfrm>
            <a:off x="3959406" y="4835058"/>
            <a:ext cx="1845762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" altLang="zh-CN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UCAS Wenbin Qian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SimSun" panose="02010600030101010101" pitchFamily="2" charset="-122"/>
              <a:cs typeface="Times New Roman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F927E1D9-A235-C04F-8A7A-D7EF3FC3B6F4}"/>
              </a:ext>
            </a:extLst>
          </p:cNvPr>
          <p:cNvSpPr txBox="1"/>
          <p:nvPr/>
        </p:nvSpPr>
        <p:spPr>
          <a:xfrm>
            <a:off x="363185" y="587594"/>
            <a:ext cx="8194329" cy="376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030" indent="-285030">
              <a:lnSpc>
                <a:spcPct val="150000"/>
              </a:lnSpc>
              <a:buFont typeface="Arial" charset="0"/>
              <a:buChar char="•"/>
            </a:pPr>
            <a:r>
              <a:rPr kumimoji="1"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Precision</a:t>
            </a:r>
            <a:r>
              <a:rPr kumimoji="1"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essential</a:t>
            </a:r>
            <a:r>
              <a:rPr kumimoji="1"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to</a:t>
            </a:r>
            <a:r>
              <a:rPr kumimoji="1"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find</a:t>
            </a:r>
            <a:r>
              <a:rPr kumimoji="1"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the</a:t>
            </a:r>
            <a:r>
              <a:rPr kumimoji="1"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footprint</a:t>
            </a:r>
            <a:r>
              <a:rPr kumimoji="1"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of</a:t>
            </a:r>
            <a:r>
              <a:rPr kumimoji="1"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NP</a:t>
            </a:r>
            <a:endParaRPr kumimoji="1" lang="en-US" altLang="zh-CN" sz="1400" b="1" dirty="0">
              <a:solidFill>
                <a:srgbClr val="002060"/>
              </a:solidFill>
              <a:latin typeface="Times New Roman" panose="02020603050405020304" pitchFamily="18" charset="0"/>
              <a:ea typeface="SimHei" charset="-122"/>
              <a:cs typeface="Times New Roman" panose="02020603050405020304" pitchFamily="18" charset="0"/>
            </a:endParaRPr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E9750068-26B3-9ACB-7B99-4BF84CCDD7F6}"/>
              </a:ext>
            </a:extLst>
          </p:cNvPr>
          <p:cNvGrpSpPr/>
          <p:nvPr/>
        </p:nvGrpSpPr>
        <p:grpSpPr>
          <a:xfrm>
            <a:off x="1114147" y="1005884"/>
            <a:ext cx="4938329" cy="884432"/>
            <a:chOff x="1114146" y="1005884"/>
            <a:chExt cx="6926984" cy="1456892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73C0506D-253F-C853-9549-54CCE89701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27399" y="1146315"/>
              <a:ext cx="4316960" cy="759026"/>
            </a:xfrm>
            <a:prstGeom prst="rect">
              <a:avLst/>
            </a:prstGeom>
          </p:spPr>
        </p:pic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1B85C984-2315-0194-776E-A0A0EB35F4E1}"/>
                </a:ext>
              </a:extLst>
            </p:cNvPr>
            <p:cNvSpPr/>
            <p:nvPr/>
          </p:nvSpPr>
          <p:spPr>
            <a:xfrm>
              <a:off x="3988448" y="1146315"/>
              <a:ext cx="649356" cy="777678"/>
            </a:xfrm>
            <a:prstGeom prst="rect">
              <a:avLst/>
            </a:prstGeom>
            <a:no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A5D83DE5-A21C-4571-3815-8B421832223D}"/>
                </a:ext>
              </a:extLst>
            </p:cNvPr>
            <p:cNvSpPr/>
            <p:nvPr/>
          </p:nvSpPr>
          <p:spPr>
            <a:xfrm>
              <a:off x="1114146" y="1091986"/>
              <a:ext cx="2105675" cy="777678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矩形 5">
                  <a:extLst>
                    <a:ext uri="{FF2B5EF4-FFF2-40B4-BE49-F238E27FC236}">
                      <a16:creationId xmlns:a16="http://schemas.microsoft.com/office/drawing/2014/main" id="{D573BD60-83FC-02A7-B91B-B88AD4E384B9}"/>
                    </a:ext>
                  </a:extLst>
                </p:cNvPr>
                <p:cNvSpPr/>
                <p:nvPr/>
              </p:nvSpPr>
              <p:spPr>
                <a:xfrm>
                  <a:off x="3285879" y="1909101"/>
                  <a:ext cx="3357411" cy="55367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en-US" altLang="zh-CN" sz="1200" dirty="0">
                      <a:solidFill>
                        <a:srgbClr val="0000FF"/>
                      </a:solidFill>
                      <a:latin typeface="Times New Roman" panose="02020603050405020304" pitchFamily="18" charset="0"/>
                      <a:ea typeface="SimHei" panose="02010609060101010101" pitchFamily="49" charset="-122"/>
                      <a:cs typeface="Times New Roman" panose="02020603050405020304" pitchFamily="18" charset="0"/>
                    </a:rPr>
                    <a:t>Energy</a:t>
                  </a:r>
                  <a:r>
                    <a:rPr lang="zh-CN" altLang="en-US" sz="1200" dirty="0">
                      <a:solidFill>
                        <a:srgbClr val="0000FF"/>
                      </a:solidFill>
                      <a:latin typeface="Times New Roman" panose="02020603050405020304" pitchFamily="18" charset="0"/>
                      <a:ea typeface="SimHei" panose="02010609060101010101" pitchFamily="49" charset="-122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zh-CN" sz="1200" dirty="0">
                      <a:solidFill>
                        <a:srgbClr val="0000FF"/>
                      </a:solidFill>
                      <a:latin typeface="Times New Roman" panose="02020603050405020304" pitchFamily="18" charset="0"/>
                      <a:ea typeface="SimHei" panose="02010609060101010101" pitchFamily="49" charset="-122"/>
                      <a:cs typeface="Times New Roman" panose="02020603050405020304" pitchFamily="18" charset="0"/>
                    </a:rPr>
                    <a:t>scale</a:t>
                  </a:r>
                  <a:r>
                    <a:rPr lang="zh-CN" altLang="en-US" sz="1200" dirty="0">
                      <a:solidFill>
                        <a:srgbClr val="0000FF"/>
                      </a:solidFill>
                      <a:latin typeface="Times New Roman" panose="02020603050405020304" pitchFamily="18" charset="0"/>
                      <a:ea typeface="SimHei" panose="02010609060101010101" pitchFamily="49" charset="-122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zh-CN" sz="1200" dirty="0">
                      <a:solidFill>
                        <a:srgbClr val="0000FF"/>
                      </a:solidFill>
                      <a:latin typeface="Times New Roman" panose="02020603050405020304" pitchFamily="18" charset="0"/>
                      <a:ea typeface="SimHei" panose="02010609060101010101" pitchFamily="49" charset="-122"/>
                      <a:cs typeface="Times New Roman" panose="02020603050405020304" pitchFamily="18" charset="0"/>
                    </a:rPr>
                    <a:t>for</a:t>
                  </a:r>
                  <a:r>
                    <a:rPr lang="zh-CN" altLang="en-US" sz="1200" dirty="0">
                      <a:solidFill>
                        <a:srgbClr val="0000FF"/>
                      </a:solidFill>
                      <a:latin typeface="Times New Roman" panose="02020603050405020304" pitchFamily="18" charset="0"/>
                      <a:ea typeface="SimHei" panose="02010609060101010101" pitchFamily="49" charset="-122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zh-CN" sz="1200" dirty="0">
                      <a:solidFill>
                        <a:srgbClr val="0000FF"/>
                      </a:solidFill>
                      <a:latin typeface="Times New Roman" panose="02020603050405020304" pitchFamily="18" charset="0"/>
                      <a:ea typeface="SimHei" panose="02010609060101010101" pitchFamily="49" charset="-122"/>
                      <a:cs typeface="Times New Roman" panose="02020603050405020304" pitchFamily="18" charset="0"/>
                    </a:rPr>
                    <a:t>SM:</a:t>
                  </a:r>
                  <a:r>
                    <a:rPr lang="zh-CN" altLang="en-US" sz="1200" dirty="0">
                      <a:solidFill>
                        <a:srgbClr val="0000FF"/>
                      </a:solidFill>
                      <a:latin typeface="Times New Roman" panose="02020603050405020304" pitchFamily="18" charset="0"/>
                      <a:ea typeface="SimHei" panose="02010609060101010101" pitchFamily="49" charset="-122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altLang="zh-CN" sz="12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SimHei" panose="02010609060101010101" pitchFamily="49" charset="-122"/>
                          <a:cs typeface="Times New Roman" panose="02020603050405020304" pitchFamily="18" charset="0"/>
                        </a:rPr>
                        <m:t>𝑣</m:t>
                      </m:r>
                      <m:r>
                        <a:rPr lang="en-US" altLang="zh-CN" sz="12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SimHei" panose="02010609060101010101" pitchFamily="49" charset="-122"/>
                          <a:cs typeface="Times New Roman" panose="02020603050405020304" pitchFamily="18" charset="0"/>
                        </a:rPr>
                        <m:t> ~100</m:t>
                      </m:r>
                    </m:oMath>
                  </a14:m>
                  <a:r>
                    <a:rPr lang="zh-CN" altLang="en-US" sz="1200" dirty="0">
                      <a:solidFill>
                        <a:srgbClr val="0000FF"/>
                      </a:solidFill>
                      <a:latin typeface="Times New Roman" panose="02020603050405020304" pitchFamily="18" charset="0"/>
                      <a:ea typeface="SimHei" panose="02010609060101010101" pitchFamily="49" charset="-122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zh-CN" sz="1200" dirty="0">
                      <a:solidFill>
                        <a:srgbClr val="0000FF"/>
                      </a:solidFill>
                      <a:latin typeface="Times New Roman" panose="02020603050405020304" pitchFamily="18" charset="0"/>
                      <a:ea typeface="SimHei" panose="02010609060101010101" pitchFamily="49" charset="-122"/>
                      <a:cs typeface="Times New Roman" panose="02020603050405020304" pitchFamily="18" charset="0"/>
                    </a:rPr>
                    <a:t>GeV</a:t>
                  </a:r>
                  <a:endParaRPr lang="zh-CN" altLang="en-US" sz="12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6" name="矩形 5">
                  <a:extLst>
                    <a:ext uri="{FF2B5EF4-FFF2-40B4-BE49-F238E27FC236}">
                      <a16:creationId xmlns:a16="http://schemas.microsoft.com/office/drawing/2014/main" id="{D573BD60-83FC-02A7-B91B-B88AD4E384B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85879" y="1909101"/>
                  <a:ext cx="3357411" cy="553675"/>
                </a:xfrm>
                <a:prstGeom prst="rect">
                  <a:avLst/>
                </a:prstGeom>
                <a:blipFill>
                  <a:blip r:embed="rId4"/>
                  <a:stretch>
                    <a:fillRect b="-14815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8" name="直线箭头连接符 7">
              <a:extLst>
                <a:ext uri="{FF2B5EF4-FFF2-40B4-BE49-F238E27FC236}">
                  <a16:creationId xmlns:a16="http://schemas.microsoft.com/office/drawing/2014/main" id="{1C90D7C5-7F8C-28A3-75C1-9FB9F9BFE1C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99748" y="1439185"/>
              <a:ext cx="958805" cy="342992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矩形 8">
                  <a:extLst>
                    <a:ext uri="{FF2B5EF4-FFF2-40B4-BE49-F238E27FC236}">
                      <a16:creationId xmlns:a16="http://schemas.microsoft.com/office/drawing/2014/main" id="{2E377DE5-EBFA-4094-139E-B6851296B944}"/>
                    </a:ext>
                  </a:extLst>
                </p:cNvPr>
                <p:cNvSpPr/>
                <p:nvPr/>
              </p:nvSpPr>
              <p:spPr>
                <a:xfrm>
                  <a:off x="6265209" y="1005884"/>
                  <a:ext cx="1775921" cy="68760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en-US" altLang="zh-CN" sz="1600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ea typeface="SimHei" panose="02010609060101010101" pitchFamily="49" charset="-122"/>
                      <a:cs typeface="Times New Roman" panose="02020603050405020304" pitchFamily="18" charset="0"/>
                    </a:rPr>
                    <a:t>NP</a:t>
                  </a:r>
                  <a:r>
                    <a:rPr lang="zh-CN" altLang="en-US" sz="1600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ea typeface="SimHei" panose="02010609060101010101" pitchFamily="49" charset="-122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zh-CN" sz="1600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ea typeface="SimHei" panose="02010609060101010101" pitchFamily="49" charset="-122"/>
                      <a:cs typeface="Times New Roman" panose="02020603050405020304" pitchFamily="18" charset="0"/>
                    </a:rPr>
                    <a:t>scale:</a:t>
                  </a:r>
                  <a:r>
                    <a:rPr lang="zh-CN" altLang="en-US" sz="1600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ea typeface="SimHei" panose="02010609060101010101" pitchFamily="49" charset="-122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 sz="16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SimHei" panose="02010609060101010101" pitchFamily="49" charset="-122"/>
                          <a:cs typeface="Times New Roman" panose="02020603050405020304" pitchFamily="18" charset="0"/>
                        </a:rPr>
                        <m:t>Λ</m:t>
                      </m:r>
                    </m:oMath>
                  </a14:m>
                  <a:endParaRPr lang="zh-CN" altLang="en-US" sz="16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9" name="矩形 8">
                  <a:extLst>
                    <a:ext uri="{FF2B5EF4-FFF2-40B4-BE49-F238E27FC236}">
                      <a16:creationId xmlns:a16="http://schemas.microsoft.com/office/drawing/2014/main" id="{2E377DE5-EBFA-4094-139E-B6851296B94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65209" y="1005884"/>
                  <a:ext cx="1775921" cy="687604"/>
                </a:xfrm>
                <a:prstGeom prst="rect">
                  <a:avLst/>
                </a:prstGeom>
                <a:blipFill>
                  <a:blip r:embed="rId5"/>
                  <a:stretch>
                    <a:fillRect l="-1980" b="-21212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4" name="文本框 23">
            <a:extLst>
              <a:ext uri="{FF2B5EF4-FFF2-40B4-BE49-F238E27FC236}">
                <a16:creationId xmlns:a16="http://schemas.microsoft.com/office/drawing/2014/main" id="{CF42A661-B2AA-83A1-529A-CDD2A5CDE76C}"/>
              </a:ext>
            </a:extLst>
          </p:cNvPr>
          <p:cNvSpPr txBox="1"/>
          <p:nvPr/>
        </p:nvSpPr>
        <p:spPr>
          <a:xfrm>
            <a:off x="2912870" y="1898725"/>
            <a:ext cx="6279212" cy="376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030" indent="-285030">
              <a:lnSpc>
                <a:spcPct val="150000"/>
              </a:lnSpc>
              <a:buFont typeface="Arial" charset="0"/>
              <a:buChar char="•"/>
            </a:pPr>
            <a:r>
              <a:rPr kumimoji="1"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Never</a:t>
            </a:r>
            <a:r>
              <a:rPr kumimoji="1"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have</a:t>
            </a:r>
            <a:r>
              <a:rPr kumimoji="1"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enough</a:t>
            </a:r>
            <a:r>
              <a:rPr kumimoji="1"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data,</a:t>
            </a:r>
            <a:r>
              <a:rPr kumimoji="1"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more</a:t>
            </a:r>
            <a:r>
              <a:rPr kumimoji="1"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for</a:t>
            </a:r>
            <a:r>
              <a:rPr kumimoji="1"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closure</a:t>
            </a:r>
            <a:r>
              <a:rPr kumimoji="1"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test</a:t>
            </a:r>
            <a:r>
              <a:rPr kumimoji="1"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of</a:t>
            </a:r>
            <a:r>
              <a:rPr kumimoji="1"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unitarity</a:t>
            </a:r>
            <a:r>
              <a:rPr kumimoji="1"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condition</a:t>
            </a:r>
            <a:endParaRPr kumimoji="1" lang="en-US" altLang="zh-CN" sz="1400" b="1" dirty="0">
              <a:solidFill>
                <a:srgbClr val="002060"/>
              </a:solidFill>
              <a:latin typeface="Times New Roman" panose="02020603050405020304" pitchFamily="18" charset="0"/>
              <a:ea typeface="SimHei" charset="-122"/>
              <a:cs typeface="Times New Roman" panose="02020603050405020304" pitchFamily="18" charset="0"/>
            </a:endParaRPr>
          </a:p>
        </p:txBody>
      </p:sp>
      <p:pic>
        <p:nvPicPr>
          <p:cNvPr id="48" name="图片 47">
            <a:extLst>
              <a:ext uri="{FF2B5EF4-FFF2-40B4-BE49-F238E27FC236}">
                <a16:creationId xmlns:a16="http://schemas.microsoft.com/office/drawing/2014/main" id="{BBFE92C6-28A9-9B4A-B44E-46DCA87BE9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20" y="2111582"/>
            <a:ext cx="2917148" cy="2643074"/>
          </a:xfrm>
          <a:prstGeom prst="rect">
            <a:avLst/>
          </a:prstGeom>
        </p:spPr>
      </p:pic>
      <p:sp>
        <p:nvSpPr>
          <p:cNvPr id="37" name="矩形 36">
            <a:extLst>
              <a:ext uri="{FF2B5EF4-FFF2-40B4-BE49-F238E27FC236}">
                <a16:creationId xmlns:a16="http://schemas.microsoft.com/office/drawing/2014/main" id="{DC921281-D86B-39AB-7E49-A3C0C53CBB9C}"/>
              </a:ext>
            </a:extLst>
          </p:cNvPr>
          <p:cNvSpPr/>
          <p:nvPr/>
        </p:nvSpPr>
        <p:spPr>
          <a:xfrm>
            <a:off x="2961676" y="2497503"/>
            <a:ext cx="2937022" cy="456343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>
              <a:lnSpc>
                <a:spcPct val="200000"/>
              </a:lnSpc>
            </a:pPr>
            <a:r>
              <a:rPr kumimoji="1"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Is</a:t>
            </a:r>
            <a:r>
              <a:rPr kumimoji="1"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current</a:t>
            </a:r>
            <a:r>
              <a:rPr kumimoji="1"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precision</a:t>
            </a:r>
            <a:r>
              <a:rPr kumimoji="1"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enough?</a:t>
            </a:r>
            <a:r>
              <a:rPr kumimoji="1"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No</a:t>
            </a:r>
          </a:p>
        </p:txBody>
      </p:sp>
      <p:grpSp>
        <p:nvGrpSpPr>
          <p:cNvPr id="38" name="组合 37">
            <a:extLst>
              <a:ext uri="{FF2B5EF4-FFF2-40B4-BE49-F238E27FC236}">
                <a16:creationId xmlns:a16="http://schemas.microsoft.com/office/drawing/2014/main" id="{1FCD2C60-809B-23DC-0D69-84716DA2465F}"/>
              </a:ext>
            </a:extLst>
          </p:cNvPr>
          <p:cNvGrpSpPr/>
          <p:nvPr/>
        </p:nvGrpSpPr>
        <p:grpSpPr>
          <a:xfrm>
            <a:off x="3356374" y="3331731"/>
            <a:ext cx="2334806" cy="678890"/>
            <a:chOff x="1558608" y="5548322"/>
            <a:chExt cx="2334806" cy="67889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文本框 38">
                  <a:extLst>
                    <a:ext uri="{FF2B5EF4-FFF2-40B4-BE49-F238E27FC236}">
                      <a16:creationId xmlns:a16="http://schemas.microsoft.com/office/drawing/2014/main" id="{A9240B8E-24FE-BF59-D84E-81FF9EC09416}"/>
                    </a:ext>
                  </a:extLst>
                </p:cNvPr>
                <p:cNvSpPr txBox="1"/>
                <p:nvPr/>
              </p:nvSpPr>
              <p:spPr>
                <a:xfrm>
                  <a:off x="1558608" y="5548322"/>
                  <a:ext cx="2334806" cy="64633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zh-CN" sz="1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1400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kumimoji="1" lang="en-US" altLang="zh-CN" sz="1400" b="0" i="1" smtClean="0">
                                <a:latin typeface="Cambria Math" panose="02040503050406030204" pitchFamily="18" charset="0"/>
                              </a:rPr>
                              <m:t>𝑢𝑑</m:t>
                            </m:r>
                          </m:sub>
                        </m:sSub>
                        <m:sSubSup>
                          <m:sSubSupPr>
                            <m:ctrlPr>
                              <a:rPr kumimoji="1" lang="en-US" altLang="zh-CN" sz="14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kumimoji="1" lang="en-US" altLang="zh-CN" sz="1400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kumimoji="1" lang="en-US" altLang="zh-CN" sz="1400" b="0" i="1" smtClean="0">
                                <a:latin typeface="Cambria Math" panose="02040503050406030204" pitchFamily="18" charset="0"/>
                              </a:rPr>
                              <m:t>𝑢𝑑</m:t>
                            </m:r>
                          </m:sub>
                          <m:sup>
                            <m:r>
                              <a:rPr kumimoji="1" lang="en-US" altLang="zh-CN" sz="1400" b="0" i="1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bSup>
                        <m:r>
                          <a:rPr kumimoji="1" lang="en-US" altLang="zh-CN" sz="1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kumimoji="1" lang="en-US" altLang="zh-CN" sz="1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1400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kumimoji="1" lang="en-US" altLang="zh-CN" sz="1400" b="0" i="1" smtClean="0">
                                <a:latin typeface="Cambria Math" panose="02040503050406030204" pitchFamily="18" charset="0"/>
                              </a:rPr>
                              <m:t>𝑢𝑠</m:t>
                            </m:r>
                          </m:sub>
                        </m:sSub>
                        <m:sSubSup>
                          <m:sSubSupPr>
                            <m:ctrlPr>
                              <a:rPr kumimoji="1" lang="en-US" altLang="zh-CN" sz="14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kumimoji="1" lang="en-US" altLang="zh-CN" sz="1400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kumimoji="1" lang="en-US" altLang="zh-CN" sz="1400" b="0" i="1" smtClean="0">
                                <a:latin typeface="Cambria Math" panose="02040503050406030204" pitchFamily="18" charset="0"/>
                              </a:rPr>
                              <m:t>𝑢𝑠</m:t>
                            </m:r>
                          </m:sub>
                          <m:sup>
                            <m:r>
                              <a:rPr kumimoji="1" lang="zh-CN" altLang="en-US" sz="1400" b="0" i="1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bSup>
                        <m:r>
                          <a:rPr kumimoji="1" lang="en-US" altLang="zh-CN" sz="1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kumimoji="1" lang="en-US" altLang="zh-CN" sz="1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1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kumimoji="1" lang="en-US" altLang="zh-CN" sz="1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𝑢𝑏</m:t>
                            </m:r>
                          </m:sub>
                        </m:sSub>
                        <m:sSubSup>
                          <m:sSubSupPr>
                            <m:ctrlPr>
                              <a:rPr kumimoji="1" lang="en-US" altLang="zh-CN" sz="1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kumimoji="1" lang="en-US" altLang="zh-CN" sz="1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kumimoji="1" lang="en-US" altLang="zh-CN" sz="1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𝑢𝑏</m:t>
                            </m:r>
                          </m:sub>
                          <m:sup>
                            <m:r>
                              <a:rPr kumimoji="1" lang="zh-CN" altLang="en-US" sz="1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bSup>
                        <m:r>
                          <a:rPr kumimoji="1" lang="en-US" altLang="zh-CN" sz="14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oMath>
                    </m:oMathPara>
                  </a14:m>
                  <a:endParaRPr kumimoji="1" lang="en-US" altLang="zh-CN" sz="1400" i="1" dirty="0">
                    <a:latin typeface="Cambria Math" panose="02040503050406030204" pitchFamily="18" charset="0"/>
                  </a:endParaRPr>
                </a:p>
                <a:p>
                  <a:endParaRPr kumimoji="1" lang="en-US" altLang="zh-CN" sz="1400" b="0" i="1" dirty="0"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zh-CN" sz="14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kumimoji="1" lang="en-US" altLang="zh-CN" sz="1400" i="1">
                            <a:latin typeface="Cambria Math" panose="02040503050406030204" pitchFamily="18" charset="0"/>
                          </a:rPr>
                          <m:t>[0.00012,−0.00295] </m:t>
                        </m:r>
                        <m:d>
                          <m:dPr>
                            <m:ctrlPr>
                              <a:rPr kumimoji="1" lang="en-US" altLang="zh-CN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kumimoji="1" lang="en-US" altLang="zh-CN" sz="1400">
                                <a:latin typeface="Cambria Math" panose="02040503050406030204" pitchFamily="18" charset="0"/>
                              </a:rPr>
                              <m:t>3</m:t>
                            </m:r>
                            <m:r>
                              <a:rPr kumimoji="1" lang="en-US" altLang="zh-CN" sz="1400" i="1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</m:d>
                      </m:oMath>
                    </m:oMathPara>
                  </a14:m>
                  <a:endParaRPr lang="zh-CN" altLang="en-US" sz="1400" dirty="0"/>
                </a:p>
              </p:txBody>
            </p:sp>
          </mc:Choice>
          <mc:Fallback xmlns="">
            <p:sp>
              <p:nvSpPr>
                <p:cNvPr id="8" name="文本框 7">
                  <a:extLst>
                    <a:ext uri="{FF2B5EF4-FFF2-40B4-BE49-F238E27FC236}">
                      <a16:creationId xmlns:a16="http://schemas.microsoft.com/office/drawing/2014/main" id="{557E2E9E-BAF6-E94A-F6D1-00E89F502F3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58608" y="5548322"/>
                  <a:ext cx="2334806" cy="646331"/>
                </a:xfrm>
                <a:prstGeom prst="rect">
                  <a:avLst/>
                </a:prstGeom>
                <a:blipFill>
                  <a:blip r:embed="rId7"/>
                  <a:stretch>
                    <a:fillRect l="-541" r="-541" b="-11538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0" name="矩形 39">
              <a:extLst>
                <a:ext uri="{FF2B5EF4-FFF2-40B4-BE49-F238E27FC236}">
                  <a16:creationId xmlns:a16="http://schemas.microsoft.com/office/drawing/2014/main" id="{17FE02CB-68C7-5413-5500-BC377296B4E6}"/>
                </a:ext>
              </a:extLst>
            </p:cNvPr>
            <p:cNvSpPr/>
            <p:nvPr/>
          </p:nvSpPr>
          <p:spPr>
            <a:xfrm>
              <a:off x="2370172" y="5919435"/>
              <a:ext cx="18473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zh-CN" altLang="en-US" sz="1400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矩形 40">
                <a:extLst>
                  <a:ext uri="{FF2B5EF4-FFF2-40B4-BE49-F238E27FC236}">
                    <a16:creationId xmlns:a16="http://schemas.microsoft.com/office/drawing/2014/main" id="{5D502FF2-9EA8-77BE-C523-5FA651C782A6}"/>
                  </a:ext>
                </a:extLst>
              </p:cNvPr>
              <p:cNvSpPr/>
              <p:nvPr/>
            </p:nvSpPr>
            <p:spPr>
              <a:xfrm>
                <a:off x="4754451" y="2983305"/>
                <a:ext cx="600869" cy="31015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sz="1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1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zh-CN" sz="1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−5</m:t>
                          </m:r>
                        </m:sup>
                      </m:sSup>
                    </m:oMath>
                  </m:oMathPara>
                </a14:m>
                <a:endParaRPr lang="zh-CN" altLang="en-US" sz="1400" dirty="0"/>
              </a:p>
            </p:txBody>
          </p:sp>
        </mc:Choice>
        <mc:Fallback xmlns="">
          <p:sp>
            <p:nvSpPr>
              <p:cNvPr id="41" name="矩形 40">
                <a:extLst>
                  <a:ext uri="{FF2B5EF4-FFF2-40B4-BE49-F238E27FC236}">
                    <a16:creationId xmlns:a16="http://schemas.microsoft.com/office/drawing/2014/main" id="{5D502FF2-9EA8-77BE-C523-5FA651C782A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54451" y="2983305"/>
                <a:ext cx="600869" cy="31015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文本框 44">
            <a:extLst>
              <a:ext uri="{FF2B5EF4-FFF2-40B4-BE49-F238E27FC236}">
                <a16:creationId xmlns:a16="http://schemas.microsoft.com/office/drawing/2014/main" id="{57BF9DB6-CA03-E7B9-842A-5443AEDDC47D}"/>
              </a:ext>
            </a:extLst>
          </p:cNvPr>
          <p:cNvSpPr txBox="1"/>
          <p:nvPr/>
        </p:nvSpPr>
        <p:spPr>
          <a:xfrm>
            <a:off x="3701300" y="4096357"/>
            <a:ext cx="172224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Cabbibo</a:t>
            </a:r>
            <a:r>
              <a:rPr kumimoji="1"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anomaly?</a:t>
            </a:r>
            <a:endParaRPr lang="zh-CN" altLang="en-US" sz="1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7" name="图片 46">
            <a:extLst>
              <a:ext uri="{FF2B5EF4-FFF2-40B4-BE49-F238E27FC236}">
                <a16:creationId xmlns:a16="http://schemas.microsoft.com/office/drawing/2014/main" id="{8BF8E85D-AB51-6DFC-202B-8EA327F9762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78173" y="3217487"/>
            <a:ext cx="3158267" cy="1022921"/>
          </a:xfrm>
          <a:prstGeom prst="rect">
            <a:avLst/>
          </a:prstGeom>
        </p:spPr>
      </p:pic>
      <p:sp>
        <p:nvSpPr>
          <p:cNvPr id="49" name="矩形 48">
            <a:extLst>
              <a:ext uri="{FF2B5EF4-FFF2-40B4-BE49-F238E27FC236}">
                <a16:creationId xmlns:a16="http://schemas.microsoft.com/office/drawing/2014/main" id="{9BCE0F2D-CB27-348F-8D2A-D2CCFF9F2CA9}"/>
              </a:ext>
            </a:extLst>
          </p:cNvPr>
          <p:cNvSpPr/>
          <p:nvPr/>
        </p:nvSpPr>
        <p:spPr>
          <a:xfrm>
            <a:off x="7979201" y="4139691"/>
            <a:ext cx="116089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200" b="1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From</a:t>
            </a:r>
            <a:r>
              <a:rPr lang="zh-CN" altLang="en-US" sz="1200" b="1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 </a:t>
            </a:r>
            <a:r>
              <a:rPr lang="en-US" altLang="zh-CN" sz="1200" b="1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A.</a:t>
            </a:r>
            <a:r>
              <a:rPr lang="zh-CN" altLang="en-US" sz="1200" b="1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 </a:t>
            </a:r>
            <a:r>
              <a:rPr lang="en-US" altLang="zh-CN" sz="1200" b="1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Buras</a:t>
            </a:r>
            <a:endParaRPr lang="zh-CN" altLang="en-US" sz="1200" dirty="0">
              <a:solidFill>
                <a:srgbClr val="FF0000"/>
              </a:solidFill>
            </a:endParaRPr>
          </a:p>
        </p:txBody>
      </p:sp>
      <p:sp>
        <p:nvSpPr>
          <p:cNvPr id="50" name="矩形 49">
            <a:extLst>
              <a:ext uri="{FF2B5EF4-FFF2-40B4-BE49-F238E27FC236}">
                <a16:creationId xmlns:a16="http://schemas.microsoft.com/office/drawing/2014/main" id="{9A3B0047-330D-C4CC-EFB8-30017F60C881}"/>
              </a:ext>
            </a:extLst>
          </p:cNvPr>
          <p:cNvSpPr/>
          <p:nvPr/>
        </p:nvSpPr>
        <p:spPr>
          <a:xfrm>
            <a:off x="5921474" y="2622392"/>
            <a:ext cx="31582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Disaster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for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new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physics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searches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if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CKM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elements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not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precise</a:t>
            </a:r>
            <a:endParaRPr lang="zh-CN" altLang="en-US" sz="1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矩形 50">
            <a:extLst>
              <a:ext uri="{FF2B5EF4-FFF2-40B4-BE49-F238E27FC236}">
                <a16:creationId xmlns:a16="http://schemas.microsoft.com/office/drawing/2014/main" id="{7EB12F27-3EE4-1A2E-BEF5-78A8BBB8027D}"/>
              </a:ext>
            </a:extLst>
          </p:cNvPr>
          <p:cNvSpPr/>
          <p:nvPr/>
        </p:nvSpPr>
        <p:spPr>
          <a:xfrm>
            <a:off x="2994167" y="2542582"/>
            <a:ext cx="2870609" cy="193789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2" name="矩形 51">
            <a:extLst>
              <a:ext uri="{FF2B5EF4-FFF2-40B4-BE49-F238E27FC236}">
                <a16:creationId xmlns:a16="http://schemas.microsoft.com/office/drawing/2014/main" id="{B3FC2107-1872-CB35-3582-976DFF6E05D0}"/>
              </a:ext>
            </a:extLst>
          </p:cNvPr>
          <p:cNvSpPr/>
          <p:nvPr/>
        </p:nvSpPr>
        <p:spPr>
          <a:xfrm>
            <a:off x="5955397" y="2533920"/>
            <a:ext cx="3181044" cy="194655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541515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094"/>
    </mc:Choice>
    <mc:Fallback xmlns="">
      <p:transition spd="slow" advTm="52094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DA35B1-DC56-BB88-1EF9-57F0D70F84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>
            <a:extLst>
              <a:ext uri="{FF2B5EF4-FFF2-40B4-BE49-F238E27FC236}">
                <a16:creationId xmlns:a16="http://schemas.microsoft.com/office/drawing/2014/main" id="{16020E17-D640-254B-5950-519E56B04140}"/>
              </a:ext>
            </a:extLst>
          </p:cNvPr>
          <p:cNvGrpSpPr/>
          <p:nvPr/>
        </p:nvGrpSpPr>
        <p:grpSpPr>
          <a:xfrm>
            <a:off x="0" y="36387"/>
            <a:ext cx="9144000" cy="5107114"/>
            <a:chOff x="0" y="48516"/>
            <a:chExt cx="9144000" cy="6809485"/>
          </a:xfrm>
        </p:grpSpPr>
        <p:grpSp>
          <p:nvGrpSpPr>
            <p:cNvPr id="22" name="组 21">
              <a:extLst>
                <a:ext uri="{FF2B5EF4-FFF2-40B4-BE49-F238E27FC236}">
                  <a16:creationId xmlns:a16="http://schemas.microsoft.com/office/drawing/2014/main" id="{006FEA28-7462-AF27-9F37-92923D7E4A2C}"/>
                </a:ext>
              </a:extLst>
            </p:cNvPr>
            <p:cNvGrpSpPr/>
            <p:nvPr/>
          </p:nvGrpSpPr>
          <p:grpSpPr>
            <a:xfrm>
              <a:off x="110103" y="48516"/>
              <a:ext cx="8885307" cy="677108"/>
              <a:chOff x="110103" y="48516"/>
              <a:chExt cx="8885307" cy="677108"/>
            </a:xfrm>
          </p:grpSpPr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4974E075-3A70-4452-0530-8B73925EA79B}"/>
                  </a:ext>
                </a:extLst>
              </p:cNvPr>
              <p:cNvSpPr/>
              <p:nvPr/>
            </p:nvSpPr>
            <p:spPr>
              <a:xfrm>
                <a:off x="231515" y="48516"/>
                <a:ext cx="5968429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LHCb China in CP violation studies</a:t>
                </a:r>
                <a:endParaRPr lang="zh-CN" alt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12" name="直线连接符 11">
                <a:extLst>
                  <a:ext uri="{FF2B5EF4-FFF2-40B4-BE49-F238E27FC236}">
                    <a16:creationId xmlns:a16="http://schemas.microsoft.com/office/drawing/2014/main" id="{A8435932-37E9-FC59-04B9-400690906BB9}"/>
                  </a:ext>
                </a:extLst>
              </p:cNvPr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>
              <a:extLst>
                <a:ext uri="{FF2B5EF4-FFF2-40B4-BE49-F238E27FC236}">
                  <a16:creationId xmlns:a16="http://schemas.microsoft.com/office/drawing/2014/main" id="{DBBCC79A-626D-AE21-58FF-FD1D7AA91593}"/>
                </a:ext>
              </a:extLst>
            </p:cNvPr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>
                <a:extLst>
                  <a:ext uri="{FF2B5EF4-FFF2-40B4-BE49-F238E27FC236}">
                    <a16:creationId xmlns:a16="http://schemas.microsoft.com/office/drawing/2014/main" id="{540D3322-E45E-BF0F-0685-1211870AD67F}"/>
                  </a:ext>
                </a:extLst>
              </p:cNvPr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>
                <a:extLst>
                  <a:ext uri="{FF2B5EF4-FFF2-40B4-BE49-F238E27FC236}">
                    <a16:creationId xmlns:a16="http://schemas.microsoft.com/office/drawing/2014/main" id="{E0A4F30D-8006-76FF-BC9D-6C0AFE8845BA}"/>
                  </a:ext>
                </a:extLst>
              </p:cNvPr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BE0BE6CE-B001-5490-EC84-9572A2843603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2025/10/30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灯片编号占位符 1">
            <a:extLst>
              <a:ext uri="{FF2B5EF4-FFF2-40B4-BE49-F238E27FC236}">
                <a16:creationId xmlns:a16="http://schemas.microsoft.com/office/drawing/2014/main" id="{C0161ED0-CCE6-C238-A482-C3976DCD5F1E}"/>
              </a:ext>
            </a:extLst>
          </p:cNvPr>
          <p:cNvSpPr txBox="1">
            <a:spLocks/>
          </p:cNvSpPr>
          <p:nvPr/>
        </p:nvSpPr>
        <p:spPr>
          <a:xfrm>
            <a:off x="6889711" y="4870359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B75A48-9D91-AD42-8FEF-0106549F2306}" type="slidenum">
              <a:rPr kumimoji="1" lang="zh-CN" altLang="en-US" sz="1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6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D7716FFB-BD2A-D6A2-F5E6-B1ECB96CDA57}"/>
              </a:ext>
            </a:extLst>
          </p:cNvPr>
          <p:cNvSpPr txBox="1"/>
          <p:nvPr/>
        </p:nvSpPr>
        <p:spPr>
          <a:xfrm>
            <a:off x="3959406" y="4835058"/>
            <a:ext cx="1845762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" altLang="zh-CN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UCAS Wenbin Qian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SimSun" panose="02010600030101010101" pitchFamily="2" charset="-122"/>
              <a:cs typeface="Times New Roman" charset="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D8B7F096-B5A4-D076-2709-9FD44AAB7A8B}"/>
              </a:ext>
            </a:extLst>
          </p:cNvPr>
          <p:cNvSpPr/>
          <p:nvPr/>
        </p:nvSpPr>
        <p:spPr>
          <a:xfrm>
            <a:off x="51658" y="637149"/>
            <a:ext cx="8435117" cy="3736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From</a:t>
            </a:r>
            <a:r>
              <a:rPr kumimoji="1"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scattered</a:t>
            </a:r>
            <a:r>
              <a:rPr kumimoji="1"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studies</a:t>
            </a:r>
            <a:r>
              <a:rPr kumimoji="1"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to</a:t>
            </a:r>
            <a:r>
              <a:rPr kumimoji="1"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organized</a:t>
            </a:r>
            <a:r>
              <a:rPr kumimoji="1"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and</a:t>
            </a:r>
            <a:r>
              <a:rPr kumimoji="1"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grouped</a:t>
            </a:r>
            <a:r>
              <a:rPr kumimoji="1"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research</a:t>
            </a:r>
            <a:r>
              <a:rPr kumimoji="1"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(</a:t>
            </a:r>
            <a:r>
              <a:rPr kumimoji="1"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有组织科研</a:t>
            </a:r>
            <a:r>
              <a:rPr kumimoji="1"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)</a:t>
            </a:r>
            <a:r>
              <a:rPr kumimoji="1"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endParaRPr lang="zh-CN" altLang="en-US" sz="1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AutoShape 2" descr="PieChartEffBreakdown">
            <a:extLst>
              <a:ext uri="{FF2B5EF4-FFF2-40B4-BE49-F238E27FC236}">
                <a16:creationId xmlns:a16="http://schemas.microsoft.com/office/drawing/2014/main" id="{A9A0EEBB-1FFF-2305-FE93-62C3829D5D9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04825" y="0"/>
            <a:ext cx="8132763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" name="AutoShape 4" descr="PieChartEffBreakdown">
            <a:extLst>
              <a:ext uri="{FF2B5EF4-FFF2-40B4-BE49-F238E27FC236}">
                <a16:creationId xmlns:a16="http://schemas.microsoft.com/office/drawing/2014/main" id="{B52915D3-CB22-3B0E-4053-8C94E4C3699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57225" y="152400"/>
            <a:ext cx="8132763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4D1E2D5A-834D-E167-922C-AA2C13726B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384" y="1362428"/>
            <a:ext cx="1270000" cy="1270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74C3635-4307-CDED-9228-667FE29A80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0784" y="1345700"/>
            <a:ext cx="1330633" cy="1330633"/>
          </a:xfrm>
          <a:prstGeom prst="rect">
            <a:avLst/>
          </a:prstGeom>
        </p:spPr>
      </p:pic>
      <p:sp>
        <p:nvSpPr>
          <p:cNvPr id="9" name="右箭头 8">
            <a:extLst>
              <a:ext uri="{FF2B5EF4-FFF2-40B4-BE49-F238E27FC236}">
                <a16:creationId xmlns:a16="http://schemas.microsoft.com/office/drawing/2014/main" id="{382CFDA8-6137-4A3A-8B6F-D95A972C3B90}"/>
              </a:ext>
            </a:extLst>
          </p:cNvPr>
          <p:cNvSpPr/>
          <p:nvPr/>
        </p:nvSpPr>
        <p:spPr>
          <a:xfrm>
            <a:off x="4235670" y="1831128"/>
            <a:ext cx="1650124" cy="35735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1" name="左大括号 10">
            <a:extLst>
              <a:ext uri="{FF2B5EF4-FFF2-40B4-BE49-F238E27FC236}">
                <a16:creationId xmlns:a16="http://schemas.microsoft.com/office/drawing/2014/main" id="{9B592AAF-4DC7-638F-3D95-62EB81BF1C24}"/>
              </a:ext>
            </a:extLst>
          </p:cNvPr>
          <p:cNvSpPr/>
          <p:nvPr/>
        </p:nvSpPr>
        <p:spPr>
          <a:xfrm>
            <a:off x="6085491" y="1376727"/>
            <a:ext cx="346841" cy="1270000"/>
          </a:xfrm>
          <a:prstGeom prst="leftBrac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69FA59E8-5E06-F4D2-04B5-5F78FA041081}"/>
              </a:ext>
            </a:extLst>
          </p:cNvPr>
          <p:cNvSpPr txBox="1"/>
          <p:nvPr/>
        </p:nvSpPr>
        <p:spPr>
          <a:xfrm>
            <a:off x="6584732" y="1203380"/>
            <a:ext cx="2147199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UCAS</a:t>
            </a:r>
          </a:p>
          <a:p>
            <a:r>
              <a:rPr kumimoji="1"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IHEP</a:t>
            </a:r>
          </a:p>
          <a:p>
            <a:r>
              <a:rPr kumimoji="1"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Tsinghua</a:t>
            </a:r>
            <a:r>
              <a:rPr kumimoji="1"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 </a:t>
            </a:r>
            <a:r>
              <a:rPr kumimoji="1"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+</a:t>
            </a:r>
            <a:r>
              <a:rPr kumimoji="1"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…</a:t>
            </a:r>
          </a:p>
          <a:p>
            <a:r>
              <a:rPr kumimoji="1"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Peking</a:t>
            </a:r>
            <a:r>
              <a:rPr kumimoji="1"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U.</a:t>
            </a:r>
          </a:p>
          <a:p>
            <a:r>
              <a:rPr kumimoji="1"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CCNU</a:t>
            </a:r>
          </a:p>
          <a:p>
            <a:r>
              <a:rPr kumimoji="1"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LZU</a:t>
            </a:r>
          </a:p>
          <a:p>
            <a:r>
              <a:rPr kumimoji="1"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HNU</a:t>
            </a:r>
            <a:endParaRPr lang="zh-CN" altLang="en-US" sz="1400" dirty="0"/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A59497D8-C4DD-6C2A-946F-824EB028AFAA}"/>
              </a:ext>
            </a:extLst>
          </p:cNvPr>
          <p:cNvSpPr txBox="1"/>
          <p:nvPr/>
        </p:nvSpPr>
        <p:spPr>
          <a:xfrm>
            <a:off x="4352137" y="1438983"/>
            <a:ext cx="133063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zh-CN" sz="18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2018-2025</a:t>
            </a:r>
            <a:endParaRPr lang="zh-CN" altLang="en-US" dirty="0"/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151FF379-84E0-EB1F-F7B1-235D86E35362}"/>
              </a:ext>
            </a:extLst>
          </p:cNvPr>
          <p:cNvSpPr/>
          <p:nvPr/>
        </p:nvSpPr>
        <p:spPr>
          <a:xfrm>
            <a:off x="51658" y="3004388"/>
            <a:ext cx="8435117" cy="1345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Covering</a:t>
            </a:r>
            <a:r>
              <a:rPr kumimoji="1"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three</a:t>
            </a:r>
            <a:r>
              <a:rPr kumimoji="1"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main</a:t>
            </a:r>
            <a:r>
              <a:rPr kumimoji="1"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areas: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Precise</a:t>
            </a:r>
            <a:r>
              <a:rPr kumimoji="1"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measurements</a:t>
            </a:r>
            <a:r>
              <a:rPr kumimoji="1"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of</a:t>
            </a:r>
            <a:r>
              <a:rPr kumimoji="1"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CKM</a:t>
            </a:r>
            <a:r>
              <a:rPr kumimoji="1"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angles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CP</a:t>
            </a:r>
            <a:r>
              <a:rPr kumimoji="1"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violation</a:t>
            </a:r>
            <a:r>
              <a:rPr kumimoji="1"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in</a:t>
            </a:r>
            <a:r>
              <a:rPr kumimoji="1"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charmless</a:t>
            </a:r>
            <a:r>
              <a:rPr kumimoji="1"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b</a:t>
            </a:r>
            <a:r>
              <a:rPr kumimoji="1"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decays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Search</a:t>
            </a:r>
            <a:r>
              <a:rPr kumimoji="1"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for</a:t>
            </a:r>
            <a:r>
              <a:rPr kumimoji="1"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CP</a:t>
            </a:r>
            <a:r>
              <a:rPr kumimoji="1"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violation</a:t>
            </a:r>
            <a:r>
              <a:rPr kumimoji="1"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in</a:t>
            </a:r>
            <a:r>
              <a:rPr kumimoji="1"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baryon</a:t>
            </a:r>
            <a:r>
              <a:rPr kumimoji="1"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decays</a:t>
            </a:r>
            <a:endParaRPr lang="zh-CN" altLang="en-US" sz="1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图片 26">
            <a:extLst>
              <a:ext uri="{FF2B5EF4-FFF2-40B4-BE49-F238E27FC236}">
                <a16:creationId xmlns:a16="http://schemas.microsoft.com/office/drawing/2014/main" id="{FC8B4217-B9BA-7763-4DED-6D6E34DCC3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88973" y="1345700"/>
            <a:ext cx="978411" cy="1330633"/>
          </a:xfrm>
          <a:prstGeom prst="rect">
            <a:avLst/>
          </a:prstGeom>
        </p:spPr>
      </p:pic>
      <p:pic>
        <p:nvPicPr>
          <p:cNvPr id="28" name="图片 27" descr="截图里有图片&#10;&#10;AI 生成的内容可能不正确。">
            <a:extLst>
              <a:ext uri="{FF2B5EF4-FFF2-40B4-BE49-F238E27FC236}">
                <a16:creationId xmlns:a16="http://schemas.microsoft.com/office/drawing/2014/main" id="{DD6A4AE0-CB48-20DA-68EB-AFCF0CC065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06943" y="2882084"/>
            <a:ext cx="2249213" cy="1460657"/>
          </a:xfrm>
          <a:prstGeom prst="rect">
            <a:avLst/>
          </a:prstGeom>
        </p:spPr>
      </p:pic>
      <p:sp>
        <p:nvSpPr>
          <p:cNvPr id="29" name="右箭头 28">
            <a:extLst>
              <a:ext uri="{FF2B5EF4-FFF2-40B4-BE49-F238E27FC236}">
                <a16:creationId xmlns:a16="http://schemas.microsoft.com/office/drawing/2014/main" id="{F63158E9-5A7C-0E6E-651C-C1065AD90978}"/>
              </a:ext>
            </a:extLst>
          </p:cNvPr>
          <p:cNvSpPr/>
          <p:nvPr/>
        </p:nvSpPr>
        <p:spPr>
          <a:xfrm>
            <a:off x="4199189" y="3587787"/>
            <a:ext cx="767541" cy="35735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9121636-1688-FE27-0FB5-04DDD9C39C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2429" y="2899144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文本框 30">
            <a:extLst>
              <a:ext uri="{FF2B5EF4-FFF2-40B4-BE49-F238E27FC236}">
                <a16:creationId xmlns:a16="http://schemas.microsoft.com/office/drawing/2014/main" id="{F2178DD3-A1F1-E8F2-5AEC-87B7DCFA6E2B}"/>
              </a:ext>
            </a:extLst>
          </p:cNvPr>
          <p:cNvSpPr txBox="1"/>
          <p:nvPr/>
        </p:nvSpPr>
        <p:spPr>
          <a:xfrm>
            <a:off x="4966730" y="4397319"/>
            <a:ext cx="237622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en-US" altLang="zh-CN" sz="10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LHC</a:t>
            </a:r>
            <a:r>
              <a:rPr kumimoji="1" lang="zh-CN" altLang="en-US" sz="10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0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seminar</a:t>
            </a:r>
            <a:r>
              <a:rPr kumimoji="1" lang="zh-CN" altLang="en-US" sz="10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0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on</a:t>
            </a:r>
            <a:r>
              <a:rPr kumimoji="1" lang="zh-CN" altLang="en-US" sz="10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0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CP</a:t>
            </a:r>
            <a:r>
              <a:rPr kumimoji="1" lang="zh-CN" altLang="en-US" sz="10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0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violation</a:t>
            </a:r>
            <a:r>
              <a:rPr kumimoji="1" lang="zh-CN" altLang="en-US" sz="10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0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in</a:t>
            </a:r>
            <a:r>
              <a:rPr kumimoji="1" lang="zh-CN" altLang="en-US" sz="10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0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baryon</a:t>
            </a:r>
            <a:r>
              <a:rPr kumimoji="1" lang="zh-CN" altLang="en-US" sz="10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0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decays</a:t>
            </a:r>
            <a:endParaRPr lang="zh-CN" altLang="en-US" sz="1000" dirty="0"/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A46A59DE-FA45-77E6-26D3-B20CE6C43345}"/>
              </a:ext>
            </a:extLst>
          </p:cNvPr>
          <p:cNvSpPr txBox="1"/>
          <p:nvPr/>
        </p:nvSpPr>
        <p:spPr>
          <a:xfrm>
            <a:off x="7546428" y="4346944"/>
            <a:ext cx="1597572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en-US" altLang="zh-CN" sz="10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Introduction</a:t>
            </a:r>
            <a:r>
              <a:rPr kumimoji="1" lang="zh-CN" altLang="en-US" sz="10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0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talk</a:t>
            </a:r>
            <a:r>
              <a:rPr kumimoji="1" lang="zh-CN" altLang="en-US" sz="10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0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in</a:t>
            </a:r>
            <a:r>
              <a:rPr kumimoji="1" lang="zh-CN" altLang="en-US" sz="10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0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LHCb</a:t>
            </a:r>
            <a:r>
              <a:rPr kumimoji="1" lang="zh-CN" altLang="en-US" sz="10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0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implication</a:t>
            </a:r>
            <a:r>
              <a:rPr kumimoji="1" lang="zh-CN" altLang="en-US" sz="10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0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workshop</a:t>
            </a:r>
            <a:endParaRPr lang="zh-CN" altLang="en-US" sz="1000" dirty="0"/>
          </a:p>
        </p:txBody>
      </p:sp>
    </p:spTree>
    <p:extLst>
      <p:ext uri="{BB962C8B-B14F-4D97-AF65-F5344CB8AC3E}">
        <p14:creationId xmlns:p14="http://schemas.microsoft.com/office/powerpoint/2010/main" val="2685244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951"/>
    </mc:Choice>
    <mc:Fallback xmlns="">
      <p:transition spd="slow" advTm="48951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791E75-794F-E0E2-690F-EB84000AF9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>
            <a:extLst>
              <a:ext uri="{FF2B5EF4-FFF2-40B4-BE49-F238E27FC236}">
                <a16:creationId xmlns:a16="http://schemas.microsoft.com/office/drawing/2014/main" id="{E45D068D-C137-BD5A-C3EA-73D0D290E54B}"/>
              </a:ext>
            </a:extLst>
          </p:cNvPr>
          <p:cNvGrpSpPr/>
          <p:nvPr/>
        </p:nvGrpSpPr>
        <p:grpSpPr>
          <a:xfrm>
            <a:off x="0" y="36387"/>
            <a:ext cx="9144000" cy="5107114"/>
            <a:chOff x="0" y="48516"/>
            <a:chExt cx="9144000" cy="6809485"/>
          </a:xfrm>
        </p:grpSpPr>
        <p:grpSp>
          <p:nvGrpSpPr>
            <p:cNvPr id="22" name="组 21">
              <a:extLst>
                <a:ext uri="{FF2B5EF4-FFF2-40B4-BE49-F238E27FC236}">
                  <a16:creationId xmlns:a16="http://schemas.microsoft.com/office/drawing/2014/main" id="{800021F5-9989-F7BC-3E86-D54A01FB194D}"/>
                </a:ext>
              </a:extLst>
            </p:cNvPr>
            <p:cNvGrpSpPr/>
            <p:nvPr/>
          </p:nvGrpSpPr>
          <p:grpSpPr>
            <a:xfrm>
              <a:off x="110103" y="48516"/>
              <a:ext cx="8885307" cy="677108"/>
              <a:chOff x="110103" y="48516"/>
              <a:chExt cx="8885307" cy="677108"/>
            </a:xfrm>
          </p:grpSpPr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2DED889E-11BA-F913-3313-2AF602BE817A}"/>
                  </a:ext>
                </a:extLst>
              </p:cNvPr>
              <p:cNvSpPr/>
              <p:nvPr/>
            </p:nvSpPr>
            <p:spPr>
              <a:xfrm>
                <a:off x="231515" y="48516"/>
                <a:ext cx="3108543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kumimoji="1"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Outline</a:t>
                </a:r>
                <a:r>
                  <a:rPr kumimoji="1"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of</a:t>
                </a:r>
                <a:r>
                  <a:rPr kumimoji="1"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the</a:t>
                </a:r>
                <a:r>
                  <a:rPr kumimoji="1"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talk</a:t>
                </a:r>
                <a:endParaRPr lang="zh-CN" altLang="en-US" sz="27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2" name="直线连接符 11">
                <a:extLst>
                  <a:ext uri="{FF2B5EF4-FFF2-40B4-BE49-F238E27FC236}">
                    <a16:creationId xmlns:a16="http://schemas.microsoft.com/office/drawing/2014/main" id="{3E94117F-8337-893B-C203-EEC33B4C3516}"/>
                  </a:ext>
                </a:extLst>
              </p:cNvPr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>
              <a:extLst>
                <a:ext uri="{FF2B5EF4-FFF2-40B4-BE49-F238E27FC236}">
                  <a16:creationId xmlns:a16="http://schemas.microsoft.com/office/drawing/2014/main" id="{5F9C03BE-B516-E14B-7A11-0D5E1F6ED21B}"/>
                </a:ext>
              </a:extLst>
            </p:cNvPr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>
                <a:extLst>
                  <a:ext uri="{FF2B5EF4-FFF2-40B4-BE49-F238E27FC236}">
                    <a16:creationId xmlns:a16="http://schemas.microsoft.com/office/drawing/2014/main" id="{86470101-8971-9CA2-F616-732B5BB7A58D}"/>
                  </a:ext>
                </a:extLst>
              </p:cNvPr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>
                <a:extLst>
                  <a:ext uri="{FF2B5EF4-FFF2-40B4-BE49-F238E27FC236}">
                    <a16:creationId xmlns:a16="http://schemas.microsoft.com/office/drawing/2014/main" id="{0E2EDEE7-CA43-714B-EA99-97738829203C}"/>
                  </a:ext>
                </a:extLst>
              </p:cNvPr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5" name="灯片编号占位符 1">
            <a:extLst>
              <a:ext uri="{FF2B5EF4-FFF2-40B4-BE49-F238E27FC236}">
                <a16:creationId xmlns:a16="http://schemas.microsoft.com/office/drawing/2014/main" id="{2758AAFF-ABC7-1E8D-72ED-83F4EE1ADA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89711" y="4870359"/>
            <a:ext cx="1543050" cy="273844"/>
          </a:xfrm>
        </p:spPr>
        <p:txBody>
          <a:bodyPr/>
          <a:lstStyle/>
          <a:p>
            <a:fld id="{C9B75A48-9D91-AD42-8FEF-0106549F2306}" type="slidenum">
              <a:rPr kumimoji="1" lang="zh-CN" altLang="en-US" sz="15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6EF5C4E0-6108-55DB-8CE3-299C95730902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2025/10/30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0234E6CC-BBA8-C33C-8AF5-140E14A453CA}"/>
              </a:ext>
            </a:extLst>
          </p:cNvPr>
          <p:cNvSpPr txBox="1"/>
          <p:nvPr/>
        </p:nvSpPr>
        <p:spPr>
          <a:xfrm>
            <a:off x="693113" y="834434"/>
            <a:ext cx="7195785" cy="29323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Introduction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CKM</a:t>
            </a:r>
            <a:r>
              <a:rPr lang="zh-CN" altLang="en-US" sz="24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angle</a:t>
            </a:r>
            <a:r>
              <a:rPr lang="zh-CN" altLang="en-US" sz="24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measurements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CP</a:t>
            </a:r>
            <a:r>
              <a:rPr lang="zh-CN" altLang="en-US" sz="24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violation</a:t>
            </a:r>
            <a:r>
              <a:rPr lang="zh-CN" altLang="en-US" sz="24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measurements</a:t>
            </a:r>
            <a:r>
              <a:rPr lang="zh-CN" altLang="en-US" sz="24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in</a:t>
            </a:r>
            <a:r>
              <a:rPr lang="zh-CN" altLang="en-US" sz="24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baryon</a:t>
            </a:r>
            <a:r>
              <a:rPr lang="zh-CN" altLang="en-US" sz="24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decays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Prospects</a:t>
            </a:r>
            <a:r>
              <a:rPr lang="zh-CN" altLang="en-US" sz="24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and</a:t>
            </a:r>
            <a:r>
              <a:rPr lang="zh-CN" altLang="en-US" sz="24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conclusion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49F55FBB-FB59-8ACD-97F1-42FAFFE79199}"/>
              </a:ext>
            </a:extLst>
          </p:cNvPr>
          <p:cNvSpPr txBox="1"/>
          <p:nvPr/>
        </p:nvSpPr>
        <p:spPr>
          <a:xfrm>
            <a:off x="3959406" y="4835058"/>
            <a:ext cx="1893852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" altLang="zh-CN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UCAS, Wenbin Qian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SimSun" panose="02010600030101010101" pitchFamily="2" charset="-122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257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29"/>
    </mc:Choice>
    <mc:Fallback xmlns="">
      <p:transition spd="slow" advTm="3329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/>
          <p:cNvGrpSpPr/>
          <p:nvPr/>
        </p:nvGrpSpPr>
        <p:grpSpPr>
          <a:xfrm>
            <a:off x="0" y="46858"/>
            <a:ext cx="9144000" cy="5107114"/>
            <a:chOff x="0" y="48516"/>
            <a:chExt cx="9144000" cy="6809485"/>
          </a:xfrm>
        </p:grpSpPr>
        <p:grpSp>
          <p:nvGrpSpPr>
            <p:cNvPr id="22" name="组 21"/>
            <p:cNvGrpSpPr/>
            <p:nvPr/>
          </p:nvGrpSpPr>
          <p:grpSpPr>
            <a:xfrm>
              <a:off x="110103" y="48516"/>
              <a:ext cx="8885307" cy="677108"/>
              <a:chOff x="110103" y="48516"/>
              <a:chExt cx="8885307" cy="677108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" name="矩形 9"/>
                  <p:cNvSpPr/>
                  <p:nvPr/>
                </p:nvSpPr>
                <p:spPr>
                  <a:xfrm>
                    <a:off x="231515" y="48516"/>
                    <a:ext cx="2265364" cy="677108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altLang="zh-CN" sz="2700" b="1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CKM</a:t>
                    </a:r>
                    <a:r>
                      <a:rPr lang="zh-CN" altLang="en-US" sz="2700" b="1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lang="en-US" altLang="zh-CN" sz="2700" b="1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angle</a:t>
                    </a:r>
                    <a:r>
                      <a:rPr lang="zh-CN" altLang="en-US" sz="2700" b="1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14:m>
                      <m:oMath xmlns:m="http://schemas.openxmlformats.org/officeDocument/2006/math">
                        <m:r>
                          <a:rPr lang="en-US" altLang="zh-CN" sz="2700" b="1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𝛄</m:t>
                        </m:r>
                      </m:oMath>
                    </a14:m>
                    <a:endParaRPr lang="zh-CN" altLang="en-US" sz="2700" b="1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10" name="矩形 9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31515" y="48516"/>
                    <a:ext cx="2265364" cy="677108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l="-5028" t="-9756" b="-29268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2" name="直线连接符 11"/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/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/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/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4" name="文本框 13">
            <a:extLst>
              <a:ext uri="{FF2B5EF4-FFF2-40B4-BE49-F238E27FC236}">
                <a16:creationId xmlns:a16="http://schemas.microsoft.com/office/drawing/2014/main" id="{6250E61F-F921-9846-849A-1D6CC2DD7FDB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2025/10/30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5" name="灯片编号占位符 1">
            <a:extLst>
              <a:ext uri="{FF2B5EF4-FFF2-40B4-BE49-F238E27FC236}">
                <a16:creationId xmlns:a16="http://schemas.microsoft.com/office/drawing/2014/main" id="{071B2A2C-8B20-B347-BF13-CB9F0BF35B34}"/>
              </a:ext>
            </a:extLst>
          </p:cNvPr>
          <p:cNvSpPr txBox="1">
            <a:spLocks/>
          </p:cNvSpPr>
          <p:nvPr/>
        </p:nvSpPr>
        <p:spPr>
          <a:xfrm>
            <a:off x="6889711" y="4870359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B75A48-9D91-AD42-8FEF-0106549F2306}" type="slidenum">
              <a:rPr kumimoji="1" lang="zh-CN" altLang="en-US" sz="1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8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2BEB6DCA-B9D3-EB96-4AB6-62F13D4D82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599" y="771840"/>
            <a:ext cx="3051002" cy="1536636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37789756-60AE-D1DB-32A2-B1CE51D413F1}"/>
              </a:ext>
            </a:extLst>
          </p:cNvPr>
          <p:cNvSpPr/>
          <p:nvPr/>
        </p:nvSpPr>
        <p:spPr>
          <a:xfrm>
            <a:off x="2590244" y="670910"/>
            <a:ext cx="1144973" cy="1637563"/>
          </a:xfrm>
          <a:prstGeom prst="rect">
            <a:avLst/>
          </a:prstGeom>
          <a:noFill/>
          <a:ln w="41275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C6949192-4258-55DD-D67E-33D67686E6D7}"/>
                  </a:ext>
                </a:extLst>
              </p:cNvPr>
              <p:cNvSpPr txBox="1"/>
              <p:nvPr/>
            </p:nvSpPr>
            <p:spPr>
              <a:xfrm>
                <a:off x="3777432" y="1966808"/>
                <a:ext cx="1388969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sz="1400" b="0" i="1" smtClean="0">
                          <a:latin typeface="Cambria Math" panose="02040503050406030204" pitchFamily="18" charset="0"/>
                        </a:rPr>
                        <m:t>𝐴</m:t>
                      </m:r>
                      <m:d>
                        <m:dPr>
                          <m:ctrlPr>
                            <a:rPr kumimoji="1" lang="en-US" altLang="zh-CN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zh-CN" sz="14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</m:d>
                      <m:r>
                        <a:rPr kumimoji="1" lang="en-US" altLang="zh-CN" sz="1400" b="0" i="1" smtClean="0">
                          <a:latin typeface="Cambria Math" panose="02040503050406030204" pitchFamily="18" charset="0"/>
                        </a:rPr>
                        <m:t>:</m:t>
                      </m:r>
                      <m:sSup>
                        <m:sSupPr>
                          <m:ctrlPr>
                            <a:rPr kumimoji="1" lang="en-US" altLang="zh-CN" sz="1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sz="14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p>
                          <m:r>
                            <a:rPr kumimoji="1" lang="en-US" altLang="zh-CN" sz="1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r>
                        <a:rPr kumimoji="1" lang="en-US" altLang="zh-CN" sz="1400" b="0" i="1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kumimoji="1" lang="en-US" altLang="zh-CN" sz="1400" b="0" i="1" smtClean="0">
                          <a:latin typeface="Cambria Math" panose="02040503050406030204" pitchFamily="18" charset="0"/>
                        </a:rPr>
                        <m:t>𝑓</m:t>
                      </m:r>
                    </m:oMath>
                  </m:oMathPara>
                </a14:m>
                <a:endParaRPr kumimoji="1" lang="zh-CN" altLang="en-US" sz="1400" dirty="0"/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C6949192-4258-55DD-D67E-33D67686E6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7432" y="1966808"/>
                <a:ext cx="1388969" cy="215444"/>
              </a:xfrm>
              <a:prstGeom prst="rect">
                <a:avLst/>
              </a:prstGeom>
              <a:blipFill>
                <a:blip r:embed="rId5"/>
                <a:stretch>
                  <a:fillRect t="-5882" b="-3529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F674C699-80BF-CFB9-0B9F-11DCA90376B4}"/>
                  </a:ext>
                </a:extLst>
              </p:cNvPr>
              <p:cNvSpPr txBox="1"/>
              <p:nvPr/>
            </p:nvSpPr>
            <p:spPr>
              <a:xfrm>
                <a:off x="3931353" y="873904"/>
                <a:ext cx="1081129" cy="21589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kumimoji="1" lang="en-US" altLang="zh-CN" sz="14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kumimoji="1" lang="en-US" altLang="zh-CN" sz="14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</m:acc>
                      <m:d>
                        <m:dPr>
                          <m:ctrlPr>
                            <a:rPr kumimoji="1" lang="en-US" altLang="zh-CN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zh-CN" sz="14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</m:d>
                      <m:r>
                        <a:rPr kumimoji="1" lang="en-US" altLang="zh-CN" sz="1400" b="0" i="1" smtClean="0">
                          <a:latin typeface="Cambria Math" panose="02040503050406030204" pitchFamily="18" charset="0"/>
                        </a:rPr>
                        <m:t>:</m:t>
                      </m:r>
                      <m:sSup>
                        <m:sSupPr>
                          <m:ctrlPr>
                            <a:rPr kumimoji="1" lang="en-US" altLang="zh-CN" sz="1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̅"/>
                              <m:ctrlPr>
                                <a:rPr kumimoji="1" lang="en-US" altLang="zh-CN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kumimoji="1" lang="en-US" altLang="zh-CN" sz="1400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</m:acc>
                        </m:e>
                        <m:sup>
                          <m:r>
                            <a:rPr kumimoji="1" lang="en-US" altLang="zh-CN" sz="1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r>
                        <a:rPr kumimoji="1" lang="en-US" altLang="zh-CN" sz="1400" b="0" i="1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kumimoji="1" lang="en-US" altLang="zh-CN" sz="1400" b="0" i="1" smtClean="0">
                          <a:latin typeface="Cambria Math" panose="02040503050406030204" pitchFamily="18" charset="0"/>
                        </a:rPr>
                        <m:t>𝑓</m:t>
                      </m:r>
                    </m:oMath>
                  </m:oMathPara>
                </a14:m>
                <a:endParaRPr kumimoji="1" lang="zh-CN" altLang="en-US" sz="1400" dirty="0"/>
              </a:p>
            </p:txBody>
          </p:sp>
        </mc:Choice>
        <mc:Fallback xmlns="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F674C699-80BF-CFB9-0B9F-11DCA90376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1353" y="873904"/>
                <a:ext cx="1081129" cy="215893"/>
              </a:xfrm>
              <a:prstGeom prst="rect">
                <a:avLst/>
              </a:prstGeom>
              <a:blipFill>
                <a:blip r:embed="rId6"/>
                <a:stretch>
                  <a:fillRect l="-3488" t="-5556" r="-4651" b="-33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直线箭头连接符 12">
            <a:extLst>
              <a:ext uri="{FF2B5EF4-FFF2-40B4-BE49-F238E27FC236}">
                <a16:creationId xmlns:a16="http://schemas.microsoft.com/office/drawing/2014/main" id="{0CBC54A1-93F6-BD45-A1CA-C28653CDAE71}"/>
              </a:ext>
            </a:extLst>
          </p:cNvPr>
          <p:cNvCxnSpPr>
            <a:cxnSpLocks/>
          </p:cNvCxnSpPr>
          <p:nvPr/>
        </p:nvCxnSpPr>
        <p:spPr>
          <a:xfrm>
            <a:off x="5124981" y="1014637"/>
            <a:ext cx="699582" cy="3595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线箭头连接符 19">
            <a:extLst>
              <a:ext uri="{FF2B5EF4-FFF2-40B4-BE49-F238E27FC236}">
                <a16:creationId xmlns:a16="http://schemas.microsoft.com/office/drawing/2014/main" id="{09EEBA0F-E17F-D4C2-A3CA-E6759F883459}"/>
              </a:ext>
            </a:extLst>
          </p:cNvPr>
          <p:cNvCxnSpPr>
            <a:cxnSpLocks/>
          </p:cNvCxnSpPr>
          <p:nvPr/>
        </p:nvCxnSpPr>
        <p:spPr>
          <a:xfrm flipV="1">
            <a:off x="5186421" y="1561853"/>
            <a:ext cx="638142" cy="4749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52640814-D98D-8AC9-CCCE-5448A2E57EC3}"/>
                  </a:ext>
                </a:extLst>
              </p:cNvPr>
              <p:cNvSpPr txBox="1"/>
              <p:nvPr/>
            </p:nvSpPr>
            <p:spPr>
              <a:xfrm>
                <a:off x="6165723" y="1205197"/>
                <a:ext cx="1428660" cy="57470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b>
                      </m:sSub>
                      <m:sSup>
                        <m:sSup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m:rPr>
                              <m:sty m:val="p"/>
                            </m:rPr>
                            <a:rPr kumimoji="1" lang="en-US" altLang="zh-CN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  <m:sSub>
                            <m:sSubPr>
                              <m:ctrlP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  <m:t>𝛿</m:t>
                              </m:r>
                            </m:e>
                            <m:sub>
                              <m: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sub>
                          </m:sSub>
                        </m:sup>
                      </m:sSup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̅"/>
                                  <m:ctrlPr>
                                    <a:rPr kumimoji="1" lang="en-US" altLang="zh-CN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kumimoji="1" lang="en-US" altLang="zh-CN" b="0" i="1" smtClean="0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</m:acc>
                            </m:e>
                            <m:sub>
                              <m: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52640814-D98D-8AC9-CCCE-5448A2E57E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5723" y="1205197"/>
                <a:ext cx="1428660" cy="574709"/>
              </a:xfrm>
              <a:prstGeom prst="rect">
                <a:avLst/>
              </a:prstGeom>
              <a:blipFill>
                <a:blip r:embed="rId7"/>
                <a:stretch>
                  <a:fillRect l="-1754" t="-6522" r="-877" b="-652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椭圆 27">
            <a:extLst>
              <a:ext uri="{FF2B5EF4-FFF2-40B4-BE49-F238E27FC236}">
                <a16:creationId xmlns:a16="http://schemas.microsoft.com/office/drawing/2014/main" id="{8BED9955-4D8B-803A-35A7-90A1582E9C01}"/>
              </a:ext>
            </a:extLst>
          </p:cNvPr>
          <p:cNvSpPr/>
          <p:nvPr/>
        </p:nvSpPr>
        <p:spPr>
          <a:xfrm>
            <a:off x="7142452" y="3071941"/>
            <a:ext cx="315315" cy="29838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矩形 28">
                <a:extLst>
                  <a:ext uri="{FF2B5EF4-FFF2-40B4-BE49-F238E27FC236}">
                    <a16:creationId xmlns:a16="http://schemas.microsoft.com/office/drawing/2014/main" id="{177C67C5-B7E1-3A16-B73F-8B7A4E53BCC0}"/>
                  </a:ext>
                </a:extLst>
              </p:cNvPr>
              <p:cNvSpPr/>
              <p:nvPr/>
            </p:nvSpPr>
            <p:spPr>
              <a:xfrm>
                <a:off x="7457767" y="3071941"/>
                <a:ext cx="110741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>
                          <a:latin typeface="Cambria Math" panose="02040503050406030204" pitchFamily="18" charset="0"/>
                          <a:ea typeface="SimHei" charset="-122"/>
                          <a:cs typeface="Times New Roman" panose="02020603050405020304" pitchFamily="18" charset="0"/>
                        </a:rPr>
                        <m:t>𝜓</m:t>
                      </m:r>
                      <m:d>
                        <m:d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SimHei" charset="-122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ea typeface="SimHei" charset="-122"/>
                              <a:cs typeface="Times New Roman" panose="02020603050405020304" pitchFamily="18" charset="0"/>
                            </a:rPr>
                            <m:t>3770</m:t>
                          </m:r>
                        </m:e>
                      </m:d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9" name="矩形 28">
                <a:extLst>
                  <a:ext uri="{FF2B5EF4-FFF2-40B4-BE49-F238E27FC236}">
                    <a16:creationId xmlns:a16="http://schemas.microsoft.com/office/drawing/2014/main" id="{177C67C5-B7E1-3A16-B73F-8B7A4E53BCC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57767" y="3071941"/>
                <a:ext cx="1107418" cy="369332"/>
              </a:xfrm>
              <a:prstGeom prst="rect">
                <a:avLst/>
              </a:prstGeom>
              <a:blipFill>
                <a:blip r:embed="rId8"/>
                <a:stretch>
                  <a:fillRect b="-967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0" name="直线箭头连接符 29">
            <a:extLst>
              <a:ext uri="{FF2B5EF4-FFF2-40B4-BE49-F238E27FC236}">
                <a16:creationId xmlns:a16="http://schemas.microsoft.com/office/drawing/2014/main" id="{7932E1DD-A0F5-3F8D-55F5-A9D7C2E8E533}"/>
              </a:ext>
            </a:extLst>
          </p:cNvPr>
          <p:cNvCxnSpPr>
            <a:cxnSpLocks/>
          </p:cNvCxnSpPr>
          <p:nvPr/>
        </p:nvCxnSpPr>
        <p:spPr>
          <a:xfrm flipV="1">
            <a:off x="7517114" y="2224314"/>
            <a:ext cx="741302" cy="799969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线箭头连接符 30">
            <a:extLst>
              <a:ext uri="{FF2B5EF4-FFF2-40B4-BE49-F238E27FC236}">
                <a16:creationId xmlns:a16="http://schemas.microsoft.com/office/drawing/2014/main" id="{6E00B64E-0C0B-E964-B65A-1188FB4393C2}"/>
              </a:ext>
            </a:extLst>
          </p:cNvPr>
          <p:cNvCxnSpPr>
            <a:cxnSpLocks/>
          </p:cNvCxnSpPr>
          <p:nvPr/>
        </p:nvCxnSpPr>
        <p:spPr>
          <a:xfrm flipH="1">
            <a:off x="6319386" y="3448404"/>
            <a:ext cx="813441" cy="845946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矩形 31">
                <a:extLst>
                  <a:ext uri="{FF2B5EF4-FFF2-40B4-BE49-F238E27FC236}">
                    <a16:creationId xmlns:a16="http://schemas.microsoft.com/office/drawing/2014/main" id="{C78AF9FD-60F3-8846-7F4C-69957C88D21E}"/>
                  </a:ext>
                </a:extLst>
              </p:cNvPr>
              <p:cNvSpPr/>
              <p:nvPr/>
            </p:nvSpPr>
            <p:spPr>
              <a:xfrm>
                <a:off x="8254614" y="1902966"/>
                <a:ext cx="83535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SimHei" charset="-122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ea typeface="SimHei" charset="-122"/>
                              <a:cs typeface="Times New Roman" panose="02020603050405020304" pitchFamily="18" charset="0"/>
                            </a:rPr>
                            <m:t>𝐷</m:t>
                          </m:r>
                        </m:e>
                        <m:sup>
                          <m:r>
                            <a:rPr lang="en-US" altLang="zh-CN" i="1">
                              <a:latin typeface="Cambria Math" panose="02040503050406030204" pitchFamily="18" charset="0"/>
                              <a:ea typeface="SimHei" charset="-122"/>
                              <a:cs typeface="Times New Roman" panose="02020603050405020304" pitchFamily="18" charset="0"/>
                            </a:rPr>
                            <m:t>0</m:t>
                          </m:r>
                        </m:sup>
                      </m:sSup>
                      <m:r>
                        <a:rPr lang="en-US" altLang="zh-CN" b="0" i="1" smtClean="0">
                          <a:latin typeface="Cambria Math" panose="02040503050406030204" pitchFamily="18" charset="0"/>
                          <a:ea typeface="SimHei" charset="-122"/>
                          <a:cs typeface="Times New Roman" panose="02020603050405020304" pitchFamily="18" charset="0"/>
                        </a:rPr>
                        <m:t>(</m:t>
                      </m:r>
                      <m:acc>
                        <m:accPr>
                          <m:chr m:val="⃗"/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SimHei" charset="-122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SimHei" charset="-122"/>
                              <a:cs typeface="Times New Roman" panose="02020603050405020304" pitchFamily="18" charset="0"/>
                            </a:rPr>
                            <m:t>𝑝</m:t>
                          </m:r>
                        </m:e>
                      </m:acc>
                      <m:r>
                        <a:rPr lang="en-US" altLang="zh-CN" b="0" i="1" smtClean="0">
                          <a:latin typeface="Cambria Math" panose="02040503050406030204" pitchFamily="18" charset="0"/>
                          <a:ea typeface="SimHei" charset="-122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2" name="矩形 31">
                <a:extLst>
                  <a:ext uri="{FF2B5EF4-FFF2-40B4-BE49-F238E27FC236}">
                    <a16:creationId xmlns:a16="http://schemas.microsoft.com/office/drawing/2014/main" id="{C78AF9FD-60F3-8846-7F4C-69957C88D21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54614" y="1902966"/>
                <a:ext cx="835357" cy="369332"/>
              </a:xfrm>
              <a:prstGeom prst="rect">
                <a:avLst/>
              </a:prstGeom>
              <a:blipFill>
                <a:blip r:embed="rId9"/>
                <a:stretch>
                  <a:fillRect t="-9677" b="-1290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矩形 32">
                <a:extLst>
                  <a:ext uri="{FF2B5EF4-FFF2-40B4-BE49-F238E27FC236}">
                    <a16:creationId xmlns:a16="http://schemas.microsoft.com/office/drawing/2014/main" id="{79031B45-2D67-456F-5075-8DF33AF4A759}"/>
                  </a:ext>
                </a:extLst>
              </p:cNvPr>
              <p:cNvSpPr/>
              <p:nvPr/>
            </p:nvSpPr>
            <p:spPr>
              <a:xfrm>
                <a:off x="5790800" y="4336331"/>
                <a:ext cx="1008481" cy="39010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SimHei" charset="-122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sSup>
                            <m:sSupPr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  <a:ea typeface="SimHei" charset="-122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SimHei" charset="-122"/>
                                  <a:cs typeface="Times New Roman" panose="02020603050405020304" pitchFamily="18" charset="0"/>
                                </a:rPr>
                                <m:t>𝐷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SimHei" charset="-122"/>
                                  <a:cs typeface="Times New Roman" panose="02020603050405020304" pitchFamily="18" charset="0"/>
                                </a:rPr>
                                <m:t>0</m:t>
                              </m:r>
                            </m:sup>
                          </m:sSup>
                        </m:e>
                      </m:acc>
                      <m:r>
                        <a:rPr lang="en-US" altLang="zh-CN" b="0" i="1" smtClean="0">
                          <a:latin typeface="Cambria Math" panose="02040503050406030204" pitchFamily="18" charset="0"/>
                          <a:ea typeface="SimHei" charset="-122"/>
                          <a:cs typeface="Times New Roman" panose="02020603050405020304" pitchFamily="18" charset="0"/>
                        </a:rPr>
                        <m:t>(−</m:t>
                      </m:r>
                      <m:acc>
                        <m:accPr>
                          <m:chr m:val="⃗"/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SimHei" charset="-122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SimHei" charset="-122"/>
                              <a:cs typeface="Times New Roman" panose="02020603050405020304" pitchFamily="18" charset="0"/>
                            </a:rPr>
                            <m:t>𝑝</m:t>
                          </m:r>
                        </m:e>
                      </m:acc>
                      <m:r>
                        <a:rPr lang="en-US" altLang="zh-CN" b="0" i="1" smtClean="0">
                          <a:latin typeface="Cambria Math" panose="02040503050406030204" pitchFamily="18" charset="0"/>
                          <a:ea typeface="SimHei" charset="-122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3" name="矩形 32">
                <a:extLst>
                  <a:ext uri="{FF2B5EF4-FFF2-40B4-BE49-F238E27FC236}">
                    <a16:creationId xmlns:a16="http://schemas.microsoft.com/office/drawing/2014/main" id="{79031B45-2D67-456F-5075-8DF33AF4A75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0800" y="4336331"/>
                <a:ext cx="1008481" cy="390107"/>
              </a:xfrm>
              <a:prstGeom prst="rect">
                <a:avLst/>
              </a:prstGeom>
              <a:blipFill>
                <a:blip r:embed="rId10"/>
                <a:stretch>
                  <a:fillRect t="-6452" b="-1612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上箭头 34">
            <a:extLst>
              <a:ext uri="{FF2B5EF4-FFF2-40B4-BE49-F238E27FC236}">
                <a16:creationId xmlns:a16="http://schemas.microsoft.com/office/drawing/2014/main" id="{4FB99F94-7AB6-46D7-4C7F-38B3D08E432A}"/>
              </a:ext>
            </a:extLst>
          </p:cNvPr>
          <p:cNvSpPr/>
          <p:nvPr/>
        </p:nvSpPr>
        <p:spPr>
          <a:xfrm>
            <a:off x="6697166" y="1998063"/>
            <a:ext cx="365774" cy="811599"/>
          </a:xfrm>
          <a:prstGeom prst="up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36" name="图片 35">
            <a:extLst>
              <a:ext uri="{FF2B5EF4-FFF2-40B4-BE49-F238E27FC236}">
                <a16:creationId xmlns:a16="http://schemas.microsoft.com/office/drawing/2014/main" id="{1343C8FB-0B48-423E-F2CB-2B646CE8E7B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103" y="3448404"/>
            <a:ext cx="4929620" cy="867700"/>
          </a:xfrm>
          <a:prstGeom prst="rect">
            <a:avLst/>
          </a:prstGeom>
        </p:spPr>
      </p:pic>
      <p:sp>
        <p:nvSpPr>
          <p:cNvPr id="38" name="文本框 37">
            <a:extLst>
              <a:ext uri="{FF2B5EF4-FFF2-40B4-BE49-F238E27FC236}">
                <a16:creationId xmlns:a16="http://schemas.microsoft.com/office/drawing/2014/main" id="{77992496-E894-903B-E3AB-15E2F164F277}"/>
              </a:ext>
            </a:extLst>
          </p:cNvPr>
          <p:cNvSpPr txBox="1"/>
          <p:nvPr/>
        </p:nvSpPr>
        <p:spPr>
          <a:xfrm>
            <a:off x="581578" y="4366021"/>
            <a:ext cx="168302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b="1" dirty="0">
                <a:solidFill>
                  <a:srgbClr val="FF000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Charm</a:t>
            </a:r>
            <a:r>
              <a:rPr lang="zh-CN" altLang="en-US" sz="1400" b="1" dirty="0">
                <a:solidFill>
                  <a:srgbClr val="FF000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FF000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mixing</a:t>
            </a:r>
            <a:endParaRPr lang="zh-CN" altLang="en-US" sz="1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E95412AB-CC0B-7686-DE5A-31F11DE7BC9F}"/>
              </a:ext>
            </a:extLst>
          </p:cNvPr>
          <p:cNvSpPr txBox="1"/>
          <p:nvPr/>
        </p:nvSpPr>
        <p:spPr>
          <a:xfrm>
            <a:off x="7377375" y="4009432"/>
            <a:ext cx="103511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b="1" dirty="0">
                <a:solidFill>
                  <a:srgbClr val="FF000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QC</a:t>
            </a:r>
            <a:r>
              <a:rPr lang="zh-CN" altLang="en-US" sz="1400" b="1" dirty="0">
                <a:solidFill>
                  <a:srgbClr val="FF000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FF000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data</a:t>
            </a:r>
            <a:endParaRPr lang="zh-CN" altLang="en-US" sz="1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文本框 39">
                <a:extLst>
                  <a:ext uri="{FF2B5EF4-FFF2-40B4-BE49-F238E27FC236}">
                    <a16:creationId xmlns:a16="http://schemas.microsoft.com/office/drawing/2014/main" id="{6B93D780-46BA-2F2E-28E8-E5315FE21A55}"/>
                  </a:ext>
                </a:extLst>
              </p:cNvPr>
              <p:cNvSpPr txBox="1"/>
              <p:nvPr/>
            </p:nvSpPr>
            <p:spPr>
              <a:xfrm>
                <a:off x="786339" y="2397681"/>
                <a:ext cx="1660496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sz="14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𝛄</m:t>
                    </m:r>
                  </m:oMath>
                </a14:m>
                <a:r>
                  <a:rPr lang="zh-CN" altLang="en-US" sz="14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measurements</a:t>
                </a:r>
                <a:endParaRPr lang="zh-CN" altLang="en-US" sz="1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0" name="文本框 39">
                <a:extLst>
                  <a:ext uri="{FF2B5EF4-FFF2-40B4-BE49-F238E27FC236}">
                    <a16:creationId xmlns:a16="http://schemas.microsoft.com/office/drawing/2014/main" id="{6B93D780-46BA-2F2E-28E8-E5315FE21A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6339" y="2397681"/>
                <a:ext cx="1660496" cy="307777"/>
              </a:xfrm>
              <a:prstGeom prst="rect">
                <a:avLst/>
              </a:prstGeom>
              <a:blipFill>
                <a:blip r:embed="rId12"/>
                <a:stretch>
                  <a:fillRect t="-3846" b="-1538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上箭头 40">
            <a:extLst>
              <a:ext uri="{FF2B5EF4-FFF2-40B4-BE49-F238E27FC236}">
                <a16:creationId xmlns:a16="http://schemas.microsoft.com/office/drawing/2014/main" id="{AED200BA-CB0D-3EC4-5CCD-460D9D5EA89A}"/>
              </a:ext>
            </a:extLst>
          </p:cNvPr>
          <p:cNvSpPr/>
          <p:nvPr/>
        </p:nvSpPr>
        <p:spPr>
          <a:xfrm rot="16200000">
            <a:off x="5486152" y="3420745"/>
            <a:ext cx="365774" cy="811599"/>
          </a:xfrm>
          <a:prstGeom prst="up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2" name="上下箭头 41">
            <a:extLst>
              <a:ext uri="{FF2B5EF4-FFF2-40B4-BE49-F238E27FC236}">
                <a16:creationId xmlns:a16="http://schemas.microsoft.com/office/drawing/2014/main" id="{3DF345DC-F267-AB34-E297-B97684BBB97A}"/>
              </a:ext>
            </a:extLst>
          </p:cNvPr>
          <p:cNvSpPr/>
          <p:nvPr/>
        </p:nvSpPr>
        <p:spPr>
          <a:xfrm>
            <a:off x="2956372" y="2590221"/>
            <a:ext cx="331028" cy="638742"/>
          </a:xfrm>
          <a:prstGeom prst="up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9C3797F7-5A78-EA9F-2CB8-761D7C38D9C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457767" y="3648548"/>
            <a:ext cx="741303" cy="314800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0507BA49-E915-3E47-959A-61BA1732379C}"/>
              </a:ext>
            </a:extLst>
          </p:cNvPr>
          <p:cNvSpPr txBox="1"/>
          <p:nvPr/>
        </p:nvSpPr>
        <p:spPr>
          <a:xfrm>
            <a:off x="3959406" y="4835058"/>
            <a:ext cx="1845762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UCAS</a:t>
            </a:r>
            <a:r>
              <a:rPr kumimoji="1" lang="zh-CN" altLang="en-US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 </a:t>
            </a:r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Wenbin</a:t>
            </a:r>
            <a:r>
              <a:rPr kumimoji="1" lang="zh-CN" altLang="en-US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 </a:t>
            </a:r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Qian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SimSun" panose="02010600030101010101" pitchFamily="2" charset="-122"/>
              <a:cs typeface="Times New Roman" charset="0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88263B08-EEFD-497E-39C3-6350EEC7046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342381" y="610399"/>
            <a:ext cx="1512143" cy="523850"/>
          </a:xfrm>
          <a:prstGeom prst="rect">
            <a:avLst/>
          </a:prstGeom>
        </p:spPr>
      </p:pic>
      <p:sp>
        <p:nvSpPr>
          <p:cNvPr id="21" name="矩形 20">
            <a:extLst>
              <a:ext uri="{FF2B5EF4-FFF2-40B4-BE49-F238E27FC236}">
                <a16:creationId xmlns:a16="http://schemas.microsoft.com/office/drawing/2014/main" id="{F98C7AD5-815B-54F2-1F26-9DA1BB6F6079}"/>
              </a:ext>
            </a:extLst>
          </p:cNvPr>
          <p:cNvSpPr/>
          <p:nvPr/>
        </p:nvSpPr>
        <p:spPr>
          <a:xfrm>
            <a:off x="1183310" y="1963947"/>
            <a:ext cx="285135" cy="34452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58EE5C24-5756-6239-31F9-C401C0867D57}"/>
                  </a:ext>
                </a:extLst>
              </p:cNvPr>
              <p:cNvSpPr txBox="1"/>
              <p:nvPr/>
            </p:nvSpPr>
            <p:spPr>
              <a:xfrm>
                <a:off x="67303" y="2025657"/>
                <a:ext cx="733375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SimHei" charset="-122"/>
                        <a:cs typeface="Times New Roman" panose="02020603050405020304" pitchFamily="18" charset="0"/>
                      </a:rPr>
                      <m:t>𝒃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SimHei" charset="-122"/>
                        <a:cs typeface="Times New Roman" panose="02020603050405020304" pitchFamily="18" charset="0"/>
                      </a:rPr>
                      <m:t>→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SimHei" charset="-122"/>
                        <a:cs typeface="Times New Roman" panose="02020603050405020304" pitchFamily="18" charset="0"/>
                      </a:rPr>
                      <m:t>𝒖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SimHei" charset="-122"/>
                        <a:cs typeface="Times New Roman" panose="02020603050405020304" pitchFamily="18" charset="0"/>
                      </a:rPr>
                      <m:t>:</m:t>
                    </m:r>
                  </m:oMath>
                </a14:m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 </a:t>
                </a:r>
                <a:endParaRPr lang="zh-CN" altLang="en-US" sz="1400" dirty="0"/>
              </a:p>
            </p:txBody>
          </p:sp>
        </mc:Choice>
        <mc:Fallback xmlns=""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58EE5C24-5756-6239-31F9-C401C0867D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303" y="2025657"/>
                <a:ext cx="733375" cy="307777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文本框 33">
                <a:extLst>
                  <a:ext uri="{FF2B5EF4-FFF2-40B4-BE49-F238E27FC236}">
                    <a16:creationId xmlns:a16="http://schemas.microsoft.com/office/drawing/2014/main" id="{FF7EF15F-3392-D23C-78FB-AE43C92379F4}"/>
                  </a:ext>
                </a:extLst>
              </p:cNvPr>
              <p:cNvSpPr txBox="1"/>
              <p:nvPr/>
            </p:nvSpPr>
            <p:spPr>
              <a:xfrm>
                <a:off x="54938" y="837572"/>
                <a:ext cx="838200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SimHei" charset="-122"/>
                        <a:cs typeface="Times New Roman" panose="02020603050405020304" pitchFamily="18" charset="0"/>
                      </a:rPr>
                      <m:t>𝒃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SimHei" charset="-122"/>
                        <a:cs typeface="Times New Roman" panose="02020603050405020304" pitchFamily="18" charset="0"/>
                      </a:rPr>
                      <m:t>→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SimHei" charset="-122"/>
                        <a:cs typeface="Times New Roman" panose="02020603050405020304" pitchFamily="18" charset="0"/>
                      </a:rPr>
                      <m:t>𝒄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SimHei" charset="-122"/>
                        <a:cs typeface="Times New Roman" panose="02020603050405020304" pitchFamily="18" charset="0"/>
                      </a:rPr>
                      <m:t>:</m:t>
                    </m:r>
                  </m:oMath>
                </a14:m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 </a:t>
                </a:r>
                <a:endParaRPr lang="zh-CN" altLang="en-US" sz="1400" dirty="0"/>
              </a:p>
            </p:txBody>
          </p:sp>
        </mc:Choice>
        <mc:Fallback xmlns="">
          <p:sp>
            <p:nvSpPr>
              <p:cNvPr id="34" name="文本框 33">
                <a:extLst>
                  <a:ext uri="{FF2B5EF4-FFF2-40B4-BE49-F238E27FC236}">
                    <a16:creationId xmlns:a16="http://schemas.microsoft.com/office/drawing/2014/main" id="{FF7EF15F-3392-D23C-78FB-AE43C92379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938" y="837572"/>
                <a:ext cx="838200" cy="307777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02839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164"/>
    </mc:Choice>
    <mc:Fallback xmlns="">
      <p:transition spd="slow" advTm="67164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/>
          <p:cNvGrpSpPr/>
          <p:nvPr/>
        </p:nvGrpSpPr>
        <p:grpSpPr>
          <a:xfrm>
            <a:off x="0" y="46858"/>
            <a:ext cx="9144000" cy="5107114"/>
            <a:chOff x="0" y="48516"/>
            <a:chExt cx="9144000" cy="6809485"/>
          </a:xfrm>
        </p:grpSpPr>
        <p:grpSp>
          <p:nvGrpSpPr>
            <p:cNvPr id="22" name="组 21"/>
            <p:cNvGrpSpPr/>
            <p:nvPr/>
          </p:nvGrpSpPr>
          <p:grpSpPr>
            <a:xfrm>
              <a:off x="110103" y="48516"/>
              <a:ext cx="8885307" cy="677108"/>
              <a:chOff x="110103" y="48516"/>
              <a:chExt cx="8885307" cy="677108"/>
            </a:xfrm>
          </p:grpSpPr>
          <p:sp>
            <p:nvSpPr>
              <p:cNvPr id="10" name="矩形 9"/>
              <p:cNvSpPr/>
              <p:nvPr/>
            </p:nvSpPr>
            <p:spPr>
              <a:xfrm>
                <a:off x="231515" y="48516"/>
                <a:ext cx="5301451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Global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combination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from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LHCb</a:t>
                </a:r>
                <a:endParaRPr lang="zh-CN" altLang="en-US" sz="27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2" name="直线连接符 11"/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/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/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/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4" name="文本框 13">
            <a:extLst>
              <a:ext uri="{FF2B5EF4-FFF2-40B4-BE49-F238E27FC236}">
                <a16:creationId xmlns:a16="http://schemas.microsoft.com/office/drawing/2014/main" id="{6250E61F-F921-9846-849A-1D6CC2DD7FDB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2025/10/30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5" name="灯片编号占位符 1">
            <a:extLst>
              <a:ext uri="{FF2B5EF4-FFF2-40B4-BE49-F238E27FC236}">
                <a16:creationId xmlns:a16="http://schemas.microsoft.com/office/drawing/2014/main" id="{071B2A2C-8B20-B347-BF13-CB9F0BF35B34}"/>
              </a:ext>
            </a:extLst>
          </p:cNvPr>
          <p:cNvSpPr txBox="1">
            <a:spLocks/>
          </p:cNvSpPr>
          <p:nvPr/>
        </p:nvSpPr>
        <p:spPr>
          <a:xfrm>
            <a:off x="6889711" y="4870359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B75A48-9D91-AD42-8FEF-0106549F2306}" type="slidenum">
              <a:rPr kumimoji="1" lang="zh-CN" altLang="en-US" sz="1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9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5">
                <a:extLst>
                  <a:ext uri="{FF2B5EF4-FFF2-40B4-BE49-F238E27FC236}">
                    <a16:creationId xmlns:a16="http://schemas.microsoft.com/office/drawing/2014/main" id="{B073BC66-2918-2CD1-3B61-4B68059C3836}"/>
                  </a:ext>
                </a:extLst>
              </p:cNvPr>
              <p:cNvSpPr/>
              <p:nvPr/>
            </p:nvSpPr>
            <p:spPr>
              <a:xfrm>
                <a:off x="324503" y="683949"/>
                <a:ext cx="8456506" cy="70000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44" indent="-285744">
                  <a:lnSpc>
                    <a:spcPct val="150000"/>
                  </a:lnSpc>
                  <a:buFont typeface="Arial" charset="0"/>
                  <a:buChar char="•"/>
                </a:pPr>
                <a:r>
                  <a:rPr lang="en-US" altLang="zh-CN" sz="1400" b="1" dirty="0">
                    <a:solidFill>
                      <a:srgbClr val="FF000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19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LHCb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SimHei" charset="-122"/>
                        <a:cs typeface="Times New Roman" panose="02020603050405020304" pitchFamily="18" charset="0"/>
                      </a:rPr>
                      <m:t>𝑩</m:t>
                    </m:r>
                  </m:oMath>
                </a14:m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decay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measurements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+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FF000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11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SimHei" charset="-122"/>
                        <a:cs typeface="Times New Roman" panose="02020603050405020304" pitchFamily="18" charset="0"/>
                      </a:rPr>
                      <m:t>𝑫</m:t>
                    </m:r>
                  </m:oMath>
                </a14:m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decay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measurements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+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B05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27</a:t>
                </a:r>
                <a:r>
                  <a:rPr lang="zh-CN" altLang="en-US" sz="1400" b="1" dirty="0">
                    <a:solidFill>
                      <a:srgbClr val="00B05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B05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inputs</a:t>
                </a:r>
                <a:r>
                  <a:rPr lang="zh-CN" altLang="en-US" sz="1400" b="1" dirty="0">
                    <a:solidFill>
                      <a:srgbClr val="00B05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B05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from</a:t>
                </a:r>
                <a:r>
                  <a:rPr lang="zh-CN" altLang="en-US" sz="1400" b="1" dirty="0">
                    <a:solidFill>
                      <a:srgbClr val="00B05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B05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LHCb,</a:t>
                </a:r>
                <a:r>
                  <a:rPr lang="zh-CN" altLang="en-US" sz="1400" b="1" dirty="0">
                    <a:solidFill>
                      <a:srgbClr val="00B05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B05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HFLAV,</a:t>
                </a:r>
                <a:r>
                  <a:rPr lang="zh-CN" altLang="en-US" sz="1400" b="1" dirty="0">
                    <a:solidFill>
                      <a:srgbClr val="00B05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B05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BESIII</a:t>
                </a:r>
                <a:r>
                  <a:rPr lang="zh-CN" altLang="en-US" sz="1400" b="1" dirty="0">
                    <a:solidFill>
                      <a:srgbClr val="00B05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B05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and</a:t>
                </a:r>
                <a:r>
                  <a:rPr lang="zh-CN" altLang="en-US" sz="1400" b="1" dirty="0">
                    <a:solidFill>
                      <a:srgbClr val="00B05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B05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CLEO-c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=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29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physics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parameters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of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interest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+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additional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nuisance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parameters</a:t>
                </a:r>
              </a:p>
            </p:txBody>
          </p:sp>
        </mc:Choice>
        <mc:Fallback xmlns="">
          <p:sp>
            <p:nvSpPr>
              <p:cNvPr id="6" name="矩形 5">
                <a:extLst>
                  <a:ext uri="{FF2B5EF4-FFF2-40B4-BE49-F238E27FC236}">
                    <a16:creationId xmlns:a16="http://schemas.microsoft.com/office/drawing/2014/main" id="{B073BC66-2918-2CD1-3B61-4B68059C383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503" y="683949"/>
                <a:ext cx="8456506" cy="700000"/>
              </a:xfrm>
              <a:prstGeom prst="rect">
                <a:avLst/>
              </a:prstGeom>
              <a:blipFill>
                <a:blip r:embed="rId3"/>
                <a:stretch>
                  <a:fillRect l="-150" b="-892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图片 10">
            <a:extLst>
              <a:ext uri="{FF2B5EF4-FFF2-40B4-BE49-F238E27FC236}">
                <a16:creationId xmlns:a16="http://schemas.microsoft.com/office/drawing/2014/main" id="{FBCF5C16-024C-E2A6-269A-797DEB2F48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798" y="1390438"/>
            <a:ext cx="3274869" cy="240395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28DAC73A-D1D0-26A7-0044-11614EEAF738}"/>
                  </a:ext>
                </a:extLst>
              </p:cNvPr>
              <p:cNvSpPr txBox="1"/>
              <p:nvPr/>
            </p:nvSpPr>
            <p:spPr>
              <a:xfrm>
                <a:off x="4253763" y="1685701"/>
                <a:ext cx="251018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8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SimHei" charset="-122"/>
                          <a:cs typeface="Times New Roman" panose="02020603050405020304" pitchFamily="18" charset="0"/>
                        </a:rPr>
                        <m:t>𝜸</m:t>
                      </m:r>
                      <m:r>
                        <a:rPr lang="en-US" altLang="zh-CN" sz="18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SimHei" charset="-122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CN" sz="18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SimHei" charset="-122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CN" sz="1800" b="1" i="1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SimHei" charset="-122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1800" b="1" i="1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SimHei" charset="-122"/>
                                  <a:cs typeface="Times New Roman" panose="02020603050405020304" pitchFamily="18" charset="0"/>
                                </a:rPr>
                                <m:t>𝟔𝟒</m:t>
                              </m:r>
                              <m:r>
                                <a:rPr lang="en-US" altLang="zh-CN" sz="1800" b="1" i="1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SimHei" charset="-122"/>
                                  <a:cs typeface="Times New Roman" panose="02020603050405020304" pitchFamily="18" charset="0"/>
                                </a:rPr>
                                <m:t>.</m:t>
                              </m:r>
                              <m:r>
                                <a:rPr lang="en-US" altLang="zh-CN" sz="1800" b="1" i="1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SimHei" charset="-122"/>
                                  <a:cs typeface="Times New Roman" panose="02020603050405020304" pitchFamily="18" charset="0"/>
                                </a:rPr>
                                <m:t>𝟔</m:t>
                              </m:r>
                              <m:r>
                                <a:rPr lang="en-US" altLang="zh-CN" sz="1800" b="1" i="1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SimHei" charset="-122"/>
                                  <a:cs typeface="Times New Roman" panose="02020603050405020304" pitchFamily="18" charset="0"/>
                                </a:rPr>
                                <m:t>±</m:t>
                              </m:r>
                              <m:r>
                                <a:rPr lang="en-US" altLang="zh-CN" sz="1800" b="1" i="1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SimHei" charset="-122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  <m:r>
                                <a:rPr lang="en-US" altLang="zh-CN" sz="1800" b="1" i="1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SimHei" charset="-122"/>
                                  <a:cs typeface="Times New Roman" panose="02020603050405020304" pitchFamily="18" charset="0"/>
                                </a:rPr>
                                <m:t>.</m:t>
                              </m:r>
                              <m:r>
                                <a:rPr lang="en-US" altLang="zh-CN" sz="1800" b="1" i="1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SimHei" charset="-122"/>
                                  <a:cs typeface="Times New Roman" panose="02020603050405020304" pitchFamily="18" charset="0"/>
                                </a:rPr>
                                <m:t>𝟖</m:t>
                              </m:r>
                            </m:e>
                          </m:d>
                        </m:e>
                        <m:sup>
                          <m:r>
                            <a:rPr lang="en-US" altLang="zh-CN" sz="18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SimHei" charset="-122"/>
                              <a:cs typeface="Times New Roman" panose="02020603050405020304" pitchFamily="18" charset="0"/>
                            </a:rPr>
                            <m:t>∘</m:t>
                          </m:r>
                        </m:sup>
                      </m:sSup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28DAC73A-D1D0-26A7-0044-11614EEAF7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53763" y="1685701"/>
                <a:ext cx="2510184" cy="369332"/>
              </a:xfrm>
              <a:prstGeom prst="rect">
                <a:avLst/>
              </a:prstGeom>
              <a:blipFill>
                <a:blip r:embed="rId5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E19920D2-DB55-449D-4F56-5C5423BF8661}"/>
                  </a:ext>
                </a:extLst>
              </p:cNvPr>
              <p:cNvSpPr txBox="1"/>
              <p:nvPr/>
            </p:nvSpPr>
            <p:spPr>
              <a:xfrm>
                <a:off x="6633816" y="1685701"/>
                <a:ext cx="2510184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surpass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LHCb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design: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1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𝟒</m:t>
                        </m:r>
                      </m:e>
                      <m:sup>
                        <m:r>
                          <a:rPr lang="en-US" altLang="zh-CN" sz="1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∘</m:t>
                        </m:r>
                      </m:sup>
                    </m:sSup>
                    <m:r>
                      <a:rPr lang="zh-CN" altLang="en-US" sz="1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SimHei" charset="-122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endParaRPr lang="zh-CN" altLang="en-US" sz="1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E19920D2-DB55-449D-4F56-5C5423BF86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3816" y="1685701"/>
                <a:ext cx="2510184" cy="307777"/>
              </a:xfrm>
              <a:prstGeom prst="rect">
                <a:avLst/>
              </a:prstGeom>
              <a:blipFill>
                <a:blip r:embed="rId6"/>
                <a:stretch>
                  <a:fillRect l="-1010" b="-24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矩形 23">
                <a:extLst>
                  <a:ext uri="{FF2B5EF4-FFF2-40B4-BE49-F238E27FC236}">
                    <a16:creationId xmlns:a16="http://schemas.microsoft.com/office/drawing/2014/main" id="{E31E9F1B-3333-B2CC-D7A5-1616984091B4}"/>
                  </a:ext>
                </a:extLst>
              </p:cNvPr>
              <p:cNvSpPr/>
              <p:nvPr/>
            </p:nvSpPr>
            <p:spPr>
              <a:xfrm>
                <a:off x="4182148" y="2096368"/>
                <a:ext cx="4961851" cy="13595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44" indent="-285744">
                  <a:lnSpc>
                    <a:spcPct val="150000"/>
                  </a:lnSpc>
                  <a:buFont typeface="Arial" charset="0"/>
                  <a:buChar char="•"/>
                </a:pP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Previous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tension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between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𝑩</m:t>
                        </m:r>
                      </m:e>
                      <m:sub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𝒔</m:t>
                        </m:r>
                      </m:sub>
                      <m:sup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𝟎</m:t>
                        </m:r>
                      </m:sup>
                    </m:sSubSup>
                  </m:oMath>
                </a14:m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and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other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modes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smaller,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𝑩</m:t>
                        </m:r>
                      </m:e>
                      <m:sub>
                        <m: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𝒔</m:t>
                        </m:r>
                      </m:sub>
                      <m:sup>
                        <m: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𝟎</m:t>
                        </m:r>
                      </m:sup>
                    </m:sSubSup>
                  </m:oMath>
                </a14:m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modes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still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with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largest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uncertainty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endParaRPr lang="en-US" altLang="zh-CN" sz="1400" b="1" dirty="0">
                  <a:solidFill>
                    <a:srgbClr val="002060"/>
                  </a:solidFill>
                  <a:latin typeface="Arial" panose="020B0604020202020204" pitchFamily="34" charset="0"/>
                  <a:ea typeface="SimHei" charset="-122"/>
                  <a:cs typeface="Arial" panose="020B0604020202020204" pitchFamily="34" charset="0"/>
                </a:endParaRPr>
              </a:p>
              <a:p>
                <a:pPr marL="285744" indent="-285744">
                  <a:lnSpc>
                    <a:spcPct val="150000"/>
                  </a:lnSpc>
                  <a:buFont typeface="Arial" charset="0"/>
                  <a:buChar char="•"/>
                </a:pP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Sensitivity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dominated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by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𝑩</m:t>
                        </m:r>
                      </m:e>
                      <m:sup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zh-CN" altLang="en-US" sz="1400" b="1" i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modes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endParaRPr lang="en-US" altLang="zh-CN" sz="1400" b="1" dirty="0">
                  <a:solidFill>
                    <a:srgbClr val="002060"/>
                  </a:solidFill>
                  <a:latin typeface="Arial" panose="020B0604020202020204" pitchFamily="34" charset="0"/>
                  <a:ea typeface="SimHei" charset="-122"/>
                  <a:cs typeface="Arial" panose="020B0604020202020204" pitchFamily="34" charset="0"/>
                </a:endParaRPr>
              </a:p>
              <a:p>
                <a:pPr marL="285744" indent="-285744">
                  <a:lnSpc>
                    <a:spcPct val="150000"/>
                  </a:lnSpc>
                  <a:buFont typeface="Arial" charset="0"/>
                  <a:buChar char="•"/>
                </a:pPr>
                <a:r>
                  <a:rPr lang="en-US" altLang="zh-CN" sz="1400" b="1" dirty="0">
                    <a:solidFill>
                      <a:srgbClr val="00B05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Charm</a:t>
                </a:r>
                <a:r>
                  <a:rPr lang="zh-CN" altLang="en-US" sz="1400" b="1" dirty="0">
                    <a:solidFill>
                      <a:srgbClr val="00B05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B05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inputs</a:t>
                </a:r>
                <a:r>
                  <a:rPr lang="zh-CN" altLang="en-US" sz="1400" b="1" dirty="0">
                    <a:solidFill>
                      <a:srgbClr val="00B05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B05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crucial</a:t>
                </a:r>
                <a:r>
                  <a:rPr lang="zh-CN" altLang="en-US" sz="1400" b="1" dirty="0">
                    <a:solidFill>
                      <a:srgbClr val="00B05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B05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for</a:t>
                </a:r>
                <a:r>
                  <a:rPr lang="zh-CN" altLang="en-US" sz="1400" b="1" dirty="0">
                    <a:solidFill>
                      <a:srgbClr val="00B05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1400" b="1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SimHei" charset="-122"/>
                        <a:cs typeface="Times New Roman" panose="02020603050405020304" pitchFamily="18" charset="0"/>
                      </a:rPr>
                      <m:t>𝜸</m:t>
                    </m:r>
                  </m:oMath>
                </a14:m>
                <a:r>
                  <a:rPr lang="zh-CN" altLang="en-US" sz="1400" b="1" dirty="0">
                    <a:solidFill>
                      <a:srgbClr val="00B05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B05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measurements</a:t>
                </a:r>
              </a:p>
            </p:txBody>
          </p:sp>
        </mc:Choice>
        <mc:Fallback xmlns="">
          <p:sp>
            <p:nvSpPr>
              <p:cNvPr id="24" name="矩形 23">
                <a:extLst>
                  <a:ext uri="{FF2B5EF4-FFF2-40B4-BE49-F238E27FC236}">
                    <a16:creationId xmlns:a16="http://schemas.microsoft.com/office/drawing/2014/main" id="{E31E9F1B-3333-B2CC-D7A5-1616984091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82148" y="2096368"/>
                <a:ext cx="4961851" cy="1359539"/>
              </a:xfrm>
              <a:prstGeom prst="rect">
                <a:avLst/>
              </a:prstGeom>
              <a:blipFill>
                <a:blip r:embed="rId7"/>
                <a:stretch>
                  <a:fillRect l="-256" b="-370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矩形 1">
            <a:extLst>
              <a:ext uri="{FF2B5EF4-FFF2-40B4-BE49-F238E27FC236}">
                <a16:creationId xmlns:a16="http://schemas.microsoft.com/office/drawing/2014/main" id="{56094854-F625-885A-39EC-11A79D2708CC}"/>
              </a:ext>
            </a:extLst>
          </p:cNvPr>
          <p:cNvSpPr/>
          <p:nvPr/>
        </p:nvSpPr>
        <p:spPr>
          <a:xfrm>
            <a:off x="7551215" y="201650"/>
            <a:ext cx="147508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1000" b="1" dirty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LHCb-CONF-2024-004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0BA38574-BD8A-26DB-0E52-680FC5E0A5F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4504" y="4395034"/>
            <a:ext cx="579263" cy="34759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14F7AD6B-AF8F-BF94-05D9-1A204DC3F9A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3767" y="4401523"/>
            <a:ext cx="741303" cy="314800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4EEB9A24-E237-0D54-082E-EEA9C9E3415A}"/>
              </a:ext>
            </a:extLst>
          </p:cNvPr>
          <p:cNvSpPr txBox="1"/>
          <p:nvPr/>
        </p:nvSpPr>
        <p:spPr>
          <a:xfrm>
            <a:off x="3959406" y="4835058"/>
            <a:ext cx="1845762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UCAS</a:t>
            </a:r>
            <a:r>
              <a:rPr kumimoji="1" lang="zh-CN" altLang="en-US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 </a:t>
            </a:r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Wenbin</a:t>
            </a:r>
            <a:r>
              <a:rPr kumimoji="1" lang="zh-CN" altLang="en-US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 </a:t>
            </a:r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Qian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SimSun" panose="02010600030101010101" pitchFamily="2" charset="-122"/>
              <a:cs typeface="Times New Roman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C2643B29-B216-282A-B6DA-44CDB275915E}"/>
              </a:ext>
            </a:extLst>
          </p:cNvPr>
          <p:cNvSpPr txBox="1"/>
          <p:nvPr/>
        </p:nvSpPr>
        <p:spPr>
          <a:xfrm>
            <a:off x="614135" y="3881924"/>
            <a:ext cx="825046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b="1" dirty="0">
                <a:solidFill>
                  <a:srgbClr val="7030A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Advertisement:</a:t>
            </a:r>
            <a:r>
              <a:rPr lang="zh-CN" altLang="en-US" sz="1400" b="1" dirty="0">
                <a:solidFill>
                  <a:srgbClr val="7030A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7030A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a</a:t>
            </a:r>
            <a:r>
              <a:rPr lang="zh-CN" altLang="en-US" sz="1400" b="1" dirty="0">
                <a:solidFill>
                  <a:srgbClr val="7030A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7030A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new</a:t>
            </a:r>
            <a:r>
              <a:rPr lang="zh-CN" altLang="en-US" sz="1400" b="1" dirty="0">
                <a:solidFill>
                  <a:srgbClr val="7030A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7030A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joint</a:t>
            </a:r>
            <a:r>
              <a:rPr lang="zh-CN" altLang="en-US" sz="1400" b="1" dirty="0">
                <a:solidFill>
                  <a:srgbClr val="7030A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7030A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analysis</a:t>
            </a:r>
            <a:r>
              <a:rPr lang="zh-CN" altLang="en-US" sz="1400" b="1" dirty="0">
                <a:solidFill>
                  <a:srgbClr val="7030A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7030A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between</a:t>
            </a:r>
            <a:r>
              <a:rPr lang="zh-CN" altLang="en-US" sz="1400" b="1" dirty="0">
                <a:solidFill>
                  <a:srgbClr val="7030A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7030A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LHCb</a:t>
            </a:r>
            <a:r>
              <a:rPr lang="zh-CN" altLang="en-US" sz="1400" b="1" dirty="0">
                <a:solidFill>
                  <a:srgbClr val="7030A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7030A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and</a:t>
            </a:r>
            <a:r>
              <a:rPr lang="zh-CN" altLang="en-US" sz="1400" b="1" dirty="0">
                <a:solidFill>
                  <a:srgbClr val="7030A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7030A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BESIII</a:t>
            </a:r>
            <a:r>
              <a:rPr lang="zh-CN" altLang="en-US" sz="1400" b="1" dirty="0">
                <a:solidFill>
                  <a:srgbClr val="7030A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7030A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may</a:t>
            </a:r>
            <a:r>
              <a:rPr lang="zh-CN" altLang="en-US" sz="1400" b="1" dirty="0">
                <a:solidFill>
                  <a:srgbClr val="7030A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7030A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come</a:t>
            </a:r>
            <a:r>
              <a:rPr lang="zh-CN" altLang="en-US" sz="1400" b="1" dirty="0">
                <a:solidFill>
                  <a:srgbClr val="7030A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7030A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out</a:t>
            </a:r>
            <a:r>
              <a:rPr lang="zh-CN" altLang="en-US" sz="1400" b="1" dirty="0">
                <a:solidFill>
                  <a:srgbClr val="7030A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7030A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soon,</a:t>
            </a:r>
            <a:r>
              <a:rPr lang="zh-CN" altLang="en-US" sz="1400" b="1" dirty="0">
                <a:solidFill>
                  <a:srgbClr val="7030A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7030A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stay</a:t>
            </a:r>
            <a:r>
              <a:rPr lang="zh-CN" altLang="en-US" sz="1400" b="1" dirty="0">
                <a:solidFill>
                  <a:srgbClr val="7030A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7030A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tuned!</a:t>
            </a:r>
            <a:r>
              <a:rPr lang="zh-CN" altLang="en-US" sz="1400" b="1" dirty="0">
                <a:solidFill>
                  <a:srgbClr val="7030A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endParaRPr lang="zh-CN" altLang="en-US" sz="14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0683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821"/>
    </mc:Choice>
    <mc:Fallback xmlns="">
      <p:transition spd="slow" advTm="39821"/>
    </mc:Fallback>
  </mc:AlternateContent>
</p:sld>
</file>

<file path=ppt/theme/theme1.xml><?xml version="1.0" encoding="utf-8"?>
<a:theme xmlns:a="http://schemas.openxmlformats.org/drawingml/2006/main" name="Office 主题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DengXian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DengXian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81005</TotalTime>
  <Words>1989</Words>
  <Application>Microsoft Macintosh PowerPoint</Application>
  <PresentationFormat>全屏显示(16:9)</PresentationFormat>
  <Paragraphs>394</Paragraphs>
  <Slides>32</Slides>
  <Notes>31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32</vt:i4>
      </vt:variant>
    </vt:vector>
  </HeadingPairs>
  <TitlesOfParts>
    <vt:vector size="40" baseType="lpstr">
      <vt:lpstr>DengXian</vt:lpstr>
      <vt:lpstr>Microsoft YaHei</vt:lpstr>
      <vt:lpstr>Arial</vt:lpstr>
      <vt:lpstr>Calibri</vt:lpstr>
      <vt:lpstr>Calibri Light</vt:lpstr>
      <vt:lpstr>Cambria Math</vt:lpstr>
      <vt:lpstr>Times New Roman</vt:lpstr>
      <vt:lpstr>Office 主题</vt:lpstr>
      <vt:lpstr>Recent results on CP violation from the LHCb experiment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Microsoft Office 用户</dc:creator>
  <cp:lastModifiedBy>WB Q</cp:lastModifiedBy>
  <cp:revision>710</cp:revision>
  <cp:lastPrinted>2020-12-04T23:54:58Z</cp:lastPrinted>
  <dcterms:created xsi:type="dcterms:W3CDTF">2016-11-07T09:39:16Z</dcterms:created>
  <dcterms:modified xsi:type="dcterms:W3CDTF">2025-10-30T05:41:30Z</dcterms:modified>
</cp:coreProperties>
</file>