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4" r:id="rId2"/>
  </p:sldMasterIdLst>
  <p:notesMasterIdLst>
    <p:notesMasterId r:id="rId41"/>
  </p:notesMasterIdLst>
  <p:sldIdLst>
    <p:sldId id="343" r:id="rId3"/>
    <p:sldId id="3237" r:id="rId4"/>
    <p:sldId id="338" r:id="rId5"/>
    <p:sldId id="347" r:id="rId6"/>
    <p:sldId id="3226" r:id="rId7"/>
    <p:sldId id="2007578764" r:id="rId8"/>
    <p:sldId id="941" r:id="rId9"/>
    <p:sldId id="348" r:id="rId10"/>
    <p:sldId id="386" r:id="rId11"/>
    <p:sldId id="387" r:id="rId12"/>
    <p:sldId id="2007578767" r:id="rId13"/>
    <p:sldId id="5311" r:id="rId14"/>
    <p:sldId id="367" r:id="rId15"/>
    <p:sldId id="5306" r:id="rId16"/>
    <p:sldId id="326" r:id="rId17"/>
    <p:sldId id="574" r:id="rId18"/>
    <p:sldId id="351" r:id="rId19"/>
    <p:sldId id="546" r:id="rId20"/>
    <p:sldId id="2007578759" r:id="rId21"/>
    <p:sldId id="5309" r:id="rId22"/>
    <p:sldId id="5333" r:id="rId23"/>
    <p:sldId id="346" r:id="rId24"/>
    <p:sldId id="368" r:id="rId25"/>
    <p:sldId id="369" r:id="rId26"/>
    <p:sldId id="867" r:id="rId27"/>
    <p:sldId id="989" r:id="rId28"/>
    <p:sldId id="850" r:id="rId29"/>
    <p:sldId id="5315" r:id="rId30"/>
    <p:sldId id="5316" r:id="rId31"/>
    <p:sldId id="5342" r:id="rId32"/>
    <p:sldId id="5343" r:id="rId33"/>
    <p:sldId id="2007578766" r:id="rId34"/>
    <p:sldId id="5317" r:id="rId35"/>
    <p:sldId id="5344" r:id="rId36"/>
    <p:sldId id="5339" r:id="rId37"/>
    <p:sldId id="2007578769" r:id="rId38"/>
    <p:sldId id="2007578763" r:id="rId39"/>
    <p:sldId id="2007578770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A3D"/>
    <a:srgbClr val="FFD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06" autoAdjust="0"/>
    <p:restoredTop sz="85256" autoAdjust="0"/>
  </p:normalViewPr>
  <p:slideViewPr>
    <p:cSldViewPr snapToGrid="0">
      <p:cViewPr varScale="1">
        <p:scale>
          <a:sx n="90" d="100"/>
          <a:sy n="90" d="100"/>
        </p:scale>
        <p:origin x="17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488E5-93DE-4682-812E-B9C5A67A6AE6}" type="datetimeFigureOut">
              <a:rPr lang="zh-CN" altLang="en-US" smtClean="0"/>
              <a:t>2025/8/25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5867-76CA-4819-A999-589FE6FFEE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整体软件采用集中式消息拓扑微服务架构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[6]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，保证服务的独立性互不干扰，在线软件分为“配置服务”、“消息服务”、“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Runt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控制服务”和“进程管理服务”四个主要模块。在线软件和数据流软件的分层架构，隔离数据流和在线软件。在线软件分为四层，分别为接口层负责向第三方软件和数据流软件提供接口；服务层由在线软件的四个服务组成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消息代理用于在数据流软件和在线软件之间传输数据；监管层负责全面监控数据流运行状态和在线软件状态，提供全局的控制为整个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DAQ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系统提供更可靠的保障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86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63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35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CD52F-6338-4E4A-8C7A-5AA31DC1812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22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9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938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48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A1DF17-A28C-4D46-829F-D8D110C09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baseline="0">
                <a:latin typeface="+mn-lt"/>
                <a:ea typeface="MiSans Normal" pitchFamily="2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+mn-lt"/>
                <a:ea typeface="MiSans Normal" pitchFamily="2" charset="-122"/>
              </a:defRPr>
            </a:lvl2pPr>
            <a:lvl3pPr>
              <a:defRPr sz="1800" baseline="0">
                <a:latin typeface="+mn-lt"/>
                <a:ea typeface="MiSans Normal" pitchFamily="2" charset="-122"/>
              </a:defRPr>
            </a:lvl3pPr>
            <a:lvl4pPr>
              <a:defRPr sz="1800" baseline="0">
                <a:latin typeface="+mn-lt"/>
                <a:ea typeface="MiSans Normal" pitchFamily="2" charset="-122"/>
              </a:defRPr>
            </a:lvl4pPr>
            <a:lvl5pPr>
              <a:defRPr sz="1800" baseline="0">
                <a:latin typeface="+mn-lt"/>
                <a:ea typeface="MiSans Normal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122" y="156478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13396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2" descr="https://ss1.bdstatic.com/70cFuXSh_Q1YnxGkpoWK1HF6hhy/it/u=1623157705,2976023804&amp;fm=26&amp;gp=0.jp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160" y="20320"/>
            <a:ext cx="1029970" cy="8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MiSans Normal" pitchFamily="2" charset="-122"/>
                <a:ea typeface="MiSans Normal" pitchFamily="2" charset="-122"/>
              </a:defRPr>
            </a:lvl1pPr>
            <a:lvl2pPr>
              <a:defRPr sz="2400">
                <a:latin typeface="MiSans Normal" pitchFamily="2" charset="-122"/>
                <a:ea typeface="MiSans Normal" pitchFamily="2" charset="-122"/>
              </a:defRPr>
            </a:lvl2pPr>
            <a:lvl3pPr>
              <a:defRPr sz="2000">
                <a:latin typeface="MiSans Normal" pitchFamily="2" charset="-122"/>
                <a:ea typeface="MiSans Normal" pitchFamily="2" charset="-122"/>
              </a:defRPr>
            </a:lvl3pPr>
            <a:lvl4pPr>
              <a:defRPr sz="1800">
                <a:latin typeface="MiSans Normal" pitchFamily="2" charset="-122"/>
                <a:ea typeface="MiSans Normal" pitchFamily="2" charset="-122"/>
              </a:defRPr>
            </a:lvl4pPr>
            <a:lvl5pPr>
              <a:defRPr sz="1800">
                <a:latin typeface="MiSans Normal" pitchFamily="2" charset="-122"/>
                <a:ea typeface="MiSans Normal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122" y="156478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13396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Picture 2" descr="https://ss1.bdstatic.com/70cFuXSh_Q1YnxGkpoWK1HF6hhy/it/u=1623157705,2976023804&amp;fm=26&amp;gp=0.jp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160" y="20320"/>
            <a:ext cx="1029970" cy="8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37673"/>
            <a:ext cx="10972800" cy="4978662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baseline="0">
                <a:latin typeface="+mn-lt"/>
                <a:ea typeface="MiSans Normal" pitchFamily="2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+mn-lt"/>
                <a:ea typeface="MiSans Normal" pitchFamily="2" charset="-122"/>
              </a:defRPr>
            </a:lvl2pPr>
            <a:lvl3pPr>
              <a:defRPr sz="1800" baseline="0">
                <a:latin typeface="+mn-lt"/>
                <a:ea typeface="MiSans Normal" pitchFamily="2" charset="-122"/>
              </a:defRPr>
            </a:lvl3pPr>
            <a:lvl4pPr>
              <a:defRPr sz="1800" baseline="0">
                <a:latin typeface="+mn-lt"/>
                <a:ea typeface="MiSans Normal" pitchFamily="2" charset="-122"/>
              </a:defRPr>
            </a:lvl4pPr>
            <a:lvl5pPr>
              <a:defRPr sz="1800" baseline="0">
                <a:latin typeface="+mn-lt"/>
                <a:ea typeface="MiSans Normal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122" y="156478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" y="913396"/>
            <a:ext cx="12192000" cy="10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10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</a:defRPr>
            </a:lvl1pPr>
          </a:lstStyle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0" r:id="rId3"/>
    <p:sldLayoutId id="2147483657" r:id="rId4"/>
    <p:sldLayoutId id="2147483658" r:id="rId5"/>
    <p:sldLayoutId id="2147483659" r:id="rId6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MiSans Normal" pitchFamily="2" charset="-122"/>
          <a:ea typeface="MiSans Normal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50.tmp"/><Relationship Id="rId4" Type="http://schemas.openxmlformats.org/officeDocument/2006/relationships/image" Target="../media/image4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29.xml"/><Relationship Id="rId7" Type="http://schemas.openxmlformats.org/officeDocument/2006/relationships/image" Target="../media/image7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5" Type="http://schemas.openxmlformats.org/officeDocument/2006/relationships/tags" Target="../tags/tag31.xml"/><Relationship Id="rId10" Type="http://schemas.openxmlformats.org/officeDocument/2006/relationships/image" Target="../media/image75.png"/><Relationship Id="rId4" Type="http://schemas.openxmlformats.org/officeDocument/2006/relationships/tags" Target="../tags/tag30.xml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8.07166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25.jpe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A9F7702-2279-4A92-A36E-8BC86F485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1" y="-40249"/>
            <a:ext cx="12199281" cy="68735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323714" y="1028713"/>
            <a:ext cx="9537290" cy="1139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5400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JUNO DAQ </a:t>
            </a:r>
            <a:r>
              <a:rPr lang="zh-CN" altLang="en-US" sz="5400" b="1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的设计与实现</a:t>
            </a:r>
            <a:endParaRPr lang="en-US" altLang="zh-CN" sz="5400" b="1" dirty="0">
              <a:solidFill>
                <a:srgbClr val="FFFF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735063" y="4589727"/>
            <a:ext cx="6295522" cy="1726013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sz="2800" b="1" kern="100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季筱璐</a:t>
            </a:r>
            <a:endParaRPr lang="en-US" altLang="zh-CN" sz="2800" b="1" kern="100" dirty="0">
              <a:solidFill>
                <a:srgbClr val="0070C0"/>
              </a:solidFill>
              <a:effectLst/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800" b="1" kern="100" dirty="0">
                <a:solidFill>
                  <a:srgbClr val="0070C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behalf of JUNO DAQ Group</a:t>
            </a:r>
            <a:endParaRPr lang="en-US" altLang="zh-CN" sz="2800" b="1" kern="100" dirty="0">
              <a:solidFill>
                <a:srgbClr val="0070C0"/>
              </a:solidFill>
              <a:effectLst/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CN" altLang="en-US" sz="2800" b="1" kern="100" dirty="0">
                <a:solidFill>
                  <a:srgbClr val="0070C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长春，</a:t>
            </a:r>
            <a:r>
              <a:rPr lang="en-US" altLang="zh-CN" sz="2800" b="1" kern="100" dirty="0">
                <a:solidFill>
                  <a:srgbClr val="0070C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2025.8.27</a:t>
            </a:r>
          </a:p>
          <a:p>
            <a:pPr marL="0" indent="0" algn="ctr">
              <a:buNone/>
            </a:pPr>
            <a:r>
              <a:rPr lang="zh-CN" altLang="en-US" sz="2800" b="1" dirty="0">
                <a:solidFill>
                  <a:srgbClr val="0070C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第二十一届全国科学计算与信息化会议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  <a:cs typeface="Calibri" panose="020F0502020204030204" charset="0"/>
                <a:sym typeface="+mn-ea"/>
              </a:rPr>
              <a:t>Hardware Implementation</a:t>
            </a:r>
            <a:endParaRPr lang="en-US" altLang="zh-CN" sz="3600" dirty="0">
              <a:latin typeface="+mj-lt"/>
              <a:cs typeface="Bahnschrift SemiLight Condensed" panose="020B0502040204020203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9759" y="1954656"/>
            <a:ext cx="8334033" cy="45708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92947" y="4794738"/>
            <a:ext cx="2466129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Total CPU cores:  3328  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Computing node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：</a:t>
            </a:r>
            <a:endParaRPr lang="en-US" altLang="zh-CN" sz="1400" b="1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CPU: </a:t>
            </a:r>
            <a:r>
              <a:rPr lang="pt-BR" altLang="zh-CN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Intel(R) Xeon(R) Gold 6226R CPU(16 cores) @ </a:t>
            </a:r>
            <a:r>
              <a:rPr lang="pt-BR" altLang="zh-CN" sz="1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2.90 GHz x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Memory: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384 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Network: 2x2</a:t>
            </a:r>
            <a:r>
              <a:rPr lang="en-US" altLang="zh-CN" sz="14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5 Gb/s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uplink</a:t>
            </a:r>
            <a:endParaRPr lang="zh-CN" altLang="en-US" sz="14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7215" y="2094664"/>
            <a:ext cx="1086281" cy="3053529"/>
            <a:chOff x="9145467" y="3359773"/>
            <a:chExt cx="1486992" cy="349822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6" t="6918" b="46758"/>
            <a:stretch>
              <a:fillRect/>
            </a:stretch>
          </p:blipFill>
          <p:spPr>
            <a:xfrm rot="5400000">
              <a:off x="8139848" y="4365392"/>
              <a:ext cx="3498229" cy="148699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0" name="椭圆 9"/>
            <p:cNvSpPr/>
            <p:nvPr/>
          </p:nvSpPr>
          <p:spPr>
            <a:xfrm>
              <a:off x="9177102" y="3587165"/>
              <a:ext cx="1367614" cy="29843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9177101" y="4948925"/>
              <a:ext cx="1367614" cy="330812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9192639" y="6280045"/>
              <a:ext cx="1367614" cy="287568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2" r="13433"/>
          <a:stretch>
            <a:fillRect/>
          </a:stretch>
        </p:blipFill>
        <p:spPr>
          <a:xfrm rot="5400000">
            <a:off x="159723" y="5347306"/>
            <a:ext cx="984373" cy="1063172"/>
          </a:xfrm>
          <a:prstGeom prst="rect">
            <a:avLst/>
          </a:prstGeom>
        </p:spPr>
      </p:pic>
      <p:cxnSp>
        <p:nvCxnSpPr>
          <p:cNvPr id="15" name="直接箭头连接符 14"/>
          <p:cNvCxnSpPr>
            <a:cxnSpLocks/>
          </p:cNvCxnSpPr>
          <p:nvPr/>
        </p:nvCxnSpPr>
        <p:spPr>
          <a:xfrm>
            <a:off x="1130748" y="2429898"/>
            <a:ext cx="1307652" cy="22535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cxnSpLocks/>
          </p:cNvCxnSpPr>
          <p:nvPr/>
        </p:nvCxnSpPr>
        <p:spPr>
          <a:xfrm flipV="1">
            <a:off x="921275" y="5819963"/>
            <a:ext cx="2533125" cy="14378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/>
          <a:srcRect l="52342" t="31068" r="12878" b="35405"/>
          <a:stretch>
            <a:fillRect/>
          </a:stretch>
        </p:blipFill>
        <p:spPr>
          <a:xfrm>
            <a:off x="10163953" y="2405918"/>
            <a:ext cx="1416575" cy="102308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0" y="500869"/>
            <a:ext cx="2490398" cy="18677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/>
          <a:srcRect l="18391" t="6650" r="5157" b="42797"/>
          <a:stretch>
            <a:fillRect/>
          </a:stretch>
        </p:blipFill>
        <p:spPr>
          <a:xfrm>
            <a:off x="9684214" y="3499660"/>
            <a:ext cx="2344440" cy="1161907"/>
          </a:xfrm>
          <a:prstGeom prst="rect">
            <a:avLst/>
          </a:prstGeom>
        </p:spPr>
      </p:pic>
      <p:cxnSp>
        <p:nvCxnSpPr>
          <p:cNvPr id="20" name="直接箭头连接符 19"/>
          <p:cNvCxnSpPr>
            <a:stCxn id="18" idx="1"/>
          </p:cNvCxnSpPr>
          <p:nvPr/>
        </p:nvCxnSpPr>
        <p:spPr>
          <a:xfrm flipH="1">
            <a:off x="8160848" y="1434768"/>
            <a:ext cx="1094552" cy="93325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cxnSpLocks/>
          </p:cNvCxnSpPr>
          <p:nvPr/>
        </p:nvCxnSpPr>
        <p:spPr>
          <a:xfrm flipH="1">
            <a:off x="5599814" y="2993969"/>
            <a:ext cx="4542661" cy="36437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cxnSpLocks/>
            <a:stCxn id="19" idx="1"/>
          </p:cNvCxnSpPr>
          <p:nvPr/>
        </p:nvCxnSpPr>
        <p:spPr>
          <a:xfrm flipH="1">
            <a:off x="7102549" y="4080614"/>
            <a:ext cx="2581665" cy="9802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5BFABC89-7445-42AC-8EE8-898A7E6BFCFC}"/>
              </a:ext>
            </a:extLst>
          </p:cNvPr>
          <p:cNvSpPr txBox="1"/>
          <p:nvPr/>
        </p:nvSpPr>
        <p:spPr>
          <a:xfrm>
            <a:off x="489846" y="1116870"/>
            <a:ext cx="7903535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b="0" i="0" dirty="0">
                <a:solidFill>
                  <a:srgbClr val="24292F"/>
                </a:solidFill>
                <a:effectLst/>
              </a:rPr>
              <a:t>All onsite devices deployed &amp; running for over 2 years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</a:rPr>
              <a:t>Network dual redundancy design </a:t>
            </a:r>
            <a:r>
              <a:rPr lang="en-US" altLang="zh-CN" sz="2000" dirty="0">
                <a:solidFill>
                  <a:schemeClr val="tx1"/>
                </a:solidFill>
              </a:rPr>
              <a:t>to avoid single point of failure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2C2E98-8878-45D1-ABD3-E2978D1E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31179F-37CF-4AD9-B4C0-587B3EF6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34C6281-0CC1-4087-A46F-91538590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</a:rPr>
              <a:t>Software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>
                <a:latin typeface="+mj-lt"/>
              </a:rPr>
              <a:t>Framework</a:t>
            </a:r>
            <a:endParaRPr lang="zh-CN" altLang="en-US" sz="3600" dirty="0">
              <a:latin typeface="+mj-lt"/>
            </a:endParaRPr>
          </a:p>
        </p:txBody>
      </p:sp>
      <p:sp>
        <p:nvSpPr>
          <p:cNvPr id="5" name="标题 10">
            <a:extLst>
              <a:ext uri="{FF2B5EF4-FFF2-40B4-BE49-F238E27FC236}">
                <a16:creationId xmlns:a16="http://schemas.microsoft.com/office/drawing/2014/main" id="{A193155B-F91E-44D8-87AD-E69736B2CAD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55361" y="1224166"/>
            <a:ext cx="4841423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sym typeface="+mn-ea"/>
              </a:rPr>
              <a:t>异构流式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DAQ</a:t>
            </a:r>
            <a:r>
              <a:rPr lang="zh-CN" altLang="en-US" sz="3200" dirty="0">
                <a:solidFill>
                  <a:schemeClr val="tx1"/>
                </a:solidFill>
                <a:sym typeface="+mn-ea"/>
              </a:rPr>
              <a:t>框架</a:t>
            </a:r>
            <a:r>
              <a:rPr lang="en-US" altLang="zh-CN" sz="3200" dirty="0">
                <a:solidFill>
                  <a:schemeClr val="tx1"/>
                </a:solidFill>
                <a:sym typeface="+mn-ea"/>
              </a:rPr>
              <a:t>Radar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cs typeface="Arial Black" panose="020B0A04020102020204" charset="0"/>
              <a:sym typeface="+mn-ea"/>
            </a:endParaRPr>
          </a:p>
        </p:txBody>
      </p:sp>
      <p:graphicFrame>
        <p:nvGraphicFramePr>
          <p:cNvPr id="6" name="表格 9">
            <a:extLst>
              <a:ext uri="{FF2B5EF4-FFF2-40B4-BE49-F238E27FC236}">
                <a16:creationId xmlns:a16="http://schemas.microsoft.com/office/drawing/2014/main" id="{253B5C9B-0F6C-46F4-BAB3-0A5E853D1F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670119"/>
              </p:ext>
            </p:extLst>
          </p:nvPr>
        </p:nvGraphicFramePr>
        <p:xfrm>
          <a:off x="687574" y="2700508"/>
          <a:ext cx="10972798" cy="338518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198394">
                  <a:extLst>
                    <a:ext uri="{9D8B030D-6E8A-4147-A177-3AD203B41FA5}">
                      <a16:colId xmlns:a16="http://schemas.microsoft.com/office/drawing/2014/main" val="2229074040"/>
                    </a:ext>
                  </a:extLst>
                </a:gridCol>
                <a:gridCol w="1872491">
                  <a:extLst>
                    <a:ext uri="{9D8B030D-6E8A-4147-A177-3AD203B41FA5}">
                      <a16:colId xmlns:a16="http://schemas.microsoft.com/office/drawing/2014/main" val="3778004083"/>
                    </a:ext>
                  </a:extLst>
                </a:gridCol>
                <a:gridCol w="1722692">
                  <a:extLst>
                    <a:ext uri="{9D8B030D-6E8A-4147-A177-3AD203B41FA5}">
                      <a16:colId xmlns:a16="http://schemas.microsoft.com/office/drawing/2014/main" val="4293552015"/>
                    </a:ext>
                  </a:extLst>
                </a:gridCol>
                <a:gridCol w="2471688">
                  <a:extLst>
                    <a:ext uri="{9D8B030D-6E8A-4147-A177-3AD203B41FA5}">
                      <a16:colId xmlns:a16="http://schemas.microsoft.com/office/drawing/2014/main" val="3598369827"/>
                    </a:ext>
                  </a:extLst>
                </a:gridCol>
                <a:gridCol w="3707533">
                  <a:extLst>
                    <a:ext uri="{9D8B030D-6E8A-4147-A177-3AD203B41FA5}">
                      <a16:colId xmlns:a16="http://schemas.microsoft.com/office/drawing/2014/main" val="3254807890"/>
                    </a:ext>
                  </a:extLst>
                </a:gridCol>
              </a:tblGrid>
              <a:tr h="793115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Version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Deployment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Data rate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Trigger mode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Key updates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622085"/>
                  </a:ext>
                </a:extLst>
              </a:tr>
              <a:tr h="793115"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V1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LHAASO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~ 5 GB/s 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SW Only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 Baseline implementation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034357"/>
                  </a:ext>
                </a:extLst>
              </a:tr>
              <a:tr h="793115"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V2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JUNO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~ 50 GB/s </a:t>
                      </a:r>
                      <a:endParaRPr lang="zh-CN" altLang="en-US" sz="2000" b="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Hybrid</a:t>
                      </a:r>
                      <a:endParaRPr lang="zh-CN" altLang="en-US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Containerized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Partial HA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DP workflow </a:t>
                      </a:r>
                      <a:endParaRPr lang="zh-CN" altLang="en-US" sz="2000" dirty="0">
                        <a:solidFill>
                          <a:schemeClr val="accent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157213"/>
                  </a:ext>
                </a:extLst>
              </a:tr>
              <a:tr h="793115"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V3</a:t>
                      </a:r>
                    </a:p>
                    <a:p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(Dev) 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CEPC detector</a:t>
                      </a:r>
                    </a:p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(Future)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~ TB/s</a:t>
                      </a:r>
                      <a:endParaRPr lang="zh-CN" altLang="en-US" sz="2000" b="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Default HW +</a:t>
                      </a:r>
                    </a:p>
                    <a:p>
                      <a:r>
                        <a:rPr lang="en-US" altLang="zh-CN" sz="2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Possible 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Heterogeneous processing</a:t>
                      </a:r>
                    </a:p>
                    <a:p>
                      <a:pPr marL="285750" indent="-285750" algn="l" defTabSz="457200" rtl="0" eaLnBrk="1" latinLnBrk="0" hangingPunct="1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2000" kern="12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Full HA </a:t>
                      </a:r>
                      <a:endParaRPr lang="zh-CN" altLang="en-US" sz="2000" kern="12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792674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C644110F-A4A4-4F1F-AEE2-E435C400A9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7574" y="1381195"/>
            <a:ext cx="390663" cy="4147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370134-9AE9-448D-8D20-F92009919CEB}"/>
              </a:ext>
            </a:extLst>
          </p:cNvPr>
          <p:cNvSpPr txBox="1"/>
          <p:nvPr/>
        </p:nvSpPr>
        <p:spPr>
          <a:xfrm>
            <a:off x="4586177" y="1748843"/>
            <a:ext cx="6671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Segoe UI" panose="020B0502040204020203" pitchFamily="34" charset="0"/>
                <a:cs typeface="Segoe UI" panose="020B0502040204020203" pitchFamily="34" charset="0"/>
              </a:rPr>
              <a:t>hete</a:t>
            </a:r>
            <a:r>
              <a:rPr lang="en-US" altLang="zh-CN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altLang="zh-CN" dirty="0" err="1">
                <a:latin typeface="Segoe UI" panose="020B0502040204020203" pitchFamily="34" charset="0"/>
                <a:cs typeface="Segoe UI" panose="020B0502040204020203" pitchFamily="34" charset="0"/>
              </a:rPr>
              <a:t>ogeneous</a:t>
            </a:r>
            <a:r>
              <a:rPr lang="en-US" altLang="zh-CN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altLang="zh-CN" dirty="0">
                <a:latin typeface="Segoe UI" panose="020B0502040204020203" pitchFamily="34" charset="0"/>
                <a:cs typeface="Segoe UI" panose="020B0502040204020203" pitchFamily="34" charset="0"/>
              </a:rPr>
              <a:t>rchitecture of </a:t>
            </a:r>
            <a:r>
              <a:rPr lang="en-US" altLang="zh-CN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altLang="zh-CN" dirty="0">
                <a:latin typeface="Segoe UI" panose="020B0502040204020203" pitchFamily="34" charset="0"/>
                <a:cs typeface="Segoe UI" panose="020B0502040204020203" pitchFamily="34" charset="0"/>
              </a:rPr>
              <a:t>ata </a:t>
            </a:r>
            <a:r>
              <a:rPr lang="en-US" altLang="zh-CN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altLang="zh-CN" dirty="0">
                <a:latin typeface="Segoe UI" panose="020B0502040204020203" pitchFamily="34" charset="0"/>
                <a:cs typeface="Segoe UI" panose="020B0502040204020203" pitchFamily="34" charset="0"/>
              </a:rPr>
              <a:t>cquisition and </a:t>
            </a:r>
            <a:r>
              <a:rPr lang="en-US" altLang="zh-CN" dirty="0" err="1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en-US" altLang="zh-CN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altLang="zh-CN" dirty="0" err="1">
                <a:latin typeface="Segoe UI" panose="020B0502040204020203" pitchFamily="34" charset="0"/>
                <a:cs typeface="Segoe UI" panose="020B0502040204020203" pitchFamily="34" charset="0"/>
              </a:rPr>
              <a:t>ocessing</a:t>
            </a:r>
            <a:endParaRPr lang="zh-CN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1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  <a:cs typeface="Calibri" panose="020F0502020204030204" charset="0"/>
                <a:sym typeface="+mn-ea"/>
              </a:rPr>
              <a:t>Software Architecture</a:t>
            </a:r>
            <a:endParaRPr lang="en-US" altLang="zh-CN" sz="3600" dirty="0">
              <a:latin typeface="+mj-lt"/>
              <a:cs typeface="Bahnschrift SemiLight Condensed" panose="020B0502040204020203" charset="0"/>
              <a:sym typeface="+mn-ea"/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E366C225-C2AD-4008-B9AB-37CC9C0A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9246" y="4505901"/>
            <a:ext cx="4222717" cy="21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86BCA5-9C46-4AEF-ADA2-4C1FF8A7C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074" y="918048"/>
            <a:ext cx="4174662" cy="3552434"/>
          </a:xfrm>
          <a:prstGeom prst="rect">
            <a:avLst/>
          </a:prstGeom>
        </p:spPr>
      </p:pic>
      <p:sp>
        <p:nvSpPr>
          <p:cNvPr id="34" name="内容占位符 2">
            <a:extLst>
              <a:ext uri="{FF2B5EF4-FFF2-40B4-BE49-F238E27FC236}">
                <a16:creationId xmlns:a16="http://schemas.microsoft.com/office/drawing/2014/main" id="{8A3FE01B-6B2E-4C91-8EBE-C1FABDE42776}"/>
              </a:ext>
            </a:extLst>
          </p:cNvPr>
          <p:cNvSpPr txBox="1">
            <a:spLocks/>
          </p:cNvSpPr>
          <p:nvPr/>
        </p:nvSpPr>
        <p:spPr>
          <a:xfrm>
            <a:off x="8201993" y="2578560"/>
            <a:ext cx="3352821" cy="4836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ea typeface="宋体" panose="02010600030101010101" pitchFamily="2" charset="-122"/>
                <a:cs typeface="Calibri" panose="020F0502020204030204" charset="0"/>
              </a:rPr>
              <a:t>Data Flow Software</a:t>
            </a:r>
            <a:endParaRPr lang="en-US" altLang="zh-CN" dirty="0"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0A00FC46-EA34-4CFB-8021-6BE697A8C167}"/>
              </a:ext>
            </a:extLst>
          </p:cNvPr>
          <p:cNvSpPr txBox="1">
            <a:spLocks/>
          </p:cNvSpPr>
          <p:nvPr/>
        </p:nvSpPr>
        <p:spPr>
          <a:xfrm>
            <a:off x="8201994" y="6183652"/>
            <a:ext cx="3352821" cy="4836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ea typeface="宋体" panose="02010600030101010101" pitchFamily="2" charset="-122"/>
                <a:cs typeface="Calibri" panose="020F0502020204030204" charset="0"/>
              </a:rPr>
              <a:t>Online Software</a:t>
            </a:r>
            <a:endParaRPr lang="en-US" altLang="zh-CN" dirty="0">
              <a:ea typeface="宋体" panose="02010600030101010101" pitchFamily="2" charset="-122"/>
              <a:cs typeface="Calibri" panose="020F050202020403020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66B9CB4-E69F-48DA-A997-AB2BEE1A07B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73226" y="1086830"/>
            <a:ext cx="7254324" cy="5023347"/>
            <a:chOff x="3349248" y="2071702"/>
            <a:chExt cx="5497767" cy="272414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761E7FB-8D96-470A-BECB-2F748C0B9922}"/>
                </a:ext>
              </a:extLst>
            </p:cNvPr>
            <p:cNvGrpSpPr/>
            <p:nvPr/>
          </p:nvGrpSpPr>
          <p:grpSpPr>
            <a:xfrm>
              <a:off x="3349248" y="2071702"/>
              <a:ext cx="5497767" cy="2724140"/>
              <a:chOff x="3341433" y="2295744"/>
              <a:chExt cx="5552319" cy="2724140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25F9787E-D4AC-4EA9-B071-4B468AF5D9D7}"/>
                  </a:ext>
                </a:extLst>
              </p:cNvPr>
              <p:cNvGrpSpPr/>
              <p:nvPr/>
            </p:nvGrpSpPr>
            <p:grpSpPr>
              <a:xfrm>
                <a:off x="3341433" y="2563318"/>
                <a:ext cx="4838873" cy="2210181"/>
                <a:chOff x="3341433" y="2563318"/>
                <a:chExt cx="4838873" cy="2210181"/>
              </a:xfrm>
            </p:grpSpPr>
            <p:pic>
              <p:nvPicPr>
                <p:cNvPr id="27" name="图形 26">
                  <a:extLst>
                    <a:ext uri="{FF2B5EF4-FFF2-40B4-BE49-F238E27FC236}">
                      <a16:creationId xmlns:a16="http://schemas.microsoft.com/office/drawing/2014/main" id="{71871551-4CE5-46B6-B4ED-8B0108CCC5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41433" y="4150163"/>
                  <a:ext cx="457200" cy="457200"/>
                </a:xfrm>
                <a:prstGeom prst="rect">
                  <a:avLst/>
                </a:prstGeom>
              </p:spPr>
            </p:pic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4E60E30A-5893-4C19-9357-E5AF5D24E24B}"/>
                    </a:ext>
                  </a:extLst>
                </p:cNvPr>
                <p:cNvGrpSpPr/>
                <p:nvPr/>
              </p:nvGrpSpPr>
              <p:grpSpPr>
                <a:xfrm>
                  <a:off x="3618722" y="2563318"/>
                  <a:ext cx="4561584" cy="2210181"/>
                  <a:chOff x="3618722" y="2563318"/>
                  <a:chExt cx="4561584" cy="2210181"/>
                </a:xfrm>
              </p:grpSpPr>
              <p:cxnSp>
                <p:nvCxnSpPr>
                  <p:cNvPr id="29" name="直接连接符 28">
                    <a:extLst>
                      <a:ext uri="{FF2B5EF4-FFF2-40B4-BE49-F238E27FC236}">
                        <a16:creationId xmlns:a16="http://schemas.microsoft.com/office/drawing/2014/main" id="{767F9884-9835-4A32-8A71-BFB9DF774D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722" y="2563318"/>
                    <a:ext cx="0" cy="1956515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>
                    <a:extLst>
                      <a:ext uri="{FF2B5EF4-FFF2-40B4-BE49-F238E27FC236}">
                        <a16:creationId xmlns:a16="http://schemas.microsoft.com/office/drawing/2014/main" id="{062F3632-F50B-433D-8547-A6A14719F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988840" y="4773499"/>
                    <a:ext cx="4191466" cy="0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2BE8DE2F-BF29-4164-9E3D-7849BE2F6E18}"/>
                  </a:ext>
                </a:extLst>
              </p:cNvPr>
              <p:cNvGrpSpPr/>
              <p:nvPr/>
            </p:nvGrpSpPr>
            <p:grpSpPr>
              <a:xfrm>
                <a:off x="3451831" y="2295744"/>
                <a:ext cx="5441921" cy="2724140"/>
                <a:chOff x="3409950" y="2086340"/>
                <a:chExt cx="5441921" cy="2724140"/>
              </a:xfrm>
            </p:grpSpPr>
            <p:pic>
              <p:nvPicPr>
                <p:cNvPr id="17" name="图形 16">
                  <a:extLst>
                    <a:ext uri="{FF2B5EF4-FFF2-40B4-BE49-F238E27FC236}">
                      <a16:creationId xmlns:a16="http://schemas.microsoft.com/office/drawing/2014/main" id="{509D2ADE-5B3F-497F-BAE9-DCEBA53091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0310" y="4724755"/>
                  <a:ext cx="438150" cy="85725"/>
                </a:xfrm>
                <a:prstGeom prst="rect">
                  <a:avLst/>
                </a:prstGeom>
              </p:spPr>
            </p:pic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B25C108E-B5A2-47E6-A115-B0EAF82679D2}"/>
                    </a:ext>
                  </a:extLst>
                </p:cNvPr>
                <p:cNvGrpSpPr/>
                <p:nvPr/>
              </p:nvGrpSpPr>
              <p:grpSpPr>
                <a:xfrm>
                  <a:off x="3409950" y="2086340"/>
                  <a:ext cx="5441921" cy="2695135"/>
                  <a:chOff x="3409950" y="2086340"/>
                  <a:chExt cx="5441921" cy="2695135"/>
                </a:xfrm>
              </p:grpSpPr>
              <p:cxnSp>
                <p:nvCxnSpPr>
                  <p:cNvPr id="19" name="直接连接符 18">
                    <a:extLst>
                      <a:ext uri="{FF2B5EF4-FFF2-40B4-BE49-F238E27FC236}">
                        <a16:creationId xmlns:a16="http://schemas.microsoft.com/office/drawing/2014/main" id="{7248D7F0-85B9-43A4-95A3-BC666BDE8A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89272" y="2848131"/>
                    <a:ext cx="0" cy="1230741"/>
                  </a:xfrm>
                  <a:prstGeom prst="line">
                    <a:avLst/>
                  </a:prstGeom>
                  <a:ln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" name="组合 19">
                    <a:extLst>
                      <a:ext uri="{FF2B5EF4-FFF2-40B4-BE49-F238E27FC236}">
                        <a16:creationId xmlns:a16="http://schemas.microsoft.com/office/drawing/2014/main" id="{E7B1EEA5-3684-4C5B-A067-D561DBD3C7D9}"/>
                      </a:ext>
                    </a:extLst>
                  </p:cNvPr>
                  <p:cNvGrpSpPr/>
                  <p:nvPr/>
                </p:nvGrpSpPr>
                <p:grpSpPr>
                  <a:xfrm>
                    <a:off x="3409950" y="2086340"/>
                    <a:ext cx="5441921" cy="2695135"/>
                    <a:chOff x="3409950" y="2086340"/>
                    <a:chExt cx="5441921" cy="2695135"/>
                  </a:xfrm>
                </p:grpSpPr>
                <p:pic>
                  <p:nvPicPr>
                    <p:cNvPr id="21" name="图形 20">
                      <a:extLst>
                        <a:ext uri="{FF2B5EF4-FFF2-40B4-BE49-F238E27FC236}">
                          <a16:creationId xmlns:a16="http://schemas.microsoft.com/office/drawing/2014/main" id="{B67B07D2-47D2-42B8-B7DF-15F671BC21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96DAC541-7B7A-43D3-8B79-37D633B846F1}">
                          <asvg:svgBlip xmlns:asvg="http://schemas.microsoft.com/office/drawing/2016/SVG/main" r:embed="rId1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204171" y="2086340"/>
                      <a:ext cx="647700" cy="35242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22" name="组合 21">
                      <a:extLst>
                        <a:ext uri="{FF2B5EF4-FFF2-40B4-BE49-F238E27FC236}">
                          <a16:creationId xmlns:a16="http://schemas.microsoft.com/office/drawing/2014/main" id="{A8A8843A-FF92-4A7E-84E7-1CBDC6C5E0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09950" y="2140569"/>
                      <a:ext cx="5372100" cy="2640906"/>
                      <a:chOff x="3409950" y="2140569"/>
                      <a:chExt cx="5372100" cy="2640906"/>
                    </a:xfrm>
                  </p:grpSpPr>
                  <p:grpSp>
                    <p:nvGrpSpPr>
                      <p:cNvPr id="23" name="组合 22">
                        <a:extLst>
                          <a:ext uri="{FF2B5EF4-FFF2-40B4-BE49-F238E27FC236}">
                            <a16:creationId xmlns:a16="http://schemas.microsoft.com/office/drawing/2014/main" id="{CE932DE5-33F1-4DA3-819D-0ADBE847C1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09950" y="2140569"/>
                        <a:ext cx="5372100" cy="2640906"/>
                        <a:chOff x="3409950" y="2140569"/>
                        <a:chExt cx="5372100" cy="2640906"/>
                      </a:xfrm>
                    </p:grpSpPr>
                    <p:pic>
                      <p:nvPicPr>
                        <p:cNvPr id="25" name="图形 24">
                          <a:extLst>
                            <a:ext uri="{FF2B5EF4-FFF2-40B4-BE49-F238E27FC236}">
                              <a16:creationId xmlns:a16="http://schemas.microsoft.com/office/drawing/2014/main" id="{563ABD8E-C72B-46CB-9AD2-759A5BA63B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>
                          <a:extLst>
                            <a:ext uri="{96DAC541-7B7A-43D3-8B79-37D633B846F1}">
                              <asvg:svgBlip xmlns:asvg="http://schemas.microsoft.com/office/drawing/2016/SVG/main" r:embed="rId1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409950" y="2438765"/>
                          <a:ext cx="5372100" cy="234271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6" name="图形 25">
                          <a:extLst>
                            <a:ext uri="{FF2B5EF4-FFF2-40B4-BE49-F238E27FC236}">
                              <a16:creationId xmlns:a16="http://schemas.microsoft.com/office/drawing/2014/main" id="{0D435A38-5CE4-482A-9852-F2B6229C195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>
                          <a:extLst>
                            <a:ext uri="{96DAC541-7B7A-43D3-8B79-37D633B846F1}">
                              <asvg:svgBlip xmlns:asvg="http://schemas.microsoft.com/office/drawing/2016/SVG/main" r:embed="rId15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675490" y="2140569"/>
                          <a:ext cx="333375" cy="85725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24" name="直接连接符 23">
                        <a:extLst>
                          <a:ext uri="{FF2B5EF4-FFF2-40B4-BE49-F238E27FC236}">
                            <a16:creationId xmlns:a16="http://schemas.microsoft.com/office/drawing/2014/main" id="{4A9A9A4C-FF3C-4759-A40C-981709A56F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087017" y="2353798"/>
                        <a:ext cx="4191466" cy="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7C0532F-E64B-4283-B08E-11A3ACE4D0CB}"/>
                </a:ext>
              </a:extLst>
            </p:cNvPr>
            <p:cNvSpPr txBox="1"/>
            <p:nvPr/>
          </p:nvSpPr>
          <p:spPr>
            <a:xfrm>
              <a:off x="3855152" y="2686129"/>
              <a:ext cx="4607707" cy="16506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en-US" altLang="zh-CN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Radar : general-purpose distributed framework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en-US" altLang="zh-CN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Transport layer – </a:t>
              </a:r>
              <a:r>
                <a:rPr lang="en-US" altLang="zh-CN" sz="2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ZeroMQ</a:t>
              </a:r>
              <a:endParaRPr lang="en-US" altLang="zh-C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en-US" altLang="zh-CN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Services – Kafka / </a:t>
              </a:r>
              <a:r>
                <a:rPr lang="en-US" altLang="zh-CN" sz="2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ZooKeeper</a:t>
              </a:r>
              <a:r>
                <a:rPr lang="en-US" altLang="zh-CN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 based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en-US" altLang="zh-CN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Two core software:</a:t>
              </a:r>
            </a:p>
            <a:p>
              <a:pPr marL="800100" lvl="1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200" b="1" dirty="0">
                  <a:solidFill>
                    <a:srgbClr val="002060"/>
                  </a:solidFill>
                  <a:latin typeface="+mj-lt"/>
                  <a:ea typeface="微软雅黑" panose="020B0503020204020204" pitchFamily="34" charset="-122"/>
                </a:rPr>
                <a:t>Data flow</a:t>
              </a:r>
              <a:r>
                <a:rPr lang="en-US" altLang="zh-CN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: process data streams</a:t>
              </a:r>
            </a:p>
            <a:p>
              <a:pPr marL="800100" lvl="1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200" b="1" dirty="0">
                  <a:solidFill>
                    <a:srgbClr val="002060"/>
                  </a:solidFill>
                  <a:latin typeface="+mj-lt"/>
                  <a:ea typeface="微软雅黑" panose="020B0503020204020204" pitchFamily="34" charset="-122"/>
                </a:rPr>
                <a:t>Online</a:t>
              </a:r>
              <a:r>
                <a:rPr lang="en-US" altLang="zh-CN" sz="2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: management and services</a:t>
              </a:r>
              <a:endPara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125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15122" y="156478"/>
            <a:ext cx="6875643" cy="72547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  <a:sym typeface="+mn-ea"/>
              </a:rPr>
              <a:t>Data Flow Software</a:t>
            </a:r>
            <a:endParaRPr lang="en-US" altLang="zh-CN" sz="3600" dirty="0">
              <a:latin typeface="+mj-lt"/>
              <a:cs typeface="Arial Black" panose="020B0A04020102020204" charset="0"/>
              <a:sym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15CF110-CF6A-46B2-AFDC-7CD5336D556D}"/>
              </a:ext>
            </a:extLst>
          </p:cNvPr>
          <p:cNvSpPr txBox="1"/>
          <p:nvPr/>
        </p:nvSpPr>
        <p:spPr>
          <a:xfrm>
            <a:off x="2461674" y="5798146"/>
            <a:ext cx="2127189" cy="95410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/>
              <a:t>ROS: </a:t>
            </a:r>
            <a:r>
              <a:rPr lang="en-US" altLang="zh-CN" sz="1400" dirty="0" err="1"/>
              <a:t>ReadOut</a:t>
            </a:r>
            <a:r>
              <a:rPr lang="en-US" altLang="zh-CN" sz="1400" dirty="0"/>
              <a:t>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/>
              <a:t>DA: </a:t>
            </a:r>
            <a:r>
              <a:rPr lang="en-US" altLang="zh-CN" sz="1400" dirty="0"/>
              <a:t>Data Assemble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/>
              <a:t>DP: </a:t>
            </a:r>
            <a:r>
              <a:rPr lang="en-US" altLang="zh-CN" sz="1400" dirty="0"/>
              <a:t>Data 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/>
              <a:t>DS: </a:t>
            </a:r>
            <a:r>
              <a:rPr lang="en-US" altLang="zh-CN" sz="1400" dirty="0"/>
              <a:t>Data storage</a:t>
            </a:r>
            <a:endParaRPr lang="zh-CN" altLang="en-US" sz="1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942EF2-752F-4CDC-B8FC-3B23948C6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3" y="1048950"/>
            <a:ext cx="6297714" cy="4749196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BB0CBD54-6DE2-41D9-850D-9BC63CEA8620}"/>
              </a:ext>
            </a:extLst>
          </p:cNvPr>
          <p:cNvSpPr txBox="1"/>
          <p:nvPr/>
        </p:nvSpPr>
        <p:spPr>
          <a:xfrm>
            <a:off x="6786369" y="1386248"/>
            <a:ext cx="32491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1" dirty="0">
                <a:solidFill>
                  <a:srgbClr val="0070C0"/>
                </a:solidFill>
                <a:cs typeface="+mn-lt"/>
              </a:rPr>
              <a:t>Radar data flow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4712BB5-4479-45C7-89E0-0E982D86911C}"/>
              </a:ext>
            </a:extLst>
          </p:cNvPr>
          <p:cNvSpPr txBox="1"/>
          <p:nvPr/>
        </p:nvSpPr>
        <p:spPr>
          <a:xfrm>
            <a:off x="5809483" y="5953755"/>
            <a:ext cx="577291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Chen, Chao, et al. "Design and Development of JUNO DAQ Data Flow Software.“</a:t>
            </a:r>
          </a:p>
          <a:p>
            <a:r>
              <a:rPr lang="en-US" altLang="zh-CN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IEEE Transactions on Nuclear Science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(2024).</a:t>
            </a:r>
            <a:endParaRPr lang="zh-CN" altLang="en-US" sz="12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8721F85-CC9D-4FB5-8D6E-29948C887A2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11926" y="2290712"/>
            <a:ext cx="5059744" cy="3146954"/>
            <a:chOff x="3375194" y="2036286"/>
            <a:chExt cx="5441612" cy="278542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9D79968-FD58-4F8B-AF6B-F1A53B7C8328}"/>
                </a:ext>
              </a:extLst>
            </p:cNvPr>
            <p:cNvGrpSpPr/>
            <p:nvPr/>
          </p:nvGrpSpPr>
          <p:grpSpPr>
            <a:xfrm>
              <a:off x="3375194" y="2036286"/>
              <a:ext cx="5441612" cy="2785428"/>
              <a:chOff x="3375194" y="2036286"/>
              <a:chExt cx="5441612" cy="2785428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C6F15B55-5568-4721-8A52-CE9A895E2C83}"/>
                  </a:ext>
                </a:extLst>
              </p:cNvPr>
              <p:cNvSpPr/>
              <p:nvPr/>
            </p:nvSpPr>
            <p:spPr>
              <a:xfrm>
                <a:off x="5899391" y="2036286"/>
                <a:ext cx="391763" cy="231747"/>
              </a:xfrm>
              <a:custGeom>
                <a:avLst/>
                <a:gdLst>
                  <a:gd name="connsiteX0" fmla="*/ 632849 w 632849"/>
                  <a:gd name="connsiteY0" fmla="*/ 187181 h 374361"/>
                  <a:gd name="connsiteX1" fmla="*/ 316425 w 632849"/>
                  <a:gd name="connsiteY1" fmla="*/ 374362 h 374361"/>
                  <a:gd name="connsiteX2" fmla="*/ 0 w 632849"/>
                  <a:gd name="connsiteY2" fmla="*/ 187181 h 374361"/>
                  <a:gd name="connsiteX3" fmla="*/ 316425 w 632849"/>
                  <a:gd name="connsiteY3" fmla="*/ 0 h 37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849" h="374361">
                    <a:moveTo>
                      <a:pt x="632849" y="187181"/>
                    </a:moveTo>
                    <a:lnTo>
                      <a:pt x="316425" y="374362"/>
                    </a:lnTo>
                    <a:lnTo>
                      <a:pt x="0" y="187181"/>
                    </a:lnTo>
                    <a:lnTo>
                      <a:pt x="316425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8FBD12FD-31F9-4C2E-92DD-21E7BE08DB58}"/>
                  </a:ext>
                </a:extLst>
              </p:cNvPr>
              <p:cNvSpPr/>
              <p:nvPr/>
            </p:nvSpPr>
            <p:spPr>
              <a:xfrm>
                <a:off x="6842117" y="2080428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196094 w 396645"/>
                  <a:gd name="connsiteY1" fmla="*/ 231748 h 231747"/>
                  <a:gd name="connsiteX2" fmla="*/ 0 w 396645"/>
                  <a:gd name="connsiteY2" fmla="*/ 115874 h 231747"/>
                  <a:gd name="connsiteX3" fmla="*/ 196094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196094" y="231748"/>
                    </a:lnTo>
                    <a:lnTo>
                      <a:pt x="0" y="115874"/>
                    </a:lnTo>
                    <a:lnTo>
                      <a:pt x="196094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DAFF7C49-0535-486D-B410-E6BF7268B3E0}"/>
                  </a:ext>
                </a:extLst>
              </p:cNvPr>
              <p:cNvSpPr/>
              <p:nvPr/>
            </p:nvSpPr>
            <p:spPr>
              <a:xfrm>
                <a:off x="6428793" y="2080428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196094 w 396645"/>
                  <a:gd name="connsiteY1" fmla="*/ 231748 h 231747"/>
                  <a:gd name="connsiteX2" fmla="*/ 0 w 396645"/>
                  <a:gd name="connsiteY2" fmla="*/ 115874 h 231747"/>
                  <a:gd name="connsiteX3" fmla="*/ 196094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196094" y="231748"/>
                    </a:lnTo>
                    <a:lnTo>
                      <a:pt x="0" y="115874"/>
                    </a:lnTo>
                    <a:lnTo>
                      <a:pt x="196094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D2B84643-44B9-4DE3-8A22-8409E1CE7D89}"/>
                  </a:ext>
                </a:extLst>
              </p:cNvPr>
              <p:cNvSpPr/>
              <p:nvPr/>
            </p:nvSpPr>
            <p:spPr>
              <a:xfrm>
                <a:off x="5516210" y="2080428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196094 w 396645"/>
                  <a:gd name="connsiteY1" fmla="*/ 231748 h 231747"/>
                  <a:gd name="connsiteX2" fmla="*/ 0 w 396645"/>
                  <a:gd name="connsiteY2" fmla="*/ 115874 h 231747"/>
                  <a:gd name="connsiteX3" fmla="*/ 196094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196094" y="231748"/>
                    </a:lnTo>
                    <a:lnTo>
                      <a:pt x="0" y="115874"/>
                    </a:lnTo>
                    <a:lnTo>
                      <a:pt x="196094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38784597-A7DE-46A4-8858-6EF3C5FB3F99}"/>
                  </a:ext>
                </a:extLst>
              </p:cNvPr>
              <p:cNvSpPr/>
              <p:nvPr/>
            </p:nvSpPr>
            <p:spPr>
              <a:xfrm>
                <a:off x="5102886" y="2080428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200551 w 396645"/>
                  <a:gd name="connsiteY1" fmla="*/ 231748 h 231747"/>
                  <a:gd name="connsiteX2" fmla="*/ 0 w 396645"/>
                  <a:gd name="connsiteY2" fmla="*/ 115874 h 231747"/>
                  <a:gd name="connsiteX3" fmla="*/ 200551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200551" y="231748"/>
                    </a:lnTo>
                    <a:lnTo>
                      <a:pt x="0" y="115874"/>
                    </a:lnTo>
                    <a:lnTo>
                      <a:pt x="200551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58BB8606-562F-4CA0-8F39-C488012870C0}"/>
                  </a:ext>
                </a:extLst>
              </p:cNvPr>
              <p:cNvSpPr/>
              <p:nvPr/>
            </p:nvSpPr>
            <p:spPr>
              <a:xfrm>
                <a:off x="3375194" y="2129877"/>
                <a:ext cx="1363745" cy="44566"/>
              </a:xfrm>
              <a:custGeom>
                <a:avLst/>
                <a:gdLst>
                  <a:gd name="connsiteX0" fmla="*/ 1341462 w 1363745"/>
                  <a:gd name="connsiteY0" fmla="*/ 44567 h 44566"/>
                  <a:gd name="connsiteX1" fmla="*/ 4457 w 1363745"/>
                  <a:gd name="connsiteY1" fmla="*/ 26740 h 44566"/>
                  <a:gd name="connsiteX2" fmla="*/ 0 w 1363745"/>
                  <a:gd name="connsiteY2" fmla="*/ 22283 h 44566"/>
                  <a:gd name="connsiteX3" fmla="*/ 4457 w 1363745"/>
                  <a:gd name="connsiteY3" fmla="*/ 17827 h 44566"/>
                  <a:gd name="connsiteX4" fmla="*/ 1341462 w 1363745"/>
                  <a:gd name="connsiteY4" fmla="*/ 0 h 44566"/>
                  <a:gd name="connsiteX5" fmla="*/ 1363746 w 1363745"/>
                  <a:gd name="connsiteY5" fmla="*/ 22283 h 44566"/>
                  <a:gd name="connsiteX6" fmla="*/ 1341462 w 1363745"/>
                  <a:gd name="connsiteY6" fmla="*/ 44567 h 44566"/>
                  <a:gd name="connsiteX7" fmla="*/ 1341462 w 1363745"/>
                  <a:gd name="connsiteY7" fmla="*/ 44567 h 4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3745" h="44566">
                    <a:moveTo>
                      <a:pt x="1341462" y="44567"/>
                    </a:moveTo>
                    <a:lnTo>
                      <a:pt x="4457" y="26740"/>
                    </a:lnTo>
                    <a:cubicBezTo>
                      <a:pt x="4457" y="26740"/>
                      <a:pt x="0" y="26740"/>
                      <a:pt x="0" y="22283"/>
                    </a:cubicBezTo>
                    <a:cubicBezTo>
                      <a:pt x="0" y="17827"/>
                      <a:pt x="4457" y="17827"/>
                      <a:pt x="4457" y="17827"/>
                    </a:cubicBezTo>
                    <a:lnTo>
                      <a:pt x="1341462" y="0"/>
                    </a:lnTo>
                    <a:cubicBezTo>
                      <a:pt x="1354832" y="0"/>
                      <a:pt x="1363746" y="8913"/>
                      <a:pt x="1363746" y="22283"/>
                    </a:cubicBezTo>
                    <a:cubicBezTo>
                      <a:pt x="1363746" y="35653"/>
                      <a:pt x="1354832" y="44567"/>
                      <a:pt x="1341462" y="44567"/>
                    </a:cubicBezTo>
                    <a:cubicBezTo>
                      <a:pt x="1341462" y="44567"/>
                      <a:pt x="1341462" y="44567"/>
                      <a:pt x="1341462" y="445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865F1"/>
                  </a:gs>
                  <a:gs pos="100000">
                    <a:srgbClr val="1865F1">
                      <a:alpha val="0"/>
                    </a:srgbClr>
                  </a:gs>
                </a:gsLst>
                <a:lin ang="10800000" scaled="1"/>
                <a:tileRect/>
              </a:gra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5665C8EC-AE3F-457D-BA47-03EFBFAEC040}"/>
                  </a:ext>
                </a:extLst>
              </p:cNvPr>
              <p:cNvSpPr/>
              <p:nvPr/>
            </p:nvSpPr>
            <p:spPr>
              <a:xfrm>
                <a:off x="4801333" y="2120964"/>
                <a:ext cx="62393" cy="62393"/>
              </a:xfrm>
              <a:custGeom>
                <a:avLst/>
                <a:gdLst>
                  <a:gd name="connsiteX0" fmla="*/ 62394 w 62393"/>
                  <a:gd name="connsiteY0" fmla="*/ 31197 h 62393"/>
                  <a:gd name="connsiteX1" fmla="*/ 31197 w 62393"/>
                  <a:gd name="connsiteY1" fmla="*/ 62394 h 62393"/>
                  <a:gd name="connsiteX2" fmla="*/ 0 w 62393"/>
                  <a:gd name="connsiteY2" fmla="*/ 31197 h 62393"/>
                  <a:gd name="connsiteX3" fmla="*/ 31197 w 62393"/>
                  <a:gd name="connsiteY3" fmla="*/ 0 h 62393"/>
                  <a:gd name="connsiteX4" fmla="*/ 62394 w 62393"/>
                  <a:gd name="connsiteY4" fmla="*/ 31197 h 62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93" h="62393">
                    <a:moveTo>
                      <a:pt x="62394" y="31197"/>
                    </a:moveTo>
                    <a:cubicBezTo>
                      <a:pt x="62394" y="49024"/>
                      <a:pt x="49023" y="62394"/>
                      <a:pt x="31197" y="62394"/>
                    </a:cubicBezTo>
                    <a:cubicBezTo>
                      <a:pt x="13370" y="62394"/>
                      <a:pt x="0" y="49024"/>
                      <a:pt x="0" y="31197"/>
                    </a:cubicBezTo>
                    <a:cubicBezTo>
                      <a:pt x="0" y="13370"/>
                      <a:pt x="13370" y="0"/>
                      <a:pt x="31197" y="0"/>
                    </a:cubicBezTo>
                    <a:cubicBezTo>
                      <a:pt x="44567" y="0"/>
                      <a:pt x="62394" y="13370"/>
                      <a:pt x="62394" y="31197"/>
                    </a:cubicBez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F79FB227-C74F-4911-958D-6A0A124E87C7}"/>
                  </a:ext>
                </a:extLst>
              </p:cNvPr>
              <p:cNvSpPr/>
              <p:nvPr/>
            </p:nvSpPr>
            <p:spPr>
              <a:xfrm>
                <a:off x="7453061" y="2129877"/>
                <a:ext cx="1363745" cy="44566"/>
              </a:xfrm>
              <a:custGeom>
                <a:avLst/>
                <a:gdLst>
                  <a:gd name="connsiteX0" fmla="*/ 22283 w 1363745"/>
                  <a:gd name="connsiteY0" fmla="*/ 0 h 44566"/>
                  <a:gd name="connsiteX1" fmla="*/ 1359289 w 1363745"/>
                  <a:gd name="connsiteY1" fmla="*/ 17827 h 44566"/>
                  <a:gd name="connsiteX2" fmla="*/ 1363746 w 1363745"/>
                  <a:gd name="connsiteY2" fmla="*/ 22283 h 44566"/>
                  <a:gd name="connsiteX3" fmla="*/ 1359289 w 1363745"/>
                  <a:gd name="connsiteY3" fmla="*/ 26740 h 44566"/>
                  <a:gd name="connsiteX4" fmla="*/ 22283 w 1363745"/>
                  <a:gd name="connsiteY4" fmla="*/ 44567 h 44566"/>
                  <a:gd name="connsiteX5" fmla="*/ 0 w 1363745"/>
                  <a:gd name="connsiteY5" fmla="*/ 22283 h 44566"/>
                  <a:gd name="connsiteX6" fmla="*/ 22283 w 1363745"/>
                  <a:gd name="connsiteY6" fmla="*/ 0 h 44566"/>
                  <a:gd name="connsiteX7" fmla="*/ 22283 w 1363745"/>
                  <a:gd name="connsiteY7" fmla="*/ 0 h 4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3745" h="44566">
                    <a:moveTo>
                      <a:pt x="22283" y="0"/>
                    </a:moveTo>
                    <a:lnTo>
                      <a:pt x="1359289" y="17827"/>
                    </a:lnTo>
                    <a:cubicBezTo>
                      <a:pt x="1363746" y="17827"/>
                      <a:pt x="1363746" y="22283"/>
                      <a:pt x="1363746" y="22283"/>
                    </a:cubicBezTo>
                    <a:cubicBezTo>
                      <a:pt x="1363746" y="26740"/>
                      <a:pt x="1359289" y="26740"/>
                      <a:pt x="1359289" y="26740"/>
                    </a:cubicBezTo>
                    <a:lnTo>
                      <a:pt x="22283" y="44567"/>
                    </a:lnTo>
                    <a:cubicBezTo>
                      <a:pt x="8913" y="44567"/>
                      <a:pt x="0" y="35653"/>
                      <a:pt x="0" y="22283"/>
                    </a:cubicBezTo>
                    <a:cubicBezTo>
                      <a:pt x="0" y="8913"/>
                      <a:pt x="8913" y="0"/>
                      <a:pt x="22283" y="0"/>
                    </a:cubicBezTo>
                    <a:cubicBezTo>
                      <a:pt x="22283" y="0"/>
                      <a:pt x="22283" y="0"/>
                      <a:pt x="2228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865F1"/>
                  </a:gs>
                  <a:gs pos="100000">
                    <a:srgbClr val="1865F1">
                      <a:alpha val="0"/>
                    </a:srgbClr>
                  </a:gs>
                </a:gsLst>
                <a:lin ang="0" scaled="1"/>
              </a:gra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C37DC9E0-786A-4D99-BD2A-2D4223FC3BAD}"/>
                  </a:ext>
                </a:extLst>
              </p:cNvPr>
              <p:cNvSpPr/>
              <p:nvPr/>
            </p:nvSpPr>
            <p:spPr>
              <a:xfrm>
                <a:off x="7310447" y="2120964"/>
                <a:ext cx="62393" cy="62393"/>
              </a:xfrm>
              <a:custGeom>
                <a:avLst/>
                <a:gdLst>
                  <a:gd name="connsiteX0" fmla="*/ 62393 w 62393"/>
                  <a:gd name="connsiteY0" fmla="*/ 31197 h 62393"/>
                  <a:gd name="connsiteX1" fmla="*/ 31197 w 62393"/>
                  <a:gd name="connsiteY1" fmla="*/ 62394 h 62393"/>
                  <a:gd name="connsiteX2" fmla="*/ 0 w 62393"/>
                  <a:gd name="connsiteY2" fmla="*/ 31197 h 62393"/>
                  <a:gd name="connsiteX3" fmla="*/ 31197 w 62393"/>
                  <a:gd name="connsiteY3" fmla="*/ 0 h 62393"/>
                  <a:gd name="connsiteX4" fmla="*/ 62393 w 62393"/>
                  <a:gd name="connsiteY4" fmla="*/ 31197 h 62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93" h="62393">
                    <a:moveTo>
                      <a:pt x="62393" y="31197"/>
                    </a:moveTo>
                    <a:cubicBezTo>
                      <a:pt x="62393" y="49024"/>
                      <a:pt x="49023" y="62394"/>
                      <a:pt x="31197" y="62394"/>
                    </a:cubicBezTo>
                    <a:cubicBezTo>
                      <a:pt x="13370" y="62394"/>
                      <a:pt x="0" y="49024"/>
                      <a:pt x="0" y="31197"/>
                    </a:cubicBezTo>
                    <a:cubicBezTo>
                      <a:pt x="0" y="13370"/>
                      <a:pt x="13370" y="0"/>
                      <a:pt x="31197" y="0"/>
                    </a:cubicBezTo>
                    <a:cubicBezTo>
                      <a:pt x="49023" y="0"/>
                      <a:pt x="62393" y="13370"/>
                      <a:pt x="62393" y="31197"/>
                    </a:cubicBez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AFA58FA7-5375-4DBC-AF65-6060368C0406}"/>
                  </a:ext>
                </a:extLst>
              </p:cNvPr>
              <p:cNvSpPr/>
              <p:nvPr/>
            </p:nvSpPr>
            <p:spPr>
              <a:xfrm>
                <a:off x="3375194" y="4683558"/>
                <a:ext cx="1363745" cy="44566"/>
              </a:xfrm>
              <a:custGeom>
                <a:avLst/>
                <a:gdLst>
                  <a:gd name="connsiteX0" fmla="*/ 1341462 w 1363745"/>
                  <a:gd name="connsiteY0" fmla="*/ 44567 h 44566"/>
                  <a:gd name="connsiteX1" fmla="*/ 4457 w 1363745"/>
                  <a:gd name="connsiteY1" fmla="*/ 26740 h 44566"/>
                  <a:gd name="connsiteX2" fmla="*/ 0 w 1363745"/>
                  <a:gd name="connsiteY2" fmla="*/ 22283 h 44566"/>
                  <a:gd name="connsiteX3" fmla="*/ 4457 w 1363745"/>
                  <a:gd name="connsiteY3" fmla="*/ 17827 h 44566"/>
                  <a:gd name="connsiteX4" fmla="*/ 1341462 w 1363745"/>
                  <a:gd name="connsiteY4" fmla="*/ 0 h 44566"/>
                  <a:gd name="connsiteX5" fmla="*/ 1363746 w 1363745"/>
                  <a:gd name="connsiteY5" fmla="*/ 22283 h 44566"/>
                  <a:gd name="connsiteX6" fmla="*/ 1341462 w 1363745"/>
                  <a:gd name="connsiteY6" fmla="*/ 44567 h 44566"/>
                  <a:gd name="connsiteX7" fmla="*/ 1341462 w 1363745"/>
                  <a:gd name="connsiteY7" fmla="*/ 44567 h 4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3745" h="44566">
                    <a:moveTo>
                      <a:pt x="1341462" y="44567"/>
                    </a:moveTo>
                    <a:lnTo>
                      <a:pt x="4457" y="26740"/>
                    </a:lnTo>
                    <a:cubicBezTo>
                      <a:pt x="0" y="26740"/>
                      <a:pt x="0" y="22283"/>
                      <a:pt x="0" y="22283"/>
                    </a:cubicBezTo>
                    <a:cubicBezTo>
                      <a:pt x="0" y="17827"/>
                      <a:pt x="4457" y="17827"/>
                      <a:pt x="4457" y="17827"/>
                    </a:cubicBezTo>
                    <a:lnTo>
                      <a:pt x="1341462" y="0"/>
                    </a:lnTo>
                    <a:cubicBezTo>
                      <a:pt x="1354832" y="0"/>
                      <a:pt x="1363746" y="8913"/>
                      <a:pt x="1363746" y="22283"/>
                    </a:cubicBezTo>
                    <a:cubicBezTo>
                      <a:pt x="1363746" y="35653"/>
                      <a:pt x="1354832" y="44567"/>
                      <a:pt x="1341462" y="44567"/>
                    </a:cubicBezTo>
                    <a:cubicBezTo>
                      <a:pt x="1341462" y="44567"/>
                      <a:pt x="1341462" y="44567"/>
                      <a:pt x="1341462" y="44567"/>
                    </a:cubicBezTo>
                    <a:close/>
                  </a:path>
                </a:pathLst>
              </a:custGeom>
              <a:gradFill>
                <a:gsLst>
                  <a:gs pos="0">
                    <a:srgbClr val="1865F1"/>
                  </a:gs>
                  <a:gs pos="100000">
                    <a:srgbClr val="1865F1">
                      <a:alpha val="0"/>
                    </a:srgbClr>
                  </a:gs>
                </a:gsLst>
                <a:lin ang="10800000" scaled="1"/>
              </a:gra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EF097919-5026-4B33-8BC3-DD08F8295486}"/>
                  </a:ext>
                </a:extLst>
              </p:cNvPr>
              <p:cNvSpPr/>
              <p:nvPr/>
            </p:nvSpPr>
            <p:spPr>
              <a:xfrm>
                <a:off x="4801333" y="4674645"/>
                <a:ext cx="62393" cy="62393"/>
              </a:xfrm>
              <a:custGeom>
                <a:avLst/>
                <a:gdLst>
                  <a:gd name="connsiteX0" fmla="*/ 62394 w 62393"/>
                  <a:gd name="connsiteY0" fmla="*/ 31197 h 62393"/>
                  <a:gd name="connsiteX1" fmla="*/ 31197 w 62393"/>
                  <a:gd name="connsiteY1" fmla="*/ 62394 h 62393"/>
                  <a:gd name="connsiteX2" fmla="*/ 0 w 62393"/>
                  <a:gd name="connsiteY2" fmla="*/ 31197 h 62393"/>
                  <a:gd name="connsiteX3" fmla="*/ 31197 w 62393"/>
                  <a:gd name="connsiteY3" fmla="*/ 0 h 62393"/>
                  <a:gd name="connsiteX4" fmla="*/ 62394 w 62393"/>
                  <a:gd name="connsiteY4" fmla="*/ 31197 h 62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93" h="62393">
                    <a:moveTo>
                      <a:pt x="62394" y="31197"/>
                    </a:moveTo>
                    <a:cubicBezTo>
                      <a:pt x="62394" y="49024"/>
                      <a:pt x="49023" y="62394"/>
                      <a:pt x="31197" y="62394"/>
                    </a:cubicBezTo>
                    <a:cubicBezTo>
                      <a:pt x="13370" y="62394"/>
                      <a:pt x="0" y="49024"/>
                      <a:pt x="0" y="31197"/>
                    </a:cubicBezTo>
                    <a:cubicBezTo>
                      <a:pt x="0" y="13370"/>
                      <a:pt x="13370" y="0"/>
                      <a:pt x="31197" y="0"/>
                    </a:cubicBezTo>
                    <a:cubicBezTo>
                      <a:pt x="44567" y="0"/>
                      <a:pt x="62394" y="13370"/>
                      <a:pt x="62394" y="31197"/>
                    </a:cubicBez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632CF22B-4622-489F-B323-4E63C1F73695}"/>
                  </a:ext>
                </a:extLst>
              </p:cNvPr>
              <p:cNvSpPr/>
              <p:nvPr/>
            </p:nvSpPr>
            <p:spPr>
              <a:xfrm>
                <a:off x="7453061" y="4683558"/>
                <a:ext cx="1363745" cy="44566"/>
              </a:xfrm>
              <a:custGeom>
                <a:avLst/>
                <a:gdLst>
                  <a:gd name="connsiteX0" fmla="*/ 22283 w 1363745"/>
                  <a:gd name="connsiteY0" fmla="*/ 0 h 44566"/>
                  <a:gd name="connsiteX1" fmla="*/ 1359289 w 1363745"/>
                  <a:gd name="connsiteY1" fmla="*/ 17827 h 44566"/>
                  <a:gd name="connsiteX2" fmla="*/ 1363746 w 1363745"/>
                  <a:gd name="connsiteY2" fmla="*/ 22283 h 44566"/>
                  <a:gd name="connsiteX3" fmla="*/ 1359289 w 1363745"/>
                  <a:gd name="connsiteY3" fmla="*/ 26740 h 44566"/>
                  <a:gd name="connsiteX4" fmla="*/ 22283 w 1363745"/>
                  <a:gd name="connsiteY4" fmla="*/ 44567 h 44566"/>
                  <a:gd name="connsiteX5" fmla="*/ 0 w 1363745"/>
                  <a:gd name="connsiteY5" fmla="*/ 22283 h 44566"/>
                  <a:gd name="connsiteX6" fmla="*/ 22283 w 1363745"/>
                  <a:gd name="connsiteY6" fmla="*/ 0 h 44566"/>
                  <a:gd name="connsiteX7" fmla="*/ 22283 w 1363745"/>
                  <a:gd name="connsiteY7" fmla="*/ 0 h 4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63745" h="44566">
                    <a:moveTo>
                      <a:pt x="22283" y="0"/>
                    </a:moveTo>
                    <a:lnTo>
                      <a:pt x="1359289" y="17827"/>
                    </a:lnTo>
                    <a:cubicBezTo>
                      <a:pt x="1363746" y="17827"/>
                      <a:pt x="1363746" y="22283"/>
                      <a:pt x="1363746" y="22283"/>
                    </a:cubicBezTo>
                    <a:cubicBezTo>
                      <a:pt x="1363746" y="26740"/>
                      <a:pt x="1359289" y="26740"/>
                      <a:pt x="1359289" y="26740"/>
                    </a:cubicBezTo>
                    <a:lnTo>
                      <a:pt x="22283" y="44567"/>
                    </a:lnTo>
                    <a:cubicBezTo>
                      <a:pt x="8913" y="44567"/>
                      <a:pt x="0" y="35653"/>
                      <a:pt x="0" y="22283"/>
                    </a:cubicBezTo>
                    <a:cubicBezTo>
                      <a:pt x="0" y="13370"/>
                      <a:pt x="8913" y="0"/>
                      <a:pt x="22283" y="0"/>
                    </a:cubicBezTo>
                    <a:cubicBezTo>
                      <a:pt x="22283" y="0"/>
                      <a:pt x="22283" y="0"/>
                      <a:pt x="2228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1865F1"/>
                  </a:gs>
                  <a:gs pos="100000">
                    <a:srgbClr val="1865F1">
                      <a:alpha val="0"/>
                    </a:srgbClr>
                  </a:gs>
                </a:gsLst>
                <a:lin ang="0" scaled="1"/>
                <a:tileRect/>
              </a:gra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D429FFC2-ABBA-431C-9064-C7596FA469D1}"/>
                  </a:ext>
                </a:extLst>
              </p:cNvPr>
              <p:cNvSpPr/>
              <p:nvPr/>
            </p:nvSpPr>
            <p:spPr>
              <a:xfrm>
                <a:off x="7310447" y="4674645"/>
                <a:ext cx="62393" cy="62393"/>
              </a:xfrm>
              <a:custGeom>
                <a:avLst/>
                <a:gdLst>
                  <a:gd name="connsiteX0" fmla="*/ 62393 w 62393"/>
                  <a:gd name="connsiteY0" fmla="*/ 31197 h 62393"/>
                  <a:gd name="connsiteX1" fmla="*/ 31197 w 62393"/>
                  <a:gd name="connsiteY1" fmla="*/ 62394 h 62393"/>
                  <a:gd name="connsiteX2" fmla="*/ 0 w 62393"/>
                  <a:gd name="connsiteY2" fmla="*/ 31197 h 62393"/>
                  <a:gd name="connsiteX3" fmla="*/ 31197 w 62393"/>
                  <a:gd name="connsiteY3" fmla="*/ 0 h 62393"/>
                  <a:gd name="connsiteX4" fmla="*/ 62393 w 62393"/>
                  <a:gd name="connsiteY4" fmla="*/ 31197 h 62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93" h="62393">
                    <a:moveTo>
                      <a:pt x="62393" y="31197"/>
                    </a:moveTo>
                    <a:cubicBezTo>
                      <a:pt x="62393" y="48426"/>
                      <a:pt x="48426" y="62394"/>
                      <a:pt x="31197" y="62394"/>
                    </a:cubicBezTo>
                    <a:cubicBezTo>
                      <a:pt x="13967" y="62394"/>
                      <a:pt x="0" y="48426"/>
                      <a:pt x="0" y="31197"/>
                    </a:cubicBezTo>
                    <a:cubicBezTo>
                      <a:pt x="0" y="13967"/>
                      <a:pt x="13967" y="0"/>
                      <a:pt x="31197" y="0"/>
                    </a:cubicBezTo>
                    <a:cubicBezTo>
                      <a:pt x="48426" y="0"/>
                      <a:pt x="62393" y="13967"/>
                      <a:pt x="62393" y="31197"/>
                    </a:cubicBez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5EA08A14-4425-4D50-BC51-D29E74EE0CCD}"/>
                  </a:ext>
                </a:extLst>
              </p:cNvPr>
              <p:cNvSpPr/>
              <p:nvPr/>
            </p:nvSpPr>
            <p:spPr>
              <a:xfrm>
                <a:off x="3393020" y="2250207"/>
                <a:ext cx="26740" cy="2250626"/>
              </a:xfrm>
              <a:custGeom>
                <a:avLst/>
                <a:gdLst>
                  <a:gd name="connsiteX0" fmla="*/ 0 w 26740"/>
                  <a:gd name="connsiteY0" fmla="*/ 0 h 2250626"/>
                  <a:gd name="connsiteX1" fmla="*/ 26740 w 26740"/>
                  <a:gd name="connsiteY1" fmla="*/ 0 h 2250626"/>
                  <a:gd name="connsiteX2" fmla="*/ 26740 w 26740"/>
                  <a:gd name="connsiteY2" fmla="*/ 2250627 h 2250626"/>
                  <a:gd name="connsiteX3" fmla="*/ 0 w 26740"/>
                  <a:gd name="connsiteY3" fmla="*/ 2250627 h 225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40" h="2250626">
                    <a:moveTo>
                      <a:pt x="0" y="0"/>
                    </a:moveTo>
                    <a:lnTo>
                      <a:pt x="26740" y="0"/>
                    </a:lnTo>
                    <a:lnTo>
                      <a:pt x="26740" y="2250627"/>
                    </a:lnTo>
                    <a:lnTo>
                      <a:pt x="0" y="2250627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FE36C54F-C34D-4CFD-890B-B5A96E634BA2}"/>
                  </a:ext>
                </a:extLst>
              </p:cNvPr>
              <p:cNvSpPr/>
              <p:nvPr/>
            </p:nvSpPr>
            <p:spPr>
              <a:xfrm>
                <a:off x="8790066" y="2250207"/>
                <a:ext cx="26740" cy="2250626"/>
              </a:xfrm>
              <a:custGeom>
                <a:avLst/>
                <a:gdLst>
                  <a:gd name="connsiteX0" fmla="*/ 0 w 26740"/>
                  <a:gd name="connsiteY0" fmla="*/ 0 h 2250626"/>
                  <a:gd name="connsiteX1" fmla="*/ 26740 w 26740"/>
                  <a:gd name="connsiteY1" fmla="*/ 0 h 2250626"/>
                  <a:gd name="connsiteX2" fmla="*/ 26740 w 26740"/>
                  <a:gd name="connsiteY2" fmla="*/ 2250627 h 2250626"/>
                  <a:gd name="connsiteX3" fmla="*/ 0 w 26740"/>
                  <a:gd name="connsiteY3" fmla="*/ 2250627 h 225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40" h="2250626">
                    <a:moveTo>
                      <a:pt x="0" y="0"/>
                    </a:moveTo>
                    <a:lnTo>
                      <a:pt x="26740" y="0"/>
                    </a:lnTo>
                    <a:lnTo>
                      <a:pt x="26740" y="2250627"/>
                    </a:lnTo>
                    <a:lnTo>
                      <a:pt x="0" y="2250627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5D55B4E9-4DF9-4033-8190-6A6853B6D64F}"/>
                  </a:ext>
                </a:extLst>
              </p:cNvPr>
              <p:cNvSpPr/>
              <p:nvPr/>
            </p:nvSpPr>
            <p:spPr>
              <a:xfrm>
                <a:off x="5909439" y="4589967"/>
                <a:ext cx="391763" cy="231747"/>
              </a:xfrm>
              <a:custGeom>
                <a:avLst/>
                <a:gdLst>
                  <a:gd name="connsiteX0" fmla="*/ 632849 w 632849"/>
                  <a:gd name="connsiteY0" fmla="*/ 187181 h 374361"/>
                  <a:gd name="connsiteX1" fmla="*/ 316425 w 632849"/>
                  <a:gd name="connsiteY1" fmla="*/ 374362 h 374361"/>
                  <a:gd name="connsiteX2" fmla="*/ 0 w 632849"/>
                  <a:gd name="connsiteY2" fmla="*/ 187181 h 374361"/>
                  <a:gd name="connsiteX3" fmla="*/ 316425 w 632849"/>
                  <a:gd name="connsiteY3" fmla="*/ 0 h 37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2849" h="374361">
                    <a:moveTo>
                      <a:pt x="632849" y="187181"/>
                    </a:moveTo>
                    <a:lnTo>
                      <a:pt x="316425" y="374362"/>
                    </a:lnTo>
                    <a:lnTo>
                      <a:pt x="0" y="187181"/>
                    </a:lnTo>
                    <a:lnTo>
                      <a:pt x="316425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D70E349A-C120-476C-A31B-94DA9DAE69BA}"/>
                  </a:ext>
                </a:extLst>
              </p:cNvPr>
              <p:cNvSpPr/>
              <p:nvPr/>
            </p:nvSpPr>
            <p:spPr>
              <a:xfrm>
                <a:off x="6852165" y="4634109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196094 w 396645"/>
                  <a:gd name="connsiteY1" fmla="*/ 231748 h 231747"/>
                  <a:gd name="connsiteX2" fmla="*/ 0 w 396645"/>
                  <a:gd name="connsiteY2" fmla="*/ 115874 h 231747"/>
                  <a:gd name="connsiteX3" fmla="*/ 196094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196094" y="231748"/>
                    </a:lnTo>
                    <a:lnTo>
                      <a:pt x="0" y="115874"/>
                    </a:lnTo>
                    <a:lnTo>
                      <a:pt x="196094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CC63CAE5-36BE-42E3-BBC8-3A13FC0DF6FE}"/>
                  </a:ext>
                </a:extLst>
              </p:cNvPr>
              <p:cNvSpPr/>
              <p:nvPr/>
            </p:nvSpPr>
            <p:spPr>
              <a:xfrm>
                <a:off x="6438841" y="4634109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196094 w 396645"/>
                  <a:gd name="connsiteY1" fmla="*/ 231748 h 231747"/>
                  <a:gd name="connsiteX2" fmla="*/ 0 w 396645"/>
                  <a:gd name="connsiteY2" fmla="*/ 115874 h 231747"/>
                  <a:gd name="connsiteX3" fmla="*/ 196094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196094" y="231748"/>
                    </a:lnTo>
                    <a:lnTo>
                      <a:pt x="0" y="115874"/>
                    </a:lnTo>
                    <a:lnTo>
                      <a:pt x="196094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CE2FC426-4623-4FD8-9B38-AE129B7237CE}"/>
                  </a:ext>
                </a:extLst>
              </p:cNvPr>
              <p:cNvSpPr/>
              <p:nvPr/>
            </p:nvSpPr>
            <p:spPr>
              <a:xfrm>
                <a:off x="5526258" y="4634109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196094 w 396645"/>
                  <a:gd name="connsiteY1" fmla="*/ 231748 h 231747"/>
                  <a:gd name="connsiteX2" fmla="*/ 0 w 396645"/>
                  <a:gd name="connsiteY2" fmla="*/ 115874 h 231747"/>
                  <a:gd name="connsiteX3" fmla="*/ 196094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196094" y="231748"/>
                    </a:lnTo>
                    <a:lnTo>
                      <a:pt x="0" y="115874"/>
                    </a:lnTo>
                    <a:lnTo>
                      <a:pt x="196094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F95DA1CA-5977-4096-B30E-283F56ADFDE9}"/>
                  </a:ext>
                </a:extLst>
              </p:cNvPr>
              <p:cNvSpPr/>
              <p:nvPr/>
            </p:nvSpPr>
            <p:spPr>
              <a:xfrm>
                <a:off x="5112934" y="4634109"/>
                <a:ext cx="245542" cy="143462"/>
              </a:xfrm>
              <a:custGeom>
                <a:avLst/>
                <a:gdLst>
                  <a:gd name="connsiteX0" fmla="*/ 396645 w 396645"/>
                  <a:gd name="connsiteY0" fmla="*/ 115874 h 231747"/>
                  <a:gd name="connsiteX1" fmla="*/ 200551 w 396645"/>
                  <a:gd name="connsiteY1" fmla="*/ 231748 h 231747"/>
                  <a:gd name="connsiteX2" fmla="*/ 0 w 396645"/>
                  <a:gd name="connsiteY2" fmla="*/ 115874 h 231747"/>
                  <a:gd name="connsiteX3" fmla="*/ 200551 w 396645"/>
                  <a:gd name="connsiteY3" fmla="*/ 0 h 23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645" h="231747">
                    <a:moveTo>
                      <a:pt x="396645" y="115874"/>
                    </a:moveTo>
                    <a:lnTo>
                      <a:pt x="200551" y="231748"/>
                    </a:lnTo>
                    <a:lnTo>
                      <a:pt x="0" y="115874"/>
                    </a:lnTo>
                    <a:lnTo>
                      <a:pt x="200551" y="0"/>
                    </a:lnTo>
                    <a:close/>
                  </a:path>
                </a:pathLst>
              </a:custGeom>
              <a:solidFill>
                <a:srgbClr val="1865F1"/>
              </a:solidFill>
              <a:ln w="44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75147CC-0ADE-4B9F-AFA6-801C2F898224}"/>
                </a:ext>
              </a:extLst>
            </p:cNvPr>
            <p:cNvSpPr txBox="1"/>
            <p:nvPr/>
          </p:nvSpPr>
          <p:spPr>
            <a:xfrm>
              <a:off x="3667531" y="2330426"/>
              <a:ext cx="4856939" cy="2165950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Lightweight structure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ROS + DA + DP + DS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Plug-in modules design 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</a:rPr>
                <a:t>Integrate customized readout / processing modules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</a:rPr>
              <a:t>Data Readout &amp;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>
                <a:latin typeface="+mj-lt"/>
              </a:rPr>
              <a:t>Assemble</a:t>
            </a:r>
            <a:endParaRPr lang="zh-CN" altLang="en-US" sz="3600" dirty="0">
              <a:latin typeface="+mj-lt"/>
            </a:endParaRPr>
          </a:p>
        </p:txBody>
      </p:sp>
      <p:sp>
        <p:nvSpPr>
          <p:cNvPr id="256" name="圆角矩形 54"/>
          <p:cNvSpPr/>
          <p:nvPr/>
        </p:nvSpPr>
        <p:spPr>
          <a:xfrm>
            <a:off x="2254959" y="1697039"/>
            <a:ext cx="1869276" cy="6462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Readout Elec.</a:t>
            </a:r>
          </a:p>
        </p:txBody>
      </p:sp>
      <p:sp>
        <p:nvSpPr>
          <p:cNvPr id="257" name="矩形 256"/>
          <p:cNvSpPr/>
          <p:nvPr/>
        </p:nvSpPr>
        <p:spPr>
          <a:xfrm>
            <a:off x="2432186" y="2824668"/>
            <a:ext cx="1620000" cy="54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ROS</a:t>
            </a:r>
            <a:r>
              <a:rPr kumimoji="0" lang="en-US" altLang="zh-CN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1</a:t>
            </a:r>
          </a:p>
        </p:txBody>
      </p:sp>
      <p:sp>
        <p:nvSpPr>
          <p:cNvPr id="258" name="矩形 257"/>
          <p:cNvSpPr/>
          <p:nvPr/>
        </p:nvSpPr>
        <p:spPr>
          <a:xfrm>
            <a:off x="827574" y="2384364"/>
            <a:ext cx="944908" cy="213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DFM</a:t>
            </a:r>
          </a:p>
        </p:txBody>
      </p:sp>
      <p:sp>
        <p:nvSpPr>
          <p:cNvPr id="265" name="矩形 264"/>
          <p:cNvSpPr/>
          <p:nvPr/>
        </p:nvSpPr>
        <p:spPr>
          <a:xfrm>
            <a:off x="2432588" y="3890783"/>
            <a:ext cx="1620000" cy="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华文仿宋" panose="02010600040101010101" pitchFamily="2" charset="-122"/>
            </a:endParaRPr>
          </a:p>
        </p:txBody>
      </p:sp>
      <p:sp>
        <p:nvSpPr>
          <p:cNvPr id="266" name="矩形 265"/>
          <p:cNvSpPr/>
          <p:nvPr/>
        </p:nvSpPr>
        <p:spPr>
          <a:xfrm>
            <a:off x="2539287" y="3785994"/>
            <a:ext cx="1620000" cy="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DA</a:t>
            </a:r>
            <a:r>
              <a:rPr kumimoji="0" lang="en-US" altLang="zh-CN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s</a:t>
            </a:r>
          </a:p>
        </p:txBody>
      </p:sp>
      <p:sp>
        <p:nvSpPr>
          <p:cNvPr id="269" name="矩形 268"/>
          <p:cNvSpPr/>
          <p:nvPr/>
        </p:nvSpPr>
        <p:spPr>
          <a:xfrm>
            <a:off x="2536105" y="2725535"/>
            <a:ext cx="1620000" cy="54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ROS</a:t>
            </a:r>
            <a:r>
              <a:rPr kumimoji="0" lang="en-US" altLang="zh-CN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s</a:t>
            </a:r>
          </a:p>
        </p:txBody>
      </p:sp>
      <p:sp>
        <p:nvSpPr>
          <p:cNvPr id="272" name="圆角矩形 82"/>
          <p:cNvSpPr/>
          <p:nvPr/>
        </p:nvSpPr>
        <p:spPr>
          <a:xfrm>
            <a:off x="2392577" y="1544967"/>
            <a:ext cx="1869276" cy="6462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仿宋" panose="02010600040101010101" pitchFamily="2" charset="-122"/>
              </a:rPr>
              <a:t>Readout Elec.</a:t>
            </a:r>
          </a:p>
        </p:txBody>
      </p:sp>
      <p:cxnSp>
        <p:nvCxnSpPr>
          <p:cNvPr id="273" name="直接连接符 272"/>
          <p:cNvCxnSpPr/>
          <p:nvPr/>
        </p:nvCxnSpPr>
        <p:spPr>
          <a:xfrm flipH="1">
            <a:off x="3327214" y="2244779"/>
            <a:ext cx="1" cy="468000"/>
          </a:xfrm>
          <a:prstGeom prst="line">
            <a:avLst/>
          </a:prstGeom>
          <a:noFill/>
          <a:ln w="28575" cap="flat" cmpd="sng" algn="ctr">
            <a:solidFill>
              <a:srgbClr val="455F51">
                <a:lumMod val="60000"/>
                <a:lumOff val="4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80" name="下箭头 93"/>
          <p:cNvSpPr/>
          <p:nvPr/>
        </p:nvSpPr>
        <p:spPr>
          <a:xfrm>
            <a:off x="5069502" y="2147613"/>
            <a:ext cx="260350" cy="577850"/>
          </a:xfrm>
          <a:prstGeom prst="downArrow">
            <a:avLst>
              <a:gd name="adj1" fmla="val 50000"/>
              <a:gd name="adj2" fmla="val 81707"/>
            </a:avLst>
          </a:prstGeom>
          <a:solidFill>
            <a:srgbClr val="FFDF88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/>
          </a:p>
        </p:txBody>
      </p:sp>
      <p:sp>
        <p:nvSpPr>
          <p:cNvPr id="285" name="矩形 284"/>
          <p:cNvSpPr/>
          <p:nvPr/>
        </p:nvSpPr>
        <p:spPr>
          <a:xfrm>
            <a:off x="4399470" y="4085202"/>
            <a:ext cx="1765805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Timed Fragment</a:t>
            </a:r>
          </a:p>
        </p:txBody>
      </p:sp>
      <p:sp>
        <p:nvSpPr>
          <p:cNvPr id="289" name="矩形 288"/>
          <p:cNvSpPr/>
          <p:nvPr/>
        </p:nvSpPr>
        <p:spPr>
          <a:xfrm>
            <a:off x="4563569" y="2685583"/>
            <a:ext cx="1329582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ROS Fragments</a:t>
            </a:r>
          </a:p>
        </p:txBody>
      </p:sp>
      <p:sp>
        <p:nvSpPr>
          <p:cNvPr id="290" name="文本框 103"/>
          <p:cNvSpPr txBox="1"/>
          <p:nvPr/>
        </p:nvSpPr>
        <p:spPr>
          <a:xfrm>
            <a:off x="4399471" y="1694817"/>
            <a:ext cx="1765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Raw data stream</a:t>
            </a:r>
          </a:p>
        </p:txBody>
      </p:sp>
      <p:cxnSp>
        <p:nvCxnSpPr>
          <p:cNvPr id="293" name="直接箭头连接符 292"/>
          <p:cNvCxnSpPr/>
          <p:nvPr/>
        </p:nvCxnSpPr>
        <p:spPr>
          <a:xfrm>
            <a:off x="247099" y="1777861"/>
            <a:ext cx="580209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直接连接符 293"/>
          <p:cNvCxnSpPr/>
          <p:nvPr/>
        </p:nvCxnSpPr>
        <p:spPr>
          <a:xfrm>
            <a:off x="246464" y="2147595"/>
            <a:ext cx="580209" cy="0"/>
          </a:xfrm>
          <a:prstGeom prst="line">
            <a:avLst/>
          </a:prstGeom>
          <a:noFill/>
          <a:ln w="28575" cap="flat" cmpd="sng" algn="ctr">
            <a:solidFill>
              <a:srgbClr val="455F51">
                <a:lumMod val="60000"/>
                <a:lumOff val="4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295" name="文本框 294"/>
          <p:cNvSpPr txBox="1"/>
          <p:nvPr/>
        </p:nvSpPr>
        <p:spPr>
          <a:xfrm>
            <a:off x="827582" y="1630848"/>
            <a:ext cx="1525299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C97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DFM message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7582" y="1980211"/>
            <a:ext cx="1154298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Raw data</a:t>
            </a:r>
          </a:p>
        </p:txBody>
      </p:sp>
      <p:cxnSp>
        <p:nvCxnSpPr>
          <p:cNvPr id="51" name="直接箭头连接符 50"/>
          <p:cNvCxnSpPr/>
          <p:nvPr/>
        </p:nvCxnSpPr>
        <p:spPr>
          <a:xfrm>
            <a:off x="1812367" y="3041988"/>
            <a:ext cx="580209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1812366" y="4126939"/>
            <a:ext cx="580209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3327215" y="3317994"/>
            <a:ext cx="1" cy="468000"/>
          </a:xfrm>
          <a:prstGeom prst="line">
            <a:avLst/>
          </a:prstGeom>
          <a:noFill/>
          <a:ln w="28575" cap="flat" cmpd="sng" algn="ctr">
            <a:solidFill>
              <a:srgbClr val="455F51">
                <a:lumMod val="60000"/>
                <a:lumOff val="40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332" y="1154320"/>
            <a:ext cx="6014085" cy="348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下箭头 93"/>
          <p:cNvSpPr/>
          <p:nvPr/>
        </p:nvSpPr>
        <p:spPr>
          <a:xfrm>
            <a:off x="5069502" y="3364908"/>
            <a:ext cx="260350" cy="577850"/>
          </a:xfrm>
          <a:prstGeom prst="downArrow">
            <a:avLst>
              <a:gd name="adj1" fmla="val 50000"/>
              <a:gd name="adj2" fmla="val 81707"/>
            </a:avLst>
          </a:prstGeom>
          <a:solidFill>
            <a:srgbClr val="FFDF88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A989A9E-C794-4CC2-B8FF-E6C4179CD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36" y="4695543"/>
            <a:ext cx="6449421" cy="17171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1BA5C7D-9EFF-4E22-84E5-9BC4E9CCE131}"/>
              </a:ext>
            </a:extLst>
          </p:cNvPr>
          <p:cNvSpPr txBox="1"/>
          <p:nvPr/>
        </p:nvSpPr>
        <p:spPr>
          <a:xfrm>
            <a:off x="9874102" y="1448490"/>
            <a:ext cx="186424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基于时间切片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79F9196-03CC-4EA0-9BAC-C64276190F1A}"/>
              </a:ext>
            </a:extLst>
          </p:cNvPr>
          <p:cNvSpPr txBox="1"/>
          <p:nvPr/>
        </p:nvSpPr>
        <p:spPr>
          <a:xfrm>
            <a:off x="6359549" y="4902632"/>
            <a:ext cx="5451749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固定间隔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的时间片可能导致单个时间片过大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6092297-3DBB-4C72-9E91-727C9ED0E1A8}"/>
              </a:ext>
            </a:extLst>
          </p:cNvPr>
          <p:cNvSpPr txBox="1"/>
          <p:nvPr/>
        </p:nvSpPr>
        <p:spPr>
          <a:xfrm>
            <a:off x="7167157" y="5493701"/>
            <a:ext cx="477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@ 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 kHz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 17612 * 10 * 2048 Bytes = ~</a:t>
            </a:r>
            <a:r>
              <a:rPr lang="en-US" altLang="zh-CN" dirty="0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360 MB</a:t>
            </a:r>
            <a:endParaRPr lang="zh-CN" altLang="en-US" dirty="0">
              <a:solidFill>
                <a:srgbClr val="0070C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1FDC3E4-49EE-49C9-9929-4E03B596B04E}"/>
              </a:ext>
            </a:extLst>
          </p:cNvPr>
          <p:cNvSpPr txBox="1"/>
          <p:nvPr/>
        </p:nvSpPr>
        <p:spPr>
          <a:xfrm>
            <a:off x="7827965" y="577069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kHz</a:t>
            </a:r>
            <a:endParaRPr lang="zh-CN" altLang="en-US" sz="14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0744542-CE17-4BCF-B09F-28CDFDFFD6C8}"/>
              </a:ext>
            </a:extLst>
          </p:cNvPr>
          <p:cNvSpPr txBox="1"/>
          <p:nvPr/>
        </p:nvSpPr>
        <p:spPr>
          <a:xfrm>
            <a:off x="8274728" y="59573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MHz</a:t>
            </a:r>
            <a:endParaRPr lang="zh-CN" alt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CBA8FF6-FD72-4D35-A17C-4EC39808D365}"/>
              </a:ext>
            </a:extLst>
          </p:cNvPr>
          <p:cNvSpPr txBox="1"/>
          <p:nvPr/>
        </p:nvSpPr>
        <p:spPr>
          <a:xfrm>
            <a:off x="11095901" y="5770699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3.6 GB</a:t>
            </a:r>
            <a:endParaRPr lang="zh-CN" altLang="en-US" sz="14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789F5D2-1C92-4051-A217-BFCE077ED071}"/>
              </a:ext>
            </a:extLst>
          </p:cNvPr>
          <p:cNvSpPr txBox="1"/>
          <p:nvPr/>
        </p:nvSpPr>
        <p:spPr>
          <a:xfrm>
            <a:off x="11326719" y="5957324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360 GB</a:t>
            </a:r>
            <a:endParaRPr lang="zh-CN" alt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3C07712-DEF4-44FF-9A08-1A05E2A227A5}"/>
              </a:ext>
            </a:extLst>
          </p:cNvPr>
          <p:cNvSpPr txBox="1"/>
          <p:nvPr/>
        </p:nvSpPr>
        <p:spPr>
          <a:xfrm>
            <a:off x="9571348" y="3830618"/>
            <a:ext cx="236739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高触发率场景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Muon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事例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局部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PMT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打火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超新星事例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>
            <a:extLst>
              <a:ext uri="{FF2B5EF4-FFF2-40B4-BE49-F238E27FC236}">
                <a16:creationId xmlns:a16="http://schemas.microsoft.com/office/drawing/2014/main" id="{F8E30F6A-F1FD-4A58-83A8-2AE90DB6C12E}"/>
              </a:ext>
            </a:extLst>
          </p:cNvPr>
          <p:cNvSpPr txBox="1"/>
          <p:nvPr/>
        </p:nvSpPr>
        <p:spPr>
          <a:xfrm>
            <a:off x="917747" y="3312439"/>
            <a:ext cx="3477771" cy="15560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分布式的读出模块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获取全局事例时间信息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b="1" i="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集中、灵活</a:t>
            </a:r>
            <a:r>
              <a:rPr lang="zh-CN" altLang="en-US" sz="22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的时间分片</a:t>
            </a:r>
            <a:endParaRPr lang="en-US" altLang="zh-CN" sz="22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B7441C5-1784-43B5-B661-D3F8E5FF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3200" dirty="0">
                <a:latin typeface="+mj-lt"/>
              </a:rPr>
              <a:t>读出模块升级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DB25B7-BF0A-4130-B71F-4026E659B949}"/>
              </a:ext>
            </a:extLst>
          </p:cNvPr>
          <p:cNvSpPr txBox="1"/>
          <p:nvPr/>
        </p:nvSpPr>
        <p:spPr>
          <a:xfrm>
            <a:off x="2054448" y="6239857"/>
            <a:ext cx="428290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陈超，“</a:t>
            </a:r>
            <a:r>
              <a:rPr lang="en-US" altLang="zh-CN" dirty="0"/>
              <a:t>JUNO DAQ</a:t>
            </a:r>
            <a:r>
              <a:rPr lang="zh-CN" altLang="en-US" dirty="0"/>
              <a:t>数据流读出模块的升级与实现”</a:t>
            </a:r>
            <a:endParaRPr lang="en-US" altLang="zh-CN" dirty="0"/>
          </a:p>
          <a:p>
            <a:r>
              <a:rPr lang="en-US" altLang="zh-CN" dirty="0"/>
              <a:t>https://indico.ihep.ac.cn/event/26373/contributions/198315/</a:t>
            </a:r>
            <a:endParaRPr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213B622-654A-4568-BA32-12E8B163CDA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63448" y="1214734"/>
            <a:ext cx="4933915" cy="1093454"/>
            <a:chOff x="3267374" y="2905197"/>
            <a:chExt cx="5657252" cy="1047606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DDE7EEF-501B-4C8D-A75D-4EE4321EBA6D}"/>
                </a:ext>
              </a:extLst>
            </p:cNvPr>
            <p:cNvGrpSpPr/>
            <p:nvPr/>
          </p:nvGrpSpPr>
          <p:grpSpPr>
            <a:xfrm>
              <a:off x="3267374" y="2905197"/>
              <a:ext cx="5657252" cy="1047606"/>
              <a:chOff x="3179787" y="2811829"/>
              <a:chExt cx="5657252" cy="1047606"/>
            </a:xfrm>
          </p:grpSpPr>
          <p:sp>
            <p:nvSpPr>
              <p:cNvPr id="22" name="梯形 21">
                <a:extLst>
                  <a:ext uri="{FF2B5EF4-FFF2-40B4-BE49-F238E27FC236}">
                    <a16:creationId xmlns:a16="http://schemas.microsoft.com/office/drawing/2014/main" id="{D6384CF8-F32D-4067-8E2A-2ED90D4174AE}"/>
                  </a:ext>
                </a:extLst>
              </p:cNvPr>
              <p:cNvSpPr/>
              <p:nvPr/>
            </p:nvSpPr>
            <p:spPr>
              <a:xfrm rot="10800000" flipH="1">
                <a:off x="6312491" y="3695100"/>
                <a:ext cx="2377767" cy="114214"/>
              </a:xfrm>
              <a:prstGeom prst="trapezoid">
                <a:avLst>
                  <a:gd name="adj" fmla="val 78967"/>
                </a:avLst>
              </a:prstGeom>
              <a:gradFill flip="none" rotWithShape="1">
                <a:gsLst>
                  <a:gs pos="0">
                    <a:srgbClr val="2F93F5"/>
                  </a:gs>
                  <a:gs pos="100000">
                    <a:srgbClr val="2884F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平行四边形 22">
                <a:extLst>
                  <a:ext uri="{FF2B5EF4-FFF2-40B4-BE49-F238E27FC236}">
                    <a16:creationId xmlns:a16="http://schemas.microsoft.com/office/drawing/2014/main" id="{56AB4543-9B01-4788-838F-3B4EBAC4ED1D}"/>
                  </a:ext>
                </a:extLst>
              </p:cNvPr>
              <p:cNvSpPr/>
              <p:nvPr/>
            </p:nvSpPr>
            <p:spPr>
              <a:xfrm>
                <a:off x="4163600" y="2844040"/>
                <a:ext cx="4607939" cy="639525"/>
              </a:xfrm>
              <a:prstGeom prst="parallelogram">
                <a:avLst>
                  <a:gd name="adj" fmla="val 32149"/>
                </a:avLst>
              </a:prstGeom>
              <a:solidFill>
                <a:srgbClr val="2F93F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FCBD4C51-9E1B-43BF-9503-106980117A1B}"/>
                  </a:ext>
                </a:extLst>
              </p:cNvPr>
              <p:cNvSpPr/>
              <p:nvPr/>
            </p:nvSpPr>
            <p:spPr>
              <a:xfrm>
                <a:off x="3288908" y="2920950"/>
                <a:ext cx="829365" cy="829365"/>
              </a:xfrm>
              <a:prstGeom prst="ellipse">
                <a:avLst/>
              </a:prstGeom>
              <a:gradFill flip="none" rotWithShape="1">
                <a:gsLst>
                  <a:gs pos="0">
                    <a:srgbClr val="2F93F5"/>
                  </a:gs>
                  <a:gs pos="100000">
                    <a:srgbClr val="2884F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675677F8-3ABC-4196-8ECC-6A552D970773}"/>
                  </a:ext>
                </a:extLst>
              </p:cNvPr>
              <p:cNvSpPr/>
              <p:nvPr/>
            </p:nvSpPr>
            <p:spPr>
              <a:xfrm>
                <a:off x="3179787" y="2811829"/>
                <a:ext cx="918417" cy="1047606"/>
              </a:xfrm>
              <a:custGeom>
                <a:avLst/>
                <a:gdLst>
                  <a:gd name="connsiteX0" fmla="*/ 523803 w 918417"/>
                  <a:gd name="connsiteY0" fmla="*/ 0 h 1047606"/>
                  <a:gd name="connsiteX1" fmla="*/ 524947 w 918417"/>
                  <a:gd name="connsiteY1" fmla="*/ 115 h 1047606"/>
                  <a:gd name="connsiteX2" fmla="*/ 524947 w 918417"/>
                  <a:gd name="connsiteY2" fmla="*/ 864822 h 1047606"/>
                  <a:gd name="connsiteX3" fmla="*/ 918417 w 918417"/>
                  <a:gd name="connsiteY3" fmla="*/ 864822 h 1047606"/>
                  <a:gd name="connsiteX4" fmla="*/ 894188 w 918417"/>
                  <a:gd name="connsiteY4" fmla="*/ 894188 h 1047606"/>
                  <a:gd name="connsiteX5" fmla="*/ 523803 w 918417"/>
                  <a:gd name="connsiteY5" fmla="*/ 1047606 h 1047606"/>
                  <a:gd name="connsiteX6" fmla="*/ 0 w 918417"/>
                  <a:gd name="connsiteY6" fmla="*/ 523803 h 1047606"/>
                  <a:gd name="connsiteX7" fmla="*/ 523803 w 918417"/>
                  <a:gd name="connsiteY7" fmla="*/ 0 h 1047606"/>
                  <a:gd name="connsiteX0" fmla="*/ 524947 w 918417"/>
                  <a:gd name="connsiteY0" fmla="*/ 864822 h 1047606"/>
                  <a:gd name="connsiteX1" fmla="*/ 918417 w 918417"/>
                  <a:gd name="connsiteY1" fmla="*/ 864822 h 1047606"/>
                  <a:gd name="connsiteX2" fmla="*/ 894188 w 918417"/>
                  <a:gd name="connsiteY2" fmla="*/ 894188 h 1047606"/>
                  <a:gd name="connsiteX3" fmla="*/ 523803 w 918417"/>
                  <a:gd name="connsiteY3" fmla="*/ 1047606 h 1047606"/>
                  <a:gd name="connsiteX4" fmla="*/ 0 w 918417"/>
                  <a:gd name="connsiteY4" fmla="*/ 523803 h 1047606"/>
                  <a:gd name="connsiteX5" fmla="*/ 523803 w 918417"/>
                  <a:gd name="connsiteY5" fmla="*/ 0 h 1047606"/>
                  <a:gd name="connsiteX6" fmla="*/ 524947 w 918417"/>
                  <a:gd name="connsiteY6" fmla="*/ 115 h 1047606"/>
                  <a:gd name="connsiteX7" fmla="*/ 616387 w 918417"/>
                  <a:gd name="connsiteY7" fmla="*/ 956262 h 1047606"/>
                  <a:gd name="connsiteX0" fmla="*/ 524947 w 918417"/>
                  <a:gd name="connsiteY0" fmla="*/ 864822 h 1047606"/>
                  <a:gd name="connsiteX1" fmla="*/ 918417 w 918417"/>
                  <a:gd name="connsiteY1" fmla="*/ 864822 h 1047606"/>
                  <a:gd name="connsiteX2" fmla="*/ 894188 w 918417"/>
                  <a:gd name="connsiteY2" fmla="*/ 894188 h 1047606"/>
                  <a:gd name="connsiteX3" fmla="*/ 523803 w 918417"/>
                  <a:gd name="connsiteY3" fmla="*/ 1047606 h 1047606"/>
                  <a:gd name="connsiteX4" fmla="*/ 0 w 918417"/>
                  <a:gd name="connsiteY4" fmla="*/ 523803 h 1047606"/>
                  <a:gd name="connsiteX5" fmla="*/ 523803 w 918417"/>
                  <a:gd name="connsiteY5" fmla="*/ 0 h 1047606"/>
                  <a:gd name="connsiteX6" fmla="*/ 524947 w 918417"/>
                  <a:gd name="connsiteY6" fmla="*/ 115 h 1047606"/>
                  <a:gd name="connsiteX0" fmla="*/ 918417 w 918417"/>
                  <a:gd name="connsiteY0" fmla="*/ 864822 h 1047606"/>
                  <a:gd name="connsiteX1" fmla="*/ 894188 w 918417"/>
                  <a:gd name="connsiteY1" fmla="*/ 894188 h 1047606"/>
                  <a:gd name="connsiteX2" fmla="*/ 523803 w 918417"/>
                  <a:gd name="connsiteY2" fmla="*/ 1047606 h 1047606"/>
                  <a:gd name="connsiteX3" fmla="*/ 0 w 918417"/>
                  <a:gd name="connsiteY3" fmla="*/ 523803 h 1047606"/>
                  <a:gd name="connsiteX4" fmla="*/ 523803 w 918417"/>
                  <a:gd name="connsiteY4" fmla="*/ 0 h 1047606"/>
                  <a:gd name="connsiteX5" fmla="*/ 524947 w 918417"/>
                  <a:gd name="connsiteY5" fmla="*/ 115 h 104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417" h="1047606">
                    <a:moveTo>
                      <a:pt x="918417" y="864822"/>
                    </a:moveTo>
                    <a:lnTo>
                      <a:pt x="894188" y="894188"/>
                    </a:lnTo>
                    <a:cubicBezTo>
                      <a:pt x="799398" y="988977"/>
                      <a:pt x="668447" y="1047606"/>
                      <a:pt x="523803" y="1047606"/>
                    </a:cubicBezTo>
                    <a:cubicBezTo>
                      <a:pt x="234515" y="1047606"/>
                      <a:pt x="0" y="813091"/>
                      <a:pt x="0" y="523803"/>
                    </a:cubicBezTo>
                    <a:cubicBezTo>
                      <a:pt x="0" y="234515"/>
                      <a:pt x="234515" y="0"/>
                      <a:pt x="523803" y="0"/>
                    </a:cubicBezTo>
                    <a:lnTo>
                      <a:pt x="524947" y="115"/>
                    </a:lnTo>
                  </a:path>
                </a:pathLst>
              </a:custGeom>
              <a:noFill/>
              <a:ln w="28575" cap="rnd">
                <a:solidFill>
                  <a:srgbClr val="1865F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D027B997-C4A4-4ED2-B7B4-9D25E68B57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1662" y="3676651"/>
                <a:ext cx="4565736" cy="11429"/>
              </a:xfrm>
              <a:prstGeom prst="line">
                <a:avLst/>
              </a:prstGeom>
              <a:ln w="28575" cap="rnd">
                <a:solidFill>
                  <a:srgbClr val="1865F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id="{A6B92406-CD12-46CB-8034-C44988447B40}"/>
                  </a:ext>
                </a:extLst>
              </p:cNvPr>
              <p:cNvSpPr/>
              <p:nvPr/>
            </p:nvSpPr>
            <p:spPr>
              <a:xfrm>
                <a:off x="4229100" y="2906275"/>
                <a:ext cx="4607939" cy="639525"/>
              </a:xfrm>
              <a:prstGeom prst="parallelogram">
                <a:avLst>
                  <a:gd name="adj" fmla="val 3214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63500" dir="2700000" algn="tl" rotWithShape="0">
                  <a:srgbClr val="072F77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箭头: 上 30">
                <a:extLst>
                  <a:ext uri="{FF2B5EF4-FFF2-40B4-BE49-F238E27FC236}">
                    <a16:creationId xmlns:a16="http://schemas.microsoft.com/office/drawing/2014/main" id="{71A7E8F8-E9FC-477A-9377-E04828C617D7}"/>
                  </a:ext>
                </a:extLst>
              </p:cNvPr>
              <p:cNvSpPr/>
              <p:nvPr/>
            </p:nvSpPr>
            <p:spPr>
              <a:xfrm>
                <a:off x="3527306" y="3185858"/>
                <a:ext cx="352568" cy="299548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9A71100-5639-4FA6-BC2B-06AB6EA0DA61}"/>
                </a:ext>
              </a:extLst>
            </p:cNvPr>
            <p:cNvSpPr txBox="1"/>
            <p:nvPr/>
          </p:nvSpPr>
          <p:spPr>
            <a:xfrm>
              <a:off x="4680994" y="3073309"/>
              <a:ext cx="3877296" cy="505791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70000" lnSpcReduction="20000"/>
            </a:bodyPr>
            <a:lstStyle/>
            <a:p>
              <a:pPr algn="ctr">
                <a:lnSpc>
                  <a:spcPts val="3360"/>
                </a:lnSpc>
              </a:pPr>
              <a:r>
                <a:rPr lang="zh-CN" altLang="en-US" sz="2800" b="1" dirty="0">
                  <a:solidFill>
                    <a:srgbClr val="1865F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定长时间片</a:t>
              </a:r>
              <a:r>
                <a:rPr lang="en-US" altLang="zh-CN" sz="2800" b="1" dirty="0">
                  <a:solidFill>
                    <a:srgbClr val="1865F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rPr>
                <a:t></a:t>
              </a:r>
              <a:r>
                <a:rPr lang="zh-CN" altLang="en-US" sz="2800" b="1" dirty="0">
                  <a:solidFill>
                    <a:srgbClr val="1865F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不定长时间片</a:t>
              </a:r>
              <a:endParaRPr lang="en-US" altLang="zh-CN" sz="2800" b="1" dirty="0">
                <a:solidFill>
                  <a:srgbClr val="1865F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3B6B3A0F-EDAE-4A53-BD31-A50D990F3D2B}"/>
              </a:ext>
            </a:extLst>
          </p:cNvPr>
          <p:cNvSpPr txBox="1"/>
          <p:nvPr/>
        </p:nvSpPr>
        <p:spPr>
          <a:xfrm>
            <a:off x="917747" y="2785815"/>
            <a:ext cx="34777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时间片管理模块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TFM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C4A98AE-BF24-4284-AA0C-077383C2C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61" y="4202732"/>
            <a:ext cx="7404453" cy="1800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48DF6F1-CE78-473C-8400-D62F4886CE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18" y="2251736"/>
            <a:ext cx="7409396" cy="180000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1349B39B-B019-4EE2-86DC-DBAD9BAA4589}"/>
              </a:ext>
            </a:extLst>
          </p:cNvPr>
          <p:cNvSpPr txBox="1"/>
          <p:nvPr/>
        </p:nvSpPr>
        <p:spPr>
          <a:xfrm>
            <a:off x="10489827" y="2308188"/>
            <a:ext cx="888620" cy="3627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rgbClr val="2429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升级前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D84D710-E215-4DAB-8960-B117E512AD84}"/>
              </a:ext>
            </a:extLst>
          </p:cNvPr>
          <p:cNvSpPr txBox="1"/>
          <p:nvPr/>
        </p:nvSpPr>
        <p:spPr>
          <a:xfrm>
            <a:off x="10489827" y="4412383"/>
            <a:ext cx="888620" cy="3627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rgbClr val="24292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升级后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96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512CFB55-7817-4CAC-8A0E-820F6B2B4F63}"/>
              </a:ext>
            </a:extLst>
          </p:cNvPr>
          <p:cNvSpPr txBox="1"/>
          <p:nvPr/>
        </p:nvSpPr>
        <p:spPr>
          <a:xfrm>
            <a:off x="615122" y="2812413"/>
            <a:ext cx="5398380" cy="26748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采用事件总线的设计</a:t>
            </a:r>
            <a:endParaRPr lang="en-US" altLang="zh-CN" sz="2000" b="0" i="0" dirty="0">
              <a:solidFill>
                <a:srgbClr val="00206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事件处理器异步执行通道的禁用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启用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对外接口：消息</a:t>
            </a:r>
            <a:r>
              <a:rPr lang="zh-CN" altLang="en-US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传递</a:t>
            </a:r>
            <a:r>
              <a:rPr lang="en-US" altLang="zh-CN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通道管理函数注册</a:t>
            </a:r>
            <a:endParaRPr lang="en-US" altLang="zh-CN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管理全局的通道状态信息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内外一致的调用接口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对内：自动 </a:t>
            </a:r>
            <a:r>
              <a:rPr lang="en-US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+ 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对外：手动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B7441C5-1784-43B5-B661-D3F8E5FF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3200" dirty="0">
                <a:latin typeface="+mj-lt"/>
              </a:rPr>
              <a:t>读出级通道管理组件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BE71D2-0914-44A8-9B85-0F111878774E}"/>
              </a:ext>
            </a:extLst>
          </p:cNvPr>
          <p:cNvSpPr txBox="1"/>
          <p:nvPr/>
        </p:nvSpPr>
        <p:spPr>
          <a:xfrm>
            <a:off x="615122" y="1285343"/>
            <a:ext cx="9180000" cy="46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通道信息</a:t>
            </a:r>
            <a:r>
              <a:rPr lang="en-US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&gt;6</a:t>
            </a:r>
            <a:r>
              <a: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万路 </a:t>
            </a:r>
            <a:r>
              <a:rPr lang="en-US" altLang="zh-CN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 </a:t>
            </a:r>
            <a:r>
              <a: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</a:t>
            </a:r>
            <a:r>
              <a:rPr lang="zh-CN" altLang="en-US" sz="2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的通道增加与删除，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从源头解决问题</a:t>
            </a:r>
            <a:endParaRPr lang="en-US" altLang="zh-CN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62C5591-AA8A-4D5C-9E6F-CD2728269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112" y="2612071"/>
            <a:ext cx="5750454" cy="3298337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3DD13BDB-D39C-42F2-A402-9992408A634D}"/>
              </a:ext>
            </a:extLst>
          </p:cNvPr>
          <p:cNvSpPr txBox="1">
            <a:spLocks/>
          </p:cNvSpPr>
          <p:nvPr/>
        </p:nvSpPr>
        <p:spPr>
          <a:xfrm>
            <a:off x="615122" y="1844593"/>
            <a:ext cx="9180000" cy="46955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读出软件内的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高可用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功能设计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支持不间断运行</a:t>
            </a: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97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700F486-69FF-416D-96A0-F187C3817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6" y="1471738"/>
            <a:ext cx="698182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88EA-B6A0-47A6-9202-05021819F746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122" y="156478"/>
            <a:ext cx="6070971" cy="725470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+mj-lt"/>
              </a:rPr>
              <a:t>在线数据处理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7ABF71-015F-4170-8DA5-1F164C7A4935}"/>
              </a:ext>
            </a:extLst>
          </p:cNvPr>
          <p:cNvSpPr txBox="1"/>
          <p:nvPr/>
        </p:nvSpPr>
        <p:spPr>
          <a:xfrm>
            <a:off x="5347242" y="5457580"/>
            <a:ext cx="1497516" cy="3326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0" i="0" dirty="0">
                <a:solidFill>
                  <a:srgbClr val="24292F"/>
                </a:solidFill>
                <a:effectLst/>
                <a:latin typeface="Noto Sans SC"/>
              </a:rPr>
              <a:t>Customized alg.</a:t>
            </a:r>
            <a:endParaRPr lang="en-US" altLang="zh-CN" sz="1400" dirty="0"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F41C446-8228-467C-96C0-3E85FD76B826}"/>
              </a:ext>
            </a:extLst>
          </p:cNvPr>
          <p:cNvSpPr txBox="1"/>
          <p:nvPr/>
        </p:nvSpPr>
        <p:spPr>
          <a:xfrm>
            <a:off x="3661852" y="6044124"/>
            <a:ext cx="3491207" cy="64633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CCSN: </a:t>
            </a:r>
            <a:r>
              <a:rPr lang="zh-CN" altLang="en-US" dirty="0"/>
              <a:t>Core Collapse SuperNova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MM: </a:t>
            </a:r>
            <a:r>
              <a:rPr lang="en-US" altLang="zh-CN" dirty="0"/>
              <a:t>Multi-Messenger</a:t>
            </a:r>
            <a:endParaRPr lang="zh-CN" altLang="en-US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F90F13-92F2-433D-9146-F11822A5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D4BA8B-9D52-40A2-AAAF-86519DB42CA2}"/>
              </a:ext>
            </a:extLst>
          </p:cNvPr>
          <p:cNvSpPr txBox="1"/>
          <p:nvPr/>
        </p:nvSpPr>
        <p:spPr>
          <a:xfrm>
            <a:off x="5347242" y="1684671"/>
            <a:ext cx="1497516" cy="3326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0" i="0" dirty="0">
                <a:solidFill>
                  <a:srgbClr val="24292F"/>
                </a:solidFill>
                <a:effectLst/>
                <a:latin typeface="Noto Sans SC"/>
              </a:rPr>
              <a:t>Customized alg.</a:t>
            </a:r>
            <a:endParaRPr lang="en-US" altLang="zh-CN" sz="1400" dirty="0">
              <a:ea typeface="微软雅黑" panose="020B0503020204020204" pitchFamily="34" charset="-122"/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90AC45E7-255F-4032-A831-DF8F79F1E8A0}"/>
              </a:ext>
            </a:extLst>
          </p:cNvPr>
          <p:cNvSpPr txBox="1">
            <a:spLocks/>
          </p:cNvSpPr>
          <p:nvPr/>
        </p:nvSpPr>
        <p:spPr>
          <a:xfrm>
            <a:off x="7248764" y="2317898"/>
            <a:ext cx="4742942" cy="16549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C00000"/>
                </a:solidFill>
              </a:rPr>
              <a:t>Multi-stage data processing:</a:t>
            </a:r>
          </a:p>
          <a:p>
            <a:pPr marL="18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Data preparation / preprocessing</a:t>
            </a:r>
          </a:p>
          <a:p>
            <a:pPr marL="180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/>
              <a:t>Core event processing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248192AC-5381-417A-942B-1A06F49A9E3F}"/>
              </a:ext>
            </a:extLst>
          </p:cNvPr>
          <p:cNvSpPr txBox="1">
            <a:spLocks/>
          </p:cNvSpPr>
          <p:nvPr/>
        </p:nvSpPr>
        <p:spPr>
          <a:xfrm>
            <a:off x="7248764" y="4144936"/>
            <a:ext cx="4742942" cy="13093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C00000"/>
                </a:solidFill>
              </a:rPr>
              <a:t>Parallel processing</a:t>
            </a:r>
          </a:p>
          <a:p>
            <a:pPr marL="180000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tx1"/>
                </a:solidFill>
                <a:cs typeface="+mn-lt"/>
              </a:rPr>
              <a:t>I</a:t>
            </a:r>
            <a:r>
              <a:rPr lang="zh-CN" altLang="en-US" b="1" dirty="0">
                <a:solidFill>
                  <a:schemeClr val="tx1"/>
                </a:solidFill>
                <a:cs typeface="+mn-lt"/>
              </a:rPr>
              <a:t>nterface provided</a:t>
            </a:r>
            <a:endParaRPr lang="en-US" altLang="zh-CN" b="1" dirty="0">
              <a:solidFill>
                <a:schemeClr val="tx1"/>
              </a:solidFill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tx1"/>
                </a:solidFill>
                <a:cs typeface="+mn-lt"/>
              </a:rPr>
              <a:t>Plugin algorithm</a:t>
            </a:r>
            <a:r>
              <a:rPr lang="en-US" altLang="zh-CN" dirty="0">
                <a:solidFill>
                  <a:schemeClr val="tx1"/>
                </a:solidFill>
                <a:cs typeface="+mn-lt"/>
              </a:rPr>
              <a:t> deployment</a:t>
            </a:r>
            <a:endParaRPr lang="en-US" altLang="zh-CN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8E1A1651-0BC0-4943-8DDD-844BCF470DFA}"/>
              </a:ext>
            </a:extLst>
          </p:cNvPr>
          <p:cNvSpPr txBox="1">
            <a:spLocks/>
          </p:cNvSpPr>
          <p:nvPr/>
        </p:nvSpPr>
        <p:spPr>
          <a:xfrm>
            <a:off x="5938901" y="1052477"/>
            <a:ext cx="6146917" cy="461665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400" b="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 baseline="0">
                <a:solidFill>
                  <a:schemeClr val="dk1"/>
                </a:solidFill>
                <a:latin typeface="+mn-lt"/>
                <a:ea typeface="MiSans Normal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zh-CN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processing is flexible, configurable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4D8A716C-28CC-4BEA-93DA-6C006269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在线处理软件实现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75D104-827F-40B7-8EF3-5134A0700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731" y="28574"/>
            <a:ext cx="1256270" cy="11317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353A4E-BF86-4745-B2FC-B2EAA2185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77" y="1200392"/>
            <a:ext cx="9488445" cy="527447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5D8BCC-FB6E-423C-B5F6-951AE0A6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EFA18-4A2E-448D-A114-62243F0F03AF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0B8A98D-0B19-402D-A0A5-528AE1D8B4CC}"/>
              </a:ext>
            </a:extLst>
          </p:cNvPr>
          <p:cNvSpPr/>
          <p:nvPr/>
        </p:nvSpPr>
        <p:spPr>
          <a:xfrm>
            <a:off x="3748661" y="1814883"/>
            <a:ext cx="1349528" cy="198645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983164C-0970-4CAB-8683-1A6A2D31231B}"/>
              </a:ext>
            </a:extLst>
          </p:cNvPr>
          <p:cNvSpPr/>
          <p:nvPr/>
        </p:nvSpPr>
        <p:spPr>
          <a:xfrm>
            <a:off x="5196063" y="2212174"/>
            <a:ext cx="3215115" cy="12297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24C5F94-94D1-47C9-8C0A-43B84165B749}"/>
              </a:ext>
            </a:extLst>
          </p:cNvPr>
          <p:cNvSpPr/>
          <p:nvPr/>
        </p:nvSpPr>
        <p:spPr>
          <a:xfrm>
            <a:off x="6805774" y="3490700"/>
            <a:ext cx="2743200" cy="98678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5D5639-64D1-4284-92CF-AE5B9F48D10E}"/>
              </a:ext>
            </a:extLst>
          </p:cNvPr>
          <p:cNvSpPr/>
          <p:nvPr/>
        </p:nvSpPr>
        <p:spPr>
          <a:xfrm>
            <a:off x="3924888" y="4657209"/>
            <a:ext cx="1271175" cy="85587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68856A1-BCCE-41EA-88C0-5BC9746FA89D}"/>
              </a:ext>
            </a:extLst>
          </p:cNvPr>
          <p:cNvSpPr/>
          <p:nvPr/>
        </p:nvSpPr>
        <p:spPr>
          <a:xfrm>
            <a:off x="3924888" y="5621916"/>
            <a:ext cx="1271175" cy="6983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984F89-6B86-48EA-B08E-722A05151052}"/>
              </a:ext>
            </a:extLst>
          </p:cNvPr>
          <p:cNvSpPr txBox="1"/>
          <p:nvPr/>
        </p:nvSpPr>
        <p:spPr>
          <a:xfrm>
            <a:off x="3747824" y="1436510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波形事例组装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2383AF9-3617-4BBB-B371-94F47E978C0D}"/>
              </a:ext>
            </a:extLst>
          </p:cNvPr>
          <p:cNvSpPr txBox="1"/>
          <p:nvPr/>
        </p:nvSpPr>
        <p:spPr>
          <a:xfrm>
            <a:off x="8604654" y="1988714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在线事例鉴别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09A7DA7-D3E3-4B35-B555-BC199FA0C483}"/>
              </a:ext>
            </a:extLst>
          </p:cNvPr>
          <p:cNvSpPr txBox="1"/>
          <p:nvPr/>
        </p:nvSpPr>
        <p:spPr>
          <a:xfrm>
            <a:off x="8690475" y="4526298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超新星预警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F65A96A-131A-4665-AFC3-4EB7C0D6F2BE}"/>
              </a:ext>
            </a:extLst>
          </p:cNvPr>
          <p:cNvSpPr txBox="1"/>
          <p:nvPr/>
        </p:nvSpPr>
        <p:spPr>
          <a:xfrm>
            <a:off x="4902146" y="4526298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软件触发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7877A44-58EC-414D-A48B-C3B71CB1455F}"/>
              </a:ext>
            </a:extLst>
          </p:cNvPr>
          <p:cNvSpPr txBox="1"/>
          <p:nvPr/>
        </p:nvSpPr>
        <p:spPr>
          <a:xfrm>
            <a:off x="4943815" y="6225378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b="1" dirty="0">
                <a:highlight>
                  <a:srgbClr val="F6CDC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多信使事例组装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D716B8B-C72B-42A8-9AE8-2E577D4406CC}"/>
              </a:ext>
            </a:extLst>
          </p:cNvPr>
          <p:cNvSpPr txBox="1"/>
          <p:nvPr/>
        </p:nvSpPr>
        <p:spPr>
          <a:xfrm>
            <a:off x="3747824" y="997377"/>
            <a:ext cx="32151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JUNO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在线软件核心业务流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8" name="日期占位符 17">
            <a:extLst>
              <a:ext uri="{FF2B5EF4-FFF2-40B4-BE49-F238E27FC236}">
                <a16:creationId xmlns:a16="http://schemas.microsoft.com/office/drawing/2014/main" id="{E5AB67DC-83C2-4792-A1EB-6DEC8943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09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0859BE1-D8E2-4D10-8336-DCEE5F92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314CDF-2F78-4D2E-89DB-FA95C248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D52041D0-1BE1-44BC-900C-84ABD662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数据处理框架（</a:t>
            </a:r>
            <a:r>
              <a:rPr lang="en-US" altLang="zh-CN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DP workflow</a:t>
            </a:r>
            <a:r>
              <a:rPr lang="zh-CN" altLang="en-US" sz="3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E54C18-0B2A-43FF-BE25-536AB409BB88}"/>
              </a:ext>
            </a:extLst>
          </p:cNvPr>
          <p:cNvSpPr txBox="1"/>
          <p:nvPr/>
        </p:nvSpPr>
        <p:spPr>
          <a:xfrm>
            <a:off x="5778217" y="3184801"/>
            <a:ext cx="2114690" cy="15907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Arial" panose="020B0604020202020204" pitchFamily="34" charset="0"/>
              <a:buChar char="•"/>
              <a:defRPr sz="2000" b="1" i="0" baseline="0">
                <a:solidFill>
                  <a:srgbClr val="37415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 baseline="0">
                <a:latin typeface="MiSans Normal" pitchFamily="2" charset="-122"/>
                <a:ea typeface="MiSans Normal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baseline="0">
                <a:latin typeface="MiSans Normal" pitchFamily="2" charset="-122"/>
                <a:ea typeface="MiSans Normal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latin typeface="MiSans Normal" pitchFamily="2" charset="-122"/>
                <a:ea typeface="MiSans Normal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baseline="0">
                <a:latin typeface="MiSans Normal" pitchFamily="2" charset="-122"/>
                <a:ea typeface="MiSans Normal" pitchFamily="2" charset="-122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180000" indent="-18000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dirty="0"/>
              <a:t>自动化处理</a:t>
            </a:r>
            <a:endParaRPr lang="zh-CN" altLang="en-US" b="0" dirty="0"/>
          </a:p>
          <a:p>
            <a:pPr marL="180000" indent="-18000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dirty="0"/>
              <a:t>高效并行</a:t>
            </a:r>
            <a:endParaRPr lang="en-US" altLang="zh-CN" dirty="0"/>
          </a:p>
          <a:p>
            <a:pPr marL="180000" indent="-18000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dirty="0"/>
              <a:t>灵活可扩展</a:t>
            </a:r>
            <a:endParaRPr lang="en-US" altLang="zh-CN" dirty="0"/>
          </a:p>
          <a:p>
            <a:pPr marL="180000" indent="-18000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C00000"/>
                </a:solidFill>
              </a:rPr>
              <a:t>异构任务兼容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37E463D-2235-49A3-99D4-DE47C8E4DD45}"/>
              </a:ext>
            </a:extLst>
          </p:cNvPr>
          <p:cNvSpPr txBox="1"/>
          <p:nvPr/>
        </p:nvSpPr>
        <p:spPr>
          <a:xfrm>
            <a:off x="5735310" y="2717352"/>
            <a:ext cx="1744134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核心优势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D2A6E4-AB0A-470D-B984-EB62AD28F790}"/>
              </a:ext>
            </a:extLst>
          </p:cNvPr>
          <p:cNvSpPr txBox="1"/>
          <p:nvPr/>
        </p:nvSpPr>
        <p:spPr>
          <a:xfrm>
            <a:off x="1634999" y="6059030"/>
            <a:ext cx="8922003" cy="430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DAG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实现自动化调度，为在线数据处理提供灵活高效的解决方案</a:t>
            </a:r>
          </a:p>
        </p:txBody>
      </p:sp>
      <p:sp>
        <p:nvSpPr>
          <p:cNvPr id="21" name="对话气泡: 矩形 20">
            <a:extLst>
              <a:ext uri="{FF2B5EF4-FFF2-40B4-BE49-F238E27FC236}">
                <a16:creationId xmlns:a16="http://schemas.microsoft.com/office/drawing/2014/main" id="{92DFDDAE-32A2-4868-AD3A-BAB7897BB1C3}"/>
              </a:ext>
            </a:extLst>
          </p:cNvPr>
          <p:cNvSpPr/>
          <p:nvPr/>
        </p:nvSpPr>
        <p:spPr>
          <a:xfrm>
            <a:off x="6052584" y="5159104"/>
            <a:ext cx="4017875" cy="681566"/>
          </a:xfrm>
          <a:prstGeom prst="wedgeRectCallout">
            <a:avLst>
              <a:gd name="adj1" fmla="val -37630"/>
              <a:gd name="adj2" fmla="val -11531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：复杂异构系统的“万能粘合剂”，将异构任务转化为统一模型实现自动调度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638DC42-EACA-40B9-A051-CE418CEA5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443" y="2155400"/>
            <a:ext cx="3964033" cy="292749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F3EE61E-B4F4-44A5-AC82-32287E486BD4}"/>
              </a:ext>
            </a:extLst>
          </p:cNvPr>
          <p:cNvSpPr txBox="1"/>
          <p:nvPr/>
        </p:nvSpPr>
        <p:spPr>
          <a:xfrm>
            <a:off x="567266" y="1171599"/>
            <a:ext cx="10336089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传统的流水线处理模式，存在流程固化、资源僵化、管理和扩展性受限的挑战，难以应对愈加复杂的在线处理</a:t>
            </a:r>
            <a:endParaRPr lang="zh-CN" altLang="en-US" sz="1600" i="0" dirty="0">
              <a:solidFill>
                <a:srgbClr val="37415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1AF4973-E48B-49A9-B0DD-547409E197BB}"/>
              </a:ext>
            </a:extLst>
          </p:cNvPr>
          <p:cNvSpPr txBox="1"/>
          <p:nvPr/>
        </p:nvSpPr>
        <p:spPr>
          <a:xfrm>
            <a:off x="532642" y="5435595"/>
            <a:ext cx="3495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在线事例处理软件业务函数图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1EEF7C4-237C-4862-BE46-AEBEE4B5B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73" y="2594183"/>
            <a:ext cx="4897542" cy="270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BB94F9F-B598-4239-81F4-134D8E9C5485}"/>
              </a:ext>
            </a:extLst>
          </p:cNvPr>
          <p:cNvSpPr txBox="1"/>
          <p:nvPr/>
        </p:nvSpPr>
        <p:spPr>
          <a:xfrm>
            <a:off x="3126406" y="5431740"/>
            <a:ext cx="2771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10800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种业务图、</a:t>
            </a:r>
            <a:r>
              <a:rPr lang="en-US" altLang="zh-CN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1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个业务处理算法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2F9CAF7-E65C-41C3-A07C-67F7C83F219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38913" y="1638810"/>
            <a:ext cx="7300828" cy="835996"/>
            <a:chOff x="3373582" y="2784764"/>
            <a:chExt cx="5458691" cy="942109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0AF2B4-0462-4153-8EBC-108A8064E46B}"/>
                </a:ext>
              </a:extLst>
            </p:cNvPr>
            <p:cNvGrpSpPr/>
            <p:nvPr/>
          </p:nvGrpSpPr>
          <p:grpSpPr>
            <a:xfrm>
              <a:off x="3373582" y="2784764"/>
              <a:ext cx="5458691" cy="942109"/>
              <a:chOff x="3373582" y="2784764"/>
              <a:chExt cx="5458691" cy="942109"/>
            </a:xfrm>
          </p:grpSpPr>
          <p:sp>
            <p:nvSpPr>
              <p:cNvPr id="35" name="六边形 34">
                <a:extLst>
                  <a:ext uri="{FF2B5EF4-FFF2-40B4-BE49-F238E27FC236}">
                    <a16:creationId xmlns:a16="http://schemas.microsoft.com/office/drawing/2014/main" id="{33700FC7-E5BF-495F-B9AC-C022A8604ED4}"/>
                  </a:ext>
                </a:extLst>
              </p:cNvPr>
              <p:cNvSpPr/>
              <p:nvPr/>
            </p:nvSpPr>
            <p:spPr>
              <a:xfrm>
                <a:off x="3373582" y="2888672"/>
                <a:ext cx="5458691" cy="748145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E68B81B9-CC8C-4CA5-BDA7-489B5D127830}"/>
                  </a:ext>
                </a:extLst>
              </p:cNvPr>
              <p:cNvSpPr/>
              <p:nvPr/>
            </p:nvSpPr>
            <p:spPr>
              <a:xfrm>
                <a:off x="3546764" y="3044536"/>
                <a:ext cx="233794" cy="436415"/>
              </a:xfrm>
              <a:custGeom>
                <a:avLst/>
                <a:gdLst>
                  <a:gd name="connsiteX0" fmla="*/ 109103 w 233794"/>
                  <a:gd name="connsiteY0" fmla="*/ 0 h 436415"/>
                  <a:gd name="connsiteX1" fmla="*/ 233794 w 233794"/>
                  <a:gd name="connsiteY1" fmla="*/ 0 h 436415"/>
                  <a:gd name="connsiteX2" fmla="*/ 124691 w 233794"/>
                  <a:gd name="connsiteY2" fmla="*/ 218208 h 436415"/>
                  <a:gd name="connsiteX3" fmla="*/ 233794 w 233794"/>
                  <a:gd name="connsiteY3" fmla="*/ 436415 h 436415"/>
                  <a:gd name="connsiteX4" fmla="*/ 109103 w 233794"/>
                  <a:gd name="connsiteY4" fmla="*/ 436415 h 436415"/>
                  <a:gd name="connsiteX5" fmla="*/ 0 w 233794"/>
                  <a:gd name="connsiteY5" fmla="*/ 218208 h 4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792" h="436415">
                    <a:moveTo>
                      <a:pt x="109103" y="0"/>
                    </a:moveTo>
                    <a:lnTo>
                      <a:pt x="233794" y="0"/>
                    </a:lnTo>
                    <a:lnTo>
                      <a:pt x="124691" y="218208"/>
                    </a:lnTo>
                    <a:lnTo>
                      <a:pt x="233794" y="436415"/>
                    </a:lnTo>
                    <a:lnTo>
                      <a:pt x="109103" y="436415"/>
                    </a:lnTo>
                    <a:lnTo>
                      <a:pt x="0" y="2182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5290D7D1-1C45-45C4-A458-A2D3882ECC60}"/>
                  </a:ext>
                </a:extLst>
              </p:cNvPr>
              <p:cNvSpPr/>
              <p:nvPr/>
            </p:nvSpPr>
            <p:spPr>
              <a:xfrm flipH="1">
                <a:off x="8411444" y="3044536"/>
                <a:ext cx="233794" cy="436415"/>
              </a:xfrm>
              <a:custGeom>
                <a:avLst/>
                <a:gdLst>
                  <a:gd name="connsiteX0" fmla="*/ 109103 w 233794"/>
                  <a:gd name="connsiteY0" fmla="*/ 0 h 436415"/>
                  <a:gd name="connsiteX1" fmla="*/ 233794 w 233794"/>
                  <a:gd name="connsiteY1" fmla="*/ 0 h 436415"/>
                  <a:gd name="connsiteX2" fmla="*/ 124691 w 233794"/>
                  <a:gd name="connsiteY2" fmla="*/ 218208 h 436415"/>
                  <a:gd name="connsiteX3" fmla="*/ 233794 w 233794"/>
                  <a:gd name="connsiteY3" fmla="*/ 436415 h 436415"/>
                  <a:gd name="connsiteX4" fmla="*/ 109103 w 233794"/>
                  <a:gd name="connsiteY4" fmla="*/ 436415 h 436415"/>
                  <a:gd name="connsiteX5" fmla="*/ 0 w 233794"/>
                  <a:gd name="connsiteY5" fmla="*/ 218208 h 4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792" h="436415">
                    <a:moveTo>
                      <a:pt x="109103" y="0"/>
                    </a:moveTo>
                    <a:lnTo>
                      <a:pt x="233794" y="0"/>
                    </a:lnTo>
                    <a:lnTo>
                      <a:pt x="124691" y="218208"/>
                    </a:lnTo>
                    <a:lnTo>
                      <a:pt x="233794" y="436415"/>
                    </a:lnTo>
                    <a:lnTo>
                      <a:pt x="109103" y="436415"/>
                    </a:lnTo>
                    <a:lnTo>
                      <a:pt x="0" y="2182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087B8E11-287B-4E9F-9D81-A025B5E4E9A2}"/>
                  </a:ext>
                </a:extLst>
              </p:cNvPr>
              <p:cNvSpPr/>
              <p:nvPr/>
            </p:nvSpPr>
            <p:spPr>
              <a:xfrm>
                <a:off x="3780557" y="3044536"/>
                <a:ext cx="169714" cy="436415"/>
              </a:xfrm>
              <a:custGeom>
                <a:avLst/>
                <a:gdLst>
                  <a:gd name="connsiteX0" fmla="*/ 109103 w 169714"/>
                  <a:gd name="connsiteY0" fmla="*/ 0 h 436415"/>
                  <a:gd name="connsiteX1" fmla="*/ 169714 w 169714"/>
                  <a:gd name="connsiteY1" fmla="*/ 0 h 436415"/>
                  <a:gd name="connsiteX2" fmla="*/ 60611 w 169714"/>
                  <a:gd name="connsiteY2" fmla="*/ 218208 h 436415"/>
                  <a:gd name="connsiteX3" fmla="*/ 169714 w 169714"/>
                  <a:gd name="connsiteY3" fmla="*/ 436415 h 436415"/>
                  <a:gd name="connsiteX4" fmla="*/ 109103 w 169714"/>
                  <a:gd name="connsiteY4" fmla="*/ 436415 h 436415"/>
                  <a:gd name="connsiteX5" fmla="*/ 0 w 169714"/>
                  <a:gd name="connsiteY5" fmla="*/ 218208 h 4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14" h="436415">
                    <a:moveTo>
                      <a:pt x="109103" y="0"/>
                    </a:moveTo>
                    <a:lnTo>
                      <a:pt x="169714" y="0"/>
                    </a:lnTo>
                    <a:lnTo>
                      <a:pt x="60611" y="218208"/>
                    </a:lnTo>
                    <a:lnTo>
                      <a:pt x="169714" y="436415"/>
                    </a:lnTo>
                    <a:lnTo>
                      <a:pt x="109103" y="436415"/>
                    </a:lnTo>
                    <a:lnTo>
                      <a:pt x="0" y="218208"/>
                    </a:lnTo>
                    <a:close/>
                  </a:path>
                </a:pathLst>
              </a:cu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F5C9F62D-1105-4422-8F25-D7A08540AF0B}"/>
                  </a:ext>
                </a:extLst>
              </p:cNvPr>
              <p:cNvSpPr/>
              <p:nvPr/>
            </p:nvSpPr>
            <p:spPr>
              <a:xfrm flipH="1">
                <a:off x="8250394" y="3044536"/>
                <a:ext cx="169714" cy="436415"/>
              </a:xfrm>
              <a:custGeom>
                <a:avLst/>
                <a:gdLst>
                  <a:gd name="connsiteX0" fmla="*/ 109103 w 169714"/>
                  <a:gd name="connsiteY0" fmla="*/ 0 h 436415"/>
                  <a:gd name="connsiteX1" fmla="*/ 169714 w 169714"/>
                  <a:gd name="connsiteY1" fmla="*/ 0 h 436415"/>
                  <a:gd name="connsiteX2" fmla="*/ 60611 w 169714"/>
                  <a:gd name="connsiteY2" fmla="*/ 218208 h 436415"/>
                  <a:gd name="connsiteX3" fmla="*/ 169714 w 169714"/>
                  <a:gd name="connsiteY3" fmla="*/ 436415 h 436415"/>
                  <a:gd name="connsiteX4" fmla="*/ 109103 w 169714"/>
                  <a:gd name="connsiteY4" fmla="*/ 436415 h 436415"/>
                  <a:gd name="connsiteX5" fmla="*/ 0 w 169714"/>
                  <a:gd name="connsiteY5" fmla="*/ 218208 h 4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14" h="436415">
                    <a:moveTo>
                      <a:pt x="109103" y="0"/>
                    </a:moveTo>
                    <a:lnTo>
                      <a:pt x="169714" y="0"/>
                    </a:lnTo>
                    <a:lnTo>
                      <a:pt x="60611" y="218208"/>
                    </a:lnTo>
                    <a:lnTo>
                      <a:pt x="169714" y="436415"/>
                    </a:lnTo>
                    <a:lnTo>
                      <a:pt x="109103" y="436415"/>
                    </a:lnTo>
                    <a:lnTo>
                      <a:pt x="0" y="218208"/>
                    </a:lnTo>
                    <a:close/>
                  </a:path>
                </a:pathLst>
              </a:custGeom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D4815740-2886-46B5-A467-E113AB8EB530}"/>
                  </a:ext>
                </a:extLst>
              </p:cNvPr>
              <p:cNvCxnSpPr/>
              <p:nvPr/>
            </p:nvCxnSpPr>
            <p:spPr>
              <a:xfrm>
                <a:off x="4017818" y="3726873"/>
                <a:ext cx="4114800" cy="0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  <a:round/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DD1F1789-6D90-4C6B-A61D-3990611FE3E6}"/>
                  </a:ext>
                </a:extLst>
              </p:cNvPr>
              <p:cNvCxnSpPr/>
              <p:nvPr/>
            </p:nvCxnSpPr>
            <p:spPr>
              <a:xfrm>
                <a:off x="4017818" y="2784764"/>
                <a:ext cx="4114800" cy="0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  <a:lumOff val="25000"/>
                  </a:schemeClr>
                </a:solidFill>
                <a:round/>
                <a:headEnd type="oval"/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6014F3F-BA9D-4B27-9871-B83450077554}"/>
                </a:ext>
              </a:extLst>
            </p:cNvPr>
            <p:cNvSpPr txBox="1"/>
            <p:nvPr/>
          </p:nvSpPr>
          <p:spPr>
            <a:xfrm>
              <a:off x="3966507" y="2988673"/>
              <a:ext cx="4561834" cy="5687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利用有向无环图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DAG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架构，数据流驱动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自动化任务编排</a:t>
              </a:r>
              <a:endParaRPr 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9349A7F5-E017-4BF8-B3E0-11E3E1681F90}"/>
              </a:ext>
            </a:extLst>
          </p:cNvPr>
          <p:cNvSpPr txBox="1"/>
          <p:nvPr/>
        </p:nvSpPr>
        <p:spPr>
          <a:xfrm>
            <a:off x="7892907" y="1671856"/>
            <a:ext cx="428290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张叙，“</a:t>
            </a:r>
            <a:r>
              <a:rPr lang="en-US" altLang="zh-CN" dirty="0"/>
              <a:t>JUNO</a:t>
            </a:r>
            <a:r>
              <a:rPr lang="zh-CN" altLang="en-US" dirty="0"/>
              <a:t>在线数据处理软件框架”</a:t>
            </a:r>
            <a:endParaRPr lang="en-US" altLang="zh-CN" dirty="0"/>
          </a:p>
          <a:p>
            <a:r>
              <a:rPr lang="en-US" altLang="zh-CN" dirty="0"/>
              <a:t>https://indico.ihep.ac.cn/event/26373/contributions/198304/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10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88CF141-F4B6-44A1-AFE3-8BDC98942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83" y="225085"/>
            <a:ext cx="5421117" cy="57770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1E91E6-C8CC-4A40-BCF7-6E189C4AB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265" y="3300519"/>
            <a:ext cx="3538960" cy="3483935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9AD93B-C23A-4F0F-9571-8935C7DE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A61B97-A26B-4286-B104-B0993900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BC2DC0-5574-4C04-B999-92E6820C8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" y="153460"/>
            <a:ext cx="4752905" cy="6120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F3B1782-7B55-4992-8A9F-E677DB8A0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845" y="73546"/>
            <a:ext cx="3720058" cy="39145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2D5A0-798B-4FCF-B440-0B8A06DDC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63" y="3988070"/>
            <a:ext cx="2787375" cy="283298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ABEB4E0-AF5E-4B67-9A60-EDEF6B73147E}"/>
              </a:ext>
            </a:extLst>
          </p:cNvPr>
          <p:cNvSpPr txBox="1"/>
          <p:nvPr/>
        </p:nvSpPr>
        <p:spPr>
          <a:xfrm>
            <a:off x="2359813" y="4059695"/>
            <a:ext cx="623129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2025.8.26 8:00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正式开始物理运行</a:t>
            </a:r>
          </a:p>
        </p:txBody>
      </p:sp>
    </p:spTree>
    <p:extLst>
      <p:ext uri="{BB962C8B-B14F-4D97-AF65-F5344CB8AC3E}">
        <p14:creationId xmlns:p14="http://schemas.microsoft.com/office/powerpoint/2010/main" val="3323189988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latin typeface="+mj-lt"/>
              </a:rPr>
              <a:t>在线事例鉴别</a:t>
            </a:r>
            <a:r>
              <a:rPr lang="en-US" altLang="zh-CN" sz="3200" dirty="0">
                <a:latin typeface="+mj-lt"/>
              </a:rPr>
              <a:t>Online Event Classification</a:t>
            </a:r>
            <a:endParaRPr lang="zh-CN" altLang="en-US" sz="3200" dirty="0"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6497" y="5509692"/>
            <a:ext cx="10281950" cy="894873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OEC based on online reconstruction –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suppress waveform data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Offline code directly embedded</a:t>
            </a:r>
            <a:r>
              <a:rPr lang="en-US" altLang="zh-CN" sz="2400" b="0" i="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, making development and deployment easier</a:t>
            </a:r>
            <a:endParaRPr lang="en-US" altLang="zh-CN" sz="24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4772" y="3776949"/>
            <a:ext cx="4263451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1A2235"/>
                </a:solidFill>
                <a:cs typeface="Calibri" panose="020F0502020204030204" charset="0"/>
              </a:rPr>
              <a:t>Interlayer between DAQ and offline</a:t>
            </a:r>
          </a:p>
          <a:p>
            <a:r>
              <a:rPr lang="en-US" altLang="zh-CN" sz="2000" dirty="0">
                <a:solidFill>
                  <a:srgbClr val="1A2235"/>
                </a:solidFill>
                <a:cs typeface="Calibri" panose="020F0502020204030204" charset="0"/>
              </a:rPr>
              <a:t> — Reuse offline software online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664772" y="3257741"/>
            <a:ext cx="19172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1A2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OEC Adaptor</a:t>
            </a:r>
            <a:endParaRPr lang="zh-CN" altLang="en-US" sz="2400" dirty="0"/>
          </a:p>
        </p:txBody>
      </p:sp>
      <p:grpSp>
        <p:nvGrpSpPr>
          <p:cNvPr id="9" name="组合 8"/>
          <p:cNvGrpSpPr/>
          <p:nvPr/>
        </p:nvGrpSpPr>
        <p:grpSpPr>
          <a:xfrm>
            <a:off x="311226" y="1159767"/>
            <a:ext cx="7127875" cy="4264025"/>
            <a:chOff x="-96904" y="2295816"/>
            <a:chExt cx="6432537" cy="3685105"/>
          </a:xfrm>
        </p:grpSpPr>
        <p:sp>
          <p:nvSpPr>
            <p:cNvPr id="10" name="圆角矩形 3"/>
            <p:cNvSpPr/>
            <p:nvPr/>
          </p:nvSpPr>
          <p:spPr>
            <a:xfrm>
              <a:off x="-96904" y="2295816"/>
              <a:ext cx="4663518" cy="2993633"/>
            </a:xfrm>
            <a:prstGeom prst="roundRect">
              <a:avLst>
                <a:gd name="adj" fmla="val 727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20556" y="2611369"/>
              <a:ext cx="1387365" cy="54220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4D8AD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60955" y="2492831"/>
              <a:ext cx="1449255" cy="54220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4D8AD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</a:t>
              </a:r>
              <a:r>
                <a:rPr lang="en-US" altLang="zh-CN" sz="20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ata </a:t>
              </a:r>
              <a:r>
                <a:rPr lang="en-US" altLang="zh-CN" sz="20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A</a:t>
              </a:r>
              <a:r>
                <a:rPr lang="en-US" altLang="zh-CN" sz="20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ssemblers</a:t>
              </a:r>
              <a:endParaRPr lang="zh-CN" altLang="en-US" sz="20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19983" y="3648027"/>
              <a:ext cx="1431490" cy="641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674318" y="3054267"/>
              <a:ext cx="0" cy="39983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940900" y="3521257"/>
              <a:ext cx="1448682" cy="664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</a:t>
              </a:r>
              <a:r>
                <a:rPr lang="en-US" altLang="zh-CN" sz="20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ata </a:t>
              </a:r>
              <a:r>
                <a:rPr lang="en-US" altLang="zh-CN" sz="20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</a:t>
              </a:r>
              <a:r>
                <a:rPr lang="en-US" altLang="zh-CN" sz="20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rocessers</a:t>
              </a:r>
              <a:endParaRPr lang="zh-CN" altLang="en-US" sz="20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1668196" y="4359390"/>
              <a:ext cx="6363" cy="271334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圆柱形 27"/>
            <p:cNvSpPr/>
            <p:nvPr/>
          </p:nvSpPr>
          <p:spPr>
            <a:xfrm>
              <a:off x="1065251" y="5614331"/>
              <a:ext cx="1178200" cy="366590"/>
            </a:xfrm>
            <a:prstGeom prst="can">
              <a:avLst>
                <a:gd name="adj" fmla="val 3571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latin typeface="Calibri" panose="020F0502020204030204" charset="0"/>
                  <a:cs typeface="Calibri" panose="020F0502020204030204" charset="0"/>
                </a:rPr>
                <a:t>Storage</a:t>
              </a:r>
              <a:endParaRPr lang="zh-CN" altLang="en-US" sz="16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67902" y="5076229"/>
              <a:ext cx="0" cy="510437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65"/>
            <p:cNvSpPr txBox="1"/>
            <p:nvPr/>
          </p:nvSpPr>
          <p:spPr>
            <a:xfrm>
              <a:off x="2370711" y="4933492"/>
              <a:ext cx="2316417" cy="31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JUNO OEC Processing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68723" y="4654434"/>
              <a:ext cx="1601989" cy="42159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</a:t>
              </a:r>
              <a:r>
                <a:rPr lang="en-US" altLang="zh-CN" sz="20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ata </a:t>
              </a:r>
              <a:r>
                <a:rPr lang="en-US" altLang="zh-CN" sz="20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</a:t>
              </a:r>
              <a:r>
                <a:rPr lang="en-US" altLang="zh-CN" sz="20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torages</a:t>
              </a:r>
              <a:endParaRPr lang="zh-CN" altLang="en-US" sz="20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717367" y="2666247"/>
              <a:ext cx="1471031" cy="52134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H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igh Level </a:t>
              </a:r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E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vent </a:t>
              </a:r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lassification</a:t>
              </a:r>
              <a:endParaRPr lang="zh-CN" altLang="en-US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2" name="TextBox 38"/>
            <p:cNvSpPr txBox="1"/>
            <p:nvPr/>
          </p:nvSpPr>
          <p:spPr>
            <a:xfrm>
              <a:off x="2121276" y="3237490"/>
              <a:ext cx="1296020" cy="29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2. </a:t>
              </a:r>
              <a:r>
                <a:rPr lang="en-US" altLang="zh-CN" sz="1600" b="1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LEC</a:t>
              </a:r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result 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434187" y="5614059"/>
              <a:ext cx="441857" cy="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2434187" y="5813774"/>
              <a:ext cx="441857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 flipH="1">
              <a:off x="3040020" y="5429582"/>
              <a:ext cx="846222" cy="29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raw</a:t>
              </a:r>
              <a:r>
                <a:rPr lang="zh-CN" altLang="en-US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data</a:t>
              </a:r>
              <a:endParaRPr lang="zh-CN" altLang="en-US" sz="16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 flipH="1">
              <a:off x="3042680" y="5662121"/>
              <a:ext cx="947990" cy="29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message</a:t>
              </a:r>
              <a:endParaRPr lang="zh-CN" altLang="en-US" sz="16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7" name="TextBox 111"/>
            <p:cNvSpPr txBox="1"/>
            <p:nvPr/>
          </p:nvSpPr>
          <p:spPr>
            <a:xfrm>
              <a:off x="-72836" y="3187594"/>
              <a:ext cx="1747243" cy="29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1. Full channel data</a:t>
              </a:r>
              <a:endParaRPr lang="zh-CN" altLang="en-US" sz="16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8" name="TextBox 38"/>
            <p:cNvSpPr txBox="1"/>
            <p:nvPr/>
          </p:nvSpPr>
          <p:spPr>
            <a:xfrm>
              <a:off x="3345654" y="3236550"/>
              <a:ext cx="1353997" cy="29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3. Event type</a:t>
              </a:r>
            </a:p>
          </p:txBody>
        </p:sp>
        <p:sp>
          <p:nvSpPr>
            <p:cNvPr id="29" name="TextBox 38"/>
            <p:cNvSpPr txBox="1"/>
            <p:nvPr/>
          </p:nvSpPr>
          <p:spPr>
            <a:xfrm>
              <a:off x="-72835" y="4339499"/>
              <a:ext cx="1680196" cy="29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4. Compressed data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2454573" y="3615096"/>
              <a:ext cx="1594803" cy="1250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519484" y="3521455"/>
              <a:ext cx="1668654" cy="1250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342841" y="3604731"/>
              <a:ext cx="234954" cy="96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2342841" y="3773534"/>
              <a:ext cx="234954" cy="96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2669803" y="3688089"/>
              <a:ext cx="1410287" cy="4280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ow Level </a:t>
              </a:r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E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vent </a:t>
              </a:r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</a:t>
              </a:r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lassification</a:t>
              </a:r>
              <a:endParaRPr lang="zh-CN" altLang="en-US" sz="1600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2669230" y="4233034"/>
              <a:ext cx="1410860" cy="2650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Event Compress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171709" y="4433977"/>
              <a:ext cx="364202" cy="29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 flipV="1">
              <a:off x="3142102" y="3202992"/>
              <a:ext cx="0" cy="495182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flipV="1">
              <a:off x="3300394" y="3197456"/>
              <a:ext cx="0" cy="495182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4748845" y="2688199"/>
              <a:ext cx="1575900" cy="6470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dirty="0">
                  <a:latin typeface="Calibri" panose="020F0502020204030204" charset="0"/>
                  <a:cs typeface="Calibri" panose="020F0502020204030204" charset="0"/>
                </a:rPr>
                <a:t>Raw data stream</a:t>
              </a:r>
            </a:p>
            <a:p>
              <a:pPr>
                <a:lnSpc>
                  <a:spcPct val="120000"/>
                </a:lnSpc>
              </a:pPr>
              <a:r>
                <a:rPr lang="en-US" altLang="zh-CN" dirty="0">
                  <a:latin typeface="Calibri" panose="020F0502020204030204" charset="0"/>
                  <a:cs typeface="Calibri" panose="020F0502020204030204" charset="0"/>
                </a:rPr>
                <a:t> ~ </a:t>
              </a:r>
              <a:r>
                <a:rPr lang="en-US" altLang="zh-CN" b="1" dirty="0">
                  <a:latin typeface="Calibri" panose="020F0502020204030204" charset="0"/>
                  <a:cs typeface="Calibri" panose="020F0502020204030204" charset="0"/>
                </a:rPr>
                <a:t>40 GB/s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762025" y="4583160"/>
              <a:ext cx="1573608" cy="626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dirty="0">
                  <a:latin typeface="Calibri" panose="020F0502020204030204" charset="0"/>
                  <a:cs typeface="Calibri" panose="020F0502020204030204" charset="0"/>
                </a:rPr>
                <a:t>Data to storage</a:t>
              </a:r>
            </a:p>
            <a:p>
              <a:pPr>
                <a:lnSpc>
                  <a:spcPct val="110000"/>
                </a:lnSpc>
              </a:pPr>
              <a:r>
                <a:rPr lang="en-US" altLang="zh-CN" dirty="0">
                  <a:latin typeface="Calibri" panose="020F0502020204030204" charset="0"/>
                  <a:cs typeface="Calibri" panose="020F0502020204030204" charset="0"/>
                </a:rPr>
                <a:t> ~ </a:t>
              </a:r>
              <a:r>
                <a:rPr lang="en-US" altLang="zh-CN" b="1" dirty="0">
                  <a:latin typeface="Calibri" panose="020F0502020204030204" charset="0"/>
                  <a:cs typeface="Calibri" panose="020F0502020204030204" charset="0"/>
                </a:rPr>
                <a:t>60 MB/s</a:t>
              </a:r>
            </a:p>
          </p:txBody>
        </p:sp>
        <p:sp>
          <p:nvSpPr>
            <p:cNvPr id="41" name="箭头: 下 40"/>
            <p:cNvSpPr/>
            <p:nvPr/>
          </p:nvSpPr>
          <p:spPr>
            <a:xfrm>
              <a:off x="5463444" y="3615100"/>
              <a:ext cx="409734" cy="731533"/>
            </a:xfrm>
            <a:prstGeom prst="downArrow">
              <a:avLst>
                <a:gd name="adj1" fmla="val 54356"/>
                <a:gd name="adj2" fmla="val 5459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797739" y="3729420"/>
              <a:ext cx="555274" cy="345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charset="0"/>
                  <a:cs typeface="Calibri" panose="020F0502020204030204" charset="0"/>
                </a:rPr>
                <a:t>OEC</a:t>
              </a:r>
            </a:p>
          </p:txBody>
        </p:sp>
      </p:grpSp>
      <p:sp>
        <p:nvSpPr>
          <p:cNvPr id="43" name="矩形 42"/>
          <p:cNvSpPr/>
          <p:nvPr/>
        </p:nvSpPr>
        <p:spPr>
          <a:xfrm>
            <a:off x="7664772" y="2037301"/>
            <a:ext cx="4263452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cs typeface="Calibri" panose="020F0502020204030204" charset="0"/>
              </a:rPr>
              <a:t>Including two levels: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Calibri" panose="020F0502020204030204" charset="0"/>
              </a:rPr>
              <a:t>Distributed parallel computing (LEC)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cs typeface="Calibri" panose="020F0502020204030204" charset="0"/>
              </a:rPr>
              <a:t>Global </a:t>
            </a:r>
            <a:r>
              <a:rPr lang="en-US" altLang="zh-CN" sz="2000" b="0" i="0" dirty="0">
                <a:solidFill>
                  <a:srgbClr val="24292F"/>
                </a:solidFill>
                <a:effectLst/>
              </a:rPr>
              <a:t>serialized </a:t>
            </a:r>
            <a:r>
              <a:rPr lang="en-US" altLang="zh-CN" sz="2000" dirty="0">
                <a:cs typeface="Calibri" panose="020F0502020204030204" charset="0"/>
              </a:rPr>
              <a:t>computing (HEC)</a:t>
            </a:r>
            <a:endParaRPr lang="zh-CN" altLang="en-US" sz="2000" dirty="0">
              <a:cs typeface="Calibri" panose="020F05020202040302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664772" y="1531065"/>
            <a:ext cx="705089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1A2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OEC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BECEAB4-6BC1-4D3C-B761-F52BA59B8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13" y="1092449"/>
            <a:ext cx="2767883" cy="25660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82D7D1A-01C6-4270-94DF-C4E0F283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67" y="1085434"/>
            <a:ext cx="2581944" cy="27921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D259FE4-1ED4-49E3-AB36-EE0027C2A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9" y="1117440"/>
            <a:ext cx="5608610" cy="30180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软件触发算法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4078" y="5903346"/>
            <a:ext cx="2844800" cy="365125"/>
          </a:xfrm>
        </p:spPr>
        <p:txBody>
          <a:bodyPr/>
          <a:lstStyle/>
          <a:p>
            <a:fld id="{6A2288EA-B6A0-47A6-9202-05021819F746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417554" y="4119994"/>
            <a:ext cx="2363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LHAASO 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基于排序的</a:t>
            </a:r>
            <a:r>
              <a:rPr lang="en-US" altLang="zh-CN" sz="1200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nPMT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556318" y="1030465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JUNO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基于填表的算法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2132" y="4756774"/>
            <a:ext cx="530187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为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JUNO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开发了一种新的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n-PMT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软件触发算法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r>
              <a:rPr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CPU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使用率降低一个量级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58A2A6A-CFDE-4EAD-858F-F794EB1BF90E}"/>
              </a:ext>
            </a:extLst>
          </p:cNvPr>
          <p:cNvSpPr txBox="1"/>
          <p:nvPr/>
        </p:nvSpPr>
        <p:spPr>
          <a:xfrm>
            <a:off x="372132" y="5979582"/>
            <a:ext cx="53018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Peng, Yu, et al. "A multiplicity software trigger algorithm for JUNO.“</a:t>
            </a:r>
          </a:p>
          <a:p>
            <a:r>
              <a:rPr lang="en-US" altLang="zh-CN" dirty="0"/>
              <a:t>Radiation Detection Technology and Methods (2025): 1-9.</a:t>
            </a:r>
            <a:endParaRPr lang="zh-CN" altLang="en-US" dirty="0"/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58A4DAE3-19E8-4064-B2EE-860B21938DD0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Sans Normal" pitchFamily="2" charset="-122"/>
                <a:ea typeface="MiSans Normal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A0BE0A-92A8-4355-A998-FFFDD0E8E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9355"/>
            <a:ext cx="5953453" cy="3083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箭头: 右 23">
            <a:extLst>
              <a:ext uri="{FF2B5EF4-FFF2-40B4-BE49-F238E27FC236}">
                <a16:creationId xmlns:a16="http://schemas.microsoft.com/office/drawing/2014/main" id="{BF0126F0-A360-4259-9FC5-F7468F03D766}"/>
              </a:ext>
            </a:extLst>
          </p:cNvPr>
          <p:cNvSpPr/>
          <p:nvPr/>
        </p:nvSpPr>
        <p:spPr>
          <a:xfrm>
            <a:off x="5706589" y="2340811"/>
            <a:ext cx="702600" cy="36933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F0301D-0720-4FD3-9E23-2F5E326C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95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878" y="5416895"/>
            <a:ext cx="6004591" cy="10622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性能研究</a:t>
            </a:r>
            <a:r>
              <a:rPr lang="en-US" altLang="zh-CN" sz="3200" dirty="0"/>
              <a:t>—</a:t>
            </a:r>
            <a:r>
              <a:rPr lang="zh-CN" altLang="en-US" sz="3200" dirty="0"/>
              <a:t>模拟测试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88EA-B6A0-47A6-9202-05021819F746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360" y="988330"/>
            <a:ext cx="5888152" cy="1520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79" y="2226348"/>
            <a:ext cx="5939633" cy="18071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360" y="3770470"/>
            <a:ext cx="5888152" cy="16866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22" y="1204122"/>
            <a:ext cx="4981438" cy="224201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136300" y="1827631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60GB/s 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读出节点吞吐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222088" y="3274727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1600Hz 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波形事例率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178110" y="4463033"/>
            <a:ext cx="322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全部读出进程 </a:t>
            </a:r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 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占用率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178110" y="5829613"/>
            <a:ext cx="2190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全部数据处理进程</a:t>
            </a:r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占用率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BE5ED1A-9CC8-40AD-8CC2-1901C20F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EDF39E1-38F8-4F3F-8751-F3B27254C48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61340" y="3542780"/>
            <a:ext cx="5379479" cy="2716930"/>
            <a:chOff x="3357106" y="2067996"/>
            <a:chExt cx="5471798" cy="271693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BBC6B65E-156F-43C4-9F10-36459A28BC35}"/>
                </a:ext>
              </a:extLst>
            </p:cNvPr>
            <p:cNvGrpSpPr/>
            <p:nvPr/>
          </p:nvGrpSpPr>
          <p:grpSpPr>
            <a:xfrm>
              <a:off x="3357106" y="2067996"/>
              <a:ext cx="5471798" cy="2716930"/>
              <a:chOff x="3357106" y="2067996"/>
              <a:chExt cx="5471798" cy="2716930"/>
            </a:xfrm>
          </p:grpSpPr>
          <p:pic>
            <p:nvPicPr>
              <p:cNvPr id="26" name="图形 25">
                <a:extLst>
                  <a:ext uri="{FF2B5EF4-FFF2-40B4-BE49-F238E27FC236}">
                    <a16:creationId xmlns:a16="http://schemas.microsoft.com/office/drawing/2014/main" id="{728A59FC-C1A5-4C1A-911F-51E72C2EE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44097" y="2276475"/>
                <a:ext cx="4888660" cy="2305050"/>
              </a:xfrm>
              <a:prstGeom prst="rect">
                <a:avLst/>
              </a:prstGeom>
            </p:spPr>
          </p:pic>
          <p:pic>
            <p:nvPicPr>
              <p:cNvPr id="27" name="图形 26">
                <a:extLst>
                  <a:ext uri="{FF2B5EF4-FFF2-40B4-BE49-F238E27FC236}">
                    <a16:creationId xmlns:a16="http://schemas.microsoft.com/office/drawing/2014/main" id="{E3B8D74E-7FE2-48CF-B9FC-45FE8B208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357106" y="2067996"/>
                <a:ext cx="2838450" cy="2371725"/>
              </a:xfrm>
              <a:prstGeom prst="rect">
                <a:avLst/>
              </a:prstGeom>
            </p:spPr>
          </p:pic>
          <p:pic>
            <p:nvPicPr>
              <p:cNvPr id="28" name="图形 27">
                <a:extLst>
                  <a:ext uri="{FF2B5EF4-FFF2-40B4-BE49-F238E27FC236}">
                    <a16:creationId xmlns:a16="http://schemas.microsoft.com/office/drawing/2014/main" id="{29406D4D-1840-4F6E-98E0-8BEEA69C5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990454" y="2413201"/>
                <a:ext cx="2838450" cy="2371725"/>
              </a:xfrm>
              <a:prstGeom prst="rect">
                <a:avLst/>
              </a:prstGeom>
            </p:spPr>
          </p:pic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66ECF86-968B-48AB-AA7C-E132ED9D1DB3}"/>
                </a:ext>
              </a:extLst>
            </p:cNvPr>
            <p:cNvSpPr txBox="1"/>
            <p:nvPr/>
          </p:nvSpPr>
          <p:spPr>
            <a:xfrm>
              <a:off x="3950989" y="2558670"/>
              <a:ext cx="4322994" cy="1838066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基于蒙卡产生的模拟事例数据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带</a:t>
              </a:r>
              <a:r>
                <a:rPr lang="en-US" altLang="zh-CN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OEC</a:t>
              </a:r>
              <a:r>
                <a:rPr lang="zh-CN" altLang="en-US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基础算法的完整数据流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现场集群测试吞吐达到 </a:t>
              </a:r>
              <a:r>
                <a:rPr lang="en-US" altLang="zh-CN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60GB/s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60% margin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使用计算节点数</a:t>
              </a:r>
              <a:r>
                <a:rPr lang="en-US" altLang="zh-CN" sz="1600" b="1" dirty="0">
                  <a:solidFill>
                    <a:srgbClr val="1E45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55</a:t>
              </a:r>
              <a:endParaRPr lang="en-US" sz="1600" b="1" dirty="0">
                <a:solidFill>
                  <a:srgbClr val="1E45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21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46880E-1B1E-4EF8-9350-4B8EFFF6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性能研究</a:t>
            </a:r>
            <a:r>
              <a:rPr lang="en-US" altLang="zh-CN" sz="3200" dirty="0"/>
              <a:t>—</a:t>
            </a:r>
            <a:r>
              <a:rPr lang="zh-CN" altLang="en-US" sz="3200" dirty="0"/>
              <a:t>现场实测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2F5091-F6AD-4A0A-8921-0A062F6F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288EA-B6A0-47A6-9202-05021819F746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09B19F-C9B8-4AC3-9D20-E09920BCF52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6" y="1141264"/>
            <a:ext cx="5720080" cy="1729510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4690BF-CFF0-41A9-8A48-412981BA8AAB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93376" y="2790127"/>
            <a:ext cx="5836180" cy="15838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F06344-CEEE-482C-B285-CB93E739B84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392001" y="924225"/>
            <a:ext cx="5362500" cy="1946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2F0EAE-3E36-4D29-9E33-245D12FF1726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6392001" y="2870773"/>
            <a:ext cx="5150064" cy="1583864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699ADD4-BC37-41B5-AF98-A731AC34895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70231" y="1921349"/>
            <a:ext cx="3491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总吞吐达到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40GB/s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run 6483, 2025.6.15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）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6BFCAE7-7F58-457D-AB67-B294BAE338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90568" y="3617134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CD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触发率约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1kHz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6CC56F24-19C1-4C8F-B455-18501503001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49955" y="1140173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存盘数据率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&lt; 200GB/s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446EF55-EB8E-4DF4-A363-F7B92566C91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025484" y="3071941"/>
            <a:ext cx="4516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存盘</a:t>
            </a:r>
            <a:r>
              <a:rPr kumimoji="1" lang="zh-CN" altLang="en-US" sz="1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性能 </a:t>
            </a:r>
            <a:r>
              <a:rPr kumimoji="1" lang="en-US" altLang="zh-CN" sz="1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&gt; 5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00GB/s 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run 5791-5811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，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2025.5.15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）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CCDB5D-A2E9-43BF-9B50-D41B3C34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CE6106C-68DC-4CC5-A4E4-6D64B84B6E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775" y="4447179"/>
            <a:ext cx="9948449" cy="2254343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52B8FE88-D5EA-4BD9-AEDF-6A5E160227B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429693" y="4604167"/>
            <a:ext cx="2147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1.5kHz ~60GB/s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稳定运行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53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405942" y="187634"/>
            <a:ext cx="7653537" cy="64134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  <a:sym typeface="+mn-ea"/>
              </a:rPr>
              <a:t>Online Software Overview</a:t>
            </a:r>
            <a:endParaRPr lang="en-US" altLang="zh-CN" sz="3600" dirty="0">
              <a:latin typeface="+mj-lt"/>
              <a:cs typeface="Arial Black" panose="020B0A04020102020204" charset="0"/>
              <a:sym typeface="+mn-ea"/>
            </a:endParaRPr>
          </a:p>
        </p:txBody>
      </p:sp>
      <p:sp>
        <p:nvSpPr>
          <p:cNvPr id="20" name="内容占位符 6"/>
          <p:cNvSpPr txBox="1"/>
          <p:nvPr>
            <p:custDataLst>
              <p:tags r:id="rId1"/>
            </p:custDataLst>
          </p:nvPr>
        </p:nvSpPr>
        <p:spPr>
          <a:xfrm>
            <a:off x="661136" y="1152092"/>
            <a:ext cx="8734666" cy="6413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600" b="1" dirty="0">
                <a:solidFill>
                  <a:srgbClr val="FF0000"/>
                </a:solidFill>
              </a:rPr>
              <a:t>provide management, interfaces and services</a:t>
            </a:r>
            <a:endParaRPr lang="en-US" altLang="zh-CN" sz="2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sz="18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endParaRPr lang="en-US" altLang="zh-CN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37" name="表格 17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0083379"/>
              </p:ext>
            </p:extLst>
          </p:nvPr>
        </p:nvGraphicFramePr>
        <p:xfrm>
          <a:off x="661136" y="1901102"/>
          <a:ext cx="8734666" cy="2799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2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1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013">
                <a:tc rowSpan="4">
                  <a:txBody>
                    <a:bodyPr/>
                    <a:lstStyle/>
                    <a:p>
                      <a:pPr algn="ctr"/>
                      <a:endParaRPr lang="en-US" altLang="zh-CN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altLang="zh-CN" sz="1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CN" sz="1900" dirty="0">
                          <a:solidFill>
                            <a:schemeClr val="tx1"/>
                          </a:solidFill>
                        </a:rPr>
                        <a:t>Online</a:t>
                      </a:r>
                    </a:p>
                    <a:p>
                      <a:pPr algn="ctr"/>
                      <a:r>
                        <a:rPr lang="en-US" altLang="zh-CN" sz="1900" dirty="0">
                          <a:solidFill>
                            <a:schemeClr val="tx1"/>
                          </a:solidFill>
                        </a:rPr>
                        <a:t>Software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HTTP Interface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5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Online 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Configuration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Run Control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Message</a:t>
                      </a:r>
                    </a:p>
                    <a:p>
                      <a:pPr algn="ctr"/>
                      <a:r>
                        <a:rPr lang="en-US" altLang="zh-CN" sz="1600" b="1" dirty="0"/>
                        <a:t>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Process Management Service</a:t>
                      </a:r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9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Message Brokers</a:t>
                      </a:r>
                      <a:endParaRPr lang="zh-CN" altLang="en-US" sz="2000" b="1" dirty="0"/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5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Client 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Configuration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Run Control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Message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/>
                        <a:t>Process</a:t>
                      </a:r>
                      <a:r>
                        <a:rPr lang="zh-CN" altLang="en-US" sz="1600" b="1" dirty="0"/>
                        <a:t> </a:t>
                      </a:r>
                      <a:r>
                        <a:rPr lang="en-US" altLang="zh-CN" sz="1600" b="1" dirty="0"/>
                        <a:t>Management</a:t>
                      </a:r>
                    </a:p>
                    <a:p>
                      <a:pPr algn="ctr"/>
                      <a:r>
                        <a:rPr lang="en-US" altLang="zh-CN" sz="1600" b="1" dirty="0"/>
                        <a:t>Interface</a:t>
                      </a:r>
                      <a:endParaRPr lang="zh-CN" altLang="en-US" sz="1600" b="1" dirty="0"/>
                    </a:p>
                  </a:txBody>
                  <a:tcPr marL="78011" marR="78011" marT="39005" marB="390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13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900" b="1" dirty="0"/>
                        <a:t>                    </a:t>
                      </a:r>
                      <a:r>
                        <a:rPr lang="en-US" altLang="zh-CN" sz="2000" b="1" dirty="0"/>
                        <a:t>Data Flow Software</a:t>
                      </a:r>
                      <a:endParaRPr lang="zh-CN" altLang="en-US" sz="1900" b="1" dirty="0"/>
                    </a:p>
                  </a:txBody>
                  <a:tcPr marL="89659" marR="89659" marT="44830" marB="448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61136" y="4809661"/>
            <a:ext cx="7534040" cy="17037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prstClr val="black"/>
                </a:solidFill>
                <a:cs typeface="Calibri" panose="020F0502020204030204" charset="0"/>
              </a:rPr>
              <a:t>Microservices architecture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prstClr val="black"/>
                </a:solidFill>
                <a:cs typeface="Calibri" panose="020F0502020204030204" charset="0"/>
              </a:rPr>
              <a:t>Kafka / </a:t>
            </a:r>
            <a:r>
              <a:rPr lang="en-US" altLang="zh-CN" sz="2000" dirty="0" err="1">
                <a:solidFill>
                  <a:prstClr val="black"/>
                </a:solidFill>
                <a:cs typeface="Calibri" panose="020F0502020204030204" charset="0"/>
              </a:rPr>
              <a:t>ZooKeeper</a:t>
            </a:r>
            <a:r>
              <a:rPr lang="en-US" altLang="zh-CN" sz="2000" dirty="0">
                <a:solidFill>
                  <a:prstClr val="black"/>
                </a:solidFill>
                <a:cs typeface="Calibri" panose="020F0502020204030204" charset="0"/>
              </a:rPr>
              <a:t> based services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dirty="0"/>
              <a:t>Kubernetes-Managed </a:t>
            </a:r>
            <a:r>
              <a:rPr lang="en-US" altLang="zh-CN" sz="2000" b="1" dirty="0">
                <a:solidFill>
                  <a:srgbClr val="C00000"/>
                </a:solidFill>
              </a:rPr>
              <a:t>Containers</a:t>
            </a:r>
            <a:r>
              <a:rPr lang="en-US" altLang="zh-CN" sz="2000" dirty="0"/>
              <a:t> → Orchestrated Operations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rgbClr val="C00000"/>
                </a:solidFill>
              </a:rPr>
              <a:t>Failover mechanism </a:t>
            </a:r>
            <a:r>
              <a:rPr lang="en-US" altLang="zh-CN" sz="2000" dirty="0"/>
              <a:t>design based on Kubernetes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prstClr val="black"/>
                </a:solidFill>
                <a:cs typeface="Calibri" panose="020F0502020204030204" charset="0"/>
              </a:rPr>
              <a:t>Feature-rich interface design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98140" y="6389371"/>
            <a:ext cx="2844800" cy="365125"/>
          </a:xfrm>
        </p:spPr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注: 弯曲线形 4">
            <a:extLst>
              <a:ext uri="{FF2B5EF4-FFF2-40B4-BE49-F238E27FC236}">
                <a16:creationId xmlns:a16="http://schemas.microsoft.com/office/drawing/2014/main" id="{B17928A6-C0B1-4B75-A0C5-BE48E8485C15}"/>
              </a:ext>
            </a:extLst>
          </p:cNvPr>
          <p:cNvSpPr/>
          <p:nvPr/>
        </p:nvSpPr>
        <p:spPr>
          <a:xfrm>
            <a:off x="8350102" y="4976359"/>
            <a:ext cx="3774722" cy="369333"/>
          </a:xfrm>
          <a:prstGeom prst="borderCallout2">
            <a:avLst>
              <a:gd name="adj1" fmla="val 45619"/>
              <a:gd name="adj2" fmla="val -1481"/>
              <a:gd name="adj3" fmla="val 45619"/>
              <a:gd name="adj4" fmla="val -16667"/>
              <a:gd name="adj5" fmla="val 154723"/>
              <a:gd name="adj6" fmla="val -67511"/>
            </a:avLst>
          </a:prstGeo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30 years running for JUNO lifetime</a:t>
            </a:r>
            <a:endParaRPr lang="zh-CN" altLang="en-US" sz="2000" dirty="0"/>
          </a:p>
        </p:txBody>
      </p:sp>
      <p:sp>
        <p:nvSpPr>
          <p:cNvPr id="13" name="标注: 弯曲线形 12">
            <a:extLst>
              <a:ext uri="{FF2B5EF4-FFF2-40B4-BE49-F238E27FC236}">
                <a16:creationId xmlns:a16="http://schemas.microsoft.com/office/drawing/2014/main" id="{9EC1DC3E-38D0-46D3-9094-38C78B7A26F1}"/>
              </a:ext>
            </a:extLst>
          </p:cNvPr>
          <p:cNvSpPr/>
          <p:nvPr/>
        </p:nvSpPr>
        <p:spPr>
          <a:xfrm>
            <a:off x="8548578" y="6081075"/>
            <a:ext cx="3576246" cy="369333"/>
          </a:xfrm>
          <a:prstGeom prst="borderCallout2">
            <a:avLst>
              <a:gd name="adj1" fmla="val 59055"/>
              <a:gd name="adj2" fmla="val -1257"/>
              <a:gd name="adj3" fmla="val 59054"/>
              <a:gd name="adj4" fmla="val -16271"/>
              <a:gd name="adj5" fmla="val -6492"/>
              <a:gd name="adj6" fmla="val -63723"/>
            </a:avLst>
          </a:prstGeo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Reliable for supernova detection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1F49235-7938-4A8C-B477-ED1F16DD1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11" y="2287017"/>
            <a:ext cx="768203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73FED7C1-8423-42D3-AD9C-8EB3D036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3" y="156478"/>
            <a:ext cx="6324394" cy="72547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</a:rPr>
              <a:t>Online Software Architecture</a:t>
            </a:r>
            <a:endParaRPr lang="zh-CN" altLang="en-US" sz="36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EA9E38-EA1B-400B-9EAB-98C6A669AFB2}"/>
              </a:ext>
            </a:extLst>
          </p:cNvPr>
          <p:cNvSpPr txBox="1"/>
          <p:nvPr/>
        </p:nvSpPr>
        <p:spPr>
          <a:xfrm>
            <a:off x="7967330" y="2443083"/>
            <a:ext cx="4175051" cy="3385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</a:rPr>
              <a:t>HTTP interface layer: provide external interfaces</a:t>
            </a:r>
            <a:endParaRPr lang="zh-CN" altLang="en-US" sz="1600" dirty="0">
              <a:ea typeface="黑体" panose="02010609060101010101" pitchFamily="49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6BFABA6-D0BB-4C73-9DCC-34E17CF7C593}"/>
              </a:ext>
            </a:extLst>
          </p:cNvPr>
          <p:cNvSpPr/>
          <p:nvPr/>
        </p:nvSpPr>
        <p:spPr>
          <a:xfrm>
            <a:off x="9592655" y="3937525"/>
            <a:ext cx="2422776" cy="584775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</a:rPr>
              <a:t>Interlayer between data flow and message brokers</a:t>
            </a:r>
            <a:endParaRPr lang="zh-CN" altLang="en-US" sz="1600" dirty="0">
              <a:ea typeface="黑体" panose="02010609060101010101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20836F2-C958-4B39-986E-1E32FA5E6B21}"/>
              </a:ext>
            </a:extLst>
          </p:cNvPr>
          <p:cNvSpPr/>
          <p:nvPr/>
        </p:nvSpPr>
        <p:spPr>
          <a:xfrm>
            <a:off x="538716" y="3136612"/>
            <a:ext cx="1841959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ea typeface="黑体" panose="02010609060101010101" pitchFamily="49" charset="-122"/>
              </a:rPr>
              <a:t>Layer scheduler, for global management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365671B-5153-4269-A4EC-B30602EFF78E}"/>
              </a:ext>
            </a:extLst>
          </p:cNvPr>
          <p:cNvSpPr/>
          <p:nvPr/>
        </p:nvSpPr>
        <p:spPr>
          <a:xfrm>
            <a:off x="9592655" y="4839019"/>
            <a:ext cx="2074807" cy="338554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ea typeface="黑体" panose="02010609060101010101" pitchFamily="49" charset="-122"/>
              </a:rPr>
              <a:t>Message data transfer</a:t>
            </a:r>
            <a:endParaRPr lang="zh-CN" altLang="en-US" sz="1600" dirty="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5B53F0E-66D9-4E78-AA0A-FC12A1B7CE4B}"/>
              </a:ext>
            </a:extLst>
          </p:cNvPr>
          <p:cNvSpPr txBox="1"/>
          <p:nvPr/>
        </p:nvSpPr>
        <p:spPr>
          <a:xfrm>
            <a:off x="1139651" y="1193321"/>
            <a:ext cx="924481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effectLst/>
              </a:rPr>
              <a:t>Centralized messaging topology </a:t>
            </a:r>
            <a:r>
              <a:rPr lang="en-US" altLang="zh-CN" sz="2000" b="0" dirty="0">
                <a:solidFill>
                  <a:srgbClr val="000000"/>
                </a:solidFill>
                <a:effectLst/>
              </a:rPr>
              <a:t>→ message brokers </a:t>
            </a:r>
            <a:r>
              <a:rPr lang="en-US" altLang="zh-CN" sz="2000" b="1" dirty="0">
                <a:solidFill>
                  <a:srgbClr val="C00000"/>
                </a:solidFill>
                <a:effectLst/>
              </a:rPr>
              <a:t>decouple</a:t>
            </a:r>
            <a:r>
              <a:rPr lang="en-US" altLang="zh-CN" sz="2000" b="0" dirty="0">
                <a:solidFill>
                  <a:srgbClr val="000000"/>
                </a:solidFill>
                <a:effectLst/>
              </a:rPr>
              <a:t> online - data flow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effectLst/>
              </a:rPr>
              <a:t>Microservices architecture </a:t>
            </a:r>
            <a:r>
              <a:rPr lang="en-US" altLang="zh-CN" sz="2000" b="0" dirty="0">
                <a:solidFill>
                  <a:srgbClr val="000000"/>
                </a:solidFill>
                <a:effectLst/>
              </a:rPr>
              <a:t>→ Independent &amp; Loosely-Coupled Services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effectLst/>
              </a:rPr>
              <a:t>Layered component design </a:t>
            </a:r>
            <a:r>
              <a:rPr lang="en-US" altLang="zh-CN" sz="2000" b="0" dirty="0">
                <a:solidFill>
                  <a:srgbClr val="000000"/>
                </a:solidFill>
                <a:effectLst/>
              </a:rPr>
              <a:t>– interface, message, online services and supervisor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94ABE-0DCC-49B8-93E5-18257086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88FD5E-35D1-4A79-95C3-AEF8B7E5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对话气泡: 圆角矩形 1">
            <a:extLst>
              <a:ext uri="{FF2B5EF4-FFF2-40B4-BE49-F238E27FC236}">
                <a16:creationId xmlns:a16="http://schemas.microsoft.com/office/drawing/2014/main" id="{BC2D2FFB-15C7-4C01-B319-AA94C942D1C1}"/>
              </a:ext>
            </a:extLst>
          </p:cNvPr>
          <p:cNvSpPr/>
          <p:nvPr/>
        </p:nvSpPr>
        <p:spPr>
          <a:xfrm>
            <a:off x="210386" y="6170119"/>
            <a:ext cx="4191376" cy="551357"/>
          </a:xfrm>
          <a:prstGeom prst="wedgeRoundRectCallout">
            <a:avLst>
              <a:gd name="adj1" fmla="val -190"/>
              <a:gd name="adj2" fmla="val -97530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Major online services modules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C36632-54FC-418B-BD72-8BB9C824E241}"/>
              </a:ext>
            </a:extLst>
          </p:cNvPr>
          <p:cNvSpPr txBox="1"/>
          <p:nvPr/>
        </p:nvSpPr>
        <p:spPr>
          <a:xfrm>
            <a:off x="5914588" y="6214964"/>
            <a:ext cx="522094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Wu, </a:t>
            </a:r>
            <a:r>
              <a:rPr lang="en-US" altLang="zh-CN" dirty="0" err="1"/>
              <a:t>Yinhui</a:t>
            </a:r>
            <a:r>
              <a:rPr lang="en-US" altLang="zh-CN" dirty="0"/>
              <a:t>, et al. "The Online Software of JUNO Data Acquisition System.“</a:t>
            </a:r>
          </a:p>
          <a:p>
            <a:r>
              <a:rPr lang="en-US" altLang="zh-CN" dirty="0"/>
              <a:t>IEEE Transactions on Nuclear Science (2024).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0843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A3197-D4BB-4834-ACAC-37A1DCDD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</a:rPr>
              <a:t>Online HA Design &amp; Implementation</a:t>
            </a:r>
            <a:endParaRPr lang="zh-CN" altLang="en-US" sz="3600" dirty="0">
              <a:latin typeface="+mj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E7E95A-6915-4EB3-BDD5-BE499CBAB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8" y="946872"/>
            <a:ext cx="6063282" cy="502318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F99008-CC87-4B9E-898A-53218CCEACE4}"/>
              </a:ext>
            </a:extLst>
          </p:cNvPr>
          <p:cNvSpPr txBox="1"/>
          <p:nvPr/>
        </p:nvSpPr>
        <p:spPr>
          <a:xfrm>
            <a:off x="6823894" y="4314143"/>
            <a:ext cx="474500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1A2235"/>
                </a:solidFill>
                <a:cs typeface="Calibri" panose="020F0502020204030204" charset="0"/>
              </a:rPr>
              <a:t>Redundancy + Master-Slave Election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1A2235"/>
                </a:solidFill>
                <a:cs typeface="Calibri" panose="020F0502020204030204" charset="0"/>
              </a:rPr>
              <a:t>Takeover scheme based on Kubernetes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1A2235"/>
                </a:solidFill>
                <a:cs typeface="Calibri" panose="020F0502020204030204" charset="0"/>
              </a:rPr>
              <a:t>Solutions for rapid restart of services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53932E-141E-4EF7-ADBB-36B691A110BD}"/>
              </a:ext>
            </a:extLst>
          </p:cNvPr>
          <p:cNvSpPr txBox="1"/>
          <p:nvPr/>
        </p:nvSpPr>
        <p:spPr>
          <a:xfrm>
            <a:off x="6823894" y="3806509"/>
            <a:ext cx="131882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Failover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65B4151-BAB4-4463-A6FC-29CB70200CE9}"/>
              </a:ext>
            </a:extLst>
          </p:cNvPr>
          <p:cNvSpPr/>
          <p:nvPr/>
        </p:nvSpPr>
        <p:spPr>
          <a:xfrm>
            <a:off x="6823894" y="2442803"/>
            <a:ext cx="474500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cs typeface="Calibri" panose="020F0502020204030204" charset="0"/>
              </a:rPr>
              <a:t>Heartbeat Detection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cs typeface="Calibri" panose="020F0502020204030204" charset="0"/>
              </a:rPr>
              <a:t>Inter-Process: Based on </a:t>
            </a:r>
            <a:r>
              <a:rPr lang="en-US" altLang="zh-CN" sz="2000" dirty="0" err="1">
                <a:cs typeface="Calibri" panose="020F0502020204030204" charset="0"/>
              </a:rPr>
              <a:t>ZooKeeper</a:t>
            </a:r>
            <a:endParaRPr lang="en-US" altLang="zh-CN" sz="2000" dirty="0">
              <a:cs typeface="Calibri" panose="020F050202020403020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dirty="0">
                <a:cs typeface="Calibri" panose="020F0502020204030204" charset="0"/>
              </a:rPr>
              <a:t>Inter-Node: Based on ICMP Protocol</a:t>
            </a:r>
            <a:endParaRPr lang="zh-CN" altLang="en-US" sz="2000" dirty="0">
              <a:cs typeface="Calibri" panose="020F050202020403020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6B72DDA-FB4C-4995-9CEF-E9ABD24B2864}"/>
              </a:ext>
            </a:extLst>
          </p:cNvPr>
          <p:cNvSpPr txBox="1"/>
          <p:nvPr/>
        </p:nvSpPr>
        <p:spPr>
          <a:xfrm>
            <a:off x="6823894" y="1936567"/>
            <a:ext cx="2394839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Failure Detection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5" name="日期占位符 14">
            <a:extLst>
              <a:ext uri="{FF2B5EF4-FFF2-40B4-BE49-F238E27FC236}">
                <a16:creationId xmlns:a16="http://schemas.microsoft.com/office/drawing/2014/main" id="{6C03E5F0-DD7C-4B0A-B118-511C4758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2025/8/27</a:t>
            </a:r>
            <a:endParaRPr lang="zh-CN" altLang="en-US"/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BC76A43D-80CB-4776-9946-F6B5F942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3A7D-0AEC-4E58-BCA3-9E0F64539CE9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21A978-8647-47A0-B557-2890FDD65A92}"/>
              </a:ext>
            </a:extLst>
          </p:cNvPr>
          <p:cNvSpPr txBox="1"/>
          <p:nvPr/>
        </p:nvSpPr>
        <p:spPr>
          <a:xfrm>
            <a:off x="1931081" y="5856390"/>
            <a:ext cx="9151089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Anomaly detection and recovery fully </a:t>
            </a: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</a:t>
            </a:r>
            <a:r>
              <a:rPr lang="en-US" altLang="zh-CN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recovered within seconds,</a:t>
            </a:r>
            <a:r>
              <a:rPr lang="en-US" altLang="zh-CN" sz="2400" b="0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ensuring overall reliability</a:t>
            </a:r>
            <a:endParaRPr lang="zh-CN" alt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6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2">
            <a:extLst>
              <a:ext uri="{FF2B5EF4-FFF2-40B4-BE49-F238E27FC236}">
                <a16:creationId xmlns:a16="http://schemas.microsoft.com/office/drawing/2014/main" id="{1CE249ED-41B1-49D4-B8EB-6328AD481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DAQ</a:t>
            </a:r>
            <a:r>
              <a:rPr lang="zh-CN" altLang="en-US" sz="3200" dirty="0"/>
              <a:t>在线监控平台</a:t>
            </a:r>
            <a:endParaRPr lang="zh-CN" altLang="en-US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CB6DBE5C-C841-4CAB-B11D-D570C091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32" y="1955226"/>
            <a:ext cx="9552736" cy="40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箭头: 五边形 32">
            <a:extLst>
              <a:ext uri="{FF2B5EF4-FFF2-40B4-BE49-F238E27FC236}">
                <a16:creationId xmlns:a16="http://schemas.microsoft.com/office/drawing/2014/main" id="{9120424D-9AA8-4A08-9791-E3CBD871BB73}"/>
              </a:ext>
            </a:extLst>
          </p:cNvPr>
          <p:cNvSpPr/>
          <p:nvPr/>
        </p:nvSpPr>
        <p:spPr>
          <a:xfrm>
            <a:off x="1413073" y="1210217"/>
            <a:ext cx="9365854" cy="458086"/>
          </a:xfrm>
          <a:prstGeom prst="homePlate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Aft>
                <a:spcPts val="1000"/>
              </a:spcAft>
              <a:buClr>
                <a:srgbClr val="FFFF00"/>
              </a:buClr>
              <a:buSzPct val="80000"/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面向繁多、分散的数据来源</a:t>
            </a:r>
            <a:r>
              <a:rPr lang="zh-CN" alt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，构建</a:t>
            </a:r>
            <a:r>
              <a:rPr lang="zh-CN" altLang="en-US" sz="2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实时、全面、准确</a:t>
            </a:r>
            <a:r>
              <a:rPr lang="zh-CN" altLang="en-US" sz="2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的监控平台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65EEDC2-1A6E-4198-9824-4C6A19E0868B}"/>
              </a:ext>
            </a:extLst>
          </p:cNvPr>
          <p:cNvSpPr txBox="1"/>
          <p:nvPr/>
        </p:nvSpPr>
        <p:spPr>
          <a:xfrm>
            <a:off x="2690620" y="5399231"/>
            <a:ext cx="280831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前后端高效协同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平衡实时性与资源消耗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E85DF37-88EE-4BD9-8276-14A00106584B}"/>
              </a:ext>
            </a:extLst>
          </p:cNvPr>
          <p:cNvSpPr txBox="1"/>
          <p:nvPr/>
        </p:nvSpPr>
        <p:spPr>
          <a:xfrm>
            <a:off x="160326" y="3125225"/>
            <a:ext cx="162519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提供便捷的操作界面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提供友好的监测页面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41AB1B8-1FCA-4C51-A879-EE2348930697}"/>
              </a:ext>
            </a:extLst>
          </p:cNvPr>
          <p:cNvSpPr txBox="1"/>
          <p:nvPr/>
        </p:nvSpPr>
        <p:spPr>
          <a:xfrm>
            <a:off x="6638415" y="5399231"/>
            <a:ext cx="396044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处理监测数据的采集，分析，告警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统一控制数据流软件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F018104-7229-4762-897B-28182353B785}"/>
              </a:ext>
            </a:extLst>
          </p:cNvPr>
          <p:cNvSpPr txBox="1"/>
          <p:nvPr/>
        </p:nvSpPr>
        <p:spPr>
          <a:xfrm>
            <a:off x="10218290" y="2913258"/>
            <a:ext cx="1659355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持久化存储数据，提供便捷高效的数据访问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9389CD-2EF2-42B6-BF02-47422D56DD2F}"/>
              </a:ext>
            </a:extLst>
          </p:cNvPr>
          <p:cNvSpPr txBox="1"/>
          <p:nvPr/>
        </p:nvSpPr>
        <p:spPr>
          <a:xfrm>
            <a:off x="5331401" y="6179868"/>
            <a:ext cx="497925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吴寅慧，“</a:t>
            </a:r>
            <a:r>
              <a:rPr lang="en-US" altLang="zh-CN" dirty="0"/>
              <a:t>JUNO DAQ</a:t>
            </a:r>
            <a:r>
              <a:rPr lang="zh-CN" altLang="en-US" dirty="0"/>
              <a:t>在线监控系统及智能化研究”</a:t>
            </a:r>
            <a:endParaRPr lang="en-US" altLang="zh-CN" dirty="0"/>
          </a:p>
          <a:p>
            <a:r>
              <a:rPr lang="en-US" altLang="zh-CN" dirty="0"/>
              <a:t>https://indico.ihep.ac.cn/event/26373/contributions/198327/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B1852C-8D47-4C69-8B58-CE316137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B9F73B-0852-45D2-9DBB-FA365909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63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CF0C407-776D-47B0-BB66-1FFA74B17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3" y="1087230"/>
            <a:ext cx="11260193" cy="56370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  <a:cs typeface="Segoe UI" panose="020B0502040204020203" pitchFamily="34" charset="0"/>
              </a:rPr>
              <a:t>JUNO DAQ Console GUI</a:t>
            </a:r>
            <a:endParaRPr lang="zh-CN" altLang="en-US" sz="3600" dirty="0"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DF4E-4836-457F-80E8-FA68CDDE08E9}" type="slidenum">
              <a:rPr lang="zh-CN" altLang="en-US" sz="900" smtClean="0"/>
              <a:t>28</a:t>
            </a:fld>
            <a:endParaRPr lang="zh-CN" altLang="en-US" sz="9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931" y="2877059"/>
            <a:ext cx="18142" cy="181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931" y="2877059"/>
            <a:ext cx="18142" cy="18142"/>
          </a:xfrm>
          <a:prstGeom prst="rect">
            <a:avLst/>
          </a:prstGeom>
        </p:spPr>
      </p:pic>
      <p:sp>
        <p:nvSpPr>
          <p:cNvPr id="10" name="标注: 线形 46"/>
          <p:cNvSpPr/>
          <p:nvPr/>
        </p:nvSpPr>
        <p:spPr>
          <a:xfrm>
            <a:off x="4475842" y="2141472"/>
            <a:ext cx="1544667" cy="398844"/>
          </a:xfrm>
          <a:prstGeom prst="borderCallout1">
            <a:avLst>
              <a:gd name="adj1" fmla="val 49514"/>
              <a:gd name="adj2" fmla="val 57"/>
              <a:gd name="adj3" fmla="val -52426"/>
              <a:gd name="adj4" fmla="val -18165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a typeface="黑体" panose="02010609060101010101" pitchFamily="49" charset="-122"/>
              </a:rPr>
              <a:t>Detector info</a:t>
            </a:r>
            <a:endParaRPr lang="zh-CN" altLang="en-US" sz="1600" dirty="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904" y="1301854"/>
            <a:ext cx="5593298" cy="611534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465903" y="5037267"/>
            <a:ext cx="5593298" cy="105159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4" name="标注: 线形 39"/>
          <p:cNvSpPr/>
          <p:nvPr/>
        </p:nvSpPr>
        <p:spPr>
          <a:xfrm>
            <a:off x="1127580" y="2546910"/>
            <a:ext cx="2561233" cy="405248"/>
          </a:xfrm>
          <a:prstGeom prst="borderCallout1">
            <a:avLst>
              <a:gd name="adj1" fmla="val 102147"/>
              <a:gd name="adj2" fmla="val 48339"/>
              <a:gd name="adj3" fmla="val 146167"/>
              <a:gd name="adj4" fmla="val 57402"/>
            </a:avLst>
          </a:prstGeom>
          <a:solidFill>
            <a:srgbClr val="FFFF00"/>
          </a:solidFill>
          <a:ln w="19050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a typeface="黑体" panose="02010609060101010101" pitchFamily="49" charset="-122"/>
              </a:rPr>
              <a:t>Total throughput monitoring</a:t>
            </a:r>
            <a:endParaRPr lang="zh-CN" altLang="en-US" sz="1600" dirty="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15" name="标注: 线形 40"/>
          <p:cNvSpPr/>
          <p:nvPr/>
        </p:nvSpPr>
        <p:spPr>
          <a:xfrm>
            <a:off x="4183719" y="6142356"/>
            <a:ext cx="2093267" cy="330300"/>
          </a:xfrm>
          <a:prstGeom prst="borderCallout1">
            <a:avLst>
              <a:gd name="adj1" fmla="val -56607"/>
              <a:gd name="adj2" fmla="val 99456"/>
              <a:gd name="adj3" fmla="val -5342"/>
              <a:gd name="adj4" fmla="val 50178"/>
            </a:avLst>
          </a:prstGeom>
          <a:solidFill>
            <a:srgbClr val="92D050"/>
          </a:solidFill>
          <a:ln w="19050">
            <a:solidFill>
              <a:srgbClr val="00B05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a typeface="黑体" panose="02010609060101010101" pitchFamily="49" charset="-122"/>
              </a:rPr>
              <a:t>Data flow apps status</a:t>
            </a:r>
            <a:endParaRPr lang="zh-CN" altLang="en-US" sz="1600" dirty="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76986" y="3854529"/>
            <a:ext cx="2224908" cy="2618127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18" name="标注: 线形 43"/>
          <p:cNvSpPr/>
          <p:nvPr/>
        </p:nvSpPr>
        <p:spPr>
          <a:xfrm>
            <a:off x="10369673" y="869490"/>
            <a:ext cx="1172105" cy="365125"/>
          </a:xfrm>
          <a:prstGeom prst="borderCallout1">
            <a:avLst>
              <a:gd name="adj1" fmla="val 114822"/>
              <a:gd name="adj2" fmla="val -33793"/>
              <a:gd name="adj3" fmla="val 51529"/>
              <a:gd name="adj4" fmla="val 1046"/>
            </a:avLst>
          </a:prstGeom>
          <a:noFill/>
          <a:ln w="1905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16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Run control</a:t>
            </a:r>
          </a:p>
        </p:txBody>
      </p:sp>
      <p:sp>
        <p:nvSpPr>
          <p:cNvPr id="19" name="矩形 18"/>
          <p:cNvSpPr/>
          <p:nvPr/>
        </p:nvSpPr>
        <p:spPr>
          <a:xfrm>
            <a:off x="6276986" y="1254682"/>
            <a:ext cx="2224908" cy="2119892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20" name="矩形 19"/>
          <p:cNvSpPr/>
          <p:nvPr/>
        </p:nvSpPr>
        <p:spPr>
          <a:xfrm>
            <a:off x="9050337" y="1314508"/>
            <a:ext cx="2611339" cy="1494946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E94297-73CD-4C3A-8F1D-37BD679B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标注: 线形 40">
            <a:extLst>
              <a:ext uri="{FF2B5EF4-FFF2-40B4-BE49-F238E27FC236}">
                <a16:creationId xmlns:a16="http://schemas.microsoft.com/office/drawing/2014/main" id="{10CD18D1-748F-4F13-83EF-0E45F67F4741}"/>
              </a:ext>
            </a:extLst>
          </p:cNvPr>
          <p:cNvSpPr/>
          <p:nvPr/>
        </p:nvSpPr>
        <p:spPr>
          <a:xfrm>
            <a:off x="4475842" y="4455378"/>
            <a:ext cx="1444767" cy="330300"/>
          </a:xfrm>
          <a:prstGeom prst="borderCallout1">
            <a:avLst>
              <a:gd name="adj1" fmla="val 176976"/>
              <a:gd name="adj2" fmla="val 20281"/>
              <a:gd name="adj3" fmla="val 107124"/>
              <a:gd name="adj4" fmla="val 50178"/>
            </a:avLst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err="1">
                <a:solidFill>
                  <a:schemeClr val="tx1"/>
                </a:solidFill>
                <a:ea typeface="黑体" panose="02010609060101010101" pitchFamily="49" charset="-122"/>
              </a:rPr>
              <a:t>PMT&amp;Elec</a:t>
            </a:r>
            <a:r>
              <a:rPr lang="en-US" altLang="zh-CN" sz="1600" dirty="0">
                <a:solidFill>
                  <a:schemeClr val="tx1"/>
                </a:solidFill>
                <a:ea typeface="黑体" panose="02010609060101010101" pitchFamily="49" charset="-122"/>
              </a:rPr>
              <a:t> info</a:t>
            </a:r>
            <a:endParaRPr lang="zh-CN" altLang="en-US" sz="1600" dirty="0">
              <a:solidFill>
                <a:schemeClr val="tx1"/>
              </a:solidFill>
              <a:ea typeface="黑体" panose="02010609060101010101" pitchFamily="49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0890BB6-0B1B-4E84-A9C8-165206839FE7}"/>
              </a:ext>
            </a:extLst>
          </p:cNvPr>
          <p:cNvSpPr/>
          <p:nvPr/>
        </p:nvSpPr>
        <p:spPr>
          <a:xfrm>
            <a:off x="9042648" y="2913250"/>
            <a:ext cx="2611339" cy="3559406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80512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3AFAF77-C9B7-4F39-BD72-492693A97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55" y="1173562"/>
            <a:ext cx="5897901" cy="24089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9940B7-48FC-45D4-8108-1088748B2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2" y="4262481"/>
            <a:ext cx="6146828" cy="24617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122" y="156478"/>
            <a:ext cx="8814104" cy="725470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可视化监测 </a:t>
            </a:r>
            <a:r>
              <a:rPr lang="en-US" altLang="zh-CN" sz="3200" dirty="0">
                <a:latin typeface="+mj-lt"/>
              </a:rPr>
              <a:t>—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DAQ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DF4E-4836-457F-80E8-FA68CDDE08E9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1C945294-A091-4E87-B999-AEB1E893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DA7ABF-3B86-4ABD-B814-07A8D8353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02" y="1111733"/>
            <a:ext cx="2820454" cy="17624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8823E-4ABD-4AF4-B340-6D99383BD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42" y="1087630"/>
            <a:ext cx="5606258" cy="309405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57E9DAA-0353-4509-B4C4-6E20F0DA4F77}"/>
              </a:ext>
            </a:extLst>
          </p:cNvPr>
          <p:cNvSpPr txBox="1"/>
          <p:nvPr/>
        </p:nvSpPr>
        <p:spPr>
          <a:xfrm>
            <a:off x="2184824" y="273572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数据流进程资源占用状态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65EFF7-7D38-4E1C-8B4A-4BFDAB2F7FE1}"/>
              </a:ext>
            </a:extLst>
          </p:cNvPr>
          <p:cNvSpPr txBox="1"/>
          <p:nvPr/>
        </p:nvSpPr>
        <p:spPr>
          <a:xfrm>
            <a:off x="8574041" y="3012719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175</a:t>
            </a:r>
            <a:r>
              <a:rPr lang="zh-CN" altLang="en-US" sz="1200" dirty="0">
                <a:solidFill>
                  <a:srgbClr val="0070C0"/>
                </a:solidFill>
              </a:rPr>
              <a:t>台交换机网络端口状态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8175668-63D8-45A8-88D1-997BC15E2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496" y="3583185"/>
            <a:ext cx="4975266" cy="313829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FC8A3AF-AEB1-4F94-A76D-D645B41DB5F4}"/>
              </a:ext>
            </a:extLst>
          </p:cNvPr>
          <p:cNvSpPr txBox="1"/>
          <p:nvPr/>
        </p:nvSpPr>
        <p:spPr>
          <a:xfrm>
            <a:off x="7978373" y="5746267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109</a:t>
            </a:r>
            <a:r>
              <a:rPr lang="zh-CN" altLang="en-US" sz="1200" dirty="0">
                <a:solidFill>
                  <a:srgbClr val="0070C0"/>
                </a:solidFill>
              </a:rPr>
              <a:t>台节点集群服务状态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533EF3-2B73-4B2A-B9B6-B84470C91076}"/>
              </a:ext>
            </a:extLst>
          </p:cNvPr>
          <p:cNvSpPr txBox="1"/>
          <p:nvPr/>
        </p:nvSpPr>
        <p:spPr>
          <a:xfrm>
            <a:off x="2184824" y="549337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数据流运行状态</a:t>
            </a:r>
          </a:p>
        </p:txBody>
      </p:sp>
    </p:spTree>
    <p:extLst>
      <p:ext uri="{BB962C8B-B14F-4D97-AF65-F5344CB8AC3E}">
        <p14:creationId xmlns:p14="http://schemas.microsoft.com/office/powerpoint/2010/main" val="386191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C2C52D4-E849-40A2-A898-2D113CD8F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0464CA-3040-482D-A84A-19681133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altLang="zh-CN" sz="3600" dirty="0">
                <a:latin typeface="+mj-lt"/>
                <a:sym typeface="+mn-ea"/>
              </a:rPr>
              <a:t>Outline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B1FE969-DBF8-4BC2-8347-38E47F4D6C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4047" y="1426582"/>
            <a:ext cx="5613991" cy="4727947"/>
            <a:chOff x="3342481" y="2071101"/>
            <a:chExt cx="5508625" cy="2749555"/>
          </a:xfrm>
        </p:grpSpPr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0749743F-18B3-4FCB-A5FB-018CC52D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2481" y="2071101"/>
              <a:ext cx="5508625" cy="2749555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E86CFBF-BF86-4CA4-BDC4-002F22FFCEB1}"/>
                </a:ext>
              </a:extLst>
            </p:cNvPr>
            <p:cNvSpPr txBox="1"/>
            <p:nvPr/>
          </p:nvSpPr>
          <p:spPr>
            <a:xfrm>
              <a:off x="3926479" y="2464452"/>
              <a:ext cx="4451665" cy="199401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rgbClr val="5492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JUNO</a:t>
              </a:r>
              <a:r>
                <a:rPr lang="zh-CN" altLang="en-US" sz="2400" b="1" dirty="0">
                  <a:solidFill>
                    <a:srgbClr val="5492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实验背景介绍</a:t>
              </a: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rgbClr val="5492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JUNO DAQ</a:t>
              </a:r>
              <a:r>
                <a:rPr lang="zh-CN" altLang="en-US" sz="2400" b="1" dirty="0">
                  <a:solidFill>
                    <a:srgbClr val="5492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硬件部署</a:t>
              </a: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n"/>
              </a:pPr>
              <a:r>
                <a:rPr lang="en-US" altLang="zh-CN" sz="2400" b="1" dirty="0">
                  <a:solidFill>
                    <a:srgbClr val="5492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JUNO DAQ</a:t>
              </a:r>
              <a:r>
                <a:rPr lang="zh-CN" altLang="en-US" sz="2400" b="1" dirty="0">
                  <a:solidFill>
                    <a:srgbClr val="5492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软件设计与研发</a:t>
              </a:r>
            </a:p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n"/>
              </a:pPr>
              <a:r>
                <a:rPr lang="zh-CN" altLang="en-US" sz="2400" b="1" dirty="0">
                  <a:solidFill>
                    <a:srgbClr val="5492D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090705F-9134-4CBF-9E03-BF137D268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38" y="1990394"/>
            <a:ext cx="6400571" cy="360032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FE9E14-FBB3-4E51-B488-956C342B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7" y="1724692"/>
            <a:ext cx="6379541" cy="4110881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E2B4C4-947E-4C61-9EA5-6CC6EEE3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E40CEC-658E-4CC8-894C-B3B6E83C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6A3180A-90A5-4D91-A6A3-C1EAB6DD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+mj-lt"/>
              </a:rPr>
              <a:t>可视化监测 </a:t>
            </a:r>
            <a:r>
              <a:rPr lang="en-US" altLang="zh-CN" sz="3200" dirty="0">
                <a:latin typeface="+mj-lt"/>
              </a:rPr>
              <a:t>— </a:t>
            </a:r>
            <a:r>
              <a:rPr lang="zh-CN" altLang="en-US" sz="3200" dirty="0">
                <a:latin typeface="+mj-lt"/>
              </a:rPr>
              <a:t>探测器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07EAF89-35E0-483D-8EC8-D94C18475994}"/>
              </a:ext>
            </a:extLst>
          </p:cNvPr>
          <p:cNvSpPr txBox="1"/>
          <p:nvPr/>
        </p:nvSpPr>
        <p:spPr>
          <a:xfrm>
            <a:off x="2492054" y="5957462"/>
            <a:ext cx="2257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三维</a:t>
            </a:r>
            <a:r>
              <a:rPr lang="en-US" altLang="zh-CN" sz="1200" dirty="0">
                <a:solidFill>
                  <a:srgbClr val="0070C0"/>
                </a:solidFill>
              </a:rPr>
              <a:t>PMT</a:t>
            </a:r>
            <a:r>
              <a:rPr lang="zh-CN" altLang="en-US" sz="1200" dirty="0">
                <a:solidFill>
                  <a:srgbClr val="0070C0"/>
                </a:solidFill>
              </a:rPr>
              <a:t>计数率等状态监测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57BE925-4DC7-40F9-9674-2723C4F50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123" y="3780133"/>
            <a:ext cx="5243119" cy="29413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9653D8-B29F-4DF8-8434-424D50C82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24" y="1121640"/>
            <a:ext cx="5243119" cy="233652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BC75DCD-45FB-4515-AEA4-3F9C611982BC}"/>
              </a:ext>
            </a:extLst>
          </p:cNvPr>
          <p:cNvSpPr txBox="1"/>
          <p:nvPr/>
        </p:nvSpPr>
        <p:spPr>
          <a:xfrm>
            <a:off x="9626008" y="3697858"/>
            <a:ext cx="1563275" cy="2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单通道</a:t>
            </a:r>
            <a:r>
              <a:rPr lang="en-US" altLang="zh-CN" sz="1200" dirty="0">
                <a:solidFill>
                  <a:srgbClr val="0070C0"/>
                </a:solidFill>
              </a:rPr>
              <a:t>DCR</a:t>
            </a:r>
            <a:r>
              <a:rPr lang="zh-CN" altLang="en-US" sz="1200" dirty="0">
                <a:solidFill>
                  <a:srgbClr val="0070C0"/>
                </a:solidFill>
              </a:rPr>
              <a:t>监测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FA4D728-01F0-43C1-9FBB-F87C420D5545}"/>
              </a:ext>
            </a:extLst>
          </p:cNvPr>
          <p:cNvSpPr txBox="1"/>
          <p:nvPr/>
        </p:nvSpPr>
        <p:spPr>
          <a:xfrm>
            <a:off x="8844370" y="2270390"/>
            <a:ext cx="1563275" cy="2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DCR</a:t>
            </a:r>
            <a:r>
              <a:rPr lang="zh-CN" altLang="en-US" sz="1200" dirty="0">
                <a:solidFill>
                  <a:srgbClr val="0070C0"/>
                </a:solidFill>
              </a:rPr>
              <a:t>统计分布</a:t>
            </a:r>
          </a:p>
        </p:txBody>
      </p:sp>
    </p:spTree>
    <p:extLst>
      <p:ext uri="{BB962C8B-B14F-4D97-AF65-F5344CB8AC3E}">
        <p14:creationId xmlns:p14="http://schemas.microsoft.com/office/powerpoint/2010/main" val="99730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95D03B-ABC4-482E-B394-D1696E70F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8" y="4236515"/>
            <a:ext cx="5638558" cy="23441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32378F9-789A-4A04-A564-F4EB0EDD4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3" y="4236515"/>
            <a:ext cx="5160334" cy="23609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E65258-0089-4C29-A85A-8A3E7C236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3" y="1010300"/>
            <a:ext cx="5486401" cy="3036557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E2B4C4-947E-4C61-9EA5-6CC6EEE3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E40CEC-658E-4CC8-894C-B3B6E83C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6A3180A-90A5-4D91-A6A3-C1EAB6DD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+mj-lt"/>
              </a:rPr>
              <a:t>可视化监测 </a:t>
            </a:r>
            <a:r>
              <a:rPr lang="en-US" altLang="zh-CN" sz="3200" dirty="0">
                <a:latin typeface="+mj-lt"/>
              </a:rPr>
              <a:t>— </a:t>
            </a:r>
            <a:r>
              <a:rPr lang="zh-CN" altLang="en-US" sz="3200" dirty="0">
                <a:latin typeface="+mj-lt"/>
              </a:rPr>
              <a:t>电子学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4CE023-D9A8-4B2E-B518-52F860318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748" y="1137494"/>
            <a:ext cx="5363652" cy="29498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D919D36-EFE5-4EA9-8154-A9F5234718BF}"/>
              </a:ext>
            </a:extLst>
          </p:cNvPr>
          <p:cNvSpPr txBox="1"/>
          <p:nvPr/>
        </p:nvSpPr>
        <p:spPr>
          <a:xfrm>
            <a:off x="2814070" y="533531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电子学</a:t>
            </a:r>
            <a:r>
              <a:rPr lang="en-US" altLang="zh-CN" sz="1200" dirty="0">
                <a:solidFill>
                  <a:srgbClr val="0070C0"/>
                </a:solidFill>
              </a:rPr>
              <a:t>(GCU)</a:t>
            </a:r>
            <a:r>
              <a:rPr lang="zh-CN" altLang="en-US" sz="1200" dirty="0">
                <a:solidFill>
                  <a:srgbClr val="0070C0"/>
                </a:solidFill>
              </a:rPr>
              <a:t>运行状态监测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E20951-DB72-4D70-9D80-D127056F13D1}"/>
              </a:ext>
            </a:extLst>
          </p:cNvPr>
          <p:cNvSpPr txBox="1"/>
          <p:nvPr/>
        </p:nvSpPr>
        <p:spPr>
          <a:xfrm>
            <a:off x="8077972" y="277144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电子学缓冲区监测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F8BAF3D-9EDB-465F-B5F9-7B01318B9978}"/>
              </a:ext>
            </a:extLst>
          </p:cNvPr>
          <p:cNvSpPr txBox="1"/>
          <p:nvPr/>
        </p:nvSpPr>
        <p:spPr>
          <a:xfrm>
            <a:off x="7549468" y="5245037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触发率监测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A64D5C-E93C-474B-8E5F-0405C6EF03E4}"/>
              </a:ext>
            </a:extLst>
          </p:cNvPr>
          <p:cNvSpPr txBox="1"/>
          <p:nvPr/>
        </p:nvSpPr>
        <p:spPr>
          <a:xfrm>
            <a:off x="1902019" y="2158964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电子学配置相关</a:t>
            </a:r>
          </a:p>
        </p:txBody>
      </p:sp>
    </p:spTree>
    <p:extLst>
      <p:ext uri="{BB962C8B-B14F-4D97-AF65-F5344CB8AC3E}">
        <p14:creationId xmlns:p14="http://schemas.microsoft.com/office/powerpoint/2010/main" val="3106104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90844F-AF99-4646-9CEF-0A7ACB8F9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3" y="1061352"/>
            <a:ext cx="7567830" cy="4665504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AB1BEC-A27B-4B55-9DEB-7944CEC6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1010D16-E8EB-4DE8-9332-CF060E09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6546D55-B9EB-44BA-B15F-7ED3DFB2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移动端监测软件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F3D0DC9-83D4-4D63-B170-47077291FCA6}"/>
              </a:ext>
            </a:extLst>
          </p:cNvPr>
          <p:cNvSpPr txBox="1"/>
          <p:nvPr/>
        </p:nvSpPr>
        <p:spPr>
          <a:xfrm>
            <a:off x="6158562" y="6308080"/>
            <a:ext cx="497925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石源，“</a:t>
            </a:r>
            <a:r>
              <a:rPr lang="en-US" altLang="zh-CN" dirty="0"/>
              <a:t>JUNO DAQ</a:t>
            </a:r>
            <a:r>
              <a:rPr lang="zh-CN" altLang="en-US" dirty="0"/>
              <a:t>移动端监测软件的实现”</a:t>
            </a:r>
            <a:endParaRPr lang="en-US" altLang="zh-CN" dirty="0"/>
          </a:p>
          <a:p>
            <a:r>
              <a:rPr lang="en-US" altLang="zh-CN" dirty="0"/>
              <a:t>https://indico.ihep.ac.cn/event/26373/contributions/198320/</a:t>
            </a:r>
            <a:endParaRPr lang="zh-CN" altLang="en-US" dirty="0"/>
          </a:p>
        </p:txBody>
      </p:sp>
      <p:pic>
        <p:nvPicPr>
          <p:cNvPr id="7" name="图片 6" descr="05ee397075956960dbab1e74603906ba">
            <a:extLst>
              <a:ext uri="{FF2B5EF4-FFF2-40B4-BE49-F238E27FC236}">
                <a16:creationId xmlns:a16="http://schemas.microsoft.com/office/drawing/2014/main" id="{4AE159D9-D1CD-46B9-B28F-6001B4DE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64" y="1261431"/>
            <a:ext cx="2122124" cy="47181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C045F09-E7B8-4F4D-813E-E8B488985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457" y="3459286"/>
            <a:ext cx="4691937" cy="2816225"/>
          </a:xfrm>
          <a:prstGeom prst="rect">
            <a:avLst/>
          </a:prstGeom>
        </p:spPr>
      </p:pic>
      <p:pic>
        <p:nvPicPr>
          <p:cNvPr id="9" name="图片 8" descr="c56299265641d7c0075afba4650dcccc">
            <a:extLst>
              <a:ext uri="{FF2B5EF4-FFF2-40B4-BE49-F238E27FC236}">
                <a16:creationId xmlns:a16="http://schemas.microsoft.com/office/drawing/2014/main" id="{6C3A6034-464C-4488-90B1-944694FC8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274" y="1261431"/>
            <a:ext cx="2174240" cy="483171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61F8474-915A-481E-A3DA-1D3B7D1906C3}"/>
              </a:ext>
            </a:extLst>
          </p:cNvPr>
          <p:cNvSpPr txBox="1"/>
          <p:nvPr/>
        </p:nvSpPr>
        <p:spPr>
          <a:xfrm>
            <a:off x="3863163" y="512696"/>
            <a:ext cx="5847907" cy="4767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marL="0" lvl="2"/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面向移动端的轻量级、可定制的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实时监测报警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612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D090702-69A1-4568-8FAD-3F3FE327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0526A1-64BE-4240-A8E7-1CC67763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157108C-8AD1-432A-8F92-31B4EB81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2" y="156477"/>
            <a:ext cx="11255300" cy="872221"/>
          </a:xfrm>
        </p:spPr>
        <p:txBody>
          <a:bodyPr>
            <a:normAutofit/>
          </a:bodyPr>
          <a:lstStyle/>
          <a:p>
            <a:r>
              <a:rPr lang="zh-CN" altLang="en-US" dirty="0"/>
              <a:t>通用在线数据质量可视化系统</a:t>
            </a:r>
            <a:r>
              <a:rPr lang="en-US" altLang="zh-CN" dirty="0"/>
              <a:t>(ROBOT)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4DF104-834A-4F92-9070-DB9BE5FA6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55" y="4089354"/>
            <a:ext cx="3769845" cy="19588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0636DD-73AC-455B-81B8-E51C95EF5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59" y="1828800"/>
            <a:ext cx="3968710" cy="195887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CC9A255-971F-4C5D-B475-B714C3919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56" y="1468564"/>
            <a:ext cx="3232101" cy="23191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C338DE3-D735-4C84-B6A2-9C9F7C9EF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76" y="4106606"/>
            <a:ext cx="3590229" cy="19588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19F4FE-4FD9-4B48-849D-3444433E8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" y="1083411"/>
            <a:ext cx="4876915" cy="28609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B3B6207-7D0D-4AD3-AFB5-131D49F03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" y="3966811"/>
            <a:ext cx="4785857" cy="238687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669DC12-9863-4CEE-BF5A-BCAEBC88C924}"/>
              </a:ext>
            </a:extLst>
          </p:cNvPr>
          <p:cNvSpPr txBox="1"/>
          <p:nvPr/>
        </p:nvSpPr>
        <p:spPr>
          <a:xfrm>
            <a:off x="5821960" y="3473054"/>
            <a:ext cx="244250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Configuration file demo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F27F9D8-1207-4733-A740-FC69A27FC381}"/>
              </a:ext>
            </a:extLst>
          </p:cNvPr>
          <p:cNvSpPr txBox="1"/>
          <p:nvPr/>
        </p:nvSpPr>
        <p:spPr>
          <a:xfrm>
            <a:off x="2810312" y="3551274"/>
            <a:ext cx="204636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Architecture design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9C2488-7DF9-432F-A925-2DC889E7F8F6}"/>
              </a:ext>
            </a:extLst>
          </p:cNvPr>
          <p:cNvSpPr txBox="1"/>
          <p:nvPr/>
        </p:nvSpPr>
        <p:spPr>
          <a:xfrm>
            <a:off x="2381075" y="6329700"/>
            <a:ext cx="247560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System implementation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81779D4-8BB7-4454-BE7B-E8B123C600F9}"/>
              </a:ext>
            </a:extLst>
          </p:cNvPr>
          <p:cNvSpPr txBox="1"/>
          <p:nvPr/>
        </p:nvSpPr>
        <p:spPr>
          <a:xfrm>
            <a:off x="5786669" y="6099983"/>
            <a:ext cx="202093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Integration scheme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EFA29AE-C3BE-443B-B94F-A0334EFFB0A5}"/>
              </a:ext>
            </a:extLst>
          </p:cNvPr>
          <p:cNvSpPr txBox="1"/>
          <p:nvPr/>
        </p:nvSpPr>
        <p:spPr>
          <a:xfrm>
            <a:off x="10564368" y="3684336"/>
            <a:ext cx="136748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Applications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3B28A3E-E8D3-408E-A47C-48C48782914F}"/>
              </a:ext>
            </a:extLst>
          </p:cNvPr>
          <p:cNvSpPr txBox="1"/>
          <p:nvPr/>
        </p:nvSpPr>
        <p:spPr>
          <a:xfrm>
            <a:off x="6242772" y="1089562"/>
            <a:ext cx="584767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Zhang, </a:t>
            </a:r>
            <a:r>
              <a:rPr lang="en-US" altLang="zh-CN" dirty="0" err="1"/>
              <a:t>Shuihan</a:t>
            </a:r>
            <a:r>
              <a:rPr lang="en-US" altLang="zh-CN" dirty="0"/>
              <a:t>, et al. "A ROOT-based General Online Data Visualization System." </a:t>
            </a:r>
          </a:p>
          <a:p>
            <a:r>
              <a:rPr lang="en-US" altLang="zh-CN" dirty="0"/>
              <a:t>IEEE Transactions on Nuclear Science (2024).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DDAE5E8-6B38-46E2-A4AE-C77ED0DD43BC}"/>
              </a:ext>
            </a:extLst>
          </p:cNvPr>
          <p:cNvSpPr txBox="1"/>
          <p:nvPr/>
        </p:nvSpPr>
        <p:spPr>
          <a:xfrm>
            <a:off x="4253715" y="3927469"/>
            <a:ext cx="582297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支撑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JUNO DAQ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全部约十万张在线直方图显示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AB1E8E9-D95E-42D2-AB6C-C82EC952A754}"/>
              </a:ext>
            </a:extLst>
          </p:cNvPr>
          <p:cNvSpPr txBox="1"/>
          <p:nvPr/>
        </p:nvSpPr>
        <p:spPr>
          <a:xfrm>
            <a:off x="7938976" y="6238483"/>
            <a:ext cx="415147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张水涵，“</a:t>
            </a:r>
            <a:r>
              <a:rPr lang="en-US" altLang="zh-CN" dirty="0"/>
              <a:t>SPMT DAQ</a:t>
            </a:r>
            <a:r>
              <a:rPr lang="zh-CN" altLang="en-US" dirty="0"/>
              <a:t>系统的研究与实现”</a:t>
            </a:r>
            <a:endParaRPr lang="en-US" altLang="zh-CN" dirty="0"/>
          </a:p>
          <a:p>
            <a:r>
              <a:rPr lang="en-US" altLang="zh-CN" dirty="0"/>
              <a:t>https://indico.ihep.ac.cn/event/26373/contributions/198310/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9094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195171D-D076-496B-9681-AD6E3D73A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608" y="4663790"/>
            <a:ext cx="2697976" cy="18520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F2A262-C84E-4552-9B9B-80ABA36BB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226" y="4721244"/>
            <a:ext cx="2594104" cy="17371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992872C-8462-4697-A66E-38A2A6932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93" y="1073064"/>
            <a:ext cx="4963207" cy="3257009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E2B4C4-947E-4C61-9EA5-6CC6EEE3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E40CEC-658E-4CC8-894C-B3B6E83C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6A3180A-90A5-4D91-A6A3-C1EAB6DD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latin typeface="+mj-lt"/>
              </a:rPr>
              <a:t>数据质量可视化监测 </a:t>
            </a:r>
            <a:endParaRPr lang="zh-CN" altLang="en-US" sz="3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418707-FC55-4780-A8F7-F4B5D48700F7}"/>
              </a:ext>
            </a:extLst>
          </p:cNvPr>
          <p:cNvSpPr txBox="1"/>
          <p:nvPr/>
        </p:nvSpPr>
        <p:spPr>
          <a:xfrm>
            <a:off x="8549598" y="252438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事例筛选算法性能监测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9AA8105-B0B2-40F7-BA5C-815E6626A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5" y="1076580"/>
            <a:ext cx="4963207" cy="31127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BCE6DB8-7DDD-4E3A-85A1-9FFBF961B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1" y="4330073"/>
            <a:ext cx="5527956" cy="234962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5BEDB51-83E2-4220-AD31-7B036CAD4076}"/>
              </a:ext>
            </a:extLst>
          </p:cNvPr>
          <p:cNvSpPr txBox="1"/>
          <p:nvPr/>
        </p:nvSpPr>
        <p:spPr>
          <a:xfrm>
            <a:off x="2454270" y="241268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事例组装监测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57E6EF-3B92-491B-883D-CB7C21856052}"/>
              </a:ext>
            </a:extLst>
          </p:cNvPr>
          <p:cNvSpPr txBox="1"/>
          <p:nvPr/>
        </p:nvSpPr>
        <p:spPr>
          <a:xfrm>
            <a:off x="2266268" y="532770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olidFill>
                  <a:srgbClr val="0070C0"/>
                </a:solidFill>
              </a:rPr>
              <a:t>触发状态监测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D5D8D7-A3EB-4A71-BFB5-C9F487B4A63A}"/>
              </a:ext>
            </a:extLst>
          </p:cNvPr>
          <p:cNvSpPr txBox="1"/>
          <p:nvPr/>
        </p:nvSpPr>
        <p:spPr>
          <a:xfrm>
            <a:off x="3275560" y="4141009"/>
            <a:ext cx="651842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在整个联调、液闪灌装过程中发挥了重要作用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1FCDD53-2DF4-47F6-9362-902A3249DE83}"/>
              </a:ext>
            </a:extLst>
          </p:cNvPr>
          <p:cNvSpPr txBox="1"/>
          <p:nvPr/>
        </p:nvSpPr>
        <p:spPr>
          <a:xfrm>
            <a:off x="7885198" y="533514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SPMT</a:t>
            </a:r>
            <a:r>
              <a:rPr lang="zh-CN" altLang="en-US" sz="1200" dirty="0">
                <a:solidFill>
                  <a:srgbClr val="0070C0"/>
                </a:solidFill>
              </a:rPr>
              <a:t>数据质量监测</a:t>
            </a:r>
          </a:p>
        </p:txBody>
      </p:sp>
    </p:spTree>
    <p:extLst>
      <p:ext uri="{BB962C8B-B14F-4D97-AF65-F5344CB8AC3E}">
        <p14:creationId xmlns:p14="http://schemas.microsoft.com/office/powerpoint/2010/main" val="2217680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1BBD84-B122-4638-AF4B-58AEB83F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61" y="124508"/>
            <a:ext cx="10515600" cy="90927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基于机器学习的自动异常检测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B747C8-7F04-4522-A7AA-8ACC5AFD80F6}"/>
              </a:ext>
            </a:extLst>
          </p:cNvPr>
          <p:cNvSpPr txBox="1"/>
          <p:nvPr/>
        </p:nvSpPr>
        <p:spPr>
          <a:xfrm>
            <a:off x="848252" y="1064859"/>
            <a:ext cx="9923145" cy="400110"/>
          </a:xfrm>
          <a:prstGeom prst="rect">
            <a:avLst/>
          </a:prstGeom>
          <a:solidFill>
            <a:schemeClr val="tx1"/>
          </a:solidFill>
          <a:ln>
            <a:noFill/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altLang="zh-CN" dirty="0"/>
              <a:t>More real-time and automatic monitoring, ensure the experiment efficiency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8558244-DF94-4D7D-AA0B-999149E2D6C4}"/>
              </a:ext>
            </a:extLst>
          </p:cNvPr>
          <p:cNvSpPr/>
          <p:nvPr/>
        </p:nvSpPr>
        <p:spPr>
          <a:xfrm>
            <a:off x="886195" y="5703715"/>
            <a:ext cx="10140532" cy="494687"/>
          </a:xfrm>
          <a:prstGeom prst="rect">
            <a:avLst/>
          </a:prstGeom>
          <a:solidFill>
            <a:srgbClr val="FFC000">
              <a:alpha val="87000"/>
            </a:srgbClr>
          </a:solidFill>
          <a:ln w="12700" cap="flat" cmpd="sng" algn="ctr">
            <a:solidFill>
              <a:srgbClr val="4BACC6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en-US" altLang="zh-CN" sz="20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Provided a solution for real-time anomaly detection, has been validated in DAQ workflow</a:t>
            </a:r>
            <a:endParaRPr lang="zh-CN" altLang="en-US" sz="2000" b="1" kern="0" dirty="0">
              <a:solidFill>
                <a:prstClr val="black"/>
              </a:solidFill>
              <a:latin typeface="Calibri" panose="020F0502020204030204" pitchFamily="34" charset="0"/>
              <a:ea typeface="黑体"/>
              <a:cs typeface="Calibri" panose="020F050202020403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4F6D677-B9C9-4810-9DCE-BE4554A88534}"/>
              </a:ext>
            </a:extLst>
          </p:cNvPr>
          <p:cNvSpPr/>
          <p:nvPr/>
        </p:nvSpPr>
        <p:spPr>
          <a:xfrm>
            <a:off x="886195" y="5205345"/>
            <a:ext cx="3854915" cy="324570"/>
          </a:xfrm>
          <a:prstGeom prst="rect">
            <a:avLst/>
          </a:prstGeom>
          <a:gradFill flip="none" rotWithShape="1">
            <a:gsLst>
              <a:gs pos="18000">
                <a:srgbClr val="5B9BD5">
                  <a:lumMod val="75000"/>
                </a:srgbClr>
              </a:gs>
              <a:gs pos="70000">
                <a:srgbClr val="5B9BD5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1600" b="1" kern="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Deployment Strategy</a:t>
            </a: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Calibri" panose="020F0502020204030204" pitchFamily="34" charset="0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8F18DE1C-887C-4339-BBBA-5AD429A6D246}"/>
              </a:ext>
            </a:extLst>
          </p:cNvPr>
          <p:cNvSpPr txBox="1">
            <a:spLocks/>
          </p:cNvSpPr>
          <p:nvPr/>
        </p:nvSpPr>
        <p:spPr>
          <a:xfrm>
            <a:off x="5527758" y="1735069"/>
            <a:ext cx="5603846" cy="38801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91440" tIns="45720" rIns="91440" bIns="45720" rtlCol="0" anchor="t">
            <a:normAutofit lnSpcReduction="10000"/>
          </a:bodyPr>
          <a:lstStyle>
            <a:lvl1pPr marL="342900" indent="-3060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1pPr>
            <a:lvl2pPr marL="720000" lvl="1" indent="-2700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0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2pPr>
            <a:lvl3pPr marL="1026000" indent="-2160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3pPr>
            <a:lvl4pPr marL="1386000" indent="-2160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4pPr>
            <a:lvl5pPr marL="1674000" indent="-2160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5pPr>
            <a:lvl6pPr marL="20146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6pPr>
            <a:lvl7pPr marL="24018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7pPr>
            <a:lvl8pPr marL="2789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8pPr>
            <a:lvl9pPr marL="3106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dk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defRPr>
            </a:lvl9pPr>
          </a:lstStyle>
          <a:p>
            <a:r>
              <a:rPr lang="en-US" altLang="zh-CN" b="1" dirty="0">
                <a:solidFill>
                  <a:srgbClr val="C00000"/>
                </a:solidFill>
              </a:rPr>
              <a:t>Realtime anomaly detection system </a:t>
            </a:r>
            <a:endParaRPr lang="en-US" altLang="zh-CN" dirty="0"/>
          </a:p>
          <a:p>
            <a:pPr lvl="1"/>
            <a:r>
              <a:rPr lang="en-US" altLang="zh-CN" b="1" dirty="0"/>
              <a:t>Unsupervised</a:t>
            </a:r>
            <a:r>
              <a:rPr lang="en-US" altLang="zh-CN" dirty="0"/>
              <a:t> Model: Autoencoder</a:t>
            </a:r>
          </a:p>
          <a:p>
            <a:pPr lvl="1"/>
            <a:r>
              <a:rPr lang="en-US" altLang="zh-CN" b="1" dirty="0"/>
              <a:t>Supervised</a:t>
            </a:r>
            <a:r>
              <a:rPr lang="en-US" altLang="zh-CN" dirty="0"/>
              <a:t> Model: Neural Network</a:t>
            </a:r>
          </a:p>
          <a:p>
            <a:pPr lvl="1"/>
            <a:r>
              <a:rPr lang="en-US" altLang="zh-CN" dirty="0"/>
              <a:t>Model training &amp; optimization </a:t>
            </a:r>
          </a:p>
          <a:p>
            <a:pPr lvl="1"/>
            <a:r>
              <a:rPr lang="en-US" altLang="zh-CN" dirty="0"/>
              <a:t>Integrated &amp; tested with Radar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b="1" dirty="0"/>
              <a:t>Next: </a:t>
            </a:r>
            <a:r>
              <a:rPr lang="en-US" altLang="zh-CN" dirty="0"/>
              <a:t>Multi-model for scenarios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1405EC-1AC3-4827-8932-4D113B1F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05" y="4257727"/>
            <a:ext cx="3941756" cy="9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9D5E699-4768-40B9-B8B6-08636620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52" y="1662365"/>
            <a:ext cx="3914262" cy="234266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A67FE9-29FC-48E5-9C93-05D298970CC2}"/>
              </a:ext>
            </a:extLst>
          </p:cNvPr>
          <p:cNvSpPr/>
          <p:nvPr/>
        </p:nvSpPr>
        <p:spPr>
          <a:xfrm>
            <a:off x="834505" y="3962781"/>
            <a:ext cx="3899918" cy="248044"/>
          </a:xfrm>
          <a:prstGeom prst="rect">
            <a:avLst/>
          </a:prstGeom>
          <a:gradFill flip="none" rotWithShape="1">
            <a:gsLst>
              <a:gs pos="18000">
                <a:srgbClr val="5B9BD5">
                  <a:lumMod val="75000"/>
                </a:srgbClr>
              </a:gs>
              <a:gs pos="70000">
                <a:srgbClr val="5B9BD5">
                  <a:lumMod val="40000"/>
                  <a:lumOff val="60000"/>
                </a:srgb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1400" b="1" kern="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Architecture of Anomaly Detection Methods</a:t>
            </a:r>
            <a:endParaRPr kumimoji="0" lang="zh-CN" altLang="en-US" sz="10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Calibri" panose="020F0502020204030204" pitchFamily="34" charset="0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E0BBDA-B76C-44E3-AF31-7914FC24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2025/8/27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0807D-64CB-4496-B097-E857F005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3A7D-0AEC-4E58-BCA3-9E0F64539CE9}" type="slidenum">
              <a:rPr lang="zh-CN" altLang="en-US" smtClean="0"/>
              <a:t>35</a:t>
            </a:fld>
            <a:endParaRPr lang="zh-CN" altLang="en-US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73842431-4231-41D2-B0BD-4CFBDED1869D}"/>
              </a:ext>
            </a:extLst>
          </p:cNvPr>
          <p:cNvGraphicFramePr>
            <a:graphicFrameLocks noGrp="1"/>
          </p:cNvGraphicFramePr>
          <p:nvPr/>
        </p:nvGraphicFramePr>
        <p:xfrm>
          <a:off x="5785768" y="3831152"/>
          <a:ext cx="4985628" cy="11125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661876">
                  <a:extLst>
                    <a:ext uri="{9D8B030D-6E8A-4147-A177-3AD203B41FA5}">
                      <a16:colId xmlns:a16="http://schemas.microsoft.com/office/drawing/2014/main" val="1467890848"/>
                    </a:ext>
                  </a:extLst>
                </a:gridCol>
                <a:gridCol w="1661876">
                  <a:extLst>
                    <a:ext uri="{9D8B030D-6E8A-4147-A177-3AD203B41FA5}">
                      <a16:colId xmlns:a16="http://schemas.microsoft.com/office/drawing/2014/main" val="3056319700"/>
                    </a:ext>
                  </a:extLst>
                </a:gridCol>
                <a:gridCol w="1661876">
                  <a:extLst>
                    <a:ext uri="{9D8B030D-6E8A-4147-A177-3AD203B41FA5}">
                      <a16:colId xmlns:a16="http://schemas.microsoft.com/office/drawing/2014/main" val="681107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Recall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Prec.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095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Autoencoder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~97%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~88%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691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~99%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~99%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443232"/>
                  </a:ext>
                </a:extLst>
              </a:tr>
            </a:tbl>
          </a:graphicData>
        </a:graphic>
      </p:graphicFrame>
      <p:sp>
        <p:nvSpPr>
          <p:cNvPr id="5" name="对话气泡: 椭圆形 4">
            <a:extLst>
              <a:ext uri="{FF2B5EF4-FFF2-40B4-BE49-F238E27FC236}">
                <a16:creationId xmlns:a16="http://schemas.microsoft.com/office/drawing/2014/main" id="{211C2832-8B68-4E41-819D-19C0800B687D}"/>
              </a:ext>
            </a:extLst>
          </p:cNvPr>
          <p:cNvSpPr/>
          <p:nvPr/>
        </p:nvSpPr>
        <p:spPr>
          <a:xfrm>
            <a:off x="9970541" y="5093091"/>
            <a:ext cx="2084070" cy="548179"/>
          </a:xfrm>
          <a:prstGeom prst="wedgeEllipseCallout">
            <a:avLst>
              <a:gd name="adj1" fmla="val -45628"/>
              <a:gd name="adj2" fmla="val -6677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* Test done at JUNO, with SPMT ADC SPE</a:t>
            </a:r>
            <a:endParaRPr lang="zh-CN" altLang="en-US" sz="12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B4F19D6-2D83-4F63-898F-1D61849C20B6}"/>
              </a:ext>
            </a:extLst>
          </p:cNvPr>
          <p:cNvSpPr txBox="1"/>
          <p:nvPr/>
        </p:nvSpPr>
        <p:spPr>
          <a:xfrm>
            <a:off x="7938976" y="6238483"/>
            <a:ext cx="415147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张水涵，“</a:t>
            </a:r>
            <a:r>
              <a:rPr lang="en-US" altLang="zh-CN" dirty="0"/>
              <a:t>SPMT DAQ</a:t>
            </a:r>
            <a:r>
              <a:rPr lang="zh-CN" altLang="en-US" dirty="0"/>
              <a:t>系统的研究与实现”</a:t>
            </a:r>
            <a:endParaRPr lang="en-US" altLang="zh-CN" dirty="0"/>
          </a:p>
          <a:p>
            <a:r>
              <a:rPr lang="en-US" altLang="zh-CN" dirty="0"/>
              <a:t>https://indico.ihep.ac.cn/event/26373/contributions/198310/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7198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0057A64-7BCA-4813-9871-D1D70B16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95EE45-F595-49C4-8585-70D8CCA0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76DBBC8B-872B-40CA-B1F3-E671A5A8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试运行情况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3EA935-B171-4E10-A18F-60316D14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43" y="1336947"/>
            <a:ext cx="11435006" cy="3757888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3F0444B6-7A7B-4489-A633-C719F65BD94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97396" y="5208244"/>
            <a:ext cx="842807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月至今，连续试运行半年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边取数边升级，持续无缝切换，保障取数时间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0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37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+mj-lt"/>
                <a:sym typeface="+mn-ea"/>
              </a:rPr>
              <a:t>总结</a:t>
            </a:r>
            <a:endParaRPr lang="en-US" altLang="zh-CN" sz="3600" dirty="0">
              <a:latin typeface="+mj-lt"/>
              <a:cs typeface="Arial Black" panose="020B0A04020102020204" charset="0"/>
              <a:sym typeface="+mn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CDAAAC7-EC03-4B9B-A3D7-48D49023DD4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09599" y="1237673"/>
            <a:ext cx="10972800" cy="4978662"/>
            <a:chOff x="3350149" y="2060104"/>
            <a:chExt cx="5500345" cy="275205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1D650AC-3BBC-4E2E-AD7D-BA07EC40B89A}"/>
                </a:ext>
              </a:extLst>
            </p:cNvPr>
            <p:cNvGrpSpPr/>
            <p:nvPr/>
          </p:nvGrpSpPr>
          <p:grpSpPr>
            <a:xfrm>
              <a:off x="3350149" y="2060104"/>
              <a:ext cx="5500345" cy="2752054"/>
              <a:chOff x="3350149" y="2060104"/>
              <a:chExt cx="5500345" cy="2752054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A33EE710-8E16-48B8-AD50-8FD2B1D97736}"/>
                  </a:ext>
                </a:extLst>
              </p:cNvPr>
              <p:cNvGrpSpPr/>
              <p:nvPr/>
            </p:nvGrpSpPr>
            <p:grpSpPr>
              <a:xfrm>
                <a:off x="3404082" y="2060104"/>
                <a:ext cx="5281993" cy="2752054"/>
                <a:chOff x="3465297" y="2056278"/>
                <a:chExt cx="5281993" cy="2752054"/>
              </a:xfrm>
            </p:grpSpPr>
            <p:sp>
              <p:nvSpPr>
                <p:cNvPr id="43" name="图形 19">
                  <a:extLst>
                    <a:ext uri="{FF2B5EF4-FFF2-40B4-BE49-F238E27FC236}">
                      <a16:creationId xmlns:a16="http://schemas.microsoft.com/office/drawing/2014/main" id="{5479971F-24A6-40B0-A26F-7AE04EBA3BE1}"/>
                    </a:ext>
                  </a:extLst>
                </p:cNvPr>
                <p:cNvSpPr/>
                <p:nvPr/>
              </p:nvSpPr>
              <p:spPr>
                <a:xfrm>
                  <a:off x="3465297" y="2078327"/>
                  <a:ext cx="5281993" cy="2655093"/>
                </a:xfrm>
                <a:custGeom>
                  <a:avLst/>
                  <a:gdLst>
                    <a:gd name="connsiteX0" fmla="*/ 0 w 5281993"/>
                    <a:gd name="connsiteY0" fmla="*/ 0 h 2655093"/>
                    <a:gd name="connsiteX1" fmla="*/ 5281994 w 5281993"/>
                    <a:gd name="connsiteY1" fmla="*/ 0 h 2655093"/>
                    <a:gd name="connsiteX2" fmla="*/ 5281994 w 5281993"/>
                    <a:gd name="connsiteY2" fmla="*/ 2655094 h 2655093"/>
                    <a:gd name="connsiteX3" fmla="*/ 0 w 5281993"/>
                    <a:gd name="connsiteY3" fmla="*/ 2655094 h 2655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81993" h="2655093">
                      <a:moveTo>
                        <a:pt x="0" y="0"/>
                      </a:moveTo>
                      <a:lnTo>
                        <a:pt x="5281994" y="0"/>
                      </a:lnTo>
                      <a:lnTo>
                        <a:pt x="5281994" y="2655094"/>
                      </a:lnTo>
                      <a:lnTo>
                        <a:pt x="0" y="2655094"/>
                      </a:lnTo>
                      <a:close/>
                    </a:path>
                  </a:pathLst>
                </a:custGeom>
                <a:noFill/>
                <a:ln w="57150" cap="flat">
                  <a:gradFill>
                    <a:gsLst>
                      <a:gs pos="0">
                        <a:schemeClr val="tx2">
                          <a:lumMod val="25000"/>
                          <a:lumOff val="7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030A0"/>
                      </a:gs>
                    </a:gsLst>
                    <a:lin ang="0" scaled="0"/>
                  </a:gra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8459919D-8709-439B-96BD-A1EBB425F213}"/>
                    </a:ext>
                  </a:extLst>
                </p:cNvPr>
                <p:cNvGrpSpPr/>
                <p:nvPr/>
              </p:nvGrpSpPr>
              <p:grpSpPr>
                <a:xfrm>
                  <a:off x="3537095" y="2056278"/>
                  <a:ext cx="5111847" cy="2752054"/>
                  <a:chOff x="3537095" y="2056278"/>
                  <a:chExt cx="5111847" cy="2752054"/>
                </a:xfrm>
              </p:grpSpPr>
              <p:sp>
                <p:nvSpPr>
                  <p:cNvPr id="45" name="图形 23">
                    <a:extLst>
                      <a:ext uri="{FF2B5EF4-FFF2-40B4-BE49-F238E27FC236}">
                        <a16:creationId xmlns:a16="http://schemas.microsoft.com/office/drawing/2014/main" id="{49F76A6D-09AA-41EB-AAB8-6A6B25A9DB92}"/>
                      </a:ext>
                    </a:extLst>
                  </p:cNvPr>
                  <p:cNvSpPr/>
                  <p:nvPr/>
                </p:nvSpPr>
                <p:spPr>
                  <a:xfrm>
                    <a:off x="3537095" y="2056278"/>
                    <a:ext cx="2179034" cy="188880"/>
                  </a:xfrm>
                  <a:custGeom>
                    <a:avLst/>
                    <a:gdLst>
                      <a:gd name="connsiteX0" fmla="*/ 2179034 w 2179034"/>
                      <a:gd name="connsiteY0" fmla="*/ 0 h 188880"/>
                      <a:gd name="connsiteX1" fmla="*/ 2110454 w 2179034"/>
                      <a:gd name="connsiteY1" fmla="*/ 53435 h 188880"/>
                      <a:gd name="connsiteX2" fmla="*/ 1937004 w 2179034"/>
                      <a:gd name="connsiteY2" fmla="*/ 188881 h 188880"/>
                      <a:gd name="connsiteX3" fmla="*/ 0 w 2179034"/>
                      <a:gd name="connsiteY3" fmla="*/ 188881 h 188880"/>
                      <a:gd name="connsiteX4" fmla="*/ 173546 w 2179034"/>
                      <a:gd name="connsiteY4" fmla="*/ 53435 h 188880"/>
                      <a:gd name="connsiteX5" fmla="*/ 242030 w 2179034"/>
                      <a:gd name="connsiteY5" fmla="*/ 0 h 188880"/>
                      <a:gd name="connsiteX6" fmla="*/ 2179034 w 2179034"/>
                      <a:gd name="connsiteY6" fmla="*/ 0 h 18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79034" h="188880">
                        <a:moveTo>
                          <a:pt x="2179034" y="0"/>
                        </a:moveTo>
                        <a:lnTo>
                          <a:pt x="2110454" y="53435"/>
                        </a:lnTo>
                        <a:lnTo>
                          <a:pt x="1937004" y="188881"/>
                        </a:lnTo>
                        <a:lnTo>
                          <a:pt x="0" y="188881"/>
                        </a:lnTo>
                        <a:lnTo>
                          <a:pt x="173546" y="53435"/>
                        </a:lnTo>
                        <a:lnTo>
                          <a:pt x="242030" y="0"/>
                        </a:lnTo>
                        <a:lnTo>
                          <a:pt x="2179034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2">
                          <a:lumMod val="25000"/>
                          <a:lumOff val="7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030A0">
                          <a:alpha val="8000"/>
                        </a:srgbClr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图形 23">
                    <a:extLst>
                      <a:ext uri="{FF2B5EF4-FFF2-40B4-BE49-F238E27FC236}">
                        <a16:creationId xmlns:a16="http://schemas.microsoft.com/office/drawing/2014/main" id="{B3CCA0FD-15A3-4E50-BD01-39914284EE6B}"/>
                      </a:ext>
                    </a:extLst>
                  </p:cNvPr>
                  <p:cNvSpPr/>
                  <p:nvPr/>
                </p:nvSpPr>
                <p:spPr>
                  <a:xfrm>
                    <a:off x="6469908" y="4619452"/>
                    <a:ext cx="2179034" cy="188880"/>
                  </a:xfrm>
                  <a:custGeom>
                    <a:avLst/>
                    <a:gdLst>
                      <a:gd name="connsiteX0" fmla="*/ 2179034 w 2179034"/>
                      <a:gd name="connsiteY0" fmla="*/ 0 h 188880"/>
                      <a:gd name="connsiteX1" fmla="*/ 2110454 w 2179034"/>
                      <a:gd name="connsiteY1" fmla="*/ 53435 h 188880"/>
                      <a:gd name="connsiteX2" fmla="*/ 1937004 w 2179034"/>
                      <a:gd name="connsiteY2" fmla="*/ 188881 h 188880"/>
                      <a:gd name="connsiteX3" fmla="*/ 0 w 2179034"/>
                      <a:gd name="connsiteY3" fmla="*/ 188881 h 188880"/>
                      <a:gd name="connsiteX4" fmla="*/ 173546 w 2179034"/>
                      <a:gd name="connsiteY4" fmla="*/ 53435 h 188880"/>
                      <a:gd name="connsiteX5" fmla="*/ 242030 w 2179034"/>
                      <a:gd name="connsiteY5" fmla="*/ 0 h 188880"/>
                      <a:gd name="connsiteX6" fmla="*/ 2179034 w 2179034"/>
                      <a:gd name="connsiteY6" fmla="*/ 0 h 18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79034" h="188880">
                        <a:moveTo>
                          <a:pt x="2179034" y="0"/>
                        </a:moveTo>
                        <a:lnTo>
                          <a:pt x="2110454" y="53435"/>
                        </a:lnTo>
                        <a:lnTo>
                          <a:pt x="1937004" y="188881"/>
                        </a:lnTo>
                        <a:lnTo>
                          <a:pt x="0" y="188881"/>
                        </a:lnTo>
                        <a:lnTo>
                          <a:pt x="173546" y="53435"/>
                        </a:lnTo>
                        <a:lnTo>
                          <a:pt x="242030" y="0"/>
                        </a:lnTo>
                        <a:lnTo>
                          <a:pt x="2179034" y="0"/>
                        </a:lnTo>
                        <a:close/>
                      </a:path>
                    </a:pathLst>
                  </a:custGeom>
                  <a:gradFill>
                    <a:gsLst>
                      <a:gs pos="58000">
                        <a:srgbClr val="8983CA"/>
                      </a:gs>
                      <a:gs pos="0">
                        <a:schemeClr val="tx2">
                          <a:lumMod val="28000"/>
                          <a:lumOff val="72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  <a:alpha val="35000"/>
                        </a:schemeClr>
                      </a:gs>
                      <a:gs pos="100000">
                        <a:srgbClr val="7030A0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2E13B8B1-E792-475A-AFCF-53B673E2F12B}"/>
                  </a:ext>
                </a:extLst>
              </p:cNvPr>
              <p:cNvGrpSpPr/>
              <p:nvPr/>
            </p:nvGrpSpPr>
            <p:grpSpPr>
              <a:xfrm>
                <a:off x="3350149" y="2083164"/>
                <a:ext cx="5500345" cy="2466564"/>
                <a:chOff x="3350149" y="2083164"/>
                <a:chExt cx="5500345" cy="2466564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C4EACD6D-C264-46F2-96F2-F299A99B8C40}"/>
                    </a:ext>
                  </a:extLst>
                </p:cNvPr>
                <p:cNvGrpSpPr/>
                <p:nvPr/>
              </p:nvGrpSpPr>
              <p:grpSpPr>
                <a:xfrm>
                  <a:off x="3350149" y="2103989"/>
                  <a:ext cx="225665" cy="2445739"/>
                  <a:chOff x="3350149" y="2103989"/>
                  <a:chExt cx="225665" cy="2445739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AC7D5D43-61F4-478B-A26A-05CBAE12F487}"/>
                      </a:ext>
                    </a:extLst>
                  </p:cNvPr>
                  <p:cNvGrpSpPr/>
                  <p:nvPr/>
                </p:nvGrpSpPr>
                <p:grpSpPr>
                  <a:xfrm>
                    <a:off x="3350149" y="2103989"/>
                    <a:ext cx="107060" cy="322991"/>
                    <a:chOff x="3350149" y="2103989"/>
                    <a:chExt cx="107060" cy="322991"/>
                  </a:xfrm>
                </p:grpSpPr>
                <p:sp>
                  <p:nvSpPr>
                    <p:cNvPr id="41" name="任意多边形: 形状 40">
                      <a:extLst>
                        <a:ext uri="{FF2B5EF4-FFF2-40B4-BE49-F238E27FC236}">
                          <a16:creationId xmlns:a16="http://schemas.microsoft.com/office/drawing/2014/main" id="{3A149DB0-12EF-4B05-9FB0-9DA594991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0149" y="2103989"/>
                      <a:ext cx="107060" cy="194691"/>
                    </a:xfrm>
                    <a:custGeom>
                      <a:avLst/>
                      <a:gdLst>
                        <a:gd name="connsiteX0" fmla="*/ 107061 w 107060"/>
                        <a:gd name="connsiteY0" fmla="*/ 194691 h 194691"/>
                        <a:gd name="connsiteX1" fmla="*/ 0 w 107060"/>
                        <a:gd name="connsiteY1" fmla="*/ 85249 h 194691"/>
                        <a:gd name="connsiteX2" fmla="*/ 0 w 107060"/>
                        <a:gd name="connsiteY2" fmla="*/ 0 h 194691"/>
                        <a:gd name="connsiteX3" fmla="*/ 50102 w 107060"/>
                        <a:gd name="connsiteY3" fmla="*/ 52007 h 194691"/>
                        <a:gd name="connsiteX4" fmla="*/ 76676 w 107060"/>
                        <a:gd name="connsiteY4" fmla="*/ 79629 h 194691"/>
                        <a:gd name="connsiteX5" fmla="*/ 107061 w 107060"/>
                        <a:gd name="connsiteY5" fmla="*/ 111157 h 194691"/>
                        <a:gd name="connsiteX6" fmla="*/ 107061 w 107060"/>
                        <a:gd name="connsiteY6" fmla="*/ 194691 h 19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1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tx2">
                            <a:lumMod val="25000"/>
                            <a:lumOff val="7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7030A0"/>
                        </a:gs>
                      </a:gsLst>
                      <a:lin ang="10800000" scaled="0"/>
                    </a:gra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任意多边形: 形状 41">
                      <a:extLst>
                        <a:ext uri="{FF2B5EF4-FFF2-40B4-BE49-F238E27FC236}">
                          <a16:creationId xmlns:a16="http://schemas.microsoft.com/office/drawing/2014/main" id="{43E687C7-77B8-495D-9931-A02AB882BC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0149" y="2232290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7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1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1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tx2">
                            <a:lumMod val="25000"/>
                            <a:lumOff val="7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7030A0"/>
                        </a:gs>
                      </a:gsLst>
                      <a:lin ang="10800000" scaled="0"/>
                    </a:gra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3007C3D7-DCDC-41F2-92BE-1265AD9E3473}"/>
                      </a:ext>
                    </a:extLst>
                  </p:cNvPr>
                  <p:cNvGrpSpPr/>
                  <p:nvPr/>
                </p:nvGrpSpPr>
                <p:grpSpPr>
                  <a:xfrm>
                    <a:off x="3468754" y="3457116"/>
                    <a:ext cx="107060" cy="1092612"/>
                    <a:chOff x="6043612" y="2881312"/>
                    <a:chExt cx="107060" cy="1092612"/>
                  </a:xfrm>
                  <a:gradFill>
                    <a:gsLst>
                      <a:gs pos="0">
                        <a:schemeClr val="tx2">
                          <a:lumMod val="25000"/>
                          <a:lumOff val="7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030A0"/>
                      </a:gs>
                    </a:gsLst>
                    <a:lin ang="10800000" scaled="0"/>
                  </a:gradFill>
                </p:grpSpPr>
                <p:sp>
                  <p:nvSpPr>
                    <p:cNvPr id="33" name="任意多边形: 形状 32">
                      <a:extLst>
                        <a:ext uri="{FF2B5EF4-FFF2-40B4-BE49-F238E27FC236}">
                          <a16:creationId xmlns:a16="http://schemas.microsoft.com/office/drawing/2014/main" id="{605E1933-E383-44AF-820B-E4AC7AA5F7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2881312"/>
                      <a:ext cx="107060" cy="194691"/>
                    </a:xfrm>
                    <a:custGeom>
                      <a:avLst/>
                      <a:gdLst>
                        <a:gd name="connsiteX0" fmla="*/ 107061 w 107060"/>
                        <a:gd name="connsiteY0" fmla="*/ 194691 h 194691"/>
                        <a:gd name="connsiteX1" fmla="*/ 0 w 107060"/>
                        <a:gd name="connsiteY1" fmla="*/ 85249 h 194691"/>
                        <a:gd name="connsiteX2" fmla="*/ 0 w 107060"/>
                        <a:gd name="connsiteY2" fmla="*/ 0 h 194691"/>
                        <a:gd name="connsiteX3" fmla="*/ 50102 w 107060"/>
                        <a:gd name="connsiteY3" fmla="*/ 52007 h 194691"/>
                        <a:gd name="connsiteX4" fmla="*/ 76676 w 107060"/>
                        <a:gd name="connsiteY4" fmla="*/ 79629 h 194691"/>
                        <a:gd name="connsiteX5" fmla="*/ 107061 w 107060"/>
                        <a:gd name="connsiteY5" fmla="*/ 111157 h 194691"/>
                        <a:gd name="connsiteX6" fmla="*/ 107061 w 107060"/>
                        <a:gd name="connsiteY6" fmla="*/ 194691 h 19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1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任意多边形: 形状 33">
                      <a:extLst>
                        <a:ext uri="{FF2B5EF4-FFF2-40B4-BE49-F238E27FC236}">
                          <a16:creationId xmlns:a16="http://schemas.microsoft.com/office/drawing/2014/main" id="{D9EEA31F-0F1C-49D9-A67C-419839DDE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009613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7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1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1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任意多边形: 形状 34">
                      <a:extLst>
                        <a:ext uri="{FF2B5EF4-FFF2-40B4-BE49-F238E27FC236}">
                          <a16:creationId xmlns:a16="http://schemas.microsoft.com/office/drawing/2014/main" id="{A8CEF8B5-817E-4EA5-8BB8-89A41A5C6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137820"/>
                      <a:ext cx="107060" cy="194786"/>
                    </a:xfrm>
                    <a:custGeom>
                      <a:avLst/>
                      <a:gdLst>
                        <a:gd name="connsiteX0" fmla="*/ 107061 w 107060"/>
                        <a:gd name="connsiteY0" fmla="*/ 194786 h 194786"/>
                        <a:gd name="connsiteX1" fmla="*/ 0 w 107060"/>
                        <a:gd name="connsiteY1" fmla="*/ 85249 h 194786"/>
                        <a:gd name="connsiteX2" fmla="*/ 0 w 107060"/>
                        <a:gd name="connsiteY2" fmla="*/ 0 h 194786"/>
                        <a:gd name="connsiteX3" fmla="*/ 50102 w 107060"/>
                        <a:gd name="connsiteY3" fmla="*/ 52006 h 194786"/>
                        <a:gd name="connsiteX4" fmla="*/ 76676 w 107060"/>
                        <a:gd name="connsiteY4" fmla="*/ 79629 h 194786"/>
                        <a:gd name="connsiteX5" fmla="*/ 107061 w 107060"/>
                        <a:gd name="connsiteY5" fmla="*/ 111157 h 194786"/>
                        <a:gd name="connsiteX6" fmla="*/ 107061 w 107060"/>
                        <a:gd name="connsiteY6" fmla="*/ 194786 h 194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786">
                          <a:moveTo>
                            <a:pt x="107061" y="194786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786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任意多边形: 形状 35">
                      <a:extLst>
                        <a:ext uri="{FF2B5EF4-FFF2-40B4-BE49-F238E27FC236}">
                          <a16:creationId xmlns:a16="http://schemas.microsoft.com/office/drawing/2014/main" id="{61DD4D91-A509-438C-B8F5-2517E88CE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266122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6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157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任意多边形: 形状 36">
                      <a:extLst>
                        <a:ext uri="{FF2B5EF4-FFF2-40B4-BE49-F238E27FC236}">
                          <a16:creationId xmlns:a16="http://schemas.microsoft.com/office/drawing/2014/main" id="{4ED2A712-19A2-4A31-83A4-35CED700EC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394423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7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2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2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任意多边形: 形状 37">
                      <a:extLst>
                        <a:ext uri="{FF2B5EF4-FFF2-40B4-BE49-F238E27FC236}">
                          <a16:creationId xmlns:a16="http://schemas.microsoft.com/office/drawing/2014/main" id="{DECBA5BE-EF5B-472F-9DC8-366FAD132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522630"/>
                      <a:ext cx="107060" cy="194786"/>
                    </a:xfrm>
                    <a:custGeom>
                      <a:avLst/>
                      <a:gdLst>
                        <a:gd name="connsiteX0" fmla="*/ 107061 w 107060"/>
                        <a:gd name="connsiteY0" fmla="*/ 194786 h 194786"/>
                        <a:gd name="connsiteX1" fmla="*/ 0 w 107060"/>
                        <a:gd name="connsiteY1" fmla="*/ 85249 h 194786"/>
                        <a:gd name="connsiteX2" fmla="*/ 0 w 107060"/>
                        <a:gd name="connsiteY2" fmla="*/ 0 h 194786"/>
                        <a:gd name="connsiteX3" fmla="*/ 50102 w 107060"/>
                        <a:gd name="connsiteY3" fmla="*/ 52006 h 194786"/>
                        <a:gd name="connsiteX4" fmla="*/ 76676 w 107060"/>
                        <a:gd name="connsiteY4" fmla="*/ 79629 h 194786"/>
                        <a:gd name="connsiteX5" fmla="*/ 107061 w 107060"/>
                        <a:gd name="connsiteY5" fmla="*/ 111157 h 194786"/>
                        <a:gd name="connsiteX6" fmla="*/ 107061 w 107060"/>
                        <a:gd name="connsiteY6" fmla="*/ 194786 h 194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786">
                          <a:moveTo>
                            <a:pt x="107061" y="194786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786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任意多边形: 形状 38">
                      <a:extLst>
                        <a:ext uri="{FF2B5EF4-FFF2-40B4-BE49-F238E27FC236}">
                          <a16:creationId xmlns:a16="http://schemas.microsoft.com/office/drawing/2014/main" id="{9B2C096F-CD51-4E59-95F6-D3656C6C6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650932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6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1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061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任意多边形: 形状 39">
                      <a:extLst>
                        <a:ext uri="{FF2B5EF4-FFF2-40B4-BE49-F238E27FC236}">
                          <a16:creationId xmlns:a16="http://schemas.microsoft.com/office/drawing/2014/main" id="{53C77467-1A6C-4A0F-B8DE-670343250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779233"/>
                      <a:ext cx="107060" cy="194691"/>
                    </a:xfrm>
                    <a:custGeom>
                      <a:avLst/>
                      <a:gdLst>
                        <a:gd name="connsiteX0" fmla="*/ 107061 w 107060"/>
                        <a:gd name="connsiteY0" fmla="*/ 194691 h 194691"/>
                        <a:gd name="connsiteX1" fmla="*/ 0 w 107060"/>
                        <a:gd name="connsiteY1" fmla="*/ 85249 h 194691"/>
                        <a:gd name="connsiteX2" fmla="*/ 0 w 107060"/>
                        <a:gd name="connsiteY2" fmla="*/ 0 h 194691"/>
                        <a:gd name="connsiteX3" fmla="*/ 50102 w 107060"/>
                        <a:gd name="connsiteY3" fmla="*/ 52007 h 194691"/>
                        <a:gd name="connsiteX4" fmla="*/ 76676 w 107060"/>
                        <a:gd name="connsiteY4" fmla="*/ 79629 h 194691"/>
                        <a:gd name="connsiteX5" fmla="*/ 107061 w 107060"/>
                        <a:gd name="connsiteY5" fmla="*/ 111062 h 194691"/>
                        <a:gd name="connsiteX6" fmla="*/ 107061 w 107060"/>
                        <a:gd name="connsiteY6" fmla="*/ 194691 h 19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1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2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C0882BC9-5E8B-479F-A090-3F43243B06FF}"/>
                    </a:ext>
                  </a:extLst>
                </p:cNvPr>
                <p:cNvGrpSpPr/>
                <p:nvPr/>
              </p:nvGrpSpPr>
              <p:grpSpPr>
                <a:xfrm>
                  <a:off x="8630841" y="2083164"/>
                  <a:ext cx="219653" cy="2424875"/>
                  <a:chOff x="8630841" y="2083164"/>
                  <a:chExt cx="219653" cy="2424875"/>
                </a:xfrm>
              </p:grpSpPr>
              <p:grpSp>
                <p:nvGrpSpPr>
                  <p:cNvPr id="19" name="组合 18">
                    <a:extLst>
                      <a:ext uri="{FF2B5EF4-FFF2-40B4-BE49-F238E27FC236}">
                        <a16:creationId xmlns:a16="http://schemas.microsoft.com/office/drawing/2014/main" id="{2048905F-35D9-4D59-B2BF-73EE4FC22C48}"/>
                      </a:ext>
                    </a:extLst>
                  </p:cNvPr>
                  <p:cNvGrpSpPr/>
                  <p:nvPr/>
                </p:nvGrpSpPr>
                <p:grpSpPr>
                  <a:xfrm>
                    <a:off x="8743434" y="2083164"/>
                    <a:ext cx="107060" cy="1092612"/>
                    <a:chOff x="6043612" y="2881312"/>
                    <a:chExt cx="107060" cy="1092612"/>
                  </a:xfrm>
                  <a:gradFill>
                    <a:gsLst>
                      <a:gs pos="0">
                        <a:schemeClr val="tx2">
                          <a:lumMod val="25000"/>
                          <a:lumOff val="7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030A0"/>
                      </a:gs>
                    </a:gsLst>
                    <a:lin ang="10800000" scaled="0"/>
                  </a:gradFill>
                </p:grpSpPr>
                <p:sp>
                  <p:nvSpPr>
                    <p:cNvPr id="23" name="任意多边形: 形状 22">
                      <a:extLst>
                        <a:ext uri="{FF2B5EF4-FFF2-40B4-BE49-F238E27FC236}">
                          <a16:creationId xmlns:a16="http://schemas.microsoft.com/office/drawing/2014/main" id="{93B7E831-D0E8-43DB-8588-83318EE01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2881312"/>
                      <a:ext cx="107060" cy="194691"/>
                    </a:xfrm>
                    <a:custGeom>
                      <a:avLst/>
                      <a:gdLst>
                        <a:gd name="connsiteX0" fmla="*/ 107061 w 107060"/>
                        <a:gd name="connsiteY0" fmla="*/ 194691 h 194691"/>
                        <a:gd name="connsiteX1" fmla="*/ 0 w 107060"/>
                        <a:gd name="connsiteY1" fmla="*/ 85249 h 194691"/>
                        <a:gd name="connsiteX2" fmla="*/ 0 w 107060"/>
                        <a:gd name="connsiteY2" fmla="*/ 0 h 194691"/>
                        <a:gd name="connsiteX3" fmla="*/ 50102 w 107060"/>
                        <a:gd name="connsiteY3" fmla="*/ 52007 h 194691"/>
                        <a:gd name="connsiteX4" fmla="*/ 76676 w 107060"/>
                        <a:gd name="connsiteY4" fmla="*/ 79629 h 194691"/>
                        <a:gd name="connsiteX5" fmla="*/ 107061 w 107060"/>
                        <a:gd name="connsiteY5" fmla="*/ 111157 h 194691"/>
                        <a:gd name="connsiteX6" fmla="*/ 107061 w 107060"/>
                        <a:gd name="connsiteY6" fmla="*/ 194691 h 19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1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任意多边形: 形状 23">
                      <a:extLst>
                        <a:ext uri="{FF2B5EF4-FFF2-40B4-BE49-F238E27FC236}">
                          <a16:creationId xmlns:a16="http://schemas.microsoft.com/office/drawing/2014/main" id="{C1280AAB-0778-41F8-BA27-79CA589D8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009613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7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1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1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任意多边形: 形状 24">
                      <a:extLst>
                        <a:ext uri="{FF2B5EF4-FFF2-40B4-BE49-F238E27FC236}">
                          <a16:creationId xmlns:a16="http://schemas.microsoft.com/office/drawing/2014/main" id="{F504339D-AFFB-4B59-B4C6-1D8C8CD015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137820"/>
                      <a:ext cx="107060" cy="194786"/>
                    </a:xfrm>
                    <a:custGeom>
                      <a:avLst/>
                      <a:gdLst>
                        <a:gd name="connsiteX0" fmla="*/ 107061 w 107060"/>
                        <a:gd name="connsiteY0" fmla="*/ 194786 h 194786"/>
                        <a:gd name="connsiteX1" fmla="*/ 0 w 107060"/>
                        <a:gd name="connsiteY1" fmla="*/ 85249 h 194786"/>
                        <a:gd name="connsiteX2" fmla="*/ 0 w 107060"/>
                        <a:gd name="connsiteY2" fmla="*/ 0 h 194786"/>
                        <a:gd name="connsiteX3" fmla="*/ 50102 w 107060"/>
                        <a:gd name="connsiteY3" fmla="*/ 52006 h 194786"/>
                        <a:gd name="connsiteX4" fmla="*/ 76676 w 107060"/>
                        <a:gd name="connsiteY4" fmla="*/ 79629 h 194786"/>
                        <a:gd name="connsiteX5" fmla="*/ 107061 w 107060"/>
                        <a:gd name="connsiteY5" fmla="*/ 111157 h 194786"/>
                        <a:gd name="connsiteX6" fmla="*/ 107061 w 107060"/>
                        <a:gd name="connsiteY6" fmla="*/ 194786 h 194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786">
                          <a:moveTo>
                            <a:pt x="107061" y="194786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786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" name="任意多边形: 形状 25">
                      <a:extLst>
                        <a:ext uri="{FF2B5EF4-FFF2-40B4-BE49-F238E27FC236}">
                          <a16:creationId xmlns:a16="http://schemas.microsoft.com/office/drawing/2014/main" id="{90E4E6EE-35C1-4EEF-A038-D604B9C0DD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266122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6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157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" name="任意多边形: 形状 26">
                      <a:extLst>
                        <a:ext uri="{FF2B5EF4-FFF2-40B4-BE49-F238E27FC236}">
                          <a16:creationId xmlns:a16="http://schemas.microsoft.com/office/drawing/2014/main" id="{A6911CC2-1C03-4AC6-9A5E-D8F135229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394423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7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2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2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" name="任意多边形: 形状 27">
                      <a:extLst>
                        <a:ext uri="{FF2B5EF4-FFF2-40B4-BE49-F238E27FC236}">
                          <a16:creationId xmlns:a16="http://schemas.microsoft.com/office/drawing/2014/main" id="{384E1802-F5DD-4D6F-B5D8-904ED3C680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522630"/>
                      <a:ext cx="107060" cy="194786"/>
                    </a:xfrm>
                    <a:custGeom>
                      <a:avLst/>
                      <a:gdLst>
                        <a:gd name="connsiteX0" fmla="*/ 107061 w 107060"/>
                        <a:gd name="connsiteY0" fmla="*/ 194786 h 194786"/>
                        <a:gd name="connsiteX1" fmla="*/ 0 w 107060"/>
                        <a:gd name="connsiteY1" fmla="*/ 85249 h 194786"/>
                        <a:gd name="connsiteX2" fmla="*/ 0 w 107060"/>
                        <a:gd name="connsiteY2" fmla="*/ 0 h 194786"/>
                        <a:gd name="connsiteX3" fmla="*/ 50102 w 107060"/>
                        <a:gd name="connsiteY3" fmla="*/ 52006 h 194786"/>
                        <a:gd name="connsiteX4" fmla="*/ 76676 w 107060"/>
                        <a:gd name="connsiteY4" fmla="*/ 79629 h 194786"/>
                        <a:gd name="connsiteX5" fmla="*/ 107061 w 107060"/>
                        <a:gd name="connsiteY5" fmla="*/ 111157 h 194786"/>
                        <a:gd name="connsiteX6" fmla="*/ 107061 w 107060"/>
                        <a:gd name="connsiteY6" fmla="*/ 194786 h 194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786">
                          <a:moveTo>
                            <a:pt x="107061" y="194786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786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" name="任意多边形: 形状 28">
                      <a:extLst>
                        <a:ext uri="{FF2B5EF4-FFF2-40B4-BE49-F238E27FC236}">
                          <a16:creationId xmlns:a16="http://schemas.microsoft.com/office/drawing/2014/main" id="{888850D5-F95E-4389-9F1F-E4AEFFD86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650932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6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1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6"/>
                          </a:lnTo>
                          <a:lnTo>
                            <a:pt x="76676" y="79629"/>
                          </a:lnTo>
                          <a:lnTo>
                            <a:pt x="107061" y="111061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" name="任意多边形: 形状 29">
                      <a:extLst>
                        <a:ext uri="{FF2B5EF4-FFF2-40B4-BE49-F238E27FC236}">
                          <a16:creationId xmlns:a16="http://schemas.microsoft.com/office/drawing/2014/main" id="{B96A202A-7119-402F-832D-F4E28144C8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779233"/>
                      <a:ext cx="107060" cy="194691"/>
                    </a:xfrm>
                    <a:custGeom>
                      <a:avLst/>
                      <a:gdLst>
                        <a:gd name="connsiteX0" fmla="*/ 107061 w 107060"/>
                        <a:gd name="connsiteY0" fmla="*/ 194691 h 194691"/>
                        <a:gd name="connsiteX1" fmla="*/ 0 w 107060"/>
                        <a:gd name="connsiteY1" fmla="*/ 85249 h 194691"/>
                        <a:gd name="connsiteX2" fmla="*/ 0 w 107060"/>
                        <a:gd name="connsiteY2" fmla="*/ 0 h 194691"/>
                        <a:gd name="connsiteX3" fmla="*/ 50102 w 107060"/>
                        <a:gd name="connsiteY3" fmla="*/ 52007 h 194691"/>
                        <a:gd name="connsiteX4" fmla="*/ 76676 w 107060"/>
                        <a:gd name="connsiteY4" fmla="*/ 79629 h 194691"/>
                        <a:gd name="connsiteX5" fmla="*/ 107061 w 107060"/>
                        <a:gd name="connsiteY5" fmla="*/ 111062 h 194691"/>
                        <a:gd name="connsiteX6" fmla="*/ 107061 w 107060"/>
                        <a:gd name="connsiteY6" fmla="*/ 194691 h 19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1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2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" name="组合 19">
                    <a:extLst>
                      <a:ext uri="{FF2B5EF4-FFF2-40B4-BE49-F238E27FC236}">
                        <a16:creationId xmlns:a16="http://schemas.microsoft.com/office/drawing/2014/main" id="{8E099407-5020-4F1E-99B8-FD3558F3B88E}"/>
                      </a:ext>
                    </a:extLst>
                  </p:cNvPr>
                  <p:cNvGrpSpPr/>
                  <p:nvPr/>
                </p:nvGrpSpPr>
                <p:grpSpPr>
                  <a:xfrm>
                    <a:off x="8630841" y="4185048"/>
                    <a:ext cx="107060" cy="322991"/>
                    <a:chOff x="6043612" y="3267075"/>
                    <a:chExt cx="107060" cy="322991"/>
                  </a:xfrm>
                  <a:gradFill>
                    <a:gsLst>
                      <a:gs pos="0">
                        <a:schemeClr val="tx2">
                          <a:lumMod val="25000"/>
                          <a:lumOff val="7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030A0"/>
                      </a:gs>
                    </a:gsLst>
                    <a:lin ang="10800000" scaled="0"/>
                  </a:gradFill>
                </p:grpSpPr>
                <p:sp>
                  <p:nvSpPr>
                    <p:cNvPr id="21" name="任意多边形: 形状 20">
                      <a:extLst>
                        <a:ext uri="{FF2B5EF4-FFF2-40B4-BE49-F238E27FC236}">
                          <a16:creationId xmlns:a16="http://schemas.microsoft.com/office/drawing/2014/main" id="{46D8EDD3-53C4-4DB7-8E3D-8BBC90FCFD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267075"/>
                      <a:ext cx="107060" cy="194691"/>
                    </a:xfrm>
                    <a:custGeom>
                      <a:avLst/>
                      <a:gdLst>
                        <a:gd name="connsiteX0" fmla="*/ 107061 w 107060"/>
                        <a:gd name="connsiteY0" fmla="*/ 194691 h 194691"/>
                        <a:gd name="connsiteX1" fmla="*/ 0 w 107060"/>
                        <a:gd name="connsiteY1" fmla="*/ 85249 h 194691"/>
                        <a:gd name="connsiteX2" fmla="*/ 0 w 107060"/>
                        <a:gd name="connsiteY2" fmla="*/ 0 h 194691"/>
                        <a:gd name="connsiteX3" fmla="*/ 50102 w 107060"/>
                        <a:gd name="connsiteY3" fmla="*/ 52007 h 194691"/>
                        <a:gd name="connsiteX4" fmla="*/ 76676 w 107060"/>
                        <a:gd name="connsiteY4" fmla="*/ 79629 h 194691"/>
                        <a:gd name="connsiteX5" fmla="*/ 107061 w 107060"/>
                        <a:gd name="connsiteY5" fmla="*/ 111157 h 194691"/>
                        <a:gd name="connsiteX6" fmla="*/ 107061 w 107060"/>
                        <a:gd name="connsiteY6" fmla="*/ 194691 h 194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1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157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任意多边形: 形状 21">
                      <a:extLst>
                        <a:ext uri="{FF2B5EF4-FFF2-40B4-BE49-F238E27FC236}">
                          <a16:creationId xmlns:a16="http://schemas.microsoft.com/office/drawing/2014/main" id="{B37F2304-80DE-4865-B3BC-8017D704C7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43612" y="3395376"/>
                      <a:ext cx="107060" cy="194690"/>
                    </a:xfrm>
                    <a:custGeom>
                      <a:avLst/>
                      <a:gdLst>
                        <a:gd name="connsiteX0" fmla="*/ 107061 w 107060"/>
                        <a:gd name="connsiteY0" fmla="*/ 194691 h 194690"/>
                        <a:gd name="connsiteX1" fmla="*/ 0 w 107060"/>
                        <a:gd name="connsiteY1" fmla="*/ 85249 h 194690"/>
                        <a:gd name="connsiteX2" fmla="*/ 0 w 107060"/>
                        <a:gd name="connsiteY2" fmla="*/ 0 h 194690"/>
                        <a:gd name="connsiteX3" fmla="*/ 50102 w 107060"/>
                        <a:gd name="connsiteY3" fmla="*/ 52007 h 194690"/>
                        <a:gd name="connsiteX4" fmla="*/ 76676 w 107060"/>
                        <a:gd name="connsiteY4" fmla="*/ 79629 h 194690"/>
                        <a:gd name="connsiteX5" fmla="*/ 107061 w 107060"/>
                        <a:gd name="connsiteY5" fmla="*/ 111061 h 194690"/>
                        <a:gd name="connsiteX6" fmla="*/ 107061 w 107060"/>
                        <a:gd name="connsiteY6" fmla="*/ 194691 h 1946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7060" h="194690">
                          <a:moveTo>
                            <a:pt x="107061" y="194691"/>
                          </a:moveTo>
                          <a:lnTo>
                            <a:pt x="0" y="85249"/>
                          </a:lnTo>
                          <a:lnTo>
                            <a:pt x="0" y="0"/>
                          </a:lnTo>
                          <a:lnTo>
                            <a:pt x="50102" y="52007"/>
                          </a:lnTo>
                          <a:lnTo>
                            <a:pt x="76676" y="79629"/>
                          </a:lnTo>
                          <a:lnTo>
                            <a:pt x="107061" y="111061"/>
                          </a:lnTo>
                          <a:lnTo>
                            <a:pt x="107061" y="194691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6E710A0-6460-4873-B4F8-EC4F75513EF2}"/>
                </a:ext>
              </a:extLst>
            </p:cNvPr>
            <p:cNvSpPr txBox="1"/>
            <p:nvPr/>
          </p:nvSpPr>
          <p:spPr>
            <a:xfrm>
              <a:off x="3566386" y="2330966"/>
              <a:ext cx="3685029" cy="106697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完成核心开发与部署​​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</a:t>
              </a:r>
              <a:r>
                <a:rPr lang="en-US" altLang="zh-CN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Radar</a:t>
              </a:r>
              <a:r>
                <a:rPr lang="zh-CN" altLang="en-US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平台完成全部核心软件功能开发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系统实现全容器化运行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完成全部四万多路</a:t>
              </a:r>
              <a:r>
                <a:rPr lang="en-US" altLang="zh-CN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PMT</a:t>
              </a:r>
              <a:r>
                <a:rPr lang="zh-CN" altLang="en-US" b="1" dirty="0">
                  <a:solidFill>
                    <a:srgbClr val="0033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及近七千路电子学通道集成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CF5490FC-894E-4DEA-869C-D7B7ACA40FCA}"/>
              </a:ext>
            </a:extLst>
          </p:cNvPr>
          <p:cNvSpPr txBox="1"/>
          <p:nvPr/>
        </p:nvSpPr>
        <p:spPr>
          <a:xfrm>
            <a:off x="1425500" y="3815187"/>
            <a:ext cx="4548148" cy="168288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​运行​​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全系统</a:t>
            </a:r>
            <a:r>
              <a:rPr lang="en-US" altLang="zh-CN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个月试运行，昨日转入正式运行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提供全面的实时监测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尝试智能化运维方案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E91B17C-A429-43E8-8DD1-983187123B45}"/>
              </a:ext>
            </a:extLst>
          </p:cNvPr>
          <p:cNvSpPr txBox="1"/>
          <p:nvPr/>
        </p:nvSpPr>
        <p:spPr>
          <a:xfrm rot="21145756">
            <a:off x="6233943" y="3852394"/>
            <a:ext cx="4316814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系统持续迭代升级完善中。。。</a:t>
            </a:r>
            <a:endParaRPr lang="en-US" altLang="zh-CN" sz="2400" b="1" dirty="0">
              <a:solidFill>
                <a:srgbClr val="00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DB3A335-08E8-4895-9D1E-7724462B6DC1}"/>
              </a:ext>
            </a:extLst>
          </p:cNvPr>
          <p:cNvSpPr txBox="1"/>
          <p:nvPr/>
        </p:nvSpPr>
        <p:spPr>
          <a:xfrm>
            <a:off x="6670137" y="1913881"/>
            <a:ext cx="4908668" cy="16828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​性能与可靠性​​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性能满足实验要求，并保留</a:t>
            </a:r>
            <a:r>
              <a:rPr lang="en-US" altLang="zh-CN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&gt;50%</a:t>
            </a:r>
            <a:r>
              <a:rPr lang="zh-CN" altLang="en-US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硬件与软件设计充分考虑稳定性与可靠性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235CA9A-2BD2-40B9-87BF-07DDFADE3996}"/>
              </a:ext>
            </a:extLst>
          </p:cNvPr>
          <p:cNvSpPr txBox="1"/>
          <p:nvPr/>
        </p:nvSpPr>
        <p:spPr>
          <a:xfrm>
            <a:off x="6974959" y="5316569"/>
            <a:ext cx="4115452" cy="4996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215F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助力</a:t>
            </a:r>
            <a:r>
              <a:rPr lang="en-US" altLang="zh-CN" sz="2000" b="1" dirty="0">
                <a:solidFill>
                  <a:srgbClr val="215F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JUNO</a:t>
            </a:r>
            <a:r>
              <a:rPr lang="zh-CN" altLang="en-US" sz="2000" b="1" dirty="0">
                <a:solidFill>
                  <a:srgbClr val="215F9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早日取得重要物理成果</a:t>
            </a:r>
            <a:endParaRPr lang="en-US" altLang="zh-CN" sz="2000" b="1" dirty="0">
              <a:solidFill>
                <a:srgbClr val="215F9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0861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E3DB06D-5529-FB63-F25C-590028BB8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355"/>
            <a:ext cx="9080897" cy="681067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BDF4E-4836-457F-80E8-FA68CDDE08E9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620BB48-9123-DA9C-52F3-81084097283E}"/>
              </a:ext>
            </a:extLst>
          </p:cNvPr>
          <p:cNvSpPr txBox="1">
            <a:spLocks/>
          </p:cNvSpPr>
          <p:nvPr/>
        </p:nvSpPr>
        <p:spPr>
          <a:xfrm>
            <a:off x="9165958" y="1051249"/>
            <a:ext cx="2982326" cy="5747657"/>
          </a:xfrm>
          <a:prstGeom prst="rect">
            <a:avLst/>
          </a:prstGeom>
        </p:spPr>
        <p:txBody>
          <a:bodyPr vert="horz" lIns="45720" tIns="45720" rIns="4572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100" dirty="0">
                <a:latin typeface="+mj-lt"/>
              </a:rPr>
              <a:t>DAQ member (19)</a:t>
            </a:r>
          </a:p>
          <a:p>
            <a:pPr lvl="1"/>
            <a:r>
              <a:rPr lang="en-US" altLang="zh-CN" sz="2400" dirty="0">
                <a:latin typeface="+mj-lt"/>
              </a:rPr>
              <a:t>Staffs (5)</a:t>
            </a:r>
          </a:p>
          <a:p>
            <a:pPr lvl="2"/>
            <a:r>
              <a:rPr lang="en-US" altLang="zh-CN" sz="1800" dirty="0" err="1">
                <a:latin typeface="+mj-lt"/>
              </a:rPr>
              <a:t>Kejun</a:t>
            </a:r>
            <a:r>
              <a:rPr lang="en-US" altLang="zh-CN" sz="1800" dirty="0">
                <a:latin typeface="+mj-lt"/>
              </a:rPr>
              <a:t> Zhu</a:t>
            </a:r>
          </a:p>
          <a:p>
            <a:pPr lvl="2"/>
            <a:r>
              <a:rPr lang="en-US" altLang="zh-CN" sz="1800" dirty="0">
                <a:latin typeface="+mj-lt"/>
              </a:rPr>
              <a:t>Fei Li</a:t>
            </a:r>
          </a:p>
          <a:p>
            <a:pPr lvl="2"/>
            <a:r>
              <a:rPr lang="en-US" altLang="zh-CN" sz="1800" dirty="0" err="1">
                <a:latin typeface="+mj-lt"/>
              </a:rPr>
              <a:t>Xiaolu</a:t>
            </a:r>
            <a:r>
              <a:rPr lang="en-US" altLang="zh-CN" sz="1800" dirty="0">
                <a:latin typeface="+mj-lt"/>
              </a:rPr>
              <a:t> Ji</a:t>
            </a:r>
          </a:p>
          <a:p>
            <a:pPr lvl="2"/>
            <a:r>
              <a:rPr lang="en-US" altLang="zh-CN" sz="1800" dirty="0" err="1">
                <a:latin typeface="+mj-lt"/>
              </a:rPr>
              <a:t>Minhao</a:t>
            </a:r>
            <a:r>
              <a:rPr lang="en-US" altLang="zh-CN" sz="1800" dirty="0">
                <a:latin typeface="+mj-lt"/>
              </a:rPr>
              <a:t> Gu</a:t>
            </a:r>
          </a:p>
          <a:p>
            <a:pPr lvl="2"/>
            <a:r>
              <a:rPr lang="en-US" altLang="zh-CN" sz="1800" dirty="0" err="1">
                <a:latin typeface="+mj-lt"/>
              </a:rPr>
              <a:t>Tingxuan</a:t>
            </a:r>
            <a:r>
              <a:rPr lang="en-US" altLang="zh-CN" sz="1800" dirty="0">
                <a:latin typeface="+mj-lt"/>
              </a:rPr>
              <a:t> Zeng (2018 Ph.D.)</a:t>
            </a:r>
          </a:p>
          <a:p>
            <a:pPr lvl="1"/>
            <a:r>
              <a:rPr lang="en-US" altLang="zh-CN" sz="2400" dirty="0">
                <a:latin typeface="+mj-lt"/>
              </a:rPr>
              <a:t>Ph.D. students (7)</a:t>
            </a:r>
          </a:p>
          <a:p>
            <a:pPr lvl="2"/>
            <a:r>
              <a:rPr lang="en-US" altLang="zh-CN" sz="1800" dirty="0">
                <a:latin typeface="+mj-lt"/>
              </a:rPr>
              <a:t>Jin Li (2019)</a:t>
            </a:r>
          </a:p>
          <a:p>
            <a:pPr lvl="2"/>
            <a:r>
              <a:rPr lang="en-US" altLang="zh-CN" sz="1800" dirty="0" err="1">
                <a:latin typeface="+mj-lt"/>
              </a:rPr>
              <a:t>Zezhong</a:t>
            </a:r>
            <a:r>
              <a:rPr lang="en-US" altLang="zh-CN" sz="1800" dirty="0">
                <a:latin typeface="+mj-lt"/>
              </a:rPr>
              <a:t> Yu (2023)</a:t>
            </a:r>
          </a:p>
          <a:p>
            <a:pPr lvl="2"/>
            <a:r>
              <a:rPr lang="en-US" altLang="zh-CN" sz="1800" dirty="0">
                <a:latin typeface="+mj-lt"/>
              </a:rPr>
              <a:t>Yu Peng(2024)</a:t>
            </a:r>
          </a:p>
          <a:p>
            <a:pPr lvl="2"/>
            <a:r>
              <a:rPr lang="en-US" altLang="zh-CN" sz="1800" dirty="0" err="1">
                <a:latin typeface="+mj-lt"/>
              </a:rPr>
              <a:t>Shuihan</a:t>
            </a:r>
            <a:r>
              <a:rPr lang="en-US" altLang="zh-CN" sz="1800" dirty="0">
                <a:latin typeface="+mj-lt"/>
              </a:rPr>
              <a:t> Zhang (2025)</a:t>
            </a:r>
          </a:p>
          <a:p>
            <a:pPr lvl="2"/>
            <a:r>
              <a:rPr lang="en-US" altLang="zh-CN" sz="1800" dirty="0">
                <a:latin typeface="+mj-lt"/>
              </a:rPr>
              <a:t>Chao Chen</a:t>
            </a:r>
          </a:p>
          <a:p>
            <a:pPr lvl="2"/>
            <a:r>
              <a:rPr lang="en-US" altLang="zh-CN" sz="1800" dirty="0" err="1">
                <a:latin typeface="+mj-lt"/>
              </a:rPr>
              <a:t>Yinhui</a:t>
            </a:r>
            <a:r>
              <a:rPr lang="en-US" altLang="zh-CN" sz="1800" dirty="0">
                <a:latin typeface="+mj-lt"/>
              </a:rPr>
              <a:t> Wu</a:t>
            </a:r>
          </a:p>
          <a:p>
            <a:pPr lvl="2"/>
            <a:r>
              <a:rPr lang="en-US" altLang="zh-CN" sz="1800" dirty="0">
                <a:latin typeface="+mj-lt"/>
              </a:rPr>
              <a:t>Xu Zhang</a:t>
            </a:r>
          </a:p>
          <a:p>
            <a:pPr lvl="1"/>
            <a:r>
              <a:rPr lang="en-US" altLang="zh-CN" sz="2400" dirty="0">
                <a:latin typeface="+mj-lt"/>
              </a:rPr>
              <a:t>Master students (7)</a:t>
            </a:r>
          </a:p>
          <a:p>
            <a:pPr lvl="2"/>
            <a:r>
              <a:rPr lang="en-US" altLang="zh-CN" sz="1800" dirty="0">
                <a:latin typeface="+mj-lt"/>
              </a:rPr>
              <a:t>Tong Zhou (2021)</a:t>
            </a:r>
          </a:p>
          <a:p>
            <a:pPr lvl="2"/>
            <a:r>
              <a:rPr lang="en-US" altLang="zh-CN" sz="1800" dirty="0" err="1">
                <a:latin typeface="+mj-lt"/>
              </a:rPr>
              <a:t>Daibin</a:t>
            </a:r>
            <a:r>
              <a:rPr lang="en-US" altLang="zh-CN" sz="1800" dirty="0">
                <a:latin typeface="+mj-lt"/>
              </a:rPr>
              <a:t> Luo (2022)</a:t>
            </a:r>
          </a:p>
          <a:p>
            <a:pPr lvl="2"/>
            <a:r>
              <a:rPr lang="en-US" altLang="zh-CN" sz="1800" dirty="0" err="1">
                <a:latin typeface="+mj-lt"/>
              </a:rPr>
              <a:t>Xiaozhao</a:t>
            </a:r>
            <a:r>
              <a:rPr lang="en-US" altLang="zh-CN" sz="1800" dirty="0">
                <a:latin typeface="+mj-lt"/>
              </a:rPr>
              <a:t> Jiang (2024)</a:t>
            </a:r>
          </a:p>
          <a:p>
            <a:pPr lvl="2"/>
            <a:r>
              <a:rPr lang="en-US" altLang="zh-CN" sz="1800" dirty="0" err="1">
                <a:latin typeface="+mj-lt"/>
              </a:rPr>
              <a:t>Wenxi</a:t>
            </a:r>
            <a:r>
              <a:rPr lang="en-US" altLang="zh-CN" sz="1800" dirty="0">
                <a:latin typeface="+mj-lt"/>
              </a:rPr>
              <a:t> Pei (2025)</a:t>
            </a:r>
          </a:p>
          <a:p>
            <a:pPr lvl="2"/>
            <a:r>
              <a:rPr lang="en-US" altLang="zh-CN" sz="1800" dirty="0">
                <a:latin typeface="+mj-lt"/>
              </a:rPr>
              <a:t>Xiangyi Mu</a:t>
            </a:r>
          </a:p>
          <a:p>
            <a:pPr lvl="2"/>
            <a:r>
              <a:rPr lang="en-US" altLang="zh-CN" sz="1800" dirty="0">
                <a:latin typeface="+mj-lt"/>
              </a:rPr>
              <a:t>Yuan Shi</a:t>
            </a:r>
          </a:p>
          <a:p>
            <a:pPr lvl="2"/>
            <a:r>
              <a:rPr lang="en-US" altLang="zh-CN" sz="1800" dirty="0">
                <a:latin typeface="+mj-lt"/>
              </a:rPr>
              <a:t>Hao Wang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DB3371-5411-8162-A5B1-D87D626EC07C}"/>
              </a:ext>
            </a:extLst>
          </p:cNvPr>
          <p:cNvSpPr txBox="1"/>
          <p:nvPr/>
        </p:nvSpPr>
        <p:spPr>
          <a:xfrm>
            <a:off x="4092331" y="6441698"/>
            <a:ext cx="5124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FFFF00"/>
                </a:solidFill>
              </a:rPr>
              <a:t>New Year's Eve of the Spring Festival in 2025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661CC43C-E464-1ADA-65FF-B48D221C66B3}"/>
              </a:ext>
            </a:extLst>
          </p:cNvPr>
          <p:cNvSpPr txBox="1">
            <a:spLocks/>
          </p:cNvSpPr>
          <p:nvPr/>
        </p:nvSpPr>
        <p:spPr>
          <a:xfrm>
            <a:off x="5394252" y="812040"/>
            <a:ext cx="3161396" cy="125067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66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Thanks!</a:t>
            </a:r>
            <a:endParaRPr lang="en-US" altLang="zh-CN" sz="6000" b="1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12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15123" y="156478"/>
            <a:ext cx="2839278" cy="72547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Microsoft YaHei UI" panose="020B0503020204020204" pitchFamily="34" charset="-122"/>
                <a:sym typeface="+mn-ea"/>
              </a:rPr>
              <a:t>JUNO</a:t>
            </a:r>
            <a:endParaRPr lang="en-US" altLang="zh-CN" sz="3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Microsoft YaHei UI" panose="020B0503020204020204" pitchFamily="3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11937" y="4630599"/>
            <a:ext cx="583680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dirty="0"/>
              <a:t>• Location optimized for neutrino mass ordering </a:t>
            </a:r>
          </a:p>
          <a:p>
            <a:r>
              <a:rPr lang="en-US" altLang="zh-CN" sz="2400" dirty="0"/>
              <a:t>• 700 m underground to suppress muon-induced background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0" y="1064736"/>
            <a:ext cx="5149485" cy="286032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148757" y="265116"/>
            <a:ext cx="714302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Jiangmen Underground Neutrino Observatory 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E2B4242-6FF5-4654-809F-135DE45E9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42" y="896974"/>
            <a:ext cx="6441176" cy="3663399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47E4ED7D-9721-4A1A-AA34-8240CA8E3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733" y="3718393"/>
            <a:ext cx="4072729" cy="305454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2DF616E-425F-4BC1-925A-0F88A3D84DBE}"/>
              </a:ext>
            </a:extLst>
          </p:cNvPr>
          <p:cNvSpPr txBox="1"/>
          <p:nvPr/>
        </p:nvSpPr>
        <p:spPr>
          <a:xfrm>
            <a:off x="294937" y="4016791"/>
            <a:ext cx="278696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国际最大地下单体实验厅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5895B8-1C90-41B0-A6AD-D772A77DD6B5}"/>
              </a:ext>
            </a:extLst>
          </p:cNvPr>
          <p:cNvSpPr txBox="1"/>
          <p:nvPr/>
        </p:nvSpPr>
        <p:spPr>
          <a:xfrm>
            <a:off x="921966" y="4728478"/>
            <a:ext cx="156167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跨度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 50 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1388018-62BE-4289-B608-D210AFA05858}"/>
              </a:ext>
            </a:extLst>
          </p:cNvPr>
          <p:cNvSpPr txBox="1"/>
          <p:nvPr/>
        </p:nvSpPr>
        <p:spPr>
          <a:xfrm>
            <a:off x="831655" y="5751230"/>
            <a:ext cx="1742299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44 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巨型水池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  <a:sym typeface="+mn-ea"/>
              </a:rPr>
              <a:t>JUNO Detector Design</a:t>
            </a:r>
          </a:p>
        </p:txBody>
      </p:sp>
      <p:sp>
        <p:nvSpPr>
          <p:cNvPr id="24" name="矩形 23"/>
          <p:cNvSpPr/>
          <p:nvPr/>
        </p:nvSpPr>
        <p:spPr>
          <a:xfrm>
            <a:off x="706459" y="1010778"/>
            <a:ext cx="1094521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Two-layers structure for simplicity and cost: stainless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steel </a:t>
            </a:r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 + Acrylic tank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l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Water as VETO and Buffer(instead of oil)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radiopurity control of water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7678" y="1860615"/>
            <a:ext cx="11396652" cy="4688600"/>
            <a:chOff x="-912065" y="804863"/>
            <a:chExt cx="12541186" cy="5600700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73250" y="804863"/>
              <a:ext cx="5953125" cy="560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矩形 26"/>
            <p:cNvSpPr/>
            <p:nvPr/>
          </p:nvSpPr>
          <p:spPr>
            <a:xfrm>
              <a:off x="-912065" y="3220243"/>
              <a:ext cx="2797308" cy="213237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zh-CN" altLang="zh-CN" dirty="0">
                  <a:solidFill>
                    <a:srgbClr val="0000FF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Central detector</a:t>
              </a:r>
              <a:endPara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79705" indent="-179705" fontAlgn="auto">
                <a:spcBef>
                  <a:spcPts val="0"/>
                </a:spcBef>
                <a:spcAft>
                  <a:spcPts val="0"/>
                </a:spcAft>
                <a:buFont typeface="Arial" panose="020B0604020202020204"/>
                <a:buChar char="•"/>
                <a:defRPr/>
              </a:pPr>
              <a:r>
                <a:rPr lang="en-US" altLang="zh-CN" sz="1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Steel structure</a:t>
              </a:r>
            </a:p>
            <a:p>
              <a:pPr marL="179705" indent="-179705" fontAlgn="auto">
                <a:spcBef>
                  <a:spcPts val="0"/>
                </a:spcBef>
                <a:spcAft>
                  <a:spcPts val="0"/>
                </a:spcAft>
                <a:buFont typeface="Arial" panose="020B0604020202020204"/>
                <a:buChar char="•"/>
                <a:defRPr/>
              </a:pPr>
              <a:r>
                <a:rPr lang="en-US" altLang="zh-CN" sz="1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Acrylic sphere + </a:t>
              </a:r>
              <a:r>
                <a:rPr lang="en-US" altLang="zh-CN" sz="18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20kt Liquid scintillator</a:t>
              </a:r>
              <a:r>
                <a:rPr lang="en-US" altLang="zh-CN" sz="1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79705" indent="-179705" fontAlgn="auto">
                <a:spcBef>
                  <a:spcPts val="0"/>
                </a:spcBef>
                <a:spcAft>
                  <a:spcPts val="0"/>
                </a:spcAft>
                <a:buFont typeface="Arial" panose="020B0604020202020204"/>
                <a:buChar char="•"/>
                <a:defRPr/>
              </a:pPr>
              <a:r>
                <a:rPr lang="en-US" altLang="zh-CN" sz="18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17612 20” PMT</a:t>
              </a:r>
            </a:p>
            <a:p>
              <a:pPr marL="179705" indent="-179705" fontAlgn="auto">
                <a:spcBef>
                  <a:spcPts val="0"/>
                </a:spcBef>
                <a:spcAft>
                  <a:spcPts val="0"/>
                </a:spcAft>
                <a:buFont typeface="Arial" panose="020B0604020202020204"/>
                <a:buChar char="•"/>
                <a:defRPr/>
              </a:pPr>
              <a:r>
                <a:rPr lang="en-US" altLang="zh-CN" sz="18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25600 3’’ PMT</a:t>
              </a:r>
              <a:endParaRPr lang="en-US" altLang="zh-CN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H="1">
              <a:off x="1737744" y="3331975"/>
              <a:ext cx="2159013" cy="553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7477720" y="2035887"/>
              <a:ext cx="4151401" cy="1286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VETO system</a:t>
              </a:r>
            </a:p>
            <a:p>
              <a:pPr marL="179705" indent="-179705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zh-CN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Top Tracker</a:t>
              </a:r>
              <a:r>
                <a:rPr lang="en-US" altLang="zh-CN" sz="16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plastic scintillator</a:t>
              </a:r>
            </a:p>
            <a:p>
              <a:pPr marL="179705" indent="-179705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Water + </a:t>
              </a:r>
              <a:r>
                <a:rPr lang="en-US" altLang="zh-CN" sz="16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2400 20’’ PMT</a:t>
              </a:r>
            </a:p>
            <a:p>
              <a:pPr marL="179705" indent="-179705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Earth Magnetic Field shielding coils</a:t>
              </a:r>
            </a:p>
          </p:txBody>
        </p:sp>
        <p:sp>
          <p:nvSpPr>
            <p:cNvPr id="30" name="矩形 11"/>
            <p:cNvSpPr>
              <a:spLocks noChangeArrowheads="1"/>
            </p:cNvSpPr>
            <p:nvPr/>
          </p:nvSpPr>
          <p:spPr bwMode="auto">
            <a:xfrm>
              <a:off x="23813" y="1028700"/>
              <a:ext cx="1577975" cy="44118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zh-CN" sz="18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Calibration</a:t>
              </a:r>
              <a:endParaRPr lang="zh-CN" alt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>
              <a:off x="7038975" y="2060575"/>
              <a:ext cx="0" cy="412432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 flipV="1">
              <a:off x="3165475" y="3690938"/>
              <a:ext cx="3308350" cy="412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29"/>
            <p:cNvSpPr>
              <a:spLocks noChangeArrowheads="1"/>
            </p:cNvSpPr>
            <p:nvPr/>
          </p:nvSpPr>
          <p:spPr bwMode="auto">
            <a:xfrm>
              <a:off x="4070350" y="3311524"/>
              <a:ext cx="1104610" cy="3308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zh-CN" sz="1200" b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200" b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AS: ID35.4m</a:t>
              </a:r>
              <a:endParaRPr lang="zh-CN" altLang="en-US" sz="1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>
            <a:xfrm>
              <a:off x="2941638" y="4225925"/>
              <a:ext cx="3816350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1"/>
            <p:cNvSpPr>
              <a:spLocks noChangeArrowheads="1"/>
            </p:cNvSpPr>
            <p:nvPr/>
          </p:nvSpPr>
          <p:spPr bwMode="auto">
            <a:xfrm>
              <a:off x="3933825" y="3881437"/>
              <a:ext cx="1161057" cy="3308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zh-CN" sz="1200" b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200" b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SSS: ID40.1m</a:t>
              </a:r>
              <a:endParaRPr lang="zh-CN" altLang="en-US" sz="1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 flipH="1" flipV="1">
              <a:off x="1601788" y="1246188"/>
              <a:ext cx="3248025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>
              <a:cxnSpLocks/>
            </p:cNvCxnSpPr>
            <p:nvPr/>
          </p:nvCxnSpPr>
          <p:spPr>
            <a:xfrm>
              <a:off x="5589588" y="1655763"/>
              <a:ext cx="1669383" cy="7359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>
              <a:cxnSpLocks/>
            </p:cNvCxnSpPr>
            <p:nvPr/>
          </p:nvCxnSpPr>
          <p:spPr>
            <a:xfrm flipV="1">
              <a:off x="6757988" y="3334184"/>
              <a:ext cx="500984" cy="27195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>
              <a:cxnSpLocks/>
            </p:cNvCxnSpPr>
            <p:nvPr/>
          </p:nvCxnSpPr>
          <p:spPr>
            <a:xfrm flipV="1">
              <a:off x="6345698" y="2818807"/>
              <a:ext cx="913273" cy="38576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矩形 39"/>
          <p:cNvSpPr/>
          <p:nvPr/>
        </p:nvSpPr>
        <p:spPr>
          <a:xfrm>
            <a:off x="7368478" y="4866996"/>
            <a:ext cx="55562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44m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直接箭头连接符 40"/>
          <p:cNvCxnSpPr/>
          <p:nvPr/>
        </p:nvCxnSpPr>
        <p:spPr bwMode="auto">
          <a:xfrm>
            <a:off x="3599831" y="6549215"/>
            <a:ext cx="3627766" cy="0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</p:spPr>
      </p:cxnSp>
      <p:sp>
        <p:nvSpPr>
          <p:cNvPr id="42" name="矩形 41"/>
          <p:cNvSpPr/>
          <p:nvPr/>
        </p:nvSpPr>
        <p:spPr>
          <a:xfrm>
            <a:off x="5028674" y="6273123"/>
            <a:ext cx="718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43.5m</a:t>
            </a:r>
            <a:endParaRPr lang="zh-CN" altLang="en-US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370A015-9023-4105-891B-0A24DF2264AD}"/>
              </a:ext>
            </a:extLst>
          </p:cNvPr>
          <p:cNvSpPr/>
          <p:nvPr/>
        </p:nvSpPr>
        <p:spPr>
          <a:xfrm>
            <a:off x="8632205" y="5829148"/>
            <a:ext cx="2819426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arXiv:</a:t>
            </a:r>
            <a:r>
              <a:rPr lang="en-US" altLang="zh-CN" sz="1200" u="sng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1508.07166</a:t>
            </a:r>
            <a:endParaRPr lang="en-US" altLang="zh-CN" sz="1200" u="sng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Prog. Part. </a:t>
            </a:r>
            <a:r>
              <a:rPr lang="en-US" altLang="zh-CN" sz="1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altLang="zh-CN" sz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Phys. 123(2022), 103927</a:t>
            </a:r>
            <a:endParaRPr lang="zh-CN" altLang="en-US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5541F70-A0DA-458A-8D9D-5C3C62C7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31856A-1831-4C1F-A202-3BB2B87C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FF9BE7-C11F-4E43-9CD0-222A3EBF0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71" y="3560709"/>
            <a:ext cx="4860001" cy="32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B29D28-F570-4211-8B8F-2C432D246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99" y="3560709"/>
            <a:ext cx="4860000" cy="324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3AF2D8-FA23-4212-B8E5-E7A92AEC4D70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/>
        </p:blipFill>
        <p:spPr bwMode="auto">
          <a:xfrm>
            <a:off x="1105028" y="189000"/>
            <a:ext cx="4865926" cy="3240000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F4DB06-24E2-4DEA-90AE-388E693A1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72" y="189000"/>
            <a:ext cx="48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2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A4335-1D31-4D3F-A06E-6D12FE6F9C0B}" type="slidenum">
              <a:rPr lang="ko-KR" altLang="en-US" smtClean="0"/>
              <a:pPr>
                <a:defRPr/>
              </a:pPr>
              <a:t>7</a:t>
            </a:fld>
            <a:endParaRPr lang="ko-KR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探测器的眼睛：光电倍增管</a:t>
            </a:r>
          </a:p>
        </p:txBody>
      </p:sp>
      <p:pic>
        <p:nvPicPr>
          <p:cNvPr id="6" name="Picture 2" descr="File:SPMT LPMT side-by-side.png">
            <a:extLst>
              <a:ext uri="{FF2B5EF4-FFF2-40B4-BE49-F238E27FC236}">
                <a16:creationId xmlns:a16="http://schemas.microsoft.com/office/drawing/2014/main" id="{9B1C57E5-A599-470A-B2BD-D12523EA0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0" y="1085483"/>
            <a:ext cx="3898641" cy="50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323604-36D4-4DF6-8FC9-1D47C0159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7" r="17015"/>
          <a:stretch/>
        </p:blipFill>
        <p:spPr>
          <a:xfrm>
            <a:off x="4050637" y="1068822"/>
            <a:ext cx="5112568" cy="5061805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EBFB2D7A-E2C7-4DA8-B740-6766FA76D266}"/>
              </a:ext>
            </a:extLst>
          </p:cNvPr>
          <p:cNvSpPr txBox="1">
            <a:spLocks/>
          </p:cNvSpPr>
          <p:nvPr/>
        </p:nvSpPr>
        <p:spPr bwMode="auto">
          <a:xfrm>
            <a:off x="83150" y="6167228"/>
            <a:ext cx="9073008" cy="59084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</a:rPr>
              <a:t>共</a:t>
            </a:r>
            <a:r>
              <a:rPr lang="en-US" altLang="zh-CN" dirty="0">
                <a:solidFill>
                  <a:srgbClr val="0000CC"/>
                </a:solidFill>
                <a:latin typeface="微软雅黑" panose="020B0503020204020204" pitchFamily="34" charset="-122"/>
              </a:rPr>
              <a:t>45600</a:t>
            </a: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</a:rPr>
              <a:t>支光电倍增管，通过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</a:rPr>
              <a:t>光电效应</a:t>
            </a:r>
            <a:r>
              <a:rPr lang="zh-CN" altLang="en-US" dirty="0">
                <a:solidFill>
                  <a:srgbClr val="0000CC"/>
                </a:solidFill>
                <a:latin typeface="微软雅黑" panose="020B0503020204020204" pitchFamily="34" charset="-122"/>
              </a:rPr>
              <a:t>探测微弱的光</a:t>
            </a:r>
            <a:endParaRPr lang="en-US" altLang="zh-CN" dirty="0">
              <a:solidFill>
                <a:srgbClr val="0000CC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6796F5-5724-46B6-9DF0-AFD5F4C8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4D19822-9CF0-4AC3-8DC1-E622B334B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221" y="397552"/>
            <a:ext cx="2955141" cy="640434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4E0B662-FB77-4519-95BF-47C65D712D7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194268" y="519213"/>
            <a:ext cx="2844800" cy="1410228"/>
            <a:chOff x="3337560" y="2141220"/>
            <a:chExt cx="5516880" cy="275082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A6CB6FD-7716-4CE8-9C56-1A9AF118E945}"/>
                </a:ext>
              </a:extLst>
            </p:cNvPr>
            <p:cNvGrpSpPr/>
            <p:nvPr/>
          </p:nvGrpSpPr>
          <p:grpSpPr>
            <a:xfrm>
              <a:off x="3337560" y="2141220"/>
              <a:ext cx="5516880" cy="2750820"/>
              <a:chOff x="3337560" y="2141220"/>
              <a:chExt cx="5516880" cy="275082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F4ECB1C-884E-451C-94B3-AB7229C452D8}"/>
                  </a:ext>
                </a:extLst>
              </p:cNvPr>
              <p:cNvSpPr/>
              <p:nvPr/>
            </p:nvSpPr>
            <p:spPr>
              <a:xfrm flipH="1" flipV="1">
                <a:off x="3346134" y="2141220"/>
                <a:ext cx="5508306" cy="2750820"/>
              </a:xfrm>
              <a:prstGeom prst="rect">
                <a:avLst/>
              </a:prstGeom>
              <a:solidFill>
                <a:srgbClr val="FDF3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4" name="任意多边形 1">
                <a:extLst>
                  <a:ext uri="{FF2B5EF4-FFF2-40B4-BE49-F238E27FC236}">
                    <a16:creationId xmlns:a16="http://schemas.microsoft.com/office/drawing/2014/main" id="{B5BB19C1-CD81-4C9E-BD5D-8177D35A2F37}"/>
                  </a:ext>
                </a:extLst>
              </p:cNvPr>
              <p:cNvSpPr/>
              <p:nvPr/>
            </p:nvSpPr>
            <p:spPr>
              <a:xfrm>
                <a:off x="3337560" y="2141472"/>
                <a:ext cx="3637243" cy="2743009"/>
              </a:xfrm>
              <a:custGeom>
                <a:avLst/>
                <a:gdLst>
                  <a:gd name="connsiteX0" fmla="*/ 0 w 12727"/>
                  <a:gd name="connsiteY0" fmla="*/ 10887 h 10887"/>
                  <a:gd name="connsiteX1" fmla="*/ 0 w 12727"/>
                  <a:gd name="connsiteY1" fmla="*/ 43 h 10887"/>
                  <a:gd name="connsiteX2" fmla="*/ 8752 w 12727"/>
                  <a:gd name="connsiteY2" fmla="*/ 0 h 10887"/>
                  <a:gd name="connsiteX3" fmla="*/ 12727 w 12727"/>
                  <a:gd name="connsiteY3" fmla="*/ 10875 h 10887"/>
                  <a:gd name="connsiteX4" fmla="*/ 0 w 12727"/>
                  <a:gd name="connsiteY4" fmla="*/ 10887 h 1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27" h="10887">
                    <a:moveTo>
                      <a:pt x="0" y="10887"/>
                    </a:moveTo>
                    <a:lnTo>
                      <a:pt x="0" y="43"/>
                    </a:lnTo>
                    <a:lnTo>
                      <a:pt x="8752" y="0"/>
                    </a:lnTo>
                    <a:lnTo>
                      <a:pt x="12727" y="10875"/>
                    </a:lnTo>
                    <a:lnTo>
                      <a:pt x="0" y="10887"/>
                    </a:lnTo>
                    <a:close/>
                  </a:path>
                </a:pathLst>
              </a:custGeom>
              <a:solidFill>
                <a:srgbClr val="5A83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A009A5A-0609-4C1D-8F9B-A033381BD12B}"/>
                  </a:ext>
                </a:extLst>
              </p:cNvPr>
              <p:cNvSpPr/>
              <p:nvPr/>
            </p:nvSpPr>
            <p:spPr>
              <a:xfrm>
                <a:off x="3474720" y="2270760"/>
                <a:ext cx="5242560" cy="2491740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ptos" panose="02110004020202020204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CA1903DA-C8A9-4D88-9392-B6F14B5BAA90}"/>
                  </a:ext>
                </a:extLst>
              </p:cNvPr>
              <p:cNvSpPr/>
              <p:nvPr/>
            </p:nvSpPr>
            <p:spPr>
              <a:xfrm flipV="1">
                <a:off x="7673340" y="4629785"/>
                <a:ext cx="61033" cy="6103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89F85BCF-B73E-4F09-8AFB-09840D41763E}"/>
                  </a:ext>
                </a:extLst>
              </p:cNvPr>
              <p:cNvSpPr/>
              <p:nvPr/>
            </p:nvSpPr>
            <p:spPr>
              <a:xfrm flipV="1">
                <a:off x="7837219" y="4629785"/>
                <a:ext cx="61033" cy="6103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869B901-6440-426A-8931-F4DC966DCBF5}"/>
                  </a:ext>
                </a:extLst>
              </p:cNvPr>
              <p:cNvSpPr/>
              <p:nvPr/>
            </p:nvSpPr>
            <p:spPr>
              <a:xfrm flipV="1">
                <a:off x="8001098" y="4629785"/>
                <a:ext cx="61033" cy="6103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3F3D5213-A58D-45D7-A480-CC87C18222D2}"/>
                  </a:ext>
                </a:extLst>
              </p:cNvPr>
              <p:cNvSpPr/>
              <p:nvPr/>
            </p:nvSpPr>
            <p:spPr>
              <a:xfrm flipV="1">
                <a:off x="8164977" y="4629785"/>
                <a:ext cx="61033" cy="6103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F01868DA-29E5-4904-BFAE-ED60D79F8BE6}"/>
                  </a:ext>
                </a:extLst>
              </p:cNvPr>
              <p:cNvSpPr/>
              <p:nvPr/>
            </p:nvSpPr>
            <p:spPr>
              <a:xfrm flipV="1">
                <a:off x="8328856" y="4629785"/>
                <a:ext cx="61033" cy="6103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F3AA6290-DA30-492F-805E-C3609B5F7D70}"/>
                  </a:ext>
                </a:extLst>
              </p:cNvPr>
              <p:cNvSpPr/>
              <p:nvPr/>
            </p:nvSpPr>
            <p:spPr>
              <a:xfrm flipV="1">
                <a:off x="8492735" y="4629785"/>
                <a:ext cx="61033" cy="6103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2" name="圆角矩形 29">
                <a:extLst>
                  <a:ext uri="{FF2B5EF4-FFF2-40B4-BE49-F238E27FC236}">
                    <a16:creationId xmlns:a16="http://schemas.microsoft.com/office/drawing/2014/main" id="{93115683-7436-4DD2-80BC-20DF1F1C96FD}"/>
                  </a:ext>
                </a:extLst>
              </p:cNvPr>
              <p:cNvSpPr/>
              <p:nvPr/>
            </p:nvSpPr>
            <p:spPr>
              <a:xfrm>
                <a:off x="8650677" y="2400300"/>
                <a:ext cx="163685" cy="411480"/>
              </a:xfrm>
              <a:prstGeom prst="roundRect">
                <a:avLst/>
              </a:prstGeom>
              <a:solidFill>
                <a:srgbClr val="5A83F6"/>
              </a:solidFill>
              <a:ln w="2222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3" name="圆角矩形 30">
                <a:extLst>
                  <a:ext uri="{FF2B5EF4-FFF2-40B4-BE49-F238E27FC236}">
                    <a16:creationId xmlns:a16="http://schemas.microsoft.com/office/drawing/2014/main" id="{9C74D421-3A30-4F23-92AC-1877DC604886}"/>
                  </a:ext>
                </a:extLst>
              </p:cNvPr>
              <p:cNvSpPr/>
              <p:nvPr/>
            </p:nvSpPr>
            <p:spPr>
              <a:xfrm>
                <a:off x="3371850" y="4397375"/>
                <a:ext cx="236220" cy="232410"/>
              </a:xfrm>
              <a:prstGeom prst="roundRect">
                <a:avLst/>
              </a:prstGeom>
              <a:solidFill>
                <a:srgbClr val="FDF37A"/>
              </a:solidFill>
              <a:ln w="22225"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pic>
            <p:nvPicPr>
              <p:cNvPr id="24" name="图形 23" descr="303b333633333034333bcaaed7d6d0c7">
                <a:extLst>
                  <a:ext uri="{FF2B5EF4-FFF2-40B4-BE49-F238E27FC236}">
                    <a16:creationId xmlns:a16="http://schemas.microsoft.com/office/drawing/2014/main" id="{CC2AFA69-73F7-4E6A-B4E3-3E8B9E03D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42469" y="2353331"/>
                <a:ext cx="92434" cy="92507"/>
              </a:xfrm>
              <a:prstGeom prst="rect">
                <a:avLst/>
              </a:prstGeom>
            </p:spPr>
          </p:pic>
          <p:pic>
            <p:nvPicPr>
              <p:cNvPr id="25" name="图形 24" descr="303b333633333034333bcaaed7d6d0c7">
                <a:extLst>
                  <a:ext uri="{FF2B5EF4-FFF2-40B4-BE49-F238E27FC236}">
                    <a16:creationId xmlns:a16="http://schemas.microsoft.com/office/drawing/2014/main" id="{289EF992-1E45-4752-9AFF-30F32A747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615193" y="2354761"/>
                <a:ext cx="92434" cy="92507"/>
              </a:xfrm>
              <a:prstGeom prst="rect">
                <a:avLst/>
              </a:prstGeom>
            </p:spPr>
          </p:pic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E4B8317-A609-4BC4-961E-DC63E485CD70}"/>
                </a:ext>
              </a:extLst>
            </p:cNvPr>
            <p:cNvSpPr txBox="1"/>
            <p:nvPr/>
          </p:nvSpPr>
          <p:spPr>
            <a:xfrm>
              <a:off x="3969949" y="2485404"/>
              <a:ext cx="4358908" cy="20224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国内团队自主研发新型</a:t>
              </a:r>
              <a:r>
                <a:rPr lang="en-US" altLang="zh-CN" sz="16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</a:t>
              </a: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厘米直径</a:t>
              </a:r>
              <a:r>
                <a:rPr lang="en-US" altLang="zh-CN" sz="16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PMT</a:t>
              </a:r>
              <a:endPara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18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02" y="565701"/>
            <a:ext cx="8768782" cy="6198302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15122" y="156478"/>
            <a:ext cx="8323315" cy="725470"/>
          </a:xfrm>
        </p:spPr>
        <p:txBody>
          <a:bodyPr>
            <a:normAutofit/>
          </a:bodyPr>
          <a:lstStyle/>
          <a:p>
            <a:pPr>
              <a:buClrTx/>
              <a:buSzTx/>
              <a:buFontTx/>
            </a:pPr>
            <a:r>
              <a:rPr lang="en-US" altLang="zh-CN" sz="3600" dirty="0">
                <a:latin typeface="+mj-lt"/>
                <a:sym typeface="+mn-ea"/>
              </a:rPr>
              <a:t>JUNO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Microsoft YaHei UI" panose="020B0503020204020204" pitchFamily="34" charset="-122"/>
                <a:sym typeface="+mn-ea"/>
              </a:rPr>
              <a:t> Detectors</a:t>
            </a:r>
            <a:r>
              <a:rPr lang="zh-CN" alt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Microsoft YaHei UI" panose="020B0503020204020204" pitchFamily="34" charset="-122"/>
                <a:sym typeface="+mn-ea"/>
              </a:rPr>
              <a:t>‘ 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Microsoft YaHei UI" panose="020B0503020204020204" pitchFamily="34" charset="-122"/>
                <a:sym typeface="+mn-ea"/>
              </a:rPr>
              <a:t>Readout</a:t>
            </a:r>
          </a:p>
        </p:txBody>
      </p:sp>
      <p:sp>
        <p:nvSpPr>
          <p:cNvPr id="16" name="矩形: 圆角 15"/>
          <p:cNvSpPr/>
          <p:nvPr>
            <p:custDataLst>
              <p:tags r:id="rId1"/>
            </p:custDataLst>
          </p:nvPr>
        </p:nvSpPr>
        <p:spPr>
          <a:xfrm>
            <a:off x="8737600" y="2025445"/>
            <a:ext cx="3190578" cy="16394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Water Cherenkov Detector (WCD)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2,400 20-inch PMTs</a:t>
            </a:r>
          </a:p>
        </p:txBody>
      </p:sp>
      <p:sp>
        <p:nvSpPr>
          <p:cNvPr id="20" name="矩形: 圆角 19"/>
          <p:cNvSpPr/>
          <p:nvPr>
            <p:custDataLst>
              <p:tags r:id="rId2"/>
            </p:custDataLst>
          </p:nvPr>
        </p:nvSpPr>
        <p:spPr>
          <a:xfrm>
            <a:off x="323921" y="1170039"/>
            <a:ext cx="4628464" cy="14846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Top Tracker (TT)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Local DAQ, merged to global DAQ before storage</a:t>
            </a:r>
          </a:p>
        </p:txBody>
      </p:sp>
      <p:cxnSp>
        <p:nvCxnSpPr>
          <p:cNvPr id="7" name="直接箭头连接符 6"/>
          <p:cNvCxnSpPr>
            <a:cxnSpLocks/>
            <a:stCxn id="8" idx="0"/>
            <a:endCxn id="32" idx="2"/>
          </p:cNvCxnSpPr>
          <p:nvPr>
            <p:custDataLst>
              <p:tags r:id="rId3"/>
            </p:custDataLst>
          </p:nvPr>
        </p:nvCxnSpPr>
        <p:spPr>
          <a:xfrm flipH="1" flipV="1">
            <a:off x="2651449" y="4437833"/>
            <a:ext cx="7801" cy="708573"/>
          </a:xfrm>
          <a:prstGeom prst="straightConnector1">
            <a:avLst/>
          </a:prstGeom>
          <a:ln w="3810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: 圆角 41"/>
          <p:cNvSpPr/>
          <p:nvPr>
            <p:custDataLst>
              <p:tags r:id="rId4"/>
            </p:custDataLst>
          </p:nvPr>
        </p:nvSpPr>
        <p:spPr>
          <a:xfrm>
            <a:off x="9305431" y="4243002"/>
            <a:ext cx="2054916" cy="8815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LPMT readout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Same as CD</a:t>
            </a:r>
            <a:endParaRPr lang="en-US" altLang="zh-CN" kern="0" dirty="0">
              <a:solidFill>
                <a:schemeClr val="tx2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cxnSp>
        <p:nvCxnSpPr>
          <p:cNvPr id="43" name="直接箭头连接符 42"/>
          <p:cNvCxnSpPr/>
          <p:nvPr>
            <p:custDataLst>
              <p:tags r:id="rId5"/>
            </p:custDataLst>
          </p:nvPr>
        </p:nvCxnSpPr>
        <p:spPr>
          <a:xfrm flipV="1">
            <a:off x="5476568" y="4720811"/>
            <a:ext cx="1249927" cy="1229656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cxnSpLocks/>
            <a:stCxn id="16" idx="1"/>
          </p:cNvCxnSpPr>
          <p:nvPr>
            <p:custDataLst>
              <p:tags r:id="rId6"/>
            </p:custDataLst>
          </p:nvPr>
        </p:nvCxnSpPr>
        <p:spPr>
          <a:xfrm flipH="1">
            <a:off x="8031126" y="2845149"/>
            <a:ext cx="706474" cy="64233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20" idx="3"/>
          </p:cNvCxnSpPr>
          <p:nvPr>
            <p:custDataLst>
              <p:tags r:id="rId7"/>
            </p:custDataLst>
          </p:nvPr>
        </p:nvCxnSpPr>
        <p:spPr>
          <a:xfrm>
            <a:off x="4952385" y="1912375"/>
            <a:ext cx="1369757" cy="63441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箭头连接符 98"/>
          <p:cNvCxnSpPr>
            <a:cxnSpLocks/>
            <a:stCxn id="16" idx="2"/>
            <a:endCxn id="42" idx="0"/>
          </p:cNvCxnSpPr>
          <p:nvPr>
            <p:custDataLst>
              <p:tags r:id="rId8"/>
            </p:custDataLst>
          </p:nvPr>
        </p:nvCxnSpPr>
        <p:spPr>
          <a:xfrm>
            <a:off x="10332889" y="3664852"/>
            <a:ext cx="0" cy="578150"/>
          </a:xfrm>
          <a:prstGeom prst="straightConnector1">
            <a:avLst/>
          </a:prstGeom>
          <a:ln w="3810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矩形: 圆角 31"/>
          <p:cNvSpPr/>
          <p:nvPr>
            <p:custDataLst>
              <p:tags r:id="rId9"/>
            </p:custDataLst>
          </p:nvPr>
        </p:nvSpPr>
        <p:spPr>
          <a:xfrm>
            <a:off x="305596" y="3255366"/>
            <a:ext cx="4691705" cy="11824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LPMT: </a:t>
            </a:r>
            <a:r>
              <a:rPr lang="en-US" altLang="zh-CN" sz="2000" b="1" kern="0" dirty="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1 GS/s waveform readout with global trigger + trigger-less T/Q data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SPMT:  </a:t>
            </a:r>
            <a:r>
              <a:rPr lang="en-US" altLang="zh-CN" sz="2000" b="1" kern="0" dirty="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trigger-less readout of T/Q</a:t>
            </a:r>
            <a:endParaRPr lang="en-US" altLang="zh-CN" sz="2000" kern="0" dirty="0">
              <a:solidFill>
                <a:schemeClr val="tx2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FACEB35-D755-4D08-8CE0-F5D57F313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: 圆角 6"/>
          <p:cNvSpPr/>
          <p:nvPr>
            <p:custDataLst>
              <p:tags r:id="rId10"/>
            </p:custDataLst>
          </p:nvPr>
        </p:nvSpPr>
        <p:spPr>
          <a:xfrm>
            <a:off x="82926" y="5146406"/>
            <a:ext cx="5152647" cy="11458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</a:rPr>
              <a:t>Central Detector (CD)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17,612 20-inch PMTs (LPMT) and 25,600 3-inch PMTs (SPMT)</a:t>
            </a:r>
            <a:endParaRPr lang="en-US" altLang="zh-CN" kern="0" dirty="0">
              <a:solidFill>
                <a:schemeClr val="tx2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15123" y="156478"/>
            <a:ext cx="6498910" cy="72547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j-lt"/>
                <a:cs typeface="Calibri" panose="020F0502020204030204" charset="0"/>
                <a:sym typeface="+mn-ea"/>
              </a:rPr>
              <a:t>JUNO DAQ Highlights</a:t>
            </a: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CB4178F3-118D-4126-86EC-63827AABDE54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2025/8/27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0" y="1751501"/>
            <a:ext cx="6358010" cy="33357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93093" y="5074580"/>
            <a:ext cx="30480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Large PMT electronics scheme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80" y="1411080"/>
            <a:ext cx="5604912" cy="36635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079025" y="5087261"/>
            <a:ext cx="30480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Small PMT electronics scheme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22768" y="5523250"/>
            <a:ext cx="10336959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8290" lvl="1" indent="-3429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</a:rPr>
              <a:t>&gt; 40 </a:t>
            </a:r>
            <a:r>
              <a:rPr lang="en-US" altLang="zh-CN" sz="2000" b="1" dirty="0" err="1">
                <a:solidFill>
                  <a:srgbClr val="C00000"/>
                </a:solidFill>
              </a:rPr>
              <a:t>GByte</a:t>
            </a:r>
            <a:r>
              <a:rPr lang="en-US" altLang="zh-CN" sz="2000" b="1" dirty="0">
                <a:solidFill>
                  <a:srgbClr val="C00000"/>
                </a:solidFill>
              </a:rPr>
              <a:t>/s</a:t>
            </a:r>
            <a:r>
              <a:rPr lang="en-US" altLang="zh-CN" sz="2000" dirty="0">
                <a:solidFill>
                  <a:schemeClr val="tx1"/>
                </a:solidFill>
              </a:rPr>
              <a:t> triggered waveform data and trigger-less time and charge data</a:t>
            </a:r>
          </a:p>
          <a:p>
            <a:pPr marL="288290" lvl="1" indent="-3429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</a:rPr>
              <a:t>~7000 readout links </a:t>
            </a:r>
            <a:r>
              <a:rPr lang="en-US" altLang="zh-CN" sz="2000" dirty="0">
                <a:solidFill>
                  <a:schemeClr val="tx1"/>
                </a:solidFill>
              </a:rPr>
              <a:t>with interface: 1 Gbps Ethernet + TCP protocol </a:t>
            </a:r>
          </a:p>
          <a:p>
            <a:pPr marL="288290" lvl="1" indent="-342900">
              <a:buFont typeface="Wingdings" panose="05000000000000000000" pitchFamily="2" charset="2"/>
              <a:buChar char="u"/>
            </a:pPr>
            <a:r>
              <a:rPr lang="en-US" altLang="zh-CN" sz="2000" dirty="0"/>
              <a:t>Process events via </a:t>
            </a:r>
            <a:r>
              <a:rPr lang="en-US" altLang="zh-CN" sz="2000" b="1" dirty="0">
                <a:solidFill>
                  <a:srgbClr val="C00000"/>
                </a:solidFill>
              </a:rPr>
              <a:t>Online Event Classification </a:t>
            </a:r>
            <a:r>
              <a:rPr lang="en-US" altLang="zh-CN" sz="2000" dirty="0"/>
              <a:t>to </a:t>
            </a:r>
            <a:r>
              <a:rPr lang="en-US" altLang="zh-CN" sz="2000" b="1" dirty="0">
                <a:solidFill>
                  <a:schemeClr val="tx2"/>
                </a:solidFill>
              </a:rPr>
              <a:t>reduce data rate by ∼ 500 times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22768" y="1087813"/>
            <a:ext cx="5663264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altLang="zh-CN" sz="1400" dirty="0"/>
              <a:t>3 channels/UWB for LPMTs of CD and WCD : ~6800 UWBs</a:t>
            </a:r>
          </a:p>
          <a:p>
            <a:pPr marL="0" lvl="1"/>
            <a:r>
              <a:rPr lang="en-US" altLang="zh-CN" sz="1400" dirty="0"/>
              <a:t>18000 * 1GHz sample * 2 Bytes *1 us window  *1 kHz trigger rate = 36 GB/s </a:t>
            </a:r>
          </a:p>
          <a:p>
            <a:pPr marL="0" lvl="1"/>
            <a:r>
              <a:rPr lang="en-US" altLang="zh-CN" sz="1400" dirty="0"/>
              <a:t>trigger-less TQ data rate:  18000 * 30 kHz dark rate * 16 Bytes = ~ 9 GB/s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02126" y="1311453"/>
            <a:ext cx="365760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altLang="zh-CN" sz="1400" dirty="0"/>
              <a:t>128 channels/UWB for SPMTs: 200 UWBs</a:t>
            </a:r>
          </a:p>
          <a:p>
            <a:pPr marL="0" lvl="1"/>
            <a:r>
              <a:rPr lang="en-US" altLang="zh-CN" sz="1400" dirty="0"/>
              <a:t>500 Hz dark rate * 25600 * 30 Bytes = 375 MB/s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4a5f2da-1e94-415c-91df-82cb1241f036"/>
  <p:tag name="COMMONDATA" val="eyJoZGlkIjoiOWY5MWI2MGM5ZTcxZGYwNDQxNmUzMGExMGJmYzQzMT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e8817d-e2cc-403f-8cb9-ca4bad7b5b24}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OPTEXTBOXGROUP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5493</TotalTime>
  <Words>2449</Words>
  <Application>Microsoft Office PowerPoint</Application>
  <PresentationFormat>宽屏</PresentationFormat>
  <Paragraphs>508</Paragraphs>
  <Slides>38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4" baseType="lpstr">
      <vt:lpstr>Aptos</vt:lpstr>
      <vt:lpstr>Microsoft YaHei UI</vt:lpstr>
      <vt:lpstr>MiSans Normal</vt:lpstr>
      <vt:lpstr>Noto Sans SC</vt:lpstr>
      <vt:lpstr>等线</vt:lpstr>
      <vt:lpstr>黑体</vt:lpstr>
      <vt:lpstr>微软雅黑</vt:lpstr>
      <vt:lpstr>Arial</vt:lpstr>
      <vt:lpstr>Calibri</vt:lpstr>
      <vt:lpstr>Segoe UI</vt:lpstr>
      <vt:lpstr>Times New Roman</vt:lpstr>
      <vt:lpstr>Wingdings</vt:lpstr>
      <vt:lpstr>Wingdings 2</vt:lpstr>
      <vt:lpstr>Wingdings 3</vt:lpstr>
      <vt:lpstr>1_Office 主题</vt:lpstr>
      <vt:lpstr>3_Office 主题</vt:lpstr>
      <vt:lpstr>PowerPoint 演示文稿</vt:lpstr>
      <vt:lpstr>PowerPoint 演示文稿</vt:lpstr>
      <vt:lpstr>Outline</vt:lpstr>
      <vt:lpstr>JUNO</vt:lpstr>
      <vt:lpstr>JUNO Detector Design</vt:lpstr>
      <vt:lpstr>PowerPoint 演示文稿</vt:lpstr>
      <vt:lpstr>探测器的眼睛：光电倍增管</vt:lpstr>
      <vt:lpstr>JUNO Detectors‘ Readout</vt:lpstr>
      <vt:lpstr>JUNO DAQ Highlights</vt:lpstr>
      <vt:lpstr>Hardware Implementation</vt:lpstr>
      <vt:lpstr>Software Framework</vt:lpstr>
      <vt:lpstr>Software Architecture</vt:lpstr>
      <vt:lpstr>Data Flow Software</vt:lpstr>
      <vt:lpstr>Data Readout &amp; Assemble</vt:lpstr>
      <vt:lpstr>读出模块升级</vt:lpstr>
      <vt:lpstr>读出级通道管理组件</vt:lpstr>
      <vt:lpstr>在线数据处理</vt:lpstr>
      <vt:lpstr>在线处理软件实现</vt:lpstr>
      <vt:lpstr>数据处理框架（DP workflow）</vt:lpstr>
      <vt:lpstr>在线事例鉴别Online Event Classification</vt:lpstr>
      <vt:lpstr>软件触发算法</vt:lpstr>
      <vt:lpstr>性能研究—模拟测试</vt:lpstr>
      <vt:lpstr>性能研究—现场实测</vt:lpstr>
      <vt:lpstr>Online Software Overview</vt:lpstr>
      <vt:lpstr>Online Software Architecture</vt:lpstr>
      <vt:lpstr>Online HA Design &amp; Implementation</vt:lpstr>
      <vt:lpstr>DAQ在线监控平台</vt:lpstr>
      <vt:lpstr>JUNO DAQ Console GUI</vt:lpstr>
      <vt:lpstr>可视化监测 — DAQ</vt:lpstr>
      <vt:lpstr>可视化监测 — 探测器</vt:lpstr>
      <vt:lpstr>可视化监测 — 电子学</vt:lpstr>
      <vt:lpstr>移动端监测软件</vt:lpstr>
      <vt:lpstr>通用在线数据质量可视化系统(ROBOT)</vt:lpstr>
      <vt:lpstr>数据质量可视化监测 </vt:lpstr>
      <vt:lpstr>基于机器学习的自动异常检测 </vt:lpstr>
      <vt:lpstr>试运行情况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工作汇报</dc:title>
  <dc:creator>xuhui</dc:creator>
  <cp:lastModifiedBy>Xiaolu Ji</cp:lastModifiedBy>
  <cp:revision>1430</cp:revision>
  <dcterms:created xsi:type="dcterms:W3CDTF">2021-12-01T09:03:00Z</dcterms:created>
  <dcterms:modified xsi:type="dcterms:W3CDTF">2025-08-26T17:12:27Z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BF9D9CB5080B4171BAEB210CAD6FF265_12</vt:lpwstr>
  </property>
  <property fmtid="{D5CDD505-2E9C-101B-9397-08002B2CF9AE}" pid="3" name="KSOProductBuildVer">
    <vt:lpwstr>2052-12.1.0.16729</vt:lpwstr>
  </property>
</Properties>
</file>