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1"/>
  </p:notesMasterIdLst>
  <p:sldIdLst>
    <p:sldId id="284" r:id="rId2"/>
    <p:sldId id="289" r:id="rId3"/>
    <p:sldId id="285" r:id="rId4"/>
    <p:sldId id="260" r:id="rId5"/>
    <p:sldId id="286" r:id="rId6"/>
    <p:sldId id="303" r:id="rId7"/>
    <p:sldId id="287" r:id="rId8"/>
    <p:sldId id="304" r:id="rId9"/>
    <p:sldId id="314" r:id="rId10"/>
    <p:sldId id="316" r:id="rId11"/>
    <p:sldId id="311" r:id="rId12"/>
    <p:sldId id="315" r:id="rId13"/>
    <p:sldId id="318" r:id="rId14"/>
    <p:sldId id="317" r:id="rId15"/>
    <p:sldId id="309" r:id="rId16"/>
    <p:sldId id="319" r:id="rId17"/>
    <p:sldId id="298" r:id="rId18"/>
    <p:sldId id="299" r:id="rId19"/>
    <p:sldId id="31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4C9"/>
    <a:srgbClr val="F5FA36"/>
    <a:srgbClr val="5B9BD5"/>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95" autoAdjust="0"/>
  </p:normalViewPr>
  <p:slideViewPr>
    <p:cSldViewPr snapToGrid="0" showGuides="1">
      <p:cViewPr varScale="1">
        <p:scale>
          <a:sx n="78" d="100"/>
          <a:sy n="78" d="100"/>
        </p:scale>
        <p:origin x="854" y="67"/>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6E75B0-D92E-47D1-A772-FE1223B2BBEC}" type="datetimeFigureOut">
              <a:rPr lang="zh-CN" altLang="en-US" smtClean="0"/>
              <a:t>2025/8/25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0D39-727E-4F26-8E21-A18B4F9121A5}" type="slidenum">
              <a:rPr lang="zh-CN" altLang="en-US" smtClean="0"/>
              <a:t>‹#›</a:t>
            </a:fld>
            <a:endParaRPr lang="zh-CN" altLang="en-US"/>
          </a:p>
        </p:txBody>
      </p:sp>
    </p:spTree>
    <p:extLst>
      <p:ext uri="{BB962C8B-B14F-4D97-AF65-F5344CB8AC3E}">
        <p14:creationId xmlns:p14="http://schemas.microsoft.com/office/powerpoint/2010/main" val="1039776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2A0D39-727E-4F26-8E21-A18B4F9121A5}" type="slidenum">
              <a:rPr lang="zh-CN" altLang="en-US" smtClean="0"/>
              <a:t>4</a:t>
            </a:fld>
            <a:endParaRPr lang="zh-CN" altLang="en-US"/>
          </a:p>
        </p:txBody>
      </p:sp>
    </p:spTree>
    <p:extLst>
      <p:ext uri="{BB962C8B-B14F-4D97-AF65-F5344CB8AC3E}">
        <p14:creationId xmlns:p14="http://schemas.microsoft.com/office/powerpoint/2010/main" val="203312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2A0D39-727E-4F26-8E21-A18B4F9121A5}" type="slidenum">
              <a:rPr lang="zh-CN" altLang="en-US" smtClean="0"/>
              <a:t>5</a:t>
            </a:fld>
            <a:endParaRPr lang="zh-CN" altLang="en-US"/>
          </a:p>
        </p:txBody>
      </p:sp>
    </p:spTree>
    <p:extLst>
      <p:ext uri="{BB962C8B-B14F-4D97-AF65-F5344CB8AC3E}">
        <p14:creationId xmlns:p14="http://schemas.microsoft.com/office/powerpoint/2010/main" val="137062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2A0D39-727E-4F26-8E21-A18B4F9121A5}" type="slidenum">
              <a:rPr lang="zh-CN" altLang="en-US" smtClean="0"/>
              <a:t>7</a:t>
            </a:fld>
            <a:endParaRPr lang="zh-CN" altLang="en-US"/>
          </a:p>
        </p:txBody>
      </p:sp>
    </p:spTree>
    <p:extLst>
      <p:ext uri="{BB962C8B-B14F-4D97-AF65-F5344CB8AC3E}">
        <p14:creationId xmlns:p14="http://schemas.microsoft.com/office/powerpoint/2010/main" val="1951343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2A0D39-727E-4F26-8E21-A18B4F9121A5}" type="slidenum">
              <a:rPr lang="zh-CN" altLang="en-US" smtClean="0"/>
              <a:t>8</a:t>
            </a:fld>
            <a:endParaRPr lang="zh-CN" altLang="en-US"/>
          </a:p>
        </p:txBody>
      </p:sp>
    </p:spTree>
    <p:extLst>
      <p:ext uri="{BB962C8B-B14F-4D97-AF65-F5344CB8AC3E}">
        <p14:creationId xmlns:p14="http://schemas.microsoft.com/office/powerpoint/2010/main" val="2567933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2A0D39-727E-4F26-8E21-A18B4F9121A5}" type="slidenum">
              <a:rPr lang="zh-CN" altLang="en-US" smtClean="0"/>
              <a:t>12</a:t>
            </a:fld>
            <a:endParaRPr lang="zh-CN" altLang="en-US"/>
          </a:p>
        </p:txBody>
      </p:sp>
    </p:spTree>
    <p:extLst>
      <p:ext uri="{BB962C8B-B14F-4D97-AF65-F5344CB8AC3E}">
        <p14:creationId xmlns:p14="http://schemas.microsoft.com/office/powerpoint/2010/main" val="4193144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2A0D39-727E-4F26-8E21-A18B4F9121A5}" type="slidenum">
              <a:rPr lang="zh-CN" altLang="en-US" smtClean="0"/>
              <a:t>13</a:t>
            </a:fld>
            <a:endParaRPr lang="zh-CN" altLang="en-US"/>
          </a:p>
        </p:txBody>
      </p:sp>
    </p:spTree>
    <p:extLst>
      <p:ext uri="{BB962C8B-B14F-4D97-AF65-F5344CB8AC3E}">
        <p14:creationId xmlns:p14="http://schemas.microsoft.com/office/powerpoint/2010/main" val="2808562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2A0D39-727E-4F26-8E21-A18B4F9121A5}" type="slidenum">
              <a:rPr lang="zh-CN" altLang="en-US" smtClean="0"/>
              <a:t>17</a:t>
            </a:fld>
            <a:endParaRPr lang="zh-CN" altLang="en-US"/>
          </a:p>
        </p:txBody>
      </p:sp>
    </p:spTree>
    <p:extLst>
      <p:ext uri="{BB962C8B-B14F-4D97-AF65-F5344CB8AC3E}">
        <p14:creationId xmlns:p14="http://schemas.microsoft.com/office/powerpoint/2010/main" val="1193475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2A0D39-727E-4F26-8E21-A18B4F9121A5}" type="slidenum">
              <a:rPr lang="zh-CN" altLang="en-US" smtClean="0"/>
              <a:t>19</a:t>
            </a:fld>
            <a:endParaRPr lang="zh-CN" altLang="en-US"/>
          </a:p>
        </p:txBody>
      </p:sp>
    </p:spTree>
    <p:extLst>
      <p:ext uri="{BB962C8B-B14F-4D97-AF65-F5344CB8AC3E}">
        <p14:creationId xmlns:p14="http://schemas.microsoft.com/office/powerpoint/2010/main" val="127141122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jpg"/><Relationship Id="rId5" Type="http://schemas.microsoft.com/office/2007/relationships/hdphoto" Target="../media/hdphoto2.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40000"/>
                    </a14:imgEffect>
                    <a14:imgEffect>
                      <a14:brightnessContrast bright="20000" contrast="4000"/>
                    </a14:imgEffect>
                  </a14:imgLayer>
                </a14:imgProps>
              </a:ext>
              <a:ext uri="{28A0092B-C50C-407E-A947-70E740481C1C}">
                <a14:useLocalDpi xmlns:a14="http://schemas.microsoft.com/office/drawing/2010/main" val="0"/>
              </a:ext>
            </a:extLst>
          </a:blip>
          <a:srcRect t="7698" b="7698"/>
          <a:stretch/>
        </p:blipFill>
        <p:spPr>
          <a:xfrm>
            <a:off x="-36622" y="561260"/>
            <a:ext cx="12228623" cy="5154506"/>
          </a:xfrm>
          <a:prstGeom prst="rect">
            <a:avLst/>
          </a:prstGeom>
          <a:noFill/>
          <a:ln w="0">
            <a:noFill/>
          </a:ln>
          <a:effectLst>
            <a:softEdge rad="660400"/>
          </a:effectLst>
        </p:spPr>
      </p:pic>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pic>
        <p:nvPicPr>
          <p:cNvPr id="9" name="图片 8"/>
          <p:cNvPicPr>
            <a:picLocks noChangeAspect="1"/>
          </p:cNvPicPr>
          <p:nvPr/>
        </p:nvPicPr>
        <p:blipFill>
          <a:blip r:embed="rId4" cstate="print">
            <a:grayscl/>
            <a:extLst>
              <a:ext uri="{BEBA8EAE-BF5A-486C-A8C5-ECC9F3942E4B}">
                <a14:imgProps xmlns:a14="http://schemas.microsoft.com/office/drawing/2010/main">
                  <a14:imgLayer r:embed="rId5">
                    <a14:imgEffect>
                      <a14:saturation sat="283000"/>
                    </a14:imgEffect>
                  </a14:imgLayer>
                </a14:imgProps>
              </a:ext>
              <a:ext uri="{28A0092B-C50C-407E-A947-70E740481C1C}">
                <a14:useLocalDpi xmlns:a14="http://schemas.microsoft.com/office/drawing/2010/main" val="0"/>
              </a:ext>
            </a:extLst>
          </a:blip>
          <a:stretch>
            <a:fillRect/>
          </a:stretch>
        </p:blipFill>
        <p:spPr>
          <a:xfrm>
            <a:off x="9708605" y="5619972"/>
            <a:ext cx="2452915" cy="1238029"/>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905" y="103615"/>
            <a:ext cx="3569092" cy="723700"/>
          </a:xfrm>
          <a:prstGeom prst="rect">
            <a:avLst/>
          </a:prstGeom>
        </p:spPr>
      </p:pic>
      <p:sp>
        <p:nvSpPr>
          <p:cNvPr id="11" name="文本框 10"/>
          <p:cNvSpPr txBox="1"/>
          <p:nvPr/>
        </p:nvSpPr>
        <p:spPr>
          <a:xfrm>
            <a:off x="5807870" y="6238985"/>
            <a:ext cx="3057247" cy="523220"/>
          </a:xfrm>
          <a:prstGeom prst="rect">
            <a:avLst/>
          </a:prstGeom>
          <a:noFill/>
          <a:ln>
            <a:noFill/>
          </a:ln>
          <a:effectLst>
            <a:outerShdw blurRad="50800" dist="50800" dir="5400000" algn="ctr" rotWithShape="0">
              <a:srgbClr val="000000">
                <a:alpha val="38000"/>
              </a:srgbClr>
            </a:outerShdw>
          </a:effectLst>
        </p:spPr>
        <p:txBody>
          <a:bodyPr wrap="none" rtlCol="0">
            <a:spAutoFit/>
          </a:bodyPr>
          <a:lstStyle/>
          <a:p>
            <a:r>
              <a:rPr lang="zh-CN" altLang="en-US" sz="2800" dirty="0">
                <a:latin typeface="华文行楷" panose="02010800040101010101" pitchFamily="2" charset="-122"/>
                <a:ea typeface="华文行楷" panose="02010800040101010101" pitchFamily="2" charset="-122"/>
              </a:rPr>
              <a:t>中科院高能物理所</a:t>
            </a:r>
          </a:p>
        </p:txBody>
      </p:sp>
      <p:sp>
        <p:nvSpPr>
          <p:cNvPr id="12" name="文本框 11"/>
          <p:cNvSpPr txBox="1"/>
          <p:nvPr/>
        </p:nvSpPr>
        <p:spPr>
          <a:xfrm>
            <a:off x="2474122" y="150856"/>
            <a:ext cx="2698175" cy="523220"/>
          </a:xfrm>
          <a:prstGeom prst="rect">
            <a:avLst/>
          </a:prstGeom>
          <a:noFill/>
          <a:ln>
            <a:noFill/>
          </a:ln>
          <a:effectLst>
            <a:outerShdw blurRad="50800" dist="50800" dir="5400000" algn="ctr" rotWithShape="0">
              <a:srgbClr val="000000">
                <a:alpha val="38000"/>
              </a:srgbClr>
            </a:outerShdw>
          </a:effectLst>
        </p:spPr>
        <p:txBody>
          <a:bodyPr wrap="none" rtlCol="0">
            <a:spAutoFit/>
          </a:bodyPr>
          <a:lstStyle/>
          <a:p>
            <a:r>
              <a:rPr lang="zh-CN" altLang="en-US" sz="2800" dirty="0">
                <a:solidFill>
                  <a:srgbClr val="3F99C7"/>
                </a:solidFill>
                <a:latin typeface="华文行楷" panose="02010800040101010101" pitchFamily="2" charset="-122"/>
                <a:ea typeface="华文行楷" panose="02010800040101010101" pitchFamily="2" charset="-122"/>
              </a:rPr>
              <a:t>中国散裂中子源</a:t>
            </a:r>
          </a:p>
        </p:txBody>
      </p:sp>
    </p:spTree>
    <p:extLst>
      <p:ext uri="{BB962C8B-B14F-4D97-AF65-F5344CB8AC3E}">
        <p14:creationId xmlns:p14="http://schemas.microsoft.com/office/powerpoint/2010/main" val="3935855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084B5FD-894F-4DE9-AE30-1FD0D0753F35}" type="datetime1">
              <a:rPr lang="zh-CN" altLang="en-US" smtClean="0"/>
              <a:t>2025/8/25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62E49D5-B226-46D6-8E3A-5DD3EAD2671F}" type="slidenum">
              <a:rPr lang="zh-CN" altLang="en-US" smtClean="0"/>
              <a:t>‹#›</a:t>
            </a:fld>
            <a:endParaRPr lang="zh-CN" altLang="en-US"/>
          </a:p>
        </p:txBody>
      </p:sp>
    </p:spTree>
    <p:extLst>
      <p:ext uri="{BB962C8B-B14F-4D97-AF65-F5344CB8AC3E}">
        <p14:creationId xmlns:p14="http://schemas.microsoft.com/office/powerpoint/2010/main" val="1216420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D27CCF7-6BF3-4507-845F-5D7DA87F4298}" type="datetime1">
              <a:rPr lang="zh-CN" altLang="en-US" smtClean="0"/>
              <a:t>2025/8/25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62E49D5-B226-46D6-8E3A-5DD3EAD2671F}" type="slidenum">
              <a:rPr lang="zh-CN" altLang="en-US" smtClean="0"/>
              <a:t>‹#›</a:t>
            </a:fld>
            <a:endParaRPr lang="zh-CN" altLang="en-US"/>
          </a:p>
        </p:txBody>
      </p:sp>
    </p:spTree>
    <p:extLst>
      <p:ext uri="{BB962C8B-B14F-4D97-AF65-F5344CB8AC3E}">
        <p14:creationId xmlns:p14="http://schemas.microsoft.com/office/powerpoint/2010/main" val="107210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
        <p:nvSpPr>
          <p:cNvPr id="2" name="Title 1"/>
          <p:cNvSpPr>
            <a:spLocks noGrp="1"/>
          </p:cNvSpPr>
          <p:nvPr>
            <p:ph type="title"/>
          </p:nvPr>
        </p:nvSpPr>
        <p:spPr>
          <a:xfrm>
            <a:off x="0" y="136524"/>
            <a:ext cx="9591040" cy="510862"/>
          </a:xfrm>
        </p:spPr>
        <p:txBody>
          <a:bodyPr>
            <a:noAutofit/>
          </a:bodyPr>
          <a:lstStyle>
            <a:lvl1pPr>
              <a:defRPr sz="3600" b="1"/>
            </a:lvl1pPr>
          </a:lstStyle>
          <a:p>
            <a:r>
              <a:rPr lang="zh-CN" altLang="en-US"/>
              <a:t>单击此处编辑母版标题样式</a:t>
            </a:r>
            <a:endParaRPr lang="en-US" dirty="0"/>
          </a:p>
        </p:txBody>
      </p:sp>
      <p:sp>
        <p:nvSpPr>
          <p:cNvPr id="3" name="Content Placeholder 2"/>
          <p:cNvSpPr>
            <a:spLocks noGrp="1"/>
          </p:cNvSpPr>
          <p:nvPr>
            <p:ph idx="1"/>
          </p:nvPr>
        </p:nvSpPr>
        <p:spPr>
          <a:xfrm>
            <a:off x="838200" y="1175657"/>
            <a:ext cx="10515600" cy="500130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1286692" cy="365125"/>
          </a:xfrm>
        </p:spPr>
        <p:txBody>
          <a:bodyPr/>
          <a:lstStyle/>
          <a:p>
            <a:fld id="{BEAC5232-469A-47C5-839B-00AAD86C48B1}" type="datetime1">
              <a:rPr lang="zh-CN" altLang="en-US" smtClean="0"/>
              <a:t>2025/8/25</a:t>
            </a:fld>
            <a:endParaRPr lang="zh-CN" altLang="en-US"/>
          </a:p>
        </p:txBody>
      </p:sp>
      <p:sp>
        <p:nvSpPr>
          <p:cNvPr id="5" name="Footer Placeholder 4"/>
          <p:cNvSpPr>
            <a:spLocks noGrp="1"/>
          </p:cNvSpPr>
          <p:nvPr>
            <p:ph type="ftr" sz="quarter" idx="11"/>
          </p:nvPr>
        </p:nvSpPr>
        <p:spPr>
          <a:xfrm>
            <a:off x="10229667" y="6339023"/>
            <a:ext cx="1124132" cy="365125"/>
          </a:xfrm>
        </p:spPr>
        <p:txBody>
          <a:bodyPr/>
          <a:lstStyle/>
          <a:p>
            <a:endParaRPr lang="zh-CN" altLang="en-US"/>
          </a:p>
        </p:txBody>
      </p:sp>
      <p:cxnSp>
        <p:nvCxnSpPr>
          <p:cNvPr id="8" name="直接连接符 7">
            <a:extLst>
              <a:ext uri="{FF2B5EF4-FFF2-40B4-BE49-F238E27FC236}">
                <a16:creationId xmlns="" xmlns:a16="http://schemas.microsoft.com/office/drawing/2014/main" id="{01CEFFD7-FC22-4C3A-A1E4-4FA0035022F6}"/>
              </a:ext>
            </a:extLst>
          </p:cNvPr>
          <p:cNvCxnSpPr/>
          <p:nvPr/>
        </p:nvCxnSpPr>
        <p:spPr>
          <a:xfrm>
            <a:off x="0" y="716701"/>
            <a:ext cx="12192000" cy="0"/>
          </a:xfrm>
          <a:prstGeom prst="line">
            <a:avLst/>
          </a:prstGeom>
          <a:ln w="28575">
            <a:solidFill>
              <a:srgbClr val="3E95C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083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E663992-7315-4C46-8C9F-3D78520AD606}" type="datetime1">
              <a:rPr lang="zh-CN" altLang="en-US" smtClean="0"/>
              <a:t>2025/8/25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62E49D5-B226-46D6-8E3A-5DD3EAD2671F}" type="slidenum">
              <a:rPr lang="zh-CN" altLang="en-US" smtClean="0"/>
              <a:t>‹#›</a:t>
            </a:fld>
            <a:endParaRPr lang="zh-CN" altLang="en-US"/>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cxnSp>
        <p:nvCxnSpPr>
          <p:cNvPr id="9" name="直接连接符 8">
            <a:extLst>
              <a:ext uri="{FF2B5EF4-FFF2-40B4-BE49-F238E27FC236}">
                <a16:creationId xmlns="" xmlns:a16="http://schemas.microsoft.com/office/drawing/2014/main" id="{2541EBBD-90F1-4ACC-B734-968F6A00F62D}"/>
              </a:ext>
            </a:extLst>
          </p:cNvPr>
          <p:cNvCxnSpPr/>
          <p:nvPr/>
        </p:nvCxnSpPr>
        <p:spPr>
          <a:xfrm>
            <a:off x="0" y="692696"/>
            <a:ext cx="12192000" cy="0"/>
          </a:xfrm>
          <a:prstGeom prst="line">
            <a:avLst/>
          </a:prstGeom>
          <a:ln w="28575">
            <a:solidFill>
              <a:srgbClr val="3E95C3"/>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54688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DB1C94C5-ADCE-4E07-BBEA-090D936B4C55}" type="datetime1">
              <a:rPr lang="zh-CN" altLang="en-US" smtClean="0"/>
              <a:t>2025/8/25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62E49D5-B226-46D6-8E3A-5DD3EAD2671F}" type="slidenum">
              <a:rPr lang="zh-CN" altLang="en-US" smtClean="0"/>
              <a:t>‹#›</a:t>
            </a:fld>
            <a:endParaRPr lang="zh-CN" altLang="en-US"/>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Tree>
    <p:extLst>
      <p:ext uri="{BB962C8B-B14F-4D97-AF65-F5344CB8AC3E}">
        <p14:creationId xmlns:p14="http://schemas.microsoft.com/office/powerpoint/2010/main" val="3550227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0480190F-AE3C-48AB-8114-CFC4F21B22F1}" type="datetime1">
              <a:rPr lang="zh-CN" altLang="en-US" smtClean="0"/>
              <a:t>2025/8/25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62E49D5-B226-46D6-8E3A-5DD3EAD2671F}" type="slidenum">
              <a:rPr lang="zh-CN" altLang="en-US" smtClean="0"/>
              <a:t>‹#›</a:t>
            </a:fld>
            <a:endParaRPr lang="zh-CN" altLang="en-US"/>
          </a:p>
        </p:txBody>
      </p:sp>
    </p:spTree>
    <p:extLst>
      <p:ext uri="{BB962C8B-B14F-4D97-AF65-F5344CB8AC3E}">
        <p14:creationId xmlns:p14="http://schemas.microsoft.com/office/powerpoint/2010/main" val="3531985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4A1F89E-A457-4018-BE51-2E51436528AA}" type="datetime1">
              <a:rPr lang="zh-CN" altLang="en-US" smtClean="0"/>
              <a:t>2025/8/25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62E49D5-B226-46D6-8E3A-5DD3EAD2671F}" type="slidenum">
              <a:rPr lang="zh-CN" altLang="en-US" smtClean="0"/>
              <a:t>‹#›</a:t>
            </a:fld>
            <a:endParaRPr lang="zh-CN" altLang="en-US"/>
          </a:p>
        </p:txBody>
      </p:sp>
    </p:spTree>
    <p:extLst>
      <p:ext uri="{BB962C8B-B14F-4D97-AF65-F5344CB8AC3E}">
        <p14:creationId xmlns:p14="http://schemas.microsoft.com/office/powerpoint/2010/main" val="2457831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D16C23-512E-46AF-93CC-41095E01F3CC}" type="datetime1">
              <a:rPr lang="zh-CN" altLang="en-US" smtClean="0"/>
              <a:t>2025/8/25</a:t>
            </a:fld>
            <a:endParaRPr lang="zh-CN" altLang="en-US"/>
          </a:p>
        </p:txBody>
      </p:sp>
      <p:sp>
        <p:nvSpPr>
          <p:cNvPr id="3" name="Footer Placeholder 2"/>
          <p:cNvSpPr>
            <a:spLocks noGrp="1"/>
          </p:cNvSpPr>
          <p:nvPr>
            <p:ph type="ftr" sz="quarter" idx="11"/>
          </p:nvPr>
        </p:nvSpPr>
        <p:spPr/>
        <p:txBody>
          <a:bodyPr/>
          <a:lstStyle/>
          <a:p>
            <a:endParaRPr lang="zh-CN" altLang="en-US"/>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cxnSp>
        <p:nvCxnSpPr>
          <p:cNvPr id="5" name="直接连接符 4">
            <a:extLst>
              <a:ext uri="{FF2B5EF4-FFF2-40B4-BE49-F238E27FC236}">
                <a16:creationId xmlns="" xmlns:a16="http://schemas.microsoft.com/office/drawing/2014/main" id="{B64466AA-0773-4E4D-956F-97DCCC107B84}"/>
              </a:ext>
            </a:extLst>
          </p:cNvPr>
          <p:cNvCxnSpPr/>
          <p:nvPr/>
        </p:nvCxnSpPr>
        <p:spPr>
          <a:xfrm>
            <a:off x="0" y="716701"/>
            <a:ext cx="12192000" cy="0"/>
          </a:xfrm>
          <a:prstGeom prst="line">
            <a:avLst/>
          </a:prstGeom>
          <a:ln w="28575">
            <a:solidFill>
              <a:srgbClr val="3E95C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41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7A47AB68-F289-4F00-AC41-DCD8B4F85505}" type="datetime1">
              <a:rPr lang="zh-CN" altLang="en-US" smtClean="0"/>
              <a:t>2025/8/25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62E49D5-B226-46D6-8E3A-5DD3EAD2671F}" type="slidenum">
              <a:rPr lang="zh-CN" altLang="en-US" smtClean="0"/>
              <a:t>‹#›</a:t>
            </a:fld>
            <a:endParaRPr lang="zh-CN" altLang="en-US"/>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Tree>
    <p:extLst>
      <p:ext uri="{BB962C8B-B14F-4D97-AF65-F5344CB8AC3E}">
        <p14:creationId xmlns:p14="http://schemas.microsoft.com/office/powerpoint/2010/main" val="2522651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3F0B3A12-CBEE-4B88-9D84-606390782F9E}" type="datetime1">
              <a:rPr lang="zh-CN" altLang="en-US" smtClean="0"/>
              <a:t>2025/8/25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62E49D5-B226-46D6-8E3A-5DD3EAD2671F}" type="slidenum">
              <a:rPr lang="zh-CN" altLang="en-US" smtClean="0"/>
              <a:t>‹#›</a:t>
            </a:fld>
            <a:endParaRPr lang="zh-CN" altLang="en-US"/>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Tree>
    <p:extLst>
      <p:ext uri="{BB962C8B-B14F-4D97-AF65-F5344CB8AC3E}">
        <p14:creationId xmlns:p14="http://schemas.microsoft.com/office/powerpoint/2010/main" val="2185157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B7AA0-CA75-4F8E-84C5-565DA7C9102D}" type="datetime1">
              <a:rPr lang="zh-CN" altLang="en-US" smtClean="0"/>
              <a:t>2025/8/25</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E49D5-B226-46D6-8E3A-5DD3EAD2671F}" type="slidenum">
              <a:rPr lang="zh-CN" altLang="en-US" smtClean="0"/>
              <a:t>‹#›</a:t>
            </a:fld>
            <a:endParaRPr lang="zh-CN" altLang="en-US"/>
          </a:p>
        </p:txBody>
      </p:sp>
    </p:spTree>
    <p:extLst>
      <p:ext uri="{BB962C8B-B14F-4D97-AF65-F5344CB8AC3E}">
        <p14:creationId xmlns:p14="http://schemas.microsoft.com/office/powerpoint/2010/main" val="25908075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 中子谱仪高性能数据处理框架</a:t>
            </a:r>
            <a:r>
              <a:rPr lang="en-US" altLang="zh-CN" dirty="0"/>
              <a:t>DSNI</a:t>
            </a:r>
            <a:r>
              <a:rPr lang="zh-CN" altLang="en-US" dirty="0"/>
              <a:t>的设计与实践 </a:t>
            </a:r>
            <a:endParaRPr lang="en-US" dirty="0"/>
          </a:p>
        </p:txBody>
      </p:sp>
      <p:sp>
        <p:nvSpPr>
          <p:cNvPr id="3" name="副标题 2"/>
          <p:cNvSpPr>
            <a:spLocks noGrp="1"/>
          </p:cNvSpPr>
          <p:nvPr>
            <p:ph type="subTitle" idx="1"/>
          </p:nvPr>
        </p:nvSpPr>
        <p:spPr/>
        <p:txBody>
          <a:bodyPr/>
          <a:lstStyle/>
          <a:p>
            <a:r>
              <a:rPr lang="en-US" altLang="zh-CN" dirty="0"/>
              <a:t>CSNS</a:t>
            </a:r>
            <a:r>
              <a:rPr lang="zh-CN" altLang="en-US" dirty="0"/>
              <a:t>实验控制组</a:t>
            </a:r>
            <a:endParaRPr lang="en-US" altLang="zh-CN" dirty="0"/>
          </a:p>
          <a:p>
            <a:r>
              <a:rPr lang="en-US" dirty="0"/>
              <a:t>2025.08.15</a:t>
            </a:r>
          </a:p>
        </p:txBody>
      </p:sp>
    </p:spTree>
    <p:extLst>
      <p:ext uri="{BB962C8B-B14F-4D97-AF65-F5344CB8AC3E}">
        <p14:creationId xmlns:p14="http://schemas.microsoft.com/office/powerpoint/2010/main" val="2414367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合作谱仪上的应用与升级</a:t>
            </a:r>
            <a:endParaRPr lang="en-US" dirty="0"/>
          </a:p>
        </p:txBody>
      </p:sp>
      <p:pic>
        <p:nvPicPr>
          <p:cNvPr id="4" name="图片 19" descr="发表第二篇文章作图_14"/>
          <p:cNvPicPr>
            <a:picLocks noChangeAspect="1"/>
          </p:cNvPicPr>
          <p:nvPr/>
        </p:nvPicPr>
        <p:blipFill>
          <a:blip r:embed="rId2"/>
          <a:stretch>
            <a:fillRect/>
          </a:stretch>
        </p:blipFill>
        <p:spPr>
          <a:xfrm>
            <a:off x="350784" y="2507109"/>
            <a:ext cx="2217330" cy="1376835"/>
          </a:xfrm>
          <a:prstGeom prst="rect">
            <a:avLst/>
          </a:prstGeom>
          <a:noFill/>
          <a:ln w="9525">
            <a:noFill/>
          </a:ln>
        </p:spPr>
      </p:pic>
      <p:pic>
        <p:nvPicPr>
          <p:cNvPr id="5" name="图片 4"/>
          <p:cNvPicPr>
            <a:picLocks noChangeAspect="1"/>
          </p:cNvPicPr>
          <p:nvPr/>
        </p:nvPicPr>
        <p:blipFill>
          <a:blip r:embed="rId3"/>
          <a:stretch>
            <a:fillRect/>
          </a:stretch>
        </p:blipFill>
        <p:spPr>
          <a:xfrm>
            <a:off x="1967474" y="1195568"/>
            <a:ext cx="1826604" cy="1347785"/>
          </a:xfrm>
          <a:prstGeom prst="rect">
            <a:avLst/>
          </a:prstGeom>
        </p:spPr>
      </p:pic>
      <p:pic>
        <p:nvPicPr>
          <p:cNvPr id="6" name="图片 5"/>
          <p:cNvPicPr>
            <a:picLocks noChangeAspect="1"/>
          </p:cNvPicPr>
          <p:nvPr/>
        </p:nvPicPr>
        <p:blipFill>
          <a:blip r:embed="rId4"/>
          <a:stretch>
            <a:fillRect/>
          </a:stretch>
        </p:blipFill>
        <p:spPr>
          <a:xfrm>
            <a:off x="3057484" y="2335370"/>
            <a:ext cx="1872308" cy="1512329"/>
          </a:xfrm>
          <a:prstGeom prst="rect">
            <a:avLst/>
          </a:prstGeom>
        </p:spPr>
      </p:pic>
      <p:pic>
        <p:nvPicPr>
          <p:cNvPr id="35" name="图片 34"/>
          <p:cNvPicPr>
            <a:picLocks noChangeAspect="1"/>
          </p:cNvPicPr>
          <p:nvPr/>
        </p:nvPicPr>
        <p:blipFill>
          <a:blip r:embed="rId5"/>
          <a:stretch>
            <a:fillRect/>
          </a:stretch>
        </p:blipFill>
        <p:spPr>
          <a:xfrm>
            <a:off x="5482773" y="1580739"/>
            <a:ext cx="6289369" cy="3671459"/>
          </a:xfrm>
          <a:prstGeom prst="rect">
            <a:avLst/>
          </a:prstGeom>
        </p:spPr>
      </p:pic>
      <p:sp>
        <p:nvSpPr>
          <p:cNvPr id="36" name="文本框 35"/>
          <p:cNvSpPr txBox="1"/>
          <p:nvPr/>
        </p:nvSpPr>
        <p:spPr>
          <a:xfrm>
            <a:off x="798116" y="4248837"/>
            <a:ext cx="4272026" cy="1477328"/>
          </a:xfrm>
          <a:prstGeom prst="rect">
            <a:avLst/>
          </a:prstGeom>
          <a:noFill/>
        </p:spPr>
        <p:txBody>
          <a:bodyPr wrap="square" rtlCol="0">
            <a:spAutoFit/>
          </a:bodyPr>
          <a:lstStyle/>
          <a:p>
            <a:r>
              <a:rPr lang="zh-CN" altLang="en-US" dirty="0" smtClean="0"/>
              <a:t>成像谱仪三种成像探测器，</a:t>
            </a:r>
            <a:r>
              <a:rPr lang="en-US" altLang="zh-CN" dirty="0" smtClean="0"/>
              <a:t>CCD</a:t>
            </a:r>
            <a:r>
              <a:rPr lang="zh-CN" altLang="en-US" dirty="0" smtClean="0"/>
              <a:t>与</a:t>
            </a:r>
            <a:r>
              <a:rPr lang="en-US" altLang="zh-CN" dirty="0" smtClean="0"/>
              <a:t>TPX3</a:t>
            </a:r>
            <a:r>
              <a:rPr lang="zh-CN" altLang="en-US" dirty="0" smtClean="0"/>
              <a:t>为第三方电子学和读出软件，将其文件读写转化为插入</a:t>
            </a:r>
            <a:r>
              <a:rPr lang="en-US" altLang="zh-CN" dirty="0" smtClean="0"/>
              <a:t>T0-PID</a:t>
            </a:r>
            <a:r>
              <a:rPr lang="zh-CN" altLang="en-US" dirty="0" smtClean="0"/>
              <a:t>信息的数据流。</a:t>
            </a:r>
            <a:r>
              <a:rPr lang="en-US" altLang="zh-CN" dirty="0" smtClean="0"/>
              <a:t>GEM</a:t>
            </a:r>
            <a:r>
              <a:rPr lang="zh-CN" altLang="en-US" dirty="0" smtClean="0"/>
              <a:t>为大尺寸探测器和自研电子学，无缝对接</a:t>
            </a:r>
            <a:r>
              <a:rPr lang="en-US" altLang="zh-CN" dirty="0" smtClean="0"/>
              <a:t>DAQ</a:t>
            </a:r>
            <a:r>
              <a:rPr lang="zh-CN" altLang="en-US" dirty="0" smtClean="0"/>
              <a:t>软件与后继的延迟测量功能。</a:t>
            </a:r>
            <a:endParaRPr lang="en-US" dirty="0"/>
          </a:p>
        </p:txBody>
      </p:sp>
    </p:spTree>
    <p:extLst>
      <p:ext uri="{BB962C8B-B14F-4D97-AF65-F5344CB8AC3E}">
        <p14:creationId xmlns:p14="http://schemas.microsoft.com/office/powerpoint/2010/main" val="737686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25D5A53-DC06-4CDD-A6E3-0AD75AC483AF}"/>
              </a:ext>
            </a:extLst>
          </p:cNvPr>
          <p:cNvSpPr>
            <a:spLocks noGrp="1"/>
          </p:cNvSpPr>
          <p:nvPr>
            <p:ph type="title"/>
          </p:nvPr>
        </p:nvSpPr>
        <p:spPr/>
        <p:txBody>
          <a:bodyPr/>
          <a:lstStyle/>
          <a:p>
            <a:r>
              <a:rPr lang="zh-CN" altLang="en-US" dirty="0" smtClean="0"/>
              <a:t>合作</a:t>
            </a:r>
            <a:r>
              <a:rPr lang="zh-CN" altLang="en-US" dirty="0"/>
              <a:t>谱仪上的应用与</a:t>
            </a:r>
            <a:r>
              <a:rPr lang="zh-CN" altLang="en-US" dirty="0" smtClean="0"/>
              <a:t>升级</a:t>
            </a:r>
            <a:endParaRPr lang="zh-CN" altLang="en-US" dirty="0"/>
          </a:p>
        </p:txBody>
      </p:sp>
      <p:sp>
        <p:nvSpPr>
          <p:cNvPr id="3" name="内容占位符 2">
            <a:extLst>
              <a:ext uri="{FF2B5EF4-FFF2-40B4-BE49-F238E27FC236}">
                <a16:creationId xmlns="" xmlns:a16="http://schemas.microsoft.com/office/drawing/2014/main" id="{6F4C64B7-1ECC-44AC-91DC-89CC28648ABC}"/>
              </a:ext>
            </a:extLst>
          </p:cNvPr>
          <p:cNvSpPr>
            <a:spLocks noGrp="1"/>
          </p:cNvSpPr>
          <p:nvPr>
            <p:ph idx="1"/>
          </p:nvPr>
        </p:nvSpPr>
        <p:spPr/>
        <p:txBody>
          <a:bodyPr>
            <a:normAutofit/>
          </a:bodyPr>
          <a:lstStyle/>
          <a:p>
            <a:r>
              <a:rPr lang="zh-CN" altLang="en-US" sz="2400" dirty="0" smtClean="0"/>
              <a:t>数据流平台：选择分布式流处理平台</a:t>
            </a:r>
            <a:r>
              <a:rPr lang="en-US" altLang="zh-CN" sz="2400" dirty="0" smtClean="0"/>
              <a:t>kafka</a:t>
            </a:r>
            <a:r>
              <a:rPr lang="zh-CN" altLang="en-US" sz="2400" dirty="0" smtClean="0"/>
              <a:t>，并根据中子谱仪的数据流特征，进行针对性优化部署和相应数据接口的开发，实现数据获取的实时特性。优化研究重点缓解了随机</a:t>
            </a:r>
            <a:r>
              <a:rPr lang="en-US" altLang="zh-CN" sz="2400" dirty="0" smtClean="0"/>
              <a:t>IO</a:t>
            </a:r>
            <a:r>
              <a:rPr lang="zh-CN" altLang="en-US" sz="2400" dirty="0" smtClean="0"/>
              <a:t>的性能衰退和冷数据访问引起的写入阻塞，确保谱仪数据的记录可靠。</a:t>
            </a:r>
            <a:endParaRPr lang="zh-CN" altLang="en-US" sz="2400" dirty="0"/>
          </a:p>
        </p:txBody>
      </p:sp>
      <p:graphicFrame>
        <p:nvGraphicFramePr>
          <p:cNvPr id="16" name="表格 15"/>
          <p:cNvGraphicFramePr>
            <a:graphicFrameLocks noGrp="1"/>
          </p:cNvGraphicFramePr>
          <p:nvPr>
            <p:extLst>
              <p:ext uri="{D42A27DB-BD31-4B8C-83A1-F6EECF244321}">
                <p14:modId xmlns:p14="http://schemas.microsoft.com/office/powerpoint/2010/main" val="2817627293"/>
              </p:ext>
            </p:extLst>
          </p:nvPr>
        </p:nvGraphicFramePr>
        <p:xfrm>
          <a:off x="1419594" y="2760007"/>
          <a:ext cx="9352812" cy="2199640"/>
        </p:xfrm>
        <a:graphic>
          <a:graphicData uri="http://schemas.openxmlformats.org/drawingml/2006/table">
            <a:tbl>
              <a:tblPr firstRow="1" bandRow="1">
                <a:tableStyleId>{5C22544A-7EE6-4342-B048-85BDC9FD1C3A}</a:tableStyleId>
              </a:tblPr>
              <a:tblGrid>
                <a:gridCol w="1558802"/>
                <a:gridCol w="1558802"/>
                <a:gridCol w="1558802"/>
                <a:gridCol w="1558802"/>
                <a:gridCol w="1558802"/>
                <a:gridCol w="1558802"/>
              </a:tblGrid>
              <a:tr h="370840">
                <a:tc>
                  <a:txBody>
                    <a:bodyPr/>
                    <a:lstStyle/>
                    <a:p>
                      <a:endParaRPr lang="en-US" dirty="0"/>
                    </a:p>
                  </a:txBody>
                  <a:tcPr/>
                </a:tc>
                <a:tc>
                  <a:txBody>
                    <a:bodyPr/>
                    <a:lstStyle/>
                    <a:p>
                      <a:r>
                        <a:rPr lang="zh-CN" altLang="en-US" dirty="0" smtClean="0"/>
                        <a:t>延迟</a:t>
                      </a:r>
                      <a:endParaRPr lang="en-US" dirty="0"/>
                    </a:p>
                  </a:txBody>
                  <a:tcPr/>
                </a:tc>
                <a:tc>
                  <a:txBody>
                    <a:bodyPr/>
                    <a:lstStyle/>
                    <a:p>
                      <a:r>
                        <a:rPr lang="zh-CN" altLang="en-US" dirty="0" smtClean="0"/>
                        <a:t>聚合效率</a:t>
                      </a:r>
                      <a:endParaRPr lang="en-US" dirty="0"/>
                    </a:p>
                  </a:txBody>
                  <a:tcPr/>
                </a:tc>
                <a:tc>
                  <a:txBody>
                    <a:bodyPr/>
                    <a:lstStyle/>
                    <a:p>
                      <a:r>
                        <a:rPr lang="zh-CN" altLang="en-US" dirty="0" smtClean="0"/>
                        <a:t>同步性能</a:t>
                      </a:r>
                      <a:endParaRPr lang="en-US" dirty="0"/>
                    </a:p>
                  </a:txBody>
                  <a:tcPr/>
                </a:tc>
                <a:tc>
                  <a:txBody>
                    <a:bodyPr/>
                    <a:lstStyle/>
                    <a:p>
                      <a:r>
                        <a:rPr lang="zh-CN" altLang="en-US" dirty="0" smtClean="0"/>
                        <a:t>系统带宽</a:t>
                      </a:r>
                      <a:endParaRPr lang="en-US" dirty="0"/>
                    </a:p>
                  </a:txBody>
                  <a:tcPr/>
                </a:tc>
                <a:tc>
                  <a:txBody>
                    <a:bodyPr/>
                    <a:lstStyle/>
                    <a:p>
                      <a:r>
                        <a:rPr lang="zh-CN" altLang="en-US" dirty="0" smtClean="0"/>
                        <a:t>冗余可靠</a:t>
                      </a:r>
                      <a:endParaRPr lang="en-US" dirty="0"/>
                    </a:p>
                  </a:txBody>
                  <a:tcPr/>
                </a:tc>
              </a:tr>
              <a:tr h="370840">
                <a:tc>
                  <a:txBody>
                    <a:bodyPr/>
                    <a:lstStyle/>
                    <a:p>
                      <a:r>
                        <a:rPr lang="zh-CN" altLang="en-US" dirty="0" smtClean="0"/>
                        <a:t>文件传输</a:t>
                      </a:r>
                      <a:endParaRPr lang="en-US" dirty="0"/>
                    </a:p>
                  </a:txBody>
                  <a:tcPr/>
                </a:tc>
                <a:tc>
                  <a:txBody>
                    <a:bodyPr/>
                    <a:lstStyle/>
                    <a:p>
                      <a:r>
                        <a:rPr lang="zh-CN" altLang="en-US" dirty="0" smtClean="0"/>
                        <a:t>小体积秒级，大体积分钟到小时级</a:t>
                      </a:r>
                      <a:endParaRPr lang="en-US" dirty="0"/>
                    </a:p>
                  </a:txBody>
                  <a:tcPr/>
                </a:tc>
                <a:tc>
                  <a:txBody>
                    <a:bodyPr/>
                    <a:lstStyle/>
                    <a:p>
                      <a:r>
                        <a:rPr lang="zh-CN" altLang="en-US" dirty="0" smtClean="0"/>
                        <a:t>多个文件逐个读取和处理，延迟倍增</a:t>
                      </a:r>
                      <a:endParaRPr lang="en-US" dirty="0"/>
                    </a:p>
                  </a:txBody>
                  <a:tcPr/>
                </a:tc>
                <a:tc>
                  <a:txBody>
                    <a:bodyPr/>
                    <a:lstStyle/>
                    <a:p>
                      <a:r>
                        <a:rPr lang="zh-CN" altLang="en-US" dirty="0" smtClean="0"/>
                        <a:t>时间戳对比，甄别复杂，难以寻址定位</a:t>
                      </a:r>
                      <a:endParaRPr lang="en-US" dirty="0"/>
                    </a:p>
                  </a:txBody>
                  <a:tcPr/>
                </a:tc>
                <a:tc>
                  <a:txBody>
                    <a:bodyPr/>
                    <a:lstStyle/>
                    <a:p>
                      <a:r>
                        <a:rPr lang="zh-CN" altLang="en-US" dirty="0" smtClean="0"/>
                        <a:t>单点无法扩展</a:t>
                      </a:r>
                      <a:endParaRPr lang="en-US" dirty="0"/>
                    </a:p>
                  </a:txBody>
                  <a:tcPr/>
                </a:tc>
                <a:tc>
                  <a:txBody>
                    <a:bodyPr/>
                    <a:lstStyle/>
                    <a:p>
                      <a:r>
                        <a:rPr lang="zh-CN" altLang="en-US" dirty="0" smtClean="0"/>
                        <a:t>依赖存储节点与传输工具</a:t>
                      </a:r>
                      <a:endParaRPr lang="en-US" dirty="0"/>
                    </a:p>
                  </a:txBody>
                  <a:tcPr/>
                </a:tc>
              </a:tr>
              <a:tr h="370840">
                <a:tc>
                  <a:txBody>
                    <a:bodyPr/>
                    <a:lstStyle/>
                    <a:p>
                      <a:r>
                        <a:rPr lang="en-US" altLang="zh-CN" dirty="0" smtClean="0"/>
                        <a:t>Kafka</a:t>
                      </a:r>
                      <a:r>
                        <a:rPr lang="zh-CN" altLang="en-US" dirty="0" smtClean="0"/>
                        <a:t>数据流</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us</a:t>
                      </a:r>
                      <a:r>
                        <a:rPr lang="zh-CN" altLang="en-US" dirty="0" smtClean="0"/>
                        <a:t>级</a:t>
                      </a:r>
                      <a:endParaRPr lang="en-US" dirty="0" smtClean="0"/>
                    </a:p>
                  </a:txBody>
                  <a:tcPr/>
                </a:tc>
                <a:tc>
                  <a:txBody>
                    <a:bodyPr/>
                    <a:lstStyle/>
                    <a:p>
                      <a:r>
                        <a:rPr lang="zh-CN" altLang="en-US" dirty="0" smtClean="0"/>
                        <a:t>直接并行消费，延迟无量级差异</a:t>
                      </a:r>
                      <a:endParaRPr lang="en-US" dirty="0"/>
                    </a:p>
                  </a:txBody>
                  <a:tcPr/>
                </a:tc>
                <a:tc>
                  <a:txBody>
                    <a:bodyPr/>
                    <a:lstStyle/>
                    <a:p>
                      <a:r>
                        <a:rPr lang="en-US" altLang="zh-CN" dirty="0" err="1" smtClean="0"/>
                        <a:t>pulseID</a:t>
                      </a:r>
                      <a:r>
                        <a:rPr lang="zh-CN" altLang="en-US" dirty="0" smtClean="0"/>
                        <a:t>对比，简单明确，可关联寻址</a:t>
                      </a:r>
                      <a:endParaRPr lang="en-US" dirty="0"/>
                    </a:p>
                  </a:txBody>
                  <a:tcPr/>
                </a:tc>
                <a:tc>
                  <a:txBody>
                    <a:bodyPr/>
                    <a:lstStyle/>
                    <a:p>
                      <a:r>
                        <a:rPr lang="en-US" altLang="zh-CN" dirty="0" smtClean="0"/>
                        <a:t>Broker</a:t>
                      </a:r>
                      <a:r>
                        <a:rPr lang="zh-CN" altLang="en-US" dirty="0" smtClean="0"/>
                        <a:t>节点横向扩展</a:t>
                      </a:r>
                      <a:endParaRPr lang="en-US" dirty="0"/>
                    </a:p>
                  </a:txBody>
                  <a:tcPr/>
                </a:tc>
                <a:tc>
                  <a:txBody>
                    <a:bodyPr/>
                    <a:lstStyle/>
                    <a:p>
                      <a:r>
                        <a:rPr lang="zh-CN" altLang="en-US" dirty="0" smtClean="0"/>
                        <a:t>多副本，自动恢复，确保收发</a:t>
                      </a:r>
                      <a:endParaRPr lang="en-US" dirty="0"/>
                    </a:p>
                  </a:txBody>
                  <a:tcPr/>
                </a:tc>
              </a:tr>
            </a:tbl>
          </a:graphicData>
        </a:graphic>
      </p:graphicFrame>
      <p:sp>
        <p:nvSpPr>
          <p:cNvPr id="17" name="文本框 16"/>
          <p:cNvSpPr txBox="1"/>
          <p:nvPr/>
        </p:nvSpPr>
        <p:spPr>
          <a:xfrm>
            <a:off x="1323833" y="5513696"/>
            <a:ext cx="9526137" cy="923330"/>
          </a:xfrm>
          <a:prstGeom prst="rect">
            <a:avLst/>
          </a:prstGeom>
          <a:noFill/>
        </p:spPr>
        <p:txBody>
          <a:bodyPr wrap="square" rtlCol="0">
            <a:spAutoFit/>
          </a:bodyPr>
          <a:lstStyle/>
          <a:p>
            <a:r>
              <a:rPr lang="zh-CN" altLang="en-US" dirty="0" smtClean="0"/>
              <a:t>运行案例：多物理和工程应力等早期建设的合作谱仪和靶站质子流强分发系统，其</a:t>
            </a:r>
            <a:r>
              <a:rPr lang="en-US" altLang="zh-CN" dirty="0" smtClean="0"/>
              <a:t>kafka</a:t>
            </a:r>
            <a:r>
              <a:rPr lang="zh-CN" altLang="en-US" dirty="0" smtClean="0"/>
              <a:t>集群先后出现过节点故障，均未影响运行和造成数据损失。同时实时性与可回溯性极大便利了谱仪调试和重新处理</a:t>
            </a:r>
            <a:r>
              <a:rPr lang="en-US" altLang="zh-CN" dirty="0" smtClean="0"/>
              <a:t>run</a:t>
            </a:r>
            <a:r>
              <a:rPr lang="zh-CN" altLang="en-US" dirty="0" smtClean="0"/>
              <a:t>数据的操作。</a:t>
            </a:r>
            <a:endParaRPr lang="en-US" dirty="0"/>
          </a:p>
        </p:txBody>
      </p:sp>
    </p:spTree>
    <p:extLst>
      <p:ext uri="{BB962C8B-B14F-4D97-AF65-F5344CB8AC3E}">
        <p14:creationId xmlns:p14="http://schemas.microsoft.com/office/powerpoint/2010/main" val="2531224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合作谱仪上的应用与升级</a:t>
            </a:r>
            <a:endParaRPr lang="en-US" dirty="0"/>
          </a:p>
        </p:txBody>
      </p:sp>
      <p:sp>
        <p:nvSpPr>
          <p:cNvPr id="3" name="内容占位符 2"/>
          <p:cNvSpPr>
            <a:spLocks noGrp="1"/>
          </p:cNvSpPr>
          <p:nvPr>
            <p:ph idx="1"/>
          </p:nvPr>
        </p:nvSpPr>
        <p:spPr/>
        <p:txBody>
          <a:bodyPr>
            <a:normAutofit/>
          </a:bodyPr>
          <a:lstStyle/>
          <a:p>
            <a:r>
              <a:rPr lang="zh-CN" altLang="en-US" sz="2400" dirty="0" smtClean="0"/>
              <a:t>数据流平台：成像谱仪使用帧图数据模式的多种探测器，</a:t>
            </a:r>
            <a:r>
              <a:rPr lang="en-US" altLang="zh-CN" sz="2400" dirty="0" smtClean="0"/>
              <a:t>DSNI</a:t>
            </a:r>
            <a:r>
              <a:rPr lang="zh-CN" altLang="en-US" sz="2400" dirty="0" smtClean="0"/>
              <a:t>对大尺寸的图像数据传输进行了协议扩展和消息接口的升级。</a:t>
            </a:r>
            <a:endParaRPr lang="en-US" sz="2400" dirty="0"/>
          </a:p>
        </p:txBody>
      </p:sp>
      <p:sp>
        <p:nvSpPr>
          <p:cNvPr id="12" name="矩形 11"/>
          <p:cNvSpPr/>
          <p:nvPr/>
        </p:nvSpPr>
        <p:spPr bwMode="auto">
          <a:xfrm>
            <a:off x="4204681" y="4749009"/>
            <a:ext cx="1921042" cy="17365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13" name="矩形 12"/>
          <p:cNvSpPr/>
          <p:nvPr/>
        </p:nvSpPr>
        <p:spPr bwMode="auto">
          <a:xfrm>
            <a:off x="4457344" y="4997661"/>
            <a:ext cx="493295" cy="389021"/>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a:solidFill>
                  <a:schemeClr val="tx1"/>
                </a:solidFill>
              </a:rPr>
              <a:t>1</a:t>
            </a:r>
            <a:endParaRPr lang="zh-CN" sz="1000">
              <a:solidFill>
                <a:schemeClr val="tx1"/>
              </a:solidFill>
            </a:endParaRPr>
          </a:p>
        </p:txBody>
      </p:sp>
      <p:sp>
        <p:nvSpPr>
          <p:cNvPr id="14" name="矩形 13"/>
          <p:cNvSpPr/>
          <p:nvPr/>
        </p:nvSpPr>
        <p:spPr bwMode="auto">
          <a:xfrm>
            <a:off x="4627791" y="5760008"/>
            <a:ext cx="832185" cy="573158"/>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a:solidFill>
                  <a:schemeClr val="tx1"/>
                </a:solidFill>
              </a:rPr>
              <a:t>3</a:t>
            </a:r>
            <a:endParaRPr lang="zh-CN" sz="1000">
              <a:solidFill>
                <a:schemeClr val="tx1"/>
              </a:solidFill>
            </a:endParaRPr>
          </a:p>
        </p:txBody>
      </p:sp>
      <p:sp>
        <p:nvSpPr>
          <p:cNvPr id="15" name="矩形 14"/>
          <p:cNvSpPr/>
          <p:nvPr/>
        </p:nvSpPr>
        <p:spPr bwMode="auto">
          <a:xfrm>
            <a:off x="5225360" y="5152064"/>
            <a:ext cx="625641" cy="308812"/>
          </a:xfrm>
          <a:prstGeom prst="rect">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a:solidFill>
                  <a:schemeClr val="tx1"/>
                </a:solidFill>
              </a:rPr>
              <a:t>2</a:t>
            </a:r>
            <a:endParaRPr lang="zh-CN" sz="1000">
              <a:solidFill>
                <a:schemeClr val="tx1"/>
              </a:solidFill>
            </a:endParaRPr>
          </a:p>
        </p:txBody>
      </p:sp>
      <p:sp>
        <p:nvSpPr>
          <p:cNvPr id="19" name="矩形 18"/>
          <p:cNvSpPr/>
          <p:nvPr/>
        </p:nvSpPr>
        <p:spPr bwMode="auto">
          <a:xfrm>
            <a:off x="6917256" y="5013589"/>
            <a:ext cx="2405242" cy="429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sz="1400" dirty="0">
                <a:solidFill>
                  <a:schemeClr val="tx1"/>
                </a:solidFill>
              </a:rPr>
              <a:t>消息流</a:t>
            </a:r>
            <a:r>
              <a:rPr lang="en-US" sz="1400" dirty="0">
                <a:solidFill>
                  <a:schemeClr val="tx1"/>
                </a:solidFill>
              </a:rPr>
              <a:t>: </a:t>
            </a:r>
            <a:r>
              <a:rPr lang="en-US" sz="1400" dirty="0" err="1">
                <a:solidFill>
                  <a:schemeClr val="tx1"/>
                </a:solidFill>
              </a:rPr>
              <a:t>segmemt_index</a:t>
            </a:r>
            <a:r>
              <a:rPr lang="en-US" sz="1400" dirty="0">
                <a:solidFill>
                  <a:schemeClr val="tx1"/>
                </a:solidFill>
              </a:rPr>
              <a:t> 1, 2, </a:t>
            </a:r>
            <a:r>
              <a:rPr lang="en-US" sz="1400" dirty="0" smtClean="0">
                <a:solidFill>
                  <a:schemeClr val="tx1"/>
                </a:solidFill>
              </a:rPr>
              <a:t>…, </a:t>
            </a:r>
            <a:r>
              <a:rPr lang="zh-CN" altLang="en-US" sz="1400" dirty="0" smtClean="0">
                <a:solidFill>
                  <a:schemeClr val="tx1"/>
                </a:solidFill>
              </a:rPr>
              <a:t>结束</a:t>
            </a:r>
            <a:r>
              <a:rPr lang="zh-CN" sz="1400" dirty="0" smtClean="0">
                <a:solidFill>
                  <a:schemeClr val="tx1"/>
                </a:solidFill>
              </a:rPr>
              <a:t>空</a:t>
            </a:r>
            <a:r>
              <a:rPr lang="zh-CN" sz="1400" dirty="0">
                <a:solidFill>
                  <a:schemeClr val="tx1"/>
                </a:solidFill>
              </a:rPr>
              <a:t>帧</a:t>
            </a:r>
          </a:p>
        </p:txBody>
      </p:sp>
      <p:sp>
        <p:nvSpPr>
          <p:cNvPr id="20" name="右箭头 19"/>
          <p:cNvSpPr/>
          <p:nvPr/>
        </p:nvSpPr>
        <p:spPr bwMode="auto">
          <a:xfrm>
            <a:off x="6277131" y="5155539"/>
            <a:ext cx="540966" cy="184484"/>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21" name="矩形 20"/>
          <p:cNvSpPr/>
          <p:nvPr/>
        </p:nvSpPr>
        <p:spPr bwMode="auto">
          <a:xfrm>
            <a:off x="9795467" y="4719965"/>
            <a:ext cx="1921042" cy="17365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22" name="矩形 21"/>
          <p:cNvSpPr/>
          <p:nvPr/>
        </p:nvSpPr>
        <p:spPr bwMode="auto">
          <a:xfrm>
            <a:off x="10048130" y="4968617"/>
            <a:ext cx="493295" cy="389021"/>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a:solidFill>
                  <a:schemeClr val="tx1"/>
                </a:solidFill>
              </a:rPr>
              <a:t>1</a:t>
            </a:r>
            <a:endParaRPr lang="zh-CN" sz="1000">
              <a:solidFill>
                <a:schemeClr val="tx1"/>
              </a:solidFill>
            </a:endParaRPr>
          </a:p>
        </p:txBody>
      </p:sp>
      <p:sp>
        <p:nvSpPr>
          <p:cNvPr id="23" name="矩形 22"/>
          <p:cNvSpPr/>
          <p:nvPr/>
        </p:nvSpPr>
        <p:spPr bwMode="auto">
          <a:xfrm>
            <a:off x="10218577" y="5730964"/>
            <a:ext cx="832185" cy="573158"/>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a:solidFill>
                  <a:schemeClr val="tx1"/>
                </a:solidFill>
              </a:rPr>
              <a:t>3</a:t>
            </a:r>
            <a:endParaRPr lang="zh-CN" sz="1000">
              <a:solidFill>
                <a:schemeClr val="tx1"/>
              </a:solidFill>
            </a:endParaRPr>
          </a:p>
        </p:txBody>
      </p:sp>
      <p:sp>
        <p:nvSpPr>
          <p:cNvPr id="24" name="矩形 23"/>
          <p:cNvSpPr/>
          <p:nvPr/>
        </p:nvSpPr>
        <p:spPr bwMode="auto">
          <a:xfrm>
            <a:off x="10816146" y="5123020"/>
            <a:ext cx="625641" cy="308812"/>
          </a:xfrm>
          <a:prstGeom prst="rect">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a:solidFill>
                  <a:schemeClr val="tx1"/>
                </a:solidFill>
              </a:rPr>
              <a:t>2</a:t>
            </a:r>
            <a:endParaRPr lang="zh-CN" sz="1000">
              <a:solidFill>
                <a:schemeClr val="tx1"/>
              </a:solidFill>
            </a:endParaRPr>
          </a:p>
        </p:txBody>
      </p:sp>
      <p:sp>
        <p:nvSpPr>
          <p:cNvPr id="25" name="右大括号 24"/>
          <p:cNvSpPr/>
          <p:nvPr/>
        </p:nvSpPr>
        <p:spPr bwMode="auto">
          <a:xfrm>
            <a:off x="9424456" y="4734455"/>
            <a:ext cx="226580" cy="1722067"/>
          </a:xfrm>
          <a:prstGeom prst="rightBrace">
            <a:avLst>
              <a:gd name="adj1" fmla="val 8333"/>
              <a:gd name="adj2" fmla="val 504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CN"/>
          </a:p>
        </p:txBody>
      </p:sp>
      <p:sp>
        <p:nvSpPr>
          <p:cNvPr id="26" name="矩形 25"/>
          <p:cNvSpPr/>
          <p:nvPr/>
        </p:nvSpPr>
        <p:spPr bwMode="auto">
          <a:xfrm>
            <a:off x="4722072" y="5835861"/>
            <a:ext cx="100263" cy="9625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28" name="矩形 27"/>
          <p:cNvSpPr/>
          <p:nvPr/>
        </p:nvSpPr>
        <p:spPr bwMode="auto">
          <a:xfrm>
            <a:off x="6346823" y="5012406"/>
            <a:ext cx="100263" cy="9625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29" name="矩形 28"/>
          <p:cNvSpPr/>
          <p:nvPr/>
        </p:nvSpPr>
        <p:spPr bwMode="auto">
          <a:xfrm>
            <a:off x="6498146" y="5012722"/>
            <a:ext cx="100263" cy="9625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30" name="矩形 29"/>
          <p:cNvSpPr/>
          <p:nvPr/>
        </p:nvSpPr>
        <p:spPr bwMode="auto">
          <a:xfrm>
            <a:off x="6648271" y="5012406"/>
            <a:ext cx="100263" cy="9625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pic>
        <p:nvPicPr>
          <p:cNvPr id="31" name="图片 30"/>
          <p:cNvPicPr>
            <a:picLocks noChangeAspect="1"/>
          </p:cNvPicPr>
          <p:nvPr/>
        </p:nvPicPr>
        <p:blipFill>
          <a:blip r:embed="rId3"/>
          <a:stretch>
            <a:fillRect/>
          </a:stretch>
        </p:blipFill>
        <p:spPr>
          <a:xfrm>
            <a:off x="547711" y="2781093"/>
            <a:ext cx="3127591" cy="2650739"/>
          </a:xfrm>
          <a:prstGeom prst="rect">
            <a:avLst/>
          </a:prstGeom>
        </p:spPr>
      </p:pic>
      <p:pic>
        <p:nvPicPr>
          <p:cNvPr id="47" name="图片 46"/>
          <p:cNvPicPr>
            <a:picLocks noChangeAspect="1"/>
          </p:cNvPicPr>
          <p:nvPr/>
        </p:nvPicPr>
        <p:blipFill>
          <a:blip r:embed="rId4"/>
          <a:stretch>
            <a:fillRect/>
          </a:stretch>
        </p:blipFill>
        <p:spPr>
          <a:xfrm>
            <a:off x="4414528" y="2330986"/>
            <a:ext cx="6878707" cy="2133751"/>
          </a:xfrm>
          <a:prstGeom prst="rect">
            <a:avLst/>
          </a:prstGeom>
        </p:spPr>
      </p:pic>
      <p:sp>
        <p:nvSpPr>
          <p:cNvPr id="48" name="文本框 47"/>
          <p:cNvSpPr txBox="1"/>
          <p:nvPr/>
        </p:nvSpPr>
        <p:spPr>
          <a:xfrm>
            <a:off x="1008802" y="5625525"/>
            <a:ext cx="2224585" cy="830997"/>
          </a:xfrm>
          <a:prstGeom prst="rect">
            <a:avLst/>
          </a:prstGeom>
          <a:noFill/>
        </p:spPr>
        <p:txBody>
          <a:bodyPr wrap="square" rtlCol="0">
            <a:spAutoFit/>
          </a:bodyPr>
          <a:lstStyle/>
          <a:p>
            <a:r>
              <a:rPr lang="zh-CN" altLang="en-US" sz="1600" dirty="0" smtClean="0"/>
              <a:t>将大尺寸帧图数据以不同</a:t>
            </a:r>
            <a:r>
              <a:rPr lang="en-US" altLang="zh-CN" sz="1600" dirty="0" smtClean="0"/>
              <a:t>ROI</a:t>
            </a:r>
            <a:r>
              <a:rPr lang="zh-CN" altLang="en-US" sz="1600" dirty="0" smtClean="0"/>
              <a:t>和精度进行拆分和压缩表达</a:t>
            </a:r>
            <a:endParaRPr lang="en-US" sz="1600" dirty="0"/>
          </a:p>
        </p:txBody>
      </p:sp>
    </p:spTree>
    <p:extLst>
      <p:ext uri="{BB962C8B-B14F-4D97-AF65-F5344CB8AC3E}">
        <p14:creationId xmlns:p14="http://schemas.microsoft.com/office/powerpoint/2010/main" val="2483413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合作谱仪上的应用与升级</a:t>
            </a:r>
            <a:endParaRPr lang="en-US" dirty="0"/>
          </a:p>
        </p:txBody>
      </p:sp>
      <p:sp>
        <p:nvSpPr>
          <p:cNvPr id="3" name="内容占位符 2"/>
          <p:cNvSpPr>
            <a:spLocks noGrp="1"/>
          </p:cNvSpPr>
          <p:nvPr>
            <p:ph idx="1"/>
          </p:nvPr>
        </p:nvSpPr>
        <p:spPr/>
        <p:txBody>
          <a:bodyPr>
            <a:normAutofit/>
          </a:bodyPr>
          <a:lstStyle/>
          <a:p>
            <a:r>
              <a:rPr lang="zh-CN" altLang="en-US" sz="2400" dirty="0" smtClean="0"/>
              <a:t>实验控制：匹配数据流模式，以标记方式异步调度数据操作，提升运行效率与可靠性，并首次实现数据状态与结果的所见即所得。</a:t>
            </a:r>
            <a:endParaRPr lang="en-US" sz="2400" dirty="0"/>
          </a:p>
        </p:txBody>
      </p:sp>
      <p:pic>
        <p:nvPicPr>
          <p:cNvPr id="23" name="图片 22"/>
          <p:cNvPicPr>
            <a:picLocks noChangeAspect="1"/>
          </p:cNvPicPr>
          <p:nvPr/>
        </p:nvPicPr>
        <p:blipFill>
          <a:blip r:embed="rId3"/>
          <a:stretch>
            <a:fillRect/>
          </a:stretch>
        </p:blipFill>
        <p:spPr>
          <a:xfrm>
            <a:off x="1258677" y="4256784"/>
            <a:ext cx="2666634" cy="2178644"/>
          </a:xfrm>
          <a:prstGeom prst="rect">
            <a:avLst/>
          </a:prstGeom>
        </p:spPr>
      </p:pic>
      <p:cxnSp>
        <p:nvCxnSpPr>
          <p:cNvPr id="26" name="直接箭头连接符 25"/>
          <p:cNvCxnSpPr/>
          <p:nvPr/>
        </p:nvCxnSpPr>
        <p:spPr>
          <a:xfrm flipV="1">
            <a:off x="5844134" y="4586339"/>
            <a:ext cx="4651344" cy="23462"/>
          </a:xfrm>
          <a:prstGeom prst="straightConnector1">
            <a:avLst/>
          </a:prstGeom>
          <a:ln w="381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5844133" y="4860489"/>
            <a:ext cx="4651345" cy="17626"/>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5844133" y="5098532"/>
            <a:ext cx="4651345" cy="1657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V="1">
            <a:off x="5844132" y="5335528"/>
            <a:ext cx="4651346" cy="13692"/>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30" name="圆角矩形 29"/>
          <p:cNvSpPr/>
          <p:nvPr/>
        </p:nvSpPr>
        <p:spPr>
          <a:xfrm>
            <a:off x="5200902" y="4353452"/>
            <a:ext cx="643232" cy="122340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chemeClr val="tx1"/>
                </a:solidFill>
              </a:rPr>
              <a:t>DAQ</a:t>
            </a:r>
            <a:r>
              <a:rPr lang="zh-CN" altLang="en-US" sz="1200" dirty="0" smtClean="0">
                <a:solidFill>
                  <a:schemeClr val="tx1"/>
                </a:solidFill>
              </a:rPr>
              <a:t>和慢控数据流</a:t>
            </a:r>
            <a:endParaRPr lang="zh-CN" altLang="en-US" sz="1200" dirty="0">
              <a:solidFill>
                <a:schemeClr val="tx1"/>
              </a:solidFill>
            </a:endParaRPr>
          </a:p>
        </p:txBody>
      </p:sp>
      <p:sp>
        <p:nvSpPr>
          <p:cNvPr id="31" name="圆角矩形 30"/>
          <p:cNvSpPr/>
          <p:nvPr/>
        </p:nvSpPr>
        <p:spPr>
          <a:xfrm>
            <a:off x="5200903" y="3521333"/>
            <a:ext cx="643230" cy="61170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rPr>
              <a:t>数据质量分析</a:t>
            </a:r>
            <a:endParaRPr lang="zh-CN" altLang="en-US" sz="1200" dirty="0">
              <a:solidFill>
                <a:schemeClr val="tx1"/>
              </a:solidFill>
            </a:endParaRPr>
          </a:p>
        </p:txBody>
      </p:sp>
      <p:sp>
        <p:nvSpPr>
          <p:cNvPr id="32" name="圆角矩形 31"/>
          <p:cNvSpPr/>
          <p:nvPr/>
        </p:nvSpPr>
        <p:spPr>
          <a:xfrm>
            <a:off x="5200903" y="2689214"/>
            <a:ext cx="643230" cy="61170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rPr>
              <a:t>核心控制</a:t>
            </a:r>
            <a:endParaRPr lang="zh-CN" altLang="en-US" sz="1200" dirty="0">
              <a:solidFill>
                <a:schemeClr val="tx1"/>
              </a:solidFill>
            </a:endParaRPr>
          </a:p>
        </p:txBody>
      </p:sp>
      <p:cxnSp>
        <p:nvCxnSpPr>
          <p:cNvPr id="34" name="直接箭头连接符 33"/>
          <p:cNvCxnSpPr/>
          <p:nvPr/>
        </p:nvCxnSpPr>
        <p:spPr>
          <a:xfrm>
            <a:off x="6487359" y="3718040"/>
            <a:ext cx="1590479" cy="14"/>
          </a:xfrm>
          <a:prstGeom prst="straightConnector1">
            <a:avLst/>
          </a:prstGeom>
          <a:ln w="381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V="1">
            <a:off x="5844131" y="3834798"/>
            <a:ext cx="4651347" cy="30223"/>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6487360" y="2633040"/>
            <a:ext cx="498265" cy="26486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chemeClr val="tx1"/>
                </a:solidFill>
              </a:rPr>
              <a:t>start</a:t>
            </a:r>
            <a:endParaRPr lang="zh-CN" altLang="en-US" sz="1200" dirty="0">
              <a:solidFill>
                <a:schemeClr val="tx1"/>
              </a:solidFill>
            </a:endParaRPr>
          </a:p>
        </p:txBody>
      </p:sp>
      <p:sp>
        <p:nvSpPr>
          <p:cNvPr id="37" name="矩形 36"/>
          <p:cNvSpPr/>
          <p:nvPr/>
        </p:nvSpPr>
        <p:spPr>
          <a:xfrm>
            <a:off x="8077838" y="2633040"/>
            <a:ext cx="531320" cy="26486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chemeClr val="tx1"/>
                </a:solidFill>
              </a:rPr>
              <a:t>stop</a:t>
            </a:r>
            <a:endParaRPr lang="zh-CN" altLang="en-US" sz="1200" dirty="0">
              <a:solidFill>
                <a:schemeClr val="tx1"/>
              </a:solidFill>
            </a:endParaRPr>
          </a:p>
        </p:txBody>
      </p:sp>
      <p:cxnSp>
        <p:nvCxnSpPr>
          <p:cNvPr id="38" name="直接连接符 37"/>
          <p:cNvCxnSpPr>
            <a:stCxn id="36" idx="1"/>
          </p:cNvCxnSpPr>
          <p:nvPr/>
        </p:nvCxnSpPr>
        <p:spPr>
          <a:xfrm>
            <a:off x="6487360" y="2765471"/>
            <a:ext cx="1" cy="272273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37" idx="1"/>
          </p:cNvCxnSpPr>
          <p:nvPr/>
        </p:nvCxnSpPr>
        <p:spPr>
          <a:xfrm>
            <a:off x="8077838" y="2765471"/>
            <a:ext cx="21809" cy="272273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8719756" y="2633639"/>
            <a:ext cx="906242" cy="26486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chemeClr val="tx1"/>
                </a:solidFill>
              </a:rPr>
              <a:t>summery</a:t>
            </a:r>
            <a:endParaRPr lang="zh-CN" altLang="en-US" sz="1200" dirty="0">
              <a:solidFill>
                <a:schemeClr val="tx1"/>
              </a:solidFill>
            </a:endParaRPr>
          </a:p>
        </p:txBody>
      </p:sp>
      <p:cxnSp>
        <p:nvCxnSpPr>
          <p:cNvPr id="41" name="直接箭头连接符 40"/>
          <p:cNvCxnSpPr/>
          <p:nvPr/>
        </p:nvCxnSpPr>
        <p:spPr>
          <a:xfrm flipV="1">
            <a:off x="5844131" y="2994933"/>
            <a:ext cx="4651347" cy="3286"/>
          </a:xfrm>
          <a:prstGeom prst="straightConnector1">
            <a:avLst/>
          </a:prstGeom>
          <a:ln w="38100">
            <a:prstDash val="lgDash"/>
            <a:tailEnd type="triangle"/>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6529038" y="3197634"/>
            <a:ext cx="1426320" cy="461665"/>
          </a:xfrm>
          <a:prstGeom prst="rect">
            <a:avLst/>
          </a:prstGeom>
          <a:noFill/>
        </p:spPr>
        <p:txBody>
          <a:bodyPr wrap="square" rtlCol="0">
            <a:spAutoFit/>
          </a:bodyPr>
          <a:lstStyle/>
          <a:p>
            <a:r>
              <a:rPr lang="en-US" altLang="zh-CN" sz="1200" dirty="0" smtClean="0"/>
              <a:t>Run</a:t>
            </a:r>
            <a:r>
              <a:rPr lang="zh-CN" altLang="en-US" sz="1200" dirty="0" smtClean="0"/>
              <a:t>窗口内发送数据流的状态标记</a:t>
            </a:r>
            <a:endParaRPr lang="zh-CN" altLang="en-US" sz="1200" dirty="0"/>
          </a:p>
        </p:txBody>
      </p:sp>
      <p:sp>
        <p:nvSpPr>
          <p:cNvPr id="50" name="文本框 49"/>
          <p:cNvSpPr txBox="1"/>
          <p:nvPr/>
        </p:nvSpPr>
        <p:spPr>
          <a:xfrm>
            <a:off x="6487359" y="2237946"/>
            <a:ext cx="3038605" cy="276999"/>
          </a:xfrm>
          <a:prstGeom prst="rect">
            <a:avLst/>
          </a:prstGeom>
          <a:noFill/>
        </p:spPr>
        <p:txBody>
          <a:bodyPr wrap="square" rtlCol="0">
            <a:spAutoFit/>
          </a:bodyPr>
          <a:lstStyle/>
          <a:p>
            <a:r>
              <a:rPr lang="en-US" altLang="zh-CN" sz="1200" dirty="0" smtClean="0"/>
              <a:t>Run</a:t>
            </a:r>
            <a:r>
              <a:rPr lang="zh-CN" altLang="en-US" sz="1200" dirty="0" smtClean="0"/>
              <a:t>启停的</a:t>
            </a:r>
            <a:r>
              <a:rPr lang="en-US" altLang="zh-CN" sz="1200" dirty="0" smtClean="0"/>
              <a:t>mark</a:t>
            </a:r>
            <a:r>
              <a:rPr lang="zh-CN" altLang="en-US" sz="1200" dirty="0" smtClean="0"/>
              <a:t>和对应的</a:t>
            </a:r>
            <a:r>
              <a:rPr lang="en-US" altLang="zh-CN" sz="1200" dirty="0" smtClean="0"/>
              <a:t>summery</a:t>
            </a:r>
            <a:endParaRPr lang="zh-CN" altLang="en-US" sz="1200" dirty="0"/>
          </a:p>
        </p:txBody>
      </p:sp>
      <p:sp>
        <p:nvSpPr>
          <p:cNvPr id="51" name="圆角矩形 50"/>
          <p:cNvSpPr/>
          <p:nvPr/>
        </p:nvSpPr>
        <p:spPr>
          <a:xfrm>
            <a:off x="10495479" y="2765471"/>
            <a:ext cx="728354" cy="141134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chemeClr val="tx1"/>
                </a:solidFill>
              </a:rPr>
              <a:t>online</a:t>
            </a:r>
            <a:r>
              <a:rPr lang="zh-CN" altLang="en-US" sz="1200" dirty="0" smtClean="0">
                <a:solidFill>
                  <a:schemeClr val="tx1"/>
                </a:solidFill>
              </a:rPr>
              <a:t>接受</a:t>
            </a:r>
            <a:r>
              <a:rPr lang="en-US" altLang="zh-CN" sz="1200" dirty="0" smtClean="0">
                <a:solidFill>
                  <a:schemeClr val="tx1"/>
                </a:solidFill>
              </a:rPr>
              <a:t>Run</a:t>
            </a:r>
            <a:r>
              <a:rPr lang="zh-CN" altLang="en-US" sz="1200" dirty="0" smtClean="0">
                <a:solidFill>
                  <a:schemeClr val="tx1"/>
                </a:solidFill>
              </a:rPr>
              <a:t>信息</a:t>
            </a:r>
            <a:endParaRPr lang="en-US" altLang="zh-CN" sz="1200" dirty="0" smtClean="0">
              <a:solidFill>
                <a:schemeClr val="tx1"/>
              </a:solidFill>
            </a:endParaRPr>
          </a:p>
        </p:txBody>
      </p:sp>
      <p:sp>
        <p:nvSpPr>
          <p:cNvPr id="52" name="文本框 51"/>
          <p:cNvSpPr txBox="1"/>
          <p:nvPr/>
        </p:nvSpPr>
        <p:spPr>
          <a:xfrm>
            <a:off x="8828001" y="5361220"/>
            <a:ext cx="862121" cy="276999"/>
          </a:xfrm>
          <a:prstGeom prst="rect">
            <a:avLst/>
          </a:prstGeom>
          <a:noFill/>
        </p:spPr>
        <p:txBody>
          <a:bodyPr wrap="square" rtlCol="0">
            <a:spAutoFit/>
          </a:bodyPr>
          <a:lstStyle/>
          <a:p>
            <a:r>
              <a:rPr lang="en-US" altLang="zh-CN" sz="1200" dirty="0" smtClean="0"/>
              <a:t>kafka</a:t>
            </a:r>
            <a:endParaRPr lang="zh-CN" altLang="en-US" sz="1000" dirty="0"/>
          </a:p>
        </p:txBody>
      </p:sp>
      <p:sp>
        <p:nvSpPr>
          <p:cNvPr id="53" name="圆角矩形 52"/>
          <p:cNvSpPr/>
          <p:nvPr/>
        </p:nvSpPr>
        <p:spPr>
          <a:xfrm>
            <a:off x="10495478" y="4469595"/>
            <a:ext cx="728355" cy="10786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rPr>
              <a:t>根据</a:t>
            </a:r>
            <a:r>
              <a:rPr lang="en-US" altLang="zh-CN" sz="1200" dirty="0" smtClean="0">
                <a:solidFill>
                  <a:schemeClr val="tx1"/>
                </a:solidFill>
              </a:rPr>
              <a:t>Run</a:t>
            </a:r>
            <a:r>
              <a:rPr lang="zh-CN" altLang="en-US" sz="1200" dirty="0" smtClean="0">
                <a:solidFill>
                  <a:schemeClr val="tx1"/>
                </a:solidFill>
              </a:rPr>
              <a:t>信息甄选数据流</a:t>
            </a:r>
            <a:endParaRPr lang="en-US" altLang="zh-CN" sz="1200" dirty="0" smtClean="0">
              <a:solidFill>
                <a:schemeClr val="tx1"/>
              </a:solidFill>
            </a:endParaRPr>
          </a:p>
        </p:txBody>
      </p:sp>
      <p:cxnSp>
        <p:nvCxnSpPr>
          <p:cNvPr id="54" name="直接箭头连接符 53"/>
          <p:cNvCxnSpPr>
            <a:stCxn id="51" idx="2"/>
            <a:endCxn id="53" idx="0"/>
          </p:cNvCxnSpPr>
          <p:nvPr/>
        </p:nvCxnSpPr>
        <p:spPr>
          <a:xfrm>
            <a:off x="10859656" y="4176814"/>
            <a:ext cx="0" cy="2927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8" name="肘形连接符 107"/>
          <p:cNvCxnSpPr>
            <a:stCxn id="32" idx="1"/>
            <a:endCxn id="31" idx="1"/>
          </p:cNvCxnSpPr>
          <p:nvPr/>
        </p:nvCxnSpPr>
        <p:spPr>
          <a:xfrm rot="10800000" flipV="1">
            <a:off x="5200903" y="2995064"/>
            <a:ext cx="12700" cy="832119"/>
          </a:xfrm>
          <a:prstGeom prst="bentConnector3">
            <a:avLst>
              <a:gd name="adj1" fmla="val 1800000"/>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1" name="图片 110"/>
          <p:cNvPicPr>
            <a:picLocks noChangeAspect="1"/>
          </p:cNvPicPr>
          <p:nvPr/>
        </p:nvPicPr>
        <p:blipFill>
          <a:blip r:embed="rId4"/>
          <a:stretch>
            <a:fillRect/>
          </a:stretch>
        </p:blipFill>
        <p:spPr>
          <a:xfrm>
            <a:off x="1046073" y="2051432"/>
            <a:ext cx="3313986" cy="1958454"/>
          </a:xfrm>
          <a:prstGeom prst="rect">
            <a:avLst/>
          </a:prstGeom>
        </p:spPr>
      </p:pic>
      <p:sp>
        <p:nvSpPr>
          <p:cNvPr id="112" name="文本框 111"/>
          <p:cNvSpPr txBox="1"/>
          <p:nvPr/>
        </p:nvSpPr>
        <p:spPr>
          <a:xfrm>
            <a:off x="5358443" y="5780986"/>
            <a:ext cx="5764482" cy="830997"/>
          </a:xfrm>
          <a:prstGeom prst="rect">
            <a:avLst/>
          </a:prstGeom>
          <a:noFill/>
        </p:spPr>
        <p:txBody>
          <a:bodyPr wrap="square" rtlCol="0">
            <a:spAutoFit/>
          </a:bodyPr>
          <a:lstStyle/>
          <a:p>
            <a:r>
              <a:rPr lang="zh-CN" altLang="en-US" sz="1600" dirty="0" smtClean="0"/>
              <a:t>异步标记结合</a:t>
            </a:r>
            <a:r>
              <a:rPr lang="en-US" altLang="zh-CN" sz="1600" dirty="0" smtClean="0"/>
              <a:t>DAQ</a:t>
            </a:r>
            <a:r>
              <a:rPr lang="zh-CN" altLang="en-US" sz="1600" dirty="0" smtClean="0"/>
              <a:t>的</a:t>
            </a:r>
            <a:r>
              <a:rPr lang="en-US" altLang="zh-CN" sz="1600" dirty="0" smtClean="0"/>
              <a:t>standalone</a:t>
            </a:r>
            <a:r>
              <a:rPr lang="zh-CN" altLang="en-US" sz="1600" dirty="0" smtClean="0"/>
              <a:t>运行，大幅降低</a:t>
            </a:r>
            <a:r>
              <a:rPr lang="en-US" altLang="zh-CN" sz="1600" dirty="0" smtClean="0"/>
              <a:t>DAQ</a:t>
            </a:r>
            <a:r>
              <a:rPr lang="zh-CN" altLang="en-US" sz="1600" dirty="0" smtClean="0"/>
              <a:t>启停频率，无人值守下流控异常状况大减，数据质量也可以对每个</a:t>
            </a:r>
            <a:r>
              <a:rPr lang="en-US" altLang="zh-CN" sz="1600" dirty="0" smtClean="0"/>
              <a:t>T0</a:t>
            </a:r>
            <a:r>
              <a:rPr lang="zh-CN" altLang="en-US" sz="1600" dirty="0" smtClean="0"/>
              <a:t>测量进行甄别评估。</a:t>
            </a:r>
            <a:endParaRPr lang="en-US" sz="1600" dirty="0"/>
          </a:p>
        </p:txBody>
      </p:sp>
    </p:spTree>
    <p:extLst>
      <p:ext uri="{BB962C8B-B14F-4D97-AF65-F5344CB8AC3E}">
        <p14:creationId xmlns:p14="http://schemas.microsoft.com/office/powerpoint/2010/main" val="259535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合作谱仪上的应用与升级</a:t>
            </a:r>
            <a:endParaRPr lang="en-US" dirty="0"/>
          </a:p>
        </p:txBody>
      </p:sp>
      <p:sp>
        <p:nvSpPr>
          <p:cNvPr id="3" name="内容占位符 2"/>
          <p:cNvSpPr>
            <a:spLocks noGrp="1"/>
          </p:cNvSpPr>
          <p:nvPr>
            <p:ph idx="1"/>
          </p:nvPr>
        </p:nvSpPr>
        <p:spPr/>
        <p:txBody>
          <a:bodyPr/>
          <a:lstStyle/>
          <a:p>
            <a:r>
              <a:rPr lang="zh-CN" altLang="en-US" dirty="0" smtClean="0"/>
              <a:t>数据处理平台：数据功能的扩展与实验方法的支持</a:t>
            </a:r>
            <a:endParaRPr lang="en-US" dirty="0"/>
          </a:p>
        </p:txBody>
      </p:sp>
      <p:pic>
        <p:nvPicPr>
          <p:cNvPr id="5" name="图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4347" y="2190156"/>
            <a:ext cx="4830810" cy="2354542"/>
          </a:xfrm>
          <a:prstGeom prst="rect">
            <a:avLst/>
          </a:prstGeom>
        </p:spPr>
      </p:pic>
      <p:pic>
        <p:nvPicPr>
          <p:cNvPr id="6" name="图片 5"/>
          <p:cNvPicPr>
            <a:picLocks noChangeAspect="1"/>
          </p:cNvPicPr>
          <p:nvPr/>
        </p:nvPicPr>
        <p:blipFill>
          <a:blip r:embed="rId3"/>
          <a:stretch>
            <a:fillRect/>
          </a:stretch>
        </p:blipFill>
        <p:spPr>
          <a:xfrm>
            <a:off x="6890535" y="3963799"/>
            <a:ext cx="4627525" cy="2213164"/>
          </a:xfrm>
          <a:prstGeom prst="rect">
            <a:avLst/>
          </a:prstGeom>
        </p:spPr>
      </p:pic>
      <p:sp>
        <p:nvSpPr>
          <p:cNvPr id="4" name="文本框 3"/>
          <p:cNvSpPr txBox="1"/>
          <p:nvPr/>
        </p:nvSpPr>
        <p:spPr>
          <a:xfrm>
            <a:off x="784747" y="4865427"/>
            <a:ext cx="5240740" cy="1200329"/>
          </a:xfrm>
          <a:prstGeom prst="rect">
            <a:avLst/>
          </a:prstGeom>
          <a:noFill/>
        </p:spPr>
        <p:txBody>
          <a:bodyPr wrap="square" rtlCol="0">
            <a:spAutoFit/>
          </a:bodyPr>
          <a:lstStyle/>
          <a:p>
            <a:r>
              <a:rPr lang="zh-CN" altLang="en-US" dirty="0" smtClean="0"/>
              <a:t>数据流模式提供了实验实时处理的基座，具体实验方法中需要结合数据信息与测量逻辑做即时交互的各种操作，还需要一个具有通用框架和多样化算法支撑的数据处理平台，为数据交互环节填补空缺</a:t>
            </a:r>
            <a:endParaRPr lang="en-US" dirty="0"/>
          </a:p>
        </p:txBody>
      </p:sp>
      <p:sp>
        <p:nvSpPr>
          <p:cNvPr id="7" name="右箭头 6"/>
          <p:cNvSpPr/>
          <p:nvPr/>
        </p:nvSpPr>
        <p:spPr>
          <a:xfrm rot="2515054">
            <a:off x="6109353" y="4094470"/>
            <a:ext cx="601293" cy="2771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919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0E1E5A-C397-421A-9CC7-F5290789125D}"/>
              </a:ext>
            </a:extLst>
          </p:cNvPr>
          <p:cNvSpPr>
            <a:spLocks noGrp="1"/>
          </p:cNvSpPr>
          <p:nvPr>
            <p:ph type="title"/>
          </p:nvPr>
        </p:nvSpPr>
        <p:spPr/>
        <p:txBody>
          <a:bodyPr/>
          <a:lstStyle/>
          <a:p>
            <a:r>
              <a:rPr lang="zh-CN" altLang="en-US" dirty="0"/>
              <a:t>合作谱仪上的应用与升级</a:t>
            </a:r>
          </a:p>
        </p:txBody>
      </p:sp>
      <p:sp>
        <p:nvSpPr>
          <p:cNvPr id="3" name="内容占位符 2">
            <a:extLst>
              <a:ext uri="{FF2B5EF4-FFF2-40B4-BE49-F238E27FC236}">
                <a16:creationId xmlns="" xmlns:a16="http://schemas.microsoft.com/office/drawing/2014/main" id="{AB9F75D3-2B45-4D27-8478-60EB9240D36D}"/>
              </a:ext>
            </a:extLst>
          </p:cNvPr>
          <p:cNvSpPr>
            <a:spLocks noGrp="1"/>
          </p:cNvSpPr>
          <p:nvPr>
            <p:ph idx="1"/>
          </p:nvPr>
        </p:nvSpPr>
        <p:spPr/>
        <p:txBody>
          <a:bodyPr/>
          <a:lstStyle/>
          <a:p>
            <a:r>
              <a:rPr lang="zh-CN" altLang="en-US" dirty="0" smtClean="0"/>
              <a:t>降</a:t>
            </a:r>
            <a:r>
              <a:rPr lang="zh-CN" altLang="en-US" dirty="0"/>
              <a:t>频延迟的波长切换</a:t>
            </a:r>
            <a:r>
              <a:rPr lang="zh-CN" altLang="en-US" dirty="0" smtClean="0"/>
              <a:t>功能，数据流后端处理修正</a:t>
            </a:r>
            <a:r>
              <a:rPr lang="en-US" altLang="zh-CN" dirty="0" err="1" smtClean="0"/>
              <a:t>ToF</a:t>
            </a:r>
            <a:r>
              <a:rPr lang="zh-CN" altLang="en-US" dirty="0" smtClean="0"/>
              <a:t>数据</a:t>
            </a:r>
            <a:endParaRPr lang="zh-CN" altLang="en-US" dirty="0"/>
          </a:p>
        </p:txBody>
      </p:sp>
      <p:pic>
        <p:nvPicPr>
          <p:cNvPr id="5" name="图片 4">
            <a:extLst>
              <a:ext uri="{FF2B5EF4-FFF2-40B4-BE49-F238E27FC236}">
                <a16:creationId xmlns="" xmlns:a16="http://schemas.microsoft.com/office/drawing/2014/main" id="{6AF42EC7-8D20-4C1E-804B-0839CDE8E787}"/>
              </a:ext>
            </a:extLst>
          </p:cNvPr>
          <p:cNvPicPr>
            <a:picLocks noChangeAspect="1"/>
          </p:cNvPicPr>
          <p:nvPr/>
        </p:nvPicPr>
        <p:blipFill>
          <a:blip r:embed="rId2"/>
          <a:stretch>
            <a:fillRect/>
          </a:stretch>
        </p:blipFill>
        <p:spPr>
          <a:xfrm>
            <a:off x="737443" y="3783747"/>
            <a:ext cx="3208361" cy="1634353"/>
          </a:xfrm>
          <a:prstGeom prst="rect">
            <a:avLst/>
          </a:prstGeom>
        </p:spPr>
      </p:pic>
      <p:pic>
        <p:nvPicPr>
          <p:cNvPr id="6" name="图片 5">
            <a:extLst>
              <a:ext uri="{FF2B5EF4-FFF2-40B4-BE49-F238E27FC236}">
                <a16:creationId xmlns="" xmlns:a16="http://schemas.microsoft.com/office/drawing/2014/main" id="{382276BB-78AD-48CF-B58A-3F7FD59C5337}"/>
              </a:ext>
            </a:extLst>
          </p:cNvPr>
          <p:cNvPicPr>
            <a:picLocks noChangeAspect="1"/>
          </p:cNvPicPr>
          <p:nvPr/>
        </p:nvPicPr>
        <p:blipFill>
          <a:blip r:embed="rId3"/>
          <a:stretch>
            <a:fillRect/>
          </a:stretch>
        </p:blipFill>
        <p:spPr>
          <a:xfrm>
            <a:off x="4711690" y="1859455"/>
            <a:ext cx="6136414" cy="2129054"/>
          </a:xfrm>
          <a:prstGeom prst="rect">
            <a:avLst/>
          </a:prstGeom>
        </p:spPr>
      </p:pic>
      <p:pic>
        <p:nvPicPr>
          <p:cNvPr id="7" name="图片 6">
            <a:extLst>
              <a:ext uri="{FF2B5EF4-FFF2-40B4-BE49-F238E27FC236}">
                <a16:creationId xmlns="" xmlns:a16="http://schemas.microsoft.com/office/drawing/2014/main" id="{D3A794C3-AC98-4722-9C3A-EECAEE4728E8}"/>
              </a:ext>
            </a:extLst>
          </p:cNvPr>
          <p:cNvPicPr>
            <a:picLocks noChangeAspect="1"/>
          </p:cNvPicPr>
          <p:nvPr/>
        </p:nvPicPr>
        <p:blipFill>
          <a:blip r:embed="rId4"/>
          <a:stretch>
            <a:fillRect/>
          </a:stretch>
        </p:blipFill>
        <p:spPr>
          <a:xfrm>
            <a:off x="985342" y="2100624"/>
            <a:ext cx="2747321" cy="1440293"/>
          </a:xfrm>
          <a:prstGeom prst="rect">
            <a:avLst/>
          </a:prstGeom>
        </p:spPr>
      </p:pic>
      <p:cxnSp>
        <p:nvCxnSpPr>
          <p:cNvPr id="9" name="直接箭头连接符 8"/>
          <p:cNvCxnSpPr/>
          <p:nvPr/>
        </p:nvCxnSpPr>
        <p:spPr>
          <a:xfrm>
            <a:off x="10160758" y="2820770"/>
            <a:ext cx="743803" cy="1485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883462" y="4206476"/>
            <a:ext cx="3896435" cy="2031325"/>
          </a:xfrm>
          <a:prstGeom prst="rect">
            <a:avLst/>
          </a:prstGeom>
          <a:noFill/>
        </p:spPr>
        <p:txBody>
          <a:bodyPr wrap="square" rtlCol="0">
            <a:spAutoFit/>
          </a:bodyPr>
          <a:lstStyle/>
          <a:p>
            <a:r>
              <a:rPr lang="zh-CN" altLang="en-US" dirty="0" smtClean="0"/>
              <a:t>实验观测的结构尺度，需要测量不同波段的中子能谱，在探测器端体现为不同的飞行时间区间。但对于探测器电子学而言，触发周期与动态范围的调整在没有充分提前验证的情况下，可能导致隐性的逻辑错漏，而软件方式的数据处理则便于实现和验证。</a:t>
            </a:r>
            <a:endParaRPr lang="en-US" dirty="0"/>
          </a:p>
        </p:txBody>
      </p:sp>
      <p:pic>
        <p:nvPicPr>
          <p:cNvPr id="11" name="图片 10"/>
          <p:cNvPicPr>
            <a:picLocks noChangeAspect="1"/>
          </p:cNvPicPr>
          <p:nvPr/>
        </p:nvPicPr>
        <p:blipFill>
          <a:blip r:embed="rId5"/>
          <a:stretch>
            <a:fillRect/>
          </a:stretch>
        </p:blipFill>
        <p:spPr>
          <a:xfrm>
            <a:off x="7903654" y="4323301"/>
            <a:ext cx="4015819" cy="1962645"/>
          </a:xfrm>
          <a:prstGeom prst="rect">
            <a:avLst/>
          </a:prstGeom>
        </p:spPr>
      </p:pic>
    </p:spTree>
    <p:extLst>
      <p:ext uri="{BB962C8B-B14F-4D97-AF65-F5344CB8AC3E}">
        <p14:creationId xmlns:p14="http://schemas.microsoft.com/office/powerpoint/2010/main" val="1318484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合作谱仪上的应用与升级</a:t>
            </a:r>
            <a:endParaRPr lang="en-US" dirty="0"/>
          </a:p>
        </p:txBody>
      </p:sp>
      <p:pic>
        <p:nvPicPr>
          <p:cNvPr id="5" name="图片 4">
            <a:extLst>
              <a:ext uri="{FF2B5EF4-FFF2-40B4-BE49-F238E27FC236}">
                <a16:creationId xmlns:a16="http://schemas.microsoft.com/office/drawing/2014/main" xmlns="" id="{EEECC0F9-B602-649F-97D0-6FB696F981C5}"/>
              </a:ext>
            </a:extLst>
          </p:cNvPr>
          <p:cNvPicPr>
            <a:picLocks noChangeAspect="1"/>
          </p:cNvPicPr>
          <p:nvPr/>
        </p:nvPicPr>
        <p:blipFill>
          <a:blip r:embed="rId2"/>
          <a:stretch>
            <a:fillRect/>
          </a:stretch>
        </p:blipFill>
        <p:spPr>
          <a:xfrm>
            <a:off x="503120" y="993060"/>
            <a:ext cx="6232050" cy="2327634"/>
          </a:xfrm>
          <a:prstGeom prst="rect">
            <a:avLst/>
          </a:prstGeom>
        </p:spPr>
      </p:pic>
      <p:pic>
        <p:nvPicPr>
          <p:cNvPr id="6" name="图片 5"/>
          <p:cNvPicPr>
            <a:picLocks noChangeAspect="1"/>
          </p:cNvPicPr>
          <p:nvPr/>
        </p:nvPicPr>
        <p:blipFill>
          <a:blip r:embed="rId3"/>
          <a:stretch>
            <a:fillRect/>
          </a:stretch>
        </p:blipFill>
        <p:spPr>
          <a:xfrm>
            <a:off x="696035" y="3849548"/>
            <a:ext cx="5254389" cy="2879362"/>
          </a:xfrm>
          <a:prstGeom prst="rect">
            <a:avLst/>
          </a:prstGeom>
        </p:spPr>
      </p:pic>
      <p:pic>
        <p:nvPicPr>
          <p:cNvPr id="7" name="图片 6"/>
          <p:cNvPicPr>
            <a:picLocks noChangeAspect="1"/>
          </p:cNvPicPr>
          <p:nvPr/>
        </p:nvPicPr>
        <p:blipFill>
          <a:blip r:embed="rId4"/>
          <a:stretch>
            <a:fillRect/>
          </a:stretch>
        </p:blipFill>
        <p:spPr>
          <a:xfrm>
            <a:off x="7362967" y="926612"/>
            <a:ext cx="3937380" cy="2774428"/>
          </a:xfrm>
          <a:prstGeom prst="rect">
            <a:avLst/>
          </a:prstGeom>
        </p:spPr>
      </p:pic>
      <p:pic>
        <p:nvPicPr>
          <p:cNvPr id="9" name="图片 8"/>
          <p:cNvPicPr>
            <a:picLocks noChangeAspect="1"/>
          </p:cNvPicPr>
          <p:nvPr/>
        </p:nvPicPr>
        <p:blipFill>
          <a:blip r:embed="rId5"/>
          <a:stretch>
            <a:fillRect/>
          </a:stretch>
        </p:blipFill>
        <p:spPr>
          <a:xfrm>
            <a:off x="6305266" y="3899203"/>
            <a:ext cx="4995081" cy="2787255"/>
          </a:xfrm>
          <a:prstGeom prst="rect">
            <a:avLst/>
          </a:prstGeom>
        </p:spPr>
      </p:pic>
      <p:sp>
        <p:nvSpPr>
          <p:cNvPr id="10" name="文本框 9"/>
          <p:cNvSpPr txBox="1"/>
          <p:nvPr/>
        </p:nvSpPr>
        <p:spPr>
          <a:xfrm>
            <a:off x="503120" y="3440671"/>
            <a:ext cx="6859847" cy="338554"/>
          </a:xfrm>
          <a:prstGeom prst="rect">
            <a:avLst/>
          </a:prstGeom>
          <a:noFill/>
        </p:spPr>
        <p:txBody>
          <a:bodyPr wrap="square" rtlCol="0">
            <a:spAutoFit/>
          </a:bodyPr>
          <a:lstStyle/>
          <a:p>
            <a:r>
              <a:rPr lang="zh-CN" altLang="en-US" sz="1600" dirty="0" smtClean="0"/>
              <a:t>多条合作谱仪，多种波长模式下高效实现了功能支持与实验方法应用</a:t>
            </a:r>
            <a:endParaRPr lang="en-US" sz="1600" dirty="0"/>
          </a:p>
        </p:txBody>
      </p:sp>
    </p:spTree>
    <p:extLst>
      <p:ext uri="{BB962C8B-B14F-4D97-AF65-F5344CB8AC3E}">
        <p14:creationId xmlns:p14="http://schemas.microsoft.com/office/powerpoint/2010/main" val="2559353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合作谱仪上的应用与升级</a:t>
            </a:r>
            <a:endParaRPr lang="en-US" dirty="0"/>
          </a:p>
        </p:txBody>
      </p:sp>
      <p:sp>
        <p:nvSpPr>
          <p:cNvPr id="3" name="内容占位符 2"/>
          <p:cNvSpPr>
            <a:spLocks noGrp="1"/>
          </p:cNvSpPr>
          <p:nvPr>
            <p:ph idx="1"/>
          </p:nvPr>
        </p:nvSpPr>
        <p:spPr/>
        <p:txBody>
          <a:bodyPr/>
          <a:lstStyle/>
          <a:p>
            <a:r>
              <a:rPr lang="zh-CN" altLang="en-US" sz="2400" dirty="0" smtClean="0"/>
              <a:t>即时数据分析与交互，快速开发部署各类数据功能应用。</a:t>
            </a:r>
            <a:endParaRPr lang="en-US" altLang="zh-CN" sz="2400" dirty="0"/>
          </a:p>
        </p:txBody>
      </p:sp>
      <p:pic>
        <p:nvPicPr>
          <p:cNvPr id="4" name="图片 3"/>
          <p:cNvPicPr>
            <a:picLocks noChangeAspect="1"/>
          </p:cNvPicPr>
          <p:nvPr/>
        </p:nvPicPr>
        <p:blipFill>
          <a:blip r:embed="rId3"/>
          <a:stretch>
            <a:fillRect/>
          </a:stretch>
        </p:blipFill>
        <p:spPr>
          <a:xfrm>
            <a:off x="7284185" y="2599481"/>
            <a:ext cx="2582578" cy="1227670"/>
          </a:xfrm>
          <a:prstGeom prst="rect">
            <a:avLst/>
          </a:prstGeom>
        </p:spPr>
      </p:pic>
      <p:pic>
        <p:nvPicPr>
          <p:cNvPr id="5" name="图片 4"/>
          <p:cNvPicPr>
            <a:picLocks noChangeAspect="1"/>
          </p:cNvPicPr>
          <p:nvPr/>
        </p:nvPicPr>
        <p:blipFill>
          <a:blip r:embed="rId4"/>
          <a:stretch>
            <a:fillRect/>
          </a:stretch>
        </p:blipFill>
        <p:spPr>
          <a:xfrm>
            <a:off x="3348843" y="3202318"/>
            <a:ext cx="2153601" cy="1541410"/>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874" y="3271034"/>
            <a:ext cx="2444046" cy="1472694"/>
          </a:xfrm>
          <a:prstGeom prst="rect">
            <a:avLst/>
          </a:prstGeom>
        </p:spPr>
      </p:pic>
      <p:pic>
        <p:nvPicPr>
          <p:cNvPr id="7" name="图片 6"/>
          <p:cNvPicPr>
            <a:picLocks noChangeAspect="1"/>
          </p:cNvPicPr>
          <p:nvPr/>
        </p:nvPicPr>
        <p:blipFill>
          <a:blip r:embed="rId6"/>
          <a:stretch>
            <a:fillRect/>
          </a:stretch>
        </p:blipFill>
        <p:spPr>
          <a:xfrm>
            <a:off x="6119315" y="4014188"/>
            <a:ext cx="4233058" cy="1071394"/>
          </a:xfrm>
          <a:prstGeom prst="rect">
            <a:avLst/>
          </a:prstGeom>
        </p:spPr>
      </p:pic>
      <p:sp>
        <p:nvSpPr>
          <p:cNvPr id="13" name="文本框 12"/>
          <p:cNvSpPr txBox="1"/>
          <p:nvPr/>
        </p:nvSpPr>
        <p:spPr>
          <a:xfrm>
            <a:off x="6065861" y="2604957"/>
            <a:ext cx="1071349" cy="307777"/>
          </a:xfrm>
          <a:prstGeom prst="rect">
            <a:avLst/>
          </a:prstGeom>
          <a:noFill/>
        </p:spPr>
        <p:txBody>
          <a:bodyPr wrap="square" rtlCol="0">
            <a:spAutoFit/>
          </a:bodyPr>
          <a:lstStyle/>
          <a:p>
            <a:r>
              <a:rPr lang="en-US" altLang="zh-CN" sz="1400" dirty="0" smtClean="0"/>
              <a:t>D4</a:t>
            </a:r>
            <a:r>
              <a:rPr lang="zh-CN" altLang="en-US" sz="1400" dirty="0"/>
              <a:t>探测器</a:t>
            </a:r>
            <a:endParaRPr lang="en-US" sz="1400" dirty="0"/>
          </a:p>
        </p:txBody>
      </p:sp>
      <p:sp>
        <p:nvSpPr>
          <p:cNvPr id="14" name="文本框 13"/>
          <p:cNvSpPr txBox="1"/>
          <p:nvPr/>
        </p:nvSpPr>
        <p:spPr>
          <a:xfrm>
            <a:off x="6065861" y="3665246"/>
            <a:ext cx="1071349" cy="307777"/>
          </a:xfrm>
          <a:prstGeom prst="rect">
            <a:avLst/>
          </a:prstGeom>
          <a:noFill/>
        </p:spPr>
        <p:txBody>
          <a:bodyPr wrap="square" rtlCol="0">
            <a:spAutoFit/>
          </a:bodyPr>
          <a:lstStyle/>
          <a:p>
            <a:r>
              <a:rPr lang="en-US" altLang="zh-CN" sz="1400" dirty="0" smtClean="0"/>
              <a:t>D3</a:t>
            </a:r>
            <a:r>
              <a:rPr lang="zh-CN" altLang="en-US" sz="1400" dirty="0" smtClean="0"/>
              <a:t>探测器</a:t>
            </a:r>
            <a:endParaRPr lang="en-US" sz="1400" dirty="0"/>
          </a:p>
        </p:txBody>
      </p:sp>
      <p:sp>
        <p:nvSpPr>
          <p:cNvPr id="15" name="文本框 14"/>
          <p:cNvSpPr txBox="1"/>
          <p:nvPr/>
        </p:nvSpPr>
        <p:spPr>
          <a:xfrm>
            <a:off x="5963503" y="5261652"/>
            <a:ext cx="4756570" cy="338554"/>
          </a:xfrm>
          <a:prstGeom prst="rect">
            <a:avLst/>
          </a:prstGeom>
          <a:noFill/>
        </p:spPr>
        <p:txBody>
          <a:bodyPr wrap="square" rtlCol="0">
            <a:spAutoFit/>
          </a:bodyPr>
          <a:lstStyle/>
          <a:p>
            <a:r>
              <a:rPr lang="en-US" altLang="zh-CN" sz="1600" dirty="0" smtClean="0"/>
              <a:t>VSANS</a:t>
            </a:r>
            <a:r>
              <a:rPr lang="zh-CN" altLang="en-US" sz="1600" dirty="0" smtClean="0"/>
              <a:t>用不同</a:t>
            </a:r>
            <a:r>
              <a:rPr lang="en-US" altLang="zh-CN" sz="1600" dirty="0" smtClean="0"/>
              <a:t>bank</a:t>
            </a:r>
            <a:r>
              <a:rPr lang="zh-CN" altLang="en-US" sz="1600" dirty="0" smtClean="0"/>
              <a:t>探测器对</a:t>
            </a:r>
            <a:r>
              <a:rPr lang="en-US" altLang="zh-CN" sz="1600" dirty="0" err="1" smtClean="0"/>
              <a:t>BeamStop</a:t>
            </a:r>
            <a:r>
              <a:rPr lang="zh-CN" altLang="en-US" sz="1600" dirty="0" smtClean="0"/>
              <a:t>位置做刻度</a:t>
            </a:r>
            <a:endParaRPr lang="en-US" sz="1600" dirty="0"/>
          </a:p>
        </p:txBody>
      </p:sp>
    </p:spTree>
    <p:extLst>
      <p:ext uri="{BB962C8B-B14F-4D97-AF65-F5344CB8AC3E}">
        <p14:creationId xmlns:p14="http://schemas.microsoft.com/office/powerpoint/2010/main" val="2779882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合作谱仪上的应用与升级</a:t>
            </a:r>
            <a:endParaRPr lang="en-US" dirty="0"/>
          </a:p>
        </p:txBody>
      </p:sp>
      <p:sp>
        <p:nvSpPr>
          <p:cNvPr id="3" name="内容占位符 2"/>
          <p:cNvSpPr>
            <a:spLocks noGrp="1"/>
          </p:cNvSpPr>
          <p:nvPr>
            <p:ph idx="1"/>
          </p:nvPr>
        </p:nvSpPr>
        <p:spPr/>
        <p:txBody>
          <a:bodyPr>
            <a:normAutofit/>
          </a:bodyPr>
          <a:lstStyle/>
          <a:p>
            <a:r>
              <a:rPr lang="zh-CN" altLang="en-US" sz="2400" dirty="0"/>
              <a:t>数据监测报警：</a:t>
            </a:r>
            <a:r>
              <a:rPr lang="en-US" altLang="zh-CN" sz="2400" dirty="0"/>
              <a:t>1</a:t>
            </a:r>
            <a:r>
              <a:rPr lang="zh-CN" altLang="en-US" sz="2400" dirty="0"/>
              <a:t>）实验运行中的数据质量监测</a:t>
            </a:r>
            <a:r>
              <a:rPr lang="zh-CN" altLang="en-US" sz="2400" dirty="0" smtClean="0"/>
              <a:t>。</a:t>
            </a:r>
            <a:r>
              <a:rPr lang="en-US" altLang="zh-CN" sz="2400" dirty="0" smtClean="0"/>
              <a:t>2</a:t>
            </a:r>
            <a:r>
              <a:rPr lang="zh-CN" altLang="en-US" sz="2400" dirty="0" smtClean="0"/>
              <a:t>）</a:t>
            </a:r>
            <a:r>
              <a:rPr lang="zh-CN" altLang="en-US" sz="2400" dirty="0"/>
              <a:t>实验状态的分级报警</a:t>
            </a:r>
            <a:r>
              <a:rPr lang="zh-CN" altLang="en-US" sz="2400" dirty="0" smtClean="0"/>
              <a:t>。</a:t>
            </a:r>
            <a:r>
              <a:rPr lang="en-US" altLang="zh-CN" sz="2400" dirty="0" smtClean="0"/>
              <a:t>=</a:t>
            </a:r>
            <a:r>
              <a:rPr lang="en-US" altLang="zh-CN" sz="2400" dirty="0"/>
              <a:t>&gt;</a:t>
            </a:r>
            <a:r>
              <a:rPr lang="zh-CN" altLang="en-US" sz="2400" dirty="0" smtClean="0"/>
              <a:t>解决数据状态缺乏评估，运行状况与业务人员脱钩的问题。</a:t>
            </a:r>
            <a:endParaRPr lang="en-US" sz="2400" dirty="0"/>
          </a:p>
        </p:txBody>
      </p:sp>
      <p:pic>
        <p:nvPicPr>
          <p:cNvPr id="7" name="图片 6"/>
          <p:cNvPicPr>
            <a:picLocks noChangeAspect="1"/>
          </p:cNvPicPr>
          <p:nvPr/>
        </p:nvPicPr>
        <p:blipFill>
          <a:blip r:embed="rId2"/>
          <a:stretch>
            <a:fillRect/>
          </a:stretch>
        </p:blipFill>
        <p:spPr>
          <a:xfrm>
            <a:off x="855803" y="2342656"/>
            <a:ext cx="3879360" cy="2121525"/>
          </a:xfrm>
          <a:prstGeom prst="rect">
            <a:avLst/>
          </a:prstGeom>
        </p:spPr>
      </p:pic>
      <p:pic>
        <p:nvPicPr>
          <p:cNvPr id="8" name="图片 7"/>
          <p:cNvPicPr>
            <a:picLocks noChangeAspect="1"/>
          </p:cNvPicPr>
          <p:nvPr/>
        </p:nvPicPr>
        <p:blipFill>
          <a:blip r:embed="rId3"/>
          <a:stretch>
            <a:fillRect/>
          </a:stretch>
        </p:blipFill>
        <p:spPr>
          <a:xfrm>
            <a:off x="838200" y="4607663"/>
            <a:ext cx="3914567" cy="1779348"/>
          </a:xfrm>
          <a:prstGeom prst="rect">
            <a:avLst/>
          </a:prstGeom>
        </p:spPr>
      </p:pic>
      <p:pic>
        <p:nvPicPr>
          <p:cNvPr id="9" name="图片 8"/>
          <p:cNvPicPr>
            <a:picLocks noChangeAspect="1"/>
          </p:cNvPicPr>
          <p:nvPr/>
        </p:nvPicPr>
        <p:blipFill>
          <a:blip r:embed="rId4"/>
          <a:stretch>
            <a:fillRect/>
          </a:stretch>
        </p:blipFill>
        <p:spPr>
          <a:xfrm>
            <a:off x="5728695" y="2483606"/>
            <a:ext cx="4446892" cy="3108582"/>
          </a:xfrm>
          <a:prstGeom prst="rect">
            <a:avLst/>
          </a:prstGeom>
        </p:spPr>
      </p:pic>
      <p:sp>
        <p:nvSpPr>
          <p:cNvPr id="10" name="文本框 9"/>
          <p:cNvSpPr txBox="1"/>
          <p:nvPr/>
        </p:nvSpPr>
        <p:spPr>
          <a:xfrm>
            <a:off x="5678605" y="5802236"/>
            <a:ext cx="5377218" cy="584775"/>
          </a:xfrm>
          <a:prstGeom prst="rect">
            <a:avLst/>
          </a:prstGeom>
          <a:noFill/>
        </p:spPr>
        <p:txBody>
          <a:bodyPr wrap="square" rtlCol="0">
            <a:spAutoFit/>
          </a:bodyPr>
          <a:lstStyle/>
          <a:p>
            <a:r>
              <a:rPr lang="zh-CN" altLang="en-US" sz="1600" dirty="0" smtClean="0"/>
              <a:t>传统</a:t>
            </a:r>
            <a:r>
              <a:rPr lang="en-US" altLang="zh-CN" sz="1600" dirty="0" smtClean="0"/>
              <a:t>alarm</a:t>
            </a:r>
            <a:r>
              <a:rPr lang="zh-CN" altLang="en-US" sz="1600" dirty="0" smtClean="0"/>
              <a:t>报警直通中控，实时反馈严重故障。</a:t>
            </a:r>
            <a:endParaRPr lang="en-US" altLang="zh-CN" sz="1600" dirty="0" smtClean="0"/>
          </a:p>
          <a:p>
            <a:r>
              <a:rPr lang="zh-CN" altLang="en-US" sz="1600" dirty="0"/>
              <a:t>微</a:t>
            </a:r>
            <a:r>
              <a:rPr lang="zh-CN" altLang="en-US" sz="1600" dirty="0" smtClean="0"/>
              <a:t>信报警对接不同用户群组，针对关注点进行灵活设置。</a:t>
            </a:r>
            <a:endParaRPr lang="en-US" sz="1600" dirty="0"/>
          </a:p>
        </p:txBody>
      </p:sp>
    </p:spTree>
    <p:extLst>
      <p:ext uri="{BB962C8B-B14F-4D97-AF65-F5344CB8AC3E}">
        <p14:creationId xmlns:p14="http://schemas.microsoft.com/office/powerpoint/2010/main" val="611504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C7889B6-7E24-428E-8F64-03D784C5E723}"/>
              </a:ext>
            </a:extLst>
          </p:cNvPr>
          <p:cNvSpPr>
            <a:spLocks noGrp="1"/>
          </p:cNvSpPr>
          <p:nvPr>
            <p:ph type="title"/>
          </p:nvPr>
        </p:nvSpPr>
        <p:spPr/>
        <p:txBody>
          <a:bodyPr/>
          <a:lstStyle/>
          <a:p>
            <a:r>
              <a:rPr lang="zh-CN" altLang="en-US" dirty="0" smtClean="0"/>
              <a:t>结论与</a:t>
            </a:r>
            <a:r>
              <a:rPr lang="zh-CN" altLang="en-US" dirty="0"/>
              <a:t>展望</a:t>
            </a:r>
          </a:p>
        </p:txBody>
      </p:sp>
      <p:sp>
        <p:nvSpPr>
          <p:cNvPr id="6" name="矩形 5"/>
          <p:cNvSpPr/>
          <p:nvPr/>
        </p:nvSpPr>
        <p:spPr>
          <a:xfrm>
            <a:off x="1334180" y="5053340"/>
            <a:ext cx="9320981" cy="64892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基础硬件</a:t>
            </a:r>
            <a:r>
              <a:rPr lang="en-US" altLang="zh-CN" dirty="0" smtClean="0">
                <a:solidFill>
                  <a:schemeClr val="tx1"/>
                </a:solidFill>
              </a:rPr>
              <a:t>:</a:t>
            </a:r>
            <a:r>
              <a:rPr lang="zh-CN" altLang="en-US" dirty="0" smtClean="0">
                <a:solidFill>
                  <a:schemeClr val="tx1"/>
                </a:solidFill>
              </a:rPr>
              <a:t> 探测器、电子学、</a:t>
            </a:r>
            <a:r>
              <a:rPr lang="en-US" altLang="zh-CN" dirty="0" smtClean="0">
                <a:solidFill>
                  <a:schemeClr val="tx1"/>
                </a:solidFill>
              </a:rPr>
              <a:t>WR</a:t>
            </a:r>
            <a:r>
              <a:rPr lang="zh-CN" altLang="en-US" dirty="0" smtClean="0">
                <a:solidFill>
                  <a:schemeClr val="tx1"/>
                </a:solidFill>
              </a:rPr>
              <a:t>、高速网络。。。（高性能的基础）</a:t>
            </a:r>
            <a:endParaRPr lang="zh-CN" altLang="en-US" dirty="0">
              <a:solidFill>
                <a:schemeClr val="tx1"/>
              </a:solidFill>
            </a:endParaRPr>
          </a:p>
        </p:txBody>
      </p:sp>
      <p:sp>
        <p:nvSpPr>
          <p:cNvPr id="7" name="矩形 6"/>
          <p:cNvSpPr/>
          <p:nvPr/>
        </p:nvSpPr>
        <p:spPr>
          <a:xfrm>
            <a:off x="1334180" y="3951692"/>
            <a:ext cx="9320981" cy="64892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逻辑链路：数据流共享、控制反馈、实验编排、实时处理  （高可用的框架设计）</a:t>
            </a:r>
            <a:endParaRPr lang="zh-CN" altLang="en-US" dirty="0">
              <a:solidFill>
                <a:schemeClr val="tx1"/>
              </a:solidFill>
            </a:endParaRPr>
          </a:p>
        </p:txBody>
      </p:sp>
      <p:sp>
        <p:nvSpPr>
          <p:cNvPr id="8" name="矩形 7"/>
          <p:cNvSpPr/>
          <p:nvPr/>
        </p:nvSpPr>
        <p:spPr>
          <a:xfrm>
            <a:off x="651424" y="5954933"/>
            <a:ext cx="10519226" cy="400110"/>
          </a:xfrm>
          <a:prstGeom prst="rect">
            <a:avLst/>
          </a:prstGeom>
        </p:spPr>
        <p:txBody>
          <a:bodyPr wrap="none">
            <a:spAutoFit/>
          </a:bodyPr>
          <a:lstStyle/>
          <a:p>
            <a:r>
              <a:rPr lang="en-US" altLang="zh-CN" sz="2000" b="1" dirty="0" smtClean="0">
                <a:solidFill>
                  <a:srgbClr val="FF0000"/>
                </a:solidFill>
              </a:rPr>
              <a:t>CSNS2</a:t>
            </a:r>
            <a:r>
              <a:rPr lang="zh-CN" altLang="en-US" sz="2000" b="1" dirty="0" smtClean="0">
                <a:solidFill>
                  <a:srgbClr val="FF0000"/>
                </a:solidFill>
              </a:rPr>
              <a:t>期设计在当前基础上，进一步提出了新的目标和功能规划，敬请各位老师指导与关注</a:t>
            </a:r>
            <a:endParaRPr lang="zh-CN" altLang="en-US" sz="2000" b="1" dirty="0">
              <a:solidFill>
                <a:srgbClr val="FF0000"/>
              </a:solidFill>
            </a:endParaRPr>
          </a:p>
        </p:txBody>
      </p:sp>
      <p:sp>
        <p:nvSpPr>
          <p:cNvPr id="9" name="矩形 8"/>
          <p:cNvSpPr/>
          <p:nvPr/>
        </p:nvSpPr>
        <p:spPr>
          <a:xfrm>
            <a:off x="1334180" y="2850044"/>
            <a:ext cx="9320981" cy="64892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实验方法：多模态聚合、样品倒空间测量、带束联合刻度。。。</a:t>
            </a:r>
            <a:r>
              <a:rPr lang="zh-CN" altLang="en-US" dirty="0" smtClean="0">
                <a:solidFill>
                  <a:schemeClr val="tx1"/>
                </a:solidFill>
                <a:sym typeface="Wingdings" panose="05000000000000000000" pitchFamily="2" charset="2"/>
              </a:rPr>
              <a:t>（</a:t>
            </a:r>
            <a:r>
              <a:rPr lang="zh-CN" altLang="en-US" dirty="0" smtClean="0">
                <a:solidFill>
                  <a:schemeClr val="tx1"/>
                </a:solidFill>
              </a:rPr>
              <a:t>物理目标的必要条件）</a:t>
            </a:r>
            <a:endParaRPr lang="zh-CN" altLang="en-US" dirty="0">
              <a:solidFill>
                <a:schemeClr val="tx1"/>
              </a:solidFill>
            </a:endParaRPr>
          </a:p>
        </p:txBody>
      </p:sp>
      <p:sp>
        <p:nvSpPr>
          <p:cNvPr id="10" name="上箭头 9"/>
          <p:cNvSpPr/>
          <p:nvPr/>
        </p:nvSpPr>
        <p:spPr>
          <a:xfrm>
            <a:off x="845024" y="1612050"/>
            <a:ext cx="331839" cy="4090219"/>
          </a:xfrm>
          <a:prstGeom prst="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流程图: 资料带 10"/>
          <p:cNvSpPr/>
          <p:nvPr/>
        </p:nvSpPr>
        <p:spPr>
          <a:xfrm>
            <a:off x="1334180" y="1518820"/>
            <a:ext cx="9320981" cy="894991"/>
          </a:xfrm>
          <a:prstGeom prst="flowChartPunchedTap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chemeClr val="tx1"/>
                </a:solidFill>
              </a:rPr>
              <a:t>作为衔接先进硬件和新型实验方法的关键，控制和数据处理框架是实现装置高可用的重要环节，对许多实验方法的支持亦有关键和必要意义。</a:t>
            </a:r>
            <a:endParaRPr lang="en-US" altLang="zh-CN" dirty="0">
              <a:solidFill>
                <a:schemeClr val="tx1"/>
              </a:solidFill>
            </a:endParaRPr>
          </a:p>
        </p:txBody>
      </p:sp>
      <p:cxnSp>
        <p:nvCxnSpPr>
          <p:cNvPr id="12" name="直接箭头连接符 11"/>
          <p:cNvCxnSpPr>
            <a:stCxn id="6" idx="0"/>
            <a:endCxn id="7" idx="2"/>
          </p:cNvCxnSpPr>
          <p:nvPr/>
        </p:nvCxnSpPr>
        <p:spPr>
          <a:xfrm flipV="1">
            <a:off x="5994671" y="4600621"/>
            <a:ext cx="0" cy="45271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7" idx="0"/>
            <a:endCxn id="9" idx="2"/>
          </p:cNvCxnSpPr>
          <p:nvPr/>
        </p:nvCxnSpPr>
        <p:spPr>
          <a:xfrm flipV="1">
            <a:off x="5994671" y="3498973"/>
            <a:ext cx="0" cy="45271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243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en-US" dirty="0"/>
          </a:p>
        </p:txBody>
      </p:sp>
      <p:sp>
        <p:nvSpPr>
          <p:cNvPr id="3" name="内容占位符 2"/>
          <p:cNvSpPr>
            <a:spLocks noGrp="1"/>
          </p:cNvSpPr>
          <p:nvPr>
            <p:ph idx="1"/>
          </p:nvPr>
        </p:nvSpPr>
        <p:spPr/>
        <p:txBody>
          <a:bodyPr/>
          <a:lstStyle/>
          <a:p>
            <a:r>
              <a:rPr lang="en-US" altLang="zh-CN" dirty="0" smtClean="0"/>
              <a:t>CSNS</a:t>
            </a:r>
            <a:r>
              <a:rPr lang="zh-CN" altLang="en-US" dirty="0" smtClean="0"/>
              <a:t>一</a:t>
            </a:r>
            <a:r>
              <a:rPr lang="zh-CN" altLang="en-US" dirty="0"/>
              <a:t>期</a:t>
            </a:r>
            <a:r>
              <a:rPr lang="zh-CN" altLang="en-US" dirty="0" smtClean="0"/>
              <a:t>谱仪的控制与</a:t>
            </a:r>
            <a:r>
              <a:rPr lang="en-US" altLang="zh-CN" dirty="0" smtClean="0"/>
              <a:t>DAQ</a:t>
            </a:r>
            <a:r>
              <a:rPr lang="zh-CN" altLang="en-US" dirty="0" smtClean="0"/>
              <a:t>发展</a:t>
            </a:r>
            <a:r>
              <a:rPr lang="zh-CN" altLang="en-US" dirty="0"/>
              <a:t>历程</a:t>
            </a:r>
            <a:endParaRPr lang="en-US" altLang="zh-CN" dirty="0"/>
          </a:p>
          <a:p>
            <a:r>
              <a:rPr lang="en-US" altLang="zh-CN" dirty="0"/>
              <a:t>DSNI</a:t>
            </a:r>
            <a:r>
              <a:rPr lang="zh-CN" altLang="en-US" dirty="0"/>
              <a:t>设计思路与</a:t>
            </a:r>
            <a:r>
              <a:rPr lang="zh-CN" altLang="en-US" dirty="0" smtClean="0"/>
              <a:t>架构逻辑</a:t>
            </a:r>
            <a:endParaRPr lang="en-US" altLang="zh-CN" dirty="0"/>
          </a:p>
          <a:p>
            <a:r>
              <a:rPr lang="zh-CN" altLang="en-US" dirty="0"/>
              <a:t>合作谱仪上的应用与升级</a:t>
            </a:r>
            <a:endParaRPr lang="en-US" altLang="zh-CN" dirty="0"/>
          </a:p>
          <a:p>
            <a:r>
              <a:rPr lang="zh-CN" altLang="en-US" dirty="0"/>
              <a:t>结论与展望</a:t>
            </a:r>
            <a:endParaRPr lang="en-US" altLang="zh-CN" dirty="0"/>
          </a:p>
          <a:p>
            <a:endParaRPr lang="en-US" altLang="zh-CN" dirty="0"/>
          </a:p>
          <a:p>
            <a:endParaRPr lang="en-US" dirty="0"/>
          </a:p>
        </p:txBody>
      </p:sp>
    </p:spTree>
    <p:extLst>
      <p:ext uri="{BB962C8B-B14F-4D97-AF65-F5344CB8AC3E}">
        <p14:creationId xmlns:p14="http://schemas.microsoft.com/office/powerpoint/2010/main" val="795754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CSNS</a:t>
            </a:r>
            <a:r>
              <a:rPr lang="zh-CN" altLang="en-US" dirty="0"/>
              <a:t>一期谱仪中</a:t>
            </a:r>
            <a:r>
              <a:rPr lang="zh-CN" altLang="en-US" dirty="0" smtClean="0"/>
              <a:t>的实验控制与数据处理</a:t>
            </a:r>
            <a:endParaRPr lang="en-US" dirty="0"/>
          </a:p>
        </p:txBody>
      </p:sp>
      <p:pic>
        <p:nvPicPr>
          <p:cNvPr id="4" name="图片 3">
            <a:extLst>
              <a:ext uri="{FF2B5EF4-FFF2-40B4-BE49-F238E27FC236}">
                <a16:creationId xmlns="" xmlns:a16="http://schemas.microsoft.com/office/drawing/2014/main" id="{F1BB29D3-4941-41B3-9405-6CF342E0AD6F}"/>
              </a:ext>
            </a:extLst>
          </p:cNvPr>
          <p:cNvPicPr>
            <a:picLocks noChangeAspect="1"/>
          </p:cNvPicPr>
          <p:nvPr/>
        </p:nvPicPr>
        <p:blipFill>
          <a:blip r:embed="rId2"/>
          <a:stretch>
            <a:fillRect/>
          </a:stretch>
        </p:blipFill>
        <p:spPr>
          <a:xfrm>
            <a:off x="6202437" y="1604697"/>
            <a:ext cx="3911071" cy="1828488"/>
          </a:xfrm>
          <a:prstGeom prst="rect">
            <a:avLst/>
          </a:prstGeom>
        </p:spPr>
      </p:pic>
      <p:pic>
        <p:nvPicPr>
          <p:cNvPr id="5" name="图片 4">
            <a:extLst>
              <a:ext uri="{FF2B5EF4-FFF2-40B4-BE49-F238E27FC236}">
                <a16:creationId xmlns="" xmlns:a16="http://schemas.microsoft.com/office/drawing/2014/main" id="{45C8D0E7-D9BF-47A0-A198-612486CAEE30}"/>
              </a:ext>
            </a:extLst>
          </p:cNvPr>
          <p:cNvPicPr>
            <a:picLocks noChangeAspect="1"/>
          </p:cNvPicPr>
          <p:nvPr/>
        </p:nvPicPr>
        <p:blipFill>
          <a:blip r:embed="rId3"/>
          <a:stretch>
            <a:fillRect/>
          </a:stretch>
        </p:blipFill>
        <p:spPr>
          <a:xfrm>
            <a:off x="5399622" y="3939715"/>
            <a:ext cx="2826503" cy="2271970"/>
          </a:xfrm>
          <a:prstGeom prst="rect">
            <a:avLst/>
          </a:prstGeom>
        </p:spPr>
      </p:pic>
      <p:pic>
        <p:nvPicPr>
          <p:cNvPr id="6" name="图片 5">
            <a:extLst>
              <a:ext uri="{FF2B5EF4-FFF2-40B4-BE49-F238E27FC236}">
                <a16:creationId xmlns="" xmlns:a16="http://schemas.microsoft.com/office/drawing/2014/main" id="{FE4BCA41-DDD4-4F0C-94AA-008B18225D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7252" y="1637609"/>
            <a:ext cx="2433268" cy="1624206"/>
          </a:xfrm>
          <a:prstGeom prst="rect">
            <a:avLst/>
          </a:prstGeom>
        </p:spPr>
      </p:pic>
      <p:sp>
        <p:nvSpPr>
          <p:cNvPr id="7" name="文本框 6">
            <a:extLst>
              <a:ext uri="{FF2B5EF4-FFF2-40B4-BE49-F238E27FC236}">
                <a16:creationId xmlns="" xmlns:a16="http://schemas.microsoft.com/office/drawing/2014/main" id="{645FBEF2-0931-417B-9965-391E42335487}"/>
              </a:ext>
            </a:extLst>
          </p:cNvPr>
          <p:cNvSpPr txBox="1"/>
          <p:nvPr/>
        </p:nvSpPr>
        <p:spPr>
          <a:xfrm>
            <a:off x="595901" y="3706077"/>
            <a:ext cx="4394651" cy="2554545"/>
          </a:xfrm>
          <a:prstGeom prst="rect">
            <a:avLst/>
          </a:prstGeom>
          <a:noFill/>
        </p:spPr>
        <p:txBody>
          <a:bodyPr wrap="square" rtlCol="0">
            <a:spAutoFit/>
          </a:bodyPr>
          <a:lstStyle/>
          <a:p>
            <a:pPr marL="285750" indent="-285750">
              <a:buFont typeface="Arial" panose="020B0604020202020204" pitchFamily="34" charset="0"/>
              <a:buChar char="•"/>
            </a:pPr>
            <a:r>
              <a:rPr lang="zh-CN" altLang="en-US" sz="1600" dirty="0"/>
              <a:t>读出节点</a:t>
            </a:r>
            <a:r>
              <a:rPr lang="en-US" altLang="zh-CN" sz="1600" dirty="0"/>
              <a:t>DIM</a:t>
            </a:r>
            <a:r>
              <a:rPr lang="zh-CN" altLang="en-US" sz="1600" dirty="0"/>
              <a:t>从探测器电子学读出</a:t>
            </a:r>
            <a:r>
              <a:rPr lang="en-US" altLang="zh-CN" sz="1600" dirty="0"/>
              <a:t>TCP</a:t>
            </a:r>
            <a:r>
              <a:rPr lang="zh-CN" altLang="en-US" sz="1600" dirty="0"/>
              <a:t>协议的数据包，重建成中子</a:t>
            </a:r>
            <a:r>
              <a:rPr lang="en-US" altLang="zh-CN" sz="1600" dirty="0"/>
              <a:t>event</a:t>
            </a:r>
            <a:r>
              <a:rPr lang="zh-CN" altLang="en-US" sz="1600" dirty="0"/>
              <a:t>数据格式。</a:t>
            </a:r>
            <a:endParaRPr lang="en-US" altLang="zh-CN" sz="1600" dirty="0"/>
          </a:p>
          <a:p>
            <a:pPr marL="285750" indent="-285750">
              <a:buFont typeface="Arial" panose="020B0604020202020204" pitchFamily="34" charset="0"/>
              <a:buChar char="•"/>
            </a:pPr>
            <a:r>
              <a:rPr lang="zh-CN" altLang="en-US" sz="1600" dirty="0"/>
              <a:t>多个</a:t>
            </a:r>
            <a:r>
              <a:rPr lang="en-US" altLang="zh-CN" sz="1600" dirty="0"/>
              <a:t>DIM</a:t>
            </a:r>
            <a:r>
              <a:rPr lang="zh-CN" altLang="en-US" sz="1600" dirty="0"/>
              <a:t>节点的数据经</a:t>
            </a:r>
            <a:r>
              <a:rPr lang="en-US" altLang="zh-CN" sz="1600" dirty="0" err="1"/>
              <a:t>DroNE</a:t>
            </a:r>
            <a:r>
              <a:rPr lang="zh-CN" altLang="en-US" sz="1600" dirty="0"/>
              <a:t>节点处理，以</a:t>
            </a:r>
            <a:r>
              <a:rPr lang="en-US" altLang="zh-CN" sz="1600" dirty="0"/>
              <a:t>dump</a:t>
            </a:r>
            <a:r>
              <a:rPr lang="zh-CN" altLang="en-US" sz="1600" dirty="0"/>
              <a:t>文件形式传输到中央存储的</a:t>
            </a:r>
            <a:r>
              <a:rPr lang="en-US" altLang="zh-CN" sz="1600" dirty="0"/>
              <a:t>run</a:t>
            </a:r>
            <a:r>
              <a:rPr lang="zh-CN" altLang="en-US" sz="1600" dirty="0"/>
              <a:t>目录。</a:t>
            </a:r>
            <a:endParaRPr lang="en-US" altLang="zh-CN" sz="1600" dirty="0"/>
          </a:p>
          <a:p>
            <a:pPr marL="285750" indent="-285750">
              <a:buFont typeface="Arial" panose="020B0604020202020204" pitchFamily="34" charset="0"/>
              <a:buChar char="•"/>
            </a:pPr>
            <a:r>
              <a:rPr lang="zh-CN" altLang="en-US" sz="1600" dirty="0"/>
              <a:t>在</a:t>
            </a:r>
            <a:r>
              <a:rPr lang="en-US" altLang="zh-CN" sz="1600" dirty="0"/>
              <a:t>run</a:t>
            </a:r>
            <a:r>
              <a:rPr lang="zh-CN" altLang="en-US" sz="1600" dirty="0"/>
              <a:t>结束后，</a:t>
            </a:r>
            <a:r>
              <a:rPr lang="en-US" altLang="zh-CN" sz="1600" dirty="0"/>
              <a:t>DIM</a:t>
            </a:r>
            <a:r>
              <a:rPr lang="zh-CN" altLang="en-US" sz="1600" dirty="0"/>
              <a:t>给</a:t>
            </a:r>
            <a:r>
              <a:rPr lang="en-US" altLang="zh-CN" sz="1600" dirty="0"/>
              <a:t>run</a:t>
            </a:r>
            <a:r>
              <a:rPr lang="zh-CN" altLang="en-US" sz="1600" dirty="0"/>
              <a:t>目录附加</a:t>
            </a:r>
            <a:r>
              <a:rPr lang="en-US" altLang="zh-CN" sz="1600" dirty="0"/>
              <a:t>summery</a:t>
            </a:r>
            <a:r>
              <a:rPr lang="zh-CN" altLang="en-US" sz="1600" dirty="0"/>
              <a:t>文件和结束标志文件。</a:t>
            </a:r>
            <a:endParaRPr lang="en-US" altLang="zh-CN" sz="1600" dirty="0"/>
          </a:p>
          <a:p>
            <a:pPr marL="285750" indent="-285750">
              <a:buFont typeface="Arial" panose="020B0604020202020204" pitchFamily="34" charset="0"/>
              <a:buChar char="•"/>
            </a:pPr>
            <a:r>
              <a:rPr lang="zh-CN" altLang="en-US" sz="1600" dirty="0"/>
              <a:t>处理节点通过</a:t>
            </a:r>
            <a:r>
              <a:rPr lang="en-US" altLang="zh-CN" sz="1600" dirty="0"/>
              <a:t>RPC</a:t>
            </a:r>
            <a:r>
              <a:rPr lang="zh-CN" altLang="en-US" sz="1600" dirty="0"/>
              <a:t>调用和</a:t>
            </a:r>
            <a:r>
              <a:rPr lang="en-US" altLang="zh-CN" sz="1600" dirty="0"/>
              <a:t>load</a:t>
            </a:r>
            <a:r>
              <a:rPr lang="zh-CN" altLang="en-US" sz="1600" dirty="0"/>
              <a:t>文件方式加载数据进行分析计算</a:t>
            </a:r>
            <a:r>
              <a:rPr lang="zh-CN" altLang="en-US" sz="1600" dirty="0" smtClean="0"/>
              <a:t>。</a:t>
            </a:r>
            <a:endParaRPr lang="en-US" altLang="zh-CN" sz="1600" dirty="0" smtClean="0"/>
          </a:p>
          <a:p>
            <a:pPr marL="285750" indent="-285750">
              <a:buFont typeface="Arial" panose="020B0604020202020204" pitchFamily="34" charset="0"/>
              <a:buChar char="•"/>
            </a:pPr>
            <a:r>
              <a:rPr lang="zh-CN" altLang="en-US" sz="1600" dirty="0" smtClean="0"/>
              <a:t>设备调度通过</a:t>
            </a:r>
            <a:r>
              <a:rPr lang="en-US" altLang="zh-CN" sz="1600" dirty="0" smtClean="0"/>
              <a:t>EPICS</a:t>
            </a:r>
            <a:r>
              <a:rPr lang="zh-CN" altLang="en-US" sz="1600" dirty="0" smtClean="0"/>
              <a:t>的</a:t>
            </a:r>
            <a:r>
              <a:rPr lang="en-US" altLang="zh-CN" sz="1600" dirty="0" smtClean="0"/>
              <a:t>PV</a:t>
            </a:r>
            <a:r>
              <a:rPr lang="zh-CN" altLang="en-US" sz="1600" dirty="0" smtClean="0"/>
              <a:t>接口直接读写控制开关数值。</a:t>
            </a:r>
            <a:endParaRPr lang="en-US" altLang="zh-CN" sz="1600" dirty="0"/>
          </a:p>
        </p:txBody>
      </p:sp>
      <p:pic>
        <p:nvPicPr>
          <p:cNvPr id="8" name="图片 7">
            <a:extLst>
              <a:ext uri="{FF2B5EF4-FFF2-40B4-BE49-F238E27FC236}">
                <a16:creationId xmlns="" xmlns:a16="http://schemas.microsoft.com/office/drawing/2014/main" id="{E3D3E0B4-E26F-49F8-A868-7B2075080E1F}"/>
              </a:ext>
            </a:extLst>
          </p:cNvPr>
          <p:cNvPicPr>
            <a:picLocks noChangeAspect="1"/>
          </p:cNvPicPr>
          <p:nvPr/>
        </p:nvPicPr>
        <p:blipFill>
          <a:blip r:embed="rId5"/>
          <a:stretch>
            <a:fillRect/>
          </a:stretch>
        </p:blipFill>
        <p:spPr>
          <a:xfrm>
            <a:off x="428782" y="1633660"/>
            <a:ext cx="2409415" cy="1623946"/>
          </a:xfrm>
          <a:prstGeom prst="rect">
            <a:avLst/>
          </a:prstGeom>
        </p:spPr>
      </p:pic>
      <p:sp>
        <p:nvSpPr>
          <p:cNvPr id="9" name="箭头: 右 8">
            <a:extLst>
              <a:ext uri="{FF2B5EF4-FFF2-40B4-BE49-F238E27FC236}">
                <a16:creationId xmlns="" xmlns:a16="http://schemas.microsoft.com/office/drawing/2014/main" id="{9BB598E7-8524-4AF4-9BC6-B613DA3E6BB9}"/>
              </a:ext>
            </a:extLst>
          </p:cNvPr>
          <p:cNvSpPr/>
          <p:nvPr/>
        </p:nvSpPr>
        <p:spPr>
          <a:xfrm>
            <a:off x="5629681" y="2390418"/>
            <a:ext cx="403595" cy="227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 xmlns:a16="http://schemas.microsoft.com/office/drawing/2014/main" id="{B28EEA0C-9D43-4820-875F-8F93F5F70E74}"/>
              </a:ext>
            </a:extLst>
          </p:cNvPr>
          <p:cNvSpPr txBox="1"/>
          <p:nvPr/>
        </p:nvSpPr>
        <p:spPr>
          <a:xfrm>
            <a:off x="3741010" y="1296920"/>
            <a:ext cx="1249542" cy="307777"/>
          </a:xfrm>
          <a:prstGeom prst="rect">
            <a:avLst/>
          </a:prstGeom>
          <a:noFill/>
        </p:spPr>
        <p:txBody>
          <a:bodyPr wrap="square" rtlCol="0">
            <a:spAutoFit/>
          </a:bodyPr>
          <a:lstStyle/>
          <a:p>
            <a:r>
              <a:rPr lang="en-US" altLang="zh-CN" sz="1400" dirty="0"/>
              <a:t>GPPD</a:t>
            </a:r>
            <a:r>
              <a:rPr lang="zh-CN" altLang="en-US" sz="1400" dirty="0"/>
              <a:t>谱仪</a:t>
            </a:r>
          </a:p>
        </p:txBody>
      </p:sp>
      <p:sp>
        <p:nvSpPr>
          <p:cNvPr id="11" name="文本框 10">
            <a:extLst>
              <a:ext uri="{FF2B5EF4-FFF2-40B4-BE49-F238E27FC236}">
                <a16:creationId xmlns="" xmlns:a16="http://schemas.microsoft.com/office/drawing/2014/main" id="{26CD8EDC-6584-40E2-81A1-1745C409CDF0}"/>
              </a:ext>
            </a:extLst>
          </p:cNvPr>
          <p:cNvSpPr txBox="1"/>
          <p:nvPr/>
        </p:nvSpPr>
        <p:spPr>
          <a:xfrm>
            <a:off x="1204785" y="1296920"/>
            <a:ext cx="1249542" cy="307777"/>
          </a:xfrm>
          <a:prstGeom prst="rect">
            <a:avLst/>
          </a:prstGeom>
          <a:noFill/>
        </p:spPr>
        <p:txBody>
          <a:bodyPr wrap="square" rtlCol="0">
            <a:spAutoFit/>
          </a:bodyPr>
          <a:lstStyle/>
          <a:p>
            <a:r>
              <a:rPr lang="en-US" altLang="zh-CN" sz="1400" dirty="0"/>
              <a:t>SANS</a:t>
            </a:r>
            <a:r>
              <a:rPr lang="zh-CN" altLang="en-US" sz="1400" dirty="0"/>
              <a:t>谱仪</a:t>
            </a:r>
          </a:p>
        </p:txBody>
      </p:sp>
      <p:sp>
        <p:nvSpPr>
          <p:cNvPr id="12" name="箭头: 右 8">
            <a:extLst>
              <a:ext uri="{FF2B5EF4-FFF2-40B4-BE49-F238E27FC236}">
                <a16:creationId xmlns="" xmlns:a16="http://schemas.microsoft.com/office/drawing/2014/main" id="{9BB598E7-8524-4AF4-9BC6-B613DA3E6BB9}"/>
              </a:ext>
            </a:extLst>
          </p:cNvPr>
          <p:cNvSpPr/>
          <p:nvPr/>
        </p:nvSpPr>
        <p:spPr>
          <a:xfrm rot="5400000">
            <a:off x="7477708" y="3624135"/>
            <a:ext cx="403595" cy="227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6"/>
          <a:stretch>
            <a:fillRect/>
          </a:stretch>
        </p:blipFill>
        <p:spPr>
          <a:xfrm>
            <a:off x="8635195" y="3939715"/>
            <a:ext cx="2651504" cy="2429141"/>
          </a:xfrm>
          <a:prstGeom prst="rect">
            <a:avLst/>
          </a:prstGeom>
        </p:spPr>
      </p:pic>
    </p:spTree>
    <p:extLst>
      <p:ext uri="{BB962C8B-B14F-4D97-AF65-F5344CB8AC3E}">
        <p14:creationId xmlns:p14="http://schemas.microsoft.com/office/powerpoint/2010/main" val="2839143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a:blip r:embed="rId3"/>
          <a:stretch>
            <a:fillRect/>
          </a:stretch>
        </p:blipFill>
        <p:spPr>
          <a:xfrm>
            <a:off x="5201327" y="5106118"/>
            <a:ext cx="970871" cy="970871"/>
          </a:xfrm>
          <a:prstGeom prst="rect">
            <a:avLst/>
          </a:prstGeom>
        </p:spPr>
      </p:pic>
      <p:sp>
        <p:nvSpPr>
          <p:cNvPr id="2" name="标题 1"/>
          <p:cNvSpPr>
            <a:spLocks noGrp="1"/>
          </p:cNvSpPr>
          <p:nvPr>
            <p:ph type="title"/>
          </p:nvPr>
        </p:nvSpPr>
        <p:spPr/>
        <p:txBody>
          <a:bodyPr/>
          <a:lstStyle/>
          <a:p>
            <a:r>
              <a:rPr lang="zh-CN" altLang="en-US" dirty="0"/>
              <a:t>运行中发现的问题</a:t>
            </a:r>
          </a:p>
        </p:txBody>
      </p:sp>
      <p:sp>
        <p:nvSpPr>
          <p:cNvPr id="3" name="内容占位符 2"/>
          <p:cNvSpPr>
            <a:spLocks noGrp="1"/>
          </p:cNvSpPr>
          <p:nvPr>
            <p:ph idx="1"/>
          </p:nvPr>
        </p:nvSpPr>
        <p:spPr/>
        <p:txBody>
          <a:bodyPr/>
          <a:lstStyle/>
          <a:p>
            <a:pPr marL="285750" indent="-285750">
              <a:buFont typeface="Arial" panose="020B0604020202020204" pitchFamily="34" charset="0"/>
              <a:buChar char="•"/>
            </a:pPr>
            <a:r>
              <a:rPr lang="zh-CN" altLang="en-US" sz="2400" dirty="0"/>
              <a:t>硬件和子系统类别复杂，接口各异</a:t>
            </a:r>
            <a:endParaRPr lang="en-US" altLang="zh-CN" sz="2400" dirty="0"/>
          </a:p>
          <a:p>
            <a:pPr marL="285750" indent="-285750">
              <a:buFont typeface="Arial" panose="020B0604020202020204" pitchFamily="34" charset="0"/>
              <a:buChar char="•"/>
            </a:pPr>
            <a:r>
              <a:rPr lang="zh-CN" altLang="en-US" sz="2400" dirty="0"/>
              <a:t>部署调试和运维涉及全链环节 </a:t>
            </a:r>
            <a:r>
              <a:rPr lang="en-US" altLang="zh-CN" sz="2400" dirty="0"/>
              <a:t>vs </a:t>
            </a:r>
            <a:r>
              <a:rPr lang="zh-CN" altLang="en-US" sz="2400" dirty="0"/>
              <a:t>专业组人力不足</a:t>
            </a:r>
            <a:endParaRPr lang="en-US" altLang="zh-CN" sz="2400" dirty="0"/>
          </a:p>
          <a:p>
            <a:pPr marL="285750" indent="-285750">
              <a:buFont typeface="Arial" panose="020B0604020202020204" pitchFamily="34" charset="0"/>
              <a:buChar char="•"/>
            </a:pPr>
            <a:r>
              <a:rPr lang="zh-CN" altLang="en-US" sz="2400" dirty="0"/>
              <a:t>不同数据使用方存在不同偏重</a:t>
            </a:r>
            <a:r>
              <a:rPr lang="zh-CN" altLang="en-US" sz="2400" dirty="0" smtClean="0"/>
              <a:t>，难以</a:t>
            </a:r>
            <a:r>
              <a:rPr lang="zh-CN" altLang="en-US" sz="2400" dirty="0"/>
              <a:t>兼顾</a:t>
            </a:r>
            <a:endParaRPr lang="en-US" altLang="zh-CN" sz="2400" dirty="0"/>
          </a:p>
        </p:txBody>
      </p:sp>
      <p:pic>
        <p:nvPicPr>
          <p:cNvPr id="9" name="图片 8"/>
          <p:cNvPicPr>
            <a:picLocks noChangeAspect="1"/>
          </p:cNvPicPr>
          <p:nvPr/>
        </p:nvPicPr>
        <p:blipFill>
          <a:blip r:embed="rId4"/>
          <a:stretch>
            <a:fillRect/>
          </a:stretch>
        </p:blipFill>
        <p:spPr>
          <a:xfrm>
            <a:off x="6954279" y="3984138"/>
            <a:ext cx="909387" cy="909387"/>
          </a:xfrm>
          <a:prstGeom prst="rect">
            <a:avLst/>
          </a:prstGeom>
        </p:spPr>
      </p:pic>
      <p:pic>
        <p:nvPicPr>
          <p:cNvPr id="11" name="图片 10"/>
          <p:cNvPicPr>
            <a:picLocks noChangeAspect="1"/>
          </p:cNvPicPr>
          <p:nvPr/>
        </p:nvPicPr>
        <p:blipFill>
          <a:blip r:embed="rId5"/>
          <a:stretch>
            <a:fillRect/>
          </a:stretch>
        </p:blipFill>
        <p:spPr>
          <a:xfrm>
            <a:off x="4954542" y="2852706"/>
            <a:ext cx="1133275" cy="1111313"/>
          </a:xfrm>
          <a:prstGeom prst="rect">
            <a:avLst/>
          </a:prstGeom>
        </p:spPr>
      </p:pic>
      <p:sp>
        <p:nvSpPr>
          <p:cNvPr id="12" name="文本框 11"/>
          <p:cNvSpPr txBox="1"/>
          <p:nvPr/>
        </p:nvSpPr>
        <p:spPr>
          <a:xfrm>
            <a:off x="5048171" y="2729530"/>
            <a:ext cx="1029781" cy="307777"/>
          </a:xfrm>
          <a:prstGeom prst="rect">
            <a:avLst/>
          </a:prstGeom>
          <a:noFill/>
        </p:spPr>
        <p:txBody>
          <a:bodyPr wrap="square" rtlCol="0">
            <a:spAutoFit/>
          </a:bodyPr>
          <a:lstStyle/>
          <a:p>
            <a:r>
              <a:rPr lang="zh-CN" altLang="en-US" sz="1400" dirty="0" smtClean="0"/>
              <a:t>实验运行</a:t>
            </a:r>
            <a:endParaRPr lang="zh-CN" altLang="en-US" sz="1400" dirty="0"/>
          </a:p>
        </p:txBody>
      </p:sp>
      <p:sp>
        <p:nvSpPr>
          <p:cNvPr id="48" name="文本框 47"/>
          <p:cNvSpPr txBox="1"/>
          <p:nvPr/>
        </p:nvSpPr>
        <p:spPr>
          <a:xfrm>
            <a:off x="5209150" y="6153884"/>
            <a:ext cx="970871" cy="307777"/>
          </a:xfrm>
          <a:prstGeom prst="rect">
            <a:avLst/>
          </a:prstGeom>
          <a:noFill/>
        </p:spPr>
        <p:txBody>
          <a:bodyPr wrap="square" rtlCol="0">
            <a:spAutoFit/>
          </a:bodyPr>
          <a:lstStyle/>
          <a:p>
            <a:r>
              <a:rPr lang="zh-CN" altLang="en-US" sz="1400" dirty="0"/>
              <a:t>数据分析</a:t>
            </a:r>
            <a:endParaRPr lang="zh-CN" altLang="en-US" sz="1200" dirty="0"/>
          </a:p>
        </p:txBody>
      </p:sp>
      <p:sp>
        <p:nvSpPr>
          <p:cNvPr id="51" name="文本框 50"/>
          <p:cNvSpPr txBox="1"/>
          <p:nvPr/>
        </p:nvSpPr>
        <p:spPr>
          <a:xfrm>
            <a:off x="6853947" y="5925495"/>
            <a:ext cx="1110047" cy="307777"/>
          </a:xfrm>
          <a:prstGeom prst="rect">
            <a:avLst/>
          </a:prstGeom>
          <a:noFill/>
        </p:spPr>
        <p:txBody>
          <a:bodyPr wrap="square" rtlCol="0">
            <a:spAutoFit/>
          </a:bodyPr>
          <a:lstStyle/>
          <a:p>
            <a:r>
              <a:rPr lang="zh-CN" altLang="en-US" sz="1400" dirty="0"/>
              <a:t>专业技术组</a:t>
            </a:r>
          </a:p>
        </p:txBody>
      </p:sp>
      <p:pic>
        <p:nvPicPr>
          <p:cNvPr id="30" name="图片 29"/>
          <p:cNvPicPr>
            <a:picLocks noChangeAspect="1"/>
          </p:cNvPicPr>
          <p:nvPr/>
        </p:nvPicPr>
        <p:blipFill>
          <a:blip r:embed="rId4"/>
          <a:stretch>
            <a:fillRect/>
          </a:stretch>
        </p:blipFill>
        <p:spPr>
          <a:xfrm>
            <a:off x="6954278" y="4989193"/>
            <a:ext cx="909387" cy="909387"/>
          </a:xfrm>
          <a:prstGeom prst="rect">
            <a:avLst/>
          </a:prstGeom>
        </p:spPr>
      </p:pic>
      <p:pic>
        <p:nvPicPr>
          <p:cNvPr id="31" name="图片 30"/>
          <p:cNvPicPr>
            <a:picLocks noChangeAspect="1"/>
          </p:cNvPicPr>
          <p:nvPr/>
        </p:nvPicPr>
        <p:blipFill>
          <a:blip r:embed="rId4"/>
          <a:stretch>
            <a:fillRect/>
          </a:stretch>
        </p:blipFill>
        <p:spPr>
          <a:xfrm>
            <a:off x="6954278" y="2961197"/>
            <a:ext cx="909387" cy="909387"/>
          </a:xfrm>
          <a:prstGeom prst="rect">
            <a:avLst/>
          </a:prstGeom>
        </p:spPr>
      </p:pic>
      <p:sp>
        <p:nvSpPr>
          <p:cNvPr id="4" name="圆角矩形 3"/>
          <p:cNvSpPr/>
          <p:nvPr/>
        </p:nvSpPr>
        <p:spPr>
          <a:xfrm>
            <a:off x="2911100" y="3340978"/>
            <a:ext cx="1098645" cy="4676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rPr>
              <a:t>探测器电子学配置</a:t>
            </a:r>
            <a:endParaRPr lang="en-US" dirty="0">
              <a:solidFill>
                <a:schemeClr val="tx1"/>
              </a:solidFill>
            </a:endParaRPr>
          </a:p>
        </p:txBody>
      </p:sp>
      <p:sp>
        <p:nvSpPr>
          <p:cNvPr id="33" name="圆角矩形 32"/>
          <p:cNvSpPr/>
          <p:nvPr/>
        </p:nvSpPr>
        <p:spPr>
          <a:xfrm>
            <a:off x="2911102" y="4046417"/>
            <a:ext cx="1098645" cy="4676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rPr>
              <a:t>电子学读出格式</a:t>
            </a:r>
            <a:endParaRPr lang="en-US" dirty="0">
              <a:solidFill>
                <a:schemeClr val="tx1"/>
              </a:solidFill>
            </a:endParaRPr>
          </a:p>
        </p:txBody>
      </p:sp>
      <p:sp>
        <p:nvSpPr>
          <p:cNvPr id="34" name="圆角矩形 33"/>
          <p:cNvSpPr/>
          <p:nvPr/>
        </p:nvSpPr>
        <p:spPr>
          <a:xfrm>
            <a:off x="2911101" y="4759252"/>
            <a:ext cx="1098645" cy="4676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DAQ</a:t>
            </a:r>
            <a:r>
              <a:rPr lang="zh-CN" altLang="en-US" sz="1400" dirty="0" smtClean="0">
                <a:solidFill>
                  <a:schemeClr val="tx1"/>
                </a:solidFill>
              </a:rPr>
              <a:t>读出与解析</a:t>
            </a:r>
            <a:endParaRPr lang="en-US" dirty="0">
              <a:solidFill>
                <a:schemeClr val="tx1"/>
              </a:solidFill>
            </a:endParaRPr>
          </a:p>
        </p:txBody>
      </p:sp>
      <p:sp>
        <p:nvSpPr>
          <p:cNvPr id="36" name="圆角矩形 35"/>
          <p:cNvSpPr/>
          <p:nvPr/>
        </p:nvSpPr>
        <p:spPr>
          <a:xfrm>
            <a:off x="2911101" y="5472087"/>
            <a:ext cx="1098645" cy="4676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Run</a:t>
            </a:r>
            <a:r>
              <a:rPr lang="zh-CN" altLang="en-US" sz="1400" dirty="0" smtClean="0">
                <a:solidFill>
                  <a:schemeClr val="tx1"/>
                </a:solidFill>
              </a:rPr>
              <a:t>启停和传输</a:t>
            </a:r>
            <a:endParaRPr lang="en-US" dirty="0">
              <a:solidFill>
                <a:schemeClr val="tx1"/>
              </a:solidFill>
            </a:endParaRPr>
          </a:p>
        </p:txBody>
      </p:sp>
      <p:sp>
        <p:nvSpPr>
          <p:cNvPr id="44" name="圆角矩形 43"/>
          <p:cNvSpPr/>
          <p:nvPr/>
        </p:nvSpPr>
        <p:spPr>
          <a:xfrm>
            <a:off x="2911100" y="6184922"/>
            <a:ext cx="1098645" cy="4676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Run</a:t>
            </a:r>
            <a:r>
              <a:rPr lang="zh-CN" altLang="en-US" sz="1400" dirty="0" smtClean="0">
                <a:solidFill>
                  <a:schemeClr val="tx1"/>
                </a:solidFill>
              </a:rPr>
              <a:t>数据切片和聚合</a:t>
            </a:r>
            <a:endParaRPr lang="en-US" dirty="0">
              <a:solidFill>
                <a:schemeClr val="tx1"/>
              </a:solidFill>
            </a:endParaRPr>
          </a:p>
        </p:txBody>
      </p:sp>
      <p:sp>
        <p:nvSpPr>
          <p:cNvPr id="17" name="右大括号 16"/>
          <p:cNvSpPr/>
          <p:nvPr/>
        </p:nvSpPr>
        <p:spPr>
          <a:xfrm>
            <a:off x="4142096" y="2838734"/>
            <a:ext cx="376829" cy="2880355"/>
          </a:xfrm>
          <a:prstGeom prst="rightBrace">
            <a:avLst>
              <a:gd name="adj1" fmla="val 8333"/>
              <a:gd name="adj2" fmla="val 2564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右大括号 48"/>
          <p:cNvSpPr/>
          <p:nvPr/>
        </p:nvSpPr>
        <p:spPr>
          <a:xfrm>
            <a:off x="4578326" y="4046417"/>
            <a:ext cx="443952" cy="2503195"/>
          </a:xfrm>
          <a:prstGeom prst="rightBrace">
            <a:avLst>
              <a:gd name="adj1" fmla="val 8333"/>
              <a:gd name="adj2" fmla="val 6124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文本框 18"/>
          <p:cNvSpPr txBox="1"/>
          <p:nvPr/>
        </p:nvSpPr>
        <p:spPr>
          <a:xfrm>
            <a:off x="964380" y="3238195"/>
            <a:ext cx="1633307" cy="2585323"/>
          </a:xfrm>
          <a:prstGeom prst="rect">
            <a:avLst/>
          </a:prstGeom>
          <a:noFill/>
        </p:spPr>
        <p:txBody>
          <a:bodyPr wrap="square" rtlCol="0">
            <a:spAutoFit/>
          </a:bodyPr>
          <a:lstStyle/>
          <a:p>
            <a:r>
              <a:rPr lang="zh-CN" altLang="en-US" dirty="0" smtClean="0"/>
              <a:t>每一类探测器的数据格式、配置接口、</a:t>
            </a:r>
            <a:r>
              <a:rPr lang="en-US" altLang="zh-CN" dirty="0" smtClean="0"/>
              <a:t>DAQ</a:t>
            </a:r>
            <a:r>
              <a:rPr lang="zh-CN" altLang="en-US" dirty="0" smtClean="0"/>
              <a:t>读出与解析实现都不同。不同的实验装置对应的设备部署和数据组织也不同。</a:t>
            </a:r>
            <a:endParaRPr lang="en-US" dirty="0"/>
          </a:p>
        </p:txBody>
      </p:sp>
      <p:sp>
        <p:nvSpPr>
          <p:cNvPr id="53" name="文本框 52"/>
          <p:cNvSpPr txBox="1"/>
          <p:nvPr/>
        </p:nvSpPr>
        <p:spPr>
          <a:xfrm>
            <a:off x="8243374" y="2961197"/>
            <a:ext cx="1566017" cy="3139321"/>
          </a:xfrm>
          <a:prstGeom prst="rect">
            <a:avLst/>
          </a:prstGeom>
          <a:noFill/>
        </p:spPr>
        <p:txBody>
          <a:bodyPr wrap="square" rtlCol="0">
            <a:spAutoFit/>
          </a:bodyPr>
          <a:lstStyle/>
          <a:p>
            <a:r>
              <a:rPr lang="zh-CN" altLang="en-US" dirty="0" smtClean="0"/>
              <a:t>运行人员和数据分析人员不了解过于细致的具体设备和数据逻辑，难以掌握运行状况和判断故障环节，只能请所有涉及子系统的专业组到场协助。</a:t>
            </a:r>
            <a:endParaRPr lang="en-US" dirty="0"/>
          </a:p>
        </p:txBody>
      </p:sp>
      <p:sp>
        <p:nvSpPr>
          <p:cNvPr id="56" name="圆角矩形 55"/>
          <p:cNvSpPr/>
          <p:nvPr/>
        </p:nvSpPr>
        <p:spPr>
          <a:xfrm>
            <a:off x="2911100" y="2649617"/>
            <a:ext cx="1098645" cy="4676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rPr>
              <a:t>设备硬件差异</a:t>
            </a:r>
            <a:endParaRPr lang="en-US" dirty="0">
              <a:solidFill>
                <a:schemeClr val="tx1"/>
              </a:solidFill>
            </a:endParaRPr>
          </a:p>
        </p:txBody>
      </p:sp>
      <p:cxnSp>
        <p:nvCxnSpPr>
          <p:cNvPr id="25" name="直接箭头连接符 24"/>
          <p:cNvCxnSpPr>
            <a:stCxn id="11" idx="3"/>
            <a:endCxn id="31" idx="1"/>
          </p:cNvCxnSpPr>
          <p:nvPr/>
        </p:nvCxnSpPr>
        <p:spPr>
          <a:xfrm>
            <a:off x="6087817" y="3408363"/>
            <a:ext cx="866461" cy="75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a:stCxn id="11" idx="3"/>
            <a:endCxn id="9" idx="1"/>
          </p:cNvCxnSpPr>
          <p:nvPr/>
        </p:nvCxnSpPr>
        <p:spPr>
          <a:xfrm>
            <a:off x="6087817" y="3408363"/>
            <a:ext cx="866462" cy="10304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a:stCxn id="11" idx="3"/>
            <a:endCxn id="30" idx="1"/>
          </p:cNvCxnSpPr>
          <p:nvPr/>
        </p:nvCxnSpPr>
        <p:spPr>
          <a:xfrm>
            <a:off x="6087817" y="3408363"/>
            <a:ext cx="866461" cy="20355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a:stCxn id="47" idx="3"/>
          </p:cNvCxnSpPr>
          <p:nvPr/>
        </p:nvCxnSpPr>
        <p:spPr>
          <a:xfrm flipV="1">
            <a:off x="6172198" y="3575713"/>
            <a:ext cx="782080" cy="20158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a:stCxn id="47" idx="3"/>
          </p:cNvCxnSpPr>
          <p:nvPr/>
        </p:nvCxnSpPr>
        <p:spPr>
          <a:xfrm flipV="1">
            <a:off x="6172198" y="4626591"/>
            <a:ext cx="782080" cy="9649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a:stCxn id="47" idx="3"/>
          </p:cNvCxnSpPr>
          <p:nvPr/>
        </p:nvCxnSpPr>
        <p:spPr>
          <a:xfrm>
            <a:off x="6172198" y="5591554"/>
            <a:ext cx="78208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320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合作</a:t>
            </a:r>
            <a:r>
              <a:rPr lang="zh-CN" altLang="en-US" dirty="0"/>
              <a:t>谱仪对系统指标提出新要求</a:t>
            </a:r>
            <a:endParaRPr lang="en-US" dirty="0"/>
          </a:p>
        </p:txBody>
      </p:sp>
      <p:sp>
        <p:nvSpPr>
          <p:cNvPr id="3" name="内容占位符 2"/>
          <p:cNvSpPr>
            <a:spLocks noGrp="1"/>
          </p:cNvSpPr>
          <p:nvPr>
            <p:ph idx="1"/>
          </p:nvPr>
        </p:nvSpPr>
        <p:spPr/>
        <p:txBody>
          <a:bodyPr>
            <a:normAutofit/>
          </a:bodyPr>
          <a:lstStyle/>
          <a:p>
            <a:r>
              <a:rPr lang="zh-CN" altLang="en-US" sz="2400" dirty="0"/>
              <a:t>束流功率提升到</a:t>
            </a:r>
            <a:r>
              <a:rPr lang="en-US" altLang="zh-CN" sz="2400" dirty="0"/>
              <a:t>120kW</a:t>
            </a:r>
            <a:r>
              <a:rPr lang="zh-CN" altLang="en-US" sz="2400" dirty="0"/>
              <a:t>以上，更大规模的探测器，数据负载增加。</a:t>
            </a:r>
            <a:endParaRPr lang="en-US" altLang="zh-CN" sz="2400" dirty="0"/>
          </a:p>
          <a:p>
            <a:r>
              <a:rPr lang="zh-CN" altLang="en-US" sz="2400" dirty="0"/>
              <a:t>谱仪数量和探测器类型、样品环境</a:t>
            </a:r>
            <a:r>
              <a:rPr lang="zh-CN" altLang="en-US" sz="2400" dirty="0" smtClean="0"/>
              <a:t>设备型号都</a:t>
            </a:r>
            <a:r>
              <a:rPr lang="zh-CN" altLang="en-US" sz="2400" dirty="0"/>
              <a:t>大幅增加，对应</a:t>
            </a:r>
            <a:r>
              <a:rPr lang="en-US" altLang="zh-CN" sz="2400" dirty="0"/>
              <a:t>DAQ</a:t>
            </a:r>
            <a:r>
              <a:rPr lang="zh-CN" altLang="en-US" sz="2400" dirty="0"/>
              <a:t>与控制的研发部署效率是个挑战。</a:t>
            </a:r>
            <a:endParaRPr lang="en-US" altLang="zh-CN" sz="2400" dirty="0"/>
          </a:p>
          <a:p>
            <a:r>
              <a:rPr lang="zh-CN" altLang="en-US" sz="2400" dirty="0"/>
              <a:t>流控同步较多，</a:t>
            </a:r>
            <a:r>
              <a:rPr lang="en-US" altLang="zh-CN" sz="2400" dirty="0"/>
              <a:t>DAQ</a:t>
            </a:r>
            <a:r>
              <a:rPr lang="zh-CN" altLang="en-US" sz="2400" dirty="0"/>
              <a:t>频繁启停往往出现各种异常，影响运行效率。</a:t>
            </a:r>
            <a:endParaRPr lang="en-US" altLang="zh-CN" sz="2400" dirty="0"/>
          </a:p>
          <a:p>
            <a:r>
              <a:rPr lang="zh-CN" altLang="en-US" sz="2400" dirty="0"/>
              <a:t>数据处理聚合与对齐效率低，实时性差。</a:t>
            </a:r>
            <a:endParaRPr lang="en-US" altLang="zh-CN" sz="2400" dirty="0"/>
          </a:p>
          <a:p>
            <a:r>
              <a:rPr lang="zh-CN" altLang="en-US" sz="2400" dirty="0"/>
              <a:t>数据质量与可靠性缺乏评估与保障机制。</a:t>
            </a:r>
            <a:endParaRPr lang="en-US" altLang="zh-CN" sz="2400" dirty="0"/>
          </a:p>
          <a:p>
            <a:pPr marL="0" indent="0">
              <a:buNone/>
            </a:pPr>
            <a:endParaRPr lang="en-US" sz="2400" dirty="0"/>
          </a:p>
        </p:txBody>
      </p:sp>
      <p:grpSp>
        <p:nvGrpSpPr>
          <p:cNvPr id="4" name="组合 3"/>
          <p:cNvGrpSpPr/>
          <p:nvPr/>
        </p:nvGrpSpPr>
        <p:grpSpPr>
          <a:xfrm>
            <a:off x="6743132" y="3691719"/>
            <a:ext cx="4229667" cy="2773086"/>
            <a:chOff x="997644" y="2927445"/>
            <a:chExt cx="4008879" cy="3026362"/>
          </a:xfrm>
        </p:grpSpPr>
        <p:pic>
          <p:nvPicPr>
            <p:cNvPr id="5" name="图片 4"/>
            <p:cNvPicPr>
              <a:picLocks noChangeAspect="1"/>
            </p:cNvPicPr>
            <p:nvPr/>
          </p:nvPicPr>
          <p:blipFill>
            <a:blip r:embed="rId3"/>
            <a:stretch>
              <a:fillRect/>
            </a:stretch>
          </p:blipFill>
          <p:spPr>
            <a:xfrm>
              <a:off x="997644" y="2927445"/>
              <a:ext cx="4008879" cy="3026362"/>
            </a:xfrm>
            <a:prstGeom prst="rect">
              <a:avLst/>
            </a:prstGeom>
          </p:spPr>
        </p:pic>
        <p:cxnSp>
          <p:nvCxnSpPr>
            <p:cNvPr id="6" name="直接箭头连接符 5"/>
            <p:cNvCxnSpPr/>
            <p:nvPr/>
          </p:nvCxnSpPr>
          <p:spPr>
            <a:xfrm flipV="1">
              <a:off x="1605849" y="3064561"/>
              <a:ext cx="729916" cy="340894"/>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乘号 6"/>
            <p:cNvSpPr/>
            <p:nvPr/>
          </p:nvSpPr>
          <p:spPr>
            <a:xfrm>
              <a:off x="1880570" y="3158808"/>
              <a:ext cx="180474" cy="1524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2050610" y="4043798"/>
            <a:ext cx="1161196" cy="711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2203010" y="4196198"/>
            <a:ext cx="1161196" cy="711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2355410" y="4348598"/>
            <a:ext cx="1161196" cy="711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立方体 10"/>
          <p:cNvSpPr/>
          <p:nvPr/>
        </p:nvSpPr>
        <p:spPr>
          <a:xfrm>
            <a:off x="653391" y="4187795"/>
            <a:ext cx="926911" cy="60732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主探</a:t>
            </a:r>
            <a:endParaRPr lang="en-US" sz="1600" dirty="0">
              <a:solidFill>
                <a:schemeClr val="tx1"/>
              </a:solidFill>
            </a:endParaRPr>
          </a:p>
        </p:txBody>
      </p:sp>
      <p:sp>
        <p:nvSpPr>
          <p:cNvPr id="12" name="立方体 11"/>
          <p:cNvSpPr/>
          <p:nvPr/>
        </p:nvSpPr>
        <p:spPr>
          <a:xfrm>
            <a:off x="653391" y="5401529"/>
            <a:ext cx="926912" cy="60732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监测器</a:t>
            </a:r>
            <a:endParaRPr lang="en-US" sz="1600" dirty="0">
              <a:solidFill>
                <a:schemeClr val="tx1"/>
              </a:solidFill>
            </a:endParaRPr>
          </a:p>
        </p:txBody>
      </p:sp>
      <p:sp>
        <p:nvSpPr>
          <p:cNvPr id="13" name="右箭头 12"/>
          <p:cNvSpPr/>
          <p:nvPr/>
        </p:nvSpPr>
        <p:spPr>
          <a:xfrm>
            <a:off x="1671626" y="4391118"/>
            <a:ext cx="300250" cy="2174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2203010" y="4196198"/>
            <a:ext cx="1161196" cy="711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2355410" y="4348598"/>
            <a:ext cx="1161196" cy="711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rPr>
              <a:t>中子事例记录</a:t>
            </a:r>
            <a:endParaRPr lang="en-US" sz="1400" dirty="0">
              <a:solidFill>
                <a:schemeClr val="tx1"/>
              </a:solidFill>
            </a:endParaRPr>
          </a:p>
        </p:txBody>
      </p:sp>
      <p:sp>
        <p:nvSpPr>
          <p:cNvPr id="16" name="矩形 15"/>
          <p:cNvSpPr/>
          <p:nvPr/>
        </p:nvSpPr>
        <p:spPr>
          <a:xfrm>
            <a:off x="2050610" y="5249129"/>
            <a:ext cx="1161196" cy="711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6"/>
          <p:cNvSpPr/>
          <p:nvPr/>
        </p:nvSpPr>
        <p:spPr>
          <a:xfrm>
            <a:off x="2203010" y="5401529"/>
            <a:ext cx="1161196" cy="711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矩形 17"/>
          <p:cNvSpPr/>
          <p:nvPr/>
        </p:nvSpPr>
        <p:spPr>
          <a:xfrm>
            <a:off x="2355410" y="5553929"/>
            <a:ext cx="1161196" cy="711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矩形 18"/>
          <p:cNvSpPr/>
          <p:nvPr/>
        </p:nvSpPr>
        <p:spPr>
          <a:xfrm>
            <a:off x="2203010" y="5401529"/>
            <a:ext cx="1161196" cy="711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9"/>
          <p:cNvSpPr/>
          <p:nvPr/>
        </p:nvSpPr>
        <p:spPr>
          <a:xfrm>
            <a:off x="2355410" y="5553929"/>
            <a:ext cx="1161196" cy="711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rPr>
              <a:t>束流强度记录</a:t>
            </a:r>
            <a:endParaRPr lang="en-US" sz="1400" dirty="0">
              <a:solidFill>
                <a:schemeClr val="tx1"/>
              </a:solidFill>
            </a:endParaRPr>
          </a:p>
        </p:txBody>
      </p:sp>
      <p:sp>
        <p:nvSpPr>
          <p:cNvPr id="21" name="右箭头 20"/>
          <p:cNvSpPr/>
          <p:nvPr/>
        </p:nvSpPr>
        <p:spPr>
          <a:xfrm>
            <a:off x="1667309" y="5596449"/>
            <a:ext cx="300250" cy="2174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圆角矩形 22"/>
          <p:cNvSpPr/>
          <p:nvPr/>
        </p:nvSpPr>
        <p:spPr>
          <a:xfrm>
            <a:off x="4281330" y="4014874"/>
            <a:ext cx="1395953" cy="4663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切片归一</a:t>
            </a:r>
            <a:r>
              <a:rPr lang="en-US" altLang="zh-CN" dirty="0" smtClean="0">
                <a:solidFill>
                  <a:schemeClr val="tx1"/>
                </a:solidFill>
                <a:sym typeface="Wingdings" panose="05000000000000000000" pitchFamily="2" charset="2"/>
              </a:rPr>
              <a:t></a:t>
            </a:r>
            <a:endParaRPr lang="en-US" dirty="0">
              <a:solidFill>
                <a:schemeClr val="tx1"/>
              </a:solidFill>
            </a:endParaRPr>
          </a:p>
        </p:txBody>
      </p:sp>
      <p:sp>
        <p:nvSpPr>
          <p:cNvPr id="24" name="圆角矩形 23"/>
          <p:cNvSpPr/>
          <p:nvPr/>
        </p:nvSpPr>
        <p:spPr>
          <a:xfrm>
            <a:off x="4277655" y="4621641"/>
            <a:ext cx="1395954" cy="4663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多路聚合</a:t>
            </a:r>
            <a:r>
              <a:rPr lang="en-US" altLang="zh-CN" dirty="0">
                <a:solidFill>
                  <a:schemeClr val="tx1"/>
                </a:solidFill>
                <a:sym typeface="Wingdings" panose="05000000000000000000" pitchFamily="2" charset="2"/>
              </a:rPr>
              <a:t></a:t>
            </a:r>
            <a:endParaRPr lang="en-US" dirty="0">
              <a:solidFill>
                <a:schemeClr val="tx1"/>
              </a:solidFill>
            </a:endParaRPr>
          </a:p>
        </p:txBody>
      </p:sp>
      <p:sp>
        <p:nvSpPr>
          <p:cNvPr id="25" name="圆角矩形 24"/>
          <p:cNvSpPr/>
          <p:nvPr/>
        </p:nvSpPr>
        <p:spPr>
          <a:xfrm>
            <a:off x="4277655" y="5230648"/>
            <a:ext cx="1395954" cy="4663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流控同步</a:t>
            </a:r>
            <a:r>
              <a:rPr lang="en-US" altLang="zh-CN" dirty="0">
                <a:solidFill>
                  <a:schemeClr val="tx1"/>
                </a:solidFill>
                <a:sym typeface="Wingdings" panose="05000000000000000000" pitchFamily="2" charset="2"/>
              </a:rPr>
              <a:t></a:t>
            </a:r>
            <a:endParaRPr lang="en-US" dirty="0">
              <a:solidFill>
                <a:schemeClr val="tx1"/>
              </a:solidFill>
            </a:endParaRPr>
          </a:p>
        </p:txBody>
      </p:sp>
      <p:sp>
        <p:nvSpPr>
          <p:cNvPr id="26" name="圆角矩形 25"/>
          <p:cNvSpPr/>
          <p:nvPr/>
        </p:nvSpPr>
        <p:spPr>
          <a:xfrm>
            <a:off x="4277655" y="5858110"/>
            <a:ext cx="1395954" cy="4663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sym typeface="Wingdings" panose="05000000000000000000" pitchFamily="2" charset="2"/>
              </a:rPr>
              <a:t>数据可靠</a:t>
            </a:r>
            <a:r>
              <a:rPr lang="en-US" altLang="zh-CN" dirty="0" smtClean="0">
                <a:solidFill>
                  <a:schemeClr val="tx1"/>
                </a:solidFill>
                <a:sym typeface="Wingdings" panose="05000000000000000000" pitchFamily="2" charset="2"/>
              </a:rPr>
              <a:t></a:t>
            </a:r>
            <a:endParaRPr lang="en-US" dirty="0">
              <a:solidFill>
                <a:schemeClr val="tx1"/>
              </a:solidFill>
            </a:endParaRPr>
          </a:p>
        </p:txBody>
      </p:sp>
      <p:sp>
        <p:nvSpPr>
          <p:cNvPr id="27" name="右大括号 26"/>
          <p:cNvSpPr/>
          <p:nvPr/>
        </p:nvSpPr>
        <p:spPr>
          <a:xfrm>
            <a:off x="3662701" y="4110708"/>
            <a:ext cx="395785" cy="209493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文本框 27"/>
          <p:cNvSpPr txBox="1"/>
          <p:nvPr/>
        </p:nvSpPr>
        <p:spPr>
          <a:xfrm>
            <a:off x="1308773" y="6335902"/>
            <a:ext cx="3746310" cy="369332"/>
          </a:xfrm>
          <a:prstGeom prst="rect">
            <a:avLst/>
          </a:prstGeom>
          <a:noFill/>
        </p:spPr>
        <p:txBody>
          <a:bodyPr wrap="square" rtlCol="0">
            <a:spAutoFit/>
          </a:bodyPr>
          <a:lstStyle/>
          <a:p>
            <a:r>
              <a:rPr lang="zh-CN" altLang="en-US" dirty="0" smtClean="0"/>
              <a:t>遍历文件中的事例时间戳做对比</a:t>
            </a:r>
            <a:endParaRPr lang="en-US" dirty="0"/>
          </a:p>
        </p:txBody>
      </p:sp>
    </p:spTree>
    <p:extLst>
      <p:ext uri="{BB962C8B-B14F-4D97-AF65-F5344CB8AC3E}">
        <p14:creationId xmlns:p14="http://schemas.microsoft.com/office/powerpoint/2010/main" val="2047922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系统目标与设计思路</a:t>
            </a:r>
            <a:endParaRPr lang="en-US" dirty="0"/>
          </a:p>
        </p:txBody>
      </p:sp>
      <p:sp>
        <p:nvSpPr>
          <p:cNvPr id="3" name="内容占位符 2"/>
          <p:cNvSpPr>
            <a:spLocks noGrp="1"/>
          </p:cNvSpPr>
          <p:nvPr>
            <p:ph idx="1"/>
          </p:nvPr>
        </p:nvSpPr>
        <p:spPr/>
        <p:txBody>
          <a:bodyPr/>
          <a:lstStyle/>
          <a:p>
            <a:r>
              <a:rPr lang="zh-CN" altLang="en-US" sz="2400" dirty="0"/>
              <a:t>如何解决上述问题：</a:t>
            </a:r>
            <a:endParaRPr lang="en-US" altLang="zh-CN" sz="2400" dirty="0"/>
          </a:p>
          <a:p>
            <a:pPr lvl="1"/>
            <a:r>
              <a:rPr lang="zh-CN" altLang="en-US" sz="2000" dirty="0"/>
              <a:t>以高性能和实时性为聚焦，采用数据驱动的方式，将文件</a:t>
            </a:r>
            <a:r>
              <a:rPr lang="zh-CN" altLang="en-US" sz="2000" dirty="0" smtClean="0"/>
              <a:t>传输转为</a:t>
            </a:r>
            <a:r>
              <a:rPr lang="zh-CN" altLang="en-US" sz="2000" dirty="0"/>
              <a:t>数据流处理。</a:t>
            </a:r>
            <a:endParaRPr lang="en-US" altLang="zh-CN" sz="2000" dirty="0"/>
          </a:p>
          <a:p>
            <a:pPr lvl="1"/>
            <a:r>
              <a:rPr lang="zh-CN" altLang="en-US" sz="2000" dirty="0"/>
              <a:t>引入同步标签，实现数据聚合的高效处理。</a:t>
            </a:r>
            <a:endParaRPr lang="en-US" altLang="zh-CN" sz="2000" dirty="0"/>
          </a:p>
          <a:p>
            <a:pPr lvl="1"/>
            <a:r>
              <a:rPr lang="zh-CN" altLang="en-US" sz="2000" dirty="0"/>
              <a:t>数据的传输处理采用分区方式，针对不同用户群体侧重应用部署和优化。</a:t>
            </a:r>
            <a:endParaRPr lang="en-US" altLang="zh-CN" sz="2000" dirty="0"/>
          </a:p>
          <a:p>
            <a:pPr lvl="1"/>
            <a:r>
              <a:rPr lang="zh-CN" altLang="en-US" sz="2000" dirty="0"/>
              <a:t>流控从启停数据获取转为对数据流的标记，并对同类设备进行抽象封装，统一调度接口</a:t>
            </a:r>
            <a:r>
              <a:rPr lang="zh-CN" altLang="en-US" sz="2000" dirty="0" smtClean="0"/>
              <a:t>。</a:t>
            </a:r>
            <a:endParaRPr lang="en-US" sz="2000" dirty="0"/>
          </a:p>
        </p:txBody>
      </p:sp>
      <p:pic>
        <p:nvPicPr>
          <p:cNvPr id="26" name="图片 25">
            <a:extLst>
              <a:ext uri="{FF2B5EF4-FFF2-40B4-BE49-F238E27FC236}">
                <a16:creationId xmlns="" xmlns:a16="http://schemas.microsoft.com/office/drawing/2014/main" id="{A6F9F7CC-E666-4A50-9C08-79BD241B7139}"/>
              </a:ext>
            </a:extLst>
          </p:cNvPr>
          <p:cNvPicPr>
            <a:picLocks noChangeAspect="1"/>
          </p:cNvPicPr>
          <p:nvPr/>
        </p:nvPicPr>
        <p:blipFill>
          <a:blip r:embed="rId2"/>
          <a:stretch>
            <a:fillRect/>
          </a:stretch>
        </p:blipFill>
        <p:spPr>
          <a:xfrm>
            <a:off x="7351655" y="4203510"/>
            <a:ext cx="4304944" cy="2027110"/>
          </a:xfrm>
          <a:prstGeom prst="rect">
            <a:avLst/>
          </a:prstGeom>
        </p:spPr>
      </p:pic>
      <p:pic>
        <p:nvPicPr>
          <p:cNvPr id="27" name="图片 26">
            <a:extLst>
              <a:ext uri="{FF2B5EF4-FFF2-40B4-BE49-F238E27FC236}">
                <a16:creationId xmlns="" xmlns:a16="http://schemas.microsoft.com/office/drawing/2014/main" id="{9DAD15B3-F3C5-4AA2-9C02-BF7311074766}"/>
              </a:ext>
            </a:extLst>
          </p:cNvPr>
          <p:cNvPicPr>
            <a:picLocks noChangeAspect="1"/>
          </p:cNvPicPr>
          <p:nvPr/>
        </p:nvPicPr>
        <p:blipFill>
          <a:blip r:embed="rId3"/>
          <a:stretch>
            <a:fillRect/>
          </a:stretch>
        </p:blipFill>
        <p:spPr>
          <a:xfrm>
            <a:off x="8019392" y="3148348"/>
            <a:ext cx="2706507" cy="1001505"/>
          </a:xfrm>
          <a:prstGeom prst="rect">
            <a:avLst/>
          </a:prstGeom>
        </p:spPr>
      </p:pic>
      <p:pic>
        <p:nvPicPr>
          <p:cNvPr id="16" name="图片 15">
            <a:extLst>
              <a:ext uri="{FF2B5EF4-FFF2-40B4-BE49-F238E27FC236}">
                <a16:creationId xmlns="" xmlns:a16="http://schemas.microsoft.com/office/drawing/2014/main" id="{59DD790B-2411-45A6-90D6-D1E8E007D66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6074" y="5180217"/>
            <a:ext cx="4926760" cy="1274000"/>
          </a:xfrm>
          <a:prstGeom prst="rect">
            <a:avLst/>
          </a:prstGeom>
        </p:spPr>
      </p:pic>
      <p:sp>
        <p:nvSpPr>
          <p:cNvPr id="11" name="右箭头 10"/>
          <p:cNvSpPr/>
          <p:nvPr/>
        </p:nvSpPr>
        <p:spPr>
          <a:xfrm>
            <a:off x="1198803" y="4749406"/>
            <a:ext cx="4226587" cy="3070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右箭头 17"/>
          <p:cNvSpPr/>
          <p:nvPr/>
        </p:nvSpPr>
        <p:spPr>
          <a:xfrm>
            <a:off x="1205222" y="4318595"/>
            <a:ext cx="4226587" cy="3070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383952" y="3472998"/>
            <a:ext cx="684060" cy="1624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数据源</a:t>
            </a:r>
            <a:endParaRPr lang="en-US" sz="1600" dirty="0">
              <a:solidFill>
                <a:schemeClr val="tx1"/>
              </a:solidFill>
            </a:endParaRPr>
          </a:p>
        </p:txBody>
      </p:sp>
      <p:cxnSp>
        <p:nvCxnSpPr>
          <p:cNvPr id="20" name="直接箭头连接符 19"/>
          <p:cNvCxnSpPr/>
          <p:nvPr/>
        </p:nvCxnSpPr>
        <p:spPr>
          <a:xfrm>
            <a:off x="1205222" y="3674985"/>
            <a:ext cx="4226587" cy="5118"/>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5569019" y="3365757"/>
            <a:ext cx="655873" cy="1624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实时消费程序</a:t>
            </a:r>
            <a:endParaRPr lang="en-US" sz="1600" dirty="0">
              <a:solidFill>
                <a:schemeClr val="tx1"/>
              </a:solidFill>
            </a:endParaRPr>
          </a:p>
        </p:txBody>
      </p:sp>
      <p:sp>
        <p:nvSpPr>
          <p:cNvPr id="30" name="矩形 29"/>
          <p:cNvSpPr/>
          <p:nvPr/>
        </p:nvSpPr>
        <p:spPr>
          <a:xfrm>
            <a:off x="5721419" y="3518157"/>
            <a:ext cx="655873" cy="1624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实时消费程序</a:t>
            </a:r>
            <a:endParaRPr lang="en-US" sz="1600" dirty="0">
              <a:solidFill>
                <a:schemeClr val="tx1"/>
              </a:solidFill>
            </a:endParaRPr>
          </a:p>
        </p:txBody>
      </p:sp>
      <p:sp>
        <p:nvSpPr>
          <p:cNvPr id="31" name="矩形 30"/>
          <p:cNvSpPr/>
          <p:nvPr/>
        </p:nvSpPr>
        <p:spPr>
          <a:xfrm>
            <a:off x="5845633" y="3670557"/>
            <a:ext cx="684060" cy="1624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实时消费</a:t>
            </a:r>
            <a:endParaRPr lang="en-US" altLang="zh-CN" sz="1600" dirty="0" smtClean="0">
              <a:solidFill>
                <a:schemeClr val="tx1"/>
              </a:solidFill>
            </a:endParaRPr>
          </a:p>
          <a:p>
            <a:pPr algn="ctr"/>
            <a:endParaRPr lang="en-US" altLang="zh-CN" sz="1600" dirty="0">
              <a:solidFill>
                <a:schemeClr val="tx1"/>
              </a:solidFill>
            </a:endParaRPr>
          </a:p>
          <a:p>
            <a:pPr algn="ctr"/>
            <a:r>
              <a:rPr lang="zh-CN" altLang="en-US" sz="1600" dirty="0" smtClean="0">
                <a:solidFill>
                  <a:schemeClr val="tx1"/>
                </a:solidFill>
              </a:rPr>
              <a:t>聚合处理</a:t>
            </a:r>
            <a:endParaRPr lang="en-US" sz="1600" dirty="0">
              <a:solidFill>
                <a:schemeClr val="tx1"/>
              </a:solidFill>
            </a:endParaRPr>
          </a:p>
        </p:txBody>
      </p:sp>
      <p:sp>
        <p:nvSpPr>
          <p:cNvPr id="25" name="右大括号 24"/>
          <p:cNvSpPr/>
          <p:nvPr/>
        </p:nvSpPr>
        <p:spPr>
          <a:xfrm>
            <a:off x="6694226" y="3518157"/>
            <a:ext cx="348521" cy="283487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直接箭头连接符 32"/>
          <p:cNvCxnSpPr/>
          <p:nvPr/>
        </p:nvCxnSpPr>
        <p:spPr>
          <a:xfrm>
            <a:off x="1205222" y="4051901"/>
            <a:ext cx="4226587" cy="5118"/>
          </a:xfrm>
          <a:prstGeom prst="straightConnector1">
            <a:avLst/>
          </a:prstGeom>
          <a:ln w="76200">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300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系统框架与功能模组</a:t>
            </a:r>
            <a:endParaRPr lang="en-US" dirty="0"/>
          </a:p>
        </p:txBody>
      </p:sp>
      <p:sp>
        <p:nvSpPr>
          <p:cNvPr id="3" name="内容占位符 2"/>
          <p:cNvSpPr>
            <a:spLocks noGrp="1"/>
          </p:cNvSpPr>
          <p:nvPr>
            <p:ph idx="1"/>
          </p:nvPr>
        </p:nvSpPr>
        <p:spPr/>
        <p:txBody>
          <a:bodyPr>
            <a:normAutofit/>
          </a:bodyPr>
          <a:lstStyle/>
          <a:p>
            <a:r>
              <a:rPr lang="zh-CN" altLang="en-US" sz="2400" dirty="0" smtClean="0"/>
              <a:t>数据流的创建：归并探测数据的信息模板，完成从不同硬件私有格式到标准测量数据类型的转化。</a:t>
            </a:r>
            <a:endParaRPr lang="en-US" altLang="zh-CN" sz="2400" dirty="0" smtClean="0"/>
          </a:p>
          <a:p>
            <a:r>
              <a:rPr lang="zh-CN" altLang="en-US" sz="2400" dirty="0" smtClean="0"/>
              <a:t>数据处理链路的分级：</a:t>
            </a:r>
            <a:r>
              <a:rPr lang="en-US" altLang="zh-CN" sz="2400" dirty="0" smtClean="0"/>
              <a:t>1</a:t>
            </a:r>
            <a:r>
              <a:rPr lang="zh-CN" altLang="en-US" sz="2400" dirty="0" smtClean="0"/>
              <a:t>环针对系统研究和信息聚合，</a:t>
            </a:r>
            <a:r>
              <a:rPr lang="en-US" altLang="zh-CN" sz="2400" dirty="0" smtClean="0"/>
              <a:t>2</a:t>
            </a:r>
            <a:r>
              <a:rPr lang="zh-CN" altLang="en-US" sz="2400" dirty="0" smtClean="0"/>
              <a:t>环针对实验分析。</a:t>
            </a:r>
            <a:endParaRPr lang="en-US" altLang="zh-CN" sz="2400" dirty="0" smtClean="0"/>
          </a:p>
          <a:p>
            <a:r>
              <a:rPr lang="zh-CN" altLang="en-US" sz="2400" dirty="0" smtClean="0"/>
              <a:t>数据质量与状况评估：实时在线分析监测。</a:t>
            </a:r>
            <a:endParaRPr lang="en-US" altLang="zh-CN" sz="2400" dirty="0" smtClean="0"/>
          </a:p>
          <a:p>
            <a:r>
              <a:rPr lang="zh-CN" altLang="en-US" sz="2400" dirty="0" smtClean="0"/>
              <a:t>设备抽象：归并同类设备，隐藏硬件细节。</a:t>
            </a:r>
            <a:endParaRPr lang="en-US" sz="2400" dirty="0"/>
          </a:p>
        </p:txBody>
      </p:sp>
      <p:pic>
        <p:nvPicPr>
          <p:cNvPr id="26" name="图片 25">
            <a:extLst>
              <a:ext uri="{FF2B5EF4-FFF2-40B4-BE49-F238E27FC236}">
                <a16:creationId xmlns="" xmlns:a16="http://schemas.microsoft.com/office/drawing/2014/main" id="{DB938254-AB97-4F4D-A50A-25DE87381A21}"/>
              </a:ext>
            </a:extLst>
          </p:cNvPr>
          <p:cNvPicPr>
            <a:picLocks noChangeAspect="1"/>
          </p:cNvPicPr>
          <p:nvPr/>
        </p:nvPicPr>
        <p:blipFill>
          <a:blip r:embed="rId3"/>
          <a:stretch>
            <a:fillRect/>
          </a:stretch>
        </p:blipFill>
        <p:spPr>
          <a:xfrm>
            <a:off x="838200" y="3570126"/>
            <a:ext cx="4289287" cy="2874892"/>
          </a:xfrm>
          <a:prstGeom prst="rect">
            <a:avLst/>
          </a:prstGeom>
        </p:spPr>
      </p:pic>
      <p:sp>
        <p:nvSpPr>
          <p:cNvPr id="21" name="箭头: 右 20">
            <a:extLst>
              <a:ext uri="{FF2B5EF4-FFF2-40B4-BE49-F238E27FC236}">
                <a16:creationId xmlns="" xmlns:a16="http://schemas.microsoft.com/office/drawing/2014/main" id="{669CD080-4C5E-438B-922E-EC83E7D08D88}"/>
              </a:ext>
            </a:extLst>
          </p:cNvPr>
          <p:cNvSpPr/>
          <p:nvPr/>
        </p:nvSpPr>
        <p:spPr>
          <a:xfrm>
            <a:off x="5309096" y="4801870"/>
            <a:ext cx="454991" cy="309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4"/>
          <a:stretch>
            <a:fillRect/>
          </a:stretch>
        </p:blipFill>
        <p:spPr>
          <a:xfrm>
            <a:off x="5945695" y="3495323"/>
            <a:ext cx="5892311" cy="2681640"/>
          </a:xfrm>
          <a:prstGeom prst="rect">
            <a:avLst/>
          </a:prstGeom>
        </p:spPr>
      </p:pic>
    </p:spTree>
    <p:extLst>
      <p:ext uri="{BB962C8B-B14F-4D97-AF65-F5344CB8AC3E}">
        <p14:creationId xmlns:p14="http://schemas.microsoft.com/office/powerpoint/2010/main" val="3220071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合作谱仪</a:t>
            </a:r>
            <a:r>
              <a:rPr lang="zh-CN" altLang="en-US" dirty="0"/>
              <a:t>上的</a:t>
            </a:r>
            <a:r>
              <a:rPr lang="zh-CN" altLang="en-US" dirty="0" smtClean="0"/>
              <a:t>应用与升级</a:t>
            </a:r>
            <a:endParaRPr lang="en-US" dirty="0"/>
          </a:p>
        </p:txBody>
      </p:sp>
      <p:sp>
        <p:nvSpPr>
          <p:cNvPr id="3" name="内容占位符 2"/>
          <p:cNvSpPr>
            <a:spLocks noGrp="1"/>
          </p:cNvSpPr>
          <p:nvPr>
            <p:ph idx="1"/>
          </p:nvPr>
        </p:nvSpPr>
        <p:spPr/>
        <p:txBody>
          <a:bodyPr>
            <a:normAutofit/>
          </a:bodyPr>
          <a:lstStyle/>
          <a:p>
            <a:r>
              <a:rPr lang="en-US" altLang="zh-CN" sz="2400" dirty="0" smtClean="0"/>
              <a:t>DAQ</a:t>
            </a:r>
            <a:r>
              <a:rPr lang="zh-CN" altLang="en-US" sz="2400" dirty="0" smtClean="0"/>
              <a:t>读出转化：对事例读出到中</a:t>
            </a:r>
            <a:r>
              <a:rPr lang="zh-CN" altLang="en-US" sz="2400" dirty="0"/>
              <a:t>子</a:t>
            </a:r>
            <a:r>
              <a:rPr lang="zh-CN" altLang="en-US" sz="2400" dirty="0" smtClean="0"/>
              <a:t>重建的数据链路进行了泛化建模与环节抽象，建立</a:t>
            </a:r>
            <a:r>
              <a:rPr lang="en-US" altLang="zh-CN" sz="2400" dirty="0" smtClean="0"/>
              <a:t>DAQ</a:t>
            </a:r>
            <a:r>
              <a:rPr lang="zh-CN" altLang="en-US" sz="2400" dirty="0" smtClean="0"/>
              <a:t>读出程序的模板基类。不但简化了多种探测器的</a:t>
            </a:r>
            <a:r>
              <a:rPr lang="en-US" altLang="zh-CN" sz="2400" dirty="0" smtClean="0"/>
              <a:t>DAQ</a:t>
            </a:r>
            <a:r>
              <a:rPr lang="zh-CN" altLang="en-US" sz="2400" dirty="0" smtClean="0"/>
              <a:t>读出程序开发，高效实现跨平台（</a:t>
            </a:r>
            <a:r>
              <a:rPr lang="en-US" altLang="zh-CN" sz="2400" dirty="0" smtClean="0"/>
              <a:t>X86</a:t>
            </a:r>
            <a:r>
              <a:rPr lang="zh-CN" altLang="en-US" sz="2400" dirty="0" smtClean="0"/>
              <a:t>、</a:t>
            </a:r>
            <a:r>
              <a:rPr lang="en-US" altLang="zh-CN" sz="2400" dirty="0" smtClean="0"/>
              <a:t>arm</a:t>
            </a:r>
            <a:r>
              <a:rPr lang="zh-CN" altLang="en-US" sz="2400" dirty="0" smtClean="0"/>
              <a:t>嵌入式）与多接口（</a:t>
            </a:r>
            <a:r>
              <a:rPr lang="en-US" altLang="zh-CN" sz="2400" dirty="0" smtClean="0"/>
              <a:t>TCP</a:t>
            </a:r>
            <a:r>
              <a:rPr lang="zh-CN" altLang="en-US" sz="2400" dirty="0" smtClean="0"/>
              <a:t>、</a:t>
            </a:r>
            <a:r>
              <a:rPr lang="en-US" altLang="zh-CN" sz="2400" dirty="0" smtClean="0"/>
              <a:t>DMA</a:t>
            </a:r>
            <a:r>
              <a:rPr lang="zh-CN" altLang="en-US" sz="2400" dirty="0" smtClean="0"/>
              <a:t>）等不同类型的</a:t>
            </a:r>
            <a:r>
              <a:rPr lang="zh-CN" altLang="en-US" sz="2400" dirty="0"/>
              <a:t>派生</a:t>
            </a:r>
            <a:r>
              <a:rPr lang="zh-CN" altLang="en-US" sz="2400" dirty="0" smtClean="0"/>
              <a:t>实例，还对关键数据结构与读出逻辑做了根本层面的优化，顺带统一了上层控制接口。</a:t>
            </a:r>
            <a:endParaRPr lang="en-US" altLang="zh-CN" sz="2400" dirty="0" smtClean="0"/>
          </a:p>
        </p:txBody>
      </p:sp>
      <p:pic>
        <p:nvPicPr>
          <p:cNvPr id="35" name="图片 34"/>
          <p:cNvPicPr>
            <a:picLocks noChangeAspect="1"/>
          </p:cNvPicPr>
          <p:nvPr/>
        </p:nvPicPr>
        <p:blipFill>
          <a:blip r:embed="rId3"/>
          <a:stretch>
            <a:fillRect/>
          </a:stretch>
        </p:blipFill>
        <p:spPr>
          <a:xfrm>
            <a:off x="6933514" y="3505299"/>
            <a:ext cx="4713643" cy="1869001"/>
          </a:xfrm>
          <a:prstGeom prst="rect">
            <a:avLst/>
          </a:prstGeom>
        </p:spPr>
      </p:pic>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3024" y="4923899"/>
            <a:ext cx="1160646" cy="1844084"/>
          </a:xfrm>
          <a:prstGeom prst="rect">
            <a:avLst/>
          </a:prstGeom>
        </p:spPr>
      </p:pic>
      <p:pic>
        <p:nvPicPr>
          <p:cNvPr id="5" name="图片 4"/>
          <p:cNvPicPr>
            <a:picLocks noChangeAspect="1"/>
          </p:cNvPicPr>
          <p:nvPr/>
        </p:nvPicPr>
        <p:blipFill>
          <a:blip r:embed="rId5"/>
          <a:stretch>
            <a:fillRect/>
          </a:stretch>
        </p:blipFill>
        <p:spPr>
          <a:xfrm>
            <a:off x="278761" y="5067946"/>
            <a:ext cx="3026849" cy="1555989"/>
          </a:xfrm>
          <a:prstGeom prst="rect">
            <a:avLst/>
          </a:prstGeom>
        </p:spPr>
      </p:pic>
      <p:sp>
        <p:nvSpPr>
          <p:cNvPr id="6" name="矩形 5"/>
          <p:cNvSpPr/>
          <p:nvPr/>
        </p:nvSpPr>
        <p:spPr>
          <a:xfrm>
            <a:off x="4581084" y="3212370"/>
            <a:ext cx="1533833" cy="5211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lumMod val="50000"/>
                    <a:lumOff val="50000"/>
                  </a:schemeClr>
                </a:solidFill>
              </a:rPr>
              <a:t>3He</a:t>
            </a:r>
            <a:r>
              <a:rPr lang="zh-CN" altLang="en-US" sz="1600" dirty="0" smtClean="0">
                <a:solidFill>
                  <a:schemeClr val="tx1">
                    <a:lumMod val="50000"/>
                    <a:lumOff val="50000"/>
                  </a:schemeClr>
                </a:solidFill>
              </a:rPr>
              <a:t>管探测器多种规格</a:t>
            </a:r>
            <a:endParaRPr lang="zh-CN" altLang="en-US" sz="1600" dirty="0">
              <a:solidFill>
                <a:schemeClr val="tx1">
                  <a:lumMod val="50000"/>
                  <a:lumOff val="50000"/>
                </a:schemeClr>
              </a:solidFill>
            </a:endParaRPr>
          </a:p>
        </p:txBody>
      </p:sp>
      <p:sp>
        <p:nvSpPr>
          <p:cNvPr id="10" name="矩形 9"/>
          <p:cNvSpPr/>
          <p:nvPr/>
        </p:nvSpPr>
        <p:spPr>
          <a:xfrm>
            <a:off x="4573361" y="3929053"/>
            <a:ext cx="1533833" cy="5211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lumMod val="50000"/>
                    <a:lumOff val="50000"/>
                  </a:schemeClr>
                </a:solidFill>
              </a:rPr>
              <a:t>闪烁体探测器像素读出</a:t>
            </a:r>
            <a:endParaRPr lang="zh-CN" altLang="en-US" sz="1600" dirty="0">
              <a:solidFill>
                <a:schemeClr val="tx1">
                  <a:lumMod val="50000"/>
                  <a:lumOff val="50000"/>
                </a:schemeClr>
              </a:solidFill>
            </a:endParaRPr>
          </a:p>
        </p:txBody>
      </p:sp>
      <p:pic>
        <p:nvPicPr>
          <p:cNvPr id="11" name="图片 10"/>
          <p:cNvPicPr>
            <a:picLocks noChangeAspect="1"/>
          </p:cNvPicPr>
          <p:nvPr/>
        </p:nvPicPr>
        <p:blipFill>
          <a:blip r:embed="rId6"/>
          <a:stretch>
            <a:fillRect/>
          </a:stretch>
        </p:blipFill>
        <p:spPr>
          <a:xfrm>
            <a:off x="765489" y="3212370"/>
            <a:ext cx="1356758" cy="1711529"/>
          </a:xfrm>
          <a:prstGeom prst="rect">
            <a:avLst/>
          </a:prstGeom>
        </p:spPr>
      </p:pic>
      <p:sp>
        <p:nvSpPr>
          <p:cNvPr id="12" name="矩形 11"/>
          <p:cNvSpPr/>
          <p:nvPr/>
        </p:nvSpPr>
        <p:spPr>
          <a:xfrm>
            <a:off x="4573362" y="4627347"/>
            <a:ext cx="1533833" cy="5211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lumMod val="50000"/>
                    <a:lumOff val="50000"/>
                  </a:schemeClr>
                </a:solidFill>
              </a:rPr>
              <a:t>GEM</a:t>
            </a:r>
            <a:r>
              <a:rPr lang="zh-CN" altLang="en-US" sz="1600" dirty="0" smtClean="0">
                <a:solidFill>
                  <a:schemeClr val="tx1">
                    <a:lumMod val="50000"/>
                    <a:lumOff val="50000"/>
                  </a:schemeClr>
                </a:solidFill>
              </a:rPr>
              <a:t>探测器多种规格</a:t>
            </a:r>
            <a:endParaRPr lang="zh-CN" altLang="en-US" sz="1600" dirty="0">
              <a:solidFill>
                <a:schemeClr val="tx1">
                  <a:lumMod val="50000"/>
                  <a:lumOff val="50000"/>
                </a:schemeClr>
              </a:solidFill>
            </a:endParaRPr>
          </a:p>
        </p:txBody>
      </p:sp>
      <p:sp>
        <p:nvSpPr>
          <p:cNvPr id="13" name="矩形 12"/>
          <p:cNvSpPr/>
          <p:nvPr/>
        </p:nvSpPr>
        <p:spPr>
          <a:xfrm>
            <a:off x="4581084" y="5325641"/>
            <a:ext cx="1533833" cy="5211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lumMod val="50000"/>
                    <a:lumOff val="50000"/>
                  </a:schemeClr>
                </a:solidFill>
              </a:rPr>
              <a:t>低压</a:t>
            </a:r>
            <a:r>
              <a:rPr lang="en-US" altLang="zh-CN" sz="1600" dirty="0" smtClean="0">
                <a:solidFill>
                  <a:schemeClr val="tx1">
                    <a:lumMod val="50000"/>
                    <a:lumOff val="50000"/>
                  </a:schemeClr>
                </a:solidFill>
              </a:rPr>
              <a:t>3He</a:t>
            </a:r>
            <a:r>
              <a:rPr lang="zh-CN" altLang="en-US" sz="1600" dirty="0" smtClean="0">
                <a:solidFill>
                  <a:schemeClr val="tx1">
                    <a:lumMod val="50000"/>
                    <a:lumOff val="50000"/>
                  </a:schemeClr>
                </a:solidFill>
              </a:rPr>
              <a:t>气体监测器</a:t>
            </a:r>
            <a:endParaRPr lang="zh-CN" altLang="en-US" sz="1600" dirty="0">
              <a:solidFill>
                <a:schemeClr val="tx1">
                  <a:lumMod val="50000"/>
                  <a:lumOff val="50000"/>
                </a:schemeClr>
              </a:solidFill>
            </a:endParaRPr>
          </a:p>
        </p:txBody>
      </p:sp>
      <p:sp>
        <p:nvSpPr>
          <p:cNvPr id="14" name="矩形 13"/>
          <p:cNvSpPr/>
          <p:nvPr/>
        </p:nvSpPr>
        <p:spPr>
          <a:xfrm>
            <a:off x="4578972" y="6024952"/>
            <a:ext cx="1533833" cy="5211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lumMod val="50000"/>
                    <a:lumOff val="50000"/>
                  </a:schemeClr>
                </a:solidFill>
              </a:rPr>
              <a:t>闪烁体探测器 </a:t>
            </a:r>
            <a:r>
              <a:rPr lang="en-US" altLang="zh-CN" sz="1600" dirty="0" smtClean="0">
                <a:solidFill>
                  <a:schemeClr val="tx1">
                    <a:lumMod val="50000"/>
                    <a:lumOff val="50000"/>
                  </a:schemeClr>
                </a:solidFill>
              </a:rPr>
              <a:t>XY</a:t>
            </a:r>
            <a:r>
              <a:rPr lang="zh-CN" altLang="en-US" sz="1600" dirty="0" smtClean="0">
                <a:solidFill>
                  <a:schemeClr val="tx1">
                    <a:lumMod val="50000"/>
                    <a:lumOff val="50000"/>
                  </a:schemeClr>
                </a:solidFill>
              </a:rPr>
              <a:t>读出</a:t>
            </a:r>
            <a:endParaRPr lang="zh-CN" altLang="en-US" sz="1600" dirty="0">
              <a:solidFill>
                <a:schemeClr val="tx1">
                  <a:lumMod val="50000"/>
                  <a:lumOff val="50000"/>
                </a:schemeClr>
              </a:solidFill>
            </a:endParaRPr>
          </a:p>
        </p:txBody>
      </p:sp>
      <p:sp>
        <p:nvSpPr>
          <p:cNvPr id="7" name="右大括号 6"/>
          <p:cNvSpPr/>
          <p:nvPr/>
        </p:nvSpPr>
        <p:spPr>
          <a:xfrm>
            <a:off x="6322142" y="3230759"/>
            <a:ext cx="314632" cy="3256117"/>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文本框 3"/>
          <p:cNvSpPr txBox="1"/>
          <p:nvPr/>
        </p:nvSpPr>
        <p:spPr>
          <a:xfrm>
            <a:off x="7386472" y="5661274"/>
            <a:ext cx="3807725" cy="338554"/>
          </a:xfrm>
          <a:prstGeom prst="rect">
            <a:avLst/>
          </a:prstGeom>
          <a:noFill/>
        </p:spPr>
        <p:txBody>
          <a:bodyPr wrap="square" rtlCol="0">
            <a:spAutoFit/>
          </a:bodyPr>
          <a:lstStyle/>
          <a:p>
            <a:r>
              <a:rPr lang="zh-CN" altLang="en-US" sz="1600" dirty="0" smtClean="0"/>
              <a:t>快捷开发、模式通用、接口统一</a:t>
            </a:r>
            <a:endParaRPr lang="en-US" sz="1600" dirty="0"/>
          </a:p>
        </p:txBody>
      </p:sp>
      <p:pic>
        <p:nvPicPr>
          <p:cNvPr id="8" name="图片 7"/>
          <p:cNvPicPr>
            <a:picLocks noChangeAspect="1"/>
          </p:cNvPicPr>
          <p:nvPr/>
        </p:nvPicPr>
        <p:blipFill>
          <a:blip r:embed="rId7"/>
          <a:stretch>
            <a:fillRect/>
          </a:stretch>
        </p:blipFill>
        <p:spPr>
          <a:xfrm>
            <a:off x="2328361" y="3505299"/>
            <a:ext cx="1854379" cy="1418600"/>
          </a:xfrm>
          <a:prstGeom prst="rect">
            <a:avLst/>
          </a:prstGeom>
        </p:spPr>
      </p:pic>
    </p:spTree>
    <p:extLst>
      <p:ext uri="{BB962C8B-B14F-4D97-AF65-F5344CB8AC3E}">
        <p14:creationId xmlns:p14="http://schemas.microsoft.com/office/powerpoint/2010/main" val="2269160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合作谱仪上的应用与升级</a:t>
            </a:r>
            <a:endParaRPr lang="en-US" dirty="0"/>
          </a:p>
        </p:txBody>
      </p:sp>
      <p:sp>
        <p:nvSpPr>
          <p:cNvPr id="3" name="内容占位符 2"/>
          <p:cNvSpPr>
            <a:spLocks noGrp="1"/>
          </p:cNvSpPr>
          <p:nvPr>
            <p:ph idx="1"/>
          </p:nvPr>
        </p:nvSpPr>
        <p:spPr/>
        <p:txBody>
          <a:bodyPr/>
          <a:lstStyle/>
          <a:p>
            <a:r>
              <a:rPr lang="zh-CN" altLang="en-US" sz="2400" dirty="0"/>
              <a:t>非弹谱仪与成像谱仪建设期间，</a:t>
            </a:r>
            <a:r>
              <a:rPr lang="en-US" altLang="zh-CN" sz="2400" dirty="0"/>
              <a:t>DAQ</a:t>
            </a:r>
            <a:r>
              <a:rPr lang="zh-CN" altLang="en-US" sz="2400" dirty="0"/>
              <a:t>模板</a:t>
            </a:r>
            <a:r>
              <a:rPr lang="zh-CN" altLang="en-US" sz="2400" dirty="0" smtClean="0"/>
              <a:t>进一步升级，</a:t>
            </a:r>
            <a:r>
              <a:rPr lang="zh-CN" altLang="en-US" sz="2400" dirty="0"/>
              <a:t>扩展</a:t>
            </a:r>
            <a:r>
              <a:rPr lang="zh-CN" altLang="en-US" sz="2400" dirty="0" smtClean="0"/>
              <a:t>支持</a:t>
            </a:r>
            <a:r>
              <a:rPr lang="zh-CN" altLang="en-US" sz="2400" dirty="0"/>
              <a:t>了非自研电子学的自触发事例读出和帧</a:t>
            </a:r>
            <a:r>
              <a:rPr lang="zh-CN" altLang="en-US" sz="2400" dirty="0" smtClean="0"/>
              <a:t>图转化</a:t>
            </a:r>
            <a:r>
              <a:rPr lang="zh-CN" altLang="en-US" sz="2400" dirty="0"/>
              <a:t>功能</a:t>
            </a:r>
            <a:r>
              <a:rPr lang="zh-CN" altLang="en-US" sz="2400" dirty="0" smtClean="0"/>
              <a:t>。</a:t>
            </a:r>
            <a:endParaRPr lang="en-US" altLang="zh-CN" sz="2400" dirty="0" smtClean="0"/>
          </a:p>
          <a:p>
            <a:endParaRPr lang="en-US" sz="2400" dirty="0"/>
          </a:p>
          <a:p>
            <a:endParaRPr lang="en-US" dirty="0"/>
          </a:p>
        </p:txBody>
      </p:sp>
      <p:pic>
        <p:nvPicPr>
          <p:cNvPr id="5" name="图片 4"/>
          <p:cNvPicPr>
            <a:picLocks noChangeAspect="1"/>
          </p:cNvPicPr>
          <p:nvPr/>
        </p:nvPicPr>
        <p:blipFill>
          <a:blip r:embed="rId2"/>
          <a:stretch>
            <a:fillRect/>
          </a:stretch>
        </p:blipFill>
        <p:spPr>
          <a:xfrm>
            <a:off x="530126" y="3913478"/>
            <a:ext cx="2122365" cy="2694872"/>
          </a:xfrm>
          <a:prstGeom prst="rect">
            <a:avLst/>
          </a:prstGeom>
        </p:spPr>
      </p:pic>
      <p:pic>
        <p:nvPicPr>
          <p:cNvPr id="6" name="图片 5"/>
          <p:cNvPicPr>
            <a:picLocks noChangeAspect="1"/>
          </p:cNvPicPr>
          <p:nvPr/>
        </p:nvPicPr>
        <p:blipFill>
          <a:blip r:embed="rId3"/>
          <a:stretch>
            <a:fillRect/>
          </a:stretch>
        </p:blipFill>
        <p:spPr>
          <a:xfrm>
            <a:off x="5918745" y="4404090"/>
            <a:ext cx="5464684" cy="1578852"/>
          </a:xfrm>
          <a:prstGeom prst="rect">
            <a:avLst/>
          </a:prstGeom>
        </p:spPr>
      </p:pic>
      <p:cxnSp>
        <p:nvCxnSpPr>
          <p:cNvPr id="7" name="直接箭头连接符 43"/>
          <p:cNvCxnSpPr>
            <a:cxnSpLocks noChangeShapeType="1"/>
          </p:cNvCxnSpPr>
          <p:nvPr/>
        </p:nvCxnSpPr>
        <p:spPr bwMode="auto">
          <a:xfrm flipV="1">
            <a:off x="5323043" y="3696763"/>
            <a:ext cx="6223379" cy="13647"/>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 name="矩形 90"/>
          <p:cNvSpPr>
            <a:spLocks noChangeArrowheads="1"/>
          </p:cNvSpPr>
          <p:nvPr/>
        </p:nvSpPr>
        <p:spPr bwMode="auto">
          <a:xfrm>
            <a:off x="6685261" y="3209300"/>
            <a:ext cx="936625" cy="308738"/>
          </a:xfrm>
          <a:prstGeom prst="rect">
            <a:avLst/>
          </a:prstGeom>
          <a:solidFill>
            <a:srgbClr val="FFFF00"/>
          </a:solidFill>
          <a:ln w="28575" algn="ctr">
            <a:solidFill>
              <a:schemeClr val="tx1"/>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lnSpc>
                <a:spcPct val="120000"/>
              </a:lnSpc>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lnSpc>
                <a:spcPct val="120000"/>
              </a:lnSpc>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spcAft>
                <a:spcPct val="0"/>
              </a:spcAft>
              <a:buClrTx/>
              <a:buFontTx/>
              <a:buNone/>
            </a:pPr>
            <a:endParaRPr lang="zh-CN" altLang="en-US" sz="1400" b="0">
              <a:solidFill>
                <a:schemeClr val="tx1"/>
              </a:solidFill>
            </a:endParaRPr>
          </a:p>
        </p:txBody>
      </p:sp>
      <p:sp>
        <p:nvSpPr>
          <p:cNvPr id="9" name="矩形 91"/>
          <p:cNvSpPr>
            <a:spLocks noChangeArrowheads="1"/>
          </p:cNvSpPr>
          <p:nvPr/>
        </p:nvSpPr>
        <p:spPr bwMode="auto">
          <a:xfrm>
            <a:off x="5526789" y="3213380"/>
            <a:ext cx="936625" cy="308738"/>
          </a:xfrm>
          <a:prstGeom prst="rect">
            <a:avLst/>
          </a:prstGeom>
          <a:solidFill>
            <a:srgbClr val="FFFF00"/>
          </a:solidFill>
          <a:ln w="28575" algn="ctr">
            <a:solidFill>
              <a:schemeClr val="tx1"/>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lnSpc>
                <a:spcPct val="120000"/>
              </a:lnSpc>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lnSpc>
                <a:spcPct val="120000"/>
              </a:lnSpc>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spcAft>
                <a:spcPct val="0"/>
              </a:spcAft>
              <a:buClrTx/>
              <a:buFontTx/>
              <a:buNone/>
            </a:pPr>
            <a:endParaRPr lang="zh-CN" altLang="en-US" sz="1400" b="0">
              <a:solidFill>
                <a:schemeClr val="tx1"/>
              </a:solidFill>
            </a:endParaRPr>
          </a:p>
        </p:txBody>
      </p:sp>
      <p:sp>
        <p:nvSpPr>
          <p:cNvPr id="10" name="矩形 93"/>
          <p:cNvSpPr>
            <a:spLocks noChangeArrowheads="1"/>
          </p:cNvSpPr>
          <p:nvPr/>
        </p:nvSpPr>
        <p:spPr bwMode="auto">
          <a:xfrm>
            <a:off x="9861849" y="3201362"/>
            <a:ext cx="936625" cy="308738"/>
          </a:xfrm>
          <a:prstGeom prst="rect">
            <a:avLst/>
          </a:prstGeom>
          <a:solidFill>
            <a:srgbClr val="FFFF00"/>
          </a:solidFill>
          <a:ln w="28575" algn="ctr">
            <a:solidFill>
              <a:schemeClr val="tx1"/>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lnSpc>
                <a:spcPct val="120000"/>
              </a:lnSpc>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lnSpc>
                <a:spcPct val="120000"/>
              </a:lnSpc>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spcAft>
                <a:spcPct val="0"/>
              </a:spcAft>
              <a:buClrTx/>
              <a:buFontTx/>
              <a:buNone/>
            </a:pPr>
            <a:endParaRPr lang="zh-CN" altLang="en-US" sz="1400" b="0">
              <a:solidFill>
                <a:schemeClr val="tx1"/>
              </a:solidFill>
            </a:endParaRPr>
          </a:p>
        </p:txBody>
      </p:sp>
      <p:sp>
        <p:nvSpPr>
          <p:cNvPr id="11" name="矩形 94"/>
          <p:cNvSpPr>
            <a:spLocks noChangeArrowheads="1"/>
          </p:cNvSpPr>
          <p:nvPr/>
        </p:nvSpPr>
        <p:spPr bwMode="auto">
          <a:xfrm>
            <a:off x="8331499" y="3205443"/>
            <a:ext cx="935037" cy="311007"/>
          </a:xfrm>
          <a:prstGeom prst="rect">
            <a:avLst/>
          </a:prstGeom>
          <a:solidFill>
            <a:srgbClr val="FFFF00"/>
          </a:solidFill>
          <a:ln w="28575" algn="ctr">
            <a:solidFill>
              <a:schemeClr val="tx1"/>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lnSpc>
                <a:spcPct val="120000"/>
              </a:lnSpc>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lnSpc>
                <a:spcPct val="120000"/>
              </a:lnSpc>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spcAft>
                <a:spcPct val="0"/>
              </a:spcAft>
              <a:buClrTx/>
              <a:buFontTx/>
              <a:buNone/>
            </a:pPr>
            <a:endParaRPr lang="zh-CN" altLang="en-US" sz="1400" b="0">
              <a:solidFill>
                <a:schemeClr val="tx1"/>
              </a:solidFill>
            </a:endParaRPr>
          </a:p>
        </p:txBody>
      </p:sp>
      <p:cxnSp>
        <p:nvCxnSpPr>
          <p:cNvPr id="12" name="直接连接符 95"/>
          <p:cNvCxnSpPr>
            <a:cxnSpLocks noChangeShapeType="1"/>
          </p:cNvCxnSpPr>
          <p:nvPr/>
        </p:nvCxnSpPr>
        <p:spPr bwMode="auto">
          <a:xfrm>
            <a:off x="5995102" y="3221318"/>
            <a:ext cx="0" cy="308738"/>
          </a:xfrm>
          <a:prstGeom prst="line">
            <a:avLst/>
          </a:prstGeom>
          <a:noFill/>
          <a:ln w="76200" algn="ctr">
            <a:solidFill>
              <a:srgbClr val="FF0000"/>
            </a:solidFill>
            <a:round/>
            <a:headEnd/>
            <a:tailEnd/>
          </a:ln>
          <a:extLst>
            <a:ext uri="{909E8E84-426E-40DD-AFC4-6F175D3DCCD1}">
              <a14:hiddenFill xmlns:a14="http://schemas.microsoft.com/office/drawing/2010/main">
                <a:noFill/>
              </a14:hiddenFill>
            </a:ext>
          </a:extLst>
        </p:spPr>
      </p:cxnSp>
      <p:cxnSp>
        <p:nvCxnSpPr>
          <p:cNvPr id="17" name="直接连接符 103"/>
          <p:cNvCxnSpPr>
            <a:cxnSpLocks noChangeShapeType="1"/>
          </p:cNvCxnSpPr>
          <p:nvPr/>
        </p:nvCxnSpPr>
        <p:spPr bwMode="auto">
          <a:xfrm>
            <a:off x="7445697" y="3221318"/>
            <a:ext cx="0" cy="308738"/>
          </a:xfrm>
          <a:prstGeom prst="line">
            <a:avLst/>
          </a:prstGeom>
          <a:noFill/>
          <a:ln w="76200" algn="ctr">
            <a:solidFill>
              <a:srgbClr val="FF0000"/>
            </a:solidFill>
            <a:round/>
            <a:headEnd/>
            <a:tailEnd/>
          </a:ln>
          <a:extLst>
            <a:ext uri="{909E8E84-426E-40DD-AFC4-6F175D3DCCD1}">
              <a14:hiddenFill xmlns:a14="http://schemas.microsoft.com/office/drawing/2010/main">
                <a:noFill/>
              </a14:hiddenFill>
            </a:ext>
          </a:extLst>
        </p:spPr>
      </p:cxnSp>
      <p:cxnSp>
        <p:nvCxnSpPr>
          <p:cNvPr id="18" name="直接连接符 105"/>
          <p:cNvCxnSpPr>
            <a:cxnSpLocks noChangeShapeType="1"/>
          </p:cNvCxnSpPr>
          <p:nvPr/>
        </p:nvCxnSpPr>
        <p:spPr bwMode="auto">
          <a:xfrm>
            <a:off x="10298814" y="3198187"/>
            <a:ext cx="0" cy="308738"/>
          </a:xfrm>
          <a:prstGeom prst="line">
            <a:avLst/>
          </a:prstGeom>
          <a:noFill/>
          <a:ln w="76200" algn="ctr">
            <a:solidFill>
              <a:srgbClr val="FF0000"/>
            </a:solidFill>
            <a:round/>
            <a:headEnd/>
            <a:tailEnd/>
          </a:ln>
          <a:extLst>
            <a:ext uri="{909E8E84-426E-40DD-AFC4-6F175D3DCCD1}">
              <a14:hiddenFill xmlns:a14="http://schemas.microsoft.com/office/drawing/2010/main">
                <a:noFill/>
              </a14:hiddenFill>
            </a:ext>
          </a:extLst>
        </p:spPr>
      </p:cxnSp>
      <p:cxnSp>
        <p:nvCxnSpPr>
          <p:cNvPr id="19" name="直接连接符 106"/>
          <p:cNvCxnSpPr>
            <a:cxnSpLocks noChangeShapeType="1"/>
          </p:cNvCxnSpPr>
          <p:nvPr/>
        </p:nvCxnSpPr>
        <p:spPr bwMode="auto">
          <a:xfrm>
            <a:off x="9104611" y="3205443"/>
            <a:ext cx="0" cy="311008"/>
          </a:xfrm>
          <a:prstGeom prst="line">
            <a:avLst/>
          </a:prstGeom>
          <a:noFill/>
          <a:ln w="76200" algn="ctr">
            <a:solidFill>
              <a:srgbClr val="FF0000"/>
            </a:solidFill>
            <a:round/>
            <a:headEnd/>
            <a:tailEnd/>
          </a:ln>
          <a:extLst>
            <a:ext uri="{909E8E84-426E-40DD-AFC4-6F175D3DCCD1}">
              <a14:hiddenFill xmlns:a14="http://schemas.microsoft.com/office/drawing/2010/main">
                <a:noFill/>
              </a14:hiddenFill>
            </a:ext>
          </a:extLst>
        </p:spPr>
      </p:cxnSp>
      <p:sp>
        <p:nvSpPr>
          <p:cNvPr id="21" name="矩形 108"/>
          <p:cNvSpPr>
            <a:spLocks noChangeArrowheads="1"/>
          </p:cNvSpPr>
          <p:nvPr/>
        </p:nvSpPr>
        <p:spPr bwMode="auto">
          <a:xfrm>
            <a:off x="7847311" y="3209300"/>
            <a:ext cx="266700" cy="308738"/>
          </a:xfrm>
          <a:prstGeom prst="rect">
            <a:avLst/>
          </a:prstGeom>
          <a:solidFill>
            <a:srgbClr val="FFFF00"/>
          </a:solidFill>
          <a:ln w="28575" algn="ctr">
            <a:solidFill>
              <a:schemeClr val="tx1"/>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lnSpc>
                <a:spcPct val="120000"/>
              </a:lnSpc>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lnSpc>
                <a:spcPct val="120000"/>
              </a:lnSpc>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spcAft>
                <a:spcPct val="0"/>
              </a:spcAft>
              <a:buClrTx/>
              <a:buFontTx/>
              <a:buNone/>
            </a:pPr>
            <a:r>
              <a:rPr lang="en-US" altLang="zh-CN" sz="1400" b="0">
                <a:solidFill>
                  <a:schemeClr val="tx1"/>
                </a:solidFill>
              </a:rPr>
              <a:t>…</a:t>
            </a:r>
            <a:endParaRPr lang="zh-CN" altLang="en-US" sz="1400" b="0">
              <a:solidFill>
                <a:schemeClr val="tx1"/>
              </a:solidFill>
            </a:endParaRPr>
          </a:p>
        </p:txBody>
      </p:sp>
      <p:sp>
        <p:nvSpPr>
          <p:cNvPr id="22" name="矩形 109"/>
          <p:cNvSpPr>
            <a:spLocks noChangeArrowheads="1"/>
          </p:cNvSpPr>
          <p:nvPr/>
        </p:nvSpPr>
        <p:spPr bwMode="auto">
          <a:xfrm>
            <a:off x="9468149" y="3214062"/>
            <a:ext cx="233362" cy="308738"/>
          </a:xfrm>
          <a:prstGeom prst="rect">
            <a:avLst/>
          </a:prstGeom>
          <a:solidFill>
            <a:srgbClr val="FFFF00"/>
          </a:solidFill>
          <a:ln w="28575" algn="ctr">
            <a:solidFill>
              <a:schemeClr val="tx1"/>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lnSpc>
                <a:spcPct val="120000"/>
              </a:lnSpc>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lnSpc>
                <a:spcPct val="120000"/>
              </a:lnSpc>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spcAft>
                <a:spcPct val="0"/>
              </a:spcAft>
              <a:buClrTx/>
              <a:buFontTx/>
              <a:buNone/>
            </a:pPr>
            <a:r>
              <a:rPr lang="en-US" altLang="zh-CN" sz="1400" b="0">
                <a:solidFill>
                  <a:schemeClr val="tx1"/>
                </a:solidFill>
              </a:rPr>
              <a:t>…</a:t>
            </a:r>
            <a:endParaRPr lang="zh-CN" altLang="en-US" sz="1400" b="0">
              <a:solidFill>
                <a:schemeClr val="tx1"/>
              </a:solidFill>
            </a:endParaRPr>
          </a:p>
        </p:txBody>
      </p:sp>
      <p:sp>
        <p:nvSpPr>
          <p:cNvPr id="23" name="矩形 110"/>
          <p:cNvSpPr>
            <a:spLocks noChangeArrowheads="1"/>
          </p:cNvSpPr>
          <p:nvPr/>
        </p:nvSpPr>
        <p:spPr bwMode="auto">
          <a:xfrm>
            <a:off x="10988974" y="3198187"/>
            <a:ext cx="215900" cy="308738"/>
          </a:xfrm>
          <a:prstGeom prst="rect">
            <a:avLst/>
          </a:prstGeom>
          <a:solidFill>
            <a:srgbClr val="FFFF00"/>
          </a:solidFill>
          <a:ln w="28575" algn="ctr">
            <a:solidFill>
              <a:schemeClr val="tx1"/>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lnSpc>
                <a:spcPct val="120000"/>
              </a:lnSpc>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lnSpc>
                <a:spcPct val="120000"/>
              </a:lnSpc>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lnSpc>
                <a:spcPct val="120000"/>
              </a:lnSpc>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spcAft>
                <a:spcPct val="0"/>
              </a:spcAft>
              <a:buClrTx/>
              <a:buFontTx/>
              <a:buNone/>
            </a:pPr>
            <a:r>
              <a:rPr lang="en-US" altLang="zh-CN" sz="1400" b="0">
                <a:solidFill>
                  <a:schemeClr val="tx1"/>
                </a:solidFill>
              </a:rPr>
              <a:t>…</a:t>
            </a:r>
            <a:endParaRPr lang="zh-CN" altLang="en-US" sz="1400" b="0">
              <a:solidFill>
                <a:schemeClr val="tx1"/>
              </a:solidFill>
            </a:endParaRPr>
          </a:p>
        </p:txBody>
      </p:sp>
      <p:sp>
        <p:nvSpPr>
          <p:cNvPr id="35" name="右大括号 34"/>
          <p:cNvSpPr/>
          <p:nvPr/>
        </p:nvSpPr>
        <p:spPr>
          <a:xfrm rot="16200000">
            <a:off x="6540168" y="2375049"/>
            <a:ext cx="265425" cy="1312767"/>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sz="1050" noProof="1"/>
          </a:p>
        </p:txBody>
      </p:sp>
      <p:sp>
        <p:nvSpPr>
          <p:cNvPr id="36" name="文本框 35"/>
          <p:cNvSpPr txBox="1"/>
          <p:nvPr/>
        </p:nvSpPr>
        <p:spPr>
          <a:xfrm>
            <a:off x="5247564" y="2499095"/>
            <a:ext cx="2841477" cy="338554"/>
          </a:xfrm>
          <a:prstGeom prst="rect">
            <a:avLst/>
          </a:prstGeom>
          <a:noFill/>
        </p:spPr>
        <p:txBody>
          <a:bodyPr wrap="square" rtlCol="0">
            <a:spAutoFit/>
          </a:bodyPr>
          <a:lstStyle/>
          <a:p>
            <a:r>
              <a:rPr lang="en-US" altLang="zh-CN" sz="1600" dirty="0" err="1" smtClean="0"/>
              <a:t>triggerEvent</a:t>
            </a:r>
            <a:r>
              <a:rPr lang="zh-CN" altLang="en-US" sz="1600" dirty="0" smtClean="0"/>
              <a:t>与对应的</a:t>
            </a:r>
            <a:r>
              <a:rPr lang="en-US" altLang="zh-CN" sz="1600" dirty="0" smtClean="0"/>
              <a:t>T0</a:t>
            </a:r>
            <a:r>
              <a:rPr lang="zh-CN" altLang="en-US" sz="1600" dirty="0" smtClean="0"/>
              <a:t>周期</a:t>
            </a:r>
            <a:endParaRPr lang="en-US" sz="1600" dirty="0"/>
          </a:p>
        </p:txBody>
      </p:sp>
      <p:cxnSp>
        <p:nvCxnSpPr>
          <p:cNvPr id="37" name="直接连接符 106"/>
          <p:cNvCxnSpPr>
            <a:cxnSpLocks noChangeShapeType="1"/>
          </p:cNvCxnSpPr>
          <p:nvPr/>
        </p:nvCxnSpPr>
        <p:spPr bwMode="auto">
          <a:xfrm>
            <a:off x="8380549" y="3198187"/>
            <a:ext cx="0" cy="311008"/>
          </a:xfrm>
          <a:prstGeom prst="line">
            <a:avLst/>
          </a:prstGeom>
          <a:noFill/>
          <a:ln w="76200" algn="ctr">
            <a:solidFill>
              <a:srgbClr val="0070C0"/>
            </a:solidFill>
            <a:round/>
            <a:headEnd/>
            <a:tailEnd/>
          </a:ln>
          <a:extLst>
            <a:ext uri="{909E8E84-426E-40DD-AFC4-6F175D3DCCD1}">
              <a14:hiddenFill xmlns:a14="http://schemas.microsoft.com/office/drawing/2010/main">
                <a:noFill/>
              </a14:hiddenFill>
            </a:ext>
          </a:extLst>
        </p:spPr>
      </p:cxnSp>
      <p:cxnSp>
        <p:nvCxnSpPr>
          <p:cNvPr id="38" name="直接连接符 106"/>
          <p:cNvCxnSpPr>
            <a:cxnSpLocks noChangeShapeType="1"/>
          </p:cNvCxnSpPr>
          <p:nvPr/>
        </p:nvCxnSpPr>
        <p:spPr bwMode="auto">
          <a:xfrm>
            <a:off x="9905475" y="3198619"/>
            <a:ext cx="0" cy="311008"/>
          </a:xfrm>
          <a:prstGeom prst="line">
            <a:avLst/>
          </a:prstGeom>
          <a:noFill/>
          <a:ln w="76200" algn="ctr">
            <a:solidFill>
              <a:srgbClr val="0070C0"/>
            </a:solidFill>
            <a:round/>
            <a:headEnd/>
            <a:tailEnd/>
          </a:ln>
          <a:extLst>
            <a:ext uri="{909E8E84-426E-40DD-AFC4-6F175D3DCCD1}">
              <a14:hiddenFill xmlns:a14="http://schemas.microsoft.com/office/drawing/2010/main">
                <a:noFill/>
              </a14:hiddenFill>
            </a:ext>
          </a:extLst>
        </p:spPr>
      </p:cxnSp>
      <p:cxnSp>
        <p:nvCxnSpPr>
          <p:cNvPr id="39" name="直接连接符 106"/>
          <p:cNvCxnSpPr>
            <a:cxnSpLocks noChangeShapeType="1"/>
          </p:cNvCxnSpPr>
          <p:nvPr/>
        </p:nvCxnSpPr>
        <p:spPr bwMode="auto">
          <a:xfrm>
            <a:off x="6734645" y="3198187"/>
            <a:ext cx="0" cy="311008"/>
          </a:xfrm>
          <a:prstGeom prst="line">
            <a:avLst/>
          </a:prstGeom>
          <a:noFill/>
          <a:ln w="76200" algn="ctr">
            <a:solidFill>
              <a:srgbClr val="0070C0"/>
            </a:solidFill>
            <a:round/>
            <a:headEnd/>
            <a:tailEnd/>
          </a:ln>
          <a:extLst>
            <a:ext uri="{909E8E84-426E-40DD-AFC4-6F175D3DCCD1}">
              <a14:hiddenFill xmlns:a14="http://schemas.microsoft.com/office/drawing/2010/main">
                <a:noFill/>
              </a14:hiddenFill>
            </a:ext>
          </a:extLst>
        </p:spPr>
      </p:cxnSp>
      <p:cxnSp>
        <p:nvCxnSpPr>
          <p:cNvPr id="40" name="直接连接符 106"/>
          <p:cNvCxnSpPr>
            <a:cxnSpLocks noChangeShapeType="1"/>
          </p:cNvCxnSpPr>
          <p:nvPr/>
        </p:nvCxnSpPr>
        <p:spPr bwMode="auto">
          <a:xfrm>
            <a:off x="5576859" y="3202741"/>
            <a:ext cx="0" cy="311008"/>
          </a:xfrm>
          <a:prstGeom prst="line">
            <a:avLst/>
          </a:prstGeom>
          <a:noFill/>
          <a:ln w="76200" algn="ctr">
            <a:solidFill>
              <a:srgbClr val="0070C0"/>
            </a:solidFill>
            <a:round/>
            <a:headEnd/>
            <a:tailEnd/>
          </a:ln>
          <a:extLst>
            <a:ext uri="{909E8E84-426E-40DD-AFC4-6F175D3DCCD1}">
              <a14:hiddenFill xmlns:a14="http://schemas.microsoft.com/office/drawing/2010/main">
                <a:noFill/>
              </a14:hiddenFill>
            </a:ext>
          </a:extLst>
        </p:spPr>
      </p:cxnSp>
      <p:sp>
        <p:nvSpPr>
          <p:cNvPr id="41" name="文本框 40"/>
          <p:cNvSpPr txBox="1"/>
          <p:nvPr/>
        </p:nvSpPr>
        <p:spPr>
          <a:xfrm>
            <a:off x="8543953" y="2535958"/>
            <a:ext cx="2196835" cy="338554"/>
          </a:xfrm>
          <a:prstGeom prst="rect">
            <a:avLst/>
          </a:prstGeom>
          <a:noFill/>
        </p:spPr>
        <p:txBody>
          <a:bodyPr wrap="square" rtlCol="0">
            <a:spAutoFit/>
          </a:bodyPr>
          <a:lstStyle/>
          <a:p>
            <a:r>
              <a:rPr lang="zh-CN" altLang="en-US" sz="1600" dirty="0" smtClean="0"/>
              <a:t>该</a:t>
            </a:r>
            <a:r>
              <a:rPr lang="en-US" altLang="zh-CN" sz="1600" dirty="0" smtClean="0"/>
              <a:t>T0</a:t>
            </a:r>
            <a:r>
              <a:rPr lang="zh-CN" altLang="en-US" sz="1600" dirty="0" smtClean="0"/>
              <a:t>对应的</a:t>
            </a:r>
            <a:r>
              <a:rPr lang="en-US" altLang="zh-CN" sz="1600" dirty="0" smtClean="0"/>
              <a:t>PID</a:t>
            </a:r>
            <a:r>
              <a:rPr lang="zh-CN" altLang="en-US" sz="1600" dirty="0" smtClean="0"/>
              <a:t>记录</a:t>
            </a:r>
            <a:endParaRPr lang="en-US" sz="1600" dirty="0"/>
          </a:p>
        </p:txBody>
      </p:sp>
      <p:sp>
        <p:nvSpPr>
          <p:cNvPr id="42" name="文本框 41"/>
          <p:cNvSpPr txBox="1"/>
          <p:nvPr/>
        </p:nvSpPr>
        <p:spPr>
          <a:xfrm>
            <a:off x="5834402" y="3802092"/>
            <a:ext cx="2638341" cy="338554"/>
          </a:xfrm>
          <a:prstGeom prst="rect">
            <a:avLst/>
          </a:prstGeom>
          <a:noFill/>
        </p:spPr>
        <p:txBody>
          <a:bodyPr wrap="square" rtlCol="0">
            <a:spAutoFit/>
          </a:bodyPr>
          <a:lstStyle/>
          <a:p>
            <a:r>
              <a:rPr lang="zh-CN" altLang="en-US" sz="1600" dirty="0" smtClean="0"/>
              <a:t>前一个</a:t>
            </a:r>
            <a:r>
              <a:rPr lang="en-US" altLang="zh-CN" sz="1600" dirty="0" smtClean="0"/>
              <a:t>T0</a:t>
            </a:r>
            <a:r>
              <a:rPr lang="zh-CN" altLang="en-US" sz="1600" dirty="0" smtClean="0"/>
              <a:t>对应的</a:t>
            </a:r>
            <a:r>
              <a:rPr lang="en-US" altLang="zh-CN" sz="1600" dirty="0" smtClean="0"/>
              <a:t>PID</a:t>
            </a:r>
            <a:r>
              <a:rPr lang="zh-CN" altLang="en-US" sz="1600" dirty="0" smtClean="0"/>
              <a:t>记录</a:t>
            </a:r>
            <a:endParaRPr lang="en-US" sz="1600" dirty="0"/>
          </a:p>
        </p:txBody>
      </p:sp>
      <p:cxnSp>
        <p:nvCxnSpPr>
          <p:cNvPr id="44" name="直接箭头连接符 43"/>
          <p:cNvCxnSpPr>
            <a:stCxn id="41" idx="1"/>
            <a:endCxn id="8" idx="1"/>
          </p:cNvCxnSpPr>
          <p:nvPr/>
        </p:nvCxnSpPr>
        <p:spPr>
          <a:xfrm flipH="1">
            <a:off x="6685261" y="2705235"/>
            <a:ext cx="1858692" cy="658434"/>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stCxn id="42" idx="1"/>
            <a:endCxn id="9" idx="1"/>
          </p:cNvCxnSpPr>
          <p:nvPr/>
        </p:nvCxnSpPr>
        <p:spPr>
          <a:xfrm flipH="1" flipV="1">
            <a:off x="5526789" y="3367749"/>
            <a:ext cx="307613" cy="60362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3525048" y="4361832"/>
            <a:ext cx="2051811" cy="1077218"/>
          </a:xfrm>
          <a:prstGeom prst="rect">
            <a:avLst/>
          </a:prstGeom>
          <a:noFill/>
        </p:spPr>
        <p:txBody>
          <a:bodyPr wrap="square" rtlCol="0">
            <a:spAutoFit/>
          </a:bodyPr>
          <a:lstStyle/>
          <a:p>
            <a:r>
              <a:rPr lang="zh-CN" altLang="en-US" sz="1600" dirty="0" smtClean="0"/>
              <a:t>第三方电子学</a:t>
            </a:r>
            <a:r>
              <a:rPr lang="en-US" altLang="zh-CN" sz="1600" dirty="0" smtClean="0"/>
              <a:t>+</a:t>
            </a:r>
            <a:r>
              <a:rPr lang="zh-CN" altLang="en-US" sz="1600" dirty="0" smtClean="0"/>
              <a:t>自触发的读出方式</a:t>
            </a:r>
            <a:r>
              <a:rPr lang="en-US" altLang="zh-CN" sz="1600" dirty="0" smtClean="0"/>
              <a:t>=》</a:t>
            </a:r>
            <a:r>
              <a:rPr lang="zh-CN" altLang="en-US" sz="1600" dirty="0" smtClean="0"/>
              <a:t>将</a:t>
            </a:r>
            <a:r>
              <a:rPr lang="en-US" altLang="zh-CN" sz="1600" dirty="0" smtClean="0"/>
              <a:t>T0</a:t>
            </a:r>
            <a:r>
              <a:rPr lang="zh-CN" altLang="en-US" sz="1600" dirty="0" smtClean="0"/>
              <a:t>记录写入特殊的</a:t>
            </a:r>
            <a:r>
              <a:rPr lang="en-US" altLang="zh-CN" sz="1600" dirty="0" err="1" smtClean="0"/>
              <a:t>triggerEvent</a:t>
            </a:r>
            <a:r>
              <a:rPr lang="zh-CN" altLang="en-US" sz="1600" dirty="0" smtClean="0"/>
              <a:t>输出</a:t>
            </a:r>
            <a:endParaRPr lang="en-US" sz="1600" dirty="0"/>
          </a:p>
        </p:txBody>
      </p:sp>
      <p:sp>
        <p:nvSpPr>
          <p:cNvPr id="50" name="右箭头 49"/>
          <p:cNvSpPr/>
          <p:nvPr/>
        </p:nvSpPr>
        <p:spPr>
          <a:xfrm>
            <a:off x="4082538" y="3633712"/>
            <a:ext cx="641444" cy="341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图片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948" y="2115403"/>
            <a:ext cx="2409556" cy="168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文本框 51"/>
          <p:cNvSpPr txBox="1"/>
          <p:nvPr/>
        </p:nvSpPr>
        <p:spPr>
          <a:xfrm>
            <a:off x="6734645" y="6176963"/>
            <a:ext cx="4006143" cy="338554"/>
          </a:xfrm>
          <a:prstGeom prst="rect">
            <a:avLst/>
          </a:prstGeom>
          <a:noFill/>
        </p:spPr>
        <p:txBody>
          <a:bodyPr wrap="square" rtlCol="0">
            <a:spAutoFit/>
          </a:bodyPr>
          <a:lstStyle/>
          <a:p>
            <a:r>
              <a:rPr lang="zh-CN" altLang="en-US" sz="1600" dirty="0" smtClean="0"/>
              <a:t>离线验证与在线</a:t>
            </a:r>
            <a:r>
              <a:rPr lang="en-US" altLang="zh-CN" sz="1600" dirty="0" smtClean="0"/>
              <a:t>DAQ</a:t>
            </a:r>
            <a:r>
              <a:rPr lang="zh-CN" altLang="en-US" sz="1600" dirty="0" smtClean="0"/>
              <a:t>处理结果一致</a:t>
            </a:r>
            <a:endParaRPr lang="en-US" sz="1600" dirty="0"/>
          </a:p>
        </p:txBody>
      </p:sp>
      <p:pic>
        <p:nvPicPr>
          <p:cNvPr id="53" name="图片 52"/>
          <p:cNvPicPr>
            <a:picLocks noChangeAspect="1"/>
          </p:cNvPicPr>
          <p:nvPr/>
        </p:nvPicPr>
        <p:blipFill>
          <a:blip r:embed="rId5"/>
          <a:stretch>
            <a:fillRect/>
          </a:stretch>
        </p:blipFill>
        <p:spPr>
          <a:xfrm>
            <a:off x="2652491" y="3932915"/>
            <a:ext cx="867754" cy="2582602"/>
          </a:xfrm>
          <a:prstGeom prst="rect">
            <a:avLst/>
          </a:prstGeom>
        </p:spPr>
      </p:pic>
    </p:spTree>
    <p:extLst>
      <p:ext uri="{BB962C8B-B14F-4D97-AF65-F5344CB8AC3E}">
        <p14:creationId xmlns:p14="http://schemas.microsoft.com/office/powerpoint/2010/main" val="1774729702"/>
      </p:ext>
    </p:extLst>
  </p:cSld>
  <p:clrMapOvr>
    <a:masterClrMapping/>
  </p:clrMapOvr>
</p:sld>
</file>

<file path=ppt/theme/theme1.xml><?xml version="1.0" encoding="utf-8"?>
<a:theme xmlns:a="http://schemas.openxmlformats.org/drawingml/2006/main" name="主题1">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Times New Roman"/>
        <a:ea typeface="楷体"/>
        <a:cs typeface=""/>
      </a:majorFont>
      <a:minorFont>
        <a:latin typeface="Times New Roman"/>
        <a:ea typeface="楷体"/>
        <a:cs typeface=""/>
      </a:minorFont>
    </a:fontScheme>
    <a:fmtScheme name="发光边缘">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1" id="{02E02943-CFDF-42B3-8328-83782F621403}" vid="{FDDA536B-942B-4336-8109-6F8422A0D14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125118</TotalTime>
  <Words>1638</Words>
  <Application>Microsoft Office PowerPoint</Application>
  <PresentationFormat>宽屏</PresentationFormat>
  <Paragraphs>158</Paragraphs>
  <Slides>19</Slides>
  <Notes>8</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19</vt:i4>
      </vt:variant>
    </vt:vector>
  </HeadingPairs>
  <TitlesOfParts>
    <vt:vector size="27" baseType="lpstr">
      <vt:lpstr>等线</vt:lpstr>
      <vt:lpstr>华文行楷</vt:lpstr>
      <vt:lpstr>楷体</vt:lpstr>
      <vt:lpstr>宋体</vt:lpstr>
      <vt:lpstr>Arial</vt:lpstr>
      <vt:lpstr>Times New Roman</vt:lpstr>
      <vt:lpstr>Wingdings</vt:lpstr>
      <vt:lpstr>主题1</vt:lpstr>
      <vt:lpstr> 中子谱仪高性能数据处理框架DSNI的设计与实践 </vt:lpstr>
      <vt:lpstr>outline</vt:lpstr>
      <vt:lpstr>CSNS一期谱仪中的实验控制与数据处理</vt:lpstr>
      <vt:lpstr>运行中发现的问题</vt:lpstr>
      <vt:lpstr>合作谱仪对系统指标提出新要求</vt:lpstr>
      <vt:lpstr>系统目标与设计思路</vt:lpstr>
      <vt:lpstr>系统框架与功能模组</vt:lpstr>
      <vt:lpstr>合作谱仪上的应用与升级</vt:lpstr>
      <vt:lpstr>合作谱仪上的应用与升级</vt:lpstr>
      <vt:lpstr>合作谱仪上的应用与升级</vt:lpstr>
      <vt:lpstr>合作谱仪上的应用与升级</vt:lpstr>
      <vt:lpstr>合作谱仪上的应用与升级</vt:lpstr>
      <vt:lpstr>合作谱仪上的应用与升级</vt:lpstr>
      <vt:lpstr>合作谱仪上的应用与升级</vt:lpstr>
      <vt:lpstr>合作谱仪上的应用与升级</vt:lpstr>
      <vt:lpstr>合作谱仪上的应用与升级</vt:lpstr>
      <vt:lpstr>合作谱仪上的应用与升级</vt:lpstr>
      <vt:lpstr>合作谱仪上的应用与升级</vt:lpstr>
      <vt:lpstr>结论与展望</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流控增加项目讨论</dc:title>
  <dc:creator>lee</dc:creator>
  <cp:lastModifiedBy>pc</cp:lastModifiedBy>
  <cp:revision>608</cp:revision>
  <dcterms:created xsi:type="dcterms:W3CDTF">2022-05-31T03:26:14Z</dcterms:created>
  <dcterms:modified xsi:type="dcterms:W3CDTF">2025-08-25T00:58:26Z</dcterms:modified>
</cp:coreProperties>
</file>