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13" r:id="rId3"/>
    <p:sldId id="935" r:id="rId4"/>
    <p:sldId id="932" r:id="rId5"/>
    <p:sldId id="920" r:id="rId6"/>
    <p:sldId id="919" r:id="rId7"/>
    <p:sldId id="942" r:id="rId8"/>
    <p:sldId id="921" r:id="rId9"/>
    <p:sldId id="922" r:id="rId10"/>
    <p:sldId id="923" r:id="rId11"/>
    <p:sldId id="924" r:id="rId12"/>
    <p:sldId id="937" r:id="rId13"/>
    <p:sldId id="938" r:id="rId14"/>
    <p:sldId id="945" r:id="rId15"/>
    <p:sldId id="940" r:id="rId16"/>
    <p:sldId id="94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Z YANG" initials="XY" lastIdx="1" clrIdx="0">
    <p:extLst>
      <p:ext uri="{19B8F6BF-5375-455C-9EA6-DF929625EA0E}">
        <p15:presenceInfo xmlns:p15="http://schemas.microsoft.com/office/powerpoint/2012/main" userId="57685bfe266943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1F497D"/>
    <a:srgbClr val="0E8088"/>
    <a:srgbClr val="B0E3E6"/>
    <a:srgbClr val="C6D9F1"/>
    <a:srgbClr val="000099"/>
    <a:srgbClr val="D23D36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1" autoAdjust="0"/>
    <p:restoredTop sz="92669" autoAdjust="0"/>
  </p:normalViewPr>
  <p:slideViewPr>
    <p:cSldViewPr snapToGrid="0">
      <p:cViewPr varScale="1">
        <p:scale>
          <a:sx n="85" d="100"/>
          <a:sy n="85" d="100"/>
        </p:scale>
        <p:origin x="3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8D7F3-2E6A-4CF0-AF3F-2F20C5DC3C0D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6988-A259-4793-BCB8-0AA6CF32D8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9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EA21D-08F4-4169-97AE-6B6DCCA5D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53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06CC4-805C-E123-1D7D-733B407B6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E77CC8-0B7D-4BA5-2577-C0F7B57F4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3F4E87-DB19-C887-074A-D2F48A08F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DC39DA-3659-2426-E65C-0F291E222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2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1E7EB-CE46-5642-B16F-119F0A3F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6E7902-D8F0-23B5-08DB-28FFC076F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6022D8-0E3D-2985-8348-C7E4BCDF0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372AE8-58D4-8469-2C86-6730D72CD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4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5D924-6ABC-6219-07F3-DBF9DCDC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860D62-74E6-D873-3CD9-8AFE7C458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CFB403-D983-C84C-4C5E-A07E06A3E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D3CDF7-F5B2-4EFA-0216-48B3B1FB7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138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6A148-8468-3439-DB64-1FF3E707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A7556A-00B5-9C80-0D8C-16FF3BDBC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4FCBBC-157A-7BB0-40CC-7AC669782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B15136-DCBF-33CB-AAB7-F85A11814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21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4082-B1D1-E33C-F985-6C37F685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0ADD43-E22A-8CF7-7FFB-9EFC65829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36F7F5-0824-7E14-5FB6-5076E4700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94806-4274-4E3B-3487-46E26A372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97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71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性能方面</a:t>
            </a:r>
            <a:endParaRPr lang="en-US" altLang="zh-CN" dirty="0"/>
          </a:p>
          <a:p>
            <a:r>
              <a:rPr lang="en-US" altLang="zh-CN" dirty="0"/>
              <a:t>24GB/s</a:t>
            </a:r>
            <a:r>
              <a:rPr lang="zh-CN" altLang="en-US" dirty="0"/>
              <a:t>瞬时带宽，不是</a:t>
            </a:r>
            <a:r>
              <a:rPr lang="en-US" altLang="zh-CN" dirty="0"/>
              <a:t>24</a:t>
            </a:r>
            <a:r>
              <a:rPr lang="zh-CN" altLang="en-US" dirty="0"/>
              <a:t>小时长期运行带宽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94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Eiger2</a:t>
            </a:r>
            <a:r>
              <a:rPr lang="zh-CN" altLang="en-US" dirty="0"/>
              <a:t>：</a:t>
            </a:r>
            <a:r>
              <a:rPr lang="en-US" altLang="zh-CN" dirty="0"/>
              <a:t>Single threshold. Using two thresholds halves the frame rate.</a:t>
            </a:r>
          </a:p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使用新探测器在满负荷和高吞吐量网络中工作的标准工作流程（在批处理之前采集、传输、存储所有数据）将给计算和存储基础设施带来巨大压力：瓶颈存在于计算机系统本身内部，从网卡到处理核心，然后到存储单元的数据路径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9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同时，检测器系统还需要完成短期本地存储，并为用户提供在线分析功能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390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78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6041-6377-A3D6-D368-1667CF33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2B8B41-B7E7-608E-B0FB-25D183099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865B3BF-F0FD-9BD4-4CCE-F948F2C8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753D13-3AFE-E609-7240-92D546889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48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8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56988-A259-4793-BCB8-0AA6CF32D8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8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BCCBE-C946-4E0A-AD71-E42E45029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258FA77-0BF6-4988-ACC2-32728C2F6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A519A-AE2A-4F1C-B31F-C3C99379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FB0AA-9E7F-4069-BB6A-9A7112D0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95B3BE-2CCB-4913-8DEB-CB5A0DF5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B1EBB8-9CDA-4432-92FE-055845BA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1C4AB0-90C1-42BD-B943-5F6156F08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79D289-2C1A-41FF-95DA-D22A7B8F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9673B8-038F-4144-B882-25A65BA3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0CB1E6-265E-42B8-964E-6DC590E0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3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93E8A7-F004-43FF-8ACF-664FC06A1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7787D3-DAD9-452E-AA29-BBEA940A0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EE0116-D622-4B87-B5E0-C6105D2F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D419B3-61EE-4E9D-A6F7-FAACD5D0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DEFFC8-9C21-4365-B9D4-24DF6AB63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59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1B6B5-E2E1-4874-911D-56F8EC84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91C4B8-EF22-42BD-9D9D-F18BFC07D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C48DD7-EB1A-4F6C-868F-DAA1F4DD6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ABB56B-D8BF-4124-B8CE-98810DC7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8DC239-740F-4A44-A693-173A3EAB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2CE9E-627A-4125-BE74-670D2CECA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0432FC-DCE0-4FDF-A0CA-B6FA0CFFA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D94EB7-E71D-495F-BCAE-305D1CE2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248DD7-B16F-499F-9FE5-E6C1331F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3479D-4477-4F52-B918-3BC8767E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7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DC9D8-E0A4-4533-BE69-E216F1CC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C1BC95-7C8C-47D7-ACA2-9519F63BC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F46FAD-B6EF-4BE9-BB2F-A5209084D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7C81C-E11E-4F52-94FD-9F1AD6F7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F4C888-B6BE-458E-B67D-3BADA182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C0622F-1713-4E91-849E-8F2988F3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970B82-CC45-417C-9A49-2713D3CE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9F47F3-C758-4FF1-AB25-D488D31B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031B36-EF59-4695-9A22-270117771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08C51F-070C-4304-AA45-3BA5D3301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A8977B5-E256-4665-808B-B2609776D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E4886C4-4022-40C6-BA76-7A4826AE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F18583-23AD-4736-A679-CBC29837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678D3B1-20C1-46DE-BC05-45B0B7DD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47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12593B-EC8F-4CE4-9DA5-63C5F384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32AE2-61D4-49D9-86D7-B88223B1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17EFF7-0C3F-497D-86BE-55C09EEA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BC1433B-537D-4AB8-97A0-6B22A0B6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54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0E8CDA-4FB0-4701-B2AF-C7F3F0B5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434F56-7744-4D02-A41F-098142A2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22BBAF-B463-4772-B21C-FA8439B9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34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25712-80DA-4CF9-B6C2-B649F50A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276B9D-C1BB-43F9-9D6F-F6C0555D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8230CC-AA79-4EC0-A65F-2D630B5A2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9F67D6-D896-4D0C-A078-B742B395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B5471-03CF-4579-B26E-B718AA26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A5CA89-0DCF-44D7-BA42-C4F90299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50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1B6A5A-BC8F-4D04-BA2D-AA94547E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25942B8-2485-4587-8648-6F4082025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E25F5E-FD77-4941-B110-55CF3AE3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54E5B2-95BF-4BC0-B781-72D1D660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8C8695-E0C3-4162-B7A4-72614A7C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1BD5D5-326A-4719-B02B-4F82BB76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4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0757A8-D607-4301-A64D-32EBE4D9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D755D6-AD85-4CF0-9F73-D38FF02CE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97634-EF54-45F1-AE06-04FEEB399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65251-9506-4C55-90D0-F632AC802FB5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7560FA-040A-4749-8614-5165ED1F5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6C81C3-368E-4D3B-807D-988447687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C5EDD-D870-4641-B1BE-28D5F27ACD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8462Y+@2.80GHz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2.sv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2" y="6466114"/>
            <a:ext cx="12192002" cy="39188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7E7825D-E31D-44D3-A393-C5FBF5CCC83E}"/>
              </a:ext>
            </a:extLst>
          </p:cNvPr>
          <p:cNvSpPr txBox="1"/>
          <p:nvPr/>
        </p:nvSpPr>
        <p:spPr>
          <a:xfrm>
            <a:off x="1859280" y="95733"/>
            <a:ext cx="10332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+mj-lt"/>
                <a:ea typeface="微软雅黑" panose="020B0503020204020204" pitchFamily="34" charset="-122"/>
              </a:rPr>
              <a:t>中国科学院高能物理研究所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D71C945-F790-4BA8-ADE4-9CCD64EBA68A}"/>
              </a:ext>
            </a:extLst>
          </p:cNvPr>
          <p:cNvSpPr txBox="1"/>
          <p:nvPr/>
        </p:nvSpPr>
        <p:spPr>
          <a:xfrm>
            <a:off x="0" y="2602732"/>
            <a:ext cx="12192000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HEPS-BPIX4 DAQ </a:t>
            </a: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系统设计与实现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6D5A01-EB9E-4BA9-B8AC-51E4728CDFD0}"/>
              </a:ext>
            </a:extLst>
          </p:cNvPr>
          <p:cNvSpPr txBox="1"/>
          <p:nvPr/>
        </p:nvSpPr>
        <p:spPr>
          <a:xfrm>
            <a:off x="2515753" y="3950794"/>
            <a:ext cx="716049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报告人：杨宣政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8B066E9-C230-4143-BC89-A70465B66B35}"/>
              </a:ext>
            </a:extLst>
          </p:cNvPr>
          <p:cNvCxnSpPr>
            <a:cxnSpLocks/>
          </p:cNvCxnSpPr>
          <p:nvPr/>
        </p:nvCxnSpPr>
        <p:spPr>
          <a:xfrm>
            <a:off x="1503285" y="3429000"/>
            <a:ext cx="9066414" cy="4572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1"/>
    </mc:Choice>
    <mc:Fallback xmlns="">
      <p:transition spd="slow" advTm="902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B1328-3B35-7103-270C-274D7A8D11E8}"/>
              </a:ext>
            </a:extLst>
          </p:cNvPr>
          <p:cNvSpPr txBox="1">
            <a:spLocks/>
          </p:cNvSpPr>
          <p:nvPr/>
        </p:nvSpPr>
        <p:spPr bwMode="auto">
          <a:xfrm>
            <a:off x="4985464" y="3792267"/>
            <a:ext cx="6468011" cy="27172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数据打包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将图像数据与参数打包，生成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软件需要的数据格式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8"/>
            <a:ext cx="7687631" cy="712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传输模块包括序列化、打包和传输三部分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9F5940CB-ABE4-4B50-8AE7-4DEBC7CD2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6217" y="4683079"/>
            <a:ext cx="5838435" cy="1786472"/>
          </a:xfrm>
          <a:prstGeom prst="rect">
            <a:avLst/>
          </a:prstGeom>
        </p:spPr>
      </p:pic>
      <p:sp>
        <p:nvSpPr>
          <p:cNvPr id="2" name="内容占位符 2">
            <a:extLst>
              <a:ext uri="{FF2B5EF4-FFF2-40B4-BE49-F238E27FC236}">
                <a16:creationId xmlns:a16="http://schemas.microsoft.com/office/drawing/2014/main" id="{E7C4F3DA-1C30-36BD-8AEF-58A66E3B15FE}"/>
              </a:ext>
            </a:extLst>
          </p:cNvPr>
          <p:cNvSpPr txBox="1">
            <a:spLocks/>
          </p:cNvSpPr>
          <p:nvPr/>
        </p:nvSpPr>
        <p:spPr bwMode="auto">
          <a:xfrm>
            <a:off x="353272" y="1487547"/>
            <a:ext cx="4416741" cy="388659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zh-CN" sz="2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Cbor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序列化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与其他探测器格式统一，便于后端数据解析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16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Cbor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序列化二进制数据性能最佳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AAC5B1F-B9C4-6A33-1E4D-A416D45DBE1B}"/>
              </a:ext>
            </a:extLst>
          </p:cNvPr>
          <p:cNvSpPr txBox="1">
            <a:spLocks/>
          </p:cNvSpPr>
          <p:nvPr/>
        </p:nvSpPr>
        <p:spPr bwMode="auto">
          <a:xfrm>
            <a:off x="335140" y="5560483"/>
            <a:ext cx="4434873" cy="9495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zh-CN" sz="2000" b="1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ZeroMQ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PUSH/PULL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模式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多线程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传输给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13AC4D-F3C9-47BC-1527-90C9A8E5D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06" y="2915657"/>
            <a:ext cx="4145209" cy="2402350"/>
          </a:xfrm>
          <a:prstGeom prst="rect">
            <a:avLst/>
          </a:prstGeom>
        </p:spPr>
      </p:pic>
      <p:sp>
        <p:nvSpPr>
          <p:cNvPr id="17" name="圆角矩形标注 28">
            <a:extLst>
              <a:ext uri="{FF2B5EF4-FFF2-40B4-BE49-F238E27FC236}">
                <a16:creationId xmlns:a16="http://schemas.microsoft.com/office/drawing/2014/main" id="{6AE138A3-BA47-88B1-FE99-7E9279672D95}"/>
              </a:ext>
            </a:extLst>
          </p:cNvPr>
          <p:cNvSpPr/>
          <p:nvPr/>
        </p:nvSpPr>
        <p:spPr>
          <a:xfrm>
            <a:off x="5436217" y="4978514"/>
            <a:ext cx="1880819" cy="277070"/>
          </a:xfrm>
          <a:prstGeom prst="wedgeRoundRectCallout">
            <a:avLst>
              <a:gd name="adj1" fmla="val 14980"/>
              <a:gd name="adj2" fmla="val -41067"/>
              <a:gd name="adj3" fmla="val 16667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一次触发后的数据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8D72192-E2D9-4D99-9F9D-D9ADBE0A93DD}"/>
              </a:ext>
            </a:extLst>
          </p:cNvPr>
          <p:cNvSpPr/>
          <p:nvPr/>
        </p:nvSpPr>
        <p:spPr>
          <a:xfrm>
            <a:off x="6126856" y="6303451"/>
            <a:ext cx="4457155" cy="51388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根据光源需求定制高速传输接口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C2FC87-F6F5-CCAC-E650-1D8FE6AD3BC4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2F865429-7731-4A0C-6E4A-BBDCF7E1C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5464" y="1487547"/>
            <a:ext cx="6468011" cy="22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8"/>
            <a:ext cx="7479593" cy="628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格式转换 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存储模块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26CE3E3-D192-E977-505A-B7AC854AF282}"/>
              </a:ext>
            </a:extLst>
          </p:cNvPr>
          <p:cNvSpPr txBox="1">
            <a:spLocks/>
          </p:cNvSpPr>
          <p:nvPr/>
        </p:nvSpPr>
        <p:spPr bwMode="auto">
          <a:xfrm>
            <a:off x="335142" y="1453255"/>
            <a:ext cx="5132007" cy="212456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格式转换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二进制数据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指定图像格式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考虑高能同步辐射实验用户习惯，支持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TIFF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HDF5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CBF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等格式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480FCC3-C3C0-9CA5-61E2-355ADBFFB318}"/>
              </a:ext>
            </a:extLst>
          </p:cNvPr>
          <p:cNvSpPr txBox="1">
            <a:spLocks/>
          </p:cNvSpPr>
          <p:nvPr/>
        </p:nvSpPr>
        <p:spPr bwMode="auto">
          <a:xfrm>
            <a:off x="5678905" y="852829"/>
            <a:ext cx="6272877" cy="536170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数据压缩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压缩数据减轻存储压力（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192 Gbps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 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保证高速压缩的同时具有较高的压缩比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Lz4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算法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在大部分情况下满足需求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不同图像的压缩效果差异很大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图像信息熵与压缩比之间存在显著的相关性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B381C043-10DF-DFA0-D9C5-DDBC019267E3}"/>
              </a:ext>
            </a:extLst>
          </p:cNvPr>
          <p:cNvSpPr txBox="1">
            <a:spLocks/>
          </p:cNvSpPr>
          <p:nvPr/>
        </p:nvSpPr>
        <p:spPr bwMode="auto">
          <a:xfrm>
            <a:off x="353272" y="3759266"/>
            <a:ext cx="5113877" cy="21245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数据存储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本地提供数据备份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线站用户可利用存储数据现场解析图像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存储方案：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Dell R760 + PERC12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9A92970-F5A6-97CA-9792-47D72293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302" y="4373070"/>
            <a:ext cx="3134924" cy="1702024"/>
          </a:xfrm>
          <a:prstGeom prst="rect">
            <a:avLst/>
          </a:prstGeom>
        </p:spPr>
      </p:pic>
      <p:sp>
        <p:nvSpPr>
          <p:cNvPr id="18" name="圆角矩形标注 28">
            <a:extLst>
              <a:ext uri="{FF2B5EF4-FFF2-40B4-BE49-F238E27FC236}">
                <a16:creationId xmlns:a16="http://schemas.microsoft.com/office/drawing/2014/main" id="{01A8F898-842A-7953-B8C0-924A1BC86319}"/>
              </a:ext>
            </a:extLst>
          </p:cNvPr>
          <p:cNvSpPr/>
          <p:nvPr/>
        </p:nvSpPr>
        <p:spPr>
          <a:xfrm>
            <a:off x="9153625" y="3870752"/>
            <a:ext cx="2357933" cy="451516"/>
          </a:xfrm>
          <a:prstGeom prst="wedgeRoundRectCallout">
            <a:avLst>
              <a:gd name="adj1" fmla="val 14980"/>
              <a:gd name="adj2" fmla="val -41067"/>
              <a:gd name="adj3" fmla="val 16667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不同实验条件下的图像信息熵和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LZ4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压缩比分布图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D05FCCD-F0A3-BE3D-027E-00C45231F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18" y="4373070"/>
            <a:ext cx="2920550" cy="1702024"/>
          </a:xfrm>
          <a:prstGeom prst="rect">
            <a:avLst/>
          </a:prstGeom>
        </p:spPr>
      </p:pic>
      <p:sp>
        <p:nvSpPr>
          <p:cNvPr id="26" name="圆角矩形标注 28">
            <a:extLst>
              <a:ext uri="{FF2B5EF4-FFF2-40B4-BE49-F238E27FC236}">
                <a16:creationId xmlns:a16="http://schemas.microsoft.com/office/drawing/2014/main" id="{FD238BB3-9318-85DB-00B8-0B9C3A11FB01}"/>
              </a:ext>
            </a:extLst>
          </p:cNvPr>
          <p:cNvSpPr/>
          <p:nvPr/>
        </p:nvSpPr>
        <p:spPr>
          <a:xfrm>
            <a:off x="6218002" y="3870752"/>
            <a:ext cx="1983181" cy="451516"/>
          </a:xfrm>
          <a:prstGeom prst="wedgeRoundRectCallout">
            <a:avLst>
              <a:gd name="adj1" fmla="val 14980"/>
              <a:gd name="adj2" fmla="val -41067"/>
              <a:gd name="adj3" fmla="val 16667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不同的压缩算法的压缩速度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压缩率分布图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BB1F58-7C72-CD42-26D8-3E9121D77E2F}"/>
              </a:ext>
            </a:extLst>
          </p:cNvPr>
          <p:cNvSpPr/>
          <p:nvPr/>
        </p:nvSpPr>
        <p:spPr>
          <a:xfrm>
            <a:off x="353272" y="6027311"/>
            <a:ext cx="6369261" cy="51388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高集成度需求：基于服务器本身完成数据存储</a:t>
            </a:r>
          </a:p>
        </p:txBody>
      </p:sp>
    </p:spTree>
    <p:extLst>
      <p:ext uri="{BB962C8B-B14F-4D97-AF65-F5344CB8AC3E}">
        <p14:creationId xmlns:p14="http://schemas.microsoft.com/office/powerpoint/2010/main" val="7461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872AD-0B1F-DDA1-15FF-759053910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4814B2A-2E59-26DF-454B-EBA53CB1A929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A36E30-FE4F-35D2-1A29-C4D936F30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84278FD-97E3-B9FC-2EDE-4001C5F56D0A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E38B4B1-0A81-9BFD-A9D6-31145924E95E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CBACA33-A93F-6037-FBE3-2164FA0F4677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9B3A9FAC-16FF-FE06-B5BF-BFE3BF695FDF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ECDBD7B-6D7D-764E-4F71-4CC2E47C7252}"/>
              </a:ext>
            </a:extLst>
          </p:cNvPr>
          <p:cNvSpPr/>
          <p:nvPr/>
        </p:nvSpPr>
        <p:spPr>
          <a:xfrm>
            <a:off x="2804140" y="6094255"/>
            <a:ext cx="6583720" cy="51388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提供灵活的运行控制方法与友好的数据交互方式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F89DB3E1-A15F-68AC-86B0-AB90A6F793D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49800DA-763A-02DE-CF10-6B0B76AFEC69}"/>
              </a:ext>
            </a:extLst>
          </p:cNvPr>
          <p:cNvSpPr txBox="1">
            <a:spLocks/>
          </p:cNvSpPr>
          <p:nvPr/>
        </p:nvSpPr>
        <p:spPr>
          <a:xfrm>
            <a:off x="335140" y="760647"/>
            <a:ext cx="8928603" cy="229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在线软件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运行控制模块：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实现配置和控制管理功能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信息监控模块：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监控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DAQ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系统的运行状态并记录日志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信息发布模块：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显示状态和日志，并提供双阈值抽样图像的实时显示和分析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BC23B0-5453-873E-65AC-513D1ED87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178" y="3055628"/>
            <a:ext cx="4199204" cy="28057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447CC44-6EB1-94BA-7059-DBC7BECCA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72" y="3051929"/>
            <a:ext cx="4199204" cy="2809467"/>
          </a:xfrm>
          <a:prstGeom prst="rect">
            <a:avLst/>
          </a:prstGeom>
        </p:spPr>
      </p:pic>
      <p:sp>
        <p:nvSpPr>
          <p:cNvPr id="2" name="内容占位符 4">
            <a:extLst>
              <a:ext uri="{FF2B5EF4-FFF2-40B4-BE49-F238E27FC236}">
                <a16:creationId xmlns:a16="http://schemas.microsoft.com/office/drawing/2014/main" id="{C311E867-9361-2448-234B-2D4D37B2EFAC}"/>
              </a:ext>
            </a:extLst>
          </p:cNvPr>
          <p:cNvSpPr txBox="1">
            <a:spLocks/>
          </p:cNvSpPr>
          <p:nvPr/>
        </p:nvSpPr>
        <p:spPr bwMode="auto">
          <a:xfrm>
            <a:off x="1859279" y="4245737"/>
            <a:ext cx="1776858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运行控制界面</a:t>
            </a:r>
          </a:p>
        </p:txBody>
      </p:sp>
      <p:sp>
        <p:nvSpPr>
          <p:cNvPr id="3" name="内容占位符 4">
            <a:extLst>
              <a:ext uri="{FF2B5EF4-FFF2-40B4-BE49-F238E27FC236}">
                <a16:creationId xmlns:a16="http://schemas.microsoft.com/office/drawing/2014/main" id="{6CCDF50D-AD8A-4F6D-0A11-475495BA0140}"/>
              </a:ext>
            </a:extLst>
          </p:cNvPr>
          <p:cNvSpPr txBox="1">
            <a:spLocks/>
          </p:cNvSpPr>
          <p:nvPr/>
        </p:nvSpPr>
        <p:spPr bwMode="auto">
          <a:xfrm>
            <a:off x="6384437" y="4245736"/>
            <a:ext cx="1776858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抽样显示界面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3843361-F4BD-4626-DBA7-E353702999CF}"/>
              </a:ext>
            </a:extLst>
          </p:cNvPr>
          <p:cNvSpPr txBox="1">
            <a:spLocks/>
          </p:cNvSpPr>
          <p:nvPr/>
        </p:nvSpPr>
        <p:spPr bwMode="auto">
          <a:xfrm>
            <a:off x="9263743" y="2949131"/>
            <a:ext cx="2688833" cy="112093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显示和记录日志信息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2C50B4C-5E3A-6953-F981-18C4A1A1A045}"/>
              </a:ext>
            </a:extLst>
          </p:cNvPr>
          <p:cNvSpPr txBox="1">
            <a:spLocks/>
          </p:cNvSpPr>
          <p:nvPr/>
        </p:nvSpPr>
        <p:spPr bwMode="auto">
          <a:xfrm>
            <a:off x="9263743" y="4199753"/>
            <a:ext cx="2688833" cy="166164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对抽样图像在线分析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B641D91A-92F1-6F5D-07BF-01871201FD9C}"/>
              </a:ext>
            </a:extLst>
          </p:cNvPr>
          <p:cNvSpPr txBox="1">
            <a:spLocks/>
          </p:cNvSpPr>
          <p:nvPr/>
        </p:nvSpPr>
        <p:spPr bwMode="auto">
          <a:xfrm>
            <a:off x="9263743" y="1060689"/>
            <a:ext cx="2688831" cy="174025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根据控制按钮实现状态切换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F9B7D0-0A8D-75B3-A0F7-94345323E5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t="-1884" r="24791" b="-1"/>
          <a:stretch>
            <a:fillRect/>
          </a:stretch>
        </p:blipFill>
        <p:spPr>
          <a:xfrm>
            <a:off x="9297653" y="3404810"/>
            <a:ext cx="2621009" cy="583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B2FB63-80D9-48C8-AA6D-E49A412DC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41" y="4653541"/>
            <a:ext cx="2113792" cy="1167883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625F5E28-E2F5-58AF-62AB-8B85B6082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3879" y="1725497"/>
            <a:ext cx="2574117" cy="93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6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8B756-C1F0-2A42-3123-EF6DCDAED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4FAD52A-0554-F8EE-A29D-C2D7F94D0FB9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268BF13-34DA-2B9B-25C7-D14AF04B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2967FB6-7044-D8DA-6CE8-35CA6C43786E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8D8D0F3-7C89-9805-5ADF-1BECA3B39E25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7B6F092-CBCC-A3D6-5BB5-619CDB3E4576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C10C856-AD11-84BC-51CC-9F9DDBBEBA28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29C9042-0827-E04A-A497-C88D2EF94EB4}"/>
              </a:ext>
            </a:extLst>
          </p:cNvPr>
          <p:cNvSpPr/>
          <p:nvPr/>
        </p:nvSpPr>
        <p:spPr>
          <a:xfrm>
            <a:off x="1512943" y="6067189"/>
            <a:ext cx="9166113" cy="51388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DAQ 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核心功能全部实现，在 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光束线成功部署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5518E5A-99E9-5894-8179-196089490907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6787C7AB-6D38-746A-2CD3-1E2AB50B491E}"/>
              </a:ext>
            </a:extLst>
          </p:cNvPr>
          <p:cNvSpPr txBox="1">
            <a:spLocks/>
          </p:cNvSpPr>
          <p:nvPr/>
        </p:nvSpPr>
        <p:spPr>
          <a:xfrm>
            <a:off x="335140" y="760648"/>
            <a:ext cx="6717593" cy="2993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线站部署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HPES-BPIX4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部署在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生物大分子微晶衍射线站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探测器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DAQ -&gt; HEPS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软件全链路调通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 </a:t>
            </a: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</a:t>
            </a:r>
            <a:r>
              <a:rPr lang="en-US" altLang="zh-CN" sz="20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Hz </a:t>
            </a:r>
            <a:r>
              <a:rPr lang="zh-CN" altLang="en-US" sz="20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下稳定运行（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满足</a:t>
            </a: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年性能指标</a:t>
            </a:r>
            <a:r>
              <a:rPr lang="zh-CN" altLang="en-US" sz="2000" b="1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FA58D6DE-34D8-9191-5E71-AF3B20D3C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140" y="3176617"/>
            <a:ext cx="6435468" cy="2376302"/>
          </a:xfrm>
          <a:prstGeom prst="rect">
            <a:avLst/>
          </a:prstGeom>
        </p:spPr>
      </p:pic>
      <p:sp>
        <p:nvSpPr>
          <p:cNvPr id="7" name="内容占位符 4">
            <a:extLst>
              <a:ext uri="{FF2B5EF4-FFF2-40B4-BE49-F238E27FC236}">
                <a16:creationId xmlns:a16="http://schemas.microsoft.com/office/drawing/2014/main" id="{700F70E5-2D7A-C261-8B69-5521BAA5B15C}"/>
              </a:ext>
            </a:extLst>
          </p:cNvPr>
          <p:cNvSpPr txBox="1">
            <a:spLocks/>
          </p:cNvSpPr>
          <p:nvPr/>
        </p:nvSpPr>
        <p:spPr bwMode="auto">
          <a:xfrm>
            <a:off x="1859279" y="5403126"/>
            <a:ext cx="3982543" cy="449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探测器系统在线站部署架构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B9831F5-8AA1-44A8-9A99-7DE33DB5F006}"/>
              </a:ext>
            </a:extLst>
          </p:cNvPr>
          <p:cNvSpPr/>
          <p:nvPr/>
        </p:nvSpPr>
        <p:spPr>
          <a:xfrm>
            <a:off x="206116" y="4209419"/>
            <a:ext cx="1420554" cy="140909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6EEA19-9A5B-1A52-41E6-DC92A2C82FF6}"/>
              </a:ext>
            </a:extLst>
          </p:cNvPr>
          <p:cNvSpPr txBox="1"/>
          <p:nvPr/>
        </p:nvSpPr>
        <p:spPr>
          <a:xfrm>
            <a:off x="206115" y="4188041"/>
            <a:ext cx="1317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software</a:t>
            </a:r>
            <a:endParaRPr lang="zh-CN" altLang="en-US" sz="12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2CC12A-8633-7B48-9532-14A100CEE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41639" r="15556" b="16305"/>
          <a:stretch/>
        </p:blipFill>
        <p:spPr>
          <a:xfrm>
            <a:off x="7052733" y="2118122"/>
            <a:ext cx="2523098" cy="196489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6D33D11-5891-E5D0-3111-08135E6E2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8527" r="24273" b="25220"/>
          <a:stretch>
            <a:fillRect/>
          </a:stretch>
        </p:blipFill>
        <p:spPr>
          <a:xfrm>
            <a:off x="9687551" y="3754244"/>
            <a:ext cx="2264230" cy="22503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B2EF7F-D7B9-6D28-5E69-5107637F6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25432" r="8905"/>
          <a:stretch>
            <a:fillRect/>
          </a:stretch>
        </p:blipFill>
        <p:spPr>
          <a:xfrm>
            <a:off x="7052733" y="4169401"/>
            <a:ext cx="2523098" cy="181140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AC85D12-1A75-18DE-695B-598C76E84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51" y="2010821"/>
            <a:ext cx="2264230" cy="1542019"/>
          </a:xfrm>
          <a:prstGeom prst="rect">
            <a:avLst/>
          </a:prstGeom>
        </p:spPr>
      </p:pic>
      <p:sp>
        <p:nvSpPr>
          <p:cNvPr id="23" name="内容占位符 4">
            <a:extLst>
              <a:ext uri="{FF2B5EF4-FFF2-40B4-BE49-F238E27FC236}">
                <a16:creationId xmlns:a16="http://schemas.microsoft.com/office/drawing/2014/main" id="{858B690F-40FA-ADAA-ED67-38D06A105479}"/>
              </a:ext>
            </a:extLst>
          </p:cNvPr>
          <p:cNvSpPr txBox="1">
            <a:spLocks/>
          </p:cNvSpPr>
          <p:nvPr/>
        </p:nvSpPr>
        <p:spPr bwMode="auto">
          <a:xfrm>
            <a:off x="7713401" y="2926634"/>
            <a:ext cx="1278200" cy="2558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内容占位符 4">
            <a:extLst>
              <a:ext uri="{FF2B5EF4-FFF2-40B4-BE49-F238E27FC236}">
                <a16:creationId xmlns:a16="http://schemas.microsoft.com/office/drawing/2014/main" id="{6278C97F-E49A-90FE-F6E1-C42DE4F4EF49}"/>
              </a:ext>
            </a:extLst>
          </p:cNvPr>
          <p:cNvSpPr txBox="1">
            <a:spLocks/>
          </p:cNvSpPr>
          <p:nvPr/>
        </p:nvSpPr>
        <p:spPr bwMode="auto">
          <a:xfrm>
            <a:off x="7052733" y="3341513"/>
            <a:ext cx="723831" cy="254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衍射仪</a:t>
            </a:r>
          </a:p>
        </p:txBody>
      </p:sp>
      <p:sp>
        <p:nvSpPr>
          <p:cNvPr id="25" name="内容占位符 4">
            <a:extLst>
              <a:ext uri="{FF2B5EF4-FFF2-40B4-BE49-F238E27FC236}">
                <a16:creationId xmlns:a16="http://schemas.microsoft.com/office/drawing/2014/main" id="{95A44029-6F32-9ED8-77EC-2BB7FE76EC48}"/>
              </a:ext>
            </a:extLst>
          </p:cNvPr>
          <p:cNvSpPr txBox="1">
            <a:spLocks/>
          </p:cNvSpPr>
          <p:nvPr/>
        </p:nvSpPr>
        <p:spPr bwMode="auto">
          <a:xfrm>
            <a:off x="7589980" y="5627734"/>
            <a:ext cx="1278200" cy="2558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</a:t>
            </a:r>
          </a:p>
        </p:txBody>
      </p:sp>
      <p:sp>
        <p:nvSpPr>
          <p:cNvPr id="26" name="内容占位符 4">
            <a:extLst>
              <a:ext uri="{FF2B5EF4-FFF2-40B4-BE49-F238E27FC236}">
                <a16:creationId xmlns:a16="http://schemas.microsoft.com/office/drawing/2014/main" id="{D9627631-8E1B-1C52-B131-DBCAD1E51118}"/>
              </a:ext>
            </a:extLst>
          </p:cNvPr>
          <p:cNvSpPr txBox="1">
            <a:spLocks/>
          </p:cNvSpPr>
          <p:nvPr/>
        </p:nvSpPr>
        <p:spPr bwMode="auto">
          <a:xfrm>
            <a:off x="10243157" y="4071525"/>
            <a:ext cx="639100" cy="2558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E809257-9A3B-74A9-4F29-857A1722C5FA}"/>
              </a:ext>
            </a:extLst>
          </p:cNvPr>
          <p:cNvSpPr/>
          <p:nvPr/>
        </p:nvSpPr>
        <p:spPr>
          <a:xfrm>
            <a:off x="9770534" y="3050325"/>
            <a:ext cx="270934" cy="291188"/>
          </a:xfrm>
          <a:prstGeom prst="ellipse">
            <a:avLst/>
          </a:prstGeom>
          <a:noFill/>
          <a:ln w="28575">
            <a:solidFill>
              <a:srgbClr val="1F49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0F98-F1CE-D5AC-4EC7-86F4F39C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D286D81-2491-1811-19F8-F454FC813DEF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C281D04-D358-54C4-199C-4A84088E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005934F-E458-5793-6DC3-E612B7F2CC2A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4E4A3E4-4CD1-B46D-D1AE-21BE2713E101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87D8E71-C9DE-B8E9-87E9-F76F6A70B3CB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CE06922B-CF82-6DD1-9BDE-039D1E1F0C7D}"/>
              </a:ext>
            </a:extLst>
          </p:cNvPr>
          <p:cNvSpPr txBox="1"/>
          <p:nvPr/>
        </p:nvSpPr>
        <p:spPr>
          <a:xfrm>
            <a:off x="11890638" y="6560393"/>
            <a:ext cx="41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D561891F-4026-B773-309F-F71650DA4872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性能评估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D4FA73D1-95F1-BE91-09FB-DC37ECCF90B0}"/>
              </a:ext>
            </a:extLst>
          </p:cNvPr>
          <p:cNvSpPr txBox="1">
            <a:spLocks/>
          </p:cNvSpPr>
          <p:nvPr/>
        </p:nvSpPr>
        <p:spPr>
          <a:xfrm>
            <a:off x="335141" y="760648"/>
            <a:ext cx="6734526" cy="625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 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CN" b="1" kern="0" dirty="0" err="1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KHz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帧率，全面评估 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系统整体性能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554106F-7E19-2BD4-F992-A6514CEDC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35799"/>
              </p:ext>
            </p:extLst>
          </p:nvPr>
        </p:nvGraphicFramePr>
        <p:xfrm>
          <a:off x="353272" y="1386078"/>
          <a:ext cx="3525659" cy="3024000"/>
        </p:xfrm>
        <a:graphic>
          <a:graphicData uri="http://schemas.openxmlformats.org/drawingml/2006/table">
            <a:tbl>
              <a:tblPr/>
              <a:tblGrid>
                <a:gridCol w="1221632">
                  <a:extLst>
                    <a:ext uri="{9D8B030D-6E8A-4147-A177-3AD203B41FA5}">
                      <a16:colId xmlns:a16="http://schemas.microsoft.com/office/drawing/2014/main" val="4270940106"/>
                    </a:ext>
                  </a:extLst>
                </a:gridCol>
                <a:gridCol w="2304027">
                  <a:extLst>
                    <a:ext uri="{9D8B030D-6E8A-4147-A177-3AD203B41FA5}">
                      <a16:colId xmlns:a16="http://schemas.microsoft.com/office/drawing/2014/main" val="421755933"/>
                    </a:ext>
                  </a:extLst>
                </a:gridCol>
              </a:tblGrid>
              <a:tr h="432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独立测试各功能模块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/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5014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zh-CN" altLang="en-US" sz="1600" b="1" ker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模块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altLang="zh-CN" sz="1600" b="1" kern="0" dirty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KHz</a:t>
                      </a: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预计资源占用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566718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fontAlgn="b" latinLnBrk="0" hangingPunct="1"/>
                      <a:r>
                        <a:rPr lang="zh-CN" altLang="en-US" sz="1600" b="1" ker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读出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~10 </a:t>
                      </a: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逻辑核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207623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组装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~2 </a:t>
                      </a: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逻辑核</a:t>
                      </a:r>
                      <a:endParaRPr lang="en-US" altLang="zh-CN" sz="1600" b="1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646521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处理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~30 </a:t>
                      </a: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逻辑核</a:t>
                      </a:r>
                      <a:endParaRPr lang="en-US" altLang="zh-CN" sz="1600" b="1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45841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存储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~30 </a:t>
                      </a: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逻辑核</a:t>
                      </a:r>
                      <a:endParaRPr lang="en-US" altLang="zh-CN" sz="1600" b="1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391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总计</a:t>
                      </a:r>
                      <a:endParaRPr lang="en-US" altLang="zh-CN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1" kern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~70 </a:t>
                      </a:r>
                      <a:r>
                        <a:rPr lang="zh-CN" altLang="en-US" sz="1600" b="1" kern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逻辑核</a:t>
                      </a:r>
                      <a:endParaRPr lang="en-US" altLang="zh-CN" sz="1600" b="1" kern="0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13264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22F8936-5ADE-83CF-37EB-81FE8F7EF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395839"/>
              </p:ext>
            </p:extLst>
          </p:nvPr>
        </p:nvGraphicFramePr>
        <p:xfrm>
          <a:off x="4051637" y="1384846"/>
          <a:ext cx="4088725" cy="2160000"/>
        </p:xfrm>
        <a:graphic>
          <a:graphicData uri="http://schemas.openxmlformats.org/drawingml/2006/table">
            <a:tbl>
              <a:tblPr/>
              <a:tblGrid>
                <a:gridCol w="2844134">
                  <a:extLst>
                    <a:ext uri="{9D8B030D-6E8A-4147-A177-3AD203B41FA5}">
                      <a16:colId xmlns:a16="http://schemas.microsoft.com/office/drawing/2014/main" val="4270940106"/>
                    </a:ext>
                  </a:extLst>
                </a:gridCol>
                <a:gridCol w="1244591">
                  <a:extLst>
                    <a:ext uri="{9D8B030D-6E8A-4147-A177-3AD203B41FA5}">
                      <a16:colId xmlns:a16="http://schemas.microsoft.com/office/drawing/2014/main" val="421755933"/>
                    </a:ext>
                  </a:extLst>
                </a:gridCol>
              </a:tblGrid>
              <a:tr h="432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DAQ </a:t>
                      </a:r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与探测器 </a:t>
                      </a: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 Hz </a:t>
                      </a:r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联调性能实测</a:t>
                      </a:r>
                      <a:endParaRPr lang="en-US" altLang="zh-CN" sz="1600" b="1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/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50142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读出</a:t>
                      </a: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组装</a:t>
                      </a: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处理</a:t>
                      </a: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存盘线程数</a:t>
                      </a:r>
                      <a:endParaRPr lang="en-US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20/1/6/6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20762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CPU 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使用率</a:t>
                      </a:r>
                      <a:endParaRPr lang="en-US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7%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64652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占用逻辑核数</a:t>
                      </a:r>
                      <a:endParaRPr lang="en-US" sz="1600" b="1" kern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4584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US" altLang="zh-CN" sz="1600" b="1" kern="0" dirty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KHz</a:t>
                      </a:r>
                      <a:r>
                        <a:rPr lang="en-US" altLang="zh-CN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CN" altLang="en-US" sz="1600" b="1" kern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预计逻辑核占用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kern="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77622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B4865C6-62A7-974A-5AC5-A8D7CC2C9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864728"/>
              </p:ext>
            </p:extLst>
          </p:nvPr>
        </p:nvGraphicFramePr>
        <p:xfrm>
          <a:off x="8205412" y="1368207"/>
          <a:ext cx="3986588" cy="3353852"/>
        </p:xfrm>
        <a:graphic>
          <a:graphicData uri="http://schemas.openxmlformats.org/drawingml/2006/table">
            <a:tbl>
              <a:tblPr/>
              <a:tblGrid>
                <a:gridCol w="1381341">
                  <a:extLst>
                    <a:ext uri="{9D8B030D-6E8A-4147-A177-3AD203B41FA5}">
                      <a16:colId xmlns:a16="http://schemas.microsoft.com/office/drawing/2014/main" val="4270940106"/>
                    </a:ext>
                  </a:extLst>
                </a:gridCol>
                <a:gridCol w="2605247">
                  <a:extLst>
                    <a:ext uri="{9D8B030D-6E8A-4147-A177-3AD203B41FA5}">
                      <a16:colId xmlns:a16="http://schemas.microsoft.com/office/drawing/2014/main" val="421755933"/>
                    </a:ext>
                  </a:extLst>
                </a:gridCol>
              </a:tblGrid>
              <a:tr h="33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服务器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Dell PowerEdge R760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50142"/>
                  </a:ext>
                </a:extLst>
              </a:tr>
              <a:tr h="666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CPU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pt-BR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Intel(R) Xeon(R) Platinum </a:t>
                      </a:r>
                      <a:r>
                        <a:rPr lang="pt-BR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hlinkClick r:id="rId4"/>
                        </a:rPr>
                        <a:t>8462Y+@2.80GHz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207623"/>
                  </a:ext>
                </a:extLst>
              </a:tr>
              <a:tr h="33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CPU(</a:t>
                      </a: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646521"/>
                  </a:ext>
                </a:extLst>
              </a:tr>
              <a:tr h="33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逻辑核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128</a:t>
                      </a:r>
                      <a:r>
                        <a:rPr lang="zh-CN" altLang="en-US" sz="16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（物理核：</a:t>
                      </a:r>
                      <a:r>
                        <a:rPr lang="en-US" altLang="zh-CN" sz="16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r>
                        <a:rPr lang="zh-CN" altLang="en-US" sz="16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6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45841"/>
                  </a:ext>
                </a:extLst>
              </a:tr>
              <a:tr h="336856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内核版本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Linux 4.18.0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3911"/>
                  </a:ext>
                </a:extLst>
              </a:tr>
              <a:tr h="33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网卡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 Gb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670227"/>
                  </a:ext>
                </a:extLst>
              </a:tr>
              <a:tr h="666358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存储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两组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 5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8×3.2TB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NVMe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SSD </a:t>
                      </a:r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zh-CN" altLang="en-US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374963"/>
                  </a:ext>
                </a:extLst>
              </a:tr>
              <a:tr h="3368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RAID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Dell PERC12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63067"/>
                  </a:ext>
                </a:extLst>
              </a:tr>
            </a:tbl>
          </a:graphicData>
        </a:graphic>
      </p:graphicFrame>
      <p:sp>
        <p:nvSpPr>
          <p:cNvPr id="7" name="内容占位符 4">
            <a:extLst>
              <a:ext uri="{FF2B5EF4-FFF2-40B4-BE49-F238E27FC236}">
                <a16:creationId xmlns:a16="http://schemas.microsoft.com/office/drawing/2014/main" id="{C73C24CE-C974-454D-7C49-AA4DB486DD19}"/>
              </a:ext>
            </a:extLst>
          </p:cNvPr>
          <p:cNvSpPr txBox="1">
            <a:spLocks/>
          </p:cNvSpPr>
          <p:nvPr/>
        </p:nvSpPr>
        <p:spPr bwMode="auto">
          <a:xfrm>
            <a:off x="9243584" y="934258"/>
            <a:ext cx="1910244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测试环境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E3EECE0-F366-D8CA-6945-EFAD12FBDB26}"/>
              </a:ext>
            </a:extLst>
          </p:cNvPr>
          <p:cNvSpPr/>
          <p:nvPr/>
        </p:nvSpPr>
        <p:spPr>
          <a:xfrm>
            <a:off x="4051636" y="3659950"/>
            <a:ext cx="4088725" cy="1018188"/>
          </a:xfrm>
          <a:prstGeom prst="rect">
            <a:avLst/>
          </a:prstGeom>
          <a:noFill/>
          <a:ln w="28575">
            <a:solidFill>
              <a:srgbClr val="4F81BD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集成时，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高负载</a:t>
            </a:r>
            <a:r>
              <a:rPr lang="zh-CN" altLang="en-US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下的资源竞争以及与数据交互和复制相关的开销都会使 </a:t>
            </a:r>
            <a:r>
              <a:rPr lang="en-US" altLang="zh-CN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性能下降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3E5E955C-8EE8-EF2D-7617-6209074D4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106849"/>
              </p:ext>
            </p:extLst>
          </p:nvPr>
        </p:nvGraphicFramePr>
        <p:xfrm>
          <a:off x="5765365" y="5155441"/>
          <a:ext cx="6422571" cy="144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1676">
                  <a:extLst>
                    <a:ext uri="{9D8B030D-6E8A-4147-A177-3AD203B41FA5}">
                      <a16:colId xmlns:a16="http://schemas.microsoft.com/office/drawing/2014/main" val="4290963681"/>
                    </a:ext>
                  </a:extLst>
                </a:gridCol>
                <a:gridCol w="1237493">
                  <a:extLst>
                    <a:ext uri="{9D8B030D-6E8A-4147-A177-3AD203B41FA5}">
                      <a16:colId xmlns:a16="http://schemas.microsoft.com/office/drawing/2014/main" val="2447028881"/>
                    </a:ext>
                  </a:extLst>
                </a:gridCol>
                <a:gridCol w="1241134">
                  <a:extLst>
                    <a:ext uri="{9D8B030D-6E8A-4147-A177-3AD203B41FA5}">
                      <a16:colId xmlns:a16="http://schemas.microsoft.com/office/drawing/2014/main" val="2660846381"/>
                    </a:ext>
                  </a:extLst>
                </a:gridCol>
                <a:gridCol w="1241134">
                  <a:extLst>
                    <a:ext uri="{9D8B030D-6E8A-4147-A177-3AD203B41FA5}">
                      <a16:colId xmlns:a16="http://schemas.microsoft.com/office/drawing/2014/main" val="2826721967"/>
                    </a:ext>
                  </a:extLst>
                </a:gridCol>
                <a:gridCol w="1241134">
                  <a:extLst>
                    <a:ext uri="{9D8B030D-6E8A-4147-A177-3AD203B41FA5}">
                      <a16:colId xmlns:a16="http://schemas.microsoft.com/office/drawing/2014/main" val="789847568"/>
                    </a:ext>
                  </a:extLst>
                </a:gridCol>
              </a:tblGrid>
              <a:tr h="307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RAID5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RAID5 X 2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RAID0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RAID10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43847"/>
                  </a:ext>
                </a:extLst>
              </a:tr>
              <a:tr h="27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数据块大小</a:t>
                      </a: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16K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16K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16K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16K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919920865"/>
                  </a:ext>
                </a:extLst>
              </a:tr>
              <a:tr h="27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线程数</a:t>
                      </a:r>
                      <a:endParaRPr lang="en-US" altLang="zh-CN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48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99818467"/>
                  </a:ext>
                </a:extLst>
              </a:tr>
              <a:tr h="2748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Fio</a:t>
                      </a:r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顺序写入</a:t>
                      </a: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&gt;10 GB/s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&gt;20 GB/s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~15 GB/s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~9 GB/s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07697088"/>
                  </a:ext>
                </a:extLst>
              </a:tr>
              <a:tr h="30776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占用逻辑核数</a:t>
                      </a:r>
                    </a:p>
                  </a:txBody>
                  <a:tcPr marL="5443" marR="5443" marT="5443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08964202"/>
                  </a:ext>
                </a:extLst>
              </a:tr>
            </a:tbl>
          </a:graphicData>
        </a:graphic>
      </p:graphicFrame>
      <p:sp>
        <p:nvSpPr>
          <p:cNvPr id="22" name="圆角矩形标注 28">
            <a:extLst>
              <a:ext uri="{FF2B5EF4-FFF2-40B4-BE49-F238E27FC236}">
                <a16:creationId xmlns:a16="http://schemas.microsoft.com/office/drawing/2014/main" id="{DBE3CDE7-7FCC-2983-B0C1-40BCB6DF71FF}"/>
              </a:ext>
            </a:extLst>
          </p:cNvPr>
          <p:cNvSpPr/>
          <p:nvPr/>
        </p:nvSpPr>
        <p:spPr>
          <a:xfrm>
            <a:off x="6208477" y="4837163"/>
            <a:ext cx="5743304" cy="338658"/>
          </a:xfrm>
          <a:prstGeom prst="wedgeRoundRectCallout">
            <a:avLst>
              <a:gd name="adj1" fmla="val 14980"/>
              <a:gd name="adj2" fmla="val -41067"/>
              <a:gd name="adj3" fmla="val 16667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服务器在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RAID 5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双路同时写入时速度超过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 GB/s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CF59E6B-EB02-0680-F324-DA529A9E830A}"/>
              </a:ext>
            </a:extLst>
          </p:cNvPr>
          <p:cNvSpPr/>
          <p:nvPr/>
        </p:nvSpPr>
        <p:spPr>
          <a:xfrm>
            <a:off x="353272" y="5471922"/>
            <a:ext cx="4796506" cy="81033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根据评估结果，单服务器（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128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逻辑核）能满足 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 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CN" sz="2000" b="1" kern="1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KHz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帧率下运行</a:t>
            </a:r>
          </a:p>
        </p:txBody>
      </p:sp>
    </p:spTree>
    <p:extLst>
      <p:ext uri="{BB962C8B-B14F-4D97-AF65-F5344CB8AC3E}">
        <p14:creationId xmlns:p14="http://schemas.microsoft.com/office/powerpoint/2010/main" val="34678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99B3-4493-5D85-6491-E90AED0A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C988DC8-85A4-AEF2-5E44-95BF40EA4DEF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F7BB2D5-56E9-49CA-47FF-15B6BF4DF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A5C85BA-5AF2-3567-9A02-F5FB7F2F28DA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9C55EB9-33FA-1A72-524E-D63375A69F5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E089994-B07B-156B-9101-C95448233628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3DE9099-E85F-009A-689A-2121AB8407AC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8F2716DC-F870-71F8-2E13-57E1DD8BCCEB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总结与未来展望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FF8391D7-0220-1FAE-522E-4EC3862FD7CF}"/>
              </a:ext>
            </a:extLst>
          </p:cNvPr>
          <p:cNvSpPr txBox="1">
            <a:spLocks/>
          </p:cNvSpPr>
          <p:nvPr/>
        </p:nvSpPr>
        <p:spPr>
          <a:xfrm>
            <a:off x="335140" y="760648"/>
            <a:ext cx="8928603" cy="584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尝试使用 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GPU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加速等先进方案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DD2AAD5A-EBE2-E8FA-C6B8-E17E3F29DDAF}"/>
              </a:ext>
            </a:extLst>
          </p:cNvPr>
          <p:cNvSpPr txBox="1">
            <a:spLocks/>
          </p:cNvSpPr>
          <p:nvPr/>
        </p:nvSpPr>
        <p:spPr bwMode="auto">
          <a:xfrm>
            <a:off x="335139" y="1345421"/>
            <a:ext cx="6163977" cy="42459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在线处理异构加速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GPU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在线处理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任务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处理一帧图像加速比达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倍（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A30 vs CPU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单核）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将在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DAQ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7199D8D-A9B1-F49A-1733-2C4B3E0A4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99"/>
          <a:stretch>
            <a:fillRect/>
          </a:stretch>
        </p:blipFill>
        <p:spPr>
          <a:xfrm>
            <a:off x="2440965" y="3606038"/>
            <a:ext cx="3914339" cy="1361292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29FBE46-2176-9560-B723-459C55825267}"/>
              </a:ext>
            </a:extLst>
          </p:cNvPr>
          <p:cNvSpPr txBox="1">
            <a:spLocks/>
          </p:cNvSpPr>
          <p:nvPr/>
        </p:nvSpPr>
        <p:spPr bwMode="auto">
          <a:xfrm>
            <a:off x="6783049" y="1345421"/>
            <a:ext cx="5168732" cy="424590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基于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yolo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目标检测的在线压缩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ROI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的动态识别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剪裁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有望结合无损压缩实现更高压缩比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8DE9B61-53D3-F29C-660E-5A8D7A6E58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0587" y="3700725"/>
            <a:ext cx="4350601" cy="18300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860E4F3-9D9B-0A30-7CF3-8BDEB6D395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29" b="66379"/>
          <a:stretch/>
        </p:blipFill>
        <p:spPr bwMode="auto">
          <a:xfrm>
            <a:off x="7797703" y="2946580"/>
            <a:ext cx="1079854" cy="754145"/>
          </a:xfrm>
          <a:prstGeom prst="rect">
            <a:avLst/>
          </a:prstGeom>
          <a:noFill/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B0C6C3E2-BC87-3E62-AD68-04162A252C1E}"/>
              </a:ext>
            </a:extLst>
          </p:cNvPr>
          <p:cNvSpPr/>
          <p:nvPr/>
        </p:nvSpPr>
        <p:spPr>
          <a:xfrm rot="16200000">
            <a:off x="9160630" y="3004841"/>
            <a:ext cx="334660" cy="6070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F14FFA-3B1F-3B8C-2524-1FE299FCB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 r="48269" b="66379"/>
          <a:stretch/>
        </p:blipFill>
        <p:spPr bwMode="auto">
          <a:xfrm>
            <a:off x="9778363" y="2920164"/>
            <a:ext cx="810252" cy="780562"/>
          </a:xfrm>
          <a:prstGeom prst="rect">
            <a:avLst/>
          </a:prstGeom>
          <a:noFill/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A8F4F17F-FC81-A8C6-954D-62AE8BAA7F4C}"/>
              </a:ext>
            </a:extLst>
          </p:cNvPr>
          <p:cNvSpPr txBox="1">
            <a:spLocks/>
          </p:cNvSpPr>
          <p:nvPr/>
        </p:nvSpPr>
        <p:spPr bwMode="auto">
          <a:xfrm>
            <a:off x="2244716" y="5086230"/>
            <a:ext cx="2344821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异构加速框架设计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1AF7A3F-DF22-37D3-8E04-F362E754F8E3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461" y="3606038"/>
            <a:ext cx="1963924" cy="1361292"/>
          </a:xfrm>
          <a:prstGeom prst="rect">
            <a:avLst/>
          </a:prstGeom>
          <a:noFill/>
        </p:spPr>
      </p:pic>
      <p:sp>
        <p:nvSpPr>
          <p:cNvPr id="17" name="内容占位符 4">
            <a:extLst>
              <a:ext uri="{FF2B5EF4-FFF2-40B4-BE49-F238E27FC236}">
                <a16:creationId xmlns:a16="http://schemas.microsoft.com/office/drawing/2014/main" id="{D25BC4FC-F960-6759-EBA5-EC35A9764DCA}"/>
              </a:ext>
            </a:extLst>
          </p:cNvPr>
          <p:cNvSpPr txBox="1">
            <a:spLocks/>
          </p:cNvSpPr>
          <p:nvPr/>
        </p:nvSpPr>
        <p:spPr bwMode="auto">
          <a:xfrm>
            <a:off x="7606242" y="5144579"/>
            <a:ext cx="3279289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 </a:t>
            </a: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yolo 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的压缩模块设计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341CF7A-958A-663D-C34B-E290E11C9F20}"/>
              </a:ext>
            </a:extLst>
          </p:cNvPr>
          <p:cNvSpPr/>
          <p:nvPr/>
        </p:nvSpPr>
        <p:spPr>
          <a:xfrm>
            <a:off x="640603" y="5879701"/>
            <a:ext cx="10910793" cy="58477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设计异构 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系统，在</a:t>
            </a:r>
            <a:r>
              <a:rPr lang="zh-CN" altLang="en-US" sz="2400" b="1" u="sng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功能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u="sng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性能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上满足 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及下一代探测器需求</a:t>
            </a:r>
          </a:p>
        </p:txBody>
      </p:sp>
    </p:spTree>
    <p:extLst>
      <p:ext uri="{BB962C8B-B14F-4D97-AF65-F5344CB8AC3E}">
        <p14:creationId xmlns:p14="http://schemas.microsoft.com/office/powerpoint/2010/main" val="28724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F8728-6403-A866-217A-AEDE32EB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ACDA36E7-66FE-BAAF-7F62-F19F25D3A7E2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7126E0C-01F2-A497-40AB-80D8B5A00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2D1552A-53EC-8B1A-22F3-9DA40338FF10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9C338E0-2149-E543-0C8A-DAECF4E816C1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0316515-BA79-5F29-BD7A-F6A351741875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E6A3A0A-1E2F-F862-2117-7D682AE9EE3A}"/>
              </a:ext>
            </a:extLst>
          </p:cNvPr>
          <p:cNvSpPr txBox="1"/>
          <p:nvPr/>
        </p:nvSpPr>
        <p:spPr>
          <a:xfrm>
            <a:off x="11887201" y="6560393"/>
            <a:ext cx="4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A35A796-41BE-F677-4118-55D238CD574E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总结与未来展望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0675CC81-318B-63FE-2992-3822540818DD}"/>
              </a:ext>
            </a:extLst>
          </p:cNvPr>
          <p:cNvSpPr txBox="1">
            <a:spLocks/>
          </p:cNvSpPr>
          <p:nvPr/>
        </p:nvSpPr>
        <p:spPr>
          <a:xfrm>
            <a:off x="335140" y="760648"/>
            <a:ext cx="11616641" cy="227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及未来更大规模的探测器，设计实现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目前该系统已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成功部署在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HEPS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线站，性能满足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2025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年指标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未来将利用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GPU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实现在线处理，实现异构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DAQ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系统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A779363-DB79-D0B0-713C-BFAEC42545BB}"/>
              </a:ext>
            </a:extLst>
          </p:cNvPr>
          <p:cNvSpPr txBox="1"/>
          <p:nvPr/>
        </p:nvSpPr>
        <p:spPr>
          <a:xfrm>
            <a:off x="4256938" y="4622982"/>
            <a:ext cx="36781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>
                <a:solidFill>
                  <a:srgbClr val="1F497D"/>
                </a:solidFill>
                <a:latin typeface="Calibri" panose="020F0502020204030204" pitchFamily="34" charset="0"/>
              </a:rPr>
              <a:t>THANKS</a:t>
            </a:r>
            <a:endParaRPr lang="zh-CN" altLang="en-US" sz="8000" b="1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3" y="664705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>
            <a:extLst>
              <a:ext uri="{FF2B5EF4-FFF2-40B4-BE49-F238E27FC236}">
                <a16:creationId xmlns:a16="http://schemas.microsoft.com/office/drawing/2014/main" id="{BC0EE5DA-010D-4431-A9A4-0B10686A3429}"/>
              </a:ext>
            </a:extLst>
          </p:cNvPr>
          <p:cNvSpPr txBox="1">
            <a:spLocks/>
          </p:cNvSpPr>
          <p:nvPr/>
        </p:nvSpPr>
        <p:spPr>
          <a:xfrm>
            <a:off x="2721012" y="29744"/>
            <a:ext cx="7055574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51781" y="6551563"/>
            <a:ext cx="355600" cy="37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内容占位符 5">
            <a:extLst>
              <a:ext uri="{FF2B5EF4-FFF2-40B4-BE49-F238E27FC236}">
                <a16:creationId xmlns:a16="http://schemas.microsoft.com/office/drawing/2014/main" id="{35C41476-3397-4BA9-920A-D667E69C3C21}"/>
              </a:ext>
            </a:extLst>
          </p:cNvPr>
          <p:cNvSpPr txBox="1">
            <a:spLocks/>
          </p:cNvSpPr>
          <p:nvPr/>
        </p:nvSpPr>
        <p:spPr bwMode="auto">
          <a:xfrm>
            <a:off x="343417" y="819658"/>
            <a:ext cx="11608364" cy="575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研究背景</a:t>
            </a:r>
            <a:endParaRPr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DAQ 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框架设计</a:t>
            </a:r>
            <a:endParaRPr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DAQ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功能实现与部署</a:t>
            </a:r>
            <a:endParaRPr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DAQ </a:t>
            </a: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性能评估</a:t>
            </a:r>
            <a:endParaRPr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总结与未来展望</a:t>
            </a:r>
            <a:endParaRPr lang="en-US" altLang="zh-CN" sz="28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/>
    </mc:Choice>
    <mc:Fallback xmlns="">
      <p:transition spd="slow" advTm="39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61676" y="6560393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72D02F6A-6B8D-4EDD-957B-B8515CDADE62}"/>
              </a:ext>
            </a:extLst>
          </p:cNvPr>
          <p:cNvSpPr txBox="1">
            <a:spLocks/>
          </p:cNvSpPr>
          <p:nvPr/>
        </p:nvSpPr>
        <p:spPr>
          <a:xfrm>
            <a:off x="335141" y="761652"/>
            <a:ext cx="11616640" cy="1751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是高能所正在自主研发的第四代硅像素探测器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 fontAlgn="base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面向高能同步辐射光源实验</a:t>
            </a:r>
            <a:r>
              <a:rPr lang="zh-CN" altLang="en-US" sz="20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 fontAlgn="base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最大读出带宽：</a:t>
            </a:r>
            <a:r>
              <a:rPr lang="en-US" altLang="zh-CN" sz="20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 M × 16 bit × 2 kHz = </a:t>
            </a: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192 Gbps</a:t>
            </a:r>
          </a:p>
          <a:p>
            <a:pPr marL="257175" marR="0" lvl="0" indent="-257175" algn="l" defTabSz="91440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D75A962-2493-457A-B961-2C406618519F}"/>
              </a:ext>
            </a:extLst>
          </p:cNvPr>
          <p:cNvSpPr txBox="1"/>
          <p:nvPr/>
        </p:nvSpPr>
        <p:spPr>
          <a:xfrm>
            <a:off x="4203556" y="3768634"/>
            <a:ext cx="2016061" cy="1328023"/>
          </a:xfrm>
          <a:prstGeom prst="wedgeRoundRectCallout">
            <a:avLst>
              <a:gd name="adj1" fmla="val -48929"/>
              <a:gd name="adj2" fmla="val 6341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eaLnBrk="1" hangingPunct="1">
              <a:buClr>
                <a:srgbClr val="1F497D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探测面积大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Clr>
                <a:srgbClr val="1F497D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空间分辨率高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Clr>
                <a:srgbClr val="1F497D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采集帧频高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buClr>
                <a:srgbClr val="1F497D"/>
              </a:buClr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动态范围大</a:t>
            </a:r>
            <a:endParaRPr lang="zh-CN" altLang="zh-CN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3B7A6F67-C8DA-4198-8F9A-78245BD566BD}"/>
              </a:ext>
            </a:extLst>
          </p:cNvPr>
          <p:cNvSpPr/>
          <p:nvPr/>
        </p:nvSpPr>
        <p:spPr>
          <a:xfrm>
            <a:off x="6473858" y="4213626"/>
            <a:ext cx="853408" cy="438038"/>
          </a:xfrm>
          <a:prstGeom prst="rightArrow">
            <a:avLst/>
          </a:prstGeom>
          <a:noFill/>
          <a:ln w="1905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F497D"/>
              </a:solidFill>
            </a:endParaRP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B8990DB3-C36A-4949-B266-1575806EF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20668"/>
              </p:ext>
            </p:extLst>
          </p:nvPr>
        </p:nvGraphicFramePr>
        <p:xfrm>
          <a:off x="256903" y="2826554"/>
          <a:ext cx="11300753" cy="3121090"/>
        </p:xfrm>
        <a:graphic>
          <a:graphicData uri="http://schemas.openxmlformats.org/drawingml/2006/table">
            <a:tbl>
              <a:tblPr firstRow="1" bandRow="1"/>
              <a:tblGrid>
                <a:gridCol w="1812763">
                  <a:extLst>
                    <a:ext uri="{9D8B030D-6E8A-4147-A177-3AD203B41FA5}">
                      <a16:colId xmlns:a16="http://schemas.microsoft.com/office/drawing/2014/main" val="708895790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4289005994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3022648018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1297194604"/>
                    </a:ext>
                  </a:extLst>
                </a:gridCol>
                <a:gridCol w="1607820">
                  <a:extLst>
                    <a:ext uri="{9D8B030D-6E8A-4147-A177-3AD203B41FA5}">
                      <a16:colId xmlns:a16="http://schemas.microsoft.com/office/drawing/2014/main" val="756775838"/>
                    </a:ext>
                  </a:extLst>
                </a:gridCol>
                <a:gridCol w="1628503">
                  <a:extLst>
                    <a:ext uri="{9D8B030D-6E8A-4147-A177-3AD203B41FA5}">
                      <a16:colId xmlns:a16="http://schemas.microsoft.com/office/drawing/2014/main" val="2879827772"/>
                    </a:ext>
                  </a:extLst>
                </a:gridCol>
                <a:gridCol w="1428207">
                  <a:extLst>
                    <a:ext uri="{9D8B030D-6E8A-4147-A177-3AD203B41FA5}">
                      <a16:colId xmlns:a16="http://schemas.microsoft.com/office/drawing/2014/main" val="2153573011"/>
                    </a:ext>
                  </a:extLst>
                </a:gridCol>
              </a:tblGrid>
              <a:tr h="478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探测器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BPIX1</a:t>
                      </a:r>
                    </a:p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2015-2016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BPIX2</a:t>
                      </a:r>
                    </a:p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2017-2018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BPIX3</a:t>
                      </a:r>
                    </a:p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2019-2021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BPIX4</a:t>
                      </a:r>
                    </a:p>
                    <a:p>
                      <a:pPr algn="ctr"/>
                      <a:r>
                        <a:rPr lang="zh-CN" altLang="en-US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2022-</a:t>
                      </a:r>
                      <a:r>
                        <a:rPr lang="zh-CN" altLang="en-US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至今</a:t>
                      </a:r>
                      <a:r>
                        <a:rPr lang="zh-CN" altLang="en-US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EIGER2 XE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PILATUS4 X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90989"/>
                  </a:ext>
                </a:extLst>
              </a:tr>
              <a:tr h="281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模块数</a:t>
                      </a: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850930"/>
                  </a:ext>
                </a:extLst>
              </a:tr>
              <a:tr h="281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像素</a:t>
                      </a: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360 K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 M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~1.5 M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 M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 M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M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89749"/>
                  </a:ext>
                </a:extLst>
              </a:tr>
              <a:tr h="281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能量阈值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937401"/>
                  </a:ext>
                </a:extLst>
              </a:tr>
              <a:tr h="478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计数深度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bit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66308"/>
                  </a:ext>
                </a:extLst>
              </a:tr>
              <a:tr h="478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最高帧率（</a:t>
                      </a: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Hz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1200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2000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560</a:t>
                      </a:r>
                    </a:p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burst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806459"/>
                  </a:ext>
                </a:extLst>
              </a:tr>
              <a:tr h="4785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最大带宽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Gbps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192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144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128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956543"/>
                  </a:ext>
                </a:extLst>
              </a:tr>
            </a:tbl>
          </a:graphicData>
        </a:graphic>
      </p:graphicFrame>
      <p:sp>
        <p:nvSpPr>
          <p:cNvPr id="35" name="矩形 34">
            <a:extLst>
              <a:ext uri="{FF2B5EF4-FFF2-40B4-BE49-F238E27FC236}">
                <a16:creationId xmlns:a16="http://schemas.microsoft.com/office/drawing/2014/main" id="{181E1B77-4463-4FF3-88AB-0A2613973DA0}"/>
              </a:ext>
            </a:extLst>
          </p:cNvPr>
          <p:cNvSpPr/>
          <p:nvPr/>
        </p:nvSpPr>
        <p:spPr>
          <a:xfrm>
            <a:off x="2054728" y="2394857"/>
            <a:ext cx="6428872" cy="339517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自研样机指标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C952A80-4723-4708-9872-36B28DFF881A}"/>
              </a:ext>
            </a:extLst>
          </p:cNvPr>
          <p:cNvSpPr/>
          <p:nvPr/>
        </p:nvSpPr>
        <p:spPr>
          <a:xfrm>
            <a:off x="8556171" y="2394857"/>
            <a:ext cx="3001485" cy="339517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先进商业产品指标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D77C9A0-6830-406D-97C8-454718440BEA}"/>
              </a:ext>
            </a:extLst>
          </p:cNvPr>
          <p:cNvSpPr/>
          <p:nvPr/>
        </p:nvSpPr>
        <p:spPr>
          <a:xfrm>
            <a:off x="1538183" y="6038736"/>
            <a:ext cx="9385115" cy="54167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高性能指标给数据获取系统（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）带来全方位挑战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8477A9D3-76BD-485B-BF9E-D0D8C09A1224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2991395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38539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80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61676" y="6560393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72D02F6A-6B8D-4EDD-957B-B8515CDADE62}"/>
              </a:ext>
            </a:extLst>
          </p:cNvPr>
          <p:cNvSpPr txBox="1">
            <a:spLocks/>
          </p:cNvSpPr>
          <p:nvPr/>
        </p:nvSpPr>
        <p:spPr>
          <a:xfrm>
            <a:off x="335140" y="1121015"/>
            <a:ext cx="8259097" cy="584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需求分析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8477A9D3-76BD-485B-BF9E-D0D8C09A1224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3312397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60859E80-05A0-4B68-A668-B024A9AAF425}"/>
              </a:ext>
            </a:extLst>
          </p:cNvPr>
          <p:cNvSpPr txBox="1">
            <a:spLocks/>
          </p:cNvSpPr>
          <p:nvPr/>
        </p:nvSpPr>
        <p:spPr bwMode="auto">
          <a:xfrm>
            <a:off x="335141" y="3333534"/>
            <a:ext cx="4537623" cy="15575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数据流需求</a:t>
            </a:r>
            <a:endParaRPr lang="en-US" altLang="zh-CN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192 Gbps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读出、组装和实时处理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数据格式符合同步辐射实验需求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E24B66E2-274F-4C51-BE9A-F151D9DC6CD0}"/>
              </a:ext>
            </a:extLst>
          </p:cNvPr>
          <p:cNvSpPr txBox="1">
            <a:spLocks/>
          </p:cNvSpPr>
          <p:nvPr/>
        </p:nvSpPr>
        <p:spPr bwMode="auto">
          <a:xfrm>
            <a:off x="335140" y="2089149"/>
            <a:ext cx="4537622" cy="108687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参数配置需求</a:t>
            </a:r>
            <a:endParaRPr lang="en-US" altLang="zh-CN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电子学参数根据实验更改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1A5A3DF2-E94D-4F78-8E38-526AAA33E65D}"/>
              </a:ext>
            </a:extLst>
          </p:cNvPr>
          <p:cNvSpPr txBox="1">
            <a:spLocks/>
          </p:cNvSpPr>
          <p:nvPr/>
        </p:nvSpPr>
        <p:spPr bwMode="auto">
          <a:xfrm>
            <a:off x="9427168" y="3803211"/>
            <a:ext cx="2524613" cy="279038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高灵活度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数据流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高带宽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操作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快速响应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监控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高实时性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部署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高集成度</a:t>
            </a:r>
            <a:endParaRPr lang="zh-CN" altLang="en-US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内容占位符 2">
            <a:extLst>
              <a:ext uri="{FF2B5EF4-FFF2-40B4-BE49-F238E27FC236}">
                <a16:creationId xmlns:a16="http://schemas.microsoft.com/office/drawing/2014/main" id="{12DD2B54-4F04-430C-A318-9BF813718119}"/>
              </a:ext>
            </a:extLst>
          </p:cNvPr>
          <p:cNvSpPr txBox="1">
            <a:spLocks/>
          </p:cNvSpPr>
          <p:nvPr/>
        </p:nvSpPr>
        <p:spPr bwMode="auto">
          <a:xfrm>
            <a:off x="5119648" y="5032914"/>
            <a:ext cx="4060637" cy="15575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联合运行需求</a:t>
            </a:r>
            <a:endParaRPr lang="en-US" altLang="zh-CN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命令控制：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DAQ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数据转发：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-&gt; HEPS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9B04E6C6-FE89-4CA8-8211-66572F64BE75}"/>
              </a:ext>
            </a:extLst>
          </p:cNvPr>
          <p:cNvSpPr txBox="1">
            <a:spLocks/>
          </p:cNvSpPr>
          <p:nvPr/>
        </p:nvSpPr>
        <p:spPr bwMode="auto">
          <a:xfrm>
            <a:off x="335140" y="5032913"/>
            <a:ext cx="4537623" cy="15575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在线软件需求</a:t>
            </a:r>
            <a:endParaRPr lang="en-US" altLang="zh-CN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百毫秒级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运行控制命令交互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低于秒量级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抽样显示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在线分析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9" name="图形 38">
            <a:extLst>
              <a:ext uri="{FF2B5EF4-FFF2-40B4-BE49-F238E27FC236}">
                <a16:creationId xmlns:a16="http://schemas.microsoft.com/office/drawing/2014/main" id="{0CAB722A-2563-41C5-8FC3-72483BF8C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4729" y="1196382"/>
            <a:ext cx="6667052" cy="2461815"/>
          </a:xfrm>
          <a:prstGeom prst="rect">
            <a:avLst/>
          </a:prstGeom>
        </p:spPr>
      </p:pic>
      <p:sp>
        <p:nvSpPr>
          <p:cNvPr id="40" name="内容占位符 4">
            <a:extLst>
              <a:ext uri="{FF2B5EF4-FFF2-40B4-BE49-F238E27FC236}">
                <a16:creationId xmlns:a16="http://schemas.microsoft.com/office/drawing/2014/main" id="{653A5AB9-49CB-4B71-9741-E5801C070DE3}"/>
              </a:ext>
            </a:extLst>
          </p:cNvPr>
          <p:cNvSpPr txBox="1">
            <a:spLocks/>
          </p:cNvSpPr>
          <p:nvPr/>
        </p:nvSpPr>
        <p:spPr bwMode="auto">
          <a:xfrm>
            <a:off x="6602966" y="784763"/>
            <a:ext cx="3982543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探测器系统在线站部署架构</a:t>
            </a:r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0835B1B6-05D3-4B03-BD4E-D57B7ECE1E95}"/>
              </a:ext>
            </a:extLst>
          </p:cNvPr>
          <p:cNvSpPr txBox="1">
            <a:spLocks/>
          </p:cNvSpPr>
          <p:nvPr/>
        </p:nvSpPr>
        <p:spPr bwMode="auto">
          <a:xfrm>
            <a:off x="5119648" y="3800054"/>
            <a:ext cx="4060637" cy="109100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集成度需求</a:t>
            </a:r>
            <a:endParaRPr lang="en-US" altLang="zh-CN" sz="20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线站空间有限、支持快速迁移部署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791F74C-0C49-4F4E-A37E-7628F1569DCE}"/>
              </a:ext>
            </a:extLst>
          </p:cNvPr>
          <p:cNvSpPr/>
          <p:nvPr/>
        </p:nvSpPr>
        <p:spPr>
          <a:xfrm>
            <a:off x="5139645" y="2261062"/>
            <a:ext cx="1558038" cy="1483459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77F0A3-3712-4277-A550-8AA0FA854029}"/>
              </a:ext>
            </a:extLst>
          </p:cNvPr>
          <p:cNvSpPr txBox="1"/>
          <p:nvPr/>
        </p:nvSpPr>
        <p:spPr>
          <a:xfrm>
            <a:off x="5139645" y="2239684"/>
            <a:ext cx="131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software</a:t>
            </a:r>
            <a:endParaRPr lang="zh-CN" altLang="en-US" sz="1200" b="1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6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8"/>
    </mc:Choice>
    <mc:Fallback xmlns="">
      <p:transition spd="slow" advTm="6846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51781" y="6560393"/>
            <a:ext cx="3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整体框架设计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7"/>
            <a:ext cx="8177490" cy="583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6M DAQ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硬件架构设计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A4D6C3F-2F0D-4421-9351-85E593699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1" y="1886408"/>
            <a:ext cx="8990982" cy="3946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6FBC8E-80BC-488E-801A-DE84EF415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9" y="2669237"/>
            <a:ext cx="1580921" cy="1274937"/>
          </a:xfrm>
          <a:prstGeom prst="rect">
            <a:avLst/>
          </a:prstGeom>
        </p:spPr>
      </p:pic>
      <p:sp>
        <p:nvSpPr>
          <p:cNvPr id="31" name="内容占位符 1">
            <a:extLst>
              <a:ext uri="{FF2B5EF4-FFF2-40B4-BE49-F238E27FC236}">
                <a16:creationId xmlns:a16="http://schemas.microsoft.com/office/drawing/2014/main" id="{553E3267-EDDB-4ECE-8A03-CB53E83B8803}"/>
              </a:ext>
            </a:extLst>
          </p:cNvPr>
          <p:cNvSpPr txBox="1">
            <a:spLocks/>
          </p:cNvSpPr>
          <p:nvPr/>
        </p:nvSpPr>
        <p:spPr>
          <a:xfrm>
            <a:off x="353272" y="1343999"/>
            <a:ext cx="8177490" cy="542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考虑到高集成度需求，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DAQ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采用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单节点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方案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39A654E-516C-4E5E-A2EA-0E608221DE18}"/>
              </a:ext>
            </a:extLst>
          </p:cNvPr>
          <p:cNvSpPr/>
          <p:nvPr/>
        </p:nvSpPr>
        <p:spPr>
          <a:xfrm>
            <a:off x="3107574" y="6015834"/>
            <a:ext cx="5976851" cy="44996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在保证性能的前提下，实现硬件规模最小化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8C2D1929-9691-470F-823A-CFDF6511C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467038"/>
              </p:ext>
            </p:extLst>
          </p:nvPr>
        </p:nvGraphicFramePr>
        <p:xfrm>
          <a:off x="9217421" y="1888183"/>
          <a:ext cx="2818048" cy="3945217"/>
        </p:xfrm>
        <a:graphic>
          <a:graphicData uri="http://schemas.openxmlformats.org/drawingml/2006/table">
            <a:tbl>
              <a:tblPr/>
              <a:tblGrid>
                <a:gridCol w="976446">
                  <a:extLst>
                    <a:ext uri="{9D8B030D-6E8A-4147-A177-3AD203B41FA5}">
                      <a16:colId xmlns:a16="http://schemas.microsoft.com/office/drawing/2014/main" val="4270940106"/>
                    </a:ext>
                  </a:extLst>
                </a:gridCol>
                <a:gridCol w="1841602">
                  <a:extLst>
                    <a:ext uri="{9D8B030D-6E8A-4147-A177-3AD203B41FA5}">
                      <a16:colId xmlns:a16="http://schemas.microsoft.com/office/drawing/2014/main" val="421755933"/>
                    </a:ext>
                  </a:extLst>
                </a:gridCol>
              </a:tblGrid>
              <a:tr h="605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服务器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Dell PowerEdge R760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450142"/>
                  </a:ext>
                </a:extLst>
              </a:tr>
              <a:tr h="9039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CPU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pt-BR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Intel(R) Xeon(R) Platinum 8462Y+@2.80GHz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207623"/>
                  </a:ext>
                </a:extLst>
              </a:tr>
              <a:tr h="306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CPU(</a:t>
                      </a: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646521"/>
                  </a:ext>
                </a:extLst>
              </a:tr>
              <a:tr h="306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逻辑核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128</a:t>
                      </a:r>
                      <a:r>
                        <a:rPr lang="zh-CN" alt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（物理核：</a:t>
                      </a:r>
                      <a:r>
                        <a:rPr lang="en-US" altLang="zh-CN" sz="16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r>
                        <a:rPr lang="zh-CN" alt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45841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内核版本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Linux 4.18.0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3911"/>
                  </a:ext>
                </a:extLst>
              </a:tr>
              <a:tr h="306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网卡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 Gb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670227"/>
                  </a:ext>
                </a:extLst>
              </a:tr>
              <a:tr h="903985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存储</a:t>
                      </a: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两组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RAID 5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8×3.2TB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NVMe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SSD </a:t>
                      </a:r>
                      <a:r>
                        <a:rPr lang="en-US" altLang="zh-CN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zh-CN" altLang="en-US" sz="16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374963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RAID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443" marR="5443" marT="5443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Dell PERC12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63067"/>
                  </a:ext>
                </a:extLst>
              </a:tr>
            </a:tbl>
          </a:graphicData>
        </a:graphic>
      </p:graphicFrame>
      <p:sp>
        <p:nvSpPr>
          <p:cNvPr id="25" name="内容占位符 4">
            <a:extLst>
              <a:ext uri="{FF2B5EF4-FFF2-40B4-BE49-F238E27FC236}">
                <a16:creationId xmlns:a16="http://schemas.microsoft.com/office/drawing/2014/main" id="{176A190C-0078-40EA-8E66-1D2A1B997F82}"/>
              </a:ext>
            </a:extLst>
          </p:cNvPr>
          <p:cNvSpPr txBox="1">
            <a:spLocks/>
          </p:cNvSpPr>
          <p:nvPr/>
        </p:nvSpPr>
        <p:spPr bwMode="auto">
          <a:xfrm>
            <a:off x="9217421" y="1405162"/>
            <a:ext cx="2818048" cy="3862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DAQ 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硬件参数</a:t>
            </a:r>
          </a:p>
        </p:txBody>
      </p:sp>
    </p:spTree>
    <p:extLst>
      <p:ext uri="{BB962C8B-B14F-4D97-AF65-F5344CB8AC3E}">
        <p14:creationId xmlns:p14="http://schemas.microsoft.com/office/powerpoint/2010/main" val="40490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51781" y="6560393"/>
            <a:ext cx="3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8D72192-E2D9-4D99-9F9D-D9ADBE0A93DD}"/>
              </a:ext>
            </a:extLst>
          </p:cNvPr>
          <p:cNvSpPr/>
          <p:nvPr/>
        </p:nvSpPr>
        <p:spPr>
          <a:xfrm>
            <a:off x="3565615" y="6094257"/>
            <a:ext cx="5060768" cy="51388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充分利用单机资源，构建高性能系统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整体框架设计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7"/>
            <a:ext cx="7687631" cy="1687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HEPS-BPIX4 6M DAQ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软件框架设计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数据流：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负责数据的读出、组装、处理、转发和存储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在线软件：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负责运行控制、数据流监控和信息发布，并提供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GUI</a:t>
            </a: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B8C1C07-E1A2-42F1-9336-A976ED560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272" y="2453327"/>
            <a:ext cx="9297167" cy="3580922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43D6A519-78E3-4AEC-B7B6-BCD8367A4CE5}"/>
              </a:ext>
            </a:extLst>
          </p:cNvPr>
          <p:cNvSpPr txBox="1">
            <a:spLocks/>
          </p:cNvSpPr>
          <p:nvPr/>
        </p:nvSpPr>
        <p:spPr bwMode="auto">
          <a:xfrm>
            <a:off x="9791700" y="2931335"/>
            <a:ext cx="2160081" cy="1339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模块化设计</a:t>
            </a:r>
            <a:endParaRPr lang="en-US" altLang="zh-CN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生产者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消费者模型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零拷贝传递数据</a:t>
            </a:r>
          </a:p>
        </p:txBody>
      </p:sp>
      <p:graphicFrame>
        <p:nvGraphicFramePr>
          <p:cNvPr id="15" name="对象 -2147482618">
            <a:extLst>
              <a:ext uri="{FF2B5EF4-FFF2-40B4-BE49-F238E27FC236}">
                <a16:creationId xmlns:a16="http://schemas.microsoft.com/office/drawing/2014/main" id="{90D1BE63-EA84-4B7B-BA32-9CAB08AAF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734925"/>
              </p:ext>
            </p:extLst>
          </p:nvPr>
        </p:nvGraphicFramePr>
        <p:xfrm>
          <a:off x="8688573" y="1266556"/>
          <a:ext cx="3331029" cy="1622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699000" imgH="2184400" progId="Visio.Drawing.15">
                  <p:embed/>
                </p:oleObj>
              </mc:Choice>
              <mc:Fallback>
                <p:oleObj r:id="rId6" imgW="4699000" imgH="2184400" progId="Visio.Drawing.15">
                  <p:embed/>
                  <p:pic>
                    <p:nvPicPr>
                      <p:cNvPr id="3" name="对象 -21474826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88573" y="1266556"/>
                        <a:ext cx="3331029" cy="162277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EF1448C4-362F-439C-BDF5-6044930B55E3}"/>
              </a:ext>
            </a:extLst>
          </p:cNvPr>
          <p:cNvSpPr txBox="1"/>
          <p:nvPr/>
        </p:nvSpPr>
        <p:spPr>
          <a:xfrm>
            <a:off x="8805468" y="1043614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EEF4EA-2C52-49BE-ADD0-799E478749AC}"/>
              </a:ext>
            </a:extLst>
          </p:cNvPr>
          <p:cNvSpPr txBox="1"/>
          <p:nvPr/>
        </p:nvSpPr>
        <p:spPr>
          <a:xfrm>
            <a:off x="11411743" y="1023669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</a:t>
            </a:r>
          </a:p>
        </p:txBody>
      </p:sp>
      <p:sp>
        <p:nvSpPr>
          <p:cNvPr id="22" name="内容占位符 4">
            <a:extLst>
              <a:ext uri="{FF2B5EF4-FFF2-40B4-BE49-F238E27FC236}">
                <a16:creationId xmlns:a16="http://schemas.microsoft.com/office/drawing/2014/main" id="{C3122F00-AE3A-40B7-ADFD-144AE1B6A19E}"/>
              </a:ext>
            </a:extLst>
          </p:cNvPr>
          <p:cNvSpPr txBox="1">
            <a:spLocks/>
          </p:cNvSpPr>
          <p:nvPr/>
        </p:nvSpPr>
        <p:spPr bwMode="auto">
          <a:xfrm>
            <a:off x="9560101" y="930772"/>
            <a:ext cx="1587972" cy="2757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模块间数据传输</a:t>
            </a:r>
          </a:p>
        </p:txBody>
      </p:sp>
    </p:spTree>
    <p:extLst>
      <p:ext uri="{BB962C8B-B14F-4D97-AF65-F5344CB8AC3E}">
        <p14:creationId xmlns:p14="http://schemas.microsoft.com/office/powerpoint/2010/main" val="12902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FFD9A-3364-A4F7-4140-C367DFB1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9490F50-985E-F11D-E33E-79E5F460E54E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D1DEBB-BFEF-1F81-4878-9A426E9F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A533704-BF06-25CB-0D64-B76350BBC145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500FF89-261E-531A-0FB6-87E499828CA3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08733FC-92C6-D001-F23D-AE7E791BD152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6D13DB2F-FBE4-507A-7818-BB81EC96F277}"/>
              </a:ext>
            </a:extLst>
          </p:cNvPr>
          <p:cNvSpPr txBox="1"/>
          <p:nvPr/>
        </p:nvSpPr>
        <p:spPr>
          <a:xfrm>
            <a:off x="11951781" y="6560393"/>
            <a:ext cx="3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F17B416F-231B-8BDF-FA02-6FA233A8C43B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76CABE4D-22B8-227D-8809-3223DC6BA05F}"/>
              </a:ext>
            </a:extLst>
          </p:cNvPr>
          <p:cNvSpPr txBox="1">
            <a:spLocks/>
          </p:cNvSpPr>
          <p:nvPr/>
        </p:nvSpPr>
        <p:spPr>
          <a:xfrm>
            <a:off x="335140" y="760649"/>
            <a:ext cx="6880171" cy="6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配置模块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5BD6940-1704-F5F7-815C-D78EB9CAACB1}"/>
              </a:ext>
            </a:extLst>
          </p:cNvPr>
          <p:cNvSpPr/>
          <p:nvPr/>
        </p:nvSpPr>
        <p:spPr>
          <a:xfrm>
            <a:off x="1017306" y="5583378"/>
            <a:ext cx="4859160" cy="63822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为用户提供全面、灵活的配置功能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CAE643-48F8-AF29-453C-CAD00F07F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6100" y="758747"/>
            <a:ext cx="6325681" cy="267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DBBD50A8-93FD-FB0E-3A60-80D5EA4DCD41}"/>
              </a:ext>
            </a:extLst>
          </p:cNvPr>
          <p:cNvSpPr txBox="1">
            <a:spLocks/>
          </p:cNvSpPr>
          <p:nvPr/>
        </p:nvSpPr>
        <p:spPr bwMode="auto">
          <a:xfrm>
            <a:off x="353272" y="1405778"/>
            <a:ext cx="5005498" cy="20232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配置方式：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独立运行：通过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GUI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配置参数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联合运行：通过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软件调用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API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实现配置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3BBC2A2-D1FA-2674-7294-0B0BB3AFFE06}"/>
              </a:ext>
            </a:extLst>
          </p:cNvPr>
          <p:cNvSpPr/>
          <p:nvPr/>
        </p:nvSpPr>
        <p:spPr>
          <a:xfrm>
            <a:off x="6880176" y="1550183"/>
            <a:ext cx="774700" cy="32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调用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0CED2EC0-A078-66DF-F530-F03584CCF390}"/>
              </a:ext>
            </a:extLst>
          </p:cNvPr>
          <p:cNvSpPr txBox="1">
            <a:spLocks/>
          </p:cNvSpPr>
          <p:nvPr/>
        </p:nvSpPr>
        <p:spPr bwMode="auto">
          <a:xfrm>
            <a:off x="353272" y="3580307"/>
            <a:ext cx="6187228" cy="16520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配置类型：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电子学配置文件：用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XML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文件记录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相对固定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的参数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用户配置：用户根据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实验需求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配置探测器参数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09CD25D-6D2D-C09B-3744-664FA68A3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052075"/>
              </p:ext>
            </p:extLst>
          </p:nvPr>
        </p:nvGraphicFramePr>
        <p:xfrm>
          <a:off x="8687161" y="3580306"/>
          <a:ext cx="3264620" cy="30240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632310">
                  <a:extLst>
                    <a:ext uri="{9D8B030D-6E8A-4147-A177-3AD203B41FA5}">
                      <a16:colId xmlns:a16="http://schemas.microsoft.com/office/drawing/2014/main" val="1777708541"/>
                    </a:ext>
                  </a:extLst>
                </a:gridCol>
                <a:gridCol w="1632310">
                  <a:extLst>
                    <a:ext uri="{9D8B030D-6E8A-4147-A177-3AD203B41FA5}">
                      <a16:colId xmlns:a16="http://schemas.microsoft.com/office/drawing/2014/main" val="2899153580"/>
                    </a:ext>
                  </a:extLst>
                </a:gridCol>
              </a:tblGrid>
              <a:tr h="252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zh-CN" alt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用户可配置的参数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386159552"/>
                  </a:ext>
                </a:extLst>
              </a:tr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altLang="zh-CN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d_type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数据类型（</a:t>
                      </a: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16/32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226877"/>
                  </a:ext>
                </a:extLst>
              </a:tr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message 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099477"/>
                  </a:ext>
                </a:extLst>
              </a:tr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altLang="zh-CN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det_type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探测器类型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848197"/>
                  </a:ext>
                </a:extLst>
              </a:tr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altLang="zh-CN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scan_id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扫描编号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5131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scan_type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扫描类型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0662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shape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图像长宽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6558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ExpTime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曝光时间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8878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NImages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触发帧数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41369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index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图像帧编号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4570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Head_detail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用户自定义参数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b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（字典类型）</a:t>
                      </a: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82808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Image_appendix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zh-CN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额外参数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301432"/>
                  </a:ext>
                </a:extLst>
              </a:tr>
            </a:tbl>
          </a:graphicData>
        </a:graphic>
      </p:graphicFrame>
      <p:pic>
        <p:nvPicPr>
          <p:cNvPr id="24" name="图片 23">
            <a:extLst>
              <a:ext uri="{FF2B5EF4-FFF2-40B4-BE49-F238E27FC236}">
                <a16:creationId xmlns:a16="http://schemas.microsoft.com/office/drawing/2014/main" id="{A4831B6C-0AC1-326D-425E-2EF660821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17" y="3580306"/>
            <a:ext cx="1955198" cy="3049791"/>
          </a:xfrm>
          <a:prstGeom prst="rect">
            <a:avLst/>
          </a:prstGeom>
        </p:spPr>
      </p:pic>
      <p:sp>
        <p:nvSpPr>
          <p:cNvPr id="25" name="圆角矩形标注 28">
            <a:extLst>
              <a:ext uri="{FF2B5EF4-FFF2-40B4-BE49-F238E27FC236}">
                <a16:creationId xmlns:a16="http://schemas.microsoft.com/office/drawing/2014/main" id="{48CAA060-7A92-0D38-6DDA-A742D7B0D784}"/>
              </a:ext>
            </a:extLst>
          </p:cNvPr>
          <p:cNvSpPr/>
          <p:nvPr/>
        </p:nvSpPr>
        <p:spPr>
          <a:xfrm>
            <a:off x="6978072" y="4761762"/>
            <a:ext cx="1246159" cy="343439"/>
          </a:xfrm>
          <a:prstGeom prst="wedgeRoundRectCallout">
            <a:avLst>
              <a:gd name="adj1" fmla="val 14980"/>
              <a:gd name="adj2" fmla="val -41067"/>
              <a:gd name="adj3" fmla="val 16667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XML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文件</a:t>
            </a:r>
          </a:p>
        </p:txBody>
      </p:sp>
    </p:spTree>
    <p:extLst>
      <p:ext uri="{BB962C8B-B14F-4D97-AF65-F5344CB8AC3E}">
        <p14:creationId xmlns:p14="http://schemas.microsoft.com/office/powerpoint/2010/main" val="39071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96FB0D78-BB57-4372-AC79-8606AC345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8011" y="3576888"/>
            <a:ext cx="6841530" cy="29775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51781" y="6560393"/>
            <a:ext cx="3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9"/>
            <a:ext cx="7687631" cy="645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读出 </a:t>
            </a:r>
            <a:r>
              <a:rPr lang="en-US" altLang="zh-CN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组装模块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150F18E7-D74C-49CD-8EDD-918B94B1D698}"/>
              </a:ext>
            </a:extLst>
          </p:cNvPr>
          <p:cNvSpPr txBox="1">
            <a:spLocks/>
          </p:cNvSpPr>
          <p:nvPr/>
        </p:nvSpPr>
        <p:spPr bwMode="auto">
          <a:xfrm>
            <a:off x="335141" y="1402846"/>
            <a:ext cx="4880707" cy="515754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读出模块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多线程并行读出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数据校验：格式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像素值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帧连续性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数据异常处理：错包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空包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帧加和积分：多帧数据加和成一帧 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</a:t>
            </a:r>
            <a:r>
              <a:rPr lang="zh-CN" altLang="en-US" sz="2000" dirty="0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动态范围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，充分利用带宽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47433DD-4E7D-42B2-8B30-FB1BF2A6FBC7}"/>
              </a:ext>
            </a:extLst>
          </p:cNvPr>
          <p:cNvSpPr/>
          <p:nvPr/>
        </p:nvSpPr>
        <p:spPr>
          <a:xfrm>
            <a:off x="5334000" y="3836394"/>
            <a:ext cx="1371600" cy="485236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0B89447-322B-43DD-8A50-668AC6A87DA7}"/>
              </a:ext>
            </a:extLst>
          </p:cNvPr>
          <p:cNvCxnSpPr>
            <a:cxnSpLocks/>
          </p:cNvCxnSpPr>
          <p:nvPr/>
        </p:nvCxnSpPr>
        <p:spPr>
          <a:xfrm flipV="1">
            <a:off x="6705600" y="3362313"/>
            <a:ext cx="1600200" cy="474082"/>
          </a:xfrm>
          <a:prstGeom prst="straightConnector1">
            <a:avLst/>
          </a:prstGeom>
          <a:ln w="28575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8BA0CF9-0E20-4AA9-9E03-26252496F6DD}"/>
              </a:ext>
            </a:extLst>
          </p:cNvPr>
          <p:cNvCxnSpPr>
            <a:cxnSpLocks/>
          </p:cNvCxnSpPr>
          <p:nvPr/>
        </p:nvCxnSpPr>
        <p:spPr>
          <a:xfrm flipH="1">
            <a:off x="5330748" y="3362313"/>
            <a:ext cx="85769" cy="474081"/>
          </a:xfrm>
          <a:prstGeom prst="straightConnector1">
            <a:avLst/>
          </a:prstGeom>
          <a:ln w="28575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CD22C460-ECA7-4CDB-8915-B70DF757544D}"/>
              </a:ext>
            </a:extLst>
          </p:cNvPr>
          <p:cNvSpPr txBox="1">
            <a:spLocks/>
          </p:cNvSpPr>
          <p:nvPr/>
        </p:nvSpPr>
        <p:spPr bwMode="auto">
          <a:xfrm>
            <a:off x="5288011" y="1402846"/>
            <a:ext cx="6663769" cy="10924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组装模块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将不同读出电子学板相同帧编号的数据包组装成完整帧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293DF7AE-575D-404D-9854-85A2028A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2413" y="2753985"/>
            <a:ext cx="2965599" cy="60832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B1E93BEE-3AE5-4AFC-8F84-9DFA1B719CE9}"/>
              </a:ext>
            </a:extLst>
          </p:cNvPr>
          <p:cNvGrpSpPr>
            <a:grpSpLocks noChangeAspect="1"/>
          </p:cNvGrpSpPr>
          <p:nvPr/>
        </p:nvGrpSpPr>
        <p:grpSpPr>
          <a:xfrm>
            <a:off x="787447" y="4564151"/>
            <a:ext cx="3976093" cy="1967252"/>
            <a:chOff x="8314680" y="2288215"/>
            <a:chExt cx="3484497" cy="1724025"/>
          </a:xfrm>
        </p:grpSpPr>
        <p:pic>
          <p:nvPicPr>
            <p:cNvPr id="31" name="图形 30">
              <a:extLst>
                <a:ext uri="{FF2B5EF4-FFF2-40B4-BE49-F238E27FC236}">
                  <a16:creationId xmlns:a16="http://schemas.microsoft.com/office/drawing/2014/main" id="{A031A2D4-904E-4B7F-ACA7-A66009A3B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14680" y="2288215"/>
              <a:ext cx="2381250" cy="1724025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B420DCA-7CE0-4B65-A5F8-0D03F91E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64661" y="2438378"/>
              <a:ext cx="934516" cy="67168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811C4D0D-05D0-4EAD-83C6-5974E9878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61991" y="3171723"/>
              <a:ext cx="934516" cy="666121"/>
            </a:xfrm>
            <a:prstGeom prst="rect">
              <a:avLst/>
            </a:prstGeom>
          </p:spPr>
        </p:pic>
        <p:sp>
          <p:nvSpPr>
            <p:cNvPr id="34" name="箭头: 下 33">
              <a:extLst>
                <a:ext uri="{FF2B5EF4-FFF2-40B4-BE49-F238E27FC236}">
                  <a16:creationId xmlns:a16="http://schemas.microsoft.com/office/drawing/2014/main" id="{FA55EAAB-2651-4100-8DCD-FE3ECEF46AA1}"/>
                </a:ext>
              </a:extLst>
            </p:cNvPr>
            <p:cNvSpPr/>
            <p:nvPr/>
          </p:nvSpPr>
          <p:spPr>
            <a:xfrm rot="16200000">
              <a:off x="10456668" y="2610693"/>
              <a:ext cx="293542" cy="390616"/>
            </a:xfrm>
            <a:prstGeom prst="downArrow">
              <a:avLst/>
            </a:prstGeom>
            <a:solidFill>
              <a:srgbClr val="00994D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箭头: 下 34">
              <a:extLst>
                <a:ext uri="{FF2B5EF4-FFF2-40B4-BE49-F238E27FC236}">
                  <a16:creationId xmlns:a16="http://schemas.microsoft.com/office/drawing/2014/main" id="{8B61CD00-80B3-4861-93F5-D4822E244F7E}"/>
                </a:ext>
              </a:extLst>
            </p:cNvPr>
            <p:cNvSpPr/>
            <p:nvPr/>
          </p:nvSpPr>
          <p:spPr>
            <a:xfrm rot="16200000">
              <a:off x="10456670" y="3295180"/>
              <a:ext cx="293542" cy="390617"/>
            </a:xfrm>
            <a:prstGeom prst="downArrow">
              <a:avLst/>
            </a:prstGeom>
            <a:solidFill>
              <a:srgbClr val="00994D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AF7DBD6D-C0E3-43F9-AC09-28F83C7C24C9}"/>
              </a:ext>
            </a:extLst>
          </p:cNvPr>
          <p:cNvSpPr/>
          <p:nvPr/>
        </p:nvSpPr>
        <p:spPr>
          <a:xfrm>
            <a:off x="7298871" y="4827814"/>
            <a:ext cx="397329" cy="20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23AACE-F54A-D4A2-D7B6-258568271670}"/>
              </a:ext>
            </a:extLst>
          </p:cNvPr>
          <p:cNvSpPr/>
          <p:nvPr/>
        </p:nvSpPr>
        <p:spPr>
          <a:xfrm>
            <a:off x="8439677" y="2698101"/>
            <a:ext cx="3512103" cy="771500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读出组装方案可灵活调整，适配不同阈值、模块的探测器</a:t>
            </a:r>
          </a:p>
        </p:txBody>
      </p:sp>
    </p:spTree>
    <p:extLst>
      <p:ext uri="{BB962C8B-B14F-4D97-AF65-F5344CB8AC3E}">
        <p14:creationId xmlns:p14="http://schemas.microsoft.com/office/powerpoint/2010/main" val="15970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CAE8B732-CB2D-460F-ABBD-F1AFB956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9" y="1083967"/>
            <a:ext cx="4951242" cy="446466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3196113-97E0-4A2C-B65A-60F52830BF9A}"/>
              </a:ext>
            </a:extLst>
          </p:cNvPr>
          <p:cNvSpPr/>
          <p:nvPr/>
        </p:nvSpPr>
        <p:spPr>
          <a:xfrm>
            <a:off x="-9897" y="6655888"/>
            <a:ext cx="11961678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8161F3-539E-4CA3-9461-54F259158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72" y="29744"/>
            <a:ext cx="900762" cy="638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C5F8682-C967-408D-BF22-0B8C558560C1}"/>
              </a:ext>
            </a:extLst>
          </p:cNvPr>
          <p:cNvSpPr/>
          <p:nvPr/>
        </p:nvSpPr>
        <p:spPr>
          <a:xfrm>
            <a:off x="12019602" y="6655888"/>
            <a:ext cx="172397" cy="1882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5FF63B9-BAC0-4DCD-ADE3-4D0B8F41DEDB}"/>
              </a:ext>
            </a:extLst>
          </p:cNvPr>
          <p:cNvCxnSpPr/>
          <p:nvPr/>
        </p:nvCxnSpPr>
        <p:spPr>
          <a:xfrm>
            <a:off x="0" y="737656"/>
            <a:ext cx="1809404" cy="0"/>
          </a:xfrm>
          <a:prstGeom prst="line">
            <a:avLst/>
          </a:prstGeom>
          <a:ln w="635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E04D5DC-E7A3-46B3-B989-68A69E0B7C99}"/>
              </a:ext>
            </a:extLst>
          </p:cNvPr>
          <p:cNvCxnSpPr>
            <a:cxnSpLocks/>
          </p:cNvCxnSpPr>
          <p:nvPr/>
        </p:nvCxnSpPr>
        <p:spPr>
          <a:xfrm>
            <a:off x="1859279" y="737656"/>
            <a:ext cx="10332720" cy="0"/>
          </a:xfrm>
          <a:prstGeom prst="line">
            <a:avLst/>
          </a:prstGeom>
          <a:ln w="63500">
            <a:solidFill>
              <a:srgbClr val="B64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87E7A05-498C-4AA6-B66C-3C8CE760AB36}"/>
              </a:ext>
            </a:extLst>
          </p:cNvPr>
          <p:cNvSpPr txBox="1"/>
          <p:nvPr/>
        </p:nvSpPr>
        <p:spPr>
          <a:xfrm>
            <a:off x="11951781" y="6560393"/>
            <a:ext cx="3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4AB0A136-54D0-42E7-BBCB-0C863E3537F1}"/>
              </a:ext>
            </a:extLst>
          </p:cNvPr>
          <p:cNvSpPr txBox="1">
            <a:spLocks/>
          </p:cNvSpPr>
          <p:nvPr/>
        </p:nvSpPr>
        <p:spPr>
          <a:xfrm>
            <a:off x="1859279" y="60702"/>
            <a:ext cx="5077713" cy="5847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楷体_GB2312" pitchFamily="49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实现与部署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4553D8A0-5AA1-4802-BDA0-58ADDB708AD1}"/>
              </a:ext>
            </a:extLst>
          </p:cNvPr>
          <p:cNvSpPr txBox="1">
            <a:spLocks/>
          </p:cNvSpPr>
          <p:nvPr/>
        </p:nvSpPr>
        <p:spPr>
          <a:xfrm>
            <a:off x="335140" y="760649"/>
            <a:ext cx="6880171" cy="737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defRPr/>
            </a:pPr>
            <a:r>
              <a:rPr lang="zh-CN" altLang="en-US" b="1" kern="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处理模块包含输入、处理和输出三部分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24CA1821-2CA9-A439-3160-18089A73A255}"/>
              </a:ext>
            </a:extLst>
          </p:cNvPr>
          <p:cNvSpPr txBox="1">
            <a:spLocks/>
          </p:cNvSpPr>
          <p:nvPr/>
        </p:nvSpPr>
        <p:spPr bwMode="auto">
          <a:xfrm>
            <a:off x="335140" y="1498601"/>
            <a:ext cx="6229289" cy="9495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数据输入：解析接收到的原始数据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数据解析：一帧双阈值原始数据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两帧单阈值数据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DADD42-35E2-415E-C940-6D1E16E209AA}"/>
              </a:ext>
            </a:extLst>
          </p:cNvPr>
          <p:cNvSpPr txBox="1">
            <a:spLocks/>
          </p:cNvSpPr>
          <p:nvPr/>
        </p:nvSpPr>
        <p:spPr bwMode="auto">
          <a:xfrm>
            <a:off x="335137" y="2628310"/>
            <a:ext cx="6229289" cy="18590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数据处理：生成像素矩阵并修正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映射转换：原始数据重排序生成二维像素矩阵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像素修正：边缘大像素呈现更高亮度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插值修正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平场校正：消除传感器响应的不一致性对图像质量的影响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1783654-3EBD-5472-B400-F3AC3C9E7582}"/>
              </a:ext>
            </a:extLst>
          </p:cNvPr>
          <p:cNvSpPr txBox="1">
            <a:spLocks/>
          </p:cNvSpPr>
          <p:nvPr/>
        </p:nvSpPr>
        <p:spPr bwMode="auto">
          <a:xfrm>
            <a:off x="335139" y="4667465"/>
            <a:ext cx="6229288" cy="18590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19113" indent="-260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rgbClr val="000000"/>
                </a:solidFill>
                <a:latin typeface="+mn-lt"/>
                <a:ea typeface="+mn-ea"/>
              </a:defRPr>
            </a:lvl2pPr>
            <a:lvl3pPr marL="73977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960438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198563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15418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8847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2276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570560" indent="-23693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数据输出：将处理好的数据传递给其他模块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采样：以指定频率抽样，在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GUI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实现图像显示和在线分析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转发：在传输模块重新打包，以指定格式转发给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HEPS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软件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存储：在格式转换模块生成指定图像格式并存储在本地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6F2BDB-E071-85DA-B5F3-77D7949B6FD9}"/>
              </a:ext>
            </a:extLst>
          </p:cNvPr>
          <p:cNvSpPr/>
          <p:nvPr/>
        </p:nvSpPr>
        <p:spPr>
          <a:xfrm>
            <a:off x="7240758" y="5715000"/>
            <a:ext cx="4711023" cy="811487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just"/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构建轻量级处理框架，处理功能可根据需求灵活定制</a:t>
            </a:r>
          </a:p>
        </p:txBody>
      </p:sp>
    </p:spTree>
    <p:extLst>
      <p:ext uri="{BB962C8B-B14F-4D97-AF65-F5344CB8AC3E}">
        <p14:creationId xmlns:p14="http://schemas.microsoft.com/office/powerpoint/2010/main" val="5941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9"/>
    </mc:Choice>
    <mc:Fallback xmlns="">
      <p:transition spd="slow" advTm="23579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学术">
      <a:majorFont>
        <a:latin typeface="Times New Roman"/>
        <a:ea typeface="黑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39860</TotalTime>
  <Words>2661</Words>
  <Application>Microsoft Office PowerPoint</Application>
  <PresentationFormat>宽屏</PresentationFormat>
  <Paragraphs>360</Paragraphs>
  <Slides>16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Georgia</vt:lpstr>
      <vt:lpstr>Times New Roman</vt:lpstr>
      <vt:lpstr>Verdana</vt:lpstr>
      <vt:lpstr>Wingdings</vt:lpstr>
      <vt:lpstr>Office 主题​​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xzh jiang</dc:creator>
  <cp:lastModifiedBy>XZ YANG</cp:lastModifiedBy>
  <cp:revision>4366</cp:revision>
  <dcterms:created xsi:type="dcterms:W3CDTF">2023-07-03T06:42:56Z</dcterms:created>
  <dcterms:modified xsi:type="dcterms:W3CDTF">2025-08-25T05:16:15Z</dcterms:modified>
</cp:coreProperties>
</file>