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4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5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6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7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8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9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0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11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12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3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14.xml" ContentType="application/vnd.openxmlformats-officedocument.presentationml.notesSlid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15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1" r:id="rId2"/>
    <p:sldId id="257" r:id="rId3"/>
    <p:sldId id="262" r:id="rId4"/>
    <p:sldId id="263" r:id="rId5"/>
    <p:sldId id="280" r:id="rId6"/>
    <p:sldId id="281" r:id="rId7"/>
    <p:sldId id="268" r:id="rId8"/>
    <p:sldId id="265" r:id="rId9"/>
    <p:sldId id="271" r:id="rId10"/>
    <p:sldId id="266" r:id="rId11"/>
    <p:sldId id="267" r:id="rId12"/>
    <p:sldId id="276" r:id="rId13"/>
    <p:sldId id="270" r:id="rId14"/>
    <p:sldId id="277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wn J" initials="SJ" lastIdx="2" clrIdx="0">
    <p:extLst>
      <p:ext uri="{19B8F6BF-5375-455C-9EA6-DF929625EA0E}">
        <p15:presenceInfo xmlns:p15="http://schemas.microsoft.com/office/powerpoint/2012/main" userId="b8429ad86b365b7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E5F7"/>
    <a:srgbClr val="0E58C4"/>
    <a:srgbClr val="0000FF"/>
    <a:srgbClr val="0A4FA0"/>
    <a:srgbClr val="0149A1"/>
    <a:srgbClr val="FFFFFF"/>
    <a:srgbClr val="2F5597"/>
    <a:srgbClr val="2F80ED"/>
    <a:srgbClr val="0E71E8"/>
    <a:srgbClr val="006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68" autoAdjust="0"/>
    <p:restoredTop sz="83168" autoAdjust="0"/>
  </p:normalViewPr>
  <p:slideViewPr>
    <p:cSldViewPr snapToGrid="0" showGuides="1">
      <p:cViewPr varScale="1">
        <p:scale>
          <a:sx n="70" d="100"/>
          <a:sy n="70" d="100"/>
        </p:scale>
        <p:origin x="900" y="2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14" d="100"/>
          <a:sy n="114" d="100"/>
        </p:scale>
        <p:origin x="5100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B3B7C64-3BAA-4B87-B54D-7163298A8C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5E28760-E50D-4E69-9B96-81239B65DE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1078D-6848-48D3-95AA-C90C7F8C5C34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F15FC0D-E13B-4FE4-BFA1-960446DB8E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1A6260-F25D-4556-BF92-C4C8FDAF28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D93A1-236A-4987-AD7D-298CE46467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769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F98C7-9395-4E9A-96EC-DE4C39432AA7}" type="datetimeFigureOut">
              <a:rPr lang="zh-CN" altLang="en-US" smtClean="0"/>
              <a:t>2025/8/26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64DB0-CCE3-4363-801A-A01AADC639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各位老师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同学下午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好，我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是来自中国科学院高能物理研究所的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纪梦阳，我的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报告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题目为《</a:t>
            </a:r>
            <a:r>
              <a:rPr lang="zh-CN" altLang="en-US" sz="1800" kern="100" dirty="0">
                <a:solidFill>
                  <a:schemeClr val="tx1"/>
                </a:solidFill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基于原初电离计数法的漂移室数据获取软件的研制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》。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533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与数据流软件相同，用户交互软件同样基于模块化的设计策略设计完成。用户交互软件负责完成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与数据流子系统进行信息传递，保障数据流的稳定工作；接收用户的控制命令，并将数据流运行状态反馈至用户，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根据粒子鉴别的需要对数据进行在线寻峰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。其可以分为运行控制、状态监测、消息日志、配置管理、图形用户界面等模块。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589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主要介绍的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运行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控制模块和状态监测模块，二者相互配合。运行控制模块为用户提供控制按钮，协调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用户交互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软件的其他各模块工作并将用户的指令发送给数据流软件。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用户可以根据自己需求修改控制、触发模式以及读出协议。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状态监测模块则为用户展示包括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DAQ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软件的运行状态、运行日志等不同信息，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便于用户实时掌握系统运行状态及探测器工作情况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520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针对寻峰实现了两种寻峰算法，首先是基于二阶导数寻峰算法，左边是普通的二阶求导寻峰结果，右边是加入</a:t>
            </a:r>
            <a:r>
              <a:rPr lang="en-US" altLang="zh-CN" dirty="0"/>
              <a:t>S-G</a:t>
            </a:r>
            <a:r>
              <a:rPr lang="zh-CN" altLang="en-US" dirty="0"/>
              <a:t>滤波后的寻峰结果。针对这种算法可能对堆叠峰的识别能力较差，噪声可能在过阈情况下被识别为假峰。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886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首先，输入序列数据被送入一个</a:t>
            </a:r>
            <a:r>
              <a:rPr lang="en-US" altLang="zh-CN" b="1" dirty="0"/>
              <a:t>LSTM</a:t>
            </a:r>
            <a:r>
              <a:rPr lang="zh-CN" altLang="en-US" b="1" dirty="0"/>
              <a:t>层</a:t>
            </a:r>
            <a:r>
              <a:rPr lang="zh-CN" altLang="en-US" dirty="0"/>
              <a:t>，该层负责捕获时序信息。随后，</a:t>
            </a:r>
            <a:r>
              <a:rPr lang="en-US" altLang="zh-CN" dirty="0"/>
              <a:t>LSTM</a:t>
            </a:r>
            <a:r>
              <a:rPr lang="zh-CN" altLang="en-US" dirty="0"/>
              <a:t>层的输出被传递给一个由两个</a:t>
            </a:r>
            <a:r>
              <a:rPr lang="zh-CN" altLang="en-US" b="1" dirty="0"/>
              <a:t>全连接层</a:t>
            </a:r>
            <a:r>
              <a:rPr lang="zh-CN" altLang="en-US" dirty="0"/>
              <a:t>构成的网络模块。这两个线性层通过连续的线性变换，逐步将高维特征空间映射到所需的输出空间，最终得到模型的预测结果。</a:t>
            </a:r>
            <a:r>
              <a:rPr lang="zh-CN" altLang="en-US" b="1" dirty="0"/>
              <a:t>在最后，使用</a:t>
            </a:r>
            <a:r>
              <a:rPr lang="en-US" altLang="zh-CN" b="1" dirty="0"/>
              <a:t>sigmoid</a:t>
            </a:r>
            <a:r>
              <a:rPr lang="zh-CN" altLang="en-US" b="1" dirty="0"/>
              <a:t>激活函数进行非线性转换</a:t>
            </a:r>
            <a:r>
              <a:rPr lang="zh-CN" altLang="en-US" dirty="0"/>
              <a:t>。可以发现基于</a:t>
            </a:r>
            <a:r>
              <a:rPr lang="en-US" altLang="zh-CN" dirty="0"/>
              <a:t>LSTM</a:t>
            </a:r>
            <a:r>
              <a:rPr lang="zh-CN" altLang="en-US" dirty="0"/>
              <a:t>的寻峰算法在召回率以及精确率方面都是最高的。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975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目前已经对</a:t>
            </a:r>
            <a:r>
              <a:rPr lang="en-US" altLang="zh-CN" dirty="0"/>
              <a:t>DAQ</a:t>
            </a:r>
            <a:r>
              <a:rPr lang="zh-CN" altLang="en-US" dirty="0"/>
              <a:t>性能进行了测试，测试的通道数为</a:t>
            </a:r>
            <a:r>
              <a:rPr lang="en-US" altLang="zh-CN" dirty="0"/>
              <a:t>40</a:t>
            </a:r>
            <a:r>
              <a:rPr lang="zh-CN" altLang="en-US" dirty="0"/>
              <a:t>通道，实验环境如上述所示，触发信号是通过信号产生器产生得到，控制信号是控制板发出的启停信号。</a:t>
            </a:r>
            <a:r>
              <a:rPr lang="en-US" altLang="zh-CN" dirty="0"/>
              <a:t>DAQ</a:t>
            </a:r>
            <a:r>
              <a:rPr lang="zh-CN" altLang="en-US" dirty="0"/>
              <a:t>通过万兆光口交换机与电子学读出板的万兆</a:t>
            </a:r>
            <a:r>
              <a:rPr lang="en-US" altLang="zh-CN" dirty="0"/>
              <a:t>UDP</a:t>
            </a:r>
            <a:r>
              <a:rPr lang="zh-CN" altLang="en-US" dirty="0"/>
              <a:t>口相连，进行数据的传输。</a:t>
            </a:r>
            <a:r>
              <a:rPr lang="en-US" altLang="zh-CN" dirty="0"/>
              <a:t>DAQ</a:t>
            </a:r>
            <a:r>
              <a:rPr lang="zh-CN" altLang="en-US" dirty="0"/>
              <a:t>通过千兆光口交换机与电子学的千兆</a:t>
            </a:r>
            <a:r>
              <a:rPr lang="en-US" altLang="zh-CN" dirty="0"/>
              <a:t>TCP</a:t>
            </a:r>
            <a:r>
              <a:rPr lang="zh-CN" altLang="en-US" dirty="0"/>
              <a:t>口相连，进行配置信息的传输。</a:t>
            </a:r>
            <a:r>
              <a:rPr lang="en-US" altLang="zh-CN" dirty="0"/>
              <a:t>DAQ</a:t>
            </a:r>
            <a:r>
              <a:rPr lang="zh-CN" altLang="en-US" dirty="0"/>
              <a:t>测试机器的配置如表格所示。测试结果如右上表格所示，在触发信号频率达到</a:t>
            </a:r>
            <a:r>
              <a:rPr lang="en-US" altLang="zh-CN" dirty="0"/>
              <a:t>3 kHz</a:t>
            </a:r>
            <a:r>
              <a:rPr lang="zh-CN" altLang="en-US" dirty="0"/>
              <a:t>时也可以正常运行。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83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为验证全系统是否可以正常运行，将探测器与单个电子学读出板还有</a:t>
            </a:r>
            <a:r>
              <a:rPr lang="en-US" altLang="zh-CN" dirty="0"/>
              <a:t>DAQ</a:t>
            </a:r>
            <a:r>
              <a:rPr lang="zh-CN" altLang="en-US" dirty="0"/>
              <a:t>相连。触发信号是由闪烁体探测器发出触发信号，控制信号是由</a:t>
            </a:r>
            <a:r>
              <a:rPr lang="en-US" altLang="zh-CN" dirty="0"/>
              <a:t>DAQ</a:t>
            </a:r>
            <a:r>
              <a:rPr lang="zh-CN" altLang="en-US" dirty="0"/>
              <a:t>控制读出板寄存器实现启停。测试信号为宇宙线信号。右下图是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574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首先，已基本验证</a:t>
            </a:r>
            <a:r>
              <a:rPr lang="en-US" altLang="zh-CN" dirty="0"/>
              <a:t>DAQ</a:t>
            </a:r>
            <a:r>
              <a:rPr lang="zh-CN" altLang="en-US" dirty="0"/>
              <a:t>的设计方案，证明其符合当前实验需求。</a:t>
            </a:r>
            <a:r>
              <a:rPr lang="zh-CN" altLang="en-US" sz="1200" dirty="0"/>
              <a:t>验证了</a:t>
            </a:r>
            <a:r>
              <a:rPr lang="en-US" altLang="zh-CN" sz="1200" dirty="0"/>
              <a:t>DAQ</a:t>
            </a:r>
            <a:r>
              <a:rPr lang="zh-CN" altLang="en-US" sz="1200" dirty="0"/>
              <a:t>与电子学可以正常联调，为后续工作奠定了坚实基础</a:t>
            </a:r>
            <a:r>
              <a:rPr lang="zh-CN" altLang="en-US" dirty="0"/>
              <a:t>展望未来。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sz="1200" dirty="0"/>
              <a:t>将根据后续项目需求，引入新的功能模块，例如开发在线径迹展示功能、事例组装功能，以提供更直观、更实时的可视化分析能力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之后将进行全系统测试，并优化在线处理响应速率，以提升用户体验，同时增加代码的可扩展性和可维护性，为未来的功能升级做好准备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545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环形正负电子对撞机开展的味物理研究对粒子鉴别提出了更高要求，而以粒子鉴别为目标优化的漂移室是</a:t>
            </a:r>
            <a:r>
              <a:rPr lang="en-US" altLang="zh-CN" sz="1200" b="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CEPC</a:t>
            </a: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径迹探测器的备选方案。</a:t>
            </a:r>
            <a:endParaRPr lang="en-US" altLang="zh-CN" sz="1200" b="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209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dE</a:t>
            </a:r>
            <a:r>
              <a:rPr lang="en-US" altLang="zh-CN" dirty="0"/>
              <a:t>/dx</a:t>
            </a:r>
            <a:r>
              <a:rPr lang="zh-CN" altLang="en-US" dirty="0"/>
              <a:t>主要是测量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粒子通过探测器单位距离上的</a:t>
            </a:r>
            <a:r>
              <a:rPr lang="zh-CN" altLang="en-US" b="1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电离能损，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结合动量进行粒子鉴别，其呈朗道分布。针对其朗道尾巴采用截断平均法，会丢失统计量。在过去的</a:t>
            </a:r>
            <a:r>
              <a:rPr lang="en-US" altLang="zh-CN" dirty="0">
                <a:latin typeface="+mn-ea"/>
                <a:cs typeface="Times New Roman" panose="02020603050405020304" pitchFamily="18" charset="0"/>
              </a:rPr>
              <a:t>40</a:t>
            </a:r>
            <a:r>
              <a:rPr lang="zh-CN" altLang="en-US" dirty="0">
                <a:latin typeface="+mn-ea"/>
                <a:cs typeface="Times New Roman" panose="02020603050405020304" pitchFamily="18" charset="0"/>
              </a:rPr>
              <a:t>年中，</a:t>
            </a:r>
            <a:r>
              <a:rPr lang="en-US" altLang="zh-CN" sz="1200" dirty="0" err="1"/>
              <a:t>dE</a:t>
            </a:r>
            <a:r>
              <a:rPr lang="en-US" altLang="zh-CN" sz="1200" dirty="0"/>
              <a:t>/dx</a:t>
            </a:r>
            <a:r>
              <a:rPr lang="zh-CN" altLang="en-US" sz="1200" dirty="0"/>
              <a:t>方法的分辨能力没有显著提高。</a:t>
            </a: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而</a:t>
            </a:r>
            <a:r>
              <a:rPr lang="en-US" altLang="zh-CN" sz="1200" dirty="0" err="1"/>
              <a:t>dN</a:t>
            </a:r>
            <a:r>
              <a:rPr lang="en-US" altLang="zh-CN" sz="1200" dirty="0"/>
              <a:t>/dx</a:t>
            </a:r>
            <a:r>
              <a:rPr lang="zh-CN" altLang="en-US" sz="1200" dirty="0"/>
              <a:t>是测量单位长度上的原初电离数目，其服从泊松分布，有更小的涨落。理论上说，</a:t>
            </a:r>
            <a:r>
              <a:rPr lang="en-US" altLang="zh-CN" sz="1200" dirty="0"/>
              <a:t>1m</a:t>
            </a:r>
            <a:r>
              <a:rPr lang="zh-CN" altLang="en-US" sz="1200" dirty="0"/>
              <a:t>径迹下，</a:t>
            </a:r>
            <a:r>
              <a:rPr lang="en-US" altLang="zh-CN" sz="1200" dirty="0" err="1">
                <a:sym typeface="+mn-ea"/>
              </a:rPr>
              <a:t>dN</a:t>
            </a:r>
            <a:r>
              <a:rPr lang="en-US" altLang="zh-CN" sz="1200" dirty="0">
                <a:sym typeface="+mn-ea"/>
              </a:rPr>
              <a:t>/dx</a:t>
            </a:r>
            <a:r>
              <a:rPr lang="zh-CN" altLang="en-US" sz="1200" dirty="0"/>
              <a:t>分辨可以比</a:t>
            </a:r>
            <a:r>
              <a:rPr lang="en-US" altLang="zh-CN" sz="1200" dirty="0" err="1">
                <a:sym typeface="+mn-ea"/>
              </a:rPr>
              <a:t>dE</a:t>
            </a:r>
            <a:r>
              <a:rPr lang="en-US" altLang="zh-CN" sz="1200" dirty="0">
                <a:sym typeface="+mn-ea"/>
              </a:rPr>
              <a:t>/dx</a:t>
            </a:r>
            <a:r>
              <a:rPr lang="zh-CN" altLang="en-US" sz="1200" dirty="0"/>
              <a:t>提高一倍。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根据初步的参数设计，通过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dN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/dx 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方法优化的漂移室可以在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20 GeV/c 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的动量下提供优于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3σ 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的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K/π 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鉴别能力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722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zh-CN" altLang="en-US" sz="1200" dirty="0"/>
              <a:t>为验证基于原初电离计数法的漂移室模型的性能，建造漂移室模型进行测试。该测试实验由探测器、电子学、</a:t>
            </a:r>
            <a:r>
              <a:rPr lang="en-US" altLang="zh-CN" sz="1200" dirty="0"/>
              <a:t>DAQ</a:t>
            </a:r>
            <a:r>
              <a:rPr lang="zh-CN" altLang="en-US" sz="1200" dirty="0"/>
              <a:t>三部分组成。目前该项目是高能所创新项目同时也是国家重点研发项目。右侧两张图便是漂移室模型，漂移室模型有</a:t>
            </a:r>
            <a:r>
              <a:rPr lang="en-US" altLang="zh-CN" sz="1200" dirty="0"/>
              <a:t>120</a:t>
            </a:r>
            <a:r>
              <a:rPr lang="zh-CN" altLang="en-US" sz="1200" dirty="0"/>
              <a:t>个通道，共</a:t>
            </a:r>
            <a:r>
              <a:rPr lang="en-US" altLang="zh-CN" sz="1200" dirty="0"/>
              <a:t>12</a:t>
            </a:r>
            <a:r>
              <a:rPr lang="zh-CN" altLang="en-US" sz="1200" dirty="0"/>
              <a:t>层，每层有</a:t>
            </a:r>
            <a:r>
              <a:rPr lang="en-US" altLang="zh-CN" sz="1200" dirty="0"/>
              <a:t>10</a:t>
            </a:r>
            <a:r>
              <a:rPr lang="zh-CN" altLang="en-US" sz="1200"/>
              <a:t>个通道。他</a:t>
            </a:r>
            <a:r>
              <a:rPr lang="zh-CN" altLang="en-US" sz="1200" dirty="0"/>
              <a:t>是</a:t>
            </a:r>
            <a:r>
              <a:rPr lang="en-US" altLang="zh-CN" sz="1200" dirty="0"/>
              <a:t>120</a:t>
            </a:r>
            <a:r>
              <a:rPr lang="zh-CN" altLang="en-US" sz="1200" dirty="0"/>
              <a:t>根</a:t>
            </a:r>
            <a:r>
              <a:rPr lang="en-US" altLang="zh-CN" sz="1200" dirty="0"/>
              <a:t>20</a:t>
            </a:r>
            <a:r>
              <a:rPr lang="zh-CN" altLang="en-US" sz="1200" dirty="0"/>
              <a:t>微米的镀金钨丝，</a:t>
            </a:r>
            <a:r>
              <a:rPr lang="en-US" altLang="zh-CN" sz="1200" dirty="0"/>
              <a:t>416</a:t>
            </a:r>
            <a:r>
              <a:rPr lang="zh-CN" altLang="en-US" sz="1200" dirty="0"/>
              <a:t>根</a:t>
            </a:r>
            <a:r>
              <a:rPr lang="en-US" altLang="zh-CN" sz="1200" dirty="0"/>
              <a:t>70</a:t>
            </a:r>
            <a:r>
              <a:rPr lang="zh-CN" altLang="en-US" sz="1200" dirty="0"/>
              <a:t>微米的铝丝。</a:t>
            </a:r>
            <a:endParaRPr lang="en-US" altLang="zh-CN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接下来是漂移室模型配套的读出电子学系统，电子学系统目前有</a:t>
            </a:r>
            <a:r>
              <a:rPr lang="en-US" altLang="zh-CN" dirty="0"/>
              <a:t>12</a:t>
            </a:r>
            <a:r>
              <a:rPr lang="zh-CN" altLang="en-US" dirty="0"/>
              <a:t>块前放板、</a:t>
            </a:r>
            <a:r>
              <a:rPr lang="en-US" altLang="zh-CN" dirty="0"/>
              <a:t>ADC</a:t>
            </a:r>
            <a:r>
              <a:rPr lang="zh-CN" altLang="en-US" dirty="0"/>
              <a:t>板以及</a:t>
            </a:r>
            <a:r>
              <a:rPr lang="en-US" altLang="zh-CN" dirty="0"/>
              <a:t>FPGA</a:t>
            </a:r>
            <a:r>
              <a:rPr lang="zh-CN" altLang="en-US" dirty="0"/>
              <a:t>板组成。电子学将探测器信号数字化后传输至</a:t>
            </a:r>
            <a:r>
              <a:rPr lang="en-US" altLang="zh-CN" dirty="0"/>
              <a:t>DAQ</a:t>
            </a:r>
            <a:r>
              <a:rPr lang="zh-CN" altLang="en-US" dirty="0"/>
              <a:t>服务器。电子学读出板的数量为</a:t>
            </a:r>
            <a:r>
              <a:rPr lang="en-US" altLang="zh-CN" dirty="0"/>
              <a:t>12</a:t>
            </a:r>
            <a:r>
              <a:rPr lang="zh-CN" altLang="en-US" dirty="0"/>
              <a:t>块，单板通道数为</a:t>
            </a:r>
            <a:r>
              <a:rPr lang="en-US" altLang="zh-CN" dirty="0"/>
              <a:t>10</a:t>
            </a:r>
            <a:r>
              <a:rPr lang="zh-CN" altLang="en-US" dirty="0"/>
              <a:t>通道，单板</a:t>
            </a:r>
            <a:r>
              <a:rPr lang="en-US" altLang="zh-CN" dirty="0"/>
              <a:t>10</a:t>
            </a:r>
            <a:r>
              <a:rPr lang="zh-CN" altLang="en-US" dirty="0"/>
              <a:t>通道的波形数据包大小为</a:t>
            </a:r>
            <a:r>
              <a:rPr lang="en-US" altLang="zh-CN" dirty="0"/>
              <a:t>40208</a:t>
            </a:r>
            <a:r>
              <a:rPr lang="zh-CN" altLang="en-US" dirty="0"/>
              <a:t>字节，电子学单板的网络带宽为万兆的</a:t>
            </a:r>
            <a:r>
              <a:rPr lang="en-US" altLang="zh-CN" dirty="0"/>
              <a:t>UDP</a:t>
            </a:r>
            <a:r>
              <a:rPr lang="zh-CN" altLang="en-US" dirty="0"/>
              <a:t>。读出电子学由电流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灵敏型前置放大器和数字化模块组成，以满足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</a:t>
            </a:r>
            <a:r>
              <a:rPr lang="en-US" altLang="zh-CN" sz="12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dN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/dx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测量要求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12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针对</a:t>
            </a:r>
            <a:r>
              <a:rPr lang="en-US" altLang="zh-CN" dirty="0"/>
              <a:t>DAQ</a:t>
            </a:r>
            <a:r>
              <a:rPr lang="zh-CN" altLang="en-US" dirty="0"/>
              <a:t>的核心功能需求为从前端电子学中获取实验数据、根据实验需求对数据进行校验以及解析、存储实验过程中的原始数据、解析数据。除核心需求外，还有用户控制与在线显示功能需求，并需要</a:t>
            </a:r>
            <a:r>
              <a:rPr lang="en-US" altLang="zh-CN" dirty="0"/>
              <a:t>DAQ</a:t>
            </a:r>
            <a:r>
              <a:rPr lang="zh-CN" altLang="en-US" dirty="0"/>
              <a:t>可以长时间高宽带进行工。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568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buClr>
                <a:srgbClr val="0E58C4"/>
              </a:buClr>
              <a:defRPr/>
            </a:pPr>
            <a:r>
              <a:rPr lang="zh-CN" altLang="en-US" dirty="0"/>
              <a:t>针对该实验对</a:t>
            </a:r>
            <a:r>
              <a:rPr lang="en-US" altLang="zh-CN" dirty="0"/>
              <a:t>DAQ</a:t>
            </a:r>
            <a:r>
              <a:rPr lang="zh-CN" altLang="en-US" dirty="0"/>
              <a:t>的需求，决定采用模块化的设计策略，以设计一个低耦合的数据获取系统。数据获取系统主要分为数据流软件与用户交互软件两部分。其中数据流软件是</a:t>
            </a:r>
            <a:r>
              <a:rPr lang="en-US" altLang="zh-CN" dirty="0"/>
              <a:t>DAQ</a:t>
            </a:r>
            <a:r>
              <a:rPr lang="zh-CN" altLang="en-US" dirty="0"/>
              <a:t>核心，主要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负责与电子学数据传输相关工作：电子学配置、数据的读出、在线处理和存储。用户交互软件为实验用户提供友好的交互界面，并控制整个数据流软件的运行，实现日志管理、监测信息展示等功能。以及需要对波形数据进行实时展示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215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数据流软件主要采用分层架构，分为硬件交互层以及业务层。硬件交互层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Segoe WPC"/>
              </a:rPr>
              <a:t>负责与硬件设备的直接通信，而业务层主要负责业务逻辑上的处理。经过分层可以支持代码的灵活扩展，提高代码的复用性。数据流软件还要处理用户指令、维护状态机。控制电子学读出板的启停。通过有限状态机可以同步各模块状态，可以提升系统可靠性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769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作为</a:t>
            </a:r>
            <a:r>
              <a:rPr lang="en-US" altLang="zh-CN" dirty="0"/>
              <a:t>DAQ</a:t>
            </a:r>
            <a:r>
              <a:rPr lang="zh-CN" altLang="en-US" dirty="0"/>
              <a:t>软件的核心部分，数据流软件</a:t>
            </a:r>
            <a:r>
              <a:rPr lang="zh-CN" altLang="en-US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的实际数据读出及处理能力对数据获取系统的性能起着</a:t>
            </a:r>
            <a:r>
              <a:rPr lang="zh-CN" altLang="en-US" sz="1200" b="0" kern="1200" dirty="0">
                <a:solidFill>
                  <a:srgbClr val="FF0000"/>
                </a:solidFill>
                <a:latin typeface="+mj-ea"/>
                <a:ea typeface="+mn-ea"/>
                <a:cs typeface="+mn-cs"/>
              </a:rPr>
              <a:t>决定性作用。</a:t>
            </a:r>
            <a:endParaRPr lang="en-US" altLang="zh-CN" sz="1200" b="0" kern="1200" dirty="0">
              <a:solidFill>
                <a:srgbClr val="FF0000"/>
              </a:solidFill>
              <a:latin typeface="+mj-e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kern="1200" dirty="0">
                <a:solidFill>
                  <a:srgbClr val="FF0000"/>
                </a:solidFill>
                <a:latin typeface="+mj-ea"/>
                <a:ea typeface="+mn-ea"/>
                <a:cs typeface="+mn-cs"/>
              </a:rPr>
              <a:t>数据流软件主要分为四个模块：分别是数据读出模块、数据校验处理模块、数据存储模块、电子学配置模块。</a:t>
            </a:r>
            <a:endParaRPr lang="en-US" altLang="zh-CN" sz="1200" b="0" kern="1200" dirty="0">
              <a:solidFill>
                <a:srgbClr val="FF0000"/>
              </a:solidFill>
              <a:latin typeface="+mj-ea"/>
              <a:ea typeface="+mn-ea"/>
              <a:cs typeface="+mn-cs"/>
            </a:endParaRPr>
          </a:p>
          <a:p>
            <a:r>
              <a:rPr lang="zh-CN" altLang="en-US" sz="1200" b="0" kern="1200" dirty="0">
                <a:solidFill>
                  <a:srgbClr val="FF0000"/>
                </a:solidFill>
                <a:latin typeface="+mj-ea"/>
                <a:ea typeface="+mn-ea"/>
                <a:cs typeface="+mn-cs"/>
              </a:rPr>
              <a:t>图中展示了数据处理的具体流程，电子学使用万兆</a:t>
            </a:r>
            <a:r>
              <a:rPr lang="en-US" altLang="zh-CN" sz="1200" b="0" kern="1200" dirty="0">
                <a:solidFill>
                  <a:srgbClr val="FF0000"/>
                </a:solidFill>
                <a:latin typeface="+mj-ea"/>
                <a:ea typeface="+mn-ea"/>
                <a:cs typeface="+mn-cs"/>
              </a:rPr>
              <a:t>UDP</a:t>
            </a:r>
            <a:r>
              <a:rPr lang="zh-CN" altLang="en-US" sz="1200" b="0" kern="1200" dirty="0">
                <a:solidFill>
                  <a:srgbClr val="FF0000"/>
                </a:solidFill>
                <a:latin typeface="+mj-ea"/>
                <a:ea typeface="+mn-ea"/>
                <a:cs typeface="+mn-cs"/>
              </a:rPr>
              <a:t>传输数据，使用千兆</a:t>
            </a:r>
            <a:r>
              <a:rPr lang="en-US" altLang="zh-CN" sz="1200" b="0" kern="1200" dirty="0">
                <a:solidFill>
                  <a:srgbClr val="FF0000"/>
                </a:solidFill>
                <a:latin typeface="+mj-ea"/>
                <a:ea typeface="+mn-ea"/>
                <a:cs typeface="+mn-cs"/>
              </a:rPr>
              <a:t>TCP</a:t>
            </a:r>
            <a:r>
              <a:rPr lang="zh-CN" altLang="en-US" sz="1200" b="0" kern="1200" dirty="0">
                <a:solidFill>
                  <a:srgbClr val="FF0000"/>
                </a:solidFill>
                <a:latin typeface="+mj-ea"/>
                <a:ea typeface="+mn-ea"/>
                <a:cs typeface="+mn-cs"/>
              </a:rPr>
              <a:t>接收数据流软件发送的配置信息。为提升软件的运行效率，各部分均采用多线程并行处理的方式，并使用环形缓冲区实现不同模块间的数据传输，可以应对一定程度的数据率抖动。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464DB0-CCE3-4363-801A-A01AADC6398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14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71325" y="387275"/>
            <a:ext cx="324000" cy="3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119325" y="135275"/>
            <a:ext cx="252000" cy="25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1293582" y="6318000"/>
            <a:ext cx="54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10801350" y="6405438"/>
            <a:ext cx="1390650" cy="365125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fld id="{51D91E7F-84B6-4064-9D4E-CC7D244BCA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9874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  <p15:guide id="4" pos="7242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397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EA08FC6-E2FE-4589-A84A-4C8E1B8C5998}"/>
              </a:ext>
            </a:extLst>
          </p:cNvPr>
          <p:cNvSpPr/>
          <p:nvPr userDrawn="1"/>
        </p:nvSpPr>
        <p:spPr>
          <a:xfrm>
            <a:off x="0" y="0"/>
            <a:ext cx="12192000" cy="545360"/>
          </a:xfrm>
          <a:prstGeom prst="rect">
            <a:avLst/>
          </a:prstGeom>
          <a:solidFill>
            <a:srgbClr val="014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灯片编号占位符 15">
            <a:extLst>
              <a:ext uri="{FF2B5EF4-FFF2-40B4-BE49-F238E27FC236}">
                <a16:creationId xmlns:a16="http://schemas.microsoft.com/office/drawing/2014/main" id="{3CDA35EE-39E7-4D52-B949-C5CCA0B48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3917" y="6560607"/>
            <a:ext cx="1390650" cy="365125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</a:defRPr>
            </a:lvl1pPr>
          </a:lstStyle>
          <a:p>
            <a:fld id="{51D91E7F-84B6-4064-9D4E-CC7D244BCA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8864506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8B1B641-5FA8-4A13-BE96-EDC84567FC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83"/>
          <a:stretch/>
        </p:blipFill>
        <p:spPr>
          <a:xfrm>
            <a:off x="50958" y="30334"/>
            <a:ext cx="975521" cy="5989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27E236E-6FB7-478B-9055-885D86A8374F}"/>
              </a:ext>
            </a:extLst>
          </p:cNvPr>
          <p:cNvSpPr/>
          <p:nvPr userDrawn="1"/>
        </p:nvSpPr>
        <p:spPr>
          <a:xfrm>
            <a:off x="11796000" y="6461598"/>
            <a:ext cx="396000" cy="396402"/>
          </a:xfrm>
          <a:prstGeom prst="rect">
            <a:avLst/>
          </a:prstGeom>
          <a:solidFill>
            <a:srgbClr val="B9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灯片编号占位符 15">
            <a:extLst>
              <a:ext uri="{FF2B5EF4-FFF2-40B4-BE49-F238E27FC236}">
                <a16:creationId xmlns:a16="http://schemas.microsoft.com/office/drawing/2014/main" id="{174D4C96-382B-4631-B7DC-3753F730EAEF}"/>
              </a:ext>
            </a:extLst>
          </p:cNvPr>
          <p:cNvSpPr txBox="1">
            <a:spLocks/>
          </p:cNvSpPr>
          <p:nvPr userDrawn="1"/>
        </p:nvSpPr>
        <p:spPr>
          <a:xfrm>
            <a:off x="11298675" y="6477236"/>
            <a:ext cx="1390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2000" b="1" kern="1200">
                <a:solidFill>
                  <a:srgbClr val="0442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D91E7F-84B6-4064-9D4E-CC7D244BCA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8672ECB-A974-4ED3-B86C-A3C4CEAF762E}"/>
              </a:ext>
            </a:extLst>
          </p:cNvPr>
          <p:cNvCxnSpPr>
            <a:cxnSpLocks/>
          </p:cNvCxnSpPr>
          <p:nvPr userDrawn="1"/>
        </p:nvCxnSpPr>
        <p:spPr>
          <a:xfrm>
            <a:off x="1057916" y="681243"/>
            <a:ext cx="11134084" cy="0"/>
          </a:xfrm>
          <a:prstGeom prst="line">
            <a:avLst/>
          </a:prstGeom>
          <a:ln w="38100">
            <a:solidFill>
              <a:srgbClr val="0149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20344DCB-5C18-48BF-9E38-B86935228C68}"/>
              </a:ext>
            </a:extLst>
          </p:cNvPr>
          <p:cNvSpPr/>
          <p:nvPr userDrawn="1"/>
        </p:nvSpPr>
        <p:spPr>
          <a:xfrm>
            <a:off x="0" y="6461598"/>
            <a:ext cx="11700000" cy="396402"/>
          </a:xfrm>
          <a:prstGeom prst="rect">
            <a:avLst/>
          </a:prstGeom>
          <a:solidFill>
            <a:srgbClr val="0149A1"/>
          </a:solidFill>
          <a:ln>
            <a:solidFill>
              <a:srgbClr val="014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7C34E84-7F70-48C0-B66F-0296C9A6211B}"/>
              </a:ext>
            </a:extLst>
          </p:cNvPr>
          <p:cNvCxnSpPr>
            <a:cxnSpLocks/>
          </p:cNvCxnSpPr>
          <p:nvPr userDrawn="1"/>
        </p:nvCxnSpPr>
        <p:spPr>
          <a:xfrm>
            <a:off x="-1" y="681243"/>
            <a:ext cx="1008000" cy="0"/>
          </a:xfrm>
          <a:prstGeom prst="line">
            <a:avLst/>
          </a:prstGeom>
          <a:ln w="38100">
            <a:solidFill>
              <a:srgbClr val="B9B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010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66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BDADB11-200F-4E32-A36B-7A7FAF80DA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83"/>
          <a:stretch/>
        </p:blipFill>
        <p:spPr>
          <a:xfrm>
            <a:off x="11270774" y="-1"/>
            <a:ext cx="965224" cy="59266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2305162-8370-4E07-BDF6-988C8F8E37AA}"/>
              </a:ext>
            </a:extLst>
          </p:cNvPr>
          <p:cNvSpPr/>
          <p:nvPr userDrawn="1"/>
        </p:nvSpPr>
        <p:spPr>
          <a:xfrm>
            <a:off x="72118" y="66597"/>
            <a:ext cx="482449" cy="428703"/>
          </a:xfrm>
          <a:prstGeom prst="rect">
            <a:avLst/>
          </a:prstGeom>
          <a:solidFill>
            <a:srgbClr val="0A4FA0"/>
          </a:solidFill>
          <a:ln>
            <a:solidFill>
              <a:srgbClr val="0A4F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灯片编号占位符 15">
            <a:extLst>
              <a:ext uri="{FF2B5EF4-FFF2-40B4-BE49-F238E27FC236}">
                <a16:creationId xmlns:a16="http://schemas.microsoft.com/office/drawing/2014/main" id="{002E0EC0-F94B-4262-806D-1916830F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0774" y="6539441"/>
            <a:ext cx="1390650" cy="365125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</a:defRPr>
            </a:lvl1pPr>
          </a:lstStyle>
          <a:p>
            <a:fld id="{51D91E7F-84B6-4064-9D4E-CC7D244BCA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5449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8B1B641-5FA8-4A13-BE96-EDC84567FC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83"/>
          <a:stretch/>
        </p:blipFill>
        <p:spPr>
          <a:xfrm>
            <a:off x="50958" y="30334"/>
            <a:ext cx="975521" cy="5989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27E236E-6FB7-478B-9055-885D86A8374F}"/>
              </a:ext>
            </a:extLst>
          </p:cNvPr>
          <p:cNvSpPr/>
          <p:nvPr userDrawn="1"/>
        </p:nvSpPr>
        <p:spPr>
          <a:xfrm>
            <a:off x="11796000" y="6461598"/>
            <a:ext cx="396000" cy="396402"/>
          </a:xfrm>
          <a:prstGeom prst="rect">
            <a:avLst/>
          </a:prstGeom>
          <a:solidFill>
            <a:srgbClr val="B9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灯片编号占位符 15">
            <a:extLst>
              <a:ext uri="{FF2B5EF4-FFF2-40B4-BE49-F238E27FC236}">
                <a16:creationId xmlns:a16="http://schemas.microsoft.com/office/drawing/2014/main" id="{174D4C96-382B-4631-B7DC-3753F730EAEF}"/>
              </a:ext>
            </a:extLst>
          </p:cNvPr>
          <p:cNvSpPr txBox="1">
            <a:spLocks/>
          </p:cNvSpPr>
          <p:nvPr userDrawn="1"/>
        </p:nvSpPr>
        <p:spPr>
          <a:xfrm>
            <a:off x="11298675" y="6477236"/>
            <a:ext cx="1390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2000" b="1" kern="1200">
                <a:solidFill>
                  <a:srgbClr val="0442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D91E7F-84B6-4064-9D4E-CC7D244BCA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8672ECB-A974-4ED3-B86C-A3C4CEAF762E}"/>
              </a:ext>
            </a:extLst>
          </p:cNvPr>
          <p:cNvCxnSpPr>
            <a:cxnSpLocks/>
          </p:cNvCxnSpPr>
          <p:nvPr userDrawn="1"/>
        </p:nvCxnSpPr>
        <p:spPr>
          <a:xfrm>
            <a:off x="1057916" y="681243"/>
            <a:ext cx="11134084" cy="0"/>
          </a:xfrm>
          <a:prstGeom prst="line">
            <a:avLst/>
          </a:prstGeom>
          <a:ln w="38100">
            <a:solidFill>
              <a:srgbClr val="0149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20344DCB-5C18-48BF-9E38-B86935228C68}"/>
              </a:ext>
            </a:extLst>
          </p:cNvPr>
          <p:cNvSpPr/>
          <p:nvPr userDrawn="1"/>
        </p:nvSpPr>
        <p:spPr>
          <a:xfrm>
            <a:off x="0" y="6477236"/>
            <a:ext cx="11700000" cy="396402"/>
          </a:xfrm>
          <a:prstGeom prst="rect">
            <a:avLst/>
          </a:prstGeom>
          <a:solidFill>
            <a:srgbClr val="0149A1"/>
          </a:solidFill>
          <a:ln>
            <a:solidFill>
              <a:srgbClr val="014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7C34E84-7F70-48C0-B66F-0296C9A6211B}"/>
              </a:ext>
            </a:extLst>
          </p:cNvPr>
          <p:cNvCxnSpPr>
            <a:cxnSpLocks/>
          </p:cNvCxnSpPr>
          <p:nvPr userDrawn="1"/>
        </p:nvCxnSpPr>
        <p:spPr>
          <a:xfrm>
            <a:off x="-1" y="681243"/>
            <a:ext cx="1008000" cy="0"/>
          </a:xfrm>
          <a:prstGeom prst="line">
            <a:avLst/>
          </a:prstGeom>
          <a:ln w="38100">
            <a:solidFill>
              <a:srgbClr val="B9B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39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EAFB91-3D91-477D-B3A2-1E96B81B3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83"/>
          <a:stretch/>
        </p:blipFill>
        <p:spPr>
          <a:xfrm>
            <a:off x="11212239" y="15639"/>
            <a:ext cx="975521" cy="5989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3EB7577-1E16-46A6-89D3-344D87F6A4DC}"/>
              </a:ext>
            </a:extLst>
          </p:cNvPr>
          <p:cNvSpPr/>
          <p:nvPr userDrawn="1"/>
        </p:nvSpPr>
        <p:spPr>
          <a:xfrm>
            <a:off x="11796000" y="6461598"/>
            <a:ext cx="396000" cy="396402"/>
          </a:xfrm>
          <a:prstGeom prst="rect">
            <a:avLst/>
          </a:prstGeom>
          <a:solidFill>
            <a:srgbClr val="B9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灯片编号占位符 15">
            <a:extLst>
              <a:ext uri="{FF2B5EF4-FFF2-40B4-BE49-F238E27FC236}">
                <a16:creationId xmlns:a16="http://schemas.microsoft.com/office/drawing/2014/main" id="{3F5D9674-43E3-4731-A2CF-543975857FAB}"/>
              </a:ext>
            </a:extLst>
          </p:cNvPr>
          <p:cNvSpPr txBox="1">
            <a:spLocks/>
          </p:cNvSpPr>
          <p:nvPr userDrawn="1"/>
        </p:nvSpPr>
        <p:spPr>
          <a:xfrm>
            <a:off x="11298675" y="6477236"/>
            <a:ext cx="1390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2000" b="1" kern="1200">
                <a:solidFill>
                  <a:srgbClr val="0442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D91E7F-84B6-4064-9D4E-CC7D244BCA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75E527-E313-4AB2-AB9D-511164D23912}"/>
              </a:ext>
            </a:extLst>
          </p:cNvPr>
          <p:cNvCxnSpPr>
            <a:cxnSpLocks/>
          </p:cNvCxnSpPr>
          <p:nvPr userDrawn="1"/>
        </p:nvCxnSpPr>
        <p:spPr>
          <a:xfrm>
            <a:off x="1057916" y="681243"/>
            <a:ext cx="11134084" cy="0"/>
          </a:xfrm>
          <a:prstGeom prst="line">
            <a:avLst/>
          </a:prstGeom>
          <a:ln w="38100">
            <a:solidFill>
              <a:srgbClr val="0149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A5C563A6-28EC-4E9F-9B30-703D280053D0}"/>
              </a:ext>
            </a:extLst>
          </p:cNvPr>
          <p:cNvSpPr/>
          <p:nvPr userDrawn="1"/>
        </p:nvSpPr>
        <p:spPr>
          <a:xfrm>
            <a:off x="0" y="6476415"/>
            <a:ext cx="11700000" cy="396402"/>
          </a:xfrm>
          <a:prstGeom prst="rect">
            <a:avLst/>
          </a:prstGeom>
          <a:solidFill>
            <a:srgbClr val="0149A1"/>
          </a:solidFill>
          <a:ln>
            <a:solidFill>
              <a:srgbClr val="0149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49074787-77F3-4C6A-8D72-FF38231C42A0}"/>
              </a:ext>
            </a:extLst>
          </p:cNvPr>
          <p:cNvCxnSpPr>
            <a:cxnSpLocks/>
          </p:cNvCxnSpPr>
          <p:nvPr userDrawn="1"/>
        </p:nvCxnSpPr>
        <p:spPr>
          <a:xfrm>
            <a:off x="-1" y="681243"/>
            <a:ext cx="1008000" cy="0"/>
          </a:xfrm>
          <a:prstGeom prst="line">
            <a:avLst/>
          </a:prstGeom>
          <a:ln w="38100">
            <a:solidFill>
              <a:srgbClr val="0E71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BC1848-07BE-41C3-BEE6-986FB06F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0" y="6476415"/>
            <a:ext cx="27432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10817E-B6C3-4BCC-A160-1BCA770E5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236"/>
            <a:ext cx="4114800" cy="365125"/>
          </a:xfrm>
        </p:spPr>
        <p:txBody>
          <a:bodyPr/>
          <a:lstStyle/>
          <a:p>
            <a:r>
              <a:rPr lang="zh-CN" altLang="en-US"/>
              <a:t>第二十一届全国科学计算与信息化会议</a:t>
            </a:r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8BA5F00-F0BF-4377-A52B-015576D1E8D7}"/>
              </a:ext>
            </a:extLst>
          </p:cNvPr>
          <p:cNvGrpSpPr/>
          <p:nvPr userDrawn="1"/>
        </p:nvGrpSpPr>
        <p:grpSpPr>
          <a:xfrm>
            <a:off x="215399" y="92884"/>
            <a:ext cx="652014" cy="444500"/>
            <a:chOff x="1807552" y="2241179"/>
            <a:chExt cx="1409781" cy="891488"/>
          </a:xfrm>
        </p:grpSpPr>
        <p:sp>
          <p:nvSpPr>
            <p:cNvPr id="14" name="箭头: V 形 13">
              <a:extLst>
                <a:ext uri="{FF2B5EF4-FFF2-40B4-BE49-F238E27FC236}">
                  <a16:creationId xmlns:a16="http://schemas.microsoft.com/office/drawing/2014/main" id="{A5016423-4345-49F8-AB0F-53D6A1B3C18D}"/>
                </a:ext>
              </a:extLst>
            </p:cNvPr>
            <p:cNvSpPr/>
            <p:nvPr/>
          </p:nvSpPr>
          <p:spPr>
            <a:xfrm>
              <a:off x="1807552" y="2241179"/>
              <a:ext cx="683930" cy="891488"/>
            </a:xfrm>
            <a:prstGeom prst="chevron">
              <a:avLst/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箭头: V 形 14">
              <a:extLst>
                <a:ext uri="{FF2B5EF4-FFF2-40B4-BE49-F238E27FC236}">
                  <a16:creationId xmlns:a16="http://schemas.microsoft.com/office/drawing/2014/main" id="{FC18572F-581A-4BA1-A0B1-4F8F594E27A9}"/>
                </a:ext>
              </a:extLst>
            </p:cNvPr>
            <p:cNvSpPr/>
            <p:nvPr/>
          </p:nvSpPr>
          <p:spPr>
            <a:xfrm>
              <a:off x="2109204" y="2241179"/>
              <a:ext cx="683930" cy="891488"/>
            </a:xfrm>
            <a:prstGeom prst="chevron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箭头: V 形 15">
              <a:extLst>
                <a:ext uri="{FF2B5EF4-FFF2-40B4-BE49-F238E27FC236}">
                  <a16:creationId xmlns:a16="http://schemas.microsoft.com/office/drawing/2014/main" id="{C8301142-2050-438B-A824-19D4061581E2}"/>
                </a:ext>
              </a:extLst>
            </p:cNvPr>
            <p:cNvSpPr/>
            <p:nvPr/>
          </p:nvSpPr>
          <p:spPr>
            <a:xfrm>
              <a:off x="2363726" y="2241179"/>
              <a:ext cx="683930" cy="891488"/>
            </a:xfrm>
            <a:prstGeom prst="chevron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A854E5EB-EBDA-4928-AE62-256E3CCBC78B}"/>
                </a:ext>
              </a:extLst>
            </p:cNvPr>
            <p:cNvSpPr/>
            <p:nvPr/>
          </p:nvSpPr>
          <p:spPr>
            <a:xfrm>
              <a:off x="2533403" y="2241179"/>
              <a:ext cx="683930" cy="891488"/>
            </a:xfrm>
            <a:prstGeom prst="chevron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94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3EB7577-1E16-46A6-89D3-344D87F6A4DC}"/>
              </a:ext>
            </a:extLst>
          </p:cNvPr>
          <p:cNvSpPr/>
          <p:nvPr userDrawn="1"/>
        </p:nvSpPr>
        <p:spPr>
          <a:xfrm>
            <a:off x="11796000" y="6527912"/>
            <a:ext cx="396000" cy="330087"/>
          </a:xfrm>
          <a:prstGeom prst="rect">
            <a:avLst/>
          </a:prstGeom>
          <a:solidFill>
            <a:srgbClr val="B9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灯片编号占位符 15">
            <a:extLst>
              <a:ext uri="{FF2B5EF4-FFF2-40B4-BE49-F238E27FC236}">
                <a16:creationId xmlns:a16="http://schemas.microsoft.com/office/drawing/2014/main" id="{3F5D9674-43E3-4731-A2CF-543975857FAB}"/>
              </a:ext>
            </a:extLst>
          </p:cNvPr>
          <p:cNvSpPr txBox="1">
            <a:spLocks/>
          </p:cNvSpPr>
          <p:nvPr userDrawn="1"/>
        </p:nvSpPr>
        <p:spPr>
          <a:xfrm>
            <a:off x="11298675" y="6510392"/>
            <a:ext cx="1390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2000" b="1" kern="1200">
                <a:solidFill>
                  <a:srgbClr val="04428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D91E7F-84B6-4064-9D4E-CC7D244BCA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75E527-E313-4AB2-AB9D-511164D23912}"/>
              </a:ext>
            </a:extLst>
          </p:cNvPr>
          <p:cNvCxnSpPr>
            <a:cxnSpLocks/>
          </p:cNvCxnSpPr>
          <p:nvPr userDrawn="1"/>
        </p:nvCxnSpPr>
        <p:spPr>
          <a:xfrm>
            <a:off x="0" y="554129"/>
            <a:ext cx="12192000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A5C563A6-28EC-4E9F-9B30-703D280053D0}"/>
              </a:ext>
            </a:extLst>
          </p:cNvPr>
          <p:cNvSpPr/>
          <p:nvPr userDrawn="1"/>
        </p:nvSpPr>
        <p:spPr>
          <a:xfrm>
            <a:off x="-1" y="6527914"/>
            <a:ext cx="11735483" cy="330086"/>
          </a:xfrm>
          <a:prstGeom prst="rect">
            <a:avLst/>
          </a:prstGeom>
          <a:solidFill>
            <a:srgbClr val="0149A1"/>
          </a:solidFill>
          <a:ln>
            <a:solidFill>
              <a:srgbClr val="0A4F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41C7C57-3922-44C3-89DC-3373DE594A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83"/>
          <a:stretch/>
        </p:blipFill>
        <p:spPr>
          <a:xfrm>
            <a:off x="11399247" y="15639"/>
            <a:ext cx="788513" cy="4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36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71325" y="387275"/>
            <a:ext cx="324000" cy="3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119325" y="135275"/>
            <a:ext cx="252000" cy="25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1293582" y="6318000"/>
            <a:ext cx="54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10801350" y="6405438"/>
            <a:ext cx="1390650" cy="365125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fld id="{51D91E7F-84B6-4064-9D4E-CC7D244BCA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2151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pos="7242">
          <p15:clr>
            <a:srgbClr val="FBAE40"/>
          </p15:clr>
        </p15:guide>
        <p15:guide id="5" orient="horz" pos="346">
          <p15:clr>
            <a:srgbClr val="FBAE40"/>
          </p15:clr>
        </p15:guide>
        <p15:guide id="6" orient="horz" pos="397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506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BDADB11-200F-4E32-A36B-7A7FAF80DA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83"/>
          <a:stretch/>
        </p:blipFill>
        <p:spPr>
          <a:xfrm>
            <a:off x="11270774" y="-1"/>
            <a:ext cx="965224" cy="59266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2305162-8370-4E07-BDF6-988C8F8E37AA}"/>
              </a:ext>
            </a:extLst>
          </p:cNvPr>
          <p:cNvSpPr/>
          <p:nvPr userDrawn="1"/>
        </p:nvSpPr>
        <p:spPr>
          <a:xfrm>
            <a:off x="72118" y="66597"/>
            <a:ext cx="482449" cy="428703"/>
          </a:xfrm>
          <a:prstGeom prst="rect">
            <a:avLst/>
          </a:prstGeom>
          <a:solidFill>
            <a:srgbClr val="0A4FA0"/>
          </a:solidFill>
          <a:ln>
            <a:solidFill>
              <a:srgbClr val="0A4F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灯片编号占位符 15">
            <a:extLst>
              <a:ext uri="{FF2B5EF4-FFF2-40B4-BE49-F238E27FC236}">
                <a16:creationId xmlns:a16="http://schemas.microsoft.com/office/drawing/2014/main" id="{002E0EC0-F94B-4262-806D-1916830F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0774" y="6539441"/>
            <a:ext cx="1390650" cy="365125"/>
          </a:xfrm>
        </p:spPr>
        <p:txBody>
          <a:bodyPr/>
          <a:lstStyle>
            <a:lvl1pPr algn="ctr">
              <a:defRPr sz="2000" b="1">
                <a:solidFill>
                  <a:schemeClr val="tx1"/>
                </a:solidFill>
              </a:defRPr>
            </a:lvl1pPr>
          </a:lstStyle>
          <a:p>
            <a:fld id="{51D91E7F-84B6-4064-9D4E-CC7D244BCA0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6552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第二十一届全国科学计算与信息化会议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91E7F-84B6-4064-9D4E-CC7D244BCA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6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3657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image" Target="../media/image16.png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notesSlide" Target="../notesSlides/notesSlide9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90.xml"/><Relationship Id="rId10" Type="http://schemas.openxmlformats.org/officeDocument/2006/relationships/tags" Target="../tags/tag95.xml"/><Relationship Id="rId4" Type="http://schemas.openxmlformats.org/officeDocument/2006/relationships/tags" Target="../tags/tag89.xml"/><Relationship Id="rId9" Type="http://schemas.openxmlformats.org/officeDocument/2006/relationships/tags" Target="../tags/tag9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image" Target="../media/image17.png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notesSlide" Target="../notesSlides/notesSlide10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00.xml"/><Relationship Id="rId10" Type="http://schemas.openxmlformats.org/officeDocument/2006/relationships/tags" Target="../tags/tag105.xml"/><Relationship Id="rId4" Type="http://schemas.openxmlformats.org/officeDocument/2006/relationships/tags" Target="../tags/tag99.xml"/><Relationship Id="rId9" Type="http://schemas.openxmlformats.org/officeDocument/2006/relationships/tags" Target="../tags/tag10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image" Target="../media/image18.png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12" Type="http://schemas.openxmlformats.org/officeDocument/2006/relationships/notesSlide" Target="../notesSlides/notesSlide11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10.xml"/><Relationship Id="rId10" Type="http://schemas.openxmlformats.org/officeDocument/2006/relationships/tags" Target="../tags/tag115.xml"/><Relationship Id="rId4" Type="http://schemas.openxmlformats.org/officeDocument/2006/relationships/tags" Target="../tags/tag109.xml"/><Relationship Id="rId9" Type="http://schemas.openxmlformats.org/officeDocument/2006/relationships/tags" Target="../tags/tag1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notesSlide" Target="../notesSlides/notesSlide12.xml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12" Type="http://schemas.openxmlformats.org/officeDocument/2006/relationships/slideLayout" Target="../slideLayouts/slideLayout6.xml"/><Relationship Id="rId17" Type="http://schemas.openxmlformats.org/officeDocument/2006/relationships/image" Target="../media/image21.png"/><Relationship Id="rId2" Type="http://schemas.openxmlformats.org/officeDocument/2006/relationships/tags" Target="../tags/tag117.xml"/><Relationship Id="rId16" Type="http://schemas.openxmlformats.org/officeDocument/2006/relationships/image" Target="../media/image20.png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tags" Target="../tags/tag126.xml"/><Relationship Id="rId5" Type="http://schemas.openxmlformats.org/officeDocument/2006/relationships/tags" Target="../tags/tag120.xml"/><Relationship Id="rId15" Type="http://schemas.openxmlformats.org/officeDocument/2006/relationships/image" Target="../media/image19.wmf"/><Relationship Id="rId10" Type="http://schemas.openxmlformats.org/officeDocument/2006/relationships/tags" Target="../tags/tag125.xml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13" Type="http://schemas.openxmlformats.org/officeDocument/2006/relationships/notesSlide" Target="../notesSlides/notesSlide13.xml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slideLayout" Target="../slideLayouts/slideLayout6.xml"/><Relationship Id="rId2" Type="http://schemas.openxmlformats.org/officeDocument/2006/relationships/tags" Target="../tags/tag128.xml"/><Relationship Id="rId16" Type="http://schemas.openxmlformats.org/officeDocument/2006/relationships/image" Target="../media/image200.png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tags" Target="../tags/tag137.xml"/><Relationship Id="rId5" Type="http://schemas.openxmlformats.org/officeDocument/2006/relationships/tags" Target="../tags/tag131.xml"/><Relationship Id="rId15" Type="http://schemas.openxmlformats.org/officeDocument/2006/relationships/image" Target="../media/image19.png"/><Relationship Id="rId10" Type="http://schemas.openxmlformats.org/officeDocument/2006/relationships/tags" Target="../tags/tag136.xml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image" Target="../media/image23.png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notesSlide" Target="../notesSlides/notesSlide14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42.xml"/><Relationship Id="rId10" Type="http://schemas.openxmlformats.org/officeDocument/2006/relationships/tags" Target="../tags/tag147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55.xml"/><Relationship Id="rId13" Type="http://schemas.openxmlformats.org/officeDocument/2006/relationships/image" Target="../media/image24.jpg"/><Relationship Id="rId3" Type="http://schemas.openxmlformats.org/officeDocument/2006/relationships/tags" Target="../tags/tag150.xml"/><Relationship Id="rId7" Type="http://schemas.openxmlformats.org/officeDocument/2006/relationships/tags" Target="../tags/tag154.xml"/><Relationship Id="rId12" Type="http://schemas.openxmlformats.org/officeDocument/2006/relationships/notesSlide" Target="../notesSlides/notesSlide15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52.xml"/><Relationship Id="rId10" Type="http://schemas.openxmlformats.org/officeDocument/2006/relationships/tags" Target="../tags/tag157.xml"/><Relationship Id="rId4" Type="http://schemas.openxmlformats.org/officeDocument/2006/relationships/tags" Target="../tags/tag151.xml"/><Relationship Id="rId9" Type="http://schemas.openxmlformats.org/officeDocument/2006/relationships/tags" Target="../tags/tag156.xml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12" Type="http://schemas.openxmlformats.org/officeDocument/2006/relationships/notesSlide" Target="../notesSlides/notesSlide16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62.xml"/><Relationship Id="rId10" Type="http://schemas.openxmlformats.org/officeDocument/2006/relationships/tags" Target="../tags/tag167.xml"/><Relationship Id="rId4" Type="http://schemas.openxmlformats.org/officeDocument/2006/relationships/tags" Target="../tags/tag161.xml"/><Relationship Id="rId9" Type="http://schemas.openxmlformats.org/officeDocument/2006/relationships/tags" Target="../tags/tag16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3.xml"/><Relationship Id="rId16" Type="http://schemas.openxmlformats.org/officeDocument/2006/relationships/slideLayout" Target="../slideLayouts/slideLayout6.xml"/><Relationship Id="rId20" Type="http://schemas.openxmlformats.org/officeDocument/2006/relationships/image" Target="../media/image5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image" Target="../media/image4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tags" Target="../tags/tag29.xml"/><Relationship Id="rId18" Type="http://schemas.openxmlformats.org/officeDocument/2006/relationships/image" Target="../media/image7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image" Target="../media/image6.png"/><Relationship Id="rId2" Type="http://schemas.openxmlformats.org/officeDocument/2006/relationships/tags" Target="../tags/tag18.xml"/><Relationship Id="rId16" Type="http://schemas.openxmlformats.org/officeDocument/2006/relationships/notesSlide" Target="../notesSlides/notesSlide3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6.xml"/><Relationship Id="rId19" Type="http://schemas.openxmlformats.org/officeDocument/2006/relationships/image" Target="../media/image8.png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image" Target="../media/image11.jpeg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image" Target="../media/image10.png"/><Relationship Id="rId2" Type="http://schemas.openxmlformats.org/officeDocument/2006/relationships/tags" Target="../tags/tag32.xml"/><Relationship Id="rId16" Type="http://schemas.openxmlformats.org/officeDocument/2006/relationships/image" Target="../media/image9.jpe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notesSlide" Target="../notesSlides/notesSlide4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slideLayout" Target="../slideLayouts/slideLayout6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2" Type="http://schemas.openxmlformats.org/officeDocument/2006/relationships/tags" Target="../tags/tag45.xml"/><Relationship Id="rId16" Type="http://schemas.openxmlformats.org/officeDocument/2006/relationships/image" Target="../media/image13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5" Type="http://schemas.openxmlformats.org/officeDocument/2006/relationships/tags" Target="../tags/tag48.xml"/><Relationship Id="rId15" Type="http://schemas.openxmlformats.org/officeDocument/2006/relationships/image" Target="../media/image12.jpeg"/><Relationship Id="rId10" Type="http://schemas.openxmlformats.org/officeDocument/2006/relationships/tags" Target="../tags/tag53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60.xml"/><Relationship Id="rId10" Type="http://schemas.openxmlformats.org/officeDocument/2006/relationships/tags" Target="../tags/tag65.xml"/><Relationship Id="rId4" Type="http://schemas.openxmlformats.org/officeDocument/2006/relationships/tags" Target="../tags/tag59.xml"/><Relationship Id="rId9" Type="http://schemas.openxmlformats.org/officeDocument/2006/relationships/tags" Target="../tags/tag6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notesSlide" Target="../notesSlides/notesSlide7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70.xml"/><Relationship Id="rId10" Type="http://schemas.openxmlformats.org/officeDocument/2006/relationships/tags" Target="../tags/tag75.xml"/><Relationship Id="rId4" Type="http://schemas.openxmlformats.org/officeDocument/2006/relationships/tags" Target="../tags/tag69.xml"/><Relationship Id="rId9" Type="http://schemas.openxmlformats.org/officeDocument/2006/relationships/tags" Target="../tags/tag7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image" Target="../media/image14.png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notesSlide" Target="../notesSlides/notesSlide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80.xml"/><Relationship Id="rId10" Type="http://schemas.openxmlformats.org/officeDocument/2006/relationships/tags" Target="../tags/tag85.xml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E38BCD21-3A07-4CA7-884F-F9D69234CFE8}"/>
              </a:ext>
            </a:extLst>
          </p:cNvPr>
          <p:cNvSpPr/>
          <p:nvPr/>
        </p:nvSpPr>
        <p:spPr>
          <a:xfrm>
            <a:off x="0" y="6353999"/>
            <a:ext cx="12192000" cy="504000"/>
          </a:xfrm>
          <a:prstGeom prst="rect">
            <a:avLst/>
          </a:prstGeom>
          <a:solidFill>
            <a:srgbClr val="0A4F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1829493"/>
            <a:ext cx="12192000" cy="1871283"/>
          </a:xfrm>
          <a:prstGeom prst="rect">
            <a:avLst/>
          </a:prstGeom>
          <a:solidFill>
            <a:srgbClr val="0A4FA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4022871" y="4460758"/>
            <a:ext cx="4146257" cy="113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453D3A"/>
                </a:solidFill>
              </a:rPr>
              <a:t>纪梦阳</a:t>
            </a:r>
            <a:endParaRPr lang="en-US" altLang="zh-CN" sz="2400" b="1" dirty="0">
              <a:solidFill>
                <a:srgbClr val="453D3A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453D3A"/>
                </a:solidFill>
              </a:rPr>
              <a:t>中国科学院高能物理研究所</a:t>
            </a:r>
            <a:endParaRPr lang="en-US" altLang="zh-CN" sz="2400" b="1" dirty="0">
              <a:solidFill>
                <a:srgbClr val="453D3A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2FA5CDB-8ECE-4D98-8916-D4F69EF39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806281" cy="62446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090F7A4-25F4-4D4F-B4DC-37E6A170758A}"/>
              </a:ext>
            </a:extLst>
          </p:cNvPr>
          <p:cNvSpPr txBox="1"/>
          <p:nvPr/>
        </p:nvSpPr>
        <p:spPr>
          <a:xfrm>
            <a:off x="1197803" y="2041859"/>
            <a:ext cx="97963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基于原初电离计数法的</a:t>
            </a:r>
            <a:endParaRPr lang="en-US" altLang="zh-CN" sz="4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漂移室数据获取软件的研制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BD5EB30-B5F9-41D2-AD02-7D094835324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730" y="6403332"/>
            <a:ext cx="9131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0" i="0" dirty="0">
                <a:solidFill>
                  <a:schemeClr val="bg1">
                    <a:lumMod val="95000"/>
                  </a:schemeClr>
                </a:solidFill>
                <a:effectLst/>
                <a:latin typeface="Roboto" panose="02000000000000000000" pitchFamily="2" charset="0"/>
              </a:rPr>
              <a:t>第二十一届全国科学计算与信息化会议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，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2025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年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8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月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25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日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-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28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日，长春</a:t>
            </a:r>
            <a:endParaRPr lang="en-US" altLang="zh-CN" dirty="0">
              <a:solidFill>
                <a:schemeClr val="bg1">
                  <a:lumMod val="9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8914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BBF3CA8-74FA-4A8E-8E63-CB61101D7446}"/>
              </a:ext>
            </a:extLst>
          </p:cNvPr>
          <p:cNvGrpSpPr/>
          <p:nvPr/>
        </p:nvGrpSpPr>
        <p:grpSpPr>
          <a:xfrm>
            <a:off x="108719" y="697404"/>
            <a:ext cx="652014" cy="444500"/>
            <a:chOff x="1807552" y="2241179"/>
            <a:chExt cx="1409781" cy="891488"/>
          </a:xfrm>
        </p:grpSpPr>
        <p:sp>
          <p:nvSpPr>
            <p:cNvPr id="14" name="箭头: V 形 13">
              <a:extLst>
                <a:ext uri="{FF2B5EF4-FFF2-40B4-BE49-F238E27FC236}">
                  <a16:creationId xmlns:a16="http://schemas.microsoft.com/office/drawing/2014/main" id="{789AC77F-5CCF-4B04-8BEB-939ECD09E28C}"/>
                </a:ext>
              </a:extLst>
            </p:cNvPr>
            <p:cNvSpPr/>
            <p:nvPr/>
          </p:nvSpPr>
          <p:spPr>
            <a:xfrm>
              <a:off x="1807552" y="2241179"/>
              <a:ext cx="683930" cy="891488"/>
            </a:xfrm>
            <a:prstGeom prst="chevron">
              <a:avLst/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箭头: V 形 14">
              <a:extLst>
                <a:ext uri="{FF2B5EF4-FFF2-40B4-BE49-F238E27FC236}">
                  <a16:creationId xmlns:a16="http://schemas.microsoft.com/office/drawing/2014/main" id="{12539FF4-78D5-4E21-8BE0-9B5BDA5E8FFC}"/>
                </a:ext>
              </a:extLst>
            </p:cNvPr>
            <p:cNvSpPr/>
            <p:nvPr/>
          </p:nvSpPr>
          <p:spPr>
            <a:xfrm>
              <a:off x="2109204" y="2241179"/>
              <a:ext cx="683930" cy="891488"/>
            </a:xfrm>
            <a:prstGeom prst="chevron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箭头: V 形 15">
              <a:extLst>
                <a:ext uri="{FF2B5EF4-FFF2-40B4-BE49-F238E27FC236}">
                  <a16:creationId xmlns:a16="http://schemas.microsoft.com/office/drawing/2014/main" id="{3F28CBEA-9A9E-4548-98A6-8151F07A1113}"/>
                </a:ext>
              </a:extLst>
            </p:cNvPr>
            <p:cNvSpPr/>
            <p:nvPr/>
          </p:nvSpPr>
          <p:spPr>
            <a:xfrm>
              <a:off x="2363726" y="2241179"/>
              <a:ext cx="683930" cy="891488"/>
            </a:xfrm>
            <a:prstGeom prst="chevron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AC392084-343A-4CCC-B844-A2798B654D5C}"/>
                </a:ext>
              </a:extLst>
            </p:cNvPr>
            <p:cNvSpPr/>
            <p:nvPr/>
          </p:nvSpPr>
          <p:spPr>
            <a:xfrm>
              <a:off x="2533403" y="2241179"/>
              <a:ext cx="683930" cy="891488"/>
            </a:xfrm>
            <a:prstGeom prst="chevron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1296B98A-20B9-4E0A-A6E2-EF464DB6B04A}"/>
              </a:ext>
            </a:extLst>
          </p:cNvPr>
          <p:cNvSpPr/>
          <p:nvPr/>
        </p:nvSpPr>
        <p:spPr>
          <a:xfrm>
            <a:off x="780121" y="592690"/>
            <a:ext cx="24929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数据流软件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8274BF1-0DE9-47CE-8213-4D34945D396E}"/>
              </a:ext>
            </a:extLst>
          </p:cNvPr>
          <p:cNvSpPr/>
          <p:nvPr/>
        </p:nvSpPr>
        <p:spPr>
          <a:xfrm>
            <a:off x="5535162" y="2624218"/>
            <a:ext cx="1411759" cy="406866"/>
          </a:xfrm>
          <a:prstGeom prst="rect">
            <a:avLst/>
          </a:prstGeom>
          <a:solidFill>
            <a:srgbClr val="026DB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n-ea"/>
              </a:rPr>
              <a:t>多线程运行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612CF848-F62A-4441-AFE9-8A1713C8F7EF}"/>
              </a:ext>
            </a:extLst>
          </p:cNvPr>
          <p:cNvSpPr txBox="1"/>
          <p:nvPr/>
        </p:nvSpPr>
        <p:spPr>
          <a:xfrm>
            <a:off x="444420" y="1189253"/>
            <a:ext cx="4800661" cy="3087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026DB6"/>
                </a:solidFill>
              </a:rPr>
              <a:t> </a:t>
            </a:r>
            <a:r>
              <a:rPr lang="zh-CN" altLang="en-US" sz="2000" b="1" dirty="0"/>
              <a:t>数据读出模块</a:t>
            </a:r>
            <a:endParaRPr lang="en-US" altLang="zh-CN" sz="2000" b="1" dirty="0"/>
          </a:p>
          <a:p>
            <a:pPr marL="800100" lvl="1" indent="-342900">
              <a:lnSpc>
                <a:spcPct val="150000"/>
              </a:lnSpc>
              <a:buClr>
                <a:srgbClr val="0E58C4"/>
              </a:buClr>
              <a:buFont typeface="Arial" panose="020B0604020202020204" pitchFamily="34" charset="0"/>
              <a:buChar char="•"/>
            </a:pPr>
            <a:r>
              <a:rPr lang="zh-CN" altLang="en-US" dirty="0"/>
              <a:t>通过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UDP</a:t>
            </a:r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链路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从电子学板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读出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数据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lnSpc>
                <a:spcPct val="150000"/>
              </a:lnSpc>
              <a:buClr>
                <a:srgbClr val="0E58C4"/>
              </a:buClr>
              <a:buFont typeface="Arial" panose="020B0604020202020204" pitchFamily="34" charset="0"/>
              <a:buChar char="•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目前可实现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3.6 Gbps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读出与处理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026DB6"/>
                </a:solidFill>
              </a:rPr>
              <a:t> </a:t>
            </a:r>
            <a:r>
              <a:rPr lang="zh-CN" altLang="en-US" sz="2000" b="1" dirty="0"/>
              <a:t>数据校验处理模块</a:t>
            </a:r>
            <a:endParaRPr lang="en-US" altLang="zh-CN" sz="2000" b="1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26DB6"/>
                </a:solidFill>
              </a:rPr>
              <a:t>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校验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接收到的数据的格式是否与约定的格式一致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26DB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解析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通过校验数据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8D9B8D6-C8DC-4D64-A3EF-787226CBB4AB}"/>
              </a:ext>
            </a:extLst>
          </p:cNvPr>
          <p:cNvSpPr txBox="1"/>
          <p:nvPr/>
        </p:nvSpPr>
        <p:spPr>
          <a:xfrm>
            <a:off x="7162947" y="852751"/>
            <a:ext cx="4748317" cy="394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026DB6"/>
                </a:solidFill>
              </a:rPr>
              <a:t> </a:t>
            </a:r>
            <a:r>
              <a:rPr lang="zh-CN" altLang="en-US" sz="2000" b="1" dirty="0"/>
              <a:t>数据存储模块</a:t>
            </a:r>
            <a:endParaRPr lang="en-US" altLang="zh-CN" sz="2000" b="1" dirty="0"/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26DB6"/>
                </a:solidFill>
              </a:rPr>
              <a:t>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写盘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存储</a:t>
            </a:r>
            <a:r>
              <a:rPr lang="en-US" altLang="zh-CN" dirty="0">
                <a:solidFill>
                  <a:srgbClr val="026DB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  <a:p>
            <a:pPr marL="800100" lvl="1" indent="-342900" algn="just">
              <a:lnSpc>
                <a:spcPct val="150000"/>
              </a:lnSpc>
              <a:buClr>
                <a:srgbClr val="0E58C4"/>
              </a:buClr>
              <a:buFont typeface="Arial" panose="020B0604020202020204" pitchFamily="34" charset="0"/>
              <a:buChar char="•"/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存储为</a:t>
            </a:r>
            <a:r>
              <a:rPr lang="zh-CN" altLang="en-US" b="1" dirty="0">
                <a:latin typeface="+mn-ea"/>
              </a:rPr>
              <a:t>二进制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文件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solidFill>
                  <a:srgbClr val="026DB6"/>
                </a:solidFill>
              </a:rPr>
              <a:t>  </a:t>
            </a:r>
            <a:r>
              <a:rPr lang="zh-CN" altLang="en-US" sz="2000" b="1" dirty="0"/>
              <a:t>电子学配置模块</a:t>
            </a:r>
            <a:endParaRPr lang="en-US" altLang="zh-CN" sz="2000" b="1" dirty="0"/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26DB6"/>
                </a:solidFill>
              </a:rPr>
              <a:t>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配置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电子学触发源、启动源等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26DB6"/>
                </a:solidFill>
              </a:rPr>
              <a:t> 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通过</a:t>
            </a: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TCP</a:t>
            </a:r>
            <a:r>
              <a:rPr lang="zh-CN" altLang="en-US" b="1" dirty="0">
                <a:latin typeface="+mn-ea"/>
                <a:cs typeface="Times New Roman" panose="02020603050405020304" pitchFamily="18" charset="0"/>
              </a:rPr>
              <a:t>链路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进行配置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algn="just">
              <a:lnSpc>
                <a:spcPct val="150000"/>
              </a:lnSpc>
              <a:buClr>
                <a:srgbClr val="0E58C4"/>
              </a:buClr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多任务并行：多线程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" indent="-360000" algn="just" defTabSz="914400">
              <a:lnSpc>
                <a:spcPct val="125000"/>
              </a:lnSpc>
              <a:spcBef>
                <a:spcPts val="2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使用环形</a:t>
            </a:r>
            <a:r>
              <a:rPr lang="zh-CN" altLang="en-US" sz="2000" b="1" dirty="0">
                <a:latin typeface="Times New Roman" panose="02020603050405020304" pitchFamily="18" charset="0"/>
              </a:rPr>
              <a:t>缓冲区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实现模块间数据传递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ts val="2400"/>
              </a:lnSpc>
            </a:pPr>
            <a:endParaRPr lang="en-US" altLang="zh-CN" sz="2000" b="1" dirty="0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5DBBFA44-421D-40AD-B8F4-B5DC041430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16" y="4809825"/>
            <a:ext cx="7510490" cy="1488463"/>
          </a:xfrm>
          <a:prstGeom prst="rect">
            <a:avLst/>
          </a:prstGeom>
        </p:spPr>
      </p:pic>
      <p:grpSp>
        <p:nvGrpSpPr>
          <p:cNvPr id="48" name="组合 47">
            <a:extLst>
              <a:ext uri="{FF2B5EF4-FFF2-40B4-BE49-F238E27FC236}">
                <a16:creationId xmlns:a16="http://schemas.microsoft.com/office/drawing/2014/main" id="{E27ED32C-4047-4E70-8C8E-DFFFDE6BE6F9}"/>
              </a:ext>
            </a:extLst>
          </p:cNvPr>
          <p:cNvGrpSpPr/>
          <p:nvPr/>
        </p:nvGrpSpPr>
        <p:grpSpPr>
          <a:xfrm>
            <a:off x="-10902" y="-1651"/>
            <a:ext cx="6563167" cy="540323"/>
            <a:chOff x="-10902" y="-1651"/>
            <a:chExt cx="6563167" cy="540323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8CC29EC6-88FE-4725-8DC5-B931905E367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-543" y="0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11">
              <a:extLst>
                <a:ext uri="{FF2B5EF4-FFF2-40B4-BE49-F238E27FC236}">
                  <a16:creationId xmlns:a16="http://schemas.microsoft.com/office/drawing/2014/main" id="{B23BDE36-CB3F-4C01-9697-14A881C2933F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-10902" y="102332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研究背景</a:t>
              </a: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D69705A0-7ABF-4891-8739-06CB37962DC1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904673" y="-1651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B6B4D0FA-CF9E-4301-BB70-AFBE03E7D0B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602747" y="-1651"/>
              <a:ext cx="1295055" cy="540323"/>
            </a:xfrm>
            <a:prstGeom prst="rect">
              <a:avLst/>
            </a:prstGeom>
            <a:solidFill>
              <a:srgbClr val="0E58C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11">
              <a:extLst>
                <a:ext uri="{FF2B5EF4-FFF2-40B4-BE49-F238E27FC236}">
                  <a16:creationId xmlns:a16="http://schemas.microsoft.com/office/drawing/2014/main" id="{FE8369D5-88A3-48AF-A6B4-6722A354749A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2573903" y="88695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设计实现</a:t>
              </a:r>
            </a:p>
          </p:txBody>
        </p:sp>
        <p:sp>
          <p:nvSpPr>
            <p:cNvPr id="54" name="TextBox 11">
              <a:extLst>
                <a:ext uri="{FF2B5EF4-FFF2-40B4-BE49-F238E27FC236}">
                  <a16:creationId xmlns:a16="http://schemas.microsoft.com/office/drawing/2014/main" id="{3BE2515D-BC7C-47FF-8C0E-2E850C111CEB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3854062" y="86586"/>
              <a:ext cx="1345666" cy="34315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性能测试</a:t>
              </a: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9955CFA5-A2DC-426F-AAB4-D8CFA302D6B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300648" y="1451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11">
              <a:extLst>
                <a:ext uri="{FF2B5EF4-FFF2-40B4-BE49-F238E27FC236}">
                  <a16:creationId xmlns:a16="http://schemas.microsoft.com/office/drawing/2014/main" id="{21BD517F-EBF6-4B70-A698-6D8272F108E3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1275342" y="96842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需求分析</a:t>
              </a:r>
            </a:p>
          </p:txBody>
        </p: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67A34A58-F2AD-41B4-8FE1-8B9F5BDB2528}"/>
                </a:ext>
              </a:extLst>
            </p:cNvPr>
            <p:cNvCxnSpPr/>
            <p:nvPr/>
          </p:nvCxnSpPr>
          <p:spPr>
            <a:xfrm>
              <a:off x="1295055" y="99962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C8604DE7-EEDA-423A-9C8F-E92343D1020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06599" y="3048"/>
              <a:ext cx="1295055" cy="5277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11">
              <a:extLst>
                <a:ext uri="{FF2B5EF4-FFF2-40B4-BE49-F238E27FC236}">
                  <a16:creationId xmlns:a16="http://schemas.microsoft.com/office/drawing/2014/main" id="{A6AF38CC-443F-496D-BD4D-5D83F473F70D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206599" y="89235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总结计划</a:t>
              </a:r>
            </a:p>
          </p:txBody>
        </p: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A5C79F5A-6BB3-479E-91F9-2B32BA011A0B}"/>
                </a:ext>
              </a:extLst>
            </p:cNvPr>
            <p:cNvCxnSpPr/>
            <p:nvPr/>
          </p:nvCxnSpPr>
          <p:spPr>
            <a:xfrm>
              <a:off x="5204593" y="96842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6971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BBF3CA8-74FA-4A8E-8E63-CB61101D7446}"/>
              </a:ext>
            </a:extLst>
          </p:cNvPr>
          <p:cNvGrpSpPr/>
          <p:nvPr/>
        </p:nvGrpSpPr>
        <p:grpSpPr>
          <a:xfrm>
            <a:off x="108719" y="697404"/>
            <a:ext cx="652014" cy="444500"/>
            <a:chOff x="1807552" y="2241179"/>
            <a:chExt cx="1409781" cy="891488"/>
          </a:xfrm>
        </p:grpSpPr>
        <p:sp>
          <p:nvSpPr>
            <p:cNvPr id="14" name="箭头: V 形 13">
              <a:extLst>
                <a:ext uri="{FF2B5EF4-FFF2-40B4-BE49-F238E27FC236}">
                  <a16:creationId xmlns:a16="http://schemas.microsoft.com/office/drawing/2014/main" id="{789AC77F-5CCF-4B04-8BEB-939ECD09E28C}"/>
                </a:ext>
              </a:extLst>
            </p:cNvPr>
            <p:cNvSpPr/>
            <p:nvPr/>
          </p:nvSpPr>
          <p:spPr>
            <a:xfrm>
              <a:off x="1807552" y="2241179"/>
              <a:ext cx="683930" cy="891488"/>
            </a:xfrm>
            <a:prstGeom prst="chevron">
              <a:avLst/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箭头: V 形 14">
              <a:extLst>
                <a:ext uri="{FF2B5EF4-FFF2-40B4-BE49-F238E27FC236}">
                  <a16:creationId xmlns:a16="http://schemas.microsoft.com/office/drawing/2014/main" id="{12539FF4-78D5-4E21-8BE0-9B5BDA5E8FFC}"/>
                </a:ext>
              </a:extLst>
            </p:cNvPr>
            <p:cNvSpPr/>
            <p:nvPr/>
          </p:nvSpPr>
          <p:spPr>
            <a:xfrm>
              <a:off x="2109204" y="2241179"/>
              <a:ext cx="683930" cy="891488"/>
            </a:xfrm>
            <a:prstGeom prst="chevron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箭头: V 形 15">
              <a:extLst>
                <a:ext uri="{FF2B5EF4-FFF2-40B4-BE49-F238E27FC236}">
                  <a16:creationId xmlns:a16="http://schemas.microsoft.com/office/drawing/2014/main" id="{3F28CBEA-9A9E-4548-98A6-8151F07A1113}"/>
                </a:ext>
              </a:extLst>
            </p:cNvPr>
            <p:cNvSpPr/>
            <p:nvPr/>
          </p:nvSpPr>
          <p:spPr>
            <a:xfrm>
              <a:off x="2363726" y="2241179"/>
              <a:ext cx="683930" cy="891488"/>
            </a:xfrm>
            <a:prstGeom prst="chevron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AC392084-343A-4CCC-B844-A2798B654D5C}"/>
                </a:ext>
              </a:extLst>
            </p:cNvPr>
            <p:cNvSpPr/>
            <p:nvPr/>
          </p:nvSpPr>
          <p:spPr>
            <a:xfrm>
              <a:off x="2533403" y="2241179"/>
              <a:ext cx="683930" cy="891488"/>
            </a:xfrm>
            <a:prstGeom prst="chevron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1296B98A-20B9-4E0A-A6E2-EF464DB6B04A}"/>
              </a:ext>
            </a:extLst>
          </p:cNvPr>
          <p:cNvSpPr/>
          <p:nvPr/>
        </p:nvSpPr>
        <p:spPr>
          <a:xfrm>
            <a:off x="760733" y="595740"/>
            <a:ext cx="29546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用户交互</a:t>
            </a:r>
            <a:r>
              <a:rPr lang="zh-CN" alt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软件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09D5F47-BCB6-4EBE-8170-AC3CD9C4FBEF}"/>
              </a:ext>
            </a:extLst>
          </p:cNvPr>
          <p:cNvSpPr txBox="1"/>
          <p:nvPr/>
        </p:nvSpPr>
        <p:spPr>
          <a:xfrm>
            <a:off x="2870277" y="1139398"/>
            <a:ext cx="6983099" cy="1405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26DB6"/>
              </a:buClr>
              <a:buSzPct val="80000"/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与数据流软件进行信息传递，保障数据流的稳定工作</a:t>
            </a:r>
          </a:p>
          <a:p>
            <a:pPr marL="285750" indent="-285750">
              <a:lnSpc>
                <a:spcPct val="150000"/>
              </a:lnSpc>
              <a:buClr>
                <a:srgbClr val="026DB6"/>
              </a:buClr>
              <a:buSzPct val="80000"/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接收用户的控制命令，并将数据流运行状态反馈至用户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Clr>
                <a:srgbClr val="026DB6"/>
              </a:buClr>
              <a:buSzPct val="80000"/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根据粒子鉴别的需要对数据进行在线寻峰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FC087E2-E74E-4EE1-A23F-530CD864DA03}"/>
              </a:ext>
            </a:extLst>
          </p:cNvPr>
          <p:cNvGrpSpPr/>
          <p:nvPr/>
        </p:nvGrpSpPr>
        <p:grpSpPr>
          <a:xfrm>
            <a:off x="-10902" y="-1651"/>
            <a:ext cx="6563167" cy="540323"/>
            <a:chOff x="-10902" y="-1651"/>
            <a:chExt cx="6563167" cy="540323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2A49949-4C5D-41C1-AA2E-728A0DACA33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-543" y="0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11">
              <a:extLst>
                <a:ext uri="{FF2B5EF4-FFF2-40B4-BE49-F238E27FC236}">
                  <a16:creationId xmlns:a16="http://schemas.microsoft.com/office/drawing/2014/main" id="{2E89DA2D-F685-4DBF-9B44-6116147A9E8F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-10902" y="102332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研究背景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912FEE17-041A-4A50-9BBA-B65451491DF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904673" y="-1651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B0DC7AFA-9535-4B74-B482-705E5A8C9A0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602747" y="-1651"/>
              <a:ext cx="1295055" cy="540323"/>
            </a:xfrm>
            <a:prstGeom prst="rect">
              <a:avLst/>
            </a:prstGeom>
            <a:solidFill>
              <a:srgbClr val="0E58C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11">
              <a:extLst>
                <a:ext uri="{FF2B5EF4-FFF2-40B4-BE49-F238E27FC236}">
                  <a16:creationId xmlns:a16="http://schemas.microsoft.com/office/drawing/2014/main" id="{9F6DA343-4916-4A9D-AB39-4BFAEF8DC194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2573903" y="88695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设计实现</a:t>
              </a:r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65428624-C6B6-47AA-A406-FAD9810D9D24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3854062" y="86586"/>
              <a:ext cx="1345666" cy="34315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性能测试</a:t>
              </a: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341114DC-00D0-4FEB-8816-1CB3FC8B499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300648" y="1451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11">
              <a:extLst>
                <a:ext uri="{FF2B5EF4-FFF2-40B4-BE49-F238E27FC236}">
                  <a16:creationId xmlns:a16="http://schemas.microsoft.com/office/drawing/2014/main" id="{507465CA-240B-41A5-A48A-4C5D9AC06891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1275342" y="96842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需求分析</a:t>
              </a:r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C089785D-313E-46F7-B7B8-A8754F656C23}"/>
                </a:ext>
              </a:extLst>
            </p:cNvPr>
            <p:cNvCxnSpPr/>
            <p:nvPr/>
          </p:nvCxnSpPr>
          <p:spPr>
            <a:xfrm>
              <a:off x="1295055" y="99962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7C87E30B-CB58-44C2-A583-4BDD308AED4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06599" y="3048"/>
              <a:ext cx="1295055" cy="5277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11">
              <a:extLst>
                <a:ext uri="{FF2B5EF4-FFF2-40B4-BE49-F238E27FC236}">
                  <a16:creationId xmlns:a16="http://schemas.microsoft.com/office/drawing/2014/main" id="{DD91F9FA-1D64-45E3-84E7-ACA715FBF92C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206599" y="89235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总结计划</a:t>
              </a:r>
            </a:p>
          </p:txBody>
        </p: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FFAC4B65-1EF5-431F-B5F6-4ED10B941614}"/>
                </a:ext>
              </a:extLst>
            </p:cNvPr>
            <p:cNvCxnSpPr/>
            <p:nvPr/>
          </p:nvCxnSpPr>
          <p:spPr>
            <a:xfrm>
              <a:off x="5204593" y="96842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EF02C1D-1904-42BC-AD31-D1DDEBA1E5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3" y="2595533"/>
            <a:ext cx="5714629" cy="3760458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A98DC3F7-97A6-4127-8F6A-1D634486286E}"/>
              </a:ext>
            </a:extLst>
          </p:cNvPr>
          <p:cNvSpPr/>
          <p:nvPr/>
        </p:nvSpPr>
        <p:spPr>
          <a:xfrm>
            <a:off x="6552265" y="2495292"/>
            <a:ext cx="4867484" cy="391190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>
                <a:solidFill>
                  <a:srgbClr val="0E58C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模块化设计策略</a:t>
            </a:r>
            <a:endParaRPr lang="en-US" altLang="zh-CN" sz="2400" b="1" dirty="0">
              <a:solidFill>
                <a:srgbClr val="0E58C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运行控制模块，状态监测模块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消息日志模块，配置管理模块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lvl="1">
              <a:lnSpc>
                <a:spcPct val="150000"/>
              </a:lnSpc>
              <a:defRPr/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图形用户界面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>
                <a:solidFill>
                  <a:srgbClr val="0E58C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参数传递方式</a:t>
            </a:r>
            <a:endParaRPr lang="en-US" altLang="zh-CN" sz="2400" b="1" dirty="0">
              <a:solidFill>
                <a:srgbClr val="0E58C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marL="285750" lvl="0" indent="28575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波形数据：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Kafka</a:t>
            </a:r>
          </a:p>
          <a:p>
            <a:pPr marL="285750" lvl="0" indent="28575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控制命令：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TCP</a:t>
            </a:r>
            <a:r>
              <a:rPr lang="zh-CN" altLang="en-US" sz="20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协议</a:t>
            </a:r>
            <a:endParaRPr lang="en-US" altLang="zh-CN" sz="2000" dirty="0"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lvl="0" indent="28575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配置信息：配置文件 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+ 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用户选择</a:t>
            </a:r>
            <a:endParaRPr lang="en-US" altLang="zh-CN" sz="2000" dirty="0">
              <a:effectLst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62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BBF3CA8-74FA-4A8E-8E63-CB61101D7446}"/>
              </a:ext>
            </a:extLst>
          </p:cNvPr>
          <p:cNvGrpSpPr/>
          <p:nvPr/>
        </p:nvGrpSpPr>
        <p:grpSpPr>
          <a:xfrm>
            <a:off x="108719" y="697404"/>
            <a:ext cx="652014" cy="444500"/>
            <a:chOff x="1807552" y="2241179"/>
            <a:chExt cx="1409781" cy="891488"/>
          </a:xfrm>
        </p:grpSpPr>
        <p:sp>
          <p:nvSpPr>
            <p:cNvPr id="14" name="箭头: V 形 13">
              <a:extLst>
                <a:ext uri="{FF2B5EF4-FFF2-40B4-BE49-F238E27FC236}">
                  <a16:creationId xmlns:a16="http://schemas.microsoft.com/office/drawing/2014/main" id="{789AC77F-5CCF-4B04-8BEB-939ECD09E28C}"/>
                </a:ext>
              </a:extLst>
            </p:cNvPr>
            <p:cNvSpPr/>
            <p:nvPr/>
          </p:nvSpPr>
          <p:spPr>
            <a:xfrm>
              <a:off x="1807552" y="2241179"/>
              <a:ext cx="683930" cy="891488"/>
            </a:xfrm>
            <a:prstGeom prst="chevron">
              <a:avLst/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箭头: V 形 14">
              <a:extLst>
                <a:ext uri="{FF2B5EF4-FFF2-40B4-BE49-F238E27FC236}">
                  <a16:creationId xmlns:a16="http://schemas.microsoft.com/office/drawing/2014/main" id="{12539FF4-78D5-4E21-8BE0-9B5BDA5E8FFC}"/>
                </a:ext>
              </a:extLst>
            </p:cNvPr>
            <p:cNvSpPr/>
            <p:nvPr/>
          </p:nvSpPr>
          <p:spPr>
            <a:xfrm>
              <a:off x="2109204" y="2241179"/>
              <a:ext cx="683930" cy="891488"/>
            </a:xfrm>
            <a:prstGeom prst="chevron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箭头: V 形 15">
              <a:extLst>
                <a:ext uri="{FF2B5EF4-FFF2-40B4-BE49-F238E27FC236}">
                  <a16:creationId xmlns:a16="http://schemas.microsoft.com/office/drawing/2014/main" id="{3F28CBEA-9A9E-4548-98A6-8151F07A1113}"/>
                </a:ext>
              </a:extLst>
            </p:cNvPr>
            <p:cNvSpPr/>
            <p:nvPr/>
          </p:nvSpPr>
          <p:spPr>
            <a:xfrm>
              <a:off x="2363726" y="2241179"/>
              <a:ext cx="683930" cy="891488"/>
            </a:xfrm>
            <a:prstGeom prst="chevron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AC392084-343A-4CCC-B844-A2798B654D5C}"/>
                </a:ext>
              </a:extLst>
            </p:cNvPr>
            <p:cNvSpPr/>
            <p:nvPr/>
          </p:nvSpPr>
          <p:spPr>
            <a:xfrm>
              <a:off x="2533403" y="2241179"/>
              <a:ext cx="683930" cy="891488"/>
            </a:xfrm>
            <a:prstGeom prst="chevron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1296B98A-20B9-4E0A-A6E2-EF464DB6B04A}"/>
              </a:ext>
            </a:extLst>
          </p:cNvPr>
          <p:cNvSpPr/>
          <p:nvPr/>
        </p:nvSpPr>
        <p:spPr>
          <a:xfrm>
            <a:off x="760733" y="595740"/>
            <a:ext cx="29546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用户交互</a:t>
            </a:r>
            <a:r>
              <a:rPr lang="zh-CN" alt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软件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09D5F47-BCB6-4EBE-8170-AC3CD9C4FBEF}"/>
              </a:ext>
            </a:extLst>
          </p:cNvPr>
          <p:cNvSpPr txBox="1"/>
          <p:nvPr/>
        </p:nvSpPr>
        <p:spPr>
          <a:xfrm>
            <a:off x="284430" y="1299139"/>
            <a:ext cx="5985782" cy="5521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E58C4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+mn-ea"/>
                <a:cs typeface="times" panose="02020603050405020304" pitchFamily="18" charset="0"/>
              </a:rPr>
              <a:t>运行控制模块</a:t>
            </a:r>
            <a:endParaRPr lang="en-US" altLang="zh-CN" sz="2000" dirty="0">
              <a:latin typeface="+mn-ea"/>
              <a:cs typeface="times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Times New Roman" panose="02020603050405020304" pitchFamily="18" charset="0"/>
                <a:cs typeface="times" panose="02020603050405020304" pitchFamily="18" charset="0"/>
              </a:rPr>
              <a:t>用户</a:t>
            </a:r>
            <a:r>
              <a:rPr lang="zh-CN" altLang="en-US" sz="1800" b="1" dirty="0">
                <a:latin typeface="Times New Roman" panose="02020603050405020304" pitchFamily="18" charset="0"/>
                <a:cs typeface="times" panose="02020603050405020304" pitchFamily="18" charset="0"/>
              </a:rPr>
              <a:t>控制</a:t>
            </a:r>
            <a:r>
              <a:rPr lang="zh-CN" altLang="en-US" sz="1800" dirty="0">
                <a:latin typeface="Times New Roman" panose="02020603050405020304" pitchFamily="18" charset="0"/>
                <a:cs typeface="times" panose="02020603050405020304" pitchFamily="18" charset="0"/>
              </a:rPr>
              <a:t>实验运行的接口。</a:t>
            </a:r>
            <a:endParaRPr lang="en-US" altLang="zh-CN" sz="1800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zh-CN" altLang="en-US" sz="1800" b="1" dirty="0">
                <a:latin typeface="Times New Roman" panose="02020603050405020304" pitchFamily="18" charset="0"/>
                <a:cs typeface="times" panose="02020603050405020304" pitchFamily="18" charset="0"/>
              </a:rPr>
              <a:t>协调</a:t>
            </a:r>
            <a:r>
              <a:rPr lang="zh-CN" altLang="en-US" sz="1800" dirty="0">
                <a:latin typeface="Times New Roman" panose="02020603050405020304" pitchFamily="18" charset="0"/>
                <a:cs typeface="times" panose="02020603050405020304" pitchFamily="18" charset="0"/>
              </a:rPr>
              <a:t>用户交互软件各模块工作。</a:t>
            </a:r>
            <a:endParaRPr lang="en-US" altLang="zh-CN" sz="1800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zh-CN" altLang="en-US" sz="1800" dirty="0">
                <a:latin typeface="Times New Roman" panose="02020603050405020304" pitchFamily="18" charset="0"/>
                <a:cs typeface="times" panose="02020603050405020304" pitchFamily="18" charset="0"/>
              </a:rPr>
              <a:t>向数据流软件发送指令，配合状态机实现数据流软件控制</a:t>
            </a:r>
            <a:endParaRPr lang="en-US" altLang="zh-CN" sz="1800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可以根据需求修改控制、触发模式以及读出协议</a:t>
            </a: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0E58C4"/>
              </a:buClr>
              <a:buSzPct val="80000"/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+mn-ea"/>
                <a:cs typeface="times" panose="02020603050405020304" pitchFamily="18" charset="0"/>
              </a:rPr>
              <a:t>状态监测模块</a:t>
            </a:r>
            <a:endParaRPr lang="en-US" altLang="zh-CN" sz="2000" dirty="0">
              <a:latin typeface="+mn-ea"/>
              <a:cs typeface="times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Clr>
                <a:srgbClr val="0E58C4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Times New Roman" panose="02020603050405020304" pitchFamily="18" charset="0"/>
                <a:cs typeface="times" panose="02020603050405020304" pitchFamily="18" charset="0"/>
              </a:rPr>
              <a:t>系统监测</a:t>
            </a: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：包括状态机监测及运行时间监测</a:t>
            </a:r>
          </a:p>
          <a:p>
            <a:pPr marL="742950" lvl="1" indent="-285750">
              <a:lnSpc>
                <a:spcPct val="150000"/>
              </a:lnSpc>
              <a:buClr>
                <a:srgbClr val="0E58C4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Times New Roman" panose="02020603050405020304" pitchFamily="18" charset="0"/>
                <a:cs typeface="times" panose="02020603050405020304" pitchFamily="18" charset="0"/>
              </a:rPr>
              <a:t>状态机监测</a:t>
            </a: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：显示当前状态机状态</a:t>
            </a: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Clr>
                <a:srgbClr val="0E58C4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Times New Roman" panose="02020603050405020304" pitchFamily="18" charset="0"/>
                <a:cs typeface="times" panose="02020603050405020304" pitchFamily="18" charset="0"/>
              </a:rPr>
              <a:t>运行时间监测</a:t>
            </a: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：记录并显示运行时间</a:t>
            </a:r>
          </a:p>
          <a:p>
            <a:pPr marL="742950" lvl="1" indent="-285750">
              <a:lnSpc>
                <a:spcPct val="150000"/>
              </a:lnSpc>
              <a:buClr>
                <a:srgbClr val="0E58C4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b="1" dirty="0">
                <a:latin typeface="Times New Roman" panose="02020603050405020304" pitchFamily="18" charset="0"/>
                <a:cs typeface="times" panose="02020603050405020304" pitchFamily="18" charset="0"/>
              </a:rPr>
              <a:t>日志显示</a:t>
            </a: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：与日志处理模块配合，显示重要日志</a:t>
            </a:r>
          </a:p>
          <a:p>
            <a:pPr lvl="1">
              <a:lnSpc>
                <a:spcPct val="150000"/>
              </a:lnSpc>
              <a:buClr>
                <a:srgbClr val="026DB6"/>
              </a:buClr>
              <a:buSzPct val="80000"/>
            </a:pP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rgbClr val="026DB6"/>
              </a:buClr>
              <a:buSzPct val="80000"/>
              <a:buFont typeface="Wingdings" panose="05000000000000000000" pitchFamily="2" charset="2"/>
              <a:buChar char="Ø"/>
            </a:pP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FC087E2-E74E-4EE1-A23F-530CD864DA03}"/>
              </a:ext>
            </a:extLst>
          </p:cNvPr>
          <p:cNvGrpSpPr/>
          <p:nvPr/>
        </p:nvGrpSpPr>
        <p:grpSpPr>
          <a:xfrm>
            <a:off x="-10902" y="-1651"/>
            <a:ext cx="6563167" cy="540323"/>
            <a:chOff x="-10902" y="-1651"/>
            <a:chExt cx="6563167" cy="540323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2A49949-4C5D-41C1-AA2E-728A0DACA33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-543" y="0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11">
              <a:extLst>
                <a:ext uri="{FF2B5EF4-FFF2-40B4-BE49-F238E27FC236}">
                  <a16:creationId xmlns:a16="http://schemas.microsoft.com/office/drawing/2014/main" id="{2E89DA2D-F685-4DBF-9B44-6116147A9E8F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-10902" y="102332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研究背景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912FEE17-041A-4A50-9BBA-B65451491DF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904673" y="-1651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B0DC7AFA-9535-4B74-B482-705E5A8C9A0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602747" y="-1651"/>
              <a:ext cx="1295055" cy="540323"/>
            </a:xfrm>
            <a:prstGeom prst="rect">
              <a:avLst/>
            </a:prstGeom>
            <a:solidFill>
              <a:srgbClr val="0E58C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11">
              <a:extLst>
                <a:ext uri="{FF2B5EF4-FFF2-40B4-BE49-F238E27FC236}">
                  <a16:creationId xmlns:a16="http://schemas.microsoft.com/office/drawing/2014/main" id="{9F6DA343-4916-4A9D-AB39-4BFAEF8DC194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2573903" y="88695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设计实现</a:t>
              </a:r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65428624-C6B6-47AA-A406-FAD9810D9D24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3854062" y="86586"/>
              <a:ext cx="1345666" cy="34315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性能测试</a:t>
              </a: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341114DC-00D0-4FEB-8816-1CB3FC8B499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300648" y="1451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11">
              <a:extLst>
                <a:ext uri="{FF2B5EF4-FFF2-40B4-BE49-F238E27FC236}">
                  <a16:creationId xmlns:a16="http://schemas.microsoft.com/office/drawing/2014/main" id="{507465CA-240B-41A5-A48A-4C5D9AC06891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1275342" y="96842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需求分析</a:t>
              </a:r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C089785D-313E-46F7-B7B8-A8754F656C23}"/>
                </a:ext>
              </a:extLst>
            </p:cNvPr>
            <p:cNvCxnSpPr/>
            <p:nvPr/>
          </p:nvCxnSpPr>
          <p:spPr>
            <a:xfrm>
              <a:off x="1295055" y="99962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7C87E30B-CB58-44C2-A583-4BDD308AED4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06599" y="3048"/>
              <a:ext cx="1295055" cy="5277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11">
              <a:extLst>
                <a:ext uri="{FF2B5EF4-FFF2-40B4-BE49-F238E27FC236}">
                  <a16:creationId xmlns:a16="http://schemas.microsoft.com/office/drawing/2014/main" id="{DD91F9FA-1D64-45E3-84E7-ACA715FBF92C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206599" y="89235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总结计划</a:t>
              </a:r>
            </a:p>
          </p:txBody>
        </p: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FFAC4B65-1EF5-431F-B5F6-4ED10B941614}"/>
                </a:ext>
              </a:extLst>
            </p:cNvPr>
            <p:cNvCxnSpPr/>
            <p:nvPr/>
          </p:nvCxnSpPr>
          <p:spPr>
            <a:xfrm>
              <a:off x="5204593" y="96842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20C98459-4854-483D-B9F2-3F5F95364E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6515" y="595740"/>
            <a:ext cx="4786073" cy="5948576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F3FDFC9E-4EA4-4342-9BF2-23CC446823C2}"/>
              </a:ext>
            </a:extLst>
          </p:cNvPr>
          <p:cNvSpPr/>
          <p:nvPr/>
        </p:nvSpPr>
        <p:spPr>
          <a:xfrm>
            <a:off x="6746515" y="1141904"/>
            <a:ext cx="1511787" cy="12916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1263F8A-DFE6-4352-B64A-F4FCC96F02FF}"/>
              </a:ext>
            </a:extLst>
          </p:cNvPr>
          <p:cNvSpPr txBox="1"/>
          <p:nvPr/>
        </p:nvSpPr>
        <p:spPr>
          <a:xfrm>
            <a:off x="9012785" y="6023558"/>
            <a:ext cx="2800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日志显示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5D21EAD-1FD0-432F-910A-F97883C34D0A}"/>
              </a:ext>
            </a:extLst>
          </p:cNvPr>
          <p:cNvSpPr txBox="1"/>
          <p:nvPr/>
        </p:nvSpPr>
        <p:spPr>
          <a:xfrm>
            <a:off x="7032269" y="1676225"/>
            <a:ext cx="112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</a:rPr>
              <a:t>运行控制按钮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617EABF-F0BE-4064-B0E3-C2103188CEBA}"/>
              </a:ext>
            </a:extLst>
          </p:cNvPr>
          <p:cNvSpPr/>
          <p:nvPr/>
        </p:nvSpPr>
        <p:spPr>
          <a:xfrm>
            <a:off x="6746514" y="2538180"/>
            <a:ext cx="1511787" cy="1484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D83F4DD-6848-4BFA-8399-F9967E1B9931}"/>
              </a:ext>
            </a:extLst>
          </p:cNvPr>
          <p:cNvSpPr txBox="1"/>
          <p:nvPr/>
        </p:nvSpPr>
        <p:spPr>
          <a:xfrm>
            <a:off x="7134778" y="3185874"/>
            <a:ext cx="112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</a:rPr>
              <a:t>系统监测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B74A920-49C5-4DA6-AD43-C1DFF7A28848}"/>
              </a:ext>
            </a:extLst>
          </p:cNvPr>
          <p:cNvSpPr/>
          <p:nvPr/>
        </p:nvSpPr>
        <p:spPr>
          <a:xfrm>
            <a:off x="10267906" y="2578825"/>
            <a:ext cx="121058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读出协议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F44E9B9C-5C1C-4A08-B2DD-89B4BEAC05B2}"/>
              </a:ext>
            </a:extLst>
          </p:cNvPr>
          <p:cNvSpPr/>
          <p:nvPr/>
        </p:nvSpPr>
        <p:spPr>
          <a:xfrm>
            <a:off x="10267908" y="3145087"/>
            <a:ext cx="121058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控制模式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418E829-CEF5-45EA-99DA-A462515243F1}"/>
              </a:ext>
            </a:extLst>
          </p:cNvPr>
          <p:cNvSpPr/>
          <p:nvPr/>
        </p:nvSpPr>
        <p:spPr>
          <a:xfrm>
            <a:off x="10267907" y="3732304"/>
            <a:ext cx="121058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触发模式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C70725D3-EBA7-48DF-9AB1-57084FD1D961}"/>
              </a:ext>
            </a:extLst>
          </p:cNvPr>
          <p:cNvSpPr/>
          <p:nvPr/>
        </p:nvSpPr>
        <p:spPr>
          <a:xfrm>
            <a:off x="10267908" y="4763583"/>
            <a:ext cx="121058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板</a:t>
            </a:r>
            <a:r>
              <a:rPr lang="zh-CN" alt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卡选择</a:t>
            </a:r>
          </a:p>
        </p:txBody>
      </p:sp>
    </p:spTree>
    <p:extLst>
      <p:ext uri="{BB962C8B-B14F-4D97-AF65-F5344CB8AC3E}">
        <p14:creationId xmlns:p14="http://schemas.microsoft.com/office/powerpoint/2010/main" val="2537320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BBF3CA8-74FA-4A8E-8E63-CB61101D7446}"/>
              </a:ext>
            </a:extLst>
          </p:cNvPr>
          <p:cNvGrpSpPr/>
          <p:nvPr/>
        </p:nvGrpSpPr>
        <p:grpSpPr>
          <a:xfrm>
            <a:off x="108719" y="697404"/>
            <a:ext cx="652014" cy="444500"/>
            <a:chOff x="1807552" y="2241179"/>
            <a:chExt cx="1409781" cy="891488"/>
          </a:xfrm>
        </p:grpSpPr>
        <p:sp>
          <p:nvSpPr>
            <p:cNvPr id="14" name="箭头: V 形 13">
              <a:extLst>
                <a:ext uri="{FF2B5EF4-FFF2-40B4-BE49-F238E27FC236}">
                  <a16:creationId xmlns:a16="http://schemas.microsoft.com/office/drawing/2014/main" id="{789AC77F-5CCF-4B04-8BEB-939ECD09E28C}"/>
                </a:ext>
              </a:extLst>
            </p:cNvPr>
            <p:cNvSpPr/>
            <p:nvPr/>
          </p:nvSpPr>
          <p:spPr>
            <a:xfrm>
              <a:off x="1807552" y="2241179"/>
              <a:ext cx="683930" cy="891488"/>
            </a:xfrm>
            <a:prstGeom prst="chevron">
              <a:avLst/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箭头: V 形 14">
              <a:extLst>
                <a:ext uri="{FF2B5EF4-FFF2-40B4-BE49-F238E27FC236}">
                  <a16:creationId xmlns:a16="http://schemas.microsoft.com/office/drawing/2014/main" id="{12539FF4-78D5-4E21-8BE0-9B5BDA5E8FFC}"/>
                </a:ext>
              </a:extLst>
            </p:cNvPr>
            <p:cNvSpPr/>
            <p:nvPr/>
          </p:nvSpPr>
          <p:spPr>
            <a:xfrm>
              <a:off x="2109204" y="2241179"/>
              <a:ext cx="683930" cy="891488"/>
            </a:xfrm>
            <a:prstGeom prst="chevron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箭头: V 形 15">
              <a:extLst>
                <a:ext uri="{FF2B5EF4-FFF2-40B4-BE49-F238E27FC236}">
                  <a16:creationId xmlns:a16="http://schemas.microsoft.com/office/drawing/2014/main" id="{3F28CBEA-9A9E-4548-98A6-8151F07A1113}"/>
                </a:ext>
              </a:extLst>
            </p:cNvPr>
            <p:cNvSpPr/>
            <p:nvPr/>
          </p:nvSpPr>
          <p:spPr>
            <a:xfrm>
              <a:off x="2363726" y="2241179"/>
              <a:ext cx="683930" cy="891488"/>
            </a:xfrm>
            <a:prstGeom prst="chevron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AC392084-343A-4CCC-B844-A2798B654D5C}"/>
                </a:ext>
              </a:extLst>
            </p:cNvPr>
            <p:cNvSpPr/>
            <p:nvPr/>
          </p:nvSpPr>
          <p:spPr>
            <a:xfrm>
              <a:off x="2533403" y="2241179"/>
              <a:ext cx="683930" cy="891488"/>
            </a:xfrm>
            <a:prstGeom prst="chevron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1296B98A-20B9-4E0A-A6E2-EF464DB6B04A}"/>
              </a:ext>
            </a:extLst>
          </p:cNvPr>
          <p:cNvSpPr/>
          <p:nvPr/>
        </p:nvSpPr>
        <p:spPr>
          <a:xfrm>
            <a:off x="760733" y="590716"/>
            <a:ext cx="67249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用户交互</a:t>
            </a:r>
            <a:r>
              <a:rPr lang="zh-CN" alt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软件</a:t>
            </a:r>
            <a:r>
              <a:rPr kumimoji="0" lang="en-US" altLang="zh-CN" sz="2400" b="0" i="0" u="none" strike="noStrike" kern="1200" cap="none" spc="0" normalizeH="0" baseline="0" noProof="0" dirty="0">
                <a:ln w="0"/>
                <a:solidFill>
                  <a:srgbClr val="4A66A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—— </a:t>
            </a: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srgbClr val="4A66A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基于二阶导数寻峰算法</a:t>
            </a:r>
            <a:endParaRPr lang="zh-CN" alt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FC087E2-E74E-4EE1-A23F-530CD864DA03}"/>
              </a:ext>
            </a:extLst>
          </p:cNvPr>
          <p:cNvGrpSpPr/>
          <p:nvPr/>
        </p:nvGrpSpPr>
        <p:grpSpPr>
          <a:xfrm>
            <a:off x="-10902" y="-1651"/>
            <a:ext cx="6563167" cy="540323"/>
            <a:chOff x="-10902" y="-1651"/>
            <a:chExt cx="6563167" cy="540323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2A49949-4C5D-41C1-AA2E-728A0DACA3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-543" y="0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11">
              <a:extLst>
                <a:ext uri="{FF2B5EF4-FFF2-40B4-BE49-F238E27FC236}">
                  <a16:creationId xmlns:a16="http://schemas.microsoft.com/office/drawing/2014/main" id="{2E89DA2D-F685-4DBF-9B44-6116147A9E8F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-10902" y="102332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研究背景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912FEE17-041A-4A50-9BBA-B65451491DF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904673" y="-1651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B0DC7AFA-9535-4B74-B482-705E5A8C9A0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602747" y="-1651"/>
              <a:ext cx="1295055" cy="540323"/>
            </a:xfrm>
            <a:prstGeom prst="rect">
              <a:avLst/>
            </a:prstGeom>
            <a:solidFill>
              <a:srgbClr val="0E58C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11">
              <a:extLst>
                <a:ext uri="{FF2B5EF4-FFF2-40B4-BE49-F238E27FC236}">
                  <a16:creationId xmlns:a16="http://schemas.microsoft.com/office/drawing/2014/main" id="{9F6DA343-4916-4A9D-AB39-4BFAEF8DC194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573903" y="88695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设计实现</a:t>
              </a:r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65428624-C6B6-47AA-A406-FAD9810D9D24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3854062" y="86586"/>
              <a:ext cx="1345666" cy="34315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性能测试</a:t>
              </a: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341114DC-00D0-4FEB-8816-1CB3FC8B499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300648" y="1451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11">
              <a:extLst>
                <a:ext uri="{FF2B5EF4-FFF2-40B4-BE49-F238E27FC236}">
                  <a16:creationId xmlns:a16="http://schemas.microsoft.com/office/drawing/2014/main" id="{507465CA-240B-41A5-A48A-4C5D9AC06891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1275342" y="96842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需求分析</a:t>
              </a:r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C089785D-313E-46F7-B7B8-A8754F656C23}"/>
                </a:ext>
              </a:extLst>
            </p:cNvPr>
            <p:cNvCxnSpPr/>
            <p:nvPr/>
          </p:nvCxnSpPr>
          <p:spPr>
            <a:xfrm>
              <a:off x="1295055" y="99962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7C87E30B-CB58-44C2-A583-4BDD308AED4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206599" y="3048"/>
              <a:ext cx="1295055" cy="5277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11">
              <a:extLst>
                <a:ext uri="{FF2B5EF4-FFF2-40B4-BE49-F238E27FC236}">
                  <a16:creationId xmlns:a16="http://schemas.microsoft.com/office/drawing/2014/main" id="{DD91F9FA-1D64-45E3-84E7-ACA715FBF92C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5206599" y="89235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总结计划</a:t>
              </a:r>
            </a:p>
          </p:txBody>
        </p: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FFAC4B65-1EF5-431F-B5F6-4ED10B941614}"/>
                </a:ext>
              </a:extLst>
            </p:cNvPr>
            <p:cNvCxnSpPr/>
            <p:nvPr/>
          </p:nvCxnSpPr>
          <p:spPr>
            <a:xfrm>
              <a:off x="5204593" y="96842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E76E4964-50FE-4061-804B-A181A32408E1}"/>
              </a:ext>
            </a:extLst>
          </p:cNvPr>
          <p:cNvGrpSpPr/>
          <p:nvPr/>
        </p:nvGrpSpPr>
        <p:grpSpPr>
          <a:xfrm>
            <a:off x="646984" y="1401981"/>
            <a:ext cx="7406025" cy="1086135"/>
            <a:chOff x="521970" y="1517650"/>
            <a:chExt cx="6639560" cy="1086135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CDA4AB6D-30A3-49BA-89C1-6BCB562B5CEE}"/>
                </a:ext>
              </a:extLst>
            </p:cNvPr>
            <p:cNvSpPr txBox="1"/>
            <p:nvPr/>
          </p:nvSpPr>
          <p:spPr>
            <a:xfrm>
              <a:off x="521970" y="1517650"/>
              <a:ext cx="6639560" cy="10861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zh-CN" altLang="en-US" sz="2000" dirty="0"/>
                <a:t>一阶导数计算：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zh-CN" altLang="en-US" sz="2000" dirty="0"/>
                <a:t>二阶导数计算：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endParaRPr lang="zh-CN" altLang="en-US" sz="2000" dirty="0"/>
            </a:p>
          </p:txBody>
        </p:sp>
        <p:graphicFrame>
          <p:nvGraphicFramePr>
            <p:cNvPr id="41" name="对象 40">
              <a:hlinkClick r:id="" action="ppaction://ole?verb=0"/>
              <a:extLst>
                <a:ext uri="{FF2B5EF4-FFF2-40B4-BE49-F238E27FC236}">
                  <a16:creationId xmlns:a16="http://schemas.microsoft.com/office/drawing/2014/main" id="{E02E03BB-9708-419D-9520-92DA87F8D6D3}"/>
                </a:ext>
              </a:extLst>
            </p:cNvPr>
            <p:cNvGraphicFramePr>
              <a:graphicFrameLocks noChangeAspect="1"/>
            </p:cNvGraphicFramePr>
            <p:nvPr>
              <p:custDataLst>
                <p:tags r:id="rId1"/>
              </p:custDataLst>
              <p:extLst>
                <p:ext uri="{D42A27DB-BD31-4B8C-83A1-F6EECF244321}">
                  <p14:modId xmlns:p14="http://schemas.microsoft.com/office/powerpoint/2010/main" val="1122627709"/>
                </p:ext>
              </p:extLst>
            </p:nvPr>
          </p:nvGraphicFramePr>
          <p:xfrm>
            <a:off x="2442527" y="1612089"/>
            <a:ext cx="2798445" cy="8972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4" imgW="1447800" imgH="431800" progId="Equation.KSEE3">
                    <p:embed/>
                  </p:oleObj>
                </mc:Choice>
                <mc:Fallback>
                  <p:oleObj r:id="rId14" imgW="1447800" imgH="431800" progId="Equation.KSEE3">
                    <p:embed/>
                    <p:pic>
                      <p:nvPicPr>
                        <p:cNvPr id="13" name="对象 12">
                          <a:hlinkClick r:id="" action="ppaction://ole?verb=0"/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442527" y="1612089"/>
                          <a:ext cx="2798445" cy="8972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034C62B-BFA4-4F83-B897-EF83D8F94E8C}"/>
              </a:ext>
            </a:extLst>
          </p:cNvPr>
          <p:cNvSpPr txBox="1"/>
          <p:nvPr/>
        </p:nvSpPr>
        <p:spPr>
          <a:xfrm>
            <a:off x="8132344" y="2409084"/>
            <a:ext cx="376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添加 </a:t>
            </a:r>
            <a:r>
              <a:rPr lang="en-US" altLang="zh-CN" dirty="0"/>
              <a:t>S-G </a:t>
            </a:r>
            <a:r>
              <a:rPr lang="zh-CN" altLang="en-US" dirty="0"/>
              <a:t>滤波后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3E1E0DF-92CC-43D9-85A8-CF1552466C25}"/>
              </a:ext>
            </a:extLst>
          </p:cNvPr>
          <p:cNvSpPr/>
          <p:nvPr/>
        </p:nvSpPr>
        <p:spPr>
          <a:xfrm>
            <a:off x="7422371" y="1229997"/>
            <a:ext cx="3625244" cy="9442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1800" dirty="0"/>
              <a:t>对堆叠峰</a:t>
            </a:r>
            <a:r>
              <a:rPr lang="zh-CN" altLang="en-US" dirty="0"/>
              <a:t>的识别能力较差，噪声</a:t>
            </a:r>
            <a:r>
              <a:rPr lang="zh-CN" altLang="en-US" sz="1800" dirty="0"/>
              <a:t>可能过阈被识别为假峰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5CAE5929-903E-436E-809C-B7AEC1B6FD8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4551"/>
          <a:stretch/>
        </p:blipFill>
        <p:spPr>
          <a:xfrm>
            <a:off x="190420" y="2913117"/>
            <a:ext cx="5528491" cy="335416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42253C7-F881-4FE2-9967-F99307ECCCA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655" t="51091"/>
          <a:stretch/>
        </p:blipFill>
        <p:spPr>
          <a:xfrm>
            <a:off x="5798246" y="2748193"/>
            <a:ext cx="6147454" cy="350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86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BBF3CA8-74FA-4A8E-8E63-CB61101D7446}"/>
              </a:ext>
            </a:extLst>
          </p:cNvPr>
          <p:cNvGrpSpPr/>
          <p:nvPr/>
        </p:nvGrpSpPr>
        <p:grpSpPr>
          <a:xfrm>
            <a:off x="108719" y="697404"/>
            <a:ext cx="652014" cy="444500"/>
            <a:chOff x="1807552" y="2241179"/>
            <a:chExt cx="1409781" cy="891488"/>
          </a:xfrm>
        </p:grpSpPr>
        <p:sp>
          <p:nvSpPr>
            <p:cNvPr id="14" name="箭头: V 形 13">
              <a:extLst>
                <a:ext uri="{FF2B5EF4-FFF2-40B4-BE49-F238E27FC236}">
                  <a16:creationId xmlns:a16="http://schemas.microsoft.com/office/drawing/2014/main" id="{789AC77F-5CCF-4B04-8BEB-939ECD09E28C}"/>
                </a:ext>
              </a:extLst>
            </p:cNvPr>
            <p:cNvSpPr/>
            <p:nvPr/>
          </p:nvSpPr>
          <p:spPr>
            <a:xfrm>
              <a:off x="1807552" y="2241179"/>
              <a:ext cx="683930" cy="891488"/>
            </a:xfrm>
            <a:prstGeom prst="chevron">
              <a:avLst/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箭头: V 形 14">
              <a:extLst>
                <a:ext uri="{FF2B5EF4-FFF2-40B4-BE49-F238E27FC236}">
                  <a16:creationId xmlns:a16="http://schemas.microsoft.com/office/drawing/2014/main" id="{12539FF4-78D5-4E21-8BE0-9B5BDA5E8FFC}"/>
                </a:ext>
              </a:extLst>
            </p:cNvPr>
            <p:cNvSpPr/>
            <p:nvPr/>
          </p:nvSpPr>
          <p:spPr>
            <a:xfrm>
              <a:off x="2109204" y="2241179"/>
              <a:ext cx="683930" cy="891488"/>
            </a:xfrm>
            <a:prstGeom prst="chevron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箭头: V 形 15">
              <a:extLst>
                <a:ext uri="{FF2B5EF4-FFF2-40B4-BE49-F238E27FC236}">
                  <a16:creationId xmlns:a16="http://schemas.microsoft.com/office/drawing/2014/main" id="{3F28CBEA-9A9E-4548-98A6-8151F07A1113}"/>
                </a:ext>
              </a:extLst>
            </p:cNvPr>
            <p:cNvSpPr/>
            <p:nvPr/>
          </p:nvSpPr>
          <p:spPr>
            <a:xfrm>
              <a:off x="2363726" y="2241179"/>
              <a:ext cx="683930" cy="891488"/>
            </a:xfrm>
            <a:prstGeom prst="chevron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AC392084-343A-4CCC-B844-A2798B654D5C}"/>
                </a:ext>
              </a:extLst>
            </p:cNvPr>
            <p:cNvSpPr/>
            <p:nvPr/>
          </p:nvSpPr>
          <p:spPr>
            <a:xfrm>
              <a:off x="2533403" y="2241179"/>
              <a:ext cx="683930" cy="891488"/>
            </a:xfrm>
            <a:prstGeom prst="chevron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1296B98A-20B9-4E0A-A6E2-EF464DB6B04A}"/>
              </a:ext>
            </a:extLst>
          </p:cNvPr>
          <p:cNvSpPr/>
          <p:nvPr/>
        </p:nvSpPr>
        <p:spPr>
          <a:xfrm>
            <a:off x="760733" y="591887"/>
            <a:ext cx="64684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用户交互</a:t>
            </a:r>
            <a:r>
              <a:rPr lang="zh-CN" alt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软件</a:t>
            </a:r>
            <a:r>
              <a:rPr lang="en-US" altLang="zh-CN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—— </a:t>
            </a:r>
            <a:r>
              <a:rPr lang="zh-CN" alt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 </a:t>
            </a:r>
            <a:r>
              <a:rPr lang="en-US" altLang="zh-CN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LSTM </a:t>
            </a:r>
            <a:r>
              <a:rPr lang="zh-CN" alt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寻峰算法</a:t>
            </a:r>
            <a:endParaRPr lang="zh-CN" alt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FC087E2-E74E-4EE1-A23F-530CD864DA03}"/>
              </a:ext>
            </a:extLst>
          </p:cNvPr>
          <p:cNvGrpSpPr/>
          <p:nvPr/>
        </p:nvGrpSpPr>
        <p:grpSpPr>
          <a:xfrm>
            <a:off x="-10902" y="-1651"/>
            <a:ext cx="6563167" cy="540323"/>
            <a:chOff x="-10902" y="-1651"/>
            <a:chExt cx="6563167" cy="540323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2A49949-4C5D-41C1-AA2E-728A0DACA3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-543" y="0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11">
              <a:extLst>
                <a:ext uri="{FF2B5EF4-FFF2-40B4-BE49-F238E27FC236}">
                  <a16:creationId xmlns:a16="http://schemas.microsoft.com/office/drawing/2014/main" id="{2E89DA2D-F685-4DBF-9B44-6116147A9E8F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-10902" y="102332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研究背景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912FEE17-041A-4A50-9BBA-B65451491DF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904673" y="-1651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B0DC7AFA-9535-4B74-B482-705E5A8C9A06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602747" y="-1651"/>
              <a:ext cx="1295055" cy="540323"/>
            </a:xfrm>
            <a:prstGeom prst="rect">
              <a:avLst/>
            </a:prstGeom>
            <a:solidFill>
              <a:srgbClr val="0E58C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11">
              <a:extLst>
                <a:ext uri="{FF2B5EF4-FFF2-40B4-BE49-F238E27FC236}">
                  <a16:creationId xmlns:a16="http://schemas.microsoft.com/office/drawing/2014/main" id="{9F6DA343-4916-4A9D-AB39-4BFAEF8DC194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2573903" y="88695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设计实现</a:t>
              </a:r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65428624-C6B6-47AA-A406-FAD9810D9D24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3854062" y="86586"/>
              <a:ext cx="1345666" cy="34315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性能测试</a:t>
              </a: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341114DC-00D0-4FEB-8816-1CB3FC8B499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300648" y="1451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11">
              <a:extLst>
                <a:ext uri="{FF2B5EF4-FFF2-40B4-BE49-F238E27FC236}">
                  <a16:creationId xmlns:a16="http://schemas.microsoft.com/office/drawing/2014/main" id="{507465CA-240B-41A5-A48A-4C5D9AC06891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1275342" y="96842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需求分析</a:t>
              </a:r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C089785D-313E-46F7-B7B8-A8754F656C23}"/>
                </a:ext>
              </a:extLst>
            </p:cNvPr>
            <p:cNvCxnSpPr/>
            <p:nvPr/>
          </p:nvCxnSpPr>
          <p:spPr>
            <a:xfrm>
              <a:off x="1295055" y="99962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7C87E30B-CB58-44C2-A583-4BDD308AED4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206599" y="3048"/>
              <a:ext cx="1295055" cy="5277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11">
              <a:extLst>
                <a:ext uri="{FF2B5EF4-FFF2-40B4-BE49-F238E27FC236}">
                  <a16:creationId xmlns:a16="http://schemas.microsoft.com/office/drawing/2014/main" id="{DD91F9FA-1D64-45E3-84E7-ACA715FBF92C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5206599" y="89235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总结计划</a:t>
              </a:r>
            </a:p>
          </p:txBody>
        </p: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FFAC4B65-1EF5-431F-B5F6-4ED10B941614}"/>
                </a:ext>
              </a:extLst>
            </p:cNvPr>
            <p:cNvCxnSpPr/>
            <p:nvPr/>
          </p:nvCxnSpPr>
          <p:spPr>
            <a:xfrm>
              <a:off x="5204593" y="96842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F0B7B137-EADD-4D8A-A267-A40573EF1D21}"/>
              </a:ext>
            </a:extLst>
          </p:cNvPr>
          <p:cNvGrpSpPr/>
          <p:nvPr/>
        </p:nvGrpSpPr>
        <p:grpSpPr>
          <a:xfrm>
            <a:off x="823595" y="1759585"/>
            <a:ext cx="10680065" cy="456565"/>
            <a:chOff x="1057" y="7156"/>
            <a:chExt cx="16819" cy="719"/>
          </a:xfrm>
        </p:grpSpPr>
        <p:sp>
          <p:nvSpPr>
            <p:cNvPr id="26" name="圆角矩形 39">
              <a:extLst>
                <a:ext uri="{FF2B5EF4-FFF2-40B4-BE49-F238E27FC236}">
                  <a16:creationId xmlns:a16="http://schemas.microsoft.com/office/drawing/2014/main" id="{A480BCAB-392F-475B-8B45-C598DFC49F17}"/>
                </a:ext>
              </a:extLst>
            </p:cNvPr>
            <p:cNvSpPr/>
            <p:nvPr/>
          </p:nvSpPr>
          <p:spPr>
            <a:xfrm>
              <a:off x="1057" y="7156"/>
              <a:ext cx="1484" cy="715"/>
            </a:xfrm>
            <a:prstGeom prst="roundRect">
              <a:avLst/>
            </a:prstGeom>
            <a:solidFill>
              <a:srgbClr val="80A3C3">
                <a:alpha val="40000"/>
              </a:srgbClr>
            </a:solidFill>
            <a:ln>
              <a:solidFill>
                <a:srgbClr val="80A3C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Inputs</a:t>
              </a:r>
            </a:p>
          </p:txBody>
        </p:sp>
        <p:sp>
          <p:nvSpPr>
            <p:cNvPr id="40" name="圆角矩形 40">
              <a:extLst>
                <a:ext uri="{FF2B5EF4-FFF2-40B4-BE49-F238E27FC236}">
                  <a16:creationId xmlns:a16="http://schemas.microsoft.com/office/drawing/2014/main" id="{0259AC10-4970-4B94-ACBC-923EFEEB9036}"/>
                </a:ext>
              </a:extLst>
            </p:cNvPr>
            <p:cNvSpPr/>
            <p:nvPr/>
          </p:nvSpPr>
          <p:spPr>
            <a:xfrm>
              <a:off x="3248" y="7158"/>
              <a:ext cx="2414" cy="715"/>
            </a:xfrm>
            <a:prstGeom prst="roundRect">
              <a:avLst/>
            </a:prstGeom>
            <a:solidFill>
              <a:srgbClr val="89D992">
                <a:alpha val="40000"/>
              </a:srgbClr>
            </a:solidFill>
            <a:ln>
              <a:solidFill>
                <a:srgbClr val="89D99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>
                  <a:solidFill>
                    <a:schemeClr val="tx1"/>
                  </a:solidFill>
                </a:rPr>
                <a:t>LSTM Layer</a:t>
              </a:r>
            </a:p>
          </p:txBody>
        </p:sp>
        <p:sp>
          <p:nvSpPr>
            <p:cNvPr id="41" name="圆角矩形 41">
              <a:extLst>
                <a:ext uri="{FF2B5EF4-FFF2-40B4-BE49-F238E27FC236}">
                  <a16:creationId xmlns:a16="http://schemas.microsoft.com/office/drawing/2014/main" id="{EE21B553-BB72-4CDE-A536-BCB7A97D4996}"/>
                </a:ext>
              </a:extLst>
            </p:cNvPr>
            <p:cNvSpPr/>
            <p:nvPr/>
          </p:nvSpPr>
          <p:spPr>
            <a:xfrm>
              <a:off x="6369" y="7161"/>
              <a:ext cx="2984" cy="715"/>
            </a:xfrm>
            <a:prstGeom prst="roundRect">
              <a:avLst/>
            </a:prstGeom>
            <a:solidFill>
              <a:srgbClr val="FFD8A1">
                <a:alpha val="30000"/>
              </a:srgbClr>
            </a:solidFill>
            <a:ln>
              <a:solidFill>
                <a:srgbClr val="FFD8A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>
                  <a:solidFill>
                    <a:schemeClr val="tx1"/>
                  </a:solidFill>
                </a:rPr>
                <a:t>Output of LSTM</a:t>
              </a:r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42" name="圆角矩形 42">
              <a:extLst>
                <a:ext uri="{FF2B5EF4-FFF2-40B4-BE49-F238E27FC236}">
                  <a16:creationId xmlns:a16="http://schemas.microsoft.com/office/drawing/2014/main" id="{AFE76FD9-3852-42E1-9960-5C8680621272}"/>
                </a:ext>
              </a:extLst>
            </p:cNvPr>
            <p:cNvSpPr/>
            <p:nvPr/>
          </p:nvSpPr>
          <p:spPr>
            <a:xfrm>
              <a:off x="10060" y="7157"/>
              <a:ext cx="2363" cy="715"/>
            </a:xfrm>
            <a:prstGeom prst="roundRect">
              <a:avLst/>
            </a:prstGeom>
            <a:solidFill>
              <a:srgbClr val="FFA5A1">
                <a:alpha val="30000"/>
              </a:srgbClr>
            </a:solidFill>
            <a:ln>
              <a:solidFill>
                <a:srgbClr val="FFA5A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Linear Layer1</a:t>
              </a:r>
            </a:p>
          </p:txBody>
        </p:sp>
        <p:sp>
          <p:nvSpPr>
            <p:cNvPr id="43" name="圆角矩形 43">
              <a:extLst>
                <a:ext uri="{FF2B5EF4-FFF2-40B4-BE49-F238E27FC236}">
                  <a16:creationId xmlns:a16="http://schemas.microsoft.com/office/drawing/2014/main" id="{B5587493-5481-425C-B85F-A7DC7C19ABC0}"/>
                </a:ext>
              </a:extLst>
            </p:cNvPr>
            <p:cNvSpPr/>
            <p:nvPr/>
          </p:nvSpPr>
          <p:spPr>
            <a:xfrm>
              <a:off x="13130" y="7157"/>
              <a:ext cx="2363" cy="715"/>
            </a:xfrm>
            <a:prstGeom prst="roundRect">
              <a:avLst/>
            </a:prstGeom>
            <a:solidFill>
              <a:srgbClr val="FFA5A1">
                <a:alpha val="30000"/>
              </a:srgbClr>
            </a:solidFill>
            <a:ln>
              <a:solidFill>
                <a:srgbClr val="FFA5A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>
                  <a:solidFill>
                    <a:schemeClr val="tx1"/>
                  </a:solidFill>
                </a:rPr>
                <a:t>Linear Layer2</a:t>
              </a:r>
            </a:p>
          </p:txBody>
        </p:sp>
        <p:sp>
          <p:nvSpPr>
            <p:cNvPr id="44" name="圆角矩形 44">
              <a:extLst>
                <a:ext uri="{FF2B5EF4-FFF2-40B4-BE49-F238E27FC236}">
                  <a16:creationId xmlns:a16="http://schemas.microsoft.com/office/drawing/2014/main" id="{FD514E6B-0FA7-4F2A-A304-7D04E00C066B}"/>
                </a:ext>
              </a:extLst>
            </p:cNvPr>
            <p:cNvSpPr/>
            <p:nvPr/>
          </p:nvSpPr>
          <p:spPr>
            <a:xfrm>
              <a:off x="16200" y="7161"/>
              <a:ext cx="1676" cy="715"/>
            </a:xfrm>
            <a:prstGeom prst="roundRect">
              <a:avLst/>
            </a:prstGeom>
            <a:solidFill>
              <a:srgbClr val="80A3C3">
                <a:alpha val="40000"/>
              </a:srgbClr>
            </a:solidFill>
            <a:ln>
              <a:solidFill>
                <a:srgbClr val="80A3C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>
                  <a:solidFill>
                    <a:schemeClr val="tx1"/>
                  </a:solidFill>
                </a:rPr>
                <a:t>Outputs</a:t>
              </a:r>
            </a:p>
          </p:txBody>
        </p: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00A42D5D-5EA2-4A1B-B659-83EC5ECBA4B4}"/>
                </a:ext>
              </a:extLst>
            </p:cNvPr>
            <p:cNvCxnSpPr>
              <a:stCxn id="26" idx="3"/>
              <a:endCxn id="40" idx="1"/>
            </p:cNvCxnSpPr>
            <p:nvPr/>
          </p:nvCxnSpPr>
          <p:spPr>
            <a:xfrm>
              <a:off x="2541" y="7514"/>
              <a:ext cx="707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5252145B-2AAC-4061-AB83-C74746640217}"/>
                </a:ext>
              </a:extLst>
            </p:cNvPr>
            <p:cNvCxnSpPr>
              <a:stCxn id="40" idx="3"/>
              <a:endCxn id="41" idx="1"/>
            </p:cNvCxnSpPr>
            <p:nvPr/>
          </p:nvCxnSpPr>
          <p:spPr>
            <a:xfrm>
              <a:off x="5662" y="7516"/>
              <a:ext cx="707" cy="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80F4B128-1C0C-4D6F-AEEC-CD460FF03422}"/>
                </a:ext>
              </a:extLst>
            </p:cNvPr>
            <p:cNvCxnSpPr/>
            <p:nvPr/>
          </p:nvCxnSpPr>
          <p:spPr>
            <a:xfrm>
              <a:off x="9353" y="7513"/>
              <a:ext cx="707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6EB5A4E5-677A-4AA9-B46F-1A0B5A1AD91F}"/>
                </a:ext>
              </a:extLst>
            </p:cNvPr>
            <p:cNvCxnSpPr/>
            <p:nvPr/>
          </p:nvCxnSpPr>
          <p:spPr>
            <a:xfrm>
              <a:off x="12416" y="7511"/>
              <a:ext cx="707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9" name="直接箭头连接符 48">
              <a:extLst>
                <a:ext uri="{FF2B5EF4-FFF2-40B4-BE49-F238E27FC236}">
                  <a16:creationId xmlns:a16="http://schemas.microsoft.com/office/drawing/2014/main" id="{4221537A-F3AD-4CB6-8026-91C251168790}"/>
                </a:ext>
              </a:extLst>
            </p:cNvPr>
            <p:cNvCxnSpPr/>
            <p:nvPr/>
          </p:nvCxnSpPr>
          <p:spPr>
            <a:xfrm>
              <a:off x="15493" y="7519"/>
              <a:ext cx="707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50" name="矩形 49">
            <a:extLst>
              <a:ext uri="{FF2B5EF4-FFF2-40B4-BE49-F238E27FC236}">
                <a16:creationId xmlns:a16="http://schemas.microsoft.com/office/drawing/2014/main" id="{78D68025-1CC6-434E-A569-5AE700B7D610}"/>
              </a:ext>
            </a:extLst>
          </p:cNvPr>
          <p:cNvSpPr/>
          <p:nvPr/>
        </p:nvSpPr>
        <p:spPr>
          <a:xfrm>
            <a:off x="401320" y="1518285"/>
            <a:ext cx="11432540" cy="958215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850F81C1-DB41-4906-BB26-8F43D55D8664}"/>
              </a:ext>
            </a:extLst>
          </p:cNvPr>
          <p:cNvSpPr txBox="1"/>
          <p:nvPr/>
        </p:nvSpPr>
        <p:spPr>
          <a:xfrm>
            <a:off x="4257675" y="2476500"/>
            <a:ext cx="31934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/>
              <a:t>基于</a:t>
            </a:r>
            <a:r>
              <a:rPr lang="en-US" altLang="zh-CN" sz="1400"/>
              <a:t> LSTM </a:t>
            </a:r>
            <a:r>
              <a:rPr lang="zh-CN" altLang="en-US" sz="1400"/>
              <a:t>寻峰算法的结构示意图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E7CF6CD-EBFF-4C43-93FF-AC8928573830}"/>
              </a:ext>
            </a:extLst>
          </p:cNvPr>
          <p:cNvGrpSpPr/>
          <p:nvPr/>
        </p:nvGrpSpPr>
        <p:grpSpPr>
          <a:xfrm>
            <a:off x="401861" y="2965450"/>
            <a:ext cx="4133897" cy="3431859"/>
            <a:chOff x="686658" y="3007995"/>
            <a:chExt cx="4133897" cy="3431859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B36E08E-54D4-4DCA-A2A7-708AEDB00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49864"/>
            <a:stretch>
              <a:fillRect/>
            </a:stretch>
          </p:blipFill>
          <p:spPr>
            <a:xfrm>
              <a:off x="686658" y="3007995"/>
              <a:ext cx="4133897" cy="3072132"/>
            </a:xfrm>
            <a:prstGeom prst="rect">
              <a:avLst/>
            </a:prstGeom>
          </p:spPr>
        </p:pic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FEABA89E-AAF4-4FFC-8CD8-A7E389454CE4}"/>
                </a:ext>
              </a:extLst>
            </p:cNvPr>
            <p:cNvSpPr txBox="1"/>
            <p:nvPr/>
          </p:nvSpPr>
          <p:spPr>
            <a:xfrm>
              <a:off x="1334764" y="6133149"/>
              <a:ext cx="3130550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/>
                <a:t>基于</a:t>
              </a:r>
              <a:r>
                <a:rPr lang="en-US" altLang="zh-CN" sz="1400" dirty="0"/>
                <a:t> LSTM </a:t>
              </a:r>
              <a:r>
                <a:rPr lang="zh-CN" altLang="en-US" sz="1400" dirty="0"/>
                <a:t>寻峰算法的寻峰结果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F4CC2DC9-38DF-4A3A-A391-1BCB1BE48FBB}"/>
              </a:ext>
            </a:extLst>
          </p:cNvPr>
          <p:cNvGrpSpPr/>
          <p:nvPr/>
        </p:nvGrpSpPr>
        <p:grpSpPr>
          <a:xfrm>
            <a:off x="4991357" y="3197642"/>
            <a:ext cx="3747776" cy="3046314"/>
            <a:chOff x="5521129" y="3159223"/>
            <a:chExt cx="3747776" cy="3046314"/>
          </a:xfrm>
        </p:grpSpPr>
        <p:graphicFrame>
          <p:nvGraphicFramePr>
            <p:cNvPr id="55" name="表格 54">
              <a:extLst>
                <a:ext uri="{FF2B5EF4-FFF2-40B4-BE49-F238E27FC236}">
                  <a16:creationId xmlns:a16="http://schemas.microsoft.com/office/drawing/2014/main" id="{650C0624-F86F-4684-AACA-6999DF36ED47}"/>
                </a:ext>
              </a:extLst>
            </p:cNvPr>
            <p:cNvGraphicFramePr/>
            <p:nvPr>
              <p:custDataLst>
                <p:tags r:id="rId1"/>
              </p:custDataLst>
              <p:extLst>
                <p:ext uri="{D42A27DB-BD31-4B8C-83A1-F6EECF244321}">
                  <p14:modId xmlns:p14="http://schemas.microsoft.com/office/powerpoint/2010/main" val="553007582"/>
                </p:ext>
              </p:extLst>
            </p:nvPr>
          </p:nvGraphicFramePr>
          <p:xfrm>
            <a:off x="5521129" y="3575367"/>
            <a:ext cx="3747776" cy="2630170"/>
          </p:xfrm>
          <a:graphic>
            <a:graphicData uri="http://schemas.openxmlformats.org/drawingml/2006/table">
              <a:tbl>
                <a:tblPr firstRow="1"/>
                <a:tblGrid>
                  <a:gridCol w="127651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035879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435378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520065"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endParaRPr lang="zh-CN" altLang="en-US" sz="1200" dirty="0"/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sz="1200" dirty="0"/>
                          <a:t>Precision</a:t>
                        </a: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sz="1200" dirty="0"/>
                          <a:t>Recall</a:t>
                        </a: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634365"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sz="1200" dirty="0">
                            <a:solidFill>
                              <a:srgbClr val="C00000"/>
                            </a:solidFill>
                          </a:rPr>
                          <a:t>LSTM algorithm</a:t>
                        </a: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sz="1200" dirty="0">
                            <a:solidFill>
                              <a:srgbClr val="C00000"/>
                            </a:solidFill>
                          </a:rPr>
                          <a:t>0.8986</a:t>
                        </a: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sz="1200" dirty="0">
                            <a:solidFill>
                              <a:srgbClr val="C00000"/>
                            </a:solidFill>
                          </a:rPr>
                          <a:t>0.8820</a:t>
                        </a: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652780"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sz="1200" dirty="0"/>
                          <a:t>D2 </a:t>
                        </a:r>
                      </a:p>
                      <a:p>
                        <a:pPr algn="ctr">
                          <a:buNone/>
                        </a:pPr>
                        <a:r>
                          <a:rPr lang="en-US" altLang="zh-CN" sz="1200" dirty="0"/>
                          <a:t>algorithm</a:t>
                        </a: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sz="1200" dirty="0"/>
                          <a:t>0.8370</a:t>
                        </a: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sz="1200" dirty="0"/>
                          <a:t>0.6827</a:t>
                        </a: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652780">
                  <a:tc>
                    <a:txBody>
                      <a:bodyPr/>
                      <a:lstStyle/>
                      <a:p>
                        <a:pPr algn="ctr">
                          <a:lnSpc>
                            <a:spcPct val="150000"/>
                          </a:lnSpc>
                          <a:buNone/>
                        </a:pPr>
                        <a:r>
                          <a:rPr lang="en-US" altLang="zh-CN" sz="1200" dirty="0"/>
                          <a:t>D2 + S-G</a:t>
                        </a: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5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CN" sz="1200" dirty="0"/>
                          <a:t>algorithm</a:t>
                        </a:r>
                      </a:p>
                      <a:p>
                        <a:pPr algn="ctr">
                          <a:buNone/>
                        </a:pPr>
                        <a:endParaRPr lang="en-US" altLang="zh-CN" sz="1200" dirty="0"/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CN" sz="1200" dirty="0"/>
                          <a:t>0.8416</a:t>
                        </a: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>
                          <a:buNone/>
                        </a:pPr>
                        <a:r>
                          <a:rPr lang="en-US" altLang="zh-CN" sz="1200" dirty="0"/>
                          <a:t>0.6434</a:t>
                        </a: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3813469166"/>
                    </a:ext>
                  </a:extLst>
                </a:tr>
              </a:tbl>
            </a:graphicData>
          </a:graphic>
        </p:graphicFrame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BF40B197-FF01-4516-8D62-368D17904015}"/>
                </a:ext>
              </a:extLst>
            </p:cNvPr>
            <p:cNvSpPr txBox="1"/>
            <p:nvPr/>
          </p:nvSpPr>
          <p:spPr>
            <a:xfrm>
              <a:off x="5931323" y="3159223"/>
              <a:ext cx="30395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/>
                <a:t>三种寻峰算法精确率和召回率对比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34CB6C4-BDDF-4E11-836D-51371D669444}"/>
              </a:ext>
            </a:extLst>
          </p:cNvPr>
          <p:cNvGrpSpPr/>
          <p:nvPr/>
        </p:nvGrpSpPr>
        <p:grpSpPr>
          <a:xfrm>
            <a:off x="9100263" y="3944693"/>
            <a:ext cx="3046633" cy="1734771"/>
            <a:chOff x="9145367" y="3661701"/>
            <a:chExt cx="3046633" cy="17347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3E6B0695-11A6-4DAC-BAED-D0C408A498EA}"/>
                    </a:ext>
                  </a:extLst>
                </p:cNvPr>
                <p:cNvSpPr txBox="1"/>
                <p:nvPr/>
              </p:nvSpPr>
              <p:spPr>
                <a:xfrm>
                  <a:off x="9145367" y="3661701"/>
                  <a:ext cx="3046633" cy="6356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</a:rPr>
                        <m:t>精确</m:t>
                      </m:r>
                    </m:oMath>
                  </a14:m>
                  <a:r>
                    <a:rPr lang="zh-CN" altLang="en-US" dirty="0"/>
                    <a:t>率 </a:t>
                  </a:r>
                  <a:r>
                    <a:rPr lang="en-US" altLang="zh-CN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正确</m:t>
                          </m:r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预测为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正类</m:t>
                          </m:r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预测的</m:t>
                          </m:r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正类</m:t>
                          </m:r>
                        </m:den>
                      </m:f>
                    </m:oMath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" name="文本框 2">
                  <a:extLst>
                    <a:ext uri="{FF2B5EF4-FFF2-40B4-BE49-F238E27FC236}">
                      <a16:creationId xmlns:a16="http://schemas.microsoft.com/office/drawing/2014/main" id="{3E6B0695-11A6-4DAC-BAED-D0C408A498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5367" y="3661701"/>
                  <a:ext cx="3046633" cy="6356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0AE1783D-D711-4DB7-A8EC-D8F1117DA8E0}"/>
                    </a:ext>
                  </a:extLst>
                </p:cNvPr>
                <p:cNvSpPr txBox="1"/>
                <p:nvPr/>
              </p:nvSpPr>
              <p:spPr>
                <a:xfrm>
                  <a:off x="9145367" y="4760849"/>
                  <a:ext cx="3046633" cy="6356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</a:rPr>
                        <m:t>召回</m:t>
                      </m:r>
                    </m:oMath>
                  </a14:m>
                  <a:r>
                    <a:rPr lang="zh-CN" altLang="en-US" dirty="0"/>
                    <a:t>率 </a:t>
                  </a:r>
                  <a:r>
                    <a:rPr lang="en-US" altLang="zh-CN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正确</m:t>
                          </m:r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预测为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正类</m:t>
                          </m:r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原本的</m:t>
                          </m:r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正类</m:t>
                          </m:r>
                        </m:den>
                      </m:f>
                    </m:oMath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0AE1783D-D711-4DB7-A8EC-D8F1117DA8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5367" y="4760849"/>
                  <a:ext cx="3046633" cy="63562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59301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BBF3CA8-74FA-4A8E-8E63-CB61101D7446}"/>
              </a:ext>
            </a:extLst>
          </p:cNvPr>
          <p:cNvGrpSpPr/>
          <p:nvPr/>
        </p:nvGrpSpPr>
        <p:grpSpPr>
          <a:xfrm>
            <a:off x="108719" y="697404"/>
            <a:ext cx="652014" cy="444500"/>
            <a:chOff x="1807552" y="2241179"/>
            <a:chExt cx="1409781" cy="891488"/>
          </a:xfrm>
        </p:grpSpPr>
        <p:sp>
          <p:nvSpPr>
            <p:cNvPr id="14" name="箭头: V 形 13">
              <a:extLst>
                <a:ext uri="{FF2B5EF4-FFF2-40B4-BE49-F238E27FC236}">
                  <a16:creationId xmlns:a16="http://schemas.microsoft.com/office/drawing/2014/main" id="{789AC77F-5CCF-4B04-8BEB-939ECD09E28C}"/>
                </a:ext>
              </a:extLst>
            </p:cNvPr>
            <p:cNvSpPr/>
            <p:nvPr/>
          </p:nvSpPr>
          <p:spPr>
            <a:xfrm>
              <a:off x="1807552" y="2241179"/>
              <a:ext cx="683930" cy="891488"/>
            </a:xfrm>
            <a:prstGeom prst="chevron">
              <a:avLst/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箭头: V 形 14">
              <a:extLst>
                <a:ext uri="{FF2B5EF4-FFF2-40B4-BE49-F238E27FC236}">
                  <a16:creationId xmlns:a16="http://schemas.microsoft.com/office/drawing/2014/main" id="{12539FF4-78D5-4E21-8BE0-9B5BDA5E8FFC}"/>
                </a:ext>
              </a:extLst>
            </p:cNvPr>
            <p:cNvSpPr/>
            <p:nvPr/>
          </p:nvSpPr>
          <p:spPr>
            <a:xfrm>
              <a:off x="2109204" y="2241179"/>
              <a:ext cx="683930" cy="891488"/>
            </a:xfrm>
            <a:prstGeom prst="chevron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箭头: V 形 15">
              <a:extLst>
                <a:ext uri="{FF2B5EF4-FFF2-40B4-BE49-F238E27FC236}">
                  <a16:creationId xmlns:a16="http://schemas.microsoft.com/office/drawing/2014/main" id="{3F28CBEA-9A9E-4548-98A6-8151F07A1113}"/>
                </a:ext>
              </a:extLst>
            </p:cNvPr>
            <p:cNvSpPr/>
            <p:nvPr/>
          </p:nvSpPr>
          <p:spPr>
            <a:xfrm>
              <a:off x="2363726" y="2241179"/>
              <a:ext cx="683930" cy="891488"/>
            </a:xfrm>
            <a:prstGeom prst="chevron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AC392084-343A-4CCC-B844-A2798B654D5C}"/>
                </a:ext>
              </a:extLst>
            </p:cNvPr>
            <p:cNvSpPr/>
            <p:nvPr/>
          </p:nvSpPr>
          <p:spPr>
            <a:xfrm>
              <a:off x="2533403" y="2241179"/>
              <a:ext cx="683930" cy="891488"/>
            </a:xfrm>
            <a:prstGeom prst="chevron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1296B98A-20B9-4E0A-A6E2-EF464DB6B04A}"/>
              </a:ext>
            </a:extLst>
          </p:cNvPr>
          <p:cNvSpPr/>
          <p:nvPr/>
        </p:nvSpPr>
        <p:spPr>
          <a:xfrm>
            <a:off x="760733" y="600690"/>
            <a:ext cx="30315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DAQ</a:t>
            </a:r>
            <a:r>
              <a:rPr lang="zh-CN" alt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性能测试</a:t>
            </a:r>
            <a:endParaRPr lang="zh-CN" alt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2A49949-4C5D-41C1-AA2E-728A0DACA33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543" y="0"/>
            <a:ext cx="1295055" cy="52570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2E89DA2D-F685-4DBF-9B44-6116147A9E8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0902" y="102332"/>
            <a:ext cx="1345666" cy="35253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E58C4"/>
                </a:solidFill>
                <a:latin typeface="微软雅黑" panose="020B0503020204020204" charset="-122"/>
                <a:ea typeface="微软雅黑" panose="020B0503020204020204" charset="-122"/>
              </a:rPr>
              <a:t>研究背景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12FEE17-041A-4A50-9BBA-B65451491D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904673" y="-1651"/>
            <a:ext cx="1295055" cy="546164"/>
          </a:xfrm>
          <a:prstGeom prst="rect">
            <a:avLst/>
          </a:prstGeom>
          <a:solidFill>
            <a:srgbClr val="0E58C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0DC7AFA-9535-4B74-B482-705E5A8C9A0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602747" y="-1650"/>
            <a:ext cx="1295055" cy="53346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9F6DA343-4916-4A9D-AB39-4BFAEF8DC19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73903" y="88695"/>
            <a:ext cx="1345666" cy="35253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E58C4"/>
                </a:solidFill>
                <a:latin typeface="微软雅黑" panose="020B0503020204020204" charset="-122"/>
                <a:ea typeface="微软雅黑" panose="020B0503020204020204" charset="-122"/>
              </a:rPr>
              <a:t>设计实现</a:t>
            </a: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65428624-C6B6-47AA-A406-FAD9810D9D2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854062" y="86586"/>
            <a:ext cx="1345666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性能测试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41114DC-00D0-4FEB-8816-1CB3FC8B499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300648" y="1451"/>
            <a:ext cx="1295055" cy="52570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507465CA-240B-41A5-A48A-4C5D9AC0689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75342" y="96842"/>
            <a:ext cx="1345666" cy="35253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E58C4"/>
                </a:solidFill>
                <a:latin typeface="微软雅黑" panose="020B0503020204020204" charset="-122"/>
                <a:ea typeface="微软雅黑" panose="020B0503020204020204" charset="-122"/>
              </a:rPr>
              <a:t>需求分析</a:t>
            </a: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C089785D-313E-46F7-B7B8-A8754F656C23}"/>
              </a:ext>
            </a:extLst>
          </p:cNvPr>
          <p:cNvCxnSpPr>
            <a:cxnSpLocks/>
          </p:cNvCxnSpPr>
          <p:nvPr/>
        </p:nvCxnSpPr>
        <p:spPr>
          <a:xfrm>
            <a:off x="1295055" y="99962"/>
            <a:ext cx="0" cy="348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7C87E30B-CB58-44C2-A583-4BDD308AED4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206599" y="3048"/>
            <a:ext cx="1295055" cy="52106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TextBox 11">
            <a:extLst>
              <a:ext uri="{FF2B5EF4-FFF2-40B4-BE49-F238E27FC236}">
                <a16:creationId xmlns:a16="http://schemas.microsoft.com/office/drawing/2014/main" id="{DD91F9FA-1D64-45E3-84E7-ACA715FBF92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206599" y="89235"/>
            <a:ext cx="1345666" cy="35253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E58C4"/>
                </a:solidFill>
                <a:latin typeface="微软雅黑" panose="020B0503020204020204" charset="-122"/>
                <a:ea typeface="微软雅黑" panose="020B0503020204020204" charset="-122"/>
              </a:rPr>
              <a:t>总结计划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B9113E00-B9BB-47CA-BCC2-E738B3F790A6}"/>
              </a:ext>
            </a:extLst>
          </p:cNvPr>
          <p:cNvCxnSpPr/>
          <p:nvPr/>
        </p:nvCxnSpPr>
        <p:spPr>
          <a:xfrm>
            <a:off x="2602747" y="96842"/>
            <a:ext cx="0" cy="352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89C3F8EF-4C93-4350-B7C2-CD8B806930AE}"/>
              </a:ext>
            </a:extLst>
          </p:cNvPr>
          <p:cNvSpPr txBox="1"/>
          <p:nvPr/>
        </p:nvSpPr>
        <p:spPr>
          <a:xfrm>
            <a:off x="15855" y="1260140"/>
            <a:ext cx="7122324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Times New Roman" panose="02020603050405020304" pitchFamily="18" charset="0"/>
                <a:cs typeface="times" panose="02020603050405020304" pitchFamily="18" charset="0"/>
              </a:rPr>
              <a:t>实验环境：</a:t>
            </a:r>
            <a:endParaRPr lang="en-US" altLang="zh-CN" b="1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触发信号：信号产生器模拟</a:t>
            </a: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控制信号：控制板发出启停信号</a:t>
            </a: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网络连接</a:t>
            </a: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1200150" lvl="2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万兆光口交换机</a:t>
            </a: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1657350" lvl="3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" panose="02020603050405020304" pitchFamily="18" charset="0"/>
              </a:rPr>
              <a:t>DAQ</a:t>
            </a: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读出计算机通过万兆光口网卡接交换机</a:t>
            </a: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1657350" lvl="3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电子学读出板万兆光模块接交换机（万兆</a:t>
            </a:r>
            <a:r>
              <a:rPr lang="en-US" altLang="zh-CN" dirty="0">
                <a:latin typeface="Times New Roman" panose="02020603050405020304" pitchFamily="18" charset="0"/>
                <a:cs typeface="times" panose="02020603050405020304" pitchFamily="18" charset="0"/>
              </a:rPr>
              <a:t>UDP</a:t>
            </a: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1200150" lvl="2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千兆电口交换机</a:t>
            </a: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1657350" lvl="3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" panose="02020603050405020304" pitchFamily="18" charset="0"/>
              </a:rPr>
              <a:t>DAQ</a:t>
            </a: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读出计算机通过千兆网口网卡接交换机</a:t>
            </a: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1657350" lvl="3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控制板千兆电口接交换机（千兆</a:t>
            </a:r>
            <a:r>
              <a:rPr lang="en-US" altLang="zh-CN" dirty="0" err="1">
                <a:latin typeface="Times New Roman" panose="02020603050405020304" pitchFamily="18" charset="0"/>
                <a:cs typeface="times" panose="02020603050405020304" pitchFamily="18" charset="0"/>
              </a:rPr>
              <a:t>SiTCP</a:t>
            </a: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" panose="02020603050405020304" pitchFamily="18" charset="0"/>
              </a:rPr>
              <a:t>UDP</a:t>
            </a: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协议）</a:t>
            </a: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1657350" lvl="3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电子学读出板千兆电口接交换机（千兆</a:t>
            </a:r>
            <a:r>
              <a:rPr lang="en-US" altLang="zh-CN" dirty="0">
                <a:latin typeface="Times New Roman" panose="02020603050405020304" pitchFamily="18" charset="0"/>
                <a:cs typeface="times" panose="02020603050405020304" pitchFamily="18" charset="0"/>
              </a:rPr>
              <a:t>TCP</a:t>
            </a: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l"/>
            </a:pP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81E6ED68-45C5-4369-9621-D5D3BC021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154122"/>
              </p:ext>
            </p:extLst>
          </p:nvPr>
        </p:nvGraphicFramePr>
        <p:xfrm>
          <a:off x="682259" y="5210638"/>
          <a:ext cx="5044605" cy="1229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2443">
                  <a:extLst>
                    <a:ext uri="{9D8B030D-6E8A-4147-A177-3AD203B41FA5}">
                      <a16:colId xmlns:a16="http://schemas.microsoft.com/office/drawing/2014/main" val="2853469408"/>
                    </a:ext>
                  </a:extLst>
                </a:gridCol>
                <a:gridCol w="1304858">
                  <a:extLst>
                    <a:ext uri="{9D8B030D-6E8A-4147-A177-3AD203B41FA5}">
                      <a16:colId xmlns:a16="http://schemas.microsoft.com/office/drawing/2014/main" val="4042504872"/>
                    </a:ext>
                  </a:extLst>
                </a:gridCol>
                <a:gridCol w="1847304">
                  <a:extLst>
                    <a:ext uri="{9D8B030D-6E8A-4147-A177-3AD203B41FA5}">
                      <a16:colId xmlns:a16="http://schemas.microsoft.com/office/drawing/2014/main" val="2917044315"/>
                    </a:ext>
                  </a:extLst>
                </a:gridCol>
              </a:tblGrid>
              <a:tr h="237135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</a:rPr>
                        <a:t>CPU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zh-CN" sz="1200" kern="100" dirty="0">
                          <a:effectLst/>
                        </a:rPr>
                        <a:t>内存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zh-CN" sz="1200" kern="100" dirty="0">
                          <a:effectLst/>
                        </a:rPr>
                        <a:t>硬盘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9036908"/>
                  </a:ext>
                </a:extLst>
              </a:tr>
              <a:tr h="9919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CPU 12th Gen Intel(R) Core(TM) i7-12700</a:t>
                      </a:r>
                      <a:endParaRPr lang="zh-CN" sz="1200" kern="100" dirty="0">
                        <a:effectLst/>
                      </a:endParaRPr>
                    </a:p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20</a:t>
                      </a:r>
                      <a:r>
                        <a:rPr lang="zh-CN" sz="1200" kern="100" dirty="0">
                          <a:effectLst/>
                        </a:rPr>
                        <a:t>核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>
                          <a:effectLst/>
                        </a:rPr>
                        <a:t>64 G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 err="1">
                          <a:effectLst/>
                        </a:rPr>
                        <a:t>Fanxiang</a:t>
                      </a:r>
                      <a:r>
                        <a:rPr lang="en-US" sz="1200" kern="100" dirty="0">
                          <a:effectLst/>
                        </a:rPr>
                        <a:t> S790 4TB</a:t>
                      </a:r>
                    </a:p>
                    <a:p>
                      <a:pPr algn="ctr">
                        <a:lnSpc>
                          <a:spcPct val="125000"/>
                        </a:lnSpc>
                        <a:spcAft>
                          <a:spcPts val="800"/>
                        </a:spcAft>
                      </a:pPr>
                      <a:r>
                        <a:rPr lang="en-US" altLang="zh-CN" sz="120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SSD</a:t>
                      </a:r>
                      <a:endParaRPr lang="zh-CN" altLang="en-US" sz="12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083623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表格 23">
                <a:extLst>
                  <a:ext uri="{FF2B5EF4-FFF2-40B4-BE49-F238E27FC236}">
                    <a16:creationId xmlns:a16="http://schemas.microsoft.com/office/drawing/2014/main" id="{234A8497-F318-4EF0-9663-A0DB625F30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8676438"/>
                  </p:ext>
                </p:extLst>
              </p:nvPr>
            </p:nvGraphicFramePr>
            <p:xfrm>
              <a:off x="5726864" y="769186"/>
              <a:ext cx="6368307" cy="220259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01441">
                      <a:extLst>
                        <a:ext uri="{9D8B030D-6E8A-4147-A177-3AD203B41FA5}">
                          <a16:colId xmlns:a16="http://schemas.microsoft.com/office/drawing/2014/main" val="620882345"/>
                        </a:ext>
                      </a:extLst>
                    </a:gridCol>
                    <a:gridCol w="1631884">
                      <a:extLst>
                        <a:ext uri="{9D8B030D-6E8A-4147-A177-3AD203B41FA5}">
                          <a16:colId xmlns:a16="http://schemas.microsoft.com/office/drawing/2014/main" val="1332940419"/>
                        </a:ext>
                      </a:extLst>
                    </a:gridCol>
                    <a:gridCol w="1674324">
                      <a:extLst>
                        <a:ext uri="{9D8B030D-6E8A-4147-A177-3AD203B41FA5}">
                          <a16:colId xmlns:a16="http://schemas.microsoft.com/office/drawing/2014/main" val="3716721840"/>
                        </a:ext>
                      </a:extLst>
                    </a:gridCol>
                    <a:gridCol w="1660658">
                      <a:extLst>
                        <a:ext uri="{9D8B030D-6E8A-4147-A177-3AD203B41FA5}">
                          <a16:colId xmlns:a16="http://schemas.microsoft.com/office/drawing/2014/main" val="3480578676"/>
                        </a:ext>
                      </a:extLst>
                    </a:gridCol>
                  </a:tblGrid>
                  <a:tr h="31018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600" kern="100">
                              <a:effectLst/>
                            </a:rPr>
                            <a:t>参数</a:t>
                          </a:r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600" kern="100">
                              <a:effectLst/>
                            </a:rPr>
                            <a:t>测试一</a:t>
                          </a:r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600" kern="100">
                              <a:effectLst/>
                            </a:rPr>
                            <a:t>测试二</a:t>
                          </a:r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600" kern="100" dirty="0">
                              <a:effectLst/>
                            </a:rPr>
                            <a:t>测试三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13664473"/>
                      </a:ext>
                    </a:extLst>
                  </a:tr>
                  <a:tr h="31018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600" kern="100">
                              <a:effectLst/>
                            </a:rPr>
                            <a:t>通道数</a:t>
                          </a:r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40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40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13519868"/>
                      </a:ext>
                    </a:extLst>
                  </a:tr>
                  <a:tr h="31018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600" kern="100" dirty="0">
                              <a:effectLst/>
                            </a:rPr>
                            <a:t>触发</a:t>
                          </a:r>
                          <a:r>
                            <a:rPr lang="zh-CN" sz="1600" kern="100" dirty="0">
                              <a:effectLst/>
                            </a:rPr>
                            <a:t>信号频率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</a:t>
                          </a: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kHz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kHz</a:t>
                          </a:r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 kHz</a:t>
                          </a:r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53377568"/>
                      </a:ext>
                    </a:extLst>
                  </a:tr>
                  <a:tr h="31018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600" kern="100" dirty="0">
                              <a:effectLst/>
                            </a:rPr>
                            <a:t>采样</a:t>
                          </a:r>
                          <a:r>
                            <a:rPr lang="zh-CN" altLang="en-US" sz="1600" kern="100" dirty="0">
                              <a:effectLst/>
                            </a:rPr>
                            <a:t>时间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 </a:t>
                          </a: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 s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 s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66840850"/>
                      </a:ext>
                    </a:extLst>
                  </a:tr>
                  <a:tr h="31018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600" b="1" kern="1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数据包大小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40208 B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2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40208 B</a:t>
                          </a:r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2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40208 B</a:t>
                          </a:r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52058617"/>
                      </a:ext>
                    </a:extLst>
                  </a:tr>
                  <a:tr h="341487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600" kern="100" dirty="0">
                              <a:effectLst/>
                            </a:rPr>
                            <a:t>数据率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b="0" i="0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   307</m:t>
                                </m:r>
                                <m:r>
                                  <a:rPr lang="en-US" sz="1600" kern="10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kern="100">
                                    <a:effectLst/>
                                    <a:latin typeface="Cambria Math" panose="02040503050406030204" pitchFamily="18" charset="0"/>
                                  </a:rPr>
                                  <m:t>Mbps</m:t>
                                </m:r>
                                <m:r>
                                  <a:rPr lang="en-US" sz="1600" kern="100">
                                    <a:effectLst/>
                                    <a:latin typeface="Cambria Math" panose="02040503050406030204" pitchFamily="18" charset="0"/>
                                  </a:rPr>
                                  <m:t>×4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b="0" i="0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en-US" sz="1600" b="0" i="1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b="0" i="0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61</m:t>
                                </m:r>
                                <m:r>
                                  <a:rPr lang="en-US" sz="1600" b="0" i="1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1600" b="0" i="0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kern="100">
                                    <a:effectLst/>
                                    <a:latin typeface="Cambria Math" panose="02040503050406030204" pitchFamily="18" charset="0"/>
                                  </a:rPr>
                                  <m:t>Mbps</m:t>
                                </m:r>
                                <m:r>
                                  <a:rPr lang="en-US" sz="1600" kern="100">
                                    <a:effectLst/>
                                    <a:latin typeface="Cambria Math" panose="02040503050406030204" pitchFamily="18" charset="0"/>
                                  </a:rPr>
                                  <m:t>×4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b="0" i="0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   920</m:t>
                                </m:r>
                                <m:r>
                                  <a:rPr lang="en-US" sz="1600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Mbps</m:t>
                                </m:r>
                                <m:r>
                                  <a:rPr lang="en-US" sz="1600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×4</m:t>
                                </m:r>
                              </m:oMath>
                            </m:oMathPara>
                          </a14:m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6718302"/>
                      </a:ext>
                    </a:extLst>
                  </a:tr>
                  <a:tr h="31018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600" b="1" kern="1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运行状态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可正常运行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可正常运行</a:t>
                          </a:r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可正常运行</a:t>
                          </a:r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1010087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表格 23">
                <a:extLst>
                  <a:ext uri="{FF2B5EF4-FFF2-40B4-BE49-F238E27FC236}">
                    <a16:creationId xmlns:a16="http://schemas.microsoft.com/office/drawing/2014/main" id="{234A8497-F318-4EF0-9663-A0DB625F30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8676438"/>
                  </p:ext>
                </p:extLst>
              </p:nvPr>
            </p:nvGraphicFramePr>
            <p:xfrm>
              <a:off x="5726864" y="769186"/>
              <a:ext cx="6368307" cy="220259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01441">
                      <a:extLst>
                        <a:ext uri="{9D8B030D-6E8A-4147-A177-3AD203B41FA5}">
                          <a16:colId xmlns:a16="http://schemas.microsoft.com/office/drawing/2014/main" val="620882345"/>
                        </a:ext>
                      </a:extLst>
                    </a:gridCol>
                    <a:gridCol w="1631884">
                      <a:extLst>
                        <a:ext uri="{9D8B030D-6E8A-4147-A177-3AD203B41FA5}">
                          <a16:colId xmlns:a16="http://schemas.microsoft.com/office/drawing/2014/main" val="1332940419"/>
                        </a:ext>
                      </a:extLst>
                    </a:gridCol>
                    <a:gridCol w="1674324">
                      <a:extLst>
                        <a:ext uri="{9D8B030D-6E8A-4147-A177-3AD203B41FA5}">
                          <a16:colId xmlns:a16="http://schemas.microsoft.com/office/drawing/2014/main" val="3716721840"/>
                        </a:ext>
                      </a:extLst>
                    </a:gridCol>
                    <a:gridCol w="1660658">
                      <a:extLst>
                        <a:ext uri="{9D8B030D-6E8A-4147-A177-3AD203B41FA5}">
                          <a16:colId xmlns:a16="http://schemas.microsoft.com/office/drawing/2014/main" val="3480578676"/>
                        </a:ext>
                      </a:extLst>
                    </a:gridCol>
                  </a:tblGrid>
                  <a:tr h="31018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600" kern="100">
                              <a:effectLst/>
                            </a:rPr>
                            <a:t>参数</a:t>
                          </a:r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600" kern="100">
                              <a:effectLst/>
                            </a:rPr>
                            <a:t>测试一</a:t>
                          </a:r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600" kern="100">
                              <a:effectLst/>
                            </a:rPr>
                            <a:t>测试二</a:t>
                          </a:r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600" kern="100" dirty="0">
                              <a:effectLst/>
                            </a:rPr>
                            <a:t>测试三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613664473"/>
                      </a:ext>
                    </a:extLst>
                  </a:tr>
                  <a:tr h="31018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600" kern="100">
                              <a:effectLst/>
                            </a:rPr>
                            <a:t>通道数</a:t>
                          </a:r>
                          <a:endParaRPr lang="zh-CN" sz="1600" kern="10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40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40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13519868"/>
                      </a:ext>
                    </a:extLst>
                  </a:tr>
                  <a:tr h="31018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600" kern="100" dirty="0">
                              <a:effectLst/>
                            </a:rPr>
                            <a:t>触发</a:t>
                          </a:r>
                          <a:r>
                            <a:rPr lang="zh-CN" sz="1600" kern="100" dirty="0">
                              <a:effectLst/>
                            </a:rPr>
                            <a:t>信号频率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 </a:t>
                          </a: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kHz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kHz</a:t>
                          </a:r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 kHz</a:t>
                          </a:r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53377568"/>
                      </a:ext>
                    </a:extLst>
                  </a:tr>
                  <a:tr h="31018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600" kern="100" dirty="0">
                              <a:effectLst/>
                            </a:rPr>
                            <a:t>采样</a:t>
                          </a:r>
                          <a:r>
                            <a:rPr lang="zh-CN" altLang="en-US" sz="1600" kern="100" dirty="0">
                              <a:effectLst/>
                            </a:rPr>
                            <a:t>时间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 </a:t>
                          </a: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 s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60 s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66840850"/>
                      </a:ext>
                    </a:extLst>
                  </a:tr>
                  <a:tr h="31018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600" b="1" kern="1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数据包大小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40208 B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2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40208 B</a:t>
                          </a:r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2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kern="100" dirty="0">
                              <a:effectLst/>
                              <a:latin typeface="Times New Roman" panose="020206030504050203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40208 B</a:t>
                          </a:r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52058617"/>
                      </a:ext>
                    </a:extLst>
                  </a:tr>
                  <a:tr h="341487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sz="1600" kern="100" dirty="0">
                              <a:effectLst/>
                            </a:rPr>
                            <a:t>数据率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13"/>
                          <a:stretch>
                            <a:fillRect l="-86194" t="-462500" r="-205970" b="-1232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13"/>
                          <a:stretch>
                            <a:fillRect l="-181455" t="-462500" r="-100727" b="-1232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blipFill>
                          <a:blip r:embed="rId13"/>
                          <a:stretch>
                            <a:fillRect l="-283516" t="-462500" r="-1465" b="-1232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718302"/>
                      </a:ext>
                    </a:extLst>
                  </a:tr>
                  <a:tr h="310184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600" b="1" kern="1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运行状态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可正常运行</a:t>
                          </a:r>
                          <a:endParaRPr 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可正常运行</a:t>
                          </a:r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ct val="12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zh-CN" altLang="en-US" sz="16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可正常运行</a:t>
                          </a:r>
                          <a:endParaRPr lang="zh-CN" altLang="zh-CN" sz="1600" kern="100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10100875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5" name="图片 24">
            <a:extLst>
              <a:ext uri="{FF2B5EF4-FFF2-40B4-BE49-F238E27FC236}">
                <a16:creationId xmlns:a16="http://schemas.microsoft.com/office/drawing/2014/main" id="{71B60A97-CF3C-4964-A762-275021CC93E8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045" y="3480835"/>
            <a:ext cx="4667867" cy="303317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2DFA6400-07C5-49DB-BA00-96B5F822B3ED}"/>
              </a:ext>
            </a:extLst>
          </p:cNvPr>
          <p:cNvSpPr/>
          <p:nvPr/>
        </p:nvSpPr>
        <p:spPr>
          <a:xfrm>
            <a:off x="6908571" y="4982045"/>
            <a:ext cx="1649065" cy="14576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0311625-CE2C-41C1-B1AB-2A7905855D4C}"/>
              </a:ext>
            </a:extLst>
          </p:cNvPr>
          <p:cNvSpPr txBox="1"/>
          <p:nvPr/>
        </p:nvSpPr>
        <p:spPr>
          <a:xfrm>
            <a:off x="10099061" y="6070371"/>
            <a:ext cx="80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DAQ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3DA3F84-62BC-4709-ACB0-7FFB45E1C99C}"/>
              </a:ext>
            </a:extLst>
          </p:cNvPr>
          <p:cNvSpPr/>
          <p:nvPr/>
        </p:nvSpPr>
        <p:spPr>
          <a:xfrm>
            <a:off x="9552677" y="4754420"/>
            <a:ext cx="1232185" cy="16880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2B80FBA-0006-4DF5-8291-B6A2C0DDC4FF}"/>
              </a:ext>
            </a:extLst>
          </p:cNvPr>
          <p:cNvSpPr txBox="1"/>
          <p:nvPr/>
        </p:nvSpPr>
        <p:spPr>
          <a:xfrm>
            <a:off x="7733103" y="6070371"/>
            <a:ext cx="98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电子学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99CE30FC-03F5-49C9-8973-50683E9A38FD}"/>
              </a:ext>
            </a:extLst>
          </p:cNvPr>
          <p:cNvSpPr/>
          <p:nvPr/>
        </p:nvSpPr>
        <p:spPr>
          <a:xfrm>
            <a:off x="8897973" y="4363277"/>
            <a:ext cx="596871" cy="4916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510D96E-43A3-42A7-A3A5-1C45E8BB93A7}"/>
              </a:ext>
            </a:extLst>
          </p:cNvPr>
          <p:cNvSpPr txBox="1"/>
          <p:nvPr/>
        </p:nvSpPr>
        <p:spPr>
          <a:xfrm>
            <a:off x="8857510" y="4843531"/>
            <a:ext cx="1390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</a:rPr>
              <a:t>控制板</a:t>
            </a:r>
          </a:p>
        </p:txBody>
      </p:sp>
    </p:spTree>
    <p:extLst>
      <p:ext uri="{BB962C8B-B14F-4D97-AF65-F5344CB8AC3E}">
        <p14:creationId xmlns:p14="http://schemas.microsoft.com/office/powerpoint/2010/main" val="2508928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BBF3CA8-74FA-4A8E-8E63-CB61101D7446}"/>
              </a:ext>
            </a:extLst>
          </p:cNvPr>
          <p:cNvGrpSpPr/>
          <p:nvPr/>
        </p:nvGrpSpPr>
        <p:grpSpPr>
          <a:xfrm>
            <a:off x="108719" y="697404"/>
            <a:ext cx="652014" cy="444500"/>
            <a:chOff x="1807552" y="2241179"/>
            <a:chExt cx="1409781" cy="891488"/>
          </a:xfrm>
        </p:grpSpPr>
        <p:sp>
          <p:nvSpPr>
            <p:cNvPr id="14" name="箭头: V 形 13">
              <a:extLst>
                <a:ext uri="{FF2B5EF4-FFF2-40B4-BE49-F238E27FC236}">
                  <a16:creationId xmlns:a16="http://schemas.microsoft.com/office/drawing/2014/main" id="{789AC77F-5CCF-4B04-8BEB-939ECD09E28C}"/>
                </a:ext>
              </a:extLst>
            </p:cNvPr>
            <p:cNvSpPr/>
            <p:nvPr/>
          </p:nvSpPr>
          <p:spPr>
            <a:xfrm>
              <a:off x="1807552" y="2241179"/>
              <a:ext cx="683930" cy="891488"/>
            </a:xfrm>
            <a:prstGeom prst="chevron">
              <a:avLst/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箭头: V 形 14">
              <a:extLst>
                <a:ext uri="{FF2B5EF4-FFF2-40B4-BE49-F238E27FC236}">
                  <a16:creationId xmlns:a16="http://schemas.microsoft.com/office/drawing/2014/main" id="{12539FF4-78D5-4E21-8BE0-9B5BDA5E8FFC}"/>
                </a:ext>
              </a:extLst>
            </p:cNvPr>
            <p:cNvSpPr/>
            <p:nvPr/>
          </p:nvSpPr>
          <p:spPr>
            <a:xfrm>
              <a:off x="2109204" y="2241179"/>
              <a:ext cx="683930" cy="891488"/>
            </a:xfrm>
            <a:prstGeom prst="chevron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箭头: V 形 15">
              <a:extLst>
                <a:ext uri="{FF2B5EF4-FFF2-40B4-BE49-F238E27FC236}">
                  <a16:creationId xmlns:a16="http://schemas.microsoft.com/office/drawing/2014/main" id="{3F28CBEA-9A9E-4548-98A6-8151F07A1113}"/>
                </a:ext>
              </a:extLst>
            </p:cNvPr>
            <p:cNvSpPr/>
            <p:nvPr/>
          </p:nvSpPr>
          <p:spPr>
            <a:xfrm>
              <a:off x="2363726" y="2241179"/>
              <a:ext cx="683930" cy="891488"/>
            </a:xfrm>
            <a:prstGeom prst="chevron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AC392084-343A-4CCC-B844-A2798B654D5C}"/>
                </a:ext>
              </a:extLst>
            </p:cNvPr>
            <p:cNvSpPr/>
            <p:nvPr/>
          </p:nvSpPr>
          <p:spPr>
            <a:xfrm>
              <a:off x="2533403" y="2241179"/>
              <a:ext cx="683930" cy="891488"/>
            </a:xfrm>
            <a:prstGeom prst="chevron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1296B98A-20B9-4E0A-A6E2-EF464DB6B04A}"/>
              </a:ext>
            </a:extLst>
          </p:cNvPr>
          <p:cNvSpPr/>
          <p:nvPr/>
        </p:nvSpPr>
        <p:spPr>
          <a:xfrm>
            <a:off x="780121" y="600690"/>
            <a:ext cx="20313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系统测试</a:t>
            </a:r>
            <a:endParaRPr lang="zh-CN" alt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2A49949-4C5D-41C1-AA2E-728A0DACA33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543" y="0"/>
            <a:ext cx="1295055" cy="52570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2E89DA2D-F685-4DBF-9B44-6116147A9E8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0902" y="102332"/>
            <a:ext cx="1345666" cy="35253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E58C4"/>
                </a:solidFill>
                <a:latin typeface="微软雅黑" panose="020B0503020204020204" charset="-122"/>
                <a:ea typeface="微软雅黑" panose="020B0503020204020204" charset="-122"/>
              </a:rPr>
              <a:t>研究背景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12FEE17-041A-4A50-9BBA-B65451491D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904673" y="-1651"/>
            <a:ext cx="1295055" cy="546164"/>
          </a:xfrm>
          <a:prstGeom prst="rect">
            <a:avLst/>
          </a:prstGeom>
          <a:solidFill>
            <a:srgbClr val="0E58C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0DC7AFA-9535-4B74-B482-705E5A8C9A0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602747" y="-1650"/>
            <a:ext cx="1295055" cy="53346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9F6DA343-4916-4A9D-AB39-4BFAEF8DC19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73903" y="88695"/>
            <a:ext cx="1345666" cy="35253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E58C4"/>
                </a:solidFill>
                <a:latin typeface="微软雅黑" panose="020B0503020204020204" charset="-122"/>
                <a:ea typeface="微软雅黑" panose="020B0503020204020204" charset="-122"/>
              </a:rPr>
              <a:t>设计实现</a:t>
            </a: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65428624-C6B6-47AA-A406-FAD9810D9D2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854062" y="86586"/>
            <a:ext cx="1345666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性能测试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41114DC-00D0-4FEB-8816-1CB3FC8B499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300648" y="1451"/>
            <a:ext cx="1295055" cy="52570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507465CA-240B-41A5-A48A-4C5D9AC0689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75342" y="96842"/>
            <a:ext cx="1345666" cy="35253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E58C4"/>
                </a:solidFill>
                <a:latin typeface="微软雅黑" panose="020B0503020204020204" charset="-122"/>
                <a:ea typeface="微软雅黑" panose="020B0503020204020204" charset="-122"/>
              </a:rPr>
              <a:t>需求分析</a:t>
            </a: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C089785D-313E-46F7-B7B8-A8754F656C23}"/>
              </a:ext>
            </a:extLst>
          </p:cNvPr>
          <p:cNvCxnSpPr>
            <a:cxnSpLocks/>
          </p:cNvCxnSpPr>
          <p:nvPr/>
        </p:nvCxnSpPr>
        <p:spPr>
          <a:xfrm>
            <a:off x="1295055" y="99962"/>
            <a:ext cx="0" cy="348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7C87E30B-CB58-44C2-A583-4BDD308AED4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206599" y="3048"/>
            <a:ext cx="1295055" cy="52106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TextBox 11">
            <a:extLst>
              <a:ext uri="{FF2B5EF4-FFF2-40B4-BE49-F238E27FC236}">
                <a16:creationId xmlns:a16="http://schemas.microsoft.com/office/drawing/2014/main" id="{DD91F9FA-1D64-45E3-84E7-ACA715FBF92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206599" y="89235"/>
            <a:ext cx="1345666" cy="35253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E58C4"/>
                </a:solidFill>
                <a:latin typeface="微软雅黑" panose="020B0503020204020204" charset="-122"/>
                <a:ea typeface="微软雅黑" panose="020B0503020204020204" charset="-122"/>
              </a:rPr>
              <a:t>总结计划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B9113E00-B9BB-47CA-BCC2-E738B3F790A6}"/>
              </a:ext>
            </a:extLst>
          </p:cNvPr>
          <p:cNvCxnSpPr/>
          <p:nvPr/>
        </p:nvCxnSpPr>
        <p:spPr>
          <a:xfrm>
            <a:off x="2602747" y="96842"/>
            <a:ext cx="0" cy="352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58AB0E8F-7DA7-46CB-AEEF-BE39FF6B3617}"/>
              </a:ext>
            </a:extLst>
          </p:cNvPr>
          <p:cNvGrpSpPr/>
          <p:nvPr/>
        </p:nvGrpSpPr>
        <p:grpSpPr>
          <a:xfrm>
            <a:off x="248231" y="1392840"/>
            <a:ext cx="6158400" cy="4617898"/>
            <a:chOff x="912460" y="1279594"/>
            <a:chExt cx="6158400" cy="4617898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8CA28D27-0411-4915-B5F0-98BD9DA6A50C}"/>
                </a:ext>
              </a:extLst>
            </p:cNvPr>
            <p:cNvGrpSpPr/>
            <p:nvPr/>
          </p:nvGrpSpPr>
          <p:grpSpPr>
            <a:xfrm>
              <a:off x="912460" y="1279594"/>
              <a:ext cx="6158400" cy="4617898"/>
              <a:chOff x="861094" y="1301100"/>
              <a:chExt cx="6158400" cy="4617898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09C3D89F-84F9-4990-BFEB-9E2B422ED15A}"/>
                  </a:ext>
                </a:extLst>
              </p:cNvPr>
              <p:cNvGrpSpPr/>
              <p:nvPr/>
            </p:nvGrpSpPr>
            <p:grpSpPr>
              <a:xfrm>
                <a:off x="861094" y="1301100"/>
                <a:ext cx="6158400" cy="4617898"/>
                <a:chOff x="861094" y="1301100"/>
                <a:chExt cx="6158400" cy="4617898"/>
              </a:xfrm>
            </p:grpSpPr>
            <p:pic>
              <p:nvPicPr>
                <p:cNvPr id="55" name="图片 54">
                  <a:extLst>
                    <a:ext uri="{FF2B5EF4-FFF2-40B4-BE49-F238E27FC236}">
                      <a16:creationId xmlns:a16="http://schemas.microsoft.com/office/drawing/2014/main" id="{BDA707F2-0533-4B63-8622-0DBE89197D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1094" y="1301100"/>
                  <a:ext cx="6158400" cy="4617898"/>
                </a:xfrm>
                <a:prstGeom prst="rect">
                  <a:avLst/>
                </a:prstGeom>
              </p:spPr>
            </p:pic>
            <p:cxnSp>
              <p:nvCxnSpPr>
                <p:cNvPr id="56" name="直接箭头连接符 55">
                  <a:extLst>
                    <a:ext uri="{FF2B5EF4-FFF2-40B4-BE49-F238E27FC236}">
                      <a16:creationId xmlns:a16="http://schemas.microsoft.com/office/drawing/2014/main" id="{5A036681-D15B-475F-A807-C2DD3D7990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62271" y="2714497"/>
                  <a:ext cx="1" cy="41824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BF5067DA-6310-4715-959B-7057BCFCBB14}"/>
                    </a:ext>
                  </a:extLst>
                </p:cNvPr>
                <p:cNvSpPr txBox="1"/>
                <p:nvPr/>
              </p:nvSpPr>
              <p:spPr>
                <a:xfrm>
                  <a:off x="1199385" y="2480528"/>
                  <a:ext cx="163197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DAQ</a:t>
                  </a:r>
                  <a:r>
                    <a:rPr lang="zh-CN" altLang="en-US" sz="1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服务器</a:t>
                  </a:r>
                </a:p>
              </p:txBody>
            </p:sp>
            <p:sp>
              <p:nvSpPr>
                <p:cNvPr id="58" name="矩形 57">
                  <a:extLst>
                    <a:ext uri="{FF2B5EF4-FFF2-40B4-BE49-F238E27FC236}">
                      <a16:creationId xmlns:a16="http://schemas.microsoft.com/office/drawing/2014/main" id="{B52F61B0-D78A-4F22-A65D-55CCA14779B5}"/>
                    </a:ext>
                  </a:extLst>
                </p:cNvPr>
                <p:cNvSpPr/>
                <p:nvPr/>
              </p:nvSpPr>
              <p:spPr>
                <a:xfrm>
                  <a:off x="2733675" y="2905125"/>
                  <a:ext cx="1385879" cy="79533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59" name="直接箭头连接符 58">
                  <a:extLst>
                    <a:ext uri="{FF2B5EF4-FFF2-40B4-BE49-F238E27FC236}">
                      <a16:creationId xmlns:a16="http://schemas.microsoft.com/office/drawing/2014/main" id="{9E553BB5-D3DF-4D97-B056-E6C864EB489A}"/>
                    </a:ext>
                  </a:extLst>
                </p:cNvPr>
                <p:cNvCxnSpPr/>
                <p:nvPr/>
              </p:nvCxnSpPr>
              <p:spPr>
                <a:xfrm flipH="1">
                  <a:off x="2476500" y="3662363"/>
                  <a:ext cx="257175" cy="31432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17BA6FD0-5A34-4495-814A-BB69159E5398}"/>
                    </a:ext>
                  </a:extLst>
                </p:cNvPr>
                <p:cNvSpPr txBox="1"/>
                <p:nvPr/>
              </p:nvSpPr>
              <p:spPr>
                <a:xfrm>
                  <a:off x="2105025" y="3948113"/>
                  <a:ext cx="176688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漂移室模型</a:t>
                  </a:r>
                </a:p>
              </p:txBody>
            </p:sp>
          </p:grpSp>
          <p:cxnSp>
            <p:nvCxnSpPr>
              <p:cNvPr id="50" name="直接箭头连接符 49">
                <a:extLst>
                  <a:ext uri="{FF2B5EF4-FFF2-40B4-BE49-F238E27FC236}">
                    <a16:creationId xmlns:a16="http://schemas.microsoft.com/office/drawing/2014/main" id="{BDACD9F4-8B08-4E8C-BDEC-A5AE6C57C98D}"/>
                  </a:ext>
                </a:extLst>
              </p:cNvPr>
              <p:cNvCxnSpPr/>
              <p:nvPr/>
            </p:nvCxnSpPr>
            <p:spPr>
              <a:xfrm flipH="1">
                <a:off x="4491805" y="4791075"/>
                <a:ext cx="284983" cy="3190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B7F4CBCA-1464-4F1B-B9E7-81AC52CC7A6A}"/>
                  </a:ext>
                </a:extLst>
              </p:cNvPr>
              <p:cNvSpPr txBox="1"/>
              <p:nvPr/>
            </p:nvSpPr>
            <p:spPr>
              <a:xfrm>
                <a:off x="3862208" y="5100638"/>
                <a:ext cx="13858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solidFill>
                      <a:srgbClr val="FF0000"/>
                    </a:solidFill>
                  </a:rPr>
                  <a:t>电子学读出板</a:t>
                </a:r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6F1966BE-5C93-4585-B867-768C44961018}"/>
                  </a:ext>
                </a:extLst>
              </p:cNvPr>
              <p:cNvSpPr/>
              <p:nvPr/>
            </p:nvSpPr>
            <p:spPr>
              <a:xfrm>
                <a:off x="5317155" y="4867276"/>
                <a:ext cx="342900" cy="24288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3" name="直接箭头连接符 52">
                <a:extLst>
                  <a:ext uri="{FF2B5EF4-FFF2-40B4-BE49-F238E27FC236}">
                    <a16:creationId xmlns:a16="http://schemas.microsoft.com/office/drawing/2014/main" id="{D01D2BEA-BD32-4C0D-98F2-3F4C921A825D}"/>
                  </a:ext>
                </a:extLst>
              </p:cNvPr>
              <p:cNvCxnSpPr/>
              <p:nvPr/>
            </p:nvCxnSpPr>
            <p:spPr>
              <a:xfrm>
                <a:off x="5619750" y="5110163"/>
                <a:ext cx="185738" cy="29825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BA8C6579-D897-4AD3-A57A-A1871F38A6D8}"/>
                  </a:ext>
                </a:extLst>
              </p:cNvPr>
              <p:cNvSpPr txBox="1"/>
              <p:nvPr/>
            </p:nvSpPr>
            <p:spPr>
              <a:xfrm>
                <a:off x="5403060" y="5377957"/>
                <a:ext cx="13858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solidFill>
                      <a:srgbClr val="FF0000"/>
                    </a:solidFill>
                  </a:rPr>
                  <a:t>触发扇出板</a:t>
                </a:r>
              </a:p>
            </p:txBody>
          </p:sp>
        </p:grpSp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33AA1CB4-7ACC-4DFE-838B-8731893E61D0}"/>
                </a:ext>
              </a:extLst>
            </p:cNvPr>
            <p:cNvCxnSpPr>
              <a:cxnSpLocks/>
            </p:cNvCxnSpPr>
            <p:nvPr/>
          </p:nvCxnSpPr>
          <p:spPr>
            <a:xfrm>
              <a:off x="4119554" y="2808893"/>
              <a:ext cx="923762" cy="620107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2B419E28-85E5-4C8B-877D-4D5B43BE2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0294" y="3662363"/>
              <a:ext cx="1103022" cy="681037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6ECDDD26-4CE1-4943-9DB4-F68BB4DD8454}"/>
                </a:ext>
              </a:extLst>
            </p:cNvPr>
            <p:cNvSpPr txBox="1"/>
            <p:nvPr/>
          </p:nvSpPr>
          <p:spPr>
            <a:xfrm>
              <a:off x="4967116" y="3391793"/>
              <a:ext cx="1385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</a:rPr>
                <a:t>闪烁体探测器</a:t>
              </a:r>
            </a:p>
          </p:txBody>
        </p:sp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C5B3AE5E-07C3-4904-A25E-883800EEE76F}"/>
              </a:ext>
            </a:extLst>
          </p:cNvPr>
          <p:cNvSpPr txBox="1"/>
          <p:nvPr/>
        </p:nvSpPr>
        <p:spPr>
          <a:xfrm>
            <a:off x="6482696" y="1247021"/>
            <a:ext cx="574984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实验目的：验证全系统是否可正常工作</a:t>
            </a:r>
          </a:p>
          <a:p>
            <a:pPr marL="285750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Ø"/>
            </a:pP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实验环境：</a:t>
            </a: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触发信号：闪烁体探测器发出触发信号</a:t>
            </a: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控制信号：控制读出板寄存器实现启停</a:t>
            </a:r>
          </a:p>
          <a:p>
            <a:pPr marL="742950" lvl="1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测试信号：宇宙线信号</a:t>
            </a: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  <a:p>
            <a:pPr marL="742950" lvl="1" indent="-285750" algn="just">
              <a:spcBef>
                <a:spcPts val="600"/>
              </a:spcBef>
              <a:buClr>
                <a:srgbClr val="0E58C4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单读出板，</a:t>
            </a:r>
            <a:r>
              <a:rPr lang="en-US" altLang="zh-CN" dirty="0">
                <a:latin typeface="Times New Roman" panose="02020603050405020304" pitchFamily="18" charset="0"/>
                <a:cs typeface="times" panose="02020603050405020304" pitchFamily="18" charset="0"/>
              </a:rPr>
              <a:t>10 </a:t>
            </a:r>
            <a:r>
              <a:rPr lang="zh-CN" altLang="en-US" dirty="0">
                <a:latin typeface="Times New Roman" panose="02020603050405020304" pitchFamily="18" charset="0"/>
                <a:cs typeface="times" panose="02020603050405020304" pitchFamily="18" charset="0"/>
              </a:rPr>
              <a:t>通道</a:t>
            </a:r>
            <a:endParaRPr lang="en-US" altLang="zh-CN" dirty="0">
              <a:latin typeface="Times New Roman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1AD7C23B-D2C4-4DB6-ABFF-DCE6AF3EB8F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304" b="1"/>
          <a:stretch/>
        </p:blipFill>
        <p:spPr>
          <a:xfrm>
            <a:off x="7140593" y="3675335"/>
            <a:ext cx="4255280" cy="2177375"/>
          </a:xfrm>
          <a:prstGeom prst="rect">
            <a:avLst/>
          </a:prstGeom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11F5EE89-D052-4884-AE7C-47A4B570B824}"/>
              </a:ext>
            </a:extLst>
          </p:cNvPr>
          <p:cNvSpPr txBox="1"/>
          <p:nvPr/>
        </p:nvSpPr>
        <p:spPr>
          <a:xfrm>
            <a:off x="7975372" y="5962052"/>
            <a:ext cx="2960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/>
              <a:t>测试取到信号</a:t>
            </a:r>
            <a:endParaRPr lang="en-US" altLang="zh-CN" sz="1200" dirty="0"/>
          </a:p>
          <a:p>
            <a:pPr algn="ctr"/>
            <a:r>
              <a:rPr lang="zh-CN" altLang="en-US" sz="1200" dirty="0"/>
              <a:t>已取绝对值</a:t>
            </a:r>
          </a:p>
        </p:txBody>
      </p:sp>
    </p:spTree>
    <p:extLst>
      <p:ext uri="{BB962C8B-B14F-4D97-AF65-F5344CB8AC3E}">
        <p14:creationId xmlns:p14="http://schemas.microsoft.com/office/powerpoint/2010/main" val="76435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22A49949-4C5D-41C1-AA2E-728A0DACA33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543" y="0"/>
            <a:ext cx="1295055" cy="52570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2E89DA2D-F685-4DBF-9B44-6116147A9E8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0902" y="102332"/>
            <a:ext cx="1345666" cy="35253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E58C4"/>
                </a:solidFill>
                <a:latin typeface="微软雅黑" panose="020B0503020204020204" charset="-122"/>
                <a:ea typeface="微软雅黑" panose="020B0503020204020204" charset="-122"/>
              </a:rPr>
              <a:t>研究背景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12FEE17-041A-4A50-9BBA-B65451491D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904673" y="-1651"/>
            <a:ext cx="1295055" cy="52106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0DC7AFA-9535-4B74-B482-705E5A8C9A0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602747" y="-1650"/>
            <a:ext cx="1295055" cy="53346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9F6DA343-4916-4A9D-AB39-4BFAEF8DC19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73903" y="88695"/>
            <a:ext cx="1345666" cy="35253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E58C4"/>
                </a:solidFill>
                <a:latin typeface="微软雅黑" panose="020B0503020204020204" charset="-122"/>
                <a:ea typeface="微软雅黑" panose="020B0503020204020204" charset="-122"/>
              </a:rPr>
              <a:t>设计实现</a:t>
            </a: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65428624-C6B6-47AA-A406-FAD9810D9D2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854062" y="86586"/>
            <a:ext cx="1345666" cy="34315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E58C4"/>
                </a:solidFill>
                <a:latin typeface="微软雅黑" panose="020B0503020204020204" charset="-122"/>
                <a:ea typeface="微软雅黑" panose="020B0503020204020204" charset="-122"/>
              </a:rPr>
              <a:t>性能测试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41114DC-00D0-4FEB-8816-1CB3FC8B499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300648" y="1451"/>
            <a:ext cx="1295055" cy="52570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507465CA-240B-41A5-A48A-4C5D9AC0689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75342" y="96842"/>
            <a:ext cx="1345666" cy="35253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E58C4"/>
                </a:solidFill>
                <a:latin typeface="微软雅黑" panose="020B0503020204020204" charset="-122"/>
                <a:ea typeface="微软雅黑" panose="020B0503020204020204" charset="-122"/>
              </a:rPr>
              <a:t>需求分析</a:t>
            </a: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C089785D-313E-46F7-B7B8-A8754F656C23}"/>
              </a:ext>
            </a:extLst>
          </p:cNvPr>
          <p:cNvCxnSpPr>
            <a:cxnSpLocks/>
          </p:cNvCxnSpPr>
          <p:nvPr/>
        </p:nvCxnSpPr>
        <p:spPr>
          <a:xfrm>
            <a:off x="1295055" y="99962"/>
            <a:ext cx="0" cy="348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7C87E30B-CB58-44C2-A583-4BDD308AED4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206599" y="3048"/>
            <a:ext cx="1295055" cy="533464"/>
          </a:xfrm>
          <a:prstGeom prst="rect">
            <a:avLst/>
          </a:prstGeom>
          <a:solidFill>
            <a:srgbClr val="0E58C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TextBox 11">
            <a:extLst>
              <a:ext uri="{FF2B5EF4-FFF2-40B4-BE49-F238E27FC236}">
                <a16:creationId xmlns:a16="http://schemas.microsoft.com/office/drawing/2014/main" id="{DD91F9FA-1D64-45E3-84E7-ACA715FBF92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203577" y="96842"/>
            <a:ext cx="1345666" cy="352539"/>
          </a:xfrm>
          <a:prstGeom prst="rect">
            <a:avLst/>
          </a:prstGeom>
          <a:noFill/>
        </p:spPr>
        <p:txBody>
          <a:bodyPr wrap="square" lIns="0" tIns="48000" rIns="0" bIns="48000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8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总结计划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B9113E00-B9BB-47CA-BCC2-E738B3F790A6}"/>
              </a:ext>
            </a:extLst>
          </p:cNvPr>
          <p:cNvCxnSpPr/>
          <p:nvPr/>
        </p:nvCxnSpPr>
        <p:spPr>
          <a:xfrm>
            <a:off x="2602747" y="96842"/>
            <a:ext cx="0" cy="352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53EE57C5-4F04-4A28-9305-3AFF01BDCB9F}"/>
              </a:ext>
            </a:extLst>
          </p:cNvPr>
          <p:cNvCxnSpPr/>
          <p:nvPr/>
        </p:nvCxnSpPr>
        <p:spPr>
          <a:xfrm>
            <a:off x="3903920" y="102332"/>
            <a:ext cx="0" cy="352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5914C471-90F0-444D-8820-B0EC228234A1}"/>
              </a:ext>
            </a:extLst>
          </p:cNvPr>
          <p:cNvSpPr txBox="1"/>
          <p:nvPr/>
        </p:nvSpPr>
        <p:spPr>
          <a:xfrm>
            <a:off x="1525367" y="1148808"/>
            <a:ext cx="10197815" cy="959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/>
              <a:t>已基本验证</a:t>
            </a:r>
            <a:r>
              <a:rPr lang="en-US" altLang="zh-CN" sz="2000" dirty="0"/>
              <a:t>DAQ</a:t>
            </a:r>
            <a:r>
              <a:rPr lang="zh-CN" altLang="en-US" sz="2000" dirty="0"/>
              <a:t>设计符合当前实验需求，验证了</a:t>
            </a:r>
            <a:r>
              <a:rPr lang="en-US" altLang="zh-CN" sz="2000" dirty="0"/>
              <a:t>DAQ</a:t>
            </a:r>
            <a:r>
              <a:rPr lang="zh-CN" altLang="en-US" sz="2000" dirty="0"/>
              <a:t>与电子学可以正常联调，为后续工作奠定了坚实基础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AD44E22-FB5C-4016-A71C-47972CB366CB}"/>
              </a:ext>
            </a:extLst>
          </p:cNvPr>
          <p:cNvSpPr/>
          <p:nvPr/>
        </p:nvSpPr>
        <p:spPr>
          <a:xfrm>
            <a:off x="418243" y="3135427"/>
            <a:ext cx="729881" cy="71655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2</a:t>
            </a:r>
            <a:endParaRPr lang="zh-CN" altLang="en-US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C753614F-6F4D-4F41-89DA-6BF901DCD354}"/>
              </a:ext>
            </a:extLst>
          </p:cNvPr>
          <p:cNvSpPr/>
          <p:nvPr/>
        </p:nvSpPr>
        <p:spPr>
          <a:xfrm>
            <a:off x="418242" y="1270406"/>
            <a:ext cx="729881" cy="71655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1</a:t>
            </a:r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08C3BC1-D2F6-43AE-964C-DECFED4F19FC}"/>
              </a:ext>
            </a:extLst>
          </p:cNvPr>
          <p:cNvGrpSpPr/>
          <p:nvPr/>
        </p:nvGrpSpPr>
        <p:grpSpPr>
          <a:xfrm>
            <a:off x="418242" y="4835112"/>
            <a:ext cx="11304937" cy="959750"/>
            <a:chOff x="418242" y="4908920"/>
            <a:chExt cx="11304937" cy="959750"/>
          </a:xfrm>
        </p:grpSpPr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BFFD3D53-9D43-482D-BB24-4D0C3DB17EDC}"/>
                </a:ext>
              </a:extLst>
            </p:cNvPr>
            <p:cNvSpPr/>
            <p:nvPr/>
          </p:nvSpPr>
          <p:spPr>
            <a:xfrm>
              <a:off x="418242" y="5063321"/>
              <a:ext cx="729881" cy="7165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/>
                <a:t>3</a:t>
              </a:r>
              <a:endParaRPr lang="zh-CN" altLang="en-US" dirty="0"/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1CB73771-0866-4ECB-BBC8-67645C1A5C51}"/>
                </a:ext>
              </a:extLst>
            </p:cNvPr>
            <p:cNvSpPr txBox="1"/>
            <p:nvPr/>
          </p:nvSpPr>
          <p:spPr>
            <a:xfrm>
              <a:off x="1525364" y="4908920"/>
              <a:ext cx="10197815" cy="959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/>
                <a:t>将进行全系统测试，并优化在线处理响应速率，以提升用户体验，同时增加代码的可扩展性和可维护性，为未来的功能升级做好准备</a:t>
              </a:r>
            </a:p>
          </p:txBody>
        </p: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FB5507E6-94EA-448A-8D1A-7545D76FCC9B}"/>
              </a:ext>
            </a:extLst>
          </p:cNvPr>
          <p:cNvSpPr txBox="1"/>
          <p:nvPr/>
        </p:nvSpPr>
        <p:spPr>
          <a:xfrm>
            <a:off x="1525364" y="2949125"/>
            <a:ext cx="10197815" cy="959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/>
              <a:t>将根据后续项目需求，引入新的功能模块，例如开发在线径迹展示功能、事例组装功能，以提供更直观、更实时的可视化分析能力</a:t>
            </a:r>
          </a:p>
        </p:txBody>
      </p:sp>
    </p:spTree>
    <p:extLst>
      <p:ext uri="{BB962C8B-B14F-4D97-AF65-F5344CB8AC3E}">
        <p14:creationId xmlns:p14="http://schemas.microsoft.com/office/powerpoint/2010/main" val="3510635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95325" y="549275"/>
            <a:ext cx="10801350" cy="5759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41564" y="2459504"/>
            <a:ext cx="104068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</a:rPr>
              <a:t>感谢各位老师同学，</a:t>
            </a:r>
            <a:endParaRPr lang="en-US" altLang="zh-CN" sz="6000" b="1" dirty="0">
              <a:solidFill>
                <a:schemeClr val="bg1"/>
              </a:solidFill>
            </a:endParaRPr>
          </a:p>
          <a:p>
            <a:pPr algn="ctr"/>
            <a:r>
              <a:rPr lang="zh-CN" altLang="en-US" sz="6000" b="1" dirty="0">
                <a:solidFill>
                  <a:schemeClr val="bg1"/>
                </a:solidFill>
              </a:rPr>
              <a:t>请您批评指正！</a:t>
            </a:r>
          </a:p>
        </p:txBody>
      </p:sp>
    </p:spTree>
    <p:extLst>
      <p:ext uri="{BB962C8B-B14F-4D97-AF65-F5344CB8AC3E}">
        <p14:creationId xmlns:p14="http://schemas.microsoft.com/office/powerpoint/2010/main" val="86829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" y="0"/>
            <a:ext cx="32162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6086" y="2593674"/>
            <a:ext cx="2320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目录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-1" y="3556441"/>
            <a:ext cx="3225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3914436" y="781810"/>
            <a:ext cx="3344869" cy="828000"/>
            <a:chOff x="3909356" y="1685526"/>
            <a:chExt cx="3344869" cy="828000"/>
          </a:xfrm>
        </p:grpSpPr>
        <p:sp>
          <p:nvSpPr>
            <p:cNvPr id="19" name="文本框 18"/>
            <p:cNvSpPr txBox="1"/>
            <p:nvPr/>
          </p:nvSpPr>
          <p:spPr>
            <a:xfrm>
              <a:off x="4859367" y="1837916"/>
              <a:ext cx="2394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研究背景</a:t>
              </a: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3909356" y="1685526"/>
              <a:ext cx="828000" cy="828000"/>
              <a:chOff x="3909356" y="1685526"/>
              <a:chExt cx="828000" cy="828000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3909356" y="1745583"/>
                <a:ext cx="828000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3A3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01</a:t>
                </a: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3909356" y="1685526"/>
                <a:ext cx="828000" cy="828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71" name="组合 70"/>
          <p:cNvGrpSpPr/>
          <p:nvPr/>
        </p:nvGrpSpPr>
        <p:grpSpPr>
          <a:xfrm>
            <a:off x="8152066" y="781810"/>
            <a:ext cx="3421835" cy="828000"/>
            <a:chOff x="8098970" y="1685526"/>
            <a:chExt cx="3421835" cy="828000"/>
          </a:xfrm>
        </p:grpSpPr>
        <p:sp>
          <p:nvSpPr>
            <p:cNvPr id="13" name="文本框 12"/>
            <p:cNvSpPr txBox="1"/>
            <p:nvPr/>
          </p:nvSpPr>
          <p:spPr>
            <a:xfrm>
              <a:off x="9125947" y="1855010"/>
              <a:ext cx="2394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需求分析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8098970" y="1685526"/>
              <a:ext cx="899886" cy="828000"/>
              <a:chOff x="8098970" y="1685526"/>
              <a:chExt cx="899886" cy="828000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8098970" y="1714806"/>
                <a:ext cx="89988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3A3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02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3A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8134913" y="1685526"/>
                <a:ext cx="828000" cy="828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8AFD33-B602-98B7-4279-6B29EB674A2C}"/>
              </a:ext>
            </a:extLst>
          </p:cNvPr>
          <p:cNvGrpSpPr/>
          <p:nvPr/>
        </p:nvGrpSpPr>
        <p:grpSpPr>
          <a:xfrm>
            <a:off x="3914436" y="4984499"/>
            <a:ext cx="3344869" cy="828000"/>
            <a:chOff x="3914436" y="4984499"/>
            <a:chExt cx="3344869" cy="828000"/>
          </a:xfrm>
        </p:grpSpPr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43F8E30B-921C-4B99-A5AE-38C2B6387E84}"/>
                </a:ext>
              </a:extLst>
            </p:cNvPr>
            <p:cNvSpPr txBox="1"/>
            <p:nvPr/>
          </p:nvSpPr>
          <p:spPr>
            <a:xfrm>
              <a:off x="4864447" y="5173158"/>
              <a:ext cx="2394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28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总结计划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498D7AD6-BF0E-4AFE-B5B2-B4C4EB7F1323}"/>
                </a:ext>
              </a:extLst>
            </p:cNvPr>
            <p:cNvGrpSpPr/>
            <p:nvPr/>
          </p:nvGrpSpPr>
          <p:grpSpPr>
            <a:xfrm>
              <a:off x="3914436" y="4984499"/>
              <a:ext cx="899886" cy="828000"/>
              <a:chOff x="8098970" y="1685526"/>
              <a:chExt cx="899886" cy="828000"/>
            </a:xfrm>
          </p:grpSpPr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420EA924-B55D-4BFA-862D-7478EB8CBEEA}"/>
                  </a:ext>
                </a:extLst>
              </p:cNvPr>
              <p:cNvSpPr txBox="1"/>
              <p:nvPr/>
            </p:nvSpPr>
            <p:spPr>
              <a:xfrm>
                <a:off x="8098970" y="1714806"/>
                <a:ext cx="89988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3A3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05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3A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FA3BE0CF-0892-41D5-8329-205F76820292}"/>
                  </a:ext>
                </a:extLst>
              </p:cNvPr>
              <p:cNvSpPr/>
              <p:nvPr/>
            </p:nvSpPr>
            <p:spPr>
              <a:xfrm>
                <a:off x="8134913" y="1685526"/>
                <a:ext cx="828000" cy="828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2B4DE38D-8706-99CF-6BBB-C92EF84F9D35}"/>
              </a:ext>
            </a:extLst>
          </p:cNvPr>
          <p:cNvGrpSpPr/>
          <p:nvPr/>
        </p:nvGrpSpPr>
        <p:grpSpPr>
          <a:xfrm>
            <a:off x="3837470" y="3015000"/>
            <a:ext cx="3421835" cy="828000"/>
            <a:chOff x="8098970" y="1685526"/>
            <a:chExt cx="3421835" cy="828000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21882528-73BB-141E-7E18-8FB8C2795212}"/>
                </a:ext>
              </a:extLst>
            </p:cNvPr>
            <p:cNvSpPr txBox="1"/>
            <p:nvPr/>
          </p:nvSpPr>
          <p:spPr>
            <a:xfrm>
              <a:off x="9125947" y="1855010"/>
              <a:ext cx="2394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设计实现</a:t>
              </a: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5C78703-1DA9-9BFD-E2CA-591113D69549}"/>
                </a:ext>
              </a:extLst>
            </p:cNvPr>
            <p:cNvGrpSpPr/>
            <p:nvPr/>
          </p:nvGrpSpPr>
          <p:grpSpPr>
            <a:xfrm>
              <a:off x="8098970" y="1685526"/>
              <a:ext cx="899886" cy="828000"/>
              <a:chOff x="8098970" y="1685526"/>
              <a:chExt cx="899886" cy="828000"/>
            </a:xfrm>
          </p:grpSpPr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EAC51CD-F920-0DD6-2849-66CD6FEE6A91}"/>
                  </a:ext>
                </a:extLst>
              </p:cNvPr>
              <p:cNvSpPr txBox="1"/>
              <p:nvPr/>
            </p:nvSpPr>
            <p:spPr>
              <a:xfrm>
                <a:off x="8098970" y="1714806"/>
                <a:ext cx="89988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3A3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03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3A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3F65B2B4-BDE6-45E2-1BB8-6CAE6343429A}"/>
                  </a:ext>
                </a:extLst>
              </p:cNvPr>
              <p:cNvSpPr/>
              <p:nvPr/>
            </p:nvSpPr>
            <p:spPr>
              <a:xfrm>
                <a:off x="8134913" y="1685526"/>
                <a:ext cx="828000" cy="828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465A448-B0EF-25A6-75E6-833E9C533DFF}"/>
              </a:ext>
            </a:extLst>
          </p:cNvPr>
          <p:cNvGrpSpPr/>
          <p:nvPr/>
        </p:nvGrpSpPr>
        <p:grpSpPr>
          <a:xfrm>
            <a:off x="8152066" y="3015000"/>
            <a:ext cx="3421835" cy="828000"/>
            <a:chOff x="8098970" y="1685526"/>
            <a:chExt cx="3421835" cy="82800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E6A4E1E-8CBA-701B-11AA-E24794A0D0E4}"/>
                </a:ext>
              </a:extLst>
            </p:cNvPr>
            <p:cNvSpPr txBox="1"/>
            <p:nvPr/>
          </p:nvSpPr>
          <p:spPr>
            <a:xfrm>
              <a:off x="9125947" y="1855010"/>
              <a:ext cx="2394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性能测试</a:t>
              </a: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F94F429-AB56-E49C-97B8-17EA0DB29F73}"/>
                </a:ext>
              </a:extLst>
            </p:cNvPr>
            <p:cNvGrpSpPr/>
            <p:nvPr/>
          </p:nvGrpSpPr>
          <p:grpSpPr>
            <a:xfrm>
              <a:off x="8098970" y="1685526"/>
              <a:ext cx="899886" cy="828000"/>
              <a:chOff x="8098970" y="1685526"/>
              <a:chExt cx="899886" cy="82800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27EDD61-8116-A9EB-A950-44422E0788B6}"/>
                  </a:ext>
                </a:extLst>
              </p:cNvPr>
              <p:cNvSpPr txBox="1"/>
              <p:nvPr/>
            </p:nvSpPr>
            <p:spPr>
              <a:xfrm>
                <a:off x="8098970" y="1714806"/>
                <a:ext cx="89988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3A3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04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3A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146DB451-DB9F-534B-7F81-517AF9100A91}"/>
                  </a:ext>
                </a:extLst>
              </p:cNvPr>
              <p:cNvSpPr/>
              <p:nvPr/>
            </p:nvSpPr>
            <p:spPr>
              <a:xfrm>
                <a:off x="8134913" y="1685526"/>
                <a:ext cx="828000" cy="828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0133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BBF3CA8-74FA-4A8E-8E63-CB61101D7446}"/>
              </a:ext>
            </a:extLst>
          </p:cNvPr>
          <p:cNvGrpSpPr/>
          <p:nvPr/>
        </p:nvGrpSpPr>
        <p:grpSpPr>
          <a:xfrm>
            <a:off x="108719" y="697404"/>
            <a:ext cx="652014" cy="444500"/>
            <a:chOff x="1807552" y="2241179"/>
            <a:chExt cx="1409781" cy="891488"/>
          </a:xfrm>
        </p:grpSpPr>
        <p:sp>
          <p:nvSpPr>
            <p:cNvPr id="14" name="箭头: V 形 13">
              <a:extLst>
                <a:ext uri="{FF2B5EF4-FFF2-40B4-BE49-F238E27FC236}">
                  <a16:creationId xmlns:a16="http://schemas.microsoft.com/office/drawing/2014/main" id="{789AC77F-5CCF-4B04-8BEB-939ECD09E28C}"/>
                </a:ext>
              </a:extLst>
            </p:cNvPr>
            <p:cNvSpPr/>
            <p:nvPr/>
          </p:nvSpPr>
          <p:spPr>
            <a:xfrm>
              <a:off x="1807552" y="2241179"/>
              <a:ext cx="683930" cy="891488"/>
            </a:xfrm>
            <a:prstGeom prst="chevron">
              <a:avLst/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箭头: V 形 14">
              <a:extLst>
                <a:ext uri="{FF2B5EF4-FFF2-40B4-BE49-F238E27FC236}">
                  <a16:creationId xmlns:a16="http://schemas.microsoft.com/office/drawing/2014/main" id="{12539FF4-78D5-4E21-8BE0-9B5BDA5E8FFC}"/>
                </a:ext>
              </a:extLst>
            </p:cNvPr>
            <p:cNvSpPr/>
            <p:nvPr/>
          </p:nvSpPr>
          <p:spPr>
            <a:xfrm>
              <a:off x="2109204" y="2241179"/>
              <a:ext cx="683930" cy="891488"/>
            </a:xfrm>
            <a:prstGeom prst="chevron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箭头: V 形 15">
              <a:extLst>
                <a:ext uri="{FF2B5EF4-FFF2-40B4-BE49-F238E27FC236}">
                  <a16:creationId xmlns:a16="http://schemas.microsoft.com/office/drawing/2014/main" id="{3F28CBEA-9A9E-4548-98A6-8151F07A1113}"/>
                </a:ext>
              </a:extLst>
            </p:cNvPr>
            <p:cNvSpPr/>
            <p:nvPr/>
          </p:nvSpPr>
          <p:spPr>
            <a:xfrm>
              <a:off x="2363726" y="2241179"/>
              <a:ext cx="683930" cy="891488"/>
            </a:xfrm>
            <a:prstGeom prst="chevron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AC392084-343A-4CCC-B844-A2798B654D5C}"/>
                </a:ext>
              </a:extLst>
            </p:cNvPr>
            <p:cNvSpPr/>
            <p:nvPr/>
          </p:nvSpPr>
          <p:spPr>
            <a:xfrm>
              <a:off x="2533403" y="2241179"/>
              <a:ext cx="683930" cy="891488"/>
            </a:xfrm>
            <a:prstGeom prst="chevron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1296B98A-20B9-4E0A-A6E2-EF464DB6B04A}"/>
              </a:ext>
            </a:extLst>
          </p:cNvPr>
          <p:cNvSpPr/>
          <p:nvPr/>
        </p:nvSpPr>
        <p:spPr>
          <a:xfrm>
            <a:off x="780121" y="577949"/>
            <a:ext cx="66479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以粒子鉴别为目标优化的漂移室</a:t>
            </a:r>
            <a:endParaRPr lang="zh-CN" alt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8F7905E-AD22-4FA5-B200-B2339780658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/>
          <a:srcRect t="190"/>
          <a:stretch>
            <a:fillRect/>
          </a:stretch>
        </p:blipFill>
        <p:spPr>
          <a:xfrm>
            <a:off x="730885" y="1530350"/>
            <a:ext cx="3428365" cy="3213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4940244-C15F-4C7B-A316-6757778371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422140" y="1530350"/>
            <a:ext cx="4311650" cy="32226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C722076-E3D3-455B-A442-8A93D168417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/>
          <a:stretch>
            <a:fillRect/>
          </a:stretch>
        </p:blipFill>
        <p:spPr>
          <a:xfrm rot="5400000">
            <a:off x="8571230" y="2054225"/>
            <a:ext cx="3239770" cy="2192655"/>
          </a:xfrm>
          <a:prstGeom prst="rect">
            <a:avLst/>
          </a:prstGeom>
        </p:spPr>
      </p:pic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6794164F-310C-4085-B0C3-46D4F5203D81}"/>
              </a:ext>
            </a:extLst>
          </p:cNvPr>
          <p:cNvCxnSpPr/>
          <p:nvPr/>
        </p:nvCxnSpPr>
        <p:spPr>
          <a:xfrm flipV="1">
            <a:off x="7027545" y="1595755"/>
            <a:ext cx="2100580" cy="1362075"/>
          </a:xfrm>
          <a:prstGeom prst="straightConnector1">
            <a:avLst/>
          </a:prstGeom>
          <a:ln>
            <a:solidFill>
              <a:srgbClr val="000003"/>
            </a:solidFill>
            <a:tailEnd type="triangle" w="med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20EACE0D-DF28-4F02-B298-D5ECEFDB2853}"/>
              </a:ext>
            </a:extLst>
          </p:cNvPr>
          <p:cNvCxnSpPr/>
          <p:nvPr/>
        </p:nvCxnSpPr>
        <p:spPr>
          <a:xfrm>
            <a:off x="5779770" y="3200400"/>
            <a:ext cx="3348355" cy="1181100"/>
          </a:xfrm>
          <a:prstGeom prst="straightConnector1">
            <a:avLst/>
          </a:prstGeom>
          <a:ln>
            <a:solidFill>
              <a:srgbClr val="000003"/>
            </a:solidFill>
            <a:tailEnd type="triangle" w="med" len="lg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541CE607-BB96-4218-9CC8-6BDDD6C9B484}"/>
              </a:ext>
            </a:extLst>
          </p:cNvPr>
          <p:cNvSpPr txBox="1"/>
          <p:nvPr/>
        </p:nvSpPr>
        <p:spPr>
          <a:xfrm>
            <a:off x="1231265" y="4772025"/>
            <a:ext cx="24282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/>
              <a:t>环形正负电子对撞机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441992E-FA55-464D-BA70-59A9CA591B5E}"/>
              </a:ext>
            </a:extLst>
          </p:cNvPr>
          <p:cNvSpPr txBox="1"/>
          <p:nvPr/>
        </p:nvSpPr>
        <p:spPr>
          <a:xfrm>
            <a:off x="5363845" y="4772025"/>
            <a:ext cx="24282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/>
              <a:t>CEPC</a:t>
            </a:r>
            <a:r>
              <a:rPr lang="zh-CN" altLang="en-US" sz="1400"/>
              <a:t>探测器设计图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57FF13E-6130-42CA-A726-EA98A2B62E25}"/>
              </a:ext>
            </a:extLst>
          </p:cNvPr>
          <p:cNvSpPr txBox="1"/>
          <p:nvPr/>
        </p:nvSpPr>
        <p:spPr>
          <a:xfrm>
            <a:off x="8996680" y="4772025"/>
            <a:ext cx="24282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/>
              <a:t>CEPC</a:t>
            </a:r>
            <a:r>
              <a:rPr lang="zh-CN" altLang="en-US" sz="1400"/>
              <a:t>漂移室结构设计图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27DD965-9FB4-4E08-AFB0-A6BFBD6D558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-635" y="5173346"/>
            <a:ext cx="12193270" cy="1181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 b="1">
              <a:sym typeface="+mn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9D866A1-D1EA-490E-A122-FF4130A9F72A}"/>
              </a:ext>
            </a:extLst>
          </p:cNvPr>
          <p:cNvSpPr txBox="1"/>
          <p:nvPr/>
        </p:nvSpPr>
        <p:spPr>
          <a:xfrm>
            <a:off x="1000965" y="5157505"/>
            <a:ext cx="10622720" cy="113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Wingdings" panose="05000000000000000000" charset="0"/>
              <a:buChar char="p"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环形正负电子对撞机开展的味物理研究对粒子鉴别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(PID) 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提出了更高要求</a:t>
            </a:r>
          </a:p>
          <a:p>
            <a:pPr marL="342900" indent="-342900">
              <a:lnSpc>
                <a:spcPct val="150000"/>
              </a:lnSpc>
              <a:buClr>
                <a:schemeClr val="accent2"/>
              </a:buClr>
              <a:buFont typeface="Wingdings" panose="05000000000000000000" charset="0"/>
              <a:buChar char="p"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以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PID 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为目标优化的漂移室是径迹探测器的备选方案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B8CFEF6-464A-4C99-B5D3-708CD015A2A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295055" y="6860"/>
            <a:ext cx="1295055" cy="54757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405F644E-A2AF-40D0-AB22-41C02B080119}"/>
              </a:ext>
            </a:extLst>
          </p:cNvPr>
          <p:cNvGrpSpPr/>
          <p:nvPr/>
        </p:nvGrpSpPr>
        <p:grpSpPr>
          <a:xfrm>
            <a:off x="-25306" y="-6204"/>
            <a:ext cx="6500476" cy="544877"/>
            <a:chOff x="-25306" y="-6204"/>
            <a:chExt cx="6500476" cy="544877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D12D14AF-726D-4689-9227-2316376A4B12}"/>
                </a:ext>
              </a:extLst>
            </p:cNvPr>
            <p:cNvGrpSpPr/>
            <p:nvPr/>
          </p:nvGrpSpPr>
          <p:grpSpPr>
            <a:xfrm>
              <a:off x="-25306" y="-5866"/>
              <a:ext cx="5205473" cy="544539"/>
              <a:chOff x="-25306" y="-5866"/>
              <a:chExt cx="5205473" cy="544539"/>
            </a:xfrm>
          </p:grpSpPr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5CAF26DB-92A4-477F-99CC-F361E0F0EF1F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1"/>
                <a:ext cx="1295055" cy="538672"/>
              </a:xfrm>
              <a:prstGeom prst="rect">
                <a:avLst/>
              </a:prstGeom>
              <a:solidFill>
                <a:srgbClr val="0E58C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11">
                <a:extLst>
                  <a:ext uri="{FF2B5EF4-FFF2-40B4-BE49-F238E27FC236}">
                    <a16:creationId xmlns:a16="http://schemas.microsoft.com/office/drawing/2014/main" id="{2AE54B94-EC8D-414C-A959-FC859A2A1610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-25306" y="113358"/>
                <a:ext cx="1345666" cy="352539"/>
              </a:xfrm>
              <a:prstGeom prst="rect">
                <a:avLst/>
              </a:prstGeom>
              <a:noFill/>
            </p:spPr>
            <p:txBody>
              <a:bodyPr wrap="square" lIns="0" tIns="48000" rIns="0" bIns="48000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bg1">
                        <a:lumMod val="8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研究背景</a:t>
                </a: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B6F1787D-B1E6-48FA-9EA3-8088BEDB0B9A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3885112" y="-5866"/>
                <a:ext cx="1295055" cy="53867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FE90AC4F-BEE2-49F7-8991-D35CF72D17F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2590057" y="-5866"/>
                <a:ext cx="1295055" cy="53867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11">
                <a:extLst>
                  <a:ext uri="{FF2B5EF4-FFF2-40B4-BE49-F238E27FC236}">
                    <a16:creationId xmlns:a16="http://schemas.microsoft.com/office/drawing/2014/main" id="{8E733FD2-003F-4523-89D9-571B02DEA5C0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2564752" y="98512"/>
                <a:ext cx="1345666" cy="352539"/>
              </a:xfrm>
              <a:prstGeom prst="rect">
                <a:avLst/>
              </a:prstGeom>
              <a:noFill/>
            </p:spPr>
            <p:txBody>
              <a:bodyPr wrap="square" lIns="0" tIns="48000" rIns="0" bIns="48000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rgbClr val="0E58C4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设计实现</a:t>
                </a:r>
              </a:p>
            </p:txBody>
          </p:sp>
          <p:sp>
            <p:nvSpPr>
              <p:cNvPr id="61" name="TextBox 11">
                <a:extLst>
                  <a:ext uri="{FF2B5EF4-FFF2-40B4-BE49-F238E27FC236}">
                    <a16:creationId xmlns:a16="http://schemas.microsoft.com/office/drawing/2014/main" id="{AD57559C-82A0-46C1-B50E-14401084E8D5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3834501" y="91652"/>
                <a:ext cx="1345666" cy="343159"/>
              </a:xfrm>
              <a:prstGeom prst="rect">
                <a:avLst/>
              </a:prstGeom>
              <a:noFill/>
            </p:spPr>
            <p:txBody>
              <a:bodyPr wrap="square" lIns="0" tIns="48000" rIns="0" bIns="48000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rgbClr val="0E58C4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性能测试</a:t>
                </a:r>
              </a:p>
            </p:txBody>
          </p: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A5AF5370-F14E-49A4-8409-0E59401F83D9}"/>
                  </a:ext>
                </a:extLst>
              </p:cNvPr>
              <p:cNvCxnSpPr/>
              <p:nvPr/>
            </p:nvCxnSpPr>
            <p:spPr>
              <a:xfrm>
                <a:off x="3885112" y="107493"/>
                <a:ext cx="0" cy="3525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id="{548B01E8-DE1B-41C9-8C94-6A2A829ED48B}"/>
                  </a:ext>
                </a:extLst>
              </p:cNvPr>
              <p:cNvGrpSpPr/>
              <p:nvPr/>
            </p:nvGrpSpPr>
            <p:grpSpPr>
              <a:xfrm>
                <a:off x="1269749" y="-5866"/>
                <a:ext cx="1345666" cy="538672"/>
                <a:chOff x="1257097" y="7880"/>
                <a:chExt cx="1345666" cy="538672"/>
              </a:xfrm>
            </p:grpSpPr>
            <p:sp>
              <p:nvSpPr>
                <p:cNvPr id="65" name="矩形 64">
                  <a:extLst>
                    <a:ext uri="{FF2B5EF4-FFF2-40B4-BE49-F238E27FC236}">
                      <a16:creationId xmlns:a16="http://schemas.microsoft.com/office/drawing/2014/main" id="{13D05B01-5A9C-4BFD-B52B-4D5BA7B3C316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82402" y="7880"/>
                  <a:ext cx="1295055" cy="5386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" name="TextBox 11">
                  <a:extLst>
                    <a:ext uri="{FF2B5EF4-FFF2-40B4-BE49-F238E27FC236}">
                      <a16:creationId xmlns:a16="http://schemas.microsoft.com/office/drawing/2014/main" id="{4E181165-CD9C-4B37-821A-C622CA034170}"/>
                    </a:ext>
                  </a:extLst>
                </p:cNvPr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1257097" y="112258"/>
                  <a:ext cx="1345666" cy="352539"/>
                </a:xfrm>
                <a:prstGeom prst="rect">
                  <a:avLst/>
                </a:prstGeom>
                <a:noFill/>
              </p:spPr>
              <p:txBody>
                <a:bodyPr wrap="square" lIns="0" tIns="48000" rIns="0" bIns="48000" rtlCol="0">
                  <a:spAutoFit/>
                </a:bodyPr>
                <a:lstStyle/>
                <a:p>
                  <a:pPr algn="ctr"/>
                  <a:r>
                    <a:rPr lang="zh-CN" altLang="en-US" sz="1600" b="1" dirty="0">
                      <a:solidFill>
                        <a:srgbClr val="0E58C4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需求分析</a:t>
                  </a:r>
                </a:p>
              </p:txBody>
            </p:sp>
          </p:grp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944D2E65-AE88-4C27-8E35-AC1F45563032}"/>
                  </a:ext>
                </a:extLst>
              </p:cNvPr>
              <p:cNvCxnSpPr/>
              <p:nvPr/>
            </p:nvCxnSpPr>
            <p:spPr>
              <a:xfrm>
                <a:off x="2585448" y="104297"/>
                <a:ext cx="0" cy="3525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0069786B-5C1E-4E74-8593-2F4DD830D2A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175506" y="-6204"/>
              <a:ext cx="1295055" cy="5386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11">
              <a:extLst>
                <a:ext uri="{FF2B5EF4-FFF2-40B4-BE49-F238E27FC236}">
                  <a16:creationId xmlns:a16="http://schemas.microsoft.com/office/drawing/2014/main" id="{825A0077-31E5-4572-B4C0-9B2472113269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5129504" y="86863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总结计划</a:t>
              </a:r>
            </a:p>
          </p:txBody>
        </p: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7CB8CBFC-3F73-48F0-B036-F2CC1C7B179F}"/>
                </a:ext>
              </a:extLst>
            </p:cNvPr>
            <p:cNvCxnSpPr/>
            <p:nvPr/>
          </p:nvCxnSpPr>
          <p:spPr>
            <a:xfrm>
              <a:off x="5180115" y="107493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0104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BBF3CA8-74FA-4A8E-8E63-CB61101D7446}"/>
              </a:ext>
            </a:extLst>
          </p:cNvPr>
          <p:cNvGrpSpPr/>
          <p:nvPr/>
        </p:nvGrpSpPr>
        <p:grpSpPr>
          <a:xfrm>
            <a:off x="108719" y="697404"/>
            <a:ext cx="652014" cy="444500"/>
            <a:chOff x="1807552" y="2241179"/>
            <a:chExt cx="1409781" cy="891488"/>
          </a:xfrm>
        </p:grpSpPr>
        <p:sp>
          <p:nvSpPr>
            <p:cNvPr id="14" name="箭头: V 形 13">
              <a:extLst>
                <a:ext uri="{FF2B5EF4-FFF2-40B4-BE49-F238E27FC236}">
                  <a16:creationId xmlns:a16="http://schemas.microsoft.com/office/drawing/2014/main" id="{789AC77F-5CCF-4B04-8BEB-939ECD09E28C}"/>
                </a:ext>
              </a:extLst>
            </p:cNvPr>
            <p:cNvSpPr/>
            <p:nvPr/>
          </p:nvSpPr>
          <p:spPr>
            <a:xfrm>
              <a:off x="1807552" y="2241179"/>
              <a:ext cx="683930" cy="891488"/>
            </a:xfrm>
            <a:prstGeom prst="chevron">
              <a:avLst/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箭头: V 形 14">
              <a:extLst>
                <a:ext uri="{FF2B5EF4-FFF2-40B4-BE49-F238E27FC236}">
                  <a16:creationId xmlns:a16="http://schemas.microsoft.com/office/drawing/2014/main" id="{12539FF4-78D5-4E21-8BE0-9B5BDA5E8FFC}"/>
                </a:ext>
              </a:extLst>
            </p:cNvPr>
            <p:cNvSpPr/>
            <p:nvPr/>
          </p:nvSpPr>
          <p:spPr>
            <a:xfrm>
              <a:off x="2109204" y="2241179"/>
              <a:ext cx="683930" cy="891488"/>
            </a:xfrm>
            <a:prstGeom prst="chevron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箭头: V 形 15">
              <a:extLst>
                <a:ext uri="{FF2B5EF4-FFF2-40B4-BE49-F238E27FC236}">
                  <a16:creationId xmlns:a16="http://schemas.microsoft.com/office/drawing/2014/main" id="{3F28CBEA-9A9E-4548-98A6-8151F07A1113}"/>
                </a:ext>
              </a:extLst>
            </p:cNvPr>
            <p:cNvSpPr/>
            <p:nvPr/>
          </p:nvSpPr>
          <p:spPr>
            <a:xfrm>
              <a:off x="2363726" y="2241179"/>
              <a:ext cx="683930" cy="891488"/>
            </a:xfrm>
            <a:prstGeom prst="chevron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AC392084-343A-4CCC-B844-A2798B654D5C}"/>
                </a:ext>
              </a:extLst>
            </p:cNvPr>
            <p:cNvSpPr/>
            <p:nvPr/>
          </p:nvSpPr>
          <p:spPr>
            <a:xfrm>
              <a:off x="2533403" y="2241179"/>
              <a:ext cx="683930" cy="891488"/>
            </a:xfrm>
            <a:prstGeom prst="chevron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1296B98A-20B9-4E0A-A6E2-EF464DB6B04A}"/>
              </a:ext>
            </a:extLst>
          </p:cNvPr>
          <p:cNvSpPr/>
          <p:nvPr/>
        </p:nvSpPr>
        <p:spPr>
          <a:xfrm>
            <a:off x="760733" y="596488"/>
            <a:ext cx="34163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原初电离计数法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B161FF8-25B8-49C7-B880-5DE8ACF2FCEC}"/>
              </a:ext>
            </a:extLst>
          </p:cNvPr>
          <p:cNvSpPr/>
          <p:nvPr/>
        </p:nvSpPr>
        <p:spPr>
          <a:xfrm>
            <a:off x="844470" y="1684655"/>
            <a:ext cx="3216910" cy="3214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48C6692-96B5-489E-AF2B-F8DFD790BC7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82259" y="1519554"/>
            <a:ext cx="10823226" cy="3486151"/>
          </a:xfrm>
          <a:prstGeom prst="rect">
            <a:avLst/>
          </a:prstGeom>
          <a:solidFill>
            <a:srgbClr val="D4E5F7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B9CD05F-4EAC-42C9-85ED-EA67957850B0}"/>
              </a:ext>
            </a:extLst>
          </p:cNvPr>
          <p:cNvSpPr txBox="1"/>
          <p:nvPr/>
        </p:nvSpPr>
        <p:spPr>
          <a:xfrm>
            <a:off x="4571920" y="2086610"/>
            <a:ext cx="3218815" cy="2957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/>
              <a:t>电离能损服从朗道分布</a:t>
            </a:r>
            <a:endParaRPr lang="en-US" altLang="zh-CN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/>
              <a:t>采用截断平均法，丢失统计量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/>
              <a:t>在过去</a:t>
            </a:r>
            <a:r>
              <a:rPr lang="en-US" altLang="zh-CN" sz="2000" dirty="0"/>
              <a:t>40</a:t>
            </a:r>
            <a:r>
              <a:rPr lang="zh-CN" altLang="en-US" sz="2000" dirty="0"/>
              <a:t>年，</a:t>
            </a:r>
            <a:r>
              <a:rPr lang="en-US" altLang="zh-CN" sz="2000" dirty="0" err="1"/>
              <a:t>dE</a:t>
            </a:r>
            <a:r>
              <a:rPr lang="en-US" altLang="zh-CN" sz="2000" dirty="0"/>
              <a:t>/dx</a:t>
            </a:r>
            <a:r>
              <a:rPr lang="zh-CN" altLang="en-US" sz="2000" dirty="0"/>
              <a:t>方法的分辨能力没有显著提高</a:t>
            </a:r>
          </a:p>
        </p:txBody>
      </p:sp>
      <p:sp>
        <p:nvSpPr>
          <p:cNvPr id="30" name="平行四边形 29">
            <a:extLst>
              <a:ext uri="{FF2B5EF4-FFF2-40B4-BE49-F238E27FC236}">
                <a16:creationId xmlns:a16="http://schemas.microsoft.com/office/drawing/2014/main" id="{511E87A7-6997-4AD1-8B18-B9AA7FEA309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54188" y="1646489"/>
            <a:ext cx="2362202" cy="432000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cs typeface="+mn-ea"/>
                <a:sym typeface="+mn-lt"/>
              </a:rPr>
              <a:t>dE/dx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C153C51-3C71-45FA-BAE8-2E7E263FDD3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259365" y="2086610"/>
            <a:ext cx="2952750" cy="2957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sz="2000" dirty="0">
                <a:sym typeface="+mn-ea"/>
              </a:rPr>
              <a:t>单位长度原初电离数服从泊松分布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/>
              <a:t>更小的涨落</a:t>
            </a:r>
            <a:endParaRPr lang="en-US" altLang="zh-CN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 dirty="0"/>
              <a:t>理论上，</a:t>
            </a:r>
            <a:r>
              <a:rPr lang="en-US" altLang="zh-CN" sz="2000" dirty="0"/>
              <a:t>1m</a:t>
            </a:r>
            <a:r>
              <a:rPr lang="zh-CN" altLang="en-US" sz="2000" dirty="0"/>
              <a:t>径迹下，</a:t>
            </a:r>
            <a:r>
              <a:rPr lang="en-US" altLang="zh-CN" sz="2000" dirty="0"/>
              <a:t> </a:t>
            </a:r>
            <a:r>
              <a:rPr lang="en-US" altLang="zh-CN" sz="2000" dirty="0" err="1">
                <a:sym typeface="+mn-ea"/>
              </a:rPr>
              <a:t>dN</a:t>
            </a:r>
            <a:r>
              <a:rPr lang="en-US" altLang="zh-CN" sz="2000" dirty="0">
                <a:sym typeface="+mn-ea"/>
              </a:rPr>
              <a:t>/dx</a:t>
            </a:r>
            <a:r>
              <a:rPr lang="zh-CN" altLang="en-US" sz="2000" dirty="0"/>
              <a:t>分辨可以比</a:t>
            </a:r>
            <a:r>
              <a:rPr lang="en-US" altLang="zh-CN" sz="2000" dirty="0" err="1">
                <a:sym typeface="+mn-ea"/>
              </a:rPr>
              <a:t>dE</a:t>
            </a:r>
            <a:r>
              <a:rPr lang="en-US" altLang="zh-CN" sz="2000" dirty="0">
                <a:sym typeface="+mn-ea"/>
              </a:rPr>
              <a:t>/dx</a:t>
            </a:r>
            <a:r>
              <a:rPr lang="zh-CN" altLang="en-US" sz="2000" dirty="0"/>
              <a:t>高一倍</a:t>
            </a:r>
          </a:p>
        </p:txBody>
      </p:sp>
      <p:sp>
        <p:nvSpPr>
          <p:cNvPr id="32" name="平行四边形 31">
            <a:extLst>
              <a:ext uri="{FF2B5EF4-FFF2-40B4-BE49-F238E27FC236}">
                <a16:creationId xmlns:a16="http://schemas.microsoft.com/office/drawing/2014/main" id="{447E9F9D-1550-4254-BF15-3C8DEB0F88F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574323" y="1646489"/>
            <a:ext cx="2362202" cy="432000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cs typeface="+mn-ea"/>
                <a:sym typeface="+mn-lt"/>
              </a:rPr>
              <a:t>dN/dx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C96CE93D-C01C-4DE3-85DC-80BCC6AD4515}"/>
              </a:ext>
            </a:extLst>
          </p:cNvPr>
          <p:cNvCxnSpPr>
            <a:cxnSpLocks/>
          </p:cNvCxnSpPr>
          <p:nvPr/>
        </p:nvCxnSpPr>
        <p:spPr>
          <a:xfrm>
            <a:off x="7968392" y="1519554"/>
            <a:ext cx="0" cy="3486151"/>
          </a:xfrm>
          <a:prstGeom prst="line">
            <a:avLst/>
          </a:prstGeom>
          <a:ln w="12700" cmpd="sng">
            <a:solidFill>
              <a:srgbClr val="80A3C3"/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5DA6D1A3-79E7-452C-BC21-257F769051A1}"/>
              </a:ext>
            </a:extLst>
          </p:cNvPr>
          <p:cNvSpPr/>
          <p:nvPr/>
        </p:nvSpPr>
        <p:spPr>
          <a:xfrm>
            <a:off x="691385" y="1538003"/>
            <a:ext cx="3555016" cy="3443607"/>
          </a:xfrm>
          <a:prstGeom prst="rect">
            <a:avLst/>
          </a:prstGeom>
          <a:solidFill>
            <a:srgbClr val="D4E5F7"/>
          </a:solidFill>
          <a:ln w="38100">
            <a:solidFill>
              <a:srgbClr val="D0DBE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C5002E5-B290-482F-AB49-059535546191}"/>
              </a:ext>
            </a:extLst>
          </p:cNvPr>
          <p:cNvSpPr txBox="1"/>
          <p:nvPr/>
        </p:nvSpPr>
        <p:spPr>
          <a:xfrm>
            <a:off x="444420" y="5195570"/>
            <a:ext cx="11168380" cy="1134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bg2"/>
              </a:buClr>
              <a:buFont typeface="Wingdings" panose="05000000000000000000" charset="0"/>
              <a:buChar char="p"/>
            </a:pP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基于初步的参数设计，通过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dN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/dx 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方法优化的漂移室可以在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20 GeV/c 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的动量下提供优于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3σ 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的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K/π 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鉴别能力</a:t>
            </a: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1C497B72-7F33-41EB-8AD9-FB1C915164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9420" y="3110230"/>
            <a:ext cx="2680335" cy="172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F457944-152C-4A6C-B968-E43CA3FCAF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81755" y="1806575"/>
            <a:ext cx="2063750" cy="1263650"/>
          </a:xfrm>
          <a:prstGeom prst="rect">
            <a:avLst/>
          </a:prstGeom>
        </p:spPr>
      </p:pic>
      <p:pic>
        <p:nvPicPr>
          <p:cNvPr id="38" name="图片 37" descr="漂移单元">
            <a:extLst>
              <a:ext uri="{FF2B5EF4-FFF2-40B4-BE49-F238E27FC236}">
                <a16:creationId xmlns:a16="http://schemas.microsoft.com/office/drawing/2014/main" id="{D2132246-330B-402E-A6A3-BE59D6467D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0835" y="1724660"/>
            <a:ext cx="918845" cy="1307465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2D6C41B1-8557-43C7-B147-F5C0F2AC2991}"/>
              </a:ext>
            </a:extLst>
          </p:cNvPr>
          <p:cNvSpPr txBox="1"/>
          <p:nvPr/>
        </p:nvSpPr>
        <p:spPr>
          <a:xfrm>
            <a:off x="1099740" y="2578100"/>
            <a:ext cx="5175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/>
              <a:t>漂移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A0CBDAB-E2DC-4DCB-8B00-66A38CBE7BBC}"/>
              </a:ext>
            </a:extLst>
          </p:cNvPr>
          <p:cNvSpPr txBox="1"/>
          <p:nvPr/>
        </p:nvSpPr>
        <p:spPr>
          <a:xfrm>
            <a:off x="1367075" y="2335530"/>
            <a:ext cx="5715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/>
              <a:t>信号丝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C64420F-515E-4133-82C3-BFC56847EC66}"/>
              </a:ext>
            </a:extLst>
          </p:cNvPr>
          <p:cNvSpPr txBox="1"/>
          <p:nvPr/>
        </p:nvSpPr>
        <p:spPr>
          <a:xfrm>
            <a:off x="1261030" y="1927225"/>
            <a:ext cx="6921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/>
              <a:t>漂移单元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4CEB438-D357-41DE-B491-1A9AB453BE1E}"/>
              </a:ext>
            </a:extLst>
          </p:cNvPr>
          <p:cNvSpPr txBox="1"/>
          <p:nvPr/>
        </p:nvSpPr>
        <p:spPr>
          <a:xfrm>
            <a:off x="2123360" y="1927225"/>
            <a:ext cx="69215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/>
              <a:t>感应电流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293C49D-8EB9-441F-9E03-0880E87BD865}"/>
              </a:ext>
            </a:extLst>
          </p:cNvPr>
          <p:cNvGrpSpPr/>
          <p:nvPr/>
        </p:nvGrpSpPr>
        <p:grpSpPr>
          <a:xfrm>
            <a:off x="-25306" y="-6204"/>
            <a:ext cx="6500476" cy="544877"/>
            <a:chOff x="-25306" y="-6204"/>
            <a:chExt cx="6500476" cy="544877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2415E9B-8F09-46AC-8F97-9D14E5B32098}"/>
                </a:ext>
              </a:extLst>
            </p:cNvPr>
            <p:cNvGrpSpPr/>
            <p:nvPr/>
          </p:nvGrpSpPr>
          <p:grpSpPr>
            <a:xfrm>
              <a:off x="-25306" y="-5866"/>
              <a:ext cx="5205473" cy="544539"/>
              <a:chOff x="-25306" y="-5866"/>
              <a:chExt cx="5205473" cy="544539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CFB1DF71-DC83-4AAC-8317-7D0EA4A56E8E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1"/>
                <a:ext cx="1295055" cy="538672"/>
              </a:xfrm>
              <a:prstGeom prst="rect">
                <a:avLst/>
              </a:prstGeom>
              <a:solidFill>
                <a:srgbClr val="0E58C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Box 11">
                <a:extLst>
                  <a:ext uri="{FF2B5EF4-FFF2-40B4-BE49-F238E27FC236}">
                    <a16:creationId xmlns:a16="http://schemas.microsoft.com/office/drawing/2014/main" id="{151033DC-C9C8-400A-9869-A100FC882036}"/>
                  </a:ext>
                </a:extLst>
              </p:cNvPr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-25306" y="113358"/>
                <a:ext cx="1345666" cy="352539"/>
              </a:xfrm>
              <a:prstGeom prst="rect">
                <a:avLst/>
              </a:prstGeom>
              <a:noFill/>
            </p:spPr>
            <p:txBody>
              <a:bodyPr wrap="square" lIns="0" tIns="48000" rIns="0" bIns="48000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bg1">
                        <a:lumMod val="8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研究背景</a:t>
                </a: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70B1023A-8F69-4A30-A9DF-94B3F10DEEB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3885112" y="-5866"/>
                <a:ext cx="1295055" cy="53867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576D01DA-8F8D-447C-B011-759C41CB2F89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2590057" y="-5866"/>
                <a:ext cx="1295055" cy="53867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TextBox 11">
                <a:extLst>
                  <a:ext uri="{FF2B5EF4-FFF2-40B4-BE49-F238E27FC236}">
                    <a16:creationId xmlns:a16="http://schemas.microsoft.com/office/drawing/2014/main" id="{F6CB10DF-230A-4713-847D-F7CE8EDE11B0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2564752" y="98512"/>
                <a:ext cx="1345666" cy="352539"/>
              </a:xfrm>
              <a:prstGeom prst="rect">
                <a:avLst/>
              </a:prstGeom>
              <a:noFill/>
            </p:spPr>
            <p:txBody>
              <a:bodyPr wrap="square" lIns="0" tIns="48000" rIns="0" bIns="48000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rgbClr val="0E58C4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设计实现</a:t>
                </a:r>
              </a:p>
            </p:txBody>
          </p:sp>
          <p:sp>
            <p:nvSpPr>
              <p:cNvPr id="50" name="TextBox 11">
                <a:extLst>
                  <a:ext uri="{FF2B5EF4-FFF2-40B4-BE49-F238E27FC236}">
                    <a16:creationId xmlns:a16="http://schemas.microsoft.com/office/drawing/2014/main" id="{A6A98F19-2C07-46DE-B108-6C3846119FAD}"/>
                  </a:ext>
                </a:extLst>
              </p:cNvPr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3834501" y="91652"/>
                <a:ext cx="1345666" cy="343159"/>
              </a:xfrm>
              <a:prstGeom prst="rect">
                <a:avLst/>
              </a:prstGeom>
              <a:noFill/>
            </p:spPr>
            <p:txBody>
              <a:bodyPr wrap="square" lIns="0" tIns="48000" rIns="0" bIns="48000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rgbClr val="0E58C4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性能测试</a:t>
                </a:r>
              </a:p>
            </p:txBody>
          </p: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2DEF9B05-7940-40A5-BAD9-55BBBBF8FAEC}"/>
                  </a:ext>
                </a:extLst>
              </p:cNvPr>
              <p:cNvCxnSpPr/>
              <p:nvPr/>
            </p:nvCxnSpPr>
            <p:spPr>
              <a:xfrm>
                <a:off x="3885112" y="107493"/>
                <a:ext cx="0" cy="3525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886DEBC5-4245-4B0E-8586-9BC8CB800B1E}"/>
                  </a:ext>
                </a:extLst>
              </p:cNvPr>
              <p:cNvGrpSpPr/>
              <p:nvPr/>
            </p:nvGrpSpPr>
            <p:grpSpPr>
              <a:xfrm>
                <a:off x="1269749" y="-5866"/>
                <a:ext cx="1345666" cy="538672"/>
                <a:chOff x="1257097" y="7880"/>
                <a:chExt cx="1345666" cy="538672"/>
              </a:xfrm>
            </p:grpSpPr>
            <p:sp>
              <p:nvSpPr>
                <p:cNvPr id="54" name="矩形 53">
                  <a:extLst>
                    <a:ext uri="{FF2B5EF4-FFF2-40B4-BE49-F238E27FC236}">
                      <a16:creationId xmlns:a16="http://schemas.microsoft.com/office/drawing/2014/main" id="{88865812-9EFD-48B4-8907-F7C8C967C82D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282402" y="7880"/>
                  <a:ext cx="1295055" cy="5386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TextBox 11">
                  <a:extLst>
                    <a:ext uri="{FF2B5EF4-FFF2-40B4-BE49-F238E27FC236}">
                      <a16:creationId xmlns:a16="http://schemas.microsoft.com/office/drawing/2014/main" id="{7311B06F-BF05-48E1-A45A-07117687F92F}"/>
                    </a:ext>
                  </a:extLst>
                </p:cNvPr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1257097" y="112258"/>
                  <a:ext cx="1345666" cy="352539"/>
                </a:xfrm>
                <a:prstGeom prst="rect">
                  <a:avLst/>
                </a:prstGeom>
                <a:noFill/>
              </p:spPr>
              <p:txBody>
                <a:bodyPr wrap="square" lIns="0" tIns="48000" rIns="0" bIns="48000" rtlCol="0">
                  <a:spAutoFit/>
                </a:bodyPr>
                <a:lstStyle/>
                <a:p>
                  <a:pPr algn="ctr"/>
                  <a:r>
                    <a:rPr lang="zh-CN" altLang="en-US" sz="1600" b="1" dirty="0">
                      <a:solidFill>
                        <a:srgbClr val="0E58C4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需求分析</a:t>
                  </a:r>
                </a:p>
              </p:txBody>
            </p:sp>
          </p:grp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05638059-6A86-4D0E-A3F8-E35E8447E9CE}"/>
                  </a:ext>
                </a:extLst>
              </p:cNvPr>
              <p:cNvCxnSpPr/>
              <p:nvPr/>
            </p:nvCxnSpPr>
            <p:spPr>
              <a:xfrm>
                <a:off x="2585448" y="104297"/>
                <a:ext cx="0" cy="3525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E5F6A46A-5BC9-43A0-87E2-601EB88F017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175506" y="-6204"/>
              <a:ext cx="1295055" cy="5386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11">
              <a:extLst>
                <a:ext uri="{FF2B5EF4-FFF2-40B4-BE49-F238E27FC236}">
                  <a16:creationId xmlns:a16="http://schemas.microsoft.com/office/drawing/2014/main" id="{BAA1843A-190A-405B-A2C3-664A28CAA8C1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129504" y="86863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总结计划</a:t>
              </a:r>
            </a:p>
          </p:txBody>
        </p: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C0DC1A92-C869-4C5D-880B-B4D3546ACC43}"/>
                </a:ext>
              </a:extLst>
            </p:cNvPr>
            <p:cNvCxnSpPr/>
            <p:nvPr/>
          </p:nvCxnSpPr>
          <p:spPr>
            <a:xfrm>
              <a:off x="5180115" y="107493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2700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6293C49D-8EB9-441F-9E03-0880E87BD865}"/>
              </a:ext>
            </a:extLst>
          </p:cNvPr>
          <p:cNvGrpSpPr/>
          <p:nvPr/>
        </p:nvGrpSpPr>
        <p:grpSpPr>
          <a:xfrm>
            <a:off x="-25306" y="-6204"/>
            <a:ext cx="6500476" cy="544877"/>
            <a:chOff x="-25306" y="-6204"/>
            <a:chExt cx="6500476" cy="544877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2415E9B-8F09-46AC-8F97-9D14E5B32098}"/>
                </a:ext>
              </a:extLst>
            </p:cNvPr>
            <p:cNvGrpSpPr/>
            <p:nvPr/>
          </p:nvGrpSpPr>
          <p:grpSpPr>
            <a:xfrm>
              <a:off x="-25306" y="-5866"/>
              <a:ext cx="5205473" cy="544539"/>
              <a:chOff x="-25306" y="-5866"/>
              <a:chExt cx="5205473" cy="544539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CFB1DF71-DC83-4AAC-8317-7D0EA4A56E8E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1"/>
                <a:ext cx="1295055" cy="538672"/>
              </a:xfrm>
              <a:prstGeom prst="rect">
                <a:avLst/>
              </a:prstGeom>
              <a:solidFill>
                <a:srgbClr val="0E58C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Box 11">
                <a:extLst>
                  <a:ext uri="{FF2B5EF4-FFF2-40B4-BE49-F238E27FC236}">
                    <a16:creationId xmlns:a16="http://schemas.microsoft.com/office/drawing/2014/main" id="{151033DC-C9C8-400A-9869-A100FC882036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-25306" y="113358"/>
                <a:ext cx="1345666" cy="352539"/>
              </a:xfrm>
              <a:prstGeom prst="rect">
                <a:avLst/>
              </a:prstGeom>
              <a:noFill/>
            </p:spPr>
            <p:txBody>
              <a:bodyPr wrap="square" lIns="0" tIns="48000" rIns="0" bIns="48000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bg1">
                        <a:lumMod val="8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研究背景</a:t>
                </a: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70B1023A-8F69-4A30-A9DF-94B3F10DEEB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3885112" y="-5866"/>
                <a:ext cx="1295055" cy="53867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576D01DA-8F8D-447C-B011-759C41CB2F89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2590057" y="-5866"/>
                <a:ext cx="1295055" cy="53867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TextBox 11">
                <a:extLst>
                  <a:ext uri="{FF2B5EF4-FFF2-40B4-BE49-F238E27FC236}">
                    <a16:creationId xmlns:a16="http://schemas.microsoft.com/office/drawing/2014/main" id="{F6CB10DF-230A-4713-847D-F7CE8EDE11B0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2564752" y="98512"/>
                <a:ext cx="1345666" cy="352539"/>
              </a:xfrm>
              <a:prstGeom prst="rect">
                <a:avLst/>
              </a:prstGeom>
              <a:noFill/>
            </p:spPr>
            <p:txBody>
              <a:bodyPr wrap="square" lIns="0" tIns="48000" rIns="0" bIns="48000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rgbClr val="0E58C4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设计实现</a:t>
                </a:r>
              </a:p>
            </p:txBody>
          </p:sp>
          <p:sp>
            <p:nvSpPr>
              <p:cNvPr id="50" name="TextBox 11">
                <a:extLst>
                  <a:ext uri="{FF2B5EF4-FFF2-40B4-BE49-F238E27FC236}">
                    <a16:creationId xmlns:a16="http://schemas.microsoft.com/office/drawing/2014/main" id="{A6A98F19-2C07-46DE-B108-6C3846119FAD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3834501" y="91652"/>
                <a:ext cx="1345666" cy="343159"/>
              </a:xfrm>
              <a:prstGeom prst="rect">
                <a:avLst/>
              </a:prstGeom>
              <a:noFill/>
            </p:spPr>
            <p:txBody>
              <a:bodyPr wrap="square" lIns="0" tIns="48000" rIns="0" bIns="48000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rgbClr val="0E58C4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性能测试</a:t>
                </a:r>
              </a:p>
            </p:txBody>
          </p: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2DEF9B05-7940-40A5-BAD9-55BBBBF8FAEC}"/>
                  </a:ext>
                </a:extLst>
              </p:cNvPr>
              <p:cNvCxnSpPr/>
              <p:nvPr/>
            </p:nvCxnSpPr>
            <p:spPr>
              <a:xfrm>
                <a:off x="3885112" y="107493"/>
                <a:ext cx="0" cy="3525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886DEBC5-4245-4B0E-8586-9BC8CB800B1E}"/>
                  </a:ext>
                </a:extLst>
              </p:cNvPr>
              <p:cNvGrpSpPr/>
              <p:nvPr/>
            </p:nvGrpSpPr>
            <p:grpSpPr>
              <a:xfrm>
                <a:off x="1269749" y="-5866"/>
                <a:ext cx="1345666" cy="538672"/>
                <a:chOff x="1257097" y="7880"/>
                <a:chExt cx="1345666" cy="538672"/>
              </a:xfrm>
            </p:grpSpPr>
            <p:sp>
              <p:nvSpPr>
                <p:cNvPr id="54" name="矩形 53">
                  <a:extLst>
                    <a:ext uri="{FF2B5EF4-FFF2-40B4-BE49-F238E27FC236}">
                      <a16:creationId xmlns:a16="http://schemas.microsoft.com/office/drawing/2014/main" id="{88865812-9EFD-48B4-8907-F7C8C967C82D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282402" y="7880"/>
                  <a:ext cx="1295055" cy="5386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TextBox 11">
                  <a:extLst>
                    <a:ext uri="{FF2B5EF4-FFF2-40B4-BE49-F238E27FC236}">
                      <a16:creationId xmlns:a16="http://schemas.microsoft.com/office/drawing/2014/main" id="{7311B06F-BF05-48E1-A45A-07117687F92F}"/>
                    </a:ext>
                  </a:extLst>
                </p:cNvPr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1257097" y="112258"/>
                  <a:ext cx="1345666" cy="352539"/>
                </a:xfrm>
                <a:prstGeom prst="rect">
                  <a:avLst/>
                </a:prstGeom>
                <a:noFill/>
              </p:spPr>
              <p:txBody>
                <a:bodyPr wrap="square" lIns="0" tIns="48000" rIns="0" bIns="48000" rtlCol="0">
                  <a:spAutoFit/>
                </a:bodyPr>
                <a:lstStyle/>
                <a:p>
                  <a:pPr algn="ctr"/>
                  <a:r>
                    <a:rPr lang="zh-CN" altLang="en-US" sz="1600" b="1" dirty="0">
                      <a:solidFill>
                        <a:srgbClr val="0E58C4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需求分析</a:t>
                  </a:r>
                </a:p>
              </p:txBody>
            </p:sp>
          </p:grp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05638059-6A86-4D0E-A3F8-E35E8447E9CE}"/>
                  </a:ext>
                </a:extLst>
              </p:cNvPr>
              <p:cNvCxnSpPr/>
              <p:nvPr/>
            </p:nvCxnSpPr>
            <p:spPr>
              <a:xfrm>
                <a:off x="2585448" y="104297"/>
                <a:ext cx="0" cy="3525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E5F6A46A-5BC9-43A0-87E2-601EB88F017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175506" y="-6204"/>
              <a:ext cx="1295055" cy="5386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11">
              <a:extLst>
                <a:ext uri="{FF2B5EF4-FFF2-40B4-BE49-F238E27FC236}">
                  <a16:creationId xmlns:a16="http://schemas.microsoft.com/office/drawing/2014/main" id="{BAA1843A-190A-405B-A2C3-664A28CAA8C1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5129504" y="86863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总结计划</a:t>
              </a:r>
            </a:p>
          </p:txBody>
        </p: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C0DC1A92-C869-4C5D-880B-B4D3546ACC43}"/>
                </a:ext>
              </a:extLst>
            </p:cNvPr>
            <p:cNvCxnSpPr/>
            <p:nvPr/>
          </p:nvCxnSpPr>
          <p:spPr>
            <a:xfrm>
              <a:off x="5180115" y="107493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CEED38CA-F164-4FBF-8147-A03E05BBBC7A}"/>
              </a:ext>
            </a:extLst>
          </p:cNvPr>
          <p:cNvGrpSpPr/>
          <p:nvPr/>
        </p:nvGrpSpPr>
        <p:grpSpPr>
          <a:xfrm>
            <a:off x="108719" y="697404"/>
            <a:ext cx="652014" cy="444500"/>
            <a:chOff x="1807552" y="2241179"/>
            <a:chExt cx="1409781" cy="891488"/>
          </a:xfrm>
        </p:grpSpPr>
        <p:sp>
          <p:nvSpPr>
            <p:cNvPr id="59" name="箭头: V 形 58">
              <a:extLst>
                <a:ext uri="{FF2B5EF4-FFF2-40B4-BE49-F238E27FC236}">
                  <a16:creationId xmlns:a16="http://schemas.microsoft.com/office/drawing/2014/main" id="{728F001B-D7B8-4E72-9C77-171F8C6821D3}"/>
                </a:ext>
              </a:extLst>
            </p:cNvPr>
            <p:cNvSpPr/>
            <p:nvPr/>
          </p:nvSpPr>
          <p:spPr>
            <a:xfrm>
              <a:off x="1807552" y="2241179"/>
              <a:ext cx="683930" cy="891488"/>
            </a:xfrm>
            <a:prstGeom prst="chevron">
              <a:avLst/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箭头: V 形 59">
              <a:extLst>
                <a:ext uri="{FF2B5EF4-FFF2-40B4-BE49-F238E27FC236}">
                  <a16:creationId xmlns:a16="http://schemas.microsoft.com/office/drawing/2014/main" id="{A4F52FF9-A5DB-4C47-BA65-B2B6A4CD6636}"/>
                </a:ext>
              </a:extLst>
            </p:cNvPr>
            <p:cNvSpPr/>
            <p:nvPr/>
          </p:nvSpPr>
          <p:spPr>
            <a:xfrm>
              <a:off x="2109204" y="2241179"/>
              <a:ext cx="683930" cy="891488"/>
            </a:xfrm>
            <a:prstGeom prst="chevron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箭头: V 形 60">
              <a:extLst>
                <a:ext uri="{FF2B5EF4-FFF2-40B4-BE49-F238E27FC236}">
                  <a16:creationId xmlns:a16="http://schemas.microsoft.com/office/drawing/2014/main" id="{5A344654-1783-42AE-A2BA-574516D1423A}"/>
                </a:ext>
              </a:extLst>
            </p:cNvPr>
            <p:cNvSpPr/>
            <p:nvPr/>
          </p:nvSpPr>
          <p:spPr>
            <a:xfrm>
              <a:off x="2363726" y="2241179"/>
              <a:ext cx="683930" cy="891488"/>
            </a:xfrm>
            <a:prstGeom prst="chevron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箭头: V 形 61">
              <a:extLst>
                <a:ext uri="{FF2B5EF4-FFF2-40B4-BE49-F238E27FC236}">
                  <a16:creationId xmlns:a16="http://schemas.microsoft.com/office/drawing/2014/main" id="{CD026A63-E3E9-4218-AE74-C2D86B987F5F}"/>
                </a:ext>
              </a:extLst>
            </p:cNvPr>
            <p:cNvSpPr/>
            <p:nvPr/>
          </p:nvSpPr>
          <p:spPr>
            <a:xfrm>
              <a:off x="2533403" y="2241179"/>
              <a:ext cx="683930" cy="891488"/>
            </a:xfrm>
            <a:prstGeom prst="chevron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3" name="矩形 62">
            <a:extLst>
              <a:ext uri="{FF2B5EF4-FFF2-40B4-BE49-F238E27FC236}">
                <a16:creationId xmlns:a16="http://schemas.microsoft.com/office/drawing/2014/main" id="{26321C72-F63A-4C82-A238-71A34FD0F6AF}"/>
              </a:ext>
            </a:extLst>
          </p:cNvPr>
          <p:cNvSpPr/>
          <p:nvPr/>
        </p:nvSpPr>
        <p:spPr>
          <a:xfrm>
            <a:off x="760733" y="596488"/>
            <a:ext cx="24737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漂移室模型</a:t>
            </a:r>
            <a:endParaRPr lang="zh-CN" alt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F6BA9F3-D316-4CE3-98CC-E5F1B72D9FE6}"/>
              </a:ext>
            </a:extLst>
          </p:cNvPr>
          <p:cNvSpPr txBox="1"/>
          <p:nvPr/>
        </p:nvSpPr>
        <p:spPr>
          <a:xfrm>
            <a:off x="682259" y="1183640"/>
            <a:ext cx="9772381" cy="818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Clr>
                <a:srgbClr val="0E58C4"/>
              </a:buClr>
              <a:buFont typeface="Wingdings" panose="05000000000000000000" pitchFamily="2" charset="2"/>
              <a:buChar char="Ø"/>
            </a:pPr>
            <a:r>
              <a:rPr lang="zh-CN" altLang="en-US" sz="2000" dirty="0"/>
              <a:t>为验证基于原初电离计数法的漂移室模型的性能，建造漂移室模型进行测试</a:t>
            </a:r>
            <a:endParaRPr lang="en-US" altLang="zh-CN" sz="2000" dirty="0"/>
          </a:p>
          <a:p>
            <a:pPr marL="342900" indent="-342900">
              <a:lnSpc>
                <a:spcPct val="125000"/>
              </a:lnSpc>
              <a:buClr>
                <a:srgbClr val="0E58C4"/>
              </a:buClr>
              <a:buFont typeface="Wingdings" panose="05000000000000000000" pitchFamily="2" charset="2"/>
              <a:buChar char="Ø"/>
            </a:pPr>
            <a:r>
              <a:rPr lang="zh-CN" altLang="en-US" sz="2000" dirty="0"/>
              <a:t>由探测器、电子学、</a:t>
            </a:r>
            <a:r>
              <a:rPr lang="en-US" altLang="zh-CN" sz="2000" dirty="0"/>
              <a:t>DAQ</a:t>
            </a:r>
            <a:r>
              <a:rPr lang="zh-CN" altLang="en-US" sz="2000" dirty="0"/>
              <a:t>三部分组成</a:t>
            </a:r>
            <a:endParaRPr lang="en-US" altLang="zh-CN" sz="2000" dirty="0"/>
          </a:p>
        </p:txBody>
      </p:sp>
      <p:pic>
        <p:nvPicPr>
          <p:cNvPr id="65" name="图片 64" descr="ac6177ee3f6bd45e981460423c63770">
            <a:extLst>
              <a:ext uri="{FF2B5EF4-FFF2-40B4-BE49-F238E27FC236}">
                <a16:creationId xmlns:a16="http://schemas.microsoft.com/office/drawing/2014/main" id="{A1FA4771-F1A4-42D3-A6A9-C951D5DF58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/>
          <a:srcRect l="11715" r="11407"/>
          <a:stretch>
            <a:fillRect/>
          </a:stretch>
        </p:blipFill>
        <p:spPr>
          <a:xfrm>
            <a:off x="9179559" y="1751961"/>
            <a:ext cx="2195195" cy="2141733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A47C8D7B-9CCB-4CBA-A291-76FBDAF26033}"/>
              </a:ext>
            </a:extLst>
          </p:cNvPr>
          <p:cNvGrpSpPr/>
          <p:nvPr/>
        </p:nvGrpSpPr>
        <p:grpSpPr>
          <a:xfrm>
            <a:off x="7965306" y="4148455"/>
            <a:ext cx="4117975" cy="2410268"/>
            <a:chOff x="7965306" y="4102735"/>
            <a:chExt cx="4117975" cy="2410268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249BADFE-F1D6-43BC-90D9-EAFE0C9DA136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7"/>
            <a:srcRect t="24035" b="9737"/>
            <a:stretch>
              <a:fillRect/>
            </a:stretch>
          </p:blipFill>
          <p:spPr>
            <a:xfrm>
              <a:off x="7965306" y="4102735"/>
              <a:ext cx="4117975" cy="2047875"/>
            </a:xfrm>
            <a:prstGeom prst="rect">
              <a:avLst/>
            </a:prstGeom>
          </p:spPr>
        </p:pic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01ABA440-C8E8-4DAD-8D93-C7AA71CA2317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9267823" y="6206298"/>
              <a:ext cx="2018665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/>
                <a:t>完成密封的漂移室模型</a:t>
              </a:r>
            </a:p>
          </p:txBody>
        </p:sp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id="{C8F8D7A1-09A7-47CE-9294-AA4C23647A8D}"/>
              </a:ext>
            </a:extLst>
          </p:cNvPr>
          <p:cNvSpPr txBox="1"/>
          <p:nvPr/>
        </p:nvSpPr>
        <p:spPr>
          <a:xfrm>
            <a:off x="9315450" y="3893694"/>
            <a:ext cx="20186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从窗口观察到的丝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581C20-8978-466B-8769-C1F64032056F}"/>
              </a:ext>
            </a:extLst>
          </p:cNvPr>
          <p:cNvSpPr txBox="1"/>
          <p:nvPr/>
        </p:nvSpPr>
        <p:spPr>
          <a:xfrm>
            <a:off x="602576" y="6250574"/>
            <a:ext cx="7061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高能所创新项目 “基于原初电离计数方法进行粒子鉴别的研究”</a:t>
            </a: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国家重点研发项目 “探测器研究</a:t>
            </a:r>
            <a:r>
              <a:rPr lang="en-US" altLang="zh-CN" sz="1600" dirty="0"/>
              <a:t>-</a:t>
            </a:r>
            <a:r>
              <a:rPr lang="zh-CN" altLang="en-US" sz="1600" dirty="0"/>
              <a:t>多丝室探测器</a:t>
            </a:r>
            <a:r>
              <a:rPr lang="zh-CN" altLang="en-US" dirty="0"/>
              <a:t>”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AA72A16-99AB-4DA8-9777-3EE2D4E1D30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31" y="2044126"/>
            <a:ext cx="7133616" cy="411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38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6293C49D-8EB9-441F-9E03-0880E87BD865}"/>
              </a:ext>
            </a:extLst>
          </p:cNvPr>
          <p:cNvGrpSpPr/>
          <p:nvPr/>
        </p:nvGrpSpPr>
        <p:grpSpPr>
          <a:xfrm>
            <a:off x="-25306" y="-6204"/>
            <a:ext cx="6500476" cy="544877"/>
            <a:chOff x="-25306" y="-6204"/>
            <a:chExt cx="6500476" cy="544877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2415E9B-8F09-46AC-8F97-9D14E5B32098}"/>
                </a:ext>
              </a:extLst>
            </p:cNvPr>
            <p:cNvGrpSpPr/>
            <p:nvPr/>
          </p:nvGrpSpPr>
          <p:grpSpPr>
            <a:xfrm>
              <a:off x="-25306" y="-5866"/>
              <a:ext cx="5205473" cy="544539"/>
              <a:chOff x="-25306" y="-5866"/>
              <a:chExt cx="5205473" cy="544539"/>
            </a:xfrm>
          </p:grpSpPr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CFB1DF71-DC83-4AAC-8317-7D0EA4A56E8E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0" y="1"/>
                <a:ext cx="1295055" cy="538672"/>
              </a:xfrm>
              <a:prstGeom prst="rect">
                <a:avLst/>
              </a:prstGeom>
              <a:solidFill>
                <a:srgbClr val="0E58C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TextBox 11">
                <a:extLst>
                  <a:ext uri="{FF2B5EF4-FFF2-40B4-BE49-F238E27FC236}">
                    <a16:creationId xmlns:a16="http://schemas.microsoft.com/office/drawing/2014/main" id="{151033DC-C9C8-400A-9869-A100FC882036}"/>
                  </a:ext>
                </a:extLst>
              </p:cNvPr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-25306" y="113358"/>
                <a:ext cx="1345666" cy="352539"/>
              </a:xfrm>
              <a:prstGeom prst="rect">
                <a:avLst/>
              </a:prstGeom>
              <a:noFill/>
            </p:spPr>
            <p:txBody>
              <a:bodyPr wrap="square" lIns="0" tIns="48000" rIns="0" bIns="48000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bg1">
                        <a:lumMod val="8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研究背景</a:t>
                </a: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70B1023A-8F69-4A30-A9DF-94B3F10DEEB5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3885112" y="-5866"/>
                <a:ext cx="1295055" cy="53867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576D01DA-8F8D-447C-B011-759C41CB2F8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2590057" y="-5866"/>
                <a:ext cx="1295055" cy="53867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TextBox 11">
                <a:extLst>
                  <a:ext uri="{FF2B5EF4-FFF2-40B4-BE49-F238E27FC236}">
                    <a16:creationId xmlns:a16="http://schemas.microsoft.com/office/drawing/2014/main" id="{F6CB10DF-230A-4713-847D-F7CE8EDE11B0}"/>
                  </a:ext>
                </a:extLst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2564752" y="98512"/>
                <a:ext cx="1345666" cy="352539"/>
              </a:xfrm>
              <a:prstGeom prst="rect">
                <a:avLst/>
              </a:prstGeom>
              <a:noFill/>
            </p:spPr>
            <p:txBody>
              <a:bodyPr wrap="square" lIns="0" tIns="48000" rIns="0" bIns="48000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rgbClr val="0E58C4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设计实现</a:t>
                </a:r>
              </a:p>
            </p:txBody>
          </p:sp>
          <p:sp>
            <p:nvSpPr>
              <p:cNvPr id="50" name="TextBox 11">
                <a:extLst>
                  <a:ext uri="{FF2B5EF4-FFF2-40B4-BE49-F238E27FC236}">
                    <a16:creationId xmlns:a16="http://schemas.microsoft.com/office/drawing/2014/main" id="{A6A98F19-2C07-46DE-B108-6C3846119FAD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3834501" y="91652"/>
                <a:ext cx="1345666" cy="343159"/>
              </a:xfrm>
              <a:prstGeom prst="rect">
                <a:avLst/>
              </a:prstGeom>
              <a:noFill/>
            </p:spPr>
            <p:txBody>
              <a:bodyPr wrap="square" lIns="0" tIns="48000" rIns="0" bIns="48000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rgbClr val="0E58C4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性能测试</a:t>
                </a:r>
              </a:p>
            </p:txBody>
          </p: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2DEF9B05-7940-40A5-BAD9-55BBBBF8FAEC}"/>
                  </a:ext>
                </a:extLst>
              </p:cNvPr>
              <p:cNvCxnSpPr/>
              <p:nvPr/>
            </p:nvCxnSpPr>
            <p:spPr>
              <a:xfrm>
                <a:off x="3885112" y="107493"/>
                <a:ext cx="0" cy="3525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886DEBC5-4245-4B0E-8586-9BC8CB800B1E}"/>
                  </a:ext>
                </a:extLst>
              </p:cNvPr>
              <p:cNvGrpSpPr/>
              <p:nvPr/>
            </p:nvGrpSpPr>
            <p:grpSpPr>
              <a:xfrm>
                <a:off x="1269749" y="-5866"/>
                <a:ext cx="1345666" cy="538672"/>
                <a:chOff x="1257097" y="7880"/>
                <a:chExt cx="1345666" cy="538672"/>
              </a:xfrm>
            </p:grpSpPr>
            <p:sp>
              <p:nvSpPr>
                <p:cNvPr id="54" name="矩形 53">
                  <a:extLst>
                    <a:ext uri="{FF2B5EF4-FFF2-40B4-BE49-F238E27FC236}">
                      <a16:creationId xmlns:a16="http://schemas.microsoft.com/office/drawing/2014/main" id="{88865812-9EFD-48B4-8907-F7C8C967C82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282402" y="7880"/>
                  <a:ext cx="1295055" cy="53867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TextBox 11">
                  <a:extLst>
                    <a:ext uri="{FF2B5EF4-FFF2-40B4-BE49-F238E27FC236}">
                      <a16:creationId xmlns:a16="http://schemas.microsoft.com/office/drawing/2014/main" id="{7311B06F-BF05-48E1-A45A-07117687F92F}"/>
                    </a:ext>
                  </a:extLst>
                </p:cNvPr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1257097" y="112258"/>
                  <a:ext cx="1345666" cy="352539"/>
                </a:xfrm>
                <a:prstGeom prst="rect">
                  <a:avLst/>
                </a:prstGeom>
                <a:noFill/>
              </p:spPr>
              <p:txBody>
                <a:bodyPr wrap="square" lIns="0" tIns="48000" rIns="0" bIns="48000" rtlCol="0">
                  <a:spAutoFit/>
                </a:bodyPr>
                <a:lstStyle/>
                <a:p>
                  <a:pPr algn="ctr"/>
                  <a:r>
                    <a:rPr lang="zh-CN" altLang="en-US" sz="1600" b="1" dirty="0">
                      <a:solidFill>
                        <a:srgbClr val="0E58C4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需求分析</a:t>
                  </a:r>
                </a:p>
              </p:txBody>
            </p:sp>
          </p:grp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05638059-6A86-4D0E-A3F8-E35E8447E9CE}"/>
                  </a:ext>
                </a:extLst>
              </p:cNvPr>
              <p:cNvCxnSpPr/>
              <p:nvPr/>
            </p:nvCxnSpPr>
            <p:spPr>
              <a:xfrm>
                <a:off x="2585448" y="104297"/>
                <a:ext cx="0" cy="3525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E5F6A46A-5BC9-43A0-87E2-601EB88F017A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175506" y="-6204"/>
              <a:ext cx="1295055" cy="5386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11">
              <a:extLst>
                <a:ext uri="{FF2B5EF4-FFF2-40B4-BE49-F238E27FC236}">
                  <a16:creationId xmlns:a16="http://schemas.microsoft.com/office/drawing/2014/main" id="{BAA1843A-190A-405B-A2C3-664A28CAA8C1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5129504" y="86863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总结计划</a:t>
              </a:r>
            </a:p>
          </p:txBody>
        </p: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C0DC1A92-C869-4C5D-880B-B4D3546ACC43}"/>
                </a:ext>
              </a:extLst>
            </p:cNvPr>
            <p:cNvCxnSpPr/>
            <p:nvPr/>
          </p:nvCxnSpPr>
          <p:spPr>
            <a:xfrm>
              <a:off x="5180115" y="107493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CEED38CA-F164-4FBF-8147-A03E05BBBC7A}"/>
              </a:ext>
            </a:extLst>
          </p:cNvPr>
          <p:cNvGrpSpPr/>
          <p:nvPr/>
        </p:nvGrpSpPr>
        <p:grpSpPr>
          <a:xfrm>
            <a:off x="108719" y="697404"/>
            <a:ext cx="652014" cy="444500"/>
            <a:chOff x="1807552" y="2241179"/>
            <a:chExt cx="1409781" cy="891488"/>
          </a:xfrm>
        </p:grpSpPr>
        <p:sp>
          <p:nvSpPr>
            <p:cNvPr id="59" name="箭头: V 形 58">
              <a:extLst>
                <a:ext uri="{FF2B5EF4-FFF2-40B4-BE49-F238E27FC236}">
                  <a16:creationId xmlns:a16="http://schemas.microsoft.com/office/drawing/2014/main" id="{728F001B-D7B8-4E72-9C77-171F8C6821D3}"/>
                </a:ext>
              </a:extLst>
            </p:cNvPr>
            <p:cNvSpPr/>
            <p:nvPr/>
          </p:nvSpPr>
          <p:spPr>
            <a:xfrm>
              <a:off x="1807552" y="2241179"/>
              <a:ext cx="683930" cy="891488"/>
            </a:xfrm>
            <a:prstGeom prst="chevron">
              <a:avLst/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箭头: V 形 59">
              <a:extLst>
                <a:ext uri="{FF2B5EF4-FFF2-40B4-BE49-F238E27FC236}">
                  <a16:creationId xmlns:a16="http://schemas.microsoft.com/office/drawing/2014/main" id="{A4F52FF9-A5DB-4C47-BA65-B2B6A4CD6636}"/>
                </a:ext>
              </a:extLst>
            </p:cNvPr>
            <p:cNvSpPr/>
            <p:nvPr/>
          </p:nvSpPr>
          <p:spPr>
            <a:xfrm>
              <a:off x="2109204" y="2241179"/>
              <a:ext cx="683930" cy="891488"/>
            </a:xfrm>
            <a:prstGeom prst="chevron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箭头: V 形 60">
              <a:extLst>
                <a:ext uri="{FF2B5EF4-FFF2-40B4-BE49-F238E27FC236}">
                  <a16:creationId xmlns:a16="http://schemas.microsoft.com/office/drawing/2014/main" id="{5A344654-1783-42AE-A2BA-574516D1423A}"/>
                </a:ext>
              </a:extLst>
            </p:cNvPr>
            <p:cNvSpPr/>
            <p:nvPr/>
          </p:nvSpPr>
          <p:spPr>
            <a:xfrm>
              <a:off x="2363726" y="2241179"/>
              <a:ext cx="683930" cy="891488"/>
            </a:xfrm>
            <a:prstGeom prst="chevron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箭头: V 形 61">
              <a:extLst>
                <a:ext uri="{FF2B5EF4-FFF2-40B4-BE49-F238E27FC236}">
                  <a16:creationId xmlns:a16="http://schemas.microsoft.com/office/drawing/2014/main" id="{CD026A63-E3E9-4218-AE74-C2D86B987F5F}"/>
                </a:ext>
              </a:extLst>
            </p:cNvPr>
            <p:cNvSpPr/>
            <p:nvPr/>
          </p:nvSpPr>
          <p:spPr>
            <a:xfrm>
              <a:off x="2533403" y="2241179"/>
              <a:ext cx="683930" cy="891488"/>
            </a:xfrm>
            <a:prstGeom prst="chevron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3" name="矩形 62">
            <a:extLst>
              <a:ext uri="{FF2B5EF4-FFF2-40B4-BE49-F238E27FC236}">
                <a16:creationId xmlns:a16="http://schemas.microsoft.com/office/drawing/2014/main" id="{26321C72-F63A-4C82-A238-71A34FD0F6AF}"/>
              </a:ext>
            </a:extLst>
          </p:cNvPr>
          <p:cNvSpPr/>
          <p:nvPr/>
        </p:nvSpPr>
        <p:spPr>
          <a:xfrm>
            <a:off x="780121" y="594045"/>
            <a:ext cx="24929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电子学系统</a:t>
            </a:r>
            <a:endParaRPr lang="zh-CN" alt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F767F24-606E-420E-B17C-4C91C640E898}"/>
              </a:ext>
            </a:extLst>
          </p:cNvPr>
          <p:cNvSpPr txBox="1"/>
          <p:nvPr/>
        </p:nvSpPr>
        <p:spPr>
          <a:xfrm>
            <a:off x="7401560" y="5521325"/>
            <a:ext cx="770255" cy="376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ADC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830983C-65D7-4887-8682-729EA91139E2}"/>
              </a:ext>
            </a:extLst>
          </p:cNvPr>
          <p:cNvGrpSpPr/>
          <p:nvPr/>
        </p:nvGrpSpPr>
        <p:grpSpPr>
          <a:xfrm>
            <a:off x="866060" y="1298570"/>
            <a:ext cx="5098210" cy="1852930"/>
            <a:chOff x="248231" y="3538327"/>
            <a:chExt cx="5098210" cy="1852930"/>
          </a:xfrm>
        </p:grpSpPr>
        <p:pic>
          <p:nvPicPr>
            <p:cNvPr id="30" name="图片 29" descr="6b58bfccd6db4e67fb31a59ff57d601">
              <a:extLst>
                <a:ext uri="{FF2B5EF4-FFF2-40B4-BE49-F238E27FC236}">
                  <a16:creationId xmlns:a16="http://schemas.microsoft.com/office/drawing/2014/main" id="{E04B3712-A876-40B9-876B-EA0C6F69ED0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/>
            <a:srcRect l="6472" t="17549" r="5180" b="12678"/>
            <a:stretch>
              <a:fillRect/>
            </a:stretch>
          </p:blipFill>
          <p:spPr>
            <a:xfrm>
              <a:off x="248231" y="3538327"/>
              <a:ext cx="3382010" cy="1852930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1AA9AA6-D6B1-4154-91B4-25E9857B30D8}"/>
                </a:ext>
              </a:extLst>
            </p:cNvPr>
            <p:cNvSpPr txBox="1"/>
            <p:nvPr/>
          </p:nvSpPr>
          <p:spPr>
            <a:xfrm>
              <a:off x="801399" y="3701185"/>
              <a:ext cx="1449705" cy="3873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</a:rPr>
                <a:t>前置放大器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0EC8BFCE-BAFA-4C79-B581-C0E5C94F860A}"/>
                </a:ext>
              </a:extLst>
            </p:cNvPr>
            <p:cNvSpPr txBox="1"/>
            <p:nvPr/>
          </p:nvSpPr>
          <p:spPr>
            <a:xfrm>
              <a:off x="3785611" y="3569653"/>
              <a:ext cx="1560830" cy="1753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Wingdings" panose="05000000000000000000" charset="0"/>
                <a:buChar char="Ø"/>
              </a:pPr>
              <a:r>
                <a:rPr lang="zh-CN" altLang="en-US" dirty="0"/>
                <a:t>高增益</a:t>
              </a:r>
              <a:endParaRPr lang="en-US" altLang="zh-CN" dirty="0"/>
            </a:p>
            <a:p>
              <a:pPr marL="285750" indent="-285750">
                <a:lnSpc>
                  <a:spcPct val="200000"/>
                </a:lnSpc>
                <a:buFont typeface="Wingdings" panose="05000000000000000000" charset="0"/>
                <a:buChar char="Ø"/>
              </a:pPr>
              <a:r>
                <a:rPr lang="zh-CN" altLang="en-US" dirty="0"/>
                <a:t>高带宽</a:t>
              </a:r>
            </a:p>
            <a:p>
              <a:pPr marL="285750" indent="-285750">
                <a:lnSpc>
                  <a:spcPct val="200000"/>
                </a:lnSpc>
                <a:buFont typeface="Wingdings" panose="05000000000000000000" charset="0"/>
                <a:buChar char="Ø"/>
              </a:pPr>
              <a:r>
                <a:rPr lang="zh-CN" altLang="en-US" dirty="0"/>
                <a:t>低噪声</a:t>
              </a: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65AD2BFB-05B7-4D12-B437-A87839E1B413}"/>
              </a:ext>
            </a:extLst>
          </p:cNvPr>
          <p:cNvSpPr txBox="1"/>
          <p:nvPr/>
        </p:nvSpPr>
        <p:spPr>
          <a:xfrm>
            <a:off x="1336040" y="6105525"/>
            <a:ext cx="24282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/>
              <a:t>电流灵敏型前置放大器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8C50B4B-E7DB-4FF9-90A6-6728FF1B0012}"/>
              </a:ext>
            </a:extLst>
          </p:cNvPr>
          <p:cNvSpPr txBox="1"/>
          <p:nvPr/>
        </p:nvSpPr>
        <p:spPr>
          <a:xfrm>
            <a:off x="6747510" y="6105525"/>
            <a:ext cx="24282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/>
              <a:t>数字化电子学机箱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ABDCA63-BF02-4157-A3A4-8933027CC7C2}"/>
              </a:ext>
            </a:extLst>
          </p:cNvPr>
          <p:cNvGrpSpPr/>
          <p:nvPr/>
        </p:nvGrpSpPr>
        <p:grpSpPr>
          <a:xfrm>
            <a:off x="0" y="5485892"/>
            <a:ext cx="12192000" cy="934085"/>
            <a:chOff x="0" y="5434330"/>
            <a:chExt cx="12192000" cy="934085"/>
          </a:xfrm>
        </p:grpSpPr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8EE153E7-4590-4BE4-8101-760F6E56C4AB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0" y="5434330"/>
              <a:ext cx="12192000" cy="934085"/>
            </a:xfrm>
            <a:prstGeom prst="rect">
              <a:avLst/>
            </a:prstGeom>
            <a:solidFill>
              <a:srgbClr val="D4E5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400" b="1">
                <a:sym typeface="+mn-ea"/>
              </a:endParaRP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68EAB3AB-C487-4C75-9775-46E0E1DCAC78}"/>
                </a:ext>
              </a:extLst>
            </p:cNvPr>
            <p:cNvSpPr txBox="1"/>
            <p:nvPr/>
          </p:nvSpPr>
          <p:spPr>
            <a:xfrm>
              <a:off x="125095" y="5674995"/>
              <a:ext cx="1195832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lnSpc>
                  <a:spcPct val="100000"/>
                </a:lnSpc>
                <a:buClr>
                  <a:schemeClr val="accent2"/>
                </a:buClr>
                <a:buFont typeface="Wingdings" panose="05000000000000000000" charset="0"/>
                <a:buChar char="p"/>
              </a:pP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读出电子学由电流灵敏型前置放大器和数字化模块组成，以满足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dN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/dx 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ea"/>
                </a:rPr>
                <a:t>测量要求</a:t>
              </a:r>
            </a:p>
          </p:txBody>
        </p:sp>
      </p:grpSp>
      <p:sp>
        <p:nvSpPr>
          <p:cNvPr id="78" name="文本框 77">
            <a:extLst>
              <a:ext uri="{FF2B5EF4-FFF2-40B4-BE49-F238E27FC236}">
                <a16:creationId xmlns:a16="http://schemas.microsoft.com/office/drawing/2014/main" id="{656FE8E4-4F13-461A-A652-FBA3332C97CC}"/>
              </a:ext>
            </a:extLst>
          </p:cNvPr>
          <p:cNvSpPr txBox="1"/>
          <p:nvPr/>
        </p:nvSpPr>
        <p:spPr>
          <a:xfrm>
            <a:off x="6588789" y="4166005"/>
            <a:ext cx="770255" cy="376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ADC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097A0187-76C0-4006-9E27-45F2D580CC39}"/>
              </a:ext>
            </a:extLst>
          </p:cNvPr>
          <p:cNvSpPr txBox="1"/>
          <p:nvPr/>
        </p:nvSpPr>
        <p:spPr>
          <a:xfrm>
            <a:off x="8401714" y="4166005"/>
            <a:ext cx="1014095" cy="376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</a:rPr>
              <a:t>FPGA</a:t>
            </a:r>
          </a:p>
        </p:txBody>
      </p:sp>
      <p:pic>
        <p:nvPicPr>
          <p:cNvPr id="126" name="图片 125">
            <a:extLst>
              <a:ext uri="{FF2B5EF4-FFF2-40B4-BE49-F238E27FC236}">
                <a16:creationId xmlns:a16="http://schemas.microsoft.com/office/drawing/2014/main" id="{92965CF1-A72D-4F4B-9B81-D2D6691E2A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0561" y="1274487"/>
            <a:ext cx="5340985" cy="1831340"/>
          </a:xfrm>
          <a:prstGeom prst="rect">
            <a:avLst/>
          </a:prstGeom>
        </p:spPr>
      </p:pic>
      <p:graphicFrame>
        <p:nvGraphicFramePr>
          <p:cNvPr id="128" name="表格 127">
            <a:extLst>
              <a:ext uri="{FF2B5EF4-FFF2-40B4-BE49-F238E27FC236}">
                <a16:creationId xmlns:a16="http://schemas.microsoft.com/office/drawing/2014/main" id="{EE6BEF0F-CD29-4A2D-BF73-E7435FBAF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803267"/>
              </p:ext>
            </p:extLst>
          </p:nvPr>
        </p:nvGraphicFramePr>
        <p:xfrm>
          <a:off x="1416367" y="3250692"/>
          <a:ext cx="9359266" cy="2131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79633">
                  <a:extLst>
                    <a:ext uri="{9D8B030D-6E8A-4147-A177-3AD203B41FA5}">
                      <a16:colId xmlns:a16="http://schemas.microsoft.com/office/drawing/2014/main" val="246618107"/>
                    </a:ext>
                  </a:extLst>
                </a:gridCol>
                <a:gridCol w="4679633">
                  <a:extLst>
                    <a:ext uri="{9D8B030D-6E8A-4147-A177-3AD203B41FA5}">
                      <a16:colId xmlns:a16="http://schemas.microsoft.com/office/drawing/2014/main" val="786195684"/>
                    </a:ext>
                  </a:extLst>
                </a:gridCol>
              </a:tblGrid>
              <a:tr h="43568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参数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参数值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8349982"/>
                  </a:ext>
                </a:extLst>
              </a:tr>
              <a:tr h="42392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电子学读出板数量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0510497"/>
                  </a:ext>
                </a:extLst>
              </a:tr>
              <a:tr h="42392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单个电子学板通道数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3005154"/>
                  </a:ext>
                </a:extLst>
              </a:tr>
              <a:tr h="42392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单板波形数据包大小（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通道）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B + 64 B + 4008 B * 10 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= 40208 B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8280697"/>
                  </a:ext>
                </a:extLst>
              </a:tr>
              <a:tr h="42392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电子学单板数据链路</a:t>
                      </a:r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带宽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Gbps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UDP)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4615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9879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FD86DCFD-D7C2-4B85-B40C-F8D6617EBA9F}"/>
              </a:ext>
            </a:extLst>
          </p:cNvPr>
          <p:cNvSpPr/>
          <p:nvPr/>
        </p:nvSpPr>
        <p:spPr>
          <a:xfrm>
            <a:off x="661931" y="746663"/>
            <a:ext cx="10868137" cy="192108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79ACD09-D8C6-4F97-8C54-842C565E076A}"/>
              </a:ext>
            </a:extLst>
          </p:cNvPr>
          <p:cNvSpPr txBox="1"/>
          <p:nvPr/>
        </p:nvSpPr>
        <p:spPr>
          <a:xfrm>
            <a:off x="984513" y="801333"/>
            <a:ext cx="202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核心功能需求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E5F50E2-0AC8-4CF2-A7C8-C405DDAF37E4}"/>
              </a:ext>
            </a:extLst>
          </p:cNvPr>
          <p:cNvSpPr txBox="1"/>
          <p:nvPr/>
        </p:nvSpPr>
        <p:spPr>
          <a:xfrm>
            <a:off x="135204" y="1141882"/>
            <a:ext cx="9982220" cy="144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100" dirty="0"/>
              <a:t> </a:t>
            </a:r>
            <a:r>
              <a:rPr lang="zh-CN" altLang="en-US" sz="2000" dirty="0"/>
              <a:t>数据</a:t>
            </a:r>
            <a:r>
              <a:rPr kumimoji="1"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读出</a:t>
            </a:r>
            <a:r>
              <a:rPr lang="zh-CN" altLang="en-US" sz="2000" dirty="0"/>
              <a:t>：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从前端电子学获取实验数据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 </a:t>
            </a:r>
            <a:r>
              <a:rPr lang="zh-CN" altLang="en-US" sz="2000" dirty="0"/>
              <a:t>数据</a:t>
            </a:r>
            <a:r>
              <a:rPr kumimoji="1"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校验处理</a:t>
            </a:r>
            <a:r>
              <a:rPr lang="zh-CN" altLang="en-US" sz="2000" dirty="0"/>
              <a:t>：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根据实验要求，对数据进行在线校验、解析，并转发给图像显示界面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 </a:t>
            </a:r>
            <a:r>
              <a:rPr lang="zh-CN" altLang="en-US" sz="2000" dirty="0"/>
              <a:t>数据</a:t>
            </a:r>
            <a:r>
              <a:rPr kumimoji="1"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存储</a:t>
            </a:r>
            <a:r>
              <a:rPr lang="zh-CN" altLang="en-US" sz="2000" dirty="0"/>
              <a:t>：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存储实验过程中的原始数据、解析数据</a:t>
            </a:r>
            <a:endParaRPr lang="zh-CN" altLang="en-US" sz="2000" dirty="0"/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D52E4B77-2FD6-40D8-A291-A3CB10C49514}"/>
              </a:ext>
            </a:extLst>
          </p:cNvPr>
          <p:cNvSpPr/>
          <p:nvPr/>
        </p:nvSpPr>
        <p:spPr>
          <a:xfrm>
            <a:off x="661931" y="2774753"/>
            <a:ext cx="10868137" cy="2109397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32FEE8B3-FA42-4D30-A855-4BD073CEF167}"/>
              </a:ext>
            </a:extLst>
          </p:cNvPr>
          <p:cNvSpPr/>
          <p:nvPr/>
        </p:nvSpPr>
        <p:spPr>
          <a:xfrm>
            <a:off x="661931" y="4967316"/>
            <a:ext cx="10868137" cy="14027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918447D1-B999-45EF-8EEA-4CDB470B9754}"/>
              </a:ext>
            </a:extLst>
          </p:cNvPr>
          <p:cNvSpPr txBox="1"/>
          <p:nvPr/>
        </p:nvSpPr>
        <p:spPr>
          <a:xfrm>
            <a:off x="1023291" y="2799642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用户控制与在线显示功能需求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1F8F5A48-8771-4ABC-9E88-919A1AAE2F1B}"/>
              </a:ext>
            </a:extLst>
          </p:cNvPr>
          <p:cNvSpPr txBox="1"/>
          <p:nvPr/>
        </p:nvSpPr>
        <p:spPr>
          <a:xfrm>
            <a:off x="135204" y="3217488"/>
            <a:ext cx="11196595" cy="1592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运行控制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完整的运行控制界面，控制</a:t>
            </a:r>
            <a:r>
              <a:rPr lang="zh-CN" altLang="zh-CN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与前端电子学的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TCP</a:t>
            </a:r>
            <a:r>
              <a:rPr lang="zh-CN" altLang="zh-CN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连接、断开，数据读出的启动、停止等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2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在线显示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状态监测信息、实时波形显示、运行的警告报错</a:t>
            </a: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2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参数配置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根据配置文件，生成相应配置信息，发送给电子学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2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日志记录</a:t>
            </a:r>
            <a:r>
              <a:rPr lang="zh-CN" alt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实验运行过程中的信息记录</a:t>
            </a:r>
            <a:endParaRPr lang="zh-CN" altLang="en-US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E8CA852-2D99-45C2-8BEE-09E043644273}"/>
              </a:ext>
            </a:extLst>
          </p:cNvPr>
          <p:cNvSpPr txBox="1"/>
          <p:nvPr/>
        </p:nvSpPr>
        <p:spPr>
          <a:xfrm>
            <a:off x="984513" y="4961773"/>
            <a:ext cx="202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其他需求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03B8534F-00F2-46CB-8B6B-1DCF7CA5DE98}"/>
              </a:ext>
            </a:extLst>
          </p:cNvPr>
          <p:cNvSpPr txBox="1"/>
          <p:nvPr/>
        </p:nvSpPr>
        <p:spPr>
          <a:xfrm>
            <a:off x="135204" y="5323772"/>
            <a:ext cx="10798149" cy="981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100" dirty="0"/>
              <a:t> </a:t>
            </a:r>
            <a:r>
              <a:rPr kumimoji="1"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稳定性</a:t>
            </a:r>
            <a:r>
              <a:rPr kumimoji="1" lang="zh-CN" altLang="en-US" sz="2000" dirty="0">
                <a:latin typeface="+mn-ea"/>
                <a:cs typeface="Times New Roman" panose="02020603050405020304" pitchFamily="18" charset="0"/>
              </a:rPr>
              <a:t>与</a:t>
            </a:r>
            <a:r>
              <a:rPr kumimoji="1"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健壮性</a:t>
            </a:r>
            <a:r>
              <a:rPr lang="zh-CN" altLang="en-US" sz="2000" dirty="0"/>
              <a:t>需求：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支持</a:t>
            </a:r>
            <a:r>
              <a:rPr lang="zh-CN" altLang="zh-CN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长时间、高带宽、高事例率工作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，能够应对实验中各种异常情况</a:t>
            </a:r>
            <a:endParaRPr lang="en-US" altLang="zh-CN" sz="2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 </a:t>
            </a:r>
            <a:r>
              <a:rPr lang="zh-CN" altLang="en-US" sz="2000" dirty="0"/>
              <a:t>软件</a:t>
            </a:r>
            <a:r>
              <a:rPr kumimoji="1"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复用</a:t>
            </a:r>
            <a:r>
              <a:rPr lang="zh-CN" altLang="en-US" sz="2000" dirty="0"/>
              <a:t>需求：</a:t>
            </a:r>
            <a:r>
              <a:rPr kumimoji="1"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具有</a:t>
            </a:r>
            <a:r>
              <a:rPr kumimoji="1"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利于迭代式开发</a:t>
            </a:r>
            <a:r>
              <a:rPr kumimoji="1"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的、</a:t>
            </a:r>
            <a:r>
              <a:rPr kumimoji="1"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灵活</a:t>
            </a:r>
            <a:r>
              <a:rPr kumimoji="1" lang="zh-CN" altLang="en-US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的软件结构，以适应实验不断增加的新需求</a:t>
            </a:r>
            <a:endParaRPr kumimoji="1" lang="en-US" altLang="zh-CN" sz="2000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94FD0152-0D57-4540-9615-672F94C00DF5}"/>
              </a:ext>
            </a:extLst>
          </p:cNvPr>
          <p:cNvGrpSpPr/>
          <p:nvPr/>
        </p:nvGrpSpPr>
        <p:grpSpPr>
          <a:xfrm>
            <a:off x="-10902" y="-1651"/>
            <a:ext cx="6563167" cy="540323"/>
            <a:chOff x="-10902" y="-1651"/>
            <a:chExt cx="6563167" cy="540323"/>
          </a:xfrm>
        </p:grpSpPr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079B121D-3088-4AE4-82A6-4C5F09A439C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-543" y="0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87" name="TextBox 11">
              <a:extLst>
                <a:ext uri="{FF2B5EF4-FFF2-40B4-BE49-F238E27FC236}">
                  <a16:creationId xmlns:a16="http://schemas.microsoft.com/office/drawing/2014/main" id="{30C21ED2-EB22-4611-9DA7-A47F62E489DB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-10902" y="102332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研究背景</a:t>
              </a: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1B4518A8-9EFB-4920-8689-768A9BED8FC1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904673" y="-1651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78857A8C-0AD6-4C55-A846-F7B8DE54DED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602747" y="-1651"/>
              <a:ext cx="1295055" cy="5403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90" name="TextBox 11">
              <a:extLst>
                <a:ext uri="{FF2B5EF4-FFF2-40B4-BE49-F238E27FC236}">
                  <a16:creationId xmlns:a16="http://schemas.microsoft.com/office/drawing/2014/main" id="{51701ACE-C3AB-4929-851D-B1B867D0B5F8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2573903" y="88695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设计实现</a:t>
              </a:r>
            </a:p>
          </p:txBody>
        </p:sp>
        <p:sp>
          <p:nvSpPr>
            <p:cNvPr id="91" name="TextBox 11">
              <a:extLst>
                <a:ext uri="{FF2B5EF4-FFF2-40B4-BE49-F238E27FC236}">
                  <a16:creationId xmlns:a16="http://schemas.microsoft.com/office/drawing/2014/main" id="{508484A9-D70A-4EFB-8103-EE1D0C665F50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3854062" y="86586"/>
              <a:ext cx="1345666" cy="34315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性能测试</a:t>
              </a:r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9E2987D0-C6CA-4796-9F81-45F08454B39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300648" y="1450"/>
              <a:ext cx="1295055" cy="537221"/>
            </a:xfrm>
            <a:prstGeom prst="rect">
              <a:avLst/>
            </a:prstGeom>
            <a:solidFill>
              <a:srgbClr val="0E58C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93" name="TextBox 11">
              <a:extLst>
                <a:ext uri="{FF2B5EF4-FFF2-40B4-BE49-F238E27FC236}">
                  <a16:creationId xmlns:a16="http://schemas.microsoft.com/office/drawing/2014/main" id="{2B988A57-E2A2-48F2-B035-87FEBDC96BC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1275342" y="96842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需求分析</a:t>
              </a:r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9A2A8BA4-1D5C-4EC7-9B7A-B7C9B7DCD9C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06599" y="3048"/>
              <a:ext cx="1295055" cy="5277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95" name="TextBox 11">
              <a:extLst>
                <a:ext uri="{FF2B5EF4-FFF2-40B4-BE49-F238E27FC236}">
                  <a16:creationId xmlns:a16="http://schemas.microsoft.com/office/drawing/2014/main" id="{152C8738-DCF4-433F-A9E2-1CAC84A150C3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206599" y="89235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总结计划</a:t>
              </a:r>
            </a:p>
          </p:txBody>
        </p: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9CC79624-E7F3-4153-AE11-D42B79B4C679}"/>
                </a:ext>
              </a:extLst>
            </p:cNvPr>
            <p:cNvCxnSpPr/>
            <p:nvPr/>
          </p:nvCxnSpPr>
          <p:spPr>
            <a:xfrm>
              <a:off x="5204593" y="96842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3D6B3788-06C0-4D00-962F-02BFF13EF497}"/>
              </a:ext>
            </a:extLst>
          </p:cNvPr>
          <p:cNvCxnSpPr/>
          <p:nvPr/>
        </p:nvCxnSpPr>
        <p:spPr>
          <a:xfrm>
            <a:off x="3897802" y="89344"/>
            <a:ext cx="0" cy="352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407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BBF3CA8-74FA-4A8E-8E63-CB61101D7446}"/>
              </a:ext>
            </a:extLst>
          </p:cNvPr>
          <p:cNvGrpSpPr/>
          <p:nvPr/>
        </p:nvGrpSpPr>
        <p:grpSpPr>
          <a:xfrm>
            <a:off x="108719" y="697404"/>
            <a:ext cx="652014" cy="444500"/>
            <a:chOff x="1807552" y="2241179"/>
            <a:chExt cx="1409781" cy="891488"/>
          </a:xfrm>
        </p:grpSpPr>
        <p:sp>
          <p:nvSpPr>
            <p:cNvPr id="14" name="箭头: V 形 13">
              <a:extLst>
                <a:ext uri="{FF2B5EF4-FFF2-40B4-BE49-F238E27FC236}">
                  <a16:creationId xmlns:a16="http://schemas.microsoft.com/office/drawing/2014/main" id="{789AC77F-5CCF-4B04-8BEB-939ECD09E28C}"/>
                </a:ext>
              </a:extLst>
            </p:cNvPr>
            <p:cNvSpPr/>
            <p:nvPr/>
          </p:nvSpPr>
          <p:spPr>
            <a:xfrm>
              <a:off x="1807552" y="2241179"/>
              <a:ext cx="683930" cy="891488"/>
            </a:xfrm>
            <a:prstGeom prst="chevron">
              <a:avLst/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箭头: V 形 14">
              <a:extLst>
                <a:ext uri="{FF2B5EF4-FFF2-40B4-BE49-F238E27FC236}">
                  <a16:creationId xmlns:a16="http://schemas.microsoft.com/office/drawing/2014/main" id="{12539FF4-78D5-4E21-8BE0-9B5BDA5E8FFC}"/>
                </a:ext>
              </a:extLst>
            </p:cNvPr>
            <p:cNvSpPr/>
            <p:nvPr/>
          </p:nvSpPr>
          <p:spPr>
            <a:xfrm>
              <a:off x="2109204" y="2241179"/>
              <a:ext cx="683930" cy="891488"/>
            </a:xfrm>
            <a:prstGeom prst="chevron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箭头: V 形 15">
              <a:extLst>
                <a:ext uri="{FF2B5EF4-FFF2-40B4-BE49-F238E27FC236}">
                  <a16:creationId xmlns:a16="http://schemas.microsoft.com/office/drawing/2014/main" id="{3F28CBEA-9A9E-4548-98A6-8151F07A1113}"/>
                </a:ext>
              </a:extLst>
            </p:cNvPr>
            <p:cNvSpPr/>
            <p:nvPr/>
          </p:nvSpPr>
          <p:spPr>
            <a:xfrm>
              <a:off x="2363726" y="2241179"/>
              <a:ext cx="683930" cy="891488"/>
            </a:xfrm>
            <a:prstGeom prst="chevron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AC392084-343A-4CCC-B844-A2798B654D5C}"/>
                </a:ext>
              </a:extLst>
            </p:cNvPr>
            <p:cNvSpPr/>
            <p:nvPr/>
          </p:nvSpPr>
          <p:spPr>
            <a:xfrm>
              <a:off x="2533403" y="2241179"/>
              <a:ext cx="683930" cy="891488"/>
            </a:xfrm>
            <a:prstGeom prst="chevron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1296B98A-20B9-4E0A-A6E2-EF464DB6B04A}"/>
              </a:ext>
            </a:extLst>
          </p:cNvPr>
          <p:cNvSpPr/>
          <p:nvPr/>
        </p:nvSpPr>
        <p:spPr>
          <a:xfrm>
            <a:off x="760736" y="592894"/>
            <a:ext cx="21082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DAQ</a:t>
            </a:r>
            <a:r>
              <a:rPr lang="zh-CN" alt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框架</a:t>
            </a:r>
            <a:endParaRPr lang="zh-CN" alt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AA62EC3D-702C-473A-A08B-75941DA4B836}"/>
              </a:ext>
            </a:extLst>
          </p:cNvPr>
          <p:cNvGrpSpPr/>
          <p:nvPr/>
        </p:nvGrpSpPr>
        <p:grpSpPr>
          <a:xfrm>
            <a:off x="-10902" y="-1651"/>
            <a:ext cx="6563167" cy="540323"/>
            <a:chOff x="-10902" y="-1651"/>
            <a:chExt cx="6563167" cy="540323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C453A446-4585-412D-A65B-EEB5329CB9C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-543" y="0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11">
              <a:extLst>
                <a:ext uri="{FF2B5EF4-FFF2-40B4-BE49-F238E27FC236}">
                  <a16:creationId xmlns:a16="http://schemas.microsoft.com/office/drawing/2014/main" id="{E22C39CE-7932-49DF-A701-736A203BC95B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-10902" y="102332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研究背景</a:t>
              </a: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3892A88D-991D-4899-A2D3-2B0AA546132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904673" y="-1651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F96B60CA-AF3C-45B8-95F0-E1A25124744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602747" y="-1651"/>
              <a:ext cx="1295055" cy="540323"/>
            </a:xfrm>
            <a:prstGeom prst="rect">
              <a:avLst/>
            </a:prstGeom>
            <a:solidFill>
              <a:srgbClr val="0E58C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11">
              <a:extLst>
                <a:ext uri="{FF2B5EF4-FFF2-40B4-BE49-F238E27FC236}">
                  <a16:creationId xmlns:a16="http://schemas.microsoft.com/office/drawing/2014/main" id="{9BF71002-26B0-4EA3-8C69-4F4E1681D847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2573903" y="88695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设计实现</a:t>
              </a:r>
            </a:p>
          </p:txBody>
        </p:sp>
        <p:sp>
          <p:nvSpPr>
            <p:cNvPr id="51" name="TextBox 11">
              <a:extLst>
                <a:ext uri="{FF2B5EF4-FFF2-40B4-BE49-F238E27FC236}">
                  <a16:creationId xmlns:a16="http://schemas.microsoft.com/office/drawing/2014/main" id="{8E05E649-BAFC-4336-8D18-88B68C11F641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3854062" y="86586"/>
              <a:ext cx="1345666" cy="34315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性能测试</a:t>
              </a: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98267768-AF64-4781-9939-3C53C32BC9E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300648" y="1451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11">
              <a:extLst>
                <a:ext uri="{FF2B5EF4-FFF2-40B4-BE49-F238E27FC236}">
                  <a16:creationId xmlns:a16="http://schemas.microsoft.com/office/drawing/2014/main" id="{0504625C-F69A-4319-8CBC-9EF211D9AC44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1275342" y="96842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需求分析</a:t>
              </a:r>
            </a:p>
          </p:txBody>
        </p: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3547D3C2-1AF1-4D8C-B3AF-E7B5B5ACA571}"/>
                </a:ext>
              </a:extLst>
            </p:cNvPr>
            <p:cNvCxnSpPr/>
            <p:nvPr/>
          </p:nvCxnSpPr>
          <p:spPr>
            <a:xfrm>
              <a:off x="1295055" y="99962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B1E643ED-0B50-4508-8071-76D06CB19A1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06599" y="3048"/>
              <a:ext cx="1295055" cy="5277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11">
              <a:extLst>
                <a:ext uri="{FF2B5EF4-FFF2-40B4-BE49-F238E27FC236}">
                  <a16:creationId xmlns:a16="http://schemas.microsoft.com/office/drawing/2014/main" id="{831E4DF7-44AE-4B03-A1A4-6C6FB3A71140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206599" y="89235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总结计划</a:t>
              </a:r>
            </a:p>
          </p:txBody>
        </p: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C4AF9F0B-ED45-499F-82AD-C6FDCF5DE80A}"/>
                </a:ext>
              </a:extLst>
            </p:cNvPr>
            <p:cNvCxnSpPr/>
            <p:nvPr/>
          </p:nvCxnSpPr>
          <p:spPr>
            <a:xfrm>
              <a:off x="5204593" y="96842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333D0D4-F91D-4BB8-B298-E1284BC77DCA}"/>
              </a:ext>
            </a:extLst>
          </p:cNvPr>
          <p:cNvGrpSpPr/>
          <p:nvPr/>
        </p:nvGrpSpPr>
        <p:grpSpPr>
          <a:xfrm>
            <a:off x="6755195" y="1381465"/>
            <a:ext cx="5401126" cy="6490495"/>
            <a:chOff x="6709563" y="1432661"/>
            <a:chExt cx="5401126" cy="7800724"/>
          </a:xfrm>
        </p:grpSpPr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DECBC397-CBA5-4CCF-9399-028EC0891E8E}"/>
                </a:ext>
              </a:extLst>
            </p:cNvPr>
            <p:cNvSpPr/>
            <p:nvPr/>
          </p:nvSpPr>
          <p:spPr>
            <a:xfrm>
              <a:off x="6709563" y="1432661"/>
              <a:ext cx="5401126" cy="78007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rtl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</a:t>
              </a:r>
              <a:r>
                <a:rPr lang="zh-CN" altLang="en-US" sz="2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采用</a:t>
              </a:r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模块化</a:t>
              </a:r>
              <a:r>
                <a:rPr lang="zh-CN" altLang="en-US" sz="2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设计策略， 设计了一个</a:t>
              </a:r>
              <a:r>
                <a:rPr lang="zh-CN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低耦合</a:t>
              </a:r>
              <a:r>
                <a:rPr lang="zh-CN" altLang="en-US" sz="20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的数据获取系统</a:t>
              </a:r>
              <a:endParaRPr lang="en-US" altLang="zh-CN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marL="342900" indent="-342900" algn="just">
                <a:lnSpc>
                  <a:spcPct val="150000"/>
                </a:lnSpc>
                <a:buClr>
                  <a:srgbClr val="0E58C4"/>
                </a:buClr>
                <a:buFont typeface="Wingdings" panose="05000000000000000000" pitchFamily="2" charset="2"/>
                <a:buChar char="Ø"/>
                <a:defRPr/>
              </a:pPr>
              <a:r>
                <a:rPr lang="zh-CN" altLang="en-US" sz="2200" b="1" dirty="0">
                  <a:latin typeface="+mj-ea"/>
                  <a:ea typeface="+mj-ea"/>
                  <a:sym typeface="+mn-ea"/>
                </a:rPr>
                <a:t>数据流软件</a:t>
              </a:r>
              <a:endParaRPr lang="en-US" altLang="zh-CN" sz="2200" b="1" dirty="0">
                <a:latin typeface="+mj-ea"/>
                <a:ea typeface="+mj-ea"/>
                <a:sym typeface="+mn-ea"/>
              </a:endParaRPr>
            </a:p>
            <a:p>
              <a:pPr algn="just">
                <a:lnSpc>
                  <a:spcPct val="150000"/>
                </a:lnSpc>
                <a:buClr>
                  <a:srgbClr val="0E58C4"/>
                </a:buClr>
                <a:defRPr/>
              </a:pPr>
              <a:r>
                <a:rPr lang="en-US" altLang="zh-CN" sz="2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Times New Roman" panose="02020603050405020304" pitchFamily="18" charset="0"/>
                  <a:sym typeface="+mn-ea"/>
                </a:rPr>
                <a:t>  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负责与电子学数据传输相关工作：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endParaRPr>
            </a:p>
            <a:p>
              <a:pPr algn="just">
                <a:lnSpc>
                  <a:spcPct val="150000"/>
                </a:lnSpc>
                <a:buClr>
                  <a:srgbClr val="0E58C4"/>
                </a:buClr>
                <a:defRPr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 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电子学配置、数据的读出、在线处理和存储</a:t>
              </a:r>
              <a:endParaRPr lang="en-US" altLang="zh-CN" sz="2000" b="1" dirty="0">
                <a:latin typeface="+mj-ea"/>
                <a:ea typeface="+mj-ea"/>
                <a:sym typeface="+mn-ea"/>
              </a:endParaRPr>
            </a:p>
            <a:p>
              <a:pPr marL="342900" indent="-342900" algn="just">
                <a:lnSpc>
                  <a:spcPct val="150000"/>
                </a:lnSpc>
                <a:buClr>
                  <a:srgbClr val="0E58C4"/>
                </a:buClr>
                <a:buFont typeface="Wingdings" panose="05000000000000000000" pitchFamily="2" charset="2"/>
                <a:buChar char="Ø"/>
                <a:defRPr/>
              </a:pPr>
              <a:r>
                <a:rPr lang="zh-CN" altLang="en-US" sz="2200" b="1" dirty="0">
                  <a:latin typeface="+mj-ea"/>
                  <a:ea typeface="+mj-ea"/>
                  <a:sym typeface="+mn-ea"/>
                </a:rPr>
                <a:t>用户交互软件</a:t>
              </a:r>
              <a:endParaRPr lang="en-US" altLang="zh-CN" sz="2200" b="1" dirty="0">
                <a:latin typeface="+mj-ea"/>
                <a:ea typeface="+mj-ea"/>
                <a:sym typeface="+mn-ea"/>
              </a:endParaRPr>
            </a:p>
            <a:p>
              <a:pPr marL="558900" lvl="1" indent="-342900" algn="just" defTabSz="914400" fontAlgn="auto">
                <a:lnSpc>
                  <a:spcPct val="125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>
                    <a:lumMod val="90000"/>
                  </a:schemeClr>
                </a:buClr>
                <a:buFont typeface="Wingdings" panose="05000000000000000000" pitchFamily="2" charset="2"/>
                <a:buChar char="l"/>
                <a:defRPr/>
              </a:pP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为实验用户提供友好的交互界面</a:t>
              </a:r>
              <a:endPara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marL="558900" lvl="1" indent="-342900" algn="just" defTabSz="914400" fontAlgn="auto">
                <a:lnSpc>
                  <a:spcPct val="125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>
                    <a:lumMod val="90000"/>
                  </a:schemeClr>
                </a:buClr>
                <a:buFont typeface="Wingdings" panose="05000000000000000000" pitchFamily="2" charset="2"/>
                <a:buChar char="l"/>
                <a:defRPr/>
              </a:pP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控制数据流软件的运行</a:t>
              </a:r>
              <a:endPara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marL="558900" lvl="1" indent="-342900" algn="just" defTabSz="914400" fontAlgn="auto">
                <a:lnSpc>
                  <a:spcPct val="125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>
                    <a:lumMod val="90000"/>
                  </a:schemeClr>
                </a:buClr>
                <a:buFont typeface="Wingdings" panose="05000000000000000000" pitchFamily="2" charset="2"/>
                <a:buChar char="l"/>
                <a:defRPr/>
              </a:pP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实现日志管理、监测信息展示等功能</a:t>
              </a:r>
              <a:endPara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marL="558900" lvl="1" indent="-342900" algn="just" defTabSz="914400" fontAlgn="auto">
                <a:lnSpc>
                  <a:spcPct val="125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>
                    <a:lumMod val="90000"/>
                  </a:schemeClr>
                </a:buClr>
                <a:buFont typeface="Wingdings" panose="05000000000000000000" pitchFamily="2" charset="2"/>
                <a:buChar char="l"/>
                <a:defRPr/>
              </a:pP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波形数据实时展示</a:t>
              </a:r>
              <a:endPara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algn="just">
                <a:lnSpc>
                  <a:spcPct val="150000"/>
                </a:lnSpc>
                <a:buClr>
                  <a:srgbClr val="0E58C4"/>
                </a:buClr>
                <a:defRPr/>
              </a:pPr>
              <a:endParaRPr lang="en-US" altLang="zh-CN" sz="2200" b="1" dirty="0">
                <a:solidFill>
                  <a:srgbClr val="0000FF"/>
                </a:solidFill>
                <a:latin typeface="+mj-ea"/>
                <a:ea typeface="+mj-ea"/>
                <a:sym typeface="+mn-ea"/>
              </a:endParaRPr>
            </a:p>
            <a:p>
              <a:pPr lvl="0" algn="just" rtl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    </a:t>
              </a:r>
              <a:endPara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lvl="0" rtl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19B13034-5CA9-4F1D-878E-F2D70C65D450}"/>
                </a:ext>
              </a:extLst>
            </p:cNvPr>
            <p:cNvSpPr/>
            <p:nvPr/>
          </p:nvSpPr>
          <p:spPr>
            <a:xfrm>
              <a:off x="8750949" y="2678928"/>
              <a:ext cx="1381563" cy="406866"/>
            </a:xfrm>
            <a:prstGeom prst="rect">
              <a:avLst/>
            </a:prstGeom>
            <a:solidFill>
              <a:srgbClr val="C8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DAQ</a:t>
              </a:r>
              <a:r>
                <a:rPr lang="en-US" altLang="zh-CN" dirty="0">
                  <a:solidFill>
                    <a:schemeClr val="bg1"/>
                  </a:solidFill>
                  <a:latin typeface="Yu Gothic UI Semibold" panose="020B0700000000000000" pitchFamily="34" charset="-128"/>
                  <a:ea typeface="Yu Gothic UI Semibold" panose="020B0700000000000000" pitchFamily="34" charset="-128"/>
                </a:rPr>
                <a:t> 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</a:t>
              </a:r>
            </a:p>
          </p:txBody>
        </p:sp>
      </p:grpSp>
      <p:sp>
        <p:nvSpPr>
          <p:cNvPr id="104" name="矩形 103">
            <a:extLst>
              <a:ext uri="{FF2B5EF4-FFF2-40B4-BE49-F238E27FC236}">
                <a16:creationId xmlns:a16="http://schemas.microsoft.com/office/drawing/2014/main" id="{B30BC2C4-A651-4D59-8AFE-D54CBDE4AFAF}"/>
              </a:ext>
            </a:extLst>
          </p:cNvPr>
          <p:cNvSpPr/>
          <p:nvPr/>
        </p:nvSpPr>
        <p:spPr>
          <a:xfrm>
            <a:off x="1772452" y="4018342"/>
            <a:ext cx="4944819" cy="1916688"/>
          </a:xfrm>
          <a:prstGeom prst="rect">
            <a:avLst/>
          </a:prstGeom>
          <a:noFill/>
          <a:ln w="28575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6A1A175F-A709-4C6F-93EC-C1059AF3C953}"/>
              </a:ext>
            </a:extLst>
          </p:cNvPr>
          <p:cNvSpPr txBox="1"/>
          <p:nvPr/>
        </p:nvSpPr>
        <p:spPr>
          <a:xfrm>
            <a:off x="3332290" y="6024498"/>
            <a:ext cx="1661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DAQ 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整体架构</a:t>
            </a: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E59FAD6B-83A0-41D1-9072-6476D606B09C}"/>
              </a:ext>
            </a:extLst>
          </p:cNvPr>
          <p:cNvSpPr/>
          <p:nvPr/>
        </p:nvSpPr>
        <p:spPr>
          <a:xfrm>
            <a:off x="395870" y="1666086"/>
            <a:ext cx="1213378" cy="181077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F0DBBF1E-D7DA-4966-8D41-A9CB99C38B46}"/>
              </a:ext>
            </a:extLst>
          </p:cNvPr>
          <p:cNvSpPr/>
          <p:nvPr/>
        </p:nvSpPr>
        <p:spPr>
          <a:xfrm>
            <a:off x="245828" y="1819993"/>
            <a:ext cx="1179144" cy="181077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83910483-CEC0-4666-970C-4079537C30CA}"/>
              </a:ext>
            </a:extLst>
          </p:cNvPr>
          <p:cNvSpPr/>
          <p:nvPr/>
        </p:nvSpPr>
        <p:spPr>
          <a:xfrm>
            <a:off x="51375" y="2001403"/>
            <a:ext cx="1179144" cy="1810776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电子学读出板</a:t>
            </a:r>
          </a:p>
        </p:txBody>
      </p:sp>
      <p:sp>
        <p:nvSpPr>
          <p:cNvPr id="109" name="矩形: 圆角 108">
            <a:extLst>
              <a:ext uri="{FF2B5EF4-FFF2-40B4-BE49-F238E27FC236}">
                <a16:creationId xmlns:a16="http://schemas.microsoft.com/office/drawing/2014/main" id="{124CB90C-94A0-438D-968A-F601CF177469}"/>
              </a:ext>
            </a:extLst>
          </p:cNvPr>
          <p:cNvSpPr/>
          <p:nvPr/>
        </p:nvSpPr>
        <p:spPr>
          <a:xfrm>
            <a:off x="2528523" y="2250390"/>
            <a:ext cx="915860" cy="536712"/>
          </a:xfrm>
          <a:prstGeom prst="roundRect">
            <a:avLst/>
          </a:prstGeom>
          <a:solidFill>
            <a:srgbClr val="0053A3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rPr>
              <a:t>数据接收</a:t>
            </a:r>
          </a:p>
        </p:txBody>
      </p:sp>
      <p:sp>
        <p:nvSpPr>
          <p:cNvPr id="110" name="矩形: 圆角 109">
            <a:extLst>
              <a:ext uri="{FF2B5EF4-FFF2-40B4-BE49-F238E27FC236}">
                <a16:creationId xmlns:a16="http://schemas.microsoft.com/office/drawing/2014/main" id="{78288192-C2D6-4C23-99F1-1F44CACBBB11}"/>
              </a:ext>
            </a:extLst>
          </p:cNvPr>
          <p:cNvSpPr/>
          <p:nvPr/>
        </p:nvSpPr>
        <p:spPr>
          <a:xfrm>
            <a:off x="4116337" y="2257866"/>
            <a:ext cx="915860" cy="536712"/>
          </a:xfrm>
          <a:prstGeom prst="roundRect">
            <a:avLst/>
          </a:prstGeom>
          <a:solidFill>
            <a:srgbClr val="0053A3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rPr>
              <a:t>数据处理</a:t>
            </a:r>
          </a:p>
        </p:txBody>
      </p:sp>
      <p:sp>
        <p:nvSpPr>
          <p:cNvPr id="111" name="矩形: 圆角 110">
            <a:extLst>
              <a:ext uri="{FF2B5EF4-FFF2-40B4-BE49-F238E27FC236}">
                <a16:creationId xmlns:a16="http://schemas.microsoft.com/office/drawing/2014/main" id="{7249AC49-02C5-49C3-A970-1AADC72F2182}"/>
              </a:ext>
            </a:extLst>
          </p:cNvPr>
          <p:cNvSpPr/>
          <p:nvPr/>
        </p:nvSpPr>
        <p:spPr>
          <a:xfrm>
            <a:off x="5708886" y="2274008"/>
            <a:ext cx="915860" cy="536712"/>
          </a:xfrm>
          <a:prstGeom prst="roundRect">
            <a:avLst/>
          </a:prstGeom>
          <a:solidFill>
            <a:srgbClr val="0053A3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rPr>
              <a:t>数据存储</a:t>
            </a:r>
          </a:p>
        </p:txBody>
      </p:sp>
      <p:sp>
        <p:nvSpPr>
          <p:cNvPr id="112" name="矩形: 圆角 111">
            <a:extLst>
              <a:ext uri="{FF2B5EF4-FFF2-40B4-BE49-F238E27FC236}">
                <a16:creationId xmlns:a16="http://schemas.microsoft.com/office/drawing/2014/main" id="{06ACC781-8DE8-481F-99DC-CCFFE111922C}"/>
              </a:ext>
            </a:extLst>
          </p:cNvPr>
          <p:cNvSpPr/>
          <p:nvPr/>
        </p:nvSpPr>
        <p:spPr>
          <a:xfrm>
            <a:off x="2517186" y="2900833"/>
            <a:ext cx="915860" cy="536712"/>
          </a:xfrm>
          <a:prstGeom prst="roundRect">
            <a:avLst/>
          </a:prstGeom>
          <a:solidFill>
            <a:srgbClr val="0053A3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rPr>
              <a:t>参数配置</a:t>
            </a:r>
          </a:p>
        </p:txBody>
      </p:sp>
      <p:sp>
        <p:nvSpPr>
          <p:cNvPr id="113" name="箭头: 右 112">
            <a:extLst>
              <a:ext uri="{FF2B5EF4-FFF2-40B4-BE49-F238E27FC236}">
                <a16:creationId xmlns:a16="http://schemas.microsoft.com/office/drawing/2014/main" id="{16EEBB11-84B5-411E-BA78-E787D1321F94}"/>
              </a:ext>
            </a:extLst>
          </p:cNvPr>
          <p:cNvSpPr/>
          <p:nvPr/>
        </p:nvSpPr>
        <p:spPr>
          <a:xfrm>
            <a:off x="3448429" y="2490994"/>
            <a:ext cx="660503" cy="142490"/>
          </a:xfrm>
          <a:prstGeom prst="rightArrow">
            <a:avLst/>
          </a:prstGeom>
          <a:noFill/>
          <a:ln w="1270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4" name="箭头: 右 113">
            <a:extLst>
              <a:ext uri="{FF2B5EF4-FFF2-40B4-BE49-F238E27FC236}">
                <a16:creationId xmlns:a16="http://schemas.microsoft.com/office/drawing/2014/main" id="{F74D3B80-5904-4E86-89A5-75DC10A1C793}"/>
              </a:ext>
            </a:extLst>
          </p:cNvPr>
          <p:cNvSpPr/>
          <p:nvPr/>
        </p:nvSpPr>
        <p:spPr>
          <a:xfrm>
            <a:off x="5040290" y="2494384"/>
            <a:ext cx="660503" cy="142490"/>
          </a:xfrm>
          <a:prstGeom prst="rightArrow">
            <a:avLst/>
          </a:prstGeom>
          <a:noFill/>
          <a:ln w="1270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F8FE1B94-9679-4196-A0C9-7572424DDC79}"/>
              </a:ext>
            </a:extLst>
          </p:cNvPr>
          <p:cNvSpPr/>
          <p:nvPr/>
        </p:nvSpPr>
        <p:spPr>
          <a:xfrm>
            <a:off x="1772452" y="1721295"/>
            <a:ext cx="4944819" cy="1916688"/>
          </a:xfrm>
          <a:prstGeom prst="rect">
            <a:avLst/>
          </a:prstGeom>
          <a:noFill/>
          <a:ln w="28575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8C217D92-2596-4BEF-A6E6-3740DDFD412E}"/>
              </a:ext>
            </a:extLst>
          </p:cNvPr>
          <p:cNvSpPr txBox="1"/>
          <p:nvPr/>
        </p:nvSpPr>
        <p:spPr>
          <a:xfrm>
            <a:off x="5627096" y="3338383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数据流软件</a:t>
            </a: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2B966F4E-D4A8-4563-89F3-D29040020B55}"/>
              </a:ext>
            </a:extLst>
          </p:cNvPr>
          <p:cNvSpPr/>
          <p:nvPr/>
        </p:nvSpPr>
        <p:spPr>
          <a:xfrm>
            <a:off x="1978692" y="4651702"/>
            <a:ext cx="1227548" cy="682084"/>
          </a:xfrm>
          <a:prstGeom prst="rect">
            <a:avLst/>
          </a:prstGeom>
          <a:solidFill>
            <a:srgbClr val="026D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rPr>
              <a:t>用户控制</a:t>
            </a: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9F672966-3FC6-40A2-B100-2AA5202912A5}"/>
              </a:ext>
            </a:extLst>
          </p:cNvPr>
          <p:cNvSpPr/>
          <p:nvPr/>
        </p:nvSpPr>
        <p:spPr>
          <a:xfrm>
            <a:off x="3717711" y="4655199"/>
            <a:ext cx="1189415" cy="682082"/>
          </a:xfrm>
          <a:prstGeom prst="rect">
            <a:avLst/>
          </a:prstGeom>
          <a:solidFill>
            <a:srgbClr val="026D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rPr>
              <a:t>信息监测</a:t>
            </a:r>
          </a:p>
        </p:txBody>
      </p:sp>
      <p:sp>
        <p:nvSpPr>
          <p:cNvPr id="119" name="箭头: 右 118">
            <a:extLst>
              <a:ext uri="{FF2B5EF4-FFF2-40B4-BE49-F238E27FC236}">
                <a16:creationId xmlns:a16="http://schemas.microsoft.com/office/drawing/2014/main" id="{DEB1CF83-BB56-41CE-AFB1-6D747354FF33}"/>
              </a:ext>
            </a:extLst>
          </p:cNvPr>
          <p:cNvSpPr/>
          <p:nvPr/>
        </p:nvSpPr>
        <p:spPr>
          <a:xfrm rot="10800000">
            <a:off x="1609248" y="3020846"/>
            <a:ext cx="895360" cy="261233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0" name="箭头: 右 119">
            <a:extLst>
              <a:ext uri="{FF2B5EF4-FFF2-40B4-BE49-F238E27FC236}">
                <a16:creationId xmlns:a16="http://schemas.microsoft.com/office/drawing/2014/main" id="{36B29E0B-1816-468E-8FD3-595821F4D28B}"/>
              </a:ext>
            </a:extLst>
          </p:cNvPr>
          <p:cNvSpPr/>
          <p:nvPr/>
        </p:nvSpPr>
        <p:spPr>
          <a:xfrm>
            <a:off x="1621266" y="2418406"/>
            <a:ext cx="895362" cy="261233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1" name="箭头: 右 120">
            <a:extLst>
              <a:ext uri="{FF2B5EF4-FFF2-40B4-BE49-F238E27FC236}">
                <a16:creationId xmlns:a16="http://schemas.microsoft.com/office/drawing/2014/main" id="{A1A5A72B-B6FA-4587-B9D1-DFA8817BACFD}"/>
              </a:ext>
            </a:extLst>
          </p:cNvPr>
          <p:cNvSpPr/>
          <p:nvPr/>
        </p:nvSpPr>
        <p:spPr>
          <a:xfrm rot="5400000">
            <a:off x="3866937" y="4034925"/>
            <a:ext cx="993869" cy="23151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5FDC1687-C3F7-4EC7-97DC-22575EFAAD82}"/>
              </a:ext>
            </a:extLst>
          </p:cNvPr>
          <p:cNvSpPr txBox="1"/>
          <p:nvPr/>
        </p:nvSpPr>
        <p:spPr>
          <a:xfrm>
            <a:off x="2291890" y="3710886"/>
            <a:ext cx="231511" cy="57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指令</a:t>
            </a: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2FACBFD8-8FD2-4A42-801B-C0DC7D4E0E4B}"/>
              </a:ext>
            </a:extLst>
          </p:cNvPr>
          <p:cNvSpPr txBox="1"/>
          <p:nvPr/>
        </p:nvSpPr>
        <p:spPr>
          <a:xfrm>
            <a:off x="3987841" y="3714381"/>
            <a:ext cx="231511" cy="57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状态</a:t>
            </a:r>
          </a:p>
        </p:txBody>
      </p:sp>
      <p:sp>
        <p:nvSpPr>
          <p:cNvPr id="124" name="箭头: 右 123">
            <a:extLst>
              <a:ext uri="{FF2B5EF4-FFF2-40B4-BE49-F238E27FC236}">
                <a16:creationId xmlns:a16="http://schemas.microsoft.com/office/drawing/2014/main" id="{6467AAD5-8305-454C-8D83-EF716C8CEEFB}"/>
              </a:ext>
            </a:extLst>
          </p:cNvPr>
          <p:cNvSpPr/>
          <p:nvPr/>
        </p:nvSpPr>
        <p:spPr>
          <a:xfrm rot="16200000">
            <a:off x="2227301" y="4039011"/>
            <a:ext cx="993869" cy="23151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4195AD39-509D-43E2-B4E4-67B67163F77F}"/>
              </a:ext>
            </a:extLst>
          </p:cNvPr>
          <p:cNvSpPr/>
          <p:nvPr/>
        </p:nvSpPr>
        <p:spPr>
          <a:xfrm>
            <a:off x="5319072" y="4647615"/>
            <a:ext cx="1189415" cy="682082"/>
          </a:xfrm>
          <a:prstGeom prst="rect">
            <a:avLst/>
          </a:prstGeom>
          <a:solidFill>
            <a:srgbClr val="026D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/>
                <a:ea typeface="微软雅黑" panose="020B0503020204020204" pitchFamily="34" charset="-122"/>
                <a:cs typeface="+mn-cs"/>
              </a:rPr>
              <a:t>在线显示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6" name="箭头: 右 125">
            <a:extLst>
              <a:ext uri="{FF2B5EF4-FFF2-40B4-BE49-F238E27FC236}">
                <a16:creationId xmlns:a16="http://schemas.microsoft.com/office/drawing/2014/main" id="{3AC232A8-5E03-4AED-B1F5-E921C38434F1}"/>
              </a:ext>
            </a:extLst>
          </p:cNvPr>
          <p:cNvSpPr/>
          <p:nvPr/>
        </p:nvSpPr>
        <p:spPr>
          <a:xfrm rot="5400000">
            <a:off x="5468298" y="4027341"/>
            <a:ext cx="993869" cy="231512"/>
          </a:xfrm>
          <a:prstGeom prst="rightArrow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35FF2D9B-6D3C-4264-81C2-29518AD39B44}"/>
              </a:ext>
            </a:extLst>
          </p:cNvPr>
          <p:cNvSpPr txBox="1"/>
          <p:nvPr/>
        </p:nvSpPr>
        <p:spPr>
          <a:xfrm>
            <a:off x="5589202" y="3706797"/>
            <a:ext cx="231511" cy="57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数据</a:t>
            </a: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5D5ECB10-4BEB-441C-A694-EF261DC15CC6}"/>
              </a:ext>
            </a:extLst>
          </p:cNvPr>
          <p:cNvSpPr txBox="1"/>
          <p:nvPr/>
        </p:nvSpPr>
        <p:spPr>
          <a:xfrm>
            <a:off x="5500066" y="5634836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用户交互软件</a:t>
            </a:r>
          </a:p>
        </p:txBody>
      </p:sp>
    </p:spTree>
    <p:extLst>
      <p:ext uri="{BB962C8B-B14F-4D97-AF65-F5344CB8AC3E}">
        <p14:creationId xmlns:p14="http://schemas.microsoft.com/office/powerpoint/2010/main" val="374319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BBF3CA8-74FA-4A8E-8E63-CB61101D7446}"/>
              </a:ext>
            </a:extLst>
          </p:cNvPr>
          <p:cNvGrpSpPr/>
          <p:nvPr/>
        </p:nvGrpSpPr>
        <p:grpSpPr>
          <a:xfrm>
            <a:off x="108719" y="697404"/>
            <a:ext cx="652014" cy="444500"/>
            <a:chOff x="1807552" y="2241179"/>
            <a:chExt cx="1409781" cy="891488"/>
          </a:xfrm>
        </p:grpSpPr>
        <p:sp>
          <p:nvSpPr>
            <p:cNvPr id="14" name="箭头: V 形 13">
              <a:extLst>
                <a:ext uri="{FF2B5EF4-FFF2-40B4-BE49-F238E27FC236}">
                  <a16:creationId xmlns:a16="http://schemas.microsoft.com/office/drawing/2014/main" id="{789AC77F-5CCF-4B04-8BEB-939ECD09E28C}"/>
                </a:ext>
              </a:extLst>
            </p:cNvPr>
            <p:cNvSpPr/>
            <p:nvPr/>
          </p:nvSpPr>
          <p:spPr>
            <a:xfrm>
              <a:off x="1807552" y="2241179"/>
              <a:ext cx="683930" cy="891488"/>
            </a:xfrm>
            <a:prstGeom prst="chevron">
              <a:avLst/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箭头: V 形 14">
              <a:extLst>
                <a:ext uri="{FF2B5EF4-FFF2-40B4-BE49-F238E27FC236}">
                  <a16:creationId xmlns:a16="http://schemas.microsoft.com/office/drawing/2014/main" id="{12539FF4-78D5-4E21-8BE0-9B5BDA5E8FFC}"/>
                </a:ext>
              </a:extLst>
            </p:cNvPr>
            <p:cNvSpPr/>
            <p:nvPr/>
          </p:nvSpPr>
          <p:spPr>
            <a:xfrm>
              <a:off x="2109204" y="2241179"/>
              <a:ext cx="683930" cy="891488"/>
            </a:xfrm>
            <a:prstGeom prst="chevron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箭头: V 形 15">
              <a:extLst>
                <a:ext uri="{FF2B5EF4-FFF2-40B4-BE49-F238E27FC236}">
                  <a16:creationId xmlns:a16="http://schemas.microsoft.com/office/drawing/2014/main" id="{3F28CBEA-9A9E-4548-98A6-8151F07A1113}"/>
                </a:ext>
              </a:extLst>
            </p:cNvPr>
            <p:cNvSpPr/>
            <p:nvPr/>
          </p:nvSpPr>
          <p:spPr>
            <a:xfrm>
              <a:off x="2363726" y="2241179"/>
              <a:ext cx="683930" cy="891488"/>
            </a:xfrm>
            <a:prstGeom prst="chevron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箭头: V 形 16">
              <a:extLst>
                <a:ext uri="{FF2B5EF4-FFF2-40B4-BE49-F238E27FC236}">
                  <a16:creationId xmlns:a16="http://schemas.microsoft.com/office/drawing/2014/main" id="{AC392084-343A-4CCC-B844-A2798B654D5C}"/>
                </a:ext>
              </a:extLst>
            </p:cNvPr>
            <p:cNvSpPr/>
            <p:nvPr/>
          </p:nvSpPr>
          <p:spPr>
            <a:xfrm>
              <a:off x="2533403" y="2241179"/>
              <a:ext cx="683930" cy="891488"/>
            </a:xfrm>
            <a:prstGeom prst="chevron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1296B98A-20B9-4E0A-A6E2-EF464DB6B04A}"/>
              </a:ext>
            </a:extLst>
          </p:cNvPr>
          <p:cNvSpPr/>
          <p:nvPr/>
        </p:nvSpPr>
        <p:spPr>
          <a:xfrm>
            <a:off x="780121" y="592690"/>
            <a:ext cx="24929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数据流软件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E27ED32C-4047-4E70-8C8E-DFFFDE6BE6F9}"/>
              </a:ext>
            </a:extLst>
          </p:cNvPr>
          <p:cNvGrpSpPr/>
          <p:nvPr/>
        </p:nvGrpSpPr>
        <p:grpSpPr>
          <a:xfrm>
            <a:off x="-10902" y="-1651"/>
            <a:ext cx="6563167" cy="540323"/>
            <a:chOff x="-10902" y="-1651"/>
            <a:chExt cx="6563167" cy="540323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8CC29EC6-88FE-4725-8DC5-B931905E367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-543" y="0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11">
              <a:extLst>
                <a:ext uri="{FF2B5EF4-FFF2-40B4-BE49-F238E27FC236}">
                  <a16:creationId xmlns:a16="http://schemas.microsoft.com/office/drawing/2014/main" id="{B23BDE36-CB3F-4C01-9697-14A881C2933F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-10902" y="102332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研究背景</a:t>
              </a: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D69705A0-7ABF-4891-8739-06CB37962DC1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904673" y="-1651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B6B4D0FA-CF9E-4301-BB70-AFBE03E7D0B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602747" y="-1651"/>
              <a:ext cx="1295055" cy="540323"/>
            </a:xfrm>
            <a:prstGeom prst="rect">
              <a:avLst/>
            </a:prstGeom>
            <a:solidFill>
              <a:srgbClr val="0E58C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11">
              <a:extLst>
                <a:ext uri="{FF2B5EF4-FFF2-40B4-BE49-F238E27FC236}">
                  <a16:creationId xmlns:a16="http://schemas.microsoft.com/office/drawing/2014/main" id="{FE8369D5-88A3-48AF-A6B4-6722A354749A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2573903" y="88695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设计实现</a:t>
              </a:r>
            </a:p>
          </p:txBody>
        </p:sp>
        <p:sp>
          <p:nvSpPr>
            <p:cNvPr id="54" name="TextBox 11">
              <a:extLst>
                <a:ext uri="{FF2B5EF4-FFF2-40B4-BE49-F238E27FC236}">
                  <a16:creationId xmlns:a16="http://schemas.microsoft.com/office/drawing/2014/main" id="{3BE2515D-BC7C-47FF-8C0E-2E850C111CEB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3854062" y="86586"/>
              <a:ext cx="1345666" cy="34315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性能测试</a:t>
              </a: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9955CFA5-A2DC-426F-AAB4-D8CFA302D6B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300648" y="1451"/>
              <a:ext cx="1295055" cy="5324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11">
              <a:extLst>
                <a:ext uri="{FF2B5EF4-FFF2-40B4-BE49-F238E27FC236}">
                  <a16:creationId xmlns:a16="http://schemas.microsoft.com/office/drawing/2014/main" id="{21BD517F-EBF6-4B70-A698-6D8272F108E3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1275342" y="96842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需求分析</a:t>
              </a:r>
            </a:p>
          </p:txBody>
        </p: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67A34A58-F2AD-41B4-8FE1-8B9F5BDB2528}"/>
                </a:ext>
              </a:extLst>
            </p:cNvPr>
            <p:cNvCxnSpPr/>
            <p:nvPr/>
          </p:nvCxnSpPr>
          <p:spPr>
            <a:xfrm>
              <a:off x="1295055" y="99962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C8604DE7-EEDA-423A-9C8F-E92343D1020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206599" y="3048"/>
              <a:ext cx="1295055" cy="5277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11">
              <a:extLst>
                <a:ext uri="{FF2B5EF4-FFF2-40B4-BE49-F238E27FC236}">
                  <a16:creationId xmlns:a16="http://schemas.microsoft.com/office/drawing/2014/main" id="{A6AF38CC-443F-496D-BD4D-5D83F473F70D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206599" y="89235"/>
              <a:ext cx="1345666" cy="352539"/>
            </a:xfrm>
            <a:prstGeom prst="rect">
              <a:avLst/>
            </a:prstGeom>
            <a:noFill/>
          </p:spPr>
          <p:txBody>
            <a:bodyPr wrap="square" lIns="0" tIns="48000" rIns="0" bIns="4800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E58C4"/>
                  </a:solidFill>
                  <a:latin typeface="微软雅黑" panose="020B0503020204020204" charset="-122"/>
                  <a:ea typeface="微软雅黑" panose="020B0503020204020204" charset="-122"/>
                </a:rPr>
                <a:t>总结计划</a:t>
              </a:r>
            </a:p>
          </p:txBody>
        </p: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A5C79F5A-6BB3-479E-91F9-2B32BA011A0B}"/>
                </a:ext>
              </a:extLst>
            </p:cNvPr>
            <p:cNvCxnSpPr/>
            <p:nvPr/>
          </p:nvCxnSpPr>
          <p:spPr>
            <a:xfrm>
              <a:off x="5204593" y="96842"/>
              <a:ext cx="0" cy="352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EFD1FF22-5426-4AF8-912D-FC3150BC2C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84" y="3740542"/>
            <a:ext cx="3538256" cy="2624112"/>
          </a:xfrm>
          <a:prstGeom prst="rect">
            <a:avLst/>
          </a:prstGeom>
        </p:spPr>
      </p:pic>
      <p:sp>
        <p:nvSpPr>
          <p:cNvPr id="28" name="内容占位符 5">
            <a:extLst>
              <a:ext uri="{FF2B5EF4-FFF2-40B4-BE49-F238E27FC236}">
                <a16:creationId xmlns:a16="http://schemas.microsoft.com/office/drawing/2014/main" id="{B930DA25-7F2B-4080-B593-08DA7FB72678}"/>
              </a:ext>
            </a:extLst>
          </p:cNvPr>
          <p:cNvSpPr txBox="1">
            <a:spLocks/>
          </p:cNvSpPr>
          <p:nvPr/>
        </p:nvSpPr>
        <p:spPr>
          <a:xfrm>
            <a:off x="6096000" y="1306840"/>
            <a:ext cx="5992122" cy="655992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360000" algn="l" defTabSz="914400" rtl="0" eaLnBrk="1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504000" indent="-288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612000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zh-CN" altLang="en-US" dirty="0"/>
              <a:t>分层架构</a:t>
            </a:r>
            <a:endParaRPr lang="en-US" altLang="zh-CN" dirty="0"/>
          </a:p>
          <a:p>
            <a:pPr lvl="1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划分为</a:t>
            </a:r>
            <a:r>
              <a:rPr lang="zh-CN" altLang="en-US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硬件交互层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与</a:t>
            </a:r>
            <a:r>
              <a:rPr lang="zh-CN" altLang="en-US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业务层</a:t>
            </a:r>
            <a:endParaRPr lang="en-US" altLang="zh-CN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支持</a:t>
            </a:r>
            <a:r>
              <a:rPr lang="zh-CN" altLang="en-US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灵活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扩展，提高代码</a:t>
            </a:r>
            <a:r>
              <a:rPr lang="zh-CN" altLang="en-US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复用性</a:t>
            </a:r>
            <a:endParaRPr lang="en-US" altLang="zh-CN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zh-CN" altLang="en-US" dirty="0"/>
              <a:t>数据流全局控制</a:t>
            </a:r>
            <a:endParaRPr lang="en-US" altLang="zh-CN" dirty="0"/>
          </a:p>
          <a:p>
            <a:pPr lvl="1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zh-CN" altLang="en-US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处理用户指令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维护状态机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、回传状态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控制各电子学读出板控制模块的启停</a:t>
            </a:r>
          </a:p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zh-CN" altLang="en-US" dirty="0"/>
              <a:t>资源管理：有限状态机</a:t>
            </a:r>
            <a:endParaRPr lang="en-US" altLang="zh-CN" dirty="0"/>
          </a:p>
          <a:p>
            <a:pPr lvl="1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控制软件运行流程，</a:t>
            </a:r>
            <a:r>
              <a:rPr lang="zh-CN" altLang="en-US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同步各模块状态</a:t>
            </a:r>
            <a:endParaRPr lang="en-US" altLang="zh-CN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 algn="just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管理资源的申请、分配与释放，</a:t>
            </a:r>
            <a:r>
              <a:rPr lang="zh-CN" altLang="en-US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提升系统可靠性</a:t>
            </a:r>
            <a:endParaRPr lang="en-US" altLang="zh-CN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519E749-59EA-4215-8439-62C538AB455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8" y="1306840"/>
            <a:ext cx="4764909" cy="226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64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890a067c-edd9-4c3c-8e09-c65a752d7325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99*142"/>
  <p:tag name="TABLE_ENDDRAG_RECT" val="732*264*199*14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PICID" val="{6333a0a5-7f74-44f9-8673-6df8b6565aea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1142f920-c120-47ef-bcd2-0de18184381c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0b244b4b-44b3-40eb-b1f4-6263089986e1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d8f99485-7954-43e2-a728-eb0e0f45aedb}"/>
  <p:tag name="KSO_WM_DIAGRAM_VIRTUALLY_FRAME" val="{&quot;height&quot;:405.85,&quot;left&quot;:565.65,&quot;top&quot;:118.3,&quot;width&quot;:324.2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85,&quot;left&quot;:565.65,&quot;top&quot;:118.3,&quot;width&quot;:324.2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f8502f44-a1ac-4885-b868-2f6f4c4aa2d1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ICID" val="{03249a2c-2a54-40c1-8dcd-532c39c28e38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15240</TotalTime>
  <Words>4986</Words>
  <Application>Microsoft Office PowerPoint</Application>
  <PresentationFormat>宽屏</PresentationFormat>
  <Paragraphs>376</Paragraphs>
  <Slides>18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Segoe WPC</vt:lpstr>
      <vt:lpstr>Yu Gothic UI Semibold</vt:lpstr>
      <vt:lpstr>等线</vt:lpstr>
      <vt:lpstr>黑体</vt:lpstr>
      <vt:lpstr>宋体</vt:lpstr>
      <vt:lpstr>微软雅黑</vt:lpstr>
      <vt:lpstr>Arial</vt:lpstr>
      <vt:lpstr>Calibri</vt:lpstr>
      <vt:lpstr>Cambria Math</vt:lpstr>
      <vt:lpstr>Consolas</vt:lpstr>
      <vt:lpstr>Roboto</vt:lpstr>
      <vt:lpstr>Times New Roman</vt:lpstr>
      <vt:lpstr>Verdana</vt:lpstr>
      <vt:lpstr>Wingdings</vt:lpstr>
      <vt:lpstr>Office 主题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DY</dc:creator>
  <cp:lastModifiedBy>Shawn J</cp:lastModifiedBy>
  <cp:revision>634</cp:revision>
  <dcterms:created xsi:type="dcterms:W3CDTF">2015-10-24T01:57:14Z</dcterms:created>
  <dcterms:modified xsi:type="dcterms:W3CDTF">2025-08-25T17:39:57Z</dcterms:modified>
</cp:coreProperties>
</file>