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.xml" ContentType="application/vnd.openxmlformats-officedocument.presentationml.notesSlide+xml"/>
  <Override PartName="/ppt/tags/tag68.xml" ContentType="application/vnd.openxmlformats-officedocument.presentationml.tags+xml"/>
  <Override PartName="/ppt/notesSlides/notesSlide2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3.xml" ContentType="application/vnd.openxmlformats-officedocument.presentationml.notesSlide+xml"/>
  <Override PartName="/ppt/tags/tag71.xml" ContentType="application/vnd.openxmlformats-officedocument.presentationml.tags+xml"/>
  <Override PartName="/ppt/notesSlides/notesSlide4.xml" ContentType="application/vnd.openxmlformats-officedocument.presentationml.notesSlide+xml"/>
  <Override PartName="/ppt/tags/tag72.xml" ContentType="application/vnd.openxmlformats-officedocument.presentationml.tags+xml"/>
  <Override PartName="/ppt/notesSlides/notesSlide5.xml" ContentType="application/vnd.openxmlformats-officedocument.presentationml.notesSlide+xml"/>
  <Override PartName="/ppt/tags/tag73.xml" ContentType="application/vnd.openxmlformats-officedocument.presentationml.tags+xml"/>
  <Override PartName="/ppt/notesSlides/notesSlide6.xml" ContentType="application/vnd.openxmlformats-officedocument.presentationml.notesSlide+xml"/>
  <Override PartName="/ppt/tags/tag74.xml" ContentType="application/vnd.openxmlformats-officedocument.presentationml.tags+xml"/>
  <Override PartName="/ppt/notesSlides/notesSlide7.xml" ContentType="application/vnd.openxmlformats-officedocument.presentationml.notesSlide+xml"/>
  <Override PartName="/ppt/tags/tag75.xml" ContentType="application/vnd.openxmlformats-officedocument.presentationml.tags+xml"/>
  <Override PartName="/ppt/notesSlides/notesSlide8.xml" ContentType="application/vnd.openxmlformats-officedocument.presentationml.notesSlide+xml"/>
  <Override PartName="/ppt/tags/tag76.xml" ContentType="application/vnd.openxmlformats-officedocument.presentationml.tags+xml"/>
  <Override PartName="/ppt/notesSlides/notesSlide9.xml" ContentType="application/vnd.openxmlformats-officedocument.presentationml.notesSlide+xml"/>
  <Override PartName="/ppt/tags/tag77.xml" ContentType="application/vnd.openxmlformats-officedocument.presentationml.tags+xml"/>
  <Override PartName="/ppt/notesSlides/notesSlide10.xml" ContentType="application/vnd.openxmlformats-officedocument.presentationml.notesSlide+xml"/>
  <Override PartName="/ppt/tags/tag78.xml" ContentType="application/vnd.openxmlformats-officedocument.presentationml.tags+xml"/>
  <Override PartName="/ppt/notesSlides/notesSlide11.xml" ContentType="application/vnd.openxmlformats-officedocument.presentationml.notesSlide+xml"/>
  <Override PartName="/ppt/tags/tag79.xml" ContentType="application/vnd.openxmlformats-officedocument.presentationml.tags+xml"/>
  <Override PartName="/ppt/notesSlides/notesSlide12.xml" ContentType="application/vnd.openxmlformats-officedocument.presentationml.notesSlide+xml"/>
  <Override PartName="/ppt/tags/tag80.xml" ContentType="application/vnd.openxmlformats-officedocument.presentationml.tags+xml"/>
  <Override PartName="/ppt/notesSlides/notesSlide13.xml" ContentType="application/vnd.openxmlformats-officedocument.presentationml.notesSlide+xml"/>
  <Override PartName="/ppt/tags/tag81.xml" ContentType="application/vnd.openxmlformats-officedocument.presentationml.tags+xml"/>
  <Override PartName="/ppt/notesSlides/notesSlide14.xml" ContentType="application/vnd.openxmlformats-officedocument.presentationml.notesSlide+xml"/>
  <Override PartName="/ppt/tags/tag82.xml" ContentType="application/vnd.openxmlformats-officedocument.presentationml.tags+xml"/>
  <Override PartName="/ppt/notesSlides/notesSlide15.xml" ContentType="application/vnd.openxmlformats-officedocument.presentationml.notesSlide+xml"/>
  <Override PartName="/ppt/tags/tag83.xml" ContentType="application/vnd.openxmlformats-officedocument.presentationml.tags+xml"/>
  <Override PartName="/ppt/notesSlides/notesSlide16.xml" ContentType="application/vnd.openxmlformats-officedocument.presentationml.notesSlide+xml"/>
  <Override PartName="/ppt/tags/tag84.xml" ContentType="application/vnd.openxmlformats-officedocument.presentationml.tags+xml"/>
  <Override PartName="/ppt/notesSlides/notesSlide17.xml" ContentType="application/vnd.openxmlformats-officedocument.presentationml.notesSlide+xml"/>
  <Override PartName="/ppt/tags/tag8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88" r:id="rId3"/>
    <p:sldId id="403" r:id="rId4"/>
    <p:sldId id="405" r:id="rId5"/>
    <p:sldId id="406" r:id="rId6"/>
    <p:sldId id="431" r:id="rId7"/>
    <p:sldId id="439" r:id="rId8"/>
    <p:sldId id="432" r:id="rId9"/>
    <p:sldId id="411" r:id="rId10"/>
    <p:sldId id="409" r:id="rId11"/>
    <p:sldId id="412" r:id="rId12"/>
    <p:sldId id="414" r:id="rId13"/>
    <p:sldId id="413" r:id="rId14"/>
    <p:sldId id="415" r:id="rId15"/>
    <p:sldId id="416" r:id="rId16"/>
    <p:sldId id="417" r:id="rId17"/>
    <p:sldId id="440" r:id="rId18"/>
    <p:sldId id="418" r:id="rId19"/>
    <p:sldId id="436" r:id="rId20"/>
    <p:sldId id="435" r:id="rId21"/>
    <p:sldId id="419" r:id="rId22"/>
    <p:sldId id="420" r:id="rId23"/>
    <p:sldId id="421" r:id="rId24"/>
    <p:sldId id="422" r:id="rId25"/>
    <p:sldId id="423" r:id="rId26"/>
  </p:sldIdLst>
  <p:sldSz cx="12192000" cy="6858000"/>
  <p:notesSz cx="6858000" cy="9144000"/>
  <p:embeddedFontLst>
    <p:embeddedFont>
      <p:font typeface="等线" panose="02010600030101010101" pitchFamily="2" charset="-122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黑体" panose="02010609060101010101" pitchFamily="49" charset="-122"/>
      <p:regular r:id="rId35"/>
    </p:embeddedFont>
    <p:embeddedFont>
      <p:font typeface="微软雅黑" panose="020B0503020204020204" pitchFamily="34" charset="-122"/>
      <p:regular r:id="rId36"/>
      <p:bold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8" userDrawn="1">
          <p15:clr>
            <a:srgbClr val="A4A3A4"/>
          </p15:clr>
        </p15:guide>
        <p15:guide id="2" pos="37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ng xzh" initials="jx" lastIdx="1" clrIdx="0"/>
  <p:cmAuthor id="2" name="DAQer" initials="D" lastIdx="1" clrIdx="1"/>
  <p:cmAuthor id="3" name="V ictor" initials="Vi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9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8" autoAdjust="0"/>
    <p:restoredTop sz="80225" autoAdjust="0"/>
  </p:normalViewPr>
  <p:slideViewPr>
    <p:cSldViewPr snapToGrid="0" showGuides="1">
      <p:cViewPr varScale="1">
        <p:scale>
          <a:sx n="69" d="100"/>
          <a:sy n="69" d="100"/>
        </p:scale>
        <p:origin x="998" y="38"/>
      </p:cViewPr>
      <p:guideLst>
        <p:guide orient="horz" pos="2108"/>
        <p:guide pos="378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加描述，加标注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建立连接过程以及吞吐率的计算方法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>
                <a:solidFill>
                  <a:srgbClr val="FF0000"/>
                </a:solidFill>
              </a:rPr>
              <a:t>Msg.size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Msg.num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br>
              <a:rPr lang="zh-CN" altLang="en-US" dirty="0"/>
            </a:br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有很光明的前景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综合考虑</a:t>
            </a:r>
            <a:r>
              <a:rPr lang="en-US" altLang="zh-CN" dirty="0"/>
              <a:t> RoCEv2</a:t>
            </a:r>
            <a:r>
              <a:rPr lang="zh-CN" altLang="en-US" dirty="0"/>
              <a:t>协议选择</a:t>
            </a:r>
            <a:r>
              <a:rPr lang="en-US" altLang="zh-CN" dirty="0"/>
              <a:t> </a:t>
            </a:r>
            <a:endParaRPr lang="zh-CN" altLang="en-US" dirty="0"/>
          </a:p>
          <a:p>
            <a:r>
              <a:rPr lang="zh-CN" altLang="en-US" dirty="0"/>
              <a:t>已经有很多项目在使用</a:t>
            </a:r>
            <a:r>
              <a:rPr lang="en-US" altLang="zh-CN" dirty="0"/>
              <a:t>RDMA</a:t>
            </a:r>
            <a:r>
              <a:rPr lang="zh-CN" altLang="en-US" dirty="0"/>
              <a:t>来解决数据传输过程中产生的各种问题，实现高效以及低延迟数据传输，但是基本上高能物理方面的应用都仍处于初级阶段。</a:t>
            </a:r>
          </a:p>
          <a:p>
            <a:r>
              <a:rPr lang="zh-CN" altLang="en-US" dirty="0"/>
              <a:t>有很大的发展空间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乱搞</a:t>
            </a:r>
            <a:endParaRPr lang="en-US" altLang="zh-CN" dirty="0"/>
          </a:p>
          <a:p>
            <a:r>
              <a:rPr lang="en-US" altLang="zh-CN" dirty="0" err="1"/>
              <a:t>RoCE</a:t>
            </a:r>
            <a:r>
              <a:rPr lang="en-US" altLang="zh-CN" dirty="0"/>
              <a:t> v2</a:t>
            </a:r>
            <a:r>
              <a:rPr lang="zh-CN" altLang="en-US" dirty="0"/>
              <a:t>协议在 </a:t>
            </a:r>
            <a:r>
              <a:rPr lang="en-US" altLang="zh-CN" dirty="0" err="1"/>
              <a:t>RoCE</a:t>
            </a:r>
            <a:r>
              <a:rPr lang="en-US" altLang="zh-CN" dirty="0"/>
              <a:t> </a:t>
            </a:r>
            <a:r>
              <a:rPr lang="zh-CN" altLang="en-US" dirty="0"/>
              <a:t>的基础上增加</a:t>
            </a:r>
            <a:r>
              <a:rPr lang="en-US" altLang="zh-CN" dirty="0"/>
              <a:t>IP</a:t>
            </a:r>
            <a:r>
              <a:rPr lang="zh-CN" altLang="en-US" dirty="0"/>
              <a:t>层，实现跨网段网络通信和路由功能，易部署，具有灵活性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FELIX</a:t>
            </a:r>
            <a:r>
              <a:rPr lang="zh-CN" altLang="en-US" dirty="0"/>
              <a:t>是啥</a:t>
            </a:r>
            <a:endParaRPr lang="en-US" altLang="zh-CN" dirty="0"/>
          </a:p>
          <a:p>
            <a:r>
              <a:rPr lang="en-US" altLang="zh-CN" dirty="0"/>
              <a:t>FELIX</a:t>
            </a:r>
            <a:r>
              <a:rPr lang="zh-CN" altLang="en-US" dirty="0"/>
              <a:t>在</a:t>
            </a:r>
            <a:r>
              <a:rPr lang="en-US" altLang="zh-CN" dirty="0"/>
              <a:t>ATLAS</a:t>
            </a:r>
            <a:r>
              <a:rPr lang="zh-CN" altLang="en-US" dirty="0"/>
              <a:t>里干什么事情</a:t>
            </a:r>
            <a:endParaRPr lang="en-US" altLang="zh-CN" dirty="0"/>
          </a:p>
          <a:p>
            <a:r>
              <a:rPr lang="zh-CN" altLang="en-US" dirty="0"/>
              <a:t>尝试在</a:t>
            </a:r>
            <a:r>
              <a:rPr lang="en-US" altLang="zh-CN" dirty="0"/>
              <a:t>FPGA</a:t>
            </a:r>
            <a:r>
              <a:rPr lang="zh-CN" altLang="en-US" dirty="0"/>
              <a:t>上完成</a:t>
            </a:r>
            <a:r>
              <a:rPr lang="en-US" altLang="zh-CN" dirty="0"/>
              <a:t>RDMA</a:t>
            </a:r>
            <a:r>
              <a:rPr lang="zh-CN" altLang="en-US" dirty="0"/>
              <a:t>协议栈的功能，代替</a:t>
            </a:r>
            <a:r>
              <a:rPr lang="en-US" altLang="zh-CN" dirty="0"/>
              <a:t>TCP/IP</a:t>
            </a:r>
            <a:r>
              <a:rPr lang="zh-CN" altLang="en-US" dirty="0"/>
              <a:t>完成数据传输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测试固件功能，测试数据包，查看</a:t>
            </a:r>
            <a:r>
              <a:rPr lang="en-US" altLang="zh-CN" dirty="0" err="1"/>
              <a:t>ila</a:t>
            </a:r>
            <a:r>
              <a:rPr lang="zh-CN" altLang="en-US" dirty="0"/>
              <a:t>结果</a:t>
            </a:r>
            <a:br>
              <a:rPr lang="en-US" altLang="zh-CN" dirty="0"/>
            </a:br>
            <a:r>
              <a:rPr lang="zh-CN" altLang="en-US" dirty="0"/>
              <a:t>使用</a:t>
            </a:r>
            <a:r>
              <a:rPr lang="en-US" altLang="zh-CN" dirty="0" err="1"/>
              <a:t>Rping</a:t>
            </a:r>
            <a:r>
              <a:rPr lang="zh-CN" altLang="en-US" dirty="0"/>
              <a:t>指令对固件功能进行测试</a:t>
            </a:r>
            <a:endParaRPr lang="en-US" altLang="zh-CN" dirty="0"/>
          </a:p>
          <a:p>
            <a:r>
              <a:rPr lang="zh-CN" altLang="en-US" dirty="0"/>
              <a:t>连接正确建立</a:t>
            </a:r>
            <a:endParaRPr lang="en-US" altLang="zh-CN" dirty="0"/>
          </a:p>
          <a:p>
            <a:r>
              <a:rPr lang="zh-CN" altLang="en-US" dirty="0"/>
              <a:t>目前正在调试</a:t>
            </a:r>
            <a:r>
              <a:rPr lang="en-US" altLang="zh-CN" dirty="0"/>
              <a:t>Send</a:t>
            </a:r>
            <a:r>
              <a:rPr lang="zh-CN" altLang="en-US" dirty="0"/>
              <a:t>操作</a:t>
            </a:r>
            <a:endParaRPr lang="en-US" altLang="zh-CN" dirty="0"/>
          </a:p>
          <a:p>
            <a:r>
              <a:rPr lang="zh-CN" altLang="en-US" dirty="0"/>
              <a:t>重传以及多</a:t>
            </a:r>
            <a:r>
              <a:rPr lang="en-US" altLang="zh-CN" dirty="0"/>
              <a:t>QP</a:t>
            </a:r>
            <a:r>
              <a:rPr lang="zh-CN" altLang="en-US" dirty="0"/>
              <a:t>管理</a:t>
            </a:r>
            <a:r>
              <a:rPr lang="en-US" altLang="zh-CN" dirty="0"/>
              <a:t>……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CMS</a:t>
            </a:r>
            <a:r>
              <a:rPr lang="zh-CN" altLang="en-US" dirty="0"/>
              <a:t>的数据传输过程中，使用</a:t>
            </a:r>
            <a:r>
              <a:rPr lang="en-US" altLang="zh-CN" dirty="0"/>
              <a:t>RDMA</a:t>
            </a:r>
            <a:r>
              <a:rPr lang="zh-CN" altLang="en-US" dirty="0"/>
              <a:t>替换</a:t>
            </a:r>
            <a:r>
              <a:rPr lang="en-US" altLang="zh-CN" dirty="0"/>
              <a:t>TCP/IP 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1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7"/>
          <a:srcRect r="75573"/>
          <a:stretch>
            <a:fillRect/>
          </a:stretch>
        </p:blipFill>
        <p:spPr>
          <a:xfrm>
            <a:off x="11224895" y="-2540"/>
            <a:ext cx="967105" cy="7404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859280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7"/>
          <a:srcRect r="76247"/>
          <a:stretch>
            <a:fillRect/>
          </a:stretch>
        </p:blipFill>
        <p:spPr>
          <a:xfrm>
            <a:off x="11251565" y="-2540"/>
            <a:ext cx="940435" cy="7404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>
            <a:noAutofit/>
          </a:bodyPr>
          <a:lstStyle>
            <a:lvl1pPr>
              <a:defRPr sz="1800"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1859280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7"/>
          <a:srcRect r="76247"/>
          <a:stretch>
            <a:fillRect/>
          </a:stretch>
        </p:blipFill>
        <p:spPr>
          <a:xfrm>
            <a:off x="11251565" y="-2540"/>
            <a:ext cx="940435" cy="7404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859280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2025/8/25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-2" y="6466114"/>
            <a:ext cx="11665133" cy="391885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11756570" y="6466231"/>
            <a:ext cx="435429" cy="391885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9492280" y="654109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600" b="1" baseline="0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80670" y="914400"/>
            <a:ext cx="11520805" cy="2570480"/>
          </a:xfrm>
        </p:spPr>
        <p:txBody>
          <a:bodyPr/>
          <a:lstStyle/>
          <a:p>
            <a:r>
              <a:rPr lang="zh-CN" altLang="en-US" sz="4800">
                <a:latin typeface="+mj-ea"/>
                <a:cs typeface="+mj-ea"/>
                <a:sym typeface="标准粗黑" panose="02000503000000000000" charset="-122"/>
              </a:rPr>
              <a:t>应用于</a:t>
            </a:r>
            <a:r>
              <a:rPr lang="en-US" altLang="zh-CN" sz="4800">
                <a:latin typeface="+mj-ea"/>
                <a:cs typeface="+mj-ea"/>
                <a:sym typeface="标准粗黑" panose="02000503000000000000" charset="-122"/>
              </a:rPr>
              <a:t>TDAQ</a:t>
            </a:r>
            <a:r>
              <a:rPr lang="zh-CN" altLang="en-US" sz="4800">
                <a:latin typeface="+mj-ea"/>
                <a:cs typeface="+mj-ea"/>
                <a:sym typeface="标准粗黑" panose="02000503000000000000" charset="-122"/>
              </a:rPr>
              <a:t>系统的</a:t>
            </a:r>
            <a:r>
              <a:rPr lang="en-US" altLang="zh-CN" sz="4800">
                <a:latin typeface="+mj-ea"/>
                <a:cs typeface="+mj-ea"/>
                <a:sym typeface="标准粗黑" panose="02000503000000000000" charset="-122"/>
              </a:rPr>
              <a:t>RDMA</a:t>
            </a:r>
            <a:r>
              <a:rPr lang="zh-CN" altLang="en-US" sz="4800">
                <a:latin typeface="+mj-ea"/>
                <a:cs typeface="+mj-ea"/>
                <a:sym typeface="标准粗黑" panose="02000503000000000000" charset="-122"/>
              </a:rPr>
              <a:t>技术研究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41015" y="3484835"/>
            <a:ext cx="9799200" cy="1472400"/>
          </a:xfrm>
        </p:spPr>
        <p:txBody>
          <a:bodyPr>
            <a:noAutofit/>
          </a:bodyPr>
          <a:lstStyle/>
          <a:p>
            <a:endParaRPr lang="zh-CN" altLang="en-US" sz="1800" dirty="0">
              <a:solidFill>
                <a:schemeClr val="tx1"/>
              </a:solidFill>
              <a:latin typeface="+mn-ea"/>
              <a:cs typeface="+mn-ea"/>
            </a:endParaRPr>
          </a:p>
          <a:p>
            <a:r>
              <a:rPr lang="zh-CN" altLang="en-US" sz="1800" dirty="0">
                <a:solidFill>
                  <a:schemeClr val="tx1"/>
                </a:solidFill>
                <a:latin typeface="+mn-ea"/>
                <a:cs typeface="+mn-ea"/>
              </a:rPr>
              <a:t>报告人：徐畅</a:t>
            </a:r>
          </a:p>
          <a:p>
            <a:r>
              <a:rPr lang="zh-CN" altLang="en-US" sz="1800" dirty="0">
                <a:solidFill>
                  <a:schemeClr val="tx1"/>
                </a:solidFill>
                <a:latin typeface="+mn-ea"/>
                <a:cs typeface="+mn-ea"/>
              </a:rPr>
              <a:t>202</a:t>
            </a:r>
            <a:r>
              <a:rPr lang="en-US" altLang="zh-CN" sz="1800" dirty="0">
                <a:solidFill>
                  <a:schemeClr val="tx1"/>
                </a:solidFill>
                <a:latin typeface="+mn-ea"/>
                <a:cs typeface="+mn-ea"/>
              </a:rPr>
              <a:t>5</a:t>
            </a:r>
            <a:r>
              <a:rPr lang="zh-CN" altLang="en-US" sz="1800" dirty="0">
                <a:solidFill>
                  <a:schemeClr val="tx1"/>
                </a:solidFill>
                <a:latin typeface="+mn-ea"/>
                <a:cs typeface="+mn-ea"/>
              </a:rPr>
              <a:t>年</a:t>
            </a:r>
            <a:r>
              <a:rPr lang="en-US" altLang="zh-CN" sz="1800" dirty="0">
                <a:solidFill>
                  <a:schemeClr val="tx1"/>
                </a:solidFill>
                <a:latin typeface="+mn-ea"/>
                <a:cs typeface="+mn-ea"/>
              </a:rPr>
              <a:t>8</a:t>
            </a:r>
            <a:r>
              <a:rPr lang="zh-CN" altLang="en-US" sz="1800" dirty="0">
                <a:solidFill>
                  <a:schemeClr val="tx1"/>
                </a:solidFill>
                <a:latin typeface="+mn-ea"/>
                <a:cs typeface="+mn-ea"/>
              </a:rPr>
              <a:t>月</a:t>
            </a:r>
            <a:r>
              <a:rPr lang="en-US" altLang="zh-CN" sz="1800" dirty="0">
                <a:solidFill>
                  <a:schemeClr val="tx1"/>
                </a:solidFill>
                <a:latin typeface="+mn-ea"/>
                <a:cs typeface="+mn-ea"/>
              </a:rPr>
              <a:t>25</a:t>
            </a:r>
            <a:r>
              <a:rPr lang="zh-CN" altLang="en-US" sz="1800" dirty="0">
                <a:solidFill>
                  <a:schemeClr val="tx1"/>
                </a:solidFill>
                <a:latin typeface="+mn-ea"/>
                <a:cs typeface="+mn-ea"/>
              </a:rPr>
              <a:t>日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1056844" y="3425951"/>
            <a:ext cx="10154895" cy="34467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</a:t>
            </a:fld>
            <a:endParaRPr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4295" y="705485"/>
            <a:ext cx="9885680" cy="1960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研究进展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——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固件实现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65" y="1042035"/>
            <a:ext cx="2934970" cy="5207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715" y="826135"/>
            <a:ext cx="6248400" cy="1979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315" y="2877185"/>
            <a:ext cx="6806565" cy="22644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653155" y="5141595"/>
            <a:ext cx="8538845" cy="13963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lvl="0" indent="-342900" algn="l">
              <a:lnSpc>
                <a:spcPct val="12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Integrated CMAC（硬核）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：免费、随 Vivado 搭载，适⽤于不需要 AN/LT 或 FEC 的应用</a:t>
            </a:r>
          </a:p>
          <a:p>
            <a:pPr marL="342900" lvl="0" indent="-342900" algn="l">
              <a:lnSpc>
                <a:spcPct val="12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附加功能（AN/LT、FEC）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：需要额外购买对应许可证，如 RS-FEC 或 AN/LT，否则相关功能无法使用</a:t>
            </a:r>
          </a:p>
        </p:txBody>
      </p:sp>
      <p:sp>
        <p:nvSpPr>
          <p:cNvPr id="7" name="矩形 6"/>
          <p:cNvSpPr/>
          <p:nvPr/>
        </p:nvSpPr>
        <p:spPr>
          <a:xfrm>
            <a:off x="344805" y="1012190"/>
            <a:ext cx="3134995" cy="1634490"/>
          </a:xfrm>
          <a:prstGeom prst="rect">
            <a:avLst/>
          </a:prstGeom>
          <a:ln w="28575" cap="flat" cmpd="sng" algn="ctr">
            <a:solidFill>
              <a:srgbClr val="C00000"/>
            </a:solidFill>
            <a:prstDash val="solid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>
            <a:stCxn id="7" idx="3"/>
          </p:cNvCxnSpPr>
          <p:nvPr/>
        </p:nvCxnSpPr>
        <p:spPr>
          <a:xfrm>
            <a:off x="3479800" y="1829435"/>
            <a:ext cx="1802765" cy="3492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78765" y="3608070"/>
            <a:ext cx="3201035" cy="944880"/>
          </a:xfrm>
          <a:prstGeom prst="rect">
            <a:avLst/>
          </a:prstGeom>
          <a:ln w="28575" cap="flat" cmpd="sng" algn="ctr">
            <a:solidFill>
              <a:srgbClr val="C00000"/>
            </a:solidFill>
            <a:prstDash val="solid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>
            <a:endCxn id="8" idx="1"/>
          </p:cNvCxnSpPr>
          <p:nvPr/>
        </p:nvCxnSpPr>
        <p:spPr>
          <a:xfrm flipV="1">
            <a:off x="3479800" y="4009390"/>
            <a:ext cx="1580515" cy="1282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4435" t="5884" r="10166" b="10268"/>
          <a:stretch>
            <a:fillRect/>
          </a:stretch>
        </p:blipFill>
        <p:spPr>
          <a:xfrm>
            <a:off x="6626225" y="775335"/>
            <a:ext cx="5565775" cy="32308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4295" y="775335"/>
            <a:ext cx="11976100" cy="57035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742950" lvl="1" indent="-285750" algn="l">
              <a:lnSpc>
                <a:spcPct val="20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服务端（PC）建立 QP </a:t>
            </a:r>
          </a:p>
          <a:p>
            <a:pPr lvl="2" indent="0">
              <a:lnSpc>
                <a:spcPct val="200000"/>
              </a:lnSpc>
              <a:buFont typeface="Wingdings" panose="05000000000000000000" charset="0"/>
              <a:buNone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打开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RDMA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设备并分配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Protection Domain (PD) </a:t>
            </a:r>
          </a:p>
          <a:p>
            <a:pPr lvl="2" indent="0">
              <a:lnSpc>
                <a:spcPct val="200000"/>
              </a:lnSpc>
              <a:buFont typeface="Wingdings" panose="05000000000000000000" charset="0"/>
              <a:buNone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分配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Completion Queue (CQ) </a:t>
            </a:r>
          </a:p>
          <a:p>
            <a:pPr lvl="2" indent="0">
              <a:lnSpc>
                <a:spcPct val="200000"/>
              </a:lnSpc>
              <a:buFont typeface="Wingdings" panose="05000000000000000000" charset="0"/>
              <a:buNone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创建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Queue Pair (QP) </a:t>
            </a:r>
          </a:p>
          <a:p>
            <a:pPr lvl="2" indent="0">
              <a:lnSpc>
                <a:spcPct val="200000"/>
              </a:lnSpc>
              <a:buFont typeface="Wingdings" panose="05000000000000000000" charset="0"/>
              <a:buNone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注册内存区域（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Memory Region, MR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</a:p>
          <a:p>
            <a:pPr lvl="2" indent="0">
              <a:lnSpc>
                <a:spcPct val="200000"/>
              </a:lnSpc>
              <a:buFont typeface="Wingdings" panose="05000000000000000000" charset="0"/>
              <a:buNone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初始化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QP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状态：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RESET </a:t>
            </a:r>
            <a:r>
              <a:rPr lang="en-US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→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INIT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INIT </a:t>
            </a:r>
            <a:r>
              <a:rPr lang="en-US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→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RTR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RTR </a:t>
            </a:r>
            <a:r>
              <a:rPr lang="en-US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→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RTS</a:t>
            </a:r>
          </a:p>
          <a:p>
            <a:pPr marL="742950" lvl="1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同步QP信息以及控制FPGA的QP状态 </a:t>
            </a:r>
          </a:p>
          <a:p>
            <a:pPr marL="1257300" lvl="2" indent="-342900" algn="l">
              <a:lnSpc>
                <a:spcPct val="16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发送连接信息, 向非 4791 的 UDP 端口发送固定帧格式的 QP 连接信息 （QPN/PSN/MEM Base ADDR/MEM Key） </a:t>
            </a:r>
          </a:p>
          <a:p>
            <a:pPr marL="1257300" lvl="2" indent="-342900" algn="l">
              <a:lnSpc>
                <a:spcPct val="16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 Connection manager 使 FPGA 的 QP 也转为 RTS 状态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研究进展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——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软件设计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792595" y="881380"/>
            <a:ext cx="1536065" cy="13233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4295" y="775335"/>
            <a:ext cx="9885680" cy="102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研究进展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——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软件设计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455920" y="1068070"/>
            <a:ext cx="6191250" cy="23615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lvl="0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提交工作请求 (Work Request - WR) </a:t>
            </a:r>
          </a:p>
          <a:p>
            <a:pPr marL="285750" lvl="0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生成完成队列项 (Completion Queue Entry - CQE) </a:t>
            </a:r>
          </a:p>
          <a:p>
            <a:pPr marL="285750" lvl="0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硬件处理 WR </a:t>
            </a:r>
          </a:p>
          <a:p>
            <a:pPr marL="285750" lvl="0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CQE 进入完成队列 (Completion Queue - CQ) </a:t>
            </a:r>
          </a:p>
          <a:p>
            <a:pPr marL="285750" lvl="0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查询 CQ (Polling CQ)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" y="862965"/>
            <a:ext cx="5098415" cy="27832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4295" y="3704590"/>
            <a:ext cx="12047220" cy="2778125"/>
          </a:xfrm>
          <a:prstGeom prst="rect">
            <a:avLst/>
          </a:prstGeom>
          <a:ln w="3810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no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忙轮询 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(Busy-Polling)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速度最快，但最耗费资源 </a:t>
            </a:r>
          </a:p>
          <a:p>
            <a:pPr lvl="1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应用程序在一个紧凑的循环中，不停地、连续地调用轮询函数（如 </a:t>
            </a:r>
            <a:r>
              <a:rPr lang="en-US" altLang="zh-CN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ibv_poll_cq</a:t>
            </a:r>
            <a:r>
              <a:rPr lang="zh-CN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）来检查完成队列（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CQ</a:t>
            </a:r>
            <a:r>
              <a:rPr lang="zh-CN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）中是否有新的完成队列项（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CQE</a:t>
            </a:r>
            <a:r>
              <a:rPr lang="zh-CN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事件驱动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阻塞式轮询 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(Event-Driven / Blocking)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效率最高，但延迟较高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应用程序不主动轮询，而是请求硬件在有新的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CQE</a:t>
            </a:r>
            <a:r>
              <a:rPr lang="zh-CN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到达时通过一个“事件”来通知它。应用程序的线程会“睡眠”或阻塞，直到事件发生 </a:t>
            </a:r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混合轮询 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(Hybrid Polling)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最佳实践的折中方案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结合以上两种方式的优点。先进行一小段时间的忙轮询。如果在这段时间内没有等到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CQE</a:t>
            </a:r>
            <a:r>
              <a:rPr lang="zh-CN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，就转为事件驱动的阻塞模式，等待下一次通知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4295" y="775335"/>
            <a:ext cx="9885680" cy="102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功能测试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——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仿真以及抓包结果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" y="842645"/>
            <a:ext cx="10239375" cy="8216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" y="1801495"/>
            <a:ext cx="7710170" cy="44323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767320" y="1873659"/>
            <a:ext cx="4424680" cy="1401445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lvl="0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RDMA package capture </a:t>
            </a:r>
          </a:p>
          <a:p>
            <a:pPr marL="285750" lvl="0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仿真（模拟AXI总线数据，ping/arp/udp），消息（Message） </a:t>
            </a:r>
          </a:p>
          <a:p>
            <a:pPr marL="285750" lvl="0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解决Write功能中出现的问题（iCRC没有被正确的填充）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545070" y="5844540"/>
            <a:ext cx="4453890" cy="460375"/>
          </a:xfrm>
          <a:prstGeom prst="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/>
              <a:t>通过仿真测试，固件功能正确</a:t>
            </a:r>
          </a:p>
        </p:txBody>
      </p:sp>
      <p:sp>
        <p:nvSpPr>
          <p:cNvPr id="9" name="矩形 8"/>
          <p:cNvSpPr/>
          <p:nvPr/>
        </p:nvSpPr>
        <p:spPr>
          <a:xfrm>
            <a:off x="265430" y="3138805"/>
            <a:ext cx="6991350" cy="570865"/>
          </a:xfrm>
          <a:prstGeom prst="rect">
            <a:avLst/>
          </a:prstGeom>
          <a:noFill/>
          <a:ln w="28575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65430" y="2465705"/>
            <a:ext cx="6991350" cy="57086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标注 18"/>
          <p:cNvSpPr/>
          <p:nvPr/>
        </p:nvSpPr>
        <p:spPr>
          <a:xfrm>
            <a:off x="150495" y="1664335"/>
            <a:ext cx="1616075" cy="381635"/>
          </a:xfrm>
          <a:prstGeom prst="wedgeRoundRectCallout">
            <a:avLst>
              <a:gd name="adj1" fmla="val 40962"/>
              <a:gd name="adj2" fmla="val 156821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cs typeface="+mn-lt"/>
              </a:rPr>
              <a:t>rx data</a:t>
            </a:r>
          </a:p>
        </p:txBody>
      </p:sp>
      <p:sp>
        <p:nvSpPr>
          <p:cNvPr id="11" name="圆角矩形标注 10"/>
          <p:cNvSpPr/>
          <p:nvPr/>
        </p:nvSpPr>
        <p:spPr>
          <a:xfrm>
            <a:off x="516255" y="4038600"/>
            <a:ext cx="1838960" cy="347980"/>
          </a:xfrm>
          <a:prstGeom prst="wedgeRoundRectCallout">
            <a:avLst>
              <a:gd name="adj1" fmla="val -50345"/>
              <a:gd name="adj2" fmla="val -132481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cs typeface="+mn-lt"/>
              </a:rPr>
              <a:t>tx data</a:t>
            </a: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4136126" y="4215320"/>
          <a:ext cx="3631194" cy="156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040"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上位机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757"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j-lt"/>
                        </a:rPr>
                        <a:t>CPU</a:t>
                      </a: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lt"/>
                        </a:rPr>
                        <a:t>Intel(R) Xeon(R) Gold 6226 CPU @ 2.70GHz</a:t>
                      </a:r>
                      <a:endParaRPr lang="pt-BR" altLang="zh-CN" sz="1400" kern="1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j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网卡</a:t>
                      </a: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lt"/>
                        </a:rPr>
                        <a:t>ConnectX-5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角色</a:t>
                      </a: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US" sz="140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lt"/>
                        </a:rPr>
                        <a:t>Receiver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7859594" y="4212590"/>
          <a:ext cx="4139366" cy="156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9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0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184"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开发板</a:t>
                      </a: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136"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型号</a:t>
                      </a: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VCU118 Evaluation Kit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136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QSFP28 </a:t>
                      </a:r>
                      <a:r>
                        <a:rPr lang="zh-CN" altLang="en-US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接口</a:t>
                      </a: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支持 </a:t>
                      </a:r>
                      <a:r>
                        <a:rPr lang="en-US" altLang="zh-CN" sz="140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 Gbps </a:t>
                      </a:r>
                      <a:r>
                        <a:rPr lang="zh-CN" altLang="en-US" sz="140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以太网通信</a:t>
                      </a:r>
                      <a:endParaRPr lang="en-US" altLang="zh-CN" sz="1400" kern="1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84"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角色</a:t>
                      </a: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US" sz="140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Transmitter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4295" y="775335"/>
            <a:ext cx="9885680" cy="102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性能测试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——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吞吐率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15340" y="5490845"/>
            <a:ext cx="9774555" cy="452755"/>
          </a:xfrm>
          <a:prstGeom prst="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2700" indent="0" algn="ctr" rtl="0" eaLnBrk="0">
              <a:lnSpc>
                <a:spcPct val="98000"/>
              </a:lnSpc>
              <a:buFont typeface="Wingdings" panose="05000000000000000000" charset="0"/>
              <a:buNone/>
            </a:pPr>
            <a:r>
              <a:rPr sz="2400" b="1" kern="0" spc="-3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Message大于5kB时，吞吐率达到9</a:t>
            </a:r>
            <a:r>
              <a:rPr sz="2400" b="1" kern="0" spc="-4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2.1Gbps，最大吞吐</a:t>
            </a:r>
            <a:r>
              <a:rPr lang="zh-CN" sz="2400" b="1" kern="0" spc="-4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约</a:t>
            </a:r>
            <a:r>
              <a:rPr sz="2400" b="1" kern="0" spc="-4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为93.5Gbps</a:t>
            </a:r>
            <a:endParaRPr lang="zh-CN" altLang="en-US" sz="2400" b="1" kern="0" spc="-4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14" name="picture 2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14677" y="1064457"/>
            <a:ext cx="5481323" cy="38288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507" y="914441"/>
            <a:ext cx="4257493" cy="397890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271646" y="1803107"/>
            <a:ext cx="271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Preliminary Result</a:t>
            </a:r>
            <a:endParaRPr lang="zh-CN" altLang="en-US" b="1" dirty="0"/>
          </a:p>
        </p:txBody>
      </p:sp>
    </p:spTree>
    <p:custDataLst>
      <p:tags r:id="rId1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4295" y="775335"/>
            <a:ext cx="9885680" cy="102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性能测试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——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延迟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3680" y="870585"/>
            <a:ext cx="7169150" cy="2851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延迟测量模块</a:t>
            </a:r>
          </a:p>
          <a:p>
            <a:pPr marL="800100" lvl="1" indent="-342900">
              <a:lnSpc>
                <a:spcPct val="14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使用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OP code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PSN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dirty="0" err="1">
                <a:latin typeface="微软雅黑" panose="020B0503020204020204" charset="-122"/>
                <a:ea typeface="微软雅黑" panose="020B0503020204020204" charset="-122"/>
              </a:rPr>
              <a:t>bth_valid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 err="1">
                <a:latin typeface="微软雅黑" panose="020B0503020204020204" charset="-122"/>
                <a:ea typeface="微软雅黑" panose="020B0503020204020204" charset="-122"/>
              </a:rPr>
              <a:t>aeth_valid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来判断发送的第一个和最后一个数据包以及接收到的确认（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ACK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</a:p>
          <a:p>
            <a:pPr marL="285750" lvl="0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测试结果</a:t>
            </a:r>
          </a:p>
          <a:p>
            <a:pPr marL="800100" lvl="1" indent="-342900">
              <a:lnSpc>
                <a:spcPct val="14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en-US" altLang="zh-CN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Msg.size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=262kB, </a:t>
            </a:r>
            <a:r>
              <a:rPr lang="en-US" altLang="zh-CN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Msg.num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=2e5(50GB) </a:t>
            </a:r>
          </a:p>
          <a:p>
            <a:pPr marL="800100" lvl="1" indent="-342900">
              <a:lnSpc>
                <a:spcPct val="14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无源铜缆（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1m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），点对点直连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>
              <a:lnSpc>
                <a:spcPct val="14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Single package latency ≈ 730 clock ≈ 2.27 us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8575" y="4467225"/>
            <a:ext cx="5160010" cy="1809750"/>
            <a:chOff x="-206" y="7246"/>
            <a:chExt cx="8126" cy="2850"/>
          </a:xfrm>
        </p:grpSpPr>
        <p:grpSp>
          <p:nvGrpSpPr>
            <p:cNvPr id="3" name="组合 2"/>
            <p:cNvGrpSpPr/>
            <p:nvPr/>
          </p:nvGrpSpPr>
          <p:grpSpPr>
            <a:xfrm>
              <a:off x="117" y="7459"/>
              <a:ext cx="7803" cy="2425"/>
              <a:chOff x="0" y="6427"/>
              <a:chExt cx="7803" cy="2425"/>
            </a:xfrm>
          </p:grpSpPr>
          <p:sp>
            <p:nvSpPr>
              <p:cNvPr id="228" name="textbox 228"/>
              <p:cNvSpPr/>
              <p:nvPr/>
            </p:nvSpPr>
            <p:spPr>
              <a:xfrm>
                <a:off x="117" y="6427"/>
                <a:ext cx="7687" cy="1501"/>
              </a:xfrm>
              <a:prstGeom prst="rect">
                <a:avLst/>
              </a:prstGeom>
              <a:noFill/>
              <a:ln w="0" cap="flat">
                <a:noFill/>
                <a:prstDash val="solid"/>
                <a:miter lim="0"/>
              </a:ln>
            </p:spPr>
            <p:txBody>
              <a:bodyPr vert="horz" wrap="square" lIns="0" tIns="0" rIns="0" bIns="0"/>
              <a:lstStyle/>
              <a:p>
                <a:pPr algn="l" rtl="0" eaLnBrk="0">
                  <a:lnSpc>
                    <a:spcPct val="65000"/>
                  </a:lnSpc>
                </a:pPr>
                <a:endParaRPr sz="100" dirty="0">
                  <a:latin typeface="Arial" panose="020B0604020202020204"/>
                  <a:ea typeface="Arial" panose="020B0604020202020204"/>
                  <a:cs typeface="Arial" panose="020B0604020202020204"/>
                </a:endParaRPr>
              </a:p>
              <a:p>
                <a:pPr marL="12700" algn="l" rtl="0" eaLnBrk="0">
                  <a:lnSpc>
                    <a:spcPct val="112000"/>
                  </a:lnSpc>
                </a:pPr>
                <a:r>
                  <a:rPr sz="1200" kern="0" spc="-1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Transmission</a:t>
                </a:r>
                <a:r>
                  <a:rPr sz="1200" kern="0" spc="27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-1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process</a:t>
                </a:r>
                <a:r>
                  <a:rPr sz="1200" kern="0" spc="22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-1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demonstration</a:t>
                </a:r>
                <a:r>
                  <a:rPr sz="1200" kern="0" spc="25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-1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(Multi</a:t>
                </a:r>
                <a:r>
                  <a:rPr sz="1200" kern="0" spc="27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-1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packages).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</a:p>
              <a:p>
                <a:pPr marL="12700" algn="l" rtl="0" eaLnBrk="0">
                  <a:lnSpc>
                    <a:spcPct val="112000"/>
                  </a:lnSpc>
                </a:pP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Latency</a:t>
                </a:r>
                <a:r>
                  <a:rPr sz="1200" kern="0" spc="26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of</a:t>
                </a:r>
                <a:r>
                  <a:rPr sz="1200" kern="0" spc="21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first</a:t>
                </a:r>
                <a:r>
                  <a:rPr sz="1200" kern="0" spc="26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package</a:t>
                </a:r>
                <a:r>
                  <a:rPr sz="1200" kern="0" spc="24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21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= T_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first</a:t>
                </a:r>
                <a:r>
                  <a:rPr sz="1200" kern="0" spc="21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_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ack</a:t>
                </a:r>
                <a:r>
                  <a:rPr sz="1200" kern="0" spc="23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21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– T_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first</a:t>
                </a:r>
                <a:r>
                  <a:rPr sz="1200" kern="0" spc="21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_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write </a:t>
                </a:r>
              </a:p>
              <a:p>
                <a:pPr marL="12700" algn="l" rtl="0" eaLnBrk="0">
                  <a:lnSpc>
                    <a:spcPct val="112000"/>
                  </a:lnSpc>
                </a:pP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Latency</a:t>
                </a:r>
                <a:r>
                  <a:rPr sz="1200" kern="0" spc="26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of</a:t>
                </a:r>
                <a:r>
                  <a:rPr sz="1200" kern="0" spc="30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last</a:t>
                </a:r>
                <a:r>
                  <a:rPr sz="1200" kern="0" spc="27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package</a:t>
                </a:r>
                <a:r>
                  <a:rPr sz="1200" kern="0" spc="23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18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= T_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last</a:t>
                </a:r>
                <a:r>
                  <a:rPr sz="1200" kern="0" spc="18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_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ack</a:t>
                </a:r>
                <a:r>
                  <a:rPr sz="1200" kern="0" spc="24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18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– T_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last</a:t>
                </a:r>
                <a:r>
                  <a:rPr sz="1200" kern="0" spc="18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_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write     </a:t>
                </a:r>
              </a:p>
              <a:p>
                <a:pPr marL="12700" algn="l" rtl="0" eaLnBrk="0">
                  <a:lnSpc>
                    <a:spcPct val="112000"/>
                  </a:lnSpc>
                </a:pP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Tot</a:t>
                </a:r>
                <a:r>
                  <a:rPr sz="1200" kern="0" spc="20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of</a:t>
                </a:r>
                <a:r>
                  <a:rPr sz="1200" kern="0" spc="20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transfer</a:t>
                </a:r>
                <a:r>
                  <a:rPr sz="1200" kern="0" spc="26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20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=</a:t>
                </a:r>
                <a:r>
                  <a:rPr sz="1200" kern="0" spc="15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20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T_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last</a:t>
                </a:r>
                <a:r>
                  <a:rPr sz="1200" kern="0" spc="20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_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ack</a:t>
                </a:r>
                <a:r>
                  <a:rPr sz="1200" kern="0" spc="24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20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–</a:t>
                </a:r>
                <a:r>
                  <a:rPr sz="1200" kern="0" spc="15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sz="1200" kern="0" spc="20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T_</a:t>
                </a:r>
                <a:r>
                  <a:rPr sz="1200" kern="0" spc="0" dirty="0"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start</a:t>
                </a: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7928"/>
                <a:ext cx="7719" cy="925"/>
              </a:xfrm>
              <a:prstGeom prst="rect">
                <a:avLst/>
              </a:prstGeom>
            </p:spPr>
          </p:pic>
        </p:grpSp>
        <p:sp>
          <p:nvSpPr>
            <p:cNvPr id="9" name="矩形 8"/>
            <p:cNvSpPr/>
            <p:nvPr/>
          </p:nvSpPr>
          <p:spPr>
            <a:xfrm>
              <a:off x="-206" y="7246"/>
              <a:ext cx="8042" cy="2850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594563" y="1708375"/>
            <a:ext cx="2549526" cy="2986446"/>
            <a:chOff x="6095999" y="2316479"/>
            <a:chExt cx="2873375" cy="409238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3210" y="2372975"/>
              <a:ext cx="2649485" cy="198805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210" y="4417527"/>
              <a:ext cx="2651777" cy="1988055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6095999" y="2316479"/>
              <a:ext cx="2873375" cy="4092384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25" name="表格 6"/>
          <p:cNvGraphicFramePr>
            <a:graphicFrameLocks noGrp="1"/>
          </p:cNvGraphicFramePr>
          <p:nvPr/>
        </p:nvGraphicFramePr>
        <p:xfrm>
          <a:off x="5209540" y="4835380"/>
          <a:ext cx="4901565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3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832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场景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RDMA</a:t>
                      </a:r>
                      <a:r>
                        <a:rPr lang="zh-CN" altLang="en-US" sz="1600" dirty="0"/>
                        <a:t>延迟</a:t>
                      </a:r>
                      <a:endParaRPr lang="en-US" altLang="zh-CN" sz="1600" dirty="0"/>
                    </a:p>
                    <a:p>
                      <a:pPr algn="ctr"/>
                      <a:r>
                        <a:rPr lang="zh-CN" altLang="en-US" sz="1600" dirty="0"/>
                        <a:t>（</a:t>
                      </a:r>
                      <a:r>
                        <a:rPr lang="en-US" altLang="zh-CN" sz="1600" dirty="0" err="1"/>
                        <a:t>μs</a:t>
                      </a:r>
                      <a:r>
                        <a:rPr lang="zh-CN" altLang="en-US" sz="1600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TCP/IP</a:t>
                      </a:r>
                      <a:r>
                        <a:rPr lang="zh-CN" altLang="en-US" sz="1600" dirty="0"/>
                        <a:t>延迟</a:t>
                      </a:r>
                      <a:endParaRPr lang="en-US" altLang="zh-CN" sz="1600" dirty="0"/>
                    </a:p>
                    <a:p>
                      <a:pPr algn="ctr"/>
                      <a:r>
                        <a:rPr lang="zh-CN" altLang="en-US" sz="1600" dirty="0"/>
                        <a:t>（</a:t>
                      </a:r>
                      <a:r>
                        <a:rPr lang="en-US" altLang="zh-CN" sz="1600" dirty="0" err="1"/>
                        <a:t>μs</a:t>
                      </a:r>
                      <a:r>
                        <a:rPr lang="zh-CN" altLang="en-US" sz="1600" dirty="0"/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50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FPGA-FPGA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0.5-2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10-40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50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Server-Server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1.5-3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15-50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50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极端优化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&lt;1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&gt;10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/>
          <a:srcRect r="13693"/>
          <a:stretch>
            <a:fillRect/>
          </a:stretch>
        </p:blipFill>
        <p:spPr>
          <a:xfrm>
            <a:off x="9851118" y="1417810"/>
            <a:ext cx="2266587" cy="50025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4295" y="775335"/>
            <a:ext cx="11795760" cy="43961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742950" lvl="1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非PRBS数据（累加器 + 固定数据）</a:t>
            </a:r>
          </a:p>
          <a:p>
            <a:pPr marL="1257300" lvl="2" indent="-342900" algn="l">
              <a:lnSpc>
                <a:spcPct val="14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测试通过</a:t>
            </a:r>
          </a:p>
          <a:p>
            <a:pPr marL="742950" lvl="1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并行PRBS数据</a:t>
            </a:r>
          </a:p>
          <a:p>
            <a:pPr marL="1257300" lvl="2" indent="-342900" algn="l">
              <a:lnSpc>
                <a:spcPct val="14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固件设计和仿真已完成并通过</a:t>
            </a:r>
          </a:p>
          <a:p>
            <a:pPr marL="1257300" lvl="2" indent="-342900" algn="l">
              <a:lnSpc>
                <a:spcPct val="14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编写了软件（检查器）以验证两者之间的数据一致性</a:t>
            </a:r>
          </a:p>
          <a:p>
            <a:pPr marL="1257300" lvl="2" indent="-342900" algn="l">
              <a:lnSpc>
                <a:spcPct val="14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代码综合耗时非常长（至少5小时，数据长度为 512 位，时钟频率为322 MHz），并且内存使用量超过100GB（持续增加，直到综合完成）</a:t>
            </a:r>
          </a:p>
          <a:p>
            <a:pPr marL="742950" lvl="1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计划</a:t>
            </a:r>
          </a:p>
          <a:p>
            <a:pPr marL="1257300" lvl="2" indent="-342900" algn="l">
              <a:lnSpc>
                <a:spcPct val="14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解决代码综合耗时的问题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57300" lvl="2" indent="-342900" algn="l">
              <a:lnSpc>
                <a:spcPct val="14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 be continued…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性能测试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——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可靠性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16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8d5d924e275b0c7f58feed1244176003"/>
          <p:cNvPicPr>
            <a:picLocks noChangeAspect="1"/>
          </p:cNvPicPr>
          <p:nvPr/>
        </p:nvPicPr>
        <p:blipFill rotWithShape="1">
          <a:blip r:embed="rId4"/>
          <a:srcRect t="28679" b="6192"/>
          <a:stretch>
            <a:fillRect/>
          </a:stretch>
        </p:blipFill>
        <p:spPr>
          <a:xfrm>
            <a:off x="0" y="4724400"/>
            <a:ext cx="12192000" cy="18166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4295" y="775335"/>
            <a:ext cx="11606076" cy="43961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742950" lvl="1" indent="-285750" algn="l">
              <a:lnSpc>
                <a:spcPct val="15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CEPC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（环形正负电子对撞机）</a:t>
            </a:r>
          </a:p>
          <a:p>
            <a:pPr marL="1257300" lvl="2" indent="-342900" algn="l">
              <a:lnSpc>
                <a:spcPct val="15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研究目标：</a:t>
            </a:r>
          </a:p>
          <a:p>
            <a:pPr marL="1714500" lvl="3" indent="-342900" algn="l">
              <a:lnSpc>
                <a:spcPct val="15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u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用于精确测量希格斯玻色子的性质和相互作用</a:t>
            </a:r>
          </a:p>
          <a:p>
            <a:pPr marL="1257300" lvl="2" indent="-342900" algn="l">
              <a:lnSpc>
                <a:spcPct val="15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应用：</a:t>
            </a:r>
          </a:p>
          <a:p>
            <a:pPr marL="1714500" lvl="3" indent="-342900" algn="l">
              <a:lnSpc>
                <a:spcPct val="15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u"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RDMA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支持直接内存访问，显著降低数据传输过程中的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CPU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利用率。有助于克服传统协议的性能瓶颈，满足未来高吞吐量数据传输的需求（例如高亮度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Z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模式）</a:t>
            </a:r>
          </a:p>
          <a:p>
            <a:pPr marL="1714500" lvl="3" indent="-342900" algn="l">
              <a:lnSpc>
                <a:spcPct val="15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u"/>
            </a:pPr>
            <a:r>
              <a:rPr lang="en-US" altLang="zh-CN" b="1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GPUDirect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RDMA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FPGA-&gt;GPU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内存</a:t>
            </a:r>
            <a:endParaRPr lang="en-US" altLang="zh-CN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0" lvl="3" indent="-342900" algn="l">
              <a:lnSpc>
                <a:spcPct val="15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u"/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 </a:t>
            </a:r>
            <a:r>
              <a:rPr lang="en-US" altLang="zh-CN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计算加速触发中的应用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171700" lvl="4" indent="-342900">
              <a:lnSpc>
                <a:spcPct val="150000"/>
              </a:lnSpc>
              <a:buClr>
                <a:srgbClr val="000099"/>
              </a:buClr>
              <a:buSzPct val="60000"/>
              <a:buFont typeface="微软雅黑" panose="020B0503020204020204" charset="-122"/>
              <a:buChar char="-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在高级触发系统中应用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RDMA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，减少数据传输过程中的延迟，提高触发算法的效率</a:t>
            </a:r>
            <a:endParaRPr lang="en-US" altLang="zh-CN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3" indent="0" algn="l">
              <a:lnSpc>
                <a:spcPct val="150000"/>
              </a:lnSpc>
              <a:buClr>
                <a:srgbClr val="000099"/>
              </a:buClr>
              <a:buSzPct val="60000"/>
              <a:buFont typeface="Wingdings" panose="05000000000000000000" charset="0"/>
              <a:buNone/>
            </a:pP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RDMA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TDAQ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中的应用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17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总结与展望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70180" y="975995"/>
            <a:ext cx="11541760" cy="47002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0" indent="-285750" algn="l">
              <a:lnSpc>
                <a:spcPct val="13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对两个开源项目进行学习。在开源项目的基础上解决了以下问题，并对数据传输过程中的吞吐率/传输延迟/传输稳定性进行了测试</a:t>
            </a:r>
          </a:p>
          <a:p>
            <a:pPr indent="45720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en-US" sz="2000" dirty="0"/>
              <a:t>✓</a:t>
            </a:r>
            <a:r>
              <a:rPr lang="zh-CN" altLang="en-US" sz="2000" dirty="0"/>
              <a:t>连续传输逻辑</a:t>
            </a:r>
          </a:p>
          <a:p>
            <a:pPr lvl="1">
              <a:lnSpc>
                <a:spcPct val="150000"/>
              </a:lnSpc>
            </a:pPr>
            <a:r>
              <a:rPr lang="en-US" altLang="en-US" sz="2000" dirty="0"/>
              <a:t>✓</a:t>
            </a:r>
            <a:r>
              <a:rPr lang="en-US" altLang="zh-CN" sz="2000" dirty="0"/>
              <a:t>Write </a:t>
            </a:r>
            <a:r>
              <a:rPr lang="zh-CN" altLang="en-US" sz="2000" dirty="0"/>
              <a:t>功能中出现的问题</a:t>
            </a:r>
            <a:endParaRPr lang="en-US" altLang="zh-CN" sz="2000" dirty="0"/>
          </a:p>
          <a:p>
            <a:pPr lvl="1">
              <a:lnSpc>
                <a:spcPct val="150000"/>
              </a:lnSpc>
            </a:pPr>
            <a:r>
              <a:rPr lang="en-US" altLang="en-US" sz="2000" dirty="0"/>
              <a:t>✓</a:t>
            </a:r>
            <a:r>
              <a:rPr lang="zh-CN" altLang="en-US" sz="2000" dirty="0"/>
              <a:t>接收端软件编写</a:t>
            </a:r>
            <a:endParaRPr lang="en-US" altLang="zh-CN" sz="2000" dirty="0"/>
          </a:p>
          <a:p>
            <a:pPr lvl="1">
              <a:lnSpc>
                <a:spcPct val="150000"/>
              </a:lnSpc>
            </a:pPr>
            <a:r>
              <a:rPr lang="en-US" altLang="en-US" sz="2000" dirty="0"/>
              <a:t>✓</a:t>
            </a:r>
            <a:r>
              <a:rPr lang="zh-CN" altLang="en-US" sz="2000" dirty="0"/>
              <a:t>吞吐率（固件调试）</a:t>
            </a:r>
          </a:p>
          <a:p>
            <a:pPr marL="285750" indent="-285750" algn="l">
              <a:lnSpc>
                <a:spcPct val="13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后续开发计划：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ym typeface="+mn-ea"/>
              </a:rPr>
              <a:t>基于</a:t>
            </a:r>
            <a:r>
              <a:rPr lang="en-US" altLang="zh-CN" sz="2000" dirty="0">
                <a:sym typeface="+mn-ea"/>
              </a:rPr>
              <a:t>DDR</a:t>
            </a:r>
            <a:r>
              <a:rPr lang="zh-CN" altLang="en-US" sz="2000" dirty="0">
                <a:sym typeface="+mn-ea"/>
              </a:rPr>
              <a:t>的重传功能实现</a:t>
            </a:r>
            <a:endParaRPr lang="zh-CN" altLang="en-US" sz="2000" dirty="0"/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ym typeface="+mn-ea"/>
              </a:rPr>
              <a:t>多</a:t>
            </a:r>
            <a:r>
              <a:rPr lang="en-US" altLang="zh-CN" sz="2000" dirty="0">
                <a:sym typeface="+mn-ea"/>
              </a:rPr>
              <a:t>QP</a:t>
            </a:r>
            <a:r>
              <a:rPr lang="zh-CN" altLang="en-US" sz="2000" dirty="0">
                <a:sym typeface="+mn-ea"/>
              </a:rPr>
              <a:t>管理的实现</a:t>
            </a:r>
            <a:endParaRPr lang="zh-CN" altLang="en-US" sz="2000" dirty="0"/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ym typeface="+mn-ea"/>
              </a:rPr>
              <a:t>优先级流量控制（</a:t>
            </a:r>
            <a:r>
              <a:rPr lang="en-US" altLang="zh-CN" sz="2000" dirty="0">
                <a:sym typeface="+mn-ea"/>
              </a:rPr>
              <a:t>PFC</a:t>
            </a:r>
            <a:r>
              <a:rPr lang="zh-CN" altLang="en-US" sz="2000" dirty="0">
                <a:sym typeface="+mn-ea"/>
              </a:rPr>
              <a:t>）</a:t>
            </a:r>
            <a:endParaRPr lang="zh-CN" altLang="en-US" sz="2000" dirty="0"/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ym typeface="+mn-ea"/>
              </a:rPr>
              <a:t>后端计算</a:t>
            </a:r>
            <a:r>
              <a:rPr lang="en-US" altLang="zh-CN" sz="2000" dirty="0">
                <a:sym typeface="+mn-ea"/>
              </a:rPr>
              <a:t> / </a:t>
            </a:r>
            <a:r>
              <a:rPr lang="zh-CN" altLang="en-US" sz="2000" dirty="0">
                <a:sym typeface="+mn-ea"/>
              </a:rPr>
              <a:t>存储压力</a:t>
            </a:r>
            <a:endParaRPr lang="zh-CN" altLang="en-US" sz="20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18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2" y="6466114"/>
            <a:ext cx="12192002" cy="391885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859280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0" y="2754630"/>
            <a:ext cx="12192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感谢！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19</a:t>
            </a:fld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/>
          <a:lstStyle/>
          <a:p>
            <a:r>
              <a:rPr lang="zh-CN" altLang="en-US">
                <a:latin typeface="Calibri" panose="020F0502020204030204" charset="0"/>
                <a:ea typeface="微软雅黑" panose="020B0503020204020204" charset="-122"/>
              </a:rPr>
              <a:t>目录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781685"/>
            <a:ext cx="11130280" cy="5240655"/>
          </a:xfrm>
        </p:spPr>
        <p:txBody>
          <a:bodyPr>
            <a:normAutofit/>
          </a:bodyPr>
          <a:lstStyle/>
          <a:p>
            <a:pPr marL="914400" lvl="2" indent="-342900" algn="just" defTabSz="914400">
              <a:lnSpc>
                <a:spcPct val="150000"/>
              </a:lnSpc>
              <a:buClr>
                <a:srgbClr val="2E54A1"/>
              </a:buClr>
              <a:buSzPct val="80000"/>
              <a:buFont typeface="Wingdings" panose="05000000000000000000" charset="0"/>
              <a:buChar char="n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r>
              <a:rPr lang="zh-CN" altLang="en-US" sz="24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背景与动机</a:t>
            </a:r>
            <a:r>
              <a:rPr lang="en-US" altLang="zh-CN" sz="24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</a:p>
          <a:p>
            <a:pPr marL="914400" lvl="2" indent="-342900" algn="just" defTabSz="914400">
              <a:lnSpc>
                <a:spcPct val="150000"/>
              </a:lnSpc>
              <a:buClr>
                <a:srgbClr val="2E54A1"/>
              </a:buClr>
              <a:buSzPct val="80000"/>
              <a:buFont typeface="Wingdings" panose="05000000000000000000" charset="0"/>
              <a:buChar char="n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r>
              <a:rPr lang="zh-CN" altLang="en-US" sz="24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当前研究现状</a:t>
            </a:r>
          </a:p>
          <a:p>
            <a:pPr marL="914400" lvl="2" indent="-342900" algn="just" defTabSz="914400">
              <a:lnSpc>
                <a:spcPct val="150000"/>
              </a:lnSpc>
              <a:buClr>
                <a:srgbClr val="2E54A1"/>
              </a:buClr>
              <a:buSzPct val="80000"/>
              <a:buFont typeface="Wingdings" panose="05000000000000000000" charset="0"/>
              <a:buChar char="n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r>
              <a:rPr lang="zh-CN" altLang="en-US" sz="24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研究进展</a:t>
            </a:r>
            <a:r>
              <a:rPr lang="en-US" altLang="zh-CN" sz="24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</a:p>
          <a:p>
            <a:pPr marL="914400" lvl="2" indent="-342900" algn="just" defTabSz="914400">
              <a:lnSpc>
                <a:spcPct val="150000"/>
              </a:lnSpc>
              <a:buClr>
                <a:srgbClr val="2E54A1"/>
              </a:buClr>
              <a:buSzPct val="80000"/>
              <a:buFont typeface="Wingdings" panose="05000000000000000000" charset="0"/>
              <a:buChar char="n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r>
              <a:rPr lang="zh-CN" altLang="en-US" sz="24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总结与展望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725295" y="2331085"/>
            <a:ext cx="7818755" cy="17564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lvl="0" algn="ctr">
              <a:lnSpc>
                <a:spcPct val="160000"/>
              </a:lnSpc>
            </a:pPr>
            <a:r>
              <a:rPr lang="en-US" altLang="zh-CN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2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8658860" y="3741229"/>
            <a:ext cx="2820460" cy="2566996"/>
          </a:xfrm>
          <a:prstGeom prst="rect">
            <a:avLst/>
          </a:prstGeom>
        </p:spPr>
      </p:pic>
      <p:graphicFrame>
        <p:nvGraphicFramePr>
          <p:cNvPr id="248" name="table 248"/>
          <p:cNvGraphicFramePr>
            <a:graphicFrameLocks noGrp="1"/>
          </p:cNvGraphicFramePr>
          <p:nvPr/>
        </p:nvGraphicFramePr>
        <p:xfrm>
          <a:off x="1133475" y="942975"/>
          <a:ext cx="9928225" cy="2623185"/>
        </p:xfrm>
        <a:graphic>
          <a:graphicData uri="http://schemas.openxmlformats.org/drawingml/2006/table">
            <a:tbl>
              <a:tblPr/>
              <a:tblGrid>
                <a:gridCol w="3310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7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0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420"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7000"/>
                        </a:lnSpc>
                      </a:pPr>
                      <a:r>
                        <a:rPr lang="zh-CN" altLang="en-US" sz="16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a:t>对比项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9000"/>
                        </a:lnSpc>
                      </a:pPr>
                      <a:r>
                        <a:rPr lang="en-US" sz="1600" b="0" kern="0" spc="-2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RC</a:t>
                      </a:r>
                      <a:r>
                        <a:rPr sz="1600" b="0" kern="0" spc="-2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（可靠连接）</a:t>
                      </a:r>
                      <a:endParaRPr sz="16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8000"/>
                        </a:lnSpc>
                      </a:pPr>
                      <a:r>
                        <a:rPr sz="1600" b="0" kern="0" spc="-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UD（不可靠数据报）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6000"/>
                        </a:lnSpc>
                      </a:pPr>
                      <a:endParaRPr sz="500" dirty="0">
                        <a:latin typeface="Times New Roman" panose="02020603050405020304" pitchFamily="18" charset="0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50165" algn="ctr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r>
                        <a:rPr sz="16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a:t>连接类型</a:t>
                      </a:r>
                      <a:endParaRPr sz="1600" dirty="0">
                        <a:latin typeface="Times New Roman" panose="02020603050405020304" pitchFamily="18" charset="0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5000"/>
                        </a:lnSpc>
                      </a:pPr>
                      <a:endParaRPr sz="5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marL="62230" algn="ctr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r>
                        <a:rPr sz="16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点对点 QP 配对</a:t>
                      </a:r>
                      <a:endParaRPr sz="16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4000"/>
                        </a:lnSpc>
                      </a:pPr>
                      <a:endParaRPr sz="500" dirty="0">
                        <a:latin typeface="Times New Roman" panose="02020603050405020304" pitchFamily="18" charset="0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algn="ctr" rtl="0" eaLnBrk="0">
                        <a:lnSpc>
                          <a:spcPct val="8000"/>
                        </a:lnSpc>
                      </a:pPr>
                      <a:endParaRPr sz="100" dirty="0">
                        <a:latin typeface="Times New Roman" panose="02020603050405020304" pitchFamily="18" charset="0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43815" algn="ctr" rtl="0" eaLnBrk="0">
                        <a:lnSpc>
                          <a:spcPct val="89000"/>
                        </a:lnSpc>
                      </a:pPr>
                      <a:r>
                        <a:rPr sz="16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a:t>任意⽬标，动态指定地址</a:t>
                      </a:r>
                      <a:endParaRPr sz="1600" dirty="0">
                        <a:latin typeface="Times New Roman" panose="02020603050405020304" pitchFamily="18" charset="0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7000"/>
                        </a:lnSpc>
                      </a:pPr>
                      <a:endParaRPr sz="500" dirty="0">
                        <a:latin typeface="Times New Roman" panose="02020603050405020304" pitchFamily="18" charset="0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52705" algn="ctr" rtl="0" eaLnBrk="0">
                        <a:lnSpc>
                          <a:spcPct val="87000"/>
                        </a:lnSpc>
                        <a:spcBef>
                          <a:spcPts val="5"/>
                        </a:spcBef>
                      </a:pPr>
                      <a:r>
                        <a:rPr sz="16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a:t>传输操作⽀持</a:t>
                      </a:r>
                      <a:endParaRPr sz="1600" dirty="0">
                        <a:latin typeface="Times New Roman" panose="02020603050405020304" pitchFamily="18" charset="0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7000"/>
                        </a:lnSpc>
                      </a:pPr>
                      <a:endParaRPr sz="5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marL="48260" algn="ctr" rtl="0" eaLnBrk="0">
                        <a:lnSpc>
                          <a:spcPct val="87000"/>
                        </a:lnSpc>
                        <a:spcBef>
                          <a:spcPts val="5"/>
                        </a:spcBef>
                      </a:pPr>
                      <a:r>
                        <a:rPr sz="16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Send / Wr</a:t>
                      </a:r>
                      <a:r>
                        <a:rPr sz="16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ite / Read / Atomic 全⽀持</a:t>
                      </a:r>
                      <a:endParaRPr sz="16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7000"/>
                        </a:lnSpc>
                      </a:pPr>
                      <a:endParaRPr sz="5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algn="ctr" rtl="0" eaLnBrk="0">
                        <a:lnSpc>
                          <a:spcPct val="7000"/>
                        </a:lnSpc>
                      </a:pPr>
                      <a:endParaRPr sz="1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marL="37465" algn="ctr" rtl="0" eaLnBrk="0">
                        <a:lnSpc>
                          <a:spcPct val="87000"/>
                        </a:lnSpc>
                      </a:pPr>
                      <a:r>
                        <a:rPr sz="16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仅 Send / Receive</a:t>
                      </a:r>
                      <a:endParaRPr sz="16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610"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7000"/>
                        </a:lnSpc>
                      </a:pPr>
                      <a:endParaRPr sz="500" dirty="0">
                        <a:latin typeface="Times New Roman" panose="02020603050405020304" pitchFamily="18" charset="0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algn="ctr" rtl="0" eaLnBrk="0">
                        <a:lnSpc>
                          <a:spcPct val="7000"/>
                        </a:lnSpc>
                      </a:pPr>
                      <a:endParaRPr sz="100" dirty="0">
                        <a:latin typeface="Times New Roman" panose="02020603050405020304" pitchFamily="18" charset="0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53340" algn="ctr" rtl="0" eaLnBrk="0">
                        <a:lnSpc>
                          <a:spcPct val="87000"/>
                        </a:lnSpc>
                      </a:pPr>
                      <a:r>
                        <a:rPr sz="16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a:t>可靠性</a:t>
                      </a:r>
                      <a:endParaRPr sz="1600" dirty="0">
                        <a:latin typeface="Times New Roman" panose="02020603050405020304" pitchFamily="18" charset="0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7000"/>
                        </a:lnSpc>
                      </a:pPr>
                      <a:endParaRPr sz="5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algn="ctr" rtl="0" eaLnBrk="0">
                        <a:lnSpc>
                          <a:spcPct val="6000"/>
                        </a:lnSpc>
                      </a:pPr>
                      <a:endParaRPr sz="1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marL="438150" algn="ctr" rtl="0" eaLnBrk="0">
                        <a:lnSpc>
                          <a:spcPct val="88000"/>
                        </a:lnSpc>
                        <a:tabLst>
                          <a:tab pos="559435" algn="l"/>
                        </a:tabLst>
                      </a:pPr>
                      <a:r>
                        <a:rPr sz="16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sz="16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sz="16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ACK、重传、顺序控制</a:t>
                      </a:r>
                      <a:endParaRPr sz="16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4000"/>
                        </a:lnSpc>
                      </a:pPr>
                      <a:endParaRPr sz="500" dirty="0">
                        <a:latin typeface="Times New Roman" panose="02020603050405020304" pitchFamily="18" charset="0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algn="ctr" rtl="0" eaLnBrk="0">
                        <a:lnSpc>
                          <a:spcPct val="7000"/>
                        </a:lnSpc>
                      </a:pPr>
                      <a:endParaRPr sz="100" dirty="0">
                        <a:latin typeface="Times New Roman" panose="02020603050405020304" pitchFamily="18" charset="0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550545" algn="ctr" rtl="0" eaLnBrk="0">
                        <a:lnSpc>
                          <a:spcPct val="89000"/>
                        </a:lnSpc>
                      </a:pPr>
                      <a:r>
                        <a:rPr sz="16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a:t>⽆保障</a:t>
                      </a:r>
                      <a:endParaRPr sz="1600" dirty="0">
                        <a:latin typeface="Times New Roman" panose="02020603050405020304" pitchFamily="18" charset="0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5000"/>
                        </a:lnSpc>
                      </a:pPr>
                      <a:endParaRPr sz="500" dirty="0">
                        <a:latin typeface="Times New Roman" panose="02020603050405020304" pitchFamily="18" charset="0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algn="ctr" rtl="0" eaLnBrk="0">
                        <a:lnSpc>
                          <a:spcPct val="6000"/>
                        </a:lnSpc>
                      </a:pPr>
                      <a:endParaRPr sz="100" dirty="0">
                        <a:latin typeface="Times New Roman" panose="02020603050405020304" pitchFamily="18" charset="0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48895" algn="ctr" rtl="0" eaLnBrk="0">
                        <a:lnSpc>
                          <a:spcPct val="87000"/>
                        </a:lnSpc>
                      </a:pPr>
                      <a:r>
                        <a:rPr sz="16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a:t>延迟</a:t>
                      </a:r>
                      <a:endParaRPr sz="1600" dirty="0">
                        <a:latin typeface="Times New Roman" panose="02020603050405020304" pitchFamily="18" charset="0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7000"/>
                        </a:lnSpc>
                      </a:pPr>
                      <a:endParaRPr sz="5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marL="48260" algn="ctr" rtl="0" eaLnBrk="0">
                        <a:lnSpc>
                          <a:spcPct val="87000"/>
                        </a:lnSpc>
                        <a:spcBef>
                          <a:spcPts val="5"/>
                        </a:spcBef>
                      </a:pPr>
                      <a:r>
                        <a:rPr sz="16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稍⾼</a:t>
                      </a:r>
                      <a:r>
                        <a:rPr sz="1600" kern="0" spc="-7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（需握⼿）</a:t>
                      </a:r>
                      <a:endParaRPr sz="16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6000"/>
                        </a:lnSpc>
                      </a:pPr>
                      <a:endParaRPr sz="500" dirty="0">
                        <a:latin typeface="Times New Roman" panose="02020603050405020304" pitchFamily="18" charset="0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45085" algn="ctr" rtl="0" eaLnBrk="0">
                        <a:lnSpc>
                          <a:spcPct val="88000"/>
                        </a:lnSpc>
                        <a:spcBef>
                          <a:spcPts val="5"/>
                        </a:spcBef>
                      </a:pPr>
                      <a:r>
                        <a:rPr sz="16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a:t>更低（适合控制⾯）</a:t>
                      </a:r>
                      <a:endParaRPr sz="1600" dirty="0">
                        <a:latin typeface="Times New Roman" panose="02020603050405020304" pitchFamily="18" charset="0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7000"/>
                        </a:lnSpc>
                      </a:pPr>
                      <a:endParaRPr sz="500" dirty="0">
                        <a:latin typeface="Times New Roman" panose="02020603050405020304" pitchFamily="18" charset="0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52705" algn="ctr" rtl="0" eaLnBrk="0">
                        <a:lnSpc>
                          <a:spcPct val="88000"/>
                        </a:lnSpc>
                        <a:spcBef>
                          <a:spcPts val="5"/>
                        </a:spcBef>
                      </a:pPr>
                      <a:r>
                        <a:rPr sz="16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a:t>应⽤场景</a:t>
                      </a:r>
                      <a:endParaRPr sz="1600" dirty="0">
                        <a:latin typeface="Times New Roman" panose="02020603050405020304" pitchFamily="18" charset="0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6000"/>
                        </a:lnSpc>
                      </a:pPr>
                      <a:endParaRPr sz="500" dirty="0">
                        <a:latin typeface="Times New Roman" panose="02020603050405020304" pitchFamily="18" charset="0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algn="ctr" rtl="0" eaLnBrk="0">
                        <a:lnSpc>
                          <a:spcPct val="8000"/>
                        </a:lnSpc>
                      </a:pPr>
                      <a:endParaRPr sz="100" dirty="0">
                        <a:latin typeface="Times New Roman" panose="02020603050405020304" pitchFamily="18" charset="0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40640" algn="ctr" rtl="0" eaLnBrk="0">
                        <a:lnSpc>
                          <a:spcPct val="88000"/>
                        </a:lnSpc>
                      </a:pPr>
                      <a:r>
                        <a:rPr sz="16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a:t>数据通道、存储读写、触发分发等</a:t>
                      </a:r>
                      <a:endParaRPr sz="1600" dirty="0">
                        <a:latin typeface="Times New Roman" panose="02020603050405020304" pitchFamily="18" charset="0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76000"/>
                        </a:lnSpc>
                      </a:pPr>
                      <a:endParaRPr sz="500" dirty="0">
                        <a:latin typeface="Times New Roman" panose="02020603050405020304" pitchFamily="18" charset="0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46355" algn="ctr" rtl="0" eaLnBrk="0">
                        <a:lnSpc>
                          <a:spcPct val="88000"/>
                        </a:lnSpc>
                        <a:spcBef>
                          <a:spcPts val="5"/>
                        </a:spcBef>
                      </a:pPr>
                      <a:r>
                        <a:rPr sz="16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a:t>控制信息、⼴播、名称解析等</a:t>
                      </a:r>
                      <a:endParaRPr sz="1600" dirty="0">
                        <a:latin typeface="Times New Roman" panose="02020603050405020304" pitchFamily="18" charset="0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50" name="picture 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153531" y="2376907"/>
            <a:ext cx="203200" cy="203200"/>
          </a:xfrm>
          <a:prstGeom prst="rect">
            <a:avLst/>
          </a:prstGeom>
        </p:spPr>
      </p:pic>
      <p:pic>
        <p:nvPicPr>
          <p:cNvPr id="252" name="picture 2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975544" y="2376907"/>
            <a:ext cx="203200" cy="203200"/>
          </a:xfrm>
          <a:prstGeom prst="rect">
            <a:avLst/>
          </a:prstGeom>
        </p:spPr>
      </p:pic>
      <p:sp>
        <p:nvSpPr>
          <p:cNvPr id="256" name="textbox 256"/>
          <p:cNvSpPr/>
          <p:nvPr/>
        </p:nvSpPr>
        <p:spPr>
          <a:xfrm>
            <a:off x="1048240" y="3771928"/>
            <a:ext cx="6891338" cy="2253298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8000"/>
              </a:lnSpc>
            </a:pPr>
            <a:r>
              <a:rPr sz="1400" b="1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链路层：基于</a:t>
            </a:r>
            <a:r>
              <a:rPr sz="14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PFC</a:t>
            </a:r>
            <a:r>
              <a:rPr sz="1400" b="1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sz="14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ECN</a:t>
            </a:r>
            <a:r>
              <a:rPr sz="1400" b="1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（优先流控/显示拥塞通知）等协议实现无损以太</a:t>
            </a:r>
            <a:r>
              <a:rPr sz="1400" b="1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</a:t>
            </a:r>
            <a:r>
              <a:rPr sz="1400" b="1" kern="0" spc="-4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（不丢包）</a:t>
            </a:r>
          </a:p>
          <a:p>
            <a:pPr marL="12700" algn="l" rtl="0" eaLnBrk="0">
              <a:lnSpc>
                <a:spcPct val="78000"/>
              </a:lnSpc>
            </a:pP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78000"/>
              </a:lnSpc>
            </a:pPr>
            <a:r>
              <a:rPr 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协议层：</a:t>
            </a:r>
            <a:endParaRPr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l" rtl="0" eaLnBrk="0">
              <a:lnSpc>
                <a:spcPct val="78000"/>
              </a:lnSpc>
            </a:pPr>
            <a:endParaRPr sz="1400" kern="0" spc="-6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l" rtl="0" eaLnBrk="0">
              <a:lnSpc>
                <a:spcPct val="78000"/>
              </a:lnSpc>
            </a:pPr>
            <a:r>
              <a:rPr sz="1400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sz="1400" kern="0" spc="3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PSN（Packet</a:t>
            </a:r>
            <a:r>
              <a:rPr sz="1400" kern="0" spc="2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Sequence</a:t>
            </a:r>
            <a:r>
              <a:rPr sz="1400" kern="0" spc="3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Num</a:t>
            </a:r>
            <a:r>
              <a:rPr sz="14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ber）</a:t>
            </a:r>
            <a:r>
              <a:rPr sz="1400" kern="0" spc="4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保证包按序接收、检测丢包；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04825" algn="l" rtl="0" eaLnBrk="0">
              <a:lnSpc>
                <a:spcPct val="99000"/>
              </a:lnSpc>
              <a:spcBef>
                <a:spcPts val="1800"/>
              </a:spcBef>
            </a:pP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ACK/NACK</a:t>
            </a:r>
            <a:r>
              <a:rPr sz="1400" kern="0" spc="2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应答</a:t>
            </a: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机制</a:t>
            </a:r>
            <a:r>
              <a:rPr sz="1400" kern="0" spc="2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用于确认成功或请求重传；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01015" algn="l" rtl="0" eaLnBrk="0">
              <a:lnSpc>
                <a:spcPct val="99000"/>
              </a:lnSpc>
              <a:spcBef>
                <a:spcPts val="1835"/>
              </a:spcBef>
            </a:pP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sz="1400" kern="0" spc="2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超时重传：发送端未在规定时间内收到 ACK</a:t>
            </a:r>
            <a:r>
              <a:rPr sz="1400" kern="0" spc="2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会自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动重发；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90855" algn="l" rtl="0" eaLnBrk="0">
              <a:lnSpc>
                <a:spcPct val="100000"/>
              </a:lnSpc>
              <a:spcBef>
                <a:spcPts val="1835"/>
              </a:spcBef>
            </a:pPr>
            <a:r>
              <a:rPr sz="14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sz="1400" kern="0" spc="3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RNR（Receiver</a:t>
            </a:r>
            <a:r>
              <a:rPr sz="1400" kern="0" spc="3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Not</a:t>
            </a:r>
            <a:r>
              <a:rPr sz="1400" kern="0" spc="3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Ready）</a:t>
            </a:r>
            <a:r>
              <a:rPr sz="14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控制，避免接收方队列溢出；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75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01015" algn="l" rtl="0" eaLnBrk="0">
              <a:lnSpc>
                <a:spcPct val="99000"/>
              </a:lnSpc>
            </a:pPr>
            <a:r>
              <a:rPr sz="14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</a:t>
            </a:r>
            <a:r>
              <a:rPr sz="1400" kern="0" spc="3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ICRC</a:t>
            </a:r>
            <a:r>
              <a:rPr sz="1400" kern="0" spc="2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校验</a:t>
            </a:r>
            <a:r>
              <a:rPr sz="1400" kern="0" spc="2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确保数据包内容完整性。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8" name="textbox 258"/>
          <p:cNvSpPr/>
          <p:nvPr/>
        </p:nvSpPr>
        <p:spPr>
          <a:xfrm>
            <a:off x="2181225" y="437515"/>
            <a:ext cx="7246620" cy="5054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ctr" rtl="0" eaLnBrk="0">
              <a:lnSpc>
                <a:spcPct val="77000"/>
              </a:lnSpc>
            </a:pPr>
            <a:r>
              <a:rPr lang="en-US" sz="4200" b="1" kern="0" spc="-180" dirty="0">
                <a:solidFill>
                  <a:srgbClr val="2657AF">
                    <a:alpha val="100000"/>
                  </a:srgb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RoCEv2 Connection Mode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502440" y="6541095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box 266"/>
          <p:cNvSpPr/>
          <p:nvPr/>
        </p:nvSpPr>
        <p:spPr>
          <a:xfrm>
            <a:off x="274955" y="856615"/>
            <a:ext cx="6720840" cy="47072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85750" indent="-285750" algn="l" rtl="0">
              <a:lnSpc>
                <a:spcPct val="120000"/>
              </a:lnSpc>
              <a:spcBef>
                <a:spcPts val="1000"/>
              </a:spcBef>
              <a:buClrTx/>
              <a:buSzTx/>
              <a:buFont typeface="Wingdings" panose="05000000000000000000" charset="0"/>
              <a:buChar char="l"/>
            </a:pPr>
            <a:r>
              <a:rPr sz="2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交换</a:t>
            </a:r>
            <a:r>
              <a:rPr sz="2000" b="1" kern="0" spc="3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QP 参数，将</a:t>
            </a:r>
            <a:r>
              <a:rPr sz="2000" b="1" kern="0" spc="3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QP 从</a:t>
            </a:r>
            <a:r>
              <a:rPr sz="2000" b="1" kern="0" spc="4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RESET</a:t>
            </a:r>
            <a:r>
              <a:rPr sz="2000" b="1" kern="0" spc="3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状态切换</a:t>
            </a:r>
            <a:r>
              <a:rPr lang="en-US" sz="20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6035" indent="-13970" algn="l" rtl="0" eaLnBrk="0">
              <a:lnSpc>
                <a:spcPct val="106000"/>
              </a:lnSpc>
            </a:pPr>
            <a:r>
              <a:rPr sz="2000" b="1" kern="0" spc="-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INIT→</a:t>
            </a:r>
            <a:r>
              <a:rPr sz="2000" b="1" kern="0" spc="-9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-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RTR→RTS状态，三种</a:t>
            </a:r>
            <a:r>
              <a:rPr sz="2000" b="1" kern="0" spc="-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方式：</a:t>
            </a:r>
            <a:endParaRPr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 rtl="0">
              <a:lnSpc>
                <a:spcPct val="120000"/>
              </a:lnSpc>
              <a:spcBef>
                <a:spcPts val="1000"/>
              </a:spcBef>
              <a:buClrTx/>
              <a:buSzTx/>
              <a:buFont typeface="Wingdings" panose="05000000000000000000" charset="0"/>
              <a:buChar char="l"/>
            </a:pP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手动带外 (OOB) 设置：通过 TCP、UDP 或任何其他通道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最常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见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；交换 QP参数；各⾃配置好 QP 状态机</a:t>
            </a:r>
          </a:p>
          <a:p>
            <a:pPr marL="285750" indent="-285750" algn="l" rtl="0">
              <a:lnSpc>
                <a:spcPct val="120000"/>
              </a:lnSpc>
              <a:spcBef>
                <a:spcPts val="1000"/>
              </a:spcBef>
              <a:buClrTx/>
              <a:buSzTx/>
              <a:buFont typeface="Wingdings" panose="05000000000000000000" charset="0"/>
              <a:buChar char="l"/>
            </a:pP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RDMA 连接管理器 (librdmacm / RDMA CM)</a:t>
            </a:r>
          </a:p>
          <a:p>
            <a:pPr algn="l" rtl="0" eaLnBrk="0">
              <a:lnSpc>
                <a:spcPct val="120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 IP 层的 rdma_cm 库（librdmacm），实现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自动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QP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参数协商。由内核/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用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户库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自动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完成参数交换和 </a:t>
            </a:r>
            <a:r>
              <a:rPr lang="en-US" altLang="zh-CN" sz="2000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QP 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状态切换， 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无需手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动操作 QP</a:t>
            </a: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85750" indent="-285750" algn="l" rtl="0">
              <a:lnSpc>
                <a:spcPct val="120000"/>
              </a:lnSpc>
              <a:spcBef>
                <a:spcPts val="1000"/>
              </a:spcBef>
              <a:buClrTx/>
              <a:buSzTx/>
              <a:buFont typeface="Wingdings" panose="05000000000000000000" charset="0"/>
              <a:buChar char="l"/>
            </a:pP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InﬁniBand 连接管理器 (IB CM)</a:t>
            </a:r>
          </a:p>
          <a:p>
            <a:pPr algn="l" rtl="0" eaLnBrk="0">
              <a:lnSpc>
                <a:spcPct val="120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0000"/>
              </a:lnSpc>
            </a:pPr>
            <a:endParaRPr sz="45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只在极少数⾼阶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IB/RoC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E环境下使⽤ ， ⽐如⾃定义管</a:t>
            </a:r>
            <a:r>
              <a:rPr lang="en-US" altLang="zh-CN" sz="2000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理协议；实际应⽤很少，主要⽤于⾃研管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理系统。</a:t>
            </a:r>
          </a:p>
        </p:txBody>
      </p:sp>
      <p:sp>
        <p:nvSpPr>
          <p:cNvPr id="270" name="textbox 270"/>
          <p:cNvSpPr/>
          <p:nvPr/>
        </p:nvSpPr>
        <p:spPr>
          <a:xfrm>
            <a:off x="6388100" y="932815"/>
            <a:ext cx="5803900" cy="26384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285750" indent="-285750" algn="l" rtl="0">
              <a:lnSpc>
                <a:spcPct val="120000"/>
              </a:lnSpc>
              <a:spcBef>
                <a:spcPts val="1000"/>
              </a:spcBef>
              <a:buClrTx/>
              <a:buSzTx/>
              <a:buFont typeface="Wingdings" panose="05000000000000000000" charset="0"/>
              <a:buChar char="l"/>
            </a:pP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QP参数：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QP Number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 PSN - 初始包序列号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 Address - RDMA Memory Region起始地址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Remote Key - Memory Region 远程密钥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GID - 全局标识符， IP Address （RoCEv2）</a:t>
            </a:r>
          </a:p>
        </p:txBody>
      </p:sp>
      <p:sp>
        <p:nvSpPr>
          <p:cNvPr id="272" name="textbox 272"/>
          <p:cNvSpPr/>
          <p:nvPr/>
        </p:nvSpPr>
        <p:spPr>
          <a:xfrm>
            <a:off x="3596005" y="649046"/>
            <a:ext cx="5015547" cy="5594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6000"/>
              </a:lnSpc>
            </a:pPr>
            <a:r>
              <a:rPr lang="en-US" sz="100" dirty="0">
                <a:latin typeface="Arial" panose="020B0604020202020204"/>
                <a:ea typeface="Arial" panose="020B0604020202020204"/>
                <a:cs typeface="Arial" panose="020B0604020202020204"/>
              </a:rPr>
              <a:t>Connec</a:t>
            </a:r>
            <a:endParaRPr lang="en-US" sz="42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58" name="textbox 258"/>
          <p:cNvSpPr/>
          <p:nvPr/>
        </p:nvSpPr>
        <p:spPr>
          <a:xfrm>
            <a:off x="2472690" y="143510"/>
            <a:ext cx="7246620" cy="5054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ctr" rtl="0" eaLnBrk="0">
              <a:lnSpc>
                <a:spcPct val="77000"/>
              </a:lnSpc>
            </a:pPr>
            <a:r>
              <a:rPr lang="en-US" sz="4200" b="1" kern="0" spc="-180" dirty="0">
                <a:solidFill>
                  <a:srgbClr val="2657AF">
                    <a:alpha val="100000"/>
                  </a:srgb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Connection Manager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365365" y="3754755"/>
            <a:ext cx="4740275" cy="26149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OOB（UDP）：</a:t>
            </a:r>
            <a:endParaRPr lang="zh-CN" altLang="en-US"/>
          </a:p>
          <a:p>
            <a:r>
              <a:rPr lang="en-US" altLang="zh-CN"/>
              <a:t>1.  </a:t>
            </a:r>
            <a:r>
              <a:rPr lang="zh-CN" altLang="en-US"/>
              <a:t>固件固定一个</a:t>
            </a:r>
            <a:r>
              <a:rPr lang="en-US" altLang="zh-CN"/>
              <a:t>QPN (256)</a:t>
            </a:r>
          </a:p>
          <a:p>
            <a:r>
              <a:rPr lang="en-US" altLang="zh-CN"/>
              <a:t>2.  </a:t>
            </a:r>
            <a:r>
              <a:rPr lang="zh-CN" altLang="en-US"/>
              <a:t>开发基于</a:t>
            </a:r>
            <a:r>
              <a:rPr lang="en-US" altLang="zh-CN"/>
              <a:t>libibverbs</a:t>
            </a:r>
            <a:r>
              <a:rPr lang="zh-CN" altLang="en-US"/>
              <a:t>的软件，建</a:t>
            </a:r>
            <a:r>
              <a:rPr lang="en-US" altLang="en-US"/>
              <a:t>⽴</a:t>
            </a:r>
            <a:r>
              <a:rPr lang="en-US" altLang="zh-CN"/>
              <a:t>QP</a:t>
            </a:r>
            <a:r>
              <a:rPr lang="zh-CN" altLang="en-US"/>
              <a:t>同时切换</a:t>
            </a:r>
            <a:r>
              <a:rPr lang="en-US" altLang="zh-CN"/>
              <a:t>Q</a:t>
            </a:r>
            <a:r>
              <a:rPr lang="zh-CN" altLang="en-US"/>
              <a:t>状态</a:t>
            </a:r>
            <a:r>
              <a:rPr lang="en-US" altLang="en-US"/>
              <a:t>⾄</a:t>
            </a:r>
            <a:r>
              <a:rPr lang="en-US" altLang="zh-CN"/>
              <a:t>RTS</a:t>
            </a:r>
            <a:r>
              <a:rPr lang="zh-CN" altLang="en-US"/>
              <a:t>，并通过</a:t>
            </a:r>
            <a:r>
              <a:rPr lang="en-US" altLang="zh-CN"/>
              <a:t>UDP</a:t>
            </a:r>
            <a:r>
              <a:rPr lang="zh-CN" altLang="en-US"/>
              <a:t>端口（</a:t>
            </a:r>
            <a:r>
              <a:rPr lang="en-US" altLang="zh-CN"/>
              <a:t>17185</a:t>
            </a:r>
            <a:r>
              <a:rPr lang="zh-CN" altLang="en-US"/>
              <a:t>）向固件的</a:t>
            </a:r>
            <a:r>
              <a:rPr lang="en-US" altLang="zh-CN"/>
              <a:t>CM</a:t>
            </a:r>
            <a:r>
              <a:rPr lang="zh-CN" altLang="en-US"/>
              <a:t>模块发送</a:t>
            </a:r>
            <a:r>
              <a:rPr lang="en-US" altLang="zh-CN"/>
              <a:t>QP</a:t>
            </a:r>
            <a:r>
              <a:rPr lang="zh-CN" altLang="en-US"/>
              <a:t>信息</a:t>
            </a:r>
          </a:p>
          <a:p>
            <a:r>
              <a:rPr lang="en-US" altLang="zh-CN"/>
              <a:t>3.  </a:t>
            </a:r>
            <a:r>
              <a:rPr lang="zh-CN" altLang="en-US"/>
              <a:t>同样通过</a:t>
            </a:r>
            <a:r>
              <a:rPr lang="en-US" altLang="zh-CN"/>
              <a:t>UDP</a:t>
            </a:r>
            <a:r>
              <a:rPr lang="zh-CN" altLang="en-US"/>
              <a:t>，发送控制指令，使</a:t>
            </a:r>
            <a:r>
              <a:rPr lang="en-US" altLang="zh-CN"/>
              <a:t>FPGA</a:t>
            </a:r>
            <a:r>
              <a:rPr lang="zh-CN" altLang="en-US"/>
              <a:t>的</a:t>
            </a:r>
            <a:r>
              <a:rPr lang="en-US" altLang="zh-CN"/>
              <a:t>QP</a:t>
            </a:r>
            <a:r>
              <a:rPr lang="zh-CN" altLang="en-US"/>
              <a:t>状态转换</a:t>
            </a:r>
            <a:r>
              <a:rPr lang="en-US" altLang="en-US"/>
              <a:t>⾄</a:t>
            </a:r>
            <a:r>
              <a:rPr lang="en-US" altLang="zh-CN"/>
              <a:t>RTS</a:t>
            </a:r>
          </a:p>
          <a:p>
            <a:r>
              <a:rPr lang="en-US" altLang="zh-CN"/>
              <a:t>4.  </a:t>
            </a:r>
            <a:r>
              <a:rPr lang="en-US" altLang="en-US"/>
              <a:t>⾃</a:t>
            </a:r>
            <a:r>
              <a:rPr lang="zh-CN" altLang="en-US"/>
              <a:t>此</a:t>
            </a:r>
            <a:r>
              <a:rPr lang="en-US" altLang="zh-CN"/>
              <a:t>QP</a:t>
            </a:r>
            <a:r>
              <a:rPr lang="zh-CN" altLang="en-US"/>
              <a:t>连接建</a:t>
            </a:r>
            <a:r>
              <a:rPr lang="en-US" altLang="en-US"/>
              <a:t>⽴</a:t>
            </a:r>
            <a:r>
              <a:rPr lang="zh-CN" altLang="en-US"/>
              <a:t>，</a:t>
            </a:r>
            <a:r>
              <a:rPr lang="en-US" altLang="zh-CN"/>
              <a:t> FPGA</a:t>
            </a:r>
            <a:r>
              <a:rPr lang="zh-CN" altLang="en-US"/>
              <a:t>可向</a:t>
            </a:r>
            <a:r>
              <a:rPr lang="en-US" altLang="zh-CN"/>
              <a:t>RNIC</a:t>
            </a:r>
            <a:r>
              <a:rPr lang="zh-CN" altLang="en-US"/>
              <a:t>发送数据。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box 278"/>
          <p:cNvSpPr/>
          <p:nvPr/>
        </p:nvSpPr>
        <p:spPr>
          <a:xfrm>
            <a:off x="1003935" y="1113155"/>
            <a:ext cx="8928735" cy="1962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8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8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900" indent="-342900" algn="l" rtl="0" eaLnBrk="0">
              <a:lnSpc>
                <a:spcPct val="108000"/>
              </a:lnSpc>
              <a:buFont typeface="Wingdings" panose="05000000000000000000" charset="0"/>
              <a:buChar char="l"/>
            </a:pPr>
            <a:r>
              <a:rPr sz="2000" b="1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—致内存访问架构</a:t>
            </a:r>
          </a:p>
          <a:p>
            <a:pPr marL="558800" algn="l" rtl="0" eaLnBrk="0">
              <a:lnSpc>
                <a:spcPct val="117000"/>
              </a:lnSpc>
              <a:spcBef>
                <a:spcPts val="190"/>
              </a:spcBef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多路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CPU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系统（如双路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Xeon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）具有多个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NUMA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节点；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</a:p>
          <a:p>
            <a:pPr marL="558800" algn="l" rtl="0" eaLnBrk="0">
              <a:lnSpc>
                <a:spcPct val="117000"/>
              </a:lnSpc>
              <a:spcBef>
                <a:spcPts val="190"/>
              </a:spcBef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每个节点有本地内存和本地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CPU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核；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</a:p>
          <a:p>
            <a:pPr marL="558800" algn="l" rtl="0" eaLnBrk="0">
              <a:lnSpc>
                <a:spcPct val="117000"/>
              </a:lnSpc>
              <a:spcBef>
                <a:spcPts val="190"/>
              </a:spcBef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跨节点访问内存会有更高延迟和更低带宽；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</a:p>
          <a:p>
            <a:pPr marL="558800" algn="l" rtl="0" eaLnBrk="0">
              <a:lnSpc>
                <a:spcPct val="117000"/>
              </a:lnSpc>
              <a:spcBef>
                <a:spcPts val="190"/>
              </a:spcBef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RDMA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通常对延迟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带宽非常敏感，因此控制亲和性至关重要。</a:t>
            </a:r>
          </a:p>
        </p:txBody>
      </p:sp>
      <p:pic>
        <p:nvPicPr>
          <p:cNvPr id="280" name="picture 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420620" y="3075305"/>
            <a:ext cx="7632700" cy="2571750"/>
          </a:xfrm>
          <a:prstGeom prst="rect">
            <a:avLst/>
          </a:prstGeom>
        </p:spPr>
      </p:pic>
      <p:sp>
        <p:nvSpPr>
          <p:cNvPr id="282" name="textbox 282"/>
          <p:cNvSpPr/>
          <p:nvPr/>
        </p:nvSpPr>
        <p:spPr>
          <a:xfrm>
            <a:off x="162560" y="5733415"/>
            <a:ext cx="11916410" cy="5276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numactl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--</a:t>
            </a:r>
            <a:r>
              <a:rPr lang="en-US" altLang="zh-CN" sz="2000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cpunodebind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=0 --</a:t>
            </a:r>
            <a:r>
              <a:rPr lang="en-US" altLang="zh-CN" sz="2000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membind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 ./</a:t>
            </a:r>
            <a:r>
              <a:rPr lang="en-US" altLang="zh-CN" sz="2000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rdma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000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--</a:t>
            </a:r>
            <a:r>
              <a:rPr lang="en-US" altLang="zh-CN" sz="2000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recv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000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--</a:t>
            </a:r>
            <a:r>
              <a:rPr lang="en-US" altLang="zh-CN" sz="2000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msg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000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2048000 --</a:t>
            </a:r>
            <a:r>
              <a:rPr lang="en-US" altLang="zh-CN" sz="2000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num_wrs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16384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420620" y="465455"/>
            <a:ext cx="6096000" cy="588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rtl="0" eaLnBrk="0">
              <a:lnSpc>
                <a:spcPct val="77000"/>
              </a:lnSpc>
            </a:pPr>
            <a:r>
              <a:rPr lang="en-US" sz="4200" b="1" kern="0" spc="-190" dirty="0">
                <a:solidFill>
                  <a:srgbClr val="2657AF">
                    <a:alpha val="100000"/>
                  </a:srgb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+mn-ea"/>
              </a:rPr>
              <a:t>Software Trick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box 286"/>
          <p:cNvSpPr/>
          <p:nvPr/>
        </p:nvSpPr>
        <p:spPr>
          <a:xfrm>
            <a:off x="591898" y="4086377"/>
            <a:ext cx="10898505" cy="20167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98500" indent="-685800" algn="l" rtl="0" eaLnBrk="0">
              <a:lnSpc>
                <a:spcPct val="131000"/>
              </a:lnSpc>
              <a:buFont typeface="Arial" panose="020B0604020202020204" pitchFamily="34" charset="0"/>
              <a:buChar char="•"/>
            </a:pPr>
            <a:r>
              <a:rPr sz="2050" kern="0" spc="-3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—条 WR</a:t>
            </a:r>
            <a:r>
              <a:rPr sz="2050" kern="0" spc="31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 </a:t>
            </a:r>
            <a:r>
              <a:rPr sz="2050" kern="0" spc="-3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代表—个</a:t>
            </a:r>
            <a:r>
              <a:rPr sz="2050" kern="0" spc="48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 </a:t>
            </a:r>
            <a:r>
              <a:rPr sz="2050" kern="0" spc="-3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RDMA</a:t>
            </a:r>
            <a:r>
              <a:rPr sz="2050" kern="0" spc="37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 </a:t>
            </a:r>
            <a:r>
              <a:rPr sz="2050" kern="0" spc="-3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操作，处理—个完整的</a:t>
            </a:r>
            <a:r>
              <a:rPr sz="2050" kern="0" spc="48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 </a:t>
            </a:r>
            <a:r>
              <a:rPr sz="2050" kern="0" spc="-3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Message</a:t>
            </a:r>
            <a:r>
              <a:rPr sz="2050" kern="0" spc="-4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，这个</a:t>
            </a:r>
            <a:r>
              <a:rPr sz="2050" kern="0" spc="47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 </a:t>
            </a:r>
            <a:r>
              <a:rPr sz="2050" kern="0" spc="-4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Message</a:t>
            </a:r>
            <a:r>
              <a:rPr sz="2050" kern="0" spc="41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 </a:t>
            </a:r>
            <a:r>
              <a:rPr sz="2050" kern="0" spc="-4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是—段连续的</a:t>
            </a:r>
            <a:r>
              <a:rPr sz="2050" kern="0" spc="6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数据区域，最终会被拆分成多个</a:t>
            </a:r>
            <a:r>
              <a:rPr sz="2050" kern="0" spc="54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 </a:t>
            </a:r>
            <a:r>
              <a:rPr sz="2050" kern="0" spc="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Packet</a:t>
            </a:r>
            <a:r>
              <a:rPr sz="2050" kern="0" spc="35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 </a:t>
            </a:r>
            <a:r>
              <a:rPr sz="2050" kern="0" spc="6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发送</a:t>
            </a:r>
            <a:endParaRPr sz="2050" dirty="0">
              <a:latin typeface="+mn-ea"/>
              <a:cs typeface="+mn-ea"/>
            </a:endParaRPr>
          </a:p>
          <a:p>
            <a:pPr marL="698500" indent="-685800" algn="l" rtl="0" eaLnBrk="0">
              <a:lnSpc>
                <a:spcPct val="131000"/>
              </a:lnSpc>
              <a:spcBef>
                <a:spcPts val="1420"/>
              </a:spcBef>
              <a:buFont typeface="Arial" panose="020B0604020202020204" pitchFamily="34" charset="0"/>
              <a:buChar char="•"/>
            </a:pPr>
            <a:r>
              <a:rPr sz="2050" kern="0" spc="-2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目前固件WR的数量固定为32个，</a:t>
            </a:r>
            <a:r>
              <a:rPr sz="2050" kern="0" spc="-2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</a:rPr>
              <a:t>接受端WR数量最多可设置为32768（由</a:t>
            </a:r>
            <a:r>
              <a:rPr lang="zh-CN" sz="2050" kern="0" spc="-2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</a:rPr>
              <a:t>网</a:t>
            </a:r>
            <a:r>
              <a:rPr sz="2050" kern="0" spc="-2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</a:rPr>
              <a:t>卡决定）</a:t>
            </a:r>
            <a:endParaRPr sz="2050" kern="0" spc="0" dirty="0">
              <a:solidFill>
                <a:schemeClr val="tx1">
                  <a:alpha val="100000"/>
                </a:schemeClr>
              </a:solidFill>
              <a:latin typeface="+mn-ea"/>
              <a:cs typeface="+mn-ea"/>
            </a:endParaRPr>
          </a:p>
          <a:p>
            <a:pPr marL="698500" indent="-685800" algn="l" rtl="0" eaLnBrk="0">
              <a:lnSpc>
                <a:spcPct val="131000"/>
              </a:lnSpc>
              <a:spcBef>
                <a:spcPts val="245"/>
              </a:spcBef>
              <a:buFont typeface="Arial" panose="020B0604020202020204" pitchFamily="34" charset="0"/>
              <a:buChar char="•"/>
            </a:pPr>
            <a:r>
              <a:rPr sz="2050" kern="0" spc="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Message</a:t>
            </a:r>
            <a:r>
              <a:rPr lang="zh-CN" sz="2050" kern="0" spc="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越小</a:t>
            </a:r>
            <a:r>
              <a:rPr sz="2050" kern="0" spc="6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，传输效率越低，吞吐率越低；为保证吞吐率，接受端需要的</a:t>
            </a:r>
            <a:r>
              <a:rPr sz="2050" kern="0" spc="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WR</a:t>
            </a:r>
            <a:r>
              <a:rPr sz="2050" kern="0" spc="6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的</a:t>
            </a:r>
            <a:r>
              <a:rPr lang="zh-CN" sz="2050" kern="0" spc="6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数目</a:t>
            </a:r>
            <a:r>
              <a:rPr sz="2050" kern="0" spc="6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越</a:t>
            </a:r>
            <a:r>
              <a:rPr sz="2050" kern="0" spc="3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多，但是与此同时同时，接受端需要的缓存</a:t>
            </a:r>
            <a:r>
              <a:rPr sz="2050" kern="0" spc="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bu</a:t>
            </a:r>
            <a:r>
              <a:rPr sz="2050" kern="0" spc="3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ﬀ</a:t>
            </a:r>
            <a:r>
              <a:rPr sz="2050" kern="0" spc="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er</a:t>
            </a:r>
            <a:r>
              <a:rPr sz="2050" kern="0" spc="3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也越多（N *</a:t>
            </a:r>
            <a:r>
              <a:rPr sz="2050" kern="0" spc="46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 </a:t>
            </a:r>
            <a:r>
              <a:rPr sz="2050" kern="0" spc="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bu</a:t>
            </a:r>
            <a:r>
              <a:rPr sz="2050" kern="0" spc="3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ﬀ</a:t>
            </a:r>
            <a:r>
              <a:rPr sz="2050" kern="0" spc="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erSize</a:t>
            </a:r>
            <a:r>
              <a:rPr sz="2050" kern="0" spc="3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）</a:t>
            </a:r>
            <a:endParaRPr sz="2050" dirty="0">
              <a:latin typeface="+mn-ea"/>
              <a:cs typeface="+mn-ea"/>
            </a:endParaRPr>
          </a:p>
        </p:txBody>
      </p:sp>
      <p:pic>
        <p:nvPicPr>
          <p:cNvPr id="288" name="picture 2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91953" y="1125863"/>
            <a:ext cx="4058133" cy="2705422"/>
          </a:xfrm>
          <a:prstGeom prst="rect">
            <a:avLst/>
          </a:prstGeom>
        </p:spPr>
      </p:pic>
      <p:pic>
        <p:nvPicPr>
          <p:cNvPr id="290" name="picture 2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052428" y="2684256"/>
            <a:ext cx="5472590" cy="770102"/>
          </a:xfrm>
          <a:prstGeom prst="rect">
            <a:avLst/>
          </a:prstGeom>
        </p:spPr>
      </p:pic>
      <p:pic>
        <p:nvPicPr>
          <p:cNvPr id="292" name="picture 2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525898" y="1402359"/>
            <a:ext cx="2525648" cy="770101"/>
          </a:xfrm>
          <a:prstGeom prst="rect">
            <a:avLst/>
          </a:prstGeom>
        </p:spPr>
      </p:pic>
      <p:sp>
        <p:nvSpPr>
          <p:cNvPr id="296" name="textbox 296"/>
          <p:cNvSpPr/>
          <p:nvPr/>
        </p:nvSpPr>
        <p:spPr>
          <a:xfrm>
            <a:off x="3215640" y="286385"/>
            <a:ext cx="4944745" cy="5505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ctr" rtl="0" eaLnBrk="0">
              <a:lnSpc>
                <a:spcPct val="87000"/>
              </a:lnSpc>
            </a:pPr>
            <a:r>
              <a:rPr lang="en-US" sz="405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Message Slice</a:t>
            </a:r>
          </a:p>
        </p:txBody>
      </p:sp>
      <p:pic>
        <p:nvPicPr>
          <p:cNvPr id="298" name="picture 2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055432" y="1525505"/>
            <a:ext cx="1046171" cy="646955"/>
          </a:xfrm>
          <a:prstGeom prst="rect">
            <a:avLst/>
          </a:prstGeom>
        </p:spPr>
      </p:pic>
      <p:sp>
        <p:nvSpPr>
          <p:cNvPr id="300" name="textbox 300"/>
          <p:cNvSpPr/>
          <p:nvPr/>
        </p:nvSpPr>
        <p:spPr>
          <a:xfrm>
            <a:off x="7661990" y="2979026"/>
            <a:ext cx="786765" cy="30067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ctr" rtl="0" eaLnBrk="0">
              <a:lnSpc>
                <a:spcPct val="76000"/>
              </a:lnSpc>
            </a:pPr>
            <a:r>
              <a:rPr sz="1100" kern="0" spc="-8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Send</a:t>
            </a:r>
            <a:r>
              <a:rPr sz="1100" kern="0" spc="30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 </a:t>
            </a:r>
            <a:r>
              <a:rPr sz="1100" kern="0" spc="-8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Middle</a:t>
            </a:r>
          </a:p>
          <a:p>
            <a:pPr algn="ctr" rtl="0" eaLnBrk="0">
              <a:lnSpc>
                <a:spcPct val="86000"/>
              </a:lnSpc>
            </a:pPr>
            <a:r>
              <a:rPr lang="en-US" sz="1150" dirty="0"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4KB</a:t>
            </a:r>
          </a:p>
        </p:txBody>
      </p:sp>
      <p:sp>
        <p:nvSpPr>
          <p:cNvPr id="304" name="textbox 304"/>
          <p:cNvSpPr/>
          <p:nvPr/>
        </p:nvSpPr>
        <p:spPr>
          <a:xfrm>
            <a:off x="8122744" y="2451324"/>
            <a:ext cx="1337627" cy="17240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1150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Message</a:t>
            </a:r>
            <a:r>
              <a:rPr sz="1150" kern="0" spc="2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50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Size:  13K</a:t>
            </a:r>
            <a:r>
              <a:rPr sz="1150" kern="0" spc="-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endParaRPr sz="115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06" name="textbox 306"/>
          <p:cNvSpPr/>
          <p:nvPr/>
        </p:nvSpPr>
        <p:spPr>
          <a:xfrm>
            <a:off x="8160293" y="1169448"/>
            <a:ext cx="1262380" cy="17240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1150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Message</a:t>
            </a:r>
            <a:r>
              <a:rPr sz="1150" kern="0" spc="2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50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Siz</a:t>
            </a:r>
            <a:r>
              <a:rPr sz="1150" kern="0" spc="-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e:</a:t>
            </a:r>
            <a:r>
              <a:rPr sz="1150" kern="0" spc="5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50" kern="0" spc="-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7KB</a:t>
            </a:r>
            <a:endParaRPr sz="115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08" name="textbox 308"/>
          <p:cNvSpPr/>
          <p:nvPr/>
        </p:nvSpPr>
        <p:spPr>
          <a:xfrm>
            <a:off x="6254443" y="1686038"/>
            <a:ext cx="654685" cy="3149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4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81000" indent="-368300" algn="ctr" rtl="0" eaLnBrk="0">
              <a:lnSpc>
                <a:spcPct val="87000"/>
              </a:lnSpc>
            </a:pPr>
            <a:r>
              <a:rPr sz="1150" kern="0" spc="-11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Send</a:t>
            </a:r>
            <a:r>
              <a:rPr sz="1150" kern="0" spc="15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 </a:t>
            </a:r>
            <a:r>
              <a:rPr sz="1150" kern="0" spc="-11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Only</a:t>
            </a:r>
            <a:r>
              <a:rPr sz="1150" kern="0" spc="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 </a:t>
            </a:r>
          </a:p>
          <a:p>
            <a:pPr marL="381000" indent="-368300" algn="ctr" rtl="0" eaLnBrk="0">
              <a:lnSpc>
                <a:spcPct val="87000"/>
              </a:lnSpc>
            </a:pPr>
            <a:r>
              <a:rPr lang="en-US" sz="1150" dirty="0"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3KB</a:t>
            </a:r>
          </a:p>
        </p:txBody>
      </p:sp>
      <p:sp>
        <p:nvSpPr>
          <p:cNvPr id="310" name="textbox 310"/>
          <p:cNvSpPr/>
          <p:nvPr/>
        </p:nvSpPr>
        <p:spPr>
          <a:xfrm>
            <a:off x="6258829" y="2919336"/>
            <a:ext cx="646113" cy="30067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12700" algn="ctr" rtl="0" eaLnBrk="0">
              <a:lnSpc>
                <a:spcPts val="1740"/>
              </a:lnSpc>
            </a:pPr>
            <a:r>
              <a:rPr sz="1150" kern="0" spc="-7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Send</a:t>
            </a:r>
            <a:r>
              <a:rPr sz="1150" kern="0" spc="26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 </a:t>
            </a:r>
            <a:r>
              <a:rPr sz="1150" kern="0" spc="-7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First</a:t>
            </a:r>
          </a:p>
          <a:p>
            <a:pPr marL="12700" algn="ctr" rtl="0" eaLnBrk="0">
              <a:lnSpc>
                <a:spcPts val="1740"/>
              </a:lnSpc>
            </a:pPr>
            <a:r>
              <a:rPr lang="en-US" sz="1150" dirty="0"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4KB</a:t>
            </a:r>
          </a:p>
        </p:txBody>
      </p:sp>
      <p:sp>
        <p:nvSpPr>
          <p:cNvPr id="312" name="textbox 312"/>
          <p:cNvSpPr/>
          <p:nvPr/>
        </p:nvSpPr>
        <p:spPr>
          <a:xfrm>
            <a:off x="7732279" y="1620951"/>
            <a:ext cx="646113" cy="30067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ctr" rtl="0" eaLnBrk="0">
              <a:lnSpc>
                <a:spcPts val="1740"/>
              </a:lnSpc>
            </a:pPr>
            <a:r>
              <a:rPr sz="1150" kern="0" spc="-7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Send</a:t>
            </a:r>
            <a:r>
              <a:rPr sz="1150" kern="0" spc="26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 </a:t>
            </a:r>
            <a:r>
              <a:rPr sz="1150" kern="0" spc="-7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First</a:t>
            </a:r>
          </a:p>
          <a:p>
            <a:pPr marL="12700" algn="ctr" rtl="0" eaLnBrk="0">
              <a:lnSpc>
                <a:spcPts val="1740"/>
              </a:lnSpc>
            </a:pPr>
            <a:r>
              <a:rPr lang="en-US" sz="1150" kern="0" spc="-7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4KB</a:t>
            </a:r>
            <a:endParaRPr sz="1150" dirty="0">
              <a:latin typeface="Times New Roman" panose="02020603050405020304" pitchFamily="18" charset="0"/>
              <a:ea typeface="Malgun Gothic" panose="020B0503020000020004" charset="-127"/>
              <a:cs typeface="Times New Roman" panose="02020603050405020304" pitchFamily="18" charset="0"/>
            </a:endParaRPr>
          </a:p>
        </p:txBody>
      </p:sp>
      <p:sp>
        <p:nvSpPr>
          <p:cNvPr id="314" name="textbox 314"/>
          <p:cNvSpPr/>
          <p:nvPr/>
        </p:nvSpPr>
        <p:spPr>
          <a:xfrm>
            <a:off x="9215317" y="1636191"/>
            <a:ext cx="627063" cy="303847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ctr" rtl="0" eaLnBrk="0">
              <a:lnSpc>
                <a:spcPts val="1740"/>
              </a:lnSpc>
            </a:pPr>
            <a:r>
              <a:rPr sz="1150" kern="0" spc="-8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Send</a:t>
            </a:r>
            <a:r>
              <a:rPr sz="1150" kern="0" spc="21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 </a:t>
            </a:r>
            <a:r>
              <a:rPr sz="1150" kern="0" spc="-8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Last</a:t>
            </a:r>
          </a:p>
          <a:p>
            <a:pPr marL="12700" algn="ctr" rtl="0" eaLnBrk="0">
              <a:lnSpc>
                <a:spcPts val="1740"/>
              </a:lnSpc>
            </a:pPr>
            <a:r>
              <a:rPr lang="en-US" sz="1150" dirty="0"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3KB</a:t>
            </a:r>
          </a:p>
        </p:txBody>
      </p:sp>
      <p:sp>
        <p:nvSpPr>
          <p:cNvPr id="316" name="textbox 316"/>
          <p:cNvSpPr/>
          <p:nvPr/>
        </p:nvSpPr>
        <p:spPr>
          <a:xfrm>
            <a:off x="10688767" y="2919336"/>
            <a:ext cx="627063" cy="30067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ctr" rtl="0" eaLnBrk="0">
              <a:lnSpc>
                <a:spcPts val="1740"/>
              </a:lnSpc>
            </a:pPr>
            <a:r>
              <a:rPr sz="1150" kern="0" spc="-8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Send</a:t>
            </a:r>
            <a:r>
              <a:rPr sz="1150" kern="0" spc="21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 </a:t>
            </a:r>
            <a:r>
              <a:rPr sz="1150" kern="0" spc="-8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Last</a:t>
            </a:r>
          </a:p>
          <a:p>
            <a:pPr marL="12700" algn="ctr" rtl="0" eaLnBrk="0">
              <a:lnSpc>
                <a:spcPts val="1740"/>
              </a:lnSpc>
            </a:pPr>
            <a:r>
              <a:rPr lang="en-US" sz="1150" dirty="0"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1KB</a:t>
            </a:r>
          </a:p>
        </p:txBody>
      </p:sp>
      <p:sp>
        <p:nvSpPr>
          <p:cNvPr id="318" name="textbox 318"/>
          <p:cNvSpPr/>
          <p:nvPr/>
        </p:nvSpPr>
        <p:spPr>
          <a:xfrm>
            <a:off x="6153481" y="1319615"/>
            <a:ext cx="855663" cy="17240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5000"/>
              </a:lnSpc>
            </a:pPr>
            <a:r>
              <a:rPr sz="1100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Message</a:t>
            </a:r>
            <a:r>
              <a:rPr sz="1100" kern="0" spc="30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Size</a:t>
            </a:r>
            <a:endParaRPr sz="11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" name="textbox 300"/>
          <p:cNvSpPr/>
          <p:nvPr/>
        </p:nvSpPr>
        <p:spPr>
          <a:xfrm>
            <a:off x="9135825" y="2979661"/>
            <a:ext cx="786765" cy="30067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ctr" rtl="0" eaLnBrk="0">
              <a:lnSpc>
                <a:spcPct val="76000"/>
              </a:lnSpc>
            </a:pPr>
            <a:r>
              <a:rPr sz="1100" kern="0" spc="-8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Send</a:t>
            </a:r>
            <a:r>
              <a:rPr sz="1100" kern="0" spc="30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 </a:t>
            </a:r>
            <a:r>
              <a:rPr sz="1100" kern="0" spc="-8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Middle</a:t>
            </a:r>
          </a:p>
          <a:p>
            <a:pPr algn="ctr" rtl="0" eaLnBrk="0">
              <a:lnSpc>
                <a:spcPct val="86000"/>
              </a:lnSpc>
            </a:pPr>
            <a:r>
              <a:rPr lang="en-US" sz="1150" dirty="0"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4KB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3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20771" y="592127"/>
            <a:ext cx="11322094" cy="5661047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t="4932" r="4590"/>
          <a:stretch>
            <a:fillRect/>
          </a:stretch>
        </p:blipFill>
        <p:spPr>
          <a:xfrm>
            <a:off x="6858300" y="868101"/>
            <a:ext cx="5267960" cy="365708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230505" y="730885"/>
            <a:ext cx="7088805" cy="47815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742950" lvl="1" indent="-285750">
              <a:lnSpc>
                <a:spcPct val="140000"/>
              </a:lnSpc>
              <a:buClr>
                <a:srgbClr val="000099"/>
              </a:buClr>
              <a:buFont typeface="Wingdings" panose="05000000000000000000" charset="0"/>
              <a:buChar char="l"/>
            </a:pP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TDAQ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Trigger and Data Acquisition System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57300" lvl="2" indent="-342900" algn="l">
              <a:lnSpc>
                <a:spcPct val="14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随着粒子物理实验亮度的不断攀升，数据量急速增加，对TDAQ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zh-CN" altLang="en-US" sz="18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传输带宽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以及</a:t>
            </a:r>
            <a:r>
              <a:rPr lang="zh-CN" altLang="en-US" sz="18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实时性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的要求对应也越来越高</a:t>
            </a:r>
          </a:p>
          <a:p>
            <a:pPr marL="742950" lvl="1" indent="-285750">
              <a:lnSpc>
                <a:spcPct val="140000"/>
              </a:lnSpc>
              <a:buClr>
                <a:srgbClr val="000099"/>
              </a:buClr>
              <a:buFont typeface="Wingdings" panose="05000000000000000000" charset="0"/>
              <a:buChar char="l"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传统数据传输协议</a:t>
            </a:r>
          </a:p>
          <a:p>
            <a:pPr marL="1257300" lvl="2" indent="-342900">
              <a:lnSpc>
                <a:spcPct val="14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面临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I/O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瓶颈问题，通过内核传递信息，存在的很高的数据移动和数据复制的开销，高开销限制了可以在机器之间发送的带宽</a:t>
            </a:r>
          </a:p>
          <a:p>
            <a:pPr marL="742950" lvl="1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RDMA（Remote Direct Memory Access）</a:t>
            </a:r>
          </a:p>
          <a:p>
            <a:pPr marL="1257300" lvl="2" indent="-342900" algn="l">
              <a:lnSpc>
                <a:spcPct val="14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使用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内核旁路技术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，允许应用程序直接调用 DMA 控制器，在用户空间缓冲区和网卡缓冲区之间进行数据传输</a:t>
            </a:r>
          </a:p>
          <a:p>
            <a:pPr marL="1257300" lvl="2" indent="-342900" algn="l">
              <a:lnSpc>
                <a:spcPct val="14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该技术有助于</a:t>
            </a:r>
            <a:r>
              <a:rPr lang="zh-CN" altLang="en-US" sz="18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提高数据传输速率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zh-CN" altLang="en-US" sz="18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实现低延迟网络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/>
              <a:t>背景与动机</a:t>
            </a: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07645" y="5340350"/>
            <a:ext cx="6147435" cy="970280"/>
          </a:xfrm>
          <a:prstGeom prst="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使用</a:t>
            </a:r>
            <a:r>
              <a:rPr lang="en-US" altLang="zh-CN" sz="20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RDMA</a:t>
            </a:r>
            <a:r>
              <a:rPr lang="zh-CN" altLang="en-US" sz="20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技术代替传统数据传输协议进行</a:t>
            </a:r>
            <a:r>
              <a:rPr lang="en-US" altLang="zh-CN" sz="20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FPGA</a:t>
            </a:r>
            <a:r>
              <a:rPr lang="zh-CN" altLang="en-US" sz="20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到</a:t>
            </a:r>
            <a:r>
              <a:rPr lang="en-US" altLang="zh-CN" sz="20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DAQ</a:t>
            </a:r>
            <a:r>
              <a:rPr lang="zh-CN" altLang="en-US" sz="20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的数据传输，提高数据传输效率，节约计算资源</a:t>
            </a:r>
          </a:p>
        </p:txBody>
      </p:sp>
      <p:graphicFrame>
        <p:nvGraphicFramePr>
          <p:cNvPr id="6" name="表格 6"/>
          <p:cNvGraphicFramePr>
            <a:graphicFrameLocks noGrp="1"/>
          </p:cNvGraphicFramePr>
          <p:nvPr/>
        </p:nvGraphicFramePr>
        <p:xfrm>
          <a:off x="6588760" y="4554630"/>
          <a:ext cx="550164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3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89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场景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RDMA</a:t>
                      </a:r>
                      <a:r>
                        <a:rPr lang="zh-CN" altLang="en-US" dirty="0"/>
                        <a:t>延迟</a:t>
                      </a:r>
                      <a:endParaRPr lang="en-US" altLang="zh-CN" dirty="0"/>
                    </a:p>
                    <a:p>
                      <a:pPr algn="ctr"/>
                      <a:r>
                        <a:rPr lang="zh-CN" altLang="en-US" dirty="0"/>
                        <a:t>（</a:t>
                      </a:r>
                      <a:r>
                        <a:rPr lang="en-US" altLang="zh-CN" dirty="0" err="1"/>
                        <a:t>μs</a:t>
                      </a:r>
                      <a:r>
                        <a:rPr lang="zh-CN" altLang="en-US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TCP/IP</a:t>
                      </a:r>
                      <a:r>
                        <a:rPr lang="zh-CN" altLang="en-US" dirty="0"/>
                        <a:t>延迟</a:t>
                      </a:r>
                      <a:endParaRPr lang="en-US" altLang="zh-CN" dirty="0"/>
                    </a:p>
                    <a:p>
                      <a:pPr algn="ctr"/>
                      <a:r>
                        <a:rPr lang="zh-CN" altLang="en-US" dirty="0"/>
                        <a:t>（</a:t>
                      </a:r>
                      <a:r>
                        <a:rPr lang="en-US" altLang="zh-CN" dirty="0" err="1"/>
                        <a:t>μs</a:t>
                      </a:r>
                      <a:r>
                        <a:rPr lang="zh-CN" altLang="en-US" dirty="0"/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02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FPGA-FPGA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0.5-2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10-40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02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Server-Server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1.5-3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15-50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02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极端优化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&lt;1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&gt;10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635" y="705485"/>
            <a:ext cx="12192635" cy="6153150"/>
          </a:xfrm>
        </p:spPr>
        <p:txBody>
          <a:bodyPr vert="horz" lIns="90000" tIns="46800" rIns="90000" bIns="46800" rtlCol="0">
            <a:normAutofit/>
          </a:bodyPr>
          <a:lstStyle/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71600" lvl="3" indent="-34290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Char char="u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zh-CN" altLang="en-US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71600" lvl="3" indent="-34290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Char char="u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zh-CN" altLang="en-US" sz="2055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914400" lvl="2" indent="-34290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Char char="u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zh-CN" altLang="en-US" sz="2000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914400" lvl="2" indent="-34290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Char char="u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r>
              <a:rPr lang="zh-CN" altLang="en-US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</a:t>
            </a:r>
            <a:r>
              <a:rPr lang="zh-CN" altLang="en-US" sz="2000" spc="0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复杂度</a:t>
            </a:r>
            <a:r>
              <a:rPr lang="zh-CN" altLang="en-US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000" spc="0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成本</a:t>
            </a:r>
            <a:r>
              <a:rPr lang="zh-CN" altLang="en-US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000" spc="0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性能</a:t>
            </a:r>
            <a:r>
              <a:rPr lang="zh-CN" altLang="en-US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以及</a:t>
            </a:r>
            <a:r>
              <a:rPr lang="zh-CN" altLang="en-US" sz="2000" spc="0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主流研究方向</a:t>
            </a:r>
            <a:r>
              <a:rPr lang="zh-CN" altLang="en-US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的综合考虑，选择</a:t>
            </a:r>
            <a:r>
              <a:rPr lang="en-US" altLang="zh-CN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RoCEv2 </a:t>
            </a:r>
            <a:r>
              <a:rPr lang="zh-CN" altLang="en-US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作为研究方向</a:t>
            </a:r>
          </a:p>
          <a:p>
            <a:pPr marL="914400" lvl="2" indent="-34290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Char char="u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zh-CN" altLang="en-US" sz="1570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7000" y="705485"/>
            <a:ext cx="9885680" cy="3363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lvl="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lvl="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dirty="0">
                <a:cs typeface="+mj-lt"/>
              </a:rPr>
              <a:t>国内外研究现状</a:t>
            </a:r>
            <a:r>
              <a:rPr lang="en-US" altLang="zh-CN" dirty="0">
                <a:cs typeface="+mj-lt"/>
              </a:rPr>
              <a:t>——RDMA</a:t>
            </a:r>
            <a:r>
              <a:rPr lang="zh-CN" altLang="en-US" dirty="0">
                <a:cs typeface="+mj-lt"/>
              </a:rPr>
              <a:t>协议栈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4</a:t>
            </a:fld>
            <a:endParaRPr lang="zh-CN" altLang="en-US"/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751205" y="1437640"/>
          <a:ext cx="10690225" cy="3426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8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4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5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0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/>
                        <a:t>特性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>
                          <a:cs typeface="+mn-lt"/>
                        </a:rPr>
                        <a:t>InfiniBand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>
                          <a:cs typeface="+mn-lt"/>
                        </a:rPr>
                        <a:t>RoCEv1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>
                          <a:cs typeface="+mn-lt"/>
                        </a:rPr>
                        <a:t>RoCEv2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>
                          <a:cs typeface="+mn-lt"/>
                        </a:rPr>
                        <a:t>iWARP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98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/>
                        <a:t>底层传输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00">
                          <a:cs typeface="+mn-lt"/>
                        </a:rPr>
                        <a:t>原生</a:t>
                      </a:r>
                      <a:r>
                        <a:rPr lang="en-US" altLang="zh-CN" sz="1600">
                          <a:cs typeface="+mn-lt"/>
                        </a:rPr>
                        <a:t>RDMA</a:t>
                      </a:r>
                      <a:r>
                        <a:rPr lang="zh-CN" altLang="en-US" sz="1600">
                          <a:cs typeface="+mn-lt"/>
                        </a:rPr>
                        <a:t>协议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00"/>
                        <a:t>以太网二层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>
                          <a:cs typeface="+mn-lt"/>
                        </a:rPr>
                        <a:t>UDP/IP </a:t>
                      </a:r>
                      <a:r>
                        <a:rPr lang="zh-CN" altLang="en-US" sz="1600">
                          <a:cs typeface="+mn-lt"/>
                        </a:rPr>
                        <a:t>三层以太网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>
                          <a:cs typeface="+mn-lt"/>
                        </a:rPr>
                        <a:t>TCP/IP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>
                          <a:cs typeface="+mj-ea"/>
                        </a:rPr>
                        <a:t>主要优势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00" dirty="0">
                          <a:cs typeface="+mn-lt"/>
                        </a:rPr>
                        <a:t>最低延迟、高吞吐量、成熟的</a:t>
                      </a:r>
                      <a:r>
                        <a:rPr lang="en-US" altLang="zh-CN" sz="1600" dirty="0">
                          <a:cs typeface="+mn-lt"/>
                        </a:rPr>
                        <a:t>CPU</a:t>
                      </a:r>
                      <a:r>
                        <a:rPr lang="zh-CN" altLang="en-US" sz="1600" dirty="0">
                          <a:cs typeface="+mn-lt"/>
                        </a:rPr>
                        <a:t>卸载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00">
                          <a:cs typeface="+mn-lt"/>
                        </a:rPr>
                        <a:t>利用以太网硬件、</a:t>
                      </a:r>
                    </a:p>
                    <a:p>
                      <a:pPr algn="ctr" fontAlgn="ctr">
                        <a:buNone/>
                      </a:pPr>
                      <a:r>
                        <a:rPr lang="zh-CN" altLang="en-US" sz="1600">
                          <a:cs typeface="+mn-lt"/>
                        </a:rPr>
                        <a:t>较</a:t>
                      </a:r>
                      <a:r>
                        <a:rPr lang="en-US" altLang="zh-CN" sz="1600">
                          <a:cs typeface="+mn-lt"/>
                        </a:rPr>
                        <a:t>InfiniBand</a:t>
                      </a:r>
                      <a:r>
                        <a:rPr lang="zh-CN" altLang="en-US" sz="1600">
                          <a:cs typeface="+mn-lt"/>
                        </a:rPr>
                        <a:t>低成本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00">
                          <a:cs typeface="+mn-lt"/>
                        </a:rPr>
                        <a:t>利用以太网硬件、可路由、兼容现有</a:t>
                      </a:r>
                      <a:r>
                        <a:rPr lang="en-US" altLang="zh-CN" sz="1600">
                          <a:cs typeface="+mn-lt"/>
                        </a:rPr>
                        <a:t>IP</a:t>
                      </a:r>
                      <a:r>
                        <a:rPr lang="zh-CN" altLang="en-US" sz="1600">
                          <a:cs typeface="+mn-lt"/>
                        </a:rPr>
                        <a:t>网络、成本效益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00">
                          <a:cs typeface="+mn-lt"/>
                        </a:rPr>
                        <a:t>利用成熟</a:t>
                      </a:r>
                      <a:r>
                        <a:rPr lang="en-US" altLang="zh-CN" sz="1600">
                          <a:cs typeface="+mn-lt"/>
                        </a:rPr>
                        <a:t>TCP/IP</a:t>
                      </a:r>
                      <a:r>
                        <a:rPr lang="zh-CN" altLang="en-US" sz="1600">
                          <a:cs typeface="+mn-lt"/>
                        </a:rPr>
                        <a:t>、无需无损以太网、广域网适应性较好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/>
                        <a:t>劣势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00" dirty="0"/>
                        <a:t>专用硬件、成本较高、广域网复杂性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00" dirty="0">
                          <a:cs typeface="+mn-lt"/>
                        </a:rPr>
                        <a:t>依赖无损以太网</a:t>
                      </a:r>
                      <a:r>
                        <a:rPr lang="en-US" altLang="zh-CN" sz="1600" dirty="0">
                          <a:cs typeface="+mn-lt"/>
                        </a:rPr>
                        <a:t>(L2)</a:t>
                      </a:r>
                      <a:r>
                        <a:rPr lang="zh-CN" altLang="en-US" sz="1600" dirty="0">
                          <a:cs typeface="+mn-lt"/>
                        </a:rPr>
                        <a:t>、</a:t>
                      </a:r>
                    </a:p>
                    <a:p>
                      <a:pPr algn="ctr" fontAlgn="ctr">
                        <a:buNone/>
                      </a:pPr>
                      <a:r>
                        <a:rPr lang="zh-CN" altLang="en-US" sz="1600" dirty="0">
                          <a:solidFill>
                            <a:srgbClr val="C00000"/>
                          </a:solidFill>
                          <a:cs typeface="+mn-lt"/>
                        </a:rPr>
                        <a:t>不可路由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00">
                          <a:cs typeface="+mn-lt"/>
                        </a:rPr>
                        <a:t>依赖无损以太网</a:t>
                      </a:r>
                      <a:r>
                        <a:rPr lang="en-US" altLang="zh-CN" sz="1600">
                          <a:cs typeface="+mn-lt"/>
                        </a:rPr>
                        <a:t>(PFC</a:t>
                      </a:r>
                      <a:r>
                        <a:rPr lang="zh-CN" altLang="en-US" sz="1600">
                          <a:cs typeface="+mn-lt"/>
                        </a:rPr>
                        <a:t>配置复杂</a:t>
                      </a:r>
                      <a:r>
                        <a:rPr lang="en-US" altLang="zh-CN" sz="1600">
                          <a:cs typeface="+mn-lt"/>
                        </a:rPr>
                        <a:t>)</a:t>
                      </a:r>
                      <a:r>
                        <a:rPr lang="zh-CN" altLang="en-US" sz="1600">
                          <a:cs typeface="+mn-lt"/>
                        </a:rPr>
                        <a:t>、相比</a:t>
                      </a:r>
                      <a:r>
                        <a:rPr lang="en-US" altLang="zh-CN" sz="1600">
                          <a:cs typeface="+mn-lt"/>
                        </a:rPr>
                        <a:t>IB</a:t>
                      </a:r>
                      <a:r>
                        <a:rPr lang="zh-CN" altLang="en-US" sz="1600">
                          <a:cs typeface="+mn-lt"/>
                        </a:rPr>
                        <a:t>可能有略高延迟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>
                          <a:cs typeface="+mn-lt"/>
                        </a:rPr>
                        <a:t>TCP</a:t>
                      </a:r>
                      <a:r>
                        <a:rPr lang="zh-CN" altLang="en-US" sz="1600">
                          <a:cs typeface="+mn-lt"/>
                        </a:rPr>
                        <a:t>处理开销、相比</a:t>
                      </a:r>
                      <a:r>
                        <a:rPr lang="en-US" altLang="zh-CN" sz="1600">
                          <a:cs typeface="+mn-lt"/>
                        </a:rPr>
                        <a:t>IB/RoCE</a:t>
                      </a:r>
                      <a:r>
                        <a:rPr lang="zh-CN" altLang="en-US" sz="1600">
                          <a:solidFill>
                            <a:srgbClr val="C00000"/>
                          </a:solidFill>
                          <a:cs typeface="+mn-lt"/>
                        </a:rPr>
                        <a:t>延迟可能较高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39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>
                          <a:cs typeface="+mn-lt"/>
                        </a:rPr>
                        <a:t>应用</a:t>
                      </a:r>
                      <a:r>
                        <a:rPr lang="en-US" altLang="zh-CN">
                          <a:cs typeface="+mn-lt"/>
                        </a:rPr>
                        <a:t>/</a:t>
                      </a:r>
                      <a:r>
                        <a:rPr lang="zh-CN" altLang="en-US">
                          <a:cs typeface="+mn-lt"/>
                        </a:rPr>
                        <a:t>研究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00" dirty="0">
                          <a:cs typeface="+mn-lt"/>
                        </a:rPr>
                        <a:t>事件组建</a:t>
                      </a:r>
                      <a:r>
                        <a:rPr lang="en-US" altLang="zh-CN" sz="1600" dirty="0">
                          <a:cs typeface="+mn-lt"/>
                        </a:rPr>
                        <a:t>(CMS Run-2)</a:t>
                      </a:r>
                      <a:r>
                        <a:rPr lang="zh-CN" altLang="en-US" sz="1600" dirty="0">
                          <a:cs typeface="+mn-lt"/>
                        </a:rPr>
                        <a:t>、</a:t>
                      </a:r>
                      <a:r>
                        <a:rPr lang="en-US" altLang="zh-CN" sz="1600" dirty="0">
                          <a:cs typeface="+mn-lt"/>
                        </a:rPr>
                        <a:t>HPC</a:t>
                      </a:r>
                      <a:r>
                        <a:rPr lang="zh-CN" altLang="en-US" sz="1600" dirty="0">
                          <a:cs typeface="+mn-lt"/>
                        </a:rPr>
                        <a:t>集群、</a:t>
                      </a:r>
                      <a:r>
                        <a:rPr lang="en-US" altLang="zh-CN" sz="1600" dirty="0">
                          <a:cs typeface="+mn-lt"/>
                        </a:rPr>
                        <a:t>ALICE </a:t>
                      </a:r>
                      <a:r>
                        <a:rPr lang="en-US" altLang="zh-CN" sz="1600" dirty="0" err="1">
                          <a:cs typeface="+mn-lt"/>
                        </a:rPr>
                        <a:t>EPNFarm</a:t>
                      </a:r>
                      <a:endParaRPr lang="en-US" altLang="zh-CN" sz="1600" dirty="0">
                        <a:cs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00" dirty="0"/>
                        <a:t>早期探索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400">
                          <a:cs typeface="+mn-lt"/>
                        </a:rPr>
                        <a:t>DAQ (ESRF RASHPA</a:t>
                      </a:r>
                      <a:r>
                        <a:rPr lang="zh-CN" altLang="en-US" sz="1400">
                          <a:cs typeface="+mn-lt"/>
                        </a:rPr>
                        <a:t>、</a:t>
                      </a:r>
                      <a:r>
                        <a:rPr lang="en-US" altLang="zh-CN" sz="1400">
                          <a:cs typeface="+mn-lt"/>
                        </a:rPr>
                        <a:t>DUNE FPGA)</a:t>
                      </a:r>
                      <a:r>
                        <a:rPr lang="zh-CN" altLang="en-US" sz="1400">
                          <a:cs typeface="+mn-lt"/>
                        </a:rPr>
                        <a:t>、事件组建</a:t>
                      </a:r>
                      <a:r>
                        <a:rPr lang="en-US" altLang="zh-CN" sz="1400">
                          <a:cs typeface="+mn-lt"/>
                        </a:rPr>
                        <a:t>(CMS Run-3</a:t>
                      </a:r>
                      <a:r>
                        <a:rPr lang="zh-CN" altLang="en-US" sz="1400">
                          <a:cs typeface="+mn-lt"/>
                        </a:rPr>
                        <a:t>、</a:t>
                      </a:r>
                      <a:r>
                        <a:rPr lang="en-US" altLang="zh-CN" sz="1400">
                          <a:cs typeface="+mn-lt"/>
                        </a:rPr>
                        <a:t>LHCb</a:t>
                      </a:r>
                      <a:r>
                        <a:rPr lang="zh-CN" altLang="en-US" sz="1400">
                          <a:cs typeface="+mn-lt"/>
                        </a:rPr>
                        <a:t>评估</a:t>
                      </a:r>
                      <a:r>
                        <a:rPr lang="en-US" altLang="zh-CN" sz="1400">
                          <a:cs typeface="+mn-lt"/>
                        </a:rPr>
                        <a:t>)</a:t>
                      </a:r>
                      <a:r>
                        <a:rPr lang="zh-CN" altLang="en-US" sz="1400">
                          <a:cs typeface="+mn-lt"/>
                        </a:rPr>
                        <a:t>、</a:t>
                      </a:r>
                      <a:r>
                        <a:rPr lang="en-US" altLang="zh-CN" sz="1400">
                          <a:cs typeface="+mn-lt"/>
                        </a:rPr>
                        <a:t>SmartNIC</a:t>
                      </a:r>
                      <a:r>
                        <a:rPr lang="zh-CN" altLang="en-US" sz="1400">
                          <a:cs typeface="+mn-lt"/>
                        </a:rPr>
                        <a:t>集成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00" dirty="0">
                          <a:cs typeface="+mn-lt"/>
                        </a:rPr>
                        <a:t>特定集群网络</a:t>
                      </a:r>
                      <a:r>
                        <a:rPr lang="en-US" altLang="zh-CN" sz="1600" dirty="0">
                          <a:cs typeface="+mn-lt"/>
                        </a:rPr>
                        <a:t>(CERN</a:t>
                      </a:r>
                      <a:r>
                        <a:rPr lang="zh-CN" altLang="en-US" sz="1600" dirty="0">
                          <a:cs typeface="+mn-lt"/>
                        </a:rPr>
                        <a:t>案例</a:t>
                      </a:r>
                      <a:r>
                        <a:rPr lang="en-US" altLang="zh-CN" sz="1600" dirty="0">
                          <a:cs typeface="+mn-lt"/>
                        </a:rPr>
                        <a:t>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7120255" y="1303020"/>
            <a:ext cx="2372360" cy="365887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635" y="705485"/>
            <a:ext cx="12192635" cy="6153150"/>
          </a:xfrm>
        </p:spPr>
        <p:txBody>
          <a:bodyPr vert="horz" lIns="90000" tIns="46800" rIns="90000" bIns="46800" rtlCol="0">
            <a:normAutofit/>
          </a:bodyPr>
          <a:lstStyle/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zh-CN" altLang="en-US" sz="1200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914400" lvl="2" indent="-34290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Char char="u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r>
              <a:rPr lang="en-US" altLang="zh-CN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RoCE </a:t>
            </a:r>
            <a:r>
              <a:rPr lang="zh-CN" altLang="en-US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en-US" altLang="zh-CN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RoCEv2 </a:t>
            </a:r>
            <a:r>
              <a:rPr lang="zh-CN" altLang="en-US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本质都是</a:t>
            </a:r>
            <a:r>
              <a:rPr lang="en-US" altLang="zh-CN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IB </a:t>
            </a:r>
            <a:r>
              <a:rPr lang="zh-CN" altLang="en-US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协议的扩展和改进</a:t>
            </a:r>
            <a:endParaRPr lang="en-US" altLang="zh-CN" sz="2000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914400" lvl="2" indent="-34290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Char char="u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r>
              <a:rPr lang="en-US" altLang="zh-CN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RoCE </a:t>
            </a:r>
            <a:r>
              <a:rPr lang="zh-CN" altLang="en-US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系列方案是为了兼容以太网基础设施，实现</a:t>
            </a:r>
            <a:r>
              <a:rPr lang="en-US" altLang="zh-CN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IB </a:t>
            </a:r>
            <a:r>
              <a:rPr lang="zh-CN" altLang="en-US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的高性能</a:t>
            </a:r>
            <a:r>
              <a:rPr lang="en-US" altLang="zh-CN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RDMA </a:t>
            </a:r>
            <a:r>
              <a:rPr lang="zh-CN" altLang="en-US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能力而产生的技术方案</a:t>
            </a:r>
            <a:r>
              <a:rPr lang="en-US" altLang="zh-CN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</a:p>
          <a:p>
            <a:pPr marL="914400" lvl="2" indent="-34290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Char char="u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r>
              <a:rPr lang="en-US" altLang="zh-CN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RoCEv2 </a:t>
            </a:r>
            <a:r>
              <a:rPr lang="zh-CN" altLang="en-US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</a:t>
            </a:r>
            <a:r>
              <a:rPr lang="zh-CN" altLang="en-US" sz="2000" spc="0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增加</a:t>
            </a:r>
            <a:r>
              <a:rPr lang="en-US" altLang="zh-CN" sz="2000" spc="0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IP </a:t>
            </a:r>
            <a:r>
              <a:rPr lang="zh-CN" altLang="en-US" sz="2000" spc="0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层</a:t>
            </a:r>
            <a:r>
              <a:rPr lang="zh-CN" altLang="en-US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，实现了</a:t>
            </a:r>
            <a:r>
              <a:rPr lang="zh-CN" altLang="en-US" sz="2000" spc="0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跨网段通信与路由功能</a:t>
            </a:r>
            <a:r>
              <a:rPr lang="zh-CN" altLang="en-US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，使其在以太网中更易部署、更具灵活性，因此成为主流的</a:t>
            </a:r>
            <a:r>
              <a:rPr lang="en-US" altLang="zh-CN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RDMA </a:t>
            </a:r>
            <a:r>
              <a:rPr lang="zh-CN" altLang="en-US" sz="2000" spc="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方案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7000" y="705485"/>
            <a:ext cx="9885680" cy="3363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lvl="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lvl="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dirty="0">
                <a:cs typeface="+mj-lt"/>
                <a:sym typeface="+mn-ea"/>
              </a:rPr>
              <a:t>国内外研究现状</a:t>
            </a:r>
            <a:r>
              <a:rPr lang="en-US" altLang="zh-CN" dirty="0">
                <a:cs typeface="+mj-lt"/>
                <a:sym typeface="+mn-ea"/>
              </a:rPr>
              <a:t>——</a:t>
            </a:r>
            <a:r>
              <a:rPr lang="en-US" altLang="zh-CN" dirty="0">
                <a:cs typeface="+mj-lt"/>
              </a:rPr>
              <a:t>RDMA</a:t>
            </a:r>
            <a:r>
              <a:rPr lang="zh-CN" altLang="en-US" dirty="0">
                <a:cs typeface="+mj-lt"/>
              </a:rPr>
              <a:t>协议栈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" y="1111885"/>
            <a:ext cx="10532745" cy="32899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399" y="959484"/>
            <a:ext cx="4881245" cy="1101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r="2647"/>
          <a:stretch>
            <a:fillRect/>
          </a:stretch>
        </p:blipFill>
        <p:spPr>
          <a:xfrm>
            <a:off x="5921466" y="2060574"/>
            <a:ext cx="5949315" cy="19126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705485"/>
            <a:ext cx="9885680" cy="21304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lvl="0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b="1" dirty="0">
                <a:latin typeface="+mn-ea"/>
                <a:cs typeface="+mn-ea"/>
              </a:rPr>
              <a:t>研究目标：</a:t>
            </a:r>
            <a:r>
              <a:rPr lang="zh-CN" altLang="en-US" sz="2000" dirty="0">
                <a:latin typeface="+mn-ea"/>
                <a:cs typeface="+mn-ea"/>
                <a:sym typeface="+mn-ea"/>
              </a:rPr>
              <a:t>优化高亮度 LHC 的 FELIX 平台的设计（</a:t>
            </a:r>
            <a:r>
              <a:rPr lang="en-US" altLang="zh-CN" sz="2000" dirty="0">
                <a:latin typeface="+mn-ea"/>
                <a:cs typeface="+mn-ea"/>
                <a:sym typeface="+mn-ea"/>
              </a:rPr>
              <a:t>ATLAS</a:t>
            </a:r>
            <a:r>
              <a:rPr lang="zh-CN" altLang="en-US" sz="2000" dirty="0">
                <a:latin typeface="+mn-ea"/>
                <a:cs typeface="+mn-ea"/>
                <a:sym typeface="+mn-ea"/>
              </a:rPr>
              <a:t>）</a:t>
            </a:r>
            <a:endParaRPr lang="zh-CN" altLang="en-US" sz="2000" dirty="0">
              <a:latin typeface="+mn-ea"/>
              <a:cs typeface="+mn-ea"/>
            </a:endParaRPr>
          </a:p>
          <a:p>
            <a:pPr marL="285750" lvl="0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b="1" dirty="0">
                <a:latin typeface="+mn-ea"/>
                <a:cs typeface="+mn-ea"/>
              </a:rPr>
              <a:t>研究内容</a:t>
            </a:r>
          </a:p>
          <a:p>
            <a:pPr marL="800100" lvl="1" indent="-342900" algn="l">
              <a:lnSpc>
                <a:spcPct val="16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latin typeface="+mn-ea"/>
                <a:cs typeface="+mn-ea"/>
                <a:sym typeface="+mn-ea"/>
              </a:rPr>
              <a:t>VCU128 Evaluation Kit</a:t>
            </a:r>
            <a:endParaRPr lang="zh-CN" altLang="en-US" dirty="0">
              <a:latin typeface="+mn-ea"/>
              <a:cs typeface="+mn-ea"/>
            </a:endParaRPr>
          </a:p>
          <a:p>
            <a:pPr marL="800100" lvl="1" indent="-342900" algn="l">
              <a:lnSpc>
                <a:spcPct val="16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latin typeface="+mn-ea"/>
                <a:cs typeface="+mn-ea"/>
              </a:rPr>
              <a:t>RDMA core + CMAC + DDR</a:t>
            </a:r>
          </a:p>
          <a:p>
            <a:pPr marL="800100" lvl="1" indent="-342900" algn="l">
              <a:lnSpc>
                <a:spcPct val="16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latin typeface="+mn-ea"/>
                <a:cs typeface="+mn-ea"/>
              </a:rPr>
              <a:t>实现了接收、发送和写入等基本操作</a:t>
            </a:r>
          </a:p>
          <a:p>
            <a:pPr marL="800100" lvl="1" indent="-342900" algn="l">
              <a:lnSpc>
                <a:spcPct val="16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latin typeface="+mn-ea"/>
                <a:cs typeface="+mn-ea"/>
              </a:rPr>
              <a:t>支持重传功能，并实现多 QP 管理</a:t>
            </a: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 dirty="0">
                <a:cs typeface="+mj-lt"/>
              </a:rPr>
              <a:t>RoCEv2 on FPGA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663688" y="4577587"/>
            <a:ext cx="5320665" cy="1387475"/>
          </a:xfrm>
          <a:prstGeom prst="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基本完成固件移植（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vcu128-&gt;vcu118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搭建点对点测试平台</a:t>
            </a: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To be continued ……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123337" y="4187308"/>
            <a:ext cx="5886011" cy="2002037"/>
            <a:chOff x="10082" y="197"/>
            <a:chExt cx="9269" cy="3153"/>
          </a:xfrm>
        </p:grpSpPr>
        <p:grpSp>
          <p:nvGrpSpPr>
            <p:cNvPr id="8" name="组合 7"/>
            <p:cNvGrpSpPr/>
            <p:nvPr/>
          </p:nvGrpSpPr>
          <p:grpSpPr>
            <a:xfrm>
              <a:off x="14651" y="197"/>
              <a:ext cx="4700" cy="3153"/>
              <a:chOff x="927" y="2436"/>
              <a:chExt cx="4700" cy="3153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0" y="2436"/>
                <a:ext cx="3680" cy="2526"/>
              </a:xfrm>
              <a:prstGeom prst="rect">
                <a:avLst/>
              </a:prstGeom>
            </p:spPr>
          </p:pic>
          <p:sp>
            <p:nvSpPr>
              <p:cNvPr id="12" name="文本框 11"/>
              <p:cNvSpPr txBox="1"/>
              <p:nvPr/>
            </p:nvSpPr>
            <p:spPr>
              <a:xfrm>
                <a:off x="927" y="5104"/>
                <a:ext cx="4700" cy="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Calibri Light" panose="020F0302020204030204" pitchFamily="34" charset="0"/>
                    <a:cs typeface="Times New Roman" panose="02020603050405020304" pitchFamily="18" charset="0"/>
                  </a:rPr>
                  <a:t>AMD FPGA 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Calibri Light" panose="020F0302020204030204" pitchFamily="34" charset="0"/>
                    <a:cs typeface="Times New Roman" panose="02020603050405020304" pitchFamily="18" charset="0"/>
                  </a:rPr>
                  <a:t>VCU118 Evaluation Kit.</a:t>
                </a:r>
                <a:endParaRPr lang="zh-CN" altLang="en-US" sz="14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0082" y="197"/>
              <a:ext cx="4700" cy="3109"/>
              <a:chOff x="5456" y="2452"/>
              <a:chExt cx="4700" cy="3109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6" y="2452"/>
                <a:ext cx="4700" cy="2644"/>
              </a:xfrm>
              <a:prstGeom prst="rect">
                <a:avLst/>
              </a:prstGeom>
            </p:spPr>
          </p:pic>
          <p:sp>
            <p:nvSpPr>
              <p:cNvPr id="15" name="文本框 14"/>
              <p:cNvSpPr txBox="1"/>
              <p:nvPr/>
            </p:nvSpPr>
            <p:spPr>
              <a:xfrm>
                <a:off x="5678" y="5076"/>
                <a:ext cx="4174" cy="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Calibri Light" panose="020F0302020204030204" pitchFamily="34" charset="0"/>
                    <a:cs typeface="Times New Roman" panose="02020603050405020304" pitchFamily="18" charset="0"/>
                  </a:rPr>
                  <a:t>Nvidia Mellanox Connectx-5.</a:t>
                </a:r>
                <a:endParaRPr lang="zh-CN" altLang="en-US" sz="14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635" y="705485"/>
            <a:ext cx="12192635" cy="6153150"/>
          </a:xfrm>
        </p:spPr>
        <p:txBody>
          <a:bodyPr vert="horz" lIns="90000" tIns="46800" rIns="90000" bIns="46800" rtlCol="0">
            <a:normAutofit/>
          </a:bodyPr>
          <a:lstStyle/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28700" lvl="3" indent="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71600" lvl="3" indent="-34290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Char char="u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zh-CN" altLang="en-US" sz="1750" b="1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71600" lvl="3" indent="-34290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Char char="u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en-US" altLang="zh-CN" sz="2055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914400" lvl="2" indent="-34290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Char char="u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zh-CN" altLang="en-US" sz="2055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914400" lvl="2" indent="-34290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Char char="u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zh-CN" altLang="en-US" sz="2000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914400" lvl="2" indent="-342900" algn="just" defTabSz="914400">
              <a:lnSpc>
                <a:spcPct val="150000"/>
              </a:lnSpc>
              <a:spcAft>
                <a:spcPts val="600"/>
              </a:spcAft>
              <a:buClr>
                <a:srgbClr val="2E54A1"/>
              </a:buClr>
              <a:buSzPct val="80000"/>
              <a:buFont typeface="Wingdings" panose="05000000000000000000" charset="0"/>
              <a:buChar char="u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endParaRPr lang="zh-CN" altLang="en-US" sz="1570" spc="0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7000" y="811530"/>
            <a:ext cx="9885680" cy="55156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数据包</a:t>
            </a:r>
          </a:p>
          <a:p>
            <a:pPr marL="285750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lvl="0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Ila</a:t>
            </a:r>
          </a:p>
          <a:p>
            <a:pPr marL="285750" lvl="0" indent="-285750" algn="l">
              <a:lnSpc>
                <a:spcPct val="190000"/>
              </a:lnSpc>
              <a:buClrTx/>
              <a:buSzTx/>
              <a:buFont typeface="Wingdings" panose="05000000000000000000" charset="0"/>
              <a:buChar char="l"/>
            </a:pPr>
            <a:endParaRPr lang="en-US" altLang="zh-CN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lvl="0" indent="-285750" algn="l">
              <a:lnSpc>
                <a:spcPct val="190000"/>
              </a:lnSpc>
              <a:buClrTx/>
              <a:buSzTx/>
              <a:buFont typeface="Wingdings" panose="05000000000000000000" charset="0"/>
              <a:buChar char="l"/>
            </a:pPr>
            <a:endParaRPr lang="en-US" altLang="zh-CN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lvl="0" indent="-285750" algn="l">
              <a:lnSpc>
                <a:spcPct val="190000"/>
              </a:lnSpc>
              <a:buClrTx/>
              <a:buSzTx/>
              <a:buFont typeface="Wingdings" panose="05000000000000000000" charset="0"/>
              <a:buChar char="l"/>
            </a:pPr>
            <a:endParaRPr lang="en-US" altLang="zh-CN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/>
              <a:t>研究进展</a:t>
            </a: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r="4821"/>
          <a:stretch>
            <a:fillRect/>
          </a:stretch>
        </p:blipFill>
        <p:spPr>
          <a:xfrm>
            <a:off x="520065" y="1273175"/>
            <a:ext cx="6720840" cy="17113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825" y="1321435"/>
            <a:ext cx="3734435" cy="20129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685405" y="645795"/>
            <a:ext cx="2870200" cy="589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90000"/>
              </a:lnSpc>
              <a:buClr>
                <a:srgbClr val="000099"/>
              </a:buClr>
              <a:buFont typeface="Wingdings" panose="05000000000000000000" charset="0"/>
              <a:buChar char="l"/>
            </a:pPr>
            <a:r>
              <a:rPr lang="en-US" altLang="zh-CN" sz="2000" b="1" dirty="0" err="1"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Rping</a:t>
            </a:r>
            <a:endParaRPr lang="zh-CN" altLang="en-US" sz="2000" b="1" dirty="0"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7000" y="5248275"/>
            <a:ext cx="8113395" cy="1282065"/>
          </a:xfrm>
          <a:prstGeom prst="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ym typeface="+mn-ea"/>
              </a:rPr>
              <a:t>上位机成功发送了连接请求，并收到了响应数据包，连接成功建立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ym typeface="+mn-ea"/>
              </a:rPr>
              <a:t>正在调试</a:t>
            </a:r>
            <a:r>
              <a:rPr lang="en-US" altLang="zh-CN" sz="2000" b="1" dirty="0">
                <a:sym typeface="+mn-ea"/>
              </a:rPr>
              <a:t> Send </a:t>
            </a:r>
            <a:r>
              <a:rPr lang="zh-CN" altLang="en-US" sz="2000" b="1" dirty="0">
                <a:sym typeface="+mn-ea"/>
              </a:rPr>
              <a:t>操作</a:t>
            </a:r>
          </a:p>
          <a:p>
            <a:pPr marL="285750" indent="-285750" algn="l">
              <a:lnSpc>
                <a:spcPct val="13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 b="1" dirty="0">
                <a:sym typeface="+mn-ea"/>
              </a:rPr>
              <a:t>重传以及多QP管理功能需要继续验证</a:t>
            </a:r>
          </a:p>
          <a:p>
            <a:pPr indent="0">
              <a:lnSpc>
                <a:spcPct val="130000"/>
              </a:lnSpc>
              <a:buFont typeface="Arial" panose="020B0604020202020204" pitchFamily="34" charset="0"/>
              <a:buNone/>
            </a:pPr>
            <a:endParaRPr lang="zh-CN" altLang="en-US" sz="2000" b="1" dirty="0">
              <a:sym typeface="+mn-ea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zh-CN" altLang="en-US" sz="2000" b="1" dirty="0"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62013" y="3350670"/>
            <a:ext cx="3874235" cy="1610585"/>
            <a:chOff x="-2089" y="5662"/>
            <a:chExt cx="7155" cy="281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rcRect t="27986"/>
            <a:stretch>
              <a:fillRect/>
            </a:stretch>
          </p:blipFill>
          <p:spPr>
            <a:xfrm>
              <a:off x="-2089" y="5662"/>
              <a:ext cx="7155" cy="2810"/>
            </a:xfrm>
            <a:prstGeom prst="rect">
              <a:avLst/>
            </a:prstGeom>
          </p:spPr>
        </p:pic>
        <p:sp>
          <p:nvSpPr>
            <p:cNvPr id="19" name="圆角矩形标注 18"/>
            <p:cNvSpPr/>
            <p:nvPr/>
          </p:nvSpPr>
          <p:spPr>
            <a:xfrm>
              <a:off x="-1956" y="5839"/>
              <a:ext cx="2545" cy="601"/>
            </a:xfrm>
            <a:prstGeom prst="wedgeRoundRectCallout">
              <a:avLst>
                <a:gd name="adj1" fmla="val 884"/>
                <a:gd name="adj2" fmla="val 141846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>
                  <a:cs typeface="+mn-lt"/>
                </a:rPr>
                <a:t>rx data</a:t>
              </a: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448" y="3340748"/>
            <a:ext cx="4219979" cy="1630428"/>
          </a:xfrm>
          <a:prstGeom prst="rect">
            <a:avLst/>
          </a:prstGeom>
        </p:spPr>
      </p:pic>
      <p:sp>
        <p:nvSpPr>
          <p:cNvPr id="10" name="圆角矩形标注 9"/>
          <p:cNvSpPr/>
          <p:nvPr/>
        </p:nvSpPr>
        <p:spPr>
          <a:xfrm>
            <a:off x="6205249" y="4572635"/>
            <a:ext cx="1583654" cy="315827"/>
          </a:xfrm>
          <a:prstGeom prst="wedgeRoundRectCallout">
            <a:avLst>
              <a:gd name="adj1" fmla="val -50345"/>
              <a:gd name="adj2" fmla="val -132481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cs typeface="+mn-lt"/>
              </a:rPr>
              <a:t>tx data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771765" y="1247775"/>
            <a:ext cx="3960495" cy="7740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81635" y="1372235"/>
            <a:ext cx="6974840" cy="36068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81635" y="1779905"/>
            <a:ext cx="6974840" cy="917575"/>
          </a:xfrm>
          <a:prstGeom prst="rect">
            <a:avLst/>
          </a:prstGeom>
          <a:noFill/>
          <a:ln w="28575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7771765" y="2052320"/>
            <a:ext cx="3959860" cy="1257300"/>
          </a:xfrm>
          <a:prstGeom prst="rect">
            <a:avLst/>
          </a:prstGeom>
          <a:noFill/>
          <a:ln w="28575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443029"/>
              </p:ext>
            </p:extLst>
          </p:nvPr>
        </p:nvGraphicFramePr>
        <p:xfrm>
          <a:off x="8468546" y="3381578"/>
          <a:ext cx="3631194" cy="156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040"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上位机</a:t>
                      </a: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757"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CPU</a:t>
                      </a: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Intel(R) Xeon(R) Gold 6226 CPU @ 2.70GHz</a:t>
                      </a:r>
                      <a:endParaRPr lang="en-US" altLang="zh-CN" sz="1400" kern="1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网卡</a:t>
                      </a: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ConnectX-5</a:t>
                      </a:r>
                      <a:endParaRPr lang="zh-CN" altLang="en-US" sz="1400" kern="1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角色</a:t>
                      </a: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Client</a:t>
                      </a:r>
                      <a:endParaRPr lang="en-US" altLang="en-US" sz="1400" kern="1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479621"/>
              </p:ext>
            </p:extLst>
          </p:nvPr>
        </p:nvGraphicFramePr>
        <p:xfrm>
          <a:off x="8468546" y="5001908"/>
          <a:ext cx="3631194" cy="156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7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3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184"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开发板</a:t>
                      </a: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136"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型号</a:t>
                      </a: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VCU118 Evaluation Kit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136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QSFP28 </a:t>
                      </a:r>
                      <a:r>
                        <a:rPr lang="zh-CN" altLang="en-US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接口</a:t>
                      </a: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支持 </a:t>
                      </a:r>
                      <a:r>
                        <a:rPr lang="en-US" altLang="zh-CN" sz="140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 Gbps </a:t>
                      </a:r>
                      <a:r>
                        <a:rPr lang="zh-CN" altLang="en-US" sz="140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以太网通信</a:t>
                      </a:r>
                      <a:endParaRPr lang="en-US" altLang="zh-CN" sz="1400" kern="1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84"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角色</a:t>
                      </a:r>
                      <a:endParaRPr lang="en-US" altLang="en-US" sz="1400" b="1" kern="100" baseline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US" sz="140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Server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4295" y="705485"/>
            <a:ext cx="12118340" cy="307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研究目标：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在FPGA上实现RDMA协议的功能，代替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TCP/IP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完成从 FPGA 到 Readout Server的数据传输（CMS）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研究内容：</a:t>
            </a:r>
          </a:p>
          <a:p>
            <a:pPr marL="1257300" lvl="2" indent="-342900" algn="l">
              <a:lnSpc>
                <a:spcPct val="16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 UDP/IP 协议栈的基础上完成RDMA协议的相关逻辑</a:t>
            </a:r>
          </a:p>
          <a:p>
            <a:pPr marL="1257300" lvl="2" indent="-342900" algn="l">
              <a:lnSpc>
                <a:spcPct val="160000"/>
              </a:lnSpc>
              <a:buClr>
                <a:srgbClr val="000099"/>
              </a:buClr>
              <a:buSzPct val="60000"/>
              <a:buFont typeface="Wingdings" panose="05000000000000000000" charset="0"/>
              <a:buChar char="n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VCU118 + ConnectX-5</a:t>
            </a: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 dirty="0">
                <a:cs typeface="+mj-lt"/>
              </a:rPr>
              <a:t>RoCEv2 on FPGA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320" y="2633980"/>
            <a:ext cx="6075680" cy="25825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" y="2764790"/>
            <a:ext cx="5786755" cy="21424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4809490"/>
            <a:ext cx="655129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5E5E5E"/>
                </a:solidFill>
                <a:latin typeface="Times New Roman" panose="02020603050405020304" pitchFamily="18" charset="0"/>
                <a:ea typeface="CanelaText-Regular"/>
                <a:cs typeface="Times New Roman" panose="02020603050405020304" pitchFamily="18" charset="0"/>
              </a:rPr>
              <a:t>Front-end RDMA over Converged Ethernet, real-time firmware simulation </a:t>
            </a:r>
          </a:p>
          <a:p>
            <a:r>
              <a:rPr lang="en-US" altLang="zh-CN" sz="1600" dirty="0">
                <a:solidFill>
                  <a:srgbClr val="5E5E5E"/>
                </a:solidFill>
                <a:latin typeface="Times New Roman" panose="02020603050405020304" pitchFamily="18" charset="0"/>
                <a:ea typeface="CanelaText-Regular"/>
                <a:cs typeface="Times New Roman" panose="02020603050405020304" pitchFamily="18" charset="0"/>
              </a:rPr>
              <a:t>DOI 10.1088/1748-0221/19/03/C03038 </a:t>
            </a:r>
          </a:p>
          <a:p>
            <a:r>
              <a:rPr lang="en-US" altLang="zh-CN" sz="1600" dirty="0">
                <a:solidFill>
                  <a:srgbClr val="5E5E5E"/>
                </a:solidFill>
                <a:latin typeface="Times New Roman" panose="02020603050405020304" pitchFamily="18" charset="0"/>
                <a:ea typeface="CanelaText-Regular"/>
                <a:cs typeface="Times New Roman" panose="02020603050405020304" pitchFamily="18" charset="0"/>
              </a:rPr>
              <a:t>https://github.com/Gabriele-bot/100G-verilog-RoCEv2-lite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94120" y="5389245"/>
            <a:ext cx="57200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nelaText-Regular"/>
                <a:cs typeface="Times New Roman" panose="02020603050405020304" pitchFamily="18" charset="0"/>
              </a:rPr>
              <a:t>40 MHz triggerless readout of the CMS Drift Tube muon detector </a:t>
            </a:r>
          </a:p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nelaText-Regular"/>
                <a:cs typeface="Times New Roman" panose="02020603050405020304" pitchFamily="18" charset="0"/>
              </a:rPr>
              <a:t>DOI 10.1088/1748-0221/19/02/C02050</a:t>
            </a:r>
          </a:p>
        </p:txBody>
      </p:sp>
      <p:cxnSp>
        <p:nvCxnSpPr>
          <p:cNvPr id="9" name="直接箭头连接符 8"/>
          <p:cNvCxnSpPr>
            <a:endCxn id="10" idx="2"/>
          </p:cNvCxnSpPr>
          <p:nvPr/>
        </p:nvCxnSpPr>
        <p:spPr>
          <a:xfrm flipV="1">
            <a:off x="10525125" y="2355215"/>
            <a:ext cx="350520" cy="54610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9803765" y="1986915"/>
            <a:ext cx="2143760" cy="368300"/>
          </a:xfrm>
          <a:prstGeom prst="rect">
            <a:avLst/>
          </a:prstGeom>
          <a:ln w="28575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cs typeface="+mn-lt"/>
              </a:rPr>
              <a:t>TCP/IP-&gt;</a:t>
            </a:r>
            <a:r>
              <a:rPr lang="en-US" altLang="zh-CN" dirty="0" err="1">
                <a:cs typeface="+mn-lt"/>
              </a:rPr>
              <a:t>RoCE</a:t>
            </a:r>
            <a:r>
              <a:rPr lang="en-US" altLang="zh-CN" dirty="0">
                <a:cs typeface="+mn-lt"/>
              </a:rPr>
              <a:t> v2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39725" y="5639435"/>
            <a:ext cx="5521325" cy="788670"/>
          </a:xfrm>
          <a:prstGeom prst="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基本完成复现，解决项目中存在的问题</a:t>
            </a: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对固件功能、性能进行测试</a:t>
            </a: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l"/>
            </a:pP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4295" y="705485"/>
            <a:ext cx="12223115" cy="3216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仅支持 TX </a:t>
            </a:r>
          </a:p>
          <a:p>
            <a:pPr marL="742950" lvl="1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RoCEv2 端点的超级精简版本，仅支持 RC RDMA WRITE 和 RC SEND（带或不带IMMEDIATE） </a:t>
            </a:r>
          </a:p>
          <a:p>
            <a:pPr marL="742950" lvl="1" indent="-285750" algn="l">
              <a:lnSpc>
                <a:spcPct val="140000"/>
              </a:lnSpc>
              <a:buClr>
                <a:srgbClr val="000099"/>
              </a:buClr>
              <a:buSzTx/>
              <a:buFont typeface="Wingdings" panose="05000000000000000000" charset="0"/>
              <a:buChar char="l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RX 部分仅用于读取 ACK 和 NAK</a:t>
            </a: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l"/>
            </a:pP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" y="70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研究进展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——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固件设计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4435" t="5884" r="10166" b="10268"/>
          <a:stretch>
            <a:fillRect/>
          </a:stretch>
        </p:blipFill>
        <p:spPr>
          <a:xfrm>
            <a:off x="4956901" y="2263140"/>
            <a:ext cx="6788150" cy="3940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098415" y="2263140"/>
            <a:ext cx="2294255" cy="165925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098414" y="4037513"/>
            <a:ext cx="2294255" cy="91548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TEXTBEAUTIFYED" val="1"/>
  <p:tag name="COMMONDATA" val="eyJoZGlkIjoiMzNlYjJkNzI0OThlMTJiZmY2M2I4OGQ2N2VlNWIyOGIifQ=="/>
  <p:tag name="RESOURCE_RECORD_KEY" val="{&quot;10&quot;:[21560583,21568816],&quot;13&quot;:[20481688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41*266"/>
  <p:tag name="TABLE_ENDDRAG_RECT" val="67*74*841*26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2413</Words>
  <Application>Microsoft Office PowerPoint</Application>
  <PresentationFormat>宽屏</PresentationFormat>
  <Paragraphs>442</Paragraphs>
  <Slides>25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Wingdings</vt:lpstr>
      <vt:lpstr>黑体</vt:lpstr>
      <vt:lpstr>Arial</vt:lpstr>
      <vt:lpstr>微软雅黑</vt:lpstr>
      <vt:lpstr>Times New Roman</vt:lpstr>
      <vt:lpstr>Calibri</vt:lpstr>
      <vt:lpstr>等线</vt:lpstr>
      <vt:lpstr>WPS</vt:lpstr>
      <vt:lpstr>应用于TDAQ系统的RDMA技术研究</vt:lpstr>
      <vt:lpstr>目录</vt:lpstr>
      <vt:lpstr>背景与动机</vt:lpstr>
      <vt:lpstr>国内外研究现状——RDMA协议栈</vt:lpstr>
      <vt:lpstr>国内外研究现状——RDMA协议栈</vt:lpstr>
      <vt:lpstr>RoCEv2 on FPGA</vt:lpstr>
      <vt:lpstr>研究进展</vt:lpstr>
      <vt:lpstr>RoCEv2 on FPGA</vt:lpstr>
      <vt:lpstr>研究进展——固件设计</vt:lpstr>
      <vt:lpstr>研究进展——固件实现</vt:lpstr>
      <vt:lpstr>研究进展——软件设计</vt:lpstr>
      <vt:lpstr>研究进展——软件设计</vt:lpstr>
      <vt:lpstr>功能测试——仿真以及抓包结果</vt:lpstr>
      <vt:lpstr>性能测试——吞吐率</vt:lpstr>
      <vt:lpstr>性能测试——延迟</vt:lpstr>
      <vt:lpstr>性能测试——可靠性</vt:lpstr>
      <vt:lpstr>RDMA在TDAQ中的应用</vt:lpstr>
      <vt:lpstr>总结与展望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zhy</dc:creator>
  <cp:lastModifiedBy>V ictor</cp:lastModifiedBy>
  <cp:revision>2159</cp:revision>
  <dcterms:created xsi:type="dcterms:W3CDTF">2019-06-19T02:08:00Z</dcterms:created>
  <dcterms:modified xsi:type="dcterms:W3CDTF">2025-08-25T05:26:06Z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9400C15BDDA349CB87A91D573683D3CE_13</vt:lpwstr>
  </property>
</Properties>
</file>