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0" r:id="rId2"/>
    <p:sldId id="359" r:id="rId3"/>
    <p:sldId id="337" r:id="rId4"/>
    <p:sldId id="329" r:id="rId5"/>
    <p:sldId id="360" r:id="rId6"/>
    <p:sldId id="336" r:id="rId7"/>
    <p:sldId id="361" r:id="rId8"/>
    <p:sldId id="333" r:id="rId9"/>
    <p:sldId id="350" r:id="rId10"/>
    <p:sldId id="340" r:id="rId11"/>
    <p:sldId id="344" r:id="rId12"/>
    <p:sldId id="357" r:id="rId13"/>
    <p:sldId id="352" r:id="rId14"/>
    <p:sldId id="351" r:id="rId15"/>
    <p:sldId id="355" r:id="rId16"/>
    <p:sldId id="362" r:id="rId17"/>
    <p:sldId id="356" r:id="rId18"/>
    <p:sldId id="358" r:id="rId19"/>
    <p:sldId id="33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3" autoAdjust="0"/>
    <p:restoredTop sz="79354" autoAdjust="0"/>
  </p:normalViewPr>
  <p:slideViewPr>
    <p:cSldViewPr snapToGrid="0">
      <p:cViewPr varScale="1">
        <p:scale>
          <a:sx n="100" d="100"/>
          <a:sy n="100" d="100"/>
        </p:scale>
        <p:origin x="45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7B0A7-F389-466D-AF54-D86BD058F921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21AEE-8A8F-4B9A-925C-7F1C7BF6C9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9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52011" y="64449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3802-8C87-46F9-9EA0-1B73E9240551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477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2D7-99C2-4209-BDF9-9E54E1CA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10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52011" y="64449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7234-08E3-432F-B197-47C5756577CA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477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2D7-99C2-4209-BDF9-9E54E1CA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47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52011" y="64449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3842-DB6B-497D-8D73-77F69B7067AA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477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2D7-99C2-4209-BDF9-9E54E1CA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79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177" y="154919"/>
            <a:ext cx="7792216" cy="454682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352" y="977462"/>
            <a:ext cx="11456276" cy="5199501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52011" y="64449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53AB-D01D-41D8-92C2-480977B6F341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477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2D7-99C2-4209-BDF9-9E54E1CA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20838" y="64477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6C381-D184-4878-8EF9-7CEFB2EFD899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477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2D7-99C2-4209-BDF9-9E54E1CA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72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103586"/>
            <a:ext cx="5181600" cy="507337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103586"/>
            <a:ext cx="5181600" cy="507337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" name="标题 1"/>
          <p:cNvSpPr txBox="1">
            <a:spLocks/>
          </p:cNvSpPr>
          <p:nvPr userDrawn="1"/>
        </p:nvSpPr>
        <p:spPr>
          <a:xfrm>
            <a:off x="227177" y="154919"/>
            <a:ext cx="7792216" cy="454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5352011" y="64449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B9FB-FDCF-471E-9FBC-0489FF1B86E9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477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2D7-99C2-4209-BDF9-9E54E1CA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49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0295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1853436"/>
            <a:ext cx="5157787" cy="433622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0295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1853436"/>
            <a:ext cx="5183188" cy="433622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227177" y="154919"/>
            <a:ext cx="7792216" cy="454682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5352011" y="64449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C1159-F240-44D3-B4A4-0AAFB23FBDFF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610600" y="64477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2D7-99C2-4209-BDF9-9E54E1CA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227177" y="154919"/>
            <a:ext cx="7792216" cy="454682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2"/>
          </p:nvPr>
        </p:nvSpPr>
        <p:spPr>
          <a:xfrm>
            <a:off x="5352011" y="64449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F819-8009-43EF-A2AC-74C32D140615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477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2D7-99C2-4209-BDF9-9E54E1CA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17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5352011" y="64449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BC50-5A95-496D-B4E1-49F09DAE7D82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477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2D7-99C2-4209-BDF9-9E54E1CA0A6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706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5352011" y="64449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611B-269A-4266-B2B5-B70B6B7A2194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477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2D7-99C2-4209-BDF9-9E54E1CA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5352011" y="64449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0371-1265-4E8B-97E2-0C1C0A3A8742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477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2D7-99C2-4209-BDF9-9E54E1CA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38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5272" y="6447793"/>
            <a:ext cx="1378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62D7-99C2-4209-BDF9-9E54E1CA0A6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" y="6436801"/>
            <a:ext cx="12191999" cy="423017"/>
            <a:chOff x="1" y="6470774"/>
            <a:chExt cx="12191999" cy="423017"/>
          </a:xfrm>
        </p:grpSpPr>
        <p:pic>
          <p:nvPicPr>
            <p:cNvPr id="8" name="Picture 2" descr="关于印发《高能所“标识”“标准字”的使用规定》的通知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34" y="6498541"/>
              <a:ext cx="470019" cy="32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关于印发《高能所“标识”“标准字”的使用规定》的通知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63" y="6548030"/>
              <a:ext cx="2457078" cy="309970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 userDrawn="1"/>
          </p:nvSpPr>
          <p:spPr>
            <a:xfrm>
              <a:off x="1" y="6470774"/>
              <a:ext cx="12191999" cy="423017"/>
            </a:xfrm>
            <a:prstGeom prst="rect">
              <a:avLst/>
            </a:prstGeom>
            <a:solidFill>
              <a:schemeClr val="accent1">
                <a:lumMod val="5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0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华光大黑_CNKI" panose="02000500000000000000" pitchFamily="2" charset="-122"/>
          <a:ea typeface="华光大黑_CNKI" panose="02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DE2C64-4A3E-4D7D-B666-3FC295052904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5" name="副标题 2"/>
          <p:cNvSpPr txBox="1">
            <a:spLocks/>
          </p:cNvSpPr>
          <p:nvPr/>
        </p:nvSpPr>
        <p:spPr>
          <a:xfrm>
            <a:off x="1524000" y="4325664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华光大黑_CNKI" panose="02000500000000000000" pitchFamily="2" charset="-122"/>
                <a:ea typeface="华光大黑_CNKI" panose="02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 algn="ctr">
              <a:buNone/>
            </a:pPr>
            <a:r>
              <a:rPr lang="zh-CN" altLang="en-US"/>
              <a:t>高能所计算中心   </a:t>
            </a:r>
            <a:r>
              <a:rPr lang="zh-CN" altLang="en-US" dirty="0"/>
              <a:t>崔涛</a:t>
            </a:r>
            <a:endParaRPr lang="en-US" altLang="zh-CN" dirty="0"/>
          </a:p>
          <a:p>
            <a:pPr marL="0" indent="0" algn="ctr">
              <a:buNone/>
            </a:pPr>
            <a:r>
              <a:rPr lang="en-US" altLang="zh-CN" dirty="0"/>
              <a:t>2025-08-26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134018" y="2137107"/>
            <a:ext cx="86485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black"/>
                </a:solidFill>
                <a:latin typeface="华光大黑_CNKI" panose="02000500000000000000" pitchFamily="2" charset="-122"/>
                <a:ea typeface="华光大黑_CNKI" panose="02000500000000000000" pitchFamily="2" charset="-122"/>
                <a:cs typeface="+mj-cs"/>
              </a:rPr>
              <a:t>面向</a:t>
            </a:r>
            <a:r>
              <a:rPr lang="en-US" altLang="zh-CN" sz="4400" b="1" dirty="0">
                <a:solidFill>
                  <a:prstClr val="black"/>
                </a:solidFill>
                <a:latin typeface="华光大黑_CNKI" panose="02000500000000000000" pitchFamily="2" charset="-122"/>
                <a:ea typeface="华光大黑_CNKI" panose="02000500000000000000" pitchFamily="2" charset="-122"/>
                <a:cs typeface="+mj-cs"/>
              </a:rPr>
              <a:t>WLCG</a:t>
            </a:r>
            <a:r>
              <a:rPr lang="zh-CN" altLang="en-US" sz="4400" b="1" dirty="0">
                <a:solidFill>
                  <a:prstClr val="black"/>
                </a:solidFill>
                <a:latin typeface="华光大黑_CNKI" panose="02000500000000000000" pitchFamily="2" charset="-122"/>
                <a:ea typeface="华光大黑_CNKI" panose="02000500000000000000" pitchFamily="2" charset="-122"/>
                <a:cs typeface="+mj-cs"/>
              </a:rPr>
              <a:t>业务的</a:t>
            </a:r>
            <a:endParaRPr lang="en-US" altLang="zh-CN" sz="4400" b="1" dirty="0">
              <a:solidFill>
                <a:prstClr val="black"/>
              </a:solidFill>
              <a:latin typeface="华光大黑_CNKI" panose="02000500000000000000" pitchFamily="2" charset="-122"/>
              <a:ea typeface="华光大黑_CNKI" panose="02000500000000000000" pitchFamily="2" charset="-122"/>
              <a:cs typeface="+mj-cs"/>
            </a:endParaRPr>
          </a:p>
          <a:p>
            <a:pPr algn="ctr"/>
            <a:r>
              <a:rPr lang="zh-CN" altLang="en-US" sz="4400" b="1" dirty="0">
                <a:solidFill>
                  <a:prstClr val="black"/>
                </a:solidFill>
                <a:latin typeface="华光大黑_CNKI" panose="02000500000000000000" pitchFamily="2" charset="-122"/>
                <a:ea typeface="华光大黑_CNKI" panose="02000500000000000000" pitchFamily="2" charset="-122"/>
                <a:cs typeface="+mj-cs"/>
              </a:rPr>
              <a:t>高带宽流量监控架构的设计与实践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390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"/>
    </mc:Choice>
    <mc:Fallback xmlns="">
      <p:transition spd="slow" advTm="24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3BFBDC-BD51-402E-92DA-6D136D5876FE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高带宽流量获取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96FEAB-5601-42B6-8385-5A30D3241715}"/>
              </a:ext>
            </a:extLst>
          </p:cNvPr>
          <p:cNvSpPr txBox="1"/>
          <p:nvPr/>
        </p:nvSpPr>
        <p:spPr>
          <a:xfrm>
            <a:off x="461756" y="845573"/>
            <a:ext cx="601913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/>
                </a:solidFill>
                <a:latin typeface="+mn-ea"/>
                <a:ea typeface="华光大黑_CNKI" panose="02000500000000000000" pitchFamily="2" charset="-122"/>
              </a:rPr>
              <a:t>技术方案</a:t>
            </a: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 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方案</a:t>
            </a:r>
            <a:r>
              <a:rPr lang="en-US" altLang="zh-CN" sz="1600" dirty="0">
                <a:latin typeface="+mn-ea"/>
              </a:rPr>
              <a:t>1	</a:t>
            </a:r>
            <a:r>
              <a:rPr lang="en-US" altLang="zh-CN" sz="1600" dirty="0" err="1">
                <a:latin typeface="+mn-ea"/>
              </a:rPr>
              <a:t>ROW_Socket</a:t>
            </a:r>
            <a:r>
              <a:rPr lang="en-US" altLang="zh-CN" sz="1600" dirty="0">
                <a:latin typeface="+mn-ea"/>
              </a:rPr>
              <a:t> + </a:t>
            </a:r>
            <a:r>
              <a:rPr lang="en-US" altLang="zh-CN" sz="1600" dirty="0" err="1">
                <a:latin typeface="+mn-ea"/>
              </a:rPr>
              <a:t>mmap</a:t>
            </a:r>
            <a:r>
              <a:rPr lang="en-US" altLang="zh-CN" sz="1600" dirty="0">
                <a:latin typeface="+mn-ea"/>
              </a:rPr>
              <a:t> +C</a:t>
            </a:r>
            <a:r>
              <a:rPr lang="zh-CN" altLang="en-US" sz="1600" dirty="0">
                <a:latin typeface="+mn-ea"/>
              </a:rPr>
              <a:t>代码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方案</a:t>
            </a:r>
            <a:r>
              <a:rPr lang="en-US" altLang="zh-CN" sz="1600" dirty="0">
                <a:latin typeface="+mn-ea"/>
              </a:rPr>
              <a:t>2	DPDK+C</a:t>
            </a:r>
            <a:r>
              <a:rPr lang="zh-CN" altLang="en-US" sz="1600" dirty="0">
                <a:latin typeface="+mn-ea"/>
              </a:rPr>
              <a:t>代码</a:t>
            </a:r>
            <a:r>
              <a:rPr lang="en-US" altLang="zh-CN" sz="1600" dirty="0">
                <a:latin typeface="+mn-ea"/>
              </a:rPr>
              <a:t>+</a:t>
            </a:r>
            <a:r>
              <a:rPr lang="en-US" altLang="zh-CN" sz="1600" dirty="0" err="1">
                <a:latin typeface="+mn-ea"/>
              </a:rPr>
              <a:t>KeyDB</a:t>
            </a:r>
            <a:r>
              <a:rPr lang="en-US" altLang="zh-CN" sz="1600" dirty="0">
                <a:latin typeface="+mn-ea"/>
              </a:rPr>
              <a:t>/Redis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i="0" dirty="0">
                <a:solidFill>
                  <a:srgbClr val="404040"/>
                </a:solidFill>
                <a:effectLst/>
                <a:latin typeface="+mn-ea"/>
              </a:rPr>
              <a:t>方案</a:t>
            </a:r>
            <a:r>
              <a:rPr lang="en-US" altLang="zh-CN" sz="1600" i="0" dirty="0">
                <a:solidFill>
                  <a:srgbClr val="404040"/>
                </a:solidFill>
                <a:effectLst/>
                <a:latin typeface="+mn-ea"/>
              </a:rPr>
              <a:t>3 	XDP (</a:t>
            </a:r>
            <a:r>
              <a:rPr lang="en-US" altLang="zh-CN" sz="1600" i="0" dirty="0" err="1">
                <a:solidFill>
                  <a:srgbClr val="404040"/>
                </a:solidFill>
                <a:effectLst/>
                <a:latin typeface="+mn-ea"/>
              </a:rPr>
              <a:t>eXpress</a:t>
            </a:r>
            <a:r>
              <a:rPr lang="en-US" altLang="zh-CN" sz="1600" i="0" dirty="0">
                <a:solidFill>
                  <a:srgbClr val="404040"/>
                </a:solidFill>
                <a:effectLst/>
                <a:latin typeface="+mn-ea"/>
              </a:rPr>
              <a:t> Data Path)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方案</a:t>
            </a:r>
            <a:r>
              <a:rPr lang="en-US" altLang="zh-CN" sz="1600" dirty="0">
                <a:latin typeface="+mn-ea"/>
              </a:rPr>
              <a:t>4 	</a:t>
            </a:r>
            <a:r>
              <a:rPr lang="en-US" altLang="zh-CN" sz="1600" dirty="0" err="1">
                <a:latin typeface="+mn-ea"/>
              </a:rPr>
              <a:t>PF_Ring</a:t>
            </a:r>
            <a:r>
              <a:rPr lang="en-US" altLang="zh-CN" sz="1600" dirty="0">
                <a:latin typeface="+mn-ea"/>
              </a:rPr>
              <a:t> ZC </a:t>
            </a:r>
            <a:r>
              <a:rPr lang="zh-CN" altLang="en-US" sz="1600" dirty="0">
                <a:latin typeface="+mn-ea"/>
              </a:rPr>
              <a:t>商业方案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dirty="0" err="1">
                <a:solidFill>
                  <a:schemeClr val="accent1"/>
                </a:solidFill>
                <a:latin typeface="+mn-ea"/>
                <a:ea typeface="华光大黑_CNKI" panose="02000500000000000000" pitchFamily="2" charset="-122"/>
              </a:rPr>
              <a:t>Mycaps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华光大黑_CNKI" panose="02000500000000000000" pitchFamily="2" charset="-122"/>
              </a:rPr>
              <a:t>技术要点和优缺点</a:t>
            </a:r>
            <a:endParaRPr lang="en-US" altLang="zh-CN" sz="2000" dirty="0">
              <a:solidFill>
                <a:schemeClr val="accent1"/>
              </a:solidFill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sz="1600" dirty="0" err="1">
                <a:latin typeface="+mn-ea"/>
                <a:ea typeface="华光大黑_CNKI" panose="02000500000000000000" pitchFamily="2" charset="-122"/>
              </a:rPr>
              <a:t>Mmap</a:t>
            </a: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映射用户空间，减少数据拷贝耗时 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latin typeface="+mn-ea"/>
                <a:ea typeface="华光大黑_CNKI" panose="02000500000000000000" pitchFamily="2" charset="-122"/>
              </a:rPr>
              <a:t>C</a:t>
            </a: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语言原子操作和基于</a:t>
            </a:r>
            <a:r>
              <a:rPr lang="en-US" altLang="zh-CN" sz="1600" dirty="0">
                <a:latin typeface="+mn-ea"/>
                <a:ea typeface="华光大黑_CNKI" panose="02000500000000000000" pitchFamily="2" charset="-122"/>
              </a:rPr>
              <a:t>IP</a:t>
            </a: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的</a:t>
            </a:r>
            <a:r>
              <a:rPr lang="en-US" altLang="zh-CN" sz="1600" dirty="0">
                <a:latin typeface="+mn-ea"/>
                <a:ea typeface="华光大黑_CNKI" panose="02000500000000000000" pitchFamily="2" charset="-122"/>
              </a:rPr>
              <a:t>hash</a:t>
            </a: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索引内存存储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优点：无依赖，命令行模式，可以定时输出内存数据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缺点：依赖内核的调度、中断处理和内存管理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chemeClr val="accent1"/>
              </a:solidFill>
              <a:latin typeface="+mn-ea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/>
                </a:solidFill>
                <a:latin typeface="+mn-ea"/>
                <a:ea typeface="华光大黑_CNKI" panose="02000500000000000000" pitchFamily="2" charset="-122"/>
              </a:rPr>
              <a:t>当前的状态 方案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华光大黑_CNKI" panose="02000500000000000000" pitchFamily="2" charset="-122"/>
              </a:rPr>
              <a:t>1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流量处理能力  </a:t>
            </a:r>
            <a:r>
              <a:rPr lang="en-US" altLang="zh-CN" sz="1600" dirty="0">
                <a:latin typeface="+mn-ea"/>
                <a:ea typeface="华光大黑_CNKI" panose="02000500000000000000" pitchFamily="2" charset="-122"/>
              </a:rPr>
              <a:t>≤40Gbps</a:t>
            </a: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  </a:t>
            </a:r>
            <a:r>
              <a:rPr lang="en-US" altLang="zh-CN" sz="1600" dirty="0">
                <a:latin typeface="+mn-ea"/>
                <a:ea typeface="华光大黑_CNKI" panose="02000500000000000000" pitchFamily="2" charset="-122"/>
              </a:rPr>
              <a:t>, </a:t>
            </a: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流量统计准确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支持</a:t>
            </a:r>
            <a:r>
              <a:rPr lang="en-US" altLang="zh-CN" sz="1600" dirty="0">
                <a:latin typeface="+mn-ea"/>
                <a:ea typeface="华光大黑_CNKI" panose="02000500000000000000" pitchFamily="2" charset="-122"/>
              </a:rPr>
              <a:t>IPv4/6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基于</a:t>
            </a:r>
            <a:r>
              <a:rPr lang="en-US" altLang="zh-CN" sz="1600" dirty="0">
                <a:latin typeface="+mn-ea"/>
                <a:ea typeface="华光大黑_CNKI" panose="02000500000000000000" pitchFamily="2" charset="-122"/>
              </a:rPr>
              <a:t>IP</a:t>
            </a: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地址的流量统计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1200150" lvl="2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+mn-ea"/>
                <a:ea typeface="华光大黑_CNKI" panose="02000500000000000000" pitchFamily="2" charset="-122"/>
              </a:rPr>
              <a:t>当日实时流量累加</a:t>
            </a:r>
            <a:endParaRPr lang="en-US" altLang="zh-CN" sz="1400" dirty="0">
              <a:latin typeface="+mn-ea"/>
              <a:ea typeface="华光大黑_CNKI" panose="02000500000000000000" pitchFamily="2" charset="-122"/>
            </a:endParaRPr>
          </a:p>
          <a:p>
            <a:pPr marL="1200150" lvl="2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+mn-ea"/>
                <a:ea typeface="华光大黑_CNKI" panose="02000500000000000000" pitchFamily="2" charset="-122"/>
              </a:rPr>
              <a:t>日流量，过滤攻击</a:t>
            </a:r>
            <a:r>
              <a:rPr lang="en-US" altLang="zh-CN" sz="1400" dirty="0">
                <a:latin typeface="+mn-ea"/>
                <a:ea typeface="华光大黑_CNKI" panose="02000500000000000000" pitchFamily="2" charset="-122"/>
              </a:rPr>
              <a:t>/</a:t>
            </a:r>
            <a:r>
              <a:rPr lang="zh-CN" altLang="en-US" sz="1400" dirty="0">
                <a:latin typeface="+mn-ea"/>
                <a:ea typeface="华光大黑_CNKI" panose="02000500000000000000" pitchFamily="2" charset="-122"/>
              </a:rPr>
              <a:t>扫描流量</a:t>
            </a:r>
            <a:endParaRPr lang="en-US" altLang="zh-CN" sz="1400" dirty="0">
              <a:latin typeface="+mn-ea"/>
              <a:ea typeface="华光大黑_CNKI" panose="02000500000000000000" pitchFamily="2" charset="-122"/>
            </a:endParaRPr>
          </a:p>
          <a:p>
            <a:pPr marL="1200150" lvl="2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+mn-ea"/>
                <a:ea typeface="华光大黑_CNKI" panose="02000500000000000000" pitchFamily="2" charset="-122"/>
              </a:rPr>
              <a:t>IP</a:t>
            </a:r>
            <a:r>
              <a:rPr lang="zh-CN" altLang="en-US" sz="1400" dirty="0">
                <a:latin typeface="+mn-ea"/>
                <a:ea typeface="华光大黑_CNKI" panose="02000500000000000000" pitchFamily="2" charset="-122"/>
              </a:rPr>
              <a:t>地址获取</a:t>
            </a:r>
            <a:endParaRPr lang="en-US" altLang="zh-CN" sz="1600" dirty="0"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6D44C1-736B-41F3-ACD1-271E29CE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64" y="1007510"/>
            <a:ext cx="3141277" cy="2158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E30E305-65B3-4887-B7CD-46476FD3A42A}"/>
              </a:ext>
            </a:extLst>
          </p:cNvPr>
          <p:cNvSpPr txBox="1"/>
          <p:nvPr/>
        </p:nvSpPr>
        <p:spPr>
          <a:xfrm>
            <a:off x="7499836" y="3190149"/>
            <a:ext cx="28232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 err="1">
                <a:latin typeface="+mn-ea"/>
                <a:ea typeface="华光大黑_CNKI" panose="02000500000000000000" pitchFamily="2" charset="-122"/>
              </a:rPr>
              <a:t>ROW_Socket</a:t>
            </a:r>
            <a:r>
              <a:rPr lang="en-US" altLang="zh-CN" sz="1600" dirty="0">
                <a:latin typeface="+mn-ea"/>
                <a:ea typeface="华光大黑_CNKI" panose="02000500000000000000" pitchFamily="2" charset="-122"/>
              </a:rPr>
              <a:t> + </a:t>
            </a:r>
            <a:r>
              <a:rPr lang="en-US" altLang="zh-CN" sz="1600" dirty="0" err="1">
                <a:latin typeface="+mn-ea"/>
                <a:ea typeface="华光大黑_CNKI" panose="02000500000000000000" pitchFamily="2" charset="-122"/>
              </a:rPr>
              <a:t>mmap</a:t>
            </a: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原理图</a:t>
            </a:r>
            <a:r>
              <a:rPr lang="en-US" altLang="zh-CN" sz="1600" dirty="0">
                <a:latin typeface="+mn-ea"/>
                <a:ea typeface="华光大黑_CNKI" panose="02000500000000000000" pitchFamily="2" charset="-122"/>
              </a:rPr>
              <a:t> </a:t>
            </a:r>
            <a:endParaRPr lang="zh-CN" altLang="en-US" sz="1600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0F0BEDB-4269-47C9-B8A0-D4637D77E882}"/>
              </a:ext>
            </a:extLst>
          </p:cNvPr>
          <p:cNvGrpSpPr/>
          <p:nvPr/>
        </p:nvGrpSpPr>
        <p:grpSpPr>
          <a:xfrm>
            <a:off x="6217663" y="3934526"/>
            <a:ext cx="5194077" cy="2101671"/>
            <a:chOff x="6362772" y="915177"/>
            <a:chExt cx="5194077" cy="210167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D6FA8B9-18B7-49D6-80F4-6165EB83F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2772" y="915177"/>
              <a:ext cx="5194077" cy="210167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AEB25F3-2F64-4D7B-B6D8-BAA0E3AEADAA}"/>
                </a:ext>
              </a:extLst>
            </p:cNvPr>
            <p:cNvSpPr/>
            <p:nvPr/>
          </p:nvSpPr>
          <p:spPr>
            <a:xfrm>
              <a:off x="10699147" y="1636163"/>
              <a:ext cx="213583" cy="1374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366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3BFBDC-BD51-402E-92DA-6D136D5876FE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IP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标记及流量统计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96FEAB-5601-42B6-8385-5A30D3241715}"/>
              </a:ext>
            </a:extLst>
          </p:cNvPr>
          <p:cNvSpPr txBox="1"/>
          <p:nvPr/>
        </p:nvSpPr>
        <p:spPr>
          <a:xfrm>
            <a:off x="495128" y="878946"/>
            <a:ext cx="3789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n-ea"/>
                <a:ea typeface="华光大黑_CNKI" panose="02000500000000000000" pitchFamily="2" charset="-122"/>
              </a:rPr>
              <a:t>IP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  <a:ea typeface="华光大黑_CNKI" panose="02000500000000000000" pitchFamily="2" charset="-122"/>
              </a:rPr>
              <a:t>标记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基于</a:t>
            </a:r>
            <a:r>
              <a:rPr lang="en-US" altLang="zh-CN" sz="1600" dirty="0">
                <a:latin typeface="+mn-ea"/>
              </a:rPr>
              <a:t>CRIC</a:t>
            </a:r>
            <a:r>
              <a:rPr lang="zh-CN" altLang="en-US" sz="1600" dirty="0">
                <a:latin typeface="+mn-ea"/>
              </a:rPr>
              <a:t>的数据获取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基于反向域名解析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基于五元组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基于人工标记</a:t>
            </a:r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IP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属性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国家名称，单位，所属实验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latin typeface="+mn-ea"/>
              </a:rPr>
              <a:t>AS</a:t>
            </a:r>
            <a:r>
              <a:rPr lang="zh-CN" altLang="en-US" sz="1600" dirty="0">
                <a:latin typeface="+mn-ea"/>
              </a:rPr>
              <a:t>号，网段地址，</a:t>
            </a:r>
            <a:r>
              <a:rPr lang="en-US" altLang="zh-CN" sz="1600" dirty="0">
                <a:latin typeface="+mn-ea"/>
              </a:rPr>
              <a:t>VNET</a:t>
            </a:r>
            <a:endParaRPr lang="zh-CN" altLang="en-US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类别 </a:t>
            </a:r>
            <a:r>
              <a:rPr lang="en-US" altLang="zh-CN" sz="1600" dirty="0">
                <a:latin typeface="+mn-ea"/>
              </a:rPr>
              <a:t>	</a:t>
            </a:r>
            <a:r>
              <a:rPr lang="zh-CN" altLang="en-US" sz="1600" dirty="0">
                <a:latin typeface="+mn-ea"/>
              </a:rPr>
              <a:t>代理，服务，其他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域名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状态</a:t>
            </a:r>
            <a:endParaRPr lang="en-US" altLang="zh-CN" sz="1600" dirty="0">
              <a:latin typeface="+mn-ea"/>
            </a:endParaRPr>
          </a:p>
          <a:p>
            <a:pPr lvl="1"/>
            <a:endParaRPr lang="en-US" altLang="zh-CN" sz="1600" dirty="0">
              <a:latin typeface="+mn-ea"/>
            </a:endParaRPr>
          </a:p>
          <a:p>
            <a:endParaRPr lang="en-US" altLang="zh-CN" sz="2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6" name="Picture 4" descr="Computing Resources Information Catalog - ppt download">
            <a:extLst>
              <a:ext uri="{FF2B5EF4-FFF2-40B4-BE49-F238E27FC236}">
                <a16:creationId xmlns:a16="http://schemas.microsoft.com/office/drawing/2014/main" id="{D6CB1B06-72C4-4151-8066-29333AE20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26" y="1178553"/>
            <a:ext cx="856473" cy="7371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B9A278-F753-4041-AB31-44FBBF813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89" y="4186306"/>
            <a:ext cx="5071040" cy="1395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9C3E2F2-66FE-4B0A-BDAA-872116E89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012" y="2951974"/>
            <a:ext cx="2996205" cy="26885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517FB22-8006-4A07-8D73-CE365251CCE4}"/>
              </a:ext>
            </a:extLst>
          </p:cNvPr>
          <p:cNvSpPr txBox="1"/>
          <p:nvPr/>
        </p:nvSpPr>
        <p:spPr>
          <a:xfrm>
            <a:off x="7950153" y="5665621"/>
            <a:ext cx="21950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实验流量统计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58C71A2-56CE-4D70-83BD-3BB23B122BA9}"/>
              </a:ext>
            </a:extLst>
          </p:cNvPr>
          <p:cNvSpPr txBox="1"/>
          <p:nvPr/>
        </p:nvSpPr>
        <p:spPr>
          <a:xfrm>
            <a:off x="6088214" y="878946"/>
            <a:ext cx="45842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基于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IP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的流量统计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lvl="1"/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+mn-ea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8FF0FC4-A575-4F44-B9A4-860817A47649}"/>
              </a:ext>
            </a:extLst>
          </p:cNvPr>
          <p:cNvSpPr txBox="1"/>
          <p:nvPr/>
        </p:nvSpPr>
        <p:spPr>
          <a:xfrm>
            <a:off x="2107001" y="5640500"/>
            <a:ext cx="21950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IP</a:t>
            </a:r>
            <a:r>
              <a:rPr lang="zh-CN" altLang="en-US" sz="1600" dirty="0"/>
              <a:t>地址属性标记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4DCCD766-0068-454B-9063-7390FEC2A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568" y="1473131"/>
            <a:ext cx="4015501" cy="12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4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3BFBDC-BD51-402E-92DA-6D136D5876FE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IPDB API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网关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96FEAB-5601-42B6-8385-5A30D3241715}"/>
              </a:ext>
            </a:extLst>
          </p:cNvPr>
          <p:cNvSpPr txBox="1"/>
          <p:nvPr/>
        </p:nvSpPr>
        <p:spPr>
          <a:xfrm>
            <a:off x="495128" y="878946"/>
            <a:ext cx="571878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  <a:ea typeface="华光大黑_CNKI" panose="02000500000000000000" pitchFamily="2" charset="-122"/>
              </a:rPr>
              <a:t>功能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 提供</a:t>
            </a:r>
            <a:r>
              <a:rPr lang="en-US" altLang="zh-CN" sz="1600" dirty="0">
                <a:latin typeface="+mn-ea"/>
                <a:ea typeface="华光大黑_CNKI" panose="02000500000000000000" pitchFamily="2" charset="-122"/>
              </a:rPr>
              <a:t>IP</a:t>
            </a: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地址及附属信息查询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流量统计结果查询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主机监控状态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支持模糊查询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+mn-ea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  <a:ea typeface="华光大黑_CNKI" panose="02000500000000000000" pitchFamily="2" charset="-122"/>
              </a:rPr>
              <a:t>技术方案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latin typeface="+mn-ea"/>
              </a:rPr>
              <a:t>Python3 Flask + </a:t>
            </a:r>
            <a:r>
              <a:rPr lang="en-US" altLang="zh-CN" sz="1600" dirty="0" err="1">
                <a:latin typeface="+mn-ea"/>
              </a:rPr>
              <a:t>redis</a:t>
            </a:r>
            <a:r>
              <a:rPr lang="zh-CN" altLang="en-US" sz="1600" dirty="0">
                <a:latin typeface="+mn-ea"/>
              </a:rPr>
              <a:t>架构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sz="1600" dirty="0" err="1">
                <a:latin typeface="+mn-ea"/>
              </a:rPr>
              <a:t>Mysql</a:t>
            </a:r>
            <a:r>
              <a:rPr lang="zh-CN" altLang="en-US" sz="1600" dirty="0">
                <a:latin typeface="+mn-ea"/>
              </a:rPr>
              <a:t>数据库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  <a:ea typeface="华光大黑_CNKI" panose="02000500000000000000" pitchFamily="2" charset="-122"/>
              </a:rPr>
              <a:t>数据来源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基于</a:t>
            </a:r>
            <a:r>
              <a:rPr lang="en-US" altLang="zh-CN" sz="1600" dirty="0">
                <a:latin typeface="+mn-ea"/>
              </a:rPr>
              <a:t>SNMPv2</a:t>
            </a:r>
            <a:r>
              <a:rPr lang="zh-CN" altLang="en-US" sz="1600" dirty="0">
                <a:latin typeface="+mn-ea"/>
              </a:rPr>
              <a:t>的拓扑自动发现和地址发现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基于</a:t>
            </a:r>
            <a:r>
              <a:rPr lang="en-US" altLang="zh-CN" sz="1600" dirty="0" err="1">
                <a:latin typeface="+mn-ea"/>
              </a:rPr>
              <a:t>Row_Socket+mmap</a:t>
            </a:r>
            <a:r>
              <a:rPr lang="zh-CN" altLang="en-US" sz="1600" dirty="0">
                <a:latin typeface="+mn-ea"/>
              </a:rPr>
              <a:t>的抓包</a:t>
            </a:r>
            <a:endParaRPr lang="en-US" altLang="zh-CN" sz="1600" dirty="0">
              <a:latin typeface="+mn-ea"/>
            </a:endParaRPr>
          </a:p>
          <a:p>
            <a:pPr lvl="1"/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+mn-ea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  <a:ea typeface="华光大黑_CNKI" panose="02000500000000000000" pitchFamily="2" charset="-122"/>
              </a:rPr>
              <a:t>性能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n-ea"/>
                <a:ea typeface="华光大黑_CNKI" panose="02000500000000000000" pitchFamily="2" charset="-122"/>
              </a:rPr>
              <a:t>	</a:t>
            </a:r>
            <a:r>
              <a:rPr lang="en-US" altLang="zh-CN" sz="1600" dirty="0">
                <a:latin typeface="+mn-ea"/>
                <a:ea typeface="华光大黑_CNKI" panose="02000500000000000000" pitchFamily="2" charset="-122"/>
              </a:rPr>
              <a:t>300</a:t>
            </a: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次</a:t>
            </a:r>
            <a:r>
              <a:rPr lang="en-US" altLang="zh-CN" sz="1600" dirty="0">
                <a:latin typeface="+mn-ea"/>
                <a:ea typeface="华光大黑_CNKI" panose="02000500000000000000" pitchFamily="2" charset="-122"/>
              </a:rPr>
              <a:t>/s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+mn-ea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  <a:ea typeface="华光大黑_CNKI" panose="02000500000000000000" pitchFamily="2" charset="-122"/>
              </a:rPr>
              <a:t>效果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+mn-ea"/>
              <a:ea typeface="华光大黑_CNKI" panose="02000500000000000000" pitchFamily="2" charset="-122"/>
            </a:endParaRPr>
          </a:p>
          <a:p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+mn-ea"/>
              <a:ea typeface="华光大黑_CNKI" panose="02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D1A2D6-EAFE-4E79-8AAE-E5D94FE198F9}"/>
              </a:ext>
            </a:extLst>
          </p:cNvPr>
          <p:cNvSpPr txBox="1"/>
          <p:nvPr/>
        </p:nvSpPr>
        <p:spPr>
          <a:xfrm>
            <a:off x="8472873" y="3450003"/>
            <a:ext cx="15093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系统架构图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DD9639F-D833-4A26-90A3-CE8C43CF7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61" y="768152"/>
            <a:ext cx="4968751" cy="25942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55BD533-E7BB-4806-A40D-F96B241CBBCA}"/>
              </a:ext>
            </a:extLst>
          </p:cNvPr>
          <p:cNvSpPr txBox="1"/>
          <p:nvPr/>
        </p:nvSpPr>
        <p:spPr>
          <a:xfrm>
            <a:off x="6416095" y="3934555"/>
            <a:ext cx="38871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/>
              <a:t>{</a:t>
            </a:r>
          </a:p>
          <a:p>
            <a:r>
              <a:rPr lang="en-US" altLang="zh-CN" sz="1200" b="1" dirty="0"/>
              <a:t>    "</a:t>
            </a:r>
            <a:r>
              <a:rPr lang="en-US" altLang="zh-CN" sz="1200" b="1" dirty="0" err="1"/>
              <a:t>ip</a:t>
            </a:r>
            <a:r>
              <a:rPr lang="en-US" altLang="zh-CN" sz="1200" b="1" dirty="0"/>
              <a:t>": "188.185.9.237",</a:t>
            </a:r>
          </a:p>
          <a:p>
            <a:r>
              <a:rPr lang="en-US" altLang="zh-CN" sz="1200" b="1" dirty="0"/>
              <a:t>    "domain": "ceph02.cern.ch",</a:t>
            </a:r>
          </a:p>
          <a:p>
            <a:r>
              <a:rPr lang="en-US" altLang="zh-CN" sz="1200" b="1" dirty="0"/>
              <a:t>    "</a:t>
            </a:r>
            <a:r>
              <a:rPr lang="en-US" altLang="zh-CN" sz="1200" b="1" dirty="0" err="1"/>
              <a:t>ipver</a:t>
            </a:r>
            <a:r>
              <a:rPr lang="en-US" altLang="zh-CN" sz="1200" b="1" dirty="0"/>
              <a:t>": "4",</a:t>
            </a:r>
          </a:p>
          <a:p>
            <a:r>
              <a:rPr lang="en-US" altLang="zh-CN" sz="1200" b="1" dirty="0"/>
              <a:t>    "project": "",</a:t>
            </a:r>
          </a:p>
          <a:p>
            <a:r>
              <a:rPr lang="en-US" altLang="zh-CN" sz="1200" b="1" dirty="0"/>
              <a:t>    "net": "188.185.0.0/17",</a:t>
            </a:r>
          </a:p>
          <a:p>
            <a:r>
              <a:rPr lang="en-US" altLang="zh-CN" sz="1200" b="1" dirty="0"/>
              <a:t>    "</a:t>
            </a:r>
            <a:r>
              <a:rPr lang="en-US" altLang="zh-CN" sz="1200" b="1" dirty="0" err="1"/>
              <a:t>asn</a:t>
            </a:r>
            <a:r>
              <a:rPr lang="en-US" altLang="zh-CN" sz="1200" b="1" dirty="0"/>
              <a:t>": "513",</a:t>
            </a:r>
          </a:p>
          <a:p>
            <a:r>
              <a:rPr lang="en-US" altLang="zh-CN" sz="1200" b="1" dirty="0"/>
              <a:t>    "</a:t>
            </a:r>
            <a:r>
              <a:rPr lang="en-US" altLang="zh-CN" sz="1200" b="1" dirty="0" err="1"/>
              <a:t>isp</a:t>
            </a:r>
            <a:r>
              <a:rPr lang="en-US" altLang="zh-CN" sz="1200" b="1" dirty="0"/>
              <a:t>": "CERN-PROD-ITS",</a:t>
            </a:r>
          </a:p>
          <a:p>
            <a:r>
              <a:rPr lang="en-US" altLang="zh-CN" sz="1200" b="1" dirty="0"/>
              <a:t>    "country": "Switzerland",</a:t>
            </a:r>
          </a:p>
          <a:p>
            <a:r>
              <a:rPr lang="en-US" altLang="zh-CN" sz="1200" b="1" dirty="0"/>
              <a:t>    "</a:t>
            </a:r>
            <a:r>
              <a:rPr lang="en-US" altLang="zh-CN" sz="1200" b="1" dirty="0" err="1"/>
              <a:t>country_code</a:t>
            </a:r>
            <a:r>
              <a:rPr lang="en-US" altLang="zh-CN" sz="1200" b="1" dirty="0"/>
              <a:t>": "CH",</a:t>
            </a:r>
          </a:p>
          <a:p>
            <a:r>
              <a:rPr lang="en-US" altLang="zh-CN" sz="1200" b="1" dirty="0"/>
              <a:t>    "institute": "CERN",</a:t>
            </a:r>
          </a:p>
          <a:p>
            <a:r>
              <a:rPr lang="en-US" altLang="zh-CN" sz="1200" b="1" dirty="0"/>
              <a:t>    "</a:t>
            </a:r>
            <a:r>
              <a:rPr lang="en-US" altLang="zh-CN" sz="1200" b="1" dirty="0" err="1"/>
              <a:t>vnet</a:t>
            </a:r>
            <a:r>
              <a:rPr lang="en-US" altLang="zh-CN" sz="1200" b="1" dirty="0"/>
              <a:t>": "Internet"</a:t>
            </a:r>
          </a:p>
          <a:p>
            <a:r>
              <a:rPr lang="en-US" altLang="zh-CN" sz="1200" b="1" dirty="0"/>
              <a:t>}</a:t>
            </a:r>
          </a:p>
          <a:p>
            <a:endParaRPr lang="zh-CN" altLang="en-US" sz="12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61484D2-D596-4BE0-B489-465EEA68388B}"/>
              </a:ext>
            </a:extLst>
          </p:cNvPr>
          <p:cNvSpPr txBox="1"/>
          <p:nvPr/>
        </p:nvSpPr>
        <p:spPr>
          <a:xfrm>
            <a:off x="8894478" y="3936654"/>
            <a:ext cx="28174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/>
              <a:t>{</a:t>
            </a:r>
          </a:p>
          <a:p>
            <a:r>
              <a:rPr lang="zh-CN" altLang="en-US" sz="1200" b="1" dirty="0"/>
              <a:t>    "ipver": "4",</a:t>
            </a:r>
          </a:p>
          <a:p>
            <a:r>
              <a:rPr lang="zh-CN" altLang="en-US" sz="1200" b="1" dirty="0"/>
              <a:t>    "net": "188.185.0.0/17",</a:t>
            </a:r>
          </a:p>
          <a:p>
            <a:r>
              <a:rPr lang="zh-CN" altLang="en-US" sz="1200" b="1" dirty="0"/>
              <a:t>    "asn": "513",</a:t>
            </a:r>
          </a:p>
          <a:p>
            <a:r>
              <a:rPr lang="zh-CN" altLang="en-US" sz="1200" b="1" dirty="0"/>
              <a:t>    "isp": "CERN-PROD-ITS",</a:t>
            </a:r>
          </a:p>
          <a:p>
            <a:r>
              <a:rPr lang="zh-CN" altLang="en-US" sz="1200" b="1" dirty="0"/>
              <a:t>    "country": "Switzerland",</a:t>
            </a:r>
          </a:p>
          <a:p>
            <a:r>
              <a:rPr lang="zh-CN" altLang="en-US" sz="1200" b="1" dirty="0"/>
              <a:t>    "country_code": "CH",</a:t>
            </a:r>
          </a:p>
          <a:p>
            <a:r>
              <a:rPr lang="zh-CN" altLang="en-US" sz="1200" b="1" dirty="0"/>
              <a:t>    "institute": "CERN",</a:t>
            </a:r>
          </a:p>
          <a:p>
            <a:r>
              <a:rPr lang="zh-CN" altLang="en-US" sz="1200" b="1" dirty="0"/>
              <a:t>    "vnet": "Internet"</a:t>
            </a:r>
          </a:p>
          <a:p>
            <a:r>
              <a:rPr lang="zh-CN" altLang="en-US" sz="1200" b="1" dirty="0"/>
              <a:t>}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97B608C-F6A0-4C32-9C7A-23613F79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805" y="4958619"/>
            <a:ext cx="2596969" cy="79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6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3BFBDC-BD51-402E-92DA-6D136D5876FE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流量自适应控制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96FEAB-5601-42B6-8385-5A30D3241715}"/>
              </a:ext>
            </a:extLst>
          </p:cNvPr>
          <p:cNvSpPr txBox="1"/>
          <p:nvPr/>
        </p:nvSpPr>
        <p:spPr>
          <a:xfrm>
            <a:off x="495129" y="878946"/>
            <a:ext cx="5758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  <a:ea typeface="华光大黑_CNKI" panose="02000500000000000000" pitchFamily="2" charset="-122"/>
              </a:rPr>
              <a:t>目标 充分利用有限的国际带宽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+mn-ea"/>
              <a:ea typeface="华光大黑_CNKI" panose="02000500000000000000" pitchFamily="2" charset="-122"/>
            </a:endParaRPr>
          </a:p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  <a:ea typeface="华光大黑_CNKI" panose="02000500000000000000" pitchFamily="2" charset="-122"/>
              </a:rPr>
              <a:t> 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+mn-ea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  <a:ea typeface="华光大黑_CNKI" panose="02000500000000000000" pitchFamily="2" charset="-122"/>
              </a:rPr>
              <a:t>技术方案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数据获取</a:t>
            </a:r>
            <a:r>
              <a:rPr lang="en-US" altLang="zh-CN" sz="1600" dirty="0">
                <a:latin typeface="+mn-ea"/>
              </a:rPr>
              <a:t>	</a:t>
            </a:r>
            <a:r>
              <a:rPr lang="zh-CN" altLang="en-US" sz="1600" dirty="0">
                <a:latin typeface="+mn-ea"/>
              </a:rPr>
              <a:t>数据获取</a:t>
            </a:r>
            <a:r>
              <a:rPr lang="en-US" altLang="zh-CN" sz="1600" dirty="0">
                <a:latin typeface="+mn-ea"/>
              </a:rPr>
              <a:t>API</a:t>
            </a:r>
            <a:r>
              <a:rPr lang="zh-CN" altLang="en-US" sz="1600" dirty="0">
                <a:latin typeface="+mn-ea"/>
              </a:rPr>
              <a:t>网关系统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数据展示</a:t>
            </a:r>
            <a:r>
              <a:rPr lang="en-US" altLang="zh-CN" sz="1600" dirty="0">
                <a:latin typeface="+mn-ea"/>
              </a:rPr>
              <a:t>	ES + Grafana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策略执行</a:t>
            </a:r>
            <a:r>
              <a:rPr lang="en-US" altLang="zh-CN" sz="1600" dirty="0">
                <a:latin typeface="+mn-ea"/>
              </a:rPr>
              <a:t>	C/script + telnet</a:t>
            </a:r>
            <a:r>
              <a:rPr lang="zh-CN" altLang="en-US" sz="1600" dirty="0">
                <a:latin typeface="+mn-ea"/>
              </a:rPr>
              <a:t>脚本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控制方案</a:t>
            </a:r>
            <a:r>
              <a:rPr lang="en-US" altLang="zh-CN" sz="1600" dirty="0">
                <a:latin typeface="+mn-ea"/>
              </a:rPr>
              <a:t>	</a:t>
            </a:r>
            <a:r>
              <a:rPr lang="zh-CN" altLang="en-US" sz="1600" dirty="0">
                <a:latin typeface="+mn-ea"/>
              </a:rPr>
              <a:t>基于</a:t>
            </a:r>
            <a:r>
              <a:rPr lang="en-US" altLang="zh-CN" sz="1600" dirty="0">
                <a:latin typeface="+mn-ea"/>
              </a:rPr>
              <a:t>IP</a:t>
            </a:r>
            <a:r>
              <a:rPr lang="zh-CN" altLang="en-US" sz="1600" dirty="0">
                <a:latin typeface="+mn-ea"/>
              </a:rPr>
              <a:t>组的</a:t>
            </a:r>
            <a:r>
              <a:rPr lang="en-US" altLang="zh-CN" sz="1600" dirty="0">
                <a:latin typeface="+mn-ea"/>
              </a:rPr>
              <a:t>Huawei QoS</a:t>
            </a:r>
          </a:p>
          <a:p>
            <a:pPr lvl="1"/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执行效果</a:t>
            </a:r>
            <a:r>
              <a:rPr lang="en-US" altLang="zh-CN" sz="1600" dirty="0">
                <a:latin typeface="+mn-ea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latin typeface="+mn-ea"/>
              </a:rPr>
              <a:t>10G</a:t>
            </a:r>
            <a:r>
              <a:rPr lang="zh-CN" altLang="en-US" sz="1600" dirty="0">
                <a:latin typeface="+mn-ea"/>
              </a:rPr>
              <a:t>带宽利用率  </a:t>
            </a:r>
            <a:r>
              <a:rPr lang="en-US" altLang="zh-CN" sz="1600" dirty="0">
                <a:latin typeface="+mn-ea"/>
              </a:rPr>
              <a:t>90-95%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相应时间            </a:t>
            </a:r>
            <a:r>
              <a:rPr lang="en-US" altLang="zh-CN" sz="1600" dirty="0">
                <a:latin typeface="+mn-ea"/>
              </a:rPr>
              <a:t>4</a:t>
            </a:r>
            <a:r>
              <a:rPr lang="zh-CN" altLang="en-US" sz="1600" dirty="0">
                <a:latin typeface="+mn-ea"/>
              </a:rPr>
              <a:t>分钟</a:t>
            </a:r>
            <a:endParaRPr lang="en-US" altLang="zh-CN" sz="1600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42FC4C-2111-4BD4-92CC-5BF5C7016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327" y="878946"/>
            <a:ext cx="5057009" cy="25383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2D1A2D6-EAFE-4E79-8AAE-E5D94FE198F9}"/>
              </a:ext>
            </a:extLst>
          </p:cNvPr>
          <p:cNvSpPr txBox="1"/>
          <p:nvPr/>
        </p:nvSpPr>
        <p:spPr>
          <a:xfrm>
            <a:off x="8255398" y="3429000"/>
            <a:ext cx="15093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系统架构图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7F4016-58B3-4E9E-9719-C34E7EA58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520" y="4083558"/>
            <a:ext cx="4297407" cy="17092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9CAE6F8-3C4F-46FD-A387-32E2F21AB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256" y="4083558"/>
            <a:ext cx="4248938" cy="17092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17A0013-955B-479E-82D6-0C06D094748D}"/>
              </a:ext>
            </a:extLst>
          </p:cNvPr>
          <p:cNvSpPr/>
          <p:nvPr/>
        </p:nvSpPr>
        <p:spPr>
          <a:xfrm>
            <a:off x="2296761" y="5792797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高带宽情况下的流量避让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E9AE90E-5D7B-4C75-8D12-51AB0094C767}"/>
              </a:ext>
            </a:extLst>
          </p:cNvPr>
          <p:cNvSpPr/>
          <p:nvPr/>
        </p:nvSpPr>
        <p:spPr>
          <a:xfrm>
            <a:off x="8069589" y="581823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充分利用带宽</a:t>
            </a:r>
          </a:p>
        </p:txBody>
      </p:sp>
    </p:spTree>
    <p:extLst>
      <p:ext uri="{BB962C8B-B14F-4D97-AF65-F5344CB8AC3E}">
        <p14:creationId xmlns:p14="http://schemas.microsoft.com/office/powerpoint/2010/main" val="3667236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3BFBDC-BD51-402E-92DA-6D136D5876FE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基于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TCP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会话的网络质量分析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96FEAB-5601-42B6-8385-5A30D3241715}"/>
              </a:ext>
            </a:extLst>
          </p:cNvPr>
          <p:cNvSpPr txBox="1"/>
          <p:nvPr/>
        </p:nvSpPr>
        <p:spPr>
          <a:xfrm>
            <a:off x="495129" y="878946"/>
            <a:ext cx="60658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端到端网络通讯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-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端侧，流量路径</a:t>
            </a:r>
            <a:endParaRPr lang="en-US" altLang="zh-CN" sz="1600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通讯异常包括端侧异常和流量路径异常</a:t>
            </a:r>
            <a:endParaRPr lang="en-US" altLang="zh-CN" sz="1600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en-US" altLang="zh-CN" sz="1600" dirty="0">
                <a:latin typeface="+mn-ea"/>
              </a:rPr>
              <a:t>WLCG  TCP</a:t>
            </a:r>
            <a:r>
              <a:rPr lang="zh-CN" altLang="en-US" sz="1600" dirty="0">
                <a:latin typeface="+mn-ea"/>
              </a:rPr>
              <a:t>通讯占比</a:t>
            </a:r>
            <a:r>
              <a:rPr lang="en-US" altLang="zh-CN" sz="1600" dirty="0">
                <a:latin typeface="+mn-ea"/>
              </a:rPr>
              <a:t>95%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TCP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会话分析   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NPM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全流量分析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报文响应时间：对端、本端、流量路径等的延迟异常</a:t>
            </a:r>
            <a:endParaRPr lang="en-US" altLang="zh-CN" sz="1600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会话分析</a:t>
            </a:r>
            <a:r>
              <a:rPr lang="en-US" altLang="zh-CN" sz="1600" dirty="0">
                <a:latin typeface="+mn-ea"/>
              </a:rPr>
              <a:t>+</a:t>
            </a:r>
            <a:r>
              <a:rPr lang="zh-CN" altLang="en-US" sz="1600" dirty="0">
                <a:latin typeface="+mn-ea"/>
              </a:rPr>
              <a:t>关联分析 </a:t>
            </a:r>
            <a:endParaRPr lang="en-US" altLang="zh-CN" sz="1600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en-US" altLang="zh-CN" sz="1600" dirty="0">
                <a:latin typeface="+mn-ea"/>
              </a:rPr>
              <a:t>WLCG</a:t>
            </a:r>
            <a:r>
              <a:rPr lang="zh-CN" altLang="en-US" sz="1600" dirty="0">
                <a:latin typeface="+mn-ea"/>
              </a:rPr>
              <a:t>场景下的难点，</a:t>
            </a:r>
            <a:endParaRPr lang="en-US" altLang="zh-CN" sz="1600" dirty="0">
              <a:latin typeface="+mn-ea"/>
            </a:endParaRPr>
          </a:p>
          <a:p>
            <a:pPr marL="1257300" lvl="2" indent="-34290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分析周期：大流量导致的采样周期选择困难</a:t>
            </a:r>
            <a:endParaRPr lang="en-US" altLang="zh-CN" sz="1600" dirty="0">
              <a:latin typeface="+mn-ea"/>
            </a:endParaRPr>
          </a:p>
          <a:p>
            <a:pPr marL="1257300" lvl="2" indent="-34290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算力不足：数据分析的样本太大  </a:t>
            </a:r>
            <a:r>
              <a:rPr lang="en-US" altLang="zh-CN" sz="1600" dirty="0">
                <a:latin typeface="+mn-ea"/>
              </a:rPr>
              <a:t>10</a:t>
            </a:r>
            <a:r>
              <a:rPr lang="zh-CN" altLang="en-US" sz="1600" dirty="0">
                <a:latin typeface="+mn-ea"/>
              </a:rPr>
              <a:t>亿  </a:t>
            </a:r>
            <a:r>
              <a:rPr lang="en-US" altLang="zh-CN" sz="1600" dirty="0">
                <a:latin typeface="+mn-ea"/>
              </a:rPr>
              <a:t>131M</a:t>
            </a:r>
          </a:p>
          <a:p>
            <a:pPr marL="1257300" lvl="2" indent="-34290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兼容问题：</a:t>
            </a:r>
            <a:r>
              <a:rPr lang="en-US" altLang="zh-CN" sz="1600" dirty="0">
                <a:latin typeface="+mn-ea"/>
              </a:rPr>
              <a:t>WLCG</a:t>
            </a:r>
            <a:r>
              <a:rPr lang="zh-CN" altLang="en-US" sz="1600" dirty="0">
                <a:latin typeface="+mn-ea"/>
              </a:rPr>
              <a:t>服务器的兼职问题</a:t>
            </a:r>
            <a:endParaRPr lang="en-US" altLang="zh-CN" sz="1600" dirty="0">
              <a:latin typeface="+mn-ea"/>
            </a:endParaRPr>
          </a:p>
          <a:p>
            <a:pPr marL="1257300" lvl="2" indent="-34290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其他问题：流量瓶颈、安全审计</a:t>
            </a:r>
            <a:endParaRPr lang="en-US" altLang="zh-CN" sz="1600" dirty="0">
              <a:latin typeface="+mn-ea"/>
            </a:endParaRPr>
          </a:p>
          <a:p>
            <a:pPr lvl="2"/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基于深度学习的网络质量分析方法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会话质量：基于</a:t>
            </a:r>
            <a:r>
              <a:rPr lang="en-US" altLang="zh-CN" sz="1600" dirty="0">
                <a:latin typeface="+mn-ea"/>
              </a:rPr>
              <a:t>TCP</a:t>
            </a:r>
            <a:r>
              <a:rPr lang="zh-CN" altLang="en-US" sz="1600" dirty="0">
                <a:latin typeface="+mn-ea"/>
              </a:rPr>
              <a:t>会话的单流分析</a:t>
            </a:r>
            <a:r>
              <a:rPr lang="en-US" altLang="zh-CN" sz="1600" dirty="0">
                <a:latin typeface="+mn-ea"/>
              </a:rPr>
              <a:t>    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基于</a:t>
            </a:r>
            <a:r>
              <a:rPr lang="en-US" altLang="zh-CN" sz="1600" dirty="0">
                <a:latin typeface="+mn-ea"/>
              </a:rPr>
              <a:t>IP</a:t>
            </a:r>
            <a:r>
              <a:rPr lang="zh-CN" altLang="en-US" sz="1600" dirty="0">
                <a:latin typeface="+mn-ea"/>
              </a:rPr>
              <a:t>地址的关联统计分析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应用协议分析</a:t>
            </a:r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+mn-ea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53DC4DA-E236-47DF-B711-2B8A8C31A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08" y="1103472"/>
            <a:ext cx="2870144" cy="140904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99B0D34-CA27-475A-AB10-45600968938D}"/>
              </a:ext>
            </a:extLst>
          </p:cNvPr>
          <p:cNvSpPr/>
          <p:nvPr/>
        </p:nvSpPr>
        <p:spPr>
          <a:xfrm>
            <a:off x="9499911" y="2628066"/>
            <a:ext cx="116819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会话分析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35B8780-87E8-40E2-BD4C-8CC10BB61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65" y="1106466"/>
            <a:ext cx="2489135" cy="138285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B68C3AB-9BA9-4927-8DF4-4FFC728A5C8D}"/>
              </a:ext>
            </a:extLst>
          </p:cNvPr>
          <p:cNvSpPr/>
          <p:nvPr/>
        </p:nvSpPr>
        <p:spPr>
          <a:xfrm>
            <a:off x="6723611" y="2578339"/>
            <a:ext cx="147333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延迟的因素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1F90DA-7148-4096-9496-04F1ADF21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482" y="3320646"/>
            <a:ext cx="4464773" cy="2096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2E51490-2F7F-44F4-BA00-BF47FCD72EDA}"/>
              </a:ext>
            </a:extLst>
          </p:cNvPr>
          <p:cNvSpPr/>
          <p:nvPr/>
        </p:nvSpPr>
        <p:spPr>
          <a:xfrm>
            <a:off x="8331717" y="5477610"/>
            <a:ext cx="116819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系统架构图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447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8247429-0ABD-41C9-A4C1-07AA498CE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95BC50-5A95-496D-B4E1-49F09DAE7D82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FD0AF71-EC9C-4E5E-9555-73BD0A09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AF580AC-6F57-45B0-841F-23C555C67F5B}"/>
              </a:ext>
            </a:extLst>
          </p:cNvPr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综合展示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802504A-439C-4E55-A362-D0FA745C8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42" y="734189"/>
            <a:ext cx="11358316" cy="55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5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967DF1D-AEE4-4201-B80B-0A1AC36636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95BC50-5A95-496D-B4E1-49F09DAE7D82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A4C477F-0D7D-463E-9989-0A9F39A16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20374D-806F-418E-8F78-18AFA2976899}"/>
              </a:ext>
            </a:extLst>
          </p:cNvPr>
          <p:cNvSpPr txBox="1"/>
          <p:nvPr/>
        </p:nvSpPr>
        <p:spPr>
          <a:xfrm>
            <a:off x="4248238" y="1422515"/>
            <a:ext cx="5614220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研究背景</a:t>
            </a:r>
            <a:endParaRPr lang="en-US" altLang="zh-CN" sz="2800" dirty="0">
              <a:solidFill>
                <a:schemeClr val="accent1">
                  <a:lumMod val="40000"/>
                  <a:lumOff val="60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国际技术研究方向</a:t>
            </a:r>
            <a:endParaRPr lang="en-US" altLang="zh-CN" sz="2800" dirty="0">
              <a:solidFill>
                <a:schemeClr val="accent1">
                  <a:lumMod val="40000"/>
                  <a:lumOff val="60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系统架构及关键问题</a:t>
            </a:r>
            <a:endParaRPr lang="en-US" altLang="zh-CN" sz="2800" dirty="0">
              <a:solidFill>
                <a:schemeClr val="accent1">
                  <a:lumMod val="40000"/>
                  <a:lumOff val="60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小结及下一步工作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835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3BFBDC-BD51-402E-92DA-6D136D5876FE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小结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F244F8-937E-49F5-8C33-043FDE863356}"/>
              </a:ext>
            </a:extLst>
          </p:cNvPr>
          <p:cNvSpPr txBox="1"/>
          <p:nvPr/>
        </p:nvSpPr>
        <p:spPr>
          <a:xfrm>
            <a:off x="495128" y="878946"/>
            <a:ext cx="106578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高带宽网络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(100Gbps-1Tbps)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通讯流量获取面临挑战</a:t>
            </a:r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端到端流量路径全面监控、已经在欧美科教网络测试和准备实施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面向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WLCG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的站点网络监控能够清晰的展示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WLCG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系统的网络通讯状态，满足监控需求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基于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TCP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会话的网络质量分析需要进一步研究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lvl="1"/>
            <a:endParaRPr lang="en-US" altLang="zh-CN" b="1" dirty="0">
              <a:latin typeface="+mn-ea"/>
              <a:ea typeface="华光大黑_CNKI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6309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3BFBDC-BD51-402E-92DA-6D136D5876FE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下一版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的系统改进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F244F8-937E-49F5-8C33-043FDE863356}"/>
              </a:ext>
            </a:extLst>
          </p:cNvPr>
          <p:cNvSpPr txBox="1"/>
          <p:nvPr/>
        </p:nvSpPr>
        <p:spPr>
          <a:xfrm>
            <a:off x="495128" y="878946"/>
            <a:ext cx="10657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更高性能的数据获取方案，支持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50-100Gbps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+mn-ea"/>
                <a:ea typeface="华光大黑_CNKI" panose="02000500000000000000" pitchFamily="2" charset="-122"/>
              </a:rPr>
              <a:t>DPDK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b="1" i="0" dirty="0">
                <a:effectLst/>
                <a:latin typeface="+mn-ea"/>
              </a:rPr>
              <a:t>XDP (</a:t>
            </a:r>
            <a:r>
              <a:rPr lang="en-US" altLang="zh-CN" b="1" i="0" dirty="0" err="1">
                <a:effectLst/>
                <a:latin typeface="+mn-ea"/>
              </a:rPr>
              <a:t>eXpress</a:t>
            </a:r>
            <a:r>
              <a:rPr lang="en-US" altLang="zh-CN" b="1" i="0" dirty="0">
                <a:effectLst/>
                <a:latin typeface="+mn-ea"/>
              </a:rPr>
              <a:t> Data Path)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+mn-ea"/>
              </a:rPr>
              <a:t>Linux 6.0</a:t>
            </a:r>
            <a:r>
              <a:rPr lang="zh-CN" altLang="en-US" b="1" dirty="0">
                <a:latin typeface="+mn-ea"/>
              </a:rPr>
              <a:t>以上内核，更高硬件配置</a:t>
            </a:r>
            <a:endParaRPr lang="en-US" altLang="zh-CN" b="1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更细粒度的数据采集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+mn-ea"/>
              </a:rPr>
              <a:t>基于会话的流量采集</a:t>
            </a:r>
            <a:endParaRPr lang="en-US" altLang="zh-CN" b="1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b="1" dirty="0">
              <a:latin typeface="+mn-ea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更加智能的流量自适应控制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+mn-ea"/>
              </a:rPr>
              <a:t>多出口</a:t>
            </a:r>
            <a:endParaRPr lang="en-US" altLang="zh-CN" b="1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b="1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智能化网络质量分析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lvl="1"/>
            <a:endParaRPr lang="en-US" altLang="zh-CN" b="1" dirty="0">
              <a:latin typeface="+mn-ea"/>
              <a:ea typeface="华光大黑_CNKI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783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95BC50-5A95-496D-B4E1-49F09DAE7D82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51398" y="2587387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谢谢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0944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967DF1D-AEE4-4201-B80B-0A1AC36636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95BC50-5A95-496D-B4E1-49F09DAE7D82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A4C477F-0D7D-463E-9989-0A9F39A16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32AB45-645E-44CB-B2D5-57875EDD8D66}"/>
              </a:ext>
            </a:extLst>
          </p:cNvPr>
          <p:cNvSpPr txBox="1"/>
          <p:nvPr/>
        </p:nvSpPr>
        <p:spPr>
          <a:xfrm>
            <a:off x="4861876" y="1052401"/>
            <a:ext cx="190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zh-CN" altLang="en-US" sz="3600" dirty="0">
                <a:latin typeface="+mn-ea"/>
              </a:rPr>
              <a:t>目录</a:t>
            </a:r>
            <a:r>
              <a:rPr lang="zh-CN" altLang="en-US" sz="1600" dirty="0">
                <a:latin typeface="+mn-ea"/>
              </a:rPr>
              <a:t>  </a:t>
            </a:r>
            <a:endParaRPr lang="en-US" altLang="zh-CN" sz="1600" dirty="0"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20374D-806F-418E-8F78-18AFA2976899}"/>
              </a:ext>
            </a:extLst>
          </p:cNvPr>
          <p:cNvSpPr txBox="1"/>
          <p:nvPr/>
        </p:nvSpPr>
        <p:spPr>
          <a:xfrm>
            <a:off x="3502566" y="1972244"/>
            <a:ext cx="5614220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研究背景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国际技术研究方向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系统架构及关键问题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小结及下一版本的改进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729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3BFBDC-BD51-402E-92DA-6D136D5876FE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背景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-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高能所的国际带宽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780" y="845573"/>
            <a:ext cx="56142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科技网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欧洲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GEAN		100Gbps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北美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ESNET		10Gbps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日本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		100Gbps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韩国 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		100Gbps</a:t>
            </a:r>
          </a:p>
          <a:p>
            <a:pPr lvl="1"/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9FA435-4839-4972-81FF-E3BD21D6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359" y="2459905"/>
            <a:ext cx="7348571" cy="36066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8D539BC-3DEB-421A-8058-E14E3A9C07D6}"/>
              </a:ext>
            </a:extLst>
          </p:cNvPr>
          <p:cNvSpPr txBox="1"/>
          <p:nvPr/>
        </p:nvSpPr>
        <p:spPr>
          <a:xfrm>
            <a:off x="6017079" y="845573"/>
            <a:ext cx="444846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教育网 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欧洲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GEANT</a:t>
            </a: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 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	10Gbps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美国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Internet2	10Gbps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日本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		100Gbps</a:t>
            </a:r>
          </a:p>
        </p:txBody>
      </p:sp>
    </p:spTree>
    <p:extLst>
      <p:ext uri="{BB962C8B-B14F-4D97-AF65-F5344CB8AC3E}">
        <p14:creationId xmlns:p14="http://schemas.microsoft.com/office/powerpoint/2010/main" val="28437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"/>
    </mc:Choice>
    <mc:Fallback xmlns="">
      <p:transition spd="slow" advTm="20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3BFBDC-BD51-402E-92DA-6D136D5876FE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背景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-WLCG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1780" y="845573"/>
            <a:ext cx="56142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WLCG(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Worldwide LHC Computing Grid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三层架构 </a:t>
            </a:r>
            <a:endParaRPr lang="en-US" altLang="zh-CN" sz="1600" dirty="0">
              <a:latin typeface="+mn-ea"/>
            </a:endParaRPr>
          </a:p>
          <a:p>
            <a:pPr lvl="1"/>
            <a:r>
              <a:rPr lang="en-US" altLang="zh-CN" sz="1600" dirty="0">
                <a:latin typeface="+mn-ea"/>
              </a:rPr>
              <a:t>	T0    </a:t>
            </a:r>
            <a:r>
              <a:rPr lang="zh-CN" altLang="en-US" sz="1600" dirty="0">
                <a:latin typeface="+mn-ea"/>
              </a:rPr>
              <a:t>欧洲核子研究中心</a:t>
            </a:r>
            <a:endParaRPr lang="en-US" altLang="zh-CN" sz="1600" dirty="0">
              <a:latin typeface="+mn-ea"/>
            </a:endParaRPr>
          </a:p>
          <a:p>
            <a:pPr lvl="1"/>
            <a:r>
              <a:rPr lang="en-US" altLang="zh-CN" sz="1600" dirty="0">
                <a:latin typeface="+mn-ea"/>
              </a:rPr>
              <a:t>	T1    15</a:t>
            </a:r>
            <a:r>
              <a:rPr lang="zh-CN" altLang="en-US" sz="1600" dirty="0">
                <a:latin typeface="+mn-ea"/>
              </a:rPr>
              <a:t>个</a:t>
            </a:r>
            <a:endParaRPr lang="en-US" altLang="zh-CN" sz="1600" dirty="0">
              <a:latin typeface="+mn-ea"/>
            </a:endParaRPr>
          </a:p>
          <a:p>
            <a:pPr lvl="1"/>
            <a:r>
              <a:rPr lang="en-US" altLang="zh-CN" sz="1600" dirty="0">
                <a:latin typeface="+mn-ea"/>
              </a:rPr>
              <a:t>	T2    170</a:t>
            </a:r>
            <a:r>
              <a:rPr lang="zh-CN" altLang="en-US" sz="1600" dirty="0">
                <a:latin typeface="+mn-ea"/>
              </a:rPr>
              <a:t>个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两张网络  </a:t>
            </a:r>
            <a:r>
              <a:rPr lang="en-US" altLang="zh-CN" sz="1600" dirty="0">
                <a:latin typeface="+mn-ea"/>
              </a:rPr>
              <a:t>LHCOPN    LHCONE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三大实验  </a:t>
            </a:r>
            <a:r>
              <a:rPr lang="en-US" altLang="zh-CN" sz="1600" dirty="0">
                <a:latin typeface="+mn-ea"/>
              </a:rPr>
              <a:t>CMS</a:t>
            </a:r>
            <a:r>
              <a:rPr lang="zh-CN" altLang="en-US" sz="1600" dirty="0">
                <a:latin typeface="+mn-ea"/>
              </a:rPr>
              <a:t>，</a:t>
            </a:r>
            <a:r>
              <a:rPr lang="en-US" altLang="zh-CN" sz="1600" dirty="0">
                <a:latin typeface="+mn-ea"/>
              </a:rPr>
              <a:t>ATLAS</a:t>
            </a:r>
            <a:r>
              <a:rPr lang="zh-CN" altLang="en-US" sz="1600" dirty="0">
                <a:latin typeface="+mn-ea"/>
              </a:rPr>
              <a:t>，</a:t>
            </a:r>
            <a:r>
              <a:rPr lang="en-US" altLang="zh-CN" sz="1600" dirty="0" err="1">
                <a:latin typeface="+mn-ea"/>
              </a:rPr>
              <a:t>LHCb</a:t>
            </a:r>
            <a:r>
              <a:rPr lang="zh-CN" altLang="en-US" sz="1600" dirty="0">
                <a:latin typeface="+mn-ea"/>
              </a:rPr>
              <a:t>及其他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WLCG@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高能所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站点 </a:t>
            </a:r>
            <a:endParaRPr lang="en-US" altLang="zh-CN" sz="1600" dirty="0">
              <a:latin typeface="+mn-ea"/>
            </a:endParaRPr>
          </a:p>
          <a:p>
            <a:pPr lvl="2"/>
            <a:r>
              <a:rPr lang="en-US" altLang="zh-CN" sz="1600" dirty="0">
                <a:latin typeface="+mn-ea"/>
              </a:rPr>
              <a:t>T1 </a:t>
            </a:r>
            <a:r>
              <a:rPr lang="en-US" altLang="zh-CN" sz="1600" dirty="0" err="1">
                <a:latin typeface="+mn-ea"/>
              </a:rPr>
              <a:t>LHCb</a:t>
            </a:r>
            <a:r>
              <a:rPr lang="en-US" altLang="zh-CN" sz="1600" dirty="0">
                <a:latin typeface="+mn-ea"/>
              </a:rPr>
              <a:t>    </a:t>
            </a:r>
          </a:p>
          <a:p>
            <a:pPr lvl="2"/>
            <a:r>
              <a:rPr lang="en-US" altLang="zh-CN" sz="1600" dirty="0">
                <a:latin typeface="+mn-ea"/>
              </a:rPr>
              <a:t>T2 CMS, ATLAS, </a:t>
            </a:r>
            <a:r>
              <a:rPr lang="en-US" altLang="zh-CN" sz="1600" dirty="0" err="1">
                <a:latin typeface="+mn-ea"/>
              </a:rPr>
              <a:t>LHCb</a:t>
            </a:r>
            <a:r>
              <a:rPr lang="en-US" altLang="zh-CN" sz="1600" dirty="0">
                <a:latin typeface="+mn-ea"/>
              </a:rPr>
              <a:t>-LZU, ALICE,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AMS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网络  </a:t>
            </a:r>
            <a:endParaRPr lang="en-US" altLang="zh-CN" sz="1600" dirty="0">
              <a:latin typeface="+mn-ea"/>
            </a:endParaRPr>
          </a:p>
          <a:p>
            <a:pPr lvl="2"/>
            <a:r>
              <a:rPr lang="en-US" altLang="zh-CN" sz="1600" dirty="0">
                <a:latin typeface="+mn-ea"/>
              </a:rPr>
              <a:t>LHCOPN-T1    </a:t>
            </a:r>
            <a:r>
              <a:rPr lang="en-US" altLang="zh-CN" sz="1600" dirty="0" err="1">
                <a:latin typeface="+mn-ea"/>
              </a:rPr>
              <a:t>LHCb</a:t>
            </a:r>
            <a:endParaRPr lang="en-US" altLang="zh-CN" sz="1600" dirty="0">
              <a:latin typeface="+mn-ea"/>
            </a:endParaRPr>
          </a:p>
          <a:p>
            <a:pPr lvl="2"/>
            <a:r>
              <a:rPr lang="en-US" altLang="zh-CN" sz="1600" dirty="0">
                <a:latin typeface="+mn-ea"/>
              </a:rPr>
              <a:t>LHCONE-T2    </a:t>
            </a:r>
            <a:r>
              <a:rPr lang="en-US" altLang="zh-CN" sz="1600" dirty="0" err="1">
                <a:latin typeface="+mn-ea"/>
              </a:rPr>
              <a:t>CMS,ATLAS,AMS,ALICE,LHCb</a:t>
            </a:r>
            <a:r>
              <a:rPr lang="en-US" altLang="zh-CN" sz="1600" dirty="0">
                <a:latin typeface="+mn-ea"/>
              </a:rPr>
              <a:t>-LZU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流量</a:t>
            </a:r>
            <a:endParaRPr lang="en-US" altLang="zh-CN" sz="1600" dirty="0">
              <a:latin typeface="+mn-ea"/>
            </a:endParaRPr>
          </a:p>
          <a:p>
            <a:pPr lvl="2"/>
            <a:r>
              <a:rPr lang="en-US" altLang="zh-CN" sz="1600" dirty="0">
                <a:latin typeface="+mn-ea"/>
              </a:rPr>
              <a:t>LHCOPN	      Max=20Gbps</a:t>
            </a:r>
          </a:p>
          <a:p>
            <a:pPr lvl="2"/>
            <a:r>
              <a:rPr lang="en-US" altLang="zh-CN" sz="1600" dirty="0">
                <a:latin typeface="+mn-ea"/>
              </a:rPr>
              <a:t>LHCONE	      Max=37.4Gbps	     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B0B2724-4B37-4847-B4AF-5994F8600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588" y="92987"/>
            <a:ext cx="4834507" cy="30530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918ABB-1560-4857-BFC1-534173DC6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70" y="3672481"/>
            <a:ext cx="5342481" cy="255918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E19BB10-9D43-4388-BB48-64A8087D64A4}"/>
              </a:ext>
            </a:extLst>
          </p:cNvPr>
          <p:cNvSpPr txBox="1"/>
          <p:nvPr/>
        </p:nvSpPr>
        <p:spPr>
          <a:xfrm>
            <a:off x="7905614" y="3127567"/>
            <a:ext cx="2307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WLCG architecture</a:t>
            </a:r>
          </a:p>
        </p:txBody>
      </p:sp>
    </p:spTree>
    <p:extLst>
      <p:ext uri="{BB962C8B-B14F-4D97-AF65-F5344CB8AC3E}">
        <p14:creationId xmlns:p14="http://schemas.microsoft.com/office/powerpoint/2010/main" val="10958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"/>
    </mc:Choice>
    <mc:Fallback xmlns="">
      <p:transition spd="slow" advTm="2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967DF1D-AEE4-4201-B80B-0A1AC36636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95BC50-5A95-496D-B4E1-49F09DAE7D82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A4C477F-0D7D-463E-9989-0A9F39A16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20374D-806F-418E-8F78-18AFA2976899}"/>
              </a:ext>
            </a:extLst>
          </p:cNvPr>
          <p:cNvSpPr txBox="1"/>
          <p:nvPr/>
        </p:nvSpPr>
        <p:spPr>
          <a:xfrm>
            <a:off x="4248238" y="1422515"/>
            <a:ext cx="5614220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研究背景</a:t>
            </a:r>
            <a:endParaRPr lang="en-US" altLang="zh-CN" sz="2800" dirty="0">
              <a:solidFill>
                <a:schemeClr val="accent1">
                  <a:lumMod val="40000"/>
                  <a:lumOff val="60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国际技术研究方向</a:t>
            </a:r>
            <a:endParaRPr lang="en-US" altLang="zh-CN" sz="2800" dirty="0">
              <a:solidFill>
                <a:schemeClr val="accent1">
                  <a:lumMod val="40000"/>
                  <a:lumOff val="60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系统架构及关键问题</a:t>
            </a:r>
            <a:endParaRPr lang="en-US" altLang="zh-CN" sz="2800" dirty="0">
              <a:solidFill>
                <a:schemeClr val="accent1">
                  <a:lumMod val="40000"/>
                  <a:lumOff val="60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小结及下一版本的改进</a:t>
            </a:r>
            <a:endParaRPr lang="en-US" altLang="zh-CN" sz="2000" dirty="0">
              <a:solidFill>
                <a:schemeClr val="accent1">
                  <a:lumMod val="40000"/>
                  <a:lumOff val="60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418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3BFBDC-BD51-402E-92DA-6D136D5876FE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欧美科研流量技术发展现状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780" y="845573"/>
            <a:ext cx="5614220" cy="545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WLCG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广域网网络监控挑战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+mn-ea"/>
              </a:rPr>
              <a:t>网络环境复杂，业务系统不透明，缺少细粒度统计</a:t>
            </a:r>
            <a:endParaRPr lang="en-US" altLang="zh-CN" sz="1400" dirty="0">
              <a:latin typeface="+mn-ea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+mn-ea"/>
              </a:rPr>
              <a:t>大流量给洲级链路带来拥塞问题</a:t>
            </a:r>
            <a:endParaRPr lang="en-US" altLang="zh-CN" sz="1400" dirty="0">
              <a:latin typeface="+mn-ea"/>
            </a:endParaRPr>
          </a:p>
          <a:p>
            <a:pPr lvl="1">
              <a:lnSpc>
                <a:spcPct val="110000"/>
              </a:lnSpc>
            </a:pPr>
            <a:endParaRPr lang="en-US" altLang="zh-CN" sz="1400" dirty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欧美科教网络的研究思路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+mn-ea"/>
              </a:rPr>
              <a:t>欧美科教网络全面参与，全流量路径路径软硬件改造</a:t>
            </a:r>
            <a:endParaRPr lang="en-US" altLang="zh-CN" sz="1400" dirty="0">
              <a:latin typeface="+mn-ea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+mn-ea"/>
              </a:rPr>
              <a:t>实现端到端流量路径的调度和监控</a:t>
            </a:r>
            <a:endParaRPr lang="en-US" altLang="zh-CN" sz="1400" dirty="0">
              <a:latin typeface="+mn-ea"/>
            </a:endParaRPr>
          </a:p>
          <a:p>
            <a:pPr lvl="1">
              <a:lnSpc>
                <a:spcPct val="110000"/>
              </a:lnSpc>
            </a:pPr>
            <a:endParaRPr lang="en-US" altLang="zh-CN" sz="1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技术发展方向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流量调度和控制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流量标记和分析   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流量整形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应用场景  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1200150" lvl="2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ESNET+GEANT</a:t>
            </a:r>
          </a:p>
          <a:p>
            <a:pPr marL="1200150" lvl="2" indent="-285750"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BNL+FNAL+CERN…</a:t>
            </a:r>
          </a:p>
          <a:p>
            <a:pPr lvl="1"/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dirty="0" err="1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SENSE+SciTag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 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技术方案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基于可编程交换机的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SDN</a:t>
            </a: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骨干网络控制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基于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IPv4/6</a:t>
            </a: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的包标记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端到端的全路径的流量调度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lvl="1"/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19BB10-9D43-4388-BB48-64A8087D64A4}"/>
              </a:ext>
            </a:extLst>
          </p:cNvPr>
          <p:cNvSpPr txBox="1"/>
          <p:nvPr/>
        </p:nvSpPr>
        <p:spPr>
          <a:xfrm>
            <a:off x="7674352" y="5974890"/>
            <a:ext cx="2307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SENSE</a:t>
            </a:r>
            <a:r>
              <a:rPr lang="zh-CN" altLang="en-US" b="1" dirty="0"/>
              <a:t> architecture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FBAEF7-7930-492F-B89F-77F3EB955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588" y="3275349"/>
            <a:ext cx="4863514" cy="26267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F68B20-325F-4A8D-A277-41220FE6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648" y="609601"/>
            <a:ext cx="4605451" cy="24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"/>
    </mc:Choice>
    <mc:Fallback xmlns="">
      <p:transition spd="slow" advTm="61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967DF1D-AEE4-4201-B80B-0A1AC36636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95BC50-5A95-496D-B4E1-49F09DAE7D82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A4C477F-0D7D-463E-9989-0A9F39A16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20374D-806F-418E-8F78-18AFA2976899}"/>
              </a:ext>
            </a:extLst>
          </p:cNvPr>
          <p:cNvSpPr txBox="1"/>
          <p:nvPr/>
        </p:nvSpPr>
        <p:spPr>
          <a:xfrm>
            <a:off x="4248238" y="1422515"/>
            <a:ext cx="5614220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研究背景</a:t>
            </a:r>
            <a:endParaRPr lang="en-US" altLang="zh-CN" sz="2800" dirty="0">
              <a:solidFill>
                <a:schemeClr val="accent1">
                  <a:lumMod val="40000"/>
                  <a:lumOff val="60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国际技术研究方向</a:t>
            </a:r>
            <a:endParaRPr lang="en-US" altLang="zh-CN" sz="2800" dirty="0">
              <a:solidFill>
                <a:schemeClr val="accent1">
                  <a:lumMod val="40000"/>
                  <a:lumOff val="60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系统架构及关键问题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小结及下一步工作</a:t>
            </a:r>
            <a:endParaRPr lang="en-US" altLang="zh-CN" sz="2000" dirty="0">
              <a:solidFill>
                <a:schemeClr val="accent1">
                  <a:lumMod val="40000"/>
                  <a:lumOff val="60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43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3BFBDC-BD51-402E-92DA-6D136D5876FE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需求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-WLCG-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如何实现站点的全面的网络监控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96FEAB-5601-42B6-8385-5A30D3241715}"/>
              </a:ext>
            </a:extLst>
          </p:cNvPr>
          <p:cNvSpPr txBox="1"/>
          <p:nvPr/>
        </p:nvSpPr>
        <p:spPr>
          <a:xfrm>
            <a:off x="6507024" y="2278245"/>
            <a:ext cx="47596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流量识别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国别、机构、实验、链路、业务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TCP</a:t>
            </a: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会话识别， 主要流量 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95%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C396D28-C005-4ABC-9B7A-6BD10E746F6F}"/>
              </a:ext>
            </a:extLst>
          </p:cNvPr>
          <p:cNvSpPr txBox="1"/>
          <p:nvPr/>
        </p:nvSpPr>
        <p:spPr>
          <a:xfrm>
            <a:off x="634180" y="997973"/>
            <a:ext cx="47596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传统监测看不到细节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流量图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sz="1600" dirty="0" err="1">
                <a:latin typeface="华光大黑_CNKI" panose="02000500000000000000" pitchFamily="2" charset="-122"/>
                <a:ea typeface="华光大黑_CNKI" panose="02000500000000000000" pitchFamily="2" charset="-122"/>
              </a:rPr>
              <a:t>Perfsonar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+mn-ea"/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4B221A22-2238-4F5F-B75D-79CD7B050FAB}"/>
              </a:ext>
            </a:extLst>
          </p:cNvPr>
          <p:cNvSpPr/>
          <p:nvPr/>
        </p:nvSpPr>
        <p:spPr>
          <a:xfrm>
            <a:off x="5435352" y="2072903"/>
            <a:ext cx="774236" cy="1820457"/>
          </a:xfrm>
          <a:prstGeom prst="rightArrow">
            <a:avLst>
              <a:gd name="adj1" fmla="val 29468"/>
              <a:gd name="adj2" fmla="val 60345"/>
            </a:avLst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3228486-6679-4F6A-BFBF-F416231C6BB2}"/>
              </a:ext>
            </a:extLst>
          </p:cNvPr>
          <p:cNvSpPr txBox="1"/>
          <p:nvPr/>
        </p:nvSpPr>
        <p:spPr>
          <a:xfrm>
            <a:off x="634180" y="2311329"/>
            <a:ext cx="47596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端到端环境复杂 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流量路径中的问题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lvl="1"/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    </a:t>
            </a: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延迟波动、流量瓶颈、安全审计、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端侧问题，数据传输服务器非专职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24089C3-FE30-4CDA-992B-2460F606AC75}"/>
              </a:ext>
            </a:extLst>
          </p:cNvPr>
          <p:cNvSpPr txBox="1"/>
          <p:nvPr/>
        </p:nvSpPr>
        <p:spPr>
          <a:xfrm>
            <a:off x="634180" y="3624685"/>
            <a:ext cx="4717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业务系统故障反馈慢，且不透明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基于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ticket</a:t>
            </a: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的系统故障反馈，效率低下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业务系统管理员的故障反馈模糊不清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D6D3C1C-341E-4AB4-AE81-29EFA100D47F}"/>
              </a:ext>
            </a:extLst>
          </p:cNvPr>
          <p:cNvSpPr txBox="1"/>
          <p:nvPr/>
        </p:nvSpPr>
        <p:spPr>
          <a:xfrm>
            <a:off x="619825" y="5088302"/>
            <a:ext cx="4732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业务流量导致的链路拥塞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	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A041D40-B0E0-43F2-944A-D6B46B67902A}"/>
              </a:ext>
            </a:extLst>
          </p:cNvPr>
          <p:cNvSpPr txBox="1"/>
          <p:nvPr/>
        </p:nvSpPr>
        <p:spPr>
          <a:xfrm>
            <a:off x="6507024" y="3468085"/>
            <a:ext cx="61037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流量分析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基于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IP</a:t>
            </a: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分类统计   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	</a:t>
            </a: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流量统计，基于标记的统计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基于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TCP</a:t>
            </a: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会话分析      </a:t>
            </a: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	</a:t>
            </a: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端到端网络质量</a:t>
            </a: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 </a:t>
            </a:r>
            <a:endParaRPr lang="en-US" altLang="zh-CN" sz="1600" dirty="0">
              <a:latin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58B21F2-0756-4DC2-843A-AD6C9CC9D151}"/>
              </a:ext>
            </a:extLst>
          </p:cNvPr>
          <p:cNvSpPr txBox="1"/>
          <p:nvPr/>
        </p:nvSpPr>
        <p:spPr>
          <a:xfrm>
            <a:off x="6507024" y="4689690"/>
            <a:ext cx="44390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  <a:ea typeface="华光大黑_CNKI" panose="02000500000000000000" pitchFamily="2" charset="-122"/>
              </a:rPr>
              <a:t>流量控制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针对窄带宽链路实行流量自适应控制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猝发大流量的流量整形 </a:t>
            </a:r>
            <a:endParaRPr lang="en-US" altLang="zh-CN" sz="1600" dirty="0">
              <a:latin typeface="+mn-ea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华光大黑_CNKI" panose="02000500000000000000" pitchFamily="2" charset="-122"/>
              </a:rPr>
              <a:t>带宽控制</a:t>
            </a:r>
            <a:endParaRPr lang="zh-CN" altLang="en-US" sz="16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AB68F2-8AF6-4522-B91B-71423966BC17}"/>
              </a:ext>
            </a:extLst>
          </p:cNvPr>
          <p:cNvSpPr txBox="1"/>
          <p:nvPr/>
        </p:nvSpPr>
        <p:spPr>
          <a:xfrm>
            <a:off x="6507024" y="1026012"/>
            <a:ext cx="4759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流量获取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抓包 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SNMP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华光大黑_CNKI" panose="02000500000000000000" pitchFamily="2" charset="-122"/>
                <a:ea typeface="华光大黑_CNKI" panose="02000500000000000000" pitchFamily="2" charset="-122"/>
              </a:rPr>
              <a:t>外部数据获取网关</a:t>
            </a: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endParaRPr lang="en-US" altLang="zh-CN" sz="1600" dirty="0"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4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"/>
    </mc:Choice>
    <mc:Fallback xmlns="">
      <p:transition spd="slow" advTm="16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3BFBDC-BD51-402E-92DA-6D136D5876FE}" type="datetime1">
              <a:rPr lang="zh-CN" altLang="en-US" smtClean="0"/>
              <a:t>2025/8/26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62D7-99C2-4209-BDF9-9E54E1CA0A6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7176" y="154919"/>
            <a:ext cx="11964824" cy="454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高能所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WLCG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站点的网络监控解决方案</a:t>
            </a:r>
            <a:endParaRPr lang="en-US" altLang="zh-CN" sz="2000" dirty="0">
              <a:solidFill>
                <a:srgbClr val="FF0000"/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19BB10-9D43-4388-BB48-64A8087D64A4}"/>
              </a:ext>
            </a:extLst>
          </p:cNvPr>
          <p:cNvSpPr txBox="1"/>
          <p:nvPr/>
        </p:nvSpPr>
        <p:spPr>
          <a:xfrm>
            <a:off x="4991222" y="6059168"/>
            <a:ext cx="2307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网络监控系统架构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22407E-ABA7-4B31-A596-4766C0E7673E}"/>
              </a:ext>
            </a:extLst>
          </p:cNvPr>
          <p:cNvSpPr txBox="1"/>
          <p:nvPr/>
        </p:nvSpPr>
        <p:spPr>
          <a:xfrm>
            <a:off x="482230" y="850449"/>
            <a:ext cx="5805104" cy="1500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光大黑_CNKI" panose="02000500000000000000" pitchFamily="2" charset="-122"/>
                <a:ea typeface="华光大黑_CNKI" panose="02000500000000000000" pitchFamily="2" charset="-122"/>
              </a:rPr>
              <a:t>从高能所端侧实现网络流量的统计和监控方案</a:t>
            </a:r>
            <a:endParaRPr lang="en-US" altLang="zh-CN" sz="1600" dirty="0">
              <a:solidFill>
                <a:srgbClr val="FF0000"/>
              </a:solidFill>
              <a:latin typeface="华光大黑_CNKI" panose="02000500000000000000" pitchFamily="2" charset="-122"/>
              <a:ea typeface="华光大黑_CNKI" panose="02000500000000000000" pitchFamily="2" charset="-122"/>
            </a:endParaRP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基于端口、</a:t>
            </a:r>
            <a:r>
              <a:rPr lang="en-US" altLang="zh-CN" sz="1600" dirty="0">
                <a:latin typeface="+mn-ea"/>
              </a:rPr>
              <a:t>IP</a:t>
            </a:r>
            <a:r>
              <a:rPr lang="zh-CN" altLang="en-US" sz="1600" dirty="0">
                <a:latin typeface="+mn-ea"/>
              </a:rPr>
              <a:t>、会话、实验的地址标记和流量统计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基于</a:t>
            </a:r>
            <a:r>
              <a:rPr lang="en-US" altLang="zh-CN" sz="1600" dirty="0">
                <a:latin typeface="+mn-ea"/>
              </a:rPr>
              <a:t>NPM</a:t>
            </a:r>
            <a:r>
              <a:rPr lang="zh-CN" altLang="en-US" sz="1600" dirty="0">
                <a:latin typeface="+mn-ea"/>
              </a:rPr>
              <a:t>并引入机器学习方法实现</a:t>
            </a:r>
            <a:r>
              <a:rPr lang="en-US" altLang="zh-CN" sz="1600" dirty="0">
                <a:latin typeface="+mn-ea"/>
              </a:rPr>
              <a:t>TCP</a:t>
            </a:r>
            <a:r>
              <a:rPr lang="zh-CN" altLang="en-US" sz="1600" dirty="0">
                <a:latin typeface="+mn-ea"/>
              </a:rPr>
              <a:t>会话流量分析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基于</a:t>
            </a:r>
            <a:r>
              <a:rPr lang="en-US" altLang="zh-CN" sz="1600" dirty="0">
                <a:latin typeface="+mn-ea"/>
              </a:rPr>
              <a:t>IP</a:t>
            </a:r>
            <a:r>
              <a:rPr lang="zh-CN" altLang="en-US" sz="1600" dirty="0">
                <a:latin typeface="+mn-ea"/>
              </a:rPr>
              <a:t>和端口的流量控制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抓包、</a:t>
            </a:r>
            <a:r>
              <a:rPr lang="en-US" altLang="zh-CN" sz="1600" dirty="0">
                <a:latin typeface="+mn-ea"/>
              </a:rPr>
              <a:t>API</a:t>
            </a:r>
            <a:r>
              <a:rPr lang="zh-CN" altLang="en-US" sz="1600" dirty="0">
                <a:latin typeface="+mn-ea"/>
              </a:rPr>
              <a:t>、统计、流量控制等</a:t>
            </a:r>
            <a:r>
              <a:rPr lang="en-US" altLang="zh-CN" sz="1600" dirty="0">
                <a:latin typeface="+mn-ea"/>
              </a:rPr>
              <a:t>6</a:t>
            </a:r>
            <a:r>
              <a:rPr lang="zh-CN" altLang="en-US" sz="1600" dirty="0">
                <a:latin typeface="+mn-ea"/>
              </a:rPr>
              <a:t>个系统开发</a:t>
            </a:r>
            <a:endParaRPr lang="en-US" altLang="zh-CN" sz="1600" dirty="0"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1FE73C-F24E-41E3-9B0A-1442685C2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69" y="2591388"/>
            <a:ext cx="6717462" cy="35072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091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66492</TotalTime>
  <Words>1312</Words>
  <Application>Microsoft Office PowerPoint</Application>
  <PresentationFormat>宽屏</PresentationFormat>
  <Paragraphs>286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等线 Light</vt:lpstr>
      <vt:lpstr>华光大黑_CNKI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CT</dc:creator>
  <cp:lastModifiedBy>CC</cp:lastModifiedBy>
  <cp:revision>791</cp:revision>
  <dcterms:created xsi:type="dcterms:W3CDTF">2024-12-09T13:48:01Z</dcterms:created>
  <dcterms:modified xsi:type="dcterms:W3CDTF">2025-08-26T07:19:30Z</dcterms:modified>
</cp:coreProperties>
</file>