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7.xml" ContentType="application/vnd.openxmlformats-officedocument.presentationml.slideLayout+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notesSlides/notesSlide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8.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0.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13.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18.xml" ContentType="application/vnd.openxmlformats-officedocument.presentationml.notesSlide+xml"/>
  <Override PartName="/ppt/tags/tag161.xml" ContentType="application/vnd.openxmlformats-officedocument.presentationml.tags+xml"/>
  <Override PartName="/ppt/notesSlides/notesSlide19.xml" ContentType="application/vnd.openxmlformats-officedocument.presentationml.notesSlide+xml"/>
  <Override PartName="/ppt/tags/tag16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 id="2147483666" r:id="rId3"/>
    <p:sldMasterId id="2147483668" r:id="rId4"/>
  </p:sldMasterIdLst>
  <p:notesMasterIdLst>
    <p:notesMasterId r:id="rId36"/>
  </p:notesMasterIdLst>
  <p:handoutMasterIdLst>
    <p:handoutMasterId r:id="rId37"/>
  </p:handoutMasterIdLst>
  <p:sldIdLst>
    <p:sldId id="1800" r:id="rId5"/>
    <p:sldId id="1801" r:id="rId6"/>
    <p:sldId id="1809" r:id="rId7"/>
    <p:sldId id="1810" r:id="rId8"/>
    <p:sldId id="1811" r:id="rId9"/>
    <p:sldId id="1814" r:id="rId10"/>
    <p:sldId id="1844" r:id="rId11"/>
    <p:sldId id="1816" r:id="rId12"/>
    <p:sldId id="1817" r:id="rId13"/>
    <p:sldId id="1818" r:id="rId14"/>
    <p:sldId id="1849" r:id="rId15"/>
    <p:sldId id="1852" r:id="rId16"/>
    <p:sldId id="1821" r:id="rId17"/>
    <p:sldId id="1822" r:id="rId18"/>
    <p:sldId id="1854" r:id="rId19"/>
    <p:sldId id="1855" r:id="rId20"/>
    <p:sldId id="1856" r:id="rId21"/>
    <p:sldId id="1859" r:id="rId22"/>
    <p:sldId id="1827" r:id="rId23"/>
    <p:sldId id="1828" r:id="rId24"/>
    <p:sldId id="1829" r:id="rId25"/>
    <p:sldId id="1867" r:id="rId26"/>
    <p:sldId id="1831" r:id="rId27"/>
    <p:sldId id="1832" r:id="rId28"/>
    <p:sldId id="1833" r:id="rId29"/>
    <p:sldId id="1834" r:id="rId30"/>
    <p:sldId id="1835" r:id="rId31"/>
    <p:sldId id="1836" r:id="rId32"/>
    <p:sldId id="1837" r:id="rId33"/>
    <p:sldId id="1838" r:id="rId34"/>
    <p:sldId id="1839" r:id="rId35"/>
  </p:sldIdLst>
  <p:sldSz cx="12192000" cy="6858000"/>
  <p:notesSz cx="6797675" cy="9872663"/>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BF0A8EA9-E46B-4AF5-A76C-8956DBF82DCA}">
          <p14:sldIdLst>
            <p14:sldId id="1800"/>
            <p14:sldId id="1801"/>
            <p14:sldId id="1809"/>
            <p14:sldId id="1810"/>
            <p14:sldId id="1811"/>
            <p14:sldId id="1814"/>
            <p14:sldId id="1844"/>
            <p14:sldId id="1816"/>
            <p14:sldId id="1817"/>
            <p14:sldId id="1818"/>
            <p14:sldId id="1849"/>
            <p14:sldId id="1852"/>
            <p14:sldId id="1821"/>
            <p14:sldId id="1822"/>
            <p14:sldId id="1854"/>
            <p14:sldId id="1855"/>
            <p14:sldId id="1856"/>
            <p14:sldId id="1859"/>
            <p14:sldId id="1827"/>
            <p14:sldId id="1828"/>
            <p14:sldId id="1829"/>
            <p14:sldId id="1867"/>
            <p14:sldId id="1831"/>
            <p14:sldId id="1832"/>
            <p14:sldId id="1833"/>
            <p14:sldId id="1834"/>
            <p14:sldId id="1835"/>
            <p14:sldId id="1836"/>
            <p14:sldId id="1837"/>
            <p14:sldId id="1838"/>
            <p14:sldId id="1839"/>
          </p14:sldIdLst>
        </p14:section>
      </p14:sectionLst>
    </p:ext>
    <p:ext uri="{EFAFB233-063F-42B5-8137-9DF3F51BA10A}">
      <p15:sldGuideLst xmlns:p15="http://schemas.microsoft.com/office/powerpoint/2012/main">
        <p15:guide id="1" orient="horz" pos="2080" userDrawn="1">
          <p15:clr>
            <a:srgbClr val="A4A3A4"/>
          </p15:clr>
        </p15:guide>
        <p15:guide id="2" pos="37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83810881" name="WPS_1679281038" initials="W" lastIdx="1" clrIdx="2"/>
  <p:cmAuthor id="1" name="Gang Chen" initials="MOU" lastIdx="3" clrIdx="0"/>
  <p:cmAuthor id="2" name="crist" initials="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1F7"/>
    <a:srgbClr val="FFFFFF"/>
    <a:srgbClr val="283C9D"/>
    <a:srgbClr val="F9FBFE"/>
    <a:srgbClr val="677CD7"/>
    <a:srgbClr val="000099"/>
    <a:srgbClr val="212124"/>
    <a:srgbClr val="EEF1FB"/>
    <a:srgbClr val="9DC3E6"/>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58" autoAdjust="0"/>
    <p:restoredTop sz="69914" autoAdjust="0"/>
  </p:normalViewPr>
  <p:slideViewPr>
    <p:cSldViewPr showGuides="1">
      <p:cViewPr varScale="1">
        <p:scale>
          <a:sx n="69" d="100"/>
          <a:sy n="69" d="100"/>
        </p:scale>
        <p:origin x="713" y="48"/>
      </p:cViewPr>
      <p:guideLst>
        <p:guide orient="horz" pos="2080"/>
        <p:guide pos="3763"/>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42" d="100"/>
          <a:sy n="42" d="100"/>
        </p:scale>
        <p:origin x="2898" y="4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F6043D90-AC6E-42E7-9FCD-B152133ABA7E}" type="slidenum">
              <a:rPr lang="zh-CN" altLang="en-US" smtClean="0"/>
              <a:t>‹#›</a:t>
            </a:fld>
            <a:endParaRPr lang="zh-CN" altLang="en-US"/>
          </a:p>
        </p:txBody>
      </p:sp>
      <p:sp>
        <p:nvSpPr>
          <p:cNvPr id="6" name="日期占位符 5"/>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51943CF9-44B9-492A-AEC6-87097B54033A}" type="datetimeFigureOut">
              <a:rPr lang="zh-CN" altLang="en-US" smtClean="0"/>
              <a:t>2025/8/27</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599BDCB6-29AA-2347-96F9-BE98C06CC428}" type="datetimeFigureOut">
              <a:rPr lang="en-US" smtClean="0"/>
              <a:t>8/27/2025</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56717EC1-A5BC-2E4D-BD73-CE0F8AFAF0A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lnSpc>
                <a:spcPts val="2100"/>
              </a:lnSpc>
            </a:pPr>
            <a:r>
              <a:rPr lang="zh-CN" altLang="zh-CN" sz="1800" kern="0" dirty="0">
                <a:solidFill>
                  <a:srgbClr val="000000"/>
                </a:solidFill>
                <a:effectLst/>
                <a:latin typeface="Segoe UI" panose="020B0502040204020203" pitchFamily="34" charset="0"/>
                <a:ea typeface="宋体" panose="02010600030101010101" pitchFamily="2" charset="-122"/>
                <a:cs typeface="Segoe UI" panose="020B0502040204020203" pitchFamily="34" charset="0"/>
              </a:rPr>
              <a:t>各位老师、同学：</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大家早上好！今天，非常荣幸能就</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高能物理大规模数据传输技术研究和应用</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为题进行汇报，分享我们在高能物理数据传输做的一些相关的工作，这篇报告将主要围绕传输技术研究和应用展开，同时涵盖与之关联紧密的数据管理、网络及存储相关内容。</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1</a:t>
            </a:fld>
            <a:endParaRPr lang="en-US"/>
          </a:p>
        </p:txBody>
      </p:sp>
    </p:spTree>
    <p:extLst>
      <p:ext uri="{BB962C8B-B14F-4D97-AF65-F5344CB8AC3E}">
        <p14:creationId xmlns:p14="http://schemas.microsoft.com/office/powerpoint/2010/main" val="2871866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相当于不到</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3</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秒钟就可以将一个</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1080P</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的电影下载下来</a:t>
            </a:r>
          </a:p>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传输模式升级：</a:t>
            </a:r>
            <a:r>
              <a:rPr lang="zh-CN" altLang="zh-CN" sz="1800" b="1" kern="100" dirty="0">
                <a:effectLst/>
                <a:latin typeface="等线" panose="02010600030101010101" pitchFamily="2" charset="-122"/>
                <a:ea typeface="等线" panose="02010600030101010101" pitchFamily="2" charset="-122"/>
                <a:cs typeface="Times New Roman" panose="02020603050405020304" pitchFamily="18" charset="0"/>
              </a:rPr>
              <a:t>借鉴网格传输</a:t>
            </a:r>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FTS3</a:t>
            </a:r>
            <a:r>
              <a:rPr lang="zh-CN" altLang="zh-CN" sz="1800" b="1" kern="100" dirty="0">
                <a:effectLst/>
                <a:latin typeface="等线" panose="02010600030101010101" pitchFamily="2" charset="-122"/>
                <a:ea typeface="等线" panose="02010600030101010101" pitchFamily="2" charset="-122"/>
                <a:cs typeface="Times New Roman" panose="02020603050405020304" pitchFamily="18" charset="0"/>
              </a:rPr>
              <a:t>，未来逐步将传输模式升级为基于</a:t>
            </a:r>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DOMAS</a:t>
            </a:r>
            <a:r>
              <a:rPr lang="zh-CN" altLang="zh-CN" sz="1800" b="1" kern="100" dirty="0">
                <a:effectLst/>
                <a:latin typeface="等线" panose="02010600030101010101" pitchFamily="2" charset="-122"/>
                <a:ea typeface="等线" panose="02010600030101010101" pitchFamily="2" charset="-122"/>
                <a:cs typeface="Times New Roman" panose="02020603050405020304" pitchFamily="18" charset="0"/>
              </a:rPr>
              <a:t>体系的站点级传输</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，同时还有个不成熟的想法，由于未来国内新建的大科学装置产生的数据量越来越大，是否可以将</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国际网格的成熟体系延伸至国内大科学装置，构建跨装置、跨机构的数据联盟。其中，国际网格沿用</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FTS3</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，联盟内部采用介绍的这套数据传输系统，形成</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网格</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联盟</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协同互补的数据传输生态。这是我的一点思考，也要看未来实际情况。</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3CBAC93E-671B-4C06-8CD0-0CA61B168475}"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solidFill>
                  <a:srgbClr val="000000"/>
                </a:solidFill>
                <a:effectLst/>
                <a:latin typeface="Segoe UI" panose="020B0502040204020203" pitchFamily="34" charset="0"/>
                <a:ea typeface="等线" panose="02010600030101010101" pitchFamily="2" charset="-122"/>
                <a:cs typeface="Segoe UI" panose="020B0502040204020203" pitchFamily="34" charset="0"/>
              </a:rPr>
              <a:t>本报告将依据以下目录结构展开，</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solidFill>
                  <a:srgbClr val="000000"/>
                </a:solidFill>
                <a:effectLst/>
                <a:latin typeface="Segoe UI" panose="020B0502040204020203" pitchFamily="34" charset="0"/>
                <a:ea typeface="等线" panose="02010600030101010101" pitchFamily="2" charset="-122"/>
                <a:cs typeface="Segoe UI" panose="020B0502040204020203" pitchFamily="34" charset="0"/>
              </a:rPr>
              <a:t>主要分两大部分，第一部分是大的背景，第二部分是在领域的研究和应用效果。</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2</a:t>
            </a:fld>
            <a:endParaRPr lang="en-US"/>
          </a:p>
        </p:txBody>
      </p:sp>
    </p:spTree>
    <p:extLst>
      <p:ext uri="{BB962C8B-B14F-4D97-AF65-F5344CB8AC3E}">
        <p14:creationId xmlns:p14="http://schemas.microsoft.com/office/powerpoint/2010/main" val="3482554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chemeClr val="tx1"/>
                </a:solidFill>
              </a:rPr>
              <a:t>JINR</a:t>
            </a:r>
            <a:r>
              <a:rPr lang="zh-CN" altLang="en-US" sz="1200" dirty="0">
                <a:solidFill>
                  <a:schemeClr val="tx1"/>
                </a:solidFill>
              </a:rPr>
              <a:t>、</a:t>
            </a:r>
            <a:r>
              <a:rPr lang="en-US" altLang="zh-CN" sz="1200" dirty="0">
                <a:solidFill>
                  <a:schemeClr val="tx1"/>
                </a:solidFill>
              </a:rPr>
              <a:t>CNAF</a:t>
            </a:r>
            <a:r>
              <a:rPr lang="zh-CN" altLang="en-US" sz="1200" dirty="0">
                <a:solidFill>
                  <a:schemeClr val="tx1"/>
                </a:solidFill>
              </a:rPr>
              <a:t>、</a:t>
            </a:r>
            <a:r>
              <a:rPr lang="en-US" altLang="zh-CN" sz="1200" dirty="0">
                <a:solidFill>
                  <a:schemeClr val="tx1"/>
                </a:solidFill>
              </a:rPr>
              <a:t>IN2P3</a:t>
            </a:r>
          </a:p>
          <a:p>
            <a:r>
              <a:rPr lang="zh-CN" altLang="en-US" dirty="0"/>
              <a:t>这个在做传输过程中，和</a:t>
            </a:r>
            <a:r>
              <a:rPr lang="en-US" altLang="zh-CN" dirty="0"/>
              <a:t>DAQ</a:t>
            </a:r>
            <a:r>
              <a:rPr lang="zh-CN" altLang="en-US" dirty="0"/>
              <a:t>团队合作中遇的问题：队列是“先进先出”，如果先传输了不重要的数据，后面急需分析的新数据就得排队，效率很低。我们设计的多优先级队列解决了这个问题：常规数据用低、中优先级队列，紧急需优先分析的数据直接进高优先级队列，系统会优先处理，避免了“急数据等慢传输”</a:t>
            </a:r>
          </a:p>
        </p:txBody>
      </p:sp>
      <p:sp>
        <p:nvSpPr>
          <p:cNvPr id="4" name="灯片编号占位符 3"/>
          <p:cNvSpPr>
            <a:spLocks noGrp="1"/>
          </p:cNvSpPr>
          <p:nvPr>
            <p:ph type="sldNum" sz="quarter" idx="5"/>
          </p:nvPr>
        </p:nvSpPr>
        <p:spPr/>
        <p:txBody>
          <a:bodyPr/>
          <a:lstStyle/>
          <a:p>
            <a:fld id="{56717EC1-A5BC-2E4D-BD73-CE0F8AFAF0AA}" type="slidenum">
              <a:rPr lang="en-US" smtClean="0"/>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chemeClr val="tx1"/>
                </a:solidFill>
              </a:rPr>
              <a:t>JINR</a:t>
            </a:r>
            <a:r>
              <a:rPr lang="zh-CN" altLang="en-US" sz="1200" dirty="0">
                <a:solidFill>
                  <a:schemeClr val="tx1"/>
                </a:solidFill>
              </a:rPr>
              <a:t>、</a:t>
            </a:r>
            <a:r>
              <a:rPr lang="en-US" altLang="zh-CN" sz="1200" dirty="0">
                <a:solidFill>
                  <a:schemeClr val="tx1"/>
                </a:solidFill>
              </a:rPr>
              <a:t>CNAF</a:t>
            </a:r>
            <a:r>
              <a:rPr lang="zh-CN" altLang="en-US" sz="1200" dirty="0">
                <a:solidFill>
                  <a:schemeClr val="tx1"/>
                </a:solidFill>
              </a:rPr>
              <a:t>、</a:t>
            </a:r>
            <a:r>
              <a:rPr lang="en-US" altLang="zh-CN" sz="1200" dirty="0">
                <a:solidFill>
                  <a:schemeClr val="tx1"/>
                </a:solidFill>
              </a:rPr>
              <a:t>IN2P3</a:t>
            </a:r>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00" dirty="0">
                <a:solidFill>
                  <a:srgbClr val="000000"/>
                </a:solidFill>
                <a:effectLst/>
                <a:latin typeface="Segoe UI" panose="020B0502040204020203" pitchFamily="34" charset="0"/>
                <a:ea typeface="等线" panose="02010600030101010101" pitchFamily="2" charset="-122"/>
                <a:cs typeface="Segoe UI" panose="020B0502040204020203" pitchFamily="34" charset="0"/>
              </a:rPr>
              <a:t>报告的第一部分</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为</a:t>
            </a:r>
            <a:r>
              <a:rPr lang="zh-CN" altLang="zh-CN" sz="1200" b="1" kern="100" dirty="0">
                <a:effectLst/>
                <a:latin typeface="等线" panose="02010600030101010101" pitchFamily="2" charset="-122"/>
                <a:ea typeface="等线" panose="02010600030101010101" pitchFamily="2" charset="-122"/>
                <a:cs typeface="Times New Roman" panose="02020603050405020304" pitchFamily="18" charset="0"/>
              </a:rPr>
              <a:t>大科学装置</a:t>
            </a:r>
            <a:r>
              <a:rPr lang="en-US" altLang="zh-CN" sz="1200" b="1"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200" b="1" kern="100" dirty="0">
                <a:effectLst/>
                <a:latin typeface="等线" panose="02010600030101010101" pitchFamily="2" charset="-122"/>
                <a:ea typeface="等线" panose="02010600030101010101" pitchFamily="2" charset="-122"/>
                <a:cs typeface="Times New Roman" panose="02020603050405020304" pitchFamily="18" charset="0"/>
              </a:rPr>
              <a:t>大科学数据</a:t>
            </a:r>
            <a:r>
              <a:rPr lang="en-US" altLang="zh-CN" sz="1200" kern="100" dirty="0">
                <a:solidFill>
                  <a:srgbClr val="000000"/>
                </a:solidFill>
                <a:effectLst/>
                <a:latin typeface="Segoe UI" panose="020B0502040204020203" pitchFamily="34" charset="0"/>
                <a:ea typeface="等线" panose="02010600030101010101" pitchFamily="2" charset="-122"/>
                <a:cs typeface="Times New Roman" panose="02020603050405020304" pitchFamily="18" charset="0"/>
              </a:rPr>
              <a:t> </a:t>
            </a:r>
            <a:endParaRPr lang="en-US" altLang="zh-CN" sz="1200" kern="100" dirty="0">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在当今高能物理领域，实验的数据量呈爆发式增长，早期的</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TB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级已跃升至如今的</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PB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级，并正向</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EB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级迈进。</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以</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CERN</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为例：</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09</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年约</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15 PB</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增长到</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16</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年的约</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50 PB</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21</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年</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180PB</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25</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年预计</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400 PB</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实验数据。</a:t>
            </a:r>
          </a:p>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数据传输并非孤立存在，而是与多个科研要素紧密关联、相互影响。科学数据管理、高性能网络、大规模数据存储、数据传输协议，乃至服务器硬件性能、操作系统、协议栈及文件特性，共同构成影响数据传输效率的因素。就像海洋中的冰山，露出水面的是数据传输系统，而水下支撑它的，正是这些紧密关联的科研要素，它们协同作用，决定着数据传输的效率与质量</a:t>
            </a:r>
            <a:r>
              <a:rPr lang="zh-CN" altLang="zh-CN" sz="1800" kern="100" dirty="0">
                <a:solidFill>
                  <a:srgbClr val="000000"/>
                </a:solidFill>
                <a:effectLst/>
                <a:latin typeface="等线" panose="02010600030101010101" pitchFamily="2" charset="-122"/>
                <a:ea typeface="Inter"/>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首先是数据管理</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传输系统不只是完成数据的物理位置迁移，更要保障所传数据具备高质量。数据作为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AI</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的燃料，</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决定者</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AI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输出结果的可靠性，优质的数据集目前在科研领域具有不可替代的重要性</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。因此，数据传输系统与数据管理系统以松耦合方式进行集成，作为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DOMAS</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功能模块进行发布，为光源、天体、粒子物理等多个领域提供数据传输服务。</a:t>
            </a:r>
          </a:p>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高性能网络：常言道</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逢山开路，遇水架桥</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，于数据传输而言，网络就是承载数据流通的</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信息高速路</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。在打造这一</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通路</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上，高能所取得积极进展。</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p>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Inter"/>
                <a:ea typeface="等线" panose="02010600030101010101" pitchFamily="2" charset="-122"/>
                <a:cs typeface="Times New Roman" panose="02020603050405020304" pitchFamily="18" charset="0"/>
              </a:rPr>
              <a:t>古人云</a:t>
            </a:r>
            <a:r>
              <a:rPr lang="en-US" altLang="zh-CN" sz="18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dirty="0">
                <a:solidFill>
                  <a:srgbClr val="000000"/>
                </a:solidFill>
                <a:effectLst/>
                <a:latin typeface="Inter"/>
                <a:ea typeface="等线" panose="02010600030101010101" pitchFamily="2" charset="-122"/>
                <a:cs typeface="Times New Roman" panose="02020603050405020304" pitchFamily="18" charset="0"/>
              </a:rPr>
              <a:t>兵马未动，粮草先行</a:t>
            </a:r>
            <a:r>
              <a:rPr lang="en-US" altLang="zh-CN" sz="1800" dirty="0">
                <a:solidFill>
                  <a:srgbClr val="000000"/>
                </a:solidFill>
                <a:effectLst/>
                <a:latin typeface="Inter"/>
                <a:ea typeface="等线" panose="02010600030101010101" pitchFamily="2" charset="-122"/>
                <a:cs typeface="Times New Roman" panose="02020603050405020304" pitchFamily="18" charset="0"/>
              </a:rPr>
              <a:t>”</a:t>
            </a:r>
            <a:r>
              <a:rPr lang="zh-CN" altLang="zh-CN" sz="1800" dirty="0">
                <a:solidFill>
                  <a:srgbClr val="000000"/>
                </a:solidFill>
                <a:effectLst/>
                <a:latin typeface="Inter"/>
                <a:ea typeface="等线" panose="02010600030101010101" pitchFamily="2" charset="-122"/>
                <a:cs typeface="Times New Roman" panose="02020603050405020304" pitchFamily="18" charset="0"/>
              </a:rPr>
              <a:t>，对数据传输来说，存储就是支撑数据留存的</a:t>
            </a:r>
            <a:r>
              <a:rPr lang="en-US" altLang="zh-CN" sz="18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dirty="0">
                <a:solidFill>
                  <a:srgbClr val="000000"/>
                </a:solidFill>
                <a:effectLst/>
                <a:latin typeface="Inter"/>
                <a:ea typeface="等线" panose="02010600030101010101" pitchFamily="2" charset="-122"/>
                <a:cs typeface="Times New Roman" panose="02020603050405020304" pitchFamily="18" charset="0"/>
              </a:rPr>
              <a:t>数据粮仓</a:t>
            </a:r>
            <a:r>
              <a:rPr lang="en-US" altLang="zh-CN" sz="1800" dirty="0">
                <a:solidFill>
                  <a:srgbClr val="000000"/>
                </a:solidFill>
                <a:effectLst/>
                <a:latin typeface="Inter"/>
                <a:ea typeface="等线" panose="02010600030101010101" pitchFamily="2" charset="-122"/>
                <a:cs typeface="Times New Roman" panose="02020603050405020304" pitchFamily="18" charset="0"/>
              </a:rPr>
              <a:t>”</a:t>
            </a:r>
            <a:r>
              <a:rPr lang="zh-CN" altLang="zh-CN" sz="1800" dirty="0">
                <a:solidFill>
                  <a:srgbClr val="000000"/>
                </a:solidFill>
                <a:effectLst/>
                <a:latin typeface="Inter"/>
                <a:ea typeface="等线" panose="02010600030101010101" pitchFamily="2" charset="-122"/>
                <a:cs typeface="Times New Roman" panose="02020603050405020304" pitchFamily="18" charset="0"/>
              </a:rPr>
              <a:t>。</a:t>
            </a:r>
            <a:r>
              <a:rPr lang="zh-CN" altLang="zh-CN" sz="1800" dirty="0">
                <a:solidFill>
                  <a:srgbClr val="000000"/>
                </a:solidFill>
                <a:effectLst/>
                <a:ea typeface="Inter"/>
                <a:cs typeface="Times New Roman" panose="02020603050405020304" pitchFamily="18" charset="0"/>
              </a:rPr>
              <a:t> </a:t>
            </a:r>
            <a:r>
              <a:rPr lang="zh-CN" altLang="zh-CN" sz="1800" dirty="0">
                <a:solidFill>
                  <a:srgbClr val="000000"/>
                </a:solidFill>
                <a:effectLst/>
                <a:latin typeface="Inter"/>
                <a:ea typeface="等线" panose="02010600030101010101" pitchFamily="2" charset="-122"/>
                <a:cs typeface="Times New Roman" panose="02020603050405020304" pitchFamily="18" charset="0"/>
              </a:rPr>
              <a:t>在打造这一</a:t>
            </a:r>
            <a:r>
              <a:rPr lang="en-US" altLang="zh-CN" sz="18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dirty="0">
                <a:solidFill>
                  <a:srgbClr val="000000"/>
                </a:solidFill>
                <a:effectLst/>
                <a:latin typeface="Inter"/>
                <a:ea typeface="等线" panose="02010600030101010101" pitchFamily="2" charset="-122"/>
                <a:cs typeface="Times New Roman" panose="02020603050405020304" pitchFamily="18" charset="0"/>
              </a:rPr>
              <a:t>粮仓</a:t>
            </a:r>
            <a:r>
              <a:rPr lang="en-US" altLang="zh-CN" sz="18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dirty="0">
                <a:solidFill>
                  <a:srgbClr val="000000"/>
                </a:solidFill>
                <a:effectLst/>
                <a:latin typeface="Inter"/>
                <a:ea typeface="等线" panose="02010600030101010101" pitchFamily="2" charset="-122"/>
                <a:cs typeface="Times New Roman" panose="02020603050405020304" pitchFamily="18" charset="0"/>
              </a:rPr>
              <a:t>上，高能所已形成成熟的分级存储体系，</a:t>
            </a:r>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266700" algn="just"/>
            <a:r>
              <a:rPr lang="en-US" altLang="zh-CN" sz="1800" kern="100" dirty="0">
                <a:effectLst/>
                <a:latin typeface="Inter"/>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常言道</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工欲善其事，必先利其器</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，于数据传输而言，协议就是规范数据流通的</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交通规则</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。在制定这些</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规则</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上，传输系统适配不同需求场景，集成多种协议，为数据可靠传输筑牢基础，让科研数据在传输</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道路</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上有序迁移。</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en-US" altLang="zh-CN" sz="1800" kern="100" dirty="0">
                <a:effectLst/>
                <a:latin typeface="Inter"/>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en-US" altLang="zh-CN" sz="1800" kern="100" dirty="0" err="1">
                <a:solidFill>
                  <a:srgbClr val="000000"/>
                </a:solidFill>
                <a:effectLst/>
                <a:latin typeface="Inter"/>
                <a:ea typeface="等线" panose="02010600030101010101" pitchFamily="2" charset="-122"/>
                <a:cs typeface="Times New Roman" panose="02020603050405020304" pitchFamily="18" charset="0"/>
              </a:rPr>
              <a:t>bbcp</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由斯坦福直线加速器中心（</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SLAC</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）开发，在与上海科技大学雷蕾老师合作的过程中，我们对该协议进行了实际应用</a:t>
            </a:r>
            <a:r>
              <a:rPr lang="zh-CN" altLang="zh-CN" sz="1800" kern="100" dirty="0">
                <a:solidFill>
                  <a:srgbClr val="000000"/>
                </a:solidFill>
                <a:effectLst/>
                <a:latin typeface="等线" panose="02010600030101010101" pitchFamily="2" charset="-122"/>
                <a:ea typeface="Inter"/>
                <a:cs typeface="Times New Roman" panose="02020603050405020304" pitchFamily="18" charset="0"/>
              </a:rPr>
              <a:t>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在文件特性方面，压缩特性备受关注。以日本的</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SPring-8 </a:t>
            </a:r>
            <a:r>
              <a:rPr lang="zh-CN" altLang="zh-CN" sz="1800" b="1" kern="100" dirty="0">
                <a:solidFill>
                  <a:srgbClr val="000000"/>
                </a:solidFill>
                <a:effectLst/>
                <a:latin typeface="Inter"/>
                <a:ea typeface="等线" panose="02010600030101010101" pitchFamily="2" charset="-122"/>
                <a:cs typeface="Times New Roman" panose="02020603050405020304" pitchFamily="18" charset="0"/>
              </a:rPr>
              <a:t>升级为例</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，该装置预计建成后每年产生的数据量高达</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30 EB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。而借助边缘计算方法进行无损压缩后，数据量大幅降低，仅为原始数据的</a:t>
            </a:r>
            <a:r>
              <a:rPr lang="en-US" altLang="zh-CN" sz="1800" kern="100" dirty="0">
                <a:solidFill>
                  <a:srgbClr val="000000"/>
                </a:solidFill>
                <a:effectLst/>
                <a:latin typeface="Inter"/>
                <a:ea typeface="等线" panose="02010600030101010101" pitchFamily="2" charset="-122"/>
                <a:cs typeface="Times New Roman" panose="02020603050405020304" pitchFamily="18" charset="0"/>
              </a:rPr>
              <a:t> 2% </a:t>
            </a:r>
            <a:r>
              <a:rPr lang="zh-CN" altLang="zh-CN" sz="1800" kern="100" dirty="0">
                <a:solidFill>
                  <a:srgbClr val="000000"/>
                </a:solidFill>
                <a:effectLst/>
                <a:latin typeface="Inter"/>
                <a:ea typeface="等线" panose="02010600030101010101" pitchFamily="2" charset="-122"/>
                <a:cs typeface="Times New Roman" panose="02020603050405020304" pitchFamily="18" charset="0"/>
              </a:rPr>
              <a: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image" Target="NULL" TargetMode="External"/><Relationship Id="rId4" Type="http://schemas.openxmlformats.org/officeDocument/2006/relationships/tags" Target="../tags/tag12.xml"/><Relationship Id="rId9"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10" Type="http://schemas.openxmlformats.org/officeDocument/2006/relationships/image" Target="NULL" TargetMode="External"/><Relationship Id="rId4" Type="http://schemas.openxmlformats.org/officeDocument/2006/relationships/tags" Target="../tags/tag26.xml"/><Relationship Id="rId9"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0" y="1967696"/>
            <a:ext cx="12192000"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1300481" y="4013936"/>
            <a:ext cx="4561433" cy="340814"/>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r="70653"/>
          <a:stretch>
            <a:fillRect/>
          </a:stretch>
        </p:blipFill>
        <p:spPr>
          <a:xfrm>
            <a:off x="165851" y="233274"/>
            <a:ext cx="1531276" cy="741191"/>
          </a:xfrm>
          <a:prstGeom prst="rect">
            <a:avLst/>
          </a:prstGeom>
        </p:spPr>
      </p:pic>
      <p:grpSp>
        <p:nvGrpSpPr>
          <p:cNvPr id="33" name="组合 32"/>
          <p:cNvGrpSpPr/>
          <p:nvPr/>
        </p:nvGrpSpPr>
        <p:grpSpPr>
          <a:xfrm>
            <a:off x="0" y="1102039"/>
            <a:ext cx="12192000" cy="110846"/>
            <a:chOff x="0" y="846225"/>
            <a:chExt cx="9144000" cy="110846"/>
          </a:xfrm>
        </p:grpSpPr>
        <p:grpSp>
          <p:nvGrpSpPr>
            <p:cNvPr id="34" name="组合 33"/>
            <p:cNvGrpSpPr/>
            <p:nvPr/>
          </p:nvGrpSpPr>
          <p:grpSpPr>
            <a:xfrm>
              <a:off x="0" y="846226"/>
              <a:ext cx="9144000" cy="110845"/>
              <a:chOff x="0" y="846226"/>
              <a:chExt cx="9144000" cy="110845"/>
            </a:xfrm>
          </p:grpSpPr>
          <p:sp>
            <p:nvSpPr>
              <p:cNvPr id="38" name="矩形 37"/>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35" name="直接连接符 34"/>
            <p:cNvCxnSpPr/>
            <p:nvPr/>
          </p:nvCxnSpPr>
          <p:spPr>
            <a:xfrm flipV="1">
              <a:off x="975360" y="846225"/>
              <a:ext cx="0" cy="11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a:off x="7285939" y="6472191"/>
            <a:ext cx="4906063" cy="400110"/>
            <a:chOff x="3891916" y="6461760"/>
            <a:chExt cx="5252086" cy="515112"/>
          </a:xfrm>
        </p:grpSpPr>
        <p:sp>
          <p:nvSpPr>
            <p:cNvPr id="41" name="文本框 40"/>
            <p:cNvSpPr txBox="1"/>
            <p:nvPr/>
          </p:nvSpPr>
          <p:spPr>
            <a:xfrm>
              <a:off x="3891916" y="6461760"/>
              <a:ext cx="5252086" cy="515112"/>
            </a:xfrm>
            <a:prstGeom prst="rect">
              <a:avLst/>
            </a:prstGeom>
            <a:solidFill>
              <a:srgbClr val="000099"/>
            </a:solidFill>
            <a:ln>
              <a:noFill/>
            </a:ln>
          </p:spPr>
          <p:txBody>
            <a:bodyPr wrap="square" rtlCol="0">
              <a:spAutoFit/>
            </a:bodyPr>
            <a:lstStyle/>
            <a:p>
              <a:pPr algn="r"/>
              <a:endParaRPr lang="zh-CN" altLang="en-US" sz="20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2" name="直角三角形 41"/>
            <p:cNvSpPr/>
            <p:nvPr/>
          </p:nvSpPr>
          <p:spPr>
            <a:xfrm flipV="1">
              <a:off x="3892140" y="6461761"/>
              <a:ext cx="655405" cy="339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43" name="菱形 42"/>
          <p:cNvSpPr/>
          <p:nvPr/>
        </p:nvSpPr>
        <p:spPr>
          <a:xfrm>
            <a:off x="6003008"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4" name="文本框 43"/>
          <p:cNvSpPr txBox="1"/>
          <p:nvPr/>
        </p:nvSpPr>
        <p:spPr>
          <a:xfrm>
            <a:off x="7701546" y="6496436"/>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计算中心</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
        <p:nvSpPr>
          <p:cNvPr id="45" name="副标题 2"/>
          <p:cNvSpPr txBox="1"/>
          <p:nvPr/>
        </p:nvSpPr>
        <p:spPr>
          <a:xfrm>
            <a:off x="0" y="6404058"/>
            <a:ext cx="7465232" cy="239653"/>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Font typeface="Wingdings" panose="05000000000000000000" pitchFamily="2" charset="2"/>
              <a:buChar char="l"/>
              <a:defRPr sz="2800" kern="1200" baseline="0">
                <a:solidFill>
                  <a:schemeClr val="tx1"/>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marL="0" indent="0" algn="l">
              <a:buNone/>
            </a:pPr>
            <a:r>
              <a:rPr lang="zh-CN" altLang="en-US" sz="1600" dirty="0"/>
              <a:t>二零二零年终总结 报告</a:t>
            </a:r>
            <a:endParaRPr lang="en-US" altLang="zh-CN" sz="1600" dirty="0"/>
          </a:p>
        </p:txBody>
      </p:sp>
      <p:cxnSp>
        <p:nvCxnSpPr>
          <p:cNvPr id="3" name="直接连接符 2"/>
          <p:cNvCxnSpPr/>
          <p:nvPr/>
        </p:nvCxnSpPr>
        <p:spPr>
          <a:xfrm>
            <a:off x="1" y="6721454"/>
            <a:ext cx="7373721"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3" name="文本占位符 5"/>
          <p:cNvSpPr>
            <a:spLocks noGrp="1"/>
          </p:cNvSpPr>
          <p:nvPr>
            <p:ph type="body" sz="quarter" idx="11" hasCustomPrompt="1"/>
          </p:nvPr>
        </p:nvSpPr>
        <p:spPr>
          <a:xfrm>
            <a:off x="1300481" y="4417132"/>
            <a:ext cx="4555735" cy="373753"/>
          </a:xfrm>
        </p:spPr>
        <p:txBody>
          <a:bodyPr anchor="ctr"/>
          <a:lstStyle>
            <a:lvl1pPr marL="0" indent="0">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300481" y="4853266"/>
            <a:ext cx="4555735" cy="373753"/>
          </a:xfrm>
        </p:spPr>
        <p:txBody>
          <a:bodyPr anchor="ctr">
            <a:normAutofit/>
          </a:bodyPr>
          <a:lstStyle>
            <a:lvl1pPr marL="0" indent="0">
              <a:buNone/>
              <a:defRPr sz="2400" b="0">
                <a:solidFill>
                  <a:srgbClr val="A40000"/>
                </a:solidFill>
              </a:defRPr>
            </a:lvl1pPr>
          </a:lstStyle>
          <a:p>
            <a:pPr lvl="0"/>
            <a:r>
              <a:rPr lang="en-US" altLang="zh-CN" dirty="0"/>
              <a:t>date</a:t>
            </a:r>
            <a:endParaRPr lang="zh-CN" altLang="en-US" dirty="0"/>
          </a:p>
        </p:txBody>
      </p:sp>
      <p:pic>
        <p:nvPicPr>
          <p:cNvPr id="21" name="图片 20"/>
          <p:cNvPicPr>
            <a:picLocks noChangeAspect="1"/>
          </p:cNvPicPr>
          <p:nvPr userDrawn="1"/>
        </p:nvPicPr>
        <p:blipFill>
          <a:blip r:embed="rId3"/>
          <a:stretch>
            <a:fillRect/>
          </a:stretch>
        </p:blipFill>
        <p:spPr>
          <a:xfrm>
            <a:off x="11064552" y="233274"/>
            <a:ext cx="922538" cy="720912"/>
          </a:xfrm>
          <a:prstGeom prst="rect">
            <a:avLst/>
          </a:prstGeom>
        </p:spPr>
      </p:pic>
      <p:pic>
        <p:nvPicPr>
          <p:cNvPr id="20" name="图片 19"/>
          <p:cNvPicPr>
            <a:picLocks noChangeAspect="1"/>
          </p:cNvPicPr>
          <p:nvPr userDrawn="1"/>
        </p:nvPicPr>
        <p:blipFill>
          <a:blip r:embed="rId4"/>
          <a:stretch>
            <a:fillRect/>
          </a:stretch>
        </p:blipFill>
        <p:spPr>
          <a:xfrm>
            <a:off x="7824192" y="255049"/>
            <a:ext cx="3288365" cy="6536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文本占位符 3"/>
          <p:cNvSpPr>
            <a:spLocks noGrp="1"/>
          </p:cNvSpPr>
          <p:nvPr>
            <p:ph type="body" sz="quarter" idx="15" hasCustomPrompt="1"/>
          </p:nvPr>
        </p:nvSpPr>
        <p:spPr>
          <a:xfrm>
            <a:off x="1583499" y="116632"/>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pic>
        <p:nvPicPr>
          <p:cNvPr id="4" name="图片 3"/>
          <p:cNvPicPr>
            <a:picLocks noChangeAspect="1"/>
          </p:cNvPicPr>
          <p:nvPr userDrawn="1"/>
        </p:nvPicPr>
        <p:blipFill>
          <a:blip r:embed="rId2"/>
          <a:stretch>
            <a:fillRect/>
          </a:stretch>
        </p:blipFill>
        <p:spPr>
          <a:xfrm>
            <a:off x="8472264" y="-5508"/>
            <a:ext cx="3719736" cy="84186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1109" y="1232362"/>
            <a:ext cx="2819400" cy="5120640"/>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048021" y="1232362"/>
            <a:ext cx="7315200" cy="5120640"/>
          </a:xfrm>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文本占位符 3"/>
          <p:cNvSpPr>
            <a:spLocks noGrp="1"/>
          </p:cNvSpPr>
          <p:nvPr>
            <p:ph type="body" sz="quarter" idx="15" hasCustomPrompt="1"/>
          </p:nvPr>
        </p:nvSpPr>
        <p:spPr>
          <a:xfrm>
            <a:off x="1583499" y="116632"/>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pic>
        <p:nvPicPr>
          <p:cNvPr id="6" name="图片 5"/>
          <p:cNvPicPr>
            <a:picLocks noChangeAspect="1"/>
          </p:cNvPicPr>
          <p:nvPr userDrawn="1"/>
        </p:nvPicPr>
        <p:blipFill>
          <a:blip r:embed="rId2"/>
          <a:stretch>
            <a:fillRect/>
          </a:stretch>
        </p:blipFill>
        <p:spPr>
          <a:xfrm>
            <a:off x="8472264" y="-5508"/>
            <a:ext cx="3719736" cy="841866"/>
          </a:xfrm>
          <a:prstGeom prst="rect">
            <a:avLst/>
          </a:prstGeom>
        </p:spPr>
      </p:pic>
      <p:pic>
        <p:nvPicPr>
          <p:cNvPr id="7" name="图片 6"/>
          <p:cNvPicPr>
            <a:picLocks noChangeAspect="1"/>
          </p:cNvPicPr>
          <p:nvPr userDrawn="1"/>
        </p:nvPicPr>
        <p:blipFill>
          <a:blip r:embed="rId3"/>
          <a:stretch>
            <a:fillRect/>
          </a:stretch>
        </p:blipFill>
        <p:spPr>
          <a:xfrm>
            <a:off x="4583832" y="9717"/>
            <a:ext cx="3974648" cy="79009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4" name="Line 6"/>
          <p:cNvSpPr>
            <a:spLocks noChangeShapeType="1"/>
          </p:cNvSpPr>
          <p:nvPr/>
        </p:nvSpPr>
        <p:spPr bwMode="auto">
          <a:xfrm>
            <a:off x="0" y="5867400"/>
            <a:ext cx="12192000" cy="0"/>
          </a:xfrm>
          <a:prstGeom prst="line">
            <a:avLst/>
          </a:prstGeom>
          <a:noFill/>
          <a:ln w="38100">
            <a:solidFill>
              <a:srgbClr val="00267F"/>
            </a:solidFill>
            <a:round/>
          </a:ln>
          <a:effectLst/>
        </p:spPr>
        <p:txBody>
          <a:bodyPr wrap="none" anchor="ctr"/>
          <a:lstStyle/>
          <a:p>
            <a:pPr eaLnBrk="1" hangingPunct="1">
              <a:lnSpc>
                <a:spcPct val="130000"/>
              </a:lnSpc>
              <a:spcBef>
                <a:spcPct val="20000"/>
              </a:spcBef>
              <a:buClr>
                <a:srgbClr val="FF0066"/>
              </a:buClr>
              <a:buSzPct val="80000"/>
              <a:buFont typeface="Wingdings" panose="05000000000000000000" pitchFamily="2" charset="2"/>
              <a:buChar char="è"/>
              <a:defRPr/>
            </a:pPr>
            <a:endParaRPr lang="zh-CN" altLang="en-US" sz="1800">
              <a:effectLst>
                <a:outerShdw blurRad="38100" dist="38100" dir="2700000" algn="tl">
                  <a:srgbClr val="000000">
                    <a:alpha val="43137"/>
                  </a:srgbClr>
                </a:outerShdw>
              </a:effectLst>
            </a:endParaRPr>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1" y="155575"/>
            <a:ext cx="4230095" cy="82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ctrTitle" sz="quarter"/>
          </p:nvPr>
        </p:nvSpPr>
        <p:spPr>
          <a:xfrm>
            <a:off x="1422400" y="1524000"/>
            <a:ext cx="9347200" cy="1143000"/>
          </a:xfrm>
          <a:noFill/>
        </p:spPr>
        <p:txBody>
          <a:bodyPr wrap="none" lIns="91440" tIns="45720" rIns="91440" bIns="45720"/>
          <a:lstStyle>
            <a:lvl1pPr marL="0">
              <a:defRPr b="0">
                <a:solidFill>
                  <a:srgbClr val="00267F"/>
                </a:solidFill>
                <a:effectLst>
                  <a:outerShdw blurRad="38100" dist="38100" dir="2700000" algn="tl">
                    <a:srgbClr val="C0C0C0"/>
                  </a:outerShdw>
                </a:effectLst>
              </a:defRPr>
            </a:lvl1pPr>
          </a:lstStyle>
          <a:p>
            <a:r>
              <a:rPr lang="en-GB"/>
              <a:t>Click to edit Master title style</a:t>
            </a:r>
          </a:p>
        </p:txBody>
      </p:sp>
      <p:sp>
        <p:nvSpPr>
          <p:cNvPr id="50180" name="Rectangle 4"/>
          <p:cNvSpPr>
            <a:spLocks noGrp="1" noChangeArrowheads="1"/>
          </p:cNvSpPr>
          <p:nvPr>
            <p:ph type="subTitle" sz="quarter" idx="1"/>
          </p:nvPr>
        </p:nvSpPr>
        <p:spPr>
          <a:xfrm>
            <a:off x="1422400" y="3124200"/>
            <a:ext cx="9347200" cy="838200"/>
          </a:xfrm>
          <a:ln w="9525"/>
        </p:spPr>
        <p:txBody>
          <a:bodyPr wrap="none"/>
          <a:lstStyle>
            <a:lvl1pPr marL="0" indent="0">
              <a:buFont typeface="Wingdings" panose="05000000000000000000" pitchFamily="2" charset="2"/>
              <a:buNone/>
              <a:defRPr sz="3200" b="1"/>
            </a:lvl1pPr>
          </a:lstStyle>
          <a:p>
            <a:r>
              <a:rPr lang="en-GB"/>
              <a:t>Click to edit Master subtitle style</a:t>
            </a:r>
          </a:p>
        </p:txBody>
      </p:sp>
      <p:sp>
        <p:nvSpPr>
          <p:cNvPr id="7" name="Rectangle 2"/>
          <p:cNvSpPr>
            <a:spLocks noGrp="1" noChangeArrowheads="1"/>
          </p:cNvSpPr>
          <p:nvPr>
            <p:ph type="dt" sz="quarter" idx="10"/>
          </p:nvPr>
        </p:nvSpPr>
        <p:spPr bwMode="auto">
          <a:xfrm>
            <a:off x="9144000" y="5943600"/>
            <a:ext cx="2540000" cy="457200"/>
          </a:xfrm>
          <a:prstGeom prst="rect">
            <a:avLst/>
          </a:prstGeom>
          <a:ln>
            <a:miter lim="800000"/>
          </a:ln>
        </p:spPr>
        <p:txBody>
          <a:bodyPr vert="horz" wrap="square" lIns="91440" tIns="45720" rIns="91440" bIns="45720" numCol="1" anchor="t" anchorCtr="0" compatLnSpc="1"/>
          <a:lstStyle>
            <a:lvl1pPr eaLnBrk="1" hangingPunct="1">
              <a:lnSpc>
                <a:spcPct val="100000"/>
              </a:lnSpc>
              <a:spcBef>
                <a:spcPct val="0"/>
              </a:spcBef>
              <a:buClrTx/>
              <a:buSzTx/>
              <a:buFontTx/>
              <a:buNone/>
              <a:defRPr>
                <a:effectLst/>
                <a:ea typeface="宋体" panose="02010600030101010101" pitchFamily="2" charset="-122"/>
              </a:defRPr>
            </a:lvl1pPr>
          </a:lstStyle>
          <a:p>
            <a:pPr>
              <a:defRPr/>
            </a:pPr>
            <a:endParaRPr lang="zh-CN" altLang="en-GB"/>
          </a:p>
        </p:txBody>
      </p:sp>
      <p:pic>
        <p:nvPicPr>
          <p:cNvPr id="10" name="图片 9"/>
          <p:cNvPicPr>
            <a:picLocks noChangeAspect="1"/>
          </p:cNvPicPr>
          <p:nvPr userDrawn="1"/>
        </p:nvPicPr>
        <p:blipFill>
          <a:blip r:embed="rId3"/>
          <a:stretch>
            <a:fillRect/>
          </a:stretch>
        </p:blipFill>
        <p:spPr>
          <a:xfrm>
            <a:off x="8328248" y="32601"/>
            <a:ext cx="3719736" cy="841866"/>
          </a:xfrm>
          <a:prstGeom prst="rect">
            <a:avLst/>
          </a:prstGeom>
        </p:spPr>
      </p:pic>
      <p:pic>
        <p:nvPicPr>
          <p:cNvPr id="8" name="图片 7"/>
          <p:cNvPicPr>
            <a:picLocks noChangeAspect="1"/>
          </p:cNvPicPr>
          <p:nvPr userDrawn="1"/>
        </p:nvPicPr>
        <p:blipFill>
          <a:blip r:embed="rId4"/>
          <a:stretch>
            <a:fillRect/>
          </a:stretch>
        </p:blipFill>
        <p:spPr>
          <a:xfrm>
            <a:off x="4511824" y="122475"/>
            <a:ext cx="3974648" cy="790092"/>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2025/8/27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5" name="图片 4"/>
          <p:cNvPicPr>
            <a:picLocks noChangeAspect="1"/>
          </p:cNvPicPr>
          <p:nvPr userDrawn="1"/>
        </p:nvPicPr>
        <p:blipFill>
          <a:blip r:embed="rId2"/>
          <a:stretch>
            <a:fillRect/>
          </a:stretch>
        </p:blipFill>
        <p:spPr>
          <a:xfrm>
            <a:off x="8472264" y="-5508"/>
            <a:ext cx="3719736" cy="841866"/>
          </a:xfrm>
          <a:prstGeom prst="rect">
            <a:avLst/>
          </a:prstGeom>
        </p:spPr>
      </p:pic>
      <p:pic>
        <p:nvPicPr>
          <p:cNvPr id="6" name="图片 5"/>
          <p:cNvPicPr>
            <a:picLocks noChangeAspect="1"/>
          </p:cNvPicPr>
          <p:nvPr userDrawn="1"/>
        </p:nvPicPr>
        <p:blipFill>
          <a:blip r:embed="rId3"/>
          <a:stretch>
            <a:fillRect/>
          </a:stretch>
        </p:blipFill>
        <p:spPr>
          <a:xfrm>
            <a:off x="4517650" y="20379"/>
            <a:ext cx="3974648" cy="79009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12192000" cy="936104"/>
          </a:xfrm>
          <a:prstGeom prst="rect">
            <a:avLst/>
          </a:prstGeom>
          <a:solidFill>
            <a:srgbClr val="00B0F0"/>
          </a:solidFill>
          <a:effectLst/>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9600" y="1484784"/>
            <a:ext cx="10972800" cy="48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矩形 7"/>
          <p:cNvSpPr/>
          <p:nvPr userDrawn="1"/>
        </p:nvSpPr>
        <p:spPr>
          <a:xfrm>
            <a:off x="0" y="6606480"/>
            <a:ext cx="12192000" cy="2880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fld id="{70FF7DB3-1718-423B-8293-DE88ABDFAFDF}" type="slidenum">
              <a:rPr lang="zh-CN" altLang="en-US" sz="1400" smtClean="0"/>
              <a:t>‹#›</a:t>
            </a:fld>
            <a:r>
              <a:rPr lang="en-US" altLang="zh-CN" sz="1400" dirty="0"/>
              <a:t>/46</a:t>
            </a:r>
            <a:endParaRPr lang="zh-CN" altLang="en-US" sz="180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目录页">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0" y="0"/>
            <a:ext cx="12192000" cy="1008000"/>
          </a:xfrm>
          <a:prstGeom prst="rect">
            <a:avLst/>
          </a:prstGeom>
        </p:spPr>
        <p:txBody>
          <a:bodyPr anchor="ctr" anchorCtr="0">
            <a:normAutofit/>
          </a:bodyPr>
          <a:lstStyle>
            <a:lvl1pPr marL="182880" indent="0" algn="l" rtl="0" eaLnBrk="0" fontAlgn="base" hangingPunct="0">
              <a:lnSpc>
                <a:spcPct val="150000"/>
              </a:lnSpc>
              <a:spcBef>
                <a:spcPct val="0"/>
              </a:spcBef>
              <a:spcAft>
                <a:spcPct val="0"/>
              </a:spcAft>
              <a:buClr>
                <a:srgbClr val="C00000"/>
              </a:buClr>
              <a:buSzPct val="90000"/>
              <a:buFont typeface="Wingdings" panose="05000000000000000000" pitchFamily="2" charset="2"/>
              <a:buNone/>
              <a:defRPr lang="zh-CN" altLang="en-US" sz="3200" b="1" kern="1200" baseline="0" dirty="0">
                <a:solidFill>
                  <a:schemeClr val="tx1"/>
                </a:solidFill>
                <a:latin typeface="Cambria" panose="02040503050406030204" pitchFamily="18" charset="0"/>
                <a:ea typeface="微软雅黑" panose="020B0503020204020204" charset="-122"/>
                <a:cs typeface="汉仪中圆简"/>
              </a:defRPr>
            </a:lvl1pPr>
          </a:lstStyle>
          <a:p>
            <a:r>
              <a:rPr lang="zh-CN" altLang="en-US" dirty="0"/>
              <a:t>单击此处编辑标题样式</a:t>
            </a:r>
          </a:p>
        </p:txBody>
      </p:sp>
      <p:sp>
        <p:nvSpPr>
          <p:cNvPr id="4" name="文本占位符 3"/>
          <p:cNvSpPr>
            <a:spLocks noGrp="1"/>
          </p:cNvSpPr>
          <p:nvPr>
            <p:ph type="body" sz="quarter" idx="10" hasCustomPrompt="1"/>
          </p:nvPr>
        </p:nvSpPr>
        <p:spPr>
          <a:xfrm>
            <a:off x="935118" y="1484784"/>
            <a:ext cx="11017533" cy="4536504"/>
          </a:xfrm>
          <a:prstGeom prst="rect">
            <a:avLst/>
          </a:prstGeom>
        </p:spPr>
        <p:txBody>
          <a:bodyPr anchor="t" anchorCtr="0">
            <a:normAutofit/>
          </a:bodyPr>
          <a:lstStyle>
            <a:lvl1pPr marL="352425" indent="-352425" algn="l" rtl="0" eaLnBrk="0" fontAlgn="base" hangingPunct="0">
              <a:lnSpc>
                <a:spcPct val="200000"/>
              </a:lnSpc>
              <a:spcBef>
                <a:spcPts val="300"/>
              </a:spcBef>
              <a:spcAft>
                <a:spcPts val="300"/>
              </a:spcAft>
              <a:buClr>
                <a:schemeClr val="tx1"/>
              </a:buClr>
              <a:buSzPct val="90000"/>
              <a:buFont typeface="Wingdings" panose="05000000000000000000" pitchFamily="2" charset="2"/>
              <a:buChar char="n"/>
              <a:defRPr lang="zh-CN" altLang="en-US" sz="2800" b="1" kern="1200" baseline="0" dirty="0" smtClean="0">
                <a:solidFill>
                  <a:schemeClr val="tx1"/>
                </a:solidFill>
                <a:latin typeface="Cambria" panose="02040503050406030204" pitchFamily="18" charset="0"/>
                <a:ea typeface="微软雅黑" panose="020B0503020204020204" charset="-122"/>
                <a:cs typeface="Times New Roman" panose="02020603050405020304" pitchFamily="18" charset="0"/>
              </a:defRPr>
            </a:lvl1pPr>
            <a:lvl2pPr indent="-342900" algn="l" rtl="0" eaLnBrk="0" fontAlgn="base" hangingPunct="0">
              <a:lnSpc>
                <a:spcPct val="150000"/>
              </a:lnSpc>
              <a:spcBef>
                <a:spcPct val="0"/>
              </a:spcBef>
              <a:spcAft>
                <a:spcPct val="0"/>
              </a:spcAft>
              <a:buClr>
                <a:srgbClr val="C00000"/>
              </a:buClr>
              <a:buSzPct val="90000"/>
              <a:buFont typeface="Wingdings" panose="05000000000000000000" pitchFamily="2" charset="2"/>
              <a:buChar char="n"/>
              <a:defRPr lang="zh-CN" altLang="en-US" sz="2100" b="1" kern="1200" dirty="0" smtClean="0">
                <a:solidFill>
                  <a:srgbClr val="002060"/>
                </a:solidFill>
                <a:latin typeface="微软雅黑" panose="020B0503020204020204" charset="-122"/>
                <a:ea typeface="微软雅黑" panose="020B0503020204020204" charset="-122"/>
                <a:cs typeface="汉仪中圆简"/>
              </a:defRPr>
            </a:lvl2pPr>
            <a:lvl3pPr indent="-342900" algn="l" rtl="0" eaLnBrk="0" fontAlgn="base" hangingPunct="0">
              <a:lnSpc>
                <a:spcPct val="150000"/>
              </a:lnSpc>
              <a:spcBef>
                <a:spcPct val="0"/>
              </a:spcBef>
              <a:spcAft>
                <a:spcPct val="0"/>
              </a:spcAft>
              <a:buClr>
                <a:srgbClr val="C00000"/>
              </a:buClr>
              <a:buSzPct val="90000"/>
              <a:buFont typeface="Wingdings" panose="05000000000000000000" pitchFamily="2" charset="2"/>
              <a:buChar char="n"/>
              <a:defRPr lang="zh-CN" altLang="en-US" sz="2100" b="1" kern="1200" dirty="0" smtClean="0">
                <a:solidFill>
                  <a:srgbClr val="002060"/>
                </a:solidFill>
                <a:latin typeface="微软雅黑" panose="020B0503020204020204" charset="-122"/>
                <a:ea typeface="微软雅黑" panose="020B0503020204020204" charset="-122"/>
                <a:cs typeface="汉仪中圆简"/>
              </a:defRPr>
            </a:lvl3pPr>
            <a:lvl4pPr indent="-342900" algn="l" rtl="0" eaLnBrk="0" fontAlgn="base" hangingPunct="0">
              <a:lnSpc>
                <a:spcPct val="150000"/>
              </a:lnSpc>
              <a:spcBef>
                <a:spcPct val="0"/>
              </a:spcBef>
              <a:spcAft>
                <a:spcPct val="0"/>
              </a:spcAft>
              <a:buClr>
                <a:srgbClr val="C00000"/>
              </a:buClr>
              <a:buSzPct val="90000"/>
              <a:buFont typeface="Wingdings" panose="05000000000000000000" pitchFamily="2" charset="2"/>
              <a:buChar char="n"/>
              <a:defRPr lang="zh-CN" altLang="en-US" sz="2100" b="1" kern="1200" dirty="0" smtClean="0">
                <a:solidFill>
                  <a:srgbClr val="002060"/>
                </a:solidFill>
                <a:latin typeface="微软雅黑" panose="020B0503020204020204" charset="-122"/>
                <a:ea typeface="微软雅黑" panose="020B0503020204020204" charset="-122"/>
                <a:cs typeface="汉仪中圆简"/>
              </a:defRPr>
            </a:lvl4pPr>
            <a:lvl5pPr indent="-342900" algn="l" rtl="0" eaLnBrk="0" fontAlgn="base" hangingPunct="0">
              <a:lnSpc>
                <a:spcPct val="150000"/>
              </a:lnSpc>
              <a:spcBef>
                <a:spcPct val="0"/>
              </a:spcBef>
              <a:spcAft>
                <a:spcPct val="0"/>
              </a:spcAft>
              <a:buClr>
                <a:srgbClr val="C00000"/>
              </a:buClr>
              <a:buSzPct val="90000"/>
              <a:buFont typeface="Wingdings" panose="05000000000000000000" pitchFamily="2" charset="2"/>
              <a:buChar char="n"/>
              <a:defRPr lang="zh-CN" altLang="en-US" sz="2100" b="1" kern="1200" dirty="0">
                <a:solidFill>
                  <a:srgbClr val="002060"/>
                </a:solidFill>
                <a:latin typeface="微软雅黑" panose="020B0503020204020204" charset="-122"/>
                <a:ea typeface="微软雅黑" panose="020B0503020204020204" charset="-122"/>
                <a:cs typeface="汉仪中圆简"/>
              </a:defRPr>
            </a:lvl5pPr>
          </a:lstStyle>
          <a:p>
            <a:pPr lvl="0"/>
            <a:r>
              <a:rPr lang="zh-CN" altLang="en-US" dirty="0"/>
              <a:t>单击此处添加目录</a:t>
            </a:r>
          </a:p>
        </p:txBody>
      </p:sp>
      <p:sp>
        <p:nvSpPr>
          <p:cNvPr id="15" name="灯片编号占位符 5"/>
          <p:cNvSpPr>
            <a:spLocks noGrp="1"/>
          </p:cNvSpPr>
          <p:nvPr>
            <p:ph type="sldNum" sz="quarter" idx="4"/>
          </p:nvPr>
        </p:nvSpPr>
        <p:spPr>
          <a:xfrm>
            <a:off x="10896533" y="6390794"/>
            <a:ext cx="1248139" cy="365125"/>
          </a:xfrm>
          <a:prstGeom prst="rect">
            <a:avLst/>
          </a:prstGeom>
        </p:spPr>
        <p:txBody>
          <a:bodyPr vert="horz" lIns="91440" tIns="45720" rIns="91440" bIns="45720" rtlCol="0" anchor="ctr"/>
          <a:lstStyle>
            <a:lvl1pPr algn="r">
              <a:defRPr sz="2000" b="1">
                <a:solidFill>
                  <a:schemeClr val="accent6">
                    <a:lumMod val="50000"/>
                  </a:schemeClr>
                </a:solidFill>
                <a:latin typeface="Times New Roman" panose="02020603050405020304" pitchFamily="18" charset="0"/>
                <a:cs typeface="Times New Roman" panose="02020603050405020304" pitchFamily="18" charset="0"/>
              </a:defRPr>
            </a:lvl1pPr>
          </a:lstStyle>
          <a:p>
            <a:fld id="{8A5641F2-5FCC-4DFB-A044-EC74B8B3AD6A}" type="slidenum">
              <a:rPr lang="zh-CN" altLang="en-US" smtClean="0"/>
              <a:t>‹#›</a:t>
            </a:fld>
            <a:endParaRPr lang="zh-CN" altLang="en-US"/>
          </a:p>
        </p:txBody>
      </p:sp>
      <p:cxnSp>
        <p:nvCxnSpPr>
          <p:cNvPr id="5" name="直接连接符 4"/>
          <p:cNvCxnSpPr/>
          <p:nvPr/>
        </p:nvCxnSpPr>
        <p:spPr>
          <a:xfrm>
            <a:off x="0" y="908720"/>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userDrawn="1"/>
        </p:nvPicPr>
        <p:blipFill>
          <a:blip r:embed="rId2"/>
          <a:stretch>
            <a:fillRect/>
          </a:stretch>
        </p:blipFill>
        <p:spPr>
          <a:xfrm>
            <a:off x="7824192" y="105100"/>
            <a:ext cx="3288365" cy="65367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descr="C:/Users/ADMIN/AppData/Local/Temp/fig2wpp/@png2x_bg-2583&amp;3791.png"/>
          <p:cNvPicPr>
            <a:picLocks noChangeAspect="1"/>
          </p:cNvPicPr>
          <p:nvPr userDrawn="1">
            <p:custDataLst>
              <p:tags r:id="rId1"/>
            </p:custDataLst>
          </p:nvPr>
        </p:nvPicPr>
        <p:blipFill>
          <a:blip r:embed="rId9" r:link="rId10"/>
          <a:stretch>
            <a:fillRect/>
          </a:stretch>
        </p:blipFill>
        <p:spPr>
          <a:xfrm>
            <a:off x="0" y="0"/>
            <a:ext cx="12192000" cy="6858000"/>
          </a:xfrm>
          <a:prstGeom prst="rect">
            <a:avLst/>
          </a:prstGeom>
        </p:spPr>
      </p:pic>
      <p:sp>
        <p:nvSpPr>
          <p:cNvPr id="9" name="矩形 8"/>
          <p:cNvSpPr/>
          <p:nvPr userDrawn="1">
            <p:custDataLst>
              <p:tags r:id="rId2"/>
            </p:custDataLst>
          </p:nvPr>
        </p:nvSpPr>
        <p:spPr>
          <a:xfrm>
            <a:off x="318" y="1562100"/>
            <a:ext cx="12191365" cy="3238500"/>
          </a:xfrm>
          <a:prstGeom prst="rect">
            <a:avLst/>
          </a:prstGeom>
          <a:gradFill>
            <a:gsLst>
              <a:gs pos="0">
                <a:schemeClr val="accent1">
                  <a:lumMod val="75000"/>
                  <a:alpha val="100000"/>
                </a:schemeClr>
              </a:gs>
              <a:gs pos="100000">
                <a:schemeClr val="accent1">
                  <a:lumMod val="5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a:spLocks noGrp="1"/>
          </p:cNvSpPr>
          <p:nvPr>
            <p:ph type="ctrTitle"/>
            <p:custDataLst>
              <p:tags r:id="rId3"/>
            </p:custDataLst>
          </p:nvPr>
        </p:nvSpPr>
        <p:spPr>
          <a:xfrm>
            <a:off x="838200" y="2145664"/>
            <a:ext cx="10515600" cy="1540715"/>
          </a:xfrm>
        </p:spPr>
        <p:txBody>
          <a:bodyPr wrap="square" anchor="b">
            <a:normAutofit/>
          </a:bodyPr>
          <a:lstStyle>
            <a:lvl1pPr algn="ctr">
              <a:lnSpc>
                <a:spcPct val="100000"/>
              </a:lnSpc>
              <a:defRPr sz="6200">
                <a:solidFill>
                  <a:schemeClr val="lt1">
                    <a:lumMod val="100000"/>
                  </a:schemeClr>
                </a:solidFill>
                <a:latin typeface="+mj-ea"/>
                <a:ea typeface="+mj-ea"/>
              </a:defRPr>
            </a:lvl1pPr>
          </a:lstStyle>
          <a:p>
            <a:r>
              <a:rPr lang="zh-CN" altLang="en-US" dirty="0"/>
              <a:t>单击此处编辑母版标题样式</a:t>
            </a:r>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t>2025/8/27</a:t>
            </a:fld>
            <a:endParaRPr lang="zh-CN" altLang="en-US"/>
          </a:p>
        </p:txBody>
      </p:sp>
      <p:sp>
        <p:nvSpPr>
          <p:cNvPr id="5" name="页脚占位符 4"/>
          <p:cNvSpPr>
            <a:spLocks noGrp="1"/>
          </p:cNvSpPr>
          <p:nvPr>
            <p:ph type="ftr" sz="quarter" idx="11"/>
            <p:custDataLst>
              <p:tags r:id="rId5"/>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6"/>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24" name="署名占位符 10"/>
          <p:cNvSpPr>
            <a:spLocks noGrp="1"/>
          </p:cNvSpPr>
          <p:nvPr>
            <p:ph type="body" sz="quarter" idx="17" hasCustomPrompt="1"/>
            <p:custDataLst>
              <p:tags r:id="rId7"/>
            </p:custDataLst>
          </p:nvPr>
        </p:nvSpPr>
        <p:spPr>
          <a:xfrm>
            <a:off x="838200" y="4314825"/>
            <a:ext cx="10515600" cy="485776"/>
          </a:xfrm>
        </p:spPr>
        <p:txBody>
          <a:bodyPr wrap="square" anchor="t">
            <a:normAutofit/>
          </a:bodyPr>
          <a:lstStyle>
            <a:lvl1pPr marL="0" indent="0" algn="ctr">
              <a:lnSpc>
                <a:spcPct val="100000"/>
              </a:lnSpc>
              <a:buNone/>
              <a:defRPr sz="1800">
                <a:solidFill>
                  <a:schemeClr val="lt1">
                    <a:lumMod val="100000"/>
                  </a:schemeClr>
                </a:solidFill>
              </a:defRPr>
            </a:lvl1pPr>
          </a:lstStyle>
          <a:p>
            <a:pPr lvl="0"/>
            <a:r>
              <a:rPr lang="zh-CN" altLang="en-US" dirty="0"/>
              <a:t>署名</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pic>
        <p:nvPicPr>
          <p:cNvPr id="6" name="图片 5" descr="C:/Users/ADMIN/AppData/Local/Temp/fig2wpp/@png2x_bg-2558&amp;1200.png"/>
          <p:cNvPicPr>
            <a:picLocks noChangeAspect="1"/>
          </p:cNvPicPr>
          <p:nvPr userDrawn="1">
            <p:custDataLst>
              <p:tags r:id="rId1"/>
            </p:custDataLst>
          </p:nvPr>
        </p:nvPicPr>
        <p:blipFill>
          <a:blip r:embed="rId9" r:link="rId10"/>
          <a:stretch>
            <a:fillRect/>
          </a:stretch>
        </p:blipFill>
        <p:spPr>
          <a:xfrm>
            <a:off x="0" y="0"/>
            <a:ext cx="12192000" cy="6858000"/>
          </a:xfrm>
          <a:prstGeom prst="rect">
            <a:avLst/>
          </a:prstGeom>
        </p:spPr>
      </p:pic>
      <p:sp>
        <p:nvSpPr>
          <p:cNvPr id="4" name="矩形 3"/>
          <p:cNvSpPr/>
          <p:nvPr userDrawn="1">
            <p:custDataLst>
              <p:tags r:id="rId2"/>
            </p:custDataLst>
          </p:nvPr>
        </p:nvSpPr>
        <p:spPr>
          <a:xfrm>
            <a:off x="635" y="0"/>
            <a:ext cx="12191365" cy="196532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1" name="Freeform 14"/>
          <p:cNvSpPr/>
          <p:nvPr userDrawn="1">
            <p:custDataLst>
              <p:tags r:id="rId3"/>
            </p:custDataLst>
          </p:nvPr>
        </p:nvSpPr>
        <p:spPr bwMode="auto">
          <a:xfrm>
            <a:off x="1067228" y="367996"/>
            <a:ext cx="10057544" cy="1423642"/>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zh-CN" altLang="en-US"/>
          </a:p>
        </p:txBody>
      </p:sp>
      <p:sp>
        <p:nvSpPr>
          <p:cNvPr id="2" name="标题 1"/>
          <p:cNvSpPr>
            <a:spLocks noGrp="1"/>
          </p:cNvSpPr>
          <p:nvPr>
            <p:ph type="title" hasCustomPrompt="1"/>
            <p:custDataLst>
              <p:tags r:id="rId4"/>
            </p:custDataLst>
          </p:nvPr>
        </p:nvSpPr>
        <p:spPr>
          <a:xfrm>
            <a:off x="978853" y="477126"/>
            <a:ext cx="10252709" cy="1194589"/>
          </a:xfrm>
        </p:spPr>
        <p:txBody>
          <a:bodyPr wrap="square" anchor="ctr">
            <a:normAutofit/>
          </a:bodyPr>
          <a:lstStyle>
            <a:lvl1pPr algn="ctr">
              <a:defRPr sz="6000">
                <a:solidFill>
                  <a:schemeClr val="lt1">
                    <a:lumMod val="100000"/>
                  </a:schemeClr>
                </a:solidFill>
                <a:latin typeface="+mj-ea"/>
                <a:ea typeface="+mj-ea"/>
              </a:defRPr>
            </a:lvl1pPr>
          </a:lstStyle>
          <a:p>
            <a:r>
              <a:rPr lang="zh-CN" altLang="en-US" dirty="0"/>
              <a:t>标题</a:t>
            </a:r>
          </a:p>
        </p:txBody>
      </p:sp>
      <p:sp>
        <p:nvSpPr>
          <p:cNvPr id="7"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t>2025/8/27</a:t>
            </a:fld>
            <a:endParaRPr lang="zh-CN" altLang="en-US"/>
          </a:p>
        </p:txBody>
      </p:sp>
      <p:sp>
        <p:nvSpPr>
          <p:cNvPr id="8" name="页脚占位符 4"/>
          <p:cNvSpPr>
            <a:spLocks noGrp="1"/>
          </p:cNvSpPr>
          <p:nvPr>
            <p:ph type="ftr" sz="quarter" idx="11"/>
            <p:custDataLst>
              <p:tags r:id="rId6"/>
            </p:custDataLst>
          </p:nvPr>
        </p:nvSpPr>
        <p:spPr/>
        <p:txBody>
          <a:bodyPr/>
          <a:lstStyle/>
          <a:p>
            <a:endParaRPr lang="zh-CN" altLang="en-US"/>
          </a:p>
        </p:txBody>
      </p:sp>
      <p:sp>
        <p:nvSpPr>
          <p:cNvPr id="9" name="灯片编号占位符 5"/>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0" y="1967696"/>
            <a:ext cx="12192000"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1300481" y="4013936"/>
            <a:ext cx="4561433" cy="340814"/>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r="70653"/>
          <a:stretch>
            <a:fillRect/>
          </a:stretch>
        </p:blipFill>
        <p:spPr>
          <a:xfrm>
            <a:off x="165851" y="233274"/>
            <a:ext cx="1531276" cy="741191"/>
          </a:xfrm>
          <a:prstGeom prst="rect">
            <a:avLst/>
          </a:prstGeom>
        </p:spPr>
      </p:pic>
      <p:grpSp>
        <p:nvGrpSpPr>
          <p:cNvPr id="33" name="组合 32"/>
          <p:cNvGrpSpPr/>
          <p:nvPr/>
        </p:nvGrpSpPr>
        <p:grpSpPr>
          <a:xfrm>
            <a:off x="0" y="1102039"/>
            <a:ext cx="12192000" cy="110846"/>
            <a:chOff x="0" y="846225"/>
            <a:chExt cx="9144000" cy="110846"/>
          </a:xfrm>
        </p:grpSpPr>
        <p:grpSp>
          <p:nvGrpSpPr>
            <p:cNvPr id="34" name="组合 33"/>
            <p:cNvGrpSpPr/>
            <p:nvPr/>
          </p:nvGrpSpPr>
          <p:grpSpPr>
            <a:xfrm>
              <a:off x="0" y="846226"/>
              <a:ext cx="9144000" cy="110845"/>
              <a:chOff x="0" y="846226"/>
              <a:chExt cx="9144000" cy="110845"/>
            </a:xfrm>
          </p:grpSpPr>
          <p:sp>
            <p:nvSpPr>
              <p:cNvPr id="38" name="矩形 37"/>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35" name="直接连接符 34"/>
            <p:cNvCxnSpPr/>
            <p:nvPr/>
          </p:nvCxnSpPr>
          <p:spPr>
            <a:xfrm flipV="1">
              <a:off x="975360" y="846225"/>
              <a:ext cx="0" cy="11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a:off x="7285939" y="6472191"/>
            <a:ext cx="4906063" cy="400110"/>
            <a:chOff x="3891916" y="6461760"/>
            <a:chExt cx="5252086" cy="515112"/>
          </a:xfrm>
        </p:grpSpPr>
        <p:sp>
          <p:nvSpPr>
            <p:cNvPr id="41" name="文本框 40"/>
            <p:cNvSpPr txBox="1"/>
            <p:nvPr/>
          </p:nvSpPr>
          <p:spPr>
            <a:xfrm>
              <a:off x="3891916" y="6461760"/>
              <a:ext cx="5252086" cy="515112"/>
            </a:xfrm>
            <a:prstGeom prst="rect">
              <a:avLst/>
            </a:prstGeom>
            <a:solidFill>
              <a:srgbClr val="000099"/>
            </a:solidFill>
            <a:ln>
              <a:noFill/>
            </a:ln>
          </p:spPr>
          <p:txBody>
            <a:bodyPr wrap="square" rtlCol="0">
              <a:spAutoFit/>
            </a:bodyPr>
            <a:lstStyle/>
            <a:p>
              <a:pPr algn="r"/>
              <a:endParaRPr lang="zh-CN" altLang="en-US" sz="20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2" name="直角三角形 41"/>
            <p:cNvSpPr/>
            <p:nvPr/>
          </p:nvSpPr>
          <p:spPr>
            <a:xfrm flipV="1">
              <a:off x="3892140" y="6461761"/>
              <a:ext cx="655405" cy="339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43" name="菱形 42"/>
          <p:cNvSpPr/>
          <p:nvPr/>
        </p:nvSpPr>
        <p:spPr>
          <a:xfrm>
            <a:off x="6003008"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4" name="文本框 43"/>
          <p:cNvSpPr txBox="1"/>
          <p:nvPr/>
        </p:nvSpPr>
        <p:spPr>
          <a:xfrm>
            <a:off x="7701546" y="6496436"/>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计算中心</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
        <p:nvSpPr>
          <p:cNvPr id="45" name="副标题 2"/>
          <p:cNvSpPr txBox="1"/>
          <p:nvPr/>
        </p:nvSpPr>
        <p:spPr>
          <a:xfrm>
            <a:off x="0" y="6404058"/>
            <a:ext cx="7465232" cy="239653"/>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Font typeface="Wingdings" panose="05000000000000000000" pitchFamily="2" charset="2"/>
              <a:buChar char="l"/>
              <a:defRPr sz="2800" kern="1200" baseline="0">
                <a:solidFill>
                  <a:schemeClr val="tx1"/>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marL="0" indent="0" algn="l">
              <a:buNone/>
            </a:pPr>
            <a:r>
              <a:rPr lang="zh-CN" altLang="en-US" sz="1600" dirty="0"/>
              <a:t>二零二零年终总结 报告</a:t>
            </a:r>
            <a:endParaRPr lang="en-US" altLang="zh-CN" sz="1600" dirty="0"/>
          </a:p>
        </p:txBody>
      </p:sp>
      <p:cxnSp>
        <p:nvCxnSpPr>
          <p:cNvPr id="3" name="直接连接符 2"/>
          <p:cNvCxnSpPr/>
          <p:nvPr/>
        </p:nvCxnSpPr>
        <p:spPr>
          <a:xfrm>
            <a:off x="1" y="6721454"/>
            <a:ext cx="7373721"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3" name="文本占位符 5"/>
          <p:cNvSpPr>
            <a:spLocks noGrp="1"/>
          </p:cNvSpPr>
          <p:nvPr>
            <p:ph type="body" sz="quarter" idx="11" hasCustomPrompt="1"/>
          </p:nvPr>
        </p:nvSpPr>
        <p:spPr>
          <a:xfrm>
            <a:off x="1300481" y="4417132"/>
            <a:ext cx="4555735" cy="373753"/>
          </a:xfrm>
        </p:spPr>
        <p:txBody>
          <a:bodyPr anchor="ctr"/>
          <a:lstStyle>
            <a:lvl1pPr marL="0" indent="0">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300481" y="4853266"/>
            <a:ext cx="4555735" cy="373753"/>
          </a:xfrm>
        </p:spPr>
        <p:txBody>
          <a:bodyPr anchor="ctr">
            <a:normAutofit/>
          </a:bodyPr>
          <a:lstStyle>
            <a:lvl1pPr marL="0" indent="0">
              <a:buNone/>
              <a:defRPr sz="2400" b="0">
                <a:solidFill>
                  <a:srgbClr val="A40000"/>
                </a:solidFill>
              </a:defRPr>
            </a:lvl1pPr>
          </a:lstStyle>
          <a:p>
            <a:pPr lvl="0"/>
            <a:r>
              <a:rPr lang="en-US" altLang="zh-CN" dirty="0"/>
              <a:t>date</a:t>
            </a:r>
            <a:endParaRPr lang="zh-CN" altLang="en-US" dirty="0"/>
          </a:p>
        </p:txBody>
      </p:sp>
      <p:pic>
        <p:nvPicPr>
          <p:cNvPr id="21" name="图片 20"/>
          <p:cNvPicPr>
            <a:picLocks noChangeAspect="1"/>
          </p:cNvPicPr>
          <p:nvPr userDrawn="1"/>
        </p:nvPicPr>
        <p:blipFill>
          <a:blip r:embed="rId3"/>
          <a:stretch>
            <a:fillRect/>
          </a:stretch>
        </p:blipFill>
        <p:spPr>
          <a:xfrm>
            <a:off x="11064552" y="233274"/>
            <a:ext cx="922538" cy="720912"/>
          </a:xfrm>
          <a:prstGeom prst="rect">
            <a:avLst/>
          </a:prstGeom>
        </p:spPr>
      </p:pic>
      <p:pic>
        <p:nvPicPr>
          <p:cNvPr id="20" name="图片 19"/>
          <p:cNvPicPr>
            <a:picLocks noChangeAspect="1"/>
          </p:cNvPicPr>
          <p:nvPr userDrawn="1"/>
        </p:nvPicPr>
        <p:blipFill>
          <a:blip r:embed="rId4"/>
          <a:stretch>
            <a:fillRect/>
          </a:stretch>
        </p:blipFill>
        <p:spPr>
          <a:xfrm>
            <a:off x="7824192" y="255049"/>
            <a:ext cx="3288365" cy="65367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0288" y="1310641"/>
            <a:ext cx="10718987" cy="4804867"/>
          </a:xfrm>
        </p:spPr>
        <p:txBody>
          <a:bodyPr vert="horz" lIns="91440" tIns="45720" rIns="91440" bIns="45720" rtlCol="0" anchor="t">
            <a:normAutofit/>
          </a:bodyPr>
          <a:lstStyle>
            <a:lvl1pPr>
              <a:lnSpc>
                <a:spcPct val="100000"/>
              </a:lnSpc>
              <a:spcBef>
                <a:spcPts val="1200"/>
              </a:spcBef>
              <a:spcAft>
                <a:spcPts val="0"/>
              </a:spcAft>
              <a:defRPr lang="zh-CN" altLang="en-US" sz="3200" smtClean="0">
                <a:solidFill>
                  <a:srgbClr val="000099"/>
                </a:solidFill>
              </a:defRPr>
            </a:lvl1pPr>
            <a:lvl2pPr>
              <a:lnSpc>
                <a:spcPct val="100000"/>
              </a:lnSpc>
              <a:spcBef>
                <a:spcPts val="1200"/>
              </a:spcBef>
              <a:spcAft>
                <a:spcPts val="0"/>
              </a:spcAft>
              <a:defRPr lang="zh-CN" altLang="en-US" sz="2400" smtClean="0">
                <a:solidFill>
                  <a:schemeClr val="tx1"/>
                </a:solidFill>
              </a:defRPr>
            </a:lvl2pPr>
            <a:lvl3pPr>
              <a:lnSpc>
                <a:spcPct val="100000"/>
              </a:lnSpc>
              <a:spcBef>
                <a:spcPts val="1200"/>
              </a:spcBef>
              <a:spcAft>
                <a:spcPts val="0"/>
              </a:spcAft>
              <a:defRPr lang="zh-CN" altLang="en-US" sz="2000" smtClean="0">
                <a:solidFill>
                  <a:schemeClr val="tx1"/>
                </a:solidFill>
              </a:defRPr>
            </a:lvl3pPr>
            <a:lvl4pPr>
              <a:lnSpc>
                <a:spcPct val="100000"/>
              </a:lnSpc>
              <a:spcBef>
                <a:spcPts val="1200"/>
              </a:spcBef>
              <a:spcAft>
                <a:spcPts val="0"/>
              </a:spcAft>
              <a:defRPr lang="zh-CN" altLang="en-US" sz="1800" smtClean="0">
                <a:solidFill>
                  <a:schemeClr val="tx1"/>
                </a:solidFill>
              </a:defRPr>
            </a:lvl4pPr>
            <a:lvl5pPr>
              <a:lnSpc>
                <a:spcPct val="100000"/>
              </a:lnSpc>
              <a:spcBef>
                <a:spcPts val="1200"/>
              </a:spcBef>
              <a:spcAft>
                <a:spcPts val="0"/>
              </a:spcAft>
              <a:defRPr lang="en-US" sz="1800" dirty="0">
                <a:solidFill>
                  <a:schemeClr val="tx1"/>
                </a:solidFill>
              </a:defRPr>
            </a:lvl5pPr>
          </a:lstStyle>
          <a:p>
            <a:pPr lvl="0">
              <a:buClrTx/>
              <a:buFont typeface="Wingdings" panose="05000000000000000000" pitchFamily="2" charset="2"/>
              <a:buChar char="l"/>
            </a:pPr>
            <a:r>
              <a:rPr lang="en-US" altLang="zh-CN" dirty="0"/>
              <a:t>Click here to add text</a:t>
            </a:r>
            <a:endParaRPr lang="zh-CN" altLang="en-US" dirty="0"/>
          </a:p>
          <a:p>
            <a:pPr lvl="1">
              <a:buClrTx/>
              <a:buFont typeface="Wingdings" panose="05000000000000000000" pitchFamily="2" charset="2"/>
              <a:buChar char="n"/>
            </a:pPr>
            <a:r>
              <a:rPr lang="en-US" altLang="zh-CN" dirty="0"/>
              <a:t>Click here to add text</a:t>
            </a:r>
            <a:endParaRPr lang="zh-CN" altLang="en-US" dirty="0"/>
          </a:p>
          <a:p>
            <a:pPr lvl="2">
              <a:buClrTx/>
              <a:buFont typeface="Wingdings" panose="05000000000000000000" pitchFamily="2" charset="2"/>
              <a:buChar char="u"/>
            </a:pPr>
            <a:r>
              <a:rPr lang="en-US" altLang="zh-CN" dirty="0"/>
              <a:t>Click here to add text</a:t>
            </a:r>
            <a:endParaRPr lang="zh-CN" altLang="en-US" dirty="0"/>
          </a:p>
          <a:p>
            <a:pPr lvl="3">
              <a:buClrTx/>
              <a:buFont typeface="Wingdings" panose="05000000000000000000" pitchFamily="2" charset="2"/>
              <a:buChar char="Ø"/>
            </a:pPr>
            <a:r>
              <a:rPr lang="en-US" altLang="zh-CN" dirty="0"/>
              <a:t>Click here to add text</a:t>
            </a:r>
            <a:endParaRPr lang="zh-CN" altLang="en-US" dirty="0"/>
          </a:p>
          <a:p>
            <a:pPr lvl="4">
              <a:buClrTx/>
              <a:buFont typeface="Wingdings" panose="05000000000000000000" pitchFamily="2" charset="2"/>
              <a:buChar char="ü"/>
            </a:pPr>
            <a:r>
              <a:rPr lang="en-US" altLang="zh-CN" dirty="0"/>
              <a:t>Click here to add text</a:t>
            </a:r>
            <a:endParaRPr lang="en-US" dirty="0"/>
          </a:p>
        </p:txBody>
      </p:sp>
      <p:sp>
        <p:nvSpPr>
          <p:cNvPr id="10" name="标题 4"/>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pic>
        <p:nvPicPr>
          <p:cNvPr id="4" name="图片 3"/>
          <p:cNvPicPr>
            <a:picLocks noChangeAspect="1"/>
          </p:cNvPicPr>
          <p:nvPr userDrawn="1"/>
        </p:nvPicPr>
        <p:blipFill>
          <a:blip r:embed="rId2"/>
          <a:stretch>
            <a:fillRect/>
          </a:stretch>
        </p:blipFill>
        <p:spPr>
          <a:xfrm>
            <a:off x="7824192" y="105100"/>
            <a:ext cx="3288365" cy="6536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0288" y="1310641"/>
            <a:ext cx="10718987" cy="4804867"/>
          </a:xfrm>
        </p:spPr>
        <p:txBody>
          <a:bodyPr vert="horz" lIns="91440" tIns="45720" rIns="91440" bIns="45720" rtlCol="0" anchor="t">
            <a:normAutofit/>
          </a:bodyPr>
          <a:lstStyle>
            <a:lvl1pPr>
              <a:lnSpc>
                <a:spcPct val="100000"/>
              </a:lnSpc>
              <a:spcBef>
                <a:spcPts val="1200"/>
              </a:spcBef>
              <a:spcAft>
                <a:spcPts val="0"/>
              </a:spcAft>
              <a:defRPr lang="zh-CN" altLang="en-US" sz="3200" smtClean="0">
                <a:solidFill>
                  <a:srgbClr val="000099"/>
                </a:solidFill>
              </a:defRPr>
            </a:lvl1pPr>
            <a:lvl2pPr>
              <a:lnSpc>
                <a:spcPct val="100000"/>
              </a:lnSpc>
              <a:spcBef>
                <a:spcPts val="1200"/>
              </a:spcBef>
              <a:spcAft>
                <a:spcPts val="0"/>
              </a:spcAft>
              <a:defRPr lang="zh-CN" altLang="en-US" sz="2400" smtClean="0">
                <a:solidFill>
                  <a:schemeClr val="tx1"/>
                </a:solidFill>
              </a:defRPr>
            </a:lvl2pPr>
            <a:lvl3pPr>
              <a:lnSpc>
                <a:spcPct val="100000"/>
              </a:lnSpc>
              <a:spcBef>
                <a:spcPts val="1200"/>
              </a:spcBef>
              <a:spcAft>
                <a:spcPts val="0"/>
              </a:spcAft>
              <a:defRPr lang="zh-CN" altLang="en-US" sz="2000" smtClean="0">
                <a:solidFill>
                  <a:schemeClr val="tx1"/>
                </a:solidFill>
              </a:defRPr>
            </a:lvl3pPr>
            <a:lvl4pPr>
              <a:lnSpc>
                <a:spcPct val="100000"/>
              </a:lnSpc>
              <a:spcBef>
                <a:spcPts val="1200"/>
              </a:spcBef>
              <a:spcAft>
                <a:spcPts val="0"/>
              </a:spcAft>
              <a:defRPr lang="zh-CN" altLang="en-US" sz="1800" smtClean="0">
                <a:solidFill>
                  <a:schemeClr val="tx1"/>
                </a:solidFill>
              </a:defRPr>
            </a:lvl4pPr>
            <a:lvl5pPr>
              <a:lnSpc>
                <a:spcPct val="100000"/>
              </a:lnSpc>
              <a:spcBef>
                <a:spcPts val="1200"/>
              </a:spcBef>
              <a:spcAft>
                <a:spcPts val="0"/>
              </a:spcAft>
              <a:defRPr lang="en-US" sz="1800" dirty="0">
                <a:solidFill>
                  <a:schemeClr val="tx1"/>
                </a:solidFill>
              </a:defRPr>
            </a:lvl5pPr>
          </a:lstStyle>
          <a:p>
            <a:pPr lvl="0">
              <a:buClrTx/>
              <a:buFont typeface="Wingdings" panose="05000000000000000000" pitchFamily="2" charset="2"/>
              <a:buChar char="l"/>
            </a:pPr>
            <a:r>
              <a:rPr lang="en-US" altLang="zh-CN" dirty="0"/>
              <a:t>Click here to add text</a:t>
            </a:r>
            <a:endParaRPr lang="zh-CN" altLang="en-US" dirty="0"/>
          </a:p>
          <a:p>
            <a:pPr lvl="1">
              <a:buClrTx/>
              <a:buFont typeface="Wingdings" panose="05000000000000000000" pitchFamily="2" charset="2"/>
              <a:buChar char="n"/>
            </a:pPr>
            <a:r>
              <a:rPr lang="en-US" altLang="zh-CN" dirty="0"/>
              <a:t>Click here to add text</a:t>
            </a:r>
            <a:endParaRPr lang="zh-CN" altLang="en-US" dirty="0"/>
          </a:p>
          <a:p>
            <a:pPr lvl="2">
              <a:buClrTx/>
              <a:buFont typeface="Wingdings" panose="05000000000000000000" pitchFamily="2" charset="2"/>
              <a:buChar char="u"/>
            </a:pPr>
            <a:r>
              <a:rPr lang="en-US" altLang="zh-CN" dirty="0"/>
              <a:t>Click here to add text</a:t>
            </a:r>
            <a:endParaRPr lang="zh-CN" altLang="en-US" dirty="0"/>
          </a:p>
          <a:p>
            <a:pPr lvl="3">
              <a:buClrTx/>
              <a:buFont typeface="Wingdings" panose="05000000000000000000" pitchFamily="2" charset="2"/>
              <a:buChar char="Ø"/>
            </a:pPr>
            <a:r>
              <a:rPr lang="en-US" altLang="zh-CN" dirty="0"/>
              <a:t>Click here to add text</a:t>
            </a:r>
            <a:endParaRPr lang="zh-CN" altLang="en-US" dirty="0"/>
          </a:p>
          <a:p>
            <a:pPr lvl="4">
              <a:buClrTx/>
              <a:buFont typeface="Wingdings" panose="05000000000000000000" pitchFamily="2" charset="2"/>
              <a:buChar char="ü"/>
            </a:pPr>
            <a:r>
              <a:rPr lang="en-US" altLang="zh-CN" dirty="0"/>
              <a:t>Click here to add text</a:t>
            </a:r>
            <a:endParaRPr lang="en-US" dirty="0"/>
          </a:p>
        </p:txBody>
      </p:sp>
      <p:sp>
        <p:nvSpPr>
          <p:cNvPr id="10" name="标题 4"/>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pic>
        <p:nvPicPr>
          <p:cNvPr id="4" name="图片 3"/>
          <p:cNvPicPr>
            <a:picLocks noChangeAspect="1"/>
          </p:cNvPicPr>
          <p:nvPr userDrawn="1"/>
        </p:nvPicPr>
        <p:blipFill>
          <a:blip r:embed="rId2"/>
          <a:stretch>
            <a:fillRect/>
          </a:stretch>
        </p:blipFill>
        <p:spPr>
          <a:xfrm>
            <a:off x="7824192" y="105100"/>
            <a:ext cx="3288365" cy="65367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1" name="文本占位符 10"/>
          <p:cNvSpPr>
            <a:spLocks noGrp="1"/>
          </p:cNvSpPr>
          <p:nvPr>
            <p:ph type="body" sz="quarter" idx="10" hasCustomPrompt="1"/>
          </p:nvPr>
        </p:nvSpPr>
        <p:spPr>
          <a:xfrm>
            <a:off x="2439365" y="2046723"/>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5" name="文本占位符 14"/>
          <p:cNvSpPr>
            <a:spLocks noGrp="1"/>
          </p:cNvSpPr>
          <p:nvPr>
            <p:ph type="body" sz="quarter" idx="11" hasCustomPrompt="1"/>
          </p:nvPr>
        </p:nvSpPr>
        <p:spPr>
          <a:xfrm>
            <a:off x="3270057" y="2046722"/>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6" name="文本占位符 10"/>
          <p:cNvSpPr>
            <a:spLocks noGrp="1"/>
          </p:cNvSpPr>
          <p:nvPr>
            <p:ph type="body" sz="quarter" idx="12" hasCustomPrompt="1"/>
          </p:nvPr>
        </p:nvSpPr>
        <p:spPr>
          <a:xfrm>
            <a:off x="2439365" y="2864141"/>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8" name="文本占位符 14"/>
          <p:cNvSpPr>
            <a:spLocks noGrp="1"/>
          </p:cNvSpPr>
          <p:nvPr>
            <p:ph type="body" sz="quarter" idx="13" hasCustomPrompt="1"/>
          </p:nvPr>
        </p:nvSpPr>
        <p:spPr>
          <a:xfrm>
            <a:off x="3270057" y="2864140"/>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9" name="文本占位符 10"/>
          <p:cNvSpPr>
            <a:spLocks noGrp="1"/>
          </p:cNvSpPr>
          <p:nvPr>
            <p:ph type="body" sz="quarter" idx="14" hasCustomPrompt="1"/>
          </p:nvPr>
        </p:nvSpPr>
        <p:spPr>
          <a:xfrm>
            <a:off x="2439365" y="3681558"/>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1" name="文本占位符 14"/>
          <p:cNvSpPr>
            <a:spLocks noGrp="1"/>
          </p:cNvSpPr>
          <p:nvPr>
            <p:ph type="body" sz="quarter" idx="15" hasCustomPrompt="1"/>
          </p:nvPr>
        </p:nvSpPr>
        <p:spPr>
          <a:xfrm>
            <a:off x="3270057" y="3681556"/>
            <a:ext cx="6318251" cy="561976"/>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22" name="文本占位符 10"/>
          <p:cNvSpPr>
            <a:spLocks noGrp="1"/>
          </p:cNvSpPr>
          <p:nvPr>
            <p:ph type="body" sz="quarter" idx="16" hasCustomPrompt="1"/>
          </p:nvPr>
        </p:nvSpPr>
        <p:spPr>
          <a:xfrm>
            <a:off x="2439365" y="4498974"/>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4" name="文本占位符 14"/>
          <p:cNvSpPr>
            <a:spLocks noGrp="1"/>
          </p:cNvSpPr>
          <p:nvPr>
            <p:ph type="body" sz="quarter" idx="17" hasCustomPrompt="1"/>
          </p:nvPr>
        </p:nvSpPr>
        <p:spPr>
          <a:xfrm>
            <a:off x="3270057" y="4498973"/>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pic>
        <p:nvPicPr>
          <p:cNvPr id="12" name="图片 11"/>
          <p:cNvPicPr>
            <a:picLocks noChangeAspect="1"/>
          </p:cNvPicPr>
          <p:nvPr userDrawn="1"/>
        </p:nvPicPr>
        <p:blipFill>
          <a:blip r:embed="rId2"/>
          <a:stretch>
            <a:fillRect/>
          </a:stretch>
        </p:blipFill>
        <p:spPr>
          <a:xfrm>
            <a:off x="7824192" y="111033"/>
            <a:ext cx="3288365" cy="65367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节标题">
    <p:spTree>
      <p:nvGrpSpPr>
        <p:cNvPr id="1" name=""/>
        <p:cNvGrpSpPr/>
        <p:nvPr/>
      </p:nvGrpSpPr>
      <p:grpSpPr>
        <a:xfrm>
          <a:off x="0" y="0"/>
          <a:ext cx="0" cy="0"/>
          <a:chOff x="0" y="0"/>
          <a:chExt cx="0" cy="0"/>
        </a:xfrm>
      </p:grpSpPr>
      <p:sp>
        <p:nvSpPr>
          <p:cNvPr id="7" name="矩形 6"/>
          <p:cNvSpPr/>
          <p:nvPr/>
        </p:nvSpPr>
        <p:spPr>
          <a:xfrm>
            <a:off x="1" y="6586927"/>
            <a:ext cx="10914276" cy="268329"/>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8" name="矩形 7"/>
          <p:cNvSpPr/>
          <p:nvPr/>
        </p:nvSpPr>
        <p:spPr>
          <a:xfrm>
            <a:off x="10914278" y="6588019"/>
            <a:ext cx="1277721" cy="2672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9" name="Slide Number Placeholder 5"/>
          <p:cNvSpPr txBox="1"/>
          <p:nvPr/>
        </p:nvSpPr>
        <p:spPr>
          <a:xfrm>
            <a:off x="10311534" y="6588019"/>
            <a:ext cx="1796516" cy="267236"/>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t>‹#›</a:t>
            </a:fld>
            <a:endParaRPr lang="zh-CN" altLang="en-US" sz="1600" b="1" dirty="0">
              <a:latin typeface="Calibri" panose="020F0502020204030204" pitchFamily="34" charset="0"/>
              <a:cs typeface="Calibri" panose="020F0502020204030204" pitchFamily="34" charset="0"/>
            </a:endParaRPr>
          </a:p>
        </p:txBody>
      </p:sp>
      <p:sp>
        <p:nvSpPr>
          <p:cNvPr id="10" name="文本框 9"/>
          <p:cNvSpPr txBox="1"/>
          <p:nvPr/>
        </p:nvSpPr>
        <p:spPr>
          <a:xfrm>
            <a:off x="0" y="6567603"/>
            <a:ext cx="107154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schemeClr val="bg1"/>
                </a:solidFill>
                <a:latin typeface="Calibri" panose="020F0502020204030204" pitchFamily="34" charset="0"/>
                <a:ea typeface="楷体" panose="02010609060101010101" pitchFamily="49" charset="-122"/>
                <a:cs typeface="Calibri" panose="020F0502020204030204" pitchFamily="34" charset="0"/>
              </a:rPr>
              <a:t>HEPS · </a:t>
            </a:r>
            <a:r>
              <a:rPr lang="en-US" altLang="zh-CN" sz="1600" b="1" dirty="0">
                <a:solidFill>
                  <a:schemeClr val="bg1"/>
                </a:solidFill>
              </a:rPr>
              <a:t>The 1</a:t>
            </a:r>
            <a:r>
              <a:rPr lang="en-US" altLang="zh-CN" sz="1600" b="1" baseline="30000" dirty="0">
                <a:solidFill>
                  <a:schemeClr val="bg1"/>
                </a:solidFill>
              </a:rPr>
              <a:t>st</a:t>
            </a:r>
            <a:r>
              <a:rPr lang="en-US" altLang="zh-CN" sz="1600" b="1" baseline="0" dirty="0">
                <a:solidFill>
                  <a:schemeClr val="bg1"/>
                </a:solidFill>
              </a:rPr>
              <a:t> </a:t>
            </a:r>
            <a:r>
              <a:rPr lang="en-US" altLang="zh-CN" sz="1600" b="1" dirty="0">
                <a:solidFill>
                  <a:schemeClr val="bg1"/>
                </a:solidFill>
              </a:rPr>
              <a:t>Meeting of HEPS</a:t>
            </a:r>
            <a:r>
              <a:rPr lang="en-US" altLang="zh-CN" sz="1600" b="1" baseline="0" dirty="0">
                <a:solidFill>
                  <a:schemeClr val="bg1"/>
                </a:solidFill>
              </a:rPr>
              <a:t> </a:t>
            </a:r>
            <a:r>
              <a:rPr lang="en-US" altLang="zh-CN" sz="1600" b="1" dirty="0">
                <a:solidFill>
                  <a:schemeClr val="bg1"/>
                </a:solidFill>
              </a:rPr>
              <a:t>IAC, IHEP, Dec. 11-14, 2018</a:t>
            </a:r>
            <a:endParaRPr lang="zh-CN" altLang="en-US" sz="1600" b="1" dirty="0">
              <a:solidFill>
                <a:schemeClr val="bg1"/>
              </a:solidFill>
              <a:latin typeface="Calibri" panose="020F0502020204030204" pitchFamily="34" charset="0"/>
              <a:cs typeface="Calibri" panose="020F0502020204030204" pitchFamily="34" charset="0"/>
            </a:endParaRPr>
          </a:p>
        </p:txBody>
      </p:sp>
      <p:sp>
        <p:nvSpPr>
          <p:cNvPr id="11" name="直角三角形 10"/>
          <p:cNvSpPr/>
          <p:nvPr/>
        </p:nvSpPr>
        <p:spPr>
          <a:xfrm flipV="1">
            <a:off x="10909477" y="6588019"/>
            <a:ext cx="526943" cy="267236"/>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12" name="直接连接符 11"/>
          <p:cNvCxnSpPr/>
          <p:nvPr/>
        </p:nvCxnSpPr>
        <p:spPr>
          <a:xfrm>
            <a:off x="11445105" y="6588019"/>
            <a:ext cx="0" cy="2672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内容占位符 13"/>
          <p:cNvSpPr>
            <a:spLocks noGrp="1"/>
          </p:cNvSpPr>
          <p:nvPr>
            <p:ph sz="quarter" idx="10" hasCustomPrompt="1"/>
          </p:nvPr>
        </p:nvSpPr>
        <p:spPr>
          <a:xfrm>
            <a:off x="0" y="1329893"/>
            <a:ext cx="8783781" cy="1912071"/>
          </a:xfrm>
          <a:solidFill>
            <a:srgbClr val="000099"/>
          </a:solidFill>
        </p:spPr>
        <p:txBody>
          <a:bodyPr anchor="ctr">
            <a:normAutofit/>
          </a:bodyPr>
          <a:lstStyle>
            <a:lvl1pPr marL="0" indent="0">
              <a:buNone/>
              <a:defRPr sz="4400" b="1" baseline="0">
                <a:solidFill>
                  <a:schemeClr val="bg1"/>
                </a:solidFill>
              </a:defRPr>
            </a:lvl1pPr>
          </a:lstStyle>
          <a:p>
            <a:pPr lvl="0"/>
            <a:r>
              <a:rPr lang="en-US" altLang="zh-CN" dirty="0"/>
              <a:t>Click here to add title</a:t>
            </a:r>
            <a:endParaRPr lang="zh-CN" altLang="en-US" dirty="0"/>
          </a:p>
        </p:txBody>
      </p:sp>
      <p:sp>
        <p:nvSpPr>
          <p:cNvPr id="16" name="文本占位符 15"/>
          <p:cNvSpPr>
            <a:spLocks noGrp="1"/>
          </p:cNvSpPr>
          <p:nvPr>
            <p:ph type="body" sz="quarter" idx="11"/>
          </p:nvPr>
        </p:nvSpPr>
        <p:spPr>
          <a:xfrm>
            <a:off x="1676402" y="3460607"/>
            <a:ext cx="9628909" cy="271159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9594" y="1240525"/>
            <a:ext cx="4985143" cy="5120640"/>
          </a:xfrm>
        </p:spPr>
        <p:txBody>
          <a:bodyPr anchor="t"/>
          <a:lstStyle>
            <a:lvl1pPr marL="182880" indent="-182880">
              <a:buClrTx/>
              <a:buFont typeface="Wingdings" panose="05000000000000000000" pitchFamily="2" charset="2"/>
              <a:buChar char="l"/>
              <a:defRPr sz="3200">
                <a:solidFill>
                  <a:schemeClr val="tx1"/>
                </a:solidFill>
              </a:defRPr>
            </a:lvl1pPr>
            <a:lvl2pPr marL="685800" indent="-182880">
              <a:buClrTx/>
              <a:buFont typeface="Wingdings" panose="05000000000000000000" pitchFamily="2" charset="2"/>
              <a:buChar char="n"/>
              <a:defRPr sz="2400">
                <a:solidFill>
                  <a:schemeClr val="tx1"/>
                </a:solidFill>
              </a:defRPr>
            </a:lvl2pPr>
            <a:lvl3pPr marL="1143000" indent="-182880">
              <a:buClrTx/>
              <a:buFont typeface="Wingdings" panose="05000000000000000000" pitchFamily="2" charset="2"/>
              <a:buChar char="u"/>
              <a:defRPr sz="2000">
                <a:solidFill>
                  <a:schemeClr val="tx1"/>
                </a:solidFill>
              </a:defRPr>
            </a:lvl3pPr>
            <a:lvl4pPr marL="1600200" indent="-182880">
              <a:buClrTx/>
              <a:buFont typeface="Wingdings" panose="05000000000000000000" pitchFamily="2" charset="2"/>
              <a:buChar char="Ø"/>
              <a:defRPr sz="1800">
                <a:solidFill>
                  <a:schemeClr val="tx1"/>
                </a:solidFill>
              </a:defRPr>
            </a:lvl4pPr>
            <a:lvl5pPr marL="2057400" indent="-182880">
              <a:buClrTx/>
              <a:buFont typeface="Wingdings" panose="05000000000000000000" pitchFamily="2" charset="2"/>
              <a:buChar char="ü"/>
              <a:defRPr sz="18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507879" y="1240525"/>
            <a:ext cx="5025040" cy="5120640"/>
          </a:xfrm>
        </p:spPr>
        <p:txBody>
          <a:bodyPr vert="horz" lIns="91440" tIns="45720" rIns="91440" bIns="45720" rtlCol="0" anchor="t">
            <a:normAutofit/>
          </a:bodyPr>
          <a:lstStyle>
            <a:lvl1pPr>
              <a:defRPr lang="zh-CN" altLang="en-US" sz="3200" smtClean="0"/>
            </a:lvl1pPr>
            <a:lvl2pPr>
              <a:defRPr lang="zh-CN" altLang="en-US" smtClean="0"/>
            </a:lvl2pPr>
            <a:lvl3pPr>
              <a:defRPr lang="zh-CN" altLang="en-US" sz="2000" smtClean="0"/>
            </a:lvl3pPr>
            <a:lvl4pPr>
              <a:defRPr lang="zh-CN" altLang="en-US" smtClean="0"/>
            </a:lvl4pPr>
            <a:lvl5pPr>
              <a:defRPr lang="en-US" dirty="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标题 4"/>
          <p:cNvSpPr>
            <a:spLocks noGrp="1"/>
          </p:cNvSpPr>
          <p:nvPr>
            <p:ph type="title" hasCustomPrompt="1"/>
          </p:nvPr>
        </p:nvSpPr>
        <p:spPr>
          <a:xfrm>
            <a:off x="1558637" y="105353"/>
            <a:ext cx="9649931"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pic>
        <p:nvPicPr>
          <p:cNvPr id="6" name="图片 5"/>
          <p:cNvPicPr>
            <a:picLocks noChangeAspect="1"/>
          </p:cNvPicPr>
          <p:nvPr userDrawn="1"/>
        </p:nvPicPr>
        <p:blipFill>
          <a:blip r:embed="rId2"/>
          <a:stretch>
            <a:fillRect/>
          </a:stretch>
        </p:blipFill>
        <p:spPr>
          <a:xfrm>
            <a:off x="7824192" y="105100"/>
            <a:ext cx="3288365" cy="653671"/>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9797" y="1235858"/>
            <a:ext cx="3474720" cy="807720"/>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449797"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400348"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400348"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标题 4"/>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4" name="Text Placeholder 4"/>
          <p:cNvSpPr>
            <a:spLocks noGrp="1"/>
          </p:cNvSpPr>
          <p:nvPr>
            <p:ph type="body" sz="quarter" idx="10"/>
          </p:nvPr>
        </p:nvSpPr>
        <p:spPr>
          <a:xfrm>
            <a:off x="8350899"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5" name="Content Placeholder 5"/>
          <p:cNvSpPr>
            <a:spLocks noGrp="1"/>
          </p:cNvSpPr>
          <p:nvPr>
            <p:ph sz="quarter" idx="11"/>
          </p:nvPr>
        </p:nvSpPr>
        <p:spPr>
          <a:xfrm>
            <a:off x="8350899"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pic>
        <p:nvPicPr>
          <p:cNvPr id="9" name="图片 8"/>
          <p:cNvPicPr>
            <a:picLocks noChangeAspect="1"/>
          </p:cNvPicPr>
          <p:nvPr userDrawn="1"/>
        </p:nvPicPr>
        <p:blipFill>
          <a:blip r:embed="rId2"/>
          <a:stretch>
            <a:fillRect/>
          </a:stretch>
        </p:blipFill>
        <p:spPr>
          <a:xfrm>
            <a:off x="8472264" y="-5508"/>
            <a:ext cx="3719736" cy="841866"/>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9"/>
            <a:ext cx="2947483" cy="4601183"/>
          </a:xfrm>
          <a:prstGeom prst="rect">
            <a:avLst/>
          </a:prstGeom>
        </p:spPr>
        <p:txBody>
          <a:bodyPr/>
          <a:lstStyle/>
          <a:p>
            <a:r>
              <a:rPr lang="zh-CN" altLang="en-US"/>
              <a:t>单击此处编辑母版标题样式</a:t>
            </a:r>
            <a:endParaRPr lang="en-US" dirty="0"/>
          </a:p>
        </p:txBody>
      </p:sp>
      <p:sp>
        <p:nvSpPr>
          <p:cNvPr id="3" name="文本占位符 2"/>
          <p:cNvSpPr>
            <a:spLocks noGrp="1"/>
          </p:cNvSpPr>
          <p:nvPr>
            <p:ph type="body" sz="quarter" idx="10" hasCustomPrompt="1"/>
          </p:nvPr>
        </p:nvSpPr>
        <p:spPr>
          <a:xfrm>
            <a:off x="1775521" y="116633"/>
            <a:ext cx="8928100" cy="587375"/>
          </a:xfrm>
        </p:spPr>
        <p:txBody>
          <a:bodyPr/>
          <a:lstStyle>
            <a:lvl1pPr marL="0" marR="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1pPr>
          </a:lstStyle>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a:p>
            <a:pPr lvl="0"/>
            <a:endParaRPr lang="zh-CN" altLang="en-US" dirty="0"/>
          </a:p>
        </p:txBody>
      </p:sp>
      <p:pic>
        <p:nvPicPr>
          <p:cNvPr id="4" name="图片 3"/>
          <p:cNvPicPr>
            <a:picLocks noChangeAspect="1"/>
          </p:cNvPicPr>
          <p:nvPr userDrawn="1"/>
        </p:nvPicPr>
        <p:blipFill>
          <a:blip r:embed="rId2"/>
          <a:stretch>
            <a:fillRect/>
          </a:stretch>
        </p:blipFill>
        <p:spPr>
          <a:xfrm>
            <a:off x="8472264" y="-5508"/>
            <a:ext cx="3719736" cy="841866"/>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1456" y="1273629"/>
            <a:ext cx="7670944" cy="51019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1" name="内容占位符 5"/>
          <p:cNvSpPr>
            <a:spLocks noGrp="1"/>
          </p:cNvSpPr>
          <p:nvPr>
            <p:ph sz="quarter" idx="13" hasCustomPrompt="1"/>
          </p:nvPr>
        </p:nvSpPr>
        <p:spPr>
          <a:xfrm>
            <a:off x="718458" y="1273629"/>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2" name="内容占位符 5"/>
          <p:cNvSpPr>
            <a:spLocks noGrp="1"/>
          </p:cNvSpPr>
          <p:nvPr>
            <p:ph sz="quarter" idx="14" hasCustomPrompt="1"/>
          </p:nvPr>
        </p:nvSpPr>
        <p:spPr>
          <a:xfrm>
            <a:off x="718458" y="3840473"/>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4" name="文本占位符 3"/>
          <p:cNvSpPr>
            <a:spLocks noGrp="1"/>
          </p:cNvSpPr>
          <p:nvPr>
            <p:ph type="body" sz="quarter" idx="15" hasCustomPrompt="1"/>
          </p:nvPr>
        </p:nvSpPr>
        <p:spPr>
          <a:xfrm>
            <a:off x="1679510" y="116632"/>
            <a:ext cx="8642349" cy="431800"/>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pic>
        <p:nvPicPr>
          <p:cNvPr id="6" name="图片 5"/>
          <p:cNvPicPr>
            <a:picLocks noChangeAspect="1"/>
          </p:cNvPicPr>
          <p:nvPr userDrawn="1"/>
        </p:nvPicPr>
        <p:blipFill>
          <a:blip r:embed="rId2"/>
          <a:stretch>
            <a:fillRect/>
          </a:stretch>
        </p:blipFill>
        <p:spPr>
          <a:xfrm>
            <a:off x="8472264" y="-5508"/>
            <a:ext cx="3719736" cy="841866"/>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603301" y="1191984"/>
            <a:ext cx="8115231" cy="5101937"/>
          </a:xfrm>
          <a:solidFill>
            <a:schemeClr val="bg1">
              <a:lumMod val="75000"/>
            </a:schemeClr>
          </a:solidFill>
        </p:spPr>
        <p:txBody>
          <a:bodyPr anchor="t"/>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a:t>Click here to add picture</a:t>
            </a:r>
            <a:endParaRPr lang="en-US" dirty="0"/>
          </a:p>
        </p:txBody>
      </p:sp>
      <p:sp>
        <p:nvSpPr>
          <p:cNvPr id="6" name="内容占位符 5"/>
          <p:cNvSpPr>
            <a:spLocks noGrp="1"/>
          </p:cNvSpPr>
          <p:nvPr>
            <p:ph sz="quarter" idx="13" hasCustomPrompt="1"/>
          </p:nvPr>
        </p:nvSpPr>
        <p:spPr>
          <a:xfrm>
            <a:off x="413657" y="1191984"/>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1" name="内容占位符 5"/>
          <p:cNvSpPr>
            <a:spLocks noGrp="1"/>
          </p:cNvSpPr>
          <p:nvPr>
            <p:ph sz="quarter" idx="14" hasCustomPrompt="1"/>
          </p:nvPr>
        </p:nvSpPr>
        <p:spPr>
          <a:xfrm>
            <a:off x="413657" y="3758828"/>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4" name="文本占位符 3"/>
          <p:cNvSpPr>
            <a:spLocks noGrp="1"/>
          </p:cNvSpPr>
          <p:nvPr>
            <p:ph type="body" sz="quarter" idx="15" hasCustomPrompt="1"/>
          </p:nvPr>
        </p:nvSpPr>
        <p:spPr>
          <a:xfrm>
            <a:off x="1583499" y="44624"/>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pic>
        <p:nvPicPr>
          <p:cNvPr id="7" name="图片 6"/>
          <p:cNvPicPr>
            <a:picLocks noChangeAspect="1"/>
          </p:cNvPicPr>
          <p:nvPr userDrawn="1"/>
        </p:nvPicPr>
        <p:blipFill>
          <a:blip r:embed="rId2"/>
          <a:stretch>
            <a:fillRect/>
          </a:stretch>
        </p:blipFill>
        <p:spPr>
          <a:xfrm>
            <a:off x="8472264" y="-5508"/>
            <a:ext cx="3719736" cy="841866"/>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文本占位符 3"/>
          <p:cNvSpPr>
            <a:spLocks noGrp="1"/>
          </p:cNvSpPr>
          <p:nvPr>
            <p:ph type="body" sz="quarter" idx="15" hasCustomPrompt="1"/>
          </p:nvPr>
        </p:nvSpPr>
        <p:spPr>
          <a:xfrm>
            <a:off x="1583499" y="116632"/>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pic>
        <p:nvPicPr>
          <p:cNvPr id="4" name="图片 3"/>
          <p:cNvPicPr>
            <a:picLocks noChangeAspect="1"/>
          </p:cNvPicPr>
          <p:nvPr userDrawn="1"/>
        </p:nvPicPr>
        <p:blipFill>
          <a:blip r:embed="rId2"/>
          <a:stretch>
            <a:fillRect/>
          </a:stretch>
        </p:blipFill>
        <p:spPr>
          <a:xfrm>
            <a:off x="8472264" y="-5508"/>
            <a:ext cx="3719736" cy="841866"/>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1109" y="1232362"/>
            <a:ext cx="2819400" cy="5120640"/>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048021" y="1232362"/>
            <a:ext cx="7315200" cy="5120640"/>
          </a:xfrm>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文本占位符 3"/>
          <p:cNvSpPr>
            <a:spLocks noGrp="1"/>
          </p:cNvSpPr>
          <p:nvPr>
            <p:ph type="body" sz="quarter" idx="15" hasCustomPrompt="1"/>
          </p:nvPr>
        </p:nvSpPr>
        <p:spPr>
          <a:xfrm>
            <a:off x="1583499" y="116632"/>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pic>
        <p:nvPicPr>
          <p:cNvPr id="6" name="图片 5"/>
          <p:cNvPicPr>
            <a:picLocks noChangeAspect="1"/>
          </p:cNvPicPr>
          <p:nvPr userDrawn="1"/>
        </p:nvPicPr>
        <p:blipFill>
          <a:blip r:embed="rId2"/>
          <a:stretch>
            <a:fillRect/>
          </a:stretch>
        </p:blipFill>
        <p:spPr>
          <a:xfrm>
            <a:off x="8472264" y="-5508"/>
            <a:ext cx="3719736" cy="841866"/>
          </a:xfrm>
          <a:prstGeom prst="rect">
            <a:avLst/>
          </a:prstGeom>
        </p:spPr>
      </p:pic>
      <p:pic>
        <p:nvPicPr>
          <p:cNvPr id="7" name="图片 6"/>
          <p:cNvPicPr>
            <a:picLocks noChangeAspect="1"/>
          </p:cNvPicPr>
          <p:nvPr userDrawn="1"/>
        </p:nvPicPr>
        <p:blipFill>
          <a:blip r:embed="rId3"/>
          <a:stretch>
            <a:fillRect/>
          </a:stretch>
        </p:blipFill>
        <p:spPr>
          <a:xfrm>
            <a:off x="4583832" y="9717"/>
            <a:ext cx="3974648" cy="790092"/>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4" name="Line 6"/>
          <p:cNvSpPr>
            <a:spLocks noChangeShapeType="1"/>
          </p:cNvSpPr>
          <p:nvPr/>
        </p:nvSpPr>
        <p:spPr bwMode="auto">
          <a:xfrm>
            <a:off x="0" y="5867400"/>
            <a:ext cx="12192000" cy="0"/>
          </a:xfrm>
          <a:prstGeom prst="line">
            <a:avLst/>
          </a:prstGeom>
          <a:noFill/>
          <a:ln w="38100">
            <a:solidFill>
              <a:srgbClr val="00267F"/>
            </a:solidFill>
            <a:round/>
          </a:ln>
          <a:effectLst/>
        </p:spPr>
        <p:txBody>
          <a:bodyPr wrap="none" anchor="ctr"/>
          <a:lstStyle/>
          <a:p>
            <a:pPr eaLnBrk="1" hangingPunct="1">
              <a:lnSpc>
                <a:spcPct val="130000"/>
              </a:lnSpc>
              <a:spcBef>
                <a:spcPct val="20000"/>
              </a:spcBef>
              <a:buClr>
                <a:srgbClr val="FF0066"/>
              </a:buClr>
              <a:buSzPct val="80000"/>
              <a:buFont typeface="Wingdings" panose="05000000000000000000" pitchFamily="2" charset="2"/>
              <a:buChar char="è"/>
              <a:defRPr/>
            </a:pPr>
            <a:endParaRPr lang="zh-CN" altLang="en-US" sz="1800">
              <a:effectLst>
                <a:outerShdw blurRad="38100" dist="38100" dir="2700000" algn="tl">
                  <a:srgbClr val="000000">
                    <a:alpha val="43137"/>
                  </a:srgbClr>
                </a:outerShdw>
              </a:effectLst>
            </a:endParaRPr>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1" y="155575"/>
            <a:ext cx="4230095" cy="82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ctrTitle" sz="quarter"/>
          </p:nvPr>
        </p:nvSpPr>
        <p:spPr>
          <a:xfrm>
            <a:off x="1422400" y="1524000"/>
            <a:ext cx="9347200" cy="1143000"/>
          </a:xfrm>
          <a:noFill/>
        </p:spPr>
        <p:txBody>
          <a:bodyPr wrap="none" lIns="91440" tIns="45720" rIns="91440" bIns="45720"/>
          <a:lstStyle>
            <a:lvl1pPr marL="0">
              <a:defRPr b="0">
                <a:solidFill>
                  <a:srgbClr val="00267F"/>
                </a:solidFill>
                <a:effectLst>
                  <a:outerShdw blurRad="38100" dist="38100" dir="2700000" algn="tl">
                    <a:srgbClr val="C0C0C0"/>
                  </a:outerShdw>
                </a:effectLst>
              </a:defRPr>
            </a:lvl1pPr>
          </a:lstStyle>
          <a:p>
            <a:r>
              <a:rPr lang="en-GB"/>
              <a:t>Click to edit Master title style</a:t>
            </a:r>
          </a:p>
        </p:txBody>
      </p:sp>
      <p:sp>
        <p:nvSpPr>
          <p:cNvPr id="50180" name="Rectangle 4"/>
          <p:cNvSpPr>
            <a:spLocks noGrp="1" noChangeArrowheads="1"/>
          </p:cNvSpPr>
          <p:nvPr>
            <p:ph type="subTitle" sz="quarter" idx="1"/>
          </p:nvPr>
        </p:nvSpPr>
        <p:spPr>
          <a:xfrm>
            <a:off x="1422400" y="3124200"/>
            <a:ext cx="9347200" cy="838200"/>
          </a:xfrm>
          <a:ln w="9525"/>
        </p:spPr>
        <p:txBody>
          <a:bodyPr wrap="none"/>
          <a:lstStyle>
            <a:lvl1pPr marL="0" indent="0">
              <a:buFont typeface="Wingdings" panose="05000000000000000000" pitchFamily="2" charset="2"/>
              <a:buNone/>
              <a:defRPr sz="3200" b="1"/>
            </a:lvl1pPr>
          </a:lstStyle>
          <a:p>
            <a:r>
              <a:rPr lang="en-GB"/>
              <a:t>Click to edit Master subtitle style</a:t>
            </a:r>
          </a:p>
        </p:txBody>
      </p:sp>
      <p:sp>
        <p:nvSpPr>
          <p:cNvPr id="7" name="Rectangle 2"/>
          <p:cNvSpPr>
            <a:spLocks noGrp="1" noChangeArrowheads="1"/>
          </p:cNvSpPr>
          <p:nvPr>
            <p:ph type="dt" sz="quarter" idx="10"/>
          </p:nvPr>
        </p:nvSpPr>
        <p:spPr bwMode="auto">
          <a:xfrm>
            <a:off x="9144000" y="5943600"/>
            <a:ext cx="2540000" cy="457200"/>
          </a:xfrm>
          <a:prstGeom prst="rect">
            <a:avLst/>
          </a:prstGeom>
          <a:ln>
            <a:miter lim="800000"/>
          </a:ln>
        </p:spPr>
        <p:txBody>
          <a:bodyPr vert="horz" wrap="square" lIns="91440" tIns="45720" rIns="91440" bIns="45720" numCol="1" anchor="t" anchorCtr="0" compatLnSpc="1"/>
          <a:lstStyle>
            <a:lvl1pPr eaLnBrk="1" hangingPunct="1">
              <a:lnSpc>
                <a:spcPct val="100000"/>
              </a:lnSpc>
              <a:spcBef>
                <a:spcPct val="0"/>
              </a:spcBef>
              <a:buClrTx/>
              <a:buSzTx/>
              <a:buFontTx/>
              <a:buNone/>
              <a:defRPr>
                <a:effectLst/>
                <a:ea typeface="宋体" panose="02010600030101010101" pitchFamily="2" charset="-122"/>
              </a:defRPr>
            </a:lvl1pPr>
          </a:lstStyle>
          <a:p>
            <a:pPr>
              <a:defRPr/>
            </a:pPr>
            <a:endParaRPr lang="zh-CN" altLang="en-GB"/>
          </a:p>
        </p:txBody>
      </p:sp>
      <p:pic>
        <p:nvPicPr>
          <p:cNvPr id="10" name="图片 9"/>
          <p:cNvPicPr>
            <a:picLocks noChangeAspect="1"/>
          </p:cNvPicPr>
          <p:nvPr userDrawn="1"/>
        </p:nvPicPr>
        <p:blipFill>
          <a:blip r:embed="rId3"/>
          <a:stretch>
            <a:fillRect/>
          </a:stretch>
        </p:blipFill>
        <p:spPr>
          <a:xfrm>
            <a:off x="8328248" y="32601"/>
            <a:ext cx="3719736" cy="841866"/>
          </a:xfrm>
          <a:prstGeom prst="rect">
            <a:avLst/>
          </a:prstGeom>
        </p:spPr>
      </p:pic>
      <p:pic>
        <p:nvPicPr>
          <p:cNvPr id="8" name="图片 7"/>
          <p:cNvPicPr>
            <a:picLocks noChangeAspect="1"/>
          </p:cNvPicPr>
          <p:nvPr userDrawn="1"/>
        </p:nvPicPr>
        <p:blipFill>
          <a:blip r:embed="rId4"/>
          <a:stretch>
            <a:fillRect/>
          </a:stretch>
        </p:blipFill>
        <p:spPr>
          <a:xfrm>
            <a:off x="4511824" y="122475"/>
            <a:ext cx="3974648" cy="790092"/>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1" name="文本占位符 10"/>
          <p:cNvSpPr>
            <a:spLocks noGrp="1"/>
          </p:cNvSpPr>
          <p:nvPr>
            <p:ph type="body" sz="quarter" idx="10" hasCustomPrompt="1"/>
          </p:nvPr>
        </p:nvSpPr>
        <p:spPr>
          <a:xfrm>
            <a:off x="2439365" y="2046723"/>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5" name="文本占位符 14"/>
          <p:cNvSpPr>
            <a:spLocks noGrp="1"/>
          </p:cNvSpPr>
          <p:nvPr>
            <p:ph type="body" sz="quarter" idx="11" hasCustomPrompt="1"/>
          </p:nvPr>
        </p:nvSpPr>
        <p:spPr>
          <a:xfrm>
            <a:off x="3270057" y="2046722"/>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6" name="文本占位符 10"/>
          <p:cNvSpPr>
            <a:spLocks noGrp="1"/>
          </p:cNvSpPr>
          <p:nvPr>
            <p:ph type="body" sz="quarter" idx="12" hasCustomPrompt="1"/>
          </p:nvPr>
        </p:nvSpPr>
        <p:spPr>
          <a:xfrm>
            <a:off x="2439365" y="2864141"/>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8" name="文本占位符 14"/>
          <p:cNvSpPr>
            <a:spLocks noGrp="1"/>
          </p:cNvSpPr>
          <p:nvPr>
            <p:ph type="body" sz="quarter" idx="13" hasCustomPrompt="1"/>
          </p:nvPr>
        </p:nvSpPr>
        <p:spPr>
          <a:xfrm>
            <a:off x="3270057" y="2864140"/>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9" name="文本占位符 10"/>
          <p:cNvSpPr>
            <a:spLocks noGrp="1"/>
          </p:cNvSpPr>
          <p:nvPr>
            <p:ph type="body" sz="quarter" idx="14" hasCustomPrompt="1"/>
          </p:nvPr>
        </p:nvSpPr>
        <p:spPr>
          <a:xfrm>
            <a:off x="2439365" y="3681558"/>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1" name="文本占位符 14"/>
          <p:cNvSpPr>
            <a:spLocks noGrp="1"/>
          </p:cNvSpPr>
          <p:nvPr>
            <p:ph type="body" sz="quarter" idx="15" hasCustomPrompt="1"/>
          </p:nvPr>
        </p:nvSpPr>
        <p:spPr>
          <a:xfrm>
            <a:off x="3270057" y="3681556"/>
            <a:ext cx="6318251" cy="561976"/>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22" name="文本占位符 10"/>
          <p:cNvSpPr>
            <a:spLocks noGrp="1"/>
          </p:cNvSpPr>
          <p:nvPr>
            <p:ph type="body" sz="quarter" idx="16" hasCustomPrompt="1"/>
          </p:nvPr>
        </p:nvSpPr>
        <p:spPr>
          <a:xfrm>
            <a:off x="2439365" y="4498974"/>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4" name="文本占位符 14"/>
          <p:cNvSpPr>
            <a:spLocks noGrp="1"/>
          </p:cNvSpPr>
          <p:nvPr>
            <p:ph type="body" sz="quarter" idx="17" hasCustomPrompt="1"/>
          </p:nvPr>
        </p:nvSpPr>
        <p:spPr>
          <a:xfrm>
            <a:off x="3270057" y="4498973"/>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pic>
        <p:nvPicPr>
          <p:cNvPr id="12" name="图片 11"/>
          <p:cNvPicPr>
            <a:picLocks noChangeAspect="1"/>
          </p:cNvPicPr>
          <p:nvPr userDrawn="1"/>
        </p:nvPicPr>
        <p:blipFill>
          <a:blip r:embed="rId2"/>
          <a:stretch>
            <a:fillRect/>
          </a:stretch>
        </p:blipFill>
        <p:spPr>
          <a:xfrm>
            <a:off x="7824192" y="111033"/>
            <a:ext cx="3288365" cy="653671"/>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2025/8/27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5" name="图片 4"/>
          <p:cNvPicPr>
            <a:picLocks noChangeAspect="1"/>
          </p:cNvPicPr>
          <p:nvPr userDrawn="1"/>
        </p:nvPicPr>
        <p:blipFill>
          <a:blip r:embed="rId2"/>
          <a:stretch>
            <a:fillRect/>
          </a:stretch>
        </p:blipFill>
        <p:spPr>
          <a:xfrm>
            <a:off x="8472264" y="-5508"/>
            <a:ext cx="3719736" cy="841866"/>
          </a:xfrm>
          <a:prstGeom prst="rect">
            <a:avLst/>
          </a:prstGeom>
        </p:spPr>
      </p:pic>
      <p:pic>
        <p:nvPicPr>
          <p:cNvPr id="6" name="图片 5"/>
          <p:cNvPicPr>
            <a:picLocks noChangeAspect="1"/>
          </p:cNvPicPr>
          <p:nvPr userDrawn="1"/>
        </p:nvPicPr>
        <p:blipFill>
          <a:blip r:embed="rId3"/>
          <a:stretch>
            <a:fillRect/>
          </a:stretch>
        </p:blipFill>
        <p:spPr>
          <a:xfrm>
            <a:off x="4517650" y="20379"/>
            <a:ext cx="3974648" cy="790092"/>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12192000" cy="936104"/>
          </a:xfrm>
          <a:prstGeom prst="rect">
            <a:avLst/>
          </a:prstGeom>
          <a:solidFill>
            <a:srgbClr val="00B0F0"/>
          </a:solidFill>
          <a:effectLst/>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9600" y="1484784"/>
            <a:ext cx="10972800" cy="48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矩形 7"/>
          <p:cNvSpPr/>
          <p:nvPr userDrawn="1"/>
        </p:nvSpPr>
        <p:spPr>
          <a:xfrm>
            <a:off x="0" y="6606480"/>
            <a:ext cx="12192000" cy="2880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fld id="{70FF7DB3-1718-423B-8293-DE88ABDFAFDF}" type="slidenum">
              <a:rPr lang="zh-CN" altLang="en-US" sz="1400" smtClean="0"/>
              <a:t>‹#›</a:t>
            </a:fld>
            <a:r>
              <a:rPr lang="en-US" altLang="zh-CN" sz="1400" dirty="0"/>
              <a:t>/46</a:t>
            </a:r>
            <a:endParaRPr lang="zh-CN" altLang="en-US" sz="1800"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目录页">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0" y="0"/>
            <a:ext cx="12192000" cy="1008000"/>
          </a:xfrm>
          <a:prstGeom prst="rect">
            <a:avLst/>
          </a:prstGeom>
        </p:spPr>
        <p:txBody>
          <a:bodyPr anchor="ctr" anchorCtr="0">
            <a:normAutofit/>
          </a:bodyPr>
          <a:lstStyle>
            <a:lvl1pPr marL="182880" indent="0" algn="l" rtl="0" eaLnBrk="0" fontAlgn="base" hangingPunct="0">
              <a:lnSpc>
                <a:spcPct val="150000"/>
              </a:lnSpc>
              <a:spcBef>
                <a:spcPct val="0"/>
              </a:spcBef>
              <a:spcAft>
                <a:spcPct val="0"/>
              </a:spcAft>
              <a:buClr>
                <a:srgbClr val="C00000"/>
              </a:buClr>
              <a:buSzPct val="90000"/>
              <a:buFont typeface="Wingdings" panose="05000000000000000000" pitchFamily="2" charset="2"/>
              <a:buNone/>
              <a:defRPr lang="zh-CN" altLang="en-US" sz="3200" b="1" kern="1200" baseline="0" dirty="0">
                <a:solidFill>
                  <a:schemeClr val="tx1"/>
                </a:solidFill>
                <a:latin typeface="Cambria" panose="02040503050406030204" pitchFamily="18" charset="0"/>
                <a:ea typeface="微软雅黑" panose="020B0503020204020204" charset="-122"/>
                <a:cs typeface="汉仪中圆简"/>
              </a:defRPr>
            </a:lvl1pPr>
          </a:lstStyle>
          <a:p>
            <a:r>
              <a:rPr lang="zh-CN" altLang="en-US" dirty="0"/>
              <a:t>单击此处编辑标题样式</a:t>
            </a:r>
          </a:p>
        </p:txBody>
      </p:sp>
      <p:sp>
        <p:nvSpPr>
          <p:cNvPr id="4" name="文本占位符 3"/>
          <p:cNvSpPr>
            <a:spLocks noGrp="1"/>
          </p:cNvSpPr>
          <p:nvPr>
            <p:ph type="body" sz="quarter" idx="10" hasCustomPrompt="1"/>
          </p:nvPr>
        </p:nvSpPr>
        <p:spPr>
          <a:xfrm>
            <a:off x="935118" y="1484784"/>
            <a:ext cx="11017533" cy="4536504"/>
          </a:xfrm>
          <a:prstGeom prst="rect">
            <a:avLst/>
          </a:prstGeom>
        </p:spPr>
        <p:txBody>
          <a:bodyPr anchor="t" anchorCtr="0">
            <a:normAutofit/>
          </a:bodyPr>
          <a:lstStyle>
            <a:lvl1pPr marL="352425" indent="-352425" algn="l" rtl="0" eaLnBrk="0" fontAlgn="base" hangingPunct="0">
              <a:lnSpc>
                <a:spcPct val="200000"/>
              </a:lnSpc>
              <a:spcBef>
                <a:spcPts val="300"/>
              </a:spcBef>
              <a:spcAft>
                <a:spcPts val="300"/>
              </a:spcAft>
              <a:buClr>
                <a:schemeClr val="tx1"/>
              </a:buClr>
              <a:buSzPct val="90000"/>
              <a:buFont typeface="Wingdings" panose="05000000000000000000" pitchFamily="2" charset="2"/>
              <a:buChar char="n"/>
              <a:defRPr lang="zh-CN" altLang="en-US" sz="2800" b="1" kern="1200" baseline="0" dirty="0" smtClean="0">
                <a:solidFill>
                  <a:schemeClr val="tx1"/>
                </a:solidFill>
                <a:latin typeface="Cambria" panose="02040503050406030204" pitchFamily="18" charset="0"/>
                <a:ea typeface="微软雅黑" panose="020B0503020204020204" charset="-122"/>
                <a:cs typeface="Times New Roman" panose="02020603050405020304" pitchFamily="18" charset="0"/>
              </a:defRPr>
            </a:lvl1pPr>
            <a:lvl2pPr indent="-342900" algn="l" rtl="0" eaLnBrk="0" fontAlgn="base" hangingPunct="0">
              <a:lnSpc>
                <a:spcPct val="150000"/>
              </a:lnSpc>
              <a:spcBef>
                <a:spcPct val="0"/>
              </a:spcBef>
              <a:spcAft>
                <a:spcPct val="0"/>
              </a:spcAft>
              <a:buClr>
                <a:srgbClr val="C00000"/>
              </a:buClr>
              <a:buSzPct val="90000"/>
              <a:buFont typeface="Wingdings" panose="05000000000000000000" pitchFamily="2" charset="2"/>
              <a:buChar char="n"/>
              <a:defRPr lang="zh-CN" altLang="en-US" sz="2100" b="1" kern="1200" dirty="0" smtClean="0">
                <a:solidFill>
                  <a:srgbClr val="002060"/>
                </a:solidFill>
                <a:latin typeface="微软雅黑" panose="020B0503020204020204" charset="-122"/>
                <a:ea typeface="微软雅黑" panose="020B0503020204020204" charset="-122"/>
                <a:cs typeface="汉仪中圆简"/>
              </a:defRPr>
            </a:lvl2pPr>
            <a:lvl3pPr indent="-342900" algn="l" rtl="0" eaLnBrk="0" fontAlgn="base" hangingPunct="0">
              <a:lnSpc>
                <a:spcPct val="150000"/>
              </a:lnSpc>
              <a:spcBef>
                <a:spcPct val="0"/>
              </a:spcBef>
              <a:spcAft>
                <a:spcPct val="0"/>
              </a:spcAft>
              <a:buClr>
                <a:srgbClr val="C00000"/>
              </a:buClr>
              <a:buSzPct val="90000"/>
              <a:buFont typeface="Wingdings" panose="05000000000000000000" pitchFamily="2" charset="2"/>
              <a:buChar char="n"/>
              <a:defRPr lang="zh-CN" altLang="en-US" sz="2100" b="1" kern="1200" dirty="0" smtClean="0">
                <a:solidFill>
                  <a:srgbClr val="002060"/>
                </a:solidFill>
                <a:latin typeface="微软雅黑" panose="020B0503020204020204" charset="-122"/>
                <a:ea typeface="微软雅黑" panose="020B0503020204020204" charset="-122"/>
                <a:cs typeface="汉仪中圆简"/>
              </a:defRPr>
            </a:lvl3pPr>
            <a:lvl4pPr indent="-342900" algn="l" rtl="0" eaLnBrk="0" fontAlgn="base" hangingPunct="0">
              <a:lnSpc>
                <a:spcPct val="150000"/>
              </a:lnSpc>
              <a:spcBef>
                <a:spcPct val="0"/>
              </a:spcBef>
              <a:spcAft>
                <a:spcPct val="0"/>
              </a:spcAft>
              <a:buClr>
                <a:srgbClr val="C00000"/>
              </a:buClr>
              <a:buSzPct val="90000"/>
              <a:buFont typeface="Wingdings" panose="05000000000000000000" pitchFamily="2" charset="2"/>
              <a:buChar char="n"/>
              <a:defRPr lang="zh-CN" altLang="en-US" sz="2100" b="1" kern="1200" dirty="0" smtClean="0">
                <a:solidFill>
                  <a:srgbClr val="002060"/>
                </a:solidFill>
                <a:latin typeface="微软雅黑" panose="020B0503020204020204" charset="-122"/>
                <a:ea typeface="微软雅黑" panose="020B0503020204020204" charset="-122"/>
                <a:cs typeface="汉仪中圆简"/>
              </a:defRPr>
            </a:lvl4pPr>
            <a:lvl5pPr indent="-342900" algn="l" rtl="0" eaLnBrk="0" fontAlgn="base" hangingPunct="0">
              <a:lnSpc>
                <a:spcPct val="150000"/>
              </a:lnSpc>
              <a:spcBef>
                <a:spcPct val="0"/>
              </a:spcBef>
              <a:spcAft>
                <a:spcPct val="0"/>
              </a:spcAft>
              <a:buClr>
                <a:srgbClr val="C00000"/>
              </a:buClr>
              <a:buSzPct val="90000"/>
              <a:buFont typeface="Wingdings" panose="05000000000000000000" pitchFamily="2" charset="2"/>
              <a:buChar char="n"/>
              <a:defRPr lang="zh-CN" altLang="en-US" sz="2100" b="1" kern="1200" dirty="0">
                <a:solidFill>
                  <a:srgbClr val="002060"/>
                </a:solidFill>
                <a:latin typeface="微软雅黑" panose="020B0503020204020204" charset="-122"/>
                <a:ea typeface="微软雅黑" panose="020B0503020204020204" charset="-122"/>
                <a:cs typeface="汉仪中圆简"/>
              </a:defRPr>
            </a:lvl5pPr>
          </a:lstStyle>
          <a:p>
            <a:pPr lvl="0"/>
            <a:r>
              <a:rPr lang="zh-CN" altLang="en-US" dirty="0"/>
              <a:t>单击此处添加目录</a:t>
            </a:r>
          </a:p>
        </p:txBody>
      </p:sp>
      <p:sp>
        <p:nvSpPr>
          <p:cNvPr id="15" name="灯片编号占位符 5"/>
          <p:cNvSpPr>
            <a:spLocks noGrp="1"/>
          </p:cNvSpPr>
          <p:nvPr>
            <p:ph type="sldNum" sz="quarter" idx="4"/>
          </p:nvPr>
        </p:nvSpPr>
        <p:spPr>
          <a:xfrm>
            <a:off x="10896533" y="6390794"/>
            <a:ext cx="1248139" cy="365125"/>
          </a:xfrm>
          <a:prstGeom prst="rect">
            <a:avLst/>
          </a:prstGeom>
        </p:spPr>
        <p:txBody>
          <a:bodyPr vert="horz" lIns="91440" tIns="45720" rIns="91440" bIns="45720" rtlCol="0" anchor="ctr"/>
          <a:lstStyle>
            <a:lvl1pPr algn="r">
              <a:defRPr sz="2000" b="1">
                <a:solidFill>
                  <a:schemeClr val="accent6">
                    <a:lumMod val="50000"/>
                  </a:schemeClr>
                </a:solidFill>
                <a:latin typeface="Times New Roman" panose="02020603050405020304" pitchFamily="18" charset="0"/>
                <a:cs typeface="Times New Roman" panose="02020603050405020304" pitchFamily="18" charset="0"/>
              </a:defRPr>
            </a:lvl1pPr>
          </a:lstStyle>
          <a:p>
            <a:fld id="{8A5641F2-5FCC-4DFB-A044-EC74B8B3AD6A}" type="slidenum">
              <a:rPr lang="zh-CN" altLang="en-US" smtClean="0"/>
              <a:t>‹#›</a:t>
            </a:fld>
            <a:endParaRPr lang="zh-CN" altLang="en-US"/>
          </a:p>
        </p:txBody>
      </p:sp>
      <p:cxnSp>
        <p:nvCxnSpPr>
          <p:cNvPr id="5" name="直接连接符 4"/>
          <p:cNvCxnSpPr/>
          <p:nvPr/>
        </p:nvCxnSpPr>
        <p:spPr>
          <a:xfrm>
            <a:off x="0" y="908720"/>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userDrawn="1"/>
        </p:nvPicPr>
        <p:blipFill>
          <a:blip r:embed="rId2"/>
          <a:stretch>
            <a:fillRect/>
          </a:stretch>
        </p:blipFill>
        <p:spPr>
          <a:xfrm>
            <a:off x="7824192" y="105100"/>
            <a:ext cx="3288365" cy="65367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节标题">
    <p:spTree>
      <p:nvGrpSpPr>
        <p:cNvPr id="1" name=""/>
        <p:cNvGrpSpPr/>
        <p:nvPr/>
      </p:nvGrpSpPr>
      <p:grpSpPr>
        <a:xfrm>
          <a:off x="0" y="0"/>
          <a:ext cx="0" cy="0"/>
          <a:chOff x="0" y="0"/>
          <a:chExt cx="0" cy="0"/>
        </a:xfrm>
      </p:grpSpPr>
      <p:sp>
        <p:nvSpPr>
          <p:cNvPr id="7" name="矩形 6"/>
          <p:cNvSpPr/>
          <p:nvPr/>
        </p:nvSpPr>
        <p:spPr>
          <a:xfrm>
            <a:off x="1" y="6586927"/>
            <a:ext cx="10914276" cy="268329"/>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8" name="矩形 7"/>
          <p:cNvSpPr/>
          <p:nvPr/>
        </p:nvSpPr>
        <p:spPr>
          <a:xfrm>
            <a:off x="10914278" y="6588019"/>
            <a:ext cx="1277721" cy="2672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9" name="Slide Number Placeholder 5"/>
          <p:cNvSpPr txBox="1"/>
          <p:nvPr/>
        </p:nvSpPr>
        <p:spPr>
          <a:xfrm>
            <a:off x="10311534" y="6588019"/>
            <a:ext cx="1796516" cy="267236"/>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t>‹#›</a:t>
            </a:fld>
            <a:endParaRPr lang="zh-CN" altLang="en-US" sz="1600" b="1" dirty="0">
              <a:latin typeface="Calibri" panose="020F0502020204030204" pitchFamily="34" charset="0"/>
              <a:cs typeface="Calibri" panose="020F0502020204030204" pitchFamily="34" charset="0"/>
            </a:endParaRPr>
          </a:p>
        </p:txBody>
      </p:sp>
      <p:sp>
        <p:nvSpPr>
          <p:cNvPr id="10" name="文本框 9"/>
          <p:cNvSpPr txBox="1"/>
          <p:nvPr/>
        </p:nvSpPr>
        <p:spPr>
          <a:xfrm>
            <a:off x="0" y="6567603"/>
            <a:ext cx="107154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schemeClr val="bg1"/>
                </a:solidFill>
                <a:latin typeface="Calibri" panose="020F0502020204030204" pitchFamily="34" charset="0"/>
                <a:ea typeface="楷体" panose="02010609060101010101" pitchFamily="49" charset="-122"/>
                <a:cs typeface="Calibri" panose="020F0502020204030204" pitchFamily="34" charset="0"/>
              </a:rPr>
              <a:t>HEPS · </a:t>
            </a:r>
            <a:r>
              <a:rPr lang="en-US" altLang="zh-CN" sz="1600" b="1" dirty="0">
                <a:solidFill>
                  <a:schemeClr val="bg1"/>
                </a:solidFill>
              </a:rPr>
              <a:t>The 1</a:t>
            </a:r>
            <a:r>
              <a:rPr lang="en-US" altLang="zh-CN" sz="1600" b="1" baseline="30000" dirty="0">
                <a:solidFill>
                  <a:schemeClr val="bg1"/>
                </a:solidFill>
              </a:rPr>
              <a:t>st</a:t>
            </a:r>
            <a:r>
              <a:rPr lang="en-US" altLang="zh-CN" sz="1600" b="1" baseline="0" dirty="0">
                <a:solidFill>
                  <a:schemeClr val="bg1"/>
                </a:solidFill>
              </a:rPr>
              <a:t> </a:t>
            </a:r>
            <a:r>
              <a:rPr lang="en-US" altLang="zh-CN" sz="1600" b="1" dirty="0">
                <a:solidFill>
                  <a:schemeClr val="bg1"/>
                </a:solidFill>
              </a:rPr>
              <a:t>Meeting of HEPS</a:t>
            </a:r>
            <a:r>
              <a:rPr lang="en-US" altLang="zh-CN" sz="1600" b="1" baseline="0" dirty="0">
                <a:solidFill>
                  <a:schemeClr val="bg1"/>
                </a:solidFill>
              </a:rPr>
              <a:t> </a:t>
            </a:r>
            <a:r>
              <a:rPr lang="en-US" altLang="zh-CN" sz="1600" b="1" dirty="0">
                <a:solidFill>
                  <a:schemeClr val="bg1"/>
                </a:solidFill>
              </a:rPr>
              <a:t>IAC, IHEP, Dec. 11-14, 2018</a:t>
            </a:r>
            <a:endParaRPr lang="zh-CN" altLang="en-US" sz="1600" b="1" dirty="0">
              <a:solidFill>
                <a:schemeClr val="bg1"/>
              </a:solidFill>
              <a:latin typeface="Calibri" panose="020F0502020204030204" pitchFamily="34" charset="0"/>
              <a:cs typeface="Calibri" panose="020F0502020204030204" pitchFamily="34" charset="0"/>
            </a:endParaRPr>
          </a:p>
        </p:txBody>
      </p:sp>
      <p:sp>
        <p:nvSpPr>
          <p:cNvPr id="11" name="直角三角形 10"/>
          <p:cNvSpPr/>
          <p:nvPr/>
        </p:nvSpPr>
        <p:spPr>
          <a:xfrm flipV="1">
            <a:off x="10909477" y="6588019"/>
            <a:ext cx="526943" cy="267236"/>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12" name="直接连接符 11"/>
          <p:cNvCxnSpPr/>
          <p:nvPr/>
        </p:nvCxnSpPr>
        <p:spPr>
          <a:xfrm>
            <a:off x="11445105" y="6588019"/>
            <a:ext cx="0" cy="2672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内容占位符 13"/>
          <p:cNvSpPr>
            <a:spLocks noGrp="1"/>
          </p:cNvSpPr>
          <p:nvPr>
            <p:ph sz="quarter" idx="10" hasCustomPrompt="1"/>
          </p:nvPr>
        </p:nvSpPr>
        <p:spPr>
          <a:xfrm>
            <a:off x="0" y="1329893"/>
            <a:ext cx="8783781" cy="1912071"/>
          </a:xfrm>
          <a:solidFill>
            <a:srgbClr val="000099"/>
          </a:solidFill>
        </p:spPr>
        <p:txBody>
          <a:bodyPr anchor="ctr">
            <a:normAutofit/>
          </a:bodyPr>
          <a:lstStyle>
            <a:lvl1pPr marL="0" indent="0">
              <a:buNone/>
              <a:defRPr sz="4400" b="1" baseline="0">
                <a:solidFill>
                  <a:schemeClr val="bg1"/>
                </a:solidFill>
              </a:defRPr>
            </a:lvl1pPr>
          </a:lstStyle>
          <a:p>
            <a:pPr lvl="0"/>
            <a:r>
              <a:rPr lang="en-US" altLang="zh-CN" dirty="0"/>
              <a:t>Click here to add title</a:t>
            </a:r>
            <a:endParaRPr lang="zh-CN" altLang="en-US" dirty="0"/>
          </a:p>
        </p:txBody>
      </p:sp>
      <p:sp>
        <p:nvSpPr>
          <p:cNvPr id="16" name="文本占位符 15"/>
          <p:cNvSpPr>
            <a:spLocks noGrp="1"/>
          </p:cNvSpPr>
          <p:nvPr>
            <p:ph type="body" sz="quarter" idx="11"/>
          </p:nvPr>
        </p:nvSpPr>
        <p:spPr>
          <a:xfrm>
            <a:off x="1676402" y="3460607"/>
            <a:ext cx="9628909" cy="271159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9594" y="1240525"/>
            <a:ext cx="4985143" cy="5120640"/>
          </a:xfrm>
        </p:spPr>
        <p:txBody>
          <a:bodyPr anchor="t"/>
          <a:lstStyle>
            <a:lvl1pPr marL="182880" indent="-182880">
              <a:buClrTx/>
              <a:buFont typeface="Wingdings" panose="05000000000000000000" pitchFamily="2" charset="2"/>
              <a:buChar char="l"/>
              <a:defRPr sz="3200">
                <a:solidFill>
                  <a:schemeClr val="tx1"/>
                </a:solidFill>
              </a:defRPr>
            </a:lvl1pPr>
            <a:lvl2pPr marL="685800" indent="-182880">
              <a:buClrTx/>
              <a:buFont typeface="Wingdings" panose="05000000000000000000" pitchFamily="2" charset="2"/>
              <a:buChar char="n"/>
              <a:defRPr sz="2400">
                <a:solidFill>
                  <a:schemeClr val="tx1"/>
                </a:solidFill>
              </a:defRPr>
            </a:lvl2pPr>
            <a:lvl3pPr marL="1143000" indent="-182880">
              <a:buClrTx/>
              <a:buFont typeface="Wingdings" panose="05000000000000000000" pitchFamily="2" charset="2"/>
              <a:buChar char="u"/>
              <a:defRPr sz="2000">
                <a:solidFill>
                  <a:schemeClr val="tx1"/>
                </a:solidFill>
              </a:defRPr>
            </a:lvl3pPr>
            <a:lvl4pPr marL="1600200" indent="-182880">
              <a:buClrTx/>
              <a:buFont typeface="Wingdings" panose="05000000000000000000" pitchFamily="2" charset="2"/>
              <a:buChar char="Ø"/>
              <a:defRPr sz="1800">
                <a:solidFill>
                  <a:schemeClr val="tx1"/>
                </a:solidFill>
              </a:defRPr>
            </a:lvl4pPr>
            <a:lvl5pPr marL="2057400" indent="-182880">
              <a:buClrTx/>
              <a:buFont typeface="Wingdings" panose="05000000000000000000" pitchFamily="2" charset="2"/>
              <a:buChar char="ü"/>
              <a:defRPr sz="18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507879" y="1240525"/>
            <a:ext cx="5025040" cy="5120640"/>
          </a:xfrm>
        </p:spPr>
        <p:txBody>
          <a:bodyPr vert="horz" lIns="91440" tIns="45720" rIns="91440" bIns="45720" rtlCol="0" anchor="t">
            <a:normAutofit/>
          </a:bodyPr>
          <a:lstStyle>
            <a:lvl1pPr>
              <a:defRPr lang="zh-CN" altLang="en-US" sz="3200" smtClean="0"/>
            </a:lvl1pPr>
            <a:lvl2pPr>
              <a:defRPr lang="zh-CN" altLang="en-US" smtClean="0"/>
            </a:lvl2pPr>
            <a:lvl3pPr>
              <a:defRPr lang="zh-CN" altLang="en-US" sz="2000" smtClean="0"/>
            </a:lvl3pPr>
            <a:lvl4pPr>
              <a:defRPr lang="zh-CN" altLang="en-US" smtClean="0"/>
            </a:lvl4pPr>
            <a:lvl5pPr>
              <a:defRPr lang="en-US" dirty="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标题 4"/>
          <p:cNvSpPr>
            <a:spLocks noGrp="1"/>
          </p:cNvSpPr>
          <p:nvPr>
            <p:ph type="title" hasCustomPrompt="1"/>
          </p:nvPr>
        </p:nvSpPr>
        <p:spPr>
          <a:xfrm>
            <a:off x="1558637" y="105353"/>
            <a:ext cx="9649931"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pic>
        <p:nvPicPr>
          <p:cNvPr id="6" name="图片 5"/>
          <p:cNvPicPr>
            <a:picLocks noChangeAspect="1"/>
          </p:cNvPicPr>
          <p:nvPr userDrawn="1"/>
        </p:nvPicPr>
        <p:blipFill>
          <a:blip r:embed="rId2"/>
          <a:stretch>
            <a:fillRect/>
          </a:stretch>
        </p:blipFill>
        <p:spPr>
          <a:xfrm>
            <a:off x="7824192" y="105100"/>
            <a:ext cx="3288365" cy="65367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9797" y="1235858"/>
            <a:ext cx="3474720" cy="807720"/>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449797"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400348"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400348"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标题 4"/>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4" name="Text Placeholder 4"/>
          <p:cNvSpPr>
            <a:spLocks noGrp="1"/>
          </p:cNvSpPr>
          <p:nvPr>
            <p:ph type="body" sz="quarter" idx="10"/>
          </p:nvPr>
        </p:nvSpPr>
        <p:spPr>
          <a:xfrm>
            <a:off x="8350899"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5" name="Content Placeholder 5"/>
          <p:cNvSpPr>
            <a:spLocks noGrp="1"/>
          </p:cNvSpPr>
          <p:nvPr>
            <p:ph sz="quarter" idx="11"/>
          </p:nvPr>
        </p:nvSpPr>
        <p:spPr>
          <a:xfrm>
            <a:off x="8350899"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pic>
        <p:nvPicPr>
          <p:cNvPr id="9" name="图片 8"/>
          <p:cNvPicPr>
            <a:picLocks noChangeAspect="1"/>
          </p:cNvPicPr>
          <p:nvPr userDrawn="1"/>
        </p:nvPicPr>
        <p:blipFill>
          <a:blip r:embed="rId2"/>
          <a:stretch>
            <a:fillRect/>
          </a:stretch>
        </p:blipFill>
        <p:spPr>
          <a:xfrm>
            <a:off x="8472264" y="-5508"/>
            <a:ext cx="3719736" cy="84186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9"/>
            <a:ext cx="2947483" cy="4601183"/>
          </a:xfrm>
          <a:prstGeom prst="rect">
            <a:avLst/>
          </a:prstGeom>
        </p:spPr>
        <p:txBody>
          <a:bodyPr/>
          <a:lstStyle/>
          <a:p>
            <a:r>
              <a:rPr lang="zh-CN" altLang="en-US"/>
              <a:t>单击此处编辑母版标题样式</a:t>
            </a:r>
            <a:endParaRPr lang="en-US" dirty="0"/>
          </a:p>
        </p:txBody>
      </p:sp>
      <p:sp>
        <p:nvSpPr>
          <p:cNvPr id="3" name="文本占位符 2"/>
          <p:cNvSpPr>
            <a:spLocks noGrp="1"/>
          </p:cNvSpPr>
          <p:nvPr>
            <p:ph type="body" sz="quarter" idx="10" hasCustomPrompt="1"/>
          </p:nvPr>
        </p:nvSpPr>
        <p:spPr>
          <a:xfrm>
            <a:off x="1775521" y="116633"/>
            <a:ext cx="8928100" cy="587375"/>
          </a:xfrm>
        </p:spPr>
        <p:txBody>
          <a:bodyPr/>
          <a:lstStyle>
            <a:lvl1pPr marL="0" marR="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1pPr>
          </a:lstStyle>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a:p>
            <a:pPr lvl="0"/>
            <a:endParaRPr lang="zh-CN" altLang="en-US" dirty="0"/>
          </a:p>
        </p:txBody>
      </p:sp>
      <p:pic>
        <p:nvPicPr>
          <p:cNvPr id="4" name="图片 3"/>
          <p:cNvPicPr>
            <a:picLocks noChangeAspect="1"/>
          </p:cNvPicPr>
          <p:nvPr userDrawn="1"/>
        </p:nvPicPr>
        <p:blipFill>
          <a:blip r:embed="rId2"/>
          <a:stretch>
            <a:fillRect/>
          </a:stretch>
        </p:blipFill>
        <p:spPr>
          <a:xfrm>
            <a:off x="8472264" y="-5508"/>
            <a:ext cx="3719736" cy="8418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1456" y="1273629"/>
            <a:ext cx="7670944" cy="51019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1" name="内容占位符 5"/>
          <p:cNvSpPr>
            <a:spLocks noGrp="1"/>
          </p:cNvSpPr>
          <p:nvPr>
            <p:ph sz="quarter" idx="13" hasCustomPrompt="1"/>
          </p:nvPr>
        </p:nvSpPr>
        <p:spPr>
          <a:xfrm>
            <a:off x="718458" y="1273629"/>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2" name="内容占位符 5"/>
          <p:cNvSpPr>
            <a:spLocks noGrp="1"/>
          </p:cNvSpPr>
          <p:nvPr>
            <p:ph sz="quarter" idx="14" hasCustomPrompt="1"/>
          </p:nvPr>
        </p:nvSpPr>
        <p:spPr>
          <a:xfrm>
            <a:off x="718458" y="3840473"/>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4" name="文本占位符 3"/>
          <p:cNvSpPr>
            <a:spLocks noGrp="1"/>
          </p:cNvSpPr>
          <p:nvPr>
            <p:ph type="body" sz="quarter" idx="15" hasCustomPrompt="1"/>
          </p:nvPr>
        </p:nvSpPr>
        <p:spPr>
          <a:xfrm>
            <a:off x="1679510" y="116632"/>
            <a:ext cx="8642349" cy="431800"/>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pic>
        <p:nvPicPr>
          <p:cNvPr id="6" name="图片 5"/>
          <p:cNvPicPr>
            <a:picLocks noChangeAspect="1"/>
          </p:cNvPicPr>
          <p:nvPr userDrawn="1"/>
        </p:nvPicPr>
        <p:blipFill>
          <a:blip r:embed="rId2"/>
          <a:stretch>
            <a:fillRect/>
          </a:stretch>
        </p:blipFill>
        <p:spPr>
          <a:xfrm>
            <a:off x="8472264" y="-5508"/>
            <a:ext cx="3719736" cy="84186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603301" y="1191984"/>
            <a:ext cx="8115231" cy="5101937"/>
          </a:xfrm>
          <a:solidFill>
            <a:schemeClr val="bg1">
              <a:lumMod val="75000"/>
            </a:schemeClr>
          </a:solidFill>
        </p:spPr>
        <p:txBody>
          <a:bodyPr anchor="t"/>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a:t>Click here to add picture</a:t>
            </a:r>
            <a:endParaRPr lang="en-US" dirty="0"/>
          </a:p>
        </p:txBody>
      </p:sp>
      <p:sp>
        <p:nvSpPr>
          <p:cNvPr id="6" name="内容占位符 5"/>
          <p:cNvSpPr>
            <a:spLocks noGrp="1"/>
          </p:cNvSpPr>
          <p:nvPr>
            <p:ph sz="quarter" idx="13" hasCustomPrompt="1"/>
          </p:nvPr>
        </p:nvSpPr>
        <p:spPr>
          <a:xfrm>
            <a:off x="413657" y="1191984"/>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1" name="内容占位符 5"/>
          <p:cNvSpPr>
            <a:spLocks noGrp="1"/>
          </p:cNvSpPr>
          <p:nvPr>
            <p:ph sz="quarter" idx="14" hasCustomPrompt="1"/>
          </p:nvPr>
        </p:nvSpPr>
        <p:spPr>
          <a:xfrm>
            <a:off x="413657" y="3758828"/>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4" name="文本占位符 3"/>
          <p:cNvSpPr>
            <a:spLocks noGrp="1"/>
          </p:cNvSpPr>
          <p:nvPr>
            <p:ph type="body" sz="quarter" idx="15" hasCustomPrompt="1"/>
          </p:nvPr>
        </p:nvSpPr>
        <p:spPr>
          <a:xfrm>
            <a:off x="1583499" y="44624"/>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pic>
        <p:nvPicPr>
          <p:cNvPr id="7" name="图片 6"/>
          <p:cNvPicPr>
            <a:picLocks noChangeAspect="1"/>
          </p:cNvPicPr>
          <p:nvPr userDrawn="1"/>
        </p:nvPicPr>
        <p:blipFill>
          <a:blip r:embed="rId2"/>
          <a:stretch>
            <a:fillRect/>
          </a:stretch>
        </p:blipFill>
        <p:spPr>
          <a:xfrm>
            <a:off x="8472264" y="-5508"/>
            <a:ext cx="3719736" cy="84186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tags" Target="../tags/tag2.xml"/><Relationship Id="rId7" Type="http://schemas.openxmlformats.org/officeDocument/2006/relationships/tags" Target="../tags/tag6.xml"/><Relationship Id="rId2"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tags" Target="../tags/tag5.xml"/><Relationship Id="rId11" Type="http://schemas.openxmlformats.org/officeDocument/2006/relationships/image" Target="NULL" TargetMode="External"/><Relationship Id="rId5" Type="http://schemas.openxmlformats.org/officeDocument/2006/relationships/tags" Target="../tags/tag4.xml"/><Relationship Id="rId10" Type="http://schemas.openxmlformats.org/officeDocument/2006/relationships/image" Target="../media/image7.png"/><Relationship Id="rId4" Type="http://schemas.openxmlformats.org/officeDocument/2006/relationships/tags" Target="../tags/tag3.xml"/><Relationship Id="rId9" Type="http://schemas.openxmlformats.org/officeDocument/2006/relationships/tags" Target="../tags/tag8.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tags" Target="../tags/tag19.xml"/><Relationship Id="rId11" Type="http://schemas.openxmlformats.org/officeDocument/2006/relationships/image" Target="NULL" TargetMode="External"/><Relationship Id="rId5" Type="http://schemas.openxmlformats.org/officeDocument/2006/relationships/tags" Target="../tags/tag18.xml"/><Relationship Id="rId10" Type="http://schemas.openxmlformats.org/officeDocument/2006/relationships/image" Target="../media/image7.png"/><Relationship Id="rId4" Type="http://schemas.openxmlformats.org/officeDocument/2006/relationships/tags" Target="../tags/tag17.xml"/><Relationship Id="rId9" Type="http://schemas.openxmlformats.org/officeDocument/2006/relationships/tags" Target="../tags/tag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1.tiff"/><Relationship Id="rId2" Type="http://schemas.openxmlformats.org/officeDocument/2006/relationships/slideLayout" Target="../slideLayouts/slideLayout19.xml"/><Relationship Id="rId16" Type="http://schemas.openxmlformats.org/officeDocument/2006/relationships/theme" Target="../theme/theme4.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455" y="1880755"/>
            <a:ext cx="11152909" cy="4491617"/>
          </a:xfrm>
          <a:prstGeom prst="rect">
            <a:avLst/>
          </a:prstGeom>
        </p:spPr>
        <p:txBody>
          <a:bodyPr vert="horz" lIns="91440" tIns="45720" rIns="91440" bIns="45720" rtlCol="0" anchor="t">
            <a:normAutofit/>
          </a:bodyPr>
          <a:lstStyle/>
          <a:p>
            <a:pPr lvl="0"/>
            <a:r>
              <a:rPr lang="en-US" altLang="zh-CN" dirty="0"/>
              <a:t>Click here to add text</a:t>
            </a:r>
            <a:endParaRPr lang="zh-CN" altLang="en-US" dirty="0"/>
          </a:p>
          <a:p>
            <a:pPr lvl="1"/>
            <a:r>
              <a:rPr lang="en-US" altLang="zh-CN" dirty="0"/>
              <a:t>Click here to add text</a:t>
            </a:r>
            <a:endParaRPr lang="zh-CN" altLang="en-US" dirty="0"/>
          </a:p>
          <a:p>
            <a:pPr lvl="2"/>
            <a:r>
              <a:rPr lang="en-US" altLang="zh-CN" dirty="0"/>
              <a:t>Click here to add text</a:t>
            </a:r>
            <a:endParaRPr lang="zh-CN" altLang="en-US" dirty="0"/>
          </a:p>
          <a:p>
            <a:pPr lvl="3"/>
            <a:r>
              <a:rPr lang="en-US" altLang="zh-CN" dirty="0"/>
              <a:t>Click here to add text</a:t>
            </a:r>
            <a:endParaRPr lang="zh-CN" altLang="en-US" dirty="0"/>
          </a:p>
          <a:p>
            <a:pPr lvl="4"/>
            <a:r>
              <a:rPr lang="en-US" altLang="zh-CN" dirty="0"/>
              <a:t>Click here to add text</a:t>
            </a:r>
            <a:endParaRPr lang="en-US" dirty="0"/>
          </a:p>
        </p:txBody>
      </p:sp>
      <p:grpSp>
        <p:nvGrpSpPr>
          <p:cNvPr id="9" name="组合 8"/>
          <p:cNvGrpSpPr/>
          <p:nvPr/>
        </p:nvGrpSpPr>
        <p:grpSpPr>
          <a:xfrm>
            <a:off x="1" y="821645"/>
            <a:ext cx="12192000" cy="87076"/>
            <a:chOff x="0" y="821645"/>
            <a:chExt cx="9191194" cy="135018"/>
          </a:xfrm>
        </p:grpSpPr>
        <p:grpSp>
          <p:nvGrpSpPr>
            <p:cNvPr id="10" name="组合 9"/>
            <p:cNvGrpSpPr/>
            <p:nvPr/>
          </p:nvGrpSpPr>
          <p:grpSpPr>
            <a:xfrm>
              <a:off x="0" y="836712"/>
              <a:ext cx="9191194" cy="110437"/>
              <a:chOff x="0" y="836712"/>
              <a:chExt cx="9191194" cy="110437"/>
            </a:xfrm>
          </p:grpSpPr>
          <p:sp>
            <p:nvSpPr>
              <p:cNvPr id="14" name="矩形 13"/>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11" name="直接连接符 10"/>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图片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786" y="108726"/>
            <a:ext cx="955964" cy="631767"/>
          </a:xfrm>
          <a:prstGeom prst="rect">
            <a:avLst/>
          </a:prstGeom>
        </p:spPr>
      </p:pic>
      <p:sp>
        <p:nvSpPr>
          <p:cNvPr id="17" name="矩形 16"/>
          <p:cNvSpPr/>
          <p:nvPr/>
        </p:nvSpPr>
        <p:spPr>
          <a:xfrm>
            <a:off x="1" y="6432191"/>
            <a:ext cx="10914276" cy="42306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8" name="矩形 17"/>
          <p:cNvSpPr/>
          <p:nvPr/>
        </p:nvSpPr>
        <p:spPr>
          <a:xfrm>
            <a:off x="10909477" y="6432191"/>
            <a:ext cx="1277721" cy="42134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19" name="Slide Number Placeholder 5"/>
          <p:cNvSpPr txBox="1"/>
          <p:nvPr/>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t>‹#›</a:t>
            </a:fld>
            <a:endParaRPr lang="zh-CN" altLang="en-US" sz="1600" b="1" dirty="0">
              <a:latin typeface="Calibri" panose="020F0502020204030204" pitchFamily="34" charset="0"/>
              <a:cs typeface="Calibri" panose="020F0502020204030204" pitchFamily="34" charset="0"/>
            </a:endParaRPr>
          </a:p>
        </p:txBody>
      </p:sp>
      <p:sp>
        <p:nvSpPr>
          <p:cNvPr id="21" name="直角三角形 20"/>
          <p:cNvSpPr/>
          <p:nvPr/>
        </p:nvSpPr>
        <p:spPr>
          <a:xfrm flipV="1">
            <a:off x="10909477" y="6433915"/>
            <a:ext cx="526943" cy="421341"/>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22" name="直接连接符 21"/>
          <p:cNvCxnSpPr/>
          <p:nvPr/>
        </p:nvCxnSpPr>
        <p:spPr>
          <a:xfrm>
            <a:off x="11445105" y="643391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userDrawn="1"/>
        </p:nvPicPr>
        <p:blipFill>
          <a:blip r:embed="rId18"/>
          <a:stretch>
            <a:fillRect/>
          </a:stretch>
        </p:blipFill>
        <p:spPr>
          <a:xfrm>
            <a:off x="11087068" y="50631"/>
            <a:ext cx="922538" cy="720912"/>
          </a:xfrm>
          <a:prstGeom prst="rect">
            <a:avLst/>
          </a:prstGeom>
        </p:spPr>
      </p:pic>
      <p:pic>
        <p:nvPicPr>
          <p:cNvPr id="15" name="图片 14"/>
          <p:cNvPicPr>
            <a:picLocks noChangeAspect="1"/>
          </p:cNvPicPr>
          <p:nvPr userDrawn="1"/>
        </p:nvPicPr>
        <p:blipFill>
          <a:blip r:embed="rId19"/>
          <a:stretch>
            <a:fillRect/>
          </a:stretch>
        </p:blipFill>
        <p:spPr>
          <a:xfrm>
            <a:off x="7752184" y="111033"/>
            <a:ext cx="3288365" cy="653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3"/>
            </p:custDataLst>
          </p:nvPr>
        </p:nvPicPr>
        <p:blipFill>
          <a:blip r:embed="rId10" r:link="rId11"/>
          <a:stretch>
            <a:fillRect/>
          </a:stretch>
        </p:blipFill>
        <p:spPr>
          <a:xfrm>
            <a:off x="0" y="0"/>
            <a:ext cx="12192000" cy="6858000"/>
          </a:xfrm>
          <a:prstGeom prst="rect">
            <a:avLst/>
          </a:prstGeom>
        </p:spPr>
      </p:pic>
      <p:sp>
        <p:nvSpPr>
          <p:cNvPr id="2" name="标题占位符 1"/>
          <p:cNvSpPr>
            <a:spLocks noGrp="1"/>
          </p:cNvSpPr>
          <p:nvPr>
            <p:ph type="title"/>
            <p:custDataLst>
              <p:tags r:id="rId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2"/>
            <p:custDataLst>
              <p:tags r:id="rId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t>2025/8/27</a:t>
            </a:fld>
            <a:endParaRPr lang="zh-CN" altLang="en-US"/>
          </a:p>
        </p:txBody>
      </p:sp>
      <p:sp>
        <p:nvSpPr>
          <p:cNvPr id="5" name="页脚占位符 4"/>
          <p:cNvSpPr>
            <a:spLocks noGrp="1"/>
          </p:cNvSpPr>
          <p:nvPr>
            <p:ph type="ftr" sz="quarter" idx="3"/>
            <p:custDataLst>
              <p:tags r:id="rId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t>‹#›</a:t>
            </a:fld>
            <a:endParaRPr lang="zh-CN" altLang="en-US"/>
          </a:p>
        </p:txBody>
      </p:sp>
      <p:sp>
        <p:nvSpPr>
          <p:cNvPr id="8" name="KSO_TEMPLATE" hidden="1"/>
          <p:cNvSpPr/>
          <p:nvPr userDrawn="1">
            <p:custDataLst>
              <p:tags r:id="rId9"/>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3"/>
            </p:custDataLst>
          </p:nvPr>
        </p:nvPicPr>
        <p:blipFill>
          <a:blip r:embed="rId10" r:link="rId11"/>
          <a:stretch>
            <a:fillRect/>
          </a:stretch>
        </p:blipFill>
        <p:spPr>
          <a:xfrm>
            <a:off x="0" y="0"/>
            <a:ext cx="12192000" cy="6858000"/>
          </a:xfrm>
          <a:prstGeom prst="rect">
            <a:avLst/>
          </a:prstGeom>
        </p:spPr>
      </p:pic>
      <p:sp>
        <p:nvSpPr>
          <p:cNvPr id="2" name="标题占位符 1"/>
          <p:cNvSpPr>
            <a:spLocks noGrp="1"/>
          </p:cNvSpPr>
          <p:nvPr>
            <p:ph type="title"/>
            <p:custDataLst>
              <p:tags r:id="rId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2"/>
            <p:custDataLst>
              <p:tags r:id="rId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t>2025/8/27</a:t>
            </a:fld>
            <a:endParaRPr lang="zh-CN" altLang="en-US"/>
          </a:p>
        </p:txBody>
      </p:sp>
      <p:sp>
        <p:nvSpPr>
          <p:cNvPr id="5" name="页脚占位符 4"/>
          <p:cNvSpPr>
            <a:spLocks noGrp="1"/>
          </p:cNvSpPr>
          <p:nvPr>
            <p:ph type="ftr" sz="quarter" idx="3"/>
            <p:custDataLst>
              <p:tags r:id="rId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t>‹#›</a:t>
            </a:fld>
            <a:endParaRPr lang="zh-CN" altLang="en-US"/>
          </a:p>
        </p:txBody>
      </p:sp>
      <p:sp>
        <p:nvSpPr>
          <p:cNvPr id="8" name="KSO_TEMPLATE" hidden="1"/>
          <p:cNvSpPr/>
          <p:nvPr userDrawn="1">
            <p:custDataLst>
              <p:tags r:id="rId9"/>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455" y="1880755"/>
            <a:ext cx="11152909" cy="4491617"/>
          </a:xfrm>
          <a:prstGeom prst="rect">
            <a:avLst/>
          </a:prstGeom>
        </p:spPr>
        <p:txBody>
          <a:bodyPr vert="horz" lIns="91440" tIns="45720" rIns="91440" bIns="45720" rtlCol="0" anchor="t">
            <a:normAutofit/>
          </a:bodyPr>
          <a:lstStyle/>
          <a:p>
            <a:pPr lvl="0"/>
            <a:r>
              <a:rPr lang="en-US" altLang="zh-CN" dirty="0"/>
              <a:t>Click here to add text</a:t>
            </a:r>
            <a:endParaRPr lang="zh-CN" altLang="en-US" dirty="0"/>
          </a:p>
          <a:p>
            <a:pPr lvl="1"/>
            <a:r>
              <a:rPr lang="en-US" altLang="zh-CN" dirty="0"/>
              <a:t>Click here to add text</a:t>
            </a:r>
            <a:endParaRPr lang="zh-CN" altLang="en-US" dirty="0"/>
          </a:p>
          <a:p>
            <a:pPr lvl="2"/>
            <a:r>
              <a:rPr lang="en-US" altLang="zh-CN" dirty="0"/>
              <a:t>Click here to add text</a:t>
            </a:r>
            <a:endParaRPr lang="zh-CN" altLang="en-US" dirty="0"/>
          </a:p>
          <a:p>
            <a:pPr lvl="3"/>
            <a:r>
              <a:rPr lang="en-US" altLang="zh-CN" dirty="0"/>
              <a:t>Click here to add text</a:t>
            </a:r>
            <a:endParaRPr lang="zh-CN" altLang="en-US" dirty="0"/>
          </a:p>
          <a:p>
            <a:pPr lvl="4"/>
            <a:r>
              <a:rPr lang="en-US" altLang="zh-CN" dirty="0"/>
              <a:t>Click here to add text</a:t>
            </a:r>
            <a:endParaRPr lang="en-US" dirty="0"/>
          </a:p>
        </p:txBody>
      </p:sp>
      <p:grpSp>
        <p:nvGrpSpPr>
          <p:cNvPr id="9" name="组合 8"/>
          <p:cNvGrpSpPr/>
          <p:nvPr/>
        </p:nvGrpSpPr>
        <p:grpSpPr>
          <a:xfrm>
            <a:off x="1" y="821645"/>
            <a:ext cx="12192000" cy="87076"/>
            <a:chOff x="0" y="821645"/>
            <a:chExt cx="9191194" cy="135018"/>
          </a:xfrm>
        </p:grpSpPr>
        <p:grpSp>
          <p:nvGrpSpPr>
            <p:cNvPr id="10" name="组合 9"/>
            <p:cNvGrpSpPr/>
            <p:nvPr/>
          </p:nvGrpSpPr>
          <p:grpSpPr>
            <a:xfrm>
              <a:off x="0" y="836712"/>
              <a:ext cx="9191194" cy="110437"/>
              <a:chOff x="0" y="836712"/>
              <a:chExt cx="9191194" cy="110437"/>
            </a:xfrm>
          </p:grpSpPr>
          <p:sp>
            <p:nvSpPr>
              <p:cNvPr id="14" name="矩形 13"/>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11" name="直接连接符 10"/>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图片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786" y="108726"/>
            <a:ext cx="955964" cy="631767"/>
          </a:xfrm>
          <a:prstGeom prst="rect">
            <a:avLst/>
          </a:prstGeom>
        </p:spPr>
      </p:pic>
      <p:sp>
        <p:nvSpPr>
          <p:cNvPr id="17" name="矩形 16"/>
          <p:cNvSpPr/>
          <p:nvPr/>
        </p:nvSpPr>
        <p:spPr>
          <a:xfrm>
            <a:off x="1" y="6432191"/>
            <a:ext cx="10914276" cy="42306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8" name="矩形 17"/>
          <p:cNvSpPr/>
          <p:nvPr/>
        </p:nvSpPr>
        <p:spPr>
          <a:xfrm>
            <a:off x="10909477" y="6432191"/>
            <a:ext cx="1277721" cy="42134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19" name="Slide Number Placeholder 5"/>
          <p:cNvSpPr txBox="1"/>
          <p:nvPr/>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t>‹#›</a:t>
            </a:fld>
            <a:endParaRPr lang="zh-CN" altLang="en-US" sz="1600" b="1" dirty="0">
              <a:latin typeface="Calibri" panose="020F0502020204030204" pitchFamily="34" charset="0"/>
              <a:cs typeface="Calibri" panose="020F0502020204030204" pitchFamily="34" charset="0"/>
            </a:endParaRPr>
          </a:p>
        </p:txBody>
      </p:sp>
      <p:sp>
        <p:nvSpPr>
          <p:cNvPr id="21" name="直角三角形 20"/>
          <p:cNvSpPr/>
          <p:nvPr/>
        </p:nvSpPr>
        <p:spPr>
          <a:xfrm flipV="1">
            <a:off x="10909477" y="6433915"/>
            <a:ext cx="526943" cy="421341"/>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22" name="直接连接符 21"/>
          <p:cNvCxnSpPr/>
          <p:nvPr/>
        </p:nvCxnSpPr>
        <p:spPr>
          <a:xfrm>
            <a:off x="11445105" y="643391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userDrawn="1"/>
        </p:nvPicPr>
        <p:blipFill>
          <a:blip r:embed="rId18"/>
          <a:stretch>
            <a:fillRect/>
          </a:stretch>
        </p:blipFill>
        <p:spPr>
          <a:xfrm>
            <a:off x="11087068" y="50631"/>
            <a:ext cx="922538" cy="720912"/>
          </a:xfrm>
          <a:prstGeom prst="rect">
            <a:avLst/>
          </a:prstGeom>
        </p:spPr>
      </p:pic>
      <p:pic>
        <p:nvPicPr>
          <p:cNvPr id="15" name="图片 14"/>
          <p:cNvPicPr>
            <a:picLocks noChangeAspect="1"/>
          </p:cNvPicPr>
          <p:nvPr userDrawn="1"/>
        </p:nvPicPr>
        <p:blipFill>
          <a:blip r:embed="rId19"/>
          <a:stretch>
            <a:fillRect/>
          </a:stretch>
        </p:blipFill>
        <p:spPr>
          <a:xfrm>
            <a:off x="7752184" y="111033"/>
            <a:ext cx="3288365" cy="653671"/>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2.xml"/><Relationship Id="rId7" Type="http://schemas.openxmlformats.org/officeDocument/2006/relationships/image" Target="../media/image11.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0.png"/><Relationship Id="rId5" Type="http://schemas.openxmlformats.org/officeDocument/2006/relationships/notesSlide" Target="../notesSlides/notesSlide1.xml"/><Relationship Id="rId4" Type="http://schemas.openxmlformats.org/officeDocument/2006/relationships/slideLayout" Target="../slideLayouts/slideLayout16.xml"/><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tags" Target="../tags/tag80.xml"/><Relationship Id="rId18" Type="http://schemas.openxmlformats.org/officeDocument/2006/relationships/tags" Target="../tags/tag85.xml"/><Relationship Id="rId26" Type="http://schemas.openxmlformats.org/officeDocument/2006/relationships/tags" Target="../tags/tag93.xml"/><Relationship Id="rId3" Type="http://schemas.openxmlformats.org/officeDocument/2006/relationships/tags" Target="../tags/tag70.xml"/><Relationship Id="rId21" Type="http://schemas.openxmlformats.org/officeDocument/2006/relationships/tags" Target="../tags/tag88.xml"/><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tags" Target="../tags/tag84.xml"/><Relationship Id="rId25" Type="http://schemas.openxmlformats.org/officeDocument/2006/relationships/tags" Target="../tags/tag92.xml"/><Relationship Id="rId2" Type="http://schemas.openxmlformats.org/officeDocument/2006/relationships/tags" Target="../tags/tag69.xml"/><Relationship Id="rId16" Type="http://schemas.openxmlformats.org/officeDocument/2006/relationships/tags" Target="../tags/tag83.xml"/><Relationship Id="rId20" Type="http://schemas.openxmlformats.org/officeDocument/2006/relationships/tags" Target="../tags/tag87.xml"/><Relationship Id="rId29" Type="http://schemas.openxmlformats.org/officeDocument/2006/relationships/slideLayout" Target="../slideLayouts/slideLayout32.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24" Type="http://schemas.openxmlformats.org/officeDocument/2006/relationships/tags" Target="../tags/tag91.xml"/><Relationship Id="rId32" Type="http://schemas.openxmlformats.org/officeDocument/2006/relationships/image" Target="../media/image26.svg"/><Relationship Id="rId5" Type="http://schemas.openxmlformats.org/officeDocument/2006/relationships/tags" Target="../tags/tag72.xml"/><Relationship Id="rId15" Type="http://schemas.openxmlformats.org/officeDocument/2006/relationships/tags" Target="../tags/tag82.xml"/><Relationship Id="rId23" Type="http://schemas.openxmlformats.org/officeDocument/2006/relationships/tags" Target="../tags/tag90.xml"/><Relationship Id="rId28" Type="http://schemas.openxmlformats.org/officeDocument/2006/relationships/tags" Target="../tags/tag95.xml"/><Relationship Id="rId10" Type="http://schemas.openxmlformats.org/officeDocument/2006/relationships/tags" Target="../tags/tag77.xml"/><Relationship Id="rId19" Type="http://schemas.openxmlformats.org/officeDocument/2006/relationships/tags" Target="../tags/tag86.xml"/><Relationship Id="rId31" Type="http://schemas.openxmlformats.org/officeDocument/2006/relationships/image" Target="../media/image25.png"/><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tags" Target="../tags/tag89.xml"/><Relationship Id="rId27" Type="http://schemas.openxmlformats.org/officeDocument/2006/relationships/tags" Target="../tags/tag94.xml"/><Relationship Id="rId30"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notesSlide" Target="../notesSlides/notesSlide10.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slideLayout" Target="../slideLayouts/slideLayout32.xml"/><Relationship Id="rId17" Type="http://schemas.openxmlformats.org/officeDocument/2006/relationships/image" Target="../media/image30.svg"/><Relationship Id="rId2" Type="http://schemas.openxmlformats.org/officeDocument/2006/relationships/tags" Target="../tags/tag97.xml"/><Relationship Id="rId16" Type="http://schemas.openxmlformats.org/officeDocument/2006/relationships/image" Target="../media/image29.svg"/><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5" Type="http://schemas.openxmlformats.org/officeDocument/2006/relationships/tags" Target="../tags/tag100.xml"/><Relationship Id="rId15" Type="http://schemas.openxmlformats.org/officeDocument/2006/relationships/image" Target="../media/image28.png"/><Relationship Id="rId10" Type="http://schemas.openxmlformats.org/officeDocument/2006/relationships/tags" Target="../tags/tag105.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tags" Target="../tags/tag114.xml"/><Relationship Id="rId3" Type="http://schemas.openxmlformats.org/officeDocument/2006/relationships/tags" Target="../tags/tag109.xml"/><Relationship Id="rId7" Type="http://schemas.openxmlformats.org/officeDocument/2006/relationships/tags" Target="../tags/tag113.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image" Target="../media/image32.png"/><Relationship Id="rId5" Type="http://schemas.openxmlformats.org/officeDocument/2006/relationships/tags" Target="../tags/tag111.xml"/><Relationship Id="rId10" Type="http://schemas.openxmlformats.org/officeDocument/2006/relationships/image" Target="../media/image31.jpeg"/><Relationship Id="rId4" Type="http://schemas.openxmlformats.org/officeDocument/2006/relationships/tags" Target="../tags/tag110.xml"/><Relationship Id="rId9"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41.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40.png"/><Relationship Id="rId5" Type="http://schemas.openxmlformats.org/officeDocument/2006/relationships/slideLayout" Target="../slideLayouts/slideLayout32.xml"/><Relationship Id="rId4" Type="http://schemas.openxmlformats.org/officeDocument/2006/relationships/tags" Target="../tags/tag118.xml"/></Relationships>
</file>

<file path=ppt/slides/_rels/slide16.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18" Type="http://schemas.openxmlformats.org/officeDocument/2006/relationships/tags" Target="../tags/tag136.xml"/><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image" Target="../media/image42.emf"/><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5" Type="http://schemas.openxmlformats.org/officeDocument/2006/relationships/tags" Target="../tags/tag123.xml"/><Relationship Id="rId15" Type="http://schemas.openxmlformats.org/officeDocument/2006/relationships/tags" Target="../tags/tag133.xml"/><Relationship Id="rId10" Type="http://schemas.openxmlformats.org/officeDocument/2006/relationships/tags" Target="../tags/tag128.xml"/><Relationship Id="rId19" Type="http://schemas.openxmlformats.org/officeDocument/2006/relationships/slideLayout" Target="../slideLayouts/slideLayout32.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2.xml"/><Relationship Id="rId1" Type="http://schemas.openxmlformats.org/officeDocument/2006/relationships/vmlDrawing" Target="../drawings/vmlDrawing1.vml"/><Relationship Id="rId6" Type="http://schemas.openxmlformats.org/officeDocument/2006/relationships/image" Target="../media/image43.emf"/><Relationship Id="rId5" Type="http://schemas.openxmlformats.org/officeDocument/2006/relationships/oleObject" Target="../embeddings/oleObject1.bin"/><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tags" Target="../tags/tag149.xml"/><Relationship Id="rId18" Type="http://schemas.openxmlformats.org/officeDocument/2006/relationships/tags" Target="../tags/tag154.xml"/><Relationship Id="rId3" Type="http://schemas.openxmlformats.org/officeDocument/2006/relationships/tags" Target="../tags/tag139.xml"/><Relationship Id="rId21" Type="http://schemas.openxmlformats.org/officeDocument/2006/relationships/notesSlide" Target="../notesSlides/notesSlide14.xml"/><Relationship Id="rId7" Type="http://schemas.openxmlformats.org/officeDocument/2006/relationships/tags" Target="../tags/tag143.xml"/><Relationship Id="rId12" Type="http://schemas.openxmlformats.org/officeDocument/2006/relationships/tags" Target="../tags/tag148.xml"/><Relationship Id="rId17" Type="http://schemas.openxmlformats.org/officeDocument/2006/relationships/tags" Target="../tags/tag153.xml"/><Relationship Id="rId2" Type="http://schemas.openxmlformats.org/officeDocument/2006/relationships/tags" Target="../tags/tag138.xml"/><Relationship Id="rId16" Type="http://schemas.openxmlformats.org/officeDocument/2006/relationships/tags" Target="../tags/tag152.xml"/><Relationship Id="rId20" Type="http://schemas.openxmlformats.org/officeDocument/2006/relationships/slideLayout" Target="../slideLayouts/slideLayout32.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5" Type="http://schemas.openxmlformats.org/officeDocument/2006/relationships/tags" Target="../tags/tag141.xml"/><Relationship Id="rId15" Type="http://schemas.openxmlformats.org/officeDocument/2006/relationships/tags" Target="../tags/tag151.xml"/><Relationship Id="rId23" Type="http://schemas.openxmlformats.org/officeDocument/2006/relationships/image" Target="../media/image46.png"/><Relationship Id="rId10" Type="http://schemas.openxmlformats.org/officeDocument/2006/relationships/tags" Target="../tags/tag146.xml"/><Relationship Id="rId19" Type="http://schemas.openxmlformats.org/officeDocument/2006/relationships/tags" Target="../tags/tag155.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tags" Target="../tags/tag150.xml"/><Relationship Id="rId22"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tags" Target="../tags/tag44.xml"/><Relationship Id="rId2" Type="http://schemas.openxmlformats.org/officeDocument/2006/relationships/tags" Target="../tags/tag34.xml"/><Relationship Id="rId16" Type="http://schemas.openxmlformats.org/officeDocument/2006/relationships/notesSlide" Target="../notesSlides/notesSlide2.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slideLayout" Target="../slideLayouts/slideLayout1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158.xml"/><Relationship Id="rId7" Type="http://schemas.openxmlformats.org/officeDocument/2006/relationships/image" Target="../media/image52.pn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slideLayout" Target="../slideLayouts/slideLayout32.xml"/><Relationship Id="rId5" Type="http://schemas.openxmlformats.org/officeDocument/2006/relationships/tags" Target="../tags/tag160.xml"/><Relationship Id="rId4" Type="http://schemas.openxmlformats.org/officeDocument/2006/relationships/tags" Target="../tags/tag159.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2.xml"/><Relationship Id="rId1" Type="http://schemas.openxmlformats.org/officeDocument/2006/relationships/tags" Target="../tags/tag161.xml"/><Relationship Id="rId5" Type="http://schemas.openxmlformats.org/officeDocument/2006/relationships/image" Target="../media/image60.GIF"/><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2.xml"/><Relationship Id="rId1" Type="http://schemas.openxmlformats.org/officeDocument/2006/relationships/tags" Target="../tags/tag162.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163.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image" Target="../media/image15.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notesSlide" Target="../notesSlides/notesSlide4.xml"/><Relationship Id="rId5" Type="http://schemas.openxmlformats.org/officeDocument/2006/relationships/tags" Target="../tags/tag51.xml"/><Relationship Id="rId10" Type="http://schemas.openxmlformats.org/officeDocument/2006/relationships/slideLayout" Target="../slideLayouts/slideLayout32.xml"/><Relationship Id="rId4" Type="http://schemas.openxmlformats.org/officeDocument/2006/relationships/tags" Target="../tags/tag50.xml"/><Relationship Id="rId9" Type="http://schemas.openxmlformats.org/officeDocument/2006/relationships/tags" Target="../tags/tag5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2.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image" Target="../media/image19.png"/><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18.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notesSlide" Target="../notesSlides/notesSlide6.xml"/><Relationship Id="rId5" Type="http://schemas.openxmlformats.org/officeDocument/2006/relationships/tags" Target="../tags/tag61.xml"/><Relationship Id="rId10" Type="http://schemas.openxmlformats.org/officeDocument/2006/relationships/slideLayout" Target="../slideLayouts/slideLayout19.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243388" y="5949950"/>
            <a:ext cx="3778250" cy="368300"/>
          </a:xfrm>
          <a:prstGeom prst="rect">
            <a:avLst/>
          </a:prstGeom>
          <a:noFill/>
        </p:spPr>
        <p:txBody>
          <a:bodyPr wrap="square">
            <a:spAutoFit/>
          </a:bodyPr>
          <a:lstStyle/>
          <a:p>
            <a:pPr algn="ctr"/>
            <a:r>
              <a:rPr lang="en-US" altLang="zh-CN" dirty="0">
                <a:solidFill>
                  <a:schemeClr val="tx1"/>
                </a:solidFill>
                <a:latin typeface="Arial" panose="020B0604020202020204" pitchFamily="34" charset="0"/>
                <a:cs typeface="Arial" panose="020B0604020202020204" pitchFamily="34" charset="0"/>
              </a:rPr>
              <a:t>IHEP,CC /HEPS,CC</a:t>
            </a:r>
            <a:r>
              <a:rPr lang="zh-CN" altLang="en-US" dirty="0">
                <a:solidFill>
                  <a:schemeClr val="tx1"/>
                </a:solidFill>
                <a:latin typeface="Arial" panose="020B0604020202020204" pitchFamily="34" charset="0"/>
                <a:cs typeface="Arial" panose="020B0604020202020204" pitchFamily="34" charset="0"/>
              </a:rPr>
              <a:t>  </a:t>
            </a:r>
          </a:p>
        </p:txBody>
      </p:sp>
      <p:sp>
        <p:nvSpPr>
          <p:cNvPr id="4" name="标题"/>
          <p:cNvSpPr>
            <a:spLocks noGrp="1"/>
          </p:cNvSpPr>
          <p:nvPr>
            <p:ph type="ctrTitle"/>
            <p:custDataLst>
              <p:tags r:id="rId2"/>
            </p:custDataLst>
          </p:nvPr>
        </p:nvSpPr>
        <p:spPr>
          <a:xfrm>
            <a:off x="1137285" y="2529205"/>
            <a:ext cx="9917430" cy="1907540"/>
          </a:xfrm>
        </p:spPr>
        <p:txBody>
          <a:bodyPr>
            <a:normAutofit/>
          </a:bodyPr>
          <a:lstStyle/>
          <a:p>
            <a:r>
              <a:rPr lang="zh-CN" altLang="en-US" dirty="0"/>
              <a:t>高能物理大规模数据传输</a:t>
            </a:r>
            <a:br>
              <a:rPr lang="en-US" altLang="zh-CN" dirty="0"/>
            </a:br>
            <a:r>
              <a:rPr lang="zh-CN" altLang="en-US" dirty="0"/>
              <a:t>技术研究和应用</a:t>
            </a:r>
          </a:p>
        </p:txBody>
      </p:sp>
      <p:sp>
        <p:nvSpPr>
          <p:cNvPr id="10" name="署名"/>
          <p:cNvSpPr>
            <a:spLocks noGrp="1"/>
          </p:cNvSpPr>
          <p:nvPr>
            <p:ph type="body" sz="quarter" idx="17"/>
            <p:custDataLst>
              <p:tags r:id="rId3"/>
            </p:custDataLst>
          </p:nvPr>
        </p:nvSpPr>
        <p:spPr>
          <a:xfrm>
            <a:off x="838200" y="5516880"/>
            <a:ext cx="10515600" cy="485776"/>
          </a:xfrm>
        </p:spPr>
        <p:txBody>
          <a:bodyPr/>
          <a:lstStyle/>
          <a:p>
            <a:r>
              <a:rPr lang="zh-CN" altLang="en-US" sz="2000" b="1" dirty="0">
                <a:solidFill>
                  <a:srgbClr val="283C9D"/>
                </a:solidFill>
              </a:rPr>
              <a:t>庄博、胡皓、雷蕾、李海波、崔涛</a:t>
            </a:r>
          </a:p>
        </p:txBody>
      </p:sp>
      <p:pic>
        <p:nvPicPr>
          <p:cNvPr id="3" name="图片 2" descr="计算中心logo-横版"/>
          <p:cNvPicPr>
            <a:picLocks noChangeAspect="1"/>
          </p:cNvPicPr>
          <p:nvPr/>
        </p:nvPicPr>
        <p:blipFill>
          <a:blip r:embed="rId6"/>
          <a:stretch>
            <a:fillRect/>
          </a:stretch>
        </p:blipFill>
        <p:spPr>
          <a:xfrm>
            <a:off x="8544560" y="183515"/>
            <a:ext cx="3521075" cy="729615"/>
          </a:xfrm>
          <a:prstGeom prst="rect">
            <a:avLst/>
          </a:prstGeom>
        </p:spPr>
      </p:pic>
      <p:pic>
        <p:nvPicPr>
          <p:cNvPr id="6" name="图片 5" descr="logo111"/>
          <p:cNvPicPr>
            <a:picLocks noChangeAspect="1"/>
          </p:cNvPicPr>
          <p:nvPr/>
        </p:nvPicPr>
        <p:blipFill>
          <a:blip r:embed="rId7"/>
          <a:stretch>
            <a:fillRect/>
          </a:stretch>
        </p:blipFill>
        <p:spPr>
          <a:xfrm>
            <a:off x="191770" y="224473"/>
            <a:ext cx="4206875" cy="791210"/>
          </a:xfrm>
          <a:prstGeom prst="rect">
            <a:avLst/>
          </a:prstGeom>
        </p:spPr>
      </p:pic>
      <p:pic>
        <p:nvPicPr>
          <p:cNvPr id="7" name="图片 6" descr="国家高能物理科学数据中心logo-横版"/>
          <p:cNvPicPr>
            <a:picLocks noChangeAspect="1"/>
          </p:cNvPicPr>
          <p:nvPr/>
        </p:nvPicPr>
        <p:blipFill>
          <a:blip r:embed="rId8"/>
          <a:stretch>
            <a:fillRect/>
          </a:stretch>
        </p:blipFill>
        <p:spPr>
          <a:xfrm>
            <a:off x="4728210" y="310515"/>
            <a:ext cx="3474720" cy="619125"/>
          </a:xfrm>
          <a:prstGeom prst="rect">
            <a:avLst/>
          </a:prstGeom>
        </p:spPr>
      </p:pic>
      <p:pic>
        <p:nvPicPr>
          <p:cNvPr id="8" name="图片 7" descr="DOMAS-logo_定稿版-白色-04"/>
          <p:cNvPicPr>
            <a:picLocks noChangeAspect="1"/>
          </p:cNvPicPr>
          <p:nvPr/>
        </p:nvPicPr>
        <p:blipFill>
          <a:blip r:embed="rId9"/>
          <a:stretch>
            <a:fillRect/>
          </a:stretch>
        </p:blipFill>
        <p:spPr>
          <a:xfrm>
            <a:off x="4930775" y="1772920"/>
            <a:ext cx="2330450" cy="932180"/>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1】"/>
          <p:cNvSpPr/>
          <p:nvPr>
            <p:custDataLst>
              <p:tags r:id="rId1"/>
            </p:custDataLst>
          </p:nvPr>
        </p:nvSpPr>
        <p:spPr>
          <a:xfrm>
            <a:off x="7132456" y="-875"/>
            <a:ext cx="2898701" cy="6979362"/>
          </a:xfrm>
          <a:custGeom>
            <a:avLst/>
            <a:gdLst/>
            <a:ahLst/>
            <a:cxnLst/>
            <a:rect l="l" t="t" r="r" b="b"/>
            <a:pathLst>
              <a:path w="2898701" h="6979362">
                <a:moveTo>
                  <a:pt x="234267" y="2107349"/>
                </a:moveTo>
                <a:lnTo>
                  <a:pt x="2898705" y="0"/>
                </a:lnTo>
                <a:lnTo>
                  <a:pt x="2898705" y="6979368"/>
                </a:lnTo>
                <a:cubicBezTo>
                  <a:pt x="2898705" y="6979368"/>
                  <a:pt x="0" y="4839405"/>
                  <a:pt x="0" y="4839405"/>
                </a:cubicBezTo>
                <a:cubicBezTo>
                  <a:pt x="87354" y="4768358"/>
                  <a:pt x="716004" y="4240273"/>
                  <a:pt x="717213" y="3363792"/>
                </a:cubicBezTo>
                <a:cubicBezTo>
                  <a:pt x="718071" y="2680735"/>
                  <a:pt x="337414" y="2223535"/>
                  <a:pt x="234267" y="2107349"/>
                </a:cubicBezTo>
                <a:close/>
              </a:path>
            </a:pathLst>
          </a:custGeom>
          <a:gradFill rotWithShape="1">
            <a:gsLst>
              <a:gs pos="0">
                <a:schemeClr val="accent1">
                  <a:alpha val="10000"/>
                </a:schemeClr>
              </a:gs>
              <a:gs pos="100000">
                <a:schemeClr val="accent1">
                  <a:alpha val="0"/>
                </a:schemeClr>
              </a:gs>
            </a:gsLst>
            <a:lin ang="0"/>
          </a:gradFill>
        </p:spPr>
        <p:txBody>
          <a:bodyPr rtlCol="0" anchor="ctr"/>
          <a:lstStyle/>
          <a:p>
            <a:pPr algn="ctr"/>
            <a:endParaRPr lang="zh-CN" altLang="en-US"/>
          </a:p>
        </p:txBody>
      </p:sp>
      <p:grpSp>
        <p:nvGrpSpPr>
          <p:cNvPr id="38" name="组合 37"/>
          <p:cNvGrpSpPr/>
          <p:nvPr/>
        </p:nvGrpSpPr>
        <p:grpSpPr>
          <a:xfrm>
            <a:off x="4062730" y="1382395"/>
            <a:ext cx="4091940" cy="4093210"/>
            <a:chOff x="6354" y="2007"/>
            <a:chExt cx="6444" cy="6446"/>
          </a:xfrm>
        </p:grpSpPr>
        <p:sp>
          <p:nvSpPr>
            <p:cNvPr id="4" name="椭圆 3"/>
            <p:cNvSpPr/>
            <p:nvPr>
              <p:custDataLst>
                <p:tags r:id="rId24"/>
              </p:custDataLst>
            </p:nvPr>
          </p:nvSpPr>
          <p:spPr>
            <a:xfrm>
              <a:off x="6354" y="2007"/>
              <a:ext cx="6445" cy="6446"/>
            </a:xfrm>
            <a:prstGeom prst="ellipse">
              <a:avLst/>
            </a:prstGeom>
            <a:gradFill flip="none" rotWithShape="1">
              <a:gsLst>
                <a:gs pos="85000">
                  <a:schemeClr val="accent1">
                    <a:alpha val="0"/>
                  </a:schemeClr>
                </a:gs>
                <a:gs pos="15000">
                  <a:schemeClr val="accent1">
                    <a:alpha val="0"/>
                  </a:schemeClr>
                </a:gs>
                <a:gs pos="51000">
                  <a:schemeClr val="accent1">
                    <a:alpha val="10000"/>
                  </a:schemeClr>
                </a:gs>
              </a:gsLst>
              <a:lin ang="5400000"/>
            </a:gradFill>
            <a:ln w="857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1" name="椭圆 10"/>
            <p:cNvSpPr/>
            <p:nvPr>
              <p:custDataLst>
                <p:tags r:id="rId25"/>
              </p:custDataLst>
            </p:nvPr>
          </p:nvSpPr>
          <p:spPr>
            <a:xfrm>
              <a:off x="6871" y="2501"/>
              <a:ext cx="5450" cy="5450"/>
            </a:xfrm>
            <a:prstGeom prst="ellipse">
              <a:avLst/>
            </a:pr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b="1">
                <a:cs typeface="微软雅黑" panose="020B0503020204020204" charset="-122"/>
                <a:sym typeface="+mn-ea"/>
              </a:endParaRPr>
            </a:p>
          </p:txBody>
        </p:sp>
        <p:sp>
          <p:nvSpPr>
            <p:cNvPr id="35" name="椭圆 34"/>
            <p:cNvSpPr/>
            <p:nvPr>
              <p:custDataLst>
                <p:tags r:id="rId26"/>
              </p:custDataLst>
            </p:nvPr>
          </p:nvSpPr>
          <p:spPr>
            <a:xfrm>
              <a:off x="7748" y="3359"/>
              <a:ext cx="3713" cy="3713"/>
            </a:xfrm>
            <a:prstGeom prst="ellipse">
              <a:avLst/>
            </a:prstGeom>
            <a:gradFill>
              <a:gsLst>
                <a:gs pos="74000">
                  <a:schemeClr val="accent1">
                    <a:alpha val="85000"/>
                  </a:schemeClr>
                </a:gs>
                <a:gs pos="10000">
                  <a:schemeClr val="accent1">
                    <a:alpha val="40000"/>
                  </a:schemeClr>
                </a:gs>
              </a:gsLst>
              <a:lin ang="2700000" scaled="0"/>
            </a:gradFill>
            <a:ln>
              <a:noFill/>
            </a:ln>
            <a:effectLst>
              <a:outerShdw blurRad="177800" dist="38100" dir="2700000" algn="tl" rotWithShape="0">
                <a:schemeClr val="accent1">
                  <a:lumMod val="50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b="1">
                <a:cs typeface="微软雅黑" panose="020B0503020204020204" charset="-122"/>
                <a:sym typeface="+mn-ea"/>
              </a:endParaRPr>
            </a:p>
          </p:txBody>
        </p:sp>
        <p:pic>
          <p:nvPicPr>
            <p:cNvPr id="36" name="图片 9" descr="个人能力"/>
            <p:cNvPicPr>
              <a:picLocks noChangeAspect="1"/>
            </p:cNvPicPr>
            <p:nvPr>
              <p:custDataLst>
                <p:tags r:id="rId27"/>
              </p:custDataLst>
            </p:nvPr>
          </p:nvPicPr>
          <p:blipFill>
            <a:blip r:embed="rId31">
              <a:extLst>
                <a:ext uri="{96DAC541-7B7A-43D3-8B79-37D633B846F1}">
                  <asvg:svgBlip xmlns:asvg="http://schemas.microsoft.com/office/drawing/2016/SVG/main" r:embed="rId32"/>
                </a:ext>
              </a:extLst>
            </a:blip>
            <a:stretch>
              <a:fillRect/>
            </a:stretch>
          </p:blipFill>
          <p:spPr>
            <a:xfrm>
              <a:off x="8885" y="4496"/>
              <a:ext cx="1440" cy="1440"/>
            </a:xfrm>
            <a:prstGeom prst="rect">
              <a:avLst/>
            </a:prstGeom>
          </p:spPr>
        </p:pic>
        <p:sp>
          <p:nvSpPr>
            <p:cNvPr id="37" name="弧形 36"/>
            <p:cNvSpPr/>
            <p:nvPr>
              <p:custDataLst>
                <p:tags r:id="rId28"/>
              </p:custDataLst>
            </p:nvPr>
          </p:nvSpPr>
          <p:spPr>
            <a:xfrm rot="1620000">
              <a:off x="7414" y="3058"/>
              <a:ext cx="4375" cy="4375"/>
            </a:xfrm>
            <a:prstGeom prst="arc">
              <a:avLst/>
            </a:prstGeom>
            <a:noFill/>
            <a:ln w="28575" cap="rnd">
              <a:gradFill>
                <a:gsLst>
                  <a:gs pos="0">
                    <a:schemeClr val="accent1">
                      <a:alpha val="0"/>
                    </a:schemeClr>
                  </a:gs>
                  <a:gs pos="100000">
                    <a:schemeClr val="accent1">
                      <a:alpha val="63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grpSp>
        <p:nvGrpSpPr>
          <p:cNvPr id="50" name="组合 49"/>
          <p:cNvGrpSpPr/>
          <p:nvPr/>
        </p:nvGrpSpPr>
        <p:grpSpPr>
          <a:xfrm>
            <a:off x="8300085" y="1280795"/>
            <a:ext cx="3329940" cy="693420"/>
            <a:chOff x="7445" y="2012"/>
            <a:chExt cx="5244" cy="1092"/>
          </a:xfrm>
        </p:grpSpPr>
        <p:sp>
          <p:nvSpPr>
            <p:cNvPr id="46" name="装饰1-子标题1-[1]【1】"/>
            <p:cNvSpPr/>
            <p:nvPr>
              <p:custDataLst>
                <p:tags r:id="rId22"/>
              </p:custDataLst>
            </p:nvPr>
          </p:nvSpPr>
          <p:spPr>
            <a:xfrm>
              <a:off x="7445" y="2012"/>
              <a:ext cx="5245" cy="1093"/>
            </a:xfrm>
            <a:custGeom>
              <a:avLst/>
              <a:gdLst/>
              <a:ahLst/>
              <a:cxnLst/>
              <a:rect l="l" t="t" r="r" b="b"/>
              <a:pathLst>
                <a:path w="3218948" h="694040">
                  <a:moveTo>
                    <a:pt x="3089205" y="0"/>
                  </a:moveTo>
                  <a:cubicBezTo>
                    <a:pt x="3160862" y="0"/>
                    <a:pt x="3218945" y="58093"/>
                    <a:pt x="3218945" y="129750"/>
                  </a:cubicBezTo>
                  <a:lnTo>
                    <a:pt x="3218945" y="564290"/>
                  </a:lnTo>
                  <a:cubicBezTo>
                    <a:pt x="3218945" y="635956"/>
                    <a:pt x="3160862" y="694039"/>
                    <a:pt x="3089205" y="694039"/>
                  </a:cubicBezTo>
                  <a:lnTo>
                    <a:pt x="129750" y="694039"/>
                  </a:lnTo>
                  <a:cubicBezTo>
                    <a:pt x="58093" y="694039"/>
                    <a:pt x="0" y="635956"/>
                    <a:pt x="0" y="564290"/>
                  </a:cubicBezTo>
                  <a:lnTo>
                    <a:pt x="0" y="129750"/>
                  </a:lnTo>
                  <a:cubicBezTo>
                    <a:pt x="0" y="58093"/>
                    <a:pt x="58093" y="0"/>
                    <a:pt x="129750" y="0"/>
                  </a:cubicBezTo>
                  <a:close/>
                </a:path>
              </a:pathLst>
            </a:custGeom>
            <a:gradFill>
              <a:gsLst>
                <a:gs pos="0">
                  <a:schemeClr val="bg1"/>
                </a:gs>
                <a:gs pos="100000">
                  <a:schemeClr val="accent3">
                    <a:alpha val="42000"/>
                  </a:schemeClr>
                </a:gs>
              </a:gsLst>
              <a:lin ang="10140000" scaled="0"/>
            </a:gradFill>
            <a:ln w="12700" cmpd="sng">
              <a:solidFill>
                <a:schemeClr val="bg2">
                  <a:lumMod val="90000"/>
                </a:schemeClr>
              </a:solidFill>
              <a:prstDash val="solid"/>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2000" b="1" dirty="0">
                <a:solidFill>
                  <a:schemeClr val="accent1"/>
                </a:solidFill>
                <a:cs typeface="微软雅黑" panose="020B0503020204020204" charset="-122"/>
                <a:sym typeface="+mn-ea"/>
              </a:endParaRPr>
            </a:p>
          </p:txBody>
        </p:sp>
        <p:sp>
          <p:nvSpPr>
            <p:cNvPr id="47" name="序号1-[1]【1】"/>
            <p:cNvSpPr txBox="1"/>
            <p:nvPr>
              <p:custDataLst>
                <p:tags r:id="rId23"/>
              </p:custDataLst>
            </p:nvPr>
          </p:nvSpPr>
          <p:spPr>
            <a:xfrm>
              <a:off x="7610" y="2133"/>
              <a:ext cx="1185" cy="920"/>
            </a:xfrm>
            <a:prstGeom prst="rect">
              <a:avLst/>
            </a:prstGeom>
          </p:spPr>
          <p:txBody>
            <a:bodyPr spcFirstLastPara="0" wrap="square" lIns="0" tIns="0" rIns="0" bIns="0" rtlCol="0" anchor="ctr">
              <a:normAutofit/>
            </a:bodyPr>
            <a:lstStyle/>
            <a:p>
              <a:pPr algn="ctr">
                <a:lnSpc>
                  <a:spcPct val="100000"/>
                </a:lnSpc>
              </a:pPr>
              <a:r>
                <a:rPr lang="zh-CN" altLang="en-US" sz="3100" b="1" i="0" u="none" strike="noStrike" dirty="0">
                  <a:solidFill>
                    <a:schemeClr val="bg1">
                      <a:alpha val="100000"/>
                    </a:schemeClr>
                  </a:solidFill>
                  <a:latin typeface="微软雅黑" panose="020B0503020204020204" charset="-122"/>
                  <a:ea typeface="微软雅黑" panose="020B0503020204020204" charset="-122"/>
                </a:rPr>
                <a:t>0</a:t>
              </a:r>
              <a:r>
                <a:rPr lang="en-US" altLang="zh-CN" sz="3100" b="1" i="0" u="none" strike="noStrike" dirty="0">
                  <a:solidFill>
                    <a:schemeClr val="bg1">
                      <a:alpha val="100000"/>
                    </a:schemeClr>
                  </a:solidFill>
                  <a:latin typeface="微软雅黑" panose="020B0503020204020204" charset="-122"/>
                  <a:ea typeface="微软雅黑" panose="020B0503020204020204" charset="-122"/>
                </a:rPr>
                <a:t>2</a:t>
              </a:r>
              <a:endParaRPr lang="zh-CN" altLang="en-US" sz="3100" b="1" i="0" u="none" strike="noStrike" dirty="0">
                <a:solidFill>
                  <a:schemeClr val="bg1">
                    <a:alpha val="100000"/>
                  </a:schemeClr>
                </a:solidFill>
                <a:latin typeface="微软雅黑" panose="020B0503020204020204" charset="-122"/>
                <a:ea typeface="微软雅黑" panose="020B0503020204020204" charset="-122"/>
              </a:endParaRPr>
            </a:p>
          </p:txBody>
        </p:sp>
      </p:grpSp>
      <p:grpSp>
        <p:nvGrpSpPr>
          <p:cNvPr id="51" name="组合 50"/>
          <p:cNvGrpSpPr/>
          <p:nvPr/>
        </p:nvGrpSpPr>
        <p:grpSpPr>
          <a:xfrm>
            <a:off x="8300085" y="4135120"/>
            <a:ext cx="3329940" cy="693420"/>
            <a:chOff x="7445" y="6512"/>
            <a:chExt cx="5244" cy="1092"/>
          </a:xfrm>
        </p:grpSpPr>
        <p:sp>
          <p:nvSpPr>
            <p:cNvPr id="48" name="装饰1-子标题1-[1]【1】"/>
            <p:cNvSpPr/>
            <p:nvPr>
              <p:custDataLst>
                <p:tags r:id="rId20"/>
              </p:custDataLst>
            </p:nvPr>
          </p:nvSpPr>
          <p:spPr>
            <a:xfrm>
              <a:off x="7445" y="6512"/>
              <a:ext cx="5245" cy="1093"/>
            </a:xfrm>
            <a:custGeom>
              <a:avLst/>
              <a:gdLst/>
              <a:ahLst/>
              <a:cxnLst/>
              <a:rect l="l" t="t" r="r" b="b"/>
              <a:pathLst>
                <a:path w="3218948" h="694040">
                  <a:moveTo>
                    <a:pt x="3089205" y="0"/>
                  </a:moveTo>
                  <a:cubicBezTo>
                    <a:pt x="3160862" y="0"/>
                    <a:pt x="3218945" y="58093"/>
                    <a:pt x="3218945" y="129750"/>
                  </a:cubicBezTo>
                  <a:lnTo>
                    <a:pt x="3218945" y="564290"/>
                  </a:lnTo>
                  <a:cubicBezTo>
                    <a:pt x="3218945" y="635956"/>
                    <a:pt x="3160862" y="694039"/>
                    <a:pt x="3089205" y="694039"/>
                  </a:cubicBezTo>
                  <a:lnTo>
                    <a:pt x="129750" y="694039"/>
                  </a:lnTo>
                  <a:cubicBezTo>
                    <a:pt x="58093" y="694039"/>
                    <a:pt x="0" y="635956"/>
                    <a:pt x="0" y="564290"/>
                  </a:cubicBezTo>
                  <a:lnTo>
                    <a:pt x="0" y="129750"/>
                  </a:lnTo>
                  <a:cubicBezTo>
                    <a:pt x="0" y="58093"/>
                    <a:pt x="58093" y="0"/>
                    <a:pt x="129750" y="0"/>
                  </a:cubicBezTo>
                  <a:close/>
                </a:path>
              </a:pathLst>
            </a:custGeom>
            <a:gradFill>
              <a:gsLst>
                <a:gs pos="0">
                  <a:schemeClr val="bg1"/>
                </a:gs>
                <a:gs pos="100000">
                  <a:schemeClr val="accent3">
                    <a:alpha val="42000"/>
                  </a:schemeClr>
                </a:gs>
              </a:gsLst>
              <a:lin ang="10140000" scaled="0"/>
            </a:gradFill>
            <a:ln w="12700" cmpd="sng">
              <a:solidFill>
                <a:schemeClr val="bg2">
                  <a:lumMod val="90000"/>
                </a:schemeClr>
              </a:solidFill>
              <a:prstDash val="solid"/>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2000" b="1" dirty="0">
                <a:solidFill>
                  <a:schemeClr val="accent1"/>
                </a:solidFill>
                <a:cs typeface="微软雅黑" panose="020B0503020204020204" charset="-122"/>
                <a:sym typeface="+mn-ea"/>
              </a:endParaRPr>
            </a:p>
          </p:txBody>
        </p:sp>
        <p:sp>
          <p:nvSpPr>
            <p:cNvPr id="49" name="序号1-[1]【1】"/>
            <p:cNvSpPr txBox="1"/>
            <p:nvPr>
              <p:custDataLst>
                <p:tags r:id="rId21"/>
              </p:custDataLst>
            </p:nvPr>
          </p:nvSpPr>
          <p:spPr>
            <a:xfrm>
              <a:off x="7610" y="6633"/>
              <a:ext cx="1185" cy="920"/>
            </a:xfrm>
            <a:prstGeom prst="rect">
              <a:avLst/>
            </a:prstGeom>
          </p:spPr>
          <p:txBody>
            <a:bodyPr spcFirstLastPara="0" wrap="square" lIns="0" tIns="0" rIns="0" bIns="0" rtlCol="0" anchor="ctr">
              <a:normAutofit/>
            </a:bodyPr>
            <a:lstStyle/>
            <a:p>
              <a:pPr algn="ctr">
                <a:lnSpc>
                  <a:spcPct val="100000"/>
                </a:lnSpc>
              </a:pPr>
              <a:r>
                <a:rPr lang="zh-CN" altLang="en-US" sz="3100" b="1" i="0" u="none" strike="noStrike" dirty="0">
                  <a:solidFill>
                    <a:schemeClr val="bg1">
                      <a:alpha val="100000"/>
                    </a:schemeClr>
                  </a:solidFill>
                  <a:latin typeface="微软雅黑" panose="020B0503020204020204" charset="-122"/>
                  <a:ea typeface="微软雅黑" panose="020B0503020204020204" charset="-122"/>
                </a:rPr>
                <a:t>0</a:t>
              </a:r>
              <a:r>
                <a:rPr lang="en-US" altLang="zh-CN" sz="3100" b="1" dirty="0">
                  <a:solidFill>
                    <a:schemeClr val="bg1">
                      <a:alpha val="100000"/>
                    </a:schemeClr>
                  </a:solidFill>
                  <a:latin typeface="微软雅黑" panose="020B0503020204020204" charset="-122"/>
                  <a:ea typeface="微软雅黑" panose="020B0503020204020204" charset="-122"/>
                </a:rPr>
                <a:t>4</a:t>
              </a:r>
              <a:endParaRPr lang="en-US" altLang="zh-CN" sz="3100" b="1" i="0" u="none" strike="noStrike" dirty="0">
                <a:solidFill>
                  <a:schemeClr val="bg1">
                    <a:alpha val="100000"/>
                  </a:schemeClr>
                </a:solidFill>
                <a:latin typeface="微软雅黑" panose="020B0503020204020204" charset="-122"/>
                <a:ea typeface="微软雅黑" panose="020B0503020204020204" charset="-122"/>
              </a:endParaRPr>
            </a:p>
          </p:txBody>
        </p:sp>
      </p:grpSp>
      <p:sp>
        <p:nvSpPr>
          <p:cNvPr id="2" name="标题 1"/>
          <p:cNvSpPr>
            <a:spLocks noGrp="1"/>
          </p:cNvSpPr>
          <p:nvPr>
            <p:ph type="title"/>
          </p:nvPr>
        </p:nvSpPr>
        <p:spPr>
          <a:xfrm>
            <a:off x="1032393" y="-171033"/>
            <a:ext cx="11112279" cy="1007745"/>
          </a:xfrm>
        </p:spPr>
        <p:txBody>
          <a:bodyPr>
            <a:normAutofit/>
          </a:bodyPr>
          <a:lstStyle/>
          <a:p>
            <a:r>
              <a:rPr lang="zh-CN" altLang="en-US" sz="4000" dirty="0">
                <a:solidFill>
                  <a:srgbClr val="283C9D"/>
                </a:solidFill>
                <a:latin typeface="+mj-lt"/>
                <a:ea typeface="+mj-ea"/>
                <a:cs typeface="+mj-cs"/>
              </a:rPr>
              <a:t>科研要素</a:t>
            </a:r>
            <a:r>
              <a:rPr lang="en-US" altLang="zh-CN" sz="4000" dirty="0">
                <a:solidFill>
                  <a:srgbClr val="283C9D"/>
                </a:solidFill>
                <a:latin typeface="+mj-lt"/>
                <a:ea typeface="+mj-ea"/>
                <a:cs typeface="+mj-cs"/>
              </a:rPr>
              <a:t>-</a:t>
            </a:r>
            <a:r>
              <a:rPr lang="zh-CN" altLang="en-US" sz="4000" dirty="0">
                <a:solidFill>
                  <a:srgbClr val="283C9D"/>
                </a:solidFill>
                <a:latin typeface="+mj-lt"/>
                <a:ea typeface="+mj-ea"/>
                <a:cs typeface="+mj-cs"/>
              </a:rPr>
              <a:t>协议、数据文件</a:t>
            </a:r>
            <a:endParaRPr lang="zh-CN" altLang="en-US" sz="4000" dirty="0">
              <a:solidFill>
                <a:srgbClr val="283C9D"/>
              </a:solidFill>
              <a:latin typeface="+mj-lt"/>
              <a:ea typeface="+mj-ea"/>
              <a:cs typeface="+mj-cs"/>
              <a:sym typeface="+mn-ea"/>
            </a:endParaRPr>
          </a:p>
        </p:txBody>
      </p:sp>
      <p:sp>
        <p:nvSpPr>
          <p:cNvPr id="9" name="装饰1-子标题1-[1]【1】"/>
          <p:cNvSpPr/>
          <p:nvPr>
            <p:custDataLst>
              <p:tags r:id="rId2"/>
            </p:custDataLst>
          </p:nvPr>
        </p:nvSpPr>
        <p:spPr>
          <a:xfrm>
            <a:off x="410845" y="1277620"/>
            <a:ext cx="3330575" cy="694055"/>
          </a:xfrm>
          <a:custGeom>
            <a:avLst/>
            <a:gdLst/>
            <a:ahLst/>
            <a:cxnLst/>
            <a:rect l="l" t="t" r="r" b="b"/>
            <a:pathLst>
              <a:path w="3218948" h="694040">
                <a:moveTo>
                  <a:pt x="3089205" y="0"/>
                </a:moveTo>
                <a:cubicBezTo>
                  <a:pt x="3160862" y="0"/>
                  <a:pt x="3218945" y="58093"/>
                  <a:pt x="3218945" y="129750"/>
                </a:cubicBezTo>
                <a:lnTo>
                  <a:pt x="3218945" y="564290"/>
                </a:lnTo>
                <a:cubicBezTo>
                  <a:pt x="3218945" y="635956"/>
                  <a:pt x="3160862" y="694039"/>
                  <a:pt x="3089205" y="694039"/>
                </a:cubicBezTo>
                <a:lnTo>
                  <a:pt x="129750" y="694039"/>
                </a:lnTo>
                <a:cubicBezTo>
                  <a:pt x="58093" y="694039"/>
                  <a:pt x="0" y="635956"/>
                  <a:pt x="0" y="564290"/>
                </a:cubicBezTo>
                <a:lnTo>
                  <a:pt x="0" y="129750"/>
                </a:lnTo>
                <a:cubicBezTo>
                  <a:pt x="0" y="58093"/>
                  <a:pt x="58093" y="0"/>
                  <a:pt x="129750" y="0"/>
                </a:cubicBezTo>
                <a:close/>
              </a:path>
            </a:pathLst>
          </a:custGeom>
          <a:gradFill>
            <a:gsLst>
              <a:gs pos="0">
                <a:schemeClr val="bg1"/>
              </a:gs>
              <a:gs pos="100000">
                <a:schemeClr val="accent3">
                  <a:alpha val="42000"/>
                </a:schemeClr>
              </a:gs>
            </a:gsLst>
            <a:lin ang="10140000" scaled="0"/>
          </a:gradFill>
          <a:ln w="12700" cmpd="sng">
            <a:solidFill>
              <a:schemeClr val="bg2">
                <a:lumMod val="90000"/>
              </a:schemeClr>
            </a:solidFill>
            <a:prstDash val="solid"/>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2000" b="1" dirty="0">
              <a:solidFill>
                <a:schemeClr val="accent1"/>
              </a:solidFill>
              <a:cs typeface="微软雅黑" panose="020B0503020204020204" charset="-122"/>
              <a:sym typeface="+mn-ea"/>
            </a:endParaRPr>
          </a:p>
        </p:txBody>
      </p:sp>
      <p:sp>
        <p:nvSpPr>
          <p:cNvPr id="18" name="装饰1-子标题1-[1]【1】"/>
          <p:cNvSpPr/>
          <p:nvPr>
            <p:custDataLst>
              <p:tags r:id="rId3"/>
            </p:custDataLst>
          </p:nvPr>
        </p:nvSpPr>
        <p:spPr>
          <a:xfrm>
            <a:off x="949624" y="1140342"/>
            <a:ext cx="2076629" cy="74311"/>
          </a:xfrm>
          <a:custGeom>
            <a:avLst/>
            <a:gdLst/>
            <a:ahLst/>
            <a:cxnLst/>
            <a:rect l="l" t="t" r="r" b="b"/>
            <a:pathLst>
              <a:path w="2076629" h="74311">
                <a:moveTo>
                  <a:pt x="2057581" y="0"/>
                </a:moveTo>
                <a:cubicBezTo>
                  <a:pt x="2068106" y="0"/>
                  <a:pt x="2076631" y="8525"/>
                  <a:pt x="2076631" y="19050"/>
                </a:cubicBezTo>
                <a:lnTo>
                  <a:pt x="2076631" y="55264"/>
                </a:lnTo>
                <a:cubicBezTo>
                  <a:pt x="2076631" y="65780"/>
                  <a:pt x="2068106" y="74314"/>
                  <a:pt x="2057581" y="74314"/>
                </a:cubicBezTo>
                <a:lnTo>
                  <a:pt x="19050" y="74314"/>
                </a:lnTo>
                <a:cubicBezTo>
                  <a:pt x="8525" y="74314"/>
                  <a:pt x="0" y="65780"/>
                  <a:pt x="0" y="55264"/>
                </a:cubicBezTo>
                <a:lnTo>
                  <a:pt x="0" y="19050"/>
                </a:lnTo>
                <a:cubicBezTo>
                  <a:pt x="0" y="8525"/>
                  <a:pt x="8525" y="0"/>
                  <a:pt x="19050" y="0"/>
                </a:cubicBezTo>
                <a:close/>
              </a:path>
            </a:pathLst>
          </a:custGeom>
          <a:gradFill rotWithShape="1">
            <a:gsLst>
              <a:gs pos="0">
                <a:schemeClr val="accent1">
                  <a:alpha val="0"/>
                </a:schemeClr>
              </a:gs>
              <a:gs pos="100000">
                <a:schemeClr val="accent1">
                  <a:alpha val="41999"/>
                </a:schemeClr>
              </a:gs>
            </a:gsLst>
            <a:lin ang="0"/>
          </a:gradFill>
        </p:spPr>
        <p:txBody>
          <a:bodyPr rtlCol="0" anchor="ctr"/>
          <a:lstStyle/>
          <a:p>
            <a:pPr algn="ctr"/>
            <a:endParaRPr lang="zh-CN" altLang="en-US"/>
          </a:p>
        </p:txBody>
      </p:sp>
      <p:sp>
        <p:nvSpPr>
          <p:cNvPr id="19" name="装饰3-子标题3-[3]【1】"/>
          <p:cNvSpPr/>
          <p:nvPr>
            <p:custDataLst>
              <p:tags r:id="rId4"/>
            </p:custDataLst>
          </p:nvPr>
        </p:nvSpPr>
        <p:spPr>
          <a:xfrm>
            <a:off x="949624" y="3966546"/>
            <a:ext cx="2076629" cy="74311"/>
          </a:xfrm>
          <a:custGeom>
            <a:avLst/>
            <a:gdLst/>
            <a:ahLst/>
            <a:cxnLst/>
            <a:rect l="l" t="t" r="r" b="b"/>
            <a:pathLst>
              <a:path w="2076629" h="74311">
                <a:moveTo>
                  <a:pt x="2057581" y="0"/>
                </a:moveTo>
                <a:cubicBezTo>
                  <a:pt x="2068106" y="0"/>
                  <a:pt x="2076631" y="8525"/>
                  <a:pt x="2076631" y="19050"/>
                </a:cubicBezTo>
                <a:lnTo>
                  <a:pt x="2076631" y="55264"/>
                </a:lnTo>
                <a:cubicBezTo>
                  <a:pt x="2076631" y="65780"/>
                  <a:pt x="2068106" y="74314"/>
                  <a:pt x="2057581" y="74314"/>
                </a:cubicBezTo>
                <a:lnTo>
                  <a:pt x="19050" y="74314"/>
                </a:lnTo>
                <a:cubicBezTo>
                  <a:pt x="8525" y="74314"/>
                  <a:pt x="0" y="65780"/>
                  <a:pt x="0" y="55264"/>
                </a:cubicBezTo>
                <a:lnTo>
                  <a:pt x="0" y="19050"/>
                </a:lnTo>
                <a:cubicBezTo>
                  <a:pt x="0" y="8525"/>
                  <a:pt x="8525" y="0"/>
                  <a:pt x="19050" y="0"/>
                </a:cubicBezTo>
                <a:close/>
              </a:path>
            </a:pathLst>
          </a:custGeom>
          <a:gradFill rotWithShape="1">
            <a:gsLst>
              <a:gs pos="0">
                <a:schemeClr val="accent3">
                  <a:alpha val="0"/>
                </a:schemeClr>
              </a:gs>
              <a:gs pos="100000">
                <a:schemeClr val="accent3">
                  <a:alpha val="41999"/>
                </a:schemeClr>
              </a:gs>
            </a:gsLst>
            <a:lin ang="0"/>
          </a:gradFill>
        </p:spPr>
        <p:txBody>
          <a:bodyPr rtlCol="0" anchor="ctr"/>
          <a:lstStyle/>
          <a:p>
            <a:pPr algn="ctr"/>
            <a:endParaRPr lang="zh-CN" altLang="en-US"/>
          </a:p>
        </p:txBody>
      </p:sp>
      <p:sp>
        <p:nvSpPr>
          <p:cNvPr id="22" name="子内容1-[1]【1】"/>
          <p:cNvSpPr txBox="1"/>
          <p:nvPr>
            <p:custDataLst>
              <p:tags r:id="rId5"/>
            </p:custDataLst>
          </p:nvPr>
        </p:nvSpPr>
        <p:spPr>
          <a:xfrm>
            <a:off x="504544" y="2156162"/>
            <a:ext cx="3308810" cy="1642269"/>
          </a:xfrm>
          <a:prstGeom prst="rect">
            <a:avLst/>
          </a:prstGeom>
        </p:spPr>
        <p:txBody>
          <a:bodyPr spcFirstLastPara="0" wrap="square" lIns="0" tIns="0" rIns="0" bIns="0" rtlCol="0" anchor="t">
            <a:normAutofit/>
          </a:bodyPr>
          <a:lstStyle/>
          <a:p>
            <a:pPr algn="just">
              <a:lnSpc>
                <a:spcPct val="120000"/>
              </a:lnSpc>
            </a:pPr>
            <a:r>
              <a:rPr lang="en-US" altLang="zh-CN" sz="1300" dirty="0" err="1">
                <a:latin typeface="微软雅黑" panose="020B0503020204020204" charset="-122"/>
                <a:ea typeface="微软雅黑" panose="020B0503020204020204" charset="-122"/>
              </a:rPr>
              <a:t>scp</a:t>
            </a:r>
            <a:r>
              <a:rPr lang="zh-CN" altLang="en-US" sz="1300" i="0" u="none" strike="noStrike" dirty="0">
                <a:latin typeface="微软雅黑" panose="020B0503020204020204" charset="-122"/>
                <a:ea typeface="微软雅黑" panose="020B0503020204020204" charset="-122"/>
              </a:rPr>
              <a:t>：基于SSH加密文件传输协议，简单可靠</a:t>
            </a:r>
            <a:endParaRPr lang="en-US" altLang="zh-CN" sz="1300" i="0" u="none" strike="noStrike" dirty="0">
              <a:latin typeface="微软雅黑" panose="020B0503020204020204" charset="-122"/>
              <a:ea typeface="微软雅黑" panose="020B0503020204020204" charset="-122"/>
            </a:endParaRPr>
          </a:p>
          <a:p>
            <a:pPr algn="just">
              <a:lnSpc>
                <a:spcPct val="120000"/>
              </a:lnSpc>
            </a:pPr>
            <a:r>
              <a:rPr lang="en-US" altLang="zh-CN" sz="1300" i="0" u="none" strike="noStrike" dirty="0">
                <a:latin typeface="微软雅黑" panose="020B0503020204020204" charset="-122"/>
                <a:ea typeface="微软雅黑" panose="020B0503020204020204" charset="-122"/>
              </a:rPr>
              <a:t>r</a:t>
            </a:r>
            <a:r>
              <a:rPr lang="zh-CN" altLang="en-US" sz="1300" i="0" u="none" strike="noStrike" dirty="0">
                <a:latin typeface="微软雅黑" panose="020B0503020204020204" charset="-122"/>
                <a:ea typeface="微软雅黑" panose="020B0503020204020204" charset="-122"/>
              </a:rPr>
              <a:t>sync</a:t>
            </a:r>
            <a:r>
              <a:rPr lang="en-US" altLang="zh-CN" sz="1300" dirty="0">
                <a:latin typeface="微软雅黑" panose="020B0503020204020204" charset="-122"/>
                <a:ea typeface="微软雅黑" panose="020B0503020204020204" charset="-122"/>
              </a:rPr>
              <a:t>:</a:t>
            </a:r>
            <a:r>
              <a:rPr lang="zh-CN" altLang="en-US" sz="1300" dirty="0">
                <a:latin typeface="微软雅黑" panose="020B0503020204020204" charset="-122"/>
                <a:ea typeface="微软雅黑" panose="020B0503020204020204" charset="-122"/>
              </a:rPr>
              <a:t>：</a:t>
            </a:r>
            <a:r>
              <a:rPr lang="zh-CN" altLang="en-US" sz="1300" i="0" u="none" strike="noStrike" dirty="0">
                <a:latin typeface="微软雅黑" panose="020B0503020204020204" charset="-122"/>
                <a:ea typeface="微软雅黑" panose="020B0503020204020204" charset="-122"/>
              </a:rPr>
              <a:t>增量传输算法，支持断点续传</a:t>
            </a:r>
            <a:endParaRPr lang="en-US" altLang="zh-CN" sz="1300" i="0" u="none" strike="noStrike" dirty="0">
              <a:latin typeface="微软雅黑" panose="020B0503020204020204" charset="-122"/>
              <a:ea typeface="微软雅黑" panose="020B0503020204020204" charset="-122"/>
            </a:endParaRPr>
          </a:p>
          <a:p>
            <a:pPr algn="just">
              <a:lnSpc>
                <a:spcPct val="120000"/>
              </a:lnSpc>
            </a:pPr>
            <a:r>
              <a:rPr lang="en-US" altLang="zh-CN" sz="1300" i="0" u="none" strike="noStrike" dirty="0">
                <a:latin typeface="微软雅黑" panose="020B0503020204020204" charset="-122"/>
                <a:ea typeface="微软雅黑" panose="020B0503020204020204" charset="-122"/>
              </a:rPr>
              <a:t>e</a:t>
            </a:r>
            <a:r>
              <a:rPr lang="zh-CN" altLang="en-US" sz="1300" i="0" u="none" strike="noStrike" dirty="0">
                <a:latin typeface="微软雅黑" panose="020B0503020204020204" charset="-122"/>
                <a:ea typeface="微软雅黑" panose="020B0503020204020204" charset="-122"/>
              </a:rPr>
              <a:t>os cp/</a:t>
            </a:r>
            <a:r>
              <a:rPr lang="en-US" altLang="zh-CN" sz="1300" dirty="0">
                <a:latin typeface="微软雅黑" panose="020B0503020204020204" charset="-122"/>
                <a:ea typeface="微软雅黑" panose="020B0503020204020204" charset="-122"/>
              </a:rPr>
              <a:t>x</a:t>
            </a:r>
            <a:r>
              <a:rPr lang="zh-CN" altLang="en-US" sz="1300" i="0" u="none" strike="noStrike" dirty="0">
                <a:latin typeface="微软雅黑" panose="020B0503020204020204" charset="-122"/>
                <a:ea typeface="微软雅黑" panose="020B0503020204020204" charset="-122"/>
              </a:rPr>
              <a:t>rdcp:适配高能物理等领域大规模数据传输，支持高效跨域、跨存储传输</a:t>
            </a:r>
            <a:endParaRPr lang="en-US" altLang="zh-CN" sz="1300" i="0" u="none" strike="noStrike" dirty="0">
              <a:latin typeface="微软雅黑" panose="020B0503020204020204" charset="-122"/>
              <a:ea typeface="微软雅黑" panose="020B0503020204020204" charset="-122"/>
            </a:endParaRPr>
          </a:p>
          <a:p>
            <a:pPr algn="just">
              <a:lnSpc>
                <a:spcPct val="120000"/>
              </a:lnSpc>
            </a:pPr>
            <a:r>
              <a:rPr lang="en-US" altLang="zh-CN" sz="1300" i="0" u="none" strike="noStrike" dirty="0">
                <a:latin typeface="微软雅黑" panose="020B0503020204020204" charset="-122"/>
                <a:ea typeface="微软雅黑" panose="020B0503020204020204" charset="-122"/>
              </a:rPr>
              <a:t>b</a:t>
            </a:r>
            <a:r>
              <a:rPr lang="zh-CN" altLang="en-US" sz="1300" i="0" u="none" strike="noStrike" dirty="0">
                <a:latin typeface="微软雅黑" panose="020B0503020204020204" charset="-122"/>
                <a:ea typeface="微软雅黑" panose="020B0503020204020204" charset="-122"/>
              </a:rPr>
              <a:t>bcp:多流并行传输，适合大文件、高速网络</a:t>
            </a:r>
          </a:p>
        </p:txBody>
      </p:sp>
      <p:sp>
        <p:nvSpPr>
          <p:cNvPr id="23" name="子标题1-[1]【1】"/>
          <p:cNvSpPr txBox="1"/>
          <p:nvPr>
            <p:custDataLst>
              <p:tags r:id="rId6"/>
            </p:custDataLst>
          </p:nvPr>
        </p:nvSpPr>
        <p:spPr>
          <a:xfrm>
            <a:off x="1242022" y="1447610"/>
            <a:ext cx="2427628" cy="372269"/>
          </a:xfrm>
          <a:prstGeom prst="rect">
            <a:avLst/>
          </a:prstGeom>
        </p:spPr>
        <p:txBody>
          <a:bodyPr spcFirstLastPara="0" wrap="square" lIns="0" tIns="0" rIns="0" bIns="0" rtlCol="0" anchor="ctr">
            <a:normAutofit/>
          </a:bodyPr>
          <a:lstStyle/>
          <a:p>
            <a:pPr algn="l"/>
            <a:r>
              <a:rPr lang="zh-CN" altLang="en-US" sz="1600" b="1" i="0" u="none" strike="noStrike" dirty="0">
                <a:solidFill>
                  <a:schemeClr val="tx1">
                    <a:alpha val="100000"/>
                  </a:schemeClr>
                </a:solidFill>
                <a:latin typeface="微软雅黑" panose="020B0503020204020204" charset="-122"/>
                <a:ea typeface="微软雅黑" panose="020B0503020204020204" charset="-122"/>
              </a:rPr>
              <a:t>基于TCP的数据传输协议</a:t>
            </a:r>
          </a:p>
        </p:txBody>
      </p:sp>
      <p:sp>
        <p:nvSpPr>
          <p:cNvPr id="24" name="子内容3-[3]【1】"/>
          <p:cNvSpPr txBox="1"/>
          <p:nvPr>
            <p:custDataLst>
              <p:tags r:id="rId7"/>
            </p:custDataLst>
          </p:nvPr>
        </p:nvSpPr>
        <p:spPr>
          <a:xfrm>
            <a:off x="562117" y="4969774"/>
            <a:ext cx="3218948" cy="1238250"/>
          </a:xfrm>
          <a:prstGeom prst="rect">
            <a:avLst/>
          </a:prstGeom>
        </p:spPr>
        <p:txBody>
          <a:bodyPr spcFirstLastPara="0" wrap="square" lIns="0" tIns="0" rIns="0" bIns="0" rtlCol="0" anchor="t">
            <a:normAutofit/>
          </a:bodyPr>
          <a:lstStyle/>
          <a:p>
            <a:pPr>
              <a:lnSpc>
                <a:spcPct val="120000"/>
              </a:lnSpc>
            </a:pPr>
            <a:r>
              <a:rPr lang="zh-CN" altLang="en-US" sz="1300" dirty="0">
                <a:latin typeface="微软雅黑" panose="020B0503020204020204" charset="-122"/>
                <a:ea typeface="微软雅黑" panose="020B0503020204020204" charset="-122"/>
              </a:rPr>
              <a:t>Cubic:经典算法，网络拥塞时缓慢降低传输速率，恢复时逐步提升</a:t>
            </a:r>
            <a:endParaRPr lang="en-US" altLang="zh-CN" sz="1300" dirty="0">
              <a:latin typeface="微软雅黑" panose="020B0503020204020204" charset="-122"/>
              <a:ea typeface="微软雅黑" panose="020B0503020204020204" charset="-122"/>
            </a:endParaRPr>
          </a:p>
          <a:p>
            <a:pPr>
              <a:lnSpc>
                <a:spcPct val="120000"/>
              </a:lnSpc>
            </a:pPr>
            <a:r>
              <a:rPr lang="zh-CN" altLang="en-US" sz="1300" dirty="0">
                <a:latin typeface="微软雅黑" panose="020B0503020204020204" charset="-122"/>
                <a:ea typeface="微软雅黑" panose="020B0503020204020204" charset="-122"/>
              </a:rPr>
              <a:t>BBR:适合传输大文件，高带宽，高延迟的网络场景</a:t>
            </a:r>
          </a:p>
        </p:txBody>
      </p:sp>
      <p:sp>
        <p:nvSpPr>
          <p:cNvPr id="26" name="子内容2-[2]【1】"/>
          <p:cNvSpPr txBox="1"/>
          <p:nvPr>
            <p:custDataLst>
              <p:tags r:id="rId8"/>
            </p:custDataLst>
          </p:nvPr>
        </p:nvSpPr>
        <p:spPr>
          <a:xfrm>
            <a:off x="8356280" y="2152291"/>
            <a:ext cx="3218948" cy="1637506"/>
          </a:xfrm>
          <a:prstGeom prst="rect">
            <a:avLst/>
          </a:prstGeom>
        </p:spPr>
        <p:txBody>
          <a:bodyPr spcFirstLastPara="0" wrap="square" lIns="0" tIns="0" rIns="0" bIns="0" rtlCol="0" anchor="t">
            <a:normAutofit/>
          </a:bodyPr>
          <a:lstStyle/>
          <a:p>
            <a:pPr>
              <a:lnSpc>
                <a:spcPct val="120000"/>
              </a:lnSpc>
            </a:pPr>
            <a:r>
              <a:rPr lang="en-US" altLang="zh-CN" sz="1300" dirty="0">
                <a:latin typeface="微软雅黑" panose="020B0503020204020204" charset="-122"/>
                <a:ea typeface="微软雅黑" panose="020B0503020204020204" charset="-122"/>
              </a:rPr>
              <a:t>DOMAS</a:t>
            </a:r>
            <a:r>
              <a:rPr lang="zh-CN" altLang="en-US" sz="1300" dirty="0">
                <a:latin typeface="微软雅黑" panose="020B0503020204020204" charset="-122"/>
                <a:ea typeface="微软雅黑" panose="020B0503020204020204" charset="-122"/>
              </a:rPr>
              <a:t>数据服务高速上传、下载客户端：基于UDP协议实现可靠的数据传输，适用于广域网科研用户</a:t>
            </a:r>
          </a:p>
        </p:txBody>
      </p:sp>
      <p:sp>
        <p:nvSpPr>
          <p:cNvPr id="27" name="子标题2-[2]【1】"/>
          <p:cNvSpPr txBox="1"/>
          <p:nvPr>
            <p:custDataLst>
              <p:tags r:id="rId9"/>
            </p:custDataLst>
          </p:nvPr>
        </p:nvSpPr>
        <p:spPr>
          <a:xfrm>
            <a:off x="9048250" y="1447644"/>
            <a:ext cx="2369685" cy="372269"/>
          </a:xfrm>
          <a:prstGeom prst="rect">
            <a:avLst/>
          </a:prstGeom>
        </p:spPr>
        <p:txBody>
          <a:bodyPr spcFirstLastPara="0" wrap="square" lIns="0" tIns="0" rIns="0" bIns="0" rtlCol="0" anchor="ctr">
            <a:normAutofit/>
          </a:bodyPr>
          <a:lstStyle>
            <a:defPPr>
              <a:defRPr lang="zh-CN"/>
            </a:defPPr>
            <a:lvl1pPr>
              <a:defRPr sz="1600" b="1" i="0" u="none" strike="noStrike">
                <a:solidFill>
                  <a:schemeClr val="tx1">
                    <a:alpha val="100000"/>
                  </a:schemeClr>
                </a:solidFill>
                <a:latin typeface="微软雅黑" panose="020B0503020204020204" charset="-122"/>
                <a:ea typeface="微软雅黑" panose="020B0503020204020204" charset="-122"/>
              </a:defRPr>
            </a:lvl1pPr>
          </a:lstStyle>
          <a:p>
            <a:r>
              <a:rPr lang="zh-CN" altLang="en-US" dirty="0"/>
              <a:t>基于UDP的数据传输协议</a:t>
            </a:r>
          </a:p>
        </p:txBody>
      </p:sp>
      <p:sp>
        <p:nvSpPr>
          <p:cNvPr id="28" name="子内容4-[4]【1】"/>
          <p:cNvSpPr txBox="1"/>
          <p:nvPr>
            <p:custDataLst>
              <p:tags r:id="rId10"/>
            </p:custDataLst>
          </p:nvPr>
        </p:nvSpPr>
        <p:spPr>
          <a:xfrm>
            <a:off x="8378733" y="4977554"/>
            <a:ext cx="3218948" cy="1231106"/>
          </a:xfrm>
          <a:prstGeom prst="rect">
            <a:avLst/>
          </a:prstGeom>
        </p:spPr>
        <p:txBody>
          <a:bodyPr spcFirstLastPara="0" wrap="square" lIns="0" tIns="0" rIns="0" bIns="0" rtlCol="0" anchor="t">
            <a:normAutofit/>
          </a:bodyPr>
          <a:lstStyle/>
          <a:p>
            <a:pPr>
              <a:lnSpc>
                <a:spcPct val="120000"/>
              </a:lnSpc>
            </a:pPr>
            <a:r>
              <a:rPr lang="zh-CN" altLang="en-US" sz="1300" dirty="0">
                <a:latin typeface="微软雅黑" panose="020B0503020204020204" charset="-122"/>
                <a:ea typeface="微软雅黑" panose="020B0503020204020204" charset="-122"/>
              </a:rPr>
              <a:t>文件压缩：节约带宽，带来额外CPU消耗</a:t>
            </a:r>
            <a:endParaRPr lang="en-US" altLang="zh-CN" sz="1300" dirty="0">
              <a:latin typeface="微软雅黑" panose="020B0503020204020204" charset="-122"/>
              <a:ea typeface="微软雅黑" panose="020B0503020204020204" charset="-122"/>
            </a:endParaRPr>
          </a:p>
          <a:p>
            <a:pPr>
              <a:lnSpc>
                <a:spcPct val="120000"/>
              </a:lnSpc>
            </a:pPr>
            <a:r>
              <a:rPr lang="zh-CN" altLang="en-US" sz="1300" dirty="0">
                <a:latin typeface="微软雅黑" panose="020B0503020204020204" charset="-122"/>
                <a:ea typeface="微软雅黑" panose="020B0503020204020204" charset="-122"/>
              </a:rPr>
              <a:t>文件格式：文本文件、图像文件</a:t>
            </a:r>
          </a:p>
        </p:txBody>
      </p:sp>
      <p:sp>
        <p:nvSpPr>
          <p:cNvPr id="29" name="子标题4-[4]【1】"/>
          <p:cNvSpPr txBox="1"/>
          <p:nvPr>
            <p:custDataLst>
              <p:tags r:id="rId11"/>
            </p:custDataLst>
          </p:nvPr>
        </p:nvSpPr>
        <p:spPr>
          <a:xfrm>
            <a:off x="9183098" y="4290489"/>
            <a:ext cx="2369685" cy="372269"/>
          </a:xfrm>
          <a:prstGeom prst="rect">
            <a:avLst/>
          </a:prstGeom>
        </p:spPr>
        <p:txBody>
          <a:bodyPr spcFirstLastPara="0" wrap="square" lIns="0" tIns="0" rIns="0" bIns="0" rtlCol="0" anchor="ctr">
            <a:normAutofit/>
          </a:bodyPr>
          <a:lstStyle/>
          <a:p>
            <a:pPr algn="l">
              <a:lnSpc>
                <a:spcPct val="100000"/>
              </a:lnSpc>
            </a:pPr>
            <a:r>
              <a:rPr lang="zh-CN" altLang="en-US" sz="1600" b="1" dirty="0">
                <a:solidFill>
                  <a:schemeClr val="tx1">
                    <a:alpha val="100000"/>
                  </a:schemeClr>
                </a:solidFill>
                <a:latin typeface="微软雅黑" panose="020B0503020204020204" charset="-122"/>
                <a:ea typeface="微软雅黑" panose="020B0503020204020204" charset="-122"/>
              </a:rPr>
              <a:t>数据文件</a:t>
            </a:r>
          </a:p>
        </p:txBody>
      </p:sp>
      <p:sp>
        <p:nvSpPr>
          <p:cNvPr id="3" name="文本框 2"/>
          <p:cNvSpPr txBox="1"/>
          <p:nvPr/>
        </p:nvSpPr>
        <p:spPr>
          <a:xfrm>
            <a:off x="2772013" y="5661002"/>
            <a:ext cx="6647974" cy="646331"/>
          </a:xfrm>
          <a:prstGeom prst="rect">
            <a:avLst/>
          </a:prstGeom>
          <a:noFill/>
        </p:spPr>
        <p:txBody>
          <a:bodyPr wrap="none" rtlCol="0">
            <a:spAutoFit/>
          </a:bodyPr>
          <a:lstStyle/>
          <a:p>
            <a:pPr algn="ctr"/>
            <a:r>
              <a:rPr lang="zh-CN" altLang="en-US" b="1" dirty="0"/>
              <a:t>数据传输需要关联多类科研要素</a:t>
            </a:r>
            <a:endParaRPr lang="en-US" altLang="zh-CN" b="1" dirty="0"/>
          </a:p>
          <a:p>
            <a:pPr algn="ctr"/>
            <a:r>
              <a:rPr lang="zh-CN" altLang="en-US" b="1" i="0" dirty="0">
                <a:effectLst/>
                <a:latin typeface="Inter"/>
              </a:rPr>
              <a:t>突破跨要素协同技术壁垒，为科研数据传输实践带来显著挑战</a:t>
            </a:r>
            <a:endParaRPr lang="zh-CN" altLang="en-US" b="1" dirty="0"/>
          </a:p>
        </p:txBody>
      </p:sp>
      <p:sp>
        <p:nvSpPr>
          <p:cNvPr id="31" name="序号1-[1]【1】"/>
          <p:cNvSpPr txBox="1"/>
          <p:nvPr>
            <p:custDataLst>
              <p:tags r:id="rId12"/>
            </p:custDataLst>
          </p:nvPr>
        </p:nvSpPr>
        <p:spPr>
          <a:xfrm>
            <a:off x="515794" y="1354411"/>
            <a:ext cx="752730" cy="584200"/>
          </a:xfrm>
          <a:prstGeom prst="rect">
            <a:avLst/>
          </a:prstGeom>
        </p:spPr>
        <p:txBody>
          <a:bodyPr spcFirstLastPara="0" wrap="square" lIns="0" tIns="0" rIns="0" bIns="0" rtlCol="0" anchor="ctr">
            <a:normAutofit/>
          </a:bodyPr>
          <a:lstStyle/>
          <a:p>
            <a:pPr algn="ctr">
              <a:lnSpc>
                <a:spcPct val="100000"/>
              </a:lnSpc>
            </a:pPr>
            <a:r>
              <a:rPr lang="zh-CN" altLang="en-US" sz="3100" b="1" i="0" u="none" strike="noStrike">
                <a:solidFill>
                  <a:schemeClr val="bg1">
                    <a:alpha val="100000"/>
                  </a:schemeClr>
                </a:solidFill>
                <a:latin typeface="微软雅黑" panose="020B0503020204020204" charset="-122"/>
                <a:ea typeface="微软雅黑" panose="020B0503020204020204" charset="-122"/>
              </a:rPr>
              <a:t>01</a:t>
            </a:r>
          </a:p>
        </p:txBody>
      </p:sp>
      <p:sp>
        <p:nvSpPr>
          <p:cNvPr id="41" name="弧形 40"/>
          <p:cNvSpPr/>
          <p:nvPr>
            <p:custDataLst>
              <p:tags r:id="rId13"/>
            </p:custDataLst>
          </p:nvPr>
        </p:nvSpPr>
        <p:spPr>
          <a:xfrm rot="11520000">
            <a:off x="4704080" y="2103120"/>
            <a:ext cx="2778125" cy="2778125"/>
          </a:xfrm>
          <a:prstGeom prst="arc">
            <a:avLst/>
          </a:prstGeom>
          <a:noFill/>
          <a:ln w="28575" cap="rnd">
            <a:gradFill>
              <a:gsLst>
                <a:gs pos="0">
                  <a:schemeClr val="accent1">
                    <a:alpha val="0"/>
                  </a:schemeClr>
                </a:gs>
                <a:gs pos="100000">
                  <a:schemeClr val="accent1">
                    <a:alpha val="5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lang="zh-CN" altLang="en-US"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mn-ea"/>
            </a:endParaRPr>
          </a:p>
        </p:txBody>
      </p:sp>
      <p:sp>
        <p:nvSpPr>
          <p:cNvPr id="42" name="椭圆 41"/>
          <p:cNvSpPr/>
          <p:nvPr>
            <p:custDataLst>
              <p:tags r:id="rId14"/>
            </p:custDataLst>
          </p:nvPr>
        </p:nvSpPr>
        <p:spPr>
          <a:xfrm>
            <a:off x="5259070" y="2565400"/>
            <a:ext cx="1707515" cy="1707515"/>
          </a:xfrm>
          <a:prstGeom prst="ellipse">
            <a:avLst/>
          </a:prstGeom>
          <a:noFill/>
          <a:ln w="19050">
            <a:gradFill>
              <a:gsLst>
                <a:gs pos="0">
                  <a:schemeClr val="accent1">
                    <a:lumMod val="20000"/>
                    <a:lumOff val="80000"/>
                    <a:alpha val="67000"/>
                  </a:schemeClr>
                </a:gs>
                <a:gs pos="100000">
                  <a:schemeClr val="accent1">
                    <a:lumMod val="20000"/>
                    <a:lumOff val="80000"/>
                    <a:alpha val="53000"/>
                  </a:schemeClr>
                </a:gs>
              </a:gsLst>
              <a:lin ang="2700000" scaled="1"/>
            </a:gradFill>
          </a:ln>
          <a:effectLst>
            <a:outerShdw blurRad="635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3200" b="1">
              <a:solidFill>
                <a:schemeClr val="accent1"/>
              </a:solidFill>
              <a:cs typeface="微软雅黑" panose="020B0503020204020204" charset="-122"/>
              <a:sym typeface="+mn-ea"/>
            </a:endParaRPr>
          </a:p>
        </p:txBody>
      </p:sp>
      <p:sp>
        <p:nvSpPr>
          <p:cNvPr id="43" name="装饰1-子标题1-[1]【1】"/>
          <p:cNvSpPr/>
          <p:nvPr>
            <p:custDataLst>
              <p:tags r:id="rId15"/>
            </p:custDataLst>
          </p:nvPr>
        </p:nvSpPr>
        <p:spPr>
          <a:xfrm>
            <a:off x="410845" y="4135120"/>
            <a:ext cx="3330575" cy="694055"/>
          </a:xfrm>
          <a:custGeom>
            <a:avLst/>
            <a:gdLst/>
            <a:ahLst/>
            <a:cxnLst/>
            <a:rect l="l" t="t" r="r" b="b"/>
            <a:pathLst>
              <a:path w="3218948" h="694040">
                <a:moveTo>
                  <a:pt x="3089205" y="0"/>
                </a:moveTo>
                <a:cubicBezTo>
                  <a:pt x="3160862" y="0"/>
                  <a:pt x="3218945" y="58093"/>
                  <a:pt x="3218945" y="129750"/>
                </a:cubicBezTo>
                <a:lnTo>
                  <a:pt x="3218945" y="564290"/>
                </a:lnTo>
                <a:cubicBezTo>
                  <a:pt x="3218945" y="635956"/>
                  <a:pt x="3160862" y="694039"/>
                  <a:pt x="3089205" y="694039"/>
                </a:cubicBezTo>
                <a:lnTo>
                  <a:pt x="129750" y="694039"/>
                </a:lnTo>
                <a:cubicBezTo>
                  <a:pt x="58093" y="694039"/>
                  <a:pt x="0" y="635956"/>
                  <a:pt x="0" y="564290"/>
                </a:cubicBezTo>
                <a:lnTo>
                  <a:pt x="0" y="129750"/>
                </a:lnTo>
                <a:cubicBezTo>
                  <a:pt x="0" y="58093"/>
                  <a:pt x="58093" y="0"/>
                  <a:pt x="129750" y="0"/>
                </a:cubicBezTo>
                <a:close/>
              </a:path>
            </a:pathLst>
          </a:custGeom>
          <a:gradFill>
            <a:gsLst>
              <a:gs pos="0">
                <a:schemeClr val="bg1"/>
              </a:gs>
              <a:gs pos="100000">
                <a:schemeClr val="accent3">
                  <a:alpha val="42000"/>
                </a:schemeClr>
              </a:gs>
            </a:gsLst>
            <a:lin ang="10140000" scaled="0"/>
          </a:gradFill>
          <a:ln w="12700" cmpd="sng">
            <a:solidFill>
              <a:schemeClr val="bg2">
                <a:lumMod val="90000"/>
              </a:schemeClr>
            </a:solidFill>
            <a:prstDash val="solid"/>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2000" b="1" dirty="0">
              <a:solidFill>
                <a:schemeClr val="accent1"/>
              </a:solidFill>
              <a:cs typeface="微软雅黑" panose="020B0503020204020204" charset="-122"/>
              <a:sym typeface="+mn-ea"/>
            </a:endParaRPr>
          </a:p>
        </p:txBody>
      </p:sp>
      <p:sp>
        <p:nvSpPr>
          <p:cNvPr id="45" name="序号1-[1]【1】"/>
          <p:cNvSpPr txBox="1"/>
          <p:nvPr>
            <p:custDataLst>
              <p:tags r:id="rId16"/>
            </p:custDataLst>
          </p:nvPr>
        </p:nvSpPr>
        <p:spPr>
          <a:xfrm>
            <a:off x="515794" y="4211911"/>
            <a:ext cx="752730" cy="584200"/>
          </a:xfrm>
          <a:prstGeom prst="rect">
            <a:avLst/>
          </a:prstGeom>
        </p:spPr>
        <p:txBody>
          <a:bodyPr spcFirstLastPara="0" wrap="square" lIns="0" tIns="0" rIns="0" bIns="0" rtlCol="0" anchor="ctr">
            <a:normAutofit/>
          </a:bodyPr>
          <a:lstStyle/>
          <a:p>
            <a:pPr algn="ctr">
              <a:lnSpc>
                <a:spcPct val="100000"/>
              </a:lnSpc>
            </a:pPr>
            <a:r>
              <a:rPr lang="zh-CN" altLang="en-US" sz="3100" b="1" i="0" u="none" strike="noStrike">
                <a:solidFill>
                  <a:schemeClr val="bg1">
                    <a:alpha val="100000"/>
                  </a:schemeClr>
                </a:solidFill>
                <a:latin typeface="微软雅黑" panose="020B0503020204020204" charset="-122"/>
                <a:ea typeface="微软雅黑" panose="020B0503020204020204" charset="-122"/>
              </a:rPr>
              <a:t>0</a:t>
            </a:r>
            <a:r>
              <a:rPr lang="en-US" altLang="zh-CN" sz="3100" b="1" i="0" u="none" strike="noStrike">
                <a:solidFill>
                  <a:schemeClr val="bg1">
                    <a:alpha val="100000"/>
                  </a:schemeClr>
                </a:solidFill>
                <a:latin typeface="微软雅黑" panose="020B0503020204020204" charset="-122"/>
                <a:ea typeface="微软雅黑" panose="020B0503020204020204" charset="-122"/>
              </a:rPr>
              <a:t>3</a:t>
            </a:r>
          </a:p>
        </p:txBody>
      </p:sp>
      <p:sp>
        <p:nvSpPr>
          <p:cNvPr id="25" name="子标题3-[3]【1】"/>
          <p:cNvSpPr txBox="1"/>
          <p:nvPr>
            <p:custDataLst>
              <p:tags r:id="rId17"/>
            </p:custDataLst>
          </p:nvPr>
        </p:nvSpPr>
        <p:spPr>
          <a:xfrm>
            <a:off x="1313777" y="4283787"/>
            <a:ext cx="2427628" cy="372269"/>
          </a:xfrm>
          <a:prstGeom prst="rect">
            <a:avLst/>
          </a:prstGeom>
        </p:spPr>
        <p:txBody>
          <a:bodyPr spcFirstLastPara="0" wrap="square" lIns="0" tIns="0" rIns="0" bIns="0" rtlCol="0" anchor="ctr">
            <a:normAutofit/>
          </a:bodyPr>
          <a:lstStyle/>
          <a:p>
            <a:pPr algn="l">
              <a:lnSpc>
                <a:spcPct val="100000"/>
              </a:lnSpc>
            </a:pPr>
            <a:r>
              <a:rPr lang="zh-CN" altLang="en-US" sz="1600" b="1" dirty="0">
                <a:solidFill>
                  <a:schemeClr val="tx1">
                    <a:alpha val="100000"/>
                  </a:schemeClr>
                </a:solidFill>
                <a:latin typeface="微软雅黑" panose="020B0503020204020204" charset="-122"/>
                <a:ea typeface="微软雅黑" panose="020B0503020204020204" charset="-122"/>
              </a:rPr>
              <a:t>拥塞控制</a:t>
            </a:r>
          </a:p>
        </p:txBody>
      </p:sp>
      <p:sp>
        <p:nvSpPr>
          <p:cNvPr id="52" name="装饰1-子标题1-[1]【1】"/>
          <p:cNvSpPr/>
          <p:nvPr>
            <p:custDataLst>
              <p:tags r:id="rId18"/>
            </p:custDataLst>
          </p:nvPr>
        </p:nvSpPr>
        <p:spPr>
          <a:xfrm>
            <a:off x="8400714" y="1137167"/>
            <a:ext cx="2076629" cy="74311"/>
          </a:xfrm>
          <a:custGeom>
            <a:avLst/>
            <a:gdLst/>
            <a:ahLst/>
            <a:cxnLst/>
            <a:rect l="l" t="t" r="r" b="b"/>
            <a:pathLst>
              <a:path w="2076629" h="74311">
                <a:moveTo>
                  <a:pt x="2057581" y="0"/>
                </a:moveTo>
                <a:cubicBezTo>
                  <a:pt x="2068106" y="0"/>
                  <a:pt x="2076631" y="8525"/>
                  <a:pt x="2076631" y="19050"/>
                </a:cubicBezTo>
                <a:lnTo>
                  <a:pt x="2076631" y="55264"/>
                </a:lnTo>
                <a:cubicBezTo>
                  <a:pt x="2076631" y="65780"/>
                  <a:pt x="2068106" y="74314"/>
                  <a:pt x="2057581" y="74314"/>
                </a:cubicBezTo>
                <a:lnTo>
                  <a:pt x="19050" y="74314"/>
                </a:lnTo>
                <a:cubicBezTo>
                  <a:pt x="8525" y="74314"/>
                  <a:pt x="0" y="65780"/>
                  <a:pt x="0" y="55264"/>
                </a:cubicBezTo>
                <a:lnTo>
                  <a:pt x="0" y="19050"/>
                </a:lnTo>
                <a:cubicBezTo>
                  <a:pt x="0" y="8525"/>
                  <a:pt x="8525" y="0"/>
                  <a:pt x="19050" y="0"/>
                </a:cubicBezTo>
                <a:close/>
              </a:path>
            </a:pathLst>
          </a:custGeom>
          <a:gradFill rotWithShape="1">
            <a:gsLst>
              <a:gs pos="0">
                <a:schemeClr val="accent1">
                  <a:alpha val="0"/>
                </a:schemeClr>
              </a:gs>
              <a:gs pos="100000">
                <a:schemeClr val="accent1">
                  <a:alpha val="41999"/>
                </a:schemeClr>
              </a:gs>
            </a:gsLst>
            <a:lin ang="0"/>
          </a:gradFill>
        </p:spPr>
        <p:txBody>
          <a:bodyPr rtlCol="0" anchor="ctr"/>
          <a:lstStyle/>
          <a:p>
            <a:pPr algn="ctr"/>
            <a:endParaRPr lang="zh-CN" altLang="en-US"/>
          </a:p>
        </p:txBody>
      </p:sp>
      <p:sp>
        <p:nvSpPr>
          <p:cNvPr id="53" name="装饰3-子标题3-[3]【1】"/>
          <p:cNvSpPr/>
          <p:nvPr>
            <p:custDataLst>
              <p:tags r:id="rId19"/>
            </p:custDataLst>
          </p:nvPr>
        </p:nvSpPr>
        <p:spPr>
          <a:xfrm>
            <a:off x="8400714" y="3963371"/>
            <a:ext cx="2076629" cy="74311"/>
          </a:xfrm>
          <a:custGeom>
            <a:avLst/>
            <a:gdLst/>
            <a:ahLst/>
            <a:cxnLst/>
            <a:rect l="l" t="t" r="r" b="b"/>
            <a:pathLst>
              <a:path w="2076629" h="74311">
                <a:moveTo>
                  <a:pt x="2057581" y="0"/>
                </a:moveTo>
                <a:cubicBezTo>
                  <a:pt x="2068106" y="0"/>
                  <a:pt x="2076631" y="8525"/>
                  <a:pt x="2076631" y="19050"/>
                </a:cubicBezTo>
                <a:lnTo>
                  <a:pt x="2076631" y="55264"/>
                </a:lnTo>
                <a:cubicBezTo>
                  <a:pt x="2076631" y="65780"/>
                  <a:pt x="2068106" y="74314"/>
                  <a:pt x="2057581" y="74314"/>
                </a:cubicBezTo>
                <a:lnTo>
                  <a:pt x="19050" y="74314"/>
                </a:lnTo>
                <a:cubicBezTo>
                  <a:pt x="8525" y="74314"/>
                  <a:pt x="0" y="65780"/>
                  <a:pt x="0" y="55264"/>
                </a:cubicBezTo>
                <a:lnTo>
                  <a:pt x="0" y="19050"/>
                </a:lnTo>
                <a:cubicBezTo>
                  <a:pt x="0" y="8525"/>
                  <a:pt x="8525" y="0"/>
                  <a:pt x="19050" y="0"/>
                </a:cubicBezTo>
                <a:close/>
              </a:path>
            </a:pathLst>
          </a:custGeom>
          <a:gradFill rotWithShape="1">
            <a:gsLst>
              <a:gs pos="0">
                <a:schemeClr val="accent3">
                  <a:alpha val="0"/>
                </a:schemeClr>
              </a:gs>
              <a:gs pos="100000">
                <a:schemeClr val="accent3">
                  <a:alpha val="41999"/>
                </a:schemeClr>
              </a:gs>
            </a:gsLst>
            <a:lin ang="0"/>
          </a:gradFill>
        </p:spPr>
        <p:txBody>
          <a:bodyPr rtlCol="0" anchor="ctr"/>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图片 8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83300" y="1124585"/>
            <a:ext cx="6106160" cy="4993005"/>
          </a:xfrm>
          <a:prstGeom prst="rect">
            <a:avLst/>
          </a:prstGeom>
        </p:spPr>
      </p:pic>
      <p:cxnSp>
        <p:nvCxnSpPr>
          <p:cNvPr id="18" name="直接连接符 17"/>
          <p:cNvCxnSpPr/>
          <p:nvPr>
            <p:custDataLst>
              <p:tags r:id="rId2"/>
            </p:custDataLst>
          </p:nvPr>
        </p:nvCxnSpPr>
        <p:spPr>
          <a:xfrm>
            <a:off x="957490" y="3716655"/>
            <a:ext cx="4546800" cy="0"/>
          </a:xfrm>
          <a:prstGeom prst="line">
            <a:avLst/>
          </a:prstGeom>
          <a:ln>
            <a:solidFill>
              <a:schemeClr val="tx1">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
            </p:custDataLst>
          </p:nvPr>
        </p:nvCxnSpPr>
        <p:spPr>
          <a:xfrm>
            <a:off x="957580" y="4784090"/>
            <a:ext cx="4546800" cy="0"/>
          </a:xfrm>
          <a:prstGeom prst="line">
            <a:avLst/>
          </a:prstGeom>
          <a:ln>
            <a:solidFill>
              <a:schemeClr val="tx1">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文本框 10"/>
          <p:cNvSpPr txBox="1"/>
          <p:nvPr>
            <p:custDataLst>
              <p:tags r:id="rId4"/>
            </p:custDataLst>
          </p:nvPr>
        </p:nvSpPr>
        <p:spPr>
          <a:xfrm>
            <a:off x="958215" y="4958715"/>
            <a:ext cx="4547870" cy="1289685"/>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indent="0">
              <a:lnSpc>
                <a:spcPct val="130000"/>
              </a:lnSpc>
              <a:buFont typeface="Wingdings" panose="05000000000000000000" pitchFamily="2" charset="2"/>
              <a:buNone/>
            </a:pPr>
            <a:r>
              <a:rPr lang="zh-CN" altLang="en-US" sz="1600" b="1" dirty="0">
                <a:solidFill>
                  <a:srgbClr val="C00000"/>
                </a:solidFill>
                <a:latin typeface="+mn-ea"/>
                <a:sym typeface="+mn-ea"/>
              </a:rPr>
              <a:t>国内合作</a:t>
            </a:r>
            <a:r>
              <a:rPr lang="zh-CN" altLang="en-US" sz="1600" dirty="0">
                <a:latin typeface="+mn-ea"/>
                <a:sym typeface="+mn-ea"/>
              </a:rPr>
              <a:t>数据传输需求</a:t>
            </a:r>
          </a:p>
          <a:p>
            <a:pPr marL="0" lvl="2" indent="0" fontAlgn="auto">
              <a:lnSpc>
                <a:spcPct val="130000"/>
              </a:lnSpc>
              <a:spcBef>
                <a:spcPts val="600"/>
              </a:spcBef>
              <a:buFont typeface="Wingdings" panose="05000000000000000000" pitchFamily="2" charset="2"/>
              <a:buNone/>
            </a:pPr>
            <a:r>
              <a:rPr lang="zh-CN" altLang="en-US" sz="1600" b="1" dirty="0">
                <a:latin typeface="+mn-ea"/>
                <a:sym typeface="+mn-ea"/>
              </a:rPr>
              <a:t>上海科技大学软线线站（</a:t>
            </a:r>
            <a:r>
              <a:rPr lang="en-US" altLang="zh-CN" sz="1600" b="1" dirty="0">
                <a:latin typeface="+mn-ea"/>
                <a:sym typeface="+mn-ea"/>
              </a:rPr>
              <a:t>SBP</a:t>
            </a:r>
            <a:r>
              <a:rPr lang="zh-CN" altLang="en-US" sz="1600" b="1" dirty="0">
                <a:latin typeface="+mn-ea"/>
                <a:sym typeface="+mn-ea"/>
              </a:rPr>
              <a:t>）</a:t>
            </a:r>
          </a:p>
          <a:p>
            <a:pPr marL="0" lvl="2" indent="0">
              <a:lnSpc>
                <a:spcPct val="130000"/>
              </a:lnSpc>
              <a:buFont typeface="Wingdings" panose="05000000000000000000" pitchFamily="2" charset="2"/>
              <a:buNone/>
            </a:pPr>
            <a:r>
              <a:rPr lang="zh-CN" altLang="en-US" sz="1600" b="1" dirty="0">
                <a:latin typeface="+mn-ea"/>
                <a:sym typeface="+mn-ea"/>
              </a:rPr>
              <a:t>国家基因组科学数据中心（</a:t>
            </a:r>
            <a:r>
              <a:rPr lang="en-US" altLang="zh-CN" sz="1600" b="1" dirty="0">
                <a:latin typeface="+mn-ea"/>
                <a:sym typeface="+mn-ea"/>
              </a:rPr>
              <a:t>NGDC</a:t>
            </a:r>
            <a:r>
              <a:rPr lang="zh-CN" altLang="en-US" sz="1600" b="1" dirty="0">
                <a:latin typeface="+mn-ea"/>
                <a:sym typeface="+mn-ea"/>
              </a:rPr>
              <a:t>）</a:t>
            </a:r>
            <a:endParaRPr lang="en-US" altLang="zh-CN" sz="1600" b="1" dirty="0">
              <a:latin typeface="+mn-ea"/>
            </a:endParaRPr>
          </a:p>
          <a:p>
            <a:pPr lvl="2" indent="-342900">
              <a:lnSpc>
                <a:spcPct val="130000"/>
              </a:lnSpc>
              <a:buFont typeface="Wingdings" panose="05000000000000000000" pitchFamily="2" charset="2"/>
              <a:buChar char="l"/>
            </a:pPr>
            <a:endParaRPr lang="en-US" altLang="zh-CN" sz="1600" dirty="0">
              <a:latin typeface="楷体" panose="02010609060101010101" pitchFamily="49" charset="-122"/>
              <a:ea typeface="楷体" panose="02010609060101010101" pitchFamily="49" charset="-122"/>
            </a:endParaRPr>
          </a:p>
          <a:p>
            <a:pPr indent="0" fontAlgn="auto">
              <a:lnSpc>
                <a:spcPct val="140000"/>
              </a:lnSpc>
            </a:pPr>
            <a:endParaRPr lang="zh-CN" altLang="en-US" sz="1600" kern="0">
              <a:ln>
                <a:noFill/>
                <a:prstDash val="sysDot"/>
              </a:ln>
              <a:solidFill>
                <a:schemeClr val="tx1">
                  <a:lumMod val="85000"/>
                  <a:lumOff val="15000"/>
                </a:schemeClr>
              </a:solidFill>
              <a:latin typeface="+mn-ea"/>
              <a:sym typeface="+mn-ea"/>
            </a:endParaRPr>
          </a:p>
        </p:txBody>
      </p:sp>
      <p:sp>
        <p:nvSpPr>
          <p:cNvPr id="34" name="圆角矩形 33"/>
          <p:cNvSpPr/>
          <p:nvPr>
            <p:custDataLst>
              <p:tags r:id="rId5"/>
            </p:custDataLst>
          </p:nvPr>
        </p:nvSpPr>
        <p:spPr>
          <a:xfrm>
            <a:off x="320675" y="1268730"/>
            <a:ext cx="396875" cy="396240"/>
          </a:xfrm>
          <a:prstGeom prst="roundRect">
            <a:avLst>
              <a:gd name="adj" fmla="val 10363"/>
            </a:avLst>
          </a:prstGeom>
          <a:solidFill>
            <a:srgbClr val="283C9D"/>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en-US" altLang="zh-CN" sz="2000" b="1" dirty="0">
              <a:latin typeface="+mn-ea"/>
              <a:cs typeface="微软雅黑" panose="020B0503020204020204" charset="-122"/>
              <a:sym typeface="+mn-ea"/>
            </a:endParaRPr>
          </a:p>
        </p:txBody>
      </p:sp>
      <p:sp>
        <p:nvSpPr>
          <p:cNvPr id="37" name="圆角矩形 36"/>
          <p:cNvSpPr/>
          <p:nvPr>
            <p:custDataLst>
              <p:tags r:id="rId6"/>
            </p:custDataLst>
          </p:nvPr>
        </p:nvSpPr>
        <p:spPr>
          <a:xfrm>
            <a:off x="321310" y="5059045"/>
            <a:ext cx="396875" cy="396240"/>
          </a:xfrm>
          <a:prstGeom prst="roundRect">
            <a:avLst>
              <a:gd name="adj" fmla="val 10363"/>
            </a:avLst>
          </a:prstGeom>
          <a:solidFill>
            <a:srgbClr val="283C9D"/>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en-US" altLang="zh-CN" sz="2000" b="1" dirty="0">
              <a:latin typeface="+mn-ea"/>
              <a:cs typeface="微软雅黑" panose="020B0503020204020204" charset="-122"/>
              <a:sym typeface="+mn-ea"/>
            </a:endParaRPr>
          </a:p>
        </p:txBody>
      </p:sp>
      <p:sp>
        <p:nvSpPr>
          <p:cNvPr id="21" name="文本框 9"/>
          <p:cNvSpPr txBox="1"/>
          <p:nvPr>
            <p:custDataLst>
              <p:tags r:id="rId7"/>
            </p:custDataLst>
          </p:nvPr>
        </p:nvSpPr>
        <p:spPr>
          <a:xfrm>
            <a:off x="958215" y="3894455"/>
            <a:ext cx="4547870" cy="812800"/>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indent="0" fontAlgn="auto">
              <a:lnSpc>
                <a:spcPct val="140000"/>
              </a:lnSpc>
            </a:pPr>
            <a:r>
              <a:rPr lang="zh-CN" altLang="en-US" sz="1600" b="1" dirty="0">
                <a:latin typeface="+mn-ea"/>
                <a:sym typeface="+mn-ea"/>
              </a:rPr>
              <a:t>高能所建设了多个数据中心，数据需在</a:t>
            </a:r>
            <a:r>
              <a:rPr lang="zh-CN" altLang="en-US" sz="1600" b="1" dirty="0">
                <a:solidFill>
                  <a:srgbClr val="C00000"/>
                </a:solidFill>
                <a:latin typeface="+mn-ea"/>
                <a:sym typeface="+mn-ea"/>
              </a:rPr>
              <a:t>数据中心之间</a:t>
            </a:r>
            <a:r>
              <a:rPr lang="zh-CN" altLang="en-US" sz="1600" b="1" dirty="0">
                <a:latin typeface="+mn-ea"/>
                <a:sym typeface="+mn-ea"/>
              </a:rPr>
              <a:t>迁移，需要高性能的数据传输服务。</a:t>
            </a:r>
            <a:endParaRPr lang="zh-CN" altLang="en-US" sz="1600" kern="0">
              <a:ln>
                <a:noFill/>
                <a:prstDash val="sysDot"/>
              </a:ln>
              <a:solidFill>
                <a:schemeClr val="tx1">
                  <a:lumMod val="85000"/>
                  <a:lumOff val="15000"/>
                </a:schemeClr>
              </a:solidFill>
              <a:latin typeface="+mn-ea"/>
              <a:sym typeface="+mn-ea"/>
            </a:endParaRPr>
          </a:p>
        </p:txBody>
      </p:sp>
      <p:sp>
        <p:nvSpPr>
          <p:cNvPr id="40" name="圆角矩形 39"/>
          <p:cNvSpPr/>
          <p:nvPr>
            <p:custDataLst>
              <p:tags r:id="rId8"/>
            </p:custDataLst>
          </p:nvPr>
        </p:nvSpPr>
        <p:spPr>
          <a:xfrm>
            <a:off x="321310" y="4004945"/>
            <a:ext cx="396875" cy="396240"/>
          </a:xfrm>
          <a:prstGeom prst="roundRect">
            <a:avLst>
              <a:gd name="adj" fmla="val 10363"/>
            </a:avLst>
          </a:prstGeom>
          <a:solidFill>
            <a:srgbClr val="283C9D"/>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en-US" altLang="zh-CN" sz="2000" b="1" dirty="0">
              <a:latin typeface="+mn-ea"/>
              <a:cs typeface="微软雅黑" panose="020B0503020204020204" charset="-122"/>
              <a:sym typeface="+mn-ea"/>
            </a:endParaRPr>
          </a:p>
        </p:txBody>
      </p:sp>
      <p:pic>
        <p:nvPicPr>
          <p:cNvPr id="4" name="图片 3" descr="数据监控"/>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94970" y="1343025"/>
            <a:ext cx="248285" cy="248285"/>
          </a:xfrm>
          <a:prstGeom prst="rect">
            <a:avLst/>
          </a:prstGeom>
        </p:spPr>
      </p:pic>
      <p:pic>
        <p:nvPicPr>
          <p:cNvPr id="5" name="图片 4" descr="数据监控"/>
          <p:cNvPicPr>
            <a:picLocks noChangeAspect="1"/>
          </p:cNvPicPr>
          <p:nvPr/>
        </p:nvPicPr>
        <p:blipFill>
          <a:blip r:embed="rId15">
            <a:extLst>
              <a:ext uri="{96DAC541-7B7A-43D3-8B79-37D633B846F1}">
                <asvg:svgBlip xmlns:asvg="http://schemas.microsoft.com/office/drawing/2016/SVG/main" r:embed="rId17"/>
              </a:ext>
            </a:extLst>
          </a:blip>
          <a:stretch>
            <a:fillRect/>
          </a:stretch>
        </p:blipFill>
        <p:spPr>
          <a:xfrm>
            <a:off x="394970" y="4076700"/>
            <a:ext cx="248285" cy="248285"/>
          </a:xfrm>
          <a:prstGeom prst="rect">
            <a:avLst/>
          </a:prstGeom>
        </p:spPr>
      </p:pic>
      <p:pic>
        <p:nvPicPr>
          <p:cNvPr id="8" name="图片 7" descr="数据监控"/>
          <p:cNvPicPr>
            <a:picLocks noChangeAspect="1"/>
          </p:cNvPicPr>
          <p:nvPr/>
        </p:nvPicPr>
        <p:blipFill>
          <a:blip r:embed="rId15">
            <a:extLst>
              <a:ext uri="{96DAC541-7B7A-43D3-8B79-37D633B846F1}">
                <asvg:svgBlip xmlns:asvg="http://schemas.microsoft.com/office/drawing/2016/SVG/main" r:embed="rId17"/>
              </a:ext>
            </a:extLst>
          </a:blip>
          <a:stretch>
            <a:fillRect/>
          </a:stretch>
        </p:blipFill>
        <p:spPr>
          <a:xfrm>
            <a:off x="394970" y="5132705"/>
            <a:ext cx="248285" cy="248285"/>
          </a:xfrm>
          <a:prstGeom prst="rect">
            <a:avLst/>
          </a:prstGeom>
        </p:spPr>
      </p:pic>
      <p:sp>
        <p:nvSpPr>
          <p:cNvPr id="117" name="矩形 116"/>
          <p:cNvSpPr/>
          <p:nvPr>
            <p:custDataLst>
              <p:tags r:id="rId9"/>
            </p:custDataLst>
          </p:nvPr>
        </p:nvSpPr>
        <p:spPr>
          <a:xfrm>
            <a:off x="842645" y="1988185"/>
            <a:ext cx="7138670" cy="1613535"/>
          </a:xfrm>
          <a:prstGeom prst="rect">
            <a:avLst/>
          </a:prstGeom>
          <a:gradFill>
            <a:gsLst>
              <a:gs pos="100000">
                <a:srgbClr val="283C9D">
                  <a:alpha val="10000"/>
                </a:srgbClr>
              </a:gs>
              <a:gs pos="0">
                <a:srgbClr val="283C9D">
                  <a:alpha val="0"/>
                </a:srgbClr>
              </a:gs>
            </a:gsLst>
            <a:lin ang="13200000" scaled="0"/>
          </a:gradFill>
          <a:ln>
            <a:gradFill>
              <a:gsLst>
                <a:gs pos="0">
                  <a:srgbClr val="283C9D">
                    <a:alpha val="0"/>
                  </a:srgbClr>
                </a:gs>
                <a:gs pos="100000">
                  <a:srgbClr val="283C9D">
                    <a:alpha val="16000"/>
                  </a:srgbClr>
                </a:gs>
              </a:gsLst>
              <a:lin ang="10800000" scaled="1"/>
            </a:gradFill>
          </a:ln>
        </p:spPr>
        <p:style>
          <a:lnRef idx="2">
            <a:schemeClr val="accent1">
              <a:lumMod val="75000"/>
            </a:schemeClr>
          </a:lnRef>
          <a:fillRef idx="1">
            <a:schemeClr val="accent1"/>
          </a:fillRef>
          <a:effectRef idx="0">
            <a:srgbClr val="FFFFFF"/>
          </a:effectRef>
          <a:fontRef idx="minor">
            <a:schemeClr val="lt1"/>
          </a:fontRef>
        </p:style>
        <p:txBody>
          <a:bodyPr lIns="179705" rtlCol="0" anchor="ctr"/>
          <a:lstStyle/>
          <a:p>
            <a:pPr indent="0" algn="l" fontAlgn="auto">
              <a:lnSpc>
                <a:spcPct val="130000"/>
              </a:lnSpc>
              <a:buFont typeface="Wingdings" panose="05000000000000000000" charset="0"/>
              <a:buNone/>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mn-ea"/>
                <a:sym typeface="+mn-ea"/>
              </a:rPr>
              <a:t> </a:t>
            </a:r>
          </a:p>
        </p:txBody>
      </p:sp>
      <p:sp>
        <p:nvSpPr>
          <p:cNvPr id="20" name="文本框 8"/>
          <p:cNvSpPr txBox="1"/>
          <p:nvPr>
            <p:custDataLst>
              <p:tags r:id="rId10"/>
            </p:custDataLst>
          </p:nvPr>
        </p:nvSpPr>
        <p:spPr>
          <a:xfrm>
            <a:off x="958215" y="1177290"/>
            <a:ext cx="6035040" cy="2512695"/>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lnSpc>
                <a:spcPct val="140000"/>
              </a:lnSpc>
            </a:pPr>
            <a:r>
              <a:rPr lang="zh-CN" altLang="en-US" sz="1600" dirty="0">
                <a:latin typeface="+mn-ea"/>
                <a:sym typeface="+mn-ea"/>
              </a:rPr>
              <a:t>高能所建设了多个</a:t>
            </a:r>
            <a:r>
              <a:rPr lang="zh-CN" altLang="en-US" sz="1600" b="1" dirty="0">
                <a:solidFill>
                  <a:srgbClr val="C00000"/>
                </a:solidFill>
                <a:latin typeface="+mn-ea"/>
                <a:sym typeface="+mn-ea"/>
              </a:rPr>
              <a:t>大科学装置</a:t>
            </a:r>
            <a:r>
              <a:rPr lang="zh-CN" altLang="en-US" sz="1600" dirty="0">
                <a:latin typeface="+mn-ea"/>
                <a:sym typeface="+mn-ea"/>
              </a:rPr>
              <a:t>、这些装置产生大量的数据，需要高性能的数据传输服务。</a:t>
            </a:r>
          </a:p>
          <a:p>
            <a:pPr indent="0" fontAlgn="auto">
              <a:lnSpc>
                <a:spcPct val="140000"/>
              </a:lnSpc>
              <a:spcBef>
                <a:spcPts val="600"/>
              </a:spcBef>
            </a:pPr>
            <a:r>
              <a:rPr lang="zh-CN" altLang="en-US" sz="1500" b="1" dirty="0">
                <a:latin typeface="+mn-ea"/>
                <a:sym typeface="+mn-ea"/>
              </a:rPr>
              <a:t>北京同步辐射装置（</a:t>
            </a:r>
            <a:r>
              <a:rPr lang="en-US" altLang="zh-CN" sz="1500" b="1" dirty="0">
                <a:latin typeface="+mn-ea"/>
                <a:sym typeface="+mn-ea"/>
              </a:rPr>
              <a:t>BSRF</a:t>
            </a:r>
            <a:r>
              <a:rPr lang="zh-CN" altLang="en-US" sz="1500" b="1" dirty="0">
                <a:latin typeface="+mn-ea"/>
                <a:sym typeface="+mn-ea"/>
              </a:rPr>
              <a:t>）</a:t>
            </a:r>
            <a:r>
              <a:rPr lang="en-US" altLang="zh-CN" sz="1500" b="1" dirty="0">
                <a:latin typeface="+mn-ea"/>
                <a:sym typeface="+mn-ea"/>
              </a:rPr>
              <a:t>  </a:t>
            </a:r>
            <a:r>
              <a:rPr lang="zh-CN" altLang="en-US" sz="1500" b="1" dirty="0">
                <a:latin typeface="+mn-ea"/>
                <a:sym typeface="+mn-ea"/>
              </a:rPr>
              <a:t>高能同步辐射装置（</a:t>
            </a:r>
            <a:r>
              <a:rPr lang="en-US" altLang="zh-CN" sz="1500" b="1" dirty="0">
                <a:latin typeface="+mn-ea"/>
                <a:sym typeface="+mn-ea"/>
              </a:rPr>
              <a:t>HEPS</a:t>
            </a:r>
            <a:r>
              <a:rPr lang="zh-CN" altLang="en-US" sz="1500" b="1" dirty="0">
                <a:latin typeface="+mn-ea"/>
                <a:sym typeface="+mn-ea"/>
              </a:rPr>
              <a:t>）</a:t>
            </a:r>
          </a:p>
          <a:p>
            <a:pPr indent="0" fontAlgn="auto">
              <a:lnSpc>
                <a:spcPct val="140000"/>
              </a:lnSpc>
            </a:pPr>
            <a:r>
              <a:rPr lang="zh-CN" altLang="en-US" sz="1500" b="1" dirty="0">
                <a:latin typeface="+mn-ea"/>
                <a:sym typeface="+mn-ea"/>
              </a:rPr>
              <a:t>正电子研究平台</a:t>
            </a:r>
            <a:r>
              <a:rPr lang="en-US" altLang="zh-CN" sz="1500" b="1" dirty="0">
                <a:latin typeface="+mn-ea"/>
                <a:sym typeface="+mn-ea"/>
              </a:rPr>
              <a:t>                     </a:t>
            </a:r>
            <a:r>
              <a:rPr lang="zh-CN" altLang="en-US" sz="1500" b="1" dirty="0">
                <a:latin typeface="+mn-ea"/>
                <a:sym typeface="+mn-ea"/>
              </a:rPr>
              <a:t>中国散裂中子源（</a:t>
            </a:r>
            <a:r>
              <a:rPr lang="en-US" altLang="zh-CN" sz="1500" b="1" dirty="0">
                <a:latin typeface="+mn-ea"/>
                <a:sym typeface="+mn-ea"/>
              </a:rPr>
              <a:t>CSNS</a:t>
            </a:r>
            <a:r>
              <a:rPr lang="zh-CN" altLang="en-US" sz="1500" b="1" dirty="0">
                <a:latin typeface="+mn-ea"/>
                <a:sym typeface="+mn-ea"/>
              </a:rPr>
              <a:t>）</a:t>
            </a:r>
          </a:p>
          <a:p>
            <a:pPr indent="0" fontAlgn="auto">
              <a:lnSpc>
                <a:spcPct val="140000"/>
              </a:lnSpc>
            </a:pPr>
            <a:r>
              <a:rPr lang="zh-CN" altLang="en-US" sz="1500" b="1" dirty="0">
                <a:latin typeface="+mn-ea"/>
                <a:sym typeface="+mn-ea"/>
              </a:rPr>
              <a:t>江门中微子（</a:t>
            </a:r>
            <a:r>
              <a:rPr lang="en-US" altLang="zh-CN" sz="1500" b="1" dirty="0">
                <a:latin typeface="+mn-ea"/>
                <a:sym typeface="+mn-ea"/>
              </a:rPr>
              <a:t>JUNO</a:t>
            </a:r>
            <a:r>
              <a:rPr lang="zh-CN" altLang="en-US" sz="1500" b="1" dirty="0">
                <a:latin typeface="+mn-ea"/>
                <a:sym typeface="+mn-ea"/>
              </a:rPr>
              <a:t>）</a:t>
            </a:r>
            <a:r>
              <a:rPr lang="en-US" altLang="zh-CN" sz="1500" b="1" dirty="0">
                <a:latin typeface="+mn-ea"/>
                <a:sym typeface="+mn-ea"/>
              </a:rPr>
              <a:t>           </a:t>
            </a:r>
            <a:r>
              <a:rPr lang="zh-CN" altLang="en-US" sz="1500" b="1" dirty="0">
                <a:latin typeface="+mn-ea"/>
                <a:sym typeface="+mn-ea"/>
              </a:rPr>
              <a:t>台山反应堆中微子实验</a:t>
            </a:r>
            <a:r>
              <a:rPr lang="en-US" altLang="zh-CN" sz="1500" b="1" dirty="0">
                <a:latin typeface="+mn-ea"/>
                <a:sym typeface="+mn-ea"/>
              </a:rPr>
              <a:t>(JUNO-TAO)</a:t>
            </a:r>
          </a:p>
          <a:p>
            <a:pPr indent="0" fontAlgn="auto">
              <a:lnSpc>
                <a:spcPct val="140000"/>
              </a:lnSpc>
            </a:pPr>
            <a:r>
              <a:rPr lang="zh-CN" altLang="en-US" sz="1500" b="1" dirty="0">
                <a:latin typeface="+mn-ea"/>
                <a:sym typeface="+mn-ea"/>
              </a:rPr>
              <a:t>阿里原初引力波（</a:t>
            </a:r>
            <a:r>
              <a:rPr lang="en-US" altLang="zh-CN" sz="1500" b="1" dirty="0">
                <a:latin typeface="+mn-ea"/>
                <a:sym typeface="+mn-ea"/>
              </a:rPr>
              <a:t>ALICPT</a:t>
            </a:r>
            <a:r>
              <a:rPr lang="zh-CN" altLang="en-US" sz="1500" b="1" dirty="0">
                <a:latin typeface="+mn-ea"/>
                <a:sym typeface="+mn-ea"/>
              </a:rPr>
              <a:t>）</a:t>
            </a:r>
            <a:r>
              <a:rPr lang="en-US" altLang="zh-CN" sz="1500" b="1" dirty="0">
                <a:latin typeface="+mn-ea"/>
                <a:sym typeface="+mn-ea"/>
              </a:rPr>
              <a:t>  </a:t>
            </a:r>
            <a:r>
              <a:rPr lang="zh-CN" altLang="en-US" sz="1500" b="1" dirty="0">
                <a:latin typeface="+mn-ea"/>
                <a:sym typeface="+mn-ea"/>
              </a:rPr>
              <a:t>高海拔宇宙线观测站（</a:t>
            </a:r>
            <a:r>
              <a:rPr lang="en-US" altLang="zh-CN" sz="1500" b="1" dirty="0">
                <a:latin typeface="+mn-ea"/>
                <a:sym typeface="+mn-ea"/>
              </a:rPr>
              <a:t>LHAASO</a:t>
            </a:r>
            <a:r>
              <a:rPr lang="zh-CN" altLang="en-US" sz="1500" b="1" dirty="0">
                <a:latin typeface="+mn-ea"/>
                <a:sym typeface="+mn-ea"/>
              </a:rPr>
              <a:t>）</a:t>
            </a:r>
          </a:p>
          <a:p>
            <a:pPr indent="0" fontAlgn="auto">
              <a:lnSpc>
                <a:spcPct val="140000"/>
              </a:lnSpc>
            </a:pPr>
            <a:r>
              <a:rPr lang="zh-CN" altLang="en-US" sz="1500" b="1" dirty="0">
                <a:latin typeface="+mn-ea"/>
                <a:sym typeface="+mn-ea"/>
              </a:rPr>
              <a:t>空间高能宇宙辐射探测设施</a:t>
            </a:r>
            <a:r>
              <a:rPr lang="en-US" altLang="zh-CN" sz="1500" b="1" dirty="0">
                <a:latin typeface="+mn-ea"/>
                <a:sym typeface="+mn-ea"/>
              </a:rPr>
              <a:t>(HERD)</a:t>
            </a:r>
            <a:endParaRPr lang="en-US" altLang="zh-CN" sz="1500" b="1" dirty="0">
              <a:latin typeface="+mn-ea"/>
            </a:endParaRPr>
          </a:p>
          <a:p>
            <a:pPr indent="0" fontAlgn="auto">
              <a:lnSpc>
                <a:spcPct val="140000"/>
              </a:lnSpc>
            </a:pPr>
            <a:endParaRPr lang="en-US" altLang="zh-CN" sz="1500" b="1" kern="0" spc="0" dirty="0">
              <a:ln>
                <a:noFill/>
                <a:prstDash val="sysDot"/>
              </a:ln>
              <a:solidFill>
                <a:schemeClr val="tx1">
                  <a:lumMod val="85000"/>
                  <a:lumOff val="15000"/>
                </a:schemeClr>
              </a:solidFill>
              <a:latin typeface="+mn-ea"/>
              <a:ea typeface="+mn-ea"/>
              <a:sym typeface="+mn-ea"/>
            </a:endParaRPr>
          </a:p>
        </p:txBody>
      </p:sp>
      <p:sp>
        <p:nvSpPr>
          <p:cNvPr id="12" name="标题 11"/>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数据传输需求背景</a:t>
            </a:r>
            <a:endParaRPr lang="zh-CN" altLang="en-US" sz="4000" dirty="0">
              <a:solidFill>
                <a:srgbClr val="283C9D"/>
              </a:solidFill>
              <a:latin typeface="+mj-lt"/>
              <a:ea typeface="+mj-ea"/>
              <a:cs typeface="+mj-cs"/>
              <a:sym typeface="+mn-ea"/>
            </a:endParaRPr>
          </a:p>
        </p:txBody>
      </p:sp>
      <p:sp>
        <p:nvSpPr>
          <p:cNvPr id="13" name="矩形 12"/>
          <p:cNvSpPr/>
          <p:nvPr>
            <p:custDataLst>
              <p:tags r:id="rId11"/>
            </p:custDataLst>
          </p:nvPr>
        </p:nvSpPr>
        <p:spPr>
          <a:xfrm>
            <a:off x="911225" y="5380355"/>
            <a:ext cx="5240020" cy="628650"/>
          </a:xfrm>
          <a:prstGeom prst="rect">
            <a:avLst/>
          </a:prstGeom>
          <a:gradFill>
            <a:gsLst>
              <a:gs pos="100000">
                <a:srgbClr val="283C9D">
                  <a:alpha val="10000"/>
                </a:srgbClr>
              </a:gs>
              <a:gs pos="0">
                <a:srgbClr val="283C9D">
                  <a:alpha val="0"/>
                </a:srgbClr>
              </a:gs>
            </a:gsLst>
            <a:lin ang="13200000" scaled="0"/>
          </a:gradFill>
          <a:ln>
            <a:gradFill>
              <a:gsLst>
                <a:gs pos="0">
                  <a:srgbClr val="283C9D">
                    <a:alpha val="0"/>
                  </a:srgbClr>
                </a:gs>
                <a:gs pos="100000">
                  <a:srgbClr val="283C9D">
                    <a:alpha val="16000"/>
                  </a:srgbClr>
                </a:gs>
              </a:gsLst>
              <a:lin ang="10800000" scaled="1"/>
            </a:gradFill>
          </a:ln>
        </p:spPr>
        <p:style>
          <a:lnRef idx="2">
            <a:schemeClr val="accent1">
              <a:lumMod val="75000"/>
            </a:schemeClr>
          </a:lnRef>
          <a:fillRef idx="1">
            <a:schemeClr val="accent1"/>
          </a:fillRef>
          <a:effectRef idx="0">
            <a:srgbClr val="FFFFFF"/>
          </a:effectRef>
          <a:fontRef idx="minor">
            <a:schemeClr val="lt1"/>
          </a:fontRef>
        </p:style>
        <p:txBody>
          <a:bodyPr lIns="179705" rtlCol="0" anchor="ctr"/>
          <a:lstStyle/>
          <a:p>
            <a:pPr indent="0" algn="l" fontAlgn="auto">
              <a:lnSpc>
                <a:spcPct val="130000"/>
              </a:lnSpc>
              <a:buFont typeface="Wingdings" panose="05000000000000000000" charset="0"/>
              <a:buNone/>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mn-ea"/>
                <a:sym typeface="+mn-ea"/>
              </a:rPr>
              <a:t> </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2"/>
            </p:custDataLst>
          </p:nvPr>
        </p:nvSpPr>
        <p:spPr>
          <a:xfrm>
            <a:off x="269240" y="1397635"/>
            <a:ext cx="4911090" cy="4586605"/>
          </a:xfrm>
          <a:prstGeom prst="rect">
            <a:avLst/>
          </a:prstGeom>
          <a:gradFill>
            <a:gsLst>
              <a:gs pos="100000">
                <a:srgbClr val="283C9D">
                  <a:alpha val="11000"/>
                </a:srgbClr>
              </a:gs>
              <a:gs pos="0">
                <a:srgbClr val="283C9D">
                  <a:alpha val="0"/>
                </a:srgbClr>
              </a:gs>
            </a:gsLst>
            <a:lin ang="13200000" scaled="0"/>
          </a:gradFill>
          <a:ln>
            <a:gradFill>
              <a:gsLst>
                <a:gs pos="0">
                  <a:srgbClr val="283C9D">
                    <a:alpha val="0"/>
                  </a:srgbClr>
                </a:gs>
                <a:gs pos="100000">
                  <a:srgbClr val="283C9D">
                    <a:alpha val="16000"/>
                  </a:srgbClr>
                </a:gs>
              </a:gsLst>
              <a:lin ang="10800000" scaled="1"/>
            </a:gradFill>
          </a:ln>
        </p:spPr>
        <p:style>
          <a:lnRef idx="2">
            <a:schemeClr val="accent1">
              <a:lumMod val="75000"/>
            </a:schemeClr>
          </a:lnRef>
          <a:fillRef idx="1">
            <a:schemeClr val="accent1"/>
          </a:fillRef>
          <a:effectRef idx="0">
            <a:srgbClr val="FFFFFF"/>
          </a:effectRef>
          <a:fontRef idx="minor">
            <a:schemeClr val="lt1"/>
          </a:fontRef>
        </p:style>
        <p:txBody>
          <a:bodyPr lIns="179705" rtlCol="0" anchor="ctr"/>
          <a:lstStyle/>
          <a:p>
            <a:pPr indent="0" algn="l" fontAlgn="auto">
              <a:lnSpc>
                <a:spcPct val="130000"/>
              </a:lnSpc>
              <a:buFont typeface="Wingdings" panose="05000000000000000000" charset="0"/>
              <a:buNone/>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mn-ea"/>
                <a:sym typeface="+mn-ea"/>
              </a:rPr>
              <a:t> </a:t>
            </a:r>
          </a:p>
        </p:txBody>
      </p:sp>
      <p:sp>
        <p:nvSpPr>
          <p:cNvPr id="8" name="矩形 7"/>
          <p:cNvSpPr/>
          <p:nvPr>
            <p:custDataLst>
              <p:tags r:id="rId3"/>
            </p:custDataLst>
          </p:nvPr>
        </p:nvSpPr>
        <p:spPr>
          <a:xfrm>
            <a:off x="5525770" y="1416050"/>
            <a:ext cx="6429375" cy="4643755"/>
          </a:xfrm>
          <a:prstGeom prst="rect">
            <a:avLst/>
          </a:prstGeom>
          <a:solidFill>
            <a:schemeClr val="bg1">
              <a:lumMod val="95000"/>
            </a:schemeClr>
          </a:solidFill>
          <a:ln w="9525">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solidFill>
                <a:schemeClr val="bg1"/>
              </a:solidFill>
              <a:latin typeface="+mn-ea"/>
              <a:sym typeface="MiSans Normal" panose="00000500000000000000" charset="-122"/>
            </a:endParaRPr>
          </a:p>
        </p:txBody>
      </p:sp>
      <p:sp>
        <p:nvSpPr>
          <p:cNvPr id="11" name="矩形 10"/>
          <p:cNvSpPr/>
          <p:nvPr>
            <p:custDataLst>
              <p:tags r:id="rId4"/>
            </p:custDataLst>
          </p:nvPr>
        </p:nvSpPr>
        <p:spPr>
          <a:xfrm>
            <a:off x="424815" y="3312160"/>
            <a:ext cx="4551680" cy="1034415"/>
          </a:xfrm>
          <a:prstGeom prst="rect">
            <a:avLst/>
          </a:prstGeom>
          <a:noFill/>
        </p:spPr>
        <p:txBody>
          <a:bodyPr wrap="square" lIns="0" tIns="0" rIns="0" bIns="0" rtlCol="0" anchor="ctr" anchorCtr="0">
            <a:noAutofit/>
          </a:bodyPr>
          <a:lstStyle/>
          <a:p>
            <a:pPr>
              <a:spcBef>
                <a:spcPct val="0"/>
              </a:spcBef>
              <a:spcAft>
                <a:spcPct val="0"/>
              </a:spcAft>
            </a:pPr>
            <a:r>
              <a:rPr lang="zh-CN" altLang="en-US" sz="2000" b="1" dirty="0">
                <a:solidFill>
                  <a:srgbClr val="283C9D"/>
                </a:solidFill>
                <a:latin typeface="+mn-ea"/>
                <a:sym typeface="+mn-ea"/>
              </a:rPr>
              <a:t>高能同步辐射光源</a:t>
            </a:r>
          </a:p>
          <a:p>
            <a:pPr>
              <a:spcBef>
                <a:spcPct val="0"/>
              </a:spcBef>
              <a:spcAft>
                <a:spcPct val="0"/>
              </a:spcAft>
            </a:pPr>
            <a:r>
              <a:rPr lang="en-US" altLang="zh-CN" b="1" dirty="0">
                <a:solidFill>
                  <a:srgbClr val="283C9D"/>
                </a:solidFill>
                <a:latin typeface="+mn-ea"/>
                <a:sym typeface="+mn-ea"/>
              </a:rPr>
              <a:t>High Energy Photon Source</a:t>
            </a:r>
            <a:r>
              <a:rPr lang="zh-CN" altLang="en-US" b="1" dirty="0">
                <a:solidFill>
                  <a:srgbClr val="283C9D"/>
                </a:solidFill>
                <a:latin typeface="+mn-ea"/>
                <a:sym typeface="+mn-ea"/>
              </a:rPr>
              <a:t>，</a:t>
            </a:r>
            <a:r>
              <a:rPr lang="en-US" altLang="zh-CN" b="1" dirty="0">
                <a:solidFill>
                  <a:srgbClr val="283C9D"/>
                </a:solidFill>
                <a:latin typeface="+mn-ea"/>
                <a:sym typeface="+mn-ea"/>
              </a:rPr>
              <a:t>HEPS</a:t>
            </a:r>
            <a:endParaRPr lang="en-US" altLang="zh-CN" b="1" dirty="0">
              <a:solidFill>
                <a:srgbClr val="283C9D"/>
              </a:solidFill>
              <a:latin typeface="+mn-ea"/>
              <a:cs typeface="+mn-ea"/>
              <a:sym typeface="+mn-ea"/>
            </a:endParaRPr>
          </a:p>
        </p:txBody>
      </p:sp>
      <p:sp>
        <p:nvSpPr>
          <p:cNvPr id="13" name="矩形 12"/>
          <p:cNvSpPr/>
          <p:nvPr>
            <p:custDataLst>
              <p:tags r:id="rId5"/>
            </p:custDataLst>
          </p:nvPr>
        </p:nvSpPr>
        <p:spPr>
          <a:xfrm>
            <a:off x="402590" y="4282440"/>
            <a:ext cx="4574540" cy="1537335"/>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zh-CN" sz="1600" kern="0" dirty="0">
                <a:solidFill>
                  <a:schemeClr val="tx1"/>
                </a:solidFill>
                <a:effectLst/>
                <a:latin typeface="+mn-ea"/>
                <a:cs typeface="Times New Roman" panose="02020603050405020304" pitchFamily="18" charset="0"/>
                <a:sym typeface="+mn-ea"/>
              </a:rPr>
              <a:t>是我国</a:t>
            </a:r>
            <a:r>
              <a:rPr lang="zh-CN" altLang="zh-CN" sz="1600" b="1" kern="0" dirty="0">
                <a:solidFill>
                  <a:schemeClr val="tx1"/>
                </a:solidFill>
                <a:effectLst/>
                <a:latin typeface="+mn-ea"/>
                <a:cs typeface="Times New Roman" panose="02020603050405020304" pitchFamily="18" charset="0"/>
                <a:sym typeface="+mn-ea"/>
              </a:rPr>
              <a:t>第一台高能量同步辐射光源</a:t>
            </a:r>
            <a:r>
              <a:rPr lang="zh-CN" altLang="en-US" sz="1600" dirty="0">
                <a:solidFill>
                  <a:schemeClr val="tx1"/>
                </a:solidFill>
                <a:latin typeface="+mn-ea"/>
                <a:sym typeface="+mn-ea"/>
              </a:rPr>
              <a:t>，</a:t>
            </a:r>
            <a:r>
              <a:rPr lang="zh-CN" altLang="zh-CN" sz="1600" kern="0" dirty="0">
                <a:solidFill>
                  <a:schemeClr val="tx1"/>
                </a:solidFill>
                <a:effectLst/>
                <a:latin typeface="+mn-ea"/>
                <a:cs typeface="Times New Roman" panose="02020603050405020304" pitchFamily="18" charset="0"/>
                <a:sym typeface="+mn-ea"/>
              </a:rPr>
              <a:t>预计</a:t>
            </a:r>
            <a:r>
              <a:rPr lang="en-US" altLang="zh-CN" sz="1600" kern="0" dirty="0">
                <a:solidFill>
                  <a:schemeClr val="tx1"/>
                </a:solidFill>
                <a:effectLst/>
                <a:latin typeface="+mn-ea"/>
                <a:sym typeface="+mn-ea"/>
              </a:rPr>
              <a:t>2025</a:t>
            </a:r>
            <a:r>
              <a:rPr lang="zh-CN" altLang="zh-CN" sz="1600" kern="0" dirty="0">
                <a:solidFill>
                  <a:schemeClr val="tx1"/>
                </a:solidFill>
                <a:effectLst/>
                <a:latin typeface="+mn-ea"/>
                <a:cs typeface="Times New Roman" panose="02020603050405020304" pitchFamily="18" charset="0"/>
                <a:sym typeface="+mn-ea"/>
              </a:rPr>
              <a:t>年</a:t>
            </a:r>
            <a:r>
              <a:rPr lang="zh-CN" altLang="en-US" sz="1600" kern="0" dirty="0">
                <a:solidFill>
                  <a:schemeClr val="tx1"/>
                </a:solidFill>
                <a:latin typeface="+mn-ea"/>
                <a:cs typeface="Times New Roman" panose="02020603050405020304" pitchFamily="18" charset="0"/>
                <a:sym typeface="+mn-ea"/>
              </a:rPr>
              <a:t>底</a:t>
            </a:r>
            <a:r>
              <a:rPr lang="zh-CN" altLang="zh-CN" sz="1600" kern="0" dirty="0">
                <a:solidFill>
                  <a:schemeClr val="tx1"/>
                </a:solidFill>
                <a:effectLst/>
                <a:latin typeface="+mn-ea"/>
                <a:cs typeface="Times New Roman" panose="02020603050405020304" pitchFamily="18" charset="0"/>
                <a:sym typeface="+mn-ea"/>
              </a:rPr>
              <a:t>建成</a:t>
            </a:r>
            <a:r>
              <a:rPr lang="zh-CN" altLang="en-US" sz="1600" kern="0" dirty="0">
                <a:solidFill>
                  <a:schemeClr val="tx1"/>
                </a:solidFill>
                <a:effectLst/>
                <a:latin typeface="+mn-ea"/>
                <a:cs typeface="Times New Roman" panose="02020603050405020304" pitchFamily="18" charset="0"/>
                <a:sym typeface="+mn-ea"/>
              </a:rPr>
              <a:t>，</a:t>
            </a:r>
            <a:r>
              <a:rPr lang="zh-CN" altLang="en-US" sz="1600" dirty="0">
                <a:solidFill>
                  <a:schemeClr val="tx1"/>
                </a:solidFill>
                <a:latin typeface="+mn-ea"/>
                <a:sym typeface="+mn-ea"/>
              </a:rPr>
              <a:t>位于怀柔科学城北部核心区，距离高能所本部约</a:t>
            </a:r>
            <a:r>
              <a:rPr lang="en-US" altLang="zh-CN" sz="1600" dirty="0">
                <a:solidFill>
                  <a:schemeClr val="tx1"/>
                </a:solidFill>
                <a:latin typeface="+mn-ea"/>
                <a:sym typeface="+mn-ea"/>
              </a:rPr>
              <a:t>80km</a:t>
            </a:r>
            <a:r>
              <a:rPr lang="zh-CN" altLang="en-US" sz="1600" dirty="0">
                <a:solidFill>
                  <a:schemeClr val="tx1"/>
                </a:solidFill>
                <a:latin typeface="+mn-ea"/>
                <a:sym typeface="+mn-ea"/>
              </a:rPr>
              <a:t>。</a:t>
            </a:r>
            <a:endParaRPr lang="zh-CN" altLang="en-US" sz="1600" dirty="0">
              <a:solidFill>
                <a:schemeClr val="tx1"/>
              </a:solidFill>
              <a:latin typeface="+mn-ea"/>
              <a:cs typeface="+mn-ea"/>
              <a:sym typeface="+mn-ea"/>
            </a:endParaRPr>
          </a:p>
        </p:txBody>
      </p:sp>
      <p:sp>
        <p:nvSpPr>
          <p:cNvPr id="14" name="矩形 13"/>
          <p:cNvSpPr/>
          <p:nvPr>
            <p:custDataLst>
              <p:tags r:id="rId6"/>
            </p:custDataLst>
          </p:nvPr>
        </p:nvSpPr>
        <p:spPr>
          <a:xfrm>
            <a:off x="5850255" y="1701165"/>
            <a:ext cx="3487420" cy="532765"/>
          </a:xfrm>
          <a:prstGeom prst="rect">
            <a:avLst/>
          </a:prstGeom>
          <a:noFill/>
        </p:spPr>
        <p:txBody>
          <a:bodyPr wrap="square" lIns="0" tIns="0" rIns="0" bIns="0" rtlCol="0" anchor="ctr" anchorCtr="0">
            <a:noAutofit/>
          </a:bodyPr>
          <a:lstStyle/>
          <a:p>
            <a:pPr marL="342900" indent="-342900">
              <a:spcBef>
                <a:spcPct val="0"/>
              </a:spcBef>
              <a:spcAft>
                <a:spcPct val="0"/>
              </a:spcAft>
              <a:buFont typeface="Wingdings" panose="05000000000000000000" charset="0"/>
              <a:buChar char="l"/>
            </a:pPr>
            <a:r>
              <a:rPr lang="en-US" altLang="zh-CN" sz="2000" b="1" dirty="0">
                <a:solidFill>
                  <a:srgbClr val="283C9D"/>
                </a:solidFill>
                <a:latin typeface="+mn-ea"/>
                <a:sym typeface="+mn-ea"/>
              </a:rPr>
              <a:t>HEPS</a:t>
            </a:r>
            <a:r>
              <a:rPr lang="zh-CN" altLang="en-US" sz="2000" b="1" dirty="0">
                <a:solidFill>
                  <a:srgbClr val="283C9D"/>
                </a:solidFill>
                <a:latin typeface="+mn-ea"/>
                <a:sym typeface="+mn-ea"/>
              </a:rPr>
              <a:t>数据传输需求背景</a:t>
            </a:r>
            <a:endParaRPr lang="en-US" altLang="zh-CN" sz="2000" b="1" dirty="0">
              <a:solidFill>
                <a:srgbClr val="283C9D"/>
              </a:solidFill>
              <a:latin typeface="+mn-ea"/>
            </a:endParaRPr>
          </a:p>
          <a:p>
            <a:pPr>
              <a:spcBef>
                <a:spcPct val="0"/>
              </a:spcBef>
              <a:spcAft>
                <a:spcPct val="0"/>
              </a:spcAft>
            </a:pPr>
            <a:endParaRPr lang="en-US" altLang="zh-CN" sz="2000" b="1" dirty="0">
              <a:solidFill>
                <a:srgbClr val="283C9D"/>
              </a:solidFill>
              <a:latin typeface="+mn-ea"/>
              <a:cs typeface="+mn-ea"/>
            </a:endParaRPr>
          </a:p>
        </p:txBody>
      </p:sp>
      <p:sp>
        <p:nvSpPr>
          <p:cNvPr id="15" name="矩形 14"/>
          <p:cNvSpPr/>
          <p:nvPr>
            <p:custDataLst>
              <p:tags r:id="rId7"/>
            </p:custDataLst>
          </p:nvPr>
        </p:nvSpPr>
        <p:spPr>
          <a:xfrm>
            <a:off x="5731510" y="1988820"/>
            <a:ext cx="6365875" cy="3172460"/>
          </a:xfrm>
          <a:prstGeom prst="rect">
            <a:avLst/>
          </a:prstGeom>
          <a:noFill/>
        </p:spPr>
        <p:txBody>
          <a:bodyPr wrap="square" lIns="0" tIns="0" rIns="0" bIns="0" rtlCol="0" anchor="t" anchorCtr="0">
            <a:noAutofit/>
          </a:bodyPr>
          <a:lstStyle/>
          <a:p>
            <a:pPr marL="742950" lvl="1" indent="-285750" algn="l" fontAlgn="auto">
              <a:lnSpc>
                <a:spcPct val="150000"/>
              </a:lnSpc>
              <a:spcBef>
                <a:spcPts val="0"/>
              </a:spcBef>
              <a:buFont typeface="Wingdings" panose="05000000000000000000" charset="0"/>
              <a:buChar char="p"/>
            </a:pPr>
            <a:r>
              <a:rPr lang="zh-CN" altLang="en-US" sz="1600" dirty="0">
                <a:solidFill>
                  <a:schemeClr val="tx1"/>
                </a:solidFill>
                <a:latin typeface="+mn-ea"/>
                <a:sym typeface="+mn-ea"/>
              </a:rPr>
              <a:t>一期</a:t>
            </a:r>
            <a:r>
              <a:rPr lang="en-US" altLang="zh-CN" sz="1600" dirty="0">
                <a:solidFill>
                  <a:schemeClr val="tx1"/>
                </a:solidFill>
                <a:latin typeface="+mn-ea"/>
                <a:sym typeface="+mn-ea"/>
              </a:rPr>
              <a:t>14</a:t>
            </a:r>
            <a:r>
              <a:rPr lang="zh-CN" altLang="en-US" sz="1600" dirty="0">
                <a:solidFill>
                  <a:schemeClr val="tx1"/>
                </a:solidFill>
                <a:latin typeface="+mn-ea"/>
                <a:sym typeface="+mn-ea"/>
              </a:rPr>
              <a:t>个实验线站</a:t>
            </a:r>
            <a:r>
              <a:rPr lang="en-US" altLang="zh-CN" sz="1600" dirty="0">
                <a:solidFill>
                  <a:schemeClr val="tx1"/>
                </a:solidFill>
                <a:latin typeface="+mn-ea"/>
                <a:sym typeface="+mn-ea"/>
              </a:rPr>
              <a:t>+1</a:t>
            </a:r>
            <a:r>
              <a:rPr lang="zh-CN" altLang="en-US" sz="1600" dirty="0">
                <a:solidFill>
                  <a:schemeClr val="tx1"/>
                </a:solidFill>
                <a:latin typeface="+mn-ea"/>
                <a:sym typeface="+mn-ea"/>
              </a:rPr>
              <a:t>个测试线站</a:t>
            </a:r>
            <a:endParaRPr lang="en-US" altLang="zh-CN" sz="1600" dirty="0">
              <a:solidFill>
                <a:schemeClr val="tx1"/>
              </a:solidFill>
              <a:latin typeface="+mn-ea"/>
            </a:endParaRPr>
          </a:p>
          <a:p>
            <a:pPr marL="742950" lvl="1" indent="-285750" algn="l" fontAlgn="auto">
              <a:lnSpc>
                <a:spcPct val="150000"/>
              </a:lnSpc>
              <a:spcBef>
                <a:spcPts val="0"/>
              </a:spcBef>
              <a:buFont typeface="Wingdings" panose="05000000000000000000" charset="0"/>
              <a:buChar char="p"/>
            </a:pPr>
            <a:r>
              <a:rPr lang="zh-CN" altLang="en-US" sz="1600" dirty="0">
                <a:solidFill>
                  <a:schemeClr val="tx1"/>
                </a:solidFill>
                <a:latin typeface="+mn-ea"/>
                <a:sym typeface="+mn-ea"/>
              </a:rPr>
              <a:t>同一个线站实验传输系统需要配置</a:t>
            </a:r>
            <a:r>
              <a:rPr lang="zh-CN" altLang="en-US" sz="1600" b="1" dirty="0">
                <a:solidFill>
                  <a:srgbClr val="C00000"/>
                </a:solidFill>
                <a:latin typeface="+mn-ea"/>
                <a:sym typeface="+mn-ea"/>
              </a:rPr>
              <a:t>两种数据获取方式</a:t>
            </a:r>
            <a:endParaRPr lang="zh-CN" altLang="en-US" sz="1600" u="sng" dirty="0">
              <a:solidFill>
                <a:srgbClr val="C00000"/>
              </a:solidFill>
              <a:latin typeface="+mn-ea"/>
              <a:sym typeface="+mn-ea"/>
            </a:endParaRPr>
          </a:p>
          <a:p>
            <a:pPr marL="1257300" lvl="2" indent="-342900" algn="l" fontAlgn="auto">
              <a:lnSpc>
                <a:spcPct val="150000"/>
              </a:lnSpc>
              <a:spcBef>
                <a:spcPts val="0"/>
              </a:spcBef>
              <a:buFont typeface="+mj-lt"/>
              <a:buAutoNum type="alphaLcPeriod"/>
            </a:pPr>
            <a:r>
              <a:rPr lang="zh-CN" altLang="en-US" sz="1600" dirty="0">
                <a:solidFill>
                  <a:schemeClr val="tx1"/>
                </a:solidFill>
                <a:latin typeface="+mn-ea"/>
                <a:sym typeface="+mn-ea"/>
              </a:rPr>
              <a:t>数据库（</a:t>
            </a:r>
            <a:r>
              <a:rPr lang="en-US" altLang="zh-CN" sz="1600" dirty="0" err="1">
                <a:solidFill>
                  <a:schemeClr val="tx1"/>
                </a:solidFill>
                <a:latin typeface="+mn-ea"/>
                <a:sym typeface="+mn-ea"/>
              </a:rPr>
              <a:t>Mysql</a:t>
            </a:r>
            <a:r>
              <a:rPr lang="en-US" altLang="zh-CN" sz="1600" dirty="0">
                <a:solidFill>
                  <a:schemeClr val="tx1"/>
                </a:solidFill>
                <a:latin typeface="+mn-ea"/>
                <a:sym typeface="+mn-ea"/>
              </a:rPr>
              <a:t>/PG</a:t>
            </a:r>
            <a:r>
              <a:rPr lang="zh-CN" altLang="en-US" sz="1600" dirty="0">
                <a:solidFill>
                  <a:schemeClr val="tx1"/>
                </a:solidFill>
                <a:latin typeface="+mn-ea"/>
                <a:sym typeface="+mn-ea"/>
              </a:rPr>
              <a:t>）轮询（</a:t>
            </a:r>
            <a:r>
              <a:rPr lang="en-US" altLang="zh-CN" sz="1600" dirty="0">
                <a:solidFill>
                  <a:schemeClr val="tx1"/>
                </a:solidFill>
                <a:latin typeface="+mn-ea"/>
                <a:sym typeface="+mn-ea"/>
              </a:rPr>
              <a:t>raw/</a:t>
            </a:r>
            <a:r>
              <a:rPr lang="zh-CN" altLang="en-US" sz="1600" dirty="0">
                <a:solidFill>
                  <a:schemeClr val="tx1"/>
                </a:solidFill>
                <a:latin typeface="+mn-ea"/>
                <a:sym typeface="+mn-ea"/>
              </a:rPr>
              <a:t>）</a:t>
            </a:r>
            <a:r>
              <a:rPr lang="en-US" altLang="zh-CN" sz="1600" dirty="0">
                <a:solidFill>
                  <a:schemeClr val="tx1"/>
                </a:solidFill>
                <a:latin typeface="+mn-ea"/>
                <a:sym typeface="+mn-ea"/>
              </a:rPr>
              <a:t>   </a:t>
            </a:r>
          </a:p>
          <a:p>
            <a:pPr marL="1257300" lvl="2" indent="-342900" algn="l" fontAlgn="auto">
              <a:lnSpc>
                <a:spcPct val="150000"/>
              </a:lnSpc>
              <a:spcBef>
                <a:spcPts val="0"/>
              </a:spcBef>
              <a:buFont typeface="+mj-lt"/>
              <a:buAutoNum type="alphaLcPeriod"/>
            </a:pPr>
            <a:r>
              <a:rPr lang="zh-CN" altLang="en-US" sz="1600" dirty="0">
                <a:solidFill>
                  <a:schemeClr val="tx1"/>
                </a:solidFill>
                <a:latin typeface="+mn-ea"/>
                <a:sym typeface="+mn-ea"/>
              </a:rPr>
              <a:t>目录监听</a:t>
            </a:r>
            <a:r>
              <a:rPr lang="en-US" altLang="zh-CN" sz="1600" dirty="0">
                <a:solidFill>
                  <a:schemeClr val="tx1"/>
                </a:solidFill>
                <a:latin typeface="+mn-ea"/>
                <a:sym typeface="+mn-ea"/>
              </a:rPr>
              <a:t>(processed/</a:t>
            </a:r>
            <a:r>
              <a:rPr lang="zh-CN" altLang="en-US" sz="1600" dirty="0">
                <a:solidFill>
                  <a:schemeClr val="tx1"/>
                </a:solidFill>
                <a:latin typeface="+mn-ea"/>
                <a:sym typeface="+mn-ea"/>
              </a:rPr>
              <a:t>、</a:t>
            </a:r>
            <a:r>
              <a:rPr lang="en-US" altLang="zh-CN" sz="1600" dirty="0">
                <a:solidFill>
                  <a:schemeClr val="tx1"/>
                </a:solidFill>
                <a:latin typeface="+mn-ea"/>
                <a:sym typeface="+mn-ea"/>
              </a:rPr>
              <a:t>scratch/</a:t>
            </a:r>
            <a:r>
              <a:rPr lang="zh-CN" altLang="en-US" sz="1600" dirty="0">
                <a:solidFill>
                  <a:schemeClr val="tx1"/>
                </a:solidFill>
                <a:latin typeface="+mn-ea"/>
                <a:sym typeface="+mn-ea"/>
              </a:rPr>
              <a:t>、</a:t>
            </a:r>
            <a:r>
              <a:rPr lang="en-US" altLang="zh-CN" sz="1600" dirty="0">
                <a:solidFill>
                  <a:schemeClr val="tx1"/>
                </a:solidFill>
                <a:latin typeface="+mn-ea"/>
                <a:sym typeface="+mn-ea"/>
              </a:rPr>
              <a:t>share/)</a:t>
            </a:r>
            <a:endParaRPr lang="en-US" altLang="zh-CN" sz="1600" dirty="0">
              <a:solidFill>
                <a:schemeClr val="tx1"/>
              </a:solidFill>
              <a:latin typeface="+mn-ea"/>
            </a:endParaRPr>
          </a:p>
          <a:p>
            <a:pPr marL="742950" lvl="1" indent="-285750" algn="l" fontAlgn="auto">
              <a:lnSpc>
                <a:spcPct val="150000"/>
              </a:lnSpc>
              <a:spcBef>
                <a:spcPts val="0"/>
              </a:spcBef>
              <a:buFont typeface="Wingdings" panose="05000000000000000000" charset="0"/>
              <a:buChar char="p"/>
            </a:pPr>
            <a:r>
              <a:rPr lang="en-US" altLang="zh-CN" sz="1600" dirty="0">
                <a:solidFill>
                  <a:schemeClr val="tx1"/>
                </a:solidFill>
                <a:latin typeface="+mn-ea"/>
                <a:sym typeface="+mn-ea"/>
              </a:rPr>
              <a:t>B7</a:t>
            </a:r>
            <a:r>
              <a:rPr lang="zh-CN" altLang="en-US" sz="1600" dirty="0">
                <a:solidFill>
                  <a:schemeClr val="tx1"/>
                </a:solidFill>
                <a:latin typeface="+mn-ea"/>
                <a:sym typeface="+mn-ea"/>
              </a:rPr>
              <a:t>硬</a:t>
            </a:r>
            <a:r>
              <a:rPr lang="en-US" altLang="zh-CN" sz="1600" dirty="0">
                <a:solidFill>
                  <a:schemeClr val="tx1"/>
                </a:solidFill>
                <a:latin typeface="+mn-ea"/>
                <a:sym typeface="+mn-ea"/>
              </a:rPr>
              <a:t>X</a:t>
            </a:r>
            <a:r>
              <a:rPr lang="zh-CN" altLang="en-US" sz="1600" dirty="0">
                <a:solidFill>
                  <a:schemeClr val="tx1"/>
                </a:solidFill>
                <a:latin typeface="+mn-ea"/>
                <a:sym typeface="+mn-ea"/>
              </a:rPr>
              <a:t>射线成像站预计数据峰值</a:t>
            </a:r>
            <a:r>
              <a:rPr lang="en-US" altLang="zh-CN" sz="1600" b="1" dirty="0">
                <a:solidFill>
                  <a:srgbClr val="C00000"/>
                </a:solidFill>
                <a:latin typeface="+mn-ea"/>
                <a:sym typeface="+mn-ea"/>
              </a:rPr>
              <a:t>520TB/</a:t>
            </a:r>
            <a:r>
              <a:rPr lang="zh-CN" altLang="en-US" sz="1600" b="1" dirty="0">
                <a:solidFill>
                  <a:srgbClr val="C00000"/>
                </a:solidFill>
                <a:latin typeface="+mn-ea"/>
                <a:sym typeface="+mn-ea"/>
              </a:rPr>
              <a:t>天</a:t>
            </a:r>
            <a:r>
              <a:rPr lang="zh-CN" altLang="en-US" sz="1600" dirty="0">
                <a:solidFill>
                  <a:schemeClr val="tx1"/>
                </a:solidFill>
                <a:latin typeface="+mn-ea"/>
                <a:sym typeface="+mn-ea"/>
              </a:rPr>
              <a:t>，传输速率需要</a:t>
            </a:r>
            <a:r>
              <a:rPr lang="en-US" altLang="zh-CN" sz="1600" b="1" dirty="0">
                <a:solidFill>
                  <a:srgbClr val="C00000"/>
                </a:solidFill>
                <a:latin typeface="+mn-ea"/>
                <a:sym typeface="+mn-ea"/>
              </a:rPr>
              <a:t>50Gbps+</a:t>
            </a:r>
            <a:endParaRPr lang="en-US" altLang="zh-CN" sz="1600" dirty="0">
              <a:solidFill>
                <a:schemeClr val="tx1"/>
              </a:solidFill>
              <a:latin typeface="+mn-ea"/>
            </a:endParaRPr>
          </a:p>
          <a:p>
            <a:pPr marL="742950" lvl="1" indent="-285750" algn="l" fontAlgn="auto">
              <a:lnSpc>
                <a:spcPct val="150000"/>
              </a:lnSpc>
              <a:spcBef>
                <a:spcPts val="0"/>
              </a:spcBef>
              <a:buFont typeface="Wingdings" panose="05000000000000000000" charset="0"/>
              <a:buChar char="p"/>
            </a:pPr>
            <a:r>
              <a:rPr lang="zh-CN" altLang="en-US" sz="1600" dirty="0">
                <a:solidFill>
                  <a:schemeClr val="tx1"/>
                </a:solidFill>
                <a:latin typeface="+mn-ea"/>
                <a:sym typeface="+mn-ea"/>
              </a:rPr>
              <a:t>为用户提供</a:t>
            </a:r>
            <a:r>
              <a:rPr lang="zh-CN" altLang="en-US" sz="1600" b="1" dirty="0">
                <a:solidFill>
                  <a:srgbClr val="C00000"/>
                </a:solidFill>
                <a:latin typeface="+mn-ea"/>
                <a:sym typeface="+mn-ea"/>
              </a:rPr>
              <a:t>数据下载终端机</a:t>
            </a:r>
            <a:r>
              <a:rPr lang="en-US" altLang="zh-CN" sz="1600" b="1" dirty="0">
                <a:solidFill>
                  <a:srgbClr val="C00000"/>
                </a:solidFill>
                <a:latin typeface="+mn-ea"/>
                <a:sym typeface="+mn-ea"/>
              </a:rPr>
              <a:t>/</a:t>
            </a:r>
            <a:r>
              <a:rPr lang="zh-CN" altLang="en-US" sz="1600" b="1" dirty="0">
                <a:solidFill>
                  <a:srgbClr val="C00000"/>
                </a:solidFill>
                <a:latin typeface="+mn-ea"/>
                <a:sym typeface="+mn-ea"/>
              </a:rPr>
              <a:t>远程数据下载服务</a:t>
            </a:r>
            <a:endParaRPr lang="en-US" altLang="zh-CN" sz="1600" dirty="0">
              <a:solidFill>
                <a:schemeClr val="tx1"/>
              </a:solidFill>
              <a:latin typeface="+mn-ea"/>
            </a:endParaRPr>
          </a:p>
          <a:p>
            <a:pPr marL="742950" lvl="1" indent="-285750" algn="l" fontAlgn="auto">
              <a:lnSpc>
                <a:spcPct val="150000"/>
              </a:lnSpc>
              <a:spcBef>
                <a:spcPts val="0"/>
              </a:spcBef>
              <a:buFont typeface="Wingdings" panose="05000000000000000000" charset="0"/>
              <a:buChar char="p"/>
            </a:pPr>
            <a:r>
              <a:rPr lang="zh-CN" altLang="en-US" sz="1600" dirty="0">
                <a:solidFill>
                  <a:schemeClr val="tx1"/>
                </a:solidFill>
                <a:latin typeface="+mn-ea"/>
                <a:sym typeface="+mn-ea"/>
              </a:rPr>
              <a:t>数据</a:t>
            </a:r>
            <a:r>
              <a:rPr lang="zh-CN" altLang="en-US" sz="1600" b="1" dirty="0">
                <a:solidFill>
                  <a:srgbClr val="C00000"/>
                </a:solidFill>
                <a:latin typeface="+mn-ea"/>
                <a:sym typeface="+mn-ea"/>
              </a:rPr>
              <a:t>分级分类存储</a:t>
            </a:r>
            <a:r>
              <a:rPr lang="zh-CN" altLang="en-US" sz="1600" dirty="0">
                <a:solidFill>
                  <a:schemeClr val="tx1"/>
                </a:solidFill>
                <a:latin typeface="+mn-ea"/>
                <a:sym typeface="+mn-ea"/>
              </a:rPr>
              <a:t>（线站</a:t>
            </a:r>
            <a:r>
              <a:rPr lang="en-US" altLang="zh-CN" sz="1600" dirty="0">
                <a:solidFill>
                  <a:schemeClr val="tx1"/>
                </a:solidFill>
                <a:latin typeface="+mn-ea"/>
                <a:sym typeface="Wingdings" panose="05000000000000000000" pitchFamily="2" charset="2"/>
              </a:rPr>
              <a:t></a:t>
            </a:r>
            <a:r>
              <a:rPr lang="zh-CN" altLang="en-US" sz="1600" dirty="0">
                <a:solidFill>
                  <a:schemeClr val="tx1"/>
                </a:solidFill>
                <a:latin typeface="+mn-ea"/>
                <a:sym typeface="+mn-ea"/>
              </a:rPr>
              <a:t>中心存储</a:t>
            </a:r>
            <a:r>
              <a:rPr lang="en-US" altLang="zh-CN" sz="1600" dirty="0">
                <a:solidFill>
                  <a:schemeClr val="tx1"/>
                </a:solidFill>
                <a:latin typeface="+mn-ea"/>
                <a:sym typeface="Wingdings" panose="05000000000000000000" pitchFamily="2" charset="2"/>
              </a:rPr>
              <a:t></a:t>
            </a:r>
            <a:r>
              <a:rPr lang="zh-CN" altLang="en-US" sz="1600" dirty="0">
                <a:solidFill>
                  <a:schemeClr val="tx1"/>
                </a:solidFill>
                <a:latin typeface="+mn-ea"/>
                <a:sym typeface="+mn-ea"/>
              </a:rPr>
              <a:t>磁带库）</a:t>
            </a:r>
            <a:endParaRPr lang="en-US" altLang="zh-CN" sz="1600" dirty="0">
              <a:solidFill>
                <a:schemeClr val="tx1"/>
              </a:solidFill>
              <a:latin typeface="+mn-ea"/>
            </a:endParaRPr>
          </a:p>
          <a:p>
            <a:pPr marL="285750" indent="-285750" algn="l" fontAlgn="auto">
              <a:lnSpc>
                <a:spcPct val="150000"/>
              </a:lnSpc>
              <a:spcBef>
                <a:spcPts val="0"/>
              </a:spcBef>
              <a:spcAft>
                <a:spcPct val="0"/>
              </a:spcAft>
              <a:buFont typeface="Wingdings" panose="05000000000000000000" charset="0"/>
              <a:buChar char="p"/>
            </a:pPr>
            <a:endParaRPr lang="en-US" altLang="zh-CN" sz="1600" dirty="0">
              <a:solidFill>
                <a:schemeClr val="tx1"/>
              </a:solidFill>
              <a:latin typeface="+mn-ea"/>
              <a:cs typeface="+mn-ea"/>
            </a:endParaRPr>
          </a:p>
        </p:txBody>
      </p:sp>
      <p:pic>
        <p:nvPicPr>
          <p:cNvPr id="40" name="图片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875" y="1416050"/>
            <a:ext cx="2526665" cy="1497330"/>
          </a:xfrm>
          <a:prstGeom prst="rect">
            <a:avLst/>
          </a:prstGeom>
        </p:spPr>
      </p:pic>
      <p:sp>
        <p:nvSpPr>
          <p:cNvPr id="4" name="矩形 3"/>
          <p:cNvSpPr/>
          <p:nvPr>
            <p:custDataLst>
              <p:tags r:id="rId8"/>
            </p:custDataLst>
          </p:nvPr>
        </p:nvSpPr>
        <p:spPr>
          <a:xfrm>
            <a:off x="5850255" y="5085080"/>
            <a:ext cx="5828030" cy="532765"/>
          </a:xfrm>
          <a:prstGeom prst="rect">
            <a:avLst/>
          </a:prstGeom>
          <a:noFill/>
        </p:spPr>
        <p:txBody>
          <a:bodyPr wrap="square" lIns="0" tIns="0" rIns="0" bIns="0" rtlCol="0" anchor="ctr" anchorCtr="0">
            <a:noAutofit/>
          </a:bodyPr>
          <a:lstStyle/>
          <a:p>
            <a:pPr marL="342900" indent="-342900">
              <a:spcBef>
                <a:spcPct val="0"/>
              </a:spcBef>
              <a:spcAft>
                <a:spcPct val="0"/>
              </a:spcAft>
              <a:buFont typeface="Wingdings" panose="05000000000000000000" charset="0"/>
              <a:buChar char="l"/>
            </a:pPr>
            <a:r>
              <a:rPr lang="zh-CN" altLang="zh-CN" sz="2000" b="1" dirty="0">
                <a:solidFill>
                  <a:srgbClr val="283C9D"/>
                </a:solidFill>
                <a:latin typeface="+mn-ea"/>
                <a:sym typeface="+mn-ea"/>
              </a:rPr>
              <a:t>未来将有超过</a:t>
            </a:r>
            <a:r>
              <a:rPr lang="en-US" altLang="zh-CN" sz="2000" b="1" dirty="0">
                <a:solidFill>
                  <a:srgbClr val="283C9D"/>
                </a:solidFill>
                <a:latin typeface="+mn-ea"/>
                <a:sym typeface="+mn-ea"/>
              </a:rPr>
              <a:t>90</a:t>
            </a:r>
            <a:r>
              <a:rPr lang="zh-CN" altLang="zh-CN" sz="2000" b="1" dirty="0">
                <a:solidFill>
                  <a:srgbClr val="283C9D"/>
                </a:solidFill>
                <a:latin typeface="+mn-ea"/>
                <a:sym typeface="+mn-ea"/>
              </a:rPr>
              <a:t>个光束线站运行</a:t>
            </a:r>
            <a:r>
              <a:rPr lang="zh-CN" altLang="en-US" sz="2000" b="1" dirty="0">
                <a:solidFill>
                  <a:srgbClr val="283C9D"/>
                </a:solidFill>
                <a:latin typeface="+mn-ea"/>
                <a:sym typeface="+mn-ea"/>
              </a:rPr>
              <a:t>，</a:t>
            </a:r>
            <a:r>
              <a:rPr lang="zh-CN" altLang="zh-CN" sz="2000" b="1" dirty="0">
                <a:solidFill>
                  <a:srgbClr val="283C9D"/>
                </a:solidFill>
                <a:latin typeface="+mn-ea"/>
                <a:sym typeface="+mn-ea"/>
              </a:rPr>
              <a:t>系统考虑</a:t>
            </a:r>
            <a:r>
              <a:rPr lang="zh-CN" altLang="en-US" sz="2000" b="1" dirty="0">
                <a:solidFill>
                  <a:srgbClr val="283C9D"/>
                </a:solidFill>
                <a:latin typeface="+mn-ea"/>
                <a:sym typeface="+mn-ea"/>
              </a:rPr>
              <a:t>了</a:t>
            </a:r>
            <a:r>
              <a:rPr lang="zh-CN" altLang="zh-CN" sz="2000" b="1" dirty="0">
                <a:solidFill>
                  <a:srgbClr val="283C9D"/>
                </a:solidFill>
                <a:latin typeface="+mn-ea"/>
                <a:sym typeface="+mn-ea"/>
              </a:rPr>
              <a:t>架构、技术上的扩展性</a:t>
            </a:r>
            <a:endParaRPr lang="zh-CN" altLang="zh-CN" sz="2000" b="1" dirty="0">
              <a:solidFill>
                <a:srgbClr val="283C9D"/>
              </a:solidFill>
              <a:latin typeface="+mn-ea"/>
              <a:cs typeface="+mn-ea"/>
              <a:sym typeface="+mn-ea"/>
            </a:endParaRPr>
          </a:p>
        </p:txBody>
      </p:sp>
      <p:grpSp>
        <p:nvGrpSpPr>
          <p:cNvPr id="5" name="组合 4"/>
          <p:cNvGrpSpPr/>
          <p:nvPr/>
        </p:nvGrpSpPr>
        <p:grpSpPr>
          <a:xfrm>
            <a:off x="2785110" y="1416050"/>
            <a:ext cx="2395220" cy="1828165"/>
            <a:chOff x="7104113" y="3640119"/>
            <a:chExt cx="4679999" cy="3513343"/>
          </a:xfrm>
        </p:grpSpPr>
        <p:pic>
          <p:nvPicPr>
            <p:cNvPr id="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l="24286" t="8983" r="1031" b="12794"/>
            <a:stretch>
              <a:fillRect/>
            </a:stretch>
          </p:blipFill>
          <p:spPr bwMode="auto">
            <a:xfrm>
              <a:off x="7104113" y="3640119"/>
              <a:ext cx="4679999" cy="290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椭圆 18"/>
            <p:cNvSpPr/>
            <p:nvPr/>
          </p:nvSpPr>
          <p:spPr bwMode="auto">
            <a:xfrm>
              <a:off x="8904312" y="4947093"/>
              <a:ext cx="129612" cy="120835"/>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微软雅黑" panose="020B0503020204020204" charset="-122"/>
                <a:ea typeface="微软雅黑" panose="020B0503020204020204" charset="-122"/>
              </a:endParaRPr>
            </a:p>
          </p:txBody>
        </p:sp>
        <p:sp>
          <p:nvSpPr>
            <p:cNvPr id="20" name="五角星 24"/>
            <p:cNvSpPr/>
            <p:nvPr/>
          </p:nvSpPr>
          <p:spPr bwMode="auto">
            <a:xfrm>
              <a:off x="9536411" y="4264015"/>
              <a:ext cx="127537" cy="120835"/>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微软雅黑" panose="020B0503020204020204" charset="-122"/>
                <a:ea typeface="微软雅黑" panose="020B0503020204020204" charset="-122"/>
              </a:endParaRPr>
            </a:p>
          </p:txBody>
        </p:sp>
        <p:cxnSp>
          <p:nvCxnSpPr>
            <p:cNvPr id="21" name="直接箭头连接符 20"/>
            <p:cNvCxnSpPr/>
            <p:nvPr/>
          </p:nvCxnSpPr>
          <p:spPr bwMode="auto">
            <a:xfrm flipH="1">
              <a:off x="9042571" y="4393773"/>
              <a:ext cx="493840" cy="547395"/>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矩形 18"/>
            <p:cNvSpPr/>
            <p:nvPr/>
          </p:nvSpPr>
          <p:spPr bwMode="auto">
            <a:xfrm>
              <a:off x="8004876" y="4912928"/>
              <a:ext cx="1002502" cy="2240534"/>
            </a:xfrm>
            <a:prstGeom prst="rect">
              <a:avLst/>
            </a:prstGeom>
          </p:spPr>
          <p:txBody>
            <a:bodyPr wrap="square">
              <a:noAutofit/>
            </a:bodyPr>
            <a:lstStyle/>
            <a:p>
              <a:pPr>
                <a:defRPr/>
              </a:pPr>
              <a:r>
                <a:rPr lang="en-US" altLang="zh-CN" sz="1000" b="1" dirty="0">
                  <a:latin typeface="微软雅黑" panose="020B0503020204020204" charset="-122"/>
                  <a:ea typeface="微软雅黑" panose="020B0503020204020204" charset="-122"/>
                </a:rPr>
                <a:t>IHEP</a:t>
              </a:r>
              <a:endParaRPr lang="en-US" altLang="zh-CN" sz="900" b="1" dirty="0">
                <a:latin typeface="微软雅黑" panose="020B0503020204020204" charset="-122"/>
                <a:ea typeface="微软雅黑" panose="020B0503020204020204" charset="-122"/>
              </a:endParaRPr>
            </a:p>
          </p:txBody>
        </p:sp>
        <p:sp>
          <p:nvSpPr>
            <p:cNvPr id="23" name="文本框 22"/>
            <p:cNvSpPr txBox="1"/>
            <p:nvPr/>
          </p:nvSpPr>
          <p:spPr>
            <a:xfrm>
              <a:off x="7183520" y="6020992"/>
              <a:ext cx="2688642" cy="471049"/>
            </a:xfrm>
            <a:prstGeom prst="rect">
              <a:avLst/>
            </a:prstGeom>
            <a:noFill/>
          </p:spPr>
          <p:txBody>
            <a:bodyPr wrap="square" rtlCol="0">
              <a:spAutoFit/>
            </a:bodyPr>
            <a:lstStyle/>
            <a:p>
              <a:r>
                <a:rPr lang="en-US" altLang="zh-CN" sz="1000" b="1" dirty="0">
                  <a:latin typeface="微软雅黑" panose="020B0503020204020204" charset="-122"/>
                  <a:ea typeface="微软雅黑" panose="020B0503020204020204" charset="-122"/>
                </a:rPr>
                <a:t>Beijing</a:t>
              </a:r>
            </a:p>
          </p:txBody>
        </p:sp>
        <p:sp>
          <p:nvSpPr>
            <p:cNvPr id="24" name="矩形 18"/>
            <p:cNvSpPr/>
            <p:nvPr/>
          </p:nvSpPr>
          <p:spPr bwMode="auto">
            <a:xfrm>
              <a:off x="9600443" y="3983033"/>
              <a:ext cx="1172481" cy="471049"/>
            </a:xfrm>
            <a:prstGeom prst="rect">
              <a:avLst/>
            </a:prstGeom>
          </p:spPr>
          <p:txBody>
            <a:bodyPr wrap="square">
              <a:spAutoFit/>
            </a:bodyPr>
            <a:lstStyle/>
            <a:p>
              <a:pPr>
                <a:defRPr/>
              </a:pPr>
              <a:r>
                <a:rPr lang="en-US" altLang="zh-CN" sz="1000" b="1" dirty="0">
                  <a:latin typeface="微软雅黑" panose="020B0503020204020204" charset="-122"/>
                  <a:ea typeface="微软雅黑" panose="020B0503020204020204" charset="-122"/>
                </a:rPr>
                <a:t>HEPS</a:t>
              </a:r>
              <a:endParaRPr lang="zh-CN" altLang="en-US" sz="1600" b="1" dirty="0">
                <a:latin typeface="微软雅黑" panose="020B0503020204020204" charset="-122"/>
                <a:ea typeface="微软雅黑" panose="020B0503020204020204" charset="-122"/>
              </a:endParaRPr>
            </a:p>
          </p:txBody>
        </p:sp>
        <p:sp>
          <p:nvSpPr>
            <p:cNvPr id="25" name="文本框 24"/>
            <p:cNvSpPr txBox="1"/>
            <p:nvPr/>
          </p:nvSpPr>
          <p:spPr>
            <a:xfrm rot="18577615">
              <a:off x="8495563" y="3982002"/>
              <a:ext cx="848123" cy="779173"/>
            </a:xfrm>
            <a:prstGeom prst="rect">
              <a:avLst/>
            </a:prstGeom>
            <a:noFill/>
          </p:spPr>
          <p:txBody>
            <a:bodyPr wrap="square">
              <a:spAutoFit/>
            </a:bodyPr>
            <a:lstStyle/>
            <a:p>
              <a:r>
                <a:rPr lang="en-US" altLang="zh-CN" sz="1000" dirty="0">
                  <a:latin typeface="微软雅黑" panose="020B0503020204020204" charset="-122"/>
                  <a:ea typeface="微软雅黑" panose="020B0503020204020204" charset="-122"/>
                </a:rPr>
                <a:t>80 km </a:t>
              </a:r>
            </a:p>
          </p:txBody>
        </p:sp>
      </p:grpSp>
      <p:sp>
        <p:nvSpPr>
          <p:cNvPr id="27" name="标题 26"/>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数据传输需求背景</a:t>
            </a:r>
            <a:r>
              <a:rPr lang="en-US" altLang="zh-CN" sz="4000" dirty="0">
                <a:solidFill>
                  <a:srgbClr val="283C9D"/>
                </a:solidFill>
                <a:latin typeface="+mj-lt"/>
                <a:ea typeface="+mj-ea"/>
                <a:cs typeface="+mj-cs"/>
              </a:rPr>
              <a:t>- </a:t>
            </a:r>
            <a:r>
              <a:rPr lang="zh-CN" altLang="en-US" sz="4000" dirty="0">
                <a:solidFill>
                  <a:srgbClr val="283C9D"/>
                </a:solidFill>
                <a:latin typeface="+mj-lt"/>
                <a:ea typeface="+mj-ea"/>
                <a:cs typeface="+mj-cs"/>
              </a:rPr>
              <a:t>光子科学</a:t>
            </a:r>
            <a:endParaRPr lang="zh-CN" altLang="en-US" sz="4000" dirty="0">
              <a:solidFill>
                <a:srgbClr val="283C9D"/>
              </a:solidFill>
              <a:latin typeface="+mj-lt"/>
              <a:ea typeface="+mj-ea"/>
              <a:cs typeface="+mj-cs"/>
              <a:sym typeface="+mn-ea"/>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157754"/>
            <a:ext cx="11112279" cy="1007745"/>
          </a:xfrm>
        </p:spPr>
        <p:txBody>
          <a:bodyPr>
            <a:normAutofit/>
          </a:bodyPr>
          <a:lstStyle/>
          <a:p>
            <a:r>
              <a:rPr lang="zh-CN" altLang="en-US" sz="3400" dirty="0">
                <a:solidFill>
                  <a:srgbClr val="283C9D"/>
                </a:solidFill>
                <a:latin typeface="+mj-lt"/>
                <a:ea typeface="+mj-ea"/>
                <a:cs typeface="+mj-cs"/>
              </a:rPr>
              <a:t>数据传输需求背景</a:t>
            </a:r>
            <a:r>
              <a:rPr lang="en-US" altLang="zh-CN" sz="3400" dirty="0">
                <a:solidFill>
                  <a:srgbClr val="283C9D"/>
                </a:solidFill>
                <a:latin typeface="+mj-lt"/>
                <a:ea typeface="+mj-ea"/>
                <a:cs typeface="+mj-cs"/>
              </a:rPr>
              <a:t>-</a:t>
            </a:r>
            <a:r>
              <a:rPr lang="zh-CN" altLang="en-US" sz="3400" dirty="0">
                <a:solidFill>
                  <a:srgbClr val="283C9D"/>
                </a:solidFill>
                <a:latin typeface="+mj-lt"/>
                <a:ea typeface="+mj-ea"/>
                <a:cs typeface="+mj-cs"/>
              </a:rPr>
              <a:t>天体和粒子物理</a:t>
            </a:r>
            <a:endParaRPr lang="zh-CN" altLang="en-US" sz="3400" dirty="0">
              <a:solidFill>
                <a:srgbClr val="283C9D"/>
              </a:solidFill>
              <a:latin typeface="+mj-lt"/>
              <a:ea typeface="+mj-ea"/>
              <a:cs typeface="+mj-cs"/>
              <a:sym typeface="+mn-ea"/>
            </a:endParaRPr>
          </a:p>
        </p:txBody>
      </p:sp>
      <p:sp>
        <p:nvSpPr>
          <p:cNvPr id="11" name="矩形 10"/>
          <p:cNvSpPr/>
          <p:nvPr/>
        </p:nvSpPr>
        <p:spPr>
          <a:xfrm>
            <a:off x="407368" y="895293"/>
            <a:ext cx="6192688" cy="5310505"/>
          </a:xfrm>
          <a:prstGeom prst="rect">
            <a:avLst/>
          </a:prstGeom>
        </p:spPr>
        <p:txBody>
          <a:bodyPr wrap="square">
            <a:spAutoFit/>
          </a:bodyPr>
          <a:lstStyle/>
          <a:p>
            <a:pPr marL="342900" indent="-342900">
              <a:lnSpc>
                <a:spcPct val="150000"/>
              </a:lnSpc>
              <a:spcBef>
                <a:spcPts val="100"/>
              </a:spcBef>
              <a:buFont typeface="Wingdings" panose="05000000000000000000" pitchFamily="2" charset="2"/>
              <a:buChar char="l"/>
            </a:pPr>
            <a:r>
              <a:rPr lang="zh-CN" altLang="en-US" sz="2000" b="1" dirty="0">
                <a:solidFill>
                  <a:srgbClr val="283C9D"/>
                </a:solidFill>
                <a:latin typeface="+mn-ea"/>
              </a:rPr>
              <a:t>高海拔宇宙线观测站（</a:t>
            </a:r>
            <a:r>
              <a:rPr lang="en-US" altLang="zh-CN" sz="2000" b="1" dirty="0">
                <a:solidFill>
                  <a:srgbClr val="283C9D"/>
                </a:solidFill>
                <a:latin typeface="+mn-ea"/>
              </a:rPr>
              <a:t>LHAASO</a:t>
            </a:r>
            <a:r>
              <a:rPr lang="zh-CN" altLang="en-US" sz="2000" b="1" dirty="0">
                <a:solidFill>
                  <a:srgbClr val="283C9D"/>
                </a:solidFill>
                <a:latin typeface="+mn-ea"/>
              </a:rPr>
              <a:t>）</a:t>
            </a:r>
            <a:endParaRPr lang="en-US" altLang="zh-CN" sz="2000" dirty="0">
              <a:solidFill>
                <a:srgbClr val="283C9D"/>
              </a:solidFill>
              <a:latin typeface="+mn-ea"/>
            </a:endParaRPr>
          </a:p>
          <a:p>
            <a:pPr marL="742950" lvl="1" indent="-285750">
              <a:lnSpc>
                <a:spcPct val="150000"/>
              </a:lnSpc>
              <a:spcBef>
                <a:spcPts val="100"/>
              </a:spcBef>
              <a:buFont typeface="Wingdings" panose="05000000000000000000" charset="0"/>
              <a:buChar char="p"/>
            </a:pPr>
            <a:r>
              <a:rPr lang="zh-CN" altLang="en-US" sz="1600" dirty="0">
                <a:latin typeface="+mn-ea"/>
              </a:rPr>
              <a:t>位于四川稻城，距高能所约 </a:t>
            </a:r>
            <a:r>
              <a:rPr lang="en-US" altLang="zh-CN" sz="1600" dirty="0">
                <a:latin typeface="+mn-ea"/>
              </a:rPr>
              <a:t>1738 </a:t>
            </a:r>
            <a:r>
              <a:rPr lang="zh-CN" altLang="en-US" sz="1600" dirty="0">
                <a:latin typeface="+mn-ea"/>
              </a:rPr>
              <a:t>公里，海拔 </a:t>
            </a:r>
            <a:r>
              <a:rPr lang="en-US" altLang="zh-CN" sz="1600" dirty="0">
                <a:latin typeface="+mn-ea"/>
              </a:rPr>
              <a:t>4410 </a:t>
            </a:r>
            <a:r>
              <a:rPr lang="zh-CN" altLang="en-US" sz="1600" dirty="0">
                <a:latin typeface="+mn-ea"/>
              </a:rPr>
              <a:t>米；</a:t>
            </a:r>
            <a:endParaRPr lang="en-US" altLang="zh-CN" sz="1600" dirty="0">
              <a:latin typeface="+mn-ea"/>
            </a:endParaRPr>
          </a:p>
          <a:p>
            <a:pPr marL="742950" lvl="1" indent="-285750">
              <a:lnSpc>
                <a:spcPct val="150000"/>
              </a:lnSpc>
              <a:spcBef>
                <a:spcPts val="100"/>
              </a:spcBef>
              <a:buFont typeface="Wingdings" panose="05000000000000000000" charset="0"/>
              <a:buChar char="p"/>
            </a:pPr>
            <a:r>
              <a:rPr lang="zh-CN" altLang="en-US" sz="1600" dirty="0">
                <a:latin typeface="+mn-ea"/>
              </a:rPr>
              <a:t>当前年均产出</a:t>
            </a:r>
            <a:r>
              <a:rPr lang="en-US" altLang="zh-CN" sz="1600" b="1" dirty="0">
                <a:solidFill>
                  <a:schemeClr val="tx1"/>
                </a:solidFill>
                <a:latin typeface="+mn-ea"/>
              </a:rPr>
              <a:t>10PB</a:t>
            </a:r>
            <a:r>
              <a:rPr lang="zh-CN" altLang="en-US" sz="1600" dirty="0">
                <a:latin typeface="+mn-ea"/>
              </a:rPr>
              <a:t>实验数据；</a:t>
            </a:r>
            <a:endParaRPr lang="en-US" altLang="zh-CN" sz="1600" dirty="0">
              <a:latin typeface="+mn-ea"/>
            </a:endParaRPr>
          </a:p>
          <a:p>
            <a:pPr marL="742950" lvl="1" indent="-285750">
              <a:lnSpc>
                <a:spcPct val="150000"/>
              </a:lnSpc>
              <a:spcBef>
                <a:spcPts val="100"/>
              </a:spcBef>
              <a:buFont typeface="Wingdings" panose="05000000000000000000" charset="0"/>
              <a:buChar char="p"/>
            </a:pPr>
            <a:r>
              <a:rPr lang="zh-CN" altLang="en-US" sz="1600" dirty="0">
                <a:latin typeface="+mn-ea"/>
              </a:rPr>
              <a:t>需通过</a:t>
            </a:r>
            <a:r>
              <a:rPr lang="en-US" altLang="zh-CN" sz="1600" b="1" dirty="0">
                <a:solidFill>
                  <a:schemeClr val="tx1"/>
                </a:solidFill>
                <a:latin typeface="+mn-ea"/>
              </a:rPr>
              <a:t>3Gbps</a:t>
            </a:r>
            <a:r>
              <a:rPr lang="zh-CN" altLang="en-US" sz="1600" dirty="0">
                <a:latin typeface="+mn-ea"/>
              </a:rPr>
              <a:t>专线及时传至高能所。</a:t>
            </a:r>
            <a:endParaRPr lang="en-US" altLang="zh-CN" sz="1600" dirty="0">
              <a:latin typeface="+mn-ea"/>
            </a:endParaRPr>
          </a:p>
          <a:p>
            <a:pPr marL="342900" indent="-342900">
              <a:lnSpc>
                <a:spcPct val="150000"/>
              </a:lnSpc>
              <a:spcBef>
                <a:spcPts val="100"/>
              </a:spcBef>
              <a:buFont typeface="Wingdings" panose="05000000000000000000" pitchFamily="2" charset="2"/>
              <a:buChar char="l"/>
            </a:pPr>
            <a:r>
              <a:rPr lang="zh-CN" altLang="en-US" sz="2000" b="1" dirty="0">
                <a:solidFill>
                  <a:srgbClr val="283C9D"/>
                </a:solidFill>
                <a:latin typeface="+mn-ea"/>
              </a:rPr>
              <a:t>江门中微子实验（</a:t>
            </a:r>
            <a:r>
              <a:rPr lang="en-US" altLang="zh-CN" sz="2000" b="1" dirty="0">
                <a:solidFill>
                  <a:srgbClr val="283C9D"/>
                </a:solidFill>
                <a:latin typeface="+mn-ea"/>
              </a:rPr>
              <a:t>JUNO</a:t>
            </a:r>
            <a:r>
              <a:rPr lang="zh-CN" altLang="en-US" sz="2000" b="1" dirty="0">
                <a:solidFill>
                  <a:srgbClr val="283C9D"/>
                </a:solidFill>
                <a:latin typeface="+mn-ea"/>
              </a:rPr>
              <a:t>）</a:t>
            </a:r>
            <a:endParaRPr lang="en-US" altLang="zh-CN" sz="2000" b="1" dirty="0">
              <a:solidFill>
                <a:srgbClr val="283C9D"/>
              </a:solidFill>
              <a:latin typeface="+mn-ea"/>
            </a:endParaRPr>
          </a:p>
          <a:p>
            <a:pPr marL="742950" lvl="1" indent="-285750">
              <a:lnSpc>
                <a:spcPct val="150000"/>
              </a:lnSpc>
              <a:spcBef>
                <a:spcPts val="100"/>
              </a:spcBef>
              <a:buFont typeface="Wingdings" panose="05000000000000000000" charset="0"/>
              <a:buChar char="p"/>
            </a:pPr>
            <a:r>
              <a:rPr lang="zh-CN" altLang="en-US" sz="1600" dirty="0">
                <a:latin typeface="+mn-ea"/>
              </a:rPr>
              <a:t>位于广东江门，距高能所（</a:t>
            </a:r>
            <a:r>
              <a:rPr lang="en-US" altLang="zh-CN" sz="1600" dirty="0">
                <a:latin typeface="+mn-ea"/>
              </a:rPr>
              <a:t>IHEP</a:t>
            </a:r>
            <a:r>
              <a:rPr lang="zh-CN" altLang="en-US" sz="1600" dirty="0">
                <a:latin typeface="+mn-ea"/>
              </a:rPr>
              <a:t>）约 </a:t>
            </a:r>
            <a:r>
              <a:rPr lang="en-US" altLang="zh-CN" sz="1600" dirty="0">
                <a:latin typeface="+mn-ea"/>
              </a:rPr>
              <a:t>2000 </a:t>
            </a:r>
            <a:r>
              <a:rPr lang="zh-CN" altLang="en-US" sz="1600" dirty="0">
                <a:latin typeface="+mn-ea"/>
              </a:rPr>
              <a:t>公里，深埋地下 </a:t>
            </a:r>
            <a:r>
              <a:rPr lang="en-US" altLang="zh-CN" sz="1600" dirty="0">
                <a:latin typeface="+mn-ea"/>
              </a:rPr>
              <a:t>700 </a:t>
            </a:r>
            <a:r>
              <a:rPr lang="zh-CN" altLang="en-US" sz="1600" dirty="0">
                <a:latin typeface="+mn-ea"/>
              </a:rPr>
              <a:t>米；</a:t>
            </a:r>
            <a:endParaRPr lang="en-US" altLang="zh-CN" sz="1600" dirty="0">
              <a:latin typeface="+mn-ea"/>
            </a:endParaRPr>
          </a:p>
          <a:p>
            <a:pPr marL="742950" lvl="1" indent="-285750">
              <a:lnSpc>
                <a:spcPct val="150000"/>
              </a:lnSpc>
              <a:spcBef>
                <a:spcPts val="100"/>
              </a:spcBef>
              <a:buFont typeface="Wingdings" panose="05000000000000000000" charset="0"/>
              <a:buChar char="p"/>
            </a:pPr>
            <a:r>
              <a:rPr lang="zh-CN" altLang="en-US" sz="1600" dirty="0">
                <a:latin typeface="+mn-ea"/>
              </a:rPr>
              <a:t>当前日均产出</a:t>
            </a:r>
            <a:r>
              <a:rPr lang="en-US" altLang="zh-CN" sz="1600" b="1" dirty="0">
                <a:solidFill>
                  <a:schemeClr val="tx1"/>
                </a:solidFill>
                <a:latin typeface="+mn-ea"/>
              </a:rPr>
              <a:t>6TB</a:t>
            </a:r>
            <a:r>
              <a:rPr lang="zh-CN" altLang="en-US" sz="1600" dirty="0">
                <a:latin typeface="+mn-ea"/>
              </a:rPr>
              <a:t>实验数据；</a:t>
            </a:r>
            <a:endParaRPr lang="en-US" altLang="zh-CN" sz="1600" dirty="0">
              <a:latin typeface="+mn-ea"/>
            </a:endParaRPr>
          </a:p>
          <a:p>
            <a:pPr marL="742950" lvl="1" indent="-285750">
              <a:lnSpc>
                <a:spcPct val="150000"/>
              </a:lnSpc>
              <a:spcBef>
                <a:spcPts val="100"/>
              </a:spcBef>
              <a:buFont typeface="Wingdings" panose="05000000000000000000" charset="0"/>
              <a:buChar char="p"/>
            </a:pPr>
            <a:r>
              <a:rPr lang="zh-CN" altLang="en-US" sz="1600" dirty="0">
                <a:latin typeface="+mn-ea"/>
              </a:rPr>
              <a:t>需通过</a:t>
            </a:r>
            <a:r>
              <a:rPr lang="en-US" altLang="zh-CN" sz="1600" b="1" dirty="0">
                <a:solidFill>
                  <a:schemeClr val="tx1"/>
                </a:solidFill>
                <a:latin typeface="+mn-ea"/>
              </a:rPr>
              <a:t>2Gbp</a:t>
            </a:r>
            <a:r>
              <a:rPr lang="en-US" altLang="zh-CN" sz="1600" dirty="0">
                <a:latin typeface="+mn-ea"/>
              </a:rPr>
              <a:t>s</a:t>
            </a:r>
            <a:r>
              <a:rPr lang="zh-CN" altLang="en-US" sz="1600" dirty="0">
                <a:latin typeface="+mn-ea"/>
              </a:rPr>
              <a:t>专线及时传至高能所。</a:t>
            </a:r>
          </a:p>
          <a:p>
            <a:pPr marL="342900" indent="-342900">
              <a:lnSpc>
                <a:spcPct val="150000"/>
              </a:lnSpc>
              <a:spcBef>
                <a:spcPts val="100"/>
              </a:spcBef>
              <a:buFont typeface="Wingdings" panose="05000000000000000000" pitchFamily="2" charset="2"/>
              <a:buChar char="l"/>
            </a:pPr>
            <a:r>
              <a:rPr lang="zh-CN" altLang="en-US" sz="2000" b="1" dirty="0">
                <a:solidFill>
                  <a:srgbClr val="283C9D"/>
                </a:solidFill>
                <a:latin typeface="+mn-ea"/>
              </a:rPr>
              <a:t>阿里宇宙微波背景偏振探测望远镜（</a:t>
            </a:r>
            <a:r>
              <a:rPr lang="en-US" altLang="zh-CN" sz="2000" b="1" dirty="0">
                <a:solidFill>
                  <a:srgbClr val="283C9D"/>
                </a:solidFill>
                <a:latin typeface="+mn-ea"/>
              </a:rPr>
              <a:t>ALICPT</a:t>
            </a:r>
            <a:r>
              <a:rPr lang="zh-CN" altLang="en-US" sz="2000" b="1" dirty="0">
                <a:solidFill>
                  <a:srgbClr val="283C9D"/>
                </a:solidFill>
                <a:latin typeface="+mn-ea"/>
              </a:rPr>
              <a:t>）</a:t>
            </a:r>
            <a:endParaRPr lang="en-US" altLang="zh-CN" sz="2000" b="1" dirty="0">
              <a:solidFill>
                <a:srgbClr val="283C9D"/>
              </a:solidFill>
              <a:latin typeface="+mn-ea"/>
            </a:endParaRPr>
          </a:p>
          <a:p>
            <a:pPr marL="742950" lvl="1" indent="-285750">
              <a:lnSpc>
                <a:spcPct val="150000"/>
              </a:lnSpc>
              <a:spcBef>
                <a:spcPts val="100"/>
              </a:spcBef>
              <a:buFont typeface="Wingdings" panose="05000000000000000000" charset="0"/>
              <a:buChar char="p"/>
            </a:pPr>
            <a:r>
              <a:rPr lang="zh-CN" altLang="en-US" sz="1600" dirty="0">
                <a:latin typeface="+mn-ea"/>
              </a:rPr>
              <a:t>位于西藏阿里，距高能所约 </a:t>
            </a:r>
            <a:r>
              <a:rPr lang="en-US" altLang="zh-CN" sz="1600" dirty="0">
                <a:latin typeface="+mn-ea"/>
              </a:rPr>
              <a:t>3000 </a:t>
            </a:r>
            <a:r>
              <a:rPr lang="zh-CN" altLang="en-US" sz="1600" dirty="0">
                <a:latin typeface="+mn-ea"/>
              </a:rPr>
              <a:t>公里，海拔 </a:t>
            </a:r>
            <a:r>
              <a:rPr lang="en-US" altLang="zh-CN" sz="1600" dirty="0">
                <a:latin typeface="+mn-ea"/>
              </a:rPr>
              <a:t>5250 </a:t>
            </a:r>
            <a:r>
              <a:rPr lang="zh-CN" altLang="en-US" sz="1600" dirty="0">
                <a:latin typeface="+mn-ea"/>
              </a:rPr>
              <a:t>米；</a:t>
            </a:r>
            <a:endParaRPr lang="en-US" altLang="zh-CN" sz="1600" dirty="0">
              <a:latin typeface="+mn-ea"/>
            </a:endParaRPr>
          </a:p>
          <a:p>
            <a:pPr marL="742950" lvl="1" indent="-285750">
              <a:lnSpc>
                <a:spcPct val="150000"/>
              </a:lnSpc>
              <a:spcBef>
                <a:spcPts val="100"/>
              </a:spcBef>
              <a:buFont typeface="Wingdings" panose="05000000000000000000" charset="0"/>
              <a:buChar char="p"/>
            </a:pPr>
            <a:r>
              <a:rPr lang="zh-CN" altLang="en-US" sz="1600" dirty="0">
                <a:latin typeface="+mn-ea"/>
              </a:rPr>
              <a:t>预计年数据量达 </a:t>
            </a:r>
            <a:r>
              <a:rPr lang="en-US" altLang="zh-CN" sz="1600" b="1" dirty="0">
                <a:solidFill>
                  <a:schemeClr val="tx1"/>
                </a:solidFill>
                <a:latin typeface="+mn-ea"/>
              </a:rPr>
              <a:t>150TB</a:t>
            </a:r>
            <a:r>
              <a:rPr lang="zh-CN" altLang="en-US" sz="1600" b="1" dirty="0">
                <a:solidFill>
                  <a:schemeClr val="tx1"/>
                </a:solidFill>
                <a:latin typeface="+mn-ea"/>
              </a:rPr>
              <a:t>；</a:t>
            </a:r>
            <a:endParaRPr lang="en-US" altLang="zh-CN" sz="1600" dirty="0">
              <a:latin typeface="+mn-ea"/>
            </a:endParaRPr>
          </a:p>
          <a:p>
            <a:pPr marL="742950" lvl="1" indent="-285750">
              <a:lnSpc>
                <a:spcPct val="150000"/>
              </a:lnSpc>
              <a:spcBef>
                <a:spcPts val="100"/>
              </a:spcBef>
              <a:buFont typeface="Wingdings" panose="05000000000000000000" charset="0"/>
              <a:buChar char="p"/>
            </a:pPr>
            <a:r>
              <a:rPr lang="zh-CN" altLang="en-US" sz="1600" dirty="0">
                <a:latin typeface="+mn-ea"/>
              </a:rPr>
              <a:t>目前有</a:t>
            </a:r>
            <a:r>
              <a:rPr lang="en-US" altLang="zh-CN" sz="1600" b="1" dirty="0">
                <a:latin typeface="+mn-ea"/>
              </a:rPr>
              <a:t>100Mbps</a:t>
            </a:r>
            <a:r>
              <a:rPr lang="zh-CN" altLang="en-US" sz="1600" dirty="0">
                <a:latin typeface="+mn-ea"/>
              </a:rPr>
              <a:t>专线。</a:t>
            </a:r>
            <a:endParaRPr lang="en-US" altLang="zh-CN" sz="1600" dirty="0">
              <a:latin typeface="+mn-ea"/>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554" y="998896"/>
            <a:ext cx="2592287" cy="1566261"/>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0998" y="998896"/>
            <a:ext cx="2519637" cy="1566261"/>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2161" y="2709173"/>
            <a:ext cx="2618680" cy="174254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2161" y="4581381"/>
            <a:ext cx="2618680" cy="1725192"/>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r="11395"/>
          <a:stretch>
            <a:fillRect/>
          </a:stretch>
        </p:blipFill>
        <p:spPr>
          <a:xfrm>
            <a:off x="9260997" y="4594330"/>
            <a:ext cx="2519637" cy="1725192"/>
          </a:xfrm>
          <a:prstGeom prst="rect">
            <a:avLst/>
          </a:prstGeom>
        </p:spPr>
      </p:pic>
      <p:pic>
        <p:nvPicPr>
          <p:cNvPr id="3" name="图片 2" descr="25fedb70104f577ab6b472df3587c80"/>
          <p:cNvPicPr>
            <a:picLocks noChangeAspect="1"/>
          </p:cNvPicPr>
          <p:nvPr/>
        </p:nvPicPr>
        <p:blipFill>
          <a:blip r:embed="rId8"/>
          <a:srcRect l="5156" r="4860" b="4440"/>
          <a:stretch>
            <a:fillRect/>
          </a:stretch>
        </p:blipFill>
        <p:spPr>
          <a:xfrm>
            <a:off x="9264650" y="2713990"/>
            <a:ext cx="2515870" cy="17557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数据传输系统架构</a:t>
            </a:r>
            <a:endParaRPr lang="zh-CN" altLang="en-US" sz="4000" dirty="0">
              <a:solidFill>
                <a:srgbClr val="283C9D"/>
              </a:solidFill>
              <a:latin typeface="+mj-lt"/>
              <a:ea typeface="+mj-ea"/>
              <a:cs typeface="+mj-cs"/>
              <a:sym typeface="+mn-ea"/>
            </a:endParaRPr>
          </a:p>
        </p:txBody>
      </p:sp>
      <p:pic>
        <p:nvPicPr>
          <p:cNvPr id="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92" y="1268760"/>
            <a:ext cx="6506191" cy="4528018"/>
          </a:xfrm>
          <a:prstGeom prst="rect">
            <a:avLst/>
          </a:prstGeom>
          <a:noFill/>
          <a:extLst>
            <a:ext uri="{909E8E84-426E-40DD-AFC4-6F175D3DCCD1}">
              <a14:hiddenFill xmlns:a14="http://schemas.microsoft.com/office/drawing/2010/main">
                <a:solidFill>
                  <a:srgbClr val="FFFFFF"/>
                </a:solidFill>
              </a14:hiddenFill>
            </a:ext>
          </a:extLst>
        </p:spPr>
      </p:pic>
      <p:sp>
        <p:nvSpPr>
          <p:cNvPr id="30" name="文本框 29"/>
          <p:cNvSpPr txBox="1"/>
          <p:nvPr/>
        </p:nvSpPr>
        <p:spPr>
          <a:xfrm>
            <a:off x="7776101" y="5912561"/>
            <a:ext cx="1415772" cy="276999"/>
          </a:xfrm>
          <a:prstGeom prst="rect">
            <a:avLst/>
          </a:prstGeom>
          <a:noFill/>
        </p:spPr>
        <p:txBody>
          <a:bodyPr wrap="none" rtlCol="0">
            <a:spAutoFit/>
          </a:bodyPr>
          <a:lstStyle/>
          <a:p>
            <a:r>
              <a:rPr lang="zh-CN" altLang="en-US" sz="1200" b="1" dirty="0"/>
              <a:t>数据传输系统架构</a:t>
            </a:r>
          </a:p>
        </p:txBody>
      </p:sp>
      <p:sp>
        <p:nvSpPr>
          <p:cNvPr id="31" name="文本框 30"/>
          <p:cNvSpPr txBox="1"/>
          <p:nvPr/>
        </p:nvSpPr>
        <p:spPr>
          <a:xfrm>
            <a:off x="118569" y="1229519"/>
            <a:ext cx="4393255" cy="398780"/>
          </a:xfrm>
          <a:prstGeom prst="rect">
            <a:avLst/>
          </a:prstGeom>
          <a:noFill/>
        </p:spPr>
        <p:txBody>
          <a:bodyPr wrap="square">
            <a:spAutoFit/>
          </a:bodyPr>
          <a:lstStyle/>
          <a:p>
            <a:pPr marL="342900" indent="-342900">
              <a:spcAft>
                <a:spcPts val="1800"/>
              </a:spcAft>
              <a:buFont typeface="Wingdings" panose="05000000000000000000" pitchFamily="2" charset="2"/>
              <a:buChar char="l"/>
            </a:pPr>
            <a:r>
              <a:rPr lang="zh-CN" altLang="en-US" sz="2000" b="1" dirty="0">
                <a:solidFill>
                  <a:srgbClr val="283C9D"/>
                </a:solidFill>
                <a:latin typeface="微软雅黑" panose="020B0503020204020204" charset="-122"/>
                <a:ea typeface="微软雅黑" panose="020B0503020204020204" charset="-122"/>
              </a:rPr>
              <a:t>科学数据传输系统架构设计</a:t>
            </a:r>
          </a:p>
        </p:txBody>
      </p:sp>
      <p:sp>
        <p:nvSpPr>
          <p:cNvPr id="32" name="îŝḷiḋé"/>
          <p:cNvSpPr txBox="1"/>
          <p:nvPr/>
        </p:nvSpPr>
        <p:spPr>
          <a:xfrm>
            <a:off x="551384" y="1589559"/>
            <a:ext cx="4536504" cy="4404995"/>
          </a:xfrm>
          <a:prstGeom prst="rect">
            <a:avLst/>
          </a:prstGeom>
          <a:noFill/>
        </p:spPr>
        <p:txBody>
          <a:bodyPr wrap="square" rtlCol="0">
            <a:spAutoFit/>
          </a:bodyPr>
          <a:lstStyle>
            <a:defPPr>
              <a:defRPr lang="zh-CN"/>
            </a:defPPr>
            <a:lvl1pPr>
              <a:lnSpc>
                <a:spcPts val="1500"/>
              </a:lnSpc>
              <a:defRPr sz="900"/>
            </a:lvl1pPr>
          </a:lstStyle>
          <a:p>
            <a:pPr marL="285750" indent="-285750" algn="just" defTabSz="685800">
              <a:lnSpc>
                <a:spcPct val="150000"/>
              </a:lnSpc>
              <a:buFont typeface="Wingdings" panose="05000000000000000000" charset="0"/>
              <a:buChar char="p"/>
              <a:defRPr/>
            </a:pPr>
            <a:r>
              <a:rPr lang="zh-CN" altLang="en-US" sz="1800" b="1" kern="0" dirty="0">
                <a:latin typeface="微软雅黑" panose="020B0503020204020204" charset="-122"/>
                <a:ea typeface="微软雅黑" panose="020B0503020204020204" charset="-122"/>
                <a:cs typeface="微软雅黑" panose="020B0503020204020204" charset="-122"/>
              </a:rPr>
              <a:t>自主研制面向高能物理领域并逐步推广其它领域的通用的科学数据传输系统</a:t>
            </a:r>
            <a:endParaRPr lang="en-US" altLang="zh-CN" sz="1800" b="1" kern="0" dirty="0">
              <a:latin typeface="微软雅黑" panose="020B0503020204020204" charset="-122"/>
              <a:ea typeface="微软雅黑" panose="020B0503020204020204" charset="-122"/>
              <a:cs typeface="微软雅黑" panose="020B0503020204020204" charset="-122"/>
            </a:endParaRPr>
          </a:p>
          <a:p>
            <a:pPr marL="285750" indent="-285750" algn="just" defTabSz="685800">
              <a:lnSpc>
                <a:spcPct val="150000"/>
              </a:lnSpc>
              <a:buFont typeface="Wingdings" panose="05000000000000000000" charset="0"/>
              <a:buChar char="p"/>
              <a:defRPr/>
            </a:pPr>
            <a:r>
              <a:rPr lang="zh-CN" altLang="en-US" sz="1800" b="1" kern="0" dirty="0">
                <a:latin typeface="微软雅黑" panose="020B0503020204020204" charset="-122"/>
                <a:ea typeface="微软雅黑" panose="020B0503020204020204" charset="-122"/>
                <a:cs typeface="微软雅黑" panose="020B0503020204020204" charset="-122"/>
              </a:rPr>
              <a:t>控制节点</a:t>
            </a:r>
            <a:endParaRPr lang="en-US" altLang="zh-CN" sz="1800" b="1" kern="0" dirty="0">
              <a:latin typeface="微软雅黑" panose="020B0503020204020204" charset="-122"/>
              <a:ea typeface="微软雅黑" panose="020B0503020204020204" charset="-122"/>
              <a:cs typeface="微软雅黑" panose="020B0503020204020204" charset="-122"/>
            </a:endParaRPr>
          </a:p>
          <a:p>
            <a:pPr marL="800100" lvl="1" indent="-342900">
              <a:lnSpc>
                <a:spcPct val="130000"/>
              </a:lnSpc>
              <a:buFont typeface="Wingdings" panose="05000000000000000000" pitchFamily="2" charset="2"/>
              <a:buChar char="l"/>
            </a:pPr>
            <a:r>
              <a:rPr lang="zh-CN" altLang="en-US" sz="1400" dirty="0">
                <a:solidFill>
                  <a:srgbClr val="24292F"/>
                </a:solidFill>
                <a:latin typeface="微软雅黑" panose="020B0503020204020204" charset="-122"/>
                <a:ea typeface="微软雅黑" panose="020B0503020204020204" charset="-122"/>
                <a:cs typeface="微软雅黑" panose="020B0503020204020204" charset="-122"/>
              </a:rPr>
              <a:t>支持灵活可配传输任务获取（多源</a:t>
            </a:r>
            <a:r>
              <a:rPr lang="en-US" altLang="zh-CN" sz="1400" dirty="0">
                <a:solidFill>
                  <a:srgbClr val="24292F"/>
                </a:solidFill>
                <a:latin typeface="微软雅黑" panose="020B0503020204020204" charset="-122"/>
                <a:ea typeface="微软雅黑" panose="020B0503020204020204" charset="-122"/>
                <a:cs typeface="微软雅黑" panose="020B0503020204020204" charset="-122"/>
              </a:rPr>
              <a:t>DAQ</a:t>
            </a:r>
            <a:r>
              <a:rPr lang="zh-CN" altLang="en-US" sz="1400" dirty="0">
                <a:solidFill>
                  <a:srgbClr val="24292F"/>
                </a:solidFill>
                <a:latin typeface="微软雅黑" panose="020B0503020204020204" charset="-122"/>
                <a:ea typeface="微软雅黑" panose="020B0503020204020204" charset="-122"/>
                <a:cs typeface="微软雅黑" panose="020B0503020204020204" charset="-122"/>
              </a:rPr>
              <a:t>接口）</a:t>
            </a:r>
            <a:endParaRPr lang="en-US" altLang="zh-CN" sz="1400" dirty="0">
              <a:solidFill>
                <a:srgbClr val="24292F"/>
              </a:solidFill>
              <a:latin typeface="微软雅黑" panose="020B0503020204020204" charset="-122"/>
              <a:ea typeface="微软雅黑" panose="020B0503020204020204" charset="-122"/>
              <a:cs typeface="微软雅黑" panose="020B0503020204020204" charset="-122"/>
            </a:endParaRPr>
          </a:p>
          <a:p>
            <a:pPr marL="800100" lvl="1" indent="-342900">
              <a:lnSpc>
                <a:spcPct val="130000"/>
              </a:lnSpc>
              <a:buFont typeface="Wingdings" panose="05000000000000000000" pitchFamily="2" charset="2"/>
              <a:buChar char="l"/>
            </a:pPr>
            <a:r>
              <a:rPr lang="zh-CN" altLang="en-US" sz="1400" i="0" dirty="0">
                <a:solidFill>
                  <a:srgbClr val="24292F"/>
                </a:solidFill>
                <a:effectLst/>
                <a:latin typeface="微软雅黑" panose="020B0503020204020204" charset="-122"/>
                <a:ea typeface="微软雅黑" panose="020B0503020204020204" charset="-122"/>
                <a:cs typeface="微软雅黑" panose="020B0503020204020204" charset="-122"/>
              </a:rPr>
              <a:t>统一</a:t>
            </a:r>
            <a:r>
              <a:rPr lang="en-US" altLang="zh-CN" sz="1400" i="0" dirty="0">
                <a:solidFill>
                  <a:srgbClr val="24292F"/>
                </a:solidFill>
                <a:effectLst/>
                <a:latin typeface="微软雅黑" panose="020B0503020204020204" charset="-122"/>
                <a:ea typeface="微软雅黑" panose="020B0503020204020204" charset="-122"/>
                <a:cs typeface="微软雅黑" panose="020B0503020204020204" charset="-122"/>
              </a:rPr>
              <a:t>Web</a:t>
            </a:r>
            <a:r>
              <a:rPr lang="zh-CN" altLang="en-US" sz="1400" i="0" dirty="0">
                <a:solidFill>
                  <a:srgbClr val="24292F"/>
                </a:solidFill>
                <a:effectLst/>
                <a:latin typeface="微软雅黑" panose="020B0503020204020204" charset="-122"/>
                <a:ea typeface="微软雅黑" panose="020B0503020204020204" charset="-122"/>
                <a:cs typeface="微软雅黑" panose="020B0503020204020204" charset="-122"/>
              </a:rPr>
              <a:t>门户用于部署和展示</a:t>
            </a:r>
            <a:endParaRPr lang="en-US" altLang="zh-CN" sz="1400" i="0" dirty="0">
              <a:solidFill>
                <a:srgbClr val="24292F"/>
              </a:solidFill>
              <a:effectLst/>
              <a:latin typeface="微软雅黑" panose="020B0503020204020204" charset="-122"/>
              <a:ea typeface="微软雅黑" panose="020B0503020204020204" charset="-122"/>
              <a:cs typeface="微软雅黑" panose="020B0503020204020204" charset="-122"/>
            </a:endParaRPr>
          </a:p>
          <a:p>
            <a:pPr marL="800100" lvl="1" indent="-342900">
              <a:lnSpc>
                <a:spcPct val="130000"/>
              </a:lnSpc>
              <a:buFont typeface="Wingdings" panose="05000000000000000000" pitchFamily="2" charset="2"/>
              <a:buChar char="l"/>
            </a:pPr>
            <a:r>
              <a:rPr lang="zh-CN" altLang="en-US" sz="1400" dirty="0">
                <a:solidFill>
                  <a:srgbClr val="24292F"/>
                </a:solidFill>
                <a:latin typeface="微软雅黑" panose="020B0503020204020204" charset="-122"/>
                <a:ea typeface="微软雅黑" panose="020B0503020204020204" charset="-122"/>
                <a:cs typeface="微软雅黑" panose="020B0503020204020204" charset="-122"/>
              </a:rPr>
              <a:t>采用消息队列技术解耦数据发现和传输</a:t>
            </a:r>
            <a:endParaRPr lang="en-US" altLang="zh-CN" sz="1400" dirty="0">
              <a:solidFill>
                <a:srgbClr val="24292F"/>
              </a:solidFill>
              <a:latin typeface="微软雅黑" panose="020B0503020204020204" charset="-122"/>
              <a:ea typeface="微软雅黑" panose="020B0503020204020204" charset="-122"/>
              <a:cs typeface="微软雅黑" panose="020B0503020204020204" charset="-122"/>
            </a:endParaRPr>
          </a:p>
          <a:p>
            <a:pPr marL="800100" lvl="1" indent="-342900">
              <a:lnSpc>
                <a:spcPct val="130000"/>
              </a:lnSpc>
              <a:buFont typeface="Wingdings" panose="05000000000000000000" pitchFamily="2" charset="2"/>
              <a:buChar char="l"/>
            </a:pPr>
            <a:r>
              <a:rPr lang="zh-CN" altLang="en-US" sz="1400" i="0" dirty="0">
                <a:solidFill>
                  <a:srgbClr val="24292F"/>
                </a:solidFill>
                <a:effectLst/>
                <a:latin typeface="微软雅黑" panose="020B0503020204020204" charset="-122"/>
                <a:ea typeface="微软雅黑" panose="020B0503020204020204" charset="-122"/>
                <a:cs typeface="微软雅黑" panose="020B0503020204020204" charset="-122"/>
              </a:rPr>
              <a:t>基于</a:t>
            </a:r>
            <a:r>
              <a:rPr lang="en-US" altLang="zh-CN" sz="1400" i="0" dirty="0">
                <a:solidFill>
                  <a:srgbClr val="24292F"/>
                </a:solidFill>
                <a:effectLst/>
                <a:latin typeface="微软雅黑" panose="020B0503020204020204" charset="-122"/>
                <a:ea typeface="微软雅黑" panose="020B0503020204020204" charset="-122"/>
                <a:cs typeface="微软雅黑" panose="020B0503020204020204" charset="-122"/>
              </a:rPr>
              <a:t>Redis</a:t>
            </a:r>
            <a:r>
              <a:rPr lang="zh-CN" altLang="en-US" sz="1400" i="0" dirty="0">
                <a:solidFill>
                  <a:srgbClr val="24292F"/>
                </a:solidFill>
                <a:effectLst/>
                <a:latin typeface="微软雅黑" panose="020B0503020204020204" charset="-122"/>
                <a:ea typeface="微软雅黑" panose="020B0503020204020204" charset="-122"/>
                <a:cs typeface="微软雅黑" panose="020B0503020204020204" charset="-122"/>
              </a:rPr>
              <a:t>实现</a:t>
            </a:r>
            <a:r>
              <a:rPr lang="zh-CN" altLang="en-US" sz="1400" dirty="0">
                <a:solidFill>
                  <a:srgbClr val="24292F"/>
                </a:solidFill>
                <a:latin typeface="微软雅黑" panose="020B0503020204020204" charset="-122"/>
                <a:ea typeface="微软雅黑" panose="020B0503020204020204" charset="-122"/>
                <a:cs typeface="微软雅黑" panose="020B0503020204020204" charset="-122"/>
              </a:rPr>
              <a:t>集群</a:t>
            </a:r>
            <a:r>
              <a:rPr lang="zh-CN" altLang="en-US" sz="1400" i="0" dirty="0">
                <a:solidFill>
                  <a:srgbClr val="24292F"/>
                </a:solidFill>
                <a:effectLst/>
                <a:latin typeface="微软雅黑" panose="020B0503020204020204" charset="-122"/>
                <a:ea typeface="微软雅黑" panose="020B0503020204020204" charset="-122"/>
                <a:cs typeface="微软雅黑" panose="020B0503020204020204" charset="-122"/>
              </a:rPr>
              <a:t>管理</a:t>
            </a:r>
            <a:endParaRPr lang="en-US" altLang="zh-CN" sz="1400" i="0" dirty="0">
              <a:solidFill>
                <a:srgbClr val="24292F"/>
              </a:solidFill>
              <a:effectLst/>
              <a:latin typeface="微软雅黑" panose="020B0503020204020204" charset="-122"/>
              <a:ea typeface="微软雅黑" panose="020B0503020204020204" charset="-122"/>
              <a:cs typeface="微软雅黑" panose="020B0503020204020204" charset="-122"/>
            </a:endParaRPr>
          </a:p>
          <a:p>
            <a:pPr marL="285750" indent="-285750" algn="just" defTabSz="685800">
              <a:lnSpc>
                <a:spcPct val="150000"/>
              </a:lnSpc>
              <a:buFont typeface="Wingdings" panose="05000000000000000000" charset="0"/>
              <a:buChar char="p"/>
              <a:defRPr/>
            </a:pPr>
            <a:r>
              <a:rPr lang="zh-CN" altLang="en-US" sz="1800" b="1" kern="0" dirty="0">
                <a:latin typeface="微软雅黑" panose="020B0503020204020204" charset="-122"/>
                <a:ea typeface="微软雅黑" panose="020B0503020204020204" charset="-122"/>
                <a:cs typeface="微软雅黑" panose="020B0503020204020204" charset="-122"/>
              </a:rPr>
              <a:t>传输节点</a:t>
            </a:r>
            <a:endParaRPr lang="en-US" altLang="zh-CN" sz="1800" b="1" kern="0" dirty="0">
              <a:latin typeface="微软雅黑" panose="020B0503020204020204" charset="-122"/>
              <a:ea typeface="微软雅黑" panose="020B0503020204020204" charset="-122"/>
              <a:cs typeface="微软雅黑" panose="020B0503020204020204" charset="-122"/>
            </a:endParaRPr>
          </a:p>
          <a:p>
            <a:pPr marL="800100" lvl="1" indent="-342900">
              <a:lnSpc>
                <a:spcPct val="130000"/>
              </a:lnSpc>
              <a:buFont typeface="Wingdings" panose="05000000000000000000" pitchFamily="2" charset="2"/>
              <a:buChar char="l"/>
            </a:pPr>
            <a:r>
              <a:rPr lang="zh-CN" altLang="en-US" sz="1400" dirty="0">
                <a:solidFill>
                  <a:srgbClr val="24292F"/>
                </a:solidFill>
                <a:latin typeface="微软雅黑" panose="020B0503020204020204" charset="-122"/>
                <a:ea typeface="微软雅黑" panose="020B0503020204020204" charset="-122"/>
                <a:cs typeface="微软雅黑" panose="020B0503020204020204" charset="-122"/>
              </a:rPr>
              <a:t>多节点集群架构与多线程传输机制</a:t>
            </a:r>
          </a:p>
          <a:p>
            <a:pPr marL="800100" lvl="1" indent="-342900">
              <a:lnSpc>
                <a:spcPct val="130000"/>
              </a:lnSpc>
              <a:buFont typeface="Wingdings" panose="05000000000000000000" pitchFamily="2" charset="2"/>
              <a:buChar char="l"/>
            </a:pPr>
            <a:r>
              <a:rPr lang="zh-CN" altLang="en-US" sz="1400" dirty="0">
                <a:solidFill>
                  <a:srgbClr val="24292F"/>
                </a:solidFill>
                <a:latin typeface="微软雅黑" panose="020B0503020204020204" charset="-122"/>
                <a:ea typeface="微软雅黑" panose="020B0503020204020204" charset="-122"/>
                <a:cs typeface="微软雅黑" panose="020B0503020204020204" charset="-122"/>
              </a:rPr>
              <a:t>集成</a:t>
            </a:r>
            <a:r>
              <a:rPr lang="zh-CN" altLang="en-US" sz="1400" i="0" dirty="0">
                <a:solidFill>
                  <a:srgbClr val="24292F"/>
                </a:solidFill>
                <a:effectLst/>
                <a:latin typeface="微软雅黑" panose="020B0503020204020204" charset="-122"/>
                <a:ea typeface="微软雅黑" panose="020B0503020204020204" charset="-122"/>
                <a:cs typeface="微软雅黑" panose="020B0503020204020204" charset="-122"/>
              </a:rPr>
              <a:t>多种传输协议</a:t>
            </a:r>
            <a:r>
              <a:rPr lang="zh-CN" altLang="en-US" sz="1400" dirty="0">
                <a:solidFill>
                  <a:srgbClr val="24292F"/>
                </a:solidFill>
                <a:latin typeface="微软雅黑" panose="020B0503020204020204" charset="-122"/>
                <a:ea typeface="微软雅黑" panose="020B0503020204020204" charset="-122"/>
                <a:cs typeface="微软雅黑" panose="020B0503020204020204" charset="-122"/>
              </a:rPr>
              <a:t>，兼容多类型文件系统</a:t>
            </a:r>
            <a:endParaRPr lang="en-US" altLang="zh-CN" sz="1400" dirty="0">
              <a:solidFill>
                <a:srgbClr val="24292F"/>
              </a:solidFill>
              <a:latin typeface="微软雅黑" panose="020B0503020204020204" charset="-122"/>
              <a:ea typeface="微软雅黑" panose="020B0503020204020204" charset="-122"/>
              <a:cs typeface="微软雅黑" panose="020B0503020204020204" charset="-122"/>
            </a:endParaRPr>
          </a:p>
          <a:p>
            <a:pPr marL="800100" lvl="1" indent="-342900">
              <a:lnSpc>
                <a:spcPct val="130000"/>
              </a:lnSpc>
              <a:buFont typeface="Wingdings" panose="05000000000000000000" pitchFamily="2" charset="2"/>
              <a:buChar char="l"/>
            </a:pPr>
            <a:r>
              <a:rPr lang="zh-CN" altLang="en-US" sz="1400" dirty="0">
                <a:solidFill>
                  <a:srgbClr val="24292F"/>
                </a:solidFill>
                <a:latin typeface="微软雅黑" panose="020B0503020204020204" charset="-122"/>
                <a:ea typeface="微软雅黑" panose="020B0503020204020204" charset="-122"/>
                <a:cs typeface="微软雅黑" panose="020B0503020204020204" charset="-122"/>
              </a:rPr>
              <a:t>数据完整性校验和失败重传</a:t>
            </a:r>
            <a:endParaRPr lang="en-US" altLang="zh-CN" sz="1400" dirty="0">
              <a:solidFill>
                <a:srgbClr val="24292F"/>
              </a:solidFill>
              <a:latin typeface="微软雅黑" panose="020B0503020204020204" charset="-122"/>
              <a:ea typeface="微软雅黑" panose="020B0503020204020204" charset="-122"/>
              <a:cs typeface="微软雅黑" panose="020B0503020204020204" charset="-122"/>
            </a:endParaRPr>
          </a:p>
          <a:p>
            <a:pPr marL="800100" lvl="1" indent="-342900">
              <a:lnSpc>
                <a:spcPct val="130000"/>
              </a:lnSpc>
              <a:buFont typeface="Wingdings" panose="05000000000000000000" pitchFamily="2" charset="2"/>
              <a:buChar char="l"/>
            </a:pPr>
            <a:r>
              <a:rPr lang="zh-CN" altLang="en-US" sz="1400" dirty="0">
                <a:solidFill>
                  <a:srgbClr val="24292F"/>
                </a:solidFill>
                <a:latin typeface="微软雅黑" panose="020B0503020204020204" charset="-122"/>
                <a:ea typeface="微软雅黑" panose="020B0503020204020204" charset="-122"/>
                <a:cs typeface="微软雅黑" panose="020B0503020204020204" charset="-122"/>
              </a:rPr>
              <a:t>通过通用接口与数据管理系统交互</a:t>
            </a:r>
            <a:endParaRPr lang="en-US" altLang="zh-CN" sz="1400" dirty="0">
              <a:solidFill>
                <a:srgbClr val="24292F"/>
              </a:solidFill>
              <a:latin typeface="微软雅黑" panose="020B0503020204020204" charset="-122"/>
              <a:ea typeface="微软雅黑" panose="020B0503020204020204" charset="-122"/>
              <a:cs typeface="微软雅黑" panose="020B0503020204020204" charset="-122"/>
            </a:endParaRPr>
          </a:p>
          <a:p>
            <a:pPr marL="285750" lvl="1" indent="-285750" algn="just" defTabSz="685800">
              <a:lnSpc>
                <a:spcPct val="150000"/>
              </a:lnSpc>
              <a:buFont typeface="Wingdings" panose="05000000000000000000" charset="0"/>
              <a:buChar char="p"/>
              <a:defRPr/>
            </a:pPr>
            <a:r>
              <a:rPr lang="zh-CN" altLang="en-US" b="1" kern="0" dirty="0">
                <a:latin typeface="微软雅黑" panose="020B0503020204020204" charset="-122"/>
                <a:ea typeface="微软雅黑" panose="020B0503020204020204" charset="-122"/>
                <a:cs typeface="微软雅黑" panose="020B0503020204020204" charset="-122"/>
              </a:rPr>
              <a:t>日志和监控</a:t>
            </a:r>
            <a:endParaRPr lang="en-US" altLang="zh-CN" b="1" kern="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263525" y="1084580"/>
            <a:ext cx="6912610" cy="5224780"/>
          </a:xfrm>
          <a:prstGeom prst="rect">
            <a:avLst/>
          </a:prstGeom>
          <a:solidFill>
            <a:srgbClr val="FFFFFF"/>
          </a:solidFill>
          <a:ln w="15875">
            <a:solidFill>
              <a:schemeClr val="accent1">
                <a:lumMod val="20000"/>
                <a:lumOff val="8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矩形 18"/>
          <p:cNvSpPr/>
          <p:nvPr/>
        </p:nvSpPr>
        <p:spPr>
          <a:xfrm>
            <a:off x="479425" y="3157220"/>
            <a:ext cx="6480810" cy="2993390"/>
          </a:xfrm>
          <a:prstGeom prst="rect">
            <a:avLst/>
          </a:prstGeom>
          <a:solidFill>
            <a:schemeClr val="tx2">
              <a:lumMod val="10000"/>
              <a:lumOff val="90000"/>
              <a:alpha val="3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0" name="矩形 29"/>
          <p:cNvSpPr/>
          <p:nvPr/>
        </p:nvSpPr>
        <p:spPr>
          <a:xfrm>
            <a:off x="3075940" y="3710940"/>
            <a:ext cx="3609975" cy="511810"/>
          </a:xfrm>
          <a:prstGeom prst="rect">
            <a:avLst/>
          </a:prstGeom>
          <a:gradFill>
            <a:gsLst>
              <a:gs pos="0">
                <a:schemeClr val="accent1">
                  <a:lumMod val="55000"/>
                  <a:lumOff val="45000"/>
                </a:schemeClr>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buClrTx/>
              <a:buSzTx/>
              <a:buFontTx/>
            </a:pPr>
            <a:endParaRPr lang="zh-CN" altLang="en-US" dirty="0">
              <a:latin typeface="+mn-ea"/>
              <a:sym typeface="+mn-ea"/>
            </a:endParaRPr>
          </a:p>
        </p:txBody>
      </p:sp>
      <p:sp>
        <p:nvSpPr>
          <p:cNvPr id="31" name="矩形 30"/>
          <p:cNvSpPr/>
          <p:nvPr/>
        </p:nvSpPr>
        <p:spPr>
          <a:xfrm>
            <a:off x="3075940" y="4229100"/>
            <a:ext cx="3609975" cy="1778635"/>
          </a:xfrm>
          <a:prstGeom prst="rect">
            <a:avLst/>
          </a:prstGeom>
          <a:solidFill>
            <a:schemeClr val="bg1"/>
          </a:solidFill>
          <a:ln w="12700" cmpd="sng">
            <a:solidFill>
              <a:schemeClr val="bg2">
                <a:lumMod val="90000"/>
              </a:schemeClr>
            </a:solidFill>
            <a:prstDash val="solid"/>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2000" b="1" dirty="0">
              <a:solidFill>
                <a:schemeClr val="accent1"/>
              </a:solidFill>
              <a:cs typeface="微软雅黑" panose="020B0503020204020204" charset="-122"/>
              <a:sym typeface="+mn-ea"/>
            </a:endParaRPr>
          </a:p>
        </p:txBody>
      </p:sp>
      <p:sp>
        <p:nvSpPr>
          <p:cNvPr id="16" name="矩形 15"/>
          <p:cNvSpPr/>
          <p:nvPr/>
        </p:nvSpPr>
        <p:spPr>
          <a:xfrm>
            <a:off x="479425" y="1684020"/>
            <a:ext cx="6480810" cy="1384935"/>
          </a:xfrm>
          <a:prstGeom prst="rect">
            <a:avLst/>
          </a:prstGeom>
          <a:solidFill>
            <a:schemeClr val="tx2">
              <a:lumMod val="10000"/>
              <a:lumOff val="90000"/>
              <a:alpha val="3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nvSpPr>
        <p:spPr>
          <a:xfrm>
            <a:off x="2207895" y="1196975"/>
            <a:ext cx="3408680" cy="398780"/>
          </a:xfrm>
          <a:prstGeom prst="rect">
            <a:avLst/>
          </a:prstGeom>
          <a:noFill/>
        </p:spPr>
        <p:txBody>
          <a:bodyPr wrap="square" rtlCol="0" anchor="t">
            <a:spAutoFit/>
          </a:bodyPr>
          <a:lstStyle/>
          <a:p>
            <a:r>
              <a:rPr lang="zh-CN" altLang="en-US" sz="2000" b="1" dirty="0">
                <a:latin typeface="+mn-ea"/>
                <a:sym typeface="+mn-ea"/>
              </a:rPr>
              <a:t>多源</a:t>
            </a:r>
            <a:r>
              <a:rPr lang="en-US" altLang="zh-CN" sz="2000" b="1" dirty="0">
                <a:latin typeface="+mn-ea"/>
                <a:sym typeface="+mn-ea"/>
              </a:rPr>
              <a:t>DAQ</a:t>
            </a:r>
            <a:r>
              <a:rPr lang="zh-CN" altLang="en-US" sz="2000" b="1" dirty="0">
                <a:latin typeface="+mn-ea"/>
                <a:sym typeface="+mn-ea"/>
              </a:rPr>
              <a:t>接口功能模块设计</a:t>
            </a:r>
          </a:p>
        </p:txBody>
      </p:sp>
      <p:sp>
        <p:nvSpPr>
          <p:cNvPr id="11" name="燕尾形 10"/>
          <p:cNvSpPr/>
          <p:nvPr>
            <p:custDataLst>
              <p:tags r:id="rId2"/>
            </p:custDataLst>
          </p:nvPr>
        </p:nvSpPr>
        <p:spPr>
          <a:xfrm>
            <a:off x="831974" y="2251094"/>
            <a:ext cx="1708507" cy="529275"/>
          </a:xfrm>
          <a:prstGeom prst="chevron">
            <a:avLst/>
          </a:prstGeom>
          <a:gradFill>
            <a:gsLst>
              <a:gs pos="0">
                <a:schemeClr val="accent1">
                  <a:lumMod val="55000"/>
                  <a:lumOff val="45000"/>
                </a:schemeClr>
              </a:gs>
              <a:gs pos="100000">
                <a:schemeClr val="accent1"/>
              </a:gs>
            </a:gsLst>
            <a:lin ang="0" scaled="0"/>
          </a:gradFill>
          <a:ln>
            <a:noFill/>
          </a:ln>
          <a:effectLst>
            <a:outerShdw blurRad="152400" dist="88900" dir="8100000" algn="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dirty="0">
                <a:latin typeface="+mn-ea"/>
                <a:sym typeface="+mn-ea"/>
              </a:rPr>
              <a:t>实验</a:t>
            </a:r>
            <a:endParaRPr lang="zh-CN" altLang="en-US" b="1" cap="all" dirty="0">
              <a:solidFill>
                <a:srgbClr val="FFFFFF"/>
              </a:solidFill>
              <a:uFillTx/>
              <a:latin typeface="+mn-ea"/>
              <a:cs typeface="+mn-ea"/>
              <a:sym typeface="+mn-ea"/>
            </a:endParaRPr>
          </a:p>
        </p:txBody>
      </p:sp>
      <p:sp>
        <p:nvSpPr>
          <p:cNvPr id="12" name="燕尾形 11"/>
          <p:cNvSpPr/>
          <p:nvPr>
            <p:custDataLst>
              <p:tags r:id="rId3"/>
            </p:custDataLst>
          </p:nvPr>
        </p:nvSpPr>
        <p:spPr>
          <a:xfrm>
            <a:off x="2669077" y="2251094"/>
            <a:ext cx="1708507" cy="529275"/>
          </a:xfrm>
          <a:prstGeom prst="chevron">
            <a:avLst/>
          </a:prstGeom>
          <a:gradFill>
            <a:gsLst>
              <a:gs pos="0">
                <a:schemeClr val="accent1">
                  <a:lumMod val="70000"/>
                  <a:lumOff val="30000"/>
                </a:schemeClr>
              </a:gs>
              <a:gs pos="100000">
                <a:schemeClr val="accent1">
                  <a:lumMod val="95000"/>
                </a:schemeClr>
              </a:gs>
            </a:gsLst>
            <a:lin ang="0" scaled="0"/>
          </a:gradFill>
          <a:ln>
            <a:noFill/>
          </a:ln>
          <a:effectLst>
            <a:outerShdw blurRad="152400" dist="88900" dir="8100000" algn="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dirty="0">
                <a:latin typeface="+mn-ea"/>
                <a:sym typeface="+mn-ea"/>
              </a:rPr>
              <a:t>传输任务</a:t>
            </a:r>
            <a:endParaRPr lang="zh-CN" altLang="en-US" b="1" cap="all" dirty="0">
              <a:solidFill>
                <a:srgbClr val="FFFFFF"/>
              </a:solidFill>
              <a:uFillTx/>
              <a:latin typeface="+mn-ea"/>
              <a:cs typeface="+mn-ea"/>
              <a:sym typeface="+mn-ea"/>
            </a:endParaRPr>
          </a:p>
        </p:txBody>
      </p:sp>
      <p:sp>
        <p:nvSpPr>
          <p:cNvPr id="13" name="燕尾形 12"/>
          <p:cNvSpPr/>
          <p:nvPr>
            <p:custDataLst>
              <p:tags r:id="rId4"/>
            </p:custDataLst>
          </p:nvPr>
        </p:nvSpPr>
        <p:spPr>
          <a:xfrm>
            <a:off x="4448810" y="2251075"/>
            <a:ext cx="2124710" cy="529590"/>
          </a:xfrm>
          <a:prstGeom prst="chevron">
            <a:avLst/>
          </a:prstGeom>
          <a:gradFill>
            <a:gsLst>
              <a:gs pos="0">
                <a:schemeClr val="accent1">
                  <a:lumMod val="85000"/>
                  <a:lumOff val="15000"/>
                </a:schemeClr>
              </a:gs>
              <a:gs pos="100000">
                <a:schemeClr val="accent1">
                  <a:lumMod val="90000"/>
                </a:schemeClr>
              </a:gs>
            </a:gsLst>
            <a:lin ang="0" scaled="0"/>
          </a:gradFill>
          <a:ln>
            <a:noFill/>
          </a:ln>
          <a:effectLst>
            <a:outerShdw blurRad="152400" dist="88900" dir="8100000" algn="tr"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en-US" altLang="zh-CN" dirty="0">
                <a:latin typeface="+mn-ea"/>
                <a:sym typeface="+mn-ea"/>
              </a:rPr>
              <a:t>DAQ</a:t>
            </a:r>
            <a:r>
              <a:rPr lang="zh-CN" altLang="en-US" dirty="0">
                <a:latin typeface="+mn-ea"/>
                <a:sym typeface="+mn-ea"/>
              </a:rPr>
              <a:t>接口管理</a:t>
            </a:r>
            <a:endParaRPr lang="zh-CN" altLang="en-US" b="1" cap="all" dirty="0">
              <a:solidFill>
                <a:srgbClr val="FFFFFF"/>
              </a:solidFill>
              <a:uFillTx/>
              <a:latin typeface="+mn-ea"/>
              <a:cs typeface="+mn-ea"/>
              <a:sym typeface="+mn-ea"/>
            </a:endParaRPr>
          </a:p>
        </p:txBody>
      </p:sp>
      <p:sp>
        <p:nvSpPr>
          <p:cNvPr id="18" name="文本框 17"/>
          <p:cNvSpPr txBox="1"/>
          <p:nvPr/>
        </p:nvSpPr>
        <p:spPr>
          <a:xfrm>
            <a:off x="2352040" y="1701165"/>
            <a:ext cx="3408680" cy="460375"/>
          </a:xfrm>
          <a:prstGeom prst="rect">
            <a:avLst/>
          </a:prstGeom>
          <a:noFill/>
        </p:spPr>
        <p:txBody>
          <a:bodyPr wrap="square" rtlCol="0" anchor="t">
            <a:spAutoFit/>
          </a:bodyPr>
          <a:lstStyle/>
          <a:p>
            <a:pPr lvl="1" indent="0">
              <a:lnSpc>
                <a:spcPct val="120000"/>
              </a:lnSpc>
              <a:spcBef>
                <a:spcPts val="900"/>
              </a:spcBef>
              <a:buFont typeface="Wingdings" panose="05000000000000000000" pitchFamily="2" charset="2"/>
              <a:buNone/>
            </a:pPr>
            <a:r>
              <a:rPr lang="zh-CN" altLang="en-US" sz="2000" b="1" dirty="0">
                <a:solidFill>
                  <a:schemeClr val="accent1"/>
                </a:solidFill>
                <a:latin typeface="+mn-ea"/>
                <a:sym typeface="+mn-ea"/>
              </a:rPr>
              <a:t>基于配置实现</a:t>
            </a:r>
          </a:p>
        </p:txBody>
      </p:sp>
      <p:sp>
        <p:nvSpPr>
          <p:cNvPr id="20" name="文本框 19"/>
          <p:cNvSpPr txBox="1"/>
          <p:nvPr/>
        </p:nvSpPr>
        <p:spPr>
          <a:xfrm>
            <a:off x="2352040" y="3174365"/>
            <a:ext cx="3408680" cy="460375"/>
          </a:xfrm>
          <a:prstGeom prst="rect">
            <a:avLst/>
          </a:prstGeom>
          <a:noFill/>
        </p:spPr>
        <p:txBody>
          <a:bodyPr wrap="square" rtlCol="0" anchor="t">
            <a:spAutoFit/>
          </a:bodyPr>
          <a:lstStyle/>
          <a:p>
            <a:pPr lvl="1" indent="0" algn="l">
              <a:lnSpc>
                <a:spcPct val="120000"/>
              </a:lnSpc>
              <a:spcBef>
                <a:spcPts val="900"/>
              </a:spcBef>
              <a:buFont typeface="Wingdings" panose="05000000000000000000" pitchFamily="2" charset="2"/>
              <a:buNone/>
            </a:pPr>
            <a:r>
              <a:rPr sz="2000" b="1" dirty="0">
                <a:solidFill>
                  <a:schemeClr val="accent1"/>
                </a:solidFill>
                <a:latin typeface="+mn-ea"/>
                <a:sym typeface="+mn-ea"/>
              </a:rPr>
              <a:t>数据获取方式</a:t>
            </a:r>
            <a:endParaRPr lang="zh-CN" altLang="en-US" sz="2000" b="1" dirty="0">
              <a:solidFill>
                <a:schemeClr val="accent1"/>
              </a:solidFill>
              <a:latin typeface="+mn-ea"/>
              <a:sym typeface="+mn-ea"/>
            </a:endParaRPr>
          </a:p>
        </p:txBody>
      </p:sp>
      <p:sp>
        <p:nvSpPr>
          <p:cNvPr id="21" name="矩形 20"/>
          <p:cNvSpPr/>
          <p:nvPr/>
        </p:nvSpPr>
        <p:spPr>
          <a:xfrm>
            <a:off x="697230" y="3717290"/>
            <a:ext cx="2258060" cy="511810"/>
          </a:xfrm>
          <a:prstGeom prst="rect">
            <a:avLst/>
          </a:prstGeom>
          <a:gradFill>
            <a:gsLst>
              <a:gs pos="0">
                <a:schemeClr val="accent1">
                  <a:lumMod val="55000"/>
                  <a:lumOff val="45000"/>
                </a:schemeClr>
              </a:gs>
              <a:gs pos="100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buClrTx/>
              <a:buSzTx/>
              <a:buFontTx/>
            </a:pPr>
            <a:endParaRPr lang="zh-CN" altLang="en-US" dirty="0">
              <a:latin typeface="+mn-ea"/>
              <a:sym typeface="+mn-ea"/>
            </a:endParaRPr>
          </a:p>
        </p:txBody>
      </p:sp>
      <p:sp>
        <p:nvSpPr>
          <p:cNvPr id="24" name="文本框 23"/>
          <p:cNvSpPr txBox="1"/>
          <p:nvPr/>
        </p:nvSpPr>
        <p:spPr>
          <a:xfrm>
            <a:off x="3773805" y="3717925"/>
            <a:ext cx="1944370" cy="423545"/>
          </a:xfrm>
          <a:prstGeom prst="rect">
            <a:avLst/>
          </a:prstGeom>
          <a:noFill/>
        </p:spPr>
        <p:txBody>
          <a:bodyPr wrap="square" rtlCol="0">
            <a:spAutoFit/>
          </a:bodyPr>
          <a:lstStyle/>
          <a:p>
            <a:pPr marL="0" lvl="2" indent="0" algn="ctr" fontAlgn="auto">
              <a:lnSpc>
                <a:spcPct val="120000"/>
              </a:lnSpc>
              <a:spcBef>
                <a:spcPts val="900"/>
              </a:spcBef>
              <a:buFont typeface="Wingdings" panose="05000000000000000000" pitchFamily="2" charset="2"/>
              <a:buNone/>
            </a:pPr>
            <a:r>
              <a:rPr lang="en-US" altLang="zh-CN" b="1">
                <a:solidFill>
                  <a:schemeClr val="bg1"/>
                </a:solidFill>
                <a:latin typeface="微软雅黑" panose="020B0503020204020204" charset="-122"/>
                <a:ea typeface="微软雅黑" panose="020B0503020204020204" charset="-122"/>
                <a:sym typeface="+mn-ea"/>
              </a:rPr>
              <a:t>目录监听</a:t>
            </a:r>
            <a:endParaRPr lang="en-US" altLang="zh-CN" sz="1600" b="1">
              <a:solidFill>
                <a:schemeClr val="bg1"/>
              </a:solidFill>
              <a:latin typeface="微软雅黑" panose="020B0503020204020204" charset="-122"/>
              <a:ea typeface="微软雅黑" panose="020B0503020204020204" charset="-122"/>
              <a:sym typeface="+mn-ea"/>
            </a:endParaRPr>
          </a:p>
        </p:txBody>
      </p:sp>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891" y="3301333"/>
            <a:ext cx="4238239" cy="2705505"/>
          </a:xfrm>
          <a:prstGeom prst="rect">
            <a:avLst/>
          </a:prstGeom>
        </p:spPr>
      </p:pic>
      <p:pic>
        <p:nvPicPr>
          <p:cNvPr id="46" name="图片 45"/>
          <p:cNvPicPr>
            <a:picLocks noChangeAspect="1"/>
          </p:cNvPicPr>
          <p:nvPr/>
        </p:nvPicPr>
        <p:blipFill rotWithShape="1">
          <a:blip r:embed="rId7"/>
          <a:srcRect t="7140" r="38389"/>
          <a:stretch>
            <a:fillRect/>
          </a:stretch>
        </p:blipFill>
        <p:spPr>
          <a:xfrm>
            <a:off x="7320136" y="1268760"/>
            <a:ext cx="4238239" cy="1715604"/>
          </a:xfrm>
          <a:prstGeom prst="rect">
            <a:avLst/>
          </a:prstGeom>
        </p:spPr>
      </p:pic>
      <p:sp>
        <p:nvSpPr>
          <p:cNvPr id="45" name="文本框 44"/>
          <p:cNvSpPr txBox="1"/>
          <p:nvPr/>
        </p:nvSpPr>
        <p:spPr>
          <a:xfrm>
            <a:off x="8869873" y="6021035"/>
            <a:ext cx="1377315" cy="275590"/>
          </a:xfrm>
          <a:prstGeom prst="rect">
            <a:avLst/>
          </a:prstGeom>
          <a:noFill/>
        </p:spPr>
        <p:txBody>
          <a:bodyPr wrap="none" rtlCol="0">
            <a:spAutoFit/>
          </a:bodyPr>
          <a:lstStyle/>
          <a:p>
            <a:r>
              <a:rPr lang="zh-CN" altLang="en-US" sz="1200" dirty="0">
                <a:latin typeface="微软雅黑" panose="020B0503020204020204" charset="-122"/>
                <a:ea typeface="微软雅黑" panose="020B0503020204020204" charset="-122"/>
                <a:cs typeface="微软雅黑" panose="020B0503020204020204" charset="-122"/>
              </a:rPr>
              <a:t>多源</a:t>
            </a:r>
            <a:r>
              <a:rPr lang="en-US" altLang="zh-CN" sz="1200" dirty="0">
                <a:latin typeface="微软雅黑" panose="020B0503020204020204" charset="-122"/>
                <a:ea typeface="微软雅黑" panose="020B0503020204020204" charset="-122"/>
                <a:cs typeface="微软雅黑" panose="020B0503020204020204" charset="-122"/>
              </a:rPr>
              <a:t>DAQ</a:t>
            </a:r>
            <a:r>
              <a:rPr lang="zh-CN" altLang="en-US" sz="1200" dirty="0">
                <a:latin typeface="微软雅黑" panose="020B0503020204020204" charset="-122"/>
                <a:ea typeface="微软雅黑" panose="020B0503020204020204" charset="-122"/>
                <a:cs typeface="微软雅黑" panose="020B0503020204020204" charset="-122"/>
              </a:rPr>
              <a:t>接口设计</a:t>
            </a:r>
          </a:p>
        </p:txBody>
      </p:sp>
      <p:sp>
        <p:nvSpPr>
          <p:cNvPr id="26" name="文本框 25"/>
          <p:cNvSpPr txBox="1"/>
          <p:nvPr/>
        </p:nvSpPr>
        <p:spPr>
          <a:xfrm>
            <a:off x="8606031" y="2969225"/>
            <a:ext cx="1899285" cy="275590"/>
          </a:xfrm>
          <a:prstGeom prst="rect">
            <a:avLst/>
          </a:prstGeom>
          <a:noFill/>
        </p:spPr>
        <p:txBody>
          <a:bodyPr wrap="none" rtlCol="0">
            <a:spAutoFit/>
          </a:bodyPr>
          <a:lstStyle/>
          <a:p>
            <a:pPr algn="l"/>
            <a:r>
              <a:rPr lang="en-US" altLang="zh-CN" sz="1200" dirty="0">
                <a:latin typeface="微软雅黑" panose="020B0503020204020204" charset="-122"/>
                <a:ea typeface="微软雅黑" panose="020B0503020204020204" charset="-122"/>
                <a:cs typeface="微软雅黑" panose="020B0503020204020204" charset="-122"/>
                <a:sym typeface="+mn-ea"/>
              </a:rPr>
              <a:t>DAQ</a:t>
            </a:r>
            <a:r>
              <a:rPr lang="zh-CN" altLang="en-US" sz="1200" dirty="0">
                <a:latin typeface="微软雅黑" panose="020B0503020204020204" charset="-122"/>
                <a:ea typeface="微软雅黑" panose="020B0503020204020204" charset="-122"/>
                <a:cs typeface="微软雅黑" panose="020B0503020204020204" charset="-122"/>
                <a:sym typeface="+mn-ea"/>
              </a:rPr>
              <a:t>接口数据库接口配置</a:t>
            </a:r>
            <a:endParaRPr lang="en-US" altLang="zh-CN" sz="1200" dirty="0">
              <a:latin typeface="微软雅黑" panose="020B0503020204020204" charset="-122"/>
              <a:ea typeface="微软雅黑" panose="020B0503020204020204" charset="-122"/>
              <a:cs typeface="微软雅黑" panose="020B0503020204020204" charset="-122"/>
              <a:sym typeface="+mn-ea"/>
            </a:endParaRPr>
          </a:p>
        </p:txBody>
      </p:sp>
      <p:sp>
        <p:nvSpPr>
          <p:cNvPr id="27" name="矩形 26"/>
          <p:cNvSpPr/>
          <p:nvPr/>
        </p:nvSpPr>
        <p:spPr>
          <a:xfrm>
            <a:off x="697230" y="4229100"/>
            <a:ext cx="2258060" cy="1778635"/>
          </a:xfrm>
          <a:prstGeom prst="rect">
            <a:avLst/>
          </a:prstGeom>
          <a:solidFill>
            <a:schemeClr val="bg1"/>
          </a:solidFill>
          <a:ln w="12700" cmpd="sng">
            <a:solidFill>
              <a:schemeClr val="bg2">
                <a:lumMod val="90000"/>
              </a:schemeClr>
            </a:solidFill>
            <a:prstDash val="solid"/>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2000" b="1" dirty="0">
              <a:solidFill>
                <a:schemeClr val="accent1"/>
              </a:solidFill>
              <a:cs typeface="微软雅黑" panose="020B0503020204020204" charset="-122"/>
              <a:sym typeface="+mn-ea"/>
            </a:endParaRPr>
          </a:p>
        </p:txBody>
      </p:sp>
      <p:sp>
        <p:nvSpPr>
          <p:cNvPr id="23" name="文本框 22"/>
          <p:cNvSpPr txBox="1"/>
          <p:nvPr/>
        </p:nvSpPr>
        <p:spPr>
          <a:xfrm>
            <a:off x="913448" y="4290695"/>
            <a:ext cx="2159635" cy="1863725"/>
          </a:xfrm>
          <a:prstGeom prst="rect">
            <a:avLst/>
          </a:prstGeom>
          <a:noFill/>
        </p:spPr>
        <p:txBody>
          <a:bodyPr wrap="square" rtlCol="0">
            <a:spAutoFit/>
          </a:bodyPr>
          <a:lstStyle/>
          <a:p>
            <a:pPr marL="285750" lvl="2" indent="-285750" algn="l" fontAlgn="auto">
              <a:lnSpc>
                <a:spcPct val="120000"/>
              </a:lnSpc>
              <a:spcBef>
                <a:spcPts val="900"/>
              </a:spcBef>
              <a:buFont typeface="Wingdings" panose="05000000000000000000" charset="0"/>
              <a:buChar char="l"/>
            </a:pPr>
            <a:r>
              <a:rPr lang="zh-CN" altLang="en-US" sz="1600"/>
              <a:t>数据库类型</a:t>
            </a:r>
          </a:p>
          <a:p>
            <a:pPr marL="285750" lvl="2" indent="-285750" algn="l" fontAlgn="auto">
              <a:lnSpc>
                <a:spcPct val="120000"/>
              </a:lnSpc>
              <a:spcBef>
                <a:spcPts val="900"/>
              </a:spcBef>
              <a:buFont typeface="Wingdings" panose="05000000000000000000" charset="0"/>
              <a:buChar char="l"/>
            </a:pPr>
            <a:r>
              <a:rPr lang="zh-CN" altLang="en-US" sz="1600"/>
              <a:t>接口地址</a:t>
            </a:r>
          </a:p>
          <a:p>
            <a:pPr marL="285750" lvl="2" indent="-285750" algn="l" fontAlgn="auto">
              <a:lnSpc>
                <a:spcPct val="120000"/>
              </a:lnSpc>
              <a:spcBef>
                <a:spcPts val="900"/>
              </a:spcBef>
              <a:buFont typeface="Wingdings" panose="05000000000000000000" charset="0"/>
              <a:buChar char="l"/>
            </a:pPr>
            <a:r>
              <a:rPr lang="zh-CN" altLang="en-US" sz="1600"/>
              <a:t>认证信息</a:t>
            </a:r>
          </a:p>
          <a:p>
            <a:pPr marL="285750" lvl="2" indent="-285750" algn="l" fontAlgn="auto">
              <a:lnSpc>
                <a:spcPct val="120000"/>
              </a:lnSpc>
              <a:spcBef>
                <a:spcPts val="900"/>
              </a:spcBef>
              <a:buFont typeface="Wingdings" panose="05000000000000000000" charset="0"/>
              <a:buChar char="l"/>
            </a:pPr>
            <a:r>
              <a:rPr lang="zh-CN" altLang="en-US" sz="1600"/>
              <a:t>交互语句</a:t>
            </a:r>
            <a:endParaRPr lang="en-US" altLang="zh-CN" sz="1600"/>
          </a:p>
          <a:p>
            <a:pPr marL="0" lvl="0" indent="0" algn="l" fontAlgn="auto">
              <a:buNone/>
            </a:pPr>
            <a:endParaRPr lang="en-US" altLang="zh-CN" sz="1600"/>
          </a:p>
        </p:txBody>
      </p:sp>
      <p:sp>
        <p:nvSpPr>
          <p:cNvPr id="29" name="文本框 28"/>
          <p:cNvSpPr txBox="1"/>
          <p:nvPr/>
        </p:nvSpPr>
        <p:spPr>
          <a:xfrm>
            <a:off x="913448" y="3758565"/>
            <a:ext cx="1950720" cy="423545"/>
          </a:xfrm>
          <a:prstGeom prst="rect">
            <a:avLst/>
          </a:prstGeom>
          <a:noFill/>
        </p:spPr>
        <p:txBody>
          <a:bodyPr wrap="square" rtlCol="0" anchor="t">
            <a:spAutoFit/>
          </a:bodyPr>
          <a:lstStyle/>
          <a:p>
            <a:pPr marL="0" lvl="2" indent="0" algn="ctr" fontAlgn="auto">
              <a:lnSpc>
                <a:spcPct val="120000"/>
              </a:lnSpc>
              <a:spcBef>
                <a:spcPts val="900"/>
              </a:spcBef>
              <a:buNone/>
            </a:pPr>
            <a:r>
              <a:rPr lang="en-US" altLang="zh-CN" b="1">
                <a:solidFill>
                  <a:schemeClr val="bg1"/>
                </a:solidFill>
                <a:latin typeface="Arial" panose="020B0604020202020204" pitchFamily="34" charset="0"/>
                <a:cs typeface="Arial" panose="020B0604020202020204" pitchFamily="34" charset="0"/>
                <a:sym typeface="+mn-ea"/>
              </a:rPr>
              <a:t>DAQ</a:t>
            </a:r>
            <a:r>
              <a:rPr lang="zh-CN" altLang="en-US" b="1">
                <a:solidFill>
                  <a:schemeClr val="bg1"/>
                </a:solidFill>
                <a:latin typeface="Arial" panose="020B0604020202020204" pitchFamily="34" charset="0"/>
                <a:cs typeface="Arial" panose="020B0604020202020204" pitchFamily="34" charset="0"/>
                <a:sym typeface="+mn-ea"/>
              </a:rPr>
              <a:t>数据库接口</a:t>
            </a:r>
          </a:p>
        </p:txBody>
      </p:sp>
      <p:sp>
        <p:nvSpPr>
          <p:cNvPr id="32" name="文本框 31"/>
          <p:cNvSpPr txBox="1"/>
          <p:nvPr/>
        </p:nvSpPr>
        <p:spPr>
          <a:xfrm>
            <a:off x="3322955" y="4293235"/>
            <a:ext cx="3256280" cy="1501775"/>
          </a:xfrm>
          <a:prstGeom prst="rect">
            <a:avLst/>
          </a:prstGeom>
          <a:noFill/>
        </p:spPr>
        <p:txBody>
          <a:bodyPr wrap="square" rtlCol="0" anchor="t">
            <a:spAutoFit/>
          </a:bodyPr>
          <a:lstStyle/>
          <a:p>
            <a:pPr marL="285750" lvl="3" indent="-285750" fontAlgn="auto">
              <a:lnSpc>
                <a:spcPct val="120000"/>
              </a:lnSpc>
              <a:spcBef>
                <a:spcPts val="900"/>
              </a:spcBef>
              <a:buFont typeface="Wingdings" panose="05000000000000000000" charset="0"/>
              <a:buChar char="l"/>
            </a:pPr>
            <a:r>
              <a:rPr lang="en-US" altLang="zh-CN" sz="1600">
                <a:latin typeface="Arial" panose="020B0604020202020204" pitchFamily="34" charset="0"/>
                <a:cs typeface="Arial" panose="020B0604020202020204" pitchFamily="34" charset="0"/>
                <a:sym typeface="+mn-ea"/>
              </a:rPr>
              <a:t>兼容POSIX/xrootd存储接口</a:t>
            </a:r>
          </a:p>
          <a:p>
            <a:pPr marL="285750" lvl="3" indent="-285750" fontAlgn="auto">
              <a:lnSpc>
                <a:spcPct val="120000"/>
              </a:lnSpc>
              <a:spcBef>
                <a:spcPts val="900"/>
              </a:spcBef>
              <a:buFont typeface="Wingdings" panose="05000000000000000000" charset="0"/>
              <a:buChar char="l"/>
            </a:pPr>
            <a:r>
              <a:rPr lang="en-US" altLang="zh-CN" sz="1600">
                <a:latin typeface="Arial" panose="020B0604020202020204" pitchFamily="34" charset="0"/>
                <a:cs typeface="Arial" panose="020B0604020202020204" pitchFamily="34" charset="0"/>
                <a:sym typeface="+mn-ea"/>
              </a:rPr>
              <a:t>基于正则的目录和文件的匹配</a:t>
            </a:r>
          </a:p>
          <a:p>
            <a:pPr marL="285750" lvl="3" indent="-285750" fontAlgn="auto">
              <a:lnSpc>
                <a:spcPct val="120000"/>
              </a:lnSpc>
              <a:spcBef>
                <a:spcPts val="900"/>
              </a:spcBef>
              <a:buFont typeface="Wingdings" panose="05000000000000000000" charset="0"/>
              <a:buChar char="l"/>
            </a:pPr>
            <a:r>
              <a:rPr lang="en-US" altLang="zh-CN" sz="1600">
                <a:latin typeface="Arial" panose="020B0604020202020204" pitchFamily="34" charset="0"/>
                <a:cs typeface="Arial" panose="020B0604020202020204" pitchFamily="34" charset="0"/>
                <a:sym typeface="+mn-ea"/>
              </a:rPr>
              <a:t>通过文件 mtime 判定实时生成文件的完成状态</a:t>
            </a:r>
          </a:p>
        </p:txBody>
      </p:sp>
      <p:sp>
        <p:nvSpPr>
          <p:cNvPr id="36" name="文本框 35"/>
          <p:cNvSpPr txBox="1"/>
          <p:nvPr/>
        </p:nvSpPr>
        <p:spPr>
          <a:xfrm>
            <a:off x="1224280" y="44450"/>
            <a:ext cx="6096000" cy="706755"/>
          </a:xfrm>
          <a:prstGeom prst="rect">
            <a:avLst/>
          </a:prstGeom>
          <a:noFill/>
        </p:spPr>
        <p:txBody>
          <a:bodyPr wrap="square" rtlCol="0" anchor="t">
            <a:spAutoFit/>
          </a:bodyPr>
          <a:lstStyle/>
          <a:p>
            <a:r>
              <a:rPr lang="zh-CN" altLang="en-US" sz="4000" b="1" dirty="0">
                <a:solidFill>
                  <a:srgbClr val="283C9D"/>
                </a:solidFill>
                <a:latin typeface="Arial" panose="020B0604020202020204" pitchFamily="34" charset="0"/>
                <a:ea typeface="+mj-ea"/>
                <a:cs typeface="Arial" panose="020B0604020202020204" pitchFamily="34" charset="0"/>
                <a:sym typeface="+mn-ea"/>
              </a:rPr>
              <a:t>模块功能</a:t>
            </a:r>
            <a:r>
              <a:rPr lang="en-US" altLang="zh-CN" sz="4000" b="1" dirty="0">
                <a:solidFill>
                  <a:srgbClr val="283C9D"/>
                </a:solidFill>
                <a:latin typeface="Arial" panose="020B0604020202020204" pitchFamily="34" charset="0"/>
                <a:ea typeface="+mj-ea"/>
                <a:cs typeface="Arial" panose="020B0604020202020204" pitchFamily="34" charset="0"/>
                <a:sym typeface="+mn-ea"/>
              </a:rPr>
              <a:t>-</a:t>
            </a:r>
            <a:r>
              <a:rPr lang="zh-CN" altLang="en-US" sz="4000" b="1" dirty="0">
                <a:solidFill>
                  <a:srgbClr val="283C9D"/>
                </a:solidFill>
                <a:latin typeface="Arial" panose="020B0604020202020204" pitchFamily="34" charset="0"/>
                <a:ea typeface="+mj-ea"/>
                <a:cs typeface="Arial" panose="020B0604020202020204" pitchFamily="34" charset="0"/>
                <a:sym typeface="+mn-ea"/>
              </a:rPr>
              <a:t>多源</a:t>
            </a:r>
            <a:r>
              <a:rPr lang="en-US" altLang="zh-CN" sz="4000" b="1" dirty="0">
                <a:solidFill>
                  <a:srgbClr val="283C9D"/>
                </a:solidFill>
                <a:latin typeface="Arial" panose="020B0604020202020204" pitchFamily="34" charset="0"/>
                <a:ea typeface="+mj-ea"/>
                <a:cs typeface="Arial" panose="020B0604020202020204" pitchFamily="34" charset="0"/>
                <a:sym typeface="+mn-ea"/>
              </a:rPr>
              <a:t>DAQ</a:t>
            </a:r>
            <a:r>
              <a:rPr lang="zh-CN" altLang="en-US" sz="4000" b="1" dirty="0">
                <a:solidFill>
                  <a:srgbClr val="283C9D"/>
                </a:solidFill>
                <a:latin typeface="Arial" panose="020B0604020202020204" pitchFamily="34" charset="0"/>
                <a:ea typeface="+mj-ea"/>
                <a:cs typeface="Arial" panose="020B0604020202020204" pitchFamily="34" charset="0"/>
                <a:sym typeface="+mn-ea"/>
              </a:rPr>
              <a:t>接口</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Arial" panose="020B0604020202020204" pitchFamily="34" charset="0"/>
                <a:ea typeface="+mj-ea"/>
                <a:cs typeface="Arial" panose="020B0604020202020204" pitchFamily="34" charset="0"/>
              </a:rPr>
              <a:t>传输任务获取</a:t>
            </a:r>
            <a:r>
              <a:rPr lang="en-US" altLang="zh-CN" sz="4000" dirty="0">
                <a:solidFill>
                  <a:srgbClr val="283C9D"/>
                </a:solidFill>
                <a:latin typeface="Arial" panose="020B0604020202020204" pitchFamily="34" charset="0"/>
                <a:ea typeface="+mj-ea"/>
                <a:cs typeface="Arial" panose="020B0604020202020204" pitchFamily="34" charset="0"/>
              </a:rPr>
              <a:t>-</a:t>
            </a:r>
            <a:r>
              <a:rPr lang="zh-CN" altLang="en-US" sz="4000" dirty="0">
                <a:solidFill>
                  <a:srgbClr val="283C9D"/>
                </a:solidFill>
                <a:latin typeface="Arial" panose="020B0604020202020204" pitchFamily="34" charset="0"/>
                <a:ea typeface="+mj-ea"/>
                <a:cs typeface="Arial" panose="020B0604020202020204" pitchFamily="34" charset="0"/>
              </a:rPr>
              <a:t>多源</a:t>
            </a:r>
            <a:r>
              <a:rPr lang="en-US" altLang="zh-CN" sz="4000" dirty="0">
                <a:solidFill>
                  <a:srgbClr val="283C9D"/>
                </a:solidFill>
                <a:latin typeface="Arial" panose="020B0604020202020204" pitchFamily="34" charset="0"/>
                <a:ea typeface="+mj-ea"/>
                <a:cs typeface="Arial" panose="020B0604020202020204" pitchFamily="34" charset="0"/>
              </a:rPr>
              <a:t>DAQ</a:t>
            </a:r>
            <a:r>
              <a:rPr lang="zh-CN" altLang="en-US" sz="4000" dirty="0">
                <a:solidFill>
                  <a:srgbClr val="283C9D"/>
                </a:solidFill>
                <a:latin typeface="Arial" panose="020B0604020202020204" pitchFamily="34" charset="0"/>
                <a:ea typeface="+mj-ea"/>
                <a:cs typeface="Arial" panose="020B0604020202020204" pitchFamily="34" charset="0"/>
              </a:rPr>
              <a:t>接口</a:t>
            </a:r>
            <a:endParaRPr lang="zh-CN" altLang="en-US" sz="4000" dirty="0">
              <a:solidFill>
                <a:srgbClr val="283C9D"/>
              </a:solidFill>
              <a:latin typeface="Arial" panose="020B0604020202020204" pitchFamily="34" charset="0"/>
              <a:ea typeface="+mj-ea"/>
              <a:cs typeface="Arial" panose="020B0604020202020204" pitchFamily="34" charset="0"/>
              <a:sym typeface="+mn-ea"/>
            </a:endParaRPr>
          </a:p>
        </p:txBody>
      </p:sp>
      <p:sp>
        <p:nvSpPr>
          <p:cNvPr id="5" name="文本框 4"/>
          <p:cNvSpPr txBox="1"/>
          <p:nvPr/>
        </p:nvSpPr>
        <p:spPr>
          <a:xfrm>
            <a:off x="698500" y="1049655"/>
            <a:ext cx="5341620" cy="581025"/>
          </a:xfrm>
          <a:prstGeom prst="rect">
            <a:avLst/>
          </a:prstGeom>
          <a:noFill/>
        </p:spPr>
        <p:txBody>
          <a:bodyPr wrap="square" rtlCol="0" anchor="t">
            <a:noAutofit/>
          </a:bodyPr>
          <a:lstStyle/>
          <a:p>
            <a:pPr indent="0" algn="l">
              <a:lnSpc>
                <a:spcPct val="120000"/>
              </a:lnSpc>
              <a:buFont typeface="Wingdings" panose="05000000000000000000" charset="0"/>
              <a:buNone/>
            </a:pPr>
            <a:r>
              <a:rPr lang="zh-CN" altLang="en-US" sz="2000" b="1" dirty="0">
                <a:latin typeface="+mn-ea"/>
                <a:sym typeface="+mn-ea"/>
              </a:rPr>
              <a:t>多源</a:t>
            </a:r>
            <a:r>
              <a:rPr lang="en-US" altLang="zh-CN" sz="2000" b="1" dirty="0">
                <a:latin typeface="+mn-ea"/>
                <a:sym typeface="+mn-ea"/>
              </a:rPr>
              <a:t>DAQ</a:t>
            </a:r>
            <a:r>
              <a:rPr lang="zh-CN" altLang="en-US" sz="2000" b="1" dirty="0">
                <a:latin typeface="+mn-ea"/>
                <a:sym typeface="+mn-ea"/>
              </a:rPr>
              <a:t>接口执行流程</a:t>
            </a:r>
          </a:p>
        </p:txBody>
      </p:sp>
      <p:sp>
        <p:nvSpPr>
          <p:cNvPr id="6" name="圆角矩形 13"/>
          <p:cNvSpPr/>
          <p:nvPr>
            <p:custDataLst>
              <p:tags r:id="rId1"/>
            </p:custDataLst>
          </p:nvPr>
        </p:nvSpPr>
        <p:spPr>
          <a:xfrm>
            <a:off x="551815" y="1557020"/>
            <a:ext cx="5819140" cy="1285875"/>
          </a:xfrm>
          <a:prstGeom prst="roundRect">
            <a:avLst>
              <a:gd name="adj" fmla="val 0"/>
            </a:avLst>
          </a:prstGeom>
          <a:solidFill>
            <a:srgbClr val="EEF1FB"/>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algn="l"/>
            <a:endParaRPr lang="zh-CN" altLang="en-US" b="1" dirty="0">
              <a:solidFill>
                <a:srgbClr val="283C9D"/>
              </a:solidFill>
              <a:uFillTx/>
              <a:latin typeface="Inter"/>
              <a:cs typeface="微软雅黑" panose="020B0503020204020204" charset="-122"/>
              <a:sym typeface="+mn-ea"/>
            </a:endParaRPr>
          </a:p>
        </p:txBody>
      </p:sp>
      <p:sp>
        <p:nvSpPr>
          <p:cNvPr id="8" name="矩形 7"/>
          <p:cNvSpPr/>
          <p:nvPr>
            <p:custDataLst>
              <p:tags r:id="rId2"/>
            </p:custDataLst>
          </p:nvPr>
        </p:nvSpPr>
        <p:spPr>
          <a:xfrm>
            <a:off x="805815" y="1837690"/>
            <a:ext cx="1728470" cy="367030"/>
          </a:xfrm>
          <a:prstGeom prst="rect">
            <a:avLst/>
          </a:prstGeom>
          <a:gradFill>
            <a:gsLst>
              <a:gs pos="0">
                <a:srgbClr val="677CD7">
                  <a:alpha val="3000"/>
                </a:srgbClr>
              </a:gs>
              <a:gs pos="99000">
                <a:srgbClr val="283C9D">
                  <a:alpha val="28000"/>
                </a:srgbClr>
              </a:gs>
            </a:gsLst>
            <a:lin ang="660000" scaled="0"/>
          </a:gradFill>
          <a:ln>
            <a:solidFill>
              <a:srgbClr val="677CD7"/>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600" b="1" dirty="0">
                <a:solidFill>
                  <a:srgbClr val="283C9D"/>
                </a:solidFill>
                <a:latin typeface="+mn-ea"/>
                <a:sym typeface="Wingdings" panose="05000000000000000000" pitchFamily="2" charset="2"/>
              </a:rPr>
              <a:t>DAQ数据库轮询</a:t>
            </a:r>
          </a:p>
        </p:txBody>
      </p:sp>
      <p:sp>
        <p:nvSpPr>
          <p:cNvPr id="20" name="右箭头 19"/>
          <p:cNvSpPr/>
          <p:nvPr/>
        </p:nvSpPr>
        <p:spPr>
          <a:xfrm>
            <a:off x="2639695" y="1948815"/>
            <a:ext cx="288290" cy="144145"/>
          </a:xfrm>
          <a:prstGeom prst="rightArrow">
            <a:avLst/>
          </a:prstGeom>
          <a:solidFill>
            <a:srgbClr val="677C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右箭头 20"/>
          <p:cNvSpPr/>
          <p:nvPr/>
        </p:nvSpPr>
        <p:spPr>
          <a:xfrm>
            <a:off x="2639695" y="2349500"/>
            <a:ext cx="288290" cy="144145"/>
          </a:xfrm>
          <a:prstGeom prst="rightArrow">
            <a:avLst/>
          </a:prstGeom>
          <a:solidFill>
            <a:srgbClr val="677C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custDataLst>
              <p:tags r:id="rId3"/>
            </p:custDataLst>
          </p:nvPr>
        </p:nvSpPr>
        <p:spPr>
          <a:xfrm>
            <a:off x="805815" y="2277110"/>
            <a:ext cx="1728470" cy="367030"/>
          </a:xfrm>
          <a:prstGeom prst="rect">
            <a:avLst/>
          </a:prstGeom>
          <a:gradFill>
            <a:gsLst>
              <a:gs pos="0">
                <a:srgbClr val="677CD7">
                  <a:alpha val="3000"/>
                </a:srgbClr>
              </a:gs>
              <a:gs pos="99000">
                <a:srgbClr val="283C9D">
                  <a:alpha val="28000"/>
                </a:srgbClr>
              </a:gs>
            </a:gsLst>
            <a:lin ang="660000" scaled="0"/>
          </a:gradFill>
          <a:ln>
            <a:solidFill>
              <a:srgbClr val="677CD7"/>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600" b="1" dirty="0">
                <a:solidFill>
                  <a:srgbClr val="283C9D"/>
                </a:solidFill>
                <a:latin typeface="+mn-ea"/>
                <a:sym typeface="+mn-ea"/>
              </a:rPr>
              <a:t>目录监听</a:t>
            </a:r>
          </a:p>
        </p:txBody>
      </p:sp>
      <p:sp>
        <p:nvSpPr>
          <p:cNvPr id="23" name="矩形 22"/>
          <p:cNvSpPr/>
          <p:nvPr>
            <p:custDataLst>
              <p:tags r:id="rId4"/>
            </p:custDataLst>
          </p:nvPr>
        </p:nvSpPr>
        <p:spPr>
          <a:xfrm>
            <a:off x="3072130" y="1837055"/>
            <a:ext cx="1207135" cy="752475"/>
          </a:xfrm>
          <a:prstGeom prst="rect">
            <a:avLst/>
          </a:prstGeom>
          <a:gradFill>
            <a:gsLst>
              <a:gs pos="0">
                <a:srgbClr val="677CD7"/>
              </a:gs>
              <a:gs pos="79000">
                <a:srgbClr val="283C9D"/>
              </a:gs>
            </a:gsLst>
            <a:lin ang="660000" scaled="0"/>
          </a:gradFill>
          <a:ln>
            <a:solidFill>
              <a:srgbClr val="677CD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dirty="0">
                <a:latin typeface="+mn-ea"/>
                <a:sym typeface="Wingdings" panose="05000000000000000000" pitchFamily="2" charset="2"/>
              </a:rPr>
              <a:t>生成传输元数据</a:t>
            </a:r>
          </a:p>
        </p:txBody>
      </p:sp>
      <p:sp>
        <p:nvSpPr>
          <p:cNvPr id="24" name="矩形 23"/>
          <p:cNvSpPr/>
          <p:nvPr>
            <p:custDataLst>
              <p:tags r:id="rId5"/>
            </p:custDataLst>
          </p:nvPr>
        </p:nvSpPr>
        <p:spPr>
          <a:xfrm>
            <a:off x="4728210" y="1837055"/>
            <a:ext cx="1367155" cy="752475"/>
          </a:xfrm>
          <a:prstGeom prst="rect">
            <a:avLst/>
          </a:prstGeom>
          <a:gradFill>
            <a:gsLst>
              <a:gs pos="0">
                <a:srgbClr val="677CD7"/>
              </a:gs>
              <a:gs pos="79000">
                <a:srgbClr val="283C9D"/>
              </a:gs>
            </a:gsLst>
            <a:lin ang="660000" scaled="0"/>
          </a:gradFill>
          <a:ln>
            <a:solidFill>
              <a:srgbClr val="677CD7"/>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dirty="0">
                <a:latin typeface="+mn-ea"/>
                <a:sym typeface="+mn-ea"/>
              </a:rPr>
              <a:t>生产消息</a:t>
            </a:r>
          </a:p>
        </p:txBody>
      </p:sp>
      <p:sp>
        <p:nvSpPr>
          <p:cNvPr id="25" name="右箭头 24"/>
          <p:cNvSpPr/>
          <p:nvPr/>
        </p:nvSpPr>
        <p:spPr>
          <a:xfrm>
            <a:off x="4368165" y="2132330"/>
            <a:ext cx="288290" cy="144145"/>
          </a:xfrm>
          <a:prstGeom prst="rightArrow">
            <a:avLst/>
          </a:prstGeom>
          <a:solidFill>
            <a:srgbClr val="677C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圆角矩形 13"/>
          <p:cNvSpPr/>
          <p:nvPr>
            <p:custDataLst>
              <p:tags r:id="rId6"/>
            </p:custDataLst>
          </p:nvPr>
        </p:nvSpPr>
        <p:spPr>
          <a:xfrm>
            <a:off x="551815" y="3550285"/>
            <a:ext cx="5819140" cy="1564005"/>
          </a:xfrm>
          <a:prstGeom prst="roundRect">
            <a:avLst>
              <a:gd name="adj" fmla="val 0"/>
            </a:avLst>
          </a:prstGeom>
          <a:noFill/>
          <a:ln w="12700">
            <a:solidFill>
              <a:srgbClr val="283C9D"/>
            </a:solid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algn="l"/>
            <a:endParaRPr lang="zh-CN" altLang="en-US" b="1" dirty="0">
              <a:solidFill>
                <a:srgbClr val="283C9D"/>
              </a:solidFill>
              <a:uFillTx/>
              <a:latin typeface="Inter"/>
              <a:cs typeface="微软雅黑" panose="020B0503020204020204" charset="-122"/>
              <a:sym typeface="+mn-ea"/>
            </a:endParaRPr>
          </a:p>
        </p:txBody>
      </p:sp>
      <p:sp>
        <p:nvSpPr>
          <p:cNvPr id="27" name="文本框 26"/>
          <p:cNvSpPr txBox="1"/>
          <p:nvPr/>
        </p:nvSpPr>
        <p:spPr>
          <a:xfrm>
            <a:off x="698500" y="2974340"/>
            <a:ext cx="3334385" cy="404495"/>
          </a:xfrm>
          <a:prstGeom prst="rect">
            <a:avLst/>
          </a:prstGeom>
          <a:noFill/>
        </p:spPr>
        <p:txBody>
          <a:bodyPr wrap="square" rtlCol="0" anchor="t">
            <a:noAutofit/>
          </a:bodyPr>
          <a:lstStyle/>
          <a:p>
            <a:pPr indent="0" algn="l">
              <a:buFont typeface="Wingdings" panose="05000000000000000000" charset="0"/>
              <a:buNone/>
            </a:pPr>
            <a:r>
              <a:rPr lang="zh-CN" altLang="en-US" sz="2000" b="1" dirty="0">
                <a:latin typeface="+mn-ea"/>
                <a:sym typeface="+mn-ea"/>
              </a:rPr>
              <a:t>数据</a:t>
            </a:r>
            <a:r>
              <a:rPr lang="zh-CN" altLang="en-US" sz="2000" b="1" dirty="0">
                <a:solidFill>
                  <a:schemeClr val="tx1"/>
                </a:solidFill>
                <a:latin typeface="+mn-ea"/>
                <a:sym typeface="+mn-ea"/>
              </a:rPr>
              <a:t>传输</a:t>
            </a:r>
            <a:r>
              <a:rPr lang="zh-CN" altLang="en-US" sz="2000" b="1" dirty="0">
                <a:solidFill>
                  <a:srgbClr val="C00000"/>
                </a:solidFill>
                <a:latin typeface="+mn-ea"/>
                <a:sym typeface="+mn-ea"/>
              </a:rPr>
              <a:t>元数据</a:t>
            </a:r>
            <a:r>
              <a:rPr lang="zh-CN" altLang="en-US" sz="2000" b="1" dirty="0">
                <a:solidFill>
                  <a:schemeClr val="tx1"/>
                </a:solidFill>
                <a:latin typeface="+mn-ea"/>
                <a:sym typeface="+mn-ea"/>
              </a:rPr>
              <a:t>信息</a:t>
            </a:r>
          </a:p>
        </p:txBody>
      </p:sp>
      <p:sp>
        <p:nvSpPr>
          <p:cNvPr id="32" name="圆角矩形 13"/>
          <p:cNvSpPr/>
          <p:nvPr>
            <p:custDataLst>
              <p:tags r:id="rId7"/>
            </p:custDataLst>
          </p:nvPr>
        </p:nvSpPr>
        <p:spPr>
          <a:xfrm>
            <a:off x="894715" y="3717290"/>
            <a:ext cx="1550670" cy="524510"/>
          </a:xfrm>
          <a:prstGeom prst="roundRect">
            <a:avLst>
              <a:gd name="adj" fmla="val 0"/>
            </a:avLst>
          </a:prstGeom>
          <a:solidFill>
            <a:srgbClr val="EEF1FB"/>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algn="l"/>
            <a:r>
              <a:rPr lang="zh-CN" altLang="en-US" sz="1600" b="1" dirty="0">
                <a:solidFill>
                  <a:srgbClr val="283C9D"/>
                </a:solidFill>
                <a:latin typeface="+mn-ea"/>
                <a:sym typeface="+mn-ea"/>
              </a:rPr>
              <a:t>实验信息</a:t>
            </a:r>
            <a:endParaRPr lang="zh-CN" altLang="en-US" sz="1600" b="1" dirty="0">
              <a:solidFill>
                <a:srgbClr val="283C9D"/>
              </a:solidFill>
              <a:uFillTx/>
              <a:latin typeface="+mn-ea"/>
              <a:cs typeface="微软雅黑" panose="020B0503020204020204" charset="-122"/>
              <a:sym typeface="+mn-ea"/>
            </a:endParaRPr>
          </a:p>
        </p:txBody>
      </p:sp>
      <p:sp>
        <p:nvSpPr>
          <p:cNvPr id="33" name="圆角矩形 13"/>
          <p:cNvSpPr/>
          <p:nvPr>
            <p:custDataLst>
              <p:tags r:id="rId8"/>
            </p:custDataLst>
          </p:nvPr>
        </p:nvSpPr>
        <p:spPr>
          <a:xfrm>
            <a:off x="895350" y="3717290"/>
            <a:ext cx="76200" cy="521970"/>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sp>
        <p:nvSpPr>
          <p:cNvPr id="34" name="圆角矩形 13"/>
          <p:cNvSpPr/>
          <p:nvPr>
            <p:custDataLst>
              <p:tags r:id="rId9"/>
            </p:custDataLst>
          </p:nvPr>
        </p:nvSpPr>
        <p:spPr>
          <a:xfrm>
            <a:off x="2567940" y="3717290"/>
            <a:ext cx="1609725" cy="524510"/>
          </a:xfrm>
          <a:prstGeom prst="roundRect">
            <a:avLst>
              <a:gd name="adj" fmla="val 0"/>
            </a:avLst>
          </a:prstGeom>
          <a:solidFill>
            <a:srgbClr val="EEF1FB"/>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marL="0" lvl="2" algn="l"/>
            <a:r>
              <a:rPr lang="en-US" altLang="zh-CN" sz="1600" b="1" dirty="0">
                <a:solidFill>
                  <a:srgbClr val="283C9D"/>
                </a:solidFill>
                <a:latin typeface="+mn-ea"/>
                <a:sym typeface="+mn-ea"/>
              </a:rPr>
              <a:t>DAQ</a:t>
            </a:r>
            <a:r>
              <a:rPr lang="zh-CN" altLang="en-US" sz="1600" b="1" dirty="0">
                <a:solidFill>
                  <a:srgbClr val="283C9D"/>
                </a:solidFill>
                <a:latin typeface="+mn-ea"/>
                <a:sym typeface="+mn-ea"/>
              </a:rPr>
              <a:t>信息</a:t>
            </a:r>
            <a:endParaRPr lang="zh-CN" altLang="en-US" sz="1600" b="1" dirty="0">
              <a:solidFill>
                <a:srgbClr val="283C9D"/>
              </a:solidFill>
              <a:uFillTx/>
              <a:latin typeface="+mn-ea"/>
              <a:cs typeface="微软雅黑" panose="020B0503020204020204" charset="-122"/>
              <a:sym typeface="+mn-ea"/>
            </a:endParaRPr>
          </a:p>
        </p:txBody>
      </p:sp>
      <p:sp>
        <p:nvSpPr>
          <p:cNvPr id="35" name="圆角矩形 13"/>
          <p:cNvSpPr/>
          <p:nvPr>
            <p:custDataLst>
              <p:tags r:id="rId10"/>
            </p:custDataLst>
          </p:nvPr>
        </p:nvSpPr>
        <p:spPr>
          <a:xfrm>
            <a:off x="2568575" y="3717290"/>
            <a:ext cx="76200" cy="521970"/>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sp>
        <p:nvSpPr>
          <p:cNvPr id="36" name="圆角矩形 13"/>
          <p:cNvSpPr/>
          <p:nvPr>
            <p:custDataLst>
              <p:tags r:id="rId11"/>
            </p:custDataLst>
          </p:nvPr>
        </p:nvSpPr>
        <p:spPr>
          <a:xfrm>
            <a:off x="4296410" y="3717290"/>
            <a:ext cx="1550670" cy="524510"/>
          </a:xfrm>
          <a:prstGeom prst="roundRect">
            <a:avLst>
              <a:gd name="adj" fmla="val 0"/>
            </a:avLst>
          </a:prstGeom>
          <a:solidFill>
            <a:srgbClr val="EEF1FB"/>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marL="0" lvl="2" algn="l"/>
            <a:r>
              <a:rPr lang="zh-CN" altLang="en-US" sz="1600" b="1" dirty="0">
                <a:solidFill>
                  <a:srgbClr val="283C9D"/>
                </a:solidFill>
                <a:latin typeface="+mn-ea"/>
                <a:sym typeface="+mn-ea"/>
              </a:rPr>
              <a:t>文件信息</a:t>
            </a:r>
            <a:endParaRPr lang="zh-CN" altLang="en-US" sz="1600" b="1" dirty="0">
              <a:solidFill>
                <a:srgbClr val="283C9D"/>
              </a:solidFill>
              <a:uFillTx/>
              <a:latin typeface="+mn-ea"/>
              <a:cs typeface="微软雅黑" panose="020B0503020204020204" charset="-122"/>
              <a:sym typeface="+mn-ea"/>
            </a:endParaRPr>
          </a:p>
        </p:txBody>
      </p:sp>
      <p:sp>
        <p:nvSpPr>
          <p:cNvPr id="37" name="圆角矩形 13"/>
          <p:cNvSpPr/>
          <p:nvPr>
            <p:custDataLst>
              <p:tags r:id="rId12"/>
            </p:custDataLst>
          </p:nvPr>
        </p:nvSpPr>
        <p:spPr>
          <a:xfrm>
            <a:off x="4297045" y="3717290"/>
            <a:ext cx="76200" cy="521970"/>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sp>
        <p:nvSpPr>
          <p:cNvPr id="38" name="圆角矩形 13"/>
          <p:cNvSpPr/>
          <p:nvPr>
            <p:custDataLst>
              <p:tags r:id="rId13"/>
            </p:custDataLst>
          </p:nvPr>
        </p:nvSpPr>
        <p:spPr>
          <a:xfrm>
            <a:off x="894715" y="4364990"/>
            <a:ext cx="1550670" cy="524510"/>
          </a:xfrm>
          <a:prstGeom prst="roundRect">
            <a:avLst>
              <a:gd name="adj" fmla="val 0"/>
            </a:avLst>
          </a:prstGeom>
          <a:solidFill>
            <a:srgbClr val="EEF1FB"/>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algn="l"/>
            <a:r>
              <a:rPr lang="zh-CN" altLang="en-US" sz="1600" b="1" dirty="0">
                <a:solidFill>
                  <a:srgbClr val="283C9D"/>
                </a:solidFill>
                <a:latin typeface="+mn-ea"/>
                <a:sym typeface="+mn-ea"/>
              </a:rPr>
              <a:t>传输信息</a:t>
            </a:r>
            <a:endParaRPr lang="zh-CN" altLang="en-US" sz="1600" b="1" dirty="0">
              <a:solidFill>
                <a:srgbClr val="283C9D"/>
              </a:solidFill>
              <a:uFillTx/>
              <a:latin typeface="+mn-ea"/>
              <a:cs typeface="微软雅黑" panose="020B0503020204020204" charset="-122"/>
              <a:sym typeface="+mn-ea"/>
            </a:endParaRPr>
          </a:p>
        </p:txBody>
      </p:sp>
      <p:sp>
        <p:nvSpPr>
          <p:cNvPr id="39" name="圆角矩形 13"/>
          <p:cNvSpPr/>
          <p:nvPr>
            <p:custDataLst>
              <p:tags r:id="rId14"/>
            </p:custDataLst>
          </p:nvPr>
        </p:nvSpPr>
        <p:spPr>
          <a:xfrm>
            <a:off x="895350" y="4364990"/>
            <a:ext cx="76200" cy="521970"/>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sp>
        <p:nvSpPr>
          <p:cNvPr id="40" name="圆角矩形 13"/>
          <p:cNvSpPr/>
          <p:nvPr>
            <p:custDataLst>
              <p:tags r:id="rId15"/>
            </p:custDataLst>
          </p:nvPr>
        </p:nvSpPr>
        <p:spPr>
          <a:xfrm>
            <a:off x="2567940" y="4364990"/>
            <a:ext cx="3279140" cy="524510"/>
          </a:xfrm>
          <a:prstGeom prst="roundRect">
            <a:avLst>
              <a:gd name="adj" fmla="val 0"/>
            </a:avLst>
          </a:prstGeom>
          <a:solidFill>
            <a:srgbClr val="EEF1FB"/>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algn="ctr"/>
            <a:r>
              <a:rPr lang="zh-CN" altLang="en-US" b="1" dirty="0">
                <a:solidFill>
                  <a:srgbClr val="283C9D"/>
                </a:solidFill>
                <a:latin typeface="+mn-ea"/>
                <a:sym typeface="+mn-ea"/>
              </a:rPr>
              <a:t>消息通知信息</a:t>
            </a:r>
            <a:endParaRPr lang="zh-CN" altLang="en-US" b="1" dirty="0">
              <a:solidFill>
                <a:srgbClr val="283C9D"/>
              </a:solidFill>
              <a:uFillTx/>
              <a:latin typeface="+mn-ea"/>
              <a:cs typeface="微软雅黑" panose="020B0503020204020204" charset="-122"/>
              <a:sym typeface="+mn-ea"/>
            </a:endParaRPr>
          </a:p>
        </p:txBody>
      </p:sp>
      <p:sp>
        <p:nvSpPr>
          <p:cNvPr id="41" name="圆角矩形 13"/>
          <p:cNvSpPr/>
          <p:nvPr>
            <p:custDataLst>
              <p:tags r:id="rId16"/>
            </p:custDataLst>
          </p:nvPr>
        </p:nvSpPr>
        <p:spPr>
          <a:xfrm>
            <a:off x="2568575" y="4364990"/>
            <a:ext cx="76200" cy="521970"/>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sp>
        <p:nvSpPr>
          <p:cNvPr id="42" name="圆角矩形 13"/>
          <p:cNvSpPr/>
          <p:nvPr>
            <p:custDataLst>
              <p:tags r:id="rId17"/>
            </p:custDataLst>
          </p:nvPr>
        </p:nvSpPr>
        <p:spPr>
          <a:xfrm>
            <a:off x="551815" y="5312410"/>
            <a:ext cx="5819140" cy="824865"/>
          </a:xfrm>
          <a:prstGeom prst="roundRect">
            <a:avLst>
              <a:gd name="adj" fmla="val 0"/>
            </a:avLst>
          </a:prstGeom>
          <a:solidFill>
            <a:srgbClr val="EEF1FB"/>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marL="0" lvl="1" indent="0" algn="l" fontAlgn="auto"/>
            <a:r>
              <a:rPr lang="zh-CN" altLang="en-US" sz="2000" b="1" dirty="0">
                <a:solidFill>
                  <a:srgbClr val="C00000"/>
                </a:solidFill>
                <a:latin typeface="+mn-ea"/>
                <a:sym typeface="+mn-ea"/>
              </a:rPr>
              <a:t>每个传输任务有各自的消息队列</a:t>
            </a:r>
            <a:r>
              <a:rPr lang="en-US" altLang="zh-CN" sz="2000" dirty="0">
                <a:solidFill>
                  <a:schemeClr val="tx1"/>
                </a:solidFill>
                <a:latin typeface="+mn-ea"/>
                <a:sym typeface="+mn-ea"/>
              </a:rPr>
              <a:t>(</a:t>
            </a:r>
            <a:r>
              <a:rPr lang="zh-CN" altLang="en-US" sz="2000" dirty="0">
                <a:solidFill>
                  <a:schemeClr val="tx1"/>
                </a:solidFill>
                <a:latin typeface="+mn-ea"/>
                <a:sym typeface="+mn-ea"/>
              </a:rPr>
              <a:t>解耦</a:t>
            </a:r>
            <a:r>
              <a:rPr lang="en-US" altLang="zh-CN" sz="2000" dirty="0">
                <a:solidFill>
                  <a:schemeClr val="tx1"/>
                </a:solidFill>
                <a:latin typeface="+mn-ea"/>
                <a:sym typeface="+mn-ea"/>
              </a:rPr>
              <a:t>)</a:t>
            </a:r>
            <a:endParaRPr lang="en-US" altLang="zh-CN" sz="2000" b="1" dirty="0">
              <a:solidFill>
                <a:schemeClr val="tx1"/>
              </a:solidFill>
              <a:uFillTx/>
              <a:latin typeface="+mn-ea"/>
              <a:cs typeface="微软雅黑" panose="020B0503020204020204" charset="-122"/>
              <a:sym typeface="+mn-ea"/>
            </a:endParaRPr>
          </a:p>
        </p:txBody>
      </p:sp>
      <p:sp>
        <p:nvSpPr>
          <p:cNvPr id="43" name="圆角矩形 13"/>
          <p:cNvSpPr/>
          <p:nvPr>
            <p:custDataLst>
              <p:tags r:id="rId18"/>
            </p:custDataLst>
          </p:nvPr>
        </p:nvSpPr>
        <p:spPr>
          <a:xfrm rot="5400000">
            <a:off x="934720" y="4932045"/>
            <a:ext cx="76200" cy="836295"/>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pic>
        <p:nvPicPr>
          <p:cNvPr id="45" name="图片 44"/>
          <p:cNvPicPr>
            <a:picLocks noChangeAspect="1"/>
          </p:cNvPicPr>
          <p:nvPr/>
        </p:nvPicPr>
        <p:blipFill>
          <a:blip r:embed="rId20"/>
          <a:stretch>
            <a:fillRect/>
          </a:stretch>
        </p:blipFill>
        <p:spPr>
          <a:xfrm>
            <a:off x="7185866" y="1091063"/>
            <a:ext cx="3975227" cy="5112568"/>
          </a:xfrm>
          <a:prstGeom prst="rect">
            <a:avLst/>
          </a:prstGeom>
        </p:spPr>
      </p:pic>
      <p:sp>
        <p:nvSpPr>
          <p:cNvPr id="46" name="文本框 45"/>
          <p:cNvSpPr txBox="1"/>
          <p:nvPr/>
        </p:nvSpPr>
        <p:spPr>
          <a:xfrm>
            <a:off x="8516341" y="6165164"/>
            <a:ext cx="1546449" cy="276999"/>
          </a:xfrm>
          <a:prstGeom prst="rect">
            <a:avLst/>
          </a:prstGeom>
          <a:noFill/>
        </p:spPr>
        <p:txBody>
          <a:bodyPr wrap="none" rtlCol="0">
            <a:spAutoFit/>
          </a:bodyPr>
          <a:lstStyle/>
          <a:p>
            <a:r>
              <a:rPr lang="en-US" altLang="zh-CN" sz="1200" b="1" dirty="0"/>
              <a:t>DAQ</a:t>
            </a:r>
            <a:r>
              <a:rPr lang="zh-CN" altLang="en-US" sz="1200" b="1" dirty="0"/>
              <a:t>数据获取流程图</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9425" y="1053465"/>
            <a:ext cx="6096000" cy="534035"/>
          </a:xfrm>
          <a:prstGeom prst="rect">
            <a:avLst/>
          </a:prstGeom>
          <a:noFill/>
        </p:spPr>
        <p:txBody>
          <a:bodyPr wrap="square" rtlCol="0" anchor="t">
            <a:spAutoFit/>
          </a:bodyPr>
          <a:lstStyle/>
          <a:p>
            <a:pPr>
              <a:lnSpc>
                <a:spcPct val="120000"/>
              </a:lnSpc>
            </a:pPr>
            <a:r>
              <a:rPr lang="zh-CN" altLang="en-US" sz="2400" b="1" dirty="0">
                <a:latin typeface="微软雅黑 (正文)"/>
                <a:ea typeface="+mj-ea"/>
                <a:sym typeface="+mn-ea"/>
              </a:rPr>
              <a:t>消息队列模块介绍</a:t>
            </a:r>
          </a:p>
        </p:txBody>
      </p:sp>
      <p:sp>
        <p:nvSpPr>
          <p:cNvPr id="5" name="圆角矩形 4"/>
          <p:cNvSpPr/>
          <p:nvPr/>
        </p:nvSpPr>
        <p:spPr>
          <a:xfrm>
            <a:off x="480060" y="1630045"/>
            <a:ext cx="11147425" cy="648335"/>
          </a:xfrm>
          <a:prstGeom prst="roundRect">
            <a:avLst/>
          </a:prstGeom>
          <a:solidFill>
            <a:srgbClr val="283C9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285750" indent="-285750" algn="l">
              <a:buFont typeface="Wingdings" panose="05000000000000000000" charset="0"/>
              <a:buChar char="l"/>
            </a:pPr>
            <a:r>
              <a:rPr lang="zh-CN" altLang="en-US" b="1" dirty="0">
                <a:latin typeface="微软雅黑 (正文)"/>
                <a:ea typeface="+mj-ea"/>
                <a:sym typeface="+mn-ea"/>
              </a:rPr>
              <a:t>传输消息队列采用 </a:t>
            </a:r>
            <a:r>
              <a:rPr lang="en-US" altLang="zh-CN" b="1" dirty="0">
                <a:latin typeface="微软雅黑 (正文)"/>
                <a:ea typeface="+mj-ea"/>
                <a:sym typeface="+mn-ea"/>
              </a:rPr>
              <a:t>RabbitMQ </a:t>
            </a:r>
            <a:r>
              <a:rPr lang="zh-CN" altLang="en-US" b="1" dirty="0">
                <a:latin typeface="微软雅黑 (正文)"/>
                <a:ea typeface="+mj-ea"/>
                <a:sym typeface="+mn-ea"/>
              </a:rPr>
              <a:t>技术，负责传输任务消息的异步管理</a:t>
            </a:r>
            <a:endParaRPr lang="zh-CN" altLang="en-US" b="1"/>
          </a:p>
        </p:txBody>
      </p:sp>
      <p:sp>
        <p:nvSpPr>
          <p:cNvPr id="6" name="圆角矩形 5"/>
          <p:cNvSpPr/>
          <p:nvPr/>
        </p:nvSpPr>
        <p:spPr>
          <a:xfrm>
            <a:off x="479425" y="2350135"/>
            <a:ext cx="11147425" cy="1660525"/>
          </a:xfrm>
          <a:prstGeom prst="roundRect">
            <a:avLst>
              <a:gd name="adj" fmla="val 8871"/>
            </a:avLst>
          </a:prstGeom>
          <a:solidFill>
            <a:schemeClr val="bg1"/>
          </a:solidFill>
          <a:ln>
            <a:solidFill>
              <a:srgbClr val="283C9D"/>
            </a:solidFill>
          </a:ln>
          <a:effectLst>
            <a:outerShdw blurRad="50800" dist="38100" dir="2700000" algn="tl" rotWithShape="0">
              <a:schemeClr val="bg1">
                <a:lumMod val="9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285750" lvl="1" indent="-285750" algn="l">
              <a:lnSpc>
                <a:spcPct val="150000"/>
              </a:lnSpc>
              <a:buFont typeface="Wingdings" panose="05000000000000000000" charset="0"/>
              <a:buChar char="l"/>
            </a:pPr>
            <a:r>
              <a:rPr lang="zh-CN" altLang="en-US" b="1" dirty="0">
                <a:solidFill>
                  <a:schemeClr val="tx1"/>
                </a:solidFill>
                <a:latin typeface="微软雅黑 (正文)"/>
                <a:ea typeface="+mj-ea"/>
                <a:sym typeface="+mn-ea"/>
              </a:rPr>
              <a:t>传输消息队列</a:t>
            </a:r>
          </a:p>
          <a:p>
            <a:pPr marL="742950" lvl="2" indent="-285750" algn="l">
              <a:lnSpc>
                <a:spcPct val="150000"/>
              </a:lnSpc>
              <a:buFont typeface="Wingdings" panose="05000000000000000000" charset="0"/>
              <a:buChar char="p"/>
            </a:pPr>
            <a:r>
              <a:rPr lang="zh-CN" altLang="zh-CN" dirty="0">
                <a:solidFill>
                  <a:schemeClr val="tx1"/>
                </a:solidFill>
                <a:latin typeface="微软雅黑 (正文)"/>
                <a:ea typeface="+mj-ea"/>
                <a:sym typeface="+mn-ea"/>
              </a:rPr>
              <a:t>对来自多源</a:t>
            </a:r>
            <a:r>
              <a:rPr lang="en-US" altLang="zh-CN" dirty="0">
                <a:solidFill>
                  <a:schemeClr val="tx1"/>
                </a:solidFill>
                <a:latin typeface="微软雅黑 (正文)"/>
                <a:ea typeface="+mj-ea"/>
                <a:sym typeface="+mn-ea"/>
              </a:rPr>
              <a:t>DAQ</a:t>
            </a:r>
            <a:r>
              <a:rPr lang="zh-CN" altLang="zh-CN" dirty="0">
                <a:solidFill>
                  <a:schemeClr val="tx1"/>
                </a:solidFill>
                <a:latin typeface="微软雅黑 (正文)"/>
                <a:ea typeface="+mj-ea"/>
                <a:sym typeface="+mn-ea"/>
              </a:rPr>
              <a:t>接口模块发送的消息进行缓冲和暂存</a:t>
            </a:r>
          </a:p>
          <a:p>
            <a:pPr marL="742950" lvl="2" indent="-285750" algn="l">
              <a:lnSpc>
                <a:spcPct val="150000"/>
              </a:lnSpc>
              <a:buFont typeface="Wingdings" panose="05000000000000000000" charset="0"/>
              <a:buChar char="p"/>
            </a:pPr>
            <a:r>
              <a:rPr lang="zh-CN" altLang="en-US" dirty="0">
                <a:solidFill>
                  <a:schemeClr val="tx1"/>
                </a:solidFill>
                <a:latin typeface="微软雅黑 (正文)"/>
                <a:ea typeface="+mj-ea"/>
                <a:sym typeface="+mn-ea"/>
              </a:rPr>
              <a:t>传输</a:t>
            </a:r>
            <a:r>
              <a:rPr lang="zh-CN" altLang="en-US" dirty="0">
                <a:solidFill>
                  <a:schemeClr val="tx1"/>
                </a:solidFill>
                <a:latin typeface="微软雅黑 (正文)"/>
                <a:sym typeface="+mn-ea"/>
              </a:rPr>
              <a:t>模块</a:t>
            </a:r>
            <a:r>
              <a:rPr lang="zh-CN" altLang="en-US" dirty="0">
                <a:solidFill>
                  <a:schemeClr val="tx1"/>
                </a:solidFill>
                <a:latin typeface="微软雅黑 (正文)"/>
                <a:ea typeface="+mj-ea"/>
                <a:sym typeface="+mn-ea"/>
              </a:rPr>
              <a:t>获取待传输消息</a:t>
            </a:r>
          </a:p>
        </p:txBody>
      </p:sp>
      <p:sp>
        <p:nvSpPr>
          <p:cNvPr id="8" name="圆角矩形 7"/>
          <p:cNvSpPr/>
          <p:nvPr/>
        </p:nvSpPr>
        <p:spPr>
          <a:xfrm>
            <a:off x="480060" y="4078605"/>
            <a:ext cx="11147425" cy="648335"/>
          </a:xfrm>
          <a:prstGeom prst="roundRect">
            <a:avLst/>
          </a:prstGeom>
          <a:solidFill>
            <a:srgbClr val="283C9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marL="0" lvl="1" indent="0" algn="l" fontAlgn="auto">
              <a:buFont typeface="Wingdings" panose="05000000000000000000" charset="0"/>
              <a:buChar char="l"/>
            </a:pPr>
            <a:r>
              <a:rPr lang="en-US" b="1">
                <a:sym typeface="+mn-ea"/>
              </a:rPr>
              <a:t>  </a:t>
            </a:r>
            <a:r>
              <a:rPr b="1">
                <a:sym typeface="+mn-ea"/>
              </a:rPr>
              <a:t>每个实验传输任务有各自的消息队列(解耦)</a:t>
            </a:r>
          </a:p>
        </p:txBody>
      </p:sp>
      <p:pic>
        <p:nvPicPr>
          <p:cNvPr id="11" name="图片 10"/>
          <p:cNvPicPr>
            <a:picLocks noChangeAspect="1"/>
          </p:cNvPicPr>
          <p:nvPr/>
        </p:nvPicPr>
        <p:blipFill>
          <a:blip r:embed="rId4"/>
          <a:stretch>
            <a:fillRect/>
          </a:stretch>
        </p:blipFill>
        <p:spPr>
          <a:xfrm>
            <a:off x="6600175" y="2421727"/>
            <a:ext cx="4772514" cy="1368152"/>
          </a:xfrm>
          <a:prstGeom prst="rect">
            <a:avLst/>
          </a:prstGeom>
        </p:spPr>
      </p:pic>
      <p:sp>
        <p:nvSpPr>
          <p:cNvPr id="9" name="圆角矩形 8"/>
          <p:cNvSpPr/>
          <p:nvPr/>
        </p:nvSpPr>
        <p:spPr>
          <a:xfrm>
            <a:off x="479425" y="4871085"/>
            <a:ext cx="11147425" cy="1320165"/>
          </a:xfrm>
          <a:prstGeom prst="roundRect">
            <a:avLst>
              <a:gd name="adj" fmla="val 8871"/>
            </a:avLst>
          </a:prstGeom>
          <a:solidFill>
            <a:schemeClr val="bg1"/>
          </a:solidFill>
          <a:ln>
            <a:solidFill>
              <a:srgbClr val="283C9D"/>
            </a:solidFill>
          </a:ln>
          <a:effectLst>
            <a:outerShdw blurRad="50800" dist="38100" dir="2700000" algn="tl" rotWithShape="0">
              <a:schemeClr val="bg1">
                <a:lumMod val="9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1" indent="0" algn="l">
              <a:buFont typeface="Wingdings" panose="05000000000000000000" charset="0"/>
              <a:buNone/>
            </a:pPr>
            <a:endParaRPr lang="en-US" altLang="zh-CN" dirty="0">
              <a:solidFill>
                <a:schemeClr val="tx1"/>
              </a:solidFill>
              <a:latin typeface="微软雅黑 (正文)"/>
              <a:ea typeface="+mj-ea"/>
              <a:sym typeface="+mn-ea"/>
            </a:endParaRPr>
          </a:p>
        </p:txBody>
      </p:sp>
      <p:graphicFrame>
        <p:nvGraphicFramePr>
          <p:cNvPr id="12" name="对象 11"/>
          <p:cNvGraphicFramePr>
            <a:graphicFrameLocks noChangeAspect="1"/>
          </p:cNvGraphicFramePr>
          <p:nvPr/>
        </p:nvGraphicFramePr>
        <p:xfrm>
          <a:off x="5809138" y="4918432"/>
          <a:ext cx="5336935" cy="1055162"/>
        </p:xfrm>
        <a:graphic>
          <a:graphicData uri="http://schemas.openxmlformats.org/presentationml/2006/ole">
            <mc:AlternateContent xmlns:mc="http://schemas.openxmlformats.org/markup-compatibility/2006">
              <mc:Choice xmlns:v="urn:schemas-microsoft-com:vml" Requires="v">
                <p:oleObj spid="_x0000_s1393" name="Visio" r:id="rId5" imgW="4676140" imgH="934720" progId="Visio.Drawing.15">
                  <p:embed/>
                </p:oleObj>
              </mc:Choice>
              <mc:Fallback>
                <p:oleObj name="Visio" r:id="rId5" imgW="4676140" imgH="934720" progId="Visio.Drawing.15">
                  <p:embed/>
                  <p:pic>
                    <p:nvPicPr>
                      <p:cNvPr id="0" name="对象 9"/>
                      <p:cNvPicPr>
                        <a:picLocks noChangeAspect="1" noChangeArrowheads="1"/>
                      </p:cNvPicPr>
                      <p:nvPr/>
                    </p:nvPicPr>
                    <p:blipFill>
                      <a:blip r:embed="rId6"/>
                      <a:srcRect/>
                      <a:stretch>
                        <a:fillRect/>
                      </a:stretch>
                    </p:blipFill>
                    <p:spPr bwMode="auto">
                      <a:xfrm>
                        <a:off x="5809138" y="4918432"/>
                        <a:ext cx="5336935" cy="1055162"/>
                      </a:xfrm>
                      <a:prstGeom prst="rect">
                        <a:avLst/>
                      </a:prstGeom>
                      <a:noFill/>
                    </p:spPr>
                  </p:pic>
                </p:oleObj>
              </mc:Fallback>
            </mc:AlternateContent>
          </a:graphicData>
        </a:graphic>
      </p:graphicFrame>
      <p:sp>
        <p:nvSpPr>
          <p:cNvPr id="13" name="文本框 12"/>
          <p:cNvSpPr txBox="1"/>
          <p:nvPr/>
        </p:nvSpPr>
        <p:spPr>
          <a:xfrm>
            <a:off x="8472805" y="3771265"/>
            <a:ext cx="1292225" cy="275590"/>
          </a:xfrm>
          <a:prstGeom prst="rect">
            <a:avLst/>
          </a:prstGeom>
          <a:noFill/>
        </p:spPr>
        <p:txBody>
          <a:bodyPr wrap="square" rtlCol="0" anchor="t">
            <a:spAutoFit/>
          </a:bodyPr>
          <a:lstStyle/>
          <a:p>
            <a:pPr algn="ctr"/>
            <a:r>
              <a:rPr lang="zh-CN" altLang="zh-CN" sz="1200" b="1" dirty="0">
                <a:sym typeface="+mn-ea"/>
              </a:rPr>
              <a:t>传输消息队列</a:t>
            </a:r>
          </a:p>
        </p:txBody>
      </p:sp>
      <p:sp>
        <p:nvSpPr>
          <p:cNvPr id="14" name="文本框 13"/>
          <p:cNvSpPr txBox="1"/>
          <p:nvPr/>
        </p:nvSpPr>
        <p:spPr>
          <a:xfrm>
            <a:off x="7896994" y="5914275"/>
            <a:ext cx="1415772" cy="276999"/>
          </a:xfrm>
          <a:prstGeom prst="rect">
            <a:avLst/>
          </a:prstGeom>
          <a:noFill/>
        </p:spPr>
        <p:txBody>
          <a:bodyPr wrap="none" rtlCol="0">
            <a:spAutoFit/>
          </a:bodyPr>
          <a:lstStyle>
            <a:defPPr>
              <a:defRPr lang="zh-CN"/>
            </a:defPPr>
            <a:lvl1pPr>
              <a:defRPr sz="1200">
                <a:latin typeface="Calibri" panose="020F0502020204030204" pitchFamily="34" charset="0"/>
                <a:ea typeface="宋体" panose="02010600030101010101" pitchFamily="2" charset="-122"/>
                <a:cs typeface="Times New Roman" panose="02020603050405020304" pitchFamily="18" charset="0"/>
              </a:defRPr>
            </a:lvl1pPr>
          </a:lstStyle>
          <a:p>
            <a:r>
              <a:rPr lang="zh-CN" altLang="zh-CN" b="1" dirty="0">
                <a:latin typeface="+mn-lt"/>
                <a:ea typeface="+mn-ea"/>
                <a:cs typeface="+mn-cs"/>
              </a:rPr>
              <a:t>传输系统消息队列</a:t>
            </a:r>
          </a:p>
        </p:txBody>
      </p:sp>
      <p:sp>
        <p:nvSpPr>
          <p:cNvPr id="15" name="文本框 14"/>
          <p:cNvSpPr txBox="1"/>
          <p:nvPr/>
        </p:nvSpPr>
        <p:spPr>
          <a:xfrm>
            <a:off x="528320" y="5062220"/>
            <a:ext cx="6249670" cy="843915"/>
          </a:xfrm>
          <a:prstGeom prst="rect">
            <a:avLst/>
          </a:prstGeom>
          <a:noFill/>
        </p:spPr>
        <p:txBody>
          <a:bodyPr wrap="square" rtlCol="0">
            <a:noAutofit/>
          </a:bodyPr>
          <a:lstStyle/>
          <a:p>
            <a:pPr marL="285750" lvl="1" indent="-285750" algn="l">
              <a:lnSpc>
                <a:spcPct val="150000"/>
              </a:lnSpc>
              <a:buFont typeface="Wingdings" panose="05000000000000000000" charset="0"/>
              <a:buChar char="l"/>
            </a:pPr>
            <a:r>
              <a:rPr lang="zh-CN" altLang="en-US" b="1" dirty="0">
                <a:latin typeface="微软雅黑 (正文)"/>
                <a:ea typeface="+mj-ea"/>
                <a:sym typeface="+mn-ea"/>
              </a:rPr>
              <a:t>压缩消息队列和解压缩消息队列</a:t>
            </a:r>
            <a:endParaRPr lang="en-US" altLang="zh-CN" b="1" dirty="0">
              <a:solidFill>
                <a:schemeClr val="tx1"/>
              </a:solidFill>
              <a:latin typeface="微软雅黑 (正文)"/>
              <a:ea typeface="+mj-ea"/>
            </a:endParaRPr>
          </a:p>
          <a:p>
            <a:pPr marL="742950" lvl="2" indent="-285750" algn="l" fontAlgn="auto">
              <a:lnSpc>
                <a:spcPct val="150000"/>
              </a:lnSpc>
              <a:buFont typeface="Wingdings" panose="05000000000000000000" charset="0"/>
              <a:buChar char="p"/>
            </a:pPr>
            <a:r>
              <a:rPr lang="zh-CN" altLang="en-US" dirty="0">
                <a:latin typeface="微软雅黑 (正文)"/>
                <a:ea typeface="+mj-ea"/>
                <a:sym typeface="+mn-ea"/>
              </a:rPr>
              <a:t>用来管理压缩消息和解压缩消息</a:t>
            </a:r>
            <a:endParaRPr lang="en-US" altLang="zh-CN" dirty="0">
              <a:solidFill>
                <a:schemeClr val="tx1"/>
              </a:solidFill>
              <a:latin typeface="微软雅黑 (正文)"/>
              <a:ea typeface="+mj-ea"/>
              <a:sym typeface="+mn-ea"/>
            </a:endParaRPr>
          </a:p>
          <a:p>
            <a:pPr>
              <a:lnSpc>
                <a:spcPct val="150000"/>
              </a:lnSpc>
            </a:pPr>
            <a:endParaRPr lang="zh-CN" altLang="en-US"/>
          </a:p>
        </p:txBody>
      </p:sp>
      <p:sp>
        <p:nvSpPr>
          <p:cNvPr id="17" name="标题 16"/>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模块功能</a:t>
            </a:r>
            <a:r>
              <a:rPr lang="en-US" altLang="zh-CN" sz="4000" dirty="0">
                <a:solidFill>
                  <a:srgbClr val="283C9D"/>
                </a:solidFill>
                <a:latin typeface="+mj-lt"/>
                <a:ea typeface="+mj-ea"/>
                <a:cs typeface="+mj-cs"/>
              </a:rPr>
              <a:t>-</a:t>
            </a:r>
            <a:r>
              <a:rPr lang="zh-CN" altLang="en-US" sz="4000" dirty="0">
                <a:solidFill>
                  <a:srgbClr val="283C9D"/>
                </a:solidFill>
                <a:latin typeface="+mj-lt"/>
                <a:ea typeface="+mj-ea"/>
                <a:cs typeface="+mj-cs"/>
              </a:rPr>
              <a:t>消息队列</a:t>
            </a:r>
            <a:endParaRPr lang="zh-CN" altLang="en-US" sz="4000" dirty="0">
              <a:solidFill>
                <a:srgbClr val="283C9D"/>
              </a:solidFill>
              <a:latin typeface="+mj-lt"/>
              <a:ea typeface="+mj-ea"/>
              <a:cs typeface="+mj-cs"/>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23"/>
          <p:cNvSpPr/>
          <p:nvPr>
            <p:custDataLst>
              <p:tags r:id="rId2"/>
            </p:custDataLst>
          </p:nvPr>
        </p:nvSpPr>
        <p:spPr>
          <a:xfrm>
            <a:off x="335280" y="1222375"/>
            <a:ext cx="5196840" cy="2533650"/>
          </a:xfrm>
          <a:prstGeom prst="roundRect">
            <a:avLst>
              <a:gd name="adj" fmla="val 6567"/>
            </a:avLst>
          </a:prstGeom>
          <a:gradFill>
            <a:gsLst>
              <a:gs pos="0">
                <a:srgbClr val="283C9D">
                  <a:alpha val="0"/>
                </a:srgbClr>
              </a:gs>
              <a:gs pos="80000">
                <a:srgbClr val="283C9D">
                  <a:alpha val="8000"/>
                </a:srgb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rIns="0" bIns="0" numCol="1" spcCol="0" rtlCol="0" fromWordArt="0" anchor="ctr" anchorCtr="0" forceAA="0" compatLnSpc="1">
            <a:noAutofit/>
          </a:bodyPr>
          <a:lstStyle/>
          <a:p>
            <a:pPr lvl="1" algn="l">
              <a:buClrTx/>
              <a:buSzTx/>
              <a:buFontTx/>
            </a:pPr>
            <a:endParaRPr lang="zh-CN" altLang="en-US" dirty="0">
              <a:sym typeface="+mn-ea"/>
            </a:endParaRPr>
          </a:p>
        </p:txBody>
      </p:sp>
      <p:sp>
        <p:nvSpPr>
          <p:cNvPr id="25" name="矩形 24"/>
          <p:cNvSpPr/>
          <p:nvPr>
            <p:custDataLst>
              <p:tags r:id="rId3"/>
            </p:custDataLst>
          </p:nvPr>
        </p:nvSpPr>
        <p:spPr>
          <a:xfrm>
            <a:off x="741680" y="1826260"/>
            <a:ext cx="3235325" cy="370840"/>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b" anchorCtr="0" forceAA="0" compatLnSpc="1">
            <a:noAutofit/>
          </a:bodyPr>
          <a:lstStyle/>
          <a:p>
            <a:pPr>
              <a:spcBef>
                <a:spcPct val="0"/>
              </a:spcBef>
              <a:spcAft>
                <a:spcPct val="0"/>
              </a:spcAft>
            </a:pPr>
            <a:r>
              <a:rPr lang="zh-CN" altLang="en-US" sz="2000" dirty="0">
                <a:solidFill>
                  <a:srgbClr val="283C9D"/>
                </a:solidFill>
                <a:latin typeface="+mj-ea"/>
                <a:ea typeface="+mj-ea"/>
                <a:sym typeface="+mn-ea"/>
              </a:rPr>
              <a:t>传输系统基于配置实现</a:t>
            </a:r>
            <a:r>
              <a:rPr lang="zh-CN" altLang="en-US" sz="2000" b="1" dirty="0">
                <a:solidFill>
                  <a:srgbClr val="283C9D"/>
                </a:solidFill>
                <a:latin typeface="+mj-ea"/>
                <a:ea typeface="+mj-ea"/>
                <a:sym typeface="+mn-ea"/>
              </a:rPr>
              <a:t>支持多种数据传输协议</a:t>
            </a:r>
            <a:endParaRPr lang="zh-CN" altLang="en-US" sz="2000" b="1" dirty="0">
              <a:solidFill>
                <a:srgbClr val="283C9D"/>
              </a:solidFill>
              <a:latin typeface="+mj-ea"/>
              <a:ea typeface="+mj-ea"/>
              <a:cs typeface="+mn-ea"/>
              <a:sym typeface="+mn-ea"/>
            </a:endParaRPr>
          </a:p>
        </p:txBody>
      </p:sp>
      <p:sp>
        <p:nvSpPr>
          <p:cNvPr id="19" name="矩形 18"/>
          <p:cNvSpPr/>
          <p:nvPr>
            <p:custDataLst>
              <p:tags r:id="rId4"/>
            </p:custDataLst>
          </p:nvPr>
        </p:nvSpPr>
        <p:spPr>
          <a:xfrm>
            <a:off x="741680" y="1089025"/>
            <a:ext cx="4690745" cy="475615"/>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forceAA="0" compatLnSpc="1">
            <a:normAutofit/>
          </a:bodyPr>
          <a:lstStyle/>
          <a:p>
            <a:pPr>
              <a:spcBef>
                <a:spcPct val="0"/>
              </a:spcBef>
              <a:spcAft>
                <a:spcPct val="0"/>
              </a:spcAft>
            </a:pPr>
            <a:r>
              <a:rPr lang="en-US" altLang="zh-CN" sz="3000" b="1" dirty="0">
                <a:ln w="15875">
                  <a:solidFill>
                    <a:srgbClr val="283C9D"/>
                  </a:solidFill>
                </a:ln>
                <a:solidFill>
                  <a:schemeClr val="bg2"/>
                </a:solidFill>
                <a:latin typeface="+mn-ea"/>
                <a:cs typeface="+mn-ea"/>
                <a:sym typeface="+mn-ea"/>
              </a:rPr>
              <a:t>01</a:t>
            </a:r>
          </a:p>
        </p:txBody>
      </p:sp>
      <p:grpSp>
        <p:nvGrpSpPr>
          <p:cNvPr id="37" name="组合 36"/>
          <p:cNvGrpSpPr/>
          <p:nvPr>
            <p:custDataLst>
              <p:tags r:id="rId5"/>
            </p:custDataLst>
          </p:nvPr>
        </p:nvGrpSpPr>
        <p:grpSpPr>
          <a:xfrm>
            <a:off x="334645" y="4004945"/>
            <a:ext cx="4953000" cy="2028190"/>
            <a:chOff x="7559" y="6412"/>
            <a:chExt cx="7800" cy="3194"/>
          </a:xfrm>
        </p:grpSpPr>
        <p:sp>
          <p:nvSpPr>
            <p:cNvPr id="42" name="矩形: 圆角 41"/>
            <p:cNvSpPr/>
            <p:nvPr>
              <p:custDataLst>
                <p:tags r:id="rId16"/>
              </p:custDataLst>
            </p:nvPr>
          </p:nvSpPr>
          <p:spPr>
            <a:xfrm>
              <a:off x="7559" y="6632"/>
              <a:ext cx="7574" cy="2974"/>
            </a:xfrm>
            <a:prstGeom prst="roundRect">
              <a:avLst>
                <a:gd name="adj" fmla="val 6567"/>
              </a:avLst>
            </a:prstGeom>
            <a:gradFill>
              <a:gsLst>
                <a:gs pos="0">
                  <a:srgbClr val="283C9D">
                    <a:alpha val="0"/>
                  </a:srgbClr>
                </a:gs>
                <a:gs pos="80000">
                  <a:srgbClr val="283C9D">
                    <a:alpha val="8000"/>
                  </a:srgb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rIns="0" bIns="0" numCol="1" spcCol="0" rtlCol="0" fromWordArt="0" anchor="ctr" anchorCtr="0" forceAA="0" compatLnSpc="1">
              <a:noAutofit/>
            </a:bodyPr>
            <a:lstStyle/>
            <a:p>
              <a:pPr lvl="1" algn="l">
                <a:buClrTx/>
                <a:buSzTx/>
                <a:buFontTx/>
              </a:pPr>
              <a:endParaRPr lang="zh-CN" altLang="en-US" dirty="0">
                <a:sym typeface="+mn-ea"/>
              </a:endParaRPr>
            </a:p>
          </p:txBody>
        </p:sp>
        <p:sp>
          <p:nvSpPr>
            <p:cNvPr id="43" name="矩形 42"/>
            <p:cNvSpPr/>
            <p:nvPr>
              <p:custDataLst>
                <p:tags r:id="rId17"/>
              </p:custDataLst>
            </p:nvPr>
          </p:nvSpPr>
          <p:spPr>
            <a:xfrm>
              <a:off x="7973" y="7130"/>
              <a:ext cx="7387" cy="584"/>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b" anchorCtr="0" forceAA="0" compatLnSpc="1">
              <a:noAutofit/>
            </a:bodyPr>
            <a:lstStyle/>
            <a:p>
              <a:pPr>
                <a:spcBef>
                  <a:spcPct val="0"/>
                </a:spcBef>
                <a:spcAft>
                  <a:spcPct val="0"/>
                </a:spcAft>
              </a:pPr>
              <a:r>
                <a:rPr sz="2100" b="1" dirty="0">
                  <a:solidFill>
                    <a:srgbClr val="283C9D"/>
                  </a:solidFill>
                  <a:latin typeface="+mj-ea"/>
                  <a:ea typeface="+mj-ea"/>
                  <a:sym typeface="Wingdings" panose="05000000000000000000" pitchFamily="2" charset="2"/>
                </a:rPr>
                <a:t>可靠性</a:t>
              </a:r>
              <a:endParaRPr lang="zh-CN" altLang="en-US" sz="2100" b="1" dirty="0">
                <a:solidFill>
                  <a:srgbClr val="283C9D"/>
                </a:solidFill>
                <a:latin typeface="+mj-ea"/>
                <a:ea typeface="+mj-ea"/>
                <a:cs typeface="+mn-ea"/>
                <a:sym typeface="Wingdings" panose="05000000000000000000" pitchFamily="2" charset="2"/>
              </a:endParaRPr>
            </a:p>
          </p:txBody>
        </p:sp>
        <p:sp>
          <p:nvSpPr>
            <p:cNvPr id="6" name="矩形 5"/>
            <p:cNvSpPr/>
            <p:nvPr>
              <p:custDataLst>
                <p:tags r:id="rId18"/>
              </p:custDataLst>
            </p:nvPr>
          </p:nvSpPr>
          <p:spPr>
            <a:xfrm>
              <a:off x="7973" y="7787"/>
              <a:ext cx="7387" cy="1362"/>
            </a:xfrm>
            <a:prstGeom prst="rect">
              <a:avLst/>
            </a:prstGeom>
            <a:noFill/>
          </p:spPr>
          <p:txBody>
            <a:bodyPr wrap="square" lIns="0" tIns="0" rIns="0" bIns="0" rtlCol="0" anchor="t" anchorCtr="0">
              <a:noAutofit/>
            </a:bodyPr>
            <a:lstStyle/>
            <a:p>
              <a:pPr marL="800100" lvl="1" indent="-342900">
                <a:lnSpc>
                  <a:spcPct val="130000"/>
                </a:lnSpc>
                <a:buFont typeface="Wingdings" panose="05000000000000000000" pitchFamily="2" charset="2"/>
                <a:buChar char="l"/>
              </a:pPr>
              <a:r>
                <a:rPr sz="1600" dirty="0">
                  <a:latin typeface="+mj-ea"/>
                  <a:ea typeface="+mj-ea"/>
                  <a:sym typeface="Wingdings" panose="05000000000000000000" pitchFamily="2" charset="2"/>
                </a:rPr>
                <a:t>异常自动重传</a:t>
              </a:r>
              <a:r>
                <a:rPr lang="en-US" altLang="zh-CN" sz="1600" dirty="0">
                  <a:latin typeface="+mj-ea"/>
                  <a:ea typeface="+mj-ea"/>
                  <a:sym typeface="Wingdings" panose="05000000000000000000" pitchFamily="2" charset="2"/>
                </a:rPr>
                <a:t>5</a:t>
              </a:r>
              <a:r>
                <a:rPr sz="1600" dirty="0">
                  <a:latin typeface="+mj-ea"/>
                  <a:ea typeface="+mj-ea"/>
                  <a:sym typeface="Wingdings" panose="05000000000000000000" pitchFamily="2" charset="2"/>
                </a:rPr>
                <a:t>次</a:t>
              </a:r>
              <a:endParaRPr lang="en-US" altLang="zh-CN" sz="1600" dirty="0">
                <a:latin typeface="+mj-ea"/>
                <a:ea typeface="+mj-ea"/>
                <a:sym typeface="Wingdings" panose="05000000000000000000" pitchFamily="2" charset="2"/>
              </a:endParaRPr>
            </a:p>
            <a:p>
              <a:pPr marL="800100" lvl="1" indent="-342900">
                <a:lnSpc>
                  <a:spcPct val="130000"/>
                </a:lnSpc>
                <a:buFont typeface="Wingdings" panose="05000000000000000000" pitchFamily="2" charset="2"/>
                <a:buChar char="l"/>
              </a:pPr>
              <a:r>
                <a:rPr sz="1600" dirty="0">
                  <a:latin typeface="+mj-ea"/>
                  <a:ea typeface="+mj-ea"/>
                  <a:sym typeface="Wingdings" panose="05000000000000000000" pitchFamily="2" charset="2"/>
                </a:rPr>
                <a:t>异常文件存入异常缓冲区，正常后重传</a:t>
              </a:r>
            </a:p>
            <a:p>
              <a:pPr marL="800100" lvl="1" indent="-342900">
                <a:lnSpc>
                  <a:spcPct val="130000"/>
                </a:lnSpc>
                <a:buFont typeface="Wingdings" panose="05000000000000000000" pitchFamily="2" charset="2"/>
                <a:buChar char="l"/>
              </a:pPr>
              <a:r>
                <a:rPr lang="en-US" sz="1600" dirty="0">
                  <a:latin typeface="+mj-ea"/>
                  <a:ea typeface="+mj-ea"/>
                  <a:sym typeface="Wingdings" panose="05000000000000000000" pitchFamily="2" charset="2"/>
                </a:rPr>
                <a:t>checksum</a:t>
              </a:r>
              <a:r>
                <a:rPr lang="zh-CN" altLang="en-US" sz="1600" dirty="0">
                  <a:latin typeface="+mj-ea"/>
                  <a:ea typeface="+mj-ea"/>
                  <a:sym typeface="Wingdings" panose="05000000000000000000" pitchFamily="2" charset="2"/>
                </a:rPr>
                <a:t>校验</a:t>
              </a:r>
              <a:endParaRPr lang="en-US" altLang="zh-CN" sz="1600" dirty="0">
                <a:latin typeface="+mj-ea"/>
                <a:ea typeface="+mj-ea"/>
                <a:sym typeface="Wingdings" panose="05000000000000000000" pitchFamily="2" charset="2"/>
              </a:endParaRPr>
            </a:p>
            <a:p>
              <a:pPr lvl="0" algn="just">
                <a:lnSpc>
                  <a:spcPct val="140000"/>
                </a:lnSpc>
                <a:buClrTx/>
                <a:buSzTx/>
                <a:buFontTx/>
              </a:pPr>
              <a:endParaRPr lang="zh-CN" altLang="en-US" sz="1600">
                <a:solidFill>
                  <a:schemeClr val="tx1">
                    <a:lumMod val="85000"/>
                    <a:lumOff val="15000"/>
                  </a:schemeClr>
                </a:solidFill>
                <a:latin typeface="+mn-ea"/>
                <a:cs typeface="+mn-ea"/>
                <a:sym typeface="+mn-ea"/>
              </a:endParaRPr>
            </a:p>
          </p:txBody>
        </p:sp>
        <p:sp>
          <p:nvSpPr>
            <p:cNvPr id="21" name="矩形 20"/>
            <p:cNvSpPr/>
            <p:nvPr>
              <p:custDataLst>
                <p:tags r:id="rId19"/>
              </p:custDataLst>
            </p:nvPr>
          </p:nvSpPr>
          <p:spPr>
            <a:xfrm>
              <a:off x="7973" y="6412"/>
              <a:ext cx="7387" cy="749"/>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forceAA="0" compatLnSpc="1">
              <a:normAutofit/>
            </a:bodyPr>
            <a:lstStyle/>
            <a:p>
              <a:pPr lvl="0" algn="l">
                <a:buClrTx/>
                <a:buSzTx/>
                <a:buFontTx/>
              </a:pPr>
              <a:r>
                <a:rPr lang="en-US" altLang="zh-CN" sz="3000" b="1" dirty="0">
                  <a:ln w="15875">
                    <a:solidFill>
                      <a:srgbClr val="283C9D"/>
                    </a:solidFill>
                  </a:ln>
                  <a:solidFill>
                    <a:schemeClr val="bg2"/>
                  </a:solidFill>
                  <a:latin typeface="+mn-ea"/>
                  <a:cs typeface="+mn-ea"/>
                  <a:sym typeface="+mn-ea"/>
                </a:rPr>
                <a:t>02</a:t>
              </a:r>
            </a:p>
          </p:txBody>
        </p:sp>
      </p:grpSp>
      <p:sp>
        <p:nvSpPr>
          <p:cNvPr id="32" name="圆角矩形 13"/>
          <p:cNvSpPr/>
          <p:nvPr>
            <p:custDataLst>
              <p:tags r:id="rId6"/>
            </p:custDataLst>
          </p:nvPr>
        </p:nvSpPr>
        <p:spPr>
          <a:xfrm>
            <a:off x="763905" y="2468563"/>
            <a:ext cx="804545" cy="324485"/>
          </a:xfrm>
          <a:prstGeom prst="roundRect">
            <a:avLst>
              <a:gd name="adj" fmla="val 0"/>
            </a:avLst>
          </a:prstGeom>
          <a:solidFill>
            <a:schemeClr val="bg1"/>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algn="l"/>
            <a:endParaRPr lang="en-US" altLang="zh-CN" sz="1600" b="1" dirty="0" err="1">
              <a:solidFill>
                <a:srgbClr val="283C9D"/>
              </a:solidFill>
              <a:uFillTx/>
              <a:latin typeface="Arial" panose="020B0604020202020204" pitchFamily="34" charset="0"/>
              <a:ea typeface="+mj-ea"/>
              <a:cs typeface="Arial" panose="020B0604020202020204" pitchFamily="34" charset="0"/>
              <a:sym typeface="+mn-ea"/>
            </a:endParaRPr>
          </a:p>
        </p:txBody>
      </p:sp>
      <p:sp>
        <p:nvSpPr>
          <p:cNvPr id="33" name="圆角矩形 13"/>
          <p:cNvSpPr/>
          <p:nvPr>
            <p:custDataLst>
              <p:tags r:id="rId7"/>
            </p:custDataLst>
          </p:nvPr>
        </p:nvSpPr>
        <p:spPr>
          <a:xfrm>
            <a:off x="764540" y="2469198"/>
            <a:ext cx="71120" cy="323215"/>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fontScale="70000" lnSpcReduction="20000"/>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sp>
        <p:nvSpPr>
          <p:cNvPr id="3" name="文本框 2"/>
          <p:cNvSpPr txBox="1"/>
          <p:nvPr/>
        </p:nvSpPr>
        <p:spPr>
          <a:xfrm>
            <a:off x="779145" y="2462213"/>
            <a:ext cx="783590" cy="337185"/>
          </a:xfrm>
          <a:prstGeom prst="rect">
            <a:avLst/>
          </a:prstGeom>
          <a:noFill/>
        </p:spPr>
        <p:txBody>
          <a:bodyPr wrap="square" rtlCol="0" anchor="t">
            <a:spAutoFit/>
          </a:bodyPr>
          <a:lstStyle/>
          <a:p>
            <a:pPr algn="ctr"/>
            <a:r>
              <a:rPr lang="en-US" altLang="zh-CN" sz="1600" b="1" dirty="0" err="1">
                <a:latin typeface="Arial" panose="020B0604020202020204" pitchFamily="34" charset="0"/>
                <a:ea typeface="+mj-ea"/>
                <a:cs typeface="Arial" panose="020B0604020202020204" pitchFamily="34" charset="0"/>
                <a:sym typeface="+mn-ea"/>
              </a:rPr>
              <a:t>rsync</a:t>
            </a:r>
          </a:p>
        </p:txBody>
      </p:sp>
      <p:sp>
        <p:nvSpPr>
          <p:cNvPr id="5" name="圆角矩形 13"/>
          <p:cNvSpPr/>
          <p:nvPr>
            <p:custDataLst>
              <p:tags r:id="rId8"/>
            </p:custDataLst>
          </p:nvPr>
        </p:nvSpPr>
        <p:spPr>
          <a:xfrm>
            <a:off x="1715770" y="2468563"/>
            <a:ext cx="804545" cy="324485"/>
          </a:xfrm>
          <a:prstGeom prst="roundRect">
            <a:avLst>
              <a:gd name="adj" fmla="val 0"/>
            </a:avLst>
          </a:prstGeom>
          <a:solidFill>
            <a:schemeClr val="bg1"/>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algn="l"/>
            <a:endParaRPr lang="en-US" altLang="zh-CN" sz="1600" b="1" dirty="0" err="1">
              <a:solidFill>
                <a:srgbClr val="283C9D"/>
              </a:solidFill>
              <a:uFillTx/>
              <a:latin typeface="Arial" panose="020B0604020202020204" pitchFamily="34" charset="0"/>
              <a:ea typeface="+mj-ea"/>
              <a:cs typeface="Arial" panose="020B0604020202020204" pitchFamily="34" charset="0"/>
              <a:sym typeface="+mn-ea"/>
            </a:endParaRPr>
          </a:p>
        </p:txBody>
      </p:sp>
      <p:sp>
        <p:nvSpPr>
          <p:cNvPr id="7" name="圆角矩形 13"/>
          <p:cNvSpPr/>
          <p:nvPr>
            <p:custDataLst>
              <p:tags r:id="rId9"/>
            </p:custDataLst>
          </p:nvPr>
        </p:nvSpPr>
        <p:spPr>
          <a:xfrm>
            <a:off x="1716405" y="2469198"/>
            <a:ext cx="71120" cy="323215"/>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fontScale="70000" lnSpcReduction="20000"/>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sp>
        <p:nvSpPr>
          <p:cNvPr id="9" name="文本框 8"/>
          <p:cNvSpPr txBox="1"/>
          <p:nvPr/>
        </p:nvSpPr>
        <p:spPr>
          <a:xfrm>
            <a:off x="1731010" y="2462213"/>
            <a:ext cx="783590" cy="337185"/>
          </a:xfrm>
          <a:prstGeom prst="rect">
            <a:avLst/>
          </a:prstGeom>
          <a:noFill/>
        </p:spPr>
        <p:txBody>
          <a:bodyPr wrap="square" rtlCol="0" anchor="t">
            <a:spAutoFit/>
          </a:bodyPr>
          <a:lstStyle/>
          <a:p>
            <a:pPr algn="ctr"/>
            <a:r>
              <a:rPr lang="en-US" altLang="zh-CN" sz="1600" b="1" dirty="0" err="1">
                <a:latin typeface="Arial" panose="020B0604020202020204" pitchFamily="34" charset="0"/>
                <a:ea typeface="+mj-ea"/>
                <a:cs typeface="Arial" panose="020B0604020202020204" pitchFamily="34" charset="0"/>
                <a:sym typeface="+mn-ea"/>
              </a:rPr>
              <a:t>scp</a:t>
            </a:r>
          </a:p>
        </p:txBody>
      </p:sp>
      <p:sp>
        <p:nvSpPr>
          <p:cNvPr id="10" name="圆角矩形 13"/>
          <p:cNvSpPr/>
          <p:nvPr>
            <p:custDataLst>
              <p:tags r:id="rId10"/>
            </p:custDataLst>
          </p:nvPr>
        </p:nvSpPr>
        <p:spPr>
          <a:xfrm>
            <a:off x="2634298" y="2468563"/>
            <a:ext cx="998855" cy="324485"/>
          </a:xfrm>
          <a:prstGeom prst="roundRect">
            <a:avLst>
              <a:gd name="adj" fmla="val 0"/>
            </a:avLst>
          </a:prstGeom>
          <a:solidFill>
            <a:schemeClr val="bg1"/>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algn="l"/>
            <a:endParaRPr lang="en-US" altLang="zh-CN" sz="1600" b="1" dirty="0" err="1">
              <a:solidFill>
                <a:srgbClr val="283C9D"/>
              </a:solidFill>
              <a:uFillTx/>
              <a:latin typeface="Arial" panose="020B0604020202020204" pitchFamily="34" charset="0"/>
              <a:ea typeface="+mj-ea"/>
              <a:cs typeface="Arial" panose="020B0604020202020204" pitchFamily="34" charset="0"/>
              <a:sym typeface="+mn-ea"/>
            </a:endParaRPr>
          </a:p>
        </p:txBody>
      </p:sp>
      <p:sp>
        <p:nvSpPr>
          <p:cNvPr id="11" name="圆角矩形 13"/>
          <p:cNvSpPr/>
          <p:nvPr>
            <p:custDataLst>
              <p:tags r:id="rId11"/>
            </p:custDataLst>
          </p:nvPr>
        </p:nvSpPr>
        <p:spPr>
          <a:xfrm>
            <a:off x="2634298" y="2469198"/>
            <a:ext cx="71120" cy="323215"/>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fontScale="70000" lnSpcReduction="20000"/>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sp>
        <p:nvSpPr>
          <p:cNvPr id="12" name="文本框 11"/>
          <p:cNvSpPr txBox="1"/>
          <p:nvPr/>
        </p:nvSpPr>
        <p:spPr>
          <a:xfrm>
            <a:off x="2634298" y="2462213"/>
            <a:ext cx="985520" cy="337185"/>
          </a:xfrm>
          <a:prstGeom prst="rect">
            <a:avLst/>
          </a:prstGeom>
          <a:noFill/>
        </p:spPr>
        <p:txBody>
          <a:bodyPr wrap="square" rtlCol="0" anchor="t">
            <a:spAutoFit/>
          </a:bodyPr>
          <a:lstStyle/>
          <a:p>
            <a:pPr algn="ctr"/>
            <a:r>
              <a:rPr lang="en-US" altLang="zh-CN" sz="1600" b="1" dirty="0" err="1">
                <a:latin typeface="Arial" panose="020B0604020202020204" pitchFamily="34" charset="0"/>
                <a:ea typeface="+mj-ea"/>
                <a:cs typeface="Arial" panose="020B0604020202020204" pitchFamily="34" charset="0"/>
                <a:sym typeface="+mn-ea"/>
              </a:rPr>
              <a:t>bbcp</a:t>
            </a:r>
          </a:p>
        </p:txBody>
      </p:sp>
      <p:sp>
        <p:nvSpPr>
          <p:cNvPr id="14" name="圆角矩形 13"/>
          <p:cNvSpPr/>
          <p:nvPr>
            <p:custDataLst>
              <p:tags r:id="rId12"/>
            </p:custDataLst>
          </p:nvPr>
        </p:nvSpPr>
        <p:spPr>
          <a:xfrm>
            <a:off x="774700" y="2956243"/>
            <a:ext cx="804545" cy="324485"/>
          </a:xfrm>
          <a:prstGeom prst="roundRect">
            <a:avLst>
              <a:gd name="adj" fmla="val 0"/>
            </a:avLst>
          </a:prstGeom>
          <a:solidFill>
            <a:schemeClr val="bg1"/>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algn="l"/>
            <a:endParaRPr lang="en-US" altLang="zh-CN" sz="1600" b="1" dirty="0" err="1">
              <a:solidFill>
                <a:srgbClr val="283C9D"/>
              </a:solidFill>
              <a:uFillTx/>
              <a:latin typeface="Arial" panose="020B0604020202020204" pitchFamily="34" charset="0"/>
              <a:ea typeface="+mj-ea"/>
              <a:cs typeface="Arial" panose="020B0604020202020204" pitchFamily="34" charset="0"/>
              <a:sym typeface="+mn-ea"/>
            </a:endParaRPr>
          </a:p>
        </p:txBody>
      </p:sp>
      <p:sp>
        <p:nvSpPr>
          <p:cNvPr id="15" name="圆角矩形 13"/>
          <p:cNvSpPr/>
          <p:nvPr>
            <p:custDataLst>
              <p:tags r:id="rId13"/>
            </p:custDataLst>
          </p:nvPr>
        </p:nvSpPr>
        <p:spPr>
          <a:xfrm>
            <a:off x="774700" y="2956878"/>
            <a:ext cx="71120" cy="323215"/>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fontScale="70000" lnSpcReduction="20000"/>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sp>
        <p:nvSpPr>
          <p:cNvPr id="18" name="文本框 17"/>
          <p:cNvSpPr txBox="1"/>
          <p:nvPr/>
        </p:nvSpPr>
        <p:spPr>
          <a:xfrm>
            <a:off x="789305" y="2949893"/>
            <a:ext cx="783590" cy="337185"/>
          </a:xfrm>
          <a:prstGeom prst="rect">
            <a:avLst/>
          </a:prstGeom>
          <a:noFill/>
        </p:spPr>
        <p:txBody>
          <a:bodyPr wrap="square" rtlCol="0" anchor="t">
            <a:spAutoFit/>
          </a:bodyPr>
          <a:lstStyle/>
          <a:p>
            <a:pPr algn="ctr"/>
            <a:r>
              <a:rPr lang="en-US" altLang="zh-CN" sz="1600" b="1" dirty="0" err="1">
                <a:latin typeface="Arial" panose="020B0604020202020204" pitchFamily="34" charset="0"/>
                <a:ea typeface="+mj-ea"/>
                <a:cs typeface="Arial" panose="020B0604020202020204" pitchFamily="34" charset="0"/>
                <a:sym typeface="+mn-ea"/>
              </a:rPr>
              <a:t>xrdcp</a:t>
            </a:r>
          </a:p>
        </p:txBody>
      </p:sp>
      <p:sp>
        <p:nvSpPr>
          <p:cNvPr id="23" name="圆角矩形 22"/>
          <p:cNvSpPr/>
          <p:nvPr>
            <p:custDataLst>
              <p:tags r:id="rId14"/>
            </p:custDataLst>
          </p:nvPr>
        </p:nvSpPr>
        <p:spPr>
          <a:xfrm>
            <a:off x="1710055" y="2956243"/>
            <a:ext cx="804545" cy="324485"/>
          </a:xfrm>
          <a:prstGeom prst="roundRect">
            <a:avLst>
              <a:gd name="adj" fmla="val 0"/>
            </a:avLst>
          </a:prstGeom>
          <a:solidFill>
            <a:schemeClr val="bg1"/>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algn="l"/>
            <a:endParaRPr lang="en-US" altLang="zh-CN" sz="1600" b="1" dirty="0" err="1">
              <a:solidFill>
                <a:srgbClr val="283C9D"/>
              </a:solidFill>
              <a:uFillTx/>
              <a:latin typeface="Arial" panose="020B0604020202020204" pitchFamily="34" charset="0"/>
              <a:ea typeface="+mj-ea"/>
              <a:cs typeface="Arial" panose="020B0604020202020204" pitchFamily="34" charset="0"/>
              <a:sym typeface="+mn-ea"/>
            </a:endParaRPr>
          </a:p>
        </p:txBody>
      </p:sp>
      <p:sp>
        <p:nvSpPr>
          <p:cNvPr id="26" name="圆角矩形 13"/>
          <p:cNvSpPr/>
          <p:nvPr>
            <p:custDataLst>
              <p:tags r:id="rId15"/>
            </p:custDataLst>
          </p:nvPr>
        </p:nvSpPr>
        <p:spPr>
          <a:xfrm>
            <a:off x="1710690" y="2956878"/>
            <a:ext cx="71120" cy="323215"/>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fontScale="70000" lnSpcReduction="20000"/>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sp>
        <p:nvSpPr>
          <p:cNvPr id="27" name="文本框 26"/>
          <p:cNvSpPr txBox="1"/>
          <p:nvPr/>
        </p:nvSpPr>
        <p:spPr>
          <a:xfrm>
            <a:off x="1725930" y="2950210"/>
            <a:ext cx="833120" cy="337185"/>
          </a:xfrm>
          <a:prstGeom prst="rect">
            <a:avLst/>
          </a:prstGeom>
          <a:noFill/>
        </p:spPr>
        <p:txBody>
          <a:bodyPr wrap="square" rtlCol="0" anchor="t">
            <a:spAutoFit/>
          </a:bodyPr>
          <a:lstStyle/>
          <a:p>
            <a:pPr algn="ctr"/>
            <a:r>
              <a:rPr lang="en-US" altLang="zh-CN" sz="1600" b="1" dirty="0" err="1">
                <a:latin typeface="Arial" panose="020B0604020202020204" pitchFamily="34" charset="0"/>
                <a:ea typeface="+mj-ea"/>
                <a:cs typeface="Arial" panose="020B0604020202020204" pitchFamily="34" charset="0"/>
                <a:sym typeface="+mn-ea"/>
              </a:rPr>
              <a:t>eos cp</a:t>
            </a:r>
          </a:p>
        </p:txBody>
      </p:sp>
      <p:pic>
        <p:nvPicPr>
          <p:cNvPr id="28" name="图片 27"/>
          <p:cNvPicPr>
            <a:picLocks noChangeAspect="1"/>
          </p:cNvPicPr>
          <p:nvPr/>
        </p:nvPicPr>
        <p:blipFill>
          <a:blip r:embed="rId22"/>
          <a:stretch>
            <a:fillRect/>
          </a:stretch>
        </p:blipFill>
        <p:spPr>
          <a:xfrm>
            <a:off x="5087068" y="1268507"/>
            <a:ext cx="3660885" cy="4714016"/>
          </a:xfrm>
          <a:prstGeom prst="rect">
            <a:avLst/>
          </a:prstGeom>
        </p:spPr>
      </p:pic>
      <p:grpSp>
        <p:nvGrpSpPr>
          <p:cNvPr id="36" name="组合 35"/>
          <p:cNvGrpSpPr/>
          <p:nvPr/>
        </p:nvGrpSpPr>
        <p:grpSpPr>
          <a:xfrm>
            <a:off x="8904064" y="1943100"/>
            <a:ext cx="3248273" cy="3640990"/>
            <a:chOff x="15291" y="2197"/>
            <a:chExt cx="3784" cy="4240"/>
          </a:xfrm>
        </p:grpSpPr>
        <p:pic>
          <p:nvPicPr>
            <p:cNvPr id="29" name="图片 28"/>
            <p:cNvPicPr>
              <a:picLocks noChangeAspect="1"/>
            </p:cNvPicPr>
            <p:nvPr/>
          </p:nvPicPr>
          <p:blipFill rotWithShape="1">
            <a:blip r:embed="rId23" cstate="print">
              <a:extLst>
                <a:ext uri="{28A0092B-C50C-407E-A947-70E740481C1C}">
                  <a14:useLocalDpi xmlns:a14="http://schemas.microsoft.com/office/drawing/2010/main" val="0"/>
                </a:ext>
              </a:extLst>
            </a:blip>
            <a:srcRect b="9899"/>
            <a:stretch>
              <a:fillRect/>
            </a:stretch>
          </p:blipFill>
          <p:spPr>
            <a:xfrm>
              <a:off x="15291" y="2197"/>
              <a:ext cx="3784" cy="3918"/>
            </a:xfrm>
            <a:prstGeom prst="rect">
              <a:avLst/>
            </a:prstGeom>
          </p:spPr>
        </p:pic>
        <p:sp>
          <p:nvSpPr>
            <p:cNvPr id="35" name="文本框 34"/>
            <p:cNvSpPr txBox="1"/>
            <p:nvPr/>
          </p:nvSpPr>
          <p:spPr>
            <a:xfrm>
              <a:off x="15493" y="6169"/>
              <a:ext cx="2130" cy="268"/>
            </a:xfrm>
            <a:prstGeom prst="rect">
              <a:avLst/>
            </a:prstGeom>
            <a:noFill/>
          </p:spPr>
          <p:txBody>
            <a:bodyPr wrap="square" rtlCol="0">
              <a:spAutoFit/>
            </a:bodyPr>
            <a:lstStyle>
              <a:defPPr>
                <a:defRPr lang="zh-CN"/>
              </a:defPPr>
              <a:lvl1pPr>
                <a:defRPr sz="1200">
                  <a:latin typeface="Calibri" panose="020F0502020204030204" pitchFamily="34" charset="0"/>
                  <a:ea typeface="宋体" panose="02010600030101010101" pitchFamily="2" charset="-122"/>
                  <a:cs typeface="Times New Roman" panose="02020603050405020304" pitchFamily="18" charset="0"/>
                </a:defRPr>
              </a:lvl1pPr>
            </a:lstStyle>
            <a:p>
              <a:r>
                <a:rPr lang="zh-CN" altLang="en-US" sz="900" b="1" dirty="0">
                  <a:latin typeface="+mn-lt"/>
                  <a:ea typeface="+mn-ea"/>
                  <a:cs typeface="+mn-cs"/>
                </a:rPr>
                <a:t>本地存储</a:t>
              </a:r>
              <a:r>
                <a:rPr lang="en-US" altLang="zh-CN" sz="900" b="1" dirty="0">
                  <a:latin typeface="+mn-lt"/>
                  <a:ea typeface="+mn-ea"/>
                  <a:cs typeface="+mn-cs"/>
                  <a:sym typeface="Wingdings" panose="05000000000000000000" pitchFamily="2" charset="2"/>
                </a:rPr>
                <a:t></a:t>
              </a:r>
              <a:r>
                <a:rPr lang="zh-CN" altLang="en-US" sz="900" b="1" dirty="0">
                  <a:latin typeface="+mn-lt"/>
                  <a:ea typeface="+mn-ea"/>
                  <a:cs typeface="+mn-cs"/>
                  <a:sym typeface="Wingdings" panose="05000000000000000000" pitchFamily="2" charset="2"/>
                </a:rPr>
                <a:t>中心存储</a:t>
              </a:r>
              <a:r>
                <a:rPr lang="en-US" altLang="zh-CN" sz="900" b="1" dirty="0">
                  <a:latin typeface="+mn-lt"/>
                  <a:ea typeface="+mn-ea"/>
                  <a:cs typeface="+mn-cs"/>
                  <a:sym typeface="Wingdings" panose="05000000000000000000" pitchFamily="2" charset="2"/>
                </a:rPr>
                <a:t></a:t>
              </a:r>
              <a:r>
                <a:rPr lang="zh-CN" altLang="en-US" sz="900" b="1" dirty="0">
                  <a:latin typeface="+mn-lt"/>
                  <a:ea typeface="+mn-ea"/>
                  <a:cs typeface="+mn-cs"/>
                  <a:sym typeface="Wingdings" panose="05000000000000000000" pitchFamily="2" charset="2"/>
                </a:rPr>
                <a:t>磁带库</a:t>
              </a:r>
            </a:p>
          </p:txBody>
        </p:sp>
      </p:grpSp>
      <p:sp>
        <p:nvSpPr>
          <p:cNvPr id="39" name="标题 38"/>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模块功能</a:t>
            </a:r>
            <a:r>
              <a:rPr lang="en-US" altLang="zh-CN" sz="4000" dirty="0">
                <a:solidFill>
                  <a:srgbClr val="283C9D"/>
                </a:solidFill>
                <a:latin typeface="+mj-lt"/>
                <a:ea typeface="+mj-ea"/>
                <a:cs typeface="+mj-cs"/>
              </a:rPr>
              <a:t>-</a:t>
            </a:r>
            <a:r>
              <a:rPr lang="zh-CN" altLang="en-US" sz="4000" dirty="0">
                <a:solidFill>
                  <a:srgbClr val="283C9D"/>
                </a:solidFill>
                <a:latin typeface="+mj-lt"/>
                <a:ea typeface="+mj-ea"/>
                <a:cs typeface="+mj-cs"/>
              </a:rPr>
              <a:t>数据传输</a:t>
            </a:r>
            <a:endParaRPr lang="zh-CN" altLang="en-US" sz="4000" dirty="0">
              <a:solidFill>
                <a:srgbClr val="283C9D"/>
              </a:solidFill>
              <a:latin typeface="+mj-lt"/>
              <a:ea typeface="+mj-ea"/>
              <a:cs typeface="+mj-cs"/>
              <a:sym typeface="+mn-ea"/>
            </a:endParaRPr>
          </a:p>
        </p:txBody>
      </p:sp>
      <p:sp>
        <p:nvSpPr>
          <p:cNvPr id="8" name="文本框 7"/>
          <p:cNvSpPr txBox="1"/>
          <p:nvPr/>
        </p:nvSpPr>
        <p:spPr>
          <a:xfrm>
            <a:off x="5879992" y="6033203"/>
            <a:ext cx="1828441" cy="229870"/>
          </a:xfrm>
          <a:prstGeom prst="rect">
            <a:avLst/>
          </a:prstGeom>
          <a:noFill/>
        </p:spPr>
        <p:txBody>
          <a:bodyPr wrap="square" rtlCol="0">
            <a:spAutoFit/>
          </a:bodyPr>
          <a:lstStyle>
            <a:defPPr>
              <a:defRPr lang="zh-CN"/>
            </a:defPPr>
            <a:lvl1pPr>
              <a:defRPr sz="1200">
                <a:latin typeface="Calibri" panose="020F0502020204030204" pitchFamily="34" charset="0"/>
                <a:ea typeface="宋体" panose="02010600030101010101" pitchFamily="2" charset="-122"/>
                <a:cs typeface="Times New Roman" panose="02020603050405020304" pitchFamily="18" charset="0"/>
              </a:defRPr>
            </a:lvl1pPr>
          </a:lstStyle>
          <a:p>
            <a:pPr algn="ctr"/>
            <a:r>
              <a:rPr lang="zh-CN" altLang="en-US" sz="900" b="1" dirty="0">
                <a:latin typeface="+mn-lt"/>
                <a:ea typeface="+mn-ea"/>
                <a:cs typeface="+mn-cs"/>
                <a:sym typeface="Wingdings" panose="05000000000000000000" pitchFamily="2" charset="2"/>
              </a:rPr>
              <a:t>传输流程图</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模块功能</a:t>
            </a:r>
            <a:r>
              <a:rPr lang="en-US" altLang="zh-CN" sz="4000" dirty="0">
                <a:solidFill>
                  <a:srgbClr val="283C9D"/>
                </a:solidFill>
                <a:latin typeface="+mj-lt"/>
                <a:ea typeface="+mj-ea"/>
                <a:cs typeface="+mj-cs"/>
              </a:rPr>
              <a:t>-</a:t>
            </a:r>
            <a:r>
              <a:rPr lang="zh-CN" altLang="en-US" sz="4000" dirty="0">
                <a:solidFill>
                  <a:srgbClr val="283C9D"/>
                </a:solidFill>
                <a:latin typeface="+mj-lt"/>
                <a:ea typeface="+mj-ea"/>
                <a:cs typeface="+mj-cs"/>
              </a:rPr>
              <a:t>集群管理</a:t>
            </a:r>
            <a:endParaRPr lang="zh-CN" altLang="en-US" sz="4000" dirty="0">
              <a:solidFill>
                <a:srgbClr val="283C9D"/>
              </a:solidFill>
              <a:latin typeface="+mj-lt"/>
              <a:ea typeface="+mj-ea"/>
              <a:cs typeface="+mj-cs"/>
              <a:sym typeface="+mn-ea"/>
            </a:endParaRPr>
          </a:p>
        </p:txBody>
      </p:sp>
      <p:sp>
        <p:nvSpPr>
          <p:cNvPr id="8" name="内容占位符 1"/>
          <p:cNvSpPr txBox="1"/>
          <p:nvPr/>
        </p:nvSpPr>
        <p:spPr>
          <a:xfrm>
            <a:off x="623570" y="1152525"/>
            <a:ext cx="10694035" cy="4518660"/>
          </a:xfrm>
          <a:prstGeom prst="rect">
            <a:avLst/>
          </a:prstGeom>
        </p:spPr>
        <p:txBody>
          <a:bodyPr vert="horz" lIns="91440" tIns="45720" rIns="91440" bIns="45720" rtlCol="0" anchor="t">
            <a:norm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a:buSzPct val="100000"/>
              <a:buFont typeface="Wingdings" panose="05000000000000000000" charset="0"/>
              <a:buChar char="l"/>
            </a:pPr>
            <a:r>
              <a:rPr lang="zh-CN" altLang="en-US" sz="2000" b="1" dirty="0">
                <a:solidFill>
                  <a:srgbClr val="283C9D"/>
                </a:solidFill>
                <a:latin typeface="+mn-ea"/>
              </a:rPr>
              <a:t>协同工作、共享数据、共同分担传输任务</a:t>
            </a:r>
            <a:endParaRPr lang="en-US" altLang="zh-CN" sz="2000" b="1" dirty="0">
              <a:solidFill>
                <a:schemeClr val="tx1"/>
              </a:solidFill>
              <a:latin typeface="+mn-ea"/>
            </a:endParaRPr>
          </a:p>
          <a:p>
            <a:pPr marL="742950" lvl="1" indent="-285750">
              <a:lnSpc>
                <a:spcPct val="130000"/>
              </a:lnSpc>
              <a:buSzPct val="100000"/>
              <a:buFont typeface="Wingdings" panose="05000000000000000000" charset="0"/>
              <a:buChar char="p"/>
            </a:pPr>
            <a:r>
              <a:rPr lang="zh-CN" altLang="en-US" sz="1800" dirty="0">
                <a:latin typeface="+mn-ea"/>
              </a:rPr>
              <a:t>后端挂载相同存储</a:t>
            </a:r>
          </a:p>
          <a:p>
            <a:pPr marL="742950" lvl="1" indent="-285750">
              <a:lnSpc>
                <a:spcPct val="130000"/>
              </a:lnSpc>
              <a:buSzPct val="100000"/>
              <a:buFont typeface="Wingdings" panose="05000000000000000000" charset="0"/>
              <a:buChar char="p"/>
            </a:pPr>
            <a:r>
              <a:rPr lang="zh-CN" altLang="en-US" sz="1800" dirty="0">
                <a:latin typeface="+mn-ea"/>
              </a:rPr>
              <a:t>一个线程负责数据获取</a:t>
            </a:r>
          </a:p>
          <a:p>
            <a:pPr marL="742950" lvl="1" indent="-285750">
              <a:lnSpc>
                <a:spcPct val="130000"/>
              </a:lnSpc>
              <a:buSzPct val="100000"/>
              <a:buFont typeface="Wingdings" panose="05000000000000000000" charset="0"/>
              <a:buChar char="p"/>
            </a:pPr>
            <a:r>
              <a:rPr lang="zh-CN" altLang="en-US" sz="1800" dirty="0">
                <a:latin typeface="+mn-ea"/>
              </a:rPr>
              <a:t>多服务器集群、多线程协同传输</a:t>
            </a:r>
          </a:p>
          <a:p>
            <a:pPr marL="742950" lvl="1" indent="-285750">
              <a:lnSpc>
                <a:spcPct val="130000"/>
              </a:lnSpc>
              <a:buSzPct val="100000"/>
              <a:buFont typeface="Wingdings" panose="05000000000000000000" charset="0"/>
              <a:buChar char="p"/>
            </a:pPr>
            <a:r>
              <a:rPr lang="en-US" altLang="zh-CN" sz="1800" dirty="0" err="1">
                <a:latin typeface="+mn-ea"/>
              </a:rPr>
              <a:t>application.yml</a:t>
            </a:r>
            <a:r>
              <a:rPr lang="zh-CN" altLang="en-US" sz="1800" dirty="0">
                <a:latin typeface="+mn-ea"/>
              </a:rPr>
              <a:t>文件配置</a:t>
            </a:r>
          </a:p>
          <a:p>
            <a:pPr marL="1257300" lvl="2" indent="-342900" fontAlgn="auto">
              <a:lnSpc>
                <a:spcPct val="130000"/>
              </a:lnSpc>
              <a:spcBef>
                <a:spcPts val="600"/>
              </a:spcBef>
              <a:buSzPct val="100000"/>
              <a:buFont typeface="Wingdings" panose="05000000000000000000" charset="0"/>
              <a:buChar char="l"/>
            </a:pPr>
            <a:r>
              <a:rPr lang="en-US" altLang="zh-CN" sz="1800" dirty="0" err="1">
                <a:latin typeface="+mn-ea"/>
                <a:sym typeface="+mn-ea"/>
              </a:rPr>
              <a:t>redis</a:t>
            </a:r>
            <a:r>
              <a:rPr sz="1800" dirty="0">
                <a:latin typeface="+mn-ea"/>
                <a:sym typeface="+mn-ea"/>
              </a:rPr>
              <a:t>内存数据库，管理传输节点</a:t>
            </a:r>
            <a:endParaRPr lang="en-US" altLang="zh-CN" sz="1800" dirty="0">
              <a:latin typeface="+mn-ea"/>
            </a:endParaRPr>
          </a:p>
          <a:p>
            <a:pPr marL="1257300" lvl="2" indent="-342900" fontAlgn="auto">
              <a:lnSpc>
                <a:spcPct val="130000"/>
              </a:lnSpc>
              <a:spcBef>
                <a:spcPts val="600"/>
              </a:spcBef>
              <a:buSzPct val="100000"/>
              <a:buFont typeface="Wingdings" panose="05000000000000000000" charset="0"/>
              <a:buChar char="l"/>
            </a:pPr>
            <a:r>
              <a:rPr sz="1800" dirty="0">
                <a:latin typeface="+mn-ea"/>
                <a:sym typeface="+mn-ea"/>
              </a:rPr>
              <a:t>共享消息队列服务</a:t>
            </a:r>
            <a:endParaRPr lang="en-US" altLang="zh-CN" sz="1800" dirty="0">
              <a:latin typeface="+mn-ea"/>
            </a:endParaRPr>
          </a:p>
          <a:p>
            <a:pPr marL="1257300" lvl="2" indent="-342900" fontAlgn="auto">
              <a:lnSpc>
                <a:spcPct val="130000"/>
              </a:lnSpc>
              <a:spcBef>
                <a:spcPts val="600"/>
              </a:spcBef>
              <a:buSzPct val="100000"/>
              <a:buFont typeface="Wingdings" panose="05000000000000000000" charset="0"/>
              <a:buChar char="l"/>
            </a:pPr>
            <a:r>
              <a:rPr sz="1800" dirty="0">
                <a:latin typeface="+mn-ea"/>
                <a:sym typeface="+mn-ea"/>
              </a:rPr>
              <a:t>共享传输元数据</a:t>
            </a:r>
            <a:endParaRPr lang="zh-CN" altLang="en-US" sz="1800" dirty="0">
              <a:latin typeface="+mn-ea"/>
            </a:endParaRPr>
          </a:p>
          <a:p>
            <a:pPr marL="742950" lvl="1" indent="-285750">
              <a:lnSpc>
                <a:spcPct val="130000"/>
              </a:lnSpc>
              <a:buSzPct val="100000"/>
              <a:buFont typeface="Wingdings" panose="05000000000000000000" charset="0"/>
              <a:buChar char="p"/>
            </a:pPr>
            <a:r>
              <a:rPr sz="1800" dirty="0">
                <a:latin typeface="+mn-ea"/>
                <a:sym typeface="+mn-ea"/>
              </a:rPr>
              <a:t>监听进程获取配置变化</a:t>
            </a:r>
            <a:endParaRPr lang="en-US" altLang="zh-CN" sz="1800" dirty="0">
              <a:latin typeface="+mn-ea"/>
            </a:endParaRPr>
          </a:p>
          <a:p>
            <a:pPr marL="1257300" lvl="2" indent="-342900">
              <a:lnSpc>
                <a:spcPct val="130000"/>
              </a:lnSpc>
              <a:buSzPct val="100000"/>
              <a:buFont typeface="Wingdings" panose="05000000000000000000" charset="0"/>
              <a:buChar char="l"/>
            </a:pPr>
            <a:endParaRPr lang="zh-CN" altLang="en-US" sz="1400" dirty="0">
              <a:latin typeface="+mn-ea"/>
              <a:sym typeface="Wingdings" panose="05000000000000000000" pitchFamily="2" charset="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t="10141" b="11660"/>
          <a:stretch>
            <a:fillRect/>
          </a:stretch>
        </p:blipFill>
        <p:spPr>
          <a:xfrm>
            <a:off x="6871335" y="1127125"/>
            <a:ext cx="4411345" cy="3888105"/>
          </a:xfrm>
          <a:prstGeom prst="rect">
            <a:avLst/>
          </a:prstGeom>
        </p:spPr>
      </p:pic>
      <p:sp>
        <p:nvSpPr>
          <p:cNvPr id="3" name="圆角矩形 2"/>
          <p:cNvSpPr/>
          <p:nvPr/>
        </p:nvSpPr>
        <p:spPr>
          <a:xfrm>
            <a:off x="479425" y="5588635"/>
            <a:ext cx="995680" cy="432435"/>
          </a:xfrm>
          <a:prstGeom prst="roundRect">
            <a:avLst/>
          </a:prstGeom>
          <a:gradFill>
            <a:gsLst>
              <a:gs pos="0">
                <a:srgbClr val="677CD7"/>
              </a:gs>
              <a:gs pos="79000">
                <a:srgbClr val="283C9D"/>
              </a:gs>
            </a:gsLst>
            <a:lin ang="660000" scaled="0"/>
          </a:gradFill>
          <a:ln>
            <a:solidFill>
              <a:srgbClr val="677CD7"/>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b="1" dirty="0">
                <a:latin typeface="+mn-ea"/>
                <a:sym typeface="+mn-ea"/>
              </a:rPr>
              <a:t>配置变化</a:t>
            </a:r>
          </a:p>
        </p:txBody>
      </p:sp>
      <p:sp>
        <p:nvSpPr>
          <p:cNvPr id="5" name="燕尾形 4"/>
          <p:cNvSpPr/>
          <p:nvPr/>
        </p:nvSpPr>
        <p:spPr>
          <a:xfrm>
            <a:off x="1703705" y="5661025"/>
            <a:ext cx="144145" cy="287655"/>
          </a:xfrm>
          <a:prstGeom prst="chevron">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圆角矩形 5"/>
          <p:cNvSpPr/>
          <p:nvPr/>
        </p:nvSpPr>
        <p:spPr>
          <a:xfrm>
            <a:off x="2063750" y="5588635"/>
            <a:ext cx="1703705" cy="432435"/>
          </a:xfrm>
          <a:prstGeom prst="roundRect">
            <a:avLst/>
          </a:prstGeom>
          <a:gradFill>
            <a:gsLst>
              <a:gs pos="0">
                <a:srgbClr val="677CD7"/>
              </a:gs>
              <a:gs pos="79000">
                <a:srgbClr val="283C9D"/>
              </a:gs>
            </a:gsLst>
            <a:lin ang="660000" scaled="0"/>
          </a:gradFill>
          <a:ln>
            <a:solidFill>
              <a:srgbClr val="677CD7"/>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b="1" dirty="0">
                <a:latin typeface="微软雅黑 (正文)"/>
                <a:ea typeface="+mj-ea"/>
                <a:sym typeface="Wingdings" panose="05000000000000000000" pitchFamily="2" charset="2"/>
              </a:rPr>
              <a:t>当前节点更新配置</a:t>
            </a:r>
          </a:p>
        </p:txBody>
      </p:sp>
      <p:sp>
        <p:nvSpPr>
          <p:cNvPr id="7" name="燕尾形 6"/>
          <p:cNvSpPr/>
          <p:nvPr/>
        </p:nvSpPr>
        <p:spPr>
          <a:xfrm>
            <a:off x="3983355" y="5661025"/>
            <a:ext cx="144145" cy="287655"/>
          </a:xfrm>
          <a:prstGeom prst="chevron">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圆角矩形 8"/>
          <p:cNvSpPr/>
          <p:nvPr/>
        </p:nvSpPr>
        <p:spPr>
          <a:xfrm>
            <a:off x="4356100" y="5588635"/>
            <a:ext cx="2142490" cy="432435"/>
          </a:xfrm>
          <a:prstGeom prst="roundRect">
            <a:avLst/>
          </a:prstGeom>
          <a:gradFill>
            <a:gsLst>
              <a:gs pos="0">
                <a:srgbClr val="677CD7"/>
              </a:gs>
              <a:gs pos="79000">
                <a:srgbClr val="283C9D"/>
              </a:gs>
            </a:gsLst>
            <a:lin ang="660000" scaled="0"/>
          </a:gradFill>
          <a:ln>
            <a:solidFill>
              <a:srgbClr val="677CD7"/>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dirty="0">
                <a:latin typeface="Arial" panose="020B0604020202020204" pitchFamily="34" charset="0"/>
                <a:ea typeface="+mj-ea"/>
                <a:cs typeface="Arial" panose="020B0604020202020204" pitchFamily="34" charset="0"/>
                <a:sym typeface="Wingdings" panose="05000000000000000000" pitchFamily="2" charset="2"/>
              </a:rPr>
              <a:t>查询</a:t>
            </a:r>
            <a:r>
              <a:rPr lang="en-US" altLang="zh-CN" sz="1400" dirty="0" err="1">
                <a:latin typeface="Arial" panose="020B0604020202020204" pitchFamily="34" charset="0"/>
                <a:ea typeface="+mj-ea"/>
                <a:cs typeface="Arial" panose="020B0604020202020204" pitchFamily="34" charset="0"/>
                <a:sym typeface="Wingdings" panose="05000000000000000000" pitchFamily="2" charset="2"/>
              </a:rPr>
              <a:t>redis</a:t>
            </a:r>
            <a:r>
              <a:rPr lang="zh-CN" altLang="en-US" sz="1400" dirty="0">
                <a:latin typeface="Arial" panose="020B0604020202020204" pitchFamily="34" charset="0"/>
                <a:ea typeface="+mj-ea"/>
                <a:cs typeface="Arial" panose="020B0604020202020204" pitchFamily="34" charset="0"/>
                <a:sym typeface="Wingdings" panose="05000000000000000000" pitchFamily="2" charset="2"/>
              </a:rPr>
              <a:t>获取传输节点</a:t>
            </a:r>
            <a:endParaRPr lang="zh-CN" altLang="en-US" sz="1400" b="1" dirty="0">
              <a:latin typeface="Arial" panose="020B0604020202020204" pitchFamily="34" charset="0"/>
              <a:cs typeface="Arial" panose="020B0604020202020204" pitchFamily="34" charset="0"/>
              <a:sym typeface="+mn-ea"/>
            </a:endParaRPr>
          </a:p>
        </p:txBody>
      </p:sp>
      <p:sp>
        <p:nvSpPr>
          <p:cNvPr id="14" name="燕尾形 13"/>
          <p:cNvSpPr/>
          <p:nvPr/>
        </p:nvSpPr>
        <p:spPr>
          <a:xfrm>
            <a:off x="6727190" y="5661025"/>
            <a:ext cx="144145" cy="287655"/>
          </a:xfrm>
          <a:prstGeom prst="chevron">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nvSpPr>
        <p:spPr>
          <a:xfrm>
            <a:off x="7104380" y="5588635"/>
            <a:ext cx="2847975" cy="432435"/>
          </a:xfrm>
          <a:prstGeom prst="roundRect">
            <a:avLst/>
          </a:prstGeom>
          <a:gradFill>
            <a:gsLst>
              <a:gs pos="0">
                <a:srgbClr val="677CD7"/>
              </a:gs>
              <a:gs pos="79000">
                <a:srgbClr val="283C9D"/>
              </a:gs>
            </a:gsLst>
            <a:lin ang="660000" scaled="0"/>
          </a:gradFill>
          <a:ln>
            <a:solidFill>
              <a:srgbClr val="677CD7"/>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dirty="0">
                <a:latin typeface="Arial" panose="020B0604020202020204" pitchFamily="34" charset="0"/>
                <a:ea typeface="+mj-ea"/>
                <a:cs typeface="Arial" panose="020B0604020202020204" pitchFamily="34" charset="0"/>
                <a:sym typeface="Wingdings" panose="05000000000000000000" pitchFamily="2" charset="2"/>
              </a:rPr>
              <a:t>发送</a:t>
            </a:r>
            <a:r>
              <a:rPr lang="en-US" altLang="zh-CN" sz="1400" dirty="0">
                <a:latin typeface="Arial" panose="020B0604020202020204" pitchFamily="34" charset="0"/>
                <a:ea typeface="+mj-ea"/>
                <a:cs typeface="Arial" panose="020B0604020202020204" pitchFamily="34" charset="0"/>
                <a:sym typeface="Wingdings" panose="05000000000000000000" pitchFamily="2" charset="2"/>
              </a:rPr>
              <a:t>http</a:t>
            </a:r>
            <a:r>
              <a:rPr lang="zh-CN" altLang="en-US" sz="1400" dirty="0">
                <a:latin typeface="Arial" panose="020B0604020202020204" pitchFamily="34" charset="0"/>
                <a:ea typeface="+mj-ea"/>
                <a:cs typeface="Arial" panose="020B0604020202020204" pitchFamily="34" charset="0"/>
                <a:sym typeface="Wingdings" panose="05000000000000000000" pitchFamily="2" charset="2"/>
              </a:rPr>
              <a:t>请求到其它节点监听进程</a:t>
            </a:r>
            <a:endParaRPr lang="zh-CN" altLang="en-US" sz="1400" b="1" dirty="0">
              <a:latin typeface="Arial" panose="020B0604020202020204" pitchFamily="34" charset="0"/>
              <a:cs typeface="Arial" panose="020B0604020202020204" pitchFamily="34" charset="0"/>
              <a:sym typeface="+mn-ea"/>
            </a:endParaRPr>
          </a:p>
        </p:txBody>
      </p:sp>
      <p:sp>
        <p:nvSpPr>
          <p:cNvPr id="16" name="燕尾形 15"/>
          <p:cNvSpPr/>
          <p:nvPr/>
        </p:nvSpPr>
        <p:spPr>
          <a:xfrm>
            <a:off x="10128885" y="5661025"/>
            <a:ext cx="144145" cy="287655"/>
          </a:xfrm>
          <a:prstGeom prst="chevron">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圆角矩形 16"/>
          <p:cNvSpPr/>
          <p:nvPr/>
        </p:nvSpPr>
        <p:spPr>
          <a:xfrm>
            <a:off x="10449560" y="5588635"/>
            <a:ext cx="992505" cy="432435"/>
          </a:xfrm>
          <a:prstGeom prst="roundRect">
            <a:avLst/>
          </a:prstGeom>
          <a:gradFill>
            <a:gsLst>
              <a:gs pos="0">
                <a:srgbClr val="677CD7"/>
              </a:gs>
              <a:gs pos="79000">
                <a:srgbClr val="283C9D"/>
              </a:gs>
            </a:gsLst>
            <a:lin ang="660000" scaled="0"/>
          </a:gradFill>
          <a:ln>
            <a:solidFill>
              <a:srgbClr val="677CD7"/>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dirty="0">
                <a:latin typeface="微软雅黑 (正文)"/>
                <a:ea typeface="+mj-ea"/>
                <a:sym typeface="Wingdings" panose="05000000000000000000" pitchFamily="2" charset="2"/>
              </a:rPr>
              <a:t>更新配置</a:t>
            </a:r>
            <a:endParaRPr lang="zh-CN" altLang="en-US" sz="1400" b="1" dirty="0">
              <a:latin typeface="Arial" panose="020B0604020202020204" pitchFamily="34" charset="0"/>
              <a:cs typeface="Arial" panose="020B0604020202020204" pitchFamily="34" charset="0"/>
              <a:sym typeface="+mn-ea"/>
            </a:endParaRPr>
          </a:p>
        </p:txBody>
      </p:sp>
      <p:sp>
        <p:nvSpPr>
          <p:cNvPr id="18" name="文本框 17"/>
          <p:cNvSpPr txBox="1"/>
          <p:nvPr/>
        </p:nvSpPr>
        <p:spPr>
          <a:xfrm>
            <a:off x="8269605" y="5040630"/>
            <a:ext cx="1499235" cy="306705"/>
          </a:xfrm>
          <a:prstGeom prst="rect">
            <a:avLst/>
          </a:prstGeom>
          <a:noFill/>
        </p:spPr>
        <p:txBody>
          <a:bodyPr wrap="square" rtlCol="0">
            <a:spAutoFit/>
          </a:bodyPr>
          <a:lstStyle/>
          <a:p>
            <a:pPr algn="ctr"/>
            <a:r>
              <a:rPr lang="zh-CN" altLang="en-US" sz="1400" b="1"/>
              <a:t>集群管理</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2"/>
            </p:custDataLst>
          </p:nvPr>
        </p:nvSpPr>
        <p:spPr>
          <a:xfrm>
            <a:off x="969645" y="477126"/>
            <a:ext cx="10252709" cy="1194589"/>
          </a:xfrm>
        </p:spPr>
        <p:txBody>
          <a:bodyPr/>
          <a:lstStyle/>
          <a:p>
            <a:r>
              <a:rPr lang="zh-CN" altLang="en-US"/>
              <a:t>目录</a:t>
            </a:r>
          </a:p>
        </p:txBody>
      </p:sp>
      <p:sp>
        <p:nvSpPr>
          <p:cNvPr id="2" name="序号"/>
          <p:cNvSpPr txBox="1"/>
          <p:nvPr>
            <p:custDataLst>
              <p:tags r:id="rId3"/>
            </p:custDataLst>
          </p:nvPr>
        </p:nvSpPr>
        <p:spPr>
          <a:xfrm>
            <a:off x="1430223" y="2689085"/>
            <a:ext cx="687642" cy="687642"/>
          </a:xfrm>
          <a:prstGeom prst="ellipse">
            <a:avLst/>
          </a:prstGeom>
          <a:gradFill>
            <a:gsLst>
              <a:gs pos="0">
                <a:schemeClr val="accent1">
                  <a:lumMod val="75000"/>
                  <a:alpha val="100000"/>
                </a:schemeClr>
              </a:gs>
              <a:gs pos="100000">
                <a:schemeClr val="accent1">
                  <a:lumMod val="50000"/>
                  <a:alpha val="100000"/>
                </a:schemeClr>
              </a:gs>
            </a:gsLst>
            <a:lin ang="7936421" scaled="0"/>
          </a:gradFill>
          <a:effectLst>
            <a:outerShdw blurRad="254000" dist="50800" dir="5400000" algn="ctr" rotWithShape="0">
              <a:schemeClr val="accent1">
                <a:alpha val="30000"/>
              </a:schemeClr>
            </a:outerShdw>
          </a:effectLst>
        </p:spPr>
        <p:txBody>
          <a:bodyPr wrap="none" lIns="0" tIns="53975" rIns="0" bIns="0" rtlCol="0" anchor="ctr" anchorCtr="0">
            <a:normAutofit/>
          </a:bodyPr>
          <a:lstStyle/>
          <a:p>
            <a:pPr lvl="0" algn="ctr">
              <a:buClrTx/>
              <a:buSzTx/>
              <a:buFontTx/>
            </a:pPr>
            <a:r>
              <a:rPr lang="en-US" sz="2600" dirty="0">
                <a:solidFill>
                  <a:schemeClr val="lt1">
                    <a:lumMod val="100000"/>
                  </a:schemeClr>
                </a:solidFill>
                <a:latin typeface="+mj-lt"/>
                <a:ea typeface="+mj-ea"/>
                <a:sym typeface="+mn-ea"/>
              </a:rPr>
              <a:t>01</a:t>
            </a:r>
          </a:p>
        </p:txBody>
      </p:sp>
      <p:sp>
        <p:nvSpPr>
          <p:cNvPr id="3" name="项标题"/>
          <p:cNvSpPr txBox="1"/>
          <p:nvPr>
            <p:custDataLst>
              <p:tags r:id="rId4"/>
            </p:custDataLst>
          </p:nvPr>
        </p:nvSpPr>
        <p:spPr>
          <a:xfrm>
            <a:off x="2448191" y="2780531"/>
            <a:ext cx="3540419" cy="504031"/>
          </a:xfrm>
          <a:prstGeom prst="rect">
            <a:avLst/>
          </a:prstGeom>
          <a:noFill/>
        </p:spPr>
        <p:txBody>
          <a:bodyPr wrap="square" lIns="0" tIns="0" rIns="0" bIns="0" rtlCol="0" anchor="ctr">
            <a:noAutofit/>
          </a:bodyPr>
          <a:lstStyle/>
          <a:p>
            <a:pPr>
              <a:lnSpc>
                <a:spcPct val="100000"/>
              </a:lnSpc>
            </a:pPr>
            <a:r>
              <a:rPr lang="zh-CN" altLang="en-US" b="1" spc="300" dirty="0">
                <a:solidFill>
                  <a:schemeClr val="tx2"/>
                </a:solidFill>
                <a:latin typeface="+mj-ea"/>
                <a:ea typeface="+mj-ea"/>
              </a:rPr>
              <a:t>大科学装置</a:t>
            </a:r>
            <a:r>
              <a:rPr lang="en-US" altLang="zh-CN" b="1" spc="300" dirty="0">
                <a:solidFill>
                  <a:schemeClr val="tx2"/>
                </a:solidFill>
                <a:latin typeface="+mj-ea"/>
                <a:ea typeface="+mj-ea"/>
              </a:rPr>
              <a:t>-</a:t>
            </a:r>
            <a:r>
              <a:rPr lang="zh-CN" altLang="en-US" b="1" spc="300" dirty="0">
                <a:solidFill>
                  <a:schemeClr val="tx2"/>
                </a:solidFill>
                <a:latin typeface="+mj-ea"/>
                <a:ea typeface="+mj-ea"/>
              </a:rPr>
              <a:t>大科学数据</a:t>
            </a:r>
          </a:p>
        </p:txBody>
      </p:sp>
      <p:sp>
        <p:nvSpPr>
          <p:cNvPr id="5" name="序号"/>
          <p:cNvSpPr txBox="1"/>
          <p:nvPr>
            <p:custDataLst>
              <p:tags r:id="rId5"/>
            </p:custDataLst>
          </p:nvPr>
        </p:nvSpPr>
        <p:spPr>
          <a:xfrm>
            <a:off x="1430223" y="3812469"/>
            <a:ext cx="687642" cy="687642"/>
          </a:xfrm>
          <a:prstGeom prst="ellipse">
            <a:avLst/>
          </a:prstGeom>
          <a:gradFill>
            <a:gsLst>
              <a:gs pos="0">
                <a:schemeClr val="accent1">
                  <a:lumMod val="75000"/>
                  <a:alpha val="100000"/>
                </a:schemeClr>
              </a:gs>
              <a:gs pos="100000">
                <a:schemeClr val="accent1">
                  <a:lumMod val="50000"/>
                  <a:alpha val="100000"/>
                </a:schemeClr>
              </a:gs>
            </a:gsLst>
            <a:lin ang="7936421" scaled="0"/>
          </a:gradFill>
          <a:effectLst>
            <a:outerShdw blurRad="254000" dist="50800" dir="5400000" algn="ctr" rotWithShape="0">
              <a:schemeClr val="accent1">
                <a:alpha val="30000"/>
              </a:schemeClr>
            </a:outerShdw>
          </a:effectLst>
        </p:spPr>
        <p:txBody>
          <a:bodyPr wrap="none" lIns="0" tIns="53975" rIns="0" bIns="0" rtlCol="0" anchor="ctr" anchorCtr="0">
            <a:normAutofit/>
          </a:bodyPr>
          <a:lstStyle/>
          <a:p>
            <a:pPr lvl="0" algn="ctr">
              <a:buClrTx/>
              <a:buSzTx/>
              <a:buFontTx/>
            </a:pPr>
            <a:r>
              <a:rPr lang="en-US" sz="2600" dirty="0">
                <a:solidFill>
                  <a:schemeClr val="lt1">
                    <a:lumMod val="100000"/>
                  </a:schemeClr>
                </a:solidFill>
                <a:latin typeface="+mj-lt"/>
                <a:ea typeface="+mj-ea"/>
                <a:sym typeface="+mn-ea"/>
              </a:rPr>
              <a:t>03</a:t>
            </a:r>
          </a:p>
        </p:txBody>
      </p:sp>
      <p:sp>
        <p:nvSpPr>
          <p:cNvPr id="6" name="项标题"/>
          <p:cNvSpPr txBox="1"/>
          <p:nvPr>
            <p:custDataLst>
              <p:tags r:id="rId6"/>
            </p:custDataLst>
          </p:nvPr>
        </p:nvSpPr>
        <p:spPr>
          <a:xfrm>
            <a:off x="2448191" y="3904550"/>
            <a:ext cx="3540419" cy="504031"/>
          </a:xfrm>
          <a:prstGeom prst="rect">
            <a:avLst/>
          </a:prstGeom>
          <a:noFill/>
        </p:spPr>
        <p:txBody>
          <a:bodyPr wrap="square" lIns="0" tIns="0" rIns="0" bIns="0" rtlCol="0" anchor="ctr">
            <a:noAutofit/>
          </a:bodyPr>
          <a:lstStyle/>
          <a:p>
            <a:pPr>
              <a:lnSpc>
                <a:spcPct val="100000"/>
              </a:lnSpc>
            </a:pPr>
            <a:r>
              <a:rPr lang="zh-CN" altLang="en-US" b="1" spc="300" dirty="0">
                <a:solidFill>
                  <a:schemeClr val="tx2"/>
                </a:solidFill>
                <a:latin typeface="+mj-ea"/>
                <a:ea typeface="+mj-ea"/>
              </a:rPr>
              <a:t>高能所数据传输需求</a:t>
            </a:r>
          </a:p>
        </p:txBody>
      </p:sp>
      <p:sp>
        <p:nvSpPr>
          <p:cNvPr id="7" name="序号"/>
          <p:cNvSpPr txBox="1"/>
          <p:nvPr>
            <p:custDataLst>
              <p:tags r:id="rId7"/>
            </p:custDataLst>
          </p:nvPr>
        </p:nvSpPr>
        <p:spPr>
          <a:xfrm>
            <a:off x="6563243" y="2689085"/>
            <a:ext cx="687642" cy="687642"/>
          </a:xfrm>
          <a:prstGeom prst="ellipse">
            <a:avLst/>
          </a:prstGeom>
          <a:gradFill>
            <a:gsLst>
              <a:gs pos="0">
                <a:schemeClr val="accent1">
                  <a:lumMod val="75000"/>
                  <a:alpha val="100000"/>
                </a:schemeClr>
              </a:gs>
              <a:gs pos="100000">
                <a:schemeClr val="accent1">
                  <a:lumMod val="50000"/>
                  <a:alpha val="100000"/>
                </a:schemeClr>
              </a:gs>
            </a:gsLst>
            <a:lin ang="7936421" scaled="0"/>
          </a:gradFill>
          <a:effectLst>
            <a:outerShdw blurRad="254000" dist="50800" dir="5400000" algn="ctr" rotWithShape="0">
              <a:schemeClr val="accent1">
                <a:alpha val="30000"/>
              </a:schemeClr>
            </a:outerShdw>
          </a:effectLst>
        </p:spPr>
        <p:txBody>
          <a:bodyPr wrap="none" lIns="0" tIns="53975" rIns="0" bIns="0" rtlCol="0" anchor="ctr" anchorCtr="0">
            <a:normAutofit/>
          </a:bodyPr>
          <a:lstStyle/>
          <a:p>
            <a:pPr lvl="0" algn="ctr">
              <a:buClrTx/>
              <a:buSzTx/>
              <a:buFontTx/>
            </a:pPr>
            <a:r>
              <a:rPr lang="en-US" sz="2600" dirty="0">
                <a:solidFill>
                  <a:schemeClr val="lt1">
                    <a:lumMod val="100000"/>
                  </a:schemeClr>
                </a:solidFill>
                <a:latin typeface="+mj-lt"/>
                <a:ea typeface="+mj-ea"/>
                <a:sym typeface="+mn-ea"/>
              </a:rPr>
              <a:t>02</a:t>
            </a:r>
          </a:p>
        </p:txBody>
      </p:sp>
      <p:sp>
        <p:nvSpPr>
          <p:cNvPr id="8" name="项标题"/>
          <p:cNvSpPr txBox="1"/>
          <p:nvPr>
            <p:custDataLst>
              <p:tags r:id="rId8"/>
            </p:custDataLst>
          </p:nvPr>
        </p:nvSpPr>
        <p:spPr>
          <a:xfrm>
            <a:off x="7580576" y="2780531"/>
            <a:ext cx="3540419" cy="504031"/>
          </a:xfrm>
          <a:prstGeom prst="rect">
            <a:avLst/>
          </a:prstGeom>
          <a:noFill/>
        </p:spPr>
        <p:txBody>
          <a:bodyPr wrap="square" lIns="0" tIns="0" rIns="0" bIns="0" rtlCol="0" anchor="ctr">
            <a:noAutofit/>
          </a:bodyPr>
          <a:lstStyle/>
          <a:p>
            <a:pPr>
              <a:lnSpc>
                <a:spcPct val="100000"/>
              </a:lnSpc>
            </a:pPr>
            <a:r>
              <a:rPr lang="zh-CN" altLang="en-US" b="1" spc="300" dirty="0">
                <a:solidFill>
                  <a:schemeClr val="tx2"/>
                </a:solidFill>
                <a:latin typeface="+mj-ea"/>
                <a:ea typeface="+mj-ea"/>
              </a:rPr>
              <a:t>数据传输关联科研要素分析</a:t>
            </a:r>
          </a:p>
        </p:txBody>
      </p:sp>
      <p:sp>
        <p:nvSpPr>
          <p:cNvPr id="9" name="序号"/>
          <p:cNvSpPr txBox="1"/>
          <p:nvPr>
            <p:custDataLst>
              <p:tags r:id="rId9"/>
            </p:custDataLst>
          </p:nvPr>
        </p:nvSpPr>
        <p:spPr>
          <a:xfrm>
            <a:off x="6563243" y="3812469"/>
            <a:ext cx="687642" cy="687642"/>
          </a:xfrm>
          <a:prstGeom prst="ellipse">
            <a:avLst/>
          </a:prstGeom>
          <a:gradFill>
            <a:gsLst>
              <a:gs pos="0">
                <a:schemeClr val="accent1">
                  <a:lumMod val="75000"/>
                  <a:alpha val="100000"/>
                </a:schemeClr>
              </a:gs>
              <a:gs pos="100000">
                <a:schemeClr val="accent1">
                  <a:lumMod val="50000"/>
                  <a:alpha val="100000"/>
                </a:schemeClr>
              </a:gs>
            </a:gsLst>
            <a:lin ang="7936421" scaled="0"/>
          </a:gradFill>
          <a:effectLst>
            <a:outerShdw blurRad="254000" dist="50800" dir="5400000" algn="ctr" rotWithShape="0">
              <a:schemeClr val="accent1">
                <a:alpha val="30000"/>
              </a:schemeClr>
            </a:outerShdw>
          </a:effectLst>
        </p:spPr>
        <p:txBody>
          <a:bodyPr wrap="none" lIns="0" tIns="53975" rIns="0" bIns="0" rtlCol="0" anchor="ctr" anchorCtr="0">
            <a:normAutofit/>
          </a:bodyPr>
          <a:lstStyle/>
          <a:p>
            <a:pPr lvl="0" algn="ctr">
              <a:buClrTx/>
              <a:buSzTx/>
              <a:buFontTx/>
            </a:pPr>
            <a:r>
              <a:rPr lang="en-US" sz="2600" dirty="0">
                <a:solidFill>
                  <a:schemeClr val="lt1">
                    <a:lumMod val="100000"/>
                  </a:schemeClr>
                </a:solidFill>
                <a:latin typeface="+mj-lt"/>
                <a:ea typeface="+mj-ea"/>
                <a:sym typeface="+mn-ea"/>
              </a:rPr>
              <a:t>04</a:t>
            </a:r>
          </a:p>
        </p:txBody>
      </p:sp>
      <p:sp>
        <p:nvSpPr>
          <p:cNvPr id="10" name="项标题"/>
          <p:cNvSpPr txBox="1"/>
          <p:nvPr>
            <p:custDataLst>
              <p:tags r:id="rId10"/>
            </p:custDataLst>
          </p:nvPr>
        </p:nvSpPr>
        <p:spPr>
          <a:xfrm>
            <a:off x="7580576" y="3904550"/>
            <a:ext cx="3540419" cy="504031"/>
          </a:xfrm>
          <a:prstGeom prst="rect">
            <a:avLst/>
          </a:prstGeom>
          <a:noFill/>
        </p:spPr>
        <p:txBody>
          <a:bodyPr wrap="square" lIns="0" tIns="0" rIns="0" bIns="0" rtlCol="0" anchor="ctr">
            <a:noAutofit/>
          </a:bodyPr>
          <a:lstStyle/>
          <a:p>
            <a:pPr>
              <a:lnSpc>
                <a:spcPct val="100000"/>
              </a:lnSpc>
            </a:pPr>
            <a:r>
              <a:rPr lang="zh-CN" altLang="en-US" b="1" spc="300" dirty="0">
                <a:solidFill>
                  <a:schemeClr val="tx2"/>
                </a:solidFill>
                <a:latin typeface="+mj-ea"/>
                <a:ea typeface="+mj-ea"/>
              </a:rPr>
              <a:t>数据传输系统功能模块</a:t>
            </a:r>
          </a:p>
        </p:txBody>
      </p:sp>
      <p:sp>
        <p:nvSpPr>
          <p:cNvPr id="11" name="序号"/>
          <p:cNvSpPr txBox="1"/>
          <p:nvPr>
            <p:custDataLst>
              <p:tags r:id="rId11"/>
            </p:custDataLst>
          </p:nvPr>
        </p:nvSpPr>
        <p:spPr>
          <a:xfrm>
            <a:off x="1430223" y="4936488"/>
            <a:ext cx="687642" cy="687642"/>
          </a:xfrm>
          <a:prstGeom prst="ellipse">
            <a:avLst/>
          </a:prstGeom>
          <a:gradFill>
            <a:gsLst>
              <a:gs pos="0">
                <a:schemeClr val="accent1">
                  <a:lumMod val="75000"/>
                  <a:alpha val="100000"/>
                </a:schemeClr>
              </a:gs>
              <a:gs pos="100000">
                <a:schemeClr val="accent1">
                  <a:lumMod val="50000"/>
                  <a:alpha val="100000"/>
                </a:schemeClr>
              </a:gs>
            </a:gsLst>
            <a:lin ang="7936421" scaled="0"/>
          </a:gradFill>
          <a:effectLst>
            <a:outerShdw blurRad="254000" dist="50800" dir="5400000" algn="ctr" rotWithShape="0">
              <a:schemeClr val="accent1">
                <a:alpha val="30000"/>
              </a:schemeClr>
            </a:outerShdw>
          </a:effectLst>
        </p:spPr>
        <p:txBody>
          <a:bodyPr wrap="none" lIns="0" tIns="53975" rIns="0" bIns="0" rtlCol="0" anchor="ctr" anchorCtr="0">
            <a:normAutofit/>
          </a:bodyPr>
          <a:lstStyle/>
          <a:p>
            <a:pPr lvl="0" algn="ctr">
              <a:buClrTx/>
              <a:buSzTx/>
              <a:buFontTx/>
            </a:pPr>
            <a:r>
              <a:rPr lang="en-US" sz="2600" dirty="0">
                <a:solidFill>
                  <a:schemeClr val="lt1">
                    <a:lumMod val="100000"/>
                  </a:schemeClr>
                </a:solidFill>
                <a:latin typeface="+mj-lt"/>
                <a:ea typeface="+mj-ea"/>
                <a:sym typeface="+mn-ea"/>
              </a:rPr>
              <a:t>05</a:t>
            </a:r>
          </a:p>
        </p:txBody>
      </p:sp>
      <p:sp>
        <p:nvSpPr>
          <p:cNvPr id="12" name="项标题"/>
          <p:cNvSpPr txBox="1"/>
          <p:nvPr>
            <p:custDataLst>
              <p:tags r:id="rId12"/>
            </p:custDataLst>
          </p:nvPr>
        </p:nvSpPr>
        <p:spPr>
          <a:xfrm>
            <a:off x="2448191" y="5027934"/>
            <a:ext cx="3540419" cy="504031"/>
          </a:xfrm>
          <a:prstGeom prst="rect">
            <a:avLst/>
          </a:prstGeom>
          <a:noFill/>
        </p:spPr>
        <p:txBody>
          <a:bodyPr wrap="square" lIns="0" tIns="0" rIns="0" bIns="0" rtlCol="0" anchor="ctr">
            <a:noAutofit/>
          </a:bodyPr>
          <a:lstStyle/>
          <a:p>
            <a:pPr>
              <a:lnSpc>
                <a:spcPct val="100000"/>
              </a:lnSpc>
            </a:pPr>
            <a:r>
              <a:rPr lang="zh-CN" altLang="en-US" b="1" spc="300" dirty="0">
                <a:solidFill>
                  <a:schemeClr val="tx2"/>
                </a:solidFill>
                <a:latin typeface="+mj-ea"/>
                <a:ea typeface="+mj-ea"/>
              </a:rPr>
              <a:t>部署及应用效果</a:t>
            </a:r>
          </a:p>
        </p:txBody>
      </p:sp>
      <p:sp>
        <p:nvSpPr>
          <p:cNvPr id="13" name="序号"/>
          <p:cNvSpPr txBox="1"/>
          <p:nvPr>
            <p:custDataLst>
              <p:tags r:id="rId13"/>
            </p:custDataLst>
          </p:nvPr>
        </p:nvSpPr>
        <p:spPr>
          <a:xfrm>
            <a:off x="6563243" y="4936488"/>
            <a:ext cx="687642" cy="687642"/>
          </a:xfrm>
          <a:prstGeom prst="ellipse">
            <a:avLst/>
          </a:prstGeom>
          <a:gradFill>
            <a:gsLst>
              <a:gs pos="0">
                <a:schemeClr val="accent1">
                  <a:lumMod val="75000"/>
                  <a:alpha val="100000"/>
                </a:schemeClr>
              </a:gs>
              <a:gs pos="100000">
                <a:schemeClr val="accent1">
                  <a:lumMod val="50000"/>
                  <a:alpha val="100000"/>
                </a:schemeClr>
              </a:gs>
            </a:gsLst>
            <a:lin ang="7936421" scaled="0"/>
          </a:gradFill>
          <a:effectLst>
            <a:outerShdw blurRad="254000" dist="50800" dir="5400000" algn="ctr" rotWithShape="0">
              <a:schemeClr val="accent1">
                <a:alpha val="30000"/>
              </a:schemeClr>
            </a:outerShdw>
          </a:effectLst>
        </p:spPr>
        <p:txBody>
          <a:bodyPr wrap="none" lIns="0" tIns="53975" rIns="0" bIns="0" rtlCol="0" anchor="ctr" anchorCtr="0">
            <a:normAutofit/>
          </a:bodyPr>
          <a:lstStyle/>
          <a:p>
            <a:pPr lvl="0" algn="ctr">
              <a:buClrTx/>
              <a:buSzTx/>
              <a:buFontTx/>
            </a:pPr>
            <a:r>
              <a:rPr lang="en-US" sz="2600" dirty="0">
                <a:solidFill>
                  <a:schemeClr val="lt1">
                    <a:lumMod val="100000"/>
                  </a:schemeClr>
                </a:solidFill>
                <a:latin typeface="+mj-lt"/>
                <a:ea typeface="+mj-ea"/>
                <a:sym typeface="+mn-ea"/>
              </a:rPr>
              <a:t>06</a:t>
            </a:r>
          </a:p>
        </p:txBody>
      </p:sp>
      <p:sp>
        <p:nvSpPr>
          <p:cNvPr id="14" name="项标题"/>
          <p:cNvSpPr txBox="1"/>
          <p:nvPr>
            <p:custDataLst>
              <p:tags r:id="rId14"/>
            </p:custDataLst>
          </p:nvPr>
        </p:nvSpPr>
        <p:spPr>
          <a:xfrm>
            <a:off x="7580576" y="5027934"/>
            <a:ext cx="3540419" cy="504031"/>
          </a:xfrm>
          <a:prstGeom prst="rect">
            <a:avLst/>
          </a:prstGeom>
          <a:noFill/>
        </p:spPr>
        <p:txBody>
          <a:bodyPr wrap="square" lIns="0" tIns="0" rIns="0" bIns="0" rtlCol="0" anchor="ctr">
            <a:noAutofit/>
          </a:bodyPr>
          <a:lstStyle/>
          <a:p>
            <a:pPr>
              <a:lnSpc>
                <a:spcPct val="100000"/>
              </a:lnSpc>
            </a:pPr>
            <a:r>
              <a:rPr lang="zh-CN" altLang="en-US" b="1" spc="300" dirty="0">
                <a:solidFill>
                  <a:schemeClr val="tx2"/>
                </a:solidFill>
                <a:latin typeface="+mj-ea"/>
                <a:ea typeface="+mj-ea"/>
              </a:rPr>
              <a:t>总结与展望</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模块功能</a:t>
            </a:r>
            <a:r>
              <a:rPr lang="en-US" altLang="zh-CN" sz="4000" dirty="0">
                <a:solidFill>
                  <a:srgbClr val="283C9D"/>
                </a:solidFill>
                <a:latin typeface="+mj-lt"/>
                <a:ea typeface="+mj-ea"/>
                <a:cs typeface="+mj-cs"/>
              </a:rPr>
              <a:t>-</a:t>
            </a:r>
            <a:r>
              <a:rPr lang="zh-CN" altLang="en-US" sz="4000" dirty="0">
                <a:solidFill>
                  <a:srgbClr val="283C9D"/>
                </a:solidFill>
                <a:latin typeface="+mj-lt"/>
                <a:ea typeface="+mj-ea"/>
                <a:cs typeface="+mj-cs"/>
              </a:rPr>
              <a:t>日志监控</a:t>
            </a:r>
            <a:endParaRPr lang="zh-CN" altLang="en-US" sz="4000" dirty="0">
              <a:solidFill>
                <a:srgbClr val="283C9D"/>
              </a:solidFill>
              <a:latin typeface="+mj-lt"/>
              <a:ea typeface="+mj-ea"/>
              <a:cs typeface="+mj-cs"/>
              <a:sym typeface="+mn-ea"/>
            </a:endParaRPr>
          </a:p>
        </p:txBody>
      </p:sp>
      <p:pic>
        <p:nvPicPr>
          <p:cNvPr id="40" name="图片 39"/>
          <p:cNvPicPr/>
          <p:nvPr/>
        </p:nvPicPr>
        <p:blipFill>
          <a:blip r:embed="rId3" cstate="print">
            <a:extLst>
              <a:ext uri="{28A0092B-C50C-407E-A947-70E740481C1C}">
                <a14:useLocalDpi xmlns:a14="http://schemas.microsoft.com/office/drawing/2010/main" val="0"/>
              </a:ext>
            </a:extLst>
          </a:blip>
          <a:stretch>
            <a:fillRect/>
          </a:stretch>
        </p:blipFill>
        <p:spPr>
          <a:xfrm>
            <a:off x="5375910" y="1412875"/>
            <a:ext cx="6591300" cy="845185"/>
          </a:xfrm>
          <a:prstGeom prst="rect">
            <a:avLst/>
          </a:prstGeom>
        </p:spPr>
      </p:pic>
      <p:sp>
        <p:nvSpPr>
          <p:cNvPr id="41" name="文本框 40"/>
          <p:cNvSpPr txBox="1"/>
          <p:nvPr/>
        </p:nvSpPr>
        <p:spPr>
          <a:xfrm>
            <a:off x="10776878" y="2060431"/>
            <a:ext cx="1097280" cy="275590"/>
          </a:xfrm>
          <a:prstGeom prst="rect">
            <a:avLst/>
          </a:prstGeom>
          <a:noFill/>
          <a:ln>
            <a:solidFill>
              <a:schemeClr val="tx1"/>
            </a:solidFill>
          </a:ln>
        </p:spPr>
        <p:txBody>
          <a:bodyPr wrap="none" rtlCol="0">
            <a:spAutoFit/>
          </a:bodyPr>
          <a:lstStyle/>
          <a:p>
            <a:r>
              <a:rPr lang="zh-CN" altLang="en-US" sz="1200" b="1" dirty="0">
                <a:latin typeface="微软雅黑" panose="020B0503020204020204" charset="-122"/>
                <a:ea typeface="微软雅黑" panose="020B0503020204020204" charset="-122"/>
                <a:cs typeface="Times New Roman" panose="02020603050405020304" pitchFamily="18" charset="0"/>
              </a:rPr>
              <a:t>文件传输日志</a:t>
            </a:r>
            <a:endParaRPr lang="zh-CN" altLang="en-US" sz="1000" b="1" dirty="0">
              <a:latin typeface="微软雅黑" panose="020B0503020204020204" charset="-122"/>
              <a:ea typeface="微软雅黑" panose="020B0503020204020204" charset="-122"/>
            </a:endParaRPr>
          </a:p>
        </p:txBody>
      </p:sp>
      <p:pic>
        <p:nvPicPr>
          <p:cNvPr id="42" name="图片 41"/>
          <p:cNvPicPr/>
          <p:nvPr/>
        </p:nvPicPr>
        <p:blipFill rotWithShape="1">
          <a:blip r:embed="rId4"/>
          <a:srcRect l="1051" r="1480"/>
          <a:stretch>
            <a:fillRect/>
          </a:stretch>
        </p:blipFill>
        <p:spPr bwMode="auto">
          <a:xfrm>
            <a:off x="7167880" y="2981325"/>
            <a:ext cx="3481705" cy="3093720"/>
          </a:xfrm>
          <a:prstGeom prst="rect">
            <a:avLst/>
          </a:prstGeom>
          <a:ln>
            <a:noFill/>
          </a:ln>
        </p:spPr>
      </p:pic>
      <p:pic>
        <p:nvPicPr>
          <p:cNvPr id="43" name="图片 42"/>
          <p:cNvPicPr/>
          <p:nvPr/>
        </p:nvPicPr>
        <p:blipFill>
          <a:blip r:embed="rId5" cstate="print">
            <a:extLst>
              <a:ext uri="{28A0092B-C50C-407E-A947-70E740481C1C}">
                <a14:useLocalDpi xmlns:a14="http://schemas.microsoft.com/office/drawing/2010/main" val="0"/>
              </a:ext>
            </a:extLst>
          </a:blip>
          <a:srcRect l="2520" r="2520"/>
          <a:stretch>
            <a:fillRect/>
          </a:stretch>
        </p:blipFill>
        <p:spPr bwMode="auto">
          <a:xfrm>
            <a:off x="990425" y="5084425"/>
            <a:ext cx="5382916" cy="1296144"/>
          </a:xfrm>
          <a:prstGeom prst="rect">
            <a:avLst/>
          </a:prstGeom>
          <a:ln>
            <a:noFill/>
          </a:ln>
        </p:spPr>
      </p:pic>
      <p:sp>
        <p:nvSpPr>
          <p:cNvPr id="44" name="文本框 43"/>
          <p:cNvSpPr txBox="1"/>
          <p:nvPr/>
        </p:nvSpPr>
        <p:spPr>
          <a:xfrm>
            <a:off x="5509260" y="6092190"/>
            <a:ext cx="864235" cy="275590"/>
          </a:xfrm>
          <a:prstGeom prst="rect">
            <a:avLst/>
          </a:prstGeom>
          <a:solidFill>
            <a:schemeClr val="bg1">
              <a:alpha val="77000"/>
            </a:schemeClr>
          </a:solidFill>
          <a:ln>
            <a:solidFill>
              <a:schemeClr val="tx1"/>
            </a:solidFill>
          </a:ln>
        </p:spPr>
        <p:txBody>
          <a:bodyPr wrap="square" rtlCol="0">
            <a:spAutoFit/>
          </a:bodyPr>
          <a:lstStyle/>
          <a:p>
            <a:pPr algn="ctr"/>
            <a:r>
              <a:rPr lang="zh-CN" altLang="en-US" sz="1200" b="1" dirty="0"/>
              <a:t>列表显示</a:t>
            </a:r>
          </a:p>
        </p:txBody>
      </p:sp>
      <p:sp>
        <p:nvSpPr>
          <p:cNvPr id="45" name="文本框 44"/>
          <p:cNvSpPr txBox="1"/>
          <p:nvPr/>
        </p:nvSpPr>
        <p:spPr>
          <a:xfrm>
            <a:off x="8328616" y="6103765"/>
            <a:ext cx="954107" cy="276999"/>
          </a:xfrm>
          <a:prstGeom prst="rect">
            <a:avLst/>
          </a:prstGeom>
          <a:noFill/>
        </p:spPr>
        <p:txBody>
          <a:bodyPr wrap="none" rtlCol="0">
            <a:spAutoFit/>
          </a:bodyPr>
          <a:lstStyle/>
          <a:p>
            <a:r>
              <a:rPr lang="zh-CN" altLang="en-US" sz="1200" b="1" dirty="0"/>
              <a:t>图形化显示</a:t>
            </a:r>
          </a:p>
        </p:txBody>
      </p:sp>
      <p:sp>
        <p:nvSpPr>
          <p:cNvPr id="3" name="文本框 2"/>
          <p:cNvSpPr txBox="1"/>
          <p:nvPr/>
        </p:nvSpPr>
        <p:spPr>
          <a:xfrm>
            <a:off x="406400" y="909955"/>
            <a:ext cx="5208270" cy="1753235"/>
          </a:xfrm>
          <a:prstGeom prst="rect">
            <a:avLst/>
          </a:prstGeom>
          <a:noFill/>
        </p:spPr>
        <p:txBody>
          <a:bodyPr wrap="square" rtlCol="0">
            <a:spAutoFit/>
          </a:bodyPr>
          <a:lstStyle/>
          <a:p>
            <a:pPr marL="285750" indent="-285750">
              <a:lnSpc>
                <a:spcPct val="150000"/>
              </a:lnSpc>
              <a:buFont typeface="Wingdings" panose="05000000000000000000" charset="0"/>
              <a:buChar char="l"/>
            </a:pPr>
            <a:r>
              <a:rPr lang="zh-CN" altLang="zh-CN" b="1" dirty="0">
                <a:solidFill>
                  <a:srgbClr val="283C9D"/>
                </a:solidFill>
                <a:latin typeface="微软雅黑 (正文)"/>
                <a:ea typeface="+mj-ea"/>
                <a:sym typeface="+mn-ea"/>
              </a:rPr>
              <a:t>日志模块</a:t>
            </a:r>
            <a:r>
              <a:rPr lang="en-US" altLang="zh-CN" b="1" dirty="0">
                <a:latin typeface="微软雅黑 (正文)"/>
                <a:ea typeface="+mj-ea"/>
                <a:sym typeface="+mn-ea"/>
              </a:rPr>
              <a:t>:</a:t>
            </a:r>
            <a:r>
              <a:rPr lang="zh-CN" altLang="zh-CN" dirty="0">
                <a:latin typeface="微软雅黑 (正文)"/>
                <a:ea typeface="+mj-ea"/>
                <a:sym typeface="+mn-ea"/>
              </a:rPr>
              <a:t>文本形式实时记录文件传输过程</a:t>
            </a:r>
          </a:p>
          <a:p>
            <a:pPr marL="742950" lvl="1" indent="-285750">
              <a:lnSpc>
                <a:spcPct val="150000"/>
              </a:lnSpc>
              <a:buFont typeface="Wingdings" panose="05000000000000000000" charset="0"/>
              <a:buChar char="p"/>
            </a:pPr>
            <a:r>
              <a:rPr lang="zh-CN" altLang="en-US" kern="100" dirty="0">
                <a:latin typeface="微软雅黑 (正文)"/>
                <a:ea typeface="+mj-ea"/>
                <a:sym typeface="+mn-ea"/>
              </a:rPr>
              <a:t>数据传输全流程日志</a:t>
            </a:r>
          </a:p>
          <a:p>
            <a:pPr marL="742950" lvl="1" indent="-285750">
              <a:lnSpc>
                <a:spcPct val="150000"/>
              </a:lnSpc>
              <a:buFont typeface="Wingdings" panose="05000000000000000000" charset="0"/>
              <a:buChar char="p"/>
            </a:pPr>
            <a:r>
              <a:rPr lang="zh-CN" altLang="en-US" kern="100" dirty="0">
                <a:effectLst/>
                <a:latin typeface="微软雅黑 (正文)"/>
                <a:ea typeface="+mj-ea"/>
                <a:sym typeface="+mn-ea"/>
              </a:rPr>
              <a:t>前端访问日志</a:t>
            </a:r>
          </a:p>
          <a:p>
            <a:pPr marL="742950" lvl="1" indent="-285750">
              <a:lnSpc>
                <a:spcPct val="150000"/>
              </a:lnSpc>
              <a:buFont typeface="Wingdings" panose="05000000000000000000" charset="0"/>
              <a:buChar char="p"/>
            </a:pPr>
            <a:r>
              <a:rPr lang="zh-CN" altLang="en-US" kern="100" dirty="0">
                <a:effectLst/>
                <a:latin typeface="微软雅黑 (正文)"/>
                <a:ea typeface="+mj-ea"/>
                <a:sym typeface="+mn-ea"/>
              </a:rPr>
              <a:t>异常日志入数据库，用于前端展示</a:t>
            </a:r>
            <a:endParaRPr lang="zh-CN" altLang="en-US"/>
          </a:p>
        </p:txBody>
      </p:sp>
      <p:sp>
        <p:nvSpPr>
          <p:cNvPr id="4" name="文本框 3"/>
          <p:cNvSpPr txBox="1"/>
          <p:nvPr/>
        </p:nvSpPr>
        <p:spPr>
          <a:xfrm>
            <a:off x="191770" y="2781300"/>
            <a:ext cx="6198870" cy="2297430"/>
          </a:xfrm>
          <a:prstGeom prst="rect">
            <a:avLst/>
          </a:prstGeom>
          <a:noFill/>
        </p:spPr>
        <p:txBody>
          <a:bodyPr wrap="square" rtlCol="0" anchor="t">
            <a:spAutoFit/>
          </a:bodyPr>
          <a:lstStyle/>
          <a:p>
            <a:pPr marL="468630" lvl="1" indent="-285750">
              <a:lnSpc>
                <a:spcPct val="150000"/>
              </a:lnSpc>
              <a:buFont typeface="Wingdings" panose="05000000000000000000" charset="0"/>
              <a:buChar char="l"/>
            </a:pPr>
            <a:r>
              <a:rPr lang="zh-CN" altLang="zh-CN" b="1" dirty="0">
                <a:solidFill>
                  <a:srgbClr val="283C9D"/>
                </a:solidFill>
                <a:latin typeface="+mn-ea"/>
                <a:sym typeface="+mn-ea"/>
              </a:rPr>
              <a:t>监控模块</a:t>
            </a:r>
          </a:p>
          <a:p>
            <a:pPr marL="925830" lvl="2" indent="-285750">
              <a:lnSpc>
                <a:spcPct val="150000"/>
              </a:lnSpc>
              <a:buFont typeface="Wingdings" panose="05000000000000000000" charset="0"/>
              <a:buChar char="p"/>
            </a:pPr>
            <a:r>
              <a:rPr lang="en-US" altLang="zh-CN" kern="100" dirty="0">
                <a:latin typeface="+mn-ea"/>
                <a:sym typeface="+mn-ea"/>
              </a:rPr>
              <a:t>WEB</a:t>
            </a:r>
            <a:r>
              <a:rPr lang="zh-CN" altLang="zh-CN" kern="100" dirty="0">
                <a:latin typeface="+mn-ea"/>
                <a:sym typeface="+mn-ea"/>
              </a:rPr>
              <a:t>页面图形化的方法直观展示数据传输的效果</a:t>
            </a:r>
          </a:p>
          <a:p>
            <a:pPr marL="925830" lvl="2" indent="-285750">
              <a:lnSpc>
                <a:spcPct val="150000"/>
              </a:lnSpc>
              <a:buFont typeface="Wingdings" panose="05000000000000000000" charset="0"/>
              <a:buChar char="p"/>
            </a:pPr>
            <a:r>
              <a:rPr lang="en-US" altLang="zh-CN" kern="100" dirty="0">
                <a:latin typeface="+mn-ea"/>
                <a:sym typeface="+mn-ea"/>
              </a:rPr>
              <a:t>WEB</a:t>
            </a:r>
            <a:r>
              <a:rPr lang="zh-CN" altLang="zh-CN" kern="100" dirty="0">
                <a:latin typeface="+mn-ea"/>
                <a:sym typeface="+mn-ea"/>
              </a:rPr>
              <a:t>页面列表方式实时显示每个时刻的传输结果</a:t>
            </a:r>
            <a:endParaRPr lang="en-US" altLang="zh-CN" kern="100" dirty="0">
              <a:latin typeface="+mn-ea"/>
            </a:endParaRPr>
          </a:p>
          <a:p>
            <a:pPr marL="1200150" lvl="2" indent="-285750">
              <a:lnSpc>
                <a:spcPct val="130000"/>
              </a:lnSpc>
              <a:buFont typeface="Arial" panose="020B0604020202020204" pitchFamily="34" charset="0"/>
              <a:buChar char="•"/>
            </a:pPr>
            <a:r>
              <a:rPr lang="zh-CN" altLang="en-US" sz="1600" kern="100" dirty="0">
                <a:latin typeface="+mj-ea"/>
                <a:ea typeface="+mj-ea"/>
                <a:sym typeface="+mn-ea"/>
              </a:rPr>
              <a:t>传输文件</a:t>
            </a:r>
          </a:p>
          <a:p>
            <a:pPr marL="1200150" lvl="2" indent="-285750">
              <a:lnSpc>
                <a:spcPct val="130000"/>
              </a:lnSpc>
              <a:buFont typeface="Arial" panose="020B0604020202020204" pitchFamily="34" charset="0"/>
              <a:buChar char="•"/>
            </a:pPr>
            <a:r>
              <a:rPr lang="zh-CN" altLang="en-US" sz="1600" kern="100" dirty="0">
                <a:latin typeface="+mj-ea"/>
                <a:ea typeface="+mj-ea"/>
                <a:sym typeface="+mn-ea"/>
              </a:rPr>
              <a:t>待传输文件</a:t>
            </a:r>
          </a:p>
          <a:p>
            <a:pPr marL="1200150" lvl="2" indent="-285750">
              <a:lnSpc>
                <a:spcPct val="130000"/>
              </a:lnSpc>
              <a:buFont typeface="Arial" panose="020B0604020202020204" pitchFamily="34" charset="0"/>
              <a:buChar char="•"/>
            </a:pPr>
            <a:r>
              <a:rPr lang="zh-CN" altLang="en-US" sz="1600" kern="100" dirty="0">
                <a:latin typeface="+mj-ea"/>
                <a:ea typeface="+mj-ea"/>
                <a:sym typeface="+mn-ea"/>
              </a:rPr>
              <a:t>异常文件</a:t>
            </a:r>
            <a:r>
              <a:rPr lang="zh-CN" altLang="zh-CN" sz="1600" kern="100" dirty="0">
                <a:latin typeface="+mj-ea"/>
                <a:ea typeface="+mj-ea"/>
                <a:sym typeface="+mn-ea"/>
              </a:rPr>
              <a:t>消息</a:t>
            </a:r>
          </a:p>
        </p:txBody>
      </p:sp>
      <p:cxnSp>
        <p:nvCxnSpPr>
          <p:cNvPr id="9" name="直接连接符 8"/>
          <p:cNvCxnSpPr/>
          <p:nvPr/>
        </p:nvCxnSpPr>
        <p:spPr>
          <a:xfrm>
            <a:off x="539750" y="2733675"/>
            <a:ext cx="10948670" cy="0"/>
          </a:xfrm>
          <a:prstGeom prst="line">
            <a:avLst/>
          </a:prstGeom>
          <a:ln w="19050">
            <a:solidFill>
              <a:schemeClr val="tx1">
                <a:lumMod val="50000"/>
                <a:lumOff val="50000"/>
              </a:schemeClr>
            </a:solidFill>
            <a:prstDash val="sysDot"/>
            <a:miter lim="800000"/>
            <a:headEnd type="oval"/>
            <a:tailEnd type="ova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8790" y="2276475"/>
            <a:ext cx="6154420" cy="2087880"/>
          </a:xfrm>
          <a:prstGeom prst="rect">
            <a:avLst/>
          </a:prstGeom>
          <a:solidFill>
            <a:schemeClr val="bg1"/>
          </a:solidFill>
          <a:ln>
            <a:solidFill>
              <a:srgbClr val="283C9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478790" y="1772285"/>
            <a:ext cx="6154420" cy="504190"/>
          </a:xfrm>
          <a:prstGeom prst="rect">
            <a:avLst/>
          </a:prstGeom>
          <a:solidFill>
            <a:srgbClr val="283C9D"/>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478790" y="1124585"/>
            <a:ext cx="6154420" cy="504190"/>
          </a:xfrm>
          <a:prstGeom prst="rect">
            <a:avLst/>
          </a:prstGeom>
          <a:solidFill>
            <a:srgbClr val="283C9D"/>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模块功能</a:t>
            </a:r>
            <a:r>
              <a:rPr lang="en-US" altLang="zh-CN" sz="4000" dirty="0">
                <a:solidFill>
                  <a:srgbClr val="283C9D"/>
                </a:solidFill>
                <a:latin typeface="+mj-lt"/>
                <a:ea typeface="+mj-ea"/>
                <a:cs typeface="+mj-cs"/>
              </a:rPr>
              <a:t>-</a:t>
            </a:r>
            <a:r>
              <a:rPr lang="zh-CN" altLang="en-US" sz="4000" dirty="0">
                <a:solidFill>
                  <a:srgbClr val="283C9D"/>
                </a:solidFill>
                <a:latin typeface="+mj-lt"/>
                <a:ea typeface="+mj-ea"/>
                <a:cs typeface="+mj-cs"/>
              </a:rPr>
              <a:t>消息通知</a:t>
            </a:r>
            <a:endParaRPr lang="zh-CN" altLang="en-US" sz="4000" dirty="0">
              <a:solidFill>
                <a:srgbClr val="283C9D"/>
              </a:solidFill>
              <a:latin typeface="+mj-lt"/>
              <a:ea typeface="+mj-ea"/>
              <a:cs typeface="+mj-cs"/>
              <a:sym typeface="+mn-ea"/>
            </a:endParaRPr>
          </a:p>
        </p:txBody>
      </p:sp>
      <p:sp>
        <p:nvSpPr>
          <p:cNvPr id="8" name="内容占位符 1"/>
          <p:cNvSpPr txBox="1"/>
          <p:nvPr/>
        </p:nvSpPr>
        <p:spPr>
          <a:xfrm>
            <a:off x="537845" y="1052830"/>
            <a:ext cx="8856980" cy="644525"/>
          </a:xfrm>
          <a:prstGeom prst="rect">
            <a:avLst/>
          </a:prstGeom>
        </p:spPr>
        <p:txBody>
          <a:bodyPr vert="horz" lIns="91440" tIns="45720" rIns="91440" bIns="45720" rtlCol="0" anchor="t">
            <a:norm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a:lnSpc>
                <a:spcPct val="150000"/>
              </a:lnSpc>
              <a:buSzPct val="100000"/>
              <a:buFont typeface="Wingdings" panose="05000000000000000000" charset="0"/>
              <a:buChar char="l"/>
            </a:pPr>
            <a:r>
              <a:rPr lang="en-US" altLang="zh-CN" sz="2000" b="1" dirty="0">
                <a:solidFill>
                  <a:schemeClr val="bg1"/>
                </a:solidFill>
                <a:latin typeface="+mn-ea"/>
              </a:rPr>
              <a:t> </a:t>
            </a:r>
            <a:r>
              <a:rPr lang="zh-CN" altLang="en-US" sz="2000" b="1" dirty="0">
                <a:solidFill>
                  <a:schemeClr val="bg1"/>
                </a:solidFill>
                <a:latin typeface="+mn-ea"/>
              </a:rPr>
              <a:t>消息通知模块采用标准化、模块化方式设计实现</a:t>
            </a:r>
            <a:endParaRPr lang="en-US" altLang="zh-CN" sz="1600" dirty="0">
              <a:latin typeface="楷体" panose="02010609060101010101" pitchFamily="49" charset="-122"/>
              <a:ea typeface="楷体" panose="02010609060101010101" pitchFamily="49" charset="-122"/>
              <a:sym typeface="Wingdings" panose="05000000000000000000" pitchFamily="2" charset="2"/>
            </a:endParaRPr>
          </a:p>
        </p:txBody>
      </p:sp>
      <p:sp>
        <p:nvSpPr>
          <p:cNvPr id="22" name="文本框 21"/>
          <p:cNvSpPr txBox="1"/>
          <p:nvPr/>
        </p:nvSpPr>
        <p:spPr>
          <a:xfrm>
            <a:off x="8472512" y="3573476"/>
            <a:ext cx="2058577" cy="276999"/>
          </a:xfrm>
          <a:prstGeom prst="rect">
            <a:avLst/>
          </a:prstGeom>
          <a:noFill/>
        </p:spPr>
        <p:txBody>
          <a:bodyPr wrap="none" rtlCol="0">
            <a:spAutoFit/>
          </a:bodyPr>
          <a:lstStyle/>
          <a:p>
            <a:r>
              <a:rPr lang="en-US" altLang="zh-CN" sz="1200" b="1" dirty="0"/>
              <a:t>DOMAS</a:t>
            </a:r>
            <a:r>
              <a:rPr lang="zh-CN" altLang="en-US" sz="1200" b="1" dirty="0"/>
              <a:t>约定的消息通知格式</a:t>
            </a:r>
          </a:p>
        </p:txBody>
      </p:sp>
      <p:pic>
        <p:nvPicPr>
          <p:cNvPr id="23" name="图片 22"/>
          <p:cNvPicPr>
            <a:picLocks noChangeAspect="1"/>
          </p:cNvPicPr>
          <p:nvPr/>
        </p:nvPicPr>
        <p:blipFill>
          <a:blip r:embed="rId3"/>
          <a:stretch>
            <a:fillRect/>
          </a:stretch>
        </p:blipFill>
        <p:spPr>
          <a:xfrm>
            <a:off x="7341561" y="1266685"/>
            <a:ext cx="4320480" cy="2162497"/>
          </a:xfrm>
          <a:prstGeom prst="rect">
            <a:avLst/>
          </a:prstGeom>
          <a:ln>
            <a:solidFill>
              <a:srgbClr val="5C88D6"/>
            </a:solidFill>
          </a:ln>
        </p:spPr>
      </p:pic>
      <p:grpSp>
        <p:nvGrpSpPr>
          <p:cNvPr id="24" name="组合 23"/>
          <p:cNvGrpSpPr/>
          <p:nvPr/>
        </p:nvGrpSpPr>
        <p:grpSpPr>
          <a:xfrm>
            <a:off x="7391132" y="4077831"/>
            <a:ext cx="4221337" cy="1715089"/>
            <a:chOff x="5259039" y="4571216"/>
            <a:chExt cx="3633441" cy="1580985"/>
          </a:xfrm>
        </p:grpSpPr>
        <p:sp>
          <p:nvSpPr>
            <p:cNvPr id="25" name="箭头: 右 24"/>
            <p:cNvSpPr/>
            <p:nvPr/>
          </p:nvSpPr>
          <p:spPr>
            <a:xfrm>
              <a:off x="6236485" y="5269868"/>
              <a:ext cx="323768" cy="240525"/>
            </a:xfrm>
            <a:prstGeom prst="rightArrow">
              <a:avLst/>
            </a:prstGeom>
            <a:solidFill>
              <a:srgbClr val="5C88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圆角 25"/>
            <p:cNvSpPr/>
            <p:nvPr/>
          </p:nvSpPr>
          <p:spPr>
            <a:xfrm>
              <a:off x="5259039" y="4571216"/>
              <a:ext cx="904953" cy="1580808"/>
            </a:xfrm>
            <a:prstGeom prst="roundRect">
              <a:avLst/>
            </a:prstGeom>
            <a:solidFill>
              <a:srgbClr val="5C9A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dirty="0"/>
            </a:p>
            <a:p>
              <a:pPr algn="ctr"/>
              <a:r>
                <a:rPr lang="zh-CN" altLang="en-US" sz="1100" b="1" dirty="0"/>
                <a:t>传输系统</a:t>
              </a:r>
              <a:endParaRPr lang="en-US" altLang="zh-CN" sz="1100" b="1" dirty="0"/>
            </a:p>
            <a:p>
              <a:pPr algn="ctr"/>
              <a:endParaRPr lang="en-US" altLang="zh-CN" sz="1200" dirty="0"/>
            </a:p>
            <a:p>
              <a:pPr algn="ctr"/>
              <a:endParaRPr lang="en-US" altLang="zh-CN" sz="1200" dirty="0"/>
            </a:p>
            <a:p>
              <a:pPr algn="ctr"/>
              <a:endParaRPr lang="en-US" altLang="zh-CN" sz="1200" dirty="0"/>
            </a:p>
            <a:p>
              <a:pPr algn="ctr"/>
              <a:endParaRPr lang="en-US" altLang="zh-CN" sz="1200" dirty="0"/>
            </a:p>
            <a:p>
              <a:pPr algn="ctr"/>
              <a:endParaRPr lang="en-US" altLang="zh-CN" sz="1200" dirty="0"/>
            </a:p>
            <a:p>
              <a:pPr algn="ctr"/>
              <a:endParaRPr lang="en-US" altLang="zh-CN" sz="1200" dirty="0"/>
            </a:p>
            <a:p>
              <a:pPr algn="ctr"/>
              <a:endParaRPr lang="en-US" altLang="zh-CN" sz="1200" dirty="0"/>
            </a:p>
            <a:p>
              <a:pPr algn="ctr"/>
              <a:endParaRPr lang="zh-CN" altLang="en-US" sz="1200" dirty="0"/>
            </a:p>
          </p:txBody>
        </p:sp>
        <p:sp>
          <p:nvSpPr>
            <p:cNvPr id="27" name="矩形 26"/>
            <p:cNvSpPr/>
            <p:nvPr/>
          </p:nvSpPr>
          <p:spPr>
            <a:xfrm>
              <a:off x="5321460" y="4879666"/>
              <a:ext cx="780109" cy="326444"/>
            </a:xfrm>
            <a:prstGeom prst="rect">
              <a:avLst/>
            </a:prstGeom>
            <a:solidFill>
              <a:srgbClr val="5C88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schemeClr val="bg1"/>
                  </a:solidFill>
                </a:rPr>
                <a:t>IP</a:t>
              </a:r>
            </a:p>
          </p:txBody>
        </p:sp>
        <p:sp>
          <p:nvSpPr>
            <p:cNvPr id="28" name="矩形 27"/>
            <p:cNvSpPr/>
            <p:nvPr/>
          </p:nvSpPr>
          <p:spPr>
            <a:xfrm>
              <a:off x="5331532" y="5315036"/>
              <a:ext cx="780109" cy="326444"/>
            </a:xfrm>
            <a:prstGeom prst="rect">
              <a:avLst/>
            </a:prstGeom>
            <a:solidFill>
              <a:srgbClr val="5C88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rPr>
                <a:t>端口</a:t>
              </a:r>
              <a:endParaRPr lang="en-US" altLang="zh-CN" sz="1000" b="1" dirty="0">
                <a:solidFill>
                  <a:schemeClr val="bg1"/>
                </a:solidFill>
              </a:endParaRPr>
            </a:p>
          </p:txBody>
        </p:sp>
        <p:sp>
          <p:nvSpPr>
            <p:cNvPr id="29" name="矩形 28"/>
            <p:cNvSpPr/>
            <p:nvPr/>
          </p:nvSpPr>
          <p:spPr>
            <a:xfrm>
              <a:off x="5321460" y="5721831"/>
              <a:ext cx="792311" cy="326444"/>
            </a:xfrm>
            <a:prstGeom prst="rect">
              <a:avLst/>
            </a:prstGeom>
            <a:solidFill>
              <a:srgbClr val="5C88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50" b="1" dirty="0">
                  <a:solidFill>
                    <a:schemeClr val="bg1"/>
                  </a:solidFill>
                </a:rPr>
                <a:t>元数据信息</a:t>
              </a:r>
              <a:endParaRPr lang="en-US" altLang="zh-CN" sz="950" b="1" dirty="0">
                <a:solidFill>
                  <a:schemeClr val="bg1"/>
                </a:solidFill>
              </a:endParaRPr>
            </a:p>
          </p:txBody>
        </p:sp>
        <p:sp>
          <p:nvSpPr>
            <p:cNvPr id="30" name="箭头: 右 29"/>
            <p:cNvSpPr/>
            <p:nvPr/>
          </p:nvSpPr>
          <p:spPr>
            <a:xfrm>
              <a:off x="7591266" y="5270045"/>
              <a:ext cx="323768" cy="240525"/>
            </a:xfrm>
            <a:prstGeom prst="rightArrow">
              <a:avLst/>
            </a:prstGeom>
            <a:solidFill>
              <a:srgbClr val="5C88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圆角 30"/>
            <p:cNvSpPr/>
            <p:nvPr/>
          </p:nvSpPr>
          <p:spPr>
            <a:xfrm>
              <a:off x="6613820" y="4571393"/>
              <a:ext cx="904953" cy="1580808"/>
            </a:xfrm>
            <a:prstGeom prst="roundRect">
              <a:avLst/>
            </a:prstGeom>
            <a:solidFill>
              <a:srgbClr val="5C9A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dirty="0"/>
            </a:p>
            <a:p>
              <a:pPr algn="ctr"/>
              <a:r>
                <a:rPr lang="en-US" altLang="zh-CN" sz="1000" b="1" dirty="0"/>
                <a:t>Restful</a:t>
              </a:r>
              <a:r>
                <a:rPr lang="zh-CN" altLang="en-US" sz="1000" b="1" dirty="0"/>
                <a:t>接口</a:t>
              </a:r>
              <a:endParaRPr lang="en-US" altLang="zh-CN" sz="1000" b="1" dirty="0"/>
            </a:p>
            <a:p>
              <a:pPr algn="ctr"/>
              <a:endParaRPr lang="en-US" altLang="zh-CN" sz="1000" b="1" dirty="0"/>
            </a:p>
            <a:p>
              <a:pPr algn="ctr"/>
              <a:endParaRPr lang="en-US" altLang="zh-CN" sz="1200" dirty="0"/>
            </a:p>
            <a:p>
              <a:pPr algn="ctr"/>
              <a:endParaRPr lang="en-US" altLang="zh-CN" sz="1200" dirty="0"/>
            </a:p>
            <a:p>
              <a:pPr algn="ctr"/>
              <a:endParaRPr lang="en-US" altLang="zh-CN" sz="1200" dirty="0"/>
            </a:p>
            <a:p>
              <a:pPr algn="ctr"/>
              <a:endParaRPr lang="en-US" altLang="zh-CN" sz="1200" dirty="0"/>
            </a:p>
            <a:p>
              <a:pPr algn="ctr"/>
              <a:endParaRPr lang="en-US" altLang="zh-CN" sz="1200" dirty="0"/>
            </a:p>
            <a:p>
              <a:pPr algn="ctr"/>
              <a:r>
                <a:rPr lang="en-US" altLang="zh-CN" sz="900" dirty="0"/>
                <a:t>http Method</a:t>
              </a:r>
            </a:p>
            <a:p>
              <a:pPr algn="ctr"/>
              <a:endParaRPr lang="zh-CN" altLang="en-US" sz="1200" dirty="0"/>
            </a:p>
          </p:txBody>
        </p:sp>
        <p:sp>
          <p:nvSpPr>
            <p:cNvPr id="32" name="矩形 31"/>
            <p:cNvSpPr/>
            <p:nvPr/>
          </p:nvSpPr>
          <p:spPr>
            <a:xfrm>
              <a:off x="6686019" y="5226908"/>
              <a:ext cx="780109" cy="326444"/>
            </a:xfrm>
            <a:prstGeom prst="rect">
              <a:avLst/>
            </a:prstGeom>
            <a:solidFill>
              <a:srgbClr val="5C88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schemeClr val="bg1"/>
                  </a:solidFill>
                </a:rPr>
                <a:t>post</a:t>
              </a:r>
            </a:p>
          </p:txBody>
        </p:sp>
        <p:sp>
          <p:nvSpPr>
            <p:cNvPr id="33" name="矩形: 圆角 32"/>
            <p:cNvSpPr/>
            <p:nvPr/>
          </p:nvSpPr>
          <p:spPr>
            <a:xfrm>
              <a:off x="7987527" y="4571216"/>
              <a:ext cx="904953" cy="1580808"/>
            </a:xfrm>
            <a:prstGeom prst="roundRect">
              <a:avLst/>
            </a:prstGeom>
            <a:solidFill>
              <a:srgbClr val="5C9A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t>数据</a:t>
              </a:r>
              <a:endParaRPr lang="en-US" altLang="zh-CN" sz="1000" b="1" dirty="0"/>
            </a:p>
            <a:p>
              <a:pPr algn="ctr"/>
              <a:r>
                <a:rPr lang="zh-CN" altLang="en-US" sz="1000" b="1" dirty="0"/>
                <a:t>管理系统</a:t>
              </a:r>
              <a:endParaRPr lang="en-US" altLang="zh-CN" sz="1000" b="1" dirty="0"/>
            </a:p>
            <a:p>
              <a:pPr algn="ctr"/>
              <a:endParaRPr lang="en-US" altLang="zh-CN" sz="1000" b="1" dirty="0"/>
            </a:p>
            <a:p>
              <a:pPr algn="ctr"/>
              <a:endParaRPr lang="en-US" altLang="zh-CN" sz="1200" dirty="0"/>
            </a:p>
            <a:p>
              <a:pPr algn="ctr"/>
              <a:endParaRPr lang="en-US" altLang="zh-CN" sz="1200" dirty="0"/>
            </a:p>
            <a:p>
              <a:pPr algn="ctr"/>
              <a:endParaRPr lang="en-US" altLang="zh-CN" sz="1200" dirty="0"/>
            </a:p>
            <a:p>
              <a:pPr algn="ctr"/>
              <a:endParaRPr lang="en-US" altLang="zh-CN" sz="1200" dirty="0"/>
            </a:p>
            <a:p>
              <a:pPr algn="ctr"/>
              <a:endParaRPr lang="en-US" altLang="zh-CN" sz="1200" dirty="0"/>
            </a:p>
            <a:p>
              <a:pPr algn="ctr"/>
              <a:endParaRPr lang="zh-CN" altLang="en-US" sz="1200" dirty="0"/>
            </a:p>
          </p:txBody>
        </p:sp>
        <p:sp>
          <p:nvSpPr>
            <p:cNvPr id="34" name="矩形 33"/>
            <p:cNvSpPr/>
            <p:nvPr/>
          </p:nvSpPr>
          <p:spPr>
            <a:xfrm>
              <a:off x="8049948" y="5050852"/>
              <a:ext cx="780109" cy="453863"/>
            </a:xfrm>
            <a:prstGeom prst="rect">
              <a:avLst/>
            </a:prstGeom>
            <a:solidFill>
              <a:srgbClr val="5C88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dirty="0" err="1">
                  <a:solidFill>
                    <a:schemeClr val="bg1"/>
                  </a:solidFill>
                </a:rPr>
                <a:t>Domas</a:t>
              </a:r>
              <a:endParaRPr lang="en-US" altLang="zh-CN" sz="900" b="1" dirty="0">
                <a:solidFill>
                  <a:schemeClr val="bg1"/>
                </a:solidFill>
              </a:endParaRPr>
            </a:p>
            <a:p>
              <a:pPr algn="ctr"/>
              <a:r>
                <a:rPr lang="zh-CN" altLang="en-US" sz="900" b="1" dirty="0">
                  <a:solidFill>
                    <a:schemeClr val="bg1"/>
                  </a:solidFill>
                </a:rPr>
                <a:t>科学数据</a:t>
              </a:r>
              <a:endParaRPr lang="en-US" altLang="zh-CN" sz="900" b="1" dirty="0">
                <a:solidFill>
                  <a:schemeClr val="bg1"/>
                </a:solidFill>
              </a:endParaRPr>
            </a:p>
            <a:p>
              <a:pPr algn="ctr"/>
              <a:r>
                <a:rPr lang="zh-CN" altLang="en-US" sz="900" b="1" dirty="0">
                  <a:solidFill>
                    <a:schemeClr val="bg1"/>
                  </a:solidFill>
                </a:rPr>
                <a:t>管理模块</a:t>
              </a:r>
              <a:r>
                <a:rPr lang="en-US" altLang="zh-CN" sz="900" b="1" dirty="0">
                  <a:solidFill>
                    <a:schemeClr val="bg1"/>
                  </a:solidFill>
                </a:rPr>
                <a:t> </a:t>
              </a:r>
            </a:p>
          </p:txBody>
        </p:sp>
        <p:sp>
          <p:nvSpPr>
            <p:cNvPr id="35" name="文本框 34"/>
            <p:cNvSpPr txBox="1"/>
            <p:nvPr/>
          </p:nvSpPr>
          <p:spPr>
            <a:xfrm>
              <a:off x="6171588" y="5258494"/>
              <a:ext cx="399468" cy="246221"/>
            </a:xfrm>
            <a:prstGeom prst="rect">
              <a:avLst/>
            </a:prstGeom>
            <a:noFill/>
          </p:spPr>
          <p:txBody>
            <a:bodyPr wrap="none" rtlCol="0">
              <a:spAutoFit/>
            </a:bodyPr>
            <a:lstStyle/>
            <a:p>
              <a:r>
                <a:rPr lang="en-US" altLang="zh-CN" sz="1000" dirty="0">
                  <a:solidFill>
                    <a:schemeClr val="bg1"/>
                  </a:solidFill>
                </a:rPr>
                <a:t>json</a:t>
              </a:r>
              <a:endParaRPr lang="zh-CN" altLang="en-US" sz="1000" dirty="0">
                <a:solidFill>
                  <a:schemeClr val="bg1"/>
                </a:solidFill>
              </a:endParaRPr>
            </a:p>
          </p:txBody>
        </p:sp>
        <p:sp>
          <p:nvSpPr>
            <p:cNvPr id="36" name="文本框 35"/>
            <p:cNvSpPr txBox="1"/>
            <p:nvPr/>
          </p:nvSpPr>
          <p:spPr>
            <a:xfrm>
              <a:off x="7528549" y="5258494"/>
              <a:ext cx="399468" cy="246221"/>
            </a:xfrm>
            <a:prstGeom prst="rect">
              <a:avLst/>
            </a:prstGeom>
            <a:noFill/>
          </p:spPr>
          <p:txBody>
            <a:bodyPr wrap="none" rtlCol="0">
              <a:spAutoFit/>
            </a:bodyPr>
            <a:lstStyle/>
            <a:p>
              <a:r>
                <a:rPr lang="en-US" altLang="zh-CN" sz="1000" dirty="0">
                  <a:solidFill>
                    <a:schemeClr val="bg1"/>
                  </a:solidFill>
                </a:rPr>
                <a:t>json</a:t>
              </a:r>
              <a:endParaRPr lang="zh-CN" altLang="en-US" sz="1000" dirty="0">
                <a:solidFill>
                  <a:schemeClr val="bg1"/>
                </a:solidFill>
              </a:endParaRPr>
            </a:p>
          </p:txBody>
        </p:sp>
        <p:sp>
          <p:nvSpPr>
            <p:cNvPr id="37" name="矩形 36"/>
            <p:cNvSpPr/>
            <p:nvPr/>
          </p:nvSpPr>
          <p:spPr>
            <a:xfrm>
              <a:off x="8049948" y="5558609"/>
              <a:ext cx="780109" cy="308928"/>
            </a:xfrm>
            <a:prstGeom prst="rect">
              <a:avLst/>
            </a:prstGeom>
            <a:solidFill>
              <a:srgbClr val="5C88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dirty="0">
                  <a:solidFill>
                    <a:schemeClr val="bg1"/>
                  </a:solidFill>
                </a:rPr>
                <a:t>JUNO</a:t>
              </a:r>
            </a:p>
            <a:p>
              <a:pPr algn="ctr"/>
              <a:r>
                <a:rPr lang="en-US" altLang="zh-CN" sz="900" b="1" dirty="0">
                  <a:solidFill>
                    <a:schemeClr val="bg1"/>
                  </a:solidFill>
                </a:rPr>
                <a:t>Pipeline</a:t>
              </a:r>
            </a:p>
          </p:txBody>
        </p:sp>
        <p:sp>
          <p:nvSpPr>
            <p:cNvPr id="38" name="矩形 37"/>
            <p:cNvSpPr/>
            <p:nvPr/>
          </p:nvSpPr>
          <p:spPr>
            <a:xfrm>
              <a:off x="8049947" y="5921410"/>
              <a:ext cx="780109" cy="162151"/>
            </a:xfrm>
            <a:prstGeom prst="rect">
              <a:avLst/>
            </a:prstGeom>
            <a:solidFill>
              <a:srgbClr val="5C88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dirty="0">
                  <a:solidFill>
                    <a:schemeClr val="bg1"/>
                  </a:solidFill>
                </a:rPr>
                <a:t>支持扩展</a:t>
              </a:r>
              <a:endParaRPr lang="en-US" altLang="zh-CN" sz="900" b="1" dirty="0">
                <a:solidFill>
                  <a:schemeClr val="bg1"/>
                </a:solidFill>
              </a:endParaRPr>
            </a:p>
          </p:txBody>
        </p:sp>
      </p:grpSp>
      <p:sp>
        <p:nvSpPr>
          <p:cNvPr id="39" name="文本框 38"/>
          <p:cNvSpPr txBox="1"/>
          <p:nvPr/>
        </p:nvSpPr>
        <p:spPr>
          <a:xfrm>
            <a:off x="8640026" y="5839886"/>
            <a:ext cx="1723549" cy="276999"/>
          </a:xfrm>
          <a:prstGeom prst="rect">
            <a:avLst/>
          </a:prstGeom>
          <a:noFill/>
        </p:spPr>
        <p:txBody>
          <a:bodyPr wrap="none" rtlCol="0">
            <a:spAutoFit/>
          </a:bodyPr>
          <a:lstStyle/>
          <a:p>
            <a:r>
              <a:rPr lang="zh-CN" altLang="en-US" sz="1200" b="1" dirty="0"/>
              <a:t>消息通知功能设计架构</a:t>
            </a:r>
          </a:p>
        </p:txBody>
      </p:sp>
      <p:sp>
        <p:nvSpPr>
          <p:cNvPr id="6" name="文本框 5"/>
          <p:cNvSpPr txBox="1"/>
          <p:nvPr/>
        </p:nvSpPr>
        <p:spPr>
          <a:xfrm>
            <a:off x="550545" y="1701165"/>
            <a:ext cx="6096000" cy="2506980"/>
          </a:xfrm>
          <a:prstGeom prst="rect">
            <a:avLst/>
          </a:prstGeom>
          <a:noFill/>
        </p:spPr>
        <p:txBody>
          <a:bodyPr wrap="square" rtlCol="0" anchor="t">
            <a:spAutoFit/>
          </a:bodyPr>
          <a:lstStyle/>
          <a:p>
            <a:pPr>
              <a:lnSpc>
                <a:spcPct val="150000"/>
              </a:lnSpc>
              <a:buSzPct val="100000"/>
              <a:buFont typeface="Wingdings" panose="05000000000000000000" charset="0"/>
              <a:buChar char="l"/>
            </a:pPr>
            <a:r>
              <a:rPr lang="en-US" altLang="zh-CN" sz="2000" b="1" dirty="0">
                <a:solidFill>
                  <a:schemeClr val="bg1"/>
                </a:solidFill>
                <a:latin typeface="+mn-ea"/>
                <a:sym typeface="+mn-ea"/>
              </a:rPr>
              <a:t> </a:t>
            </a:r>
            <a:r>
              <a:rPr lang="zh-CN" altLang="en-US" sz="2000" b="1" dirty="0">
                <a:solidFill>
                  <a:schemeClr val="bg1"/>
                </a:solidFill>
                <a:latin typeface="+mn-ea"/>
                <a:sym typeface="+mn-ea"/>
              </a:rPr>
              <a:t>通用性设计</a:t>
            </a:r>
          </a:p>
          <a:p>
            <a:pPr marL="285750" lvl="0" indent="-285750" fontAlgn="auto">
              <a:lnSpc>
                <a:spcPct val="150000"/>
              </a:lnSpc>
              <a:spcBef>
                <a:spcPts val="1200"/>
              </a:spcBef>
              <a:buSzPct val="100000"/>
              <a:buFont typeface="Wingdings" panose="05000000000000000000" charset="0"/>
              <a:buChar char="p"/>
            </a:pPr>
            <a:r>
              <a:rPr lang="zh-CN" altLang="en-US" kern="100" dirty="0">
                <a:effectLst/>
                <a:latin typeface="+mn-ea"/>
                <a:sym typeface="+mn-ea"/>
              </a:rPr>
              <a:t>基于配置：</a:t>
            </a:r>
            <a:r>
              <a:rPr lang="en-US" altLang="zh-CN" dirty="0">
                <a:latin typeface="+mn-ea"/>
                <a:sym typeface="+mn-ea"/>
              </a:rPr>
              <a:t>IP</a:t>
            </a:r>
            <a:r>
              <a:rPr lang="zh-CN" altLang="en-US" dirty="0">
                <a:latin typeface="+mn-ea"/>
                <a:sym typeface="+mn-ea"/>
              </a:rPr>
              <a:t>、端口、元数据信息</a:t>
            </a:r>
          </a:p>
          <a:p>
            <a:pPr marL="285750" lvl="0" indent="-285750">
              <a:lnSpc>
                <a:spcPct val="150000"/>
              </a:lnSpc>
              <a:buSzPct val="100000"/>
              <a:buFont typeface="Wingdings" panose="05000000000000000000" charset="0"/>
              <a:buChar char="p"/>
            </a:pPr>
            <a:r>
              <a:rPr lang="zh-CN" altLang="en-US" kern="100" dirty="0">
                <a:effectLst/>
                <a:latin typeface="+mn-ea"/>
                <a:sym typeface="+mn-ea"/>
              </a:rPr>
              <a:t>元数据的传递通过</a:t>
            </a:r>
            <a:r>
              <a:rPr lang="en-US" altLang="zh-CN" b="1" kern="100" dirty="0">
                <a:solidFill>
                  <a:srgbClr val="C00000"/>
                </a:solidFill>
                <a:effectLst/>
                <a:latin typeface="+mn-ea"/>
                <a:sym typeface="+mn-ea"/>
              </a:rPr>
              <a:t>restful</a:t>
            </a:r>
            <a:r>
              <a:rPr lang="zh-CN" altLang="en-US" b="1" kern="100" dirty="0">
                <a:solidFill>
                  <a:srgbClr val="C00000"/>
                </a:solidFill>
                <a:effectLst/>
                <a:latin typeface="+mn-ea"/>
                <a:sym typeface="+mn-ea"/>
              </a:rPr>
              <a:t>接口</a:t>
            </a:r>
          </a:p>
          <a:p>
            <a:pPr marL="628650" lvl="1" indent="-171450">
              <a:lnSpc>
                <a:spcPct val="150000"/>
              </a:lnSpc>
              <a:buSzPct val="100000"/>
              <a:buFont typeface="Arial" panose="020B0604020202020204" pitchFamily="34" charset="0"/>
              <a:buChar char="•"/>
            </a:pPr>
            <a:r>
              <a:rPr lang="zh-CN" altLang="zh-CN" sz="1400" b="1" kern="100" dirty="0">
                <a:effectLst/>
                <a:latin typeface="+mn-ea"/>
                <a:sym typeface="+mn-ea"/>
              </a:rPr>
              <a:t>低耦合</a:t>
            </a:r>
            <a:r>
              <a:rPr lang="zh-CN" altLang="zh-CN" sz="1400" kern="100" dirty="0">
                <a:effectLst/>
                <a:latin typeface="+mn-ea"/>
                <a:sym typeface="+mn-ea"/>
              </a:rPr>
              <a:t>：采用标准的</a:t>
            </a:r>
            <a:r>
              <a:rPr lang="en-US" altLang="zh-CN" sz="1400" kern="100" dirty="0">
                <a:effectLst/>
                <a:latin typeface="+mn-ea"/>
                <a:sym typeface="+mn-ea"/>
              </a:rPr>
              <a:t>restful</a:t>
            </a:r>
            <a:r>
              <a:rPr lang="zh-CN" altLang="zh-CN" sz="1400" kern="100" dirty="0">
                <a:effectLst/>
                <a:latin typeface="+mn-ea"/>
                <a:sym typeface="+mn-ea"/>
              </a:rPr>
              <a:t>接口</a:t>
            </a:r>
          </a:p>
          <a:p>
            <a:pPr marL="628650" lvl="1" indent="-171450">
              <a:lnSpc>
                <a:spcPct val="150000"/>
              </a:lnSpc>
              <a:buSzPct val="100000"/>
              <a:buFont typeface="Arial" panose="020B0604020202020204" pitchFamily="34" charset="0"/>
              <a:buChar char="•"/>
            </a:pPr>
            <a:r>
              <a:rPr lang="zh-CN" altLang="zh-CN" sz="1400" b="1" kern="100" dirty="0">
                <a:effectLst/>
                <a:latin typeface="+mn-ea"/>
                <a:sym typeface="+mn-ea"/>
              </a:rPr>
              <a:t>标准化</a:t>
            </a:r>
            <a:r>
              <a:rPr lang="zh-CN" altLang="zh-CN" sz="1400" kern="100" dirty="0">
                <a:effectLst/>
                <a:latin typeface="+mn-ea"/>
                <a:sym typeface="+mn-ea"/>
              </a:rPr>
              <a:t>：接口设计基于标准的</a:t>
            </a:r>
            <a:r>
              <a:rPr lang="en-US" altLang="zh-CN" sz="1400" kern="100" dirty="0">
                <a:effectLst/>
                <a:latin typeface="+mn-ea"/>
                <a:sym typeface="+mn-ea"/>
              </a:rPr>
              <a:t>JSON</a:t>
            </a:r>
            <a:r>
              <a:rPr lang="zh-CN" altLang="zh-CN" sz="1400" kern="100" dirty="0">
                <a:effectLst/>
                <a:latin typeface="+mn-ea"/>
                <a:sym typeface="+mn-ea"/>
              </a:rPr>
              <a:t>格式</a:t>
            </a:r>
          </a:p>
          <a:p>
            <a:pPr marL="628650" lvl="1" indent="-171450">
              <a:lnSpc>
                <a:spcPct val="150000"/>
              </a:lnSpc>
              <a:buSzPct val="100000"/>
              <a:buFont typeface="Arial" panose="020B0604020202020204" pitchFamily="34" charset="0"/>
              <a:buChar char="•"/>
            </a:pPr>
            <a:r>
              <a:rPr lang="zh-CN" altLang="zh-CN" sz="1400" b="1" kern="100" dirty="0">
                <a:effectLst/>
                <a:latin typeface="+mn-ea"/>
                <a:sym typeface="+mn-ea"/>
              </a:rPr>
              <a:t>兼容性</a:t>
            </a:r>
            <a:r>
              <a:rPr lang="zh-CN" altLang="zh-CN" sz="1400" kern="100" dirty="0">
                <a:effectLst/>
                <a:latin typeface="+mn-ea"/>
                <a:sym typeface="+mn-ea"/>
              </a:rPr>
              <a:t>：接口实现与平台无关、</a:t>
            </a:r>
            <a:r>
              <a:rPr lang="zh-CN" altLang="en-US" sz="1400" kern="100" dirty="0">
                <a:effectLst/>
                <a:latin typeface="+mn-ea"/>
                <a:sym typeface="+mn-ea"/>
              </a:rPr>
              <a:t>发送约定</a:t>
            </a:r>
            <a:r>
              <a:rPr lang="zh-CN" altLang="zh-CN" sz="1400" kern="100" dirty="0">
                <a:effectLst/>
                <a:latin typeface="+mn-ea"/>
                <a:sym typeface="+mn-ea"/>
              </a:rPr>
              <a:t>格式的</a:t>
            </a:r>
            <a:r>
              <a:rPr lang="en-US" altLang="zh-CN" sz="1400" kern="100" dirty="0">
                <a:effectLst/>
                <a:latin typeface="+mn-ea"/>
                <a:sym typeface="+mn-ea"/>
              </a:rPr>
              <a:t>JSON</a:t>
            </a:r>
            <a:r>
              <a:rPr lang="zh-CN" altLang="en-US" sz="1400" kern="100" dirty="0">
                <a:effectLst/>
                <a:latin typeface="+mn-ea"/>
                <a:sym typeface="+mn-ea"/>
              </a:rPr>
              <a:t>元数据</a:t>
            </a:r>
            <a:r>
              <a:rPr lang="zh-CN" altLang="zh-CN" sz="1400" kern="100" dirty="0">
                <a:effectLst/>
                <a:latin typeface="+mn-ea"/>
                <a:sym typeface="+mn-ea"/>
              </a:rPr>
              <a:t>消息</a:t>
            </a:r>
            <a:endParaRPr lang="zh-CN" altLang="en-US" kern="100" dirty="0">
              <a:latin typeface="+mn-ea"/>
              <a:sym typeface="+mn-ea"/>
            </a:endParaRPr>
          </a:p>
        </p:txBody>
      </p:sp>
      <p:sp>
        <p:nvSpPr>
          <p:cNvPr id="9" name="矩形 8"/>
          <p:cNvSpPr/>
          <p:nvPr/>
        </p:nvSpPr>
        <p:spPr>
          <a:xfrm>
            <a:off x="478790" y="5034915"/>
            <a:ext cx="6154420" cy="1097280"/>
          </a:xfrm>
          <a:prstGeom prst="rect">
            <a:avLst/>
          </a:prstGeom>
          <a:solidFill>
            <a:schemeClr val="bg1"/>
          </a:solidFill>
          <a:ln>
            <a:solidFill>
              <a:srgbClr val="283C9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矩形 9"/>
          <p:cNvSpPr/>
          <p:nvPr/>
        </p:nvSpPr>
        <p:spPr>
          <a:xfrm>
            <a:off x="478790" y="4530725"/>
            <a:ext cx="6154420" cy="504190"/>
          </a:xfrm>
          <a:prstGeom prst="rect">
            <a:avLst/>
          </a:prstGeom>
          <a:solidFill>
            <a:srgbClr val="283C9D"/>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550545" y="4459605"/>
            <a:ext cx="6096000" cy="1953260"/>
          </a:xfrm>
          <a:prstGeom prst="rect">
            <a:avLst/>
          </a:prstGeom>
          <a:noFill/>
        </p:spPr>
        <p:txBody>
          <a:bodyPr wrap="square" rtlCol="0" anchor="t">
            <a:spAutoFit/>
          </a:bodyPr>
          <a:lstStyle/>
          <a:p>
            <a:pPr>
              <a:lnSpc>
                <a:spcPct val="150000"/>
              </a:lnSpc>
              <a:buSzPct val="100000"/>
              <a:buFont typeface="Wingdings" panose="05000000000000000000" charset="0"/>
              <a:buChar char="l"/>
            </a:pPr>
            <a:r>
              <a:rPr lang="en-US" altLang="zh-CN" sz="2000" b="1" dirty="0">
                <a:solidFill>
                  <a:schemeClr val="bg1"/>
                </a:solidFill>
                <a:latin typeface="+mn-ea"/>
                <a:sym typeface="+mn-ea"/>
              </a:rPr>
              <a:t> </a:t>
            </a:r>
            <a:r>
              <a:rPr lang="zh-CN" altLang="en-US" sz="2000" b="1" dirty="0">
                <a:solidFill>
                  <a:schemeClr val="bg1"/>
                </a:solidFill>
                <a:latin typeface="+mn-ea"/>
                <a:sym typeface="+mn-ea"/>
              </a:rPr>
              <a:t>可靠性设计</a:t>
            </a:r>
          </a:p>
          <a:p>
            <a:pPr marL="285750" lvl="0" indent="-285750" fontAlgn="auto">
              <a:lnSpc>
                <a:spcPct val="150000"/>
              </a:lnSpc>
              <a:spcBef>
                <a:spcPts val="1200"/>
              </a:spcBef>
              <a:buSzPct val="100000"/>
              <a:buFont typeface="Wingdings" panose="05000000000000000000" charset="0"/>
              <a:buChar char="p"/>
            </a:pPr>
            <a:r>
              <a:rPr lang="en-US" altLang="zh-CN" dirty="0">
                <a:latin typeface="+mn-ea"/>
                <a:sym typeface="+mn-ea"/>
              </a:rPr>
              <a:t>5</a:t>
            </a:r>
            <a:r>
              <a:rPr lang="zh-CN" altLang="en-US" dirty="0">
                <a:latin typeface="+mn-ea"/>
                <a:sym typeface="+mn-ea"/>
              </a:rPr>
              <a:t>次重复消息通知</a:t>
            </a:r>
          </a:p>
          <a:p>
            <a:pPr marL="285750" lvl="0" indent="-285750">
              <a:lnSpc>
                <a:spcPct val="150000"/>
              </a:lnSpc>
              <a:buSzPct val="100000"/>
              <a:buFont typeface="Wingdings" panose="05000000000000000000" charset="0"/>
              <a:buChar char="p"/>
            </a:pPr>
            <a:r>
              <a:rPr lang="zh-CN" altLang="en-US" b="1" kern="100" dirty="0">
                <a:solidFill>
                  <a:schemeClr val="tx1"/>
                </a:solidFill>
                <a:effectLst/>
                <a:latin typeface="+mn-ea"/>
                <a:sym typeface="+mn-ea"/>
              </a:rPr>
              <a:t>异常消息通知队列，接口恢复后重新发送</a:t>
            </a:r>
          </a:p>
          <a:p>
            <a:pPr marL="285750" lvl="0" indent="-285750">
              <a:lnSpc>
                <a:spcPct val="150000"/>
              </a:lnSpc>
              <a:buSzPct val="100000"/>
              <a:buFont typeface="Wingdings" panose="05000000000000000000" charset="0"/>
              <a:buChar char="p"/>
            </a:pPr>
            <a:endParaRPr lang="zh-CN" altLang="en-US" b="1" kern="100" dirty="0">
              <a:solidFill>
                <a:schemeClr val="tx1"/>
              </a:solidFill>
              <a:effectLst/>
              <a:latin typeface="+mn-ea"/>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16370" y="2133600"/>
            <a:ext cx="6096000" cy="521970"/>
          </a:xfrm>
          <a:prstGeom prst="rect">
            <a:avLst/>
          </a:prstGeom>
          <a:noFill/>
        </p:spPr>
        <p:txBody>
          <a:bodyPr wrap="square" rtlCol="0" anchor="t">
            <a:spAutoFit/>
          </a:bodyPr>
          <a:lstStyle/>
          <a:p>
            <a:pPr marL="0" lvl="3" indent="0" fontAlgn="auto">
              <a:lnSpc>
                <a:spcPct val="100000"/>
              </a:lnSpc>
              <a:spcBef>
                <a:spcPts val="0"/>
              </a:spcBef>
              <a:buSzPct val="100000"/>
              <a:buFont typeface="Wingdings" panose="05000000000000000000" charset="0"/>
              <a:buNone/>
            </a:pPr>
            <a:r>
              <a:rPr lang="zh-CN" altLang="zh-CN" sz="1400" kern="0" dirty="0">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zh-CN" sz="1400" kern="0" dirty="0">
                <a:effectLst/>
                <a:latin typeface="+mn-ea"/>
                <a:cs typeface="宋体" panose="02010600030101010101" pitchFamily="2" charset="-122"/>
                <a:sym typeface="+mn-ea"/>
              </a:rPr>
              <a:t>服务器</a:t>
            </a:r>
            <a:r>
              <a:rPr lang="en-US" altLang="zh-CN" sz="1400" kern="0" dirty="0">
                <a:effectLst/>
                <a:latin typeface="+mn-ea"/>
                <a:cs typeface="宋体" panose="02010600030101010101" pitchFamily="2" charset="-122"/>
                <a:sym typeface="+mn-ea"/>
              </a:rPr>
              <a:t>   </a:t>
            </a:r>
            <a:r>
              <a:rPr lang="zh-CN" altLang="zh-CN" sz="1400" kern="0" dirty="0">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zh-CN" sz="1400" kern="0" dirty="0">
                <a:effectLst/>
                <a:latin typeface="+mn-ea"/>
                <a:cs typeface="宋体" panose="02010600030101010101" pitchFamily="2" charset="-122"/>
                <a:sym typeface="+mn-ea"/>
              </a:rPr>
              <a:t>日志</a:t>
            </a:r>
            <a:r>
              <a:rPr lang="en-US" altLang="zh-CN" sz="1400" kern="0" dirty="0">
                <a:effectLst/>
                <a:latin typeface="+mn-ea"/>
                <a:cs typeface="宋体" panose="02010600030101010101" pitchFamily="2" charset="-122"/>
                <a:sym typeface="+mn-ea"/>
              </a:rPr>
              <a:t>  </a:t>
            </a:r>
            <a:r>
              <a:rPr lang="zh-CN" altLang="zh-CN" sz="1400" kern="0" dirty="0">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0" dirty="0">
                <a:effectLst/>
                <a:latin typeface="+mn-ea"/>
                <a:cs typeface="宋体" panose="02010600030101010101" pitchFamily="2" charset="-122"/>
                <a:sym typeface="+mn-ea"/>
              </a:rPr>
              <a:t>Spring Boot  </a:t>
            </a:r>
            <a:r>
              <a:rPr lang="zh-CN" altLang="zh-CN" sz="1400" kern="0" dirty="0">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0" dirty="0">
                <a:effectLst/>
                <a:latin typeface="+mn-ea"/>
                <a:cs typeface="宋体" panose="02010600030101010101" pitchFamily="2" charset="-122"/>
                <a:sym typeface="+mn-ea"/>
              </a:rPr>
              <a:t>MySQL  </a:t>
            </a:r>
            <a:r>
              <a:rPr lang="zh-CN" altLang="zh-CN" sz="1400" kern="0" dirty="0">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0" dirty="0">
                <a:effectLst/>
                <a:latin typeface="+mn-ea"/>
                <a:cs typeface="宋体" panose="02010600030101010101" pitchFamily="2" charset="-122"/>
                <a:sym typeface="+mn-ea"/>
              </a:rPr>
              <a:t>Redis</a:t>
            </a:r>
            <a:endParaRPr lang="en-US" altLang="zh-CN" sz="1400" kern="0" dirty="0">
              <a:effectLst/>
              <a:latin typeface="+mn-ea"/>
              <a:cs typeface="宋体" panose="02010600030101010101" pitchFamily="2" charset="-122"/>
            </a:endParaRPr>
          </a:p>
          <a:p>
            <a:pPr marL="0" lvl="3" indent="0" fontAlgn="auto">
              <a:lnSpc>
                <a:spcPct val="100000"/>
              </a:lnSpc>
              <a:spcBef>
                <a:spcPts val="0"/>
              </a:spcBef>
              <a:buSzPct val="100000"/>
              <a:buFont typeface="Wingdings" panose="05000000000000000000" charset="0"/>
              <a:buNone/>
            </a:pPr>
            <a:r>
              <a:rPr lang="zh-CN" altLang="zh-CN" sz="1400" kern="0" dirty="0">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0" dirty="0">
                <a:effectLst/>
                <a:latin typeface="+mn-ea"/>
                <a:cs typeface="宋体" panose="02010600030101010101" pitchFamily="2" charset="-122"/>
                <a:sym typeface="+mn-ea"/>
              </a:rPr>
              <a:t>Quartz  </a:t>
            </a:r>
            <a:r>
              <a:rPr lang="zh-CN" altLang="zh-CN" sz="1400" kern="0" dirty="0">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0" dirty="0">
                <a:effectLst/>
                <a:latin typeface="+mn-ea"/>
                <a:cs typeface="宋体" panose="02010600030101010101" pitchFamily="2" charset="-122"/>
                <a:sym typeface="+mn-ea"/>
              </a:rPr>
              <a:t>RabbitMQ</a:t>
            </a:r>
          </a:p>
        </p:txBody>
      </p:sp>
      <p:sp>
        <p:nvSpPr>
          <p:cNvPr id="6" name="矩形 5"/>
          <p:cNvSpPr/>
          <p:nvPr>
            <p:custDataLst>
              <p:tags r:id="rId2"/>
            </p:custDataLst>
          </p:nvPr>
        </p:nvSpPr>
        <p:spPr>
          <a:xfrm>
            <a:off x="697865" y="1700530"/>
            <a:ext cx="4932045" cy="913765"/>
          </a:xfrm>
          <a:prstGeom prst="rect">
            <a:avLst/>
          </a:prstGeom>
          <a:ln>
            <a:noFill/>
            <a:prstDash val="sysDash"/>
          </a:ln>
        </p:spPr>
        <p:txBody>
          <a:bodyPr vert="horz" wrap="square" lIns="0" tIns="46990" rIns="0" bIns="46990" rtlCol="0" anchor="t" anchorCtr="0">
            <a:noAutofit/>
          </a:bodyPr>
          <a:lstStyle/>
          <a:p>
            <a:pPr marL="0" lvl="1" indent="0" fontAlgn="auto">
              <a:lnSpc>
                <a:spcPct val="130000"/>
              </a:lnSpc>
              <a:spcBef>
                <a:spcPts val="0"/>
              </a:spcBef>
              <a:buSzPct val="100000"/>
              <a:buFont typeface="Wingdings" panose="05000000000000000000" charset="0"/>
              <a:buNone/>
            </a:pPr>
            <a:r>
              <a:rPr lang="zh-CN" altLang="en-US" kern="100" dirty="0">
                <a:latin typeface="宋体" panose="02010600030101010101" pitchFamily="2" charset="-122"/>
                <a:ea typeface="宋体" panose="02010600030101010101" pitchFamily="2" charset="-122"/>
                <a:sym typeface="+mn-ea"/>
              </a:rPr>
              <a:t>█</a:t>
            </a:r>
            <a:r>
              <a:rPr lang="en-US" altLang="zh-CN" kern="100" dirty="0">
                <a:latin typeface="宋体" panose="02010600030101010101" pitchFamily="2" charset="-122"/>
                <a:ea typeface="宋体" panose="02010600030101010101" pitchFamily="2" charset="-122"/>
                <a:sym typeface="+mn-ea"/>
              </a:rPr>
              <a:t> </a:t>
            </a:r>
            <a:r>
              <a:rPr lang="zh-CN" altLang="en-US" kern="100" dirty="0">
                <a:latin typeface="+mn-ea"/>
                <a:sym typeface="+mn-ea"/>
              </a:rPr>
              <a:t>实验管理</a:t>
            </a:r>
            <a:r>
              <a:rPr lang="en-US" altLang="zh-CN" kern="100" dirty="0">
                <a:latin typeface="+mn-ea"/>
                <a:sym typeface="+mn-ea"/>
              </a:rPr>
              <a:t>   </a:t>
            </a:r>
            <a:r>
              <a:rPr lang="zh-CN" altLang="en-US" kern="100" dirty="0">
                <a:latin typeface="宋体" panose="02010600030101010101" pitchFamily="2" charset="-122"/>
                <a:ea typeface="宋体" panose="02010600030101010101" pitchFamily="2" charset="-122"/>
                <a:sym typeface="+mn-ea"/>
              </a:rPr>
              <a:t>█</a:t>
            </a:r>
            <a:r>
              <a:rPr lang="en-US" altLang="zh-CN" kern="100" dirty="0">
                <a:latin typeface="宋体" panose="02010600030101010101" pitchFamily="2" charset="-122"/>
                <a:ea typeface="宋体" panose="02010600030101010101" pitchFamily="2" charset="-122"/>
                <a:sym typeface="+mn-ea"/>
              </a:rPr>
              <a:t> </a:t>
            </a:r>
            <a:r>
              <a:rPr lang="zh-CN" altLang="en-US" kern="100" dirty="0">
                <a:latin typeface="+mn-ea"/>
                <a:sym typeface="+mn-ea"/>
              </a:rPr>
              <a:t>传输任务</a:t>
            </a:r>
            <a:endParaRPr lang="en-US" altLang="zh-CN" kern="100" dirty="0">
              <a:latin typeface="+mn-ea"/>
            </a:endParaRPr>
          </a:p>
          <a:p>
            <a:pPr marL="0" lvl="1" indent="0" fontAlgn="auto">
              <a:lnSpc>
                <a:spcPct val="130000"/>
              </a:lnSpc>
              <a:spcBef>
                <a:spcPts val="0"/>
              </a:spcBef>
              <a:buSzPct val="100000"/>
              <a:buFont typeface="Wingdings" panose="05000000000000000000" charset="0"/>
              <a:buNone/>
            </a:pPr>
            <a:r>
              <a:rPr lang="zh-CN" altLang="en-US" kern="100" dirty="0">
                <a:latin typeface="宋体" panose="02010600030101010101" pitchFamily="2" charset="-122"/>
                <a:ea typeface="宋体" panose="02010600030101010101" pitchFamily="2" charset="-122"/>
                <a:sym typeface="+mn-ea"/>
              </a:rPr>
              <a:t>█</a:t>
            </a:r>
            <a:r>
              <a:rPr lang="en-US" altLang="zh-CN" kern="100" dirty="0">
                <a:latin typeface="宋体" panose="02010600030101010101" pitchFamily="2" charset="-122"/>
                <a:ea typeface="宋体" panose="02010600030101010101" pitchFamily="2" charset="-122"/>
                <a:sym typeface="+mn-ea"/>
              </a:rPr>
              <a:t> </a:t>
            </a:r>
            <a:r>
              <a:rPr lang="en-US" altLang="zh-CN" kern="100" dirty="0">
                <a:latin typeface="+mn-ea"/>
                <a:sym typeface="+mn-ea"/>
              </a:rPr>
              <a:t>DAQ</a:t>
            </a:r>
            <a:r>
              <a:rPr lang="zh-CN" altLang="en-US" kern="100" dirty="0">
                <a:latin typeface="+mn-ea"/>
                <a:sym typeface="+mn-ea"/>
              </a:rPr>
              <a:t>配置</a:t>
            </a:r>
            <a:r>
              <a:rPr lang="en-US" altLang="zh-CN" kern="100" dirty="0">
                <a:latin typeface="+mn-ea"/>
                <a:sym typeface="+mn-ea"/>
              </a:rPr>
              <a:t>  </a:t>
            </a:r>
            <a:r>
              <a:rPr lang="zh-CN" altLang="en-US" kern="100" dirty="0">
                <a:latin typeface="宋体" panose="02010600030101010101" pitchFamily="2" charset="-122"/>
                <a:ea typeface="宋体" panose="02010600030101010101" pitchFamily="2" charset="-122"/>
                <a:sym typeface="+mn-ea"/>
              </a:rPr>
              <a:t>█</a:t>
            </a:r>
            <a:r>
              <a:rPr lang="en-US" altLang="zh-CN" kern="100" dirty="0">
                <a:latin typeface="宋体" panose="02010600030101010101" pitchFamily="2" charset="-122"/>
                <a:ea typeface="宋体" panose="02010600030101010101" pitchFamily="2" charset="-122"/>
                <a:sym typeface="+mn-ea"/>
              </a:rPr>
              <a:t> </a:t>
            </a:r>
            <a:r>
              <a:rPr lang="zh-CN" altLang="en-US" kern="100" dirty="0">
                <a:latin typeface="+mn-ea"/>
                <a:sym typeface="+mn-ea"/>
              </a:rPr>
              <a:t>定时任务</a:t>
            </a:r>
            <a:endParaRPr lang="en-US" altLang="zh-CN" dirty="0">
              <a:latin typeface="+mn-ea"/>
              <a:sym typeface="Wingdings" panose="05000000000000000000" pitchFamily="2" charset="2"/>
            </a:endParaRPr>
          </a:p>
          <a:p>
            <a:pPr indent="-228600">
              <a:spcBef>
                <a:spcPct val="0"/>
              </a:spcBef>
              <a:spcAft>
                <a:spcPct val="0"/>
              </a:spcAft>
            </a:pPr>
            <a:endParaRPr lang="en-US" altLang="zh-CN" dirty="0">
              <a:ln>
                <a:noFill/>
                <a:prstDash val="sysDot"/>
              </a:ln>
              <a:solidFill>
                <a:schemeClr val="tx1">
                  <a:lumMod val="85000"/>
                  <a:lumOff val="15000"/>
                </a:schemeClr>
              </a:solidFill>
              <a:latin typeface="+mn-ea"/>
              <a:cs typeface="+mn-ea"/>
              <a:sym typeface="Wingdings" panose="05000000000000000000" pitchFamily="2" charset="2"/>
            </a:endParaRPr>
          </a:p>
        </p:txBody>
      </p:sp>
      <p:sp>
        <p:nvSpPr>
          <p:cNvPr id="7" name="矩形 6"/>
          <p:cNvSpPr/>
          <p:nvPr>
            <p:custDataLst>
              <p:tags r:id="rId3"/>
            </p:custDataLst>
          </p:nvPr>
        </p:nvSpPr>
        <p:spPr bwMode="auto">
          <a:xfrm>
            <a:off x="697865" y="1208405"/>
            <a:ext cx="4932044" cy="489585"/>
          </a:xfrm>
          <a:prstGeom prst="rect">
            <a:avLst/>
          </a:prstGeom>
          <a:noFill/>
          <a:ln>
            <a:noFill/>
          </a:ln>
        </p:spPr>
        <p:txBody>
          <a:bodyPr wrap="square" lIns="0" tIns="0" rIns="0" bIns="0" rtlCol="0" anchor="b" anchorCtr="0">
            <a:noAutofit/>
          </a:bodyPr>
          <a:lstStyle/>
          <a:p>
            <a:pPr lvl="0" algn="l">
              <a:spcBef>
                <a:spcPct val="0"/>
              </a:spcBef>
              <a:spcAft>
                <a:spcPct val="0"/>
              </a:spcAft>
              <a:buClrTx/>
              <a:buSzTx/>
              <a:buFontTx/>
            </a:pPr>
            <a:r>
              <a:rPr lang="zh-CN" altLang="en-US" sz="2800" b="1" dirty="0">
                <a:solidFill>
                  <a:srgbClr val="283C9D"/>
                </a:solidFill>
                <a:latin typeface="+mn-ea"/>
                <a:sym typeface="+mn-ea"/>
              </a:rPr>
              <a:t>前端配置</a:t>
            </a:r>
            <a:endParaRPr lang="zh-CN" altLang="en-US" sz="2800" b="1" dirty="0">
              <a:solidFill>
                <a:schemeClr val="accent1"/>
              </a:solidFill>
              <a:uFillTx/>
              <a:latin typeface="+mn-ea"/>
              <a:cs typeface="+mn-ea"/>
              <a:sym typeface="+mn-ea"/>
            </a:endParaRPr>
          </a:p>
        </p:txBody>
      </p:sp>
      <p:sp>
        <p:nvSpPr>
          <p:cNvPr id="8" name="矩形 7"/>
          <p:cNvSpPr/>
          <p:nvPr>
            <p:custDataLst>
              <p:tags r:id="rId4"/>
            </p:custDataLst>
          </p:nvPr>
        </p:nvSpPr>
        <p:spPr>
          <a:xfrm>
            <a:off x="6588125" y="1700530"/>
            <a:ext cx="5337175" cy="496570"/>
          </a:xfrm>
          <a:prstGeom prst="rect">
            <a:avLst/>
          </a:prstGeom>
          <a:ln>
            <a:noFill/>
            <a:prstDash val="sysDash"/>
          </a:ln>
        </p:spPr>
        <p:txBody>
          <a:bodyPr vert="horz" wrap="square" lIns="0" tIns="46990" rIns="0" bIns="46990" rtlCol="0" anchor="t" anchorCtr="0">
            <a:noAutofit/>
          </a:bodyPr>
          <a:lstStyle/>
          <a:p>
            <a:pPr marL="0" lvl="2" indent="-228600">
              <a:spcBef>
                <a:spcPct val="0"/>
              </a:spcBef>
              <a:spcAft>
                <a:spcPct val="0"/>
              </a:spcAft>
            </a:pPr>
            <a:r>
              <a:rPr lang="zh-CN" altLang="en-US" kern="100" dirty="0">
                <a:latin typeface="宋体" panose="02010600030101010101" pitchFamily="2" charset="-122"/>
                <a:ea typeface="宋体" panose="02010600030101010101" pitchFamily="2" charset="-122"/>
                <a:sym typeface="+mn-ea"/>
              </a:rPr>
              <a:t>█</a:t>
            </a:r>
            <a:r>
              <a:rPr lang="en-US" altLang="zh-CN" kern="100" dirty="0">
                <a:latin typeface="宋体" panose="02010600030101010101" pitchFamily="2" charset="-122"/>
                <a:ea typeface="宋体" panose="02010600030101010101" pitchFamily="2" charset="-122"/>
                <a:sym typeface="+mn-ea"/>
              </a:rPr>
              <a:t> </a:t>
            </a:r>
            <a:r>
              <a:rPr lang="en-US" altLang="zh-CN" dirty="0" err="1">
                <a:latin typeface="+mn-ea"/>
                <a:sym typeface="+mn-ea"/>
              </a:rPr>
              <a:t>application.yml</a:t>
            </a:r>
            <a:r>
              <a:rPr lang="zh-CN" altLang="en-US" dirty="0">
                <a:latin typeface="+mn-ea"/>
                <a:sym typeface="+mn-ea"/>
              </a:rPr>
              <a:t>配置系统运行属性和参数</a:t>
            </a:r>
            <a:endParaRPr lang="zh-CN" altLang="en-US" dirty="0">
              <a:ln>
                <a:noFill/>
                <a:prstDash val="sysDot"/>
              </a:ln>
              <a:solidFill>
                <a:schemeClr val="tx1">
                  <a:lumMod val="85000"/>
                  <a:lumOff val="15000"/>
                </a:schemeClr>
              </a:solidFill>
              <a:latin typeface="+mn-ea"/>
              <a:cs typeface="+mn-ea"/>
              <a:sym typeface="+mn-ea"/>
            </a:endParaRPr>
          </a:p>
        </p:txBody>
      </p:sp>
      <p:sp>
        <p:nvSpPr>
          <p:cNvPr id="9" name="矩形 8"/>
          <p:cNvSpPr/>
          <p:nvPr>
            <p:custDataLst>
              <p:tags r:id="rId5"/>
            </p:custDataLst>
          </p:nvPr>
        </p:nvSpPr>
        <p:spPr bwMode="auto">
          <a:xfrm>
            <a:off x="6588125" y="1208405"/>
            <a:ext cx="4932044" cy="489585"/>
          </a:xfrm>
          <a:prstGeom prst="rect">
            <a:avLst/>
          </a:prstGeom>
          <a:noFill/>
          <a:ln>
            <a:noFill/>
          </a:ln>
        </p:spPr>
        <p:txBody>
          <a:bodyPr wrap="square" lIns="0" tIns="0" rIns="0" bIns="0" rtlCol="0" anchor="b" anchorCtr="0">
            <a:noAutofit/>
          </a:bodyPr>
          <a:lstStyle/>
          <a:p>
            <a:pPr marL="0" lvl="1" algn="l">
              <a:spcBef>
                <a:spcPct val="0"/>
              </a:spcBef>
              <a:spcAft>
                <a:spcPct val="0"/>
              </a:spcAft>
              <a:buClrTx/>
              <a:buSzTx/>
              <a:buFontTx/>
            </a:pPr>
            <a:r>
              <a:rPr lang="zh-CN" altLang="en-US" sz="2800" b="1" dirty="0">
                <a:solidFill>
                  <a:srgbClr val="283C9D"/>
                </a:solidFill>
                <a:latin typeface="+mn-ea"/>
                <a:sym typeface="+mn-ea"/>
              </a:rPr>
              <a:t>后端配置</a:t>
            </a:r>
            <a:endParaRPr lang="zh-CN" altLang="en-US" sz="2800" b="1">
              <a:solidFill>
                <a:schemeClr val="accent1"/>
              </a:solidFill>
              <a:uFillTx/>
              <a:latin typeface="+mn-ea"/>
              <a:cs typeface="+mn-ea"/>
              <a:sym typeface="+mn-ea"/>
            </a:endParaRPr>
          </a:p>
        </p:txBody>
      </p:sp>
      <p:sp>
        <p:nvSpPr>
          <p:cNvPr id="10" name="文本框 9"/>
          <p:cNvSpPr txBox="1"/>
          <p:nvPr/>
        </p:nvSpPr>
        <p:spPr>
          <a:xfrm>
            <a:off x="1199515" y="44450"/>
            <a:ext cx="6096000" cy="706755"/>
          </a:xfrm>
          <a:prstGeom prst="rect">
            <a:avLst/>
          </a:prstGeom>
          <a:noFill/>
        </p:spPr>
        <p:txBody>
          <a:bodyPr wrap="square" rtlCol="0" anchor="t">
            <a:spAutoFit/>
          </a:bodyPr>
          <a:lstStyle/>
          <a:p>
            <a:r>
              <a:rPr lang="zh-CN" altLang="en-US" sz="4000" b="1" dirty="0">
                <a:solidFill>
                  <a:srgbClr val="283C9D"/>
                </a:solidFill>
                <a:latin typeface="+mj-lt"/>
                <a:ea typeface="+mj-ea"/>
                <a:cs typeface="+mj-cs"/>
                <a:sym typeface="+mn-ea"/>
              </a:rPr>
              <a:t>模块功能</a:t>
            </a:r>
            <a:r>
              <a:rPr lang="en-US" altLang="zh-CN" sz="4000" b="1" dirty="0">
                <a:solidFill>
                  <a:srgbClr val="283C9D"/>
                </a:solidFill>
                <a:latin typeface="+mj-lt"/>
                <a:ea typeface="+mj-ea"/>
                <a:cs typeface="+mj-cs"/>
                <a:sym typeface="+mn-ea"/>
              </a:rPr>
              <a:t>-</a:t>
            </a:r>
            <a:r>
              <a:rPr lang="zh-CN" altLang="en-US" sz="4000" b="1" dirty="0">
                <a:solidFill>
                  <a:srgbClr val="283C9D"/>
                </a:solidFill>
                <a:latin typeface="+mj-lt"/>
                <a:ea typeface="+mj-ea"/>
                <a:cs typeface="+mj-cs"/>
                <a:sym typeface="+mn-ea"/>
              </a:rPr>
              <a:t>配置管理</a:t>
            </a:r>
          </a:p>
        </p:txBody>
      </p:sp>
      <p:pic>
        <p:nvPicPr>
          <p:cNvPr id="11" name="图片 10" descr="aa9b6879930ecbd61a51f2ffc8bcad9"/>
          <p:cNvPicPr>
            <a:picLocks noChangeAspect="1"/>
          </p:cNvPicPr>
          <p:nvPr/>
        </p:nvPicPr>
        <p:blipFill>
          <a:blip r:embed="rId7"/>
          <a:srcRect t="2082"/>
          <a:stretch>
            <a:fillRect/>
          </a:stretch>
        </p:blipFill>
        <p:spPr>
          <a:xfrm>
            <a:off x="623570" y="2817495"/>
            <a:ext cx="4668520" cy="3013075"/>
          </a:xfrm>
          <a:prstGeom prst="rect">
            <a:avLst/>
          </a:prstGeom>
        </p:spPr>
      </p:pic>
      <p:sp>
        <p:nvSpPr>
          <p:cNvPr id="41" name="文本框 40"/>
          <p:cNvSpPr txBox="1"/>
          <p:nvPr/>
        </p:nvSpPr>
        <p:spPr>
          <a:xfrm>
            <a:off x="1775440" y="6020816"/>
            <a:ext cx="1525996" cy="275590"/>
          </a:xfrm>
          <a:prstGeom prst="rect">
            <a:avLst/>
          </a:prstGeom>
          <a:noFill/>
        </p:spPr>
        <p:txBody>
          <a:bodyPr wrap="square" rtlCol="0">
            <a:spAutoFit/>
          </a:bodyPr>
          <a:lstStyle/>
          <a:p>
            <a:pPr algn="ctr"/>
            <a:r>
              <a:rPr lang="en-US" altLang="zh-CN" sz="1200" dirty="0"/>
              <a:t>DAQ</a:t>
            </a:r>
            <a:r>
              <a:rPr lang="zh-CN" altLang="en-US" sz="1200" dirty="0"/>
              <a:t>配置管理界面</a:t>
            </a:r>
          </a:p>
        </p:txBody>
      </p:sp>
      <p:grpSp>
        <p:nvGrpSpPr>
          <p:cNvPr id="13" name="组合 12"/>
          <p:cNvGrpSpPr/>
          <p:nvPr/>
        </p:nvGrpSpPr>
        <p:grpSpPr>
          <a:xfrm>
            <a:off x="6663055" y="2827655"/>
            <a:ext cx="4277995" cy="3046730"/>
            <a:chOff x="10394" y="4493"/>
            <a:chExt cx="7484" cy="5329"/>
          </a:xfrm>
        </p:grpSpPr>
        <p:sp>
          <p:nvSpPr>
            <p:cNvPr id="12" name="矩形 11"/>
            <p:cNvSpPr/>
            <p:nvPr/>
          </p:nvSpPr>
          <p:spPr>
            <a:xfrm>
              <a:off x="10394" y="4493"/>
              <a:ext cx="7484" cy="5329"/>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2" name="图片 41"/>
            <p:cNvPicPr>
              <a:picLocks noChangeAspect="1"/>
            </p:cNvPicPr>
            <p:nvPr/>
          </p:nvPicPr>
          <p:blipFill>
            <a:blip r:embed="rId8"/>
            <a:stretch>
              <a:fillRect/>
            </a:stretch>
          </p:blipFill>
          <p:spPr>
            <a:xfrm>
              <a:off x="10507" y="4503"/>
              <a:ext cx="4817" cy="5197"/>
            </a:xfrm>
            <a:prstGeom prst="rect">
              <a:avLst/>
            </a:prstGeom>
          </p:spPr>
        </p:pic>
      </p:grpSp>
      <p:sp>
        <p:nvSpPr>
          <p:cNvPr id="14" name="文本框 13"/>
          <p:cNvSpPr txBox="1"/>
          <p:nvPr/>
        </p:nvSpPr>
        <p:spPr>
          <a:xfrm>
            <a:off x="7824470" y="6020435"/>
            <a:ext cx="2302510" cy="275590"/>
          </a:xfrm>
          <a:prstGeom prst="rect">
            <a:avLst/>
          </a:prstGeom>
          <a:noFill/>
        </p:spPr>
        <p:txBody>
          <a:bodyPr wrap="square" rtlCol="0">
            <a:spAutoFit/>
          </a:bodyPr>
          <a:lstStyle/>
          <a:p>
            <a:pPr algn="ctr"/>
            <a:r>
              <a:rPr lang="en-US" altLang="zh-CN" sz="1200" dirty="0" err="1">
                <a:latin typeface="+mn-ea"/>
                <a:sym typeface="+mn-ea"/>
              </a:rPr>
              <a:t>application.yml</a:t>
            </a:r>
            <a:r>
              <a:rPr lang="zh-CN" altLang="en-US" sz="1200" dirty="0">
                <a:latin typeface="+mn-ea"/>
                <a:sym typeface="+mn-ea"/>
              </a:rPr>
              <a:t>配置文件</a:t>
            </a:r>
            <a:endParaRPr lang="zh-CN" altLang="en-US" sz="1200" dirty="0"/>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157754"/>
            <a:ext cx="11112279" cy="1007745"/>
          </a:xfrm>
        </p:spPr>
        <p:txBody>
          <a:bodyPr>
            <a:normAutofit/>
          </a:bodyPr>
          <a:lstStyle/>
          <a:p>
            <a:r>
              <a:rPr lang="zh-CN" altLang="en-US" sz="3600" dirty="0">
                <a:solidFill>
                  <a:srgbClr val="283C9D"/>
                </a:solidFill>
                <a:latin typeface="Arial" panose="020B0604020202020204" pitchFamily="34" charset="0"/>
                <a:ea typeface="+mj-ea"/>
                <a:cs typeface="Arial" panose="020B0604020202020204" pitchFamily="34" charset="0"/>
              </a:rPr>
              <a:t>部署及应用效果</a:t>
            </a:r>
            <a:r>
              <a:rPr lang="en-US" altLang="zh-CN" sz="3600" dirty="0">
                <a:solidFill>
                  <a:srgbClr val="283C9D"/>
                </a:solidFill>
                <a:latin typeface="Arial" panose="020B0604020202020204" pitchFamily="34" charset="0"/>
                <a:ea typeface="+mj-ea"/>
                <a:cs typeface="Arial" panose="020B0604020202020204" pitchFamily="34" charset="0"/>
              </a:rPr>
              <a:t>(1)-</a:t>
            </a:r>
            <a:r>
              <a:rPr lang="zh-CN" altLang="en-US" sz="3600" dirty="0">
                <a:solidFill>
                  <a:srgbClr val="283C9D"/>
                </a:solidFill>
                <a:latin typeface="Arial" panose="020B0604020202020204" pitchFamily="34" charset="0"/>
                <a:ea typeface="+mj-ea"/>
                <a:cs typeface="Arial" panose="020B0604020202020204" pitchFamily="34" charset="0"/>
              </a:rPr>
              <a:t>光源类装置</a:t>
            </a:r>
            <a:endParaRPr lang="zh-CN" altLang="en-US" sz="3600" dirty="0">
              <a:solidFill>
                <a:srgbClr val="283C9D"/>
              </a:solidFill>
              <a:latin typeface="Arial" panose="020B0604020202020204" pitchFamily="34" charset="0"/>
              <a:ea typeface="+mj-ea"/>
              <a:cs typeface="Arial" panose="020B0604020202020204" pitchFamily="34" charset="0"/>
              <a:sym typeface="+mn-ea"/>
            </a:endParaRPr>
          </a:p>
        </p:txBody>
      </p:sp>
      <p:sp>
        <p:nvSpPr>
          <p:cNvPr id="8" name="内容占位符 1"/>
          <p:cNvSpPr txBox="1"/>
          <p:nvPr/>
        </p:nvSpPr>
        <p:spPr>
          <a:xfrm>
            <a:off x="407670" y="1113155"/>
            <a:ext cx="5151120" cy="5245100"/>
          </a:xfrm>
          <a:prstGeom prst="rect">
            <a:avLst/>
          </a:prstGeom>
        </p:spPr>
        <p:txBody>
          <a:bodyPr vert="horz" lIns="91440" tIns="45720" rIns="91440" bIns="45720" rtlCol="0" anchor="t" anchorCtr="0">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fontAlgn="auto">
              <a:lnSpc>
                <a:spcPct val="150000"/>
              </a:lnSpc>
              <a:spcBef>
                <a:spcPts val="0"/>
              </a:spcBef>
              <a:buSzPct val="100000"/>
              <a:buFont typeface="Wingdings" panose="05000000000000000000" charset="0"/>
              <a:buChar char="l"/>
            </a:pPr>
            <a:r>
              <a:rPr lang="zh-CN" altLang="en-US" sz="1700" dirty="0">
                <a:solidFill>
                  <a:schemeClr val="tx1"/>
                </a:solidFill>
                <a:latin typeface="Arial" panose="020B0604020202020204" pitchFamily="34" charset="0"/>
                <a:cs typeface="Arial" panose="020B0604020202020204" pitchFamily="34" charset="0"/>
              </a:rPr>
              <a:t>作为</a:t>
            </a:r>
            <a:r>
              <a:rPr lang="en-US" altLang="zh-CN" sz="1700" dirty="0">
                <a:solidFill>
                  <a:schemeClr val="tx1"/>
                </a:solidFill>
                <a:latin typeface="Arial" panose="020B0604020202020204" pitchFamily="34" charset="0"/>
                <a:cs typeface="Arial" panose="020B0604020202020204" pitchFamily="34" charset="0"/>
              </a:rPr>
              <a:t>DOMAS</a:t>
            </a:r>
            <a:r>
              <a:rPr lang="zh-CN" altLang="en-US" sz="1700" dirty="0">
                <a:solidFill>
                  <a:schemeClr val="tx1"/>
                </a:solidFill>
                <a:latin typeface="Arial" panose="020B0604020202020204" pitchFamily="34" charset="0"/>
                <a:cs typeface="Arial" panose="020B0604020202020204" pitchFamily="34" charset="0"/>
              </a:rPr>
              <a:t>核心功能模块实现数据传输服务</a:t>
            </a:r>
          </a:p>
          <a:p>
            <a:pPr fontAlgn="auto">
              <a:lnSpc>
                <a:spcPct val="150000"/>
              </a:lnSpc>
              <a:spcBef>
                <a:spcPts val="600"/>
              </a:spcBef>
              <a:buSzPct val="100000"/>
              <a:buFont typeface="Wingdings" panose="05000000000000000000" charset="0"/>
              <a:buChar char="l"/>
            </a:pPr>
            <a:r>
              <a:rPr lang="zh-CN" altLang="en-US" sz="1700" dirty="0">
                <a:solidFill>
                  <a:schemeClr val="tx1"/>
                </a:solidFill>
                <a:latin typeface="Arial" panose="020B0604020202020204" pitchFamily="34" charset="0"/>
                <a:cs typeface="Arial" panose="020B0604020202020204" pitchFamily="34" charset="0"/>
              </a:rPr>
              <a:t>采用</a:t>
            </a:r>
            <a:r>
              <a:rPr lang="zh-CN" altLang="en-US" sz="1700" b="1" dirty="0">
                <a:solidFill>
                  <a:srgbClr val="C00000"/>
                </a:solidFill>
                <a:latin typeface="Arial" panose="020B0604020202020204" pitchFamily="34" charset="0"/>
                <a:cs typeface="Arial" panose="020B0604020202020204" pitchFamily="34" charset="0"/>
              </a:rPr>
              <a:t>集群传输、多任务及多线程并发</a:t>
            </a:r>
            <a:r>
              <a:rPr lang="zh-CN" altLang="en-US" sz="1700" dirty="0">
                <a:solidFill>
                  <a:schemeClr val="tx1"/>
                </a:solidFill>
                <a:latin typeface="Arial" panose="020B0604020202020204" pitchFamily="34" charset="0"/>
                <a:cs typeface="Arial" panose="020B0604020202020204" pitchFamily="34" charset="0"/>
              </a:rPr>
              <a:t>机制保障传输性能，</a:t>
            </a:r>
            <a:r>
              <a:rPr lang="en-US" altLang="zh-CN" sz="1700" b="1" dirty="0">
                <a:solidFill>
                  <a:srgbClr val="C00000"/>
                </a:solidFill>
                <a:latin typeface="Arial" panose="020B0604020202020204" pitchFamily="34" charset="0"/>
                <a:cs typeface="Arial" panose="020B0604020202020204" pitchFamily="34" charset="0"/>
              </a:rPr>
              <a:t>checksum</a:t>
            </a:r>
            <a:r>
              <a:rPr lang="zh-CN" altLang="en-US" sz="1700" b="1" dirty="0">
                <a:solidFill>
                  <a:srgbClr val="C00000"/>
                </a:solidFill>
                <a:latin typeface="Arial" panose="020B0604020202020204" pitchFamily="34" charset="0"/>
                <a:cs typeface="Arial" panose="020B0604020202020204" pitchFamily="34" charset="0"/>
              </a:rPr>
              <a:t>验证方式</a:t>
            </a:r>
            <a:r>
              <a:rPr lang="zh-CN" altLang="en-US" sz="1700" dirty="0">
                <a:solidFill>
                  <a:schemeClr val="tx1"/>
                </a:solidFill>
                <a:latin typeface="Arial" panose="020B0604020202020204" pitchFamily="34" charset="0"/>
                <a:cs typeface="Arial" panose="020B0604020202020204" pitchFamily="34" charset="0"/>
              </a:rPr>
              <a:t>保证可靠性</a:t>
            </a:r>
          </a:p>
          <a:p>
            <a:pPr fontAlgn="auto">
              <a:lnSpc>
                <a:spcPct val="150000"/>
              </a:lnSpc>
              <a:spcBef>
                <a:spcPts val="600"/>
              </a:spcBef>
              <a:buSzPct val="100000"/>
              <a:buFont typeface="Wingdings" panose="05000000000000000000" charset="0"/>
              <a:buChar char="l"/>
            </a:pPr>
            <a:r>
              <a:rPr lang="en-US" altLang="zh-CN" sz="1700" dirty="0">
                <a:solidFill>
                  <a:schemeClr val="tx1"/>
                </a:solidFill>
                <a:latin typeface="Arial" panose="020B0604020202020204" pitchFamily="34" charset="0"/>
                <a:cs typeface="Arial" panose="020B0604020202020204" pitchFamily="34" charset="0"/>
              </a:rPr>
              <a:t>HEPS</a:t>
            </a:r>
            <a:r>
              <a:rPr lang="zh-CN" altLang="en-US" sz="1700" dirty="0">
                <a:solidFill>
                  <a:schemeClr val="tx1"/>
                </a:solidFill>
                <a:latin typeface="Arial" panose="020B0604020202020204" pitchFamily="34" charset="0"/>
                <a:cs typeface="Arial" panose="020B0604020202020204" pitchFamily="34" charset="0"/>
              </a:rPr>
              <a:t>现场</a:t>
            </a:r>
            <a:r>
              <a:rPr lang="en-US" altLang="zh-CN" sz="1700" dirty="0">
                <a:solidFill>
                  <a:schemeClr val="tx1"/>
                </a:solidFill>
                <a:latin typeface="Arial" panose="020B0604020202020204" pitchFamily="34" charset="0"/>
                <a:cs typeface="Arial" panose="020B0604020202020204" pitchFamily="34" charset="0"/>
              </a:rPr>
              <a:t>4</a:t>
            </a:r>
            <a:r>
              <a:rPr lang="zh-CN" altLang="en-US" sz="1700" dirty="0">
                <a:solidFill>
                  <a:schemeClr val="tx1"/>
                </a:solidFill>
                <a:latin typeface="Arial" panose="020B0604020202020204" pitchFamily="34" charset="0"/>
                <a:cs typeface="Arial" panose="020B0604020202020204" pitchFamily="34" charset="0"/>
              </a:rPr>
              <a:t>台传输服务器（每台 </a:t>
            </a:r>
            <a:r>
              <a:rPr lang="en-US" altLang="zh-CN" sz="1700" dirty="0">
                <a:solidFill>
                  <a:schemeClr val="tx1"/>
                </a:solidFill>
                <a:latin typeface="Arial" panose="020B0604020202020204" pitchFamily="34" charset="0"/>
                <a:cs typeface="Arial" panose="020B0604020202020204" pitchFamily="34" charset="0"/>
              </a:rPr>
              <a:t>200Gbps</a:t>
            </a:r>
            <a:r>
              <a:rPr lang="zh-CN" altLang="en-US" sz="1700" dirty="0">
                <a:solidFill>
                  <a:schemeClr val="tx1"/>
                </a:solidFill>
                <a:latin typeface="Arial" panose="020B0604020202020204" pitchFamily="34" charset="0"/>
                <a:cs typeface="Arial" panose="020B0604020202020204" pitchFamily="34" charset="0"/>
              </a:rPr>
              <a:t>网络接口卡</a:t>
            </a:r>
            <a:r>
              <a:rPr lang="en-US" altLang="zh-CN" sz="1700" i="0" dirty="0">
                <a:solidFill>
                  <a:srgbClr val="F8FAFF"/>
                </a:solidFill>
                <a:effectLst/>
                <a:latin typeface="Arial" panose="020B0604020202020204" pitchFamily="34" charset="0"/>
                <a:cs typeface="Arial" panose="020B0604020202020204" pitchFamily="34" charset="0"/>
              </a:rPr>
              <a:t>"</a:t>
            </a:r>
            <a:r>
              <a:rPr lang="zh-CN" altLang="en-US" sz="1700" dirty="0">
                <a:solidFill>
                  <a:schemeClr val="tx1"/>
                </a:solidFill>
                <a:latin typeface="Arial" panose="020B0604020202020204" pitchFamily="34" charset="0"/>
                <a:cs typeface="Arial" panose="020B0604020202020204" pitchFamily="34" charset="0"/>
              </a:rPr>
              <a:t>），集群聚合网络带宽达</a:t>
            </a:r>
            <a:r>
              <a:rPr lang="en-US" altLang="zh-CN" sz="1700" dirty="0">
                <a:solidFill>
                  <a:schemeClr val="tx1"/>
                </a:solidFill>
                <a:latin typeface="Arial" panose="020B0604020202020204" pitchFamily="34" charset="0"/>
                <a:cs typeface="Arial" panose="020B0604020202020204" pitchFamily="34" charset="0"/>
              </a:rPr>
              <a:t>800Gbps</a:t>
            </a:r>
          </a:p>
          <a:p>
            <a:pPr fontAlgn="auto">
              <a:lnSpc>
                <a:spcPct val="150000"/>
              </a:lnSpc>
              <a:spcBef>
                <a:spcPts val="600"/>
              </a:spcBef>
              <a:buSzPct val="100000"/>
              <a:buFont typeface="Wingdings" panose="05000000000000000000" charset="0"/>
              <a:buChar char="l"/>
            </a:pPr>
            <a:r>
              <a:rPr lang="zh-CN" altLang="en-US" sz="1700" dirty="0">
                <a:solidFill>
                  <a:schemeClr val="tx1"/>
                </a:solidFill>
                <a:latin typeface="Arial" panose="020B0604020202020204" pitchFamily="34" charset="0"/>
                <a:cs typeface="Arial" panose="020B0604020202020204" pitchFamily="34" charset="0"/>
              </a:rPr>
              <a:t>适用于</a:t>
            </a:r>
            <a:r>
              <a:rPr lang="en-US" altLang="zh-CN" sz="1700" dirty="0" err="1">
                <a:solidFill>
                  <a:schemeClr val="tx1"/>
                </a:solidFill>
                <a:latin typeface="Arial" panose="020B0604020202020204" pitchFamily="34" charset="0"/>
                <a:cs typeface="Arial" panose="020B0604020202020204" pitchFamily="34" charset="0"/>
              </a:rPr>
              <a:t>RoCE</a:t>
            </a:r>
            <a:r>
              <a:rPr lang="zh-CN" altLang="en-US" sz="1700" dirty="0">
                <a:solidFill>
                  <a:schemeClr val="tx1"/>
                </a:solidFill>
                <a:latin typeface="Arial" panose="020B0604020202020204" pitchFamily="34" charset="0"/>
                <a:cs typeface="Arial" panose="020B0604020202020204" pitchFamily="34" charset="0"/>
              </a:rPr>
              <a:t>（</a:t>
            </a:r>
            <a:r>
              <a:rPr lang="en-US" altLang="zh-CN" sz="1700" dirty="0">
                <a:solidFill>
                  <a:schemeClr val="tx1"/>
                </a:solidFill>
                <a:latin typeface="Arial" panose="020B0604020202020204" pitchFamily="34" charset="0"/>
                <a:cs typeface="Arial" panose="020B0604020202020204" pitchFamily="34" charset="0"/>
              </a:rPr>
              <a:t>RDMA over Converged Ethernet</a:t>
            </a:r>
            <a:r>
              <a:rPr lang="zh-CN" altLang="en-US" sz="1700" dirty="0">
                <a:solidFill>
                  <a:schemeClr val="tx1"/>
                </a:solidFill>
                <a:latin typeface="Arial" panose="020B0604020202020204" pitchFamily="34" charset="0"/>
                <a:cs typeface="Arial" panose="020B0604020202020204" pitchFamily="34" charset="0"/>
              </a:rPr>
              <a:t>）</a:t>
            </a:r>
            <a:r>
              <a:rPr lang="en-US" altLang="zh-CN" sz="1700" dirty="0">
                <a:solidFill>
                  <a:schemeClr val="tx1"/>
                </a:solidFill>
                <a:latin typeface="Arial" panose="020B0604020202020204" pitchFamily="34" charset="0"/>
                <a:cs typeface="Arial" panose="020B0604020202020204" pitchFamily="34" charset="0"/>
              </a:rPr>
              <a:t> </a:t>
            </a:r>
            <a:r>
              <a:rPr lang="zh-CN" altLang="en-US" sz="1700" dirty="0">
                <a:solidFill>
                  <a:schemeClr val="tx1"/>
                </a:solidFill>
                <a:latin typeface="Arial" panose="020B0604020202020204" pitchFamily="34" charset="0"/>
                <a:cs typeface="Arial" panose="020B0604020202020204" pitchFamily="34" charset="0"/>
              </a:rPr>
              <a:t>高性能数据中心网络和以太网，</a:t>
            </a:r>
            <a:r>
              <a:rPr lang="en-US" altLang="zh-CN" sz="1700" dirty="0" err="1">
                <a:solidFill>
                  <a:schemeClr val="tx1"/>
                </a:solidFill>
                <a:latin typeface="Arial" panose="020B0604020202020204" pitchFamily="34" charset="0"/>
                <a:cs typeface="Arial" panose="020B0604020202020204" pitchFamily="34" charset="0"/>
              </a:rPr>
              <a:t>RoCE</a:t>
            </a:r>
            <a:r>
              <a:rPr lang="zh-CN" altLang="en-US" sz="1700" dirty="0">
                <a:solidFill>
                  <a:schemeClr val="tx1"/>
                </a:solidFill>
                <a:latin typeface="Arial" panose="020B0604020202020204" pitchFamily="34" charset="0"/>
                <a:cs typeface="Arial" panose="020B0604020202020204" pitchFamily="34" charset="0"/>
              </a:rPr>
              <a:t>网络最大性能</a:t>
            </a:r>
            <a:r>
              <a:rPr lang="zh-CN" altLang="en-US" sz="1700" b="1" dirty="0">
                <a:solidFill>
                  <a:srgbClr val="C00000"/>
                </a:solidFill>
                <a:latin typeface="Arial" panose="020B0604020202020204" pitchFamily="34" charset="0"/>
                <a:cs typeface="Arial" panose="020B0604020202020204" pitchFamily="34" charset="0"/>
              </a:rPr>
              <a:t>可达 </a:t>
            </a:r>
            <a:r>
              <a:rPr lang="en-US" altLang="zh-CN" sz="1700" b="1" dirty="0">
                <a:solidFill>
                  <a:srgbClr val="C00000"/>
                </a:solidFill>
                <a:latin typeface="Arial" panose="020B0604020202020204" pitchFamily="34" charset="0"/>
                <a:cs typeface="Arial" panose="020B0604020202020204" pitchFamily="34" charset="0"/>
              </a:rPr>
              <a:t>71.3Gbps</a:t>
            </a:r>
            <a:endParaRPr lang="en-US" altLang="zh-CN" sz="1700" dirty="0">
              <a:solidFill>
                <a:srgbClr val="C00000"/>
              </a:solidFill>
              <a:latin typeface="Arial" panose="020B0604020202020204" pitchFamily="34" charset="0"/>
              <a:cs typeface="Arial" panose="020B0604020202020204" pitchFamily="34" charset="0"/>
            </a:endParaRPr>
          </a:p>
          <a:p>
            <a:pPr fontAlgn="auto">
              <a:lnSpc>
                <a:spcPct val="150000"/>
              </a:lnSpc>
              <a:spcBef>
                <a:spcPts val="600"/>
              </a:spcBef>
              <a:buSzPct val="100000"/>
              <a:buFont typeface="Wingdings" panose="05000000000000000000" charset="0"/>
              <a:buChar char="l"/>
            </a:pPr>
            <a:r>
              <a:rPr lang="zh-CN" altLang="en-US" sz="1700" dirty="0">
                <a:solidFill>
                  <a:schemeClr val="tx1"/>
                </a:solidFill>
                <a:latin typeface="Arial" panose="020B0604020202020204" pitchFamily="34" charset="0"/>
                <a:cs typeface="Arial" panose="020B0604020202020204" pitchFamily="34" charset="0"/>
              </a:rPr>
              <a:t>目前集成</a:t>
            </a:r>
            <a:r>
              <a:rPr lang="en-US" altLang="zh-CN" sz="1700" dirty="0">
                <a:solidFill>
                  <a:schemeClr val="tx1"/>
                </a:solidFill>
                <a:latin typeface="Arial" panose="020B0604020202020204" pitchFamily="34" charset="0"/>
                <a:cs typeface="Arial" panose="020B0604020202020204" pitchFamily="34" charset="0"/>
              </a:rPr>
              <a:t>11</a:t>
            </a:r>
            <a:r>
              <a:rPr lang="zh-CN" altLang="en-US" sz="1700" dirty="0">
                <a:solidFill>
                  <a:schemeClr val="tx1"/>
                </a:solidFill>
                <a:latin typeface="Arial" panose="020B0604020202020204" pitchFamily="34" charset="0"/>
                <a:cs typeface="Arial" panose="020B0604020202020204" pitchFamily="34" charset="0"/>
              </a:rPr>
              <a:t>条线站，年底完成</a:t>
            </a:r>
            <a:r>
              <a:rPr lang="en-US" altLang="zh-CN" sz="1700" dirty="0">
                <a:solidFill>
                  <a:schemeClr val="tx1"/>
                </a:solidFill>
                <a:latin typeface="Arial" panose="020B0604020202020204" pitchFamily="34" charset="0"/>
                <a:cs typeface="Arial" panose="020B0604020202020204" pitchFamily="34" charset="0"/>
              </a:rPr>
              <a:t>15</a:t>
            </a:r>
            <a:r>
              <a:rPr lang="zh-CN" altLang="en-US" sz="1700" dirty="0">
                <a:solidFill>
                  <a:schemeClr val="tx1"/>
                </a:solidFill>
                <a:latin typeface="Arial" panose="020B0604020202020204" pitchFamily="34" charset="0"/>
                <a:cs typeface="Arial" panose="020B0604020202020204" pitchFamily="34" charset="0"/>
              </a:rPr>
              <a:t>条站系统集成</a:t>
            </a:r>
          </a:p>
          <a:p>
            <a:pPr fontAlgn="auto">
              <a:lnSpc>
                <a:spcPct val="150000"/>
              </a:lnSpc>
              <a:spcBef>
                <a:spcPts val="600"/>
              </a:spcBef>
              <a:buSzPct val="100000"/>
              <a:buFont typeface="Wingdings" panose="05000000000000000000" charset="0"/>
              <a:buChar char="l"/>
            </a:pPr>
            <a:r>
              <a:rPr lang="en-US" altLang="zh-CN" sz="1700" dirty="0">
                <a:solidFill>
                  <a:schemeClr val="tx1"/>
                </a:solidFill>
                <a:latin typeface="Arial" panose="020B0604020202020204" pitchFamily="34" charset="0"/>
                <a:cs typeface="Arial" panose="020B0604020202020204" pitchFamily="34" charset="0"/>
              </a:rPr>
              <a:t>BSRF</a:t>
            </a:r>
            <a:r>
              <a:rPr lang="zh-CN" altLang="en-US" sz="1700" dirty="0">
                <a:solidFill>
                  <a:schemeClr val="tx1"/>
                </a:solidFill>
                <a:latin typeface="Arial" panose="020B0604020202020204" pitchFamily="34" charset="0"/>
                <a:cs typeface="Arial" panose="020B0604020202020204" pitchFamily="34" charset="0"/>
              </a:rPr>
              <a:t>和正电子研究平台采用</a:t>
            </a:r>
            <a:r>
              <a:rPr lang="en-US" altLang="zh-CN" sz="1700" dirty="0">
                <a:solidFill>
                  <a:schemeClr val="tx1"/>
                </a:solidFill>
                <a:latin typeface="Arial" panose="020B0604020202020204" pitchFamily="34" charset="0"/>
                <a:cs typeface="Arial" panose="020B0604020202020204" pitchFamily="34" charset="0"/>
              </a:rPr>
              <a:t>HEPS</a:t>
            </a:r>
            <a:r>
              <a:rPr lang="zh-CN" altLang="en-US" sz="1700" dirty="0">
                <a:solidFill>
                  <a:schemeClr val="tx1"/>
                </a:solidFill>
                <a:latin typeface="Arial" panose="020B0604020202020204" pitchFamily="34" charset="0"/>
                <a:cs typeface="Arial" panose="020B0604020202020204" pitchFamily="34" charset="0"/>
              </a:rPr>
              <a:t>同构方案</a:t>
            </a:r>
          </a:p>
          <a:p>
            <a:pPr marL="0" indent="0" fontAlgn="auto">
              <a:lnSpc>
                <a:spcPct val="150000"/>
              </a:lnSpc>
              <a:spcBef>
                <a:spcPts val="0"/>
              </a:spcBef>
              <a:buSzPct val="100000"/>
              <a:buFont typeface="Wingdings" panose="05000000000000000000" charset="0"/>
              <a:buNone/>
            </a:pPr>
            <a:r>
              <a:rPr sz="1600" dirty="0">
                <a:solidFill>
                  <a:schemeClr val="tx1"/>
                </a:solidFill>
                <a:latin typeface="微软雅黑" panose="020B0503020204020204" charset="-122"/>
                <a:ea typeface="微软雅黑" panose="020B0503020204020204" charset="-122"/>
                <a:sym typeface="+mn-ea"/>
              </a:rPr>
              <a:t>（数据规模较小，适用于以太网）</a:t>
            </a:r>
            <a:endParaRPr lang="en-US" altLang="zh-CN" sz="1600" dirty="0">
              <a:solidFill>
                <a:schemeClr val="tx1"/>
              </a:solidFill>
              <a:latin typeface="微软雅黑" panose="020B0503020204020204" charset="-122"/>
              <a:ea typeface="微软雅黑" panose="020B0503020204020204" charset="-122"/>
            </a:endParaRPr>
          </a:p>
          <a:p>
            <a:pPr>
              <a:lnSpc>
                <a:spcPct val="150000"/>
              </a:lnSpc>
              <a:buSzPct val="100000"/>
              <a:buFont typeface="Wingdings" panose="05000000000000000000" charset="0"/>
              <a:buChar char="l"/>
            </a:pPr>
            <a:endParaRPr lang="en-US" altLang="zh-CN" sz="1700" dirty="0">
              <a:solidFill>
                <a:schemeClr val="tx1"/>
              </a:solidFill>
              <a:latin typeface="Arial" panose="020B0604020202020204" pitchFamily="34" charset="0"/>
              <a:cs typeface="Arial" panose="020B0604020202020204" pitchFamily="34" charset="0"/>
            </a:endParaRPr>
          </a:p>
          <a:p>
            <a:pPr marL="914400" lvl="2" indent="0">
              <a:lnSpc>
                <a:spcPct val="150000"/>
              </a:lnSpc>
              <a:buNone/>
            </a:pPr>
            <a:endParaRPr lang="en-US" altLang="zh-CN" sz="1100" kern="100" dirty="0">
              <a:solidFill>
                <a:schemeClr val="tx1"/>
              </a:solidFill>
              <a:latin typeface="Arial" panose="020B0604020202020204" pitchFamily="34" charset="0"/>
              <a:ea typeface="楷体" panose="02010609060101010101" pitchFamily="49" charset="-122"/>
              <a:cs typeface="Arial" panose="020B0604020202020204" pitchFamily="34" charset="0"/>
            </a:endParaRPr>
          </a:p>
        </p:txBody>
      </p:sp>
      <p:sp>
        <p:nvSpPr>
          <p:cNvPr id="75" name="圆角矩形 287"/>
          <p:cNvSpPr/>
          <p:nvPr/>
        </p:nvSpPr>
        <p:spPr>
          <a:xfrm>
            <a:off x="7693465" y="3676382"/>
            <a:ext cx="1090363" cy="184666"/>
          </a:xfrm>
          <a:prstGeom prst="roundRect">
            <a:avLst/>
          </a:prstGeom>
          <a:noFill/>
          <a:ln w="6350">
            <a:solidFill>
              <a:schemeClr val="tx1">
                <a:lumMod val="95000"/>
                <a:lumOff val="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DC_Spine1</a:t>
            </a:r>
            <a:endParaRPr lang="zh-CN" altLang="en-US" sz="1200" dirty="0">
              <a:solidFill>
                <a:schemeClr val="tx1"/>
              </a:solidFill>
            </a:endParaRPr>
          </a:p>
        </p:txBody>
      </p:sp>
      <p:cxnSp>
        <p:nvCxnSpPr>
          <p:cNvPr id="76" name="直接箭头连接符 75"/>
          <p:cNvCxnSpPr>
            <a:stCxn id="84" idx="0"/>
            <a:endCxn id="75" idx="2"/>
          </p:cNvCxnSpPr>
          <p:nvPr/>
        </p:nvCxnSpPr>
        <p:spPr>
          <a:xfrm flipH="1" flipV="1">
            <a:off x="8238647" y="3861048"/>
            <a:ext cx="1510619" cy="463406"/>
          </a:xfrm>
          <a:prstGeom prst="straightConnector1">
            <a:avLst/>
          </a:prstGeom>
          <a:ln w="38100" cmpd="sng">
            <a:solidFill>
              <a:srgbClr val="000000">
                <a:alpha val="15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a:stCxn id="83" idx="0"/>
            <a:endCxn id="82" idx="2"/>
          </p:cNvCxnSpPr>
          <p:nvPr/>
        </p:nvCxnSpPr>
        <p:spPr>
          <a:xfrm flipV="1">
            <a:off x="8238647" y="3861048"/>
            <a:ext cx="1510619" cy="463406"/>
          </a:xfrm>
          <a:prstGeom prst="straightConnector1">
            <a:avLst/>
          </a:prstGeom>
          <a:ln w="38100" cmpd="sng">
            <a:solidFill>
              <a:srgbClr val="000000">
                <a:alpha val="15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a:stCxn id="84" idx="0"/>
            <a:endCxn id="82" idx="2"/>
          </p:cNvCxnSpPr>
          <p:nvPr/>
        </p:nvCxnSpPr>
        <p:spPr>
          <a:xfrm flipV="1">
            <a:off x="9749266" y="3861048"/>
            <a:ext cx="0" cy="463406"/>
          </a:xfrm>
          <a:prstGeom prst="straightConnector1">
            <a:avLst/>
          </a:prstGeom>
          <a:ln w="38100" cmpd="sng">
            <a:solidFill>
              <a:srgbClr val="000000">
                <a:alpha val="15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a:endCxn id="75" idx="2"/>
          </p:cNvCxnSpPr>
          <p:nvPr/>
        </p:nvCxnSpPr>
        <p:spPr>
          <a:xfrm flipV="1">
            <a:off x="8238647" y="3861048"/>
            <a:ext cx="0" cy="432050"/>
          </a:xfrm>
          <a:prstGeom prst="straightConnector1">
            <a:avLst/>
          </a:prstGeom>
          <a:ln w="38100" cmpd="sng">
            <a:solidFill>
              <a:srgbClr val="000000">
                <a:alpha val="15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8678199" y="3869899"/>
            <a:ext cx="673582" cy="276999"/>
          </a:xfrm>
          <a:prstGeom prst="rect">
            <a:avLst/>
          </a:prstGeom>
        </p:spPr>
        <p:txBody>
          <a:bodyPr wrap="none">
            <a:spAutoFit/>
          </a:bodyPr>
          <a:lstStyle/>
          <a:p>
            <a:r>
              <a:rPr lang="en-US" altLang="zh-CN" sz="1200" dirty="0"/>
              <a:t>8</a:t>
            </a:r>
            <a:r>
              <a:rPr lang="zh-CN" altLang="en-US" sz="1200" dirty="0"/>
              <a:t>*</a:t>
            </a:r>
            <a:r>
              <a:rPr lang="en-US" altLang="zh-CN" sz="1200" dirty="0"/>
              <a:t>100G</a:t>
            </a:r>
            <a:endParaRPr lang="zh-CN" altLang="en-US" sz="1200" dirty="0"/>
          </a:p>
        </p:txBody>
      </p:sp>
      <p:sp>
        <p:nvSpPr>
          <p:cNvPr id="81" name="流程图: 磁盘 80"/>
          <p:cNvSpPr/>
          <p:nvPr/>
        </p:nvSpPr>
        <p:spPr>
          <a:xfrm>
            <a:off x="6967525" y="5312734"/>
            <a:ext cx="360040" cy="424189"/>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solidFill>
                <a:schemeClr val="tx1"/>
              </a:solidFill>
            </a:endParaRPr>
          </a:p>
        </p:txBody>
      </p:sp>
      <p:sp>
        <p:nvSpPr>
          <p:cNvPr id="82" name="圆角矩形 287"/>
          <p:cNvSpPr/>
          <p:nvPr/>
        </p:nvSpPr>
        <p:spPr>
          <a:xfrm>
            <a:off x="9204084" y="3676382"/>
            <a:ext cx="1090363" cy="184666"/>
          </a:xfrm>
          <a:prstGeom prst="roundRect">
            <a:avLst/>
          </a:prstGeom>
          <a:noFill/>
          <a:ln w="6350">
            <a:solidFill>
              <a:schemeClr val="tx1">
                <a:lumMod val="95000"/>
                <a:lumOff val="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DC_Spine2</a:t>
            </a:r>
            <a:endParaRPr lang="zh-CN" altLang="en-US" sz="1200" dirty="0">
              <a:solidFill>
                <a:schemeClr val="tx1"/>
              </a:solidFill>
            </a:endParaRPr>
          </a:p>
        </p:txBody>
      </p:sp>
      <p:sp>
        <p:nvSpPr>
          <p:cNvPr id="83" name="圆角矩形 287"/>
          <p:cNvSpPr/>
          <p:nvPr/>
        </p:nvSpPr>
        <p:spPr>
          <a:xfrm>
            <a:off x="7693465" y="4324454"/>
            <a:ext cx="1090363" cy="184666"/>
          </a:xfrm>
          <a:prstGeom prst="roundRect">
            <a:avLst/>
          </a:prstGeom>
          <a:noFill/>
          <a:ln w="6350">
            <a:solidFill>
              <a:schemeClr val="tx1">
                <a:lumMod val="95000"/>
                <a:lumOff val="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CE8850</a:t>
            </a:r>
            <a:endParaRPr lang="zh-CN" altLang="en-US" sz="1200" dirty="0">
              <a:solidFill>
                <a:schemeClr val="tx1"/>
              </a:solidFill>
            </a:endParaRPr>
          </a:p>
        </p:txBody>
      </p:sp>
      <p:sp>
        <p:nvSpPr>
          <p:cNvPr id="84" name="圆角矩形 287"/>
          <p:cNvSpPr/>
          <p:nvPr/>
        </p:nvSpPr>
        <p:spPr>
          <a:xfrm>
            <a:off x="9204084" y="4324454"/>
            <a:ext cx="1090363" cy="184666"/>
          </a:xfrm>
          <a:prstGeom prst="roundRect">
            <a:avLst/>
          </a:prstGeom>
          <a:noFill/>
          <a:ln w="6350">
            <a:solidFill>
              <a:schemeClr val="tx1">
                <a:lumMod val="95000"/>
                <a:lumOff val="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CE6865E</a:t>
            </a:r>
            <a:endParaRPr lang="zh-CN" altLang="en-US" sz="1200" dirty="0">
              <a:solidFill>
                <a:schemeClr val="tx1"/>
              </a:solidFill>
            </a:endParaRPr>
          </a:p>
        </p:txBody>
      </p:sp>
      <p:sp>
        <p:nvSpPr>
          <p:cNvPr id="85" name="流程图: 磁盘 84"/>
          <p:cNvSpPr/>
          <p:nvPr/>
        </p:nvSpPr>
        <p:spPr>
          <a:xfrm>
            <a:off x="7390678" y="5312734"/>
            <a:ext cx="360040" cy="424189"/>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6" name="流程图: 磁盘 85"/>
          <p:cNvSpPr/>
          <p:nvPr/>
        </p:nvSpPr>
        <p:spPr>
          <a:xfrm>
            <a:off x="7972017" y="5312734"/>
            <a:ext cx="360040" cy="424189"/>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7" name="矩形 86"/>
          <p:cNvSpPr/>
          <p:nvPr/>
        </p:nvSpPr>
        <p:spPr>
          <a:xfrm>
            <a:off x="6892482" y="5166228"/>
            <a:ext cx="1514863" cy="85305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8" name="云形 87"/>
          <p:cNvSpPr/>
          <p:nvPr/>
        </p:nvSpPr>
        <p:spPr>
          <a:xfrm>
            <a:off x="7410263" y="4708509"/>
            <a:ext cx="1248230" cy="276999"/>
          </a:xfrm>
          <a:prstGeom prst="cloud">
            <a:avLst/>
          </a:prstGeom>
          <a:solidFill>
            <a:schemeClr val="accent1">
              <a:lumMod val="40000"/>
              <a:lumOff val="60000"/>
              <a:alpha val="40000"/>
            </a:schemeClr>
          </a:solidFill>
          <a:ln w="6350">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dirty="0">
                <a:solidFill>
                  <a:schemeClr val="tx1"/>
                </a:solidFill>
                <a:latin typeface="+mn-ea"/>
              </a:rPr>
              <a:t> 200Gbps</a:t>
            </a:r>
            <a:endParaRPr lang="zh-CN" altLang="en-US" sz="900" b="1" dirty="0">
              <a:solidFill>
                <a:schemeClr val="tx1"/>
              </a:solidFill>
              <a:latin typeface="+mn-ea"/>
            </a:endParaRPr>
          </a:p>
        </p:txBody>
      </p:sp>
      <p:cxnSp>
        <p:nvCxnSpPr>
          <p:cNvPr id="89" name="直接箭头连接符 88"/>
          <p:cNvCxnSpPr>
            <a:stCxn id="81" idx="1"/>
            <a:endCxn id="83" idx="2"/>
          </p:cNvCxnSpPr>
          <p:nvPr/>
        </p:nvCxnSpPr>
        <p:spPr>
          <a:xfrm flipV="1">
            <a:off x="7147545" y="4509120"/>
            <a:ext cx="1091102" cy="803614"/>
          </a:xfrm>
          <a:prstGeom prst="straightConnector1">
            <a:avLst/>
          </a:prstGeom>
          <a:ln w="38100" cmpd="sng">
            <a:solidFill>
              <a:srgbClr val="000000">
                <a:alpha val="15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p:cNvCxnSpPr>
            <a:stCxn id="85" idx="1"/>
            <a:endCxn id="83" idx="2"/>
          </p:cNvCxnSpPr>
          <p:nvPr/>
        </p:nvCxnSpPr>
        <p:spPr>
          <a:xfrm flipV="1">
            <a:off x="7570698" y="4509120"/>
            <a:ext cx="667949" cy="803614"/>
          </a:xfrm>
          <a:prstGeom prst="straightConnector1">
            <a:avLst/>
          </a:prstGeom>
          <a:ln w="38100" cmpd="sng">
            <a:solidFill>
              <a:srgbClr val="000000">
                <a:alpha val="15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直接箭头连接符 90"/>
          <p:cNvCxnSpPr>
            <a:stCxn id="86" idx="1"/>
            <a:endCxn id="83" idx="2"/>
          </p:cNvCxnSpPr>
          <p:nvPr/>
        </p:nvCxnSpPr>
        <p:spPr>
          <a:xfrm flipV="1">
            <a:off x="8152037" y="4509120"/>
            <a:ext cx="86610" cy="803614"/>
          </a:xfrm>
          <a:prstGeom prst="straightConnector1">
            <a:avLst/>
          </a:prstGeom>
          <a:ln w="38100" cmpd="sng">
            <a:solidFill>
              <a:srgbClr val="000000">
                <a:alpha val="15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文本框 91"/>
          <p:cNvSpPr txBox="1"/>
          <p:nvPr/>
        </p:nvSpPr>
        <p:spPr>
          <a:xfrm>
            <a:off x="7249803" y="5724390"/>
            <a:ext cx="800219" cy="276999"/>
          </a:xfrm>
          <a:prstGeom prst="rect">
            <a:avLst/>
          </a:prstGeom>
          <a:noFill/>
        </p:spPr>
        <p:txBody>
          <a:bodyPr wrap="none" rtlCol="0">
            <a:spAutoFit/>
          </a:bodyPr>
          <a:lstStyle/>
          <a:p>
            <a:pPr algn="ctr"/>
            <a:r>
              <a:rPr lang="zh-CN" altLang="en-US" sz="1200" dirty="0">
                <a:latin typeface="黑体" panose="02010609060101010101" pitchFamily="49" charset="-122"/>
                <a:ea typeface="黑体" panose="02010609060101010101" pitchFamily="49" charset="-122"/>
              </a:rPr>
              <a:t>线站存储</a:t>
            </a:r>
          </a:p>
        </p:txBody>
      </p:sp>
      <p:cxnSp>
        <p:nvCxnSpPr>
          <p:cNvPr id="93" name="直接箭头连接符 92"/>
          <p:cNvCxnSpPr>
            <a:stCxn id="84" idx="2"/>
            <a:endCxn id="98" idx="1"/>
          </p:cNvCxnSpPr>
          <p:nvPr/>
        </p:nvCxnSpPr>
        <p:spPr>
          <a:xfrm flipH="1">
            <a:off x="9665130" y="4509120"/>
            <a:ext cx="84136" cy="803614"/>
          </a:xfrm>
          <a:prstGeom prst="straightConnector1">
            <a:avLst/>
          </a:prstGeom>
          <a:ln w="25400">
            <a:solidFill>
              <a:schemeClr val="tx1">
                <a:lumMod val="95000"/>
                <a:lumOff val="5000"/>
                <a:alpha val="3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p:cNvCxnSpPr>
            <a:stCxn id="84" idx="2"/>
            <a:endCxn id="99" idx="1"/>
          </p:cNvCxnSpPr>
          <p:nvPr/>
        </p:nvCxnSpPr>
        <p:spPr>
          <a:xfrm>
            <a:off x="9749266" y="4509120"/>
            <a:ext cx="339017" cy="803614"/>
          </a:xfrm>
          <a:prstGeom prst="straightConnector1">
            <a:avLst/>
          </a:prstGeom>
          <a:ln w="25400">
            <a:solidFill>
              <a:schemeClr val="tx1">
                <a:lumMod val="95000"/>
                <a:lumOff val="5000"/>
                <a:alpha val="3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p:cNvCxnSpPr>
            <a:stCxn id="84" idx="2"/>
          </p:cNvCxnSpPr>
          <p:nvPr/>
        </p:nvCxnSpPr>
        <p:spPr>
          <a:xfrm>
            <a:off x="9749266" y="4509120"/>
            <a:ext cx="845044" cy="798309"/>
          </a:xfrm>
          <a:prstGeom prst="straightConnector1">
            <a:avLst/>
          </a:prstGeom>
          <a:ln w="25400">
            <a:solidFill>
              <a:schemeClr val="tx1">
                <a:lumMod val="95000"/>
                <a:lumOff val="5000"/>
                <a:alpha val="3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云形 95"/>
          <p:cNvSpPr/>
          <p:nvPr/>
        </p:nvSpPr>
        <p:spPr>
          <a:xfrm>
            <a:off x="9311712" y="4736177"/>
            <a:ext cx="1248230" cy="276999"/>
          </a:xfrm>
          <a:prstGeom prst="cloud">
            <a:avLst/>
          </a:prstGeom>
          <a:solidFill>
            <a:schemeClr val="accent1">
              <a:lumMod val="40000"/>
              <a:lumOff val="60000"/>
              <a:alpha val="40000"/>
            </a:schemeClr>
          </a:solidFill>
          <a:ln w="6350">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dirty="0">
                <a:solidFill>
                  <a:schemeClr val="tx1"/>
                </a:solidFill>
                <a:latin typeface="+mn-ea"/>
              </a:rPr>
              <a:t>50Gbps</a:t>
            </a:r>
            <a:endParaRPr lang="zh-CN" altLang="en-US" sz="900" b="1" dirty="0">
              <a:solidFill>
                <a:schemeClr val="tx1"/>
              </a:solidFill>
              <a:latin typeface="+mn-ea"/>
            </a:endParaRPr>
          </a:p>
        </p:txBody>
      </p:sp>
      <p:sp>
        <p:nvSpPr>
          <p:cNvPr id="97" name="文本框 96"/>
          <p:cNvSpPr txBox="1"/>
          <p:nvPr/>
        </p:nvSpPr>
        <p:spPr>
          <a:xfrm>
            <a:off x="7698993" y="5340162"/>
            <a:ext cx="343364" cy="369332"/>
          </a:xfrm>
          <a:prstGeom prst="rect">
            <a:avLst/>
          </a:prstGeom>
          <a:noFill/>
        </p:spPr>
        <p:txBody>
          <a:bodyPr wrap="none" rtlCol="0">
            <a:spAutoFit/>
          </a:bodyPr>
          <a:lstStyle/>
          <a:p>
            <a:r>
              <a:rPr lang="en-US" altLang="zh-CN" dirty="0"/>
              <a:t>…</a:t>
            </a:r>
            <a:endParaRPr lang="zh-CN" altLang="en-US" dirty="0"/>
          </a:p>
        </p:txBody>
      </p:sp>
      <p:sp>
        <p:nvSpPr>
          <p:cNvPr id="98" name="流程图: 磁盘 97"/>
          <p:cNvSpPr/>
          <p:nvPr/>
        </p:nvSpPr>
        <p:spPr>
          <a:xfrm>
            <a:off x="9485110" y="5312734"/>
            <a:ext cx="360040" cy="424189"/>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9" name="流程图: 磁盘 98"/>
          <p:cNvSpPr/>
          <p:nvPr/>
        </p:nvSpPr>
        <p:spPr>
          <a:xfrm>
            <a:off x="9908263" y="5312734"/>
            <a:ext cx="360040" cy="424189"/>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0" name="流程图: 磁盘 99"/>
          <p:cNvSpPr/>
          <p:nvPr/>
        </p:nvSpPr>
        <p:spPr>
          <a:xfrm>
            <a:off x="10489602" y="5312734"/>
            <a:ext cx="360040" cy="424189"/>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1" name="矩形 100"/>
          <p:cNvSpPr/>
          <p:nvPr/>
        </p:nvSpPr>
        <p:spPr>
          <a:xfrm>
            <a:off x="9410067" y="5166582"/>
            <a:ext cx="1514863" cy="85305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2" name="文本框 101"/>
          <p:cNvSpPr txBox="1"/>
          <p:nvPr/>
        </p:nvSpPr>
        <p:spPr>
          <a:xfrm>
            <a:off x="9794091" y="5724390"/>
            <a:ext cx="800219" cy="276999"/>
          </a:xfrm>
          <a:prstGeom prst="rect">
            <a:avLst/>
          </a:prstGeom>
          <a:noFill/>
        </p:spPr>
        <p:txBody>
          <a:bodyPr wrap="none" rtlCol="0">
            <a:spAutoFit/>
          </a:bodyPr>
          <a:lstStyle/>
          <a:p>
            <a:pPr algn="ctr"/>
            <a:r>
              <a:rPr lang="zh-CN" altLang="en-US" sz="1200" dirty="0">
                <a:latin typeface="黑体" panose="02010609060101010101" pitchFamily="49" charset="-122"/>
                <a:ea typeface="黑体" panose="02010609060101010101" pitchFamily="49" charset="-122"/>
              </a:rPr>
              <a:t>中心存储</a:t>
            </a:r>
          </a:p>
        </p:txBody>
      </p:sp>
      <p:sp>
        <p:nvSpPr>
          <p:cNvPr id="103" name="文本框 102"/>
          <p:cNvSpPr txBox="1"/>
          <p:nvPr/>
        </p:nvSpPr>
        <p:spPr>
          <a:xfrm>
            <a:off x="10216578" y="5340162"/>
            <a:ext cx="343364" cy="369332"/>
          </a:xfrm>
          <a:prstGeom prst="rect">
            <a:avLst/>
          </a:prstGeom>
          <a:noFill/>
        </p:spPr>
        <p:txBody>
          <a:bodyPr wrap="none" rtlCol="0">
            <a:spAutoFit/>
          </a:bodyPr>
          <a:lstStyle/>
          <a:p>
            <a:r>
              <a:rPr lang="en-US" altLang="zh-CN" dirty="0"/>
              <a:t>…</a:t>
            </a:r>
            <a:endParaRPr lang="zh-CN" altLang="en-US" dirty="0"/>
          </a:p>
        </p:txBody>
      </p:sp>
      <p:pic>
        <p:nvPicPr>
          <p:cNvPr id="104"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080" y="5166229"/>
            <a:ext cx="375448" cy="539632"/>
          </a:xfrm>
          <a:prstGeom prst="rect">
            <a:avLst/>
          </a:prstGeom>
          <a:noFill/>
          <a:extLst>
            <a:ext uri="{909E8E84-426E-40DD-AFC4-6F175D3DCCD1}">
              <a14:hiddenFill xmlns:a14="http://schemas.microsoft.com/office/drawing/2010/main">
                <a:solidFill>
                  <a:srgbClr val="FFFFFF"/>
                </a:solidFill>
              </a14:hiddenFill>
            </a:ext>
          </a:extLst>
        </p:spPr>
      </p:pic>
      <p:cxnSp>
        <p:nvCxnSpPr>
          <p:cNvPr id="105" name="直接箭头连接符 104"/>
          <p:cNvCxnSpPr>
            <a:stCxn id="114" idx="0"/>
            <a:endCxn id="83" idx="2"/>
          </p:cNvCxnSpPr>
          <p:nvPr/>
        </p:nvCxnSpPr>
        <p:spPr>
          <a:xfrm flipH="1" flipV="1">
            <a:off x="8238647" y="4509120"/>
            <a:ext cx="783472" cy="754081"/>
          </a:xfrm>
          <a:prstGeom prst="straightConnector1">
            <a:avLst/>
          </a:prstGeom>
          <a:ln w="38100" cmpd="sng">
            <a:solidFill>
              <a:srgbClr val="000000">
                <a:alpha val="15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文本框 105"/>
          <p:cNvSpPr txBox="1"/>
          <p:nvPr/>
        </p:nvSpPr>
        <p:spPr>
          <a:xfrm>
            <a:off x="8467359" y="5750089"/>
            <a:ext cx="954108" cy="276999"/>
          </a:xfrm>
          <a:prstGeom prst="rect">
            <a:avLst/>
          </a:prstGeom>
          <a:noFill/>
        </p:spPr>
        <p:txBody>
          <a:bodyPr wrap="none" rtlCol="0">
            <a:spAutoFit/>
          </a:bodyPr>
          <a:lstStyle/>
          <a:p>
            <a:pPr algn="ctr"/>
            <a:r>
              <a:rPr lang="zh-CN" altLang="en-US" sz="1200" dirty="0">
                <a:latin typeface="黑体" panose="02010609060101010101" pitchFamily="49" charset="-122"/>
                <a:ea typeface="黑体" panose="02010609060101010101" pitchFamily="49" charset="-122"/>
              </a:rPr>
              <a:t>传输服务器</a:t>
            </a:r>
          </a:p>
        </p:txBody>
      </p:sp>
      <p:sp>
        <p:nvSpPr>
          <p:cNvPr id="107" name="文本框 106"/>
          <p:cNvSpPr txBox="1"/>
          <p:nvPr/>
        </p:nvSpPr>
        <p:spPr>
          <a:xfrm>
            <a:off x="6888594" y="5426822"/>
            <a:ext cx="545342" cy="261610"/>
          </a:xfrm>
          <a:prstGeom prst="rect">
            <a:avLst/>
          </a:prstGeom>
          <a:noFill/>
        </p:spPr>
        <p:txBody>
          <a:bodyPr wrap="none" rtlCol="0">
            <a:spAutoFit/>
          </a:bodyPr>
          <a:lstStyle/>
          <a:p>
            <a:r>
              <a:rPr lang="en-US" altLang="zh-CN" sz="1050" dirty="0"/>
              <a:t>NVME</a:t>
            </a:r>
            <a:endParaRPr lang="zh-CN" altLang="en-US" sz="1050" dirty="0"/>
          </a:p>
        </p:txBody>
      </p:sp>
      <p:sp>
        <p:nvSpPr>
          <p:cNvPr id="108" name="文本框 107"/>
          <p:cNvSpPr txBox="1"/>
          <p:nvPr/>
        </p:nvSpPr>
        <p:spPr>
          <a:xfrm>
            <a:off x="7311887" y="5426822"/>
            <a:ext cx="545342" cy="261610"/>
          </a:xfrm>
          <a:prstGeom prst="rect">
            <a:avLst/>
          </a:prstGeom>
          <a:noFill/>
        </p:spPr>
        <p:txBody>
          <a:bodyPr wrap="none" rtlCol="0">
            <a:spAutoFit/>
          </a:bodyPr>
          <a:lstStyle/>
          <a:p>
            <a:r>
              <a:rPr lang="en-US" altLang="zh-CN" sz="1050" dirty="0"/>
              <a:t>NVME</a:t>
            </a:r>
            <a:endParaRPr lang="zh-CN" altLang="en-US" sz="1050" dirty="0"/>
          </a:p>
        </p:txBody>
      </p:sp>
      <p:sp>
        <p:nvSpPr>
          <p:cNvPr id="109" name="文本框 108"/>
          <p:cNvSpPr txBox="1"/>
          <p:nvPr/>
        </p:nvSpPr>
        <p:spPr>
          <a:xfrm>
            <a:off x="7892873" y="5426822"/>
            <a:ext cx="545342" cy="261610"/>
          </a:xfrm>
          <a:prstGeom prst="rect">
            <a:avLst/>
          </a:prstGeom>
          <a:noFill/>
        </p:spPr>
        <p:txBody>
          <a:bodyPr wrap="none" rtlCol="0">
            <a:spAutoFit/>
          </a:bodyPr>
          <a:lstStyle/>
          <a:p>
            <a:r>
              <a:rPr lang="en-US" altLang="zh-CN" sz="1050" dirty="0"/>
              <a:t>NVME</a:t>
            </a:r>
            <a:endParaRPr lang="zh-CN" altLang="en-US" sz="1050" dirty="0"/>
          </a:p>
        </p:txBody>
      </p:sp>
      <p:sp>
        <p:nvSpPr>
          <p:cNvPr id="110" name="文本框 109"/>
          <p:cNvSpPr txBox="1"/>
          <p:nvPr/>
        </p:nvSpPr>
        <p:spPr>
          <a:xfrm>
            <a:off x="9421467" y="5430669"/>
            <a:ext cx="470000" cy="253916"/>
          </a:xfrm>
          <a:prstGeom prst="rect">
            <a:avLst/>
          </a:prstGeom>
          <a:noFill/>
        </p:spPr>
        <p:txBody>
          <a:bodyPr wrap="none" rtlCol="0">
            <a:spAutoFit/>
          </a:bodyPr>
          <a:lstStyle/>
          <a:p>
            <a:r>
              <a:rPr lang="en-US" altLang="zh-CN" sz="1050" dirty="0"/>
              <a:t>SATA</a:t>
            </a:r>
            <a:endParaRPr lang="zh-CN" altLang="en-US" sz="1050" dirty="0"/>
          </a:p>
        </p:txBody>
      </p:sp>
      <p:sp>
        <p:nvSpPr>
          <p:cNvPr id="111" name="文本框 110"/>
          <p:cNvSpPr txBox="1"/>
          <p:nvPr/>
        </p:nvSpPr>
        <p:spPr>
          <a:xfrm>
            <a:off x="9863104" y="5430669"/>
            <a:ext cx="470000" cy="253916"/>
          </a:xfrm>
          <a:prstGeom prst="rect">
            <a:avLst/>
          </a:prstGeom>
          <a:noFill/>
        </p:spPr>
        <p:txBody>
          <a:bodyPr wrap="none" rtlCol="0">
            <a:spAutoFit/>
          </a:bodyPr>
          <a:lstStyle/>
          <a:p>
            <a:r>
              <a:rPr lang="en-US" altLang="zh-CN" sz="1050" dirty="0"/>
              <a:t>SATA</a:t>
            </a:r>
            <a:endParaRPr lang="zh-CN" altLang="en-US" sz="1050" dirty="0"/>
          </a:p>
        </p:txBody>
      </p:sp>
      <p:sp>
        <p:nvSpPr>
          <p:cNvPr id="112" name="文本框 111"/>
          <p:cNvSpPr txBox="1"/>
          <p:nvPr/>
        </p:nvSpPr>
        <p:spPr>
          <a:xfrm>
            <a:off x="10436839" y="5430669"/>
            <a:ext cx="470000" cy="253916"/>
          </a:xfrm>
          <a:prstGeom prst="rect">
            <a:avLst/>
          </a:prstGeom>
          <a:noFill/>
        </p:spPr>
        <p:txBody>
          <a:bodyPr wrap="none" rtlCol="0">
            <a:spAutoFit/>
          </a:bodyPr>
          <a:lstStyle/>
          <a:p>
            <a:r>
              <a:rPr lang="en-US" altLang="zh-CN" sz="1050" dirty="0"/>
              <a:t>SATA</a:t>
            </a:r>
            <a:endParaRPr lang="zh-CN" altLang="en-US" sz="1050" dirty="0"/>
          </a:p>
        </p:txBody>
      </p:sp>
      <p:pic>
        <p:nvPicPr>
          <p:cNvPr id="113"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6102" y="5214715"/>
            <a:ext cx="375448" cy="53963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4395" y="5263201"/>
            <a:ext cx="375448" cy="53963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175" y="5307429"/>
            <a:ext cx="375448" cy="539632"/>
          </a:xfrm>
          <a:prstGeom prst="rect">
            <a:avLst/>
          </a:prstGeom>
          <a:noFill/>
          <a:extLst>
            <a:ext uri="{909E8E84-426E-40DD-AFC4-6F175D3DCCD1}">
              <a14:hiddenFill xmlns:a14="http://schemas.microsoft.com/office/drawing/2010/main">
                <a:solidFill>
                  <a:srgbClr val="FFFFFF"/>
                </a:solidFill>
              </a14:hiddenFill>
            </a:ext>
          </a:extLst>
        </p:spPr>
      </p:pic>
      <p:cxnSp>
        <p:nvCxnSpPr>
          <p:cNvPr id="116" name="直接箭头连接符 115"/>
          <p:cNvCxnSpPr>
            <a:stCxn id="84" idx="2"/>
            <a:endCxn id="117" idx="1"/>
          </p:cNvCxnSpPr>
          <p:nvPr/>
        </p:nvCxnSpPr>
        <p:spPr>
          <a:xfrm>
            <a:off x="9749266" y="4509120"/>
            <a:ext cx="1847859" cy="816780"/>
          </a:xfrm>
          <a:prstGeom prst="straightConnector1">
            <a:avLst/>
          </a:prstGeom>
          <a:ln w="25400">
            <a:solidFill>
              <a:schemeClr val="tx1">
                <a:lumMod val="95000"/>
                <a:lumOff val="5000"/>
                <a:alpha val="3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7" name="流程图: 磁盘 116"/>
          <p:cNvSpPr/>
          <p:nvPr/>
        </p:nvSpPr>
        <p:spPr>
          <a:xfrm>
            <a:off x="11417105" y="5325900"/>
            <a:ext cx="360040" cy="424189"/>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8" name="矩形 117"/>
          <p:cNvSpPr/>
          <p:nvPr/>
        </p:nvSpPr>
        <p:spPr>
          <a:xfrm>
            <a:off x="11233244" y="5172886"/>
            <a:ext cx="711359" cy="85305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9" name="文本框 118"/>
          <p:cNvSpPr txBox="1"/>
          <p:nvPr/>
        </p:nvSpPr>
        <p:spPr>
          <a:xfrm>
            <a:off x="11373711" y="5436045"/>
            <a:ext cx="463588" cy="253916"/>
          </a:xfrm>
          <a:prstGeom prst="rect">
            <a:avLst/>
          </a:prstGeom>
          <a:noFill/>
        </p:spPr>
        <p:txBody>
          <a:bodyPr wrap="none" rtlCol="0">
            <a:spAutoFit/>
          </a:bodyPr>
          <a:lstStyle/>
          <a:p>
            <a:r>
              <a:rPr lang="en-US" altLang="zh-CN" sz="1050" dirty="0"/>
              <a:t>TAPE</a:t>
            </a:r>
            <a:endParaRPr lang="zh-CN" altLang="en-US" sz="1050" dirty="0"/>
          </a:p>
        </p:txBody>
      </p:sp>
      <p:sp>
        <p:nvSpPr>
          <p:cNvPr id="120" name="文本框 119"/>
          <p:cNvSpPr txBox="1"/>
          <p:nvPr/>
        </p:nvSpPr>
        <p:spPr>
          <a:xfrm>
            <a:off x="11284970" y="5719453"/>
            <a:ext cx="646332" cy="276999"/>
          </a:xfrm>
          <a:prstGeom prst="rect">
            <a:avLst/>
          </a:prstGeom>
          <a:noFill/>
        </p:spPr>
        <p:txBody>
          <a:bodyPr wrap="none" rtlCol="0">
            <a:spAutoFit/>
          </a:bodyPr>
          <a:lstStyle/>
          <a:p>
            <a:pPr algn="ctr"/>
            <a:r>
              <a:rPr lang="zh-CN" altLang="en-US" sz="1200" dirty="0">
                <a:latin typeface="黑体" panose="02010609060101010101" pitchFamily="49" charset="-122"/>
                <a:ea typeface="黑体" panose="02010609060101010101" pitchFamily="49" charset="-122"/>
              </a:rPr>
              <a:t>磁带库</a:t>
            </a:r>
          </a:p>
        </p:txBody>
      </p:sp>
      <p:sp>
        <p:nvSpPr>
          <p:cNvPr id="5" name="文本框 4"/>
          <p:cNvSpPr txBox="1"/>
          <p:nvPr/>
        </p:nvSpPr>
        <p:spPr>
          <a:xfrm>
            <a:off x="7520979" y="2150707"/>
            <a:ext cx="1501140" cy="275590"/>
          </a:xfrm>
          <a:prstGeom prst="rect">
            <a:avLst/>
          </a:prstGeom>
          <a:noFill/>
        </p:spPr>
        <p:txBody>
          <a:bodyPr wrap="none" rtlCol="0">
            <a:spAutoFit/>
          </a:bodyPr>
          <a:lstStyle/>
          <a:p>
            <a:r>
              <a:rPr lang="en-US" altLang="zh-CN" sz="1200" b="1" dirty="0">
                <a:latin typeface="微软雅黑" panose="020B0503020204020204" charset="-122"/>
                <a:ea typeface="微软雅黑" panose="020B0503020204020204" charset="-122"/>
                <a:cs typeface="微软雅黑" panose="020B0503020204020204" charset="-122"/>
              </a:rPr>
              <a:t>HEPS</a:t>
            </a:r>
            <a:r>
              <a:rPr lang="zh-CN" altLang="en-US" sz="1200" b="1" dirty="0">
                <a:latin typeface="微软雅黑" panose="020B0503020204020204" charset="-122"/>
                <a:ea typeface="微软雅黑" panose="020B0503020204020204" charset="-122"/>
                <a:cs typeface="微软雅黑" panose="020B0503020204020204" charset="-122"/>
              </a:rPr>
              <a:t>传输性能测试</a:t>
            </a:r>
          </a:p>
        </p:txBody>
      </p:sp>
      <p:pic>
        <p:nvPicPr>
          <p:cNvPr id="122" name="图片 121"/>
          <p:cNvPicPr>
            <a:picLocks noChangeAspect="1"/>
          </p:cNvPicPr>
          <p:nvPr/>
        </p:nvPicPr>
        <p:blipFill>
          <a:blip r:embed="rId4"/>
          <a:stretch>
            <a:fillRect/>
          </a:stretch>
        </p:blipFill>
        <p:spPr>
          <a:xfrm>
            <a:off x="5514634" y="5096926"/>
            <a:ext cx="964328" cy="853059"/>
          </a:xfrm>
          <a:prstGeom prst="rect">
            <a:avLst/>
          </a:prstGeom>
        </p:spPr>
      </p:pic>
      <p:cxnSp>
        <p:nvCxnSpPr>
          <p:cNvPr id="123" name="直接箭头连接符 122"/>
          <p:cNvCxnSpPr/>
          <p:nvPr/>
        </p:nvCxnSpPr>
        <p:spPr>
          <a:xfrm>
            <a:off x="6255583" y="5523456"/>
            <a:ext cx="641052" cy="0"/>
          </a:xfrm>
          <a:prstGeom prst="straightConnector1">
            <a:avLst/>
          </a:prstGeom>
          <a:ln w="38100" cmpd="sng">
            <a:solidFill>
              <a:srgbClr val="000000">
                <a:alpha val="15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6" name="文本框 125"/>
          <p:cNvSpPr txBox="1"/>
          <p:nvPr/>
        </p:nvSpPr>
        <p:spPr>
          <a:xfrm>
            <a:off x="5601367" y="5920900"/>
            <a:ext cx="800219" cy="276999"/>
          </a:xfrm>
          <a:prstGeom prst="rect">
            <a:avLst/>
          </a:prstGeom>
          <a:noFill/>
        </p:spPr>
        <p:txBody>
          <a:bodyPr wrap="none" rtlCol="0">
            <a:spAutoFit/>
          </a:bodyPr>
          <a:lstStyle/>
          <a:p>
            <a:pPr algn="ctr"/>
            <a:r>
              <a:rPr lang="en-US" altLang="zh-CN" sz="1200" dirty="0">
                <a:latin typeface="黑体" panose="02010609060101010101" pitchFamily="49" charset="-122"/>
                <a:ea typeface="黑体" panose="02010609060101010101" pitchFamily="49" charset="-122"/>
              </a:rPr>
              <a:t>15</a:t>
            </a:r>
            <a:r>
              <a:rPr lang="zh-CN" altLang="en-US" sz="1200" dirty="0">
                <a:latin typeface="黑体" panose="02010609060101010101" pitchFamily="49" charset="-122"/>
                <a:ea typeface="黑体" panose="02010609060101010101" pitchFamily="49" charset="-122"/>
              </a:rPr>
              <a:t>条线站</a:t>
            </a:r>
          </a:p>
        </p:txBody>
      </p:sp>
      <p:sp>
        <p:nvSpPr>
          <p:cNvPr id="128" name="矩形 127"/>
          <p:cNvSpPr/>
          <p:nvPr/>
        </p:nvSpPr>
        <p:spPr>
          <a:xfrm>
            <a:off x="5524699" y="3501008"/>
            <a:ext cx="6523789" cy="268411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1" name="文本框 130"/>
          <p:cNvSpPr txBox="1"/>
          <p:nvPr/>
        </p:nvSpPr>
        <p:spPr>
          <a:xfrm>
            <a:off x="9967340" y="3636851"/>
            <a:ext cx="2047420" cy="646331"/>
          </a:xfrm>
          <a:prstGeom prst="rect">
            <a:avLst/>
          </a:prstGeom>
          <a:noFill/>
        </p:spPr>
        <p:txBody>
          <a:bodyPr wrap="none" rtlCol="0">
            <a:spAutoFit/>
          </a:bodyPr>
          <a:lstStyle/>
          <a:p>
            <a:pPr algn="ctr"/>
            <a:r>
              <a:rPr lang="en-US" altLang="zh-CN" dirty="0"/>
              <a:t>HEPS</a:t>
            </a:r>
          </a:p>
          <a:p>
            <a:pPr algn="ctr"/>
            <a:r>
              <a:rPr lang="en-US" altLang="zh-CN" dirty="0" err="1"/>
              <a:t>RoCE</a:t>
            </a:r>
            <a:r>
              <a:rPr lang="zh-CN" altLang="en-US" dirty="0"/>
              <a:t>数据中心网络</a:t>
            </a:r>
          </a:p>
        </p:txBody>
      </p:sp>
      <p:sp>
        <p:nvSpPr>
          <p:cNvPr id="132" name="矩形 131"/>
          <p:cNvSpPr/>
          <p:nvPr/>
        </p:nvSpPr>
        <p:spPr>
          <a:xfrm>
            <a:off x="5514633" y="2946021"/>
            <a:ext cx="6523789" cy="44089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     光源大科学装置数据管理（</a:t>
            </a:r>
            <a:r>
              <a:rPr lang="en-US" altLang="zh-CN" dirty="0">
                <a:solidFill>
                  <a:schemeClr val="tx1"/>
                </a:solidFill>
              </a:rPr>
              <a:t>DOMAS</a:t>
            </a:r>
            <a:r>
              <a:rPr lang="zh-CN" altLang="en-US" dirty="0">
                <a:solidFill>
                  <a:schemeClr val="tx1"/>
                </a:solidFill>
              </a:rPr>
              <a:t>）</a:t>
            </a:r>
            <a:endParaRPr lang="en-US" altLang="zh-CN" dirty="0">
              <a:solidFill>
                <a:schemeClr val="tx1"/>
              </a:solidFill>
            </a:endParaRPr>
          </a:p>
        </p:txBody>
      </p:sp>
      <p:pic>
        <p:nvPicPr>
          <p:cNvPr id="134" name="图片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4135" y="3021558"/>
            <a:ext cx="334459" cy="281604"/>
          </a:xfrm>
          <a:prstGeom prst="rect">
            <a:avLst/>
          </a:prstGeom>
        </p:spPr>
      </p:pic>
      <p:cxnSp>
        <p:nvCxnSpPr>
          <p:cNvPr id="137" name="直接箭头连接符 136"/>
          <p:cNvCxnSpPr>
            <a:stCxn id="122" idx="0"/>
          </p:cNvCxnSpPr>
          <p:nvPr/>
        </p:nvCxnSpPr>
        <p:spPr>
          <a:xfrm flipV="1">
            <a:off x="5996798" y="3429000"/>
            <a:ext cx="0" cy="1667926"/>
          </a:xfrm>
          <a:prstGeom prst="straightConnector1">
            <a:avLst/>
          </a:prstGeom>
          <a:ln w="38100" cmpd="sng">
            <a:solidFill>
              <a:srgbClr val="000000">
                <a:alpha val="15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1" name="文本框 140"/>
          <p:cNvSpPr txBox="1"/>
          <p:nvPr/>
        </p:nvSpPr>
        <p:spPr>
          <a:xfrm>
            <a:off x="6371956" y="5261845"/>
            <a:ext cx="607859" cy="261610"/>
          </a:xfrm>
          <a:prstGeom prst="rect">
            <a:avLst/>
          </a:prstGeom>
          <a:noFill/>
        </p:spPr>
        <p:txBody>
          <a:bodyPr wrap="none" rtlCol="0">
            <a:spAutoFit/>
          </a:bodyPr>
          <a:lstStyle/>
          <a:p>
            <a:r>
              <a:rPr lang="zh-CN" altLang="en-US" sz="1100" b="1" dirty="0"/>
              <a:t>数据流</a:t>
            </a:r>
          </a:p>
        </p:txBody>
      </p:sp>
      <p:sp>
        <p:nvSpPr>
          <p:cNvPr id="142" name="文本框 141"/>
          <p:cNvSpPr txBox="1"/>
          <p:nvPr/>
        </p:nvSpPr>
        <p:spPr>
          <a:xfrm>
            <a:off x="5975015" y="4304460"/>
            <a:ext cx="748923" cy="261610"/>
          </a:xfrm>
          <a:prstGeom prst="rect">
            <a:avLst/>
          </a:prstGeom>
          <a:noFill/>
        </p:spPr>
        <p:txBody>
          <a:bodyPr wrap="none" rtlCol="0">
            <a:spAutoFit/>
          </a:bodyPr>
          <a:lstStyle/>
          <a:p>
            <a:r>
              <a:rPr lang="zh-CN" altLang="en-US" sz="1100" b="1" dirty="0"/>
              <a:t>元数据流</a:t>
            </a:r>
          </a:p>
        </p:txBody>
      </p:sp>
      <p:pic>
        <p:nvPicPr>
          <p:cNvPr id="3" name="图片 2" descr="cf769a832afb794c4e8a6545024d4fc"/>
          <p:cNvPicPr>
            <a:picLocks noChangeAspect="1"/>
          </p:cNvPicPr>
          <p:nvPr/>
        </p:nvPicPr>
        <p:blipFill>
          <a:blip r:embed="rId6"/>
          <a:srcRect l="1075" r="12298" b="71505"/>
          <a:stretch>
            <a:fillRect/>
          </a:stretch>
        </p:blipFill>
        <p:spPr>
          <a:xfrm>
            <a:off x="5558790" y="1043346"/>
            <a:ext cx="6250940" cy="1156970"/>
          </a:xfrm>
          <a:prstGeom prst="rect">
            <a:avLst/>
          </a:prstGeom>
        </p:spPr>
      </p:pic>
      <p:pic>
        <p:nvPicPr>
          <p:cNvPr id="7" name="图片 6" descr="cf769a832afb794c4e8a6545024d4fc"/>
          <p:cNvPicPr>
            <a:picLocks noChangeAspect="1"/>
          </p:cNvPicPr>
          <p:nvPr/>
        </p:nvPicPr>
        <p:blipFill>
          <a:blip r:embed="rId6"/>
          <a:srcRect l="23832" t="24809" r="62194" b="72171"/>
          <a:stretch>
            <a:fillRect/>
          </a:stretch>
        </p:blipFill>
        <p:spPr>
          <a:xfrm>
            <a:off x="7198163" y="1973004"/>
            <a:ext cx="1746250" cy="212090"/>
          </a:xfrm>
          <a:prstGeom prst="rect">
            <a:avLst/>
          </a:prstGeom>
          <a:ln>
            <a:solidFill>
              <a:schemeClr val="bg1">
                <a:lumMod val="95000"/>
              </a:schemeClr>
            </a:solidFill>
          </a:ln>
          <a:effectLst>
            <a:outerShdw blurRad="63500" sx="102000" sy="102000" algn="ctr" rotWithShape="0">
              <a:prstClr val="black">
                <a:alpha val="15000"/>
              </a:prstClr>
            </a:outerShdw>
          </a:effectLst>
        </p:spPr>
      </p:pic>
      <p:pic>
        <p:nvPicPr>
          <p:cNvPr id="6" name="图片 5">
            <a:extLst>
              <a:ext uri="{FF2B5EF4-FFF2-40B4-BE49-F238E27FC236}">
                <a16:creationId xmlns:a16="http://schemas.microsoft.com/office/drawing/2014/main" id="{0533024B-6323-4CB0-8E8D-00BCAFCE80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7066" y="2450132"/>
            <a:ext cx="7270998" cy="29645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227011" y="-139785"/>
            <a:ext cx="12192000" cy="1008000"/>
          </a:xfrm>
        </p:spPr>
        <p:txBody>
          <a:bodyPr>
            <a:normAutofit/>
          </a:bodyPr>
          <a:lstStyle/>
          <a:p>
            <a:r>
              <a:rPr lang="zh-CN" altLang="en-US" sz="3600" dirty="0">
                <a:solidFill>
                  <a:srgbClr val="283C9D"/>
                </a:solidFill>
                <a:latin typeface="+mj-lt"/>
                <a:ea typeface="+mj-ea"/>
                <a:cs typeface="+mj-cs"/>
              </a:rPr>
              <a:t>       </a:t>
            </a:r>
            <a:r>
              <a:rPr lang="zh-CN" altLang="en-US" sz="4000" dirty="0">
                <a:solidFill>
                  <a:srgbClr val="283C9D"/>
                </a:solidFill>
                <a:latin typeface="+mj-lt"/>
                <a:ea typeface="+mj-ea"/>
                <a:cs typeface="+mj-cs"/>
              </a:rPr>
              <a:t>数据服务高速下载客户端</a:t>
            </a:r>
          </a:p>
        </p:txBody>
      </p:sp>
      <p:sp>
        <p:nvSpPr>
          <p:cNvPr id="2" name="文本框 1"/>
          <p:cNvSpPr txBox="1"/>
          <p:nvPr/>
        </p:nvSpPr>
        <p:spPr>
          <a:xfrm>
            <a:off x="227011" y="1059083"/>
            <a:ext cx="4812030" cy="1753235"/>
          </a:xfrm>
          <a:prstGeom prst="rect">
            <a:avLst/>
          </a:prstGeom>
          <a:noFill/>
        </p:spPr>
        <p:txBody>
          <a:bodyPr wrap="none" rtlCol="0">
            <a:spAutoFit/>
          </a:bodyPr>
          <a:lstStyle/>
          <a:p>
            <a:pPr marL="285750" indent="-285750">
              <a:lnSpc>
                <a:spcPct val="150000"/>
              </a:lnSpc>
              <a:buFont typeface="Wingdings" panose="05000000000000000000" charset="0"/>
              <a:buChar char="l"/>
            </a:pPr>
            <a:r>
              <a:rPr lang="zh-CN" altLang="en-US" b="1" dirty="0">
                <a:solidFill>
                  <a:srgbClr val="283C9D"/>
                </a:solidFill>
                <a:latin typeface="微软雅黑" panose="020B0503020204020204" charset="-122"/>
                <a:ea typeface="微软雅黑" panose="020B0503020204020204" charset="-122"/>
              </a:rPr>
              <a:t>提供面向光源用户的高性能数据下载服务</a:t>
            </a:r>
            <a:endParaRPr lang="en-US" altLang="zh-CN" b="1" dirty="0">
              <a:latin typeface="微软雅黑" panose="020B0503020204020204" charset="-122"/>
              <a:ea typeface="微软雅黑" panose="020B0503020204020204" charset="-122"/>
            </a:endParaRPr>
          </a:p>
          <a:p>
            <a:pPr marL="742950" lvl="1" indent="-285750">
              <a:lnSpc>
                <a:spcPct val="150000"/>
              </a:lnSpc>
              <a:buFont typeface="Wingdings" panose="05000000000000000000" pitchFamily="2" charset="2"/>
              <a:buChar char="n"/>
            </a:pPr>
            <a:r>
              <a:rPr lang="zh-CN" altLang="en-US" dirty="0">
                <a:latin typeface="微软雅黑" panose="020B0503020204020204" charset="-122"/>
                <a:ea typeface="微软雅黑" panose="020B0503020204020204" charset="-122"/>
              </a:rPr>
              <a:t>集成数据批量高速下载客户端</a:t>
            </a:r>
            <a:endParaRPr lang="en-US" altLang="zh-CN" dirty="0">
              <a:latin typeface="微软雅黑" panose="020B0503020204020204" charset="-122"/>
              <a:ea typeface="微软雅黑" panose="020B0503020204020204" charset="-122"/>
            </a:endParaRPr>
          </a:p>
          <a:p>
            <a:pPr marL="742950" lvl="1" indent="-285750">
              <a:lnSpc>
                <a:spcPct val="150000"/>
              </a:lnSpc>
              <a:buFont typeface="Wingdings" panose="05000000000000000000" pitchFamily="2" charset="2"/>
              <a:buChar char="n"/>
            </a:pPr>
            <a:r>
              <a:rPr lang="zh-CN" altLang="en-US" dirty="0">
                <a:latin typeface="微软雅黑" panose="020B0503020204020204" charset="-122"/>
                <a:ea typeface="微软雅黑" panose="020B0503020204020204" charset="-122"/>
              </a:rPr>
              <a:t>支持数据断点下载</a:t>
            </a:r>
            <a:endParaRPr lang="en-US" altLang="zh-CN" dirty="0">
              <a:latin typeface="微软雅黑" panose="020B0503020204020204" charset="-122"/>
              <a:ea typeface="微软雅黑" panose="020B0503020204020204" charset="-122"/>
            </a:endParaRPr>
          </a:p>
          <a:p>
            <a:pPr marL="742950" lvl="1" indent="-285750">
              <a:lnSpc>
                <a:spcPct val="150000"/>
              </a:lnSpc>
              <a:buFont typeface="Wingdings" panose="05000000000000000000" pitchFamily="2" charset="2"/>
              <a:buChar char="n"/>
            </a:pPr>
            <a:r>
              <a:rPr lang="zh-CN" altLang="en-US" dirty="0">
                <a:latin typeface="微软雅黑" panose="020B0503020204020204" charset="-122"/>
                <a:ea typeface="微软雅黑" panose="020B0503020204020204" charset="-122"/>
              </a:rPr>
              <a:t>充分利用网络带宽，下载速度大幅提升</a:t>
            </a:r>
            <a:endParaRPr lang="en-US" altLang="zh-CN" dirty="0">
              <a:latin typeface="微软雅黑" panose="020B0503020204020204" charset="-122"/>
              <a:ea typeface="微软雅黑" panose="020B0503020204020204" charset="-122"/>
            </a:endParaRPr>
          </a:p>
        </p:txBody>
      </p:sp>
      <p:sp>
        <p:nvSpPr>
          <p:cNvPr id="12" name="矩形 11"/>
          <p:cNvSpPr/>
          <p:nvPr/>
        </p:nvSpPr>
        <p:spPr>
          <a:xfrm>
            <a:off x="-172047" y="2734529"/>
            <a:ext cx="4582635" cy="506730"/>
          </a:xfrm>
          <a:prstGeom prst="rect">
            <a:avLst/>
          </a:prstGeom>
        </p:spPr>
        <p:txBody>
          <a:bodyPr wrap="square">
            <a:spAutoFit/>
          </a:bodyPr>
          <a:lstStyle/>
          <a:p>
            <a:pPr marL="685800" lvl="2" indent="-285750">
              <a:lnSpc>
                <a:spcPct val="150000"/>
              </a:lnSpc>
              <a:buFont typeface="Wingdings" panose="05000000000000000000" charset="0"/>
              <a:buChar char="l"/>
              <a:defRPr/>
            </a:pPr>
            <a:r>
              <a:rPr lang="zh-CN" altLang="en-US" kern="0" dirty="0">
                <a:latin typeface="微软雅黑" panose="020B0503020204020204" charset="-122"/>
                <a:ea typeface="微软雅黑" panose="020B0503020204020204" charset="-122"/>
              </a:rPr>
              <a:t>下载测试数据：</a:t>
            </a:r>
            <a:r>
              <a:rPr lang="en-US" altLang="zh-CN" kern="0" dirty="0">
                <a:latin typeface="微软雅黑" panose="020B0503020204020204" charset="-122"/>
                <a:ea typeface="微软雅黑" panose="020B0503020204020204" charset="-122"/>
              </a:rPr>
              <a:t>4</a:t>
            </a:r>
            <a:r>
              <a:rPr lang="zh-CN" altLang="en-US" kern="0" dirty="0">
                <a:latin typeface="微软雅黑" panose="020B0503020204020204" charset="-122"/>
                <a:ea typeface="微软雅黑" panose="020B0503020204020204" charset="-122"/>
              </a:rPr>
              <a:t>个</a:t>
            </a:r>
            <a:r>
              <a:rPr lang="en-US" altLang="zh-CN" kern="0" dirty="0">
                <a:latin typeface="微软雅黑" panose="020B0503020204020204" charset="-122"/>
                <a:ea typeface="微软雅黑" panose="020B0503020204020204" charset="-122"/>
              </a:rPr>
              <a:t>4.49GB</a:t>
            </a:r>
            <a:r>
              <a:rPr lang="zh-CN" altLang="en-US" kern="0" dirty="0">
                <a:latin typeface="微软雅黑" panose="020B0503020204020204" charset="-122"/>
                <a:ea typeface="微软雅黑" panose="020B0503020204020204" charset="-122"/>
              </a:rPr>
              <a:t>文件</a:t>
            </a:r>
          </a:p>
        </p:txBody>
      </p:sp>
      <p:sp>
        <p:nvSpPr>
          <p:cNvPr id="16" name="矩形 15"/>
          <p:cNvSpPr/>
          <p:nvPr/>
        </p:nvSpPr>
        <p:spPr>
          <a:xfrm>
            <a:off x="-325228" y="5925937"/>
            <a:ext cx="5666936" cy="458908"/>
          </a:xfrm>
          <a:prstGeom prst="rect">
            <a:avLst/>
          </a:prstGeom>
        </p:spPr>
        <p:txBody>
          <a:bodyPr wrap="square">
            <a:spAutoFit/>
          </a:bodyPr>
          <a:lstStyle/>
          <a:p>
            <a:pPr marL="742950" lvl="2" indent="-342900">
              <a:lnSpc>
                <a:spcPct val="150000"/>
              </a:lnSpc>
              <a:defRPr/>
            </a:pPr>
            <a:r>
              <a:rPr lang="zh-CN" altLang="en-US" dirty="0">
                <a:solidFill>
                  <a:srgbClr val="FF0000"/>
                </a:solidFill>
                <a:latin typeface="微软雅黑" panose="020B0503020204020204" charset="-122"/>
                <a:ea typeface="微软雅黑" panose="020B0503020204020204" charset="-122"/>
              </a:rPr>
              <a:t>使用客户端进行批量数据下载，下载速度大幅提升</a:t>
            </a:r>
            <a:endParaRPr lang="en-US" altLang="zh-CN" kern="0" dirty="0">
              <a:solidFill>
                <a:srgbClr val="FF0000"/>
              </a:solidFill>
              <a:latin typeface="微软雅黑" panose="020B0503020204020204" charset="-122"/>
              <a:ea typeface="微软雅黑" panose="020B0503020204020204" charset="-122"/>
            </a:endParaRPr>
          </a:p>
        </p:txBody>
      </p:sp>
      <p:graphicFrame>
        <p:nvGraphicFramePr>
          <p:cNvPr id="17" name="表格 16"/>
          <p:cNvGraphicFramePr>
            <a:graphicFrameLocks noGrp="1"/>
          </p:cNvGraphicFramePr>
          <p:nvPr>
            <p:custDataLst>
              <p:tags r:id="rId1"/>
            </p:custDataLst>
          </p:nvPr>
        </p:nvGraphicFramePr>
        <p:xfrm>
          <a:off x="358140" y="3296285"/>
          <a:ext cx="4722495" cy="1150620"/>
        </p:xfrm>
        <a:graphic>
          <a:graphicData uri="http://schemas.openxmlformats.org/drawingml/2006/table">
            <a:tbl>
              <a:tblPr firstRow="1" bandRow="1">
                <a:tableStyleId>{5C22544A-7EE6-4342-B048-85BDC9FD1C3A}</a:tableStyleId>
              </a:tblPr>
              <a:tblGrid>
                <a:gridCol w="1109345">
                  <a:extLst>
                    <a:ext uri="{9D8B030D-6E8A-4147-A177-3AD203B41FA5}">
                      <a16:colId xmlns:a16="http://schemas.microsoft.com/office/drawing/2014/main" val="20000"/>
                    </a:ext>
                  </a:extLst>
                </a:gridCol>
                <a:gridCol w="1195705">
                  <a:extLst>
                    <a:ext uri="{9D8B030D-6E8A-4147-A177-3AD203B41FA5}">
                      <a16:colId xmlns:a16="http://schemas.microsoft.com/office/drawing/2014/main" val="20001"/>
                    </a:ext>
                  </a:extLst>
                </a:gridCol>
                <a:gridCol w="1138555">
                  <a:extLst>
                    <a:ext uri="{9D8B030D-6E8A-4147-A177-3AD203B41FA5}">
                      <a16:colId xmlns:a16="http://schemas.microsoft.com/office/drawing/2014/main" val="20002"/>
                    </a:ext>
                  </a:extLst>
                </a:gridCol>
                <a:gridCol w="1278890">
                  <a:extLst>
                    <a:ext uri="{9D8B030D-6E8A-4147-A177-3AD203B41FA5}">
                      <a16:colId xmlns:a16="http://schemas.microsoft.com/office/drawing/2014/main" val="20003"/>
                    </a:ext>
                  </a:extLst>
                </a:gridCol>
              </a:tblGrid>
              <a:tr h="383540">
                <a:tc>
                  <a:txBody>
                    <a:bodyPr/>
                    <a:lstStyle/>
                    <a:p>
                      <a:r>
                        <a:rPr lang="zh-CN" altLang="en-US" sz="1600" dirty="0"/>
                        <a:t>网络环境</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dirty="0"/>
                        <a:t>网络带宽</a:t>
                      </a:r>
                    </a:p>
                  </a:txBody>
                  <a:tcPr/>
                </a:tc>
                <a:tc>
                  <a:txBody>
                    <a:bodyPr/>
                    <a:lstStyle/>
                    <a:p>
                      <a:r>
                        <a:rPr lang="zh-CN" altLang="en-US" sz="1600" dirty="0"/>
                        <a:t>下载时间</a:t>
                      </a:r>
                    </a:p>
                  </a:txBody>
                  <a:tcPr/>
                </a:tc>
                <a:tc>
                  <a:txBody>
                    <a:bodyPr/>
                    <a:lstStyle/>
                    <a:p>
                      <a:r>
                        <a:rPr lang="zh-CN" altLang="en-US" sz="1600" dirty="0"/>
                        <a:t>下载速度</a:t>
                      </a:r>
                    </a:p>
                  </a:txBody>
                  <a:tcPr/>
                </a:tc>
                <a:extLst>
                  <a:ext uri="{0D108BD9-81ED-4DB2-BD59-A6C34878D82A}">
                    <a16:rowId xmlns:a16="http://schemas.microsoft.com/office/drawing/2014/main" val="10000"/>
                  </a:ext>
                </a:extLst>
              </a:tr>
              <a:tr h="383540">
                <a:tc>
                  <a:txBody>
                    <a:bodyPr/>
                    <a:lstStyle/>
                    <a:p>
                      <a:r>
                        <a:rPr lang="zh-CN" altLang="en-US" sz="1400" dirty="0"/>
                        <a:t>内网</a:t>
                      </a:r>
                    </a:p>
                  </a:txBody>
                  <a:tcPr/>
                </a:tc>
                <a:tc>
                  <a:txBody>
                    <a:bodyPr/>
                    <a:lstStyle/>
                    <a:p>
                      <a:r>
                        <a:rPr lang="en-US" altLang="zh-CN" sz="1200" kern="0" dirty="0">
                          <a:latin typeface="微软雅黑" panose="020B0503020204020204" charset="-122"/>
                          <a:ea typeface="微软雅黑" panose="020B0503020204020204" charset="-122"/>
                        </a:rPr>
                        <a:t>1000Mbps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0" dirty="0">
                          <a:latin typeface="微软雅黑" panose="020B0503020204020204" charset="-122"/>
                          <a:ea typeface="微软雅黑" panose="020B0503020204020204" charset="-122"/>
                        </a:rPr>
                        <a:t>2</a:t>
                      </a:r>
                      <a:r>
                        <a:rPr lang="zh-CN" altLang="en-US" sz="1200" kern="0" dirty="0">
                          <a:latin typeface="微软雅黑" panose="020B0503020204020204" charset="-122"/>
                          <a:ea typeface="微软雅黑" panose="020B0503020204020204" charset="-122"/>
                        </a:rPr>
                        <a:t>分</a:t>
                      </a:r>
                      <a:r>
                        <a:rPr lang="en-US" altLang="zh-CN" sz="1200" kern="0" dirty="0">
                          <a:latin typeface="微软雅黑" panose="020B0503020204020204" charset="-122"/>
                          <a:ea typeface="微软雅黑" panose="020B0503020204020204" charset="-122"/>
                        </a:rPr>
                        <a:t>52</a:t>
                      </a:r>
                      <a:r>
                        <a:rPr lang="zh-CN" altLang="en-US" sz="1200" kern="0" dirty="0">
                          <a:latin typeface="微软雅黑" panose="020B0503020204020204" charset="-122"/>
                          <a:ea typeface="微软雅黑" panose="020B0503020204020204" charset="-122"/>
                        </a:rPr>
                        <a:t>秒</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0" dirty="0">
                          <a:latin typeface="微软雅黑" panose="020B0503020204020204" charset="-122"/>
                          <a:ea typeface="微软雅黑" panose="020B0503020204020204" charset="-122"/>
                        </a:rPr>
                        <a:t>839Mbps</a:t>
                      </a:r>
                    </a:p>
                  </a:txBody>
                  <a:tcPr/>
                </a:tc>
                <a:extLst>
                  <a:ext uri="{0D108BD9-81ED-4DB2-BD59-A6C34878D82A}">
                    <a16:rowId xmlns:a16="http://schemas.microsoft.com/office/drawing/2014/main" val="10001"/>
                  </a:ext>
                </a:extLst>
              </a:tr>
              <a:tr h="383540">
                <a:tc>
                  <a:txBody>
                    <a:bodyPr/>
                    <a:lstStyle/>
                    <a:p>
                      <a:r>
                        <a:rPr lang="zh-CN" altLang="en-US" sz="1400" dirty="0"/>
                        <a:t>外网</a:t>
                      </a:r>
                    </a:p>
                  </a:txBody>
                  <a:tcPr/>
                </a:tc>
                <a:tc>
                  <a:txBody>
                    <a:bodyPr/>
                    <a:lstStyle/>
                    <a:p>
                      <a:r>
                        <a:rPr lang="en-US" altLang="zh-CN" sz="1400" dirty="0"/>
                        <a:t>100Mbps</a:t>
                      </a:r>
                    </a:p>
                  </a:txBody>
                  <a:tcPr/>
                </a:tc>
                <a:tc>
                  <a:txBody>
                    <a:bodyPr/>
                    <a:lstStyle/>
                    <a:p>
                      <a:r>
                        <a:rPr lang="zh-CN" altLang="en-US" sz="1400" dirty="0"/>
                        <a:t>约</a:t>
                      </a:r>
                      <a:r>
                        <a:rPr lang="en-US" altLang="zh-CN" sz="1400" dirty="0"/>
                        <a:t>28</a:t>
                      </a:r>
                      <a:r>
                        <a:rPr lang="zh-CN" altLang="en-US" sz="1400" dirty="0"/>
                        <a:t>分钟</a:t>
                      </a:r>
                    </a:p>
                  </a:txBody>
                  <a:tcPr/>
                </a:tc>
                <a:tc>
                  <a:txBody>
                    <a:bodyPr/>
                    <a:lstStyle/>
                    <a:p>
                      <a:r>
                        <a:rPr lang="en-US" altLang="zh-CN" sz="1400" dirty="0"/>
                        <a:t>85Mbps</a:t>
                      </a:r>
                    </a:p>
                  </a:txBody>
                  <a:tcPr/>
                </a:tc>
                <a:extLst>
                  <a:ext uri="{0D108BD9-81ED-4DB2-BD59-A6C34878D82A}">
                    <a16:rowId xmlns:a16="http://schemas.microsoft.com/office/drawing/2014/main" val="10002"/>
                  </a:ext>
                </a:extLst>
              </a:tr>
            </a:tbl>
          </a:graphicData>
        </a:graphic>
      </p:graphicFrame>
      <p:sp>
        <p:nvSpPr>
          <p:cNvPr id="20" name="文本框 19"/>
          <p:cNvSpPr txBox="1"/>
          <p:nvPr/>
        </p:nvSpPr>
        <p:spPr>
          <a:xfrm>
            <a:off x="226060" y="4584790"/>
            <a:ext cx="2011680" cy="337185"/>
          </a:xfrm>
          <a:prstGeom prst="rect">
            <a:avLst/>
          </a:prstGeom>
          <a:noFill/>
        </p:spPr>
        <p:txBody>
          <a:bodyPr wrap="none" rtlCol="0">
            <a:spAutoFit/>
          </a:bodyPr>
          <a:lstStyle/>
          <a:p>
            <a:r>
              <a:rPr lang="zh-CN" altLang="en-US" sz="1600" dirty="0"/>
              <a:t>首先下载安装客户端</a:t>
            </a:r>
          </a:p>
        </p:txBody>
      </p:sp>
      <p:pic>
        <p:nvPicPr>
          <p:cNvPr id="5" name="图片 4"/>
          <p:cNvPicPr>
            <a:picLocks noChangeAspect="1"/>
          </p:cNvPicPr>
          <p:nvPr/>
        </p:nvPicPr>
        <p:blipFill>
          <a:blip r:embed="rId4"/>
          <a:stretch>
            <a:fillRect/>
          </a:stretch>
        </p:blipFill>
        <p:spPr>
          <a:xfrm>
            <a:off x="2261501" y="4553049"/>
            <a:ext cx="2733326" cy="1468239"/>
          </a:xfrm>
          <a:prstGeom prst="rect">
            <a:avLst/>
          </a:prstGeom>
        </p:spPr>
      </p:pic>
      <p:pic>
        <p:nvPicPr>
          <p:cNvPr id="8" name="图片 7"/>
          <p:cNvPicPr>
            <a:picLocks noChangeAspect="1"/>
          </p:cNvPicPr>
          <p:nvPr/>
        </p:nvPicPr>
        <p:blipFill rotWithShape="1">
          <a:blip r:embed="rId5"/>
          <a:srcRect l="12679" r="8596"/>
          <a:stretch>
            <a:fillRect/>
          </a:stretch>
        </p:blipFill>
        <p:spPr>
          <a:xfrm>
            <a:off x="5055235" y="1628775"/>
            <a:ext cx="6987540" cy="43205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6816090" y="1124585"/>
            <a:ext cx="4744085" cy="3833495"/>
          </a:xfrm>
          <a:prstGeom prst="rect">
            <a:avLst/>
          </a:prstGeom>
        </p:spPr>
      </p:pic>
      <p:sp>
        <p:nvSpPr>
          <p:cNvPr id="6" name="标题 1"/>
          <p:cNvSpPr txBox="1"/>
          <p:nvPr/>
        </p:nvSpPr>
        <p:spPr>
          <a:xfrm>
            <a:off x="1102359" y="220854"/>
            <a:ext cx="10515600" cy="7033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4000" dirty="0">
              <a:solidFill>
                <a:srgbClr val="C00000"/>
              </a:solidFill>
              <a:latin typeface="微软雅黑" panose="020B0503020204020204" charset="-122"/>
              <a:ea typeface="微软雅黑" panose="020B0503020204020204" charset="-122"/>
            </a:endParaRPr>
          </a:p>
        </p:txBody>
      </p:sp>
      <p:sp>
        <p:nvSpPr>
          <p:cNvPr id="3" name="标题 2"/>
          <p:cNvSpPr>
            <a:spLocks noGrp="1"/>
          </p:cNvSpPr>
          <p:nvPr>
            <p:ph type="title"/>
          </p:nvPr>
        </p:nvSpPr>
        <p:spPr>
          <a:xfrm>
            <a:off x="1102359" y="-141374"/>
            <a:ext cx="12192000" cy="1008000"/>
          </a:xfrm>
        </p:spPr>
        <p:txBody>
          <a:bodyPr>
            <a:normAutofit/>
          </a:bodyPr>
          <a:lstStyle/>
          <a:p>
            <a:r>
              <a:rPr lang="zh-CN" altLang="en-US" sz="4000" dirty="0">
                <a:solidFill>
                  <a:srgbClr val="283C9D"/>
                </a:solidFill>
                <a:latin typeface="+mj-lt"/>
                <a:ea typeface="+mj-ea"/>
                <a:cs typeface="+mj-cs"/>
              </a:rPr>
              <a:t>数据服务</a:t>
            </a:r>
            <a:r>
              <a:rPr lang="en-US" altLang="zh-CN" sz="4000" dirty="0">
                <a:solidFill>
                  <a:srgbClr val="283C9D"/>
                </a:solidFill>
                <a:latin typeface="+mj-lt"/>
                <a:ea typeface="+mj-ea"/>
                <a:cs typeface="+mj-cs"/>
              </a:rPr>
              <a:t>-</a:t>
            </a:r>
            <a:r>
              <a:rPr lang="zh-CN" altLang="en-US" sz="4000" dirty="0">
                <a:solidFill>
                  <a:srgbClr val="283C9D"/>
                </a:solidFill>
                <a:latin typeface="+mj-lt"/>
                <a:ea typeface="+mj-ea"/>
                <a:cs typeface="+mj-cs"/>
              </a:rPr>
              <a:t>数据下载终端</a:t>
            </a:r>
          </a:p>
        </p:txBody>
      </p:sp>
      <p:sp>
        <p:nvSpPr>
          <p:cNvPr id="8" name="内容占位符 7"/>
          <p:cNvSpPr>
            <a:spLocks noGrp="1"/>
          </p:cNvSpPr>
          <p:nvPr>
            <p:ph type="body" sz="quarter" idx="10"/>
          </p:nvPr>
        </p:nvSpPr>
        <p:spPr>
          <a:xfrm>
            <a:off x="377825" y="1772920"/>
            <a:ext cx="4563110" cy="4536440"/>
          </a:xfrm>
        </p:spPr>
        <p:txBody>
          <a:bodyPr>
            <a:normAutofit/>
          </a:bodyPr>
          <a:lstStyle/>
          <a:p>
            <a:pPr>
              <a:lnSpc>
                <a:spcPct val="150000"/>
              </a:lnSpc>
              <a:buFont typeface="Wingdings" panose="05000000000000000000" charset="0"/>
              <a:buChar char="l"/>
            </a:pPr>
            <a:r>
              <a:rPr lang="zh-CN" altLang="en-US" sz="2200" dirty="0">
                <a:solidFill>
                  <a:srgbClr val="283C9D"/>
                </a:solidFill>
                <a:latin typeface="微软雅黑" panose="020B0503020204020204" charset="-122"/>
              </a:rPr>
              <a:t>研制</a:t>
            </a:r>
            <a:r>
              <a:rPr lang="zh-CN" altLang="en-US" sz="2200" b="1" dirty="0">
                <a:solidFill>
                  <a:srgbClr val="283C9D"/>
                </a:solidFill>
                <a:latin typeface="微软雅黑" panose="020B0503020204020204" charset="-122"/>
                <a:ea typeface="微软雅黑" panose="020B0503020204020204" charset="-122"/>
              </a:rPr>
              <a:t>数据下载专用软硬件一体机</a:t>
            </a:r>
            <a:endParaRPr lang="en-US" altLang="zh-CN" sz="2200" b="1" dirty="0">
              <a:latin typeface="微软雅黑" panose="020B0503020204020204" charset="-122"/>
              <a:ea typeface="微软雅黑" panose="020B0503020204020204" charset="-122"/>
            </a:endParaRPr>
          </a:p>
          <a:p>
            <a:pPr lvl="1">
              <a:lnSpc>
                <a:spcPct val="150000"/>
              </a:lnSpc>
              <a:buClr>
                <a:srgbClr val="000000"/>
              </a:buClr>
              <a:buFont typeface="Wingdings" panose="05000000000000000000" pitchFamily="2" charset="2"/>
              <a:buChar char="p"/>
            </a:pPr>
            <a:r>
              <a:rPr lang="zh-CN" altLang="en-US" sz="2200" b="0" dirty="0">
                <a:solidFill>
                  <a:schemeClr val="tx1"/>
                </a:solidFill>
                <a:latin typeface="微软雅黑" panose="020B0503020204020204" charset="-122"/>
                <a:ea typeface="微软雅黑" panose="020B0503020204020204" charset="-122"/>
              </a:rPr>
              <a:t>硬件终端设备定制</a:t>
            </a:r>
            <a:r>
              <a:rPr lang="en-US" altLang="zh-CN" sz="2200" b="0" dirty="0">
                <a:solidFill>
                  <a:schemeClr val="tx1"/>
                </a:solidFill>
                <a:latin typeface="微软雅黑" panose="020B0503020204020204" charset="-122"/>
                <a:ea typeface="微软雅黑" panose="020B0503020204020204" charset="-122"/>
              </a:rPr>
              <a:t>+</a:t>
            </a:r>
            <a:r>
              <a:rPr lang="zh-CN" altLang="en-US" sz="2200" b="0" dirty="0">
                <a:solidFill>
                  <a:schemeClr val="tx1"/>
                </a:solidFill>
                <a:latin typeface="微软雅黑" panose="020B0503020204020204" charset="-122"/>
                <a:ea typeface="微软雅黑" panose="020B0503020204020204" charset="-122"/>
              </a:rPr>
              <a:t>软件开发</a:t>
            </a:r>
          </a:p>
          <a:p>
            <a:pPr lvl="1">
              <a:lnSpc>
                <a:spcPct val="150000"/>
              </a:lnSpc>
              <a:buClr>
                <a:srgbClr val="000000"/>
              </a:buClr>
              <a:buFont typeface="Wingdings" panose="05000000000000000000" pitchFamily="2" charset="2"/>
              <a:buChar char="p"/>
            </a:pPr>
            <a:r>
              <a:rPr lang="zh-CN" altLang="en-US" sz="2200" b="0" dirty="0">
                <a:solidFill>
                  <a:schemeClr val="tx1"/>
                </a:solidFill>
                <a:latin typeface="微软雅黑" panose="020B0503020204020204" charset="-122"/>
                <a:ea typeface="微软雅黑" panose="020B0503020204020204" charset="-122"/>
              </a:rPr>
              <a:t>放置于</a:t>
            </a:r>
            <a:r>
              <a:rPr lang="zh-CN" altLang="en-US" sz="2200" dirty="0">
                <a:solidFill>
                  <a:srgbClr val="C00000"/>
                </a:solidFill>
                <a:latin typeface="微软雅黑" panose="020B0503020204020204" charset="-122"/>
                <a:ea typeface="微软雅黑" panose="020B0503020204020204" charset="-122"/>
              </a:rPr>
              <a:t>用户休息室</a:t>
            </a:r>
            <a:r>
              <a:rPr lang="en-US" altLang="zh-CN" sz="2200" dirty="0">
                <a:solidFill>
                  <a:srgbClr val="C00000"/>
                </a:solidFill>
                <a:latin typeface="微软雅黑" panose="020B0503020204020204" charset="-122"/>
                <a:ea typeface="微软雅黑" panose="020B0503020204020204" charset="-122"/>
              </a:rPr>
              <a:t>/</a:t>
            </a:r>
            <a:r>
              <a:rPr lang="zh-CN" altLang="en-US" sz="2200" dirty="0">
                <a:solidFill>
                  <a:srgbClr val="C00000"/>
                </a:solidFill>
                <a:latin typeface="微软雅黑" panose="020B0503020204020204" charset="-122"/>
                <a:ea typeface="微软雅黑" panose="020B0503020204020204" charset="-122"/>
              </a:rPr>
              <a:t>线站</a:t>
            </a:r>
          </a:p>
          <a:p>
            <a:pPr lvl="1">
              <a:lnSpc>
                <a:spcPct val="150000"/>
              </a:lnSpc>
              <a:buClr>
                <a:srgbClr val="000000"/>
              </a:buClr>
              <a:buFont typeface="Wingdings" panose="05000000000000000000" pitchFamily="2" charset="2"/>
              <a:buChar char="p"/>
            </a:pPr>
            <a:r>
              <a:rPr lang="zh-CN" altLang="en-US" sz="2200" b="0" dirty="0">
                <a:solidFill>
                  <a:schemeClr val="tx1"/>
                </a:solidFill>
                <a:latin typeface="微软雅黑" panose="020B0503020204020204" charset="-122"/>
                <a:ea typeface="微软雅黑" panose="020B0503020204020204" charset="-122"/>
              </a:rPr>
              <a:t>适合数据量超大的线站</a:t>
            </a:r>
          </a:p>
          <a:p>
            <a:pPr lvl="1">
              <a:lnSpc>
                <a:spcPct val="150000"/>
              </a:lnSpc>
              <a:buClr>
                <a:srgbClr val="000000"/>
              </a:buClr>
              <a:buFont typeface="Wingdings" panose="05000000000000000000" pitchFamily="2" charset="2"/>
              <a:buChar char="p"/>
            </a:pPr>
            <a:r>
              <a:rPr lang="zh-CN" altLang="en-US" sz="2200" b="0" dirty="0">
                <a:solidFill>
                  <a:schemeClr val="tx1"/>
                </a:solidFill>
                <a:latin typeface="微软雅黑" panose="020B0503020204020204" charset="-122"/>
                <a:ea typeface="微软雅黑" panose="020B0503020204020204" charset="-122"/>
              </a:rPr>
              <a:t>提供各种移动存储设备接口（</a:t>
            </a:r>
            <a:r>
              <a:rPr sz="2200" b="0" dirty="0">
                <a:solidFill>
                  <a:schemeClr val="tx1"/>
                </a:solidFill>
                <a:latin typeface="微软雅黑" panose="020B0503020204020204" charset="-122"/>
                <a:ea typeface="微软雅黑" panose="020B0503020204020204" charset="-122"/>
              </a:rPr>
              <a:t>NAS</a:t>
            </a:r>
            <a:r>
              <a:rPr lang="zh-CN" altLang="en-US" sz="2200" b="0" dirty="0">
                <a:solidFill>
                  <a:schemeClr val="tx1"/>
                </a:solidFill>
                <a:latin typeface="微软雅黑" panose="020B0503020204020204" charset="-122"/>
                <a:ea typeface="微软雅黑" panose="020B0503020204020204" charset="-122"/>
              </a:rPr>
              <a:t>、存储阵列、移动硬盘）</a:t>
            </a:r>
          </a:p>
          <a:p>
            <a:pPr lvl="1">
              <a:lnSpc>
                <a:spcPct val="150000"/>
              </a:lnSpc>
              <a:buClr>
                <a:srgbClr val="000000"/>
              </a:buClr>
              <a:buFont typeface="Wingdings" panose="05000000000000000000" pitchFamily="2" charset="2"/>
              <a:buChar char="p"/>
            </a:pPr>
            <a:r>
              <a:rPr lang="zh-CN" altLang="en-US" sz="2200" b="0" dirty="0">
                <a:solidFill>
                  <a:schemeClr val="tx1"/>
                </a:solidFill>
                <a:latin typeface="微软雅黑" panose="020B0503020204020204" charset="-122"/>
                <a:ea typeface="微软雅黑" panose="020B0503020204020204" charset="-122"/>
              </a:rPr>
              <a:t>提供</a:t>
            </a:r>
            <a:r>
              <a:rPr sz="2200" dirty="0">
                <a:solidFill>
                  <a:srgbClr val="C00000"/>
                </a:solidFill>
                <a:latin typeface="微软雅黑" panose="020B0503020204020204" charset="-122"/>
                <a:ea typeface="微软雅黑" panose="020B0503020204020204" charset="-122"/>
              </a:rPr>
              <a:t>10Gbps+</a:t>
            </a:r>
            <a:r>
              <a:rPr lang="zh-CN" altLang="en-US" sz="2200" b="0" dirty="0">
                <a:solidFill>
                  <a:schemeClr val="tx1"/>
                </a:solidFill>
                <a:latin typeface="微软雅黑" panose="020B0503020204020204" charset="-122"/>
                <a:ea typeface="微软雅黑" panose="020B0503020204020204" charset="-122"/>
              </a:rPr>
              <a:t>传输性能</a:t>
            </a:r>
            <a:endParaRPr sz="2200" b="0" dirty="0">
              <a:solidFill>
                <a:schemeClr val="tx1"/>
              </a:solidFill>
              <a:latin typeface="微软雅黑" panose="020B0503020204020204" charset="-122"/>
              <a:ea typeface="微软雅黑" panose="020B0503020204020204" charset="-122"/>
            </a:endParaRPr>
          </a:p>
          <a:p>
            <a:pPr marL="0" indent="0">
              <a:lnSpc>
                <a:spcPct val="100000"/>
              </a:lnSpc>
              <a:buNone/>
            </a:pPr>
            <a:r>
              <a:rPr lang="en-US" altLang="zh-CN" sz="2200" dirty="0">
                <a:latin typeface="微软雅黑" panose="020B0503020204020204" charset="-122"/>
              </a:rPr>
              <a:t>  </a:t>
            </a:r>
            <a:endParaRPr lang="en-US" altLang="zh-CN" sz="2200" dirty="0">
              <a:latin typeface="微软雅黑" panose="020B0503020204020204" charset="-122"/>
              <a:ea typeface="微软雅黑" panose="020B0503020204020204" charset="-122"/>
            </a:endParaRPr>
          </a:p>
          <a:p>
            <a:pPr marL="0" indent="0">
              <a:lnSpc>
                <a:spcPct val="100000"/>
              </a:lnSpc>
              <a:buNone/>
            </a:pPr>
            <a:endParaRPr lang="en-US" altLang="zh-CN" sz="2200" dirty="0">
              <a:latin typeface="微软雅黑" panose="020B0503020204020204" charset="-122"/>
              <a:ea typeface="微软雅黑" panose="020B0503020204020204" charset="-122"/>
            </a:endParaRPr>
          </a:p>
          <a:p>
            <a:endParaRPr lang="zh-CN" altLang="en-US" sz="2200" dirty="0"/>
          </a:p>
        </p:txBody>
      </p:sp>
      <p:pic>
        <p:nvPicPr>
          <p:cNvPr id="9" name="图片 8"/>
          <p:cNvPicPr>
            <a:picLocks noChangeAspect="1"/>
          </p:cNvPicPr>
          <p:nvPr/>
        </p:nvPicPr>
        <p:blipFill>
          <a:blip r:embed="rId3"/>
          <a:stretch>
            <a:fillRect/>
          </a:stretch>
        </p:blipFill>
        <p:spPr>
          <a:xfrm>
            <a:off x="5116830" y="2736850"/>
            <a:ext cx="1750060" cy="1849120"/>
          </a:xfrm>
          <a:prstGeom prst="rect">
            <a:avLst/>
          </a:prstGeom>
        </p:spPr>
      </p:pic>
      <p:pic>
        <p:nvPicPr>
          <p:cNvPr id="5" name="图片 4"/>
          <p:cNvPicPr>
            <a:picLocks noChangeAspect="1"/>
          </p:cNvPicPr>
          <p:nvPr/>
        </p:nvPicPr>
        <p:blipFill>
          <a:blip r:embed="rId4"/>
          <a:stretch>
            <a:fillRect/>
          </a:stretch>
        </p:blipFill>
        <p:spPr>
          <a:xfrm>
            <a:off x="6259830" y="4061460"/>
            <a:ext cx="1398905" cy="1330960"/>
          </a:xfrm>
          <a:prstGeom prst="rect">
            <a:avLst/>
          </a:prstGeom>
        </p:spPr>
      </p:pic>
      <p:sp>
        <p:nvSpPr>
          <p:cNvPr id="10" name="矩形 9"/>
          <p:cNvSpPr/>
          <p:nvPr/>
        </p:nvSpPr>
        <p:spPr>
          <a:xfrm>
            <a:off x="7573327" y="5557177"/>
            <a:ext cx="2954655" cy="458908"/>
          </a:xfrm>
          <a:prstGeom prst="rect">
            <a:avLst/>
          </a:prstGeom>
        </p:spPr>
        <p:txBody>
          <a:bodyPr wrap="none">
            <a:spAutoFit/>
          </a:bodyPr>
          <a:lstStyle/>
          <a:p>
            <a:pPr>
              <a:lnSpc>
                <a:spcPct val="150000"/>
              </a:lnSpc>
            </a:pPr>
            <a:r>
              <a:rPr lang="zh-CN" altLang="en-US" b="1" dirty="0">
                <a:latin typeface="微软雅黑" panose="020B0503020204020204" charset="-122"/>
                <a:ea typeface="微软雅黑" panose="020B0503020204020204" charset="-122"/>
              </a:rPr>
              <a:t>数据下载专用软硬件一体机</a:t>
            </a:r>
            <a:endParaRPr lang="en-US" altLang="zh-CN" b="1" dirty="0">
              <a:latin typeface="微软雅黑" panose="020B0503020204020204" charset="-122"/>
              <a:ea typeface="微软雅黑" panose="020B050302020402020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23"/>
          <p:cNvSpPr/>
          <p:nvPr>
            <p:custDataLst>
              <p:tags r:id="rId1"/>
            </p:custDataLst>
          </p:nvPr>
        </p:nvSpPr>
        <p:spPr>
          <a:xfrm>
            <a:off x="335280" y="1016000"/>
            <a:ext cx="6524625" cy="3183890"/>
          </a:xfrm>
          <a:prstGeom prst="roundRect">
            <a:avLst>
              <a:gd name="adj" fmla="val 6567"/>
            </a:avLst>
          </a:prstGeom>
          <a:gradFill>
            <a:gsLst>
              <a:gs pos="0">
                <a:srgbClr val="283C9D">
                  <a:alpha val="0"/>
                </a:srgbClr>
              </a:gs>
              <a:gs pos="80000">
                <a:srgbClr val="283C9D">
                  <a:alpha val="8000"/>
                </a:srgb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rIns="0" bIns="0" numCol="1" spcCol="0" rtlCol="0" fromWordArt="0" anchor="ctr" anchorCtr="0" forceAA="0" compatLnSpc="1">
            <a:noAutofit/>
          </a:bodyPr>
          <a:lstStyle/>
          <a:p>
            <a:pPr lvl="1" algn="l">
              <a:buClrTx/>
              <a:buSzTx/>
              <a:buFontTx/>
            </a:pPr>
            <a:endParaRPr lang="zh-CN" altLang="en-US" dirty="0">
              <a:sym typeface="+mn-ea"/>
            </a:endParaRPr>
          </a:p>
        </p:txBody>
      </p:sp>
      <p:sp>
        <p:nvSpPr>
          <p:cNvPr id="2" name="标题 1"/>
          <p:cNvSpPr>
            <a:spLocks noGrp="1"/>
          </p:cNvSpPr>
          <p:nvPr>
            <p:ph type="title"/>
          </p:nvPr>
        </p:nvSpPr>
        <p:spPr>
          <a:xfrm>
            <a:off x="1005772" y="-158130"/>
            <a:ext cx="11112279" cy="1007745"/>
          </a:xfrm>
        </p:spPr>
        <p:txBody>
          <a:bodyPr>
            <a:normAutofit/>
          </a:bodyPr>
          <a:lstStyle/>
          <a:p>
            <a:r>
              <a:rPr lang="zh-CN" altLang="en-US" dirty="0">
                <a:solidFill>
                  <a:srgbClr val="283C9D"/>
                </a:solidFill>
                <a:latin typeface="微软雅黑" panose="020B0503020204020204" charset="-122"/>
                <a:cs typeface="微软雅黑" panose="020B0503020204020204" charset="-122"/>
              </a:rPr>
              <a:t>部署及应用效果</a:t>
            </a:r>
            <a:r>
              <a:rPr lang="en-US" altLang="zh-CN" dirty="0">
                <a:solidFill>
                  <a:srgbClr val="283C9D"/>
                </a:solidFill>
                <a:latin typeface="微软雅黑" panose="020B0503020204020204" charset="-122"/>
                <a:cs typeface="微软雅黑" panose="020B0503020204020204" charset="-122"/>
              </a:rPr>
              <a:t>(2)-JUNO/LHAASO</a:t>
            </a:r>
            <a:endParaRPr lang="en-US" altLang="zh-CN" dirty="0">
              <a:solidFill>
                <a:srgbClr val="283C9D"/>
              </a:solidFill>
              <a:latin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9600" y="4340225"/>
            <a:ext cx="4872990" cy="1675765"/>
          </a:xfrm>
          <a:prstGeom prst="rect">
            <a:avLst/>
          </a:prstGeom>
        </p:spPr>
      </p:pic>
      <p:sp>
        <p:nvSpPr>
          <p:cNvPr id="10" name="矩形 9"/>
          <p:cNvSpPr/>
          <p:nvPr/>
        </p:nvSpPr>
        <p:spPr>
          <a:xfrm>
            <a:off x="7031949" y="980746"/>
            <a:ext cx="3537184" cy="2118294"/>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6" name="图片 3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863600"/>
            <a:ext cx="4604385" cy="3100070"/>
          </a:xfrm>
          <a:prstGeom prst="rect">
            <a:avLst/>
          </a:prstGeom>
        </p:spPr>
      </p:pic>
      <p:sp>
        <p:nvSpPr>
          <p:cNvPr id="36" name="内容占位符 1"/>
          <p:cNvSpPr txBox="1"/>
          <p:nvPr/>
        </p:nvSpPr>
        <p:spPr>
          <a:xfrm>
            <a:off x="462915" y="1122680"/>
            <a:ext cx="6325235" cy="3089275"/>
          </a:xfrm>
          <a:prstGeom prst="rect">
            <a:avLst/>
          </a:prstGeom>
          <a:ln>
            <a:noFill/>
          </a:ln>
        </p:spPr>
        <p:txBody>
          <a:bodyPr vert="horz" lIns="91440" tIns="45720" rIns="91440" bIns="45720" rtlCol="0" anchor="t">
            <a:norm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r>
              <a:rPr lang="zh-CN" altLang="en-US" sz="1800" dirty="0">
                <a:solidFill>
                  <a:schemeClr val="tx1"/>
                </a:solidFill>
                <a:latin typeface="+mn-ea"/>
              </a:rPr>
              <a:t>作为</a:t>
            </a:r>
            <a:r>
              <a:rPr lang="en-US" altLang="zh-CN" sz="1800" dirty="0">
                <a:solidFill>
                  <a:schemeClr val="tx1"/>
                </a:solidFill>
                <a:latin typeface="+mn-ea"/>
              </a:rPr>
              <a:t>DOMAS-</a:t>
            </a:r>
            <a:r>
              <a:rPr lang="zh-CN" altLang="en-US" sz="1800" dirty="0">
                <a:solidFill>
                  <a:schemeClr val="tx1"/>
                </a:solidFill>
                <a:latin typeface="+mn-ea"/>
              </a:rPr>
              <a:t>独立系统模式实现数据传输服务</a:t>
            </a:r>
            <a:endParaRPr lang="en-US" altLang="zh-CN" sz="1800" dirty="0">
              <a:solidFill>
                <a:schemeClr val="tx1"/>
              </a:solidFill>
              <a:latin typeface="+mn-ea"/>
            </a:endParaRPr>
          </a:p>
          <a:p>
            <a:r>
              <a:rPr lang="zh-CN" altLang="en-US" sz="1800" dirty="0">
                <a:solidFill>
                  <a:schemeClr val="tx1"/>
                </a:solidFill>
                <a:latin typeface="+mn-ea"/>
              </a:rPr>
              <a:t>采用</a:t>
            </a:r>
            <a:r>
              <a:rPr lang="zh-CN" altLang="en-US" sz="1800" b="1" dirty="0">
                <a:solidFill>
                  <a:srgbClr val="C00000"/>
                </a:solidFill>
                <a:latin typeface="+mn-ea"/>
              </a:rPr>
              <a:t>集群传输、多任务及多线程并发</a:t>
            </a:r>
            <a:r>
              <a:rPr lang="zh-CN" altLang="en-US" sz="1800" dirty="0">
                <a:solidFill>
                  <a:schemeClr val="tx1"/>
                </a:solidFill>
                <a:latin typeface="+mn-ea"/>
              </a:rPr>
              <a:t>机制保障传输性能</a:t>
            </a:r>
          </a:p>
          <a:p>
            <a:r>
              <a:rPr lang="zh-CN" altLang="en-US" sz="1800" dirty="0">
                <a:solidFill>
                  <a:schemeClr val="tx1"/>
                </a:solidFill>
                <a:latin typeface="+mn-ea"/>
              </a:rPr>
              <a:t>应用于基于 </a:t>
            </a:r>
            <a:r>
              <a:rPr lang="en-US" altLang="zh-CN" sz="1800" dirty="0" err="1">
                <a:solidFill>
                  <a:schemeClr val="tx1"/>
                </a:solidFill>
                <a:latin typeface="+mn-ea"/>
              </a:rPr>
              <a:t>XRootD</a:t>
            </a:r>
            <a:r>
              <a:rPr lang="en-US" altLang="zh-CN" sz="1800" dirty="0">
                <a:solidFill>
                  <a:schemeClr val="tx1"/>
                </a:solidFill>
                <a:latin typeface="+mn-ea"/>
              </a:rPr>
              <a:t> </a:t>
            </a:r>
            <a:r>
              <a:rPr lang="zh-CN" altLang="en-US" sz="1800" dirty="0">
                <a:solidFill>
                  <a:schemeClr val="tx1"/>
                </a:solidFill>
                <a:latin typeface="+mn-ea"/>
              </a:rPr>
              <a:t>接口构建的</a:t>
            </a:r>
            <a:r>
              <a:rPr lang="en-US" altLang="zh-CN" sz="1800" dirty="0">
                <a:solidFill>
                  <a:schemeClr val="tx1"/>
                </a:solidFill>
                <a:latin typeface="+mn-ea"/>
              </a:rPr>
              <a:t>CERN</a:t>
            </a:r>
            <a:r>
              <a:rPr lang="zh-CN" altLang="en-US" sz="1800" dirty="0">
                <a:solidFill>
                  <a:schemeClr val="tx1"/>
                </a:solidFill>
                <a:latin typeface="+mn-ea"/>
              </a:rPr>
              <a:t> </a:t>
            </a:r>
            <a:r>
              <a:rPr lang="en-US" altLang="zh-CN" sz="1800" dirty="0">
                <a:solidFill>
                  <a:schemeClr val="tx1"/>
                </a:solidFill>
                <a:latin typeface="+mn-ea"/>
              </a:rPr>
              <a:t>EOS </a:t>
            </a:r>
            <a:r>
              <a:rPr lang="zh-CN" altLang="en-US" sz="1800" dirty="0">
                <a:solidFill>
                  <a:schemeClr val="tx1"/>
                </a:solidFill>
                <a:latin typeface="+mn-ea"/>
              </a:rPr>
              <a:t>存储架构</a:t>
            </a:r>
            <a:endParaRPr lang="en-US" altLang="zh-CN" sz="1800" dirty="0">
              <a:solidFill>
                <a:schemeClr val="tx1"/>
              </a:solidFill>
              <a:latin typeface="+mn-ea"/>
            </a:endParaRPr>
          </a:p>
          <a:p>
            <a:r>
              <a:rPr lang="zh-CN" altLang="en-US" sz="1800" dirty="0">
                <a:solidFill>
                  <a:schemeClr val="tx1"/>
                </a:solidFill>
                <a:latin typeface="+mn-ea"/>
              </a:rPr>
              <a:t>应用于专线网络数据传输</a:t>
            </a:r>
            <a:endParaRPr lang="en-US" altLang="zh-CN" sz="1800" dirty="0">
              <a:solidFill>
                <a:schemeClr val="tx1"/>
              </a:solidFill>
              <a:latin typeface="+mn-ea"/>
            </a:endParaRPr>
          </a:p>
          <a:p>
            <a:r>
              <a:rPr lang="en-US" altLang="zh-CN" sz="1800" dirty="0">
                <a:solidFill>
                  <a:schemeClr val="tx1"/>
                </a:solidFill>
                <a:latin typeface="+mn-ea"/>
              </a:rPr>
              <a:t>JUNO</a:t>
            </a:r>
            <a:r>
              <a:rPr lang="zh-CN" altLang="en-US" sz="1800" dirty="0">
                <a:solidFill>
                  <a:schemeClr val="tx1"/>
                </a:solidFill>
                <a:latin typeface="+mn-ea"/>
              </a:rPr>
              <a:t>现场</a:t>
            </a:r>
            <a:r>
              <a:rPr lang="en-US" altLang="zh-CN" sz="1800" dirty="0">
                <a:solidFill>
                  <a:schemeClr val="tx1"/>
                </a:solidFill>
                <a:latin typeface="+mn-ea"/>
              </a:rPr>
              <a:t>2</a:t>
            </a:r>
            <a:r>
              <a:rPr lang="zh-CN" altLang="en-US" sz="1800" dirty="0">
                <a:solidFill>
                  <a:schemeClr val="tx1"/>
                </a:solidFill>
                <a:latin typeface="+mn-ea"/>
              </a:rPr>
              <a:t>台传输服务器（每台 </a:t>
            </a:r>
            <a:r>
              <a:rPr lang="en-US" altLang="zh-CN" sz="1800" dirty="0">
                <a:solidFill>
                  <a:schemeClr val="tx1"/>
                </a:solidFill>
                <a:latin typeface="+mn-ea"/>
              </a:rPr>
              <a:t>10Gbps</a:t>
            </a:r>
            <a:r>
              <a:rPr lang="zh-CN" altLang="en-US" sz="1800" dirty="0">
                <a:solidFill>
                  <a:schemeClr val="tx1"/>
                </a:solidFill>
                <a:latin typeface="+mn-ea"/>
              </a:rPr>
              <a:t>网络接口卡）</a:t>
            </a:r>
            <a:endParaRPr lang="en-US" altLang="zh-CN" sz="1800" dirty="0">
              <a:solidFill>
                <a:schemeClr val="tx1"/>
              </a:solidFill>
              <a:latin typeface="+mn-ea"/>
            </a:endParaRPr>
          </a:p>
          <a:p>
            <a:r>
              <a:rPr lang="en-US" altLang="zh-CN" sz="1800" dirty="0">
                <a:solidFill>
                  <a:schemeClr val="tx1"/>
                </a:solidFill>
                <a:latin typeface="+mn-ea"/>
              </a:rPr>
              <a:t>LHAASO</a:t>
            </a:r>
            <a:r>
              <a:rPr lang="zh-CN" altLang="en-US" sz="1800" dirty="0">
                <a:solidFill>
                  <a:schemeClr val="tx1"/>
                </a:solidFill>
                <a:latin typeface="+mn-ea"/>
              </a:rPr>
              <a:t>现场</a:t>
            </a:r>
            <a:r>
              <a:rPr lang="en-US" altLang="zh-CN" sz="1800" dirty="0">
                <a:solidFill>
                  <a:schemeClr val="tx1"/>
                </a:solidFill>
                <a:latin typeface="+mn-ea"/>
              </a:rPr>
              <a:t>2</a:t>
            </a:r>
            <a:r>
              <a:rPr lang="zh-CN" altLang="en-US" sz="1800" dirty="0">
                <a:solidFill>
                  <a:schemeClr val="tx1"/>
                </a:solidFill>
                <a:latin typeface="+mn-ea"/>
              </a:rPr>
              <a:t>台传输服务器（每台 </a:t>
            </a:r>
            <a:r>
              <a:rPr lang="en-US" altLang="zh-CN" sz="1800" dirty="0">
                <a:solidFill>
                  <a:schemeClr val="tx1"/>
                </a:solidFill>
                <a:latin typeface="+mn-ea"/>
              </a:rPr>
              <a:t>10Gbps</a:t>
            </a:r>
            <a:r>
              <a:rPr lang="zh-CN" altLang="en-US" sz="1800" dirty="0">
                <a:solidFill>
                  <a:schemeClr val="tx1"/>
                </a:solidFill>
                <a:latin typeface="+mn-ea"/>
              </a:rPr>
              <a:t>网络接口卡）</a:t>
            </a:r>
            <a:endParaRPr lang="en-US" altLang="zh-CN" sz="1800" dirty="0">
              <a:solidFill>
                <a:srgbClr val="C00000"/>
              </a:solidFill>
              <a:latin typeface="+mn-ea"/>
            </a:endParaRPr>
          </a:p>
          <a:p>
            <a:r>
              <a:rPr lang="zh-CN" altLang="en-US" sz="1800" dirty="0">
                <a:solidFill>
                  <a:schemeClr val="tx1"/>
                </a:solidFill>
                <a:latin typeface="+mn-ea"/>
              </a:rPr>
              <a:t>实现基于任务传输优先级（高、中、低）的传输策略</a:t>
            </a:r>
            <a:endParaRPr lang="en-US" altLang="zh-CN" sz="1800" dirty="0">
              <a:solidFill>
                <a:schemeClr val="tx1"/>
              </a:solidFill>
              <a:latin typeface="+mn-ea"/>
            </a:endParaRPr>
          </a:p>
          <a:p>
            <a:pPr marL="914400" lvl="2" indent="0">
              <a:buNone/>
            </a:pPr>
            <a:endParaRPr lang="en-US" altLang="zh-CN" sz="1800" kern="100" dirty="0">
              <a:solidFill>
                <a:schemeClr val="tx1"/>
              </a:solidFill>
              <a:latin typeface="+mn-ea"/>
              <a:ea typeface="楷体" panose="02010609060101010101" pitchFamily="49" charset="-122"/>
            </a:endParaRPr>
          </a:p>
        </p:txBody>
      </p:sp>
      <p:grpSp>
        <p:nvGrpSpPr>
          <p:cNvPr id="5" name="组合 4"/>
          <p:cNvGrpSpPr/>
          <p:nvPr/>
        </p:nvGrpSpPr>
        <p:grpSpPr>
          <a:xfrm>
            <a:off x="474370" y="4338427"/>
            <a:ext cx="6063662" cy="1685204"/>
            <a:chOff x="295" y="6648"/>
            <a:chExt cx="10212" cy="2838"/>
          </a:xfrm>
        </p:grpSpPr>
        <p:sp>
          <p:nvSpPr>
            <p:cNvPr id="40" name="矩形: 圆角 39"/>
            <p:cNvSpPr/>
            <p:nvPr/>
          </p:nvSpPr>
          <p:spPr>
            <a:xfrm>
              <a:off x="295" y="6648"/>
              <a:ext cx="4649" cy="28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2790" y="7630"/>
              <a:ext cx="1701" cy="680"/>
            </a:xfrm>
            <a:prstGeom prst="rect">
              <a:avLst/>
            </a:prstGeom>
            <a:solidFill>
              <a:srgbClr val="5C9A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n-ea"/>
                </a:rPr>
                <a:t>数据传输</a:t>
              </a:r>
              <a:endParaRPr lang="en-US" altLang="zh-CN" sz="1200" b="1" dirty="0">
                <a:latin typeface="+mn-ea"/>
              </a:endParaRPr>
            </a:p>
            <a:p>
              <a:pPr algn="ctr"/>
              <a:r>
                <a:rPr lang="zh-CN" altLang="en-US" sz="1200" b="1" dirty="0">
                  <a:latin typeface="+mn-ea"/>
                </a:rPr>
                <a:t>服务器集群</a:t>
              </a:r>
              <a:endParaRPr lang="en-US" altLang="zh-CN" sz="1200" b="1" dirty="0">
                <a:latin typeface="+mn-ea"/>
              </a:endParaRPr>
            </a:p>
          </p:txBody>
        </p:sp>
        <p:sp>
          <p:nvSpPr>
            <p:cNvPr id="42" name="矩形: 圆角 41"/>
            <p:cNvSpPr/>
            <p:nvPr/>
          </p:nvSpPr>
          <p:spPr>
            <a:xfrm>
              <a:off x="975" y="6661"/>
              <a:ext cx="3175" cy="567"/>
            </a:xfrm>
            <a:prstGeom prst="roundRect">
              <a:avLst/>
            </a:prstGeom>
            <a:solidFill>
              <a:srgbClr val="4372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EOS </a:t>
              </a:r>
              <a:r>
                <a:rPr lang="en-US" altLang="zh-CN" sz="1400" dirty="0" err="1"/>
                <a:t>Server@Daocheng</a:t>
              </a:r>
              <a:endParaRPr lang="zh-CN" altLang="en-US" sz="1400" dirty="0"/>
            </a:p>
          </p:txBody>
        </p:sp>
        <p:sp>
          <p:nvSpPr>
            <p:cNvPr id="43" name="圆柱体 42"/>
            <p:cNvSpPr/>
            <p:nvPr/>
          </p:nvSpPr>
          <p:spPr>
            <a:xfrm>
              <a:off x="826" y="7594"/>
              <a:ext cx="1247" cy="752"/>
            </a:xfrm>
            <a:prstGeom prst="can">
              <a:avLst/>
            </a:prstGeom>
            <a:solidFill>
              <a:srgbClr val="5C9A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t>LHAASO EOS</a:t>
              </a:r>
              <a:endParaRPr lang="zh-CN" altLang="en-US" sz="1100" b="1" dirty="0"/>
            </a:p>
          </p:txBody>
        </p:sp>
        <p:sp>
          <p:nvSpPr>
            <p:cNvPr id="44" name="圆柱体 43"/>
            <p:cNvSpPr/>
            <p:nvPr/>
          </p:nvSpPr>
          <p:spPr>
            <a:xfrm>
              <a:off x="827" y="8689"/>
              <a:ext cx="1247" cy="680"/>
            </a:xfrm>
            <a:prstGeom prst="can">
              <a:avLst/>
            </a:prstGeom>
            <a:solidFill>
              <a:srgbClr val="5C9A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t>LHAASO </a:t>
              </a:r>
              <a:r>
                <a:rPr lang="en-US" altLang="zh-CN" sz="1100" b="1" dirty="0" err="1"/>
                <a:t>GlustreFS</a:t>
              </a:r>
              <a:endParaRPr lang="zh-CN" altLang="en-US" sz="1100" b="1" dirty="0"/>
            </a:p>
          </p:txBody>
        </p:sp>
        <p:sp>
          <p:nvSpPr>
            <p:cNvPr id="45" name="矩形 44"/>
            <p:cNvSpPr/>
            <p:nvPr/>
          </p:nvSpPr>
          <p:spPr>
            <a:xfrm>
              <a:off x="3129" y="8703"/>
              <a:ext cx="1023" cy="654"/>
            </a:xfrm>
            <a:prstGeom prst="rect">
              <a:avLst/>
            </a:prstGeom>
            <a:solidFill>
              <a:srgbClr val="5C9AD5"/>
            </a:solidFill>
            <a:ln>
              <a:solidFill>
                <a:srgbClr val="437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DAQ</a:t>
              </a:r>
            </a:p>
            <a:p>
              <a:pPr algn="ctr"/>
              <a:r>
                <a:rPr lang="zh-CN" altLang="en-US" sz="1200" b="1" dirty="0"/>
                <a:t>数据库</a:t>
              </a:r>
            </a:p>
          </p:txBody>
        </p:sp>
        <p:sp>
          <p:nvSpPr>
            <p:cNvPr id="46" name="矩形: 圆角 45"/>
            <p:cNvSpPr/>
            <p:nvPr/>
          </p:nvSpPr>
          <p:spPr>
            <a:xfrm>
              <a:off x="6878" y="6661"/>
              <a:ext cx="3629" cy="28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圆角 46"/>
            <p:cNvSpPr/>
            <p:nvPr/>
          </p:nvSpPr>
          <p:spPr>
            <a:xfrm>
              <a:off x="7238" y="6661"/>
              <a:ext cx="2815" cy="567"/>
            </a:xfrm>
            <a:prstGeom prst="roundRect">
              <a:avLst/>
            </a:prstGeom>
            <a:solidFill>
              <a:srgbClr val="4372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EOS </a:t>
              </a:r>
              <a:r>
                <a:rPr lang="en-US" altLang="zh-CN" sz="1400" dirty="0" err="1"/>
                <a:t>Server@IHEP</a:t>
              </a:r>
              <a:endParaRPr lang="zh-CN" altLang="en-US" sz="1400" dirty="0"/>
            </a:p>
          </p:txBody>
        </p:sp>
        <p:sp>
          <p:nvSpPr>
            <p:cNvPr id="48" name="圆柱体 47"/>
            <p:cNvSpPr/>
            <p:nvPr/>
          </p:nvSpPr>
          <p:spPr>
            <a:xfrm>
              <a:off x="7776" y="7795"/>
              <a:ext cx="1739" cy="907"/>
            </a:xfrm>
            <a:prstGeom prst="can">
              <a:avLst/>
            </a:prstGeom>
            <a:solidFill>
              <a:srgbClr val="5C9A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t>IHEP  EOS</a:t>
              </a:r>
              <a:endParaRPr lang="zh-CN" altLang="en-US" sz="1100" b="1" dirty="0"/>
            </a:p>
          </p:txBody>
        </p:sp>
        <p:cxnSp>
          <p:nvCxnSpPr>
            <p:cNvPr id="49" name="直接箭头连接符 48"/>
            <p:cNvCxnSpPr/>
            <p:nvPr/>
          </p:nvCxnSpPr>
          <p:spPr>
            <a:xfrm>
              <a:off x="2073" y="7962"/>
              <a:ext cx="717" cy="0"/>
            </a:xfrm>
            <a:prstGeom prst="straightConnector1">
              <a:avLst/>
            </a:prstGeom>
            <a:ln w="19050">
              <a:solidFill>
                <a:srgbClr val="5C9AD5"/>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endCxn id="41" idx="1"/>
            </p:cNvCxnSpPr>
            <p:nvPr/>
          </p:nvCxnSpPr>
          <p:spPr>
            <a:xfrm flipV="1">
              <a:off x="2073" y="7970"/>
              <a:ext cx="717" cy="1053"/>
            </a:xfrm>
            <a:prstGeom prst="straightConnector1">
              <a:avLst/>
            </a:prstGeom>
            <a:ln w="19050">
              <a:solidFill>
                <a:srgbClr val="5C9AD5"/>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41" idx="3"/>
              <a:endCxn id="48" idx="2"/>
            </p:cNvCxnSpPr>
            <p:nvPr/>
          </p:nvCxnSpPr>
          <p:spPr>
            <a:xfrm>
              <a:off x="4491" y="7970"/>
              <a:ext cx="3286" cy="279"/>
            </a:xfrm>
            <a:prstGeom prst="straightConnector1">
              <a:avLst/>
            </a:prstGeom>
            <a:ln w="19050">
              <a:solidFill>
                <a:srgbClr val="5C9AD5"/>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a:stCxn id="45" idx="0"/>
              <a:endCxn id="41" idx="2"/>
            </p:cNvCxnSpPr>
            <p:nvPr/>
          </p:nvCxnSpPr>
          <p:spPr>
            <a:xfrm flipH="1" flipV="1">
              <a:off x="3640" y="8310"/>
              <a:ext cx="0" cy="392"/>
            </a:xfrm>
            <a:prstGeom prst="straightConnector1">
              <a:avLst/>
            </a:prstGeom>
            <a:ln>
              <a:solidFill>
                <a:srgbClr val="4B7FE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stCxn id="41" idx="0"/>
            </p:cNvCxnSpPr>
            <p:nvPr/>
          </p:nvCxnSpPr>
          <p:spPr>
            <a:xfrm flipV="1">
              <a:off x="3640" y="7228"/>
              <a:ext cx="0" cy="402"/>
            </a:xfrm>
            <a:prstGeom prst="straightConnector1">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a:stCxn id="41" idx="3"/>
              <a:endCxn id="47" idx="1"/>
            </p:cNvCxnSpPr>
            <p:nvPr/>
          </p:nvCxnSpPr>
          <p:spPr>
            <a:xfrm flipV="1">
              <a:off x="4491" y="6944"/>
              <a:ext cx="2748" cy="1026"/>
            </a:xfrm>
            <a:prstGeom prst="straightConnector1">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a:stCxn id="47" idx="2"/>
              <a:endCxn id="48" idx="1"/>
            </p:cNvCxnSpPr>
            <p:nvPr/>
          </p:nvCxnSpPr>
          <p:spPr>
            <a:xfrm flipH="1">
              <a:off x="8646" y="7228"/>
              <a:ext cx="0" cy="568"/>
            </a:xfrm>
            <a:prstGeom prst="straightConnector1">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3585" y="7225"/>
              <a:ext cx="1214" cy="413"/>
            </a:xfrm>
            <a:prstGeom prst="rect">
              <a:avLst/>
            </a:prstGeom>
            <a:noFill/>
          </p:spPr>
          <p:txBody>
            <a:bodyPr wrap="square" rtlCol="0">
              <a:spAutoFit/>
            </a:bodyPr>
            <a:lstStyle/>
            <a:p>
              <a:r>
                <a:rPr lang="en-US" altLang="zh-CN" sz="1000" dirty="0" err="1">
                  <a:solidFill>
                    <a:srgbClr val="C00000"/>
                  </a:solidFill>
                </a:rPr>
                <a:t>Xrootd</a:t>
              </a:r>
              <a:endParaRPr lang="zh-CN" altLang="en-US" sz="1000" dirty="0">
                <a:solidFill>
                  <a:srgbClr val="C00000"/>
                </a:solidFill>
              </a:endParaRPr>
            </a:p>
          </p:txBody>
        </p:sp>
        <p:sp>
          <p:nvSpPr>
            <p:cNvPr id="57" name="文本框 56"/>
            <p:cNvSpPr txBox="1"/>
            <p:nvPr/>
          </p:nvSpPr>
          <p:spPr>
            <a:xfrm>
              <a:off x="8642" y="7294"/>
              <a:ext cx="1162" cy="413"/>
            </a:xfrm>
            <a:prstGeom prst="rect">
              <a:avLst/>
            </a:prstGeom>
            <a:noFill/>
          </p:spPr>
          <p:txBody>
            <a:bodyPr wrap="square" rtlCol="0">
              <a:spAutoFit/>
            </a:bodyPr>
            <a:lstStyle/>
            <a:p>
              <a:r>
                <a:rPr lang="en-US" altLang="zh-CN" sz="1000" dirty="0" err="1">
                  <a:solidFill>
                    <a:srgbClr val="C00000"/>
                  </a:solidFill>
                </a:rPr>
                <a:t>Xrootd</a:t>
              </a:r>
              <a:endParaRPr lang="zh-CN" altLang="en-US" sz="1000" dirty="0">
                <a:solidFill>
                  <a:srgbClr val="C00000"/>
                </a:solidFill>
              </a:endParaRPr>
            </a:p>
          </p:txBody>
        </p:sp>
        <p:sp>
          <p:nvSpPr>
            <p:cNvPr id="58" name="文本框 57"/>
            <p:cNvSpPr txBox="1"/>
            <p:nvPr/>
          </p:nvSpPr>
          <p:spPr>
            <a:xfrm>
              <a:off x="5606" y="7005"/>
              <a:ext cx="1078" cy="413"/>
            </a:xfrm>
            <a:prstGeom prst="rect">
              <a:avLst/>
            </a:prstGeom>
            <a:noFill/>
          </p:spPr>
          <p:txBody>
            <a:bodyPr wrap="square" rtlCol="0">
              <a:spAutoFit/>
            </a:bodyPr>
            <a:lstStyle/>
            <a:p>
              <a:r>
                <a:rPr lang="en-US" altLang="zh-CN" sz="1000" dirty="0" err="1">
                  <a:solidFill>
                    <a:srgbClr val="C00000"/>
                  </a:solidFill>
                </a:rPr>
                <a:t>Xrootd</a:t>
              </a:r>
              <a:endParaRPr lang="zh-CN" altLang="en-US" sz="1000" dirty="0">
                <a:solidFill>
                  <a:srgbClr val="C00000"/>
                </a:solidFill>
              </a:endParaRPr>
            </a:p>
          </p:txBody>
        </p:sp>
        <p:sp>
          <p:nvSpPr>
            <p:cNvPr id="59" name="文本框 58"/>
            <p:cNvSpPr txBox="1"/>
            <p:nvPr/>
          </p:nvSpPr>
          <p:spPr>
            <a:xfrm>
              <a:off x="5306" y="8277"/>
              <a:ext cx="1308" cy="438"/>
            </a:xfrm>
            <a:prstGeom prst="rect">
              <a:avLst/>
            </a:prstGeom>
            <a:noFill/>
          </p:spPr>
          <p:txBody>
            <a:bodyPr wrap="square" rtlCol="0">
              <a:spAutoFit/>
            </a:bodyPr>
            <a:lstStyle/>
            <a:p>
              <a:pPr algn="ctr"/>
              <a:r>
                <a:rPr lang="en-US" altLang="zh-CN" sz="1100" dirty="0"/>
                <a:t>3Gbps</a:t>
              </a:r>
              <a:r>
                <a:rPr lang="zh-CN" altLang="en-US" sz="1100" dirty="0"/>
                <a:t>专线</a:t>
              </a:r>
              <a:endParaRPr lang="en-US" altLang="zh-CN" sz="1100" dirty="0"/>
            </a:p>
          </p:txBody>
        </p:sp>
      </p:grpSp>
      <p:sp>
        <p:nvSpPr>
          <p:cNvPr id="29" name="矩形 28"/>
          <p:cNvSpPr/>
          <p:nvPr/>
        </p:nvSpPr>
        <p:spPr>
          <a:xfrm>
            <a:off x="8669238" y="3979786"/>
            <a:ext cx="1586230" cy="275590"/>
          </a:xfrm>
          <a:prstGeom prst="rect">
            <a:avLst/>
          </a:prstGeom>
          <a:solidFill>
            <a:schemeClr val="bg2"/>
          </a:solidFill>
          <a:ln>
            <a:solidFill>
              <a:schemeClr val="accent1"/>
            </a:solidFill>
          </a:ln>
        </p:spPr>
        <p:txBody>
          <a:bodyPr wrap="none" anchor="ctr" anchorCtr="0">
            <a:spAutoFit/>
          </a:bodyPr>
          <a:lstStyle/>
          <a:p>
            <a:pPr>
              <a:lnSpc>
                <a:spcPct val="100000"/>
              </a:lnSpc>
            </a:pPr>
            <a:r>
              <a:rPr lang="en-US" altLang="zh-CN" sz="1200" b="1" dirty="0">
                <a:latin typeface="微软雅黑" panose="020B0503020204020204" charset="-122"/>
                <a:ea typeface="微软雅黑" panose="020B0503020204020204" charset="-122"/>
              </a:rPr>
              <a:t>JUNO 实验数据传输</a:t>
            </a:r>
            <a:endParaRPr lang="en-US" altLang="zh-CN" sz="1400" b="1" dirty="0">
              <a:latin typeface="微软雅黑" panose="020B0503020204020204" charset="-122"/>
              <a:ea typeface="微软雅黑" panose="020B0503020204020204" charset="-122"/>
            </a:endParaRPr>
          </a:p>
        </p:txBody>
      </p:sp>
      <p:sp>
        <p:nvSpPr>
          <p:cNvPr id="30" name="矩形 29"/>
          <p:cNvSpPr/>
          <p:nvPr/>
        </p:nvSpPr>
        <p:spPr>
          <a:xfrm>
            <a:off x="7848691" y="6098904"/>
            <a:ext cx="3409950" cy="275590"/>
          </a:xfrm>
          <a:prstGeom prst="rect">
            <a:avLst/>
          </a:prstGeom>
          <a:solidFill>
            <a:schemeClr val="bg2"/>
          </a:solidFill>
          <a:ln>
            <a:solidFill>
              <a:schemeClr val="accent1"/>
            </a:solidFill>
          </a:ln>
        </p:spPr>
        <p:txBody>
          <a:bodyPr wrap="none" anchor="ctr" anchorCtr="0">
            <a:spAutoFit/>
          </a:bodyPr>
          <a:lstStyle/>
          <a:p>
            <a:pPr>
              <a:lnSpc>
                <a:spcPct val="100000"/>
              </a:lnSpc>
            </a:pPr>
            <a:r>
              <a:rPr lang="en-US" altLang="zh-CN" sz="1200" b="1" dirty="0">
                <a:latin typeface="微软雅黑" panose="020B0503020204020204" charset="-122"/>
                <a:ea typeface="微软雅黑" panose="020B0503020204020204" charset="-122"/>
              </a:rPr>
              <a:t>JUNO </a:t>
            </a:r>
            <a:r>
              <a:rPr lang="zh-CN" altLang="en-US" sz="1200" b="1" dirty="0">
                <a:latin typeface="微软雅黑" panose="020B0503020204020204" charset="-122"/>
                <a:ea typeface="微软雅黑" panose="020B0503020204020204" charset="-122"/>
              </a:rPr>
              <a:t>传输效果，持续跑满带宽</a:t>
            </a:r>
            <a:r>
              <a:rPr lang="en-US" altLang="zh-CN" sz="1200" b="1" dirty="0">
                <a:latin typeface="微软雅黑" panose="020B0503020204020204" charset="-122"/>
                <a:ea typeface="微软雅黑" panose="020B0503020204020204" charset="-122"/>
              </a:rPr>
              <a:t>,</a:t>
            </a:r>
            <a:r>
              <a:rPr lang="zh-CN" altLang="en-US" sz="1200" b="1" dirty="0">
                <a:latin typeface="微软雅黑" panose="020B0503020204020204" charset="-122"/>
                <a:ea typeface="微软雅黑" panose="020B0503020204020204" charset="-122"/>
              </a:rPr>
              <a:t>最大</a:t>
            </a:r>
            <a:r>
              <a:rPr lang="en-US" altLang="zh-CN" sz="1200" b="1" dirty="0">
                <a:solidFill>
                  <a:srgbClr val="C00000"/>
                </a:solidFill>
                <a:latin typeface="微软雅黑" panose="020B0503020204020204" charset="-122"/>
                <a:ea typeface="微软雅黑" panose="020B0503020204020204" charset="-122"/>
              </a:rPr>
              <a:t>2.777Gbs</a:t>
            </a:r>
          </a:p>
        </p:txBody>
      </p:sp>
      <p:sp>
        <p:nvSpPr>
          <p:cNvPr id="31" name="矩形 30"/>
          <p:cNvSpPr/>
          <p:nvPr/>
        </p:nvSpPr>
        <p:spPr>
          <a:xfrm>
            <a:off x="2707379" y="6091747"/>
            <a:ext cx="1795145" cy="275590"/>
          </a:xfrm>
          <a:prstGeom prst="rect">
            <a:avLst/>
          </a:prstGeom>
          <a:solidFill>
            <a:schemeClr val="bg2"/>
          </a:solidFill>
          <a:ln>
            <a:solidFill>
              <a:schemeClr val="accent1"/>
            </a:solidFill>
          </a:ln>
        </p:spPr>
        <p:txBody>
          <a:bodyPr wrap="none" anchor="ctr" anchorCtr="0">
            <a:spAutoFit/>
          </a:bodyPr>
          <a:lstStyle/>
          <a:p>
            <a:pPr>
              <a:lnSpc>
                <a:spcPct val="100000"/>
              </a:lnSpc>
            </a:pPr>
            <a:r>
              <a:rPr lang="en-US" altLang="zh-CN" sz="1200" b="1" dirty="0">
                <a:latin typeface="微软雅黑" panose="020B0503020204020204" charset="-122"/>
                <a:ea typeface="微软雅黑" panose="020B0503020204020204" charset="-122"/>
              </a:rPr>
              <a:t>LHAASO </a:t>
            </a:r>
            <a:r>
              <a:rPr lang="zh-CN" altLang="en-US" sz="1200" b="1" dirty="0">
                <a:latin typeface="微软雅黑" panose="020B0503020204020204" charset="-122"/>
                <a:ea typeface="微软雅黑" panose="020B0503020204020204" charset="-122"/>
              </a:rPr>
              <a:t>实验数据传输</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157754"/>
            <a:ext cx="11112279" cy="1007745"/>
          </a:xfrm>
        </p:spPr>
        <p:txBody>
          <a:bodyPr>
            <a:normAutofit/>
          </a:bodyPr>
          <a:lstStyle/>
          <a:p>
            <a:r>
              <a:rPr lang="zh-CN" altLang="en-US" dirty="0">
                <a:solidFill>
                  <a:srgbClr val="283C9D"/>
                </a:solidFill>
                <a:latin typeface="微软雅黑" panose="020B0503020204020204" charset="-122"/>
                <a:cs typeface="微软雅黑" panose="020B0503020204020204" charset="-122"/>
              </a:rPr>
              <a:t>部署及应用效果</a:t>
            </a:r>
            <a:r>
              <a:rPr lang="en-US" altLang="zh-CN" dirty="0">
                <a:solidFill>
                  <a:srgbClr val="283C9D"/>
                </a:solidFill>
                <a:latin typeface="微软雅黑" panose="020B0503020204020204" charset="-122"/>
                <a:cs typeface="微软雅黑" panose="020B0503020204020204" charset="-122"/>
              </a:rPr>
              <a:t>(3)-ALICPT/</a:t>
            </a:r>
            <a:r>
              <a:rPr lang="zh-CN" altLang="en-US" dirty="0">
                <a:solidFill>
                  <a:srgbClr val="283C9D"/>
                </a:solidFill>
                <a:latin typeface="微软雅黑" panose="020B0503020204020204" charset="-122"/>
                <a:cs typeface="微软雅黑" panose="020B0503020204020204" charset="-122"/>
              </a:rPr>
              <a:t>基因组</a:t>
            </a:r>
            <a:endParaRPr lang="zh-CN" altLang="en-US" dirty="0">
              <a:solidFill>
                <a:srgbClr val="283C9D"/>
              </a:solidFill>
              <a:latin typeface="微软雅黑" panose="020B0503020204020204" charset="-122"/>
              <a:cs typeface="微软雅黑" panose="020B0503020204020204" charset="-122"/>
              <a:sym typeface="+mn-ea"/>
            </a:endParaRPr>
          </a:p>
        </p:txBody>
      </p:sp>
      <p:sp>
        <p:nvSpPr>
          <p:cNvPr id="8" name="内容占位符 1"/>
          <p:cNvSpPr txBox="1"/>
          <p:nvPr/>
        </p:nvSpPr>
        <p:spPr>
          <a:xfrm>
            <a:off x="753577" y="7175915"/>
            <a:ext cx="6468137" cy="5546454"/>
          </a:xfrm>
          <a:prstGeom prst="rect">
            <a:avLst/>
          </a:prstGeom>
        </p:spPr>
        <p:txBody>
          <a:bodyPr vert="horz" lIns="91440" tIns="45720" rIns="91440" bIns="45720" rtlCol="0" anchor="t">
            <a:norm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indent="-342900"/>
            <a:endParaRPr lang="en-US" altLang="zh-CN" sz="1400" dirty="0">
              <a:latin typeface="Inter"/>
            </a:endParaRPr>
          </a:p>
        </p:txBody>
      </p:sp>
      <p:sp>
        <p:nvSpPr>
          <p:cNvPr id="36" name="内容占位符 1"/>
          <p:cNvSpPr txBox="1"/>
          <p:nvPr/>
        </p:nvSpPr>
        <p:spPr>
          <a:xfrm>
            <a:off x="263525" y="1341120"/>
            <a:ext cx="5753735" cy="4662805"/>
          </a:xfrm>
          <a:prstGeom prst="rect">
            <a:avLst/>
          </a:prstGeom>
        </p:spPr>
        <p:txBody>
          <a:bodyPr vert="horz" lIns="91440" tIns="45720" rIns="91440" bIns="45720" rtlCol="0" anchor="t">
            <a:norm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r>
              <a:rPr lang="zh-CN" altLang="en-US" sz="2000" b="1" dirty="0">
                <a:solidFill>
                  <a:schemeClr val="tx1"/>
                </a:solidFill>
                <a:latin typeface="+mn-ea"/>
              </a:rPr>
              <a:t>作为</a:t>
            </a:r>
            <a:r>
              <a:rPr lang="en-US" altLang="zh-CN" sz="2000" b="1" dirty="0">
                <a:solidFill>
                  <a:schemeClr val="tx1"/>
                </a:solidFill>
                <a:latin typeface="+mn-ea"/>
              </a:rPr>
              <a:t>DOMAS-</a:t>
            </a:r>
            <a:r>
              <a:rPr lang="zh-CN" altLang="en-US" sz="2000" b="1" dirty="0">
                <a:solidFill>
                  <a:schemeClr val="tx1"/>
                </a:solidFill>
                <a:latin typeface="+mn-ea"/>
              </a:rPr>
              <a:t>独立系统模式实现数据传输服务</a:t>
            </a:r>
            <a:endParaRPr lang="en-US" altLang="zh-CN" sz="2000" b="1" dirty="0">
              <a:solidFill>
                <a:schemeClr val="tx1"/>
              </a:solidFill>
              <a:latin typeface="+mn-ea"/>
            </a:endParaRPr>
          </a:p>
          <a:p>
            <a:r>
              <a:rPr lang="zh-CN" altLang="en-US" sz="2000" b="1" dirty="0">
                <a:solidFill>
                  <a:schemeClr val="tx1"/>
                </a:solidFill>
                <a:latin typeface="+mn-ea"/>
              </a:rPr>
              <a:t>采用</a:t>
            </a:r>
            <a:r>
              <a:rPr lang="zh-CN" altLang="en-US" sz="2000" b="1" dirty="0">
                <a:solidFill>
                  <a:srgbClr val="C00000"/>
                </a:solidFill>
                <a:latin typeface="+mn-ea"/>
              </a:rPr>
              <a:t>集群传输、多任务及多线程并发</a:t>
            </a:r>
            <a:r>
              <a:rPr lang="zh-CN" altLang="en-US" sz="2000" b="1" dirty="0">
                <a:solidFill>
                  <a:schemeClr val="tx1"/>
                </a:solidFill>
                <a:latin typeface="+mn-ea"/>
              </a:rPr>
              <a:t>机制保障传输性能，</a:t>
            </a:r>
            <a:r>
              <a:rPr lang="en-US" altLang="zh-CN" sz="2000" b="1" dirty="0">
                <a:solidFill>
                  <a:srgbClr val="C00000"/>
                </a:solidFill>
                <a:latin typeface="+mn-ea"/>
              </a:rPr>
              <a:t>checksum</a:t>
            </a:r>
            <a:r>
              <a:rPr lang="zh-CN" altLang="en-US" sz="2000" b="1" dirty="0">
                <a:solidFill>
                  <a:srgbClr val="C00000"/>
                </a:solidFill>
                <a:latin typeface="+mn-ea"/>
              </a:rPr>
              <a:t>验证</a:t>
            </a:r>
            <a:r>
              <a:rPr lang="zh-CN" altLang="en-US" sz="2000" b="1" dirty="0">
                <a:solidFill>
                  <a:schemeClr val="tx1"/>
                </a:solidFill>
                <a:latin typeface="+mn-ea"/>
              </a:rPr>
              <a:t>保证可靠性</a:t>
            </a:r>
          </a:p>
          <a:p>
            <a:r>
              <a:rPr lang="zh-CN" altLang="en-US" sz="2000" b="1" dirty="0">
                <a:solidFill>
                  <a:schemeClr val="tx1"/>
                </a:solidFill>
                <a:latin typeface="+mn-ea"/>
              </a:rPr>
              <a:t>应用于科技网</a:t>
            </a:r>
            <a:r>
              <a:rPr lang="en-US" altLang="zh-CN" sz="2000" b="1" dirty="0">
                <a:solidFill>
                  <a:schemeClr val="tx1"/>
                </a:solidFill>
                <a:latin typeface="+mn-ea"/>
              </a:rPr>
              <a:t>/</a:t>
            </a:r>
            <a:r>
              <a:rPr lang="zh-CN" altLang="en-US" sz="2000" b="1" dirty="0">
                <a:solidFill>
                  <a:schemeClr val="tx1"/>
                </a:solidFill>
                <a:latin typeface="+mn-ea"/>
              </a:rPr>
              <a:t>专线网络数据传输</a:t>
            </a:r>
            <a:endParaRPr lang="en-US" altLang="zh-CN" sz="2000" b="1" dirty="0">
              <a:solidFill>
                <a:schemeClr val="tx1"/>
              </a:solidFill>
              <a:latin typeface="+mn-ea"/>
            </a:endParaRPr>
          </a:p>
          <a:p>
            <a:r>
              <a:rPr lang="zh-CN" altLang="en-US" sz="2000" b="1" dirty="0">
                <a:solidFill>
                  <a:schemeClr val="tx1"/>
                </a:solidFill>
                <a:latin typeface="+mn-ea"/>
              </a:rPr>
              <a:t>采用发送端 </a:t>
            </a:r>
            <a:r>
              <a:rPr lang="en-US" altLang="zh-CN" sz="2000" b="1" dirty="0">
                <a:solidFill>
                  <a:schemeClr val="tx1"/>
                </a:solidFill>
                <a:latin typeface="+mn-ea"/>
              </a:rPr>
              <a:t>- </a:t>
            </a:r>
            <a:r>
              <a:rPr lang="zh-CN" altLang="en-US" sz="2000" b="1" dirty="0">
                <a:solidFill>
                  <a:schemeClr val="tx1"/>
                </a:solidFill>
                <a:latin typeface="+mn-ea"/>
              </a:rPr>
              <a:t>接收端模式</a:t>
            </a:r>
            <a:endParaRPr lang="en-US" altLang="zh-CN" sz="2000" b="1" dirty="0">
              <a:solidFill>
                <a:schemeClr val="tx1"/>
              </a:solidFill>
              <a:latin typeface="+mn-ea"/>
            </a:endParaRPr>
          </a:p>
          <a:p>
            <a:r>
              <a:rPr lang="en-US" altLang="zh-CN" sz="2000" b="1" dirty="0">
                <a:solidFill>
                  <a:schemeClr val="tx1"/>
                </a:solidFill>
                <a:latin typeface="+mn-ea"/>
              </a:rPr>
              <a:t>ALICPT </a:t>
            </a:r>
            <a:r>
              <a:rPr lang="zh-CN" altLang="en-US" sz="2000" b="1" dirty="0">
                <a:solidFill>
                  <a:schemeClr val="tx1"/>
                </a:solidFill>
                <a:latin typeface="+mn-ea"/>
              </a:rPr>
              <a:t>实验数据传输（专线：集群对集群）</a:t>
            </a:r>
            <a:endParaRPr lang="en-US" altLang="zh-CN" sz="2000" b="1" dirty="0">
              <a:solidFill>
                <a:schemeClr val="tx1"/>
              </a:solidFill>
              <a:latin typeface="+mn-ea"/>
            </a:endParaRPr>
          </a:p>
          <a:p>
            <a:pPr lvl="1"/>
            <a:r>
              <a:rPr lang="zh-CN" altLang="en-US" sz="1600" dirty="0">
                <a:solidFill>
                  <a:schemeClr val="tx1"/>
                </a:solidFill>
                <a:latin typeface="+mn-ea"/>
              </a:rPr>
              <a:t>现场两台传输服务器作为发送端</a:t>
            </a:r>
            <a:endParaRPr lang="en-US" altLang="zh-CN" sz="1600" dirty="0">
              <a:solidFill>
                <a:schemeClr val="tx1"/>
              </a:solidFill>
              <a:latin typeface="+mn-ea"/>
            </a:endParaRPr>
          </a:p>
          <a:p>
            <a:pPr lvl="1"/>
            <a:r>
              <a:rPr lang="zh-CN" altLang="en-US" sz="1600" dirty="0">
                <a:solidFill>
                  <a:schemeClr val="tx1"/>
                </a:solidFill>
                <a:latin typeface="+mn-ea"/>
              </a:rPr>
              <a:t>高能所两台传输服务器作为接收端</a:t>
            </a:r>
            <a:endParaRPr lang="en-US" altLang="zh-CN" sz="1600" dirty="0">
              <a:solidFill>
                <a:schemeClr val="tx1"/>
              </a:solidFill>
              <a:latin typeface="+mn-ea"/>
            </a:endParaRPr>
          </a:p>
          <a:p>
            <a:r>
              <a:rPr lang="zh-CN" altLang="en-US" sz="2000" b="1" dirty="0">
                <a:solidFill>
                  <a:schemeClr val="tx1"/>
                </a:solidFill>
                <a:latin typeface="+mn-ea"/>
              </a:rPr>
              <a:t>组学数据传输（科技网：一对一）</a:t>
            </a:r>
            <a:endParaRPr lang="en-US" altLang="zh-CN" sz="2000" b="1" dirty="0">
              <a:solidFill>
                <a:schemeClr val="tx1"/>
              </a:solidFill>
              <a:latin typeface="+mn-ea"/>
            </a:endParaRPr>
          </a:p>
          <a:p>
            <a:pPr lvl="1"/>
            <a:r>
              <a:rPr lang="zh-CN" altLang="en-US" sz="1600" dirty="0">
                <a:latin typeface="+mn-ea"/>
              </a:rPr>
              <a:t>高能物理研究所一台服务器（</a:t>
            </a:r>
            <a:r>
              <a:rPr lang="en-US" altLang="zh-CN" sz="1600" dirty="0">
                <a:latin typeface="+mn-ea"/>
              </a:rPr>
              <a:t> 10Gbps</a:t>
            </a:r>
            <a:r>
              <a:rPr lang="zh-CN" altLang="en-US" sz="1600" dirty="0">
                <a:latin typeface="+mn-ea"/>
              </a:rPr>
              <a:t>网络接口卡）</a:t>
            </a:r>
            <a:endParaRPr lang="en-US" altLang="zh-CN" sz="1600" dirty="0">
              <a:latin typeface="+mn-ea"/>
            </a:endParaRPr>
          </a:p>
          <a:p>
            <a:pPr lvl="1"/>
            <a:r>
              <a:rPr lang="zh-CN" altLang="en-US" sz="1600" dirty="0">
                <a:latin typeface="+mn-ea"/>
              </a:rPr>
              <a:t>国家生物信息中心一台服务器（</a:t>
            </a:r>
            <a:r>
              <a:rPr lang="en-US" altLang="zh-CN" sz="1600" dirty="0">
                <a:solidFill>
                  <a:schemeClr val="tx1"/>
                </a:solidFill>
                <a:latin typeface="+mn-ea"/>
              </a:rPr>
              <a:t> 10Gbps</a:t>
            </a:r>
            <a:r>
              <a:rPr lang="zh-CN" altLang="en-US" sz="1600" dirty="0">
                <a:solidFill>
                  <a:schemeClr val="tx1"/>
                </a:solidFill>
                <a:latin typeface="+mn-ea"/>
              </a:rPr>
              <a:t>网络接口卡</a:t>
            </a:r>
            <a:r>
              <a:rPr lang="zh-CN" altLang="en-US" sz="1600" dirty="0">
                <a:latin typeface="+mn-ea"/>
              </a:rPr>
              <a:t>）</a:t>
            </a:r>
            <a:endParaRPr lang="en-US" altLang="zh-CN" sz="1600" dirty="0">
              <a:latin typeface="+mn-ea"/>
            </a:endParaRPr>
          </a:p>
          <a:p>
            <a:pPr marL="914400" lvl="2" indent="0">
              <a:buNone/>
            </a:pPr>
            <a:endParaRPr lang="en-US" altLang="zh-CN" sz="1600" kern="100" dirty="0">
              <a:latin typeface="楷体" panose="02010609060101010101" pitchFamily="49" charset="-122"/>
              <a:ea typeface="楷体" panose="02010609060101010101" pitchFamily="49"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405" y="3719830"/>
            <a:ext cx="5679440" cy="2044700"/>
          </a:xfrm>
          <a:prstGeom prst="rect">
            <a:avLst/>
          </a:prstGeom>
        </p:spPr>
      </p:pic>
      <p:sp>
        <p:nvSpPr>
          <p:cNvPr id="9" name="矩形 8"/>
          <p:cNvSpPr/>
          <p:nvPr/>
        </p:nvSpPr>
        <p:spPr>
          <a:xfrm>
            <a:off x="7711554" y="5888124"/>
            <a:ext cx="2580005" cy="275590"/>
          </a:xfrm>
          <a:prstGeom prst="rect">
            <a:avLst/>
          </a:prstGeom>
          <a:solidFill>
            <a:schemeClr val="bg2"/>
          </a:solidFill>
          <a:ln>
            <a:noFill/>
          </a:ln>
        </p:spPr>
        <p:txBody>
          <a:bodyPr wrap="none" anchor="ctr" anchorCtr="0">
            <a:spAutoFit/>
          </a:bodyPr>
          <a:lstStyle/>
          <a:p>
            <a:pPr>
              <a:lnSpc>
                <a:spcPct val="100000"/>
              </a:lnSpc>
            </a:pPr>
            <a:r>
              <a:rPr lang="zh-CN" altLang="en-US" sz="1200" b="1" dirty="0">
                <a:latin typeface="微软雅黑" panose="020B0503020204020204" charset="-122"/>
                <a:ea typeface="微软雅黑" panose="020B0503020204020204" charset="-122"/>
              </a:rPr>
              <a:t>组学数据传输效果，最大</a:t>
            </a:r>
            <a:r>
              <a:rPr lang="en-US" altLang="zh-CN" sz="1200" b="1" dirty="0">
                <a:solidFill>
                  <a:srgbClr val="C00000"/>
                </a:solidFill>
                <a:latin typeface="微软雅黑" panose="020B0503020204020204" charset="-122"/>
                <a:ea typeface="微软雅黑" panose="020B0503020204020204" charset="-122"/>
              </a:rPr>
              <a:t>9.35Gbps</a:t>
            </a:r>
          </a:p>
        </p:txBody>
      </p:sp>
      <p:sp>
        <p:nvSpPr>
          <p:cNvPr id="11" name="矩形 10"/>
          <p:cNvSpPr/>
          <p:nvPr/>
        </p:nvSpPr>
        <p:spPr>
          <a:xfrm>
            <a:off x="7954873" y="3287651"/>
            <a:ext cx="1888490" cy="306705"/>
          </a:xfrm>
          <a:prstGeom prst="rect">
            <a:avLst/>
          </a:prstGeom>
          <a:solidFill>
            <a:schemeClr val="bg2"/>
          </a:solidFill>
          <a:ln>
            <a:noFill/>
          </a:ln>
        </p:spPr>
        <p:txBody>
          <a:bodyPr wrap="none" anchor="ctr" anchorCtr="0">
            <a:spAutoFit/>
          </a:bodyPr>
          <a:lstStyle/>
          <a:p>
            <a:pPr lvl="0" algn="ctr">
              <a:buClrTx/>
              <a:buSzTx/>
              <a:buFontTx/>
            </a:pPr>
            <a:r>
              <a:rPr lang="zh-CN" altLang="en-US" sz="1200" b="1" dirty="0">
                <a:latin typeface="微软雅黑" panose="020B0503020204020204" charset="-122"/>
                <a:ea typeface="微软雅黑" panose="020B0503020204020204" charset="-122"/>
                <a:sym typeface="+mn-ea"/>
              </a:rPr>
              <a:t>ALICPT实验数据传输</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6737" y="1413277"/>
            <a:ext cx="5694533" cy="171452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157754"/>
            <a:ext cx="11112279" cy="1007745"/>
          </a:xfrm>
        </p:spPr>
        <p:txBody>
          <a:bodyPr>
            <a:normAutofit/>
          </a:bodyPr>
          <a:lstStyle/>
          <a:p>
            <a:r>
              <a:rPr lang="zh-CN" altLang="en-US" sz="3600" dirty="0">
                <a:solidFill>
                  <a:srgbClr val="283C9D"/>
                </a:solidFill>
                <a:latin typeface="+mj-lt"/>
                <a:ea typeface="+mj-ea"/>
                <a:cs typeface="+mj-cs"/>
              </a:rPr>
              <a:t>部署及应用效果总结</a:t>
            </a:r>
            <a:endParaRPr lang="zh-CN" altLang="en-US" sz="3600" dirty="0">
              <a:solidFill>
                <a:srgbClr val="283C9D"/>
              </a:solidFill>
              <a:latin typeface="+mj-lt"/>
              <a:ea typeface="+mj-ea"/>
              <a:cs typeface="+mj-cs"/>
              <a:sym typeface="+mn-ea"/>
            </a:endParaRPr>
          </a:p>
        </p:txBody>
      </p:sp>
      <p:sp>
        <p:nvSpPr>
          <p:cNvPr id="67" name="文本框 66"/>
          <p:cNvSpPr txBox="1"/>
          <p:nvPr/>
        </p:nvSpPr>
        <p:spPr>
          <a:xfrm>
            <a:off x="0" y="908720"/>
            <a:ext cx="12192000" cy="739370"/>
          </a:xfrm>
          <a:prstGeom prst="rect">
            <a:avLst/>
          </a:prstGeom>
          <a:noFill/>
        </p:spPr>
        <p:txBody>
          <a:bodyPr wrap="square">
            <a:spAutoFit/>
          </a:bodyPr>
          <a:lstStyle/>
          <a:p>
            <a:pPr marL="285750" marR="0" lvl="0" indent="-285750" algn="l" defTabSz="1238250" rtl="0" eaLnBrk="1" fontAlgn="auto" latinLnBrk="0" hangingPunct="1">
              <a:lnSpc>
                <a:spcPct val="130000"/>
              </a:lnSpc>
              <a:spcBef>
                <a:spcPts val="600"/>
              </a:spcBef>
              <a:spcAft>
                <a:spcPts val="0"/>
              </a:spcAft>
              <a:buClrTx/>
              <a:buSzTx/>
              <a:buFont typeface="Wingdings" panose="05000000000000000000" pitchFamily="2" charset="2"/>
              <a:buChar char="l"/>
              <a:defRPr/>
            </a:pPr>
            <a:r>
              <a:rPr lang="zh-CN" altLang="en-US" sz="17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实现通用数据传输软件快速开发和部署，基于</a:t>
            </a:r>
            <a:r>
              <a:rPr lang="en-US" altLang="zh-CN" sz="17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DOMAS</a:t>
            </a:r>
            <a:r>
              <a:rPr lang="zh-CN" altLang="en-US" sz="1700" b="1" dirty="0">
                <a:solidFill>
                  <a:prstClr val="black"/>
                </a:solidFill>
                <a:latin typeface="微软雅黑" panose="020B0503020204020204" pitchFamily="34" charset="-122"/>
                <a:ea typeface="微软雅黑" panose="020B0503020204020204" pitchFamily="34" charset="-122"/>
                <a:sym typeface="+mn-ea"/>
              </a:rPr>
              <a:t>架构，面向</a:t>
            </a:r>
            <a:r>
              <a:rPr lang="zh-CN" altLang="en-US" sz="1700" b="1" noProof="0" dirty="0">
                <a:ln>
                  <a:noFill/>
                </a:ln>
                <a:solidFill>
                  <a:srgbClr val="C00000"/>
                </a:solidFill>
                <a:effectLst/>
                <a:uLnTx/>
                <a:uFillTx/>
                <a:latin typeface="微软雅黑" panose="020B0503020204020204" pitchFamily="34" charset="-122"/>
                <a:ea typeface="微软雅黑" panose="020B0503020204020204" pitchFamily="34" charset="-122"/>
                <a:sym typeface="+mn-ea"/>
              </a:rPr>
              <a:t>高能所</a:t>
            </a:r>
            <a:r>
              <a:rPr lang="zh-CN" altLang="en-US" sz="17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大装置研发</a:t>
            </a:r>
            <a:r>
              <a:rPr lang="zh-CN" altLang="en-US" sz="1700" b="1" dirty="0">
                <a:solidFill>
                  <a:prstClr val="black"/>
                </a:solidFill>
                <a:latin typeface="微软雅黑" panose="020B0503020204020204" pitchFamily="34" charset="-122"/>
                <a:ea typeface="微软雅黑" panose="020B0503020204020204" pitchFamily="34" charset="-122"/>
                <a:sym typeface="+mn-ea"/>
              </a:rPr>
              <a:t>，适配不同网络和存储，实现</a:t>
            </a:r>
            <a:r>
              <a:rPr lang="zh-CN" altLang="en-US" sz="1700" b="1" dirty="0">
                <a:solidFill>
                  <a:srgbClr val="C00000"/>
                </a:solidFill>
                <a:latin typeface="微软雅黑" panose="020B0503020204020204" pitchFamily="34" charset="-122"/>
                <a:ea typeface="微软雅黑" panose="020B0503020204020204" pitchFamily="34" charset="-122"/>
                <a:sym typeface="+mn-ea"/>
              </a:rPr>
              <a:t>大规模科研数据高性能和高可靠传输，</a:t>
            </a:r>
            <a:r>
              <a:rPr lang="zh-CN" altLang="en-US" sz="1700" b="1" dirty="0">
                <a:solidFill>
                  <a:prstClr val="black"/>
                </a:solidFill>
                <a:latin typeface="微软雅黑" panose="020B0503020204020204" pitchFamily="34" charset="-122"/>
                <a:ea typeface="微软雅黑" panose="020B0503020204020204" pitchFamily="34" charset="-122"/>
                <a:sym typeface="+mn-ea"/>
              </a:rPr>
              <a:t>推广</a:t>
            </a:r>
            <a:r>
              <a:rPr lang="zh-CN" altLang="en-US" sz="1700" b="1" dirty="0">
                <a:solidFill>
                  <a:srgbClr val="C00000"/>
                </a:solidFill>
                <a:latin typeface="微软雅黑" panose="020B0503020204020204" pitchFamily="34" charset="-122"/>
                <a:ea typeface="微软雅黑" panose="020B0503020204020204" pitchFamily="34" charset="-122"/>
                <a:sym typeface="+mn-ea"/>
              </a:rPr>
              <a:t>国内合作</a:t>
            </a:r>
            <a:r>
              <a:rPr lang="en-US" altLang="zh-CN" sz="1700" b="1" dirty="0">
                <a:solidFill>
                  <a:srgbClr val="C00000"/>
                </a:solidFill>
                <a:latin typeface="微软雅黑" panose="020B0503020204020204" pitchFamily="34" charset="-122"/>
                <a:ea typeface="微软雅黑" panose="020B0503020204020204" pitchFamily="34" charset="-122"/>
                <a:sym typeface="+mn-ea"/>
              </a:rPr>
              <a:t>(</a:t>
            </a:r>
            <a:r>
              <a:rPr lang="zh-CN" altLang="en-US" sz="1700" b="1" dirty="0">
                <a:solidFill>
                  <a:srgbClr val="C00000"/>
                </a:solidFill>
                <a:latin typeface="微软雅黑" panose="020B0503020204020204" pitchFamily="34" charset="-122"/>
                <a:ea typeface="微软雅黑" panose="020B0503020204020204" pitchFamily="34" charset="-122"/>
                <a:sym typeface="+mn-ea"/>
              </a:rPr>
              <a:t>上海光源、</a:t>
            </a:r>
            <a:r>
              <a:rPr lang="zh-CN" altLang="en-US" sz="1700" b="1" dirty="0">
                <a:solidFill>
                  <a:srgbClr val="C00000"/>
                </a:solidFill>
                <a:latin typeface="微软雅黑" panose="020B0503020204020204" pitchFamily="34" charset="-122"/>
                <a:ea typeface="微软雅黑" panose="020B0503020204020204" pitchFamily="34" charset="-122"/>
              </a:rPr>
              <a:t>国家基因组科学数据中心</a:t>
            </a:r>
            <a:r>
              <a:rPr lang="en-US" altLang="zh-CN" sz="1700" b="1" dirty="0">
                <a:solidFill>
                  <a:srgbClr val="C00000"/>
                </a:solidFill>
                <a:latin typeface="微软雅黑" panose="020B0503020204020204" pitchFamily="34" charset="-122"/>
                <a:ea typeface="微软雅黑" panose="020B0503020204020204" pitchFamily="34" charset="-122"/>
                <a:sym typeface="+mn-ea"/>
              </a:rPr>
              <a:t>)</a:t>
            </a:r>
            <a:r>
              <a:rPr lang="zh-CN" altLang="en-US" sz="1700" b="1" dirty="0">
                <a:solidFill>
                  <a:prstClr val="black"/>
                </a:solidFill>
                <a:latin typeface="微软雅黑" panose="020B0503020204020204" pitchFamily="34" charset="-122"/>
                <a:ea typeface="微软雅黑" panose="020B0503020204020204" pitchFamily="34" charset="-122"/>
                <a:sym typeface="+mn-ea"/>
              </a:rPr>
              <a:t>，逐步</a:t>
            </a:r>
            <a:r>
              <a:rPr lang="zh-CN" altLang="en-US" sz="1700" b="1" i="0" dirty="0">
                <a:solidFill>
                  <a:srgbClr val="000000"/>
                </a:solidFill>
                <a:effectLst/>
                <a:latin typeface="Inter"/>
              </a:rPr>
              <a:t>构建跨机构科研数据高效传输生态</a:t>
            </a:r>
            <a:endParaRPr lang="en-US" altLang="zh-CN" sz="17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endParaRPr>
          </a:p>
        </p:txBody>
      </p:sp>
      <p:pic>
        <p:nvPicPr>
          <p:cNvPr id="4" name="图片 3">
            <a:extLst>
              <a:ext uri="{FF2B5EF4-FFF2-40B4-BE49-F238E27FC236}">
                <a16:creationId xmlns:a16="http://schemas.microsoft.com/office/drawing/2014/main" id="{768CD01E-E003-4388-8830-AE5EB7D410CA}"/>
              </a:ext>
            </a:extLst>
          </p:cNvPr>
          <p:cNvPicPr>
            <a:picLocks noChangeAspect="1"/>
          </p:cNvPicPr>
          <p:nvPr/>
        </p:nvPicPr>
        <p:blipFill>
          <a:blip r:embed="rId3"/>
          <a:stretch>
            <a:fillRect/>
          </a:stretch>
        </p:blipFill>
        <p:spPr>
          <a:xfrm>
            <a:off x="1333360" y="1706819"/>
            <a:ext cx="9525279" cy="474651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圆角 41"/>
          <p:cNvSpPr/>
          <p:nvPr>
            <p:custDataLst>
              <p:tags r:id="rId1"/>
            </p:custDataLst>
          </p:nvPr>
        </p:nvSpPr>
        <p:spPr>
          <a:xfrm>
            <a:off x="695325" y="5013325"/>
            <a:ext cx="4809490" cy="1343660"/>
          </a:xfrm>
          <a:prstGeom prst="roundRect">
            <a:avLst>
              <a:gd name="adj" fmla="val 6567"/>
            </a:avLst>
          </a:prstGeom>
          <a:gradFill>
            <a:gsLst>
              <a:gs pos="0">
                <a:srgbClr val="283C9D">
                  <a:alpha val="0"/>
                </a:srgbClr>
              </a:gs>
              <a:gs pos="80000">
                <a:srgbClr val="283C9D">
                  <a:alpha val="8000"/>
                </a:srgb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rIns="0" bIns="0" numCol="1" spcCol="0" rtlCol="0" fromWordArt="0" anchor="ctr" anchorCtr="0" forceAA="0" compatLnSpc="1">
            <a:noAutofit/>
          </a:bodyPr>
          <a:lstStyle/>
          <a:p>
            <a:pPr lvl="1" algn="l">
              <a:buClrTx/>
              <a:buSzTx/>
              <a:buFontTx/>
            </a:pPr>
            <a:endParaRPr lang="zh-CN" altLang="en-US" dirty="0">
              <a:sym typeface="+mn-ea"/>
            </a:endParaRPr>
          </a:p>
        </p:txBody>
      </p:sp>
      <p:sp>
        <p:nvSpPr>
          <p:cNvPr id="3" name="标题 2"/>
          <p:cNvSpPr>
            <a:spLocks noGrp="1"/>
          </p:cNvSpPr>
          <p:nvPr>
            <p:ph type="title"/>
          </p:nvPr>
        </p:nvSpPr>
        <p:spPr>
          <a:xfrm>
            <a:off x="1343472" y="181425"/>
            <a:ext cx="10515600" cy="663575"/>
          </a:xfrm>
        </p:spPr>
        <p:txBody>
          <a:bodyPr/>
          <a:lstStyle/>
          <a:p>
            <a:r>
              <a:rPr lang="zh-CN" altLang="en-US" dirty="0">
                <a:solidFill>
                  <a:srgbClr val="283C9D"/>
                </a:solidFill>
              </a:rPr>
              <a:t>基于网格的数据传输计划</a:t>
            </a:r>
          </a:p>
        </p:txBody>
      </p:sp>
      <p:pic>
        <p:nvPicPr>
          <p:cNvPr id="5" name="图片 4"/>
          <p:cNvPicPr>
            <a:picLocks noChangeAspect="1"/>
          </p:cNvPicPr>
          <p:nvPr/>
        </p:nvPicPr>
        <p:blipFill rotWithShape="1">
          <a:blip r:embed="rId4"/>
          <a:srcRect t="3253"/>
          <a:stretch>
            <a:fillRect/>
          </a:stretch>
        </p:blipFill>
        <p:spPr>
          <a:xfrm>
            <a:off x="8132505" y="931925"/>
            <a:ext cx="3868150" cy="2314122"/>
          </a:xfrm>
          <a:prstGeom prst="rect">
            <a:avLst/>
          </a:prstGeom>
        </p:spPr>
      </p:pic>
      <p:sp>
        <p:nvSpPr>
          <p:cNvPr id="13" name="文本框 12"/>
          <p:cNvSpPr txBox="1"/>
          <p:nvPr/>
        </p:nvSpPr>
        <p:spPr>
          <a:xfrm>
            <a:off x="263525" y="932180"/>
            <a:ext cx="7632700" cy="5937250"/>
          </a:xfrm>
          <a:prstGeom prst="rect">
            <a:avLst/>
          </a:prstGeom>
          <a:noFill/>
        </p:spPr>
        <p:txBody>
          <a:bodyPr wrap="square">
            <a:noAutofit/>
          </a:bodyPr>
          <a:lstStyle/>
          <a:p>
            <a:pPr marL="342900" lvl="1" indent="-342900">
              <a:lnSpc>
                <a:spcPct val="150000"/>
              </a:lnSpc>
              <a:spcBef>
                <a:spcPts val="900"/>
              </a:spcBef>
              <a:buSzPct val="100000"/>
              <a:buFont typeface="Wingdings" panose="05000000000000000000" charset="0"/>
              <a:buChar char="l"/>
            </a:pPr>
            <a:r>
              <a:rPr lang="zh-CN" altLang="en-US" b="1" dirty="0">
                <a:latin typeface="+mn-ea"/>
              </a:rPr>
              <a:t>高能物理国际网格</a:t>
            </a:r>
            <a:r>
              <a:rPr lang="en-US" altLang="zh-CN" b="1" dirty="0">
                <a:latin typeface="+mn-ea"/>
              </a:rPr>
              <a:t> (</a:t>
            </a:r>
            <a:r>
              <a:rPr lang="en-US" altLang="zh-CN" b="1" dirty="0" err="1">
                <a:latin typeface="+mn-ea"/>
              </a:rPr>
              <a:t>Wordwide</a:t>
            </a:r>
            <a:r>
              <a:rPr lang="en-US" altLang="zh-CN" b="1" dirty="0">
                <a:latin typeface="+mn-ea"/>
              </a:rPr>
              <a:t> LHC Computing Grid) </a:t>
            </a:r>
            <a:r>
              <a:rPr lang="zh-CN" altLang="en-US" b="1" dirty="0">
                <a:latin typeface="+mn-ea"/>
              </a:rPr>
              <a:t>使用</a:t>
            </a:r>
            <a:r>
              <a:rPr lang="en-US" altLang="zh-CN" b="1" dirty="0">
                <a:latin typeface="+mn-ea"/>
              </a:rPr>
              <a:t>FTS3</a:t>
            </a:r>
            <a:r>
              <a:rPr lang="zh-CN" altLang="en-US" b="1" dirty="0">
                <a:latin typeface="+mn-ea"/>
              </a:rPr>
              <a:t>提供数据迁移服务，分发来自</a:t>
            </a:r>
            <a:r>
              <a:rPr lang="en-US" altLang="zh-CN" b="1" dirty="0">
                <a:latin typeface="+mn-ea"/>
              </a:rPr>
              <a:t>CERN LHC</a:t>
            </a:r>
            <a:r>
              <a:rPr lang="zh-CN" altLang="en-US" b="1" dirty="0">
                <a:latin typeface="+mn-ea"/>
              </a:rPr>
              <a:t>的数</a:t>
            </a:r>
            <a:r>
              <a:rPr lang="en-US" altLang="zh-CN" b="1" dirty="0">
                <a:latin typeface="+mn-ea"/>
              </a:rPr>
              <a:t>PB</a:t>
            </a:r>
            <a:r>
              <a:rPr lang="zh-CN" altLang="en-US" b="1" dirty="0">
                <a:latin typeface="+mn-ea"/>
              </a:rPr>
              <a:t>数据</a:t>
            </a:r>
            <a:endParaRPr lang="en-US" altLang="zh-CN" b="1" dirty="0">
              <a:latin typeface="+mn-ea"/>
            </a:endParaRPr>
          </a:p>
          <a:p>
            <a:pPr marL="182880" lvl="1" indent="-182880">
              <a:spcBef>
                <a:spcPts val="900"/>
              </a:spcBef>
              <a:buSzPct val="100000"/>
              <a:buFont typeface="Wingdings" panose="05000000000000000000" pitchFamily="2" charset="2"/>
              <a:buChar char="l"/>
            </a:pPr>
            <a:r>
              <a:rPr lang="en-US" altLang="zh-CN" sz="1600" dirty="0">
                <a:latin typeface="+mn-ea"/>
              </a:rPr>
              <a:t> </a:t>
            </a:r>
            <a:r>
              <a:rPr lang="en-US" altLang="zh-CN" b="1" dirty="0">
                <a:solidFill>
                  <a:srgbClr val="283C9D"/>
                </a:solidFill>
                <a:latin typeface="+mn-ea"/>
              </a:rPr>
              <a:t> </a:t>
            </a:r>
            <a:r>
              <a:rPr lang="zh-CN" altLang="en-US" b="1" dirty="0">
                <a:solidFill>
                  <a:schemeClr val="tx1"/>
                </a:solidFill>
                <a:latin typeface="+mn-ea"/>
              </a:rPr>
              <a:t>高能物理研究所作为</a:t>
            </a:r>
            <a:r>
              <a:rPr lang="en-US" altLang="zh-CN" b="1" dirty="0">
                <a:solidFill>
                  <a:schemeClr val="tx1"/>
                </a:solidFill>
                <a:latin typeface="+mn-ea"/>
              </a:rPr>
              <a:t>WLCG</a:t>
            </a:r>
            <a:r>
              <a:rPr lang="zh-CN" altLang="en-US" b="1" dirty="0">
                <a:solidFill>
                  <a:schemeClr val="tx1"/>
                </a:solidFill>
                <a:latin typeface="+mn-ea"/>
              </a:rPr>
              <a:t>的一级站点（</a:t>
            </a:r>
            <a:r>
              <a:rPr lang="en-US" altLang="zh-CN" b="1" kern="100" dirty="0">
                <a:solidFill>
                  <a:schemeClr val="tx1"/>
                </a:solidFill>
                <a:latin typeface="+mn-ea"/>
              </a:rPr>
              <a:t> Tier1 </a:t>
            </a:r>
            <a:r>
              <a:rPr lang="zh-CN" altLang="en-US" b="1" dirty="0">
                <a:solidFill>
                  <a:schemeClr val="tx1"/>
                </a:solidFill>
                <a:latin typeface="+mn-ea"/>
              </a:rPr>
              <a:t>）</a:t>
            </a:r>
            <a:endParaRPr lang="en-US" altLang="zh-CN" b="1" dirty="0">
              <a:solidFill>
                <a:srgbClr val="283C9D"/>
              </a:solidFill>
              <a:latin typeface="+mn-ea"/>
            </a:endParaRPr>
          </a:p>
          <a:p>
            <a:pPr marL="742950" lvl="1" indent="-285750">
              <a:spcBef>
                <a:spcPts val="900"/>
              </a:spcBef>
              <a:buSzPct val="100000"/>
              <a:buFont typeface="Wingdings" panose="05000000000000000000" charset="0"/>
              <a:buChar char="p"/>
            </a:pPr>
            <a:r>
              <a:rPr lang="en-US" altLang="zh-CN" sz="1600" kern="100" dirty="0" err="1">
                <a:latin typeface="+mn-ea"/>
              </a:rPr>
              <a:t>LHCb</a:t>
            </a:r>
            <a:r>
              <a:rPr lang="en-US" altLang="zh-CN" sz="1600" kern="100" dirty="0">
                <a:latin typeface="+mn-ea"/>
              </a:rPr>
              <a:t> Tier1</a:t>
            </a:r>
            <a:r>
              <a:rPr lang="zh-CN" altLang="en-US" sz="1600" kern="100" dirty="0">
                <a:latin typeface="+mn-ea"/>
              </a:rPr>
              <a:t>、</a:t>
            </a:r>
            <a:r>
              <a:rPr lang="en-US" altLang="zh-CN" sz="1600" kern="100" dirty="0">
                <a:latin typeface="+mn-ea"/>
              </a:rPr>
              <a:t>ATLAS Tier2</a:t>
            </a:r>
            <a:r>
              <a:rPr lang="zh-CN" altLang="en-US" sz="1600" kern="100" dirty="0">
                <a:latin typeface="+mn-ea"/>
              </a:rPr>
              <a:t>、</a:t>
            </a:r>
            <a:r>
              <a:rPr lang="en-US" altLang="zh-CN" sz="1600" kern="100" dirty="0">
                <a:latin typeface="+mn-ea"/>
              </a:rPr>
              <a:t>CMS Tier2</a:t>
            </a:r>
            <a:r>
              <a:rPr lang="zh-CN" altLang="en-US" sz="1600" kern="100" dirty="0">
                <a:latin typeface="+mn-ea"/>
              </a:rPr>
              <a:t>、</a:t>
            </a:r>
            <a:r>
              <a:rPr lang="en-US" altLang="zh-CN" sz="1600" kern="100" dirty="0">
                <a:latin typeface="+mn-ea"/>
              </a:rPr>
              <a:t>JUNO Tire 0</a:t>
            </a:r>
            <a:r>
              <a:rPr lang="zh-CN" altLang="en-US" sz="1600" kern="100" dirty="0">
                <a:latin typeface="+mn-ea"/>
              </a:rPr>
              <a:t>、</a:t>
            </a:r>
            <a:r>
              <a:rPr kumimoji="1" lang="en-US" altLang="zh-CN" sz="1600" dirty="0">
                <a:latin typeface="微软雅黑" panose="020B0503020204020204" charset="-122"/>
                <a:ea typeface="微软雅黑" panose="020B0503020204020204" charset="-122"/>
              </a:rPr>
              <a:t>ALICE</a:t>
            </a:r>
            <a:r>
              <a:rPr kumimoji="1" lang="zh-CN" altLang="en-US" sz="1600" dirty="0">
                <a:latin typeface="微软雅黑" panose="020B0503020204020204" charset="-122"/>
                <a:ea typeface="微软雅黑" panose="020B0503020204020204" charset="-122"/>
              </a:rPr>
              <a:t> </a:t>
            </a:r>
            <a:r>
              <a:rPr kumimoji="1" lang="en-US" altLang="zh-CN" sz="1600" dirty="0">
                <a:latin typeface="微软雅黑" panose="020B0503020204020204" charset="-122"/>
                <a:ea typeface="微软雅黑" panose="020B0503020204020204" charset="-122"/>
              </a:rPr>
              <a:t>Tier</a:t>
            </a:r>
            <a:r>
              <a:rPr kumimoji="1" lang="zh-CN" altLang="en-US" sz="1600" dirty="0">
                <a:latin typeface="微软雅黑" panose="020B0503020204020204" charset="-122"/>
                <a:ea typeface="微软雅黑" panose="020B0503020204020204" charset="-122"/>
              </a:rPr>
              <a:t>-</a:t>
            </a:r>
            <a:r>
              <a:rPr kumimoji="1" lang="en-US" altLang="zh-CN" sz="1600" dirty="0">
                <a:latin typeface="微软雅黑" panose="020B0503020204020204" charset="-122"/>
                <a:ea typeface="微软雅黑" panose="020B0503020204020204" charset="-122"/>
              </a:rPr>
              <a:t>2</a:t>
            </a:r>
            <a:endParaRPr lang="en-US" altLang="zh-CN" sz="1600" kern="100" dirty="0">
              <a:latin typeface="+mn-ea"/>
            </a:endParaRPr>
          </a:p>
          <a:p>
            <a:pPr marL="285750" lvl="1" indent="-285750">
              <a:spcBef>
                <a:spcPts val="900"/>
              </a:spcBef>
              <a:buSzPct val="100000"/>
              <a:buFont typeface="Wingdings" panose="05000000000000000000" charset="0"/>
              <a:buChar char="l"/>
            </a:pPr>
            <a:r>
              <a:rPr lang="en-US" altLang="zh-CN" b="1" dirty="0">
                <a:latin typeface="+mn-ea"/>
              </a:rPr>
              <a:t>FTS3</a:t>
            </a:r>
            <a:r>
              <a:rPr lang="zh-CN" altLang="en-US" b="1" dirty="0">
                <a:latin typeface="+mn-ea"/>
              </a:rPr>
              <a:t>提供数据迁移服务</a:t>
            </a:r>
            <a:endParaRPr lang="en-US" altLang="zh-CN" b="1" dirty="0">
              <a:latin typeface="+mn-ea"/>
            </a:endParaRPr>
          </a:p>
          <a:p>
            <a:pPr marL="742950" lvl="1" indent="-285750">
              <a:spcBef>
                <a:spcPts val="900"/>
              </a:spcBef>
              <a:buSzPct val="100000"/>
              <a:buFont typeface="Wingdings" panose="05000000000000000000" charset="0"/>
              <a:buChar char="p"/>
            </a:pPr>
            <a:r>
              <a:rPr lang="zh-CN" altLang="en-US" sz="1400" kern="100" dirty="0">
                <a:latin typeface="+mn-ea"/>
              </a:rPr>
              <a:t>支持</a:t>
            </a:r>
            <a:r>
              <a:rPr lang="en-US" altLang="zh-CN" sz="1400" kern="100" dirty="0" err="1">
                <a:latin typeface="+mn-ea"/>
              </a:rPr>
              <a:t>GridFTP</a:t>
            </a:r>
            <a:r>
              <a:rPr lang="zh-CN" altLang="zh-CN" sz="1400" kern="100" dirty="0">
                <a:latin typeface="+mn-ea"/>
              </a:rPr>
              <a:t>、</a:t>
            </a:r>
            <a:r>
              <a:rPr lang="en-US" altLang="zh-CN" sz="1400" kern="100" dirty="0" err="1">
                <a:latin typeface="+mn-ea"/>
              </a:rPr>
              <a:t>XRootD</a:t>
            </a:r>
            <a:r>
              <a:rPr lang="zh-CN" altLang="en-US" sz="1400" kern="100" dirty="0">
                <a:latin typeface="+mn-ea"/>
              </a:rPr>
              <a:t>和</a:t>
            </a:r>
            <a:r>
              <a:rPr lang="en-US" altLang="zh-CN" sz="1400" kern="100" dirty="0">
                <a:latin typeface="+mn-ea"/>
              </a:rPr>
              <a:t>HTTPS</a:t>
            </a:r>
            <a:r>
              <a:rPr lang="zh-CN" altLang="en-US" sz="1400" kern="100" dirty="0">
                <a:latin typeface="+mn-ea"/>
              </a:rPr>
              <a:t>等</a:t>
            </a:r>
          </a:p>
          <a:p>
            <a:pPr marL="742950" lvl="1" indent="-285750">
              <a:spcBef>
                <a:spcPts val="900"/>
              </a:spcBef>
              <a:buSzPct val="100000"/>
              <a:buFont typeface="Wingdings" panose="05000000000000000000" charset="0"/>
              <a:buChar char="p"/>
            </a:pPr>
            <a:r>
              <a:rPr lang="zh-CN" altLang="zh-CN" sz="1400" kern="100" dirty="0">
                <a:latin typeface="+mn-ea"/>
              </a:rPr>
              <a:t>第三方副本</a:t>
            </a:r>
            <a:r>
              <a:rPr lang="zh-CN" altLang="en-US" sz="1400" kern="100" dirty="0">
                <a:latin typeface="+mn-ea"/>
              </a:rPr>
              <a:t>拷贝</a:t>
            </a:r>
            <a:r>
              <a:rPr lang="zh-CN" altLang="zh-CN" sz="1400" kern="100" dirty="0">
                <a:latin typeface="+mn-ea"/>
              </a:rPr>
              <a:t>（</a:t>
            </a:r>
            <a:r>
              <a:rPr lang="en-US" altLang="zh-CN" sz="1400" kern="100" dirty="0">
                <a:latin typeface="+mn-ea"/>
              </a:rPr>
              <a:t>TPC</a:t>
            </a:r>
            <a:r>
              <a:rPr lang="zh-CN" altLang="zh-CN" sz="1400" kern="100" dirty="0">
                <a:latin typeface="+mn-ea"/>
              </a:rPr>
              <a:t>）</a:t>
            </a:r>
          </a:p>
          <a:p>
            <a:pPr marL="742950" lvl="1" indent="-285750">
              <a:spcBef>
                <a:spcPts val="900"/>
              </a:spcBef>
              <a:buSzPct val="100000"/>
              <a:buFont typeface="Wingdings" panose="05000000000000000000" charset="0"/>
              <a:buChar char="p"/>
            </a:pPr>
            <a:r>
              <a:rPr lang="zh-CN" altLang="en-US" sz="1400" kern="100" dirty="0">
                <a:latin typeface="+mn-ea"/>
              </a:rPr>
              <a:t>提供</a:t>
            </a:r>
            <a:r>
              <a:rPr lang="en-US" altLang="zh-CN" sz="1400" kern="100" dirty="0">
                <a:latin typeface="+mn-ea"/>
              </a:rPr>
              <a:t>Optimizer</a:t>
            </a:r>
            <a:r>
              <a:rPr lang="zh-CN" altLang="en-US" sz="1400" kern="100" dirty="0">
                <a:latin typeface="+mn-ea"/>
              </a:rPr>
              <a:t>组件</a:t>
            </a:r>
            <a:endParaRPr lang="en-US" altLang="zh-CN" dirty="0">
              <a:latin typeface="+mn-ea"/>
            </a:endParaRPr>
          </a:p>
          <a:p>
            <a:pPr marL="285750" lvl="1" indent="-285750">
              <a:spcBef>
                <a:spcPts val="900"/>
              </a:spcBef>
              <a:buSzPct val="100000"/>
              <a:buFont typeface="Wingdings" panose="05000000000000000000" charset="0"/>
              <a:buChar char="l"/>
            </a:pPr>
            <a:r>
              <a:rPr lang="en-US" altLang="zh-CN" b="1" dirty="0">
                <a:latin typeface="+mn-ea"/>
              </a:rPr>
              <a:t>HERD</a:t>
            </a:r>
            <a:r>
              <a:rPr lang="zh-CN" altLang="en-US" b="1" dirty="0">
                <a:latin typeface="+mn-ea"/>
              </a:rPr>
              <a:t>实验数据传输方案</a:t>
            </a:r>
            <a:endParaRPr lang="en-US" altLang="zh-CN" b="1" dirty="0">
              <a:latin typeface="+mn-ea"/>
            </a:endParaRPr>
          </a:p>
          <a:p>
            <a:pPr marL="742950" lvl="1" indent="-285750">
              <a:spcBef>
                <a:spcPts val="900"/>
              </a:spcBef>
              <a:buSzPct val="100000"/>
              <a:buFont typeface="Wingdings" panose="05000000000000000000" charset="0"/>
              <a:buChar char="p"/>
            </a:pPr>
            <a:r>
              <a:rPr lang="en-US" altLang="zh-CN" sz="1400" kern="100" dirty="0">
                <a:latin typeface="+mn-ea"/>
              </a:rPr>
              <a:t>FTS3</a:t>
            </a:r>
            <a:r>
              <a:rPr lang="zh-CN" altLang="en-US" sz="1400" kern="100" dirty="0">
                <a:latin typeface="+mn-ea"/>
              </a:rPr>
              <a:t>功能强大用于网格数据传输</a:t>
            </a:r>
          </a:p>
          <a:p>
            <a:pPr marL="742950" lvl="1" indent="-285750">
              <a:spcBef>
                <a:spcPts val="900"/>
              </a:spcBef>
              <a:buSzPct val="100000"/>
              <a:buFont typeface="Wingdings" panose="05000000000000000000" charset="0"/>
              <a:buChar char="p"/>
            </a:pPr>
            <a:r>
              <a:rPr lang="zh-CN" altLang="en-US" sz="1400" kern="100" dirty="0">
                <a:latin typeface="+mn-ea"/>
              </a:rPr>
              <a:t>高能物理数据传输系统用于空间应用中心</a:t>
            </a:r>
            <a:r>
              <a:rPr lang="en-US" altLang="zh-CN" sz="1400" kern="100" dirty="0">
                <a:latin typeface="+mn-ea"/>
              </a:rPr>
              <a:t>-</a:t>
            </a:r>
            <a:r>
              <a:rPr lang="zh-CN" altLang="en-US" sz="1400" kern="100" dirty="0">
                <a:latin typeface="+mn-ea"/>
              </a:rPr>
              <a:t>高能所数据中心</a:t>
            </a:r>
          </a:p>
          <a:p>
            <a:pPr marL="742950" lvl="1" indent="-285750">
              <a:spcBef>
                <a:spcPts val="900"/>
              </a:spcBef>
              <a:buSzPct val="100000"/>
              <a:buFont typeface="Wingdings" panose="05000000000000000000" charset="0"/>
              <a:buChar char="p"/>
            </a:pPr>
            <a:r>
              <a:rPr lang="zh-CN" altLang="en-US" sz="1400" kern="100" dirty="0">
                <a:solidFill>
                  <a:srgbClr val="283C9D"/>
                </a:solidFill>
                <a:latin typeface="+mn-ea"/>
                <a:sym typeface="+mn-ea"/>
              </a:rPr>
              <a:t>对标FTS3，实现基于OIDC的客户端认证</a:t>
            </a:r>
          </a:p>
          <a:p>
            <a:pPr marL="742950" lvl="1" indent="-285750">
              <a:spcBef>
                <a:spcPts val="900"/>
              </a:spcBef>
              <a:buSzPct val="100000"/>
              <a:buFont typeface="Wingdings" panose="05000000000000000000" charset="0"/>
              <a:buChar char="p"/>
            </a:pPr>
            <a:r>
              <a:rPr lang="zh-CN" altLang="en-US" sz="1400" kern="100" dirty="0">
                <a:solidFill>
                  <a:srgbClr val="283C9D"/>
                </a:solidFill>
                <a:latin typeface="+mn-ea"/>
                <a:sym typeface="+mn-ea"/>
              </a:rPr>
              <a:t>对标FTS3、提供标准的传输任务调度接口</a:t>
            </a:r>
          </a:p>
          <a:p>
            <a:pPr marL="742950" lvl="1" indent="-285750">
              <a:spcBef>
                <a:spcPts val="900"/>
              </a:spcBef>
              <a:buSzPct val="100000"/>
              <a:buFont typeface="Wingdings" panose="05000000000000000000" charset="0"/>
              <a:buChar char="p"/>
            </a:pPr>
            <a:r>
              <a:rPr lang="zh-CN" altLang="en-US" sz="1400" kern="100" dirty="0">
                <a:solidFill>
                  <a:srgbClr val="283C9D"/>
                </a:solidFill>
                <a:latin typeface="+mn-ea"/>
                <a:sym typeface="+mn-ea"/>
              </a:rPr>
              <a:t>对标FTS3、提供https数据传输协议</a:t>
            </a:r>
          </a:p>
          <a:p>
            <a:pPr marL="742950" lvl="1" indent="-285750">
              <a:spcBef>
                <a:spcPts val="900"/>
              </a:spcBef>
              <a:buSzPct val="100000"/>
              <a:buFont typeface="Wingdings" panose="05000000000000000000" charset="0"/>
              <a:buChar char="p"/>
            </a:pPr>
            <a:r>
              <a:rPr lang="zh-CN" altLang="en-US" sz="1400" kern="100" dirty="0">
                <a:solidFill>
                  <a:srgbClr val="283C9D"/>
                </a:solidFill>
                <a:latin typeface="+mn-ea"/>
                <a:sym typeface="+mn-ea"/>
              </a:rPr>
              <a:t>对标FTS3、实现Optimizer自适应并发传输任务算法</a:t>
            </a:r>
          </a:p>
          <a:p>
            <a:pPr marL="800100" lvl="1" indent="-342900">
              <a:spcBef>
                <a:spcPts val="900"/>
              </a:spcBef>
              <a:buSzPct val="60000"/>
              <a:buFont typeface="Wingdings" panose="05000000000000000000" pitchFamily="2" charset="2"/>
              <a:buChar char="l"/>
            </a:pPr>
            <a:endParaRPr lang="zh-CN" altLang="en-US" sz="1400" kern="100" dirty="0">
              <a:solidFill>
                <a:srgbClr val="283C9D"/>
              </a:solidFill>
              <a:latin typeface="+mn-ea"/>
              <a:sym typeface="+mn-ea"/>
            </a:endParaRPr>
          </a:p>
        </p:txBody>
      </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1882" b="2177"/>
          <a:stretch>
            <a:fillRect/>
          </a:stretch>
        </p:blipFill>
        <p:spPr>
          <a:xfrm>
            <a:off x="8904312" y="3222045"/>
            <a:ext cx="2664296" cy="2981348"/>
          </a:xfrm>
          <a:prstGeom prst="rect">
            <a:avLst/>
          </a:prstGeom>
        </p:spPr>
      </p:pic>
      <p:sp>
        <p:nvSpPr>
          <p:cNvPr id="9" name="矩形 8"/>
          <p:cNvSpPr/>
          <p:nvPr/>
        </p:nvSpPr>
        <p:spPr>
          <a:xfrm>
            <a:off x="9336360" y="6165304"/>
            <a:ext cx="1760418" cy="316369"/>
          </a:xfrm>
          <a:prstGeom prst="rect">
            <a:avLst/>
          </a:prstGeom>
        </p:spPr>
        <p:txBody>
          <a:bodyPr wrap="none">
            <a:spAutoFit/>
          </a:bodyPr>
          <a:lstStyle/>
          <a:p>
            <a:pPr>
              <a:lnSpc>
                <a:spcPct val="150000"/>
              </a:lnSpc>
            </a:pPr>
            <a:r>
              <a:rPr lang="en-US" altLang="zh-CN" sz="1100" b="1" dirty="0">
                <a:latin typeface="微软雅黑" panose="020B0503020204020204" charset="-122"/>
                <a:ea typeface="微软雅黑" panose="020B0503020204020204" charset="-122"/>
              </a:rPr>
              <a:t>HERD </a:t>
            </a:r>
            <a:r>
              <a:rPr lang="zh-CN" altLang="en-US" sz="1100" b="1" dirty="0">
                <a:latin typeface="微软雅黑" panose="020B0503020204020204" charset="-122"/>
                <a:ea typeface="微软雅黑" panose="020B0503020204020204" charset="-122"/>
              </a:rPr>
              <a:t>实验数据传输方案</a:t>
            </a:r>
            <a:endParaRPr lang="en-US" altLang="zh-CN" sz="1100" b="1" dirty="0">
              <a:latin typeface="微软雅黑" panose="020B0503020204020204" charset="-122"/>
              <a:ea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大科学装置</a:t>
            </a:r>
            <a:r>
              <a:rPr lang="en-US" altLang="zh-CN" sz="4000" dirty="0">
                <a:solidFill>
                  <a:srgbClr val="283C9D"/>
                </a:solidFill>
                <a:latin typeface="+mj-lt"/>
                <a:ea typeface="+mj-ea"/>
                <a:cs typeface="+mj-cs"/>
              </a:rPr>
              <a:t>-</a:t>
            </a:r>
            <a:r>
              <a:rPr lang="zh-CN" altLang="en-US" sz="4000" dirty="0">
                <a:solidFill>
                  <a:srgbClr val="283C9D"/>
                </a:solidFill>
                <a:latin typeface="+mj-lt"/>
                <a:ea typeface="+mj-ea"/>
                <a:cs typeface="+mj-cs"/>
              </a:rPr>
              <a:t>大科学数据</a:t>
            </a:r>
            <a:endParaRPr lang="zh-CN" altLang="en-US" sz="4000" dirty="0">
              <a:solidFill>
                <a:srgbClr val="283C9D"/>
              </a:solidFill>
              <a:latin typeface="+mj-lt"/>
              <a:ea typeface="+mj-ea"/>
              <a:cs typeface="+mj-cs"/>
              <a:sym typeface="+mn-ea"/>
            </a:endParaRPr>
          </a:p>
        </p:txBody>
      </p:sp>
      <p:sp>
        <p:nvSpPr>
          <p:cNvPr id="11" name="矩形 10"/>
          <p:cNvSpPr/>
          <p:nvPr/>
        </p:nvSpPr>
        <p:spPr>
          <a:xfrm>
            <a:off x="395535" y="980728"/>
            <a:ext cx="10885239" cy="1530419"/>
          </a:xfrm>
          <a:prstGeom prst="rect">
            <a:avLst/>
          </a:prstGeom>
        </p:spPr>
        <p:txBody>
          <a:bodyPr wrap="square">
            <a:spAutoFit/>
          </a:bodyPr>
          <a:lstStyle/>
          <a:p>
            <a:pPr indent="-342900">
              <a:lnSpc>
                <a:spcPct val="130000"/>
              </a:lnSpc>
              <a:buFont typeface="Wingdings" panose="05000000000000000000" pitchFamily="2" charset="2"/>
              <a:buChar char="l"/>
            </a:pPr>
            <a:r>
              <a:rPr lang="zh-CN" altLang="en-US" b="1" i="0" dirty="0">
                <a:solidFill>
                  <a:srgbClr val="283C9D"/>
                </a:solidFill>
                <a:effectLst/>
                <a:latin typeface="Segoe UI" panose="020B0502040204020203" pitchFamily="34" charset="0"/>
              </a:rPr>
              <a:t>高能物理实验数据量的量级变化</a:t>
            </a:r>
            <a:endParaRPr lang="en-US" altLang="zh-CN" b="1" i="0" dirty="0">
              <a:solidFill>
                <a:srgbClr val="283C9D"/>
              </a:solidFill>
              <a:effectLst/>
              <a:latin typeface="+mn-ea"/>
            </a:endParaRPr>
          </a:p>
          <a:p>
            <a:pPr indent="-342900">
              <a:lnSpc>
                <a:spcPct val="130000"/>
              </a:lnSpc>
              <a:buFont typeface="Wingdings" panose="05000000000000000000" pitchFamily="2" charset="2"/>
              <a:buChar char="l"/>
            </a:pPr>
            <a:r>
              <a:rPr lang="zh-CN" altLang="en-US" b="1" i="0" dirty="0">
                <a:effectLst/>
                <a:latin typeface="+mn-ea"/>
              </a:rPr>
              <a:t>数据量爆发式增长</a:t>
            </a:r>
            <a:r>
              <a:rPr lang="zh-CN" altLang="en-US" b="0" i="0" dirty="0">
                <a:effectLst/>
                <a:latin typeface="+mn-ea"/>
              </a:rPr>
              <a:t>：高能物理大科学装置的数据量已从</a:t>
            </a:r>
            <a:r>
              <a:rPr lang="en-US" altLang="zh-CN" b="0" i="0" dirty="0">
                <a:effectLst/>
                <a:latin typeface="+mn-ea"/>
              </a:rPr>
              <a:t>TB</a:t>
            </a:r>
            <a:r>
              <a:rPr lang="zh-CN" altLang="en-US" b="0" i="0" dirty="0">
                <a:effectLst/>
                <a:latin typeface="+mn-ea"/>
              </a:rPr>
              <a:t>级跃升至</a:t>
            </a:r>
            <a:r>
              <a:rPr lang="en-US" altLang="zh-CN" b="0" i="0" dirty="0">
                <a:effectLst/>
                <a:latin typeface="+mn-ea"/>
              </a:rPr>
              <a:t>PB</a:t>
            </a:r>
            <a:r>
              <a:rPr lang="zh-CN" altLang="en-US" b="0" i="0" dirty="0">
                <a:effectLst/>
                <a:latin typeface="+mn-ea"/>
              </a:rPr>
              <a:t>级，并正向</a:t>
            </a:r>
            <a:r>
              <a:rPr lang="en-US" altLang="zh-CN" b="0" i="0" dirty="0">
                <a:effectLst/>
                <a:latin typeface="+mn-ea"/>
              </a:rPr>
              <a:t>EB</a:t>
            </a:r>
            <a:r>
              <a:rPr lang="zh-CN" altLang="en-US" b="0" i="0" dirty="0">
                <a:effectLst/>
                <a:latin typeface="+mn-ea"/>
              </a:rPr>
              <a:t>级迈进。</a:t>
            </a:r>
            <a:endParaRPr lang="en-US" altLang="zh-CN" dirty="0">
              <a:latin typeface="楷体" panose="02010609060101010101" pitchFamily="49" charset="-122"/>
              <a:ea typeface="楷体" panose="02010609060101010101" pitchFamily="49" charset="-122"/>
            </a:endParaRPr>
          </a:p>
          <a:p>
            <a:pPr marL="285750" indent="-285750">
              <a:lnSpc>
                <a:spcPct val="130000"/>
              </a:lnSpc>
              <a:buFont typeface="Wingdings" panose="05000000000000000000" pitchFamily="2" charset="2"/>
              <a:buChar char="l"/>
            </a:pPr>
            <a:r>
              <a:rPr lang="en-US" altLang="zh-CN" b="1" dirty="0">
                <a:latin typeface="+mn-ea"/>
              </a:rPr>
              <a:t> CERN</a:t>
            </a:r>
            <a:r>
              <a:rPr lang="zh-CN" altLang="en-US" b="1" dirty="0">
                <a:latin typeface="+mn-ea"/>
              </a:rPr>
              <a:t>数据量增长：</a:t>
            </a:r>
            <a:r>
              <a:rPr lang="zh-CN" altLang="en-US" dirty="0">
                <a:latin typeface="+mn-ea"/>
              </a:rPr>
              <a:t>其数据产生量从</a:t>
            </a:r>
            <a:r>
              <a:rPr lang="en-US" altLang="zh-CN" dirty="0">
                <a:latin typeface="+mn-ea"/>
              </a:rPr>
              <a:t>2009</a:t>
            </a:r>
            <a:r>
              <a:rPr lang="zh-CN" altLang="en-US" dirty="0">
                <a:latin typeface="+mn-ea"/>
              </a:rPr>
              <a:t>年的约</a:t>
            </a:r>
            <a:r>
              <a:rPr lang="en-US" altLang="zh-CN" dirty="0">
                <a:latin typeface="+mn-ea"/>
              </a:rPr>
              <a:t>15 PB</a:t>
            </a:r>
            <a:r>
              <a:rPr lang="zh-CN" altLang="en-US" dirty="0">
                <a:latin typeface="+mn-ea"/>
              </a:rPr>
              <a:t>增长到</a:t>
            </a:r>
            <a:r>
              <a:rPr lang="en-US" altLang="zh-CN" dirty="0">
                <a:latin typeface="+mn-ea"/>
              </a:rPr>
              <a:t>2016</a:t>
            </a:r>
            <a:r>
              <a:rPr lang="zh-CN" altLang="en-US" dirty="0">
                <a:latin typeface="+mn-ea"/>
              </a:rPr>
              <a:t>年的约</a:t>
            </a:r>
            <a:r>
              <a:rPr lang="en-US" altLang="zh-CN" dirty="0">
                <a:latin typeface="+mn-ea"/>
              </a:rPr>
              <a:t>50 PB</a:t>
            </a:r>
            <a:r>
              <a:rPr lang="zh-CN" altLang="en-US" dirty="0">
                <a:latin typeface="+mn-ea"/>
              </a:rPr>
              <a:t>，</a:t>
            </a:r>
            <a:r>
              <a:rPr lang="en-US" altLang="zh-CN" dirty="0">
                <a:latin typeface="+mn-ea"/>
              </a:rPr>
              <a:t>2021</a:t>
            </a:r>
            <a:r>
              <a:rPr lang="zh-CN" altLang="en-US" dirty="0">
                <a:latin typeface="+mn-ea"/>
              </a:rPr>
              <a:t>年约</a:t>
            </a:r>
            <a:r>
              <a:rPr lang="en-US" altLang="zh-CN" dirty="0">
                <a:latin typeface="+mn-ea"/>
              </a:rPr>
              <a:t>180PB</a:t>
            </a:r>
            <a:r>
              <a:rPr lang="zh-CN" altLang="en-US" dirty="0">
                <a:latin typeface="+mn-ea"/>
              </a:rPr>
              <a:t>，</a:t>
            </a:r>
            <a:r>
              <a:rPr lang="en-US" altLang="zh-CN" dirty="0">
                <a:latin typeface="+mn-ea"/>
              </a:rPr>
              <a:t> 2025</a:t>
            </a:r>
            <a:r>
              <a:rPr lang="zh-CN" altLang="en-US" dirty="0">
                <a:latin typeface="+mn-ea"/>
              </a:rPr>
              <a:t>年预计</a:t>
            </a:r>
            <a:r>
              <a:rPr lang="en-US" altLang="zh-CN" dirty="0">
                <a:latin typeface="+mn-ea"/>
              </a:rPr>
              <a:t>350PB</a:t>
            </a:r>
            <a:r>
              <a:rPr lang="zh-CN" altLang="en-US" dirty="0">
                <a:latin typeface="+mn-ea"/>
              </a:rPr>
              <a:t>。</a:t>
            </a:r>
            <a:endParaRPr lang="en-US" altLang="zh-CN" sz="2000" b="1"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t="12880"/>
          <a:stretch>
            <a:fillRect/>
          </a:stretch>
        </p:blipFill>
        <p:spPr>
          <a:xfrm>
            <a:off x="839470" y="3386152"/>
            <a:ext cx="9845675" cy="2923168"/>
          </a:xfrm>
          <a:prstGeom prst="rect">
            <a:avLst/>
          </a:prstGeom>
        </p:spPr>
      </p:pic>
      <p:sp>
        <p:nvSpPr>
          <p:cNvPr id="5" name="矩形 4"/>
          <p:cNvSpPr/>
          <p:nvPr/>
        </p:nvSpPr>
        <p:spPr>
          <a:xfrm>
            <a:off x="3792220" y="3068955"/>
            <a:ext cx="3888105" cy="50419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3543945" y="2769053"/>
            <a:ext cx="4159250" cy="306705"/>
          </a:xfrm>
          <a:prstGeom prst="rect">
            <a:avLst/>
          </a:prstGeom>
          <a:noFill/>
        </p:spPr>
        <p:txBody>
          <a:bodyPr wrap="square" rtlCol="0">
            <a:spAutoFit/>
          </a:bodyPr>
          <a:lstStyle/>
          <a:p>
            <a:pPr algn="ctr"/>
            <a:r>
              <a:rPr lang="en-US" altLang="zh-CN" sz="1400" b="1" dirty="0">
                <a:latin typeface="微软雅黑" panose="020B0503020204020204" charset="-122"/>
                <a:ea typeface="微软雅黑" panose="020B0503020204020204" charset="-122"/>
                <a:cs typeface="微软雅黑" panose="020B0503020204020204" charset="-122"/>
              </a:rPr>
              <a:t>CERN</a:t>
            </a:r>
            <a:r>
              <a:rPr lang="zh-CN" altLang="en-US" sz="1400" b="1" dirty="0">
                <a:latin typeface="微软雅黑" panose="020B0503020204020204" charset="-122"/>
                <a:ea typeface="微软雅黑" panose="020B0503020204020204" charset="-122"/>
                <a:cs typeface="微软雅黑" panose="020B0503020204020204" charset="-122"/>
              </a:rPr>
              <a:t>高能物理实验数据量增长趋势</a:t>
            </a:r>
          </a:p>
        </p:txBody>
      </p:sp>
      <p:sp>
        <p:nvSpPr>
          <p:cNvPr id="6" name="矩形 5"/>
          <p:cNvSpPr/>
          <p:nvPr/>
        </p:nvSpPr>
        <p:spPr>
          <a:xfrm>
            <a:off x="551815" y="2637155"/>
            <a:ext cx="10728960" cy="3600450"/>
          </a:xfrm>
          <a:prstGeom prst="rect">
            <a:avLst/>
          </a:prstGeom>
          <a:noFill/>
          <a:ln>
            <a:solidFill>
              <a:srgbClr val="677CD7"/>
            </a:solidFill>
            <a:prstDash val="sysDot"/>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10344472" y="5390473"/>
            <a:ext cx="225425" cy="43243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Oval 5">
            <a:extLst>
              <a:ext uri="{FF2B5EF4-FFF2-40B4-BE49-F238E27FC236}">
                <a16:creationId xmlns:a16="http://schemas.microsoft.com/office/drawing/2014/main" id="{56C2CE38-CD55-4D9A-91FF-773FA45C1EF6}"/>
              </a:ext>
            </a:extLst>
          </p:cNvPr>
          <p:cNvSpPr/>
          <p:nvPr/>
        </p:nvSpPr>
        <p:spPr>
          <a:xfrm>
            <a:off x="3935761" y="4862921"/>
            <a:ext cx="917804" cy="755835"/>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0.25 EB</a:t>
            </a:r>
          </a:p>
        </p:txBody>
      </p:sp>
      <p:sp>
        <p:nvSpPr>
          <p:cNvPr id="27" name="Oval 9">
            <a:extLst>
              <a:ext uri="{FF2B5EF4-FFF2-40B4-BE49-F238E27FC236}">
                <a16:creationId xmlns:a16="http://schemas.microsoft.com/office/drawing/2014/main" id="{5C986510-49A4-4760-829E-3ABC3804BCAE}"/>
              </a:ext>
            </a:extLst>
          </p:cNvPr>
          <p:cNvSpPr/>
          <p:nvPr/>
        </p:nvSpPr>
        <p:spPr>
          <a:xfrm>
            <a:off x="5264679" y="4508806"/>
            <a:ext cx="1088549" cy="881667"/>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0.5 EB</a:t>
            </a:r>
          </a:p>
        </p:txBody>
      </p:sp>
      <p:sp>
        <p:nvSpPr>
          <p:cNvPr id="28" name="Oval 11">
            <a:extLst>
              <a:ext uri="{FF2B5EF4-FFF2-40B4-BE49-F238E27FC236}">
                <a16:creationId xmlns:a16="http://schemas.microsoft.com/office/drawing/2014/main" id="{145C9B5F-B1FC-46E1-A2A2-1D7603F59068}"/>
              </a:ext>
            </a:extLst>
          </p:cNvPr>
          <p:cNvSpPr/>
          <p:nvPr/>
        </p:nvSpPr>
        <p:spPr>
          <a:xfrm>
            <a:off x="6739873" y="3429000"/>
            <a:ext cx="1156327" cy="927071"/>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1.3 EB</a:t>
            </a:r>
          </a:p>
        </p:txBody>
      </p:sp>
      <p:sp>
        <p:nvSpPr>
          <p:cNvPr id="29" name="Oval 12">
            <a:extLst>
              <a:ext uri="{FF2B5EF4-FFF2-40B4-BE49-F238E27FC236}">
                <a16:creationId xmlns:a16="http://schemas.microsoft.com/office/drawing/2014/main" id="{8BCC625E-C571-46A6-9E42-70F3F87E6DA0}"/>
              </a:ext>
            </a:extLst>
          </p:cNvPr>
          <p:cNvSpPr>
            <a:spLocks noChangeAspect="1"/>
          </p:cNvSpPr>
          <p:nvPr/>
        </p:nvSpPr>
        <p:spPr>
          <a:xfrm>
            <a:off x="8729496" y="2769053"/>
            <a:ext cx="1398952" cy="1055068"/>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3.1 EB</a:t>
            </a:r>
          </a:p>
        </p:txBody>
      </p:sp>
      <p:sp>
        <p:nvSpPr>
          <p:cNvPr id="8" name="矩形 7">
            <a:extLst>
              <a:ext uri="{FF2B5EF4-FFF2-40B4-BE49-F238E27FC236}">
                <a16:creationId xmlns:a16="http://schemas.microsoft.com/office/drawing/2014/main" id="{F4CAC67D-D200-4358-90B4-3834786E5345}"/>
              </a:ext>
            </a:extLst>
          </p:cNvPr>
          <p:cNvSpPr/>
          <p:nvPr/>
        </p:nvSpPr>
        <p:spPr>
          <a:xfrm>
            <a:off x="9944383" y="5240838"/>
            <a:ext cx="432048" cy="576064"/>
          </a:xfrm>
          <a:prstGeom prst="rect">
            <a:avLst/>
          </a:prstGeom>
          <a:solidFill>
            <a:srgbClr val="DFE1F7"/>
          </a:solidFill>
          <a:ln>
            <a:solidFill>
              <a:srgbClr val="DFE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B0E7E997-A38B-4164-9ABF-B183D5ABB183}"/>
              </a:ext>
            </a:extLst>
          </p:cNvPr>
          <p:cNvSpPr/>
          <p:nvPr/>
        </p:nvSpPr>
        <p:spPr>
          <a:xfrm>
            <a:off x="9913323" y="5240838"/>
            <a:ext cx="432048" cy="576064"/>
          </a:xfrm>
          <a:prstGeom prst="rect">
            <a:avLst/>
          </a:prstGeom>
          <a:solidFill>
            <a:srgbClr val="DFE1F7"/>
          </a:solidFill>
          <a:ln>
            <a:solidFill>
              <a:srgbClr val="DFE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0" y="908685"/>
            <a:ext cx="12192000" cy="4853305"/>
          </a:xfrm>
          <a:prstGeom prst="roundRect">
            <a:avLst>
              <a:gd name="adj" fmla="val 0"/>
            </a:avLst>
          </a:prstGeom>
          <a:solidFill>
            <a:schemeClr val="bg1">
              <a:lumMod val="95000"/>
              <a:alpha val="2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a:xfrm>
            <a:off x="1341040" y="126845"/>
            <a:ext cx="10515600" cy="663575"/>
          </a:xfrm>
        </p:spPr>
        <p:txBody>
          <a:bodyPr/>
          <a:lstStyle/>
          <a:p>
            <a:r>
              <a:rPr lang="zh-CN" altLang="en-US" dirty="0">
                <a:solidFill>
                  <a:srgbClr val="283C9D"/>
                </a:solidFill>
              </a:rPr>
              <a:t>总结和展望</a:t>
            </a:r>
          </a:p>
        </p:txBody>
      </p:sp>
      <p:sp>
        <p:nvSpPr>
          <p:cNvPr id="107" name="内容占位符 1"/>
          <p:cNvSpPr txBox="1"/>
          <p:nvPr/>
        </p:nvSpPr>
        <p:spPr>
          <a:xfrm>
            <a:off x="6960235" y="1196340"/>
            <a:ext cx="4556760" cy="1990090"/>
          </a:xfrm>
          <a:prstGeom prst="rect">
            <a:avLst/>
          </a:prstGeom>
        </p:spPr>
        <p:txBody>
          <a:bodyPr vert="horz" lIns="91440" tIns="45720" rIns="91440" bIns="45720" rtlCol="0" anchor="t">
            <a:norm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marL="285750" lvl="1" indent="-285750">
              <a:buSzPct val="100000"/>
              <a:buFont typeface="Wingdings" panose="05000000000000000000" charset="0"/>
              <a:buChar char="l"/>
            </a:pPr>
            <a:r>
              <a:rPr sz="1800" b="1" dirty="0">
                <a:solidFill>
                  <a:prstClr val="black"/>
                </a:solidFill>
                <a:latin typeface="微软雅黑" panose="020B0503020204020204" charset="-122"/>
                <a:ea typeface="微软雅黑" panose="020B0503020204020204" charset="-122"/>
                <a:sym typeface="+mn-ea"/>
              </a:rPr>
              <a:t>传输系统能够适配多种类型存储</a:t>
            </a:r>
          </a:p>
          <a:p>
            <a:pPr marL="720090" lvl="1" indent="-285750" fontAlgn="auto">
              <a:spcBef>
                <a:spcPts val="600"/>
              </a:spcBef>
              <a:buSzPct val="100000"/>
              <a:buFont typeface="Wingdings" panose="05000000000000000000" charset="0"/>
              <a:buChar char="p"/>
            </a:pPr>
            <a:r>
              <a:rPr lang="en-US" altLang="zh-CN" sz="1600" b="1" kern="100" dirty="0">
                <a:solidFill>
                  <a:srgbClr val="283C9D"/>
                </a:solidFill>
                <a:latin typeface="+mj-ea"/>
                <a:ea typeface="+mj-ea"/>
                <a:sym typeface="+mn-ea"/>
              </a:rPr>
              <a:t>POSIX</a:t>
            </a:r>
            <a:r>
              <a:rPr sz="1600" b="1" kern="100" dirty="0">
                <a:solidFill>
                  <a:srgbClr val="283C9D"/>
                </a:solidFill>
                <a:latin typeface="+mj-ea"/>
                <a:ea typeface="+mj-ea"/>
                <a:sym typeface="+mn-ea"/>
              </a:rPr>
              <a:t>接口：</a:t>
            </a:r>
            <a:r>
              <a:rPr lang="en-US" altLang="zh-CN" sz="1600" kern="100" dirty="0" err="1">
                <a:solidFill>
                  <a:srgbClr val="283C9D"/>
                </a:solidFill>
                <a:latin typeface="+mj-ea"/>
                <a:ea typeface="+mj-ea"/>
                <a:sym typeface="+mn-ea"/>
              </a:rPr>
              <a:t>Lustre</a:t>
            </a:r>
            <a:r>
              <a:rPr sz="1600" kern="100" dirty="0">
                <a:solidFill>
                  <a:srgbClr val="283C9D"/>
                </a:solidFill>
                <a:latin typeface="+mj-ea"/>
                <a:ea typeface="+mj-ea"/>
                <a:sym typeface="+mn-ea"/>
              </a:rPr>
              <a:t>存储、</a:t>
            </a:r>
            <a:r>
              <a:rPr lang="en-US" altLang="zh-CN" sz="1600" kern="100" dirty="0" err="1">
                <a:solidFill>
                  <a:srgbClr val="283C9D"/>
                </a:solidFill>
                <a:latin typeface="+mj-ea"/>
                <a:ea typeface="+mj-ea"/>
                <a:sym typeface="+mn-ea"/>
              </a:rPr>
              <a:t>Ceph</a:t>
            </a:r>
            <a:r>
              <a:rPr sz="1600" kern="100" dirty="0">
                <a:solidFill>
                  <a:srgbClr val="283C9D"/>
                </a:solidFill>
                <a:latin typeface="+mj-ea"/>
                <a:ea typeface="+mj-ea"/>
                <a:sym typeface="+mn-ea"/>
              </a:rPr>
              <a:t>存储、磁盘阵列、高性能闪存等</a:t>
            </a:r>
          </a:p>
          <a:p>
            <a:pPr marL="720090" lvl="1" indent="-285750" fontAlgn="auto">
              <a:spcBef>
                <a:spcPts val="600"/>
              </a:spcBef>
              <a:buSzPct val="100000"/>
              <a:buFont typeface="Wingdings" panose="05000000000000000000" charset="0"/>
              <a:buChar char="p"/>
            </a:pPr>
            <a:r>
              <a:rPr lang="en-US" altLang="zh-CN" sz="1600" b="1" kern="100" dirty="0" err="1">
                <a:solidFill>
                  <a:srgbClr val="283C9D"/>
                </a:solidFill>
                <a:latin typeface="+mj-ea"/>
                <a:ea typeface="+mj-ea"/>
                <a:sym typeface="+mn-ea"/>
              </a:rPr>
              <a:t>XrootD</a:t>
            </a:r>
            <a:r>
              <a:rPr sz="1600" b="1" kern="100" dirty="0">
                <a:solidFill>
                  <a:srgbClr val="283C9D"/>
                </a:solidFill>
                <a:latin typeface="+mj-ea"/>
                <a:ea typeface="+mj-ea"/>
                <a:sym typeface="+mn-ea"/>
              </a:rPr>
              <a:t>接口：</a:t>
            </a:r>
            <a:r>
              <a:rPr lang="en-US" altLang="zh-CN" sz="1600" kern="100" dirty="0">
                <a:solidFill>
                  <a:srgbClr val="283C9D"/>
                </a:solidFill>
                <a:latin typeface="+mj-ea"/>
                <a:ea typeface="+mj-ea"/>
                <a:sym typeface="+mn-ea"/>
              </a:rPr>
              <a:t>EOS</a:t>
            </a:r>
            <a:r>
              <a:rPr sz="1600" kern="100" dirty="0">
                <a:solidFill>
                  <a:srgbClr val="283C9D"/>
                </a:solidFill>
                <a:latin typeface="+mj-ea"/>
                <a:ea typeface="+mj-ea"/>
                <a:sym typeface="+mn-ea"/>
              </a:rPr>
              <a:t>存储，</a:t>
            </a:r>
            <a:r>
              <a:rPr lang="en-US" altLang="zh-CN" sz="1600" kern="100" dirty="0">
                <a:solidFill>
                  <a:srgbClr val="283C9D"/>
                </a:solidFill>
                <a:latin typeface="+mj-ea"/>
                <a:ea typeface="+mj-ea"/>
                <a:sym typeface="+mn-ea"/>
              </a:rPr>
              <a:t>CTA</a:t>
            </a:r>
            <a:r>
              <a:rPr sz="1600" kern="100" dirty="0">
                <a:solidFill>
                  <a:srgbClr val="283C9D"/>
                </a:solidFill>
                <a:latin typeface="+mj-ea"/>
                <a:ea typeface="+mj-ea"/>
                <a:sym typeface="+mn-ea"/>
              </a:rPr>
              <a:t>存储</a:t>
            </a:r>
            <a:endParaRPr lang="en-US" altLang="zh-CN" sz="1600" kern="100" dirty="0">
              <a:solidFill>
                <a:srgbClr val="283C9D"/>
              </a:solidFill>
              <a:latin typeface="+mj-ea"/>
              <a:ea typeface="+mj-ea"/>
            </a:endParaRPr>
          </a:p>
          <a:p>
            <a:pPr marL="0" lvl="1" indent="0">
              <a:buFont typeface="Wingdings" panose="05000000000000000000" pitchFamily="2" charset="2"/>
              <a:buNone/>
            </a:pPr>
            <a:endParaRPr lang="en-US" altLang="zh-CN" sz="1600" kern="100" dirty="0">
              <a:solidFill>
                <a:srgbClr val="283C9D"/>
              </a:solidFill>
              <a:latin typeface="+mj-ea"/>
              <a:ea typeface="+mj-ea"/>
            </a:endParaRPr>
          </a:p>
        </p:txBody>
      </p:sp>
      <p:sp>
        <p:nvSpPr>
          <p:cNvPr id="280" name="内容占位符 1"/>
          <p:cNvSpPr txBox="1"/>
          <p:nvPr/>
        </p:nvSpPr>
        <p:spPr>
          <a:xfrm>
            <a:off x="263525" y="1196340"/>
            <a:ext cx="6387465" cy="4006215"/>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marL="285750" lvl="1" indent="-285750">
              <a:buSzPct val="100000"/>
              <a:buFont typeface="Wingdings" panose="05000000000000000000" charset="0"/>
              <a:buChar char="l"/>
            </a:pPr>
            <a:r>
              <a:rPr lang="zh-CN" altLang="en-US" sz="1800" b="1" dirty="0">
                <a:solidFill>
                  <a:schemeClr val="tx1"/>
                </a:solidFill>
                <a:latin typeface="微软雅黑" panose="020B0503020204020204" charset="-122"/>
                <a:ea typeface="微软雅黑" panose="020B0503020204020204" charset="-122"/>
              </a:rPr>
              <a:t>根据高能物理科学数据传输需求，自主建设高性能数据传输系统</a:t>
            </a:r>
          </a:p>
          <a:p>
            <a:pPr marL="285750" lvl="1" indent="-285750" fontAlgn="auto">
              <a:spcBef>
                <a:spcPts val="1800"/>
              </a:spcBef>
              <a:buSzPct val="100000"/>
              <a:buFont typeface="Wingdings" panose="05000000000000000000" charset="0"/>
              <a:buChar char="l"/>
            </a:pPr>
            <a:r>
              <a:rPr lang="zh-CN" altLang="en-US" sz="1800" b="1" dirty="0">
                <a:solidFill>
                  <a:prstClr val="black"/>
                </a:solidFill>
                <a:latin typeface="微软雅黑" panose="020B0503020204020204" charset="-122"/>
                <a:ea typeface="微软雅黑" panose="020B0503020204020204" charset="-122"/>
              </a:rPr>
              <a:t>传输系统作为</a:t>
            </a:r>
            <a:r>
              <a:rPr lang="en-US" altLang="zh-CN" sz="1800" b="1" dirty="0">
                <a:solidFill>
                  <a:prstClr val="black"/>
                </a:solidFill>
                <a:latin typeface="微软雅黑" panose="020B0503020204020204" charset="-122"/>
                <a:ea typeface="微软雅黑" panose="020B0503020204020204" charset="-122"/>
              </a:rPr>
              <a:t>DOMAS</a:t>
            </a:r>
            <a:r>
              <a:rPr lang="zh-CN" altLang="en-US" sz="1800" b="1" dirty="0">
                <a:solidFill>
                  <a:prstClr val="black"/>
                </a:solidFill>
                <a:latin typeface="微软雅黑" panose="020B0503020204020204" charset="-122"/>
                <a:ea typeface="微软雅黑" panose="020B0503020204020204" charset="-122"/>
              </a:rPr>
              <a:t>功能模块进行发布，为光源、天体、粒子物理等多个领域提供数据传输服务</a:t>
            </a:r>
          </a:p>
          <a:p>
            <a:pPr marL="285750" lvl="1" indent="-285750">
              <a:buSzPct val="100000"/>
              <a:buFont typeface="Wingdings" panose="05000000000000000000" charset="0"/>
              <a:buChar char="l"/>
            </a:pPr>
            <a:r>
              <a:rPr lang="zh-CN" altLang="en-US" sz="1800" b="1" dirty="0">
                <a:solidFill>
                  <a:schemeClr val="tx1"/>
                </a:solidFill>
                <a:latin typeface="+mn-ea"/>
              </a:rPr>
              <a:t>采用</a:t>
            </a:r>
            <a:r>
              <a:rPr lang="zh-CN" altLang="en-US" sz="1800" b="1" dirty="0">
                <a:solidFill>
                  <a:srgbClr val="C00000"/>
                </a:solidFill>
                <a:latin typeface="+mn-ea"/>
              </a:rPr>
              <a:t>集群传输、多任务及多线程并发</a:t>
            </a:r>
            <a:r>
              <a:rPr lang="zh-CN" altLang="en-US" sz="1800" b="1" dirty="0">
                <a:solidFill>
                  <a:schemeClr val="tx1"/>
                </a:solidFill>
                <a:latin typeface="+mn-ea"/>
              </a:rPr>
              <a:t>机制保障传输性能</a:t>
            </a:r>
          </a:p>
          <a:p>
            <a:pPr marL="285750" lvl="1" indent="-285750">
              <a:buSzPct val="100000"/>
              <a:buFont typeface="Wingdings" panose="05000000000000000000" charset="0"/>
              <a:buChar char="l"/>
            </a:pPr>
            <a:r>
              <a:rPr lang="zh-CN" altLang="en-US" sz="1800" b="1" dirty="0">
                <a:solidFill>
                  <a:prstClr val="black"/>
                </a:solidFill>
                <a:latin typeface="微软雅黑" panose="020B0503020204020204" charset="-122"/>
                <a:ea typeface="微软雅黑" panose="020B0503020204020204" charset="-122"/>
              </a:rPr>
              <a:t>引入</a:t>
            </a:r>
            <a:r>
              <a:rPr lang="en-US" altLang="zh-CN" sz="1800" b="1" dirty="0">
                <a:solidFill>
                  <a:srgbClr val="C00000"/>
                </a:solidFill>
                <a:latin typeface="微软雅黑" panose="020B0503020204020204" charset="-122"/>
                <a:ea typeface="微软雅黑" panose="020B0503020204020204" charset="-122"/>
              </a:rPr>
              <a:t>checksum</a:t>
            </a:r>
            <a:r>
              <a:rPr lang="zh-CN" altLang="en-US" sz="1800" b="1" dirty="0">
                <a:solidFill>
                  <a:srgbClr val="C00000"/>
                </a:solidFill>
                <a:latin typeface="微软雅黑" panose="020B0503020204020204" charset="-122"/>
                <a:ea typeface="微软雅黑" panose="020B0503020204020204" charset="-122"/>
              </a:rPr>
              <a:t>校验手段</a:t>
            </a:r>
            <a:r>
              <a:rPr lang="zh-CN" altLang="en-US" sz="1800" b="1" dirty="0">
                <a:solidFill>
                  <a:prstClr val="black"/>
                </a:solidFill>
                <a:latin typeface="微软雅黑" panose="020B0503020204020204" charset="-122"/>
                <a:ea typeface="微软雅黑" panose="020B0503020204020204" charset="-122"/>
              </a:rPr>
              <a:t>来保障传输的可靠性</a:t>
            </a:r>
          </a:p>
          <a:p>
            <a:pPr marL="285750" lvl="1" indent="-285750">
              <a:buSzPct val="100000"/>
              <a:buFont typeface="Wingdings" panose="05000000000000000000" charset="0"/>
              <a:buChar char="l"/>
            </a:pPr>
            <a:r>
              <a:rPr lang="zh-CN" altLang="en-US" sz="1800" b="1" dirty="0">
                <a:solidFill>
                  <a:prstClr val="black"/>
                </a:solidFill>
                <a:latin typeface="微软雅黑" panose="020B0503020204020204" charset="-122"/>
                <a:ea typeface="微软雅黑" panose="020B0503020204020204" charset="-122"/>
              </a:rPr>
              <a:t>灵活的部署架构方式，匹配不同实验场景数据传输需求</a:t>
            </a:r>
          </a:p>
          <a:p>
            <a:pPr marL="285750" lvl="1" indent="-285750">
              <a:buSzPct val="100000"/>
              <a:buFont typeface="Wingdings" panose="05000000000000000000" charset="0"/>
              <a:buChar char="l"/>
            </a:pPr>
            <a:r>
              <a:rPr lang="zh-CN" altLang="en-US" sz="1800" b="1" dirty="0">
                <a:solidFill>
                  <a:prstClr val="black"/>
                </a:solidFill>
                <a:latin typeface="微软雅黑" panose="020B0503020204020204" charset="-122"/>
                <a:ea typeface="微软雅黑" panose="020B0503020204020204" charset="-122"/>
              </a:rPr>
              <a:t>传输系统能够适配多种类型网络</a:t>
            </a:r>
          </a:p>
          <a:p>
            <a:pPr marL="572135" lvl="1" indent="-285750" fontAlgn="auto">
              <a:buSzPct val="100000"/>
              <a:buFont typeface="Wingdings" panose="05000000000000000000" charset="0"/>
              <a:buChar char="p"/>
            </a:pPr>
            <a:r>
              <a:rPr lang="zh-CN" altLang="en-US" sz="1700" b="1" kern="100" dirty="0">
                <a:solidFill>
                  <a:srgbClr val="283C9D"/>
                </a:solidFill>
                <a:latin typeface="+mj-ea"/>
                <a:ea typeface="+mj-ea"/>
              </a:rPr>
              <a:t>数据中心网络：</a:t>
            </a:r>
            <a:r>
              <a:rPr lang="zh-CN" altLang="en-US" sz="1700" kern="100" dirty="0">
                <a:solidFill>
                  <a:srgbClr val="283C9D"/>
                </a:solidFill>
                <a:latin typeface="+mj-ea"/>
                <a:ea typeface="+mj-ea"/>
              </a:rPr>
              <a:t>高性能的</a:t>
            </a:r>
            <a:r>
              <a:rPr lang="en-US" altLang="zh-CN" sz="1700" kern="100" dirty="0" err="1">
                <a:solidFill>
                  <a:srgbClr val="283C9D"/>
                </a:solidFill>
                <a:latin typeface="+mj-ea"/>
                <a:ea typeface="+mj-ea"/>
              </a:rPr>
              <a:t>RoCE</a:t>
            </a:r>
            <a:r>
              <a:rPr lang="zh-CN" altLang="en-US" sz="1700" kern="100" dirty="0">
                <a:solidFill>
                  <a:srgbClr val="283C9D"/>
                </a:solidFill>
                <a:latin typeface="+mj-ea"/>
                <a:ea typeface="+mj-ea"/>
              </a:rPr>
              <a:t>网络、以太网络</a:t>
            </a:r>
          </a:p>
          <a:p>
            <a:pPr marL="572135" lvl="1" indent="-285750" fontAlgn="auto">
              <a:buSzPct val="100000"/>
              <a:buFont typeface="Wingdings" panose="05000000000000000000" charset="0"/>
              <a:buChar char="p"/>
            </a:pPr>
            <a:r>
              <a:rPr lang="zh-CN" altLang="en-US" sz="1700" b="1" kern="100" dirty="0">
                <a:solidFill>
                  <a:srgbClr val="283C9D"/>
                </a:solidFill>
                <a:latin typeface="+mj-ea"/>
                <a:ea typeface="+mj-ea"/>
              </a:rPr>
              <a:t>专线网络：</a:t>
            </a:r>
            <a:r>
              <a:rPr lang="en-US" altLang="zh-CN" sz="1700" kern="100" dirty="0">
                <a:solidFill>
                  <a:srgbClr val="283C9D"/>
                </a:solidFill>
                <a:latin typeface="+mj-ea"/>
                <a:ea typeface="+mj-ea"/>
              </a:rPr>
              <a:t>JUNO-IHEP</a:t>
            </a:r>
            <a:r>
              <a:rPr lang="zh-CN" altLang="en-US" sz="1700" kern="100" dirty="0">
                <a:solidFill>
                  <a:srgbClr val="283C9D"/>
                </a:solidFill>
                <a:latin typeface="+mj-ea"/>
                <a:ea typeface="+mj-ea"/>
              </a:rPr>
              <a:t>、</a:t>
            </a:r>
            <a:r>
              <a:rPr lang="en-US" altLang="zh-CN" sz="1700" kern="100" dirty="0">
                <a:solidFill>
                  <a:srgbClr val="283C9D"/>
                </a:solidFill>
                <a:latin typeface="+mj-ea"/>
                <a:ea typeface="+mj-ea"/>
              </a:rPr>
              <a:t>LHAASO-IHEP</a:t>
            </a:r>
            <a:r>
              <a:rPr lang="zh-CN" altLang="en-US" sz="1700" kern="100" dirty="0">
                <a:solidFill>
                  <a:srgbClr val="283C9D"/>
                </a:solidFill>
                <a:latin typeface="+mj-ea"/>
                <a:ea typeface="+mj-ea"/>
              </a:rPr>
              <a:t>、</a:t>
            </a:r>
            <a:r>
              <a:rPr lang="en-US" altLang="zh-CN" sz="1700" kern="100" dirty="0">
                <a:solidFill>
                  <a:srgbClr val="283C9D"/>
                </a:solidFill>
                <a:latin typeface="+mj-ea"/>
                <a:ea typeface="+mj-ea"/>
              </a:rPr>
              <a:t>ALICPT-IHEP</a:t>
            </a:r>
          </a:p>
          <a:p>
            <a:pPr marL="572135" lvl="1" indent="-285750" fontAlgn="auto">
              <a:buSzPct val="100000"/>
              <a:buFont typeface="Wingdings" panose="05000000000000000000" charset="0"/>
              <a:buChar char="p"/>
            </a:pPr>
            <a:r>
              <a:rPr lang="zh-CN" altLang="en-US" sz="1700" b="1" kern="100" dirty="0">
                <a:solidFill>
                  <a:srgbClr val="283C9D"/>
                </a:solidFill>
                <a:latin typeface="+mj-ea"/>
                <a:ea typeface="+mj-ea"/>
              </a:rPr>
              <a:t>广域网络：</a:t>
            </a:r>
            <a:r>
              <a:rPr lang="en-US" altLang="zh-CN" sz="1700" kern="100" dirty="0">
                <a:solidFill>
                  <a:srgbClr val="283C9D"/>
                </a:solidFill>
                <a:latin typeface="+mj-ea"/>
                <a:ea typeface="+mj-ea"/>
              </a:rPr>
              <a:t>IHEP-NGDC </a:t>
            </a:r>
          </a:p>
          <a:p>
            <a:pPr marL="182880" lvl="1">
              <a:buFont typeface="Wingdings" panose="05000000000000000000" pitchFamily="2" charset="2"/>
              <a:buChar char="l"/>
            </a:pPr>
            <a:endParaRPr lang="en-US" altLang="zh-CN" sz="1700" b="1" kern="100" dirty="0">
              <a:solidFill>
                <a:srgbClr val="283C9D"/>
              </a:solidFill>
              <a:latin typeface="+mj-ea"/>
              <a:ea typeface="+mj-ea"/>
            </a:endParaRP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701" y="2565291"/>
            <a:ext cx="4138657" cy="288032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8544396" y="5445482"/>
            <a:ext cx="1415772" cy="276999"/>
          </a:xfrm>
          <a:prstGeom prst="rect">
            <a:avLst/>
          </a:prstGeom>
          <a:noFill/>
        </p:spPr>
        <p:txBody>
          <a:bodyPr wrap="none" rtlCol="0">
            <a:spAutoFit/>
          </a:bodyPr>
          <a:lstStyle/>
          <a:p>
            <a:r>
              <a:rPr lang="zh-CN" altLang="en-US" sz="1200" b="1" dirty="0"/>
              <a:t>数据传输系统架构</a:t>
            </a:r>
          </a:p>
        </p:txBody>
      </p:sp>
      <p:sp>
        <p:nvSpPr>
          <p:cNvPr id="4" name="文本框 3"/>
          <p:cNvSpPr txBox="1"/>
          <p:nvPr/>
        </p:nvSpPr>
        <p:spPr>
          <a:xfrm>
            <a:off x="1458278" y="5949315"/>
            <a:ext cx="9275445" cy="368300"/>
          </a:xfrm>
          <a:prstGeom prst="rect">
            <a:avLst/>
          </a:prstGeom>
          <a:solidFill>
            <a:schemeClr val="bg2"/>
          </a:solidFill>
          <a:ln>
            <a:solidFill>
              <a:srgbClr val="000099"/>
            </a:solidFill>
          </a:ln>
        </p:spPr>
        <p:txBody>
          <a:bodyPr wrap="square" rtlCol="0" anchor="t">
            <a:spAutoFit/>
          </a:bodyPr>
          <a:lstStyle/>
          <a:p>
            <a:pPr marL="182880" lvl="1" indent="0" algn="ctr">
              <a:buFont typeface="Wingdings" panose="05000000000000000000" pitchFamily="2" charset="2"/>
              <a:buNone/>
            </a:pPr>
            <a:r>
              <a:rPr b="1" dirty="0">
                <a:solidFill>
                  <a:srgbClr val="283C9D"/>
                </a:solidFill>
                <a:latin typeface="微软雅黑" panose="020B0503020204020204" charset="-122"/>
                <a:ea typeface="微软雅黑" panose="020B0503020204020204" charset="-122"/>
                <a:sym typeface="+mn-ea"/>
              </a:rPr>
              <a:t>借鉴网格传输</a:t>
            </a:r>
            <a:r>
              <a:rPr lang="en-US" altLang="zh-CN" b="1" dirty="0">
                <a:solidFill>
                  <a:srgbClr val="283C9D"/>
                </a:solidFill>
                <a:latin typeface="微软雅黑" panose="020B0503020204020204" charset="-122"/>
                <a:ea typeface="微软雅黑" panose="020B0503020204020204" charset="-122"/>
                <a:sym typeface="+mn-ea"/>
              </a:rPr>
              <a:t>FTS3</a:t>
            </a:r>
            <a:r>
              <a:rPr lang="zh-CN" altLang="en-US" b="1" dirty="0">
                <a:solidFill>
                  <a:srgbClr val="283C9D"/>
                </a:solidFill>
                <a:latin typeface="微软雅黑" panose="020B0503020204020204" charset="-122"/>
                <a:ea typeface="微软雅黑" panose="020B0503020204020204" charset="-122"/>
                <a:sym typeface="+mn-ea"/>
              </a:rPr>
              <a:t>，</a:t>
            </a:r>
            <a:r>
              <a:rPr b="1" dirty="0">
                <a:solidFill>
                  <a:srgbClr val="283C9D"/>
                </a:solidFill>
                <a:latin typeface="微软雅黑" panose="020B0503020204020204" charset="-122"/>
                <a:ea typeface="微软雅黑" panose="020B0503020204020204" charset="-122"/>
                <a:sym typeface="+mn-ea"/>
              </a:rPr>
              <a:t>未来逐步将传输模式升级为基于</a:t>
            </a:r>
            <a:r>
              <a:rPr lang="en-US" altLang="zh-CN" b="1" dirty="0">
                <a:solidFill>
                  <a:srgbClr val="283C9D"/>
                </a:solidFill>
                <a:latin typeface="微软雅黑" panose="020B0503020204020204" charset="-122"/>
                <a:ea typeface="微软雅黑" panose="020B0503020204020204" charset="-122"/>
                <a:sym typeface="+mn-ea"/>
              </a:rPr>
              <a:t>DOMAS</a:t>
            </a:r>
            <a:r>
              <a:rPr b="1" dirty="0">
                <a:solidFill>
                  <a:srgbClr val="283C9D"/>
                </a:solidFill>
                <a:latin typeface="微软雅黑" panose="020B0503020204020204" charset="-122"/>
                <a:ea typeface="微软雅黑" panose="020B0503020204020204" charset="-122"/>
                <a:sym typeface="+mn-ea"/>
              </a:rPr>
              <a:t>体系的站点级传输</a:t>
            </a:r>
            <a:endParaRPr lang="zh-CN" altLang="en-US" b="1" dirty="0">
              <a:solidFill>
                <a:srgbClr val="283C9D"/>
              </a:solidFill>
              <a:latin typeface="微软雅黑" panose="020B0503020204020204" charset="-122"/>
              <a:ea typeface="微软雅黑" panose="020B0503020204020204"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p:txBody>
          <a:bodyPr anchor="ctr" anchorCtr="0"/>
          <a:lstStyle/>
          <a:p>
            <a:pPr marL="0" indent="0" algn="ctr">
              <a:buNone/>
            </a:pPr>
            <a:r>
              <a:rPr lang="zh-CN" altLang="en-US" sz="3600" b="1" dirty="0"/>
              <a:t>谢谢各位老师</a:t>
            </a:r>
            <a:endParaRPr lang="en-US" altLang="zh-CN" sz="36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2"/>
          <p:cNvSpPr/>
          <p:nvPr>
            <p:custDataLst>
              <p:tags r:id="rId2"/>
            </p:custDataLst>
          </p:nvPr>
        </p:nvSpPr>
        <p:spPr>
          <a:xfrm>
            <a:off x="321945" y="3313430"/>
            <a:ext cx="6823075" cy="3025140"/>
          </a:xfrm>
          <a:prstGeom prst="roundRect">
            <a:avLst>
              <a:gd name="adj" fmla="val 0"/>
            </a:avLst>
          </a:prstGeom>
          <a:noFill/>
          <a:ln w="6350">
            <a:solidFill>
              <a:srgbClr val="283C9D">
                <a:alpha val="50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custDataLst>
              <p:tags r:id="rId3"/>
            </p:custDataLst>
          </p:nvPr>
        </p:nvSpPr>
        <p:spPr>
          <a:xfrm>
            <a:off x="335915" y="1125220"/>
            <a:ext cx="3503930" cy="1988185"/>
          </a:xfrm>
          <a:prstGeom prst="roundRect">
            <a:avLst>
              <a:gd name="adj" fmla="val 0"/>
            </a:avLst>
          </a:prstGeom>
          <a:solidFill>
            <a:srgbClr val="EEF1FB"/>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9" name="文本框 18"/>
          <p:cNvSpPr txBox="1"/>
          <p:nvPr>
            <p:custDataLst>
              <p:tags r:id="rId4"/>
            </p:custDataLst>
          </p:nvPr>
        </p:nvSpPr>
        <p:spPr>
          <a:xfrm>
            <a:off x="460375" y="1341120"/>
            <a:ext cx="2843530" cy="307340"/>
          </a:xfrm>
          <a:prstGeom prst="rect">
            <a:avLst/>
          </a:prstGeom>
          <a:noFill/>
        </p:spPr>
        <p:txBody>
          <a:bodyPr wrap="square" lIns="0" tIns="0" rIns="0" bIns="0" rtlCol="0" anchor="b" anchorCtr="0">
            <a:noAutofit/>
          </a:bodyPr>
          <a:lstStyle/>
          <a:p>
            <a:pPr algn="l"/>
            <a:r>
              <a:rPr lang="zh-CN" altLang="en-US" sz="2000" b="1" dirty="0">
                <a:solidFill>
                  <a:srgbClr val="283C9D"/>
                </a:solidFill>
                <a:effectLst/>
                <a:latin typeface="Segoe UI" panose="020B0502040204020203" pitchFamily="34" charset="0"/>
                <a:sym typeface="+mn-ea"/>
              </a:rPr>
              <a:t>高能同步辐射光源</a:t>
            </a:r>
            <a:r>
              <a:rPr lang="en-US" altLang="zh-CN" sz="2000" b="1" dirty="0">
                <a:solidFill>
                  <a:srgbClr val="283C9D"/>
                </a:solidFill>
                <a:effectLst/>
                <a:latin typeface="Segoe UI" panose="020B0502040204020203" pitchFamily="34" charset="0"/>
                <a:sym typeface="+mn-ea"/>
              </a:rPr>
              <a:t>(HEPS)</a:t>
            </a:r>
          </a:p>
        </p:txBody>
      </p:sp>
      <p:sp>
        <p:nvSpPr>
          <p:cNvPr id="21" name="文本框 20"/>
          <p:cNvSpPr txBox="1"/>
          <p:nvPr>
            <p:custDataLst>
              <p:tags r:id="rId5"/>
            </p:custDataLst>
          </p:nvPr>
        </p:nvSpPr>
        <p:spPr>
          <a:xfrm>
            <a:off x="459740" y="1701165"/>
            <a:ext cx="3136900" cy="954405"/>
          </a:xfrm>
          <a:prstGeom prst="rect">
            <a:avLst/>
          </a:prstGeom>
          <a:noFill/>
        </p:spPr>
        <p:txBody>
          <a:bodyPr wrap="square" lIns="0" tIns="0" rIns="0" bIns="0" rtlCol="0">
            <a:noAutofit/>
          </a:bodyPr>
          <a:lstStyle/>
          <a:p>
            <a:pPr indent="-342900">
              <a:lnSpc>
                <a:spcPct val="130000"/>
              </a:lnSpc>
              <a:buFont typeface="Wingdings" panose="05000000000000000000" pitchFamily="2" charset="2"/>
              <a:buChar char="l"/>
            </a:pPr>
            <a:r>
              <a:rPr lang="zh-CN" altLang="en-US" sz="1500" b="1" dirty="0">
                <a:solidFill>
                  <a:schemeClr val="tx1">
                    <a:lumMod val="95000"/>
                    <a:lumOff val="5000"/>
                  </a:schemeClr>
                </a:solidFill>
                <a:latin typeface="Segoe UI" panose="020B0502040204020203" pitchFamily="34" charset="0"/>
                <a:sym typeface="+mn-ea"/>
              </a:rPr>
              <a:t>一期预计</a:t>
            </a:r>
            <a:r>
              <a:rPr lang="en-US" altLang="zh-CN" sz="1500" b="1" dirty="0">
                <a:solidFill>
                  <a:srgbClr val="C00000"/>
                </a:solidFill>
                <a:latin typeface="微软雅黑" panose="020B0503020204020204" charset="-122"/>
                <a:ea typeface="微软雅黑" panose="020B0503020204020204" charset="-122"/>
                <a:sym typeface="+mn-ea"/>
              </a:rPr>
              <a:t>720TB/</a:t>
            </a:r>
            <a:r>
              <a:rPr lang="zh-CN" altLang="en-US" sz="1500" b="1" dirty="0">
                <a:solidFill>
                  <a:srgbClr val="C00000"/>
                </a:solidFill>
                <a:latin typeface="微软雅黑" panose="020B0503020204020204" charset="-122"/>
                <a:ea typeface="微软雅黑" panose="020B0503020204020204" charset="-122"/>
                <a:sym typeface="+mn-ea"/>
              </a:rPr>
              <a:t>天，</a:t>
            </a:r>
            <a:r>
              <a:rPr lang="en-US" altLang="zh-CN" sz="1500" b="1" dirty="0">
                <a:solidFill>
                  <a:srgbClr val="C00000"/>
                </a:solidFill>
                <a:latin typeface="微软雅黑" panose="020B0503020204020204" charset="-122"/>
                <a:ea typeface="微软雅黑" panose="020B0503020204020204" charset="-122"/>
                <a:sym typeface="+mn-ea"/>
              </a:rPr>
              <a:t>200PB/</a:t>
            </a:r>
            <a:r>
              <a:rPr lang="zh-CN" altLang="en-US" sz="1500" b="1" dirty="0">
                <a:solidFill>
                  <a:srgbClr val="C00000"/>
                </a:solidFill>
                <a:latin typeface="微软雅黑" panose="020B0503020204020204" charset="-122"/>
                <a:ea typeface="微软雅黑" panose="020B0503020204020204" charset="-122"/>
                <a:sym typeface="+mn-ea"/>
              </a:rPr>
              <a:t>年</a:t>
            </a:r>
            <a:endParaRPr lang="en-US" altLang="zh-CN" sz="1500" b="1" dirty="0">
              <a:solidFill>
                <a:srgbClr val="C00000"/>
              </a:solidFill>
              <a:latin typeface="微软雅黑" panose="020B0503020204020204" charset="-122"/>
              <a:ea typeface="微软雅黑" panose="020B0503020204020204" charset="-122"/>
            </a:endParaRPr>
          </a:p>
          <a:p>
            <a:pPr indent="-342900">
              <a:lnSpc>
                <a:spcPct val="130000"/>
              </a:lnSpc>
              <a:buFont typeface="Wingdings" panose="05000000000000000000" pitchFamily="2" charset="2"/>
              <a:buChar char="l"/>
            </a:pPr>
            <a:r>
              <a:rPr lang="en-US" altLang="zh-CN" sz="1500" b="1" dirty="0">
                <a:solidFill>
                  <a:schemeClr val="tx1">
                    <a:lumMod val="95000"/>
                    <a:lumOff val="5000"/>
                  </a:schemeClr>
                </a:solidFill>
                <a:latin typeface="Segoe UI" panose="020B0502040204020203" pitchFamily="34" charset="0"/>
                <a:sym typeface="+mn-ea"/>
              </a:rPr>
              <a:t>HEPS</a:t>
            </a:r>
            <a:r>
              <a:rPr lang="zh-CN" altLang="en-US" sz="1500" b="1" dirty="0">
                <a:solidFill>
                  <a:schemeClr val="tx1">
                    <a:lumMod val="95000"/>
                    <a:lumOff val="5000"/>
                  </a:schemeClr>
                </a:solidFill>
                <a:latin typeface="Segoe UI" panose="020B0502040204020203" pitchFamily="34" charset="0"/>
                <a:sym typeface="+mn-ea"/>
              </a:rPr>
              <a:t>可容纳</a:t>
            </a:r>
            <a:r>
              <a:rPr lang="en-US" altLang="zh-CN" sz="1500" b="1" dirty="0">
                <a:solidFill>
                  <a:schemeClr val="tx1">
                    <a:lumMod val="95000"/>
                    <a:lumOff val="5000"/>
                  </a:schemeClr>
                </a:solidFill>
                <a:latin typeface="Segoe UI" panose="020B0502040204020203" pitchFamily="34" charset="0"/>
                <a:sym typeface="+mn-ea"/>
              </a:rPr>
              <a:t>90</a:t>
            </a:r>
            <a:r>
              <a:rPr lang="zh-CN" altLang="en-US" sz="1500" b="1" dirty="0">
                <a:solidFill>
                  <a:schemeClr val="tx1">
                    <a:lumMod val="95000"/>
                    <a:lumOff val="5000"/>
                  </a:schemeClr>
                </a:solidFill>
                <a:latin typeface="Segoe UI" panose="020B0502040204020203" pitchFamily="34" charset="0"/>
                <a:sym typeface="+mn-ea"/>
              </a:rPr>
              <a:t>条线站、数据量将达到</a:t>
            </a:r>
            <a:r>
              <a:rPr lang="en-US" altLang="zh-CN" sz="1500" b="1" dirty="0">
                <a:solidFill>
                  <a:schemeClr val="tx1">
                    <a:lumMod val="95000"/>
                    <a:lumOff val="5000"/>
                  </a:schemeClr>
                </a:solidFill>
                <a:latin typeface="Segoe UI" panose="020B0502040204020203" pitchFamily="34" charset="0"/>
                <a:sym typeface="+mn-ea"/>
              </a:rPr>
              <a:t>EB</a:t>
            </a:r>
            <a:r>
              <a:rPr lang="zh-CN" altLang="en-US" sz="1500" b="1" dirty="0">
                <a:solidFill>
                  <a:schemeClr val="tx1">
                    <a:lumMod val="95000"/>
                    <a:lumOff val="5000"/>
                  </a:schemeClr>
                </a:solidFill>
                <a:latin typeface="Segoe UI" panose="020B0502040204020203" pitchFamily="34" charset="0"/>
                <a:sym typeface="+mn-ea"/>
              </a:rPr>
              <a:t>量级</a:t>
            </a:r>
            <a:endParaRPr lang="zh-CN" altLang="en-US" sz="1500" dirty="0"/>
          </a:p>
        </p:txBody>
      </p:sp>
      <p:pic>
        <p:nvPicPr>
          <p:cNvPr id="2" name="图片 1"/>
          <p:cNvPicPr>
            <a:picLocks noChangeAspect="1"/>
          </p:cNvPicPr>
          <p:nvPr/>
        </p:nvPicPr>
        <p:blipFill>
          <a:blip r:embed="rId12"/>
          <a:stretch>
            <a:fillRect/>
          </a:stretch>
        </p:blipFill>
        <p:spPr>
          <a:xfrm>
            <a:off x="517525" y="3844925"/>
            <a:ext cx="6292850" cy="1758950"/>
          </a:xfrm>
          <a:prstGeom prst="rect">
            <a:avLst/>
          </a:prstGeom>
        </p:spPr>
      </p:pic>
      <p:graphicFrame>
        <p:nvGraphicFramePr>
          <p:cNvPr id="3" name="表格 2"/>
          <p:cNvGraphicFramePr>
            <a:graphicFrameLocks noGrp="1"/>
          </p:cNvGraphicFramePr>
          <p:nvPr>
            <p:custDataLst>
              <p:tags r:id="rId6"/>
            </p:custDataLst>
          </p:nvPr>
        </p:nvGraphicFramePr>
        <p:xfrm>
          <a:off x="7412355" y="1142365"/>
          <a:ext cx="4543425" cy="5188585"/>
        </p:xfrm>
        <a:graphic>
          <a:graphicData uri="http://schemas.openxmlformats.org/drawingml/2006/table">
            <a:tbl>
              <a:tblPr firstRow="1" bandRow="1">
                <a:tableStyleId>{EB9631B5-78F2-41C9-869B-9F39066F8104}</a:tableStyleId>
              </a:tblPr>
              <a:tblGrid>
                <a:gridCol w="2025650">
                  <a:extLst>
                    <a:ext uri="{9D8B030D-6E8A-4147-A177-3AD203B41FA5}">
                      <a16:colId xmlns:a16="http://schemas.microsoft.com/office/drawing/2014/main" val="20000"/>
                    </a:ext>
                  </a:extLst>
                </a:gridCol>
                <a:gridCol w="1047115">
                  <a:extLst>
                    <a:ext uri="{9D8B030D-6E8A-4147-A177-3AD203B41FA5}">
                      <a16:colId xmlns:a16="http://schemas.microsoft.com/office/drawing/2014/main" val="20001"/>
                    </a:ext>
                  </a:extLst>
                </a:gridCol>
                <a:gridCol w="1470660">
                  <a:extLst>
                    <a:ext uri="{9D8B030D-6E8A-4147-A177-3AD203B41FA5}">
                      <a16:colId xmlns:a16="http://schemas.microsoft.com/office/drawing/2014/main" val="20002"/>
                    </a:ext>
                  </a:extLst>
                </a:gridCol>
              </a:tblGrid>
              <a:tr h="616585">
                <a:tc>
                  <a:txBody>
                    <a:bodyPr/>
                    <a:lstStyle/>
                    <a:p>
                      <a:pPr algn="ctr"/>
                      <a:r>
                        <a:rPr lang="en-US" altLang="zh-CN" sz="1200" dirty="0">
                          <a:latin typeface="微软雅黑" panose="020B0503020204020204" charset="-122"/>
                          <a:ea typeface="微软雅黑" panose="020B0503020204020204" charset="-122"/>
                        </a:rPr>
                        <a:t>Beamlines</a:t>
                      </a:r>
                    </a:p>
                  </a:txBody>
                  <a:tcPr anchor="ctr">
                    <a:solidFill>
                      <a:srgbClr val="283C9D"/>
                    </a:solidFill>
                  </a:tcPr>
                </a:tc>
                <a:tc>
                  <a:txBody>
                    <a:bodyPr/>
                    <a:lstStyle/>
                    <a:p>
                      <a:pPr algn="ctr"/>
                      <a:r>
                        <a:rPr lang="en-US" altLang="zh-CN" sz="1200" dirty="0"/>
                        <a:t>Burst output</a:t>
                      </a:r>
                      <a:r>
                        <a:rPr lang="zh-CN" altLang="en-US" sz="1200" dirty="0"/>
                        <a:t>（</a:t>
                      </a:r>
                      <a:r>
                        <a:rPr lang="en-US" altLang="zh-CN" sz="1200" dirty="0"/>
                        <a:t>TB/day</a:t>
                      </a:r>
                      <a:r>
                        <a:rPr lang="zh-CN" altLang="en-US" sz="1200" dirty="0"/>
                        <a:t>）</a:t>
                      </a:r>
                      <a:endParaRPr lang="zh-CN" altLang="en-US" sz="1200" dirty="0">
                        <a:latin typeface="微软雅黑" panose="020B0503020204020204" charset="-122"/>
                        <a:ea typeface="微软雅黑" panose="020B0503020204020204" charset="-122"/>
                      </a:endParaRPr>
                    </a:p>
                  </a:txBody>
                  <a:tcPr anchor="ctr">
                    <a:solidFill>
                      <a:srgbClr val="283C9D"/>
                    </a:solidFill>
                  </a:tcPr>
                </a:tc>
                <a:tc>
                  <a:txBody>
                    <a:bodyPr/>
                    <a:lstStyle/>
                    <a:p>
                      <a:pPr algn="ctr"/>
                      <a:r>
                        <a:rPr lang="en-US" altLang="zh-CN" sz="1200" dirty="0"/>
                        <a:t>Average output</a:t>
                      </a:r>
                      <a:r>
                        <a:rPr lang="zh-CN" altLang="en-US" sz="1200" dirty="0"/>
                        <a:t>（</a:t>
                      </a:r>
                      <a:r>
                        <a:rPr lang="en-US" altLang="zh-CN" sz="1200" dirty="0"/>
                        <a:t>TB/day</a:t>
                      </a:r>
                      <a:r>
                        <a:rPr lang="zh-CN" altLang="en-US" sz="1200" dirty="0"/>
                        <a:t>）</a:t>
                      </a:r>
                      <a:endParaRPr lang="zh-CN" altLang="en-US" sz="1200" dirty="0">
                        <a:latin typeface="微软雅黑" panose="020B0503020204020204" charset="-122"/>
                        <a:ea typeface="微软雅黑" panose="020B0503020204020204" charset="-122"/>
                      </a:endParaRPr>
                    </a:p>
                  </a:txBody>
                  <a:tcPr anchor="ctr">
                    <a:solidFill>
                      <a:srgbClr val="283C9D"/>
                    </a:solidFill>
                  </a:tcPr>
                </a:tc>
                <a:extLst>
                  <a:ext uri="{0D108BD9-81ED-4DB2-BD59-A6C34878D82A}">
                    <a16:rowId xmlns:a16="http://schemas.microsoft.com/office/drawing/2014/main" val="10000"/>
                  </a:ext>
                </a:extLst>
              </a:tr>
              <a:tr h="274320">
                <a:tc>
                  <a:txBody>
                    <a:bodyPr/>
                    <a:lstStyle/>
                    <a:p>
                      <a:pPr algn="l">
                        <a:lnSpc>
                          <a:spcPct val="100000"/>
                        </a:lnSpc>
                      </a:pPr>
                      <a:r>
                        <a:rPr lang="en-US" altLang="zh-CN" sz="1000" b="1" dirty="0"/>
                        <a:t>B1 </a:t>
                      </a:r>
                      <a:r>
                        <a:rPr lang="zh-CN" altLang="en-US" sz="1000" b="1" dirty="0"/>
                        <a:t>工程材料线站</a:t>
                      </a:r>
                      <a:endParaRPr lang="zh-CN" altLang="en-US" sz="1000" b="1"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b="1" dirty="0">
                          <a:solidFill>
                            <a:schemeClr val="tx2"/>
                          </a:solidFill>
                        </a:rPr>
                        <a:t>770.00</a:t>
                      </a:r>
                      <a:endParaRPr lang="en-US" altLang="zh-CN" sz="1200" b="1" dirty="0">
                        <a:solidFill>
                          <a:schemeClr val="tx2"/>
                        </a:solidFill>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b="1" dirty="0">
                          <a:solidFill>
                            <a:schemeClr val="tx2"/>
                          </a:solidFill>
                          <a:latin typeface="+mj-lt"/>
                          <a:ea typeface="微软雅黑" panose="020B0503020204020204" charset="-122"/>
                        </a:rPr>
                        <a:t>20.00</a:t>
                      </a:r>
                    </a:p>
                  </a:txBody>
                  <a:tcPr anchor="ctr"/>
                </a:tc>
                <a:extLst>
                  <a:ext uri="{0D108BD9-81ED-4DB2-BD59-A6C34878D82A}">
                    <a16:rowId xmlns:a16="http://schemas.microsoft.com/office/drawing/2014/main" val="10001"/>
                  </a:ext>
                </a:extLst>
              </a:tr>
              <a:tr h="274320">
                <a:tc>
                  <a:txBody>
                    <a:bodyPr/>
                    <a:lstStyle/>
                    <a:p>
                      <a:pPr algn="l">
                        <a:lnSpc>
                          <a:spcPct val="100000"/>
                        </a:lnSpc>
                      </a:pPr>
                      <a:r>
                        <a:rPr lang="en-US" altLang="zh-CN" sz="1000" b="1" dirty="0"/>
                        <a:t>B2 </a:t>
                      </a:r>
                      <a:r>
                        <a:rPr lang="zh-CN" altLang="en-US" sz="1000" b="1" dirty="0"/>
                        <a:t>硬</a:t>
                      </a:r>
                      <a:r>
                        <a:rPr lang="en-US" altLang="zh-CN" sz="1000" b="1" dirty="0"/>
                        <a:t>X</a:t>
                      </a:r>
                      <a:r>
                        <a:rPr lang="zh-CN" altLang="en-US" sz="1000" b="1" dirty="0"/>
                        <a:t>射线纳米探针线站</a:t>
                      </a:r>
                      <a:endParaRPr lang="zh-CN" altLang="en-US" sz="1000" b="1" dirty="0">
                        <a:latin typeface="微软雅黑" panose="020B0503020204020204" charset="-122"/>
                        <a:ea typeface="微软雅黑" panose="020B0503020204020204" charset="-122"/>
                      </a:endParaRPr>
                    </a:p>
                  </a:txBody>
                  <a:tcPr anchor="ctr"/>
                </a:tc>
                <a:tc>
                  <a:txBody>
                    <a:bodyPr/>
                    <a:lstStyle/>
                    <a:p>
                      <a:pPr marL="0" algn="ctr" defTabSz="914400" rtl="0" eaLnBrk="1" latinLnBrk="0" hangingPunct="1">
                        <a:lnSpc>
                          <a:spcPct val="100000"/>
                        </a:lnSpc>
                      </a:pPr>
                      <a:r>
                        <a:rPr lang="en-US" altLang="zh-CN" sz="1200" b="1" kern="1200" dirty="0">
                          <a:solidFill>
                            <a:schemeClr val="tx2"/>
                          </a:solidFill>
                          <a:latin typeface="+mn-lt"/>
                          <a:ea typeface="+mn-ea"/>
                          <a:cs typeface="+mn-cs"/>
                        </a:rPr>
                        <a:t>2300.00</a:t>
                      </a:r>
                    </a:p>
                  </a:txBody>
                  <a:tcPr anchor="ctr"/>
                </a:tc>
                <a:tc>
                  <a:txBody>
                    <a:bodyPr/>
                    <a:lstStyle/>
                    <a:p>
                      <a:pPr algn="ctr">
                        <a:lnSpc>
                          <a:spcPct val="100000"/>
                        </a:lnSpc>
                      </a:pPr>
                      <a:r>
                        <a:rPr lang="en-US" altLang="zh-CN" sz="1200" b="1" dirty="0">
                          <a:solidFill>
                            <a:schemeClr val="tx2"/>
                          </a:solidFill>
                        </a:rPr>
                        <a:t>340.00</a:t>
                      </a:r>
                      <a:endParaRPr lang="en-US" altLang="zh-CN" sz="1200" b="1" dirty="0">
                        <a:solidFill>
                          <a:schemeClr val="tx2"/>
                        </a:solidFill>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2"/>
                  </a:ext>
                </a:extLst>
              </a:tr>
              <a:tr h="274320">
                <a:tc>
                  <a:txBody>
                    <a:bodyPr/>
                    <a:lstStyle/>
                    <a:p>
                      <a:pPr algn="l">
                        <a:lnSpc>
                          <a:spcPct val="100000"/>
                        </a:lnSpc>
                      </a:pPr>
                      <a:r>
                        <a:rPr lang="en-US" altLang="zh-CN" sz="1000" dirty="0"/>
                        <a:t>B3 </a:t>
                      </a:r>
                      <a:r>
                        <a:rPr lang="zh-CN" altLang="en-US" sz="1000" dirty="0"/>
                        <a:t>结构动力学线站</a:t>
                      </a:r>
                      <a:endParaRPr lang="zh-CN" altLang="en-US" sz="10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8.00</a:t>
                      </a:r>
                      <a:endParaRPr lang="en-US" altLang="zh-CN" sz="12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3.00</a:t>
                      </a:r>
                      <a:endParaRPr lang="en-US" altLang="zh-CN" sz="12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3"/>
                  </a:ext>
                </a:extLst>
              </a:tr>
              <a:tr h="274320">
                <a:tc>
                  <a:txBody>
                    <a:bodyPr/>
                    <a:lstStyle/>
                    <a:p>
                      <a:pPr algn="l">
                        <a:lnSpc>
                          <a:spcPct val="100000"/>
                        </a:lnSpc>
                      </a:pPr>
                      <a:r>
                        <a:rPr lang="en-US" altLang="zh-CN" sz="1000" b="1" dirty="0"/>
                        <a:t>B4 </a:t>
                      </a:r>
                      <a:r>
                        <a:rPr lang="zh-CN" altLang="en-US" sz="1000" b="1" dirty="0">
                          <a:latin typeface="微软雅黑" panose="020B0503020204020204" charset="-122"/>
                          <a:ea typeface="微软雅黑" panose="020B0503020204020204" charset="-122"/>
                        </a:rPr>
                        <a:t>硬</a:t>
                      </a:r>
                      <a:r>
                        <a:rPr lang="en-US" altLang="zh-CN" sz="1000" b="1" dirty="0">
                          <a:latin typeface="微软雅黑" panose="020B0503020204020204" charset="-122"/>
                          <a:ea typeface="微软雅黑" panose="020B0503020204020204" charset="-122"/>
                        </a:rPr>
                        <a:t>X</a:t>
                      </a:r>
                      <a:r>
                        <a:rPr lang="zh-CN" altLang="en-US" sz="1000" b="1" dirty="0">
                          <a:latin typeface="微软雅黑" panose="020B0503020204020204" charset="-122"/>
                          <a:ea typeface="微软雅黑" panose="020B0503020204020204" charset="-122"/>
                        </a:rPr>
                        <a:t>射线相干散射线站</a:t>
                      </a:r>
                    </a:p>
                  </a:txBody>
                  <a:tcPr anchor="ctr"/>
                </a:tc>
                <a:tc>
                  <a:txBody>
                    <a:bodyPr/>
                    <a:lstStyle/>
                    <a:p>
                      <a:pPr algn="ctr">
                        <a:lnSpc>
                          <a:spcPct val="100000"/>
                        </a:lnSpc>
                      </a:pPr>
                      <a:r>
                        <a:rPr lang="en-US" altLang="zh-CN" sz="1200" b="1" dirty="0">
                          <a:solidFill>
                            <a:schemeClr val="tx2"/>
                          </a:solidFill>
                        </a:rPr>
                        <a:t>180.00</a:t>
                      </a:r>
                      <a:endParaRPr lang="en-US" altLang="zh-CN" sz="1200" b="1" dirty="0">
                        <a:solidFill>
                          <a:schemeClr val="tx2"/>
                        </a:solidFill>
                        <a:latin typeface="微软雅黑" panose="020B0503020204020204" charset="-122"/>
                        <a:ea typeface="微软雅黑" panose="020B0503020204020204" charset="-122"/>
                      </a:endParaRPr>
                    </a:p>
                  </a:txBody>
                  <a:tcPr anchor="ctr"/>
                </a:tc>
                <a:tc>
                  <a:txBody>
                    <a:bodyPr/>
                    <a:lstStyle/>
                    <a:p>
                      <a:pPr marL="0" algn="ctr" defTabSz="914400" rtl="0" eaLnBrk="1" latinLnBrk="0" hangingPunct="1">
                        <a:lnSpc>
                          <a:spcPct val="100000"/>
                        </a:lnSpc>
                      </a:pPr>
                      <a:r>
                        <a:rPr lang="en-US" altLang="zh-CN" sz="1200" b="1" kern="1200" dirty="0">
                          <a:solidFill>
                            <a:schemeClr val="tx2"/>
                          </a:solidFill>
                          <a:latin typeface="+mn-lt"/>
                          <a:ea typeface="+mn-ea"/>
                          <a:cs typeface="+mn-cs"/>
                        </a:rPr>
                        <a:t>90.00</a:t>
                      </a:r>
                    </a:p>
                  </a:txBody>
                  <a:tcPr anchor="ctr"/>
                </a:tc>
                <a:extLst>
                  <a:ext uri="{0D108BD9-81ED-4DB2-BD59-A6C34878D82A}">
                    <a16:rowId xmlns:a16="http://schemas.microsoft.com/office/drawing/2014/main" val="10004"/>
                  </a:ext>
                </a:extLst>
              </a:tr>
              <a:tr h="274320">
                <a:tc>
                  <a:txBody>
                    <a:bodyPr/>
                    <a:lstStyle/>
                    <a:p>
                      <a:pPr algn="l">
                        <a:lnSpc>
                          <a:spcPct val="100000"/>
                        </a:lnSpc>
                      </a:pPr>
                      <a:r>
                        <a:rPr lang="en-US" altLang="zh-CN" sz="1000" dirty="0"/>
                        <a:t>B5 </a:t>
                      </a:r>
                      <a:r>
                        <a:rPr lang="zh-CN" altLang="en-US" sz="1000" dirty="0"/>
                        <a:t>高分辨谱学线站</a:t>
                      </a:r>
                      <a:endParaRPr lang="zh-CN" altLang="en-US" sz="10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10.00</a:t>
                      </a:r>
                      <a:endParaRPr lang="en-US" altLang="zh-CN" sz="12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1.00</a:t>
                      </a:r>
                      <a:endParaRPr lang="en-US" altLang="zh-CN" sz="12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5"/>
                  </a:ext>
                </a:extLst>
              </a:tr>
              <a:tr h="274320">
                <a:tc>
                  <a:txBody>
                    <a:bodyPr/>
                    <a:lstStyle/>
                    <a:p>
                      <a:pPr algn="l">
                        <a:lnSpc>
                          <a:spcPct val="100000"/>
                        </a:lnSpc>
                      </a:pPr>
                      <a:r>
                        <a:rPr lang="en-US" altLang="zh-CN" sz="1000" dirty="0"/>
                        <a:t>B6 </a:t>
                      </a:r>
                      <a:r>
                        <a:rPr lang="zh-CN" altLang="en-US" sz="1000" dirty="0"/>
                        <a:t>高压线站</a:t>
                      </a:r>
                      <a:endParaRPr lang="zh-CN" altLang="en-US" sz="10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2.00</a:t>
                      </a:r>
                      <a:endParaRPr lang="en-US" altLang="zh-CN" sz="12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1.00</a:t>
                      </a:r>
                      <a:endParaRPr lang="en-US" altLang="zh-CN" sz="12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6"/>
                  </a:ext>
                </a:extLst>
              </a:tr>
              <a:tr h="274320">
                <a:tc>
                  <a:txBody>
                    <a:bodyPr/>
                    <a:lstStyle/>
                    <a:p>
                      <a:pPr algn="l">
                        <a:lnSpc>
                          <a:spcPct val="100000"/>
                        </a:lnSpc>
                      </a:pPr>
                      <a:r>
                        <a:rPr lang="en-US" altLang="zh-CN" sz="1000" b="1" dirty="0"/>
                        <a:t>B7 </a:t>
                      </a:r>
                      <a:r>
                        <a:rPr lang="zh-CN" altLang="en-US" sz="1000" b="1" dirty="0"/>
                        <a:t>硬</a:t>
                      </a:r>
                      <a:r>
                        <a:rPr lang="en-US" altLang="zh-CN" sz="1000" b="1" dirty="0"/>
                        <a:t>X</a:t>
                      </a:r>
                      <a:r>
                        <a:rPr lang="zh-CN" altLang="en-US" sz="1000" b="1" dirty="0"/>
                        <a:t>射线成像线站</a:t>
                      </a:r>
                      <a:endParaRPr lang="zh-CN" altLang="en-US" sz="1000" b="1"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b="1" dirty="0">
                          <a:solidFill>
                            <a:schemeClr val="tx2"/>
                          </a:solidFill>
                        </a:rPr>
                        <a:t>98.00</a:t>
                      </a:r>
                      <a:endParaRPr lang="en-US" altLang="zh-CN" sz="1200" b="1" dirty="0">
                        <a:solidFill>
                          <a:schemeClr val="tx2"/>
                        </a:solidFill>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b="1" dirty="0">
                          <a:solidFill>
                            <a:schemeClr val="tx2"/>
                          </a:solidFill>
                        </a:rPr>
                        <a:t>85.60</a:t>
                      </a:r>
                      <a:endParaRPr lang="en-US" altLang="zh-CN" sz="1200" b="1" dirty="0">
                        <a:solidFill>
                          <a:schemeClr val="tx2"/>
                        </a:solidFill>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7"/>
                  </a:ext>
                </a:extLst>
              </a:tr>
              <a:tr h="274320">
                <a:tc>
                  <a:txBody>
                    <a:bodyPr/>
                    <a:lstStyle/>
                    <a:p>
                      <a:pPr algn="l">
                        <a:lnSpc>
                          <a:spcPct val="100000"/>
                        </a:lnSpc>
                      </a:pPr>
                      <a:r>
                        <a:rPr lang="en-US" altLang="zh-CN" sz="1000" dirty="0"/>
                        <a:t>B8 X</a:t>
                      </a:r>
                      <a:r>
                        <a:rPr lang="zh-CN" altLang="en-US" sz="1000" dirty="0"/>
                        <a:t>射线吸收谱线站</a:t>
                      </a:r>
                      <a:endParaRPr lang="zh-CN" altLang="en-US" sz="10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80.00</a:t>
                      </a:r>
                      <a:endParaRPr lang="en-US" altLang="zh-CN" sz="12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10.00</a:t>
                      </a:r>
                      <a:endParaRPr lang="en-US" altLang="zh-CN" sz="12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8"/>
                  </a:ext>
                </a:extLst>
              </a:tr>
              <a:tr h="274320">
                <a:tc>
                  <a:txBody>
                    <a:bodyPr/>
                    <a:lstStyle/>
                    <a:p>
                      <a:pPr algn="l">
                        <a:lnSpc>
                          <a:spcPct val="100000"/>
                        </a:lnSpc>
                      </a:pPr>
                      <a:r>
                        <a:rPr lang="en-US" altLang="zh-CN" sz="1000" dirty="0"/>
                        <a:t>B9 </a:t>
                      </a:r>
                      <a:r>
                        <a:rPr lang="zh-CN" altLang="en-US" sz="1000" dirty="0"/>
                        <a:t>低维结构探针线站</a:t>
                      </a:r>
                      <a:endParaRPr lang="zh-CN" altLang="en-US" sz="10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20.00</a:t>
                      </a:r>
                      <a:endParaRPr lang="en-US" altLang="zh-CN" sz="12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5.00</a:t>
                      </a:r>
                      <a:endParaRPr lang="en-US" altLang="zh-CN" sz="12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9"/>
                  </a:ext>
                </a:extLst>
              </a:tr>
              <a:tr h="274320">
                <a:tc>
                  <a:txBody>
                    <a:bodyPr/>
                    <a:lstStyle/>
                    <a:p>
                      <a:pPr algn="l">
                        <a:lnSpc>
                          <a:spcPct val="100000"/>
                        </a:lnSpc>
                      </a:pPr>
                      <a:r>
                        <a:rPr lang="en-US" altLang="zh-CN" sz="1000" dirty="0"/>
                        <a:t>BA </a:t>
                      </a:r>
                      <a:r>
                        <a:rPr lang="zh-CN" altLang="en-US" sz="1000" dirty="0"/>
                        <a:t>生物大分子微晶衍射线站</a:t>
                      </a:r>
                      <a:endParaRPr lang="zh-CN" altLang="en-US" sz="10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35.00</a:t>
                      </a:r>
                      <a:endParaRPr lang="en-US" altLang="zh-CN" sz="12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10.00</a:t>
                      </a:r>
                      <a:endParaRPr lang="en-US" altLang="zh-CN" sz="12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10"/>
                  </a:ext>
                </a:extLst>
              </a:tr>
              <a:tr h="274320">
                <a:tc>
                  <a:txBody>
                    <a:bodyPr/>
                    <a:lstStyle/>
                    <a:p>
                      <a:pPr algn="l">
                        <a:lnSpc>
                          <a:spcPct val="100000"/>
                        </a:lnSpc>
                      </a:pPr>
                      <a:r>
                        <a:rPr lang="en-US" altLang="zh-CN" sz="1000" dirty="0"/>
                        <a:t>BB </a:t>
                      </a:r>
                      <a:r>
                        <a:rPr lang="zh-CN" altLang="en-US" sz="1000" dirty="0"/>
                        <a:t>粉光小角散射线站</a:t>
                      </a:r>
                      <a:endParaRPr lang="zh-CN" altLang="en-US" sz="10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40.00</a:t>
                      </a:r>
                      <a:endParaRPr lang="en-US" altLang="zh-CN" sz="12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10.00</a:t>
                      </a:r>
                      <a:endParaRPr lang="en-US" altLang="zh-CN" sz="12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11"/>
                  </a:ext>
                </a:extLst>
              </a:tr>
              <a:tr h="274320">
                <a:tc>
                  <a:txBody>
                    <a:bodyPr/>
                    <a:lstStyle/>
                    <a:p>
                      <a:pPr algn="l">
                        <a:lnSpc>
                          <a:spcPct val="100000"/>
                        </a:lnSpc>
                      </a:pPr>
                      <a:r>
                        <a:rPr lang="en-US" altLang="zh-CN" sz="1000" dirty="0"/>
                        <a:t>BC </a:t>
                      </a:r>
                      <a:r>
                        <a:rPr lang="zh-CN" altLang="en-US" sz="1000" dirty="0"/>
                        <a:t>高分辨纳米电子结构线站</a:t>
                      </a:r>
                      <a:endParaRPr lang="zh-CN" altLang="en-US" sz="10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10.00</a:t>
                      </a:r>
                      <a:endParaRPr lang="en-US" altLang="zh-CN" sz="12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1.00</a:t>
                      </a:r>
                      <a:endParaRPr lang="en-US" altLang="zh-CN" sz="12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12"/>
                  </a:ext>
                </a:extLst>
              </a:tr>
              <a:tr h="274320">
                <a:tc>
                  <a:txBody>
                    <a:bodyPr/>
                    <a:lstStyle/>
                    <a:p>
                      <a:pPr algn="l">
                        <a:lnSpc>
                          <a:spcPct val="100000"/>
                        </a:lnSpc>
                      </a:pPr>
                      <a:r>
                        <a:rPr lang="en-US" altLang="zh-CN" sz="1000" dirty="0"/>
                        <a:t>BD </a:t>
                      </a:r>
                      <a:r>
                        <a:rPr lang="zh-CN" altLang="en-US" sz="1000" dirty="0"/>
                        <a:t>通用环境谱学线站</a:t>
                      </a:r>
                      <a:endParaRPr lang="zh-CN" altLang="en-US" sz="10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40.00</a:t>
                      </a:r>
                      <a:endParaRPr lang="en-US" altLang="zh-CN" sz="12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10.00</a:t>
                      </a:r>
                      <a:endParaRPr lang="en-US" altLang="zh-CN" sz="12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13"/>
                  </a:ext>
                </a:extLst>
              </a:tr>
              <a:tr h="274320">
                <a:tc>
                  <a:txBody>
                    <a:bodyPr/>
                    <a:lstStyle/>
                    <a:p>
                      <a:pPr algn="l">
                        <a:lnSpc>
                          <a:spcPct val="100000"/>
                        </a:lnSpc>
                      </a:pPr>
                      <a:r>
                        <a:rPr lang="en-US" altLang="zh-CN" sz="1000" b="1" dirty="0"/>
                        <a:t>BE </a:t>
                      </a:r>
                      <a:r>
                        <a:rPr lang="en-US" altLang="zh-CN" sz="1000" b="1" dirty="0">
                          <a:latin typeface="微软雅黑" panose="020B0503020204020204" charset="-122"/>
                          <a:ea typeface="微软雅黑" panose="020B0503020204020204" charset="-122"/>
                        </a:rPr>
                        <a:t>X</a:t>
                      </a:r>
                      <a:r>
                        <a:rPr lang="zh-CN" altLang="en-US" sz="1000" b="1" dirty="0">
                          <a:latin typeface="微软雅黑" panose="020B0503020204020204" charset="-122"/>
                          <a:ea typeface="微软雅黑" panose="020B0503020204020204" charset="-122"/>
                        </a:rPr>
                        <a:t>射线显微成像线站</a:t>
                      </a:r>
                    </a:p>
                  </a:txBody>
                  <a:tcPr anchor="ctr"/>
                </a:tc>
                <a:tc>
                  <a:txBody>
                    <a:bodyPr/>
                    <a:lstStyle/>
                    <a:p>
                      <a:pPr algn="ctr">
                        <a:lnSpc>
                          <a:spcPct val="100000"/>
                        </a:lnSpc>
                      </a:pPr>
                      <a:r>
                        <a:rPr lang="en-US" altLang="zh-CN" sz="1200" b="1" dirty="0">
                          <a:solidFill>
                            <a:schemeClr val="tx2"/>
                          </a:solidFill>
                        </a:rPr>
                        <a:t>99.36</a:t>
                      </a:r>
                      <a:endParaRPr lang="en-US" altLang="zh-CN" sz="1200" b="1" dirty="0">
                        <a:solidFill>
                          <a:schemeClr val="tx2"/>
                        </a:solidFill>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b="1" dirty="0">
                          <a:solidFill>
                            <a:schemeClr val="tx2"/>
                          </a:solidFill>
                        </a:rPr>
                        <a:t>60.20</a:t>
                      </a:r>
                      <a:endParaRPr lang="en-US" altLang="zh-CN" sz="1200" b="1" dirty="0">
                        <a:solidFill>
                          <a:schemeClr val="tx2"/>
                        </a:solidFill>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14"/>
                  </a:ext>
                </a:extLst>
              </a:tr>
              <a:tr h="274320">
                <a:tc>
                  <a:txBody>
                    <a:bodyPr/>
                    <a:lstStyle/>
                    <a:p>
                      <a:pPr algn="l">
                        <a:lnSpc>
                          <a:spcPct val="100000"/>
                        </a:lnSpc>
                      </a:pPr>
                      <a:r>
                        <a:rPr lang="en-US" altLang="zh-CN" sz="1000" dirty="0"/>
                        <a:t>BF </a:t>
                      </a:r>
                      <a:r>
                        <a:rPr lang="zh-CN" altLang="en-US" sz="1000" dirty="0"/>
                        <a:t>测试线站</a:t>
                      </a:r>
                      <a:endParaRPr lang="zh-CN" altLang="en-US" sz="10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1000.00</a:t>
                      </a:r>
                      <a:endParaRPr lang="en-US" altLang="zh-CN" sz="1200"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dirty="0"/>
                        <a:t>60.00</a:t>
                      </a:r>
                      <a:endParaRPr lang="en-US" altLang="zh-CN" sz="12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15"/>
                  </a:ext>
                </a:extLst>
              </a:tr>
              <a:tr h="457200">
                <a:tc>
                  <a:txBody>
                    <a:bodyPr/>
                    <a:lstStyle/>
                    <a:p>
                      <a:pPr algn="l">
                        <a:lnSpc>
                          <a:spcPct val="100000"/>
                        </a:lnSpc>
                      </a:pPr>
                      <a:r>
                        <a:rPr lang="en-US" altLang="zh-CN" sz="1200" dirty="0"/>
                        <a:t>Total average:</a:t>
                      </a:r>
                      <a:endParaRPr lang="en-US" altLang="zh-CN" sz="1200" b="1" dirty="0">
                        <a:latin typeface="微软雅黑" panose="020B0503020204020204" charset="-122"/>
                        <a:ea typeface="微软雅黑" panose="020B0503020204020204" charset="-122"/>
                      </a:endParaRPr>
                    </a:p>
                  </a:txBody>
                  <a:tcPr anchor="ctr"/>
                </a:tc>
                <a:tc>
                  <a:txBody>
                    <a:bodyPr/>
                    <a:lstStyle/>
                    <a:p>
                      <a:pPr algn="ctr">
                        <a:lnSpc>
                          <a:spcPct val="100000"/>
                        </a:lnSpc>
                      </a:pPr>
                      <a:endParaRPr lang="zh-CN" altLang="en-US" sz="1200" b="1" dirty="0">
                        <a:latin typeface="微软雅黑" panose="020B0503020204020204" charset="-122"/>
                        <a:ea typeface="微软雅黑" panose="020B0503020204020204" charset="-122"/>
                      </a:endParaRPr>
                    </a:p>
                  </a:txBody>
                  <a:tcPr anchor="ctr"/>
                </a:tc>
                <a:tc>
                  <a:txBody>
                    <a:bodyPr/>
                    <a:lstStyle/>
                    <a:p>
                      <a:pPr algn="ctr">
                        <a:lnSpc>
                          <a:spcPct val="100000"/>
                        </a:lnSpc>
                      </a:pPr>
                      <a:r>
                        <a:rPr lang="en-US" altLang="zh-CN" sz="1200" b="1" dirty="0">
                          <a:solidFill>
                            <a:schemeClr val="tx2"/>
                          </a:solidFill>
                        </a:rPr>
                        <a:t>720TB/</a:t>
                      </a:r>
                      <a:r>
                        <a:rPr lang="zh-CN" altLang="en-US" sz="1200" b="1" dirty="0">
                          <a:solidFill>
                            <a:schemeClr val="tx2"/>
                          </a:solidFill>
                        </a:rPr>
                        <a:t>天</a:t>
                      </a:r>
                      <a:endParaRPr lang="en-US" altLang="zh-CN" sz="1200" b="1" dirty="0">
                        <a:solidFill>
                          <a:schemeClr val="tx2"/>
                        </a:solidFill>
                      </a:endParaRPr>
                    </a:p>
                    <a:p>
                      <a:pPr algn="ctr">
                        <a:lnSpc>
                          <a:spcPct val="100000"/>
                        </a:lnSpc>
                      </a:pPr>
                      <a:r>
                        <a:rPr lang="en-US" altLang="zh-CN" sz="1200" b="1" dirty="0">
                          <a:solidFill>
                            <a:schemeClr val="tx2"/>
                          </a:solidFill>
                        </a:rPr>
                        <a:t>200PB/</a:t>
                      </a:r>
                      <a:r>
                        <a:rPr lang="zh-CN" altLang="en-US" sz="1200" b="1" dirty="0">
                          <a:solidFill>
                            <a:schemeClr val="tx2"/>
                          </a:solidFill>
                        </a:rPr>
                        <a:t>年</a:t>
                      </a:r>
                      <a:r>
                        <a:rPr lang="en-US" altLang="zh-CN" sz="1200" b="1" dirty="0">
                          <a:solidFill>
                            <a:schemeClr val="tx2"/>
                          </a:solidFill>
                        </a:rPr>
                        <a:t> </a:t>
                      </a:r>
                      <a:endParaRPr lang="en-US" altLang="zh-CN" sz="1200" b="1" dirty="0">
                        <a:solidFill>
                          <a:schemeClr val="tx2"/>
                        </a:solidFill>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16"/>
                  </a:ext>
                </a:extLst>
              </a:tr>
            </a:tbl>
          </a:graphicData>
        </a:graphic>
      </p:graphicFrame>
      <p:sp>
        <p:nvSpPr>
          <p:cNvPr id="4" name="圆角矩形 3"/>
          <p:cNvSpPr/>
          <p:nvPr>
            <p:custDataLst>
              <p:tags r:id="rId7"/>
            </p:custDataLst>
          </p:nvPr>
        </p:nvSpPr>
        <p:spPr>
          <a:xfrm>
            <a:off x="3936365" y="1125220"/>
            <a:ext cx="3193415" cy="1988185"/>
          </a:xfrm>
          <a:prstGeom prst="roundRect">
            <a:avLst>
              <a:gd name="adj" fmla="val 0"/>
            </a:avLst>
          </a:prstGeom>
          <a:solidFill>
            <a:srgbClr val="EEF1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custDataLst>
              <p:tags r:id="rId8"/>
            </p:custDataLst>
          </p:nvPr>
        </p:nvSpPr>
        <p:spPr>
          <a:xfrm>
            <a:off x="4060825" y="1628775"/>
            <a:ext cx="2843530" cy="307340"/>
          </a:xfrm>
          <a:prstGeom prst="rect">
            <a:avLst/>
          </a:prstGeom>
          <a:noFill/>
        </p:spPr>
        <p:txBody>
          <a:bodyPr wrap="square" lIns="0" tIns="0" rIns="0" bIns="0" rtlCol="0" anchor="b" anchorCtr="0">
            <a:noAutofit/>
          </a:bodyPr>
          <a:lstStyle/>
          <a:p>
            <a:pPr algn="l"/>
            <a:r>
              <a:rPr lang="zh-CN" altLang="en-US" sz="2000" b="1" dirty="0">
                <a:solidFill>
                  <a:srgbClr val="283C9D"/>
                </a:solidFill>
                <a:latin typeface="Segoe UI" panose="020B0502040204020203" pitchFamily="34" charset="0"/>
                <a:sym typeface="+mn-ea"/>
              </a:rPr>
              <a:t>美国阿贡国家实验室的先进光子源</a:t>
            </a:r>
            <a:r>
              <a:rPr lang="en-US" altLang="zh-CN" sz="2000" b="1" dirty="0">
                <a:solidFill>
                  <a:srgbClr val="283C9D"/>
                </a:solidFill>
                <a:latin typeface="Segoe UI" panose="020B0502040204020203" pitchFamily="34" charset="0"/>
                <a:sym typeface="+mn-ea"/>
              </a:rPr>
              <a:t>(APS-U</a:t>
            </a:r>
            <a:r>
              <a:rPr lang="zh-CN" altLang="en-US" sz="2000" b="1" dirty="0">
                <a:solidFill>
                  <a:srgbClr val="283C9D"/>
                </a:solidFill>
                <a:latin typeface="Segoe UI" panose="020B0502040204020203" pitchFamily="34" charset="0"/>
                <a:sym typeface="+mn-ea"/>
              </a:rPr>
              <a:t>）</a:t>
            </a:r>
            <a:endParaRPr lang="zh-CN" altLang="en-US" sz="2000" b="1" dirty="0">
              <a:solidFill>
                <a:srgbClr val="283C9D"/>
              </a:solidFill>
              <a:effectLst/>
              <a:latin typeface="Segoe UI" panose="020B0502040204020203" pitchFamily="34" charset="0"/>
              <a:sym typeface="+mn-ea"/>
            </a:endParaRPr>
          </a:p>
        </p:txBody>
      </p:sp>
      <p:sp>
        <p:nvSpPr>
          <p:cNvPr id="6" name="文本框 5"/>
          <p:cNvSpPr txBox="1"/>
          <p:nvPr>
            <p:custDataLst>
              <p:tags r:id="rId9"/>
            </p:custDataLst>
          </p:nvPr>
        </p:nvSpPr>
        <p:spPr>
          <a:xfrm>
            <a:off x="4079875" y="1894840"/>
            <a:ext cx="3136900" cy="852805"/>
          </a:xfrm>
          <a:prstGeom prst="rect">
            <a:avLst/>
          </a:prstGeom>
          <a:noFill/>
        </p:spPr>
        <p:txBody>
          <a:bodyPr wrap="square" lIns="0" tIns="0" rIns="0" bIns="0" rtlCol="0">
            <a:noAutofit/>
          </a:bodyPr>
          <a:lstStyle/>
          <a:p>
            <a:pPr marL="285750" indent="-285750" fontAlgn="auto">
              <a:lnSpc>
                <a:spcPct val="130000"/>
              </a:lnSpc>
              <a:buFont typeface="Wingdings" panose="05000000000000000000" charset="0"/>
              <a:buChar char="l"/>
            </a:pPr>
            <a:r>
              <a:rPr lang="en-US" altLang="zh-CN" sz="1500" b="1" dirty="0">
                <a:solidFill>
                  <a:schemeClr val="tx1">
                    <a:lumMod val="95000"/>
                    <a:lumOff val="5000"/>
                  </a:schemeClr>
                </a:solidFill>
                <a:latin typeface="Segoe UI" panose="020B0502040204020203" pitchFamily="34" charset="0"/>
                <a:sym typeface="+mn-ea"/>
              </a:rPr>
              <a:t>2026</a:t>
            </a:r>
            <a:r>
              <a:rPr lang="zh-CN" altLang="en-US" sz="1500" b="1" dirty="0">
                <a:solidFill>
                  <a:schemeClr val="tx1">
                    <a:lumMod val="95000"/>
                    <a:lumOff val="5000"/>
                  </a:schemeClr>
                </a:solidFill>
                <a:latin typeface="Segoe UI" panose="020B0502040204020203" pitchFamily="34" charset="0"/>
                <a:sym typeface="+mn-ea"/>
              </a:rPr>
              <a:t>年之后数据产生率将达到</a:t>
            </a:r>
            <a:r>
              <a:rPr lang="en-US" altLang="zh-CN" sz="1500" b="1" dirty="0">
                <a:solidFill>
                  <a:srgbClr val="C00000"/>
                </a:solidFill>
                <a:latin typeface="微软雅黑" panose="020B0503020204020204" charset="-122"/>
                <a:ea typeface="微软雅黑" panose="020B0503020204020204" charset="-122"/>
                <a:sym typeface="+mn-ea"/>
              </a:rPr>
              <a:t>100PB/</a:t>
            </a:r>
            <a:r>
              <a:rPr lang="zh-CN" altLang="en-US" sz="1500" b="1" dirty="0">
                <a:solidFill>
                  <a:srgbClr val="C00000"/>
                </a:solidFill>
                <a:latin typeface="微软雅黑" panose="020B0503020204020204" charset="-122"/>
                <a:ea typeface="微软雅黑" panose="020B0503020204020204" charset="-122"/>
                <a:sym typeface="+mn-ea"/>
              </a:rPr>
              <a:t>年</a:t>
            </a:r>
            <a:r>
              <a:rPr lang="en-US" altLang="zh-CN" sz="1500" b="1" dirty="0">
                <a:solidFill>
                  <a:srgbClr val="C00000"/>
                </a:solidFill>
                <a:latin typeface="微软雅黑" panose="020B0503020204020204" charset="-122"/>
                <a:ea typeface="微软雅黑" panose="020B0503020204020204" charset="-122"/>
                <a:sym typeface="+mn-ea"/>
              </a:rPr>
              <a:t>+</a:t>
            </a:r>
            <a:endParaRPr lang="zh-CN" altLang="en-US" sz="1500"/>
          </a:p>
        </p:txBody>
      </p:sp>
      <p:sp>
        <p:nvSpPr>
          <p:cNvPr id="8" name="文本框 7"/>
          <p:cNvSpPr txBox="1"/>
          <p:nvPr/>
        </p:nvSpPr>
        <p:spPr>
          <a:xfrm>
            <a:off x="1199515" y="90805"/>
            <a:ext cx="6096000" cy="706755"/>
          </a:xfrm>
          <a:prstGeom prst="rect">
            <a:avLst/>
          </a:prstGeom>
          <a:noFill/>
        </p:spPr>
        <p:txBody>
          <a:bodyPr wrap="square" rtlCol="0" anchor="t">
            <a:spAutoFit/>
          </a:bodyPr>
          <a:lstStyle/>
          <a:p>
            <a:r>
              <a:rPr lang="zh-CN" altLang="en-US" sz="4000" b="1" dirty="0">
                <a:solidFill>
                  <a:srgbClr val="283C9D"/>
                </a:solidFill>
                <a:latin typeface="+mj-lt"/>
                <a:ea typeface="+mj-ea"/>
                <a:cs typeface="+mj-cs"/>
                <a:sym typeface="+mn-ea"/>
              </a:rPr>
              <a:t>大科学装置</a:t>
            </a:r>
            <a:r>
              <a:rPr lang="en-US" altLang="zh-CN" sz="4000" b="1" dirty="0">
                <a:solidFill>
                  <a:srgbClr val="283C9D"/>
                </a:solidFill>
                <a:latin typeface="+mj-lt"/>
                <a:ea typeface="+mj-ea"/>
                <a:cs typeface="+mj-cs"/>
                <a:sym typeface="+mn-ea"/>
              </a:rPr>
              <a:t>-</a:t>
            </a:r>
            <a:r>
              <a:rPr lang="zh-CN" altLang="en-US" sz="4000" b="1" dirty="0">
                <a:solidFill>
                  <a:srgbClr val="283C9D"/>
                </a:solidFill>
                <a:latin typeface="+mj-lt"/>
                <a:ea typeface="+mj-ea"/>
                <a:cs typeface="+mj-cs"/>
                <a:sym typeface="+mn-ea"/>
              </a:rPr>
              <a:t>大科学数据</a:t>
            </a:r>
          </a:p>
        </p:txBody>
      </p:sp>
      <p:sp>
        <p:nvSpPr>
          <p:cNvPr id="12" name="文本框 11"/>
          <p:cNvSpPr txBox="1"/>
          <p:nvPr/>
        </p:nvSpPr>
        <p:spPr>
          <a:xfrm>
            <a:off x="2207578" y="5804923"/>
            <a:ext cx="3061854" cy="307777"/>
          </a:xfrm>
          <a:prstGeom prst="rect">
            <a:avLst/>
          </a:prstGeom>
          <a:solidFill>
            <a:schemeClr val="bg1"/>
          </a:solidFill>
        </p:spPr>
        <p:txBody>
          <a:bodyPr wrap="square" rtlCol="0">
            <a:spAutoFit/>
          </a:bodyPr>
          <a:lstStyle/>
          <a:p>
            <a:pPr algn="ctr"/>
            <a:r>
              <a:rPr lang="en-US" altLang="zh-CN" sz="1400" b="1" dirty="0">
                <a:latin typeface="微软雅黑" panose="020B0503020204020204" charset="-122"/>
                <a:ea typeface="微软雅黑" panose="020B0503020204020204" charset="-122"/>
              </a:rPr>
              <a:t>APS-U</a:t>
            </a:r>
            <a:r>
              <a:rPr lang="zh-CN" altLang="en-US" sz="1400" b="1" dirty="0">
                <a:latin typeface="微软雅黑" panose="020B0503020204020204" charset="-122"/>
                <a:ea typeface="微软雅黑" panose="020B0503020204020204" charset="-122"/>
              </a:rPr>
              <a:t>每年的数据产生率</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t="1" b="1467"/>
          <a:stretch>
            <a:fillRect/>
          </a:stretch>
        </p:blipFill>
        <p:spPr>
          <a:xfrm>
            <a:off x="5519937" y="1064291"/>
            <a:ext cx="5932842" cy="4524949"/>
          </a:xfrm>
          <a:prstGeom prst="rect">
            <a:avLst/>
          </a:prstGeom>
        </p:spPr>
      </p:pic>
      <p:sp>
        <p:nvSpPr>
          <p:cNvPr id="9" name="矩形 8"/>
          <p:cNvSpPr/>
          <p:nvPr/>
        </p:nvSpPr>
        <p:spPr>
          <a:xfrm>
            <a:off x="7680176" y="5561950"/>
            <a:ext cx="2455352" cy="336695"/>
          </a:xfrm>
          <a:prstGeom prst="rect">
            <a:avLst/>
          </a:prstGeom>
          <a:solidFill>
            <a:schemeClr val="bg1"/>
          </a:solidFill>
        </p:spPr>
        <p:txBody>
          <a:bodyPr wrap="none">
            <a:spAutoFit/>
          </a:bodyPr>
          <a:lstStyle/>
          <a:p>
            <a:pPr>
              <a:lnSpc>
                <a:spcPct val="150000"/>
              </a:lnSpc>
            </a:pPr>
            <a:r>
              <a:rPr lang="en-US" altLang="zh-CN" sz="1200" b="1" dirty="0">
                <a:latin typeface="微软雅黑" panose="020B0503020204020204" charset="-122"/>
                <a:ea typeface="微软雅黑" panose="020B0503020204020204" charset="-122"/>
              </a:rPr>
              <a:t>European XFEL </a:t>
            </a:r>
            <a:r>
              <a:rPr lang="zh-CN" altLang="en-US" sz="1200" b="1" dirty="0">
                <a:latin typeface="微软雅黑" panose="020B0503020204020204" charset="-122"/>
                <a:ea typeface="微软雅黑" panose="020B0503020204020204" charset="-122"/>
              </a:rPr>
              <a:t>原始数据量统计</a:t>
            </a:r>
            <a:endParaRPr lang="en-US" altLang="zh-CN" sz="1200" b="1" dirty="0">
              <a:latin typeface="微软雅黑" panose="020B0503020204020204" charset="-122"/>
              <a:ea typeface="微软雅黑" panose="020B0503020204020204" charset="-122"/>
            </a:endParaRPr>
          </a:p>
        </p:txBody>
      </p:sp>
      <p:sp>
        <p:nvSpPr>
          <p:cNvPr id="13" name="矩形 12"/>
          <p:cNvSpPr/>
          <p:nvPr/>
        </p:nvSpPr>
        <p:spPr>
          <a:xfrm>
            <a:off x="551815" y="1124744"/>
            <a:ext cx="5323205" cy="1837690"/>
          </a:xfrm>
          <a:prstGeom prst="rect">
            <a:avLst/>
          </a:prstGeom>
        </p:spPr>
        <p:txBody>
          <a:bodyPr wrap="square">
            <a:spAutoFit/>
          </a:bodyPr>
          <a:lstStyle/>
          <a:p>
            <a:pPr marL="342900" indent="-342900" algn="l">
              <a:buFont typeface="Wingdings" panose="05000000000000000000" charset="0"/>
              <a:buChar char="l"/>
            </a:pPr>
            <a:r>
              <a:rPr lang="zh-CN" altLang="en-US" sz="2000" b="1" i="0" dirty="0">
                <a:solidFill>
                  <a:srgbClr val="283C9D"/>
                </a:solidFill>
                <a:effectLst/>
                <a:latin typeface="Segoe UI" panose="020B0502040204020203" pitchFamily="34" charset="0"/>
              </a:rPr>
              <a:t>欧洲</a:t>
            </a:r>
            <a:r>
              <a:rPr lang="en-US" altLang="zh-CN" sz="2000" b="1" i="0" dirty="0">
                <a:solidFill>
                  <a:srgbClr val="283C9D"/>
                </a:solidFill>
                <a:effectLst/>
                <a:latin typeface="Segoe UI" panose="020B0502040204020203" pitchFamily="34" charset="0"/>
              </a:rPr>
              <a:t>X</a:t>
            </a:r>
            <a:r>
              <a:rPr lang="zh-CN" altLang="en-US" sz="2000" b="1" i="0" dirty="0">
                <a:solidFill>
                  <a:srgbClr val="283C9D"/>
                </a:solidFill>
                <a:effectLst/>
                <a:latin typeface="Segoe UI" panose="020B0502040204020203" pitchFamily="34" charset="0"/>
              </a:rPr>
              <a:t>射线自由电子激光</a:t>
            </a:r>
            <a:r>
              <a:rPr lang="en-US" altLang="zh-CN" sz="2000" b="1" i="0" dirty="0">
                <a:solidFill>
                  <a:srgbClr val="283C9D"/>
                </a:solidFill>
                <a:effectLst/>
                <a:latin typeface="Segoe UI" panose="020B0502040204020203" pitchFamily="34" charset="0"/>
              </a:rPr>
              <a:t>(European XFEL)</a:t>
            </a:r>
          </a:p>
          <a:p>
            <a:pPr marL="742950" lvl="1" indent="-285750">
              <a:lnSpc>
                <a:spcPct val="130000"/>
              </a:lnSpc>
              <a:buFont typeface="Wingdings" panose="05000000000000000000" charset="0"/>
              <a:buChar char="p"/>
            </a:pPr>
            <a:r>
              <a:rPr lang="en-US" altLang="zh-CN" dirty="0">
                <a:solidFill>
                  <a:schemeClr val="tx1">
                    <a:lumMod val="95000"/>
                    <a:lumOff val="5000"/>
                  </a:schemeClr>
                </a:solidFill>
                <a:latin typeface="Segoe UI" panose="020B0502040204020203" pitchFamily="34" charset="0"/>
              </a:rPr>
              <a:t>2017</a:t>
            </a:r>
            <a:r>
              <a:rPr lang="zh-CN" altLang="en-US" dirty="0">
                <a:solidFill>
                  <a:schemeClr val="tx1">
                    <a:lumMod val="95000"/>
                    <a:lumOff val="5000"/>
                  </a:schemeClr>
                </a:solidFill>
                <a:latin typeface="Segoe UI" panose="020B0502040204020203" pitchFamily="34" charset="0"/>
              </a:rPr>
              <a:t>年数据量：</a:t>
            </a:r>
            <a:r>
              <a:rPr lang="en-US" altLang="zh-CN" dirty="0">
                <a:solidFill>
                  <a:schemeClr val="tx1">
                    <a:lumMod val="95000"/>
                    <a:lumOff val="5000"/>
                  </a:schemeClr>
                </a:solidFill>
                <a:latin typeface="Segoe UI" panose="020B0502040204020203" pitchFamily="34" charset="0"/>
              </a:rPr>
              <a:t>1</a:t>
            </a:r>
            <a:r>
              <a:rPr lang="zh-CN" altLang="en-US" dirty="0">
                <a:solidFill>
                  <a:schemeClr val="tx1">
                    <a:lumMod val="95000"/>
                    <a:lumOff val="5000"/>
                  </a:schemeClr>
                </a:solidFill>
                <a:latin typeface="Segoe UI" panose="020B0502040204020203" pitchFamily="34" charset="0"/>
              </a:rPr>
              <a:t>个</a:t>
            </a:r>
            <a:r>
              <a:rPr lang="en-US" altLang="zh-CN" dirty="0">
                <a:solidFill>
                  <a:schemeClr val="tx1">
                    <a:lumMod val="95000"/>
                    <a:lumOff val="5000"/>
                  </a:schemeClr>
                </a:solidFill>
                <a:latin typeface="Segoe UI" panose="020B0502040204020203" pitchFamily="34" charset="0"/>
              </a:rPr>
              <a:t>PB</a:t>
            </a:r>
          </a:p>
          <a:p>
            <a:pPr marL="742950" lvl="1" indent="-285750">
              <a:lnSpc>
                <a:spcPct val="130000"/>
              </a:lnSpc>
              <a:buFont typeface="Wingdings" panose="05000000000000000000" charset="0"/>
              <a:buChar char="p"/>
            </a:pPr>
            <a:r>
              <a:rPr lang="en-US" altLang="zh-CN" dirty="0">
                <a:solidFill>
                  <a:schemeClr val="tx1">
                    <a:lumMod val="95000"/>
                    <a:lumOff val="5000"/>
                  </a:schemeClr>
                </a:solidFill>
                <a:latin typeface="Segoe UI" panose="020B0502040204020203" pitchFamily="34" charset="0"/>
              </a:rPr>
              <a:t>2023</a:t>
            </a:r>
            <a:r>
              <a:rPr lang="zh-CN" altLang="en-US" dirty="0">
                <a:solidFill>
                  <a:schemeClr val="tx1">
                    <a:lumMod val="95000"/>
                    <a:lumOff val="5000"/>
                  </a:schemeClr>
                </a:solidFill>
                <a:latin typeface="Segoe UI" panose="020B0502040204020203" pitchFamily="34" charset="0"/>
              </a:rPr>
              <a:t>年数据量：</a:t>
            </a:r>
            <a:r>
              <a:rPr lang="en-US" altLang="zh-CN" b="1" dirty="0">
                <a:solidFill>
                  <a:srgbClr val="C00000"/>
                </a:solidFill>
                <a:latin typeface="Segoe UI" panose="020B0502040204020203" pitchFamily="34" charset="0"/>
              </a:rPr>
              <a:t>31</a:t>
            </a:r>
            <a:r>
              <a:rPr lang="zh-CN" altLang="en-US" b="1" dirty="0">
                <a:solidFill>
                  <a:srgbClr val="C00000"/>
                </a:solidFill>
                <a:latin typeface="Segoe UI" panose="020B0502040204020203" pitchFamily="34" charset="0"/>
              </a:rPr>
              <a:t>个</a:t>
            </a:r>
            <a:r>
              <a:rPr lang="en-US" altLang="zh-CN" b="1" dirty="0">
                <a:solidFill>
                  <a:srgbClr val="C00000"/>
                </a:solidFill>
                <a:latin typeface="Segoe UI" panose="020B0502040204020203" pitchFamily="34" charset="0"/>
              </a:rPr>
              <a:t>PB</a:t>
            </a:r>
          </a:p>
          <a:p>
            <a:pPr indent="-342900">
              <a:lnSpc>
                <a:spcPct val="130000"/>
              </a:lnSpc>
              <a:buFont typeface="Wingdings" panose="05000000000000000000" pitchFamily="2" charset="2"/>
              <a:buChar char="l"/>
            </a:pPr>
            <a:endParaRPr lang="en-US" altLang="zh-CN" b="1" dirty="0">
              <a:solidFill>
                <a:srgbClr val="2196F3"/>
              </a:solidFill>
              <a:latin typeface="Segoe UI" panose="020B0502040204020203" pitchFamily="34" charset="0"/>
            </a:endParaRPr>
          </a:p>
          <a:p>
            <a:pPr indent="-342900">
              <a:lnSpc>
                <a:spcPct val="130000"/>
              </a:lnSpc>
              <a:buFont typeface="Wingdings" panose="05000000000000000000" pitchFamily="2" charset="2"/>
              <a:buChar char="l"/>
            </a:pPr>
            <a:endParaRPr lang="zh-CN" altLang="en-US" b="1" dirty="0">
              <a:solidFill>
                <a:srgbClr val="2196F3"/>
              </a:solidFill>
              <a:latin typeface="Segoe UI" panose="020B0502040204020203" pitchFamily="34" charset="0"/>
            </a:endParaRPr>
          </a:p>
        </p:txBody>
      </p:sp>
      <p:sp>
        <p:nvSpPr>
          <p:cNvPr id="14" name="文本框 13"/>
          <p:cNvSpPr txBox="1"/>
          <p:nvPr/>
        </p:nvSpPr>
        <p:spPr>
          <a:xfrm>
            <a:off x="551815" y="2377168"/>
            <a:ext cx="4797297" cy="1478280"/>
          </a:xfrm>
          <a:prstGeom prst="rect">
            <a:avLst/>
          </a:prstGeom>
          <a:noFill/>
        </p:spPr>
        <p:txBody>
          <a:bodyPr wrap="square">
            <a:spAutoFit/>
          </a:bodyPr>
          <a:lstStyle/>
          <a:p>
            <a:pPr marL="342900" indent="-342900" algn="l">
              <a:buFont typeface="Wingdings" panose="05000000000000000000" charset="0"/>
              <a:buChar char="l"/>
            </a:pPr>
            <a:r>
              <a:rPr lang="zh-CN" altLang="en-US" sz="2000" b="1" i="0" dirty="0">
                <a:solidFill>
                  <a:srgbClr val="283C9D"/>
                </a:solidFill>
                <a:effectLst/>
                <a:latin typeface="Segoe UI" panose="020B0502040204020203" pitchFamily="34" charset="0"/>
              </a:rPr>
              <a:t>上海自由电子激光</a:t>
            </a:r>
            <a:r>
              <a:rPr lang="en-US" altLang="zh-CN" sz="2000" b="1" i="0" dirty="0">
                <a:solidFill>
                  <a:srgbClr val="283C9D"/>
                </a:solidFill>
                <a:effectLst/>
                <a:latin typeface="Segoe UI" panose="020B0502040204020203" pitchFamily="34" charset="0"/>
              </a:rPr>
              <a:t>(SHINE)</a:t>
            </a:r>
          </a:p>
          <a:p>
            <a:pPr marL="742950" lvl="1" indent="-285750">
              <a:lnSpc>
                <a:spcPct val="130000"/>
              </a:lnSpc>
              <a:buFont typeface="Wingdings" panose="05000000000000000000" charset="0"/>
              <a:buChar char="p"/>
            </a:pPr>
            <a:r>
              <a:rPr lang="zh-CN" altLang="en-US" dirty="0">
                <a:solidFill>
                  <a:schemeClr val="tx1">
                    <a:lumMod val="95000"/>
                    <a:lumOff val="5000"/>
                  </a:schemeClr>
                </a:solidFill>
                <a:latin typeface="Segoe UI" panose="020B0502040204020203" pitchFamily="34" charset="0"/>
              </a:rPr>
              <a:t>初期几十</a:t>
            </a:r>
            <a:r>
              <a:rPr lang="en-US" altLang="zh-CN" dirty="0">
                <a:solidFill>
                  <a:schemeClr val="tx1">
                    <a:lumMod val="95000"/>
                    <a:lumOff val="5000"/>
                  </a:schemeClr>
                </a:solidFill>
                <a:latin typeface="Segoe UI" panose="020B0502040204020203" pitchFamily="34" charset="0"/>
              </a:rPr>
              <a:t>GB/s(10KHz)</a:t>
            </a:r>
          </a:p>
          <a:p>
            <a:pPr marL="742950" lvl="1" indent="-285750">
              <a:lnSpc>
                <a:spcPct val="130000"/>
              </a:lnSpc>
              <a:buFont typeface="Wingdings" panose="05000000000000000000" charset="0"/>
              <a:buChar char="p"/>
            </a:pPr>
            <a:r>
              <a:rPr lang="zh-CN" altLang="en-US" dirty="0">
                <a:solidFill>
                  <a:schemeClr val="tx1">
                    <a:lumMod val="95000"/>
                    <a:lumOff val="5000"/>
                  </a:schemeClr>
                </a:solidFill>
                <a:latin typeface="Segoe UI" panose="020B0502040204020203" pitchFamily="34" charset="0"/>
              </a:rPr>
              <a:t>最终</a:t>
            </a:r>
            <a:r>
              <a:rPr lang="en-US" altLang="zh-CN" dirty="0">
                <a:solidFill>
                  <a:schemeClr val="tx1">
                    <a:lumMod val="95000"/>
                    <a:lumOff val="5000"/>
                  </a:schemeClr>
                </a:solidFill>
                <a:latin typeface="Segoe UI" panose="020B0502040204020203" pitchFamily="34" charset="0"/>
              </a:rPr>
              <a:t>TB/s(1MHz)</a:t>
            </a:r>
          </a:p>
          <a:p>
            <a:pPr marL="742950" lvl="1" indent="-285750">
              <a:lnSpc>
                <a:spcPct val="130000"/>
              </a:lnSpc>
              <a:buFont typeface="Wingdings" panose="05000000000000000000" charset="0"/>
              <a:buChar char="p"/>
            </a:pPr>
            <a:r>
              <a:rPr lang="zh-CN" altLang="en-US" dirty="0">
                <a:solidFill>
                  <a:schemeClr val="tx1">
                    <a:lumMod val="95000"/>
                    <a:lumOff val="5000"/>
                  </a:schemeClr>
                </a:solidFill>
                <a:latin typeface="Segoe UI" panose="020B0502040204020203" pitchFamily="34" charset="0"/>
              </a:rPr>
              <a:t>年数据量</a:t>
            </a:r>
            <a:r>
              <a:rPr lang="zh-CN" altLang="en-US" b="1" dirty="0">
                <a:solidFill>
                  <a:srgbClr val="C00000"/>
                </a:solidFill>
                <a:latin typeface="Segoe UI" panose="020B0502040204020203" pitchFamily="34" charset="0"/>
              </a:rPr>
              <a:t>上百</a:t>
            </a:r>
            <a:r>
              <a:rPr lang="en-US" altLang="zh-CN" b="1" dirty="0">
                <a:solidFill>
                  <a:srgbClr val="C00000"/>
                </a:solidFill>
                <a:latin typeface="Segoe UI" panose="020B0502040204020203" pitchFamily="34" charset="0"/>
              </a:rPr>
              <a:t>PB</a:t>
            </a:r>
          </a:p>
        </p:txBody>
      </p:sp>
      <p:sp>
        <p:nvSpPr>
          <p:cNvPr id="11" name="标题 10"/>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大科学装置</a:t>
            </a:r>
            <a:r>
              <a:rPr lang="en-US" altLang="zh-CN" sz="4000" dirty="0">
                <a:solidFill>
                  <a:srgbClr val="283C9D"/>
                </a:solidFill>
                <a:latin typeface="+mj-lt"/>
                <a:ea typeface="+mj-ea"/>
                <a:cs typeface="+mj-cs"/>
              </a:rPr>
              <a:t>-</a:t>
            </a:r>
            <a:r>
              <a:rPr lang="zh-CN" altLang="en-US" sz="4000" dirty="0">
                <a:solidFill>
                  <a:srgbClr val="283C9D"/>
                </a:solidFill>
                <a:latin typeface="+mj-lt"/>
                <a:ea typeface="+mj-ea"/>
                <a:cs typeface="+mj-cs"/>
              </a:rPr>
              <a:t>大科学数据</a:t>
            </a:r>
            <a:endParaRPr lang="zh-CN" altLang="en-US" sz="4000" dirty="0">
              <a:solidFill>
                <a:srgbClr val="283C9D"/>
              </a:solidFill>
              <a:latin typeface="+mj-lt"/>
              <a:ea typeface="+mj-ea"/>
              <a:cs typeface="+mj-cs"/>
              <a:sym typeface="+mn-ea"/>
            </a:endParaRPr>
          </a:p>
        </p:txBody>
      </p:sp>
      <p:sp>
        <p:nvSpPr>
          <p:cNvPr id="10" name="文本框 9">
            <a:extLst>
              <a:ext uri="{FF2B5EF4-FFF2-40B4-BE49-F238E27FC236}">
                <a16:creationId xmlns:a16="http://schemas.microsoft.com/office/drawing/2014/main" id="{C75DB5EA-57F2-4C28-9943-591D9F780D16}"/>
              </a:ext>
            </a:extLst>
          </p:cNvPr>
          <p:cNvSpPr txBox="1"/>
          <p:nvPr/>
        </p:nvSpPr>
        <p:spPr>
          <a:xfrm>
            <a:off x="551814" y="4000569"/>
            <a:ext cx="4797297" cy="1805431"/>
          </a:xfrm>
          <a:prstGeom prst="rect">
            <a:avLst/>
          </a:prstGeom>
          <a:noFill/>
        </p:spPr>
        <p:txBody>
          <a:bodyPr wrap="square">
            <a:spAutoFit/>
          </a:bodyPr>
          <a:lstStyle/>
          <a:p>
            <a:pPr marL="342900" indent="-342900">
              <a:buFont typeface="Wingdings" panose="05000000000000000000" charset="0"/>
              <a:buChar char="l"/>
            </a:pPr>
            <a:r>
              <a:rPr lang="zh-CN" altLang="en-US" sz="2000" b="1" dirty="0">
                <a:solidFill>
                  <a:srgbClr val="283C9D"/>
                </a:solidFill>
                <a:latin typeface="Segoe UI" panose="020B0502040204020203" pitchFamily="34" charset="0"/>
              </a:rPr>
              <a:t>数据量增长的原因分析</a:t>
            </a:r>
            <a:endParaRPr lang="en-US" altLang="zh-CN" sz="2000" b="1" i="0" dirty="0">
              <a:solidFill>
                <a:srgbClr val="283C9D"/>
              </a:solidFill>
              <a:effectLst/>
              <a:latin typeface="Segoe UI" panose="020B0502040204020203" pitchFamily="34" charset="0"/>
            </a:endParaRPr>
          </a:p>
          <a:p>
            <a:pPr marL="742950" lvl="1" indent="-285750">
              <a:lnSpc>
                <a:spcPct val="130000"/>
              </a:lnSpc>
              <a:buFont typeface="Wingdings" panose="05000000000000000000" charset="0"/>
              <a:buChar char="p"/>
            </a:pPr>
            <a:r>
              <a:rPr lang="zh-CN" altLang="en-US" dirty="0">
                <a:solidFill>
                  <a:schemeClr val="tx1">
                    <a:lumMod val="95000"/>
                    <a:lumOff val="5000"/>
                  </a:schemeClr>
                </a:solidFill>
                <a:latin typeface="Segoe UI" panose="020B0502040204020203" pitchFamily="34" charset="0"/>
                <a:sym typeface="+mn-ea"/>
              </a:rPr>
              <a:t>探测器技术的进步</a:t>
            </a:r>
            <a:endParaRPr lang="en-US" altLang="zh-CN" dirty="0">
              <a:solidFill>
                <a:schemeClr val="tx1">
                  <a:lumMod val="95000"/>
                  <a:lumOff val="5000"/>
                </a:schemeClr>
              </a:solidFill>
              <a:latin typeface="Segoe UI" panose="020B0502040204020203" pitchFamily="34" charset="0"/>
              <a:sym typeface="+mn-ea"/>
            </a:endParaRPr>
          </a:p>
          <a:p>
            <a:pPr marL="742950" lvl="1" indent="-285750">
              <a:lnSpc>
                <a:spcPct val="130000"/>
              </a:lnSpc>
              <a:buFont typeface="Wingdings" panose="05000000000000000000" charset="0"/>
              <a:buChar char="p"/>
            </a:pPr>
            <a:r>
              <a:rPr lang="zh-CN" altLang="en-US" dirty="0">
                <a:solidFill>
                  <a:schemeClr val="tx1">
                    <a:lumMod val="95000"/>
                    <a:lumOff val="5000"/>
                  </a:schemeClr>
                </a:solidFill>
                <a:latin typeface="Segoe UI" panose="020B0502040204020203" pitchFamily="34" charset="0"/>
                <a:sym typeface="+mn-ea"/>
              </a:rPr>
              <a:t>实验亮度的提高</a:t>
            </a:r>
            <a:endParaRPr lang="en-US" altLang="zh-CN" dirty="0">
              <a:solidFill>
                <a:schemeClr val="tx1">
                  <a:lumMod val="95000"/>
                  <a:lumOff val="5000"/>
                </a:schemeClr>
              </a:solidFill>
              <a:latin typeface="Segoe UI" panose="020B0502040204020203" pitchFamily="34" charset="0"/>
              <a:sym typeface="+mn-ea"/>
            </a:endParaRPr>
          </a:p>
          <a:p>
            <a:pPr marL="742950" lvl="1" indent="-285750">
              <a:lnSpc>
                <a:spcPct val="130000"/>
              </a:lnSpc>
              <a:buFont typeface="Wingdings" panose="05000000000000000000" charset="0"/>
              <a:buChar char="p"/>
            </a:pPr>
            <a:r>
              <a:rPr lang="zh-CN" altLang="en-US" dirty="0">
                <a:solidFill>
                  <a:schemeClr val="tx1">
                    <a:lumMod val="95000"/>
                    <a:lumOff val="5000"/>
                  </a:schemeClr>
                </a:solidFill>
                <a:latin typeface="Segoe UI" panose="020B0502040204020203" pitchFamily="34" charset="0"/>
                <a:sym typeface="+mn-ea"/>
              </a:rPr>
              <a:t>能量的提高</a:t>
            </a:r>
            <a:endParaRPr lang="en-US" altLang="zh-CN" dirty="0">
              <a:solidFill>
                <a:schemeClr val="tx1">
                  <a:lumMod val="95000"/>
                  <a:lumOff val="5000"/>
                </a:schemeClr>
              </a:solidFill>
              <a:latin typeface="Segoe UI" panose="020B0502040204020203" pitchFamily="34" charset="0"/>
              <a:sym typeface="+mn-ea"/>
            </a:endParaRPr>
          </a:p>
          <a:p>
            <a:pPr marL="742950" lvl="1" indent="-285750">
              <a:lnSpc>
                <a:spcPct val="130000"/>
              </a:lnSpc>
              <a:buFont typeface="Wingdings" panose="05000000000000000000" charset="0"/>
              <a:buChar char="p"/>
            </a:pPr>
            <a:r>
              <a:rPr lang="zh-CN" altLang="en-US" dirty="0">
                <a:solidFill>
                  <a:schemeClr val="tx1">
                    <a:lumMod val="95000"/>
                    <a:lumOff val="5000"/>
                  </a:schemeClr>
                </a:solidFill>
                <a:latin typeface="Segoe UI" panose="020B0502040204020203" pitchFamily="34" charset="0"/>
                <a:sym typeface="+mn-ea"/>
              </a:rPr>
              <a:t>运行时间的延长</a:t>
            </a:r>
            <a:endParaRPr lang="zh-CN" altLang="en-US" sz="1800" b="1" dirty="0">
              <a:solidFill>
                <a:schemeClr val="accent2"/>
              </a:solidFill>
              <a:latin typeface="+mn-ea"/>
              <a:cs typeface="+mn-ea"/>
              <a:sym typeface="+mn-ea"/>
            </a:endParaRPr>
          </a:p>
        </p:txBody>
      </p:sp>
      <p:sp>
        <p:nvSpPr>
          <p:cNvPr id="12" name="文本框 11">
            <a:extLst>
              <a:ext uri="{FF2B5EF4-FFF2-40B4-BE49-F238E27FC236}">
                <a16:creationId xmlns:a16="http://schemas.microsoft.com/office/drawing/2014/main" id="{00C4F063-0675-411C-99EE-6707A244363F}"/>
              </a:ext>
            </a:extLst>
          </p:cNvPr>
          <p:cNvSpPr txBox="1"/>
          <p:nvPr/>
        </p:nvSpPr>
        <p:spPr>
          <a:xfrm>
            <a:off x="479376" y="5951121"/>
            <a:ext cx="11112279" cy="369332"/>
          </a:xfrm>
          <a:prstGeom prst="rect">
            <a:avLst/>
          </a:prstGeom>
          <a:solidFill>
            <a:srgbClr val="EEF1FB"/>
          </a:solidFill>
          <a:ln>
            <a:solidFill>
              <a:srgbClr val="283C9D"/>
            </a:solidFill>
          </a:ln>
        </p:spPr>
        <p:txBody>
          <a:bodyPr wrap="square">
            <a:spAutoFit/>
          </a:bodyPr>
          <a:lstStyle/>
          <a:p>
            <a:pPr algn="just"/>
            <a:r>
              <a:rPr lang="en-US" altLang="zh-CN" b="1" dirty="0">
                <a:latin typeface="微软雅黑" panose="020B0503020204020204" charset="-122"/>
                <a:ea typeface="微软雅黑" panose="020B0503020204020204" charset="-122"/>
              </a:rPr>
              <a:t> </a:t>
            </a:r>
            <a:r>
              <a:rPr lang="zh-CN" altLang="zh-CN" b="1" dirty="0">
                <a:solidFill>
                  <a:srgbClr val="283C9D"/>
                </a:solidFill>
                <a:latin typeface="Inter"/>
              </a:rPr>
              <a:t>高能物理大科学装置数据量</a:t>
            </a:r>
            <a:r>
              <a:rPr lang="zh-CN" altLang="en-US" b="1" dirty="0">
                <a:solidFill>
                  <a:srgbClr val="283C9D"/>
                </a:solidFill>
                <a:latin typeface="Inter"/>
              </a:rPr>
              <a:t>从</a:t>
            </a:r>
            <a:r>
              <a:rPr lang="en-US" altLang="zh-CN" b="1" dirty="0">
                <a:solidFill>
                  <a:srgbClr val="283C9D"/>
                </a:solidFill>
                <a:latin typeface="Inter"/>
              </a:rPr>
              <a:t>PB</a:t>
            </a:r>
            <a:r>
              <a:rPr lang="zh-CN" altLang="en-US" b="1" dirty="0">
                <a:solidFill>
                  <a:srgbClr val="283C9D"/>
                </a:solidFill>
                <a:latin typeface="Inter"/>
              </a:rPr>
              <a:t>级</a:t>
            </a:r>
            <a:r>
              <a:rPr lang="zh-CN" altLang="zh-CN" b="1" dirty="0">
                <a:solidFill>
                  <a:srgbClr val="283C9D"/>
                </a:solidFill>
                <a:latin typeface="Inter"/>
              </a:rPr>
              <a:t>向</a:t>
            </a:r>
            <a:r>
              <a:rPr lang="en-US" altLang="zh-CN" b="1" dirty="0">
                <a:solidFill>
                  <a:srgbClr val="283C9D"/>
                </a:solidFill>
                <a:latin typeface="Inter"/>
              </a:rPr>
              <a:t>EB</a:t>
            </a:r>
            <a:r>
              <a:rPr lang="zh-CN" altLang="zh-CN" b="1" dirty="0">
                <a:solidFill>
                  <a:srgbClr val="283C9D"/>
                </a:solidFill>
                <a:latin typeface="Inter"/>
              </a:rPr>
              <a:t>级迈进</a:t>
            </a:r>
            <a:r>
              <a:rPr lang="zh-CN" altLang="en-US" b="1" dirty="0">
                <a:solidFill>
                  <a:srgbClr val="283C9D"/>
                </a:solidFill>
                <a:latin typeface="Inter"/>
              </a:rPr>
              <a:t>，高速的数据产生和庞大的数据量给数据传输带来巨大的挑战</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数据传输关联科研要素</a:t>
            </a:r>
            <a:endParaRPr lang="zh-CN" altLang="en-US" sz="4000" dirty="0">
              <a:solidFill>
                <a:srgbClr val="283C9D"/>
              </a:solidFill>
              <a:latin typeface="+mj-lt"/>
              <a:ea typeface="+mj-ea"/>
              <a:cs typeface="+mj-cs"/>
              <a:sym typeface="+mn-ea"/>
            </a:endParaRPr>
          </a:p>
        </p:txBody>
      </p:sp>
      <p:sp>
        <p:nvSpPr>
          <p:cNvPr id="46" name="装饰2-[3]【1】"/>
          <p:cNvSpPr/>
          <p:nvPr/>
        </p:nvSpPr>
        <p:spPr>
          <a:xfrm>
            <a:off x="266252" y="2829412"/>
            <a:ext cx="477938" cy="955876"/>
          </a:xfrm>
          <a:custGeom>
            <a:avLst/>
            <a:gdLst/>
            <a:ahLst/>
            <a:cxnLst/>
            <a:rect l="l" t="t" r="r" b="b"/>
            <a:pathLst>
              <a:path w="477938" h="955876">
                <a:moveTo>
                  <a:pt x="0" y="238973"/>
                </a:moveTo>
                <a:cubicBezTo>
                  <a:pt x="0" y="106992"/>
                  <a:pt x="106992" y="0"/>
                  <a:pt x="238973" y="0"/>
                </a:cubicBezTo>
                <a:lnTo>
                  <a:pt x="238973" y="0"/>
                </a:lnTo>
                <a:cubicBezTo>
                  <a:pt x="370950" y="6"/>
                  <a:pt x="477936" y="106996"/>
                  <a:pt x="477936" y="238973"/>
                </a:cubicBezTo>
                <a:lnTo>
                  <a:pt x="477936" y="716909"/>
                </a:lnTo>
                <a:cubicBezTo>
                  <a:pt x="477930" y="848882"/>
                  <a:pt x="370946" y="955866"/>
                  <a:pt x="238973" y="955872"/>
                </a:cubicBezTo>
                <a:lnTo>
                  <a:pt x="238973" y="955872"/>
                </a:lnTo>
                <a:cubicBezTo>
                  <a:pt x="106996" y="955872"/>
                  <a:pt x="6" y="848886"/>
                  <a:pt x="0" y="716909"/>
                </a:cubicBezTo>
                <a:close/>
              </a:path>
            </a:pathLst>
          </a:custGeom>
          <a:solidFill>
            <a:schemeClr val="bg1">
              <a:lumMod val="95000"/>
            </a:schemeClr>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70" name="装饰1-[3]【1】"/>
          <p:cNvSpPr/>
          <p:nvPr/>
        </p:nvSpPr>
        <p:spPr>
          <a:xfrm>
            <a:off x="266252" y="2829412"/>
            <a:ext cx="477938" cy="477938"/>
          </a:xfrm>
          <a:custGeom>
            <a:avLst/>
            <a:gdLst/>
            <a:ahLst/>
            <a:cxnLst/>
            <a:rect l="l" t="t" r="r" b="b"/>
            <a:pathLst>
              <a:path w="477938" h="477938">
                <a:moveTo>
                  <a:pt x="0" y="238973"/>
                </a:moveTo>
                <a:cubicBezTo>
                  <a:pt x="0" y="106992"/>
                  <a:pt x="106992" y="0"/>
                  <a:pt x="238973" y="0"/>
                </a:cubicBezTo>
                <a:lnTo>
                  <a:pt x="238973" y="0"/>
                </a:lnTo>
                <a:cubicBezTo>
                  <a:pt x="370950" y="6"/>
                  <a:pt x="477936" y="106996"/>
                  <a:pt x="477936" y="238973"/>
                </a:cubicBezTo>
                <a:lnTo>
                  <a:pt x="477936" y="238973"/>
                </a:lnTo>
                <a:cubicBezTo>
                  <a:pt x="477930" y="370946"/>
                  <a:pt x="370946" y="477930"/>
                  <a:pt x="238973" y="477936"/>
                </a:cubicBezTo>
                <a:lnTo>
                  <a:pt x="238973" y="477936"/>
                </a:lnTo>
                <a:cubicBezTo>
                  <a:pt x="106996" y="477936"/>
                  <a:pt x="6" y="370950"/>
                  <a:pt x="0" y="238973"/>
                </a:cubicBezTo>
                <a:close/>
              </a:path>
            </a:pathLst>
          </a:custGeom>
          <a:solidFill>
            <a:schemeClr val="accent2"/>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71" name="子内容-[3]【1】"/>
          <p:cNvSpPr txBox="1"/>
          <p:nvPr/>
        </p:nvSpPr>
        <p:spPr>
          <a:xfrm>
            <a:off x="956847" y="3122542"/>
            <a:ext cx="4128295" cy="552547"/>
          </a:xfrm>
          <a:prstGeom prst="rect">
            <a:avLst/>
          </a:prstGeom>
        </p:spPr>
        <p:txBody>
          <a:bodyPr spcFirstLastPara="0" wrap="square" lIns="0" tIns="0" rIns="0" bIns="0" rtlCol="0"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latin typeface="微软雅黑" panose="020B0503020204020204" charset="-122"/>
                <a:ea typeface="微软雅黑" panose="020B0503020204020204" charset="-122"/>
              </a:rPr>
              <a:t>数据传输的“起点与终点":大容量存储、高I/O吞吐、高可靠性对传输有非常关键影响</a:t>
            </a:r>
          </a:p>
        </p:txBody>
      </p:sp>
      <p:sp>
        <p:nvSpPr>
          <p:cNvPr id="72" name="装饰2-[2]【1】"/>
          <p:cNvSpPr/>
          <p:nvPr/>
        </p:nvSpPr>
        <p:spPr>
          <a:xfrm>
            <a:off x="5391657" y="1341942"/>
            <a:ext cx="477938" cy="955876"/>
          </a:xfrm>
          <a:custGeom>
            <a:avLst/>
            <a:gdLst/>
            <a:ahLst/>
            <a:cxnLst/>
            <a:rect l="l" t="t" r="r" b="b"/>
            <a:pathLst>
              <a:path w="477938" h="955876">
                <a:moveTo>
                  <a:pt x="0" y="238973"/>
                </a:moveTo>
                <a:cubicBezTo>
                  <a:pt x="0" y="106992"/>
                  <a:pt x="106992" y="0"/>
                  <a:pt x="238973" y="0"/>
                </a:cubicBezTo>
                <a:lnTo>
                  <a:pt x="238973" y="0"/>
                </a:lnTo>
                <a:cubicBezTo>
                  <a:pt x="370950" y="6"/>
                  <a:pt x="477936" y="106996"/>
                  <a:pt x="477936" y="238973"/>
                </a:cubicBezTo>
                <a:lnTo>
                  <a:pt x="477936" y="716909"/>
                </a:lnTo>
                <a:cubicBezTo>
                  <a:pt x="477930" y="848882"/>
                  <a:pt x="370946" y="955866"/>
                  <a:pt x="238973" y="955872"/>
                </a:cubicBezTo>
                <a:lnTo>
                  <a:pt x="238973" y="955872"/>
                </a:lnTo>
                <a:cubicBezTo>
                  <a:pt x="106996" y="955872"/>
                  <a:pt x="6" y="848886"/>
                  <a:pt x="0" y="716909"/>
                </a:cubicBezTo>
                <a:close/>
              </a:path>
            </a:pathLst>
          </a:custGeom>
          <a:solidFill>
            <a:srgbClr val="EEF1FB"/>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73" name="装饰1-[2]【1】"/>
          <p:cNvSpPr/>
          <p:nvPr/>
        </p:nvSpPr>
        <p:spPr>
          <a:xfrm>
            <a:off x="5391657" y="1341942"/>
            <a:ext cx="477938" cy="477938"/>
          </a:xfrm>
          <a:custGeom>
            <a:avLst/>
            <a:gdLst/>
            <a:ahLst/>
            <a:cxnLst/>
            <a:rect l="l" t="t" r="r" b="b"/>
            <a:pathLst>
              <a:path w="477938" h="477938">
                <a:moveTo>
                  <a:pt x="0" y="238973"/>
                </a:moveTo>
                <a:cubicBezTo>
                  <a:pt x="0" y="106992"/>
                  <a:pt x="106992" y="0"/>
                  <a:pt x="238973" y="0"/>
                </a:cubicBezTo>
                <a:lnTo>
                  <a:pt x="238973" y="0"/>
                </a:lnTo>
                <a:cubicBezTo>
                  <a:pt x="370950" y="6"/>
                  <a:pt x="477936" y="106996"/>
                  <a:pt x="477936" y="238973"/>
                </a:cubicBezTo>
                <a:lnTo>
                  <a:pt x="477936" y="238973"/>
                </a:lnTo>
                <a:cubicBezTo>
                  <a:pt x="477930" y="370946"/>
                  <a:pt x="370946" y="477930"/>
                  <a:pt x="238973" y="477936"/>
                </a:cubicBezTo>
                <a:lnTo>
                  <a:pt x="238973" y="477936"/>
                </a:lnTo>
                <a:cubicBezTo>
                  <a:pt x="106996" y="477936"/>
                  <a:pt x="6" y="370950"/>
                  <a:pt x="0" y="238973"/>
                </a:cubicBezTo>
                <a:close/>
              </a:path>
            </a:pathLst>
          </a:custGeom>
          <a:solidFill>
            <a:srgbClr val="283C9D"/>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74" name="子内容-[2]【1】"/>
          <p:cNvSpPr txBox="1"/>
          <p:nvPr/>
        </p:nvSpPr>
        <p:spPr>
          <a:xfrm>
            <a:off x="5965969" y="1672123"/>
            <a:ext cx="3586415" cy="608951"/>
          </a:xfrm>
          <a:prstGeom prst="rect">
            <a:avLst/>
          </a:prstGeom>
        </p:spPr>
        <p:txBody>
          <a:bodyPr spcFirstLastPara="0" wrap="square" lIns="0" tIns="0" rIns="0" bIns="0" rtlCol="0"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latin typeface="微软雅黑" panose="020B0503020204020204" charset="-122"/>
                <a:ea typeface="微软雅黑" panose="020B0503020204020204" charset="-122"/>
              </a:rPr>
              <a:t>数据传输的“通道支撑”:高带宽、低延迟、高稳定性是大规模数据传输的基础保障</a:t>
            </a:r>
          </a:p>
        </p:txBody>
      </p:sp>
      <p:sp>
        <p:nvSpPr>
          <p:cNvPr id="75" name="装饰2-[1]【1】"/>
          <p:cNvSpPr/>
          <p:nvPr/>
        </p:nvSpPr>
        <p:spPr>
          <a:xfrm>
            <a:off x="266252" y="1322601"/>
            <a:ext cx="477938" cy="955876"/>
          </a:xfrm>
          <a:custGeom>
            <a:avLst/>
            <a:gdLst/>
            <a:ahLst/>
            <a:cxnLst/>
            <a:rect l="l" t="t" r="r" b="b"/>
            <a:pathLst>
              <a:path w="477938" h="955876">
                <a:moveTo>
                  <a:pt x="0" y="238973"/>
                </a:moveTo>
                <a:cubicBezTo>
                  <a:pt x="0" y="106992"/>
                  <a:pt x="106992" y="0"/>
                  <a:pt x="238973" y="0"/>
                </a:cubicBezTo>
                <a:lnTo>
                  <a:pt x="238973" y="0"/>
                </a:lnTo>
                <a:cubicBezTo>
                  <a:pt x="370950" y="6"/>
                  <a:pt x="477936" y="106996"/>
                  <a:pt x="477936" y="238973"/>
                </a:cubicBezTo>
                <a:lnTo>
                  <a:pt x="477936" y="716909"/>
                </a:lnTo>
                <a:cubicBezTo>
                  <a:pt x="477930" y="848882"/>
                  <a:pt x="370946" y="955866"/>
                  <a:pt x="238973" y="955872"/>
                </a:cubicBezTo>
                <a:lnTo>
                  <a:pt x="238973" y="955872"/>
                </a:lnTo>
                <a:cubicBezTo>
                  <a:pt x="106996" y="955872"/>
                  <a:pt x="6" y="848886"/>
                  <a:pt x="0" y="716909"/>
                </a:cubicBezTo>
                <a:close/>
              </a:path>
            </a:pathLst>
          </a:custGeom>
          <a:solidFill>
            <a:srgbClr val="EEF1FB"/>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76" name="装饰1-[1]【1】"/>
          <p:cNvSpPr/>
          <p:nvPr/>
        </p:nvSpPr>
        <p:spPr>
          <a:xfrm>
            <a:off x="266252" y="1322601"/>
            <a:ext cx="477938" cy="477938"/>
          </a:xfrm>
          <a:custGeom>
            <a:avLst/>
            <a:gdLst/>
            <a:ahLst/>
            <a:cxnLst/>
            <a:rect l="l" t="t" r="r" b="b"/>
            <a:pathLst>
              <a:path w="477938" h="477938">
                <a:moveTo>
                  <a:pt x="0" y="238973"/>
                </a:moveTo>
                <a:cubicBezTo>
                  <a:pt x="0" y="106992"/>
                  <a:pt x="106992" y="0"/>
                  <a:pt x="238973" y="0"/>
                </a:cubicBezTo>
                <a:lnTo>
                  <a:pt x="238973" y="0"/>
                </a:lnTo>
                <a:cubicBezTo>
                  <a:pt x="370950" y="6"/>
                  <a:pt x="477936" y="106996"/>
                  <a:pt x="477936" y="238973"/>
                </a:cubicBezTo>
                <a:lnTo>
                  <a:pt x="477936" y="238973"/>
                </a:lnTo>
                <a:cubicBezTo>
                  <a:pt x="477930" y="370946"/>
                  <a:pt x="370946" y="477930"/>
                  <a:pt x="238973" y="477936"/>
                </a:cubicBezTo>
                <a:lnTo>
                  <a:pt x="238973" y="477936"/>
                </a:lnTo>
                <a:cubicBezTo>
                  <a:pt x="106996" y="477936"/>
                  <a:pt x="6" y="370950"/>
                  <a:pt x="0" y="238973"/>
                </a:cubicBezTo>
                <a:close/>
              </a:path>
            </a:pathLst>
          </a:custGeom>
          <a:solidFill>
            <a:srgbClr val="283C9D"/>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77" name="子内容-[1]【1】"/>
          <p:cNvSpPr txBox="1"/>
          <p:nvPr/>
        </p:nvSpPr>
        <p:spPr>
          <a:xfrm>
            <a:off x="947637" y="1664972"/>
            <a:ext cx="4137505" cy="888514"/>
          </a:xfrm>
          <a:prstGeom prst="rect">
            <a:avLst/>
          </a:prstGeom>
        </p:spPr>
        <p:txBody>
          <a:bodyPr spcFirstLastPara="0" wrap="square" lIns="0" tIns="0" rIns="0" bIns="0" rtlCol="0"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30000"/>
              </a:lnSpc>
            </a:pPr>
            <a:r>
              <a:rPr lang="zh-CN" altLang="en-US" sz="1400" i="0" u="none" strike="noStrike" dirty="0">
                <a:latin typeface="微软雅黑" panose="020B0503020204020204" charset="-122"/>
                <a:ea typeface="微软雅黑" panose="020B0503020204020204" charset="-122"/>
              </a:rPr>
              <a:t>高质量数据管理是传输核心价值所在—传输不仅是物理位置的迁移，更需通过管理确保传输数据的可用性</a:t>
            </a:r>
          </a:p>
        </p:txBody>
      </p:sp>
      <p:sp>
        <p:nvSpPr>
          <p:cNvPr id="78" name="装饰2-[4]【1】"/>
          <p:cNvSpPr/>
          <p:nvPr/>
        </p:nvSpPr>
        <p:spPr>
          <a:xfrm>
            <a:off x="5391657" y="2848751"/>
            <a:ext cx="477938" cy="955876"/>
          </a:xfrm>
          <a:custGeom>
            <a:avLst/>
            <a:gdLst/>
            <a:ahLst/>
            <a:cxnLst/>
            <a:rect l="l" t="t" r="r" b="b"/>
            <a:pathLst>
              <a:path w="477938" h="955876">
                <a:moveTo>
                  <a:pt x="0" y="238973"/>
                </a:moveTo>
                <a:cubicBezTo>
                  <a:pt x="0" y="106992"/>
                  <a:pt x="106992" y="0"/>
                  <a:pt x="238973" y="0"/>
                </a:cubicBezTo>
                <a:lnTo>
                  <a:pt x="238973" y="0"/>
                </a:lnTo>
                <a:cubicBezTo>
                  <a:pt x="370950" y="6"/>
                  <a:pt x="477936" y="106996"/>
                  <a:pt x="477936" y="238973"/>
                </a:cubicBezTo>
                <a:lnTo>
                  <a:pt x="477936" y="716909"/>
                </a:lnTo>
                <a:cubicBezTo>
                  <a:pt x="477930" y="848882"/>
                  <a:pt x="370946" y="955866"/>
                  <a:pt x="238973" y="955872"/>
                </a:cubicBezTo>
                <a:lnTo>
                  <a:pt x="238973" y="955872"/>
                </a:lnTo>
                <a:cubicBezTo>
                  <a:pt x="106996" y="955872"/>
                  <a:pt x="6" y="848886"/>
                  <a:pt x="0" y="716909"/>
                </a:cubicBezTo>
                <a:close/>
              </a:path>
            </a:pathLst>
          </a:custGeom>
          <a:solidFill>
            <a:schemeClr val="bg1">
              <a:lumMod val="95000"/>
            </a:schemeClr>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79" name="装饰1-[4]【1】"/>
          <p:cNvSpPr/>
          <p:nvPr/>
        </p:nvSpPr>
        <p:spPr>
          <a:xfrm>
            <a:off x="5391657" y="2848751"/>
            <a:ext cx="477938" cy="477938"/>
          </a:xfrm>
          <a:custGeom>
            <a:avLst/>
            <a:gdLst/>
            <a:ahLst/>
            <a:cxnLst/>
            <a:rect l="l" t="t" r="r" b="b"/>
            <a:pathLst>
              <a:path w="477938" h="477938">
                <a:moveTo>
                  <a:pt x="0" y="238973"/>
                </a:moveTo>
                <a:cubicBezTo>
                  <a:pt x="0" y="106992"/>
                  <a:pt x="106992" y="0"/>
                  <a:pt x="238973" y="0"/>
                </a:cubicBezTo>
                <a:lnTo>
                  <a:pt x="238973" y="0"/>
                </a:lnTo>
                <a:cubicBezTo>
                  <a:pt x="370950" y="6"/>
                  <a:pt x="477936" y="106996"/>
                  <a:pt x="477936" y="238973"/>
                </a:cubicBezTo>
                <a:lnTo>
                  <a:pt x="477936" y="238973"/>
                </a:lnTo>
                <a:cubicBezTo>
                  <a:pt x="477930" y="370946"/>
                  <a:pt x="370946" y="477930"/>
                  <a:pt x="238973" y="477936"/>
                </a:cubicBezTo>
                <a:lnTo>
                  <a:pt x="238973" y="477936"/>
                </a:lnTo>
                <a:cubicBezTo>
                  <a:pt x="106996" y="477936"/>
                  <a:pt x="6" y="370950"/>
                  <a:pt x="0" y="238973"/>
                </a:cubicBezTo>
                <a:close/>
              </a:path>
            </a:pathLst>
          </a:custGeom>
          <a:solidFill>
            <a:schemeClr val="accent2"/>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80" name="子内容-[4]【1】"/>
          <p:cNvSpPr txBox="1"/>
          <p:nvPr/>
        </p:nvSpPr>
        <p:spPr>
          <a:xfrm>
            <a:off x="5965970" y="3178933"/>
            <a:ext cx="3444188" cy="548393"/>
          </a:xfrm>
          <a:prstGeom prst="rect">
            <a:avLst/>
          </a:prstGeom>
        </p:spPr>
        <p:txBody>
          <a:bodyPr spcFirstLastPara="0" wrap="square" lIns="0" tIns="0" rIns="0" bIns="0" rtlCol="0"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30000"/>
              </a:lnSpc>
            </a:pPr>
            <a:r>
              <a:rPr lang="zh-CN" altLang="en-US" sz="1400" dirty="0">
                <a:latin typeface="微软雅黑" panose="020B0503020204020204" charset="-122"/>
                <a:ea typeface="微软雅黑" panose="020B0503020204020204" charset="-122"/>
              </a:rPr>
              <a:t>数据传输的“引擎":协议直接定义传输的实现方式，是传输性能的核心决定因素</a:t>
            </a:r>
          </a:p>
        </p:txBody>
      </p:sp>
      <p:sp>
        <p:nvSpPr>
          <p:cNvPr id="81" name="装饰2-[6]【1】"/>
          <p:cNvSpPr/>
          <p:nvPr/>
        </p:nvSpPr>
        <p:spPr>
          <a:xfrm>
            <a:off x="5391657" y="4407945"/>
            <a:ext cx="477938" cy="955876"/>
          </a:xfrm>
          <a:custGeom>
            <a:avLst/>
            <a:gdLst/>
            <a:ahLst/>
            <a:cxnLst/>
            <a:rect l="l" t="t" r="r" b="b"/>
            <a:pathLst>
              <a:path w="477938" h="955876">
                <a:moveTo>
                  <a:pt x="0" y="238973"/>
                </a:moveTo>
                <a:cubicBezTo>
                  <a:pt x="0" y="106992"/>
                  <a:pt x="106992" y="0"/>
                  <a:pt x="238973" y="0"/>
                </a:cubicBezTo>
                <a:lnTo>
                  <a:pt x="238973" y="0"/>
                </a:lnTo>
                <a:cubicBezTo>
                  <a:pt x="370950" y="6"/>
                  <a:pt x="477936" y="106996"/>
                  <a:pt x="477936" y="238973"/>
                </a:cubicBezTo>
                <a:lnTo>
                  <a:pt x="477936" y="716909"/>
                </a:lnTo>
                <a:cubicBezTo>
                  <a:pt x="477930" y="848882"/>
                  <a:pt x="370946" y="955866"/>
                  <a:pt x="238973" y="955872"/>
                </a:cubicBezTo>
                <a:lnTo>
                  <a:pt x="238973" y="955872"/>
                </a:lnTo>
                <a:cubicBezTo>
                  <a:pt x="106996" y="955872"/>
                  <a:pt x="6" y="848886"/>
                  <a:pt x="0" y="716909"/>
                </a:cubicBezTo>
                <a:close/>
              </a:path>
            </a:pathLst>
          </a:custGeom>
          <a:solidFill>
            <a:srgbClr val="EEF1FB"/>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82" name="装饰1-[6]【1】"/>
          <p:cNvSpPr/>
          <p:nvPr/>
        </p:nvSpPr>
        <p:spPr>
          <a:xfrm>
            <a:off x="5391657" y="4407945"/>
            <a:ext cx="477938" cy="477938"/>
          </a:xfrm>
          <a:custGeom>
            <a:avLst/>
            <a:gdLst/>
            <a:ahLst/>
            <a:cxnLst/>
            <a:rect l="l" t="t" r="r" b="b"/>
            <a:pathLst>
              <a:path w="477938" h="477938">
                <a:moveTo>
                  <a:pt x="0" y="238973"/>
                </a:moveTo>
                <a:cubicBezTo>
                  <a:pt x="0" y="106992"/>
                  <a:pt x="106992" y="0"/>
                  <a:pt x="238973" y="0"/>
                </a:cubicBezTo>
                <a:lnTo>
                  <a:pt x="238973" y="0"/>
                </a:lnTo>
                <a:cubicBezTo>
                  <a:pt x="370950" y="6"/>
                  <a:pt x="477936" y="106996"/>
                  <a:pt x="477936" y="238973"/>
                </a:cubicBezTo>
                <a:lnTo>
                  <a:pt x="477936" y="238973"/>
                </a:lnTo>
                <a:cubicBezTo>
                  <a:pt x="477930" y="370946"/>
                  <a:pt x="370946" y="477930"/>
                  <a:pt x="238973" y="477936"/>
                </a:cubicBezTo>
                <a:lnTo>
                  <a:pt x="238973" y="477936"/>
                </a:lnTo>
                <a:cubicBezTo>
                  <a:pt x="106996" y="477936"/>
                  <a:pt x="6" y="370950"/>
                  <a:pt x="0" y="238973"/>
                </a:cubicBezTo>
                <a:close/>
              </a:path>
            </a:pathLst>
          </a:custGeom>
          <a:solidFill>
            <a:srgbClr val="283C9D"/>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83" name="子内容-[6]【1】"/>
          <p:cNvSpPr txBox="1"/>
          <p:nvPr/>
        </p:nvSpPr>
        <p:spPr>
          <a:xfrm>
            <a:off x="5965969" y="4800188"/>
            <a:ext cx="3428571" cy="563634"/>
          </a:xfrm>
          <a:prstGeom prst="rect">
            <a:avLst/>
          </a:prstGeom>
        </p:spPr>
        <p:txBody>
          <a:bodyPr spcFirstLastPara="0" wrap="square" lIns="0" tIns="0" rIns="0" bIns="0" rtlCol="0"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latin typeface="微软雅黑" panose="020B0503020204020204" charset="-122"/>
                <a:ea typeface="微软雅黑" panose="020B0503020204020204" charset="-122"/>
              </a:rPr>
              <a:t>传输的“负载变量”:文件的大小、格式、压缩等特性也会对传输效率产生影响</a:t>
            </a:r>
          </a:p>
        </p:txBody>
      </p:sp>
      <p:sp>
        <p:nvSpPr>
          <p:cNvPr id="84" name="装饰2-[5]【1】"/>
          <p:cNvSpPr/>
          <p:nvPr/>
        </p:nvSpPr>
        <p:spPr>
          <a:xfrm>
            <a:off x="266252" y="4388604"/>
            <a:ext cx="477938" cy="955876"/>
          </a:xfrm>
          <a:custGeom>
            <a:avLst/>
            <a:gdLst/>
            <a:ahLst/>
            <a:cxnLst/>
            <a:rect l="l" t="t" r="r" b="b"/>
            <a:pathLst>
              <a:path w="477938" h="955876">
                <a:moveTo>
                  <a:pt x="0" y="238973"/>
                </a:moveTo>
                <a:cubicBezTo>
                  <a:pt x="0" y="106992"/>
                  <a:pt x="106992" y="0"/>
                  <a:pt x="238973" y="0"/>
                </a:cubicBezTo>
                <a:lnTo>
                  <a:pt x="238973" y="0"/>
                </a:lnTo>
                <a:cubicBezTo>
                  <a:pt x="370950" y="6"/>
                  <a:pt x="477936" y="106996"/>
                  <a:pt x="477936" y="238973"/>
                </a:cubicBezTo>
                <a:lnTo>
                  <a:pt x="477936" y="716909"/>
                </a:lnTo>
                <a:cubicBezTo>
                  <a:pt x="477930" y="848882"/>
                  <a:pt x="370946" y="955866"/>
                  <a:pt x="238973" y="955872"/>
                </a:cubicBezTo>
                <a:lnTo>
                  <a:pt x="238973" y="955872"/>
                </a:lnTo>
                <a:cubicBezTo>
                  <a:pt x="106996" y="955872"/>
                  <a:pt x="6" y="848886"/>
                  <a:pt x="0" y="716909"/>
                </a:cubicBezTo>
                <a:close/>
              </a:path>
            </a:pathLst>
          </a:custGeom>
          <a:solidFill>
            <a:srgbClr val="EEF1FB"/>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85" name="装饰1-[5]【1】"/>
          <p:cNvSpPr/>
          <p:nvPr/>
        </p:nvSpPr>
        <p:spPr>
          <a:xfrm>
            <a:off x="266252" y="4388604"/>
            <a:ext cx="477938" cy="477938"/>
          </a:xfrm>
          <a:custGeom>
            <a:avLst/>
            <a:gdLst/>
            <a:ahLst/>
            <a:cxnLst/>
            <a:rect l="l" t="t" r="r" b="b"/>
            <a:pathLst>
              <a:path w="477938" h="477938">
                <a:moveTo>
                  <a:pt x="0" y="238973"/>
                </a:moveTo>
                <a:cubicBezTo>
                  <a:pt x="0" y="106992"/>
                  <a:pt x="106992" y="0"/>
                  <a:pt x="238973" y="0"/>
                </a:cubicBezTo>
                <a:lnTo>
                  <a:pt x="238973" y="0"/>
                </a:lnTo>
                <a:cubicBezTo>
                  <a:pt x="370950" y="6"/>
                  <a:pt x="477936" y="106996"/>
                  <a:pt x="477936" y="238973"/>
                </a:cubicBezTo>
                <a:lnTo>
                  <a:pt x="477936" y="238973"/>
                </a:lnTo>
                <a:cubicBezTo>
                  <a:pt x="477930" y="370946"/>
                  <a:pt x="370946" y="477930"/>
                  <a:pt x="238973" y="477936"/>
                </a:cubicBezTo>
                <a:lnTo>
                  <a:pt x="238973" y="477936"/>
                </a:lnTo>
                <a:cubicBezTo>
                  <a:pt x="106996" y="477936"/>
                  <a:pt x="6" y="370950"/>
                  <a:pt x="0" y="238973"/>
                </a:cubicBezTo>
                <a:close/>
              </a:path>
            </a:pathLst>
          </a:custGeom>
          <a:solidFill>
            <a:srgbClr val="283C9D"/>
          </a:solidFill>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86" name="子内容-[5]【1】"/>
          <p:cNvSpPr txBox="1"/>
          <p:nvPr/>
        </p:nvSpPr>
        <p:spPr>
          <a:xfrm>
            <a:off x="956847" y="4743797"/>
            <a:ext cx="4056287" cy="1133475"/>
          </a:xfrm>
          <a:prstGeom prst="rect">
            <a:avLst/>
          </a:prstGeom>
        </p:spPr>
        <p:txBody>
          <a:bodyPr spcFirstLastPara="0" wrap="square" lIns="0" tIns="0" rIns="0" bIns="0" rtlCol="0"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latin typeface="微软雅黑" panose="020B0503020204020204" charset="-122"/>
                <a:ea typeface="微软雅黑" panose="020B0503020204020204" charset="-122"/>
              </a:rPr>
              <a:t>服务器硬件:数据传输的“物理瓶颈”</a:t>
            </a:r>
          </a:p>
          <a:p>
            <a:pPr>
              <a:lnSpc>
                <a:spcPct val="130000"/>
              </a:lnSpc>
            </a:pPr>
            <a:r>
              <a:rPr lang="zh-CN" altLang="en-US" sz="1400" dirty="0">
                <a:latin typeface="微软雅黑" panose="020B0503020204020204" charset="-122"/>
                <a:ea typeface="微软雅黑" panose="020B0503020204020204" charset="-122"/>
              </a:rPr>
              <a:t>Linux操作系统:海量数据传输首选</a:t>
            </a:r>
          </a:p>
          <a:p>
            <a:pPr>
              <a:lnSpc>
                <a:spcPct val="130000"/>
              </a:lnSpc>
            </a:pPr>
            <a:r>
              <a:rPr lang="zh-CN" altLang="en-US" sz="1400" dirty="0">
                <a:latin typeface="微软雅黑" panose="020B0503020204020204" charset="-122"/>
                <a:ea typeface="微软雅黑" panose="020B0503020204020204" charset="-122"/>
              </a:rPr>
              <a:t>协议与配置:传输的“调优关键”</a:t>
            </a:r>
          </a:p>
        </p:txBody>
      </p:sp>
      <p:sp>
        <p:nvSpPr>
          <p:cNvPr id="87" name="子标题-[1]【1】"/>
          <p:cNvSpPr txBox="1"/>
          <p:nvPr/>
        </p:nvSpPr>
        <p:spPr>
          <a:xfrm>
            <a:off x="956846" y="1266209"/>
            <a:ext cx="3371850" cy="470694"/>
          </a:xfrm>
          <a:prstGeom prst="rect">
            <a:avLst/>
          </a:prstGeom>
        </p:spPr>
        <p:txBody>
          <a:bodyPr spcFirstLastPara="0" wrap="square" lIns="0" tIns="0" rIns="0" bIns="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b="1" i="0" u="none" strike="noStrike" dirty="0">
                <a:solidFill>
                  <a:srgbClr val="283C9D">
                    <a:alpha val="100000"/>
                  </a:srgbClr>
                </a:solidFill>
                <a:latin typeface="微软雅黑" panose="020B0503020204020204" charset="-122"/>
                <a:ea typeface="微软雅黑" panose="020B0503020204020204" charset="-122"/>
              </a:rPr>
              <a:t>科学数据管理</a:t>
            </a:r>
          </a:p>
        </p:txBody>
      </p:sp>
      <p:sp>
        <p:nvSpPr>
          <p:cNvPr id="88" name="子标题-[2]【1】"/>
          <p:cNvSpPr txBox="1"/>
          <p:nvPr/>
        </p:nvSpPr>
        <p:spPr>
          <a:xfrm>
            <a:off x="5965968" y="1266209"/>
            <a:ext cx="3371850" cy="470694"/>
          </a:xfrm>
          <a:prstGeom prst="rect">
            <a:avLst/>
          </a:prstGeom>
        </p:spPr>
        <p:txBody>
          <a:bodyPr spcFirstLastPara="0" wrap="square" lIns="0" tIns="0" rIns="0" bIns="0" rtlCol="0" anchor="ctr">
            <a:normAutofit/>
          </a:bodyPr>
          <a:lstStyle>
            <a:defPPr>
              <a:defRPr lang="zh-CN"/>
            </a:defPPr>
            <a:lvl1pPr>
              <a:lnSpc>
                <a:spcPct val="100000"/>
              </a:lnSpc>
              <a:defRPr b="1" i="0" u="none" strike="noStrike">
                <a:solidFill>
                  <a:schemeClr val="tx1">
                    <a:alpha val="100000"/>
                  </a:schemeClr>
                </a:solidFill>
                <a:latin typeface="微软雅黑" panose="020B0503020204020204" charset="-122"/>
                <a:ea typeface="微软雅黑" panose="020B050302020402020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rgbClr val="283C9D">
                    <a:alpha val="100000"/>
                  </a:srgbClr>
                </a:solidFill>
              </a:rPr>
              <a:t>高性能网络</a:t>
            </a:r>
          </a:p>
        </p:txBody>
      </p:sp>
      <p:sp>
        <p:nvSpPr>
          <p:cNvPr id="89" name="子标题-[3]【1】"/>
          <p:cNvSpPr txBox="1"/>
          <p:nvPr/>
        </p:nvSpPr>
        <p:spPr>
          <a:xfrm>
            <a:off x="956846" y="2734592"/>
            <a:ext cx="3371850" cy="470694"/>
          </a:xfrm>
          <a:prstGeom prst="rect">
            <a:avLst/>
          </a:prstGeom>
        </p:spPr>
        <p:txBody>
          <a:bodyPr spcFirstLastPara="0" wrap="square" lIns="0" tIns="0" rIns="0" bIns="0" rtlCol="0" anchor="ctr">
            <a:normAutofit/>
          </a:bodyPr>
          <a:lstStyle>
            <a:defPPr>
              <a:defRPr lang="zh-CN"/>
            </a:defPPr>
            <a:lvl1pPr>
              <a:lnSpc>
                <a:spcPct val="100000"/>
              </a:lnSpc>
              <a:defRPr b="1" i="0" u="none" strike="noStrike">
                <a:solidFill>
                  <a:schemeClr val="tx1">
                    <a:alpha val="100000"/>
                  </a:schemeClr>
                </a:solidFill>
                <a:latin typeface="微软雅黑" panose="020B0503020204020204" charset="-122"/>
                <a:ea typeface="微软雅黑" panose="020B050302020402020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t>大规模数据存储</a:t>
            </a:r>
          </a:p>
        </p:txBody>
      </p:sp>
      <p:sp>
        <p:nvSpPr>
          <p:cNvPr id="90" name="子标题-[4]【1】"/>
          <p:cNvSpPr txBox="1"/>
          <p:nvPr/>
        </p:nvSpPr>
        <p:spPr>
          <a:xfrm>
            <a:off x="5953951" y="2734592"/>
            <a:ext cx="3371850" cy="470694"/>
          </a:xfrm>
          <a:prstGeom prst="rect">
            <a:avLst/>
          </a:prstGeom>
        </p:spPr>
        <p:txBody>
          <a:bodyPr spcFirstLastPara="0" wrap="square" lIns="0" tIns="0" rIns="0" bIns="0" rtlCol="0" anchor="ctr">
            <a:normAutofit/>
          </a:bodyPr>
          <a:lstStyle>
            <a:defPPr>
              <a:defRPr lang="zh-CN"/>
            </a:defPPr>
            <a:lvl1pPr>
              <a:lnSpc>
                <a:spcPct val="100000"/>
              </a:lnSpc>
              <a:defRPr b="1" i="0" u="none" strike="noStrike">
                <a:solidFill>
                  <a:schemeClr val="tx1">
                    <a:alpha val="100000"/>
                  </a:schemeClr>
                </a:solidFill>
                <a:latin typeface="微软雅黑" panose="020B0503020204020204" charset="-122"/>
                <a:ea typeface="微软雅黑" panose="020B050302020402020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t>数据传输协议</a:t>
            </a:r>
          </a:p>
        </p:txBody>
      </p:sp>
      <p:sp>
        <p:nvSpPr>
          <p:cNvPr id="91" name="子标题-[5]【1】"/>
          <p:cNvSpPr txBox="1"/>
          <p:nvPr/>
        </p:nvSpPr>
        <p:spPr>
          <a:xfrm>
            <a:off x="956945" y="4332605"/>
            <a:ext cx="3373120" cy="470535"/>
          </a:xfrm>
          <a:prstGeom prst="rect">
            <a:avLst/>
          </a:prstGeom>
        </p:spPr>
        <p:txBody>
          <a:bodyPr spcFirstLastPara="0" wrap="square" lIns="0" tIns="0" rIns="0" bIns="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283C9D">
                    <a:alpha val="100000"/>
                  </a:srgbClr>
                </a:solidFill>
                <a:latin typeface="微软雅黑" panose="020B0503020204020204" charset="-122"/>
                <a:ea typeface="微软雅黑" panose="020B0503020204020204" charset="-122"/>
              </a:rPr>
              <a:t>服务器硬件、操作系统、协议栈</a:t>
            </a:r>
          </a:p>
        </p:txBody>
      </p:sp>
      <p:sp>
        <p:nvSpPr>
          <p:cNvPr id="92" name="子标题-[6]【1】"/>
          <p:cNvSpPr txBox="1"/>
          <p:nvPr/>
        </p:nvSpPr>
        <p:spPr>
          <a:xfrm>
            <a:off x="5965968" y="4332605"/>
            <a:ext cx="3371850" cy="470694"/>
          </a:xfrm>
          <a:prstGeom prst="rect">
            <a:avLst/>
          </a:prstGeom>
        </p:spPr>
        <p:txBody>
          <a:bodyPr spcFirstLastPara="0" wrap="square" lIns="0" tIns="0" rIns="0" bIns="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b="1" dirty="0">
                <a:solidFill>
                  <a:srgbClr val="283C9D">
                    <a:alpha val="100000"/>
                  </a:srgbClr>
                </a:solidFill>
                <a:latin typeface="微软雅黑" panose="020B0503020204020204" charset="-122"/>
                <a:ea typeface="微软雅黑" panose="020B0503020204020204" charset="-122"/>
              </a:rPr>
              <a:t>文件特性</a:t>
            </a:r>
            <a:endParaRPr lang="zh-CN" altLang="en-US" sz="1100" b="1" i="0" u="none" strike="noStrike" dirty="0">
              <a:solidFill>
                <a:srgbClr val="283C9D">
                  <a:alpha val="100000"/>
                </a:srgbClr>
              </a:solidFill>
              <a:latin typeface="微软雅黑" panose="020B0503020204020204" charset="-122"/>
              <a:ea typeface="微软雅黑" panose="020B0503020204020204" charset="-122"/>
            </a:endParaRPr>
          </a:p>
        </p:txBody>
      </p:sp>
      <p:sp>
        <p:nvSpPr>
          <p:cNvPr id="93" name="序号-[1]【1】"/>
          <p:cNvSpPr txBox="1"/>
          <p:nvPr/>
        </p:nvSpPr>
        <p:spPr>
          <a:xfrm>
            <a:off x="266065" y="1370965"/>
            <a:ext cx="478155" cy="346710"/>
          </a:xfrm>
          <a:prstGeom prst="rect">
            <a:avLst/>
          </a:prstGeom>
        </p:spPr>
        <p:txBody>
          <a:bodyPr spcFirstLastPara="0" wrap="square" lIns="0" tIns="0" rIns="0" bIns="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zh-CN" altLang="en-US" sz="1800" b="1" i="0" u="none" strike="noStrike" dirty="0">
                <a:solidFill>
                  <a:srgbClr val="FFFFFF"/>
                </a:solidFill>
                <a:latin typeface="微软雅黑" panose="020B0503020204020204" charset="-122"/>
                <a:ea typeface="微软雅黑" panose="020B0503020204020204" charset="-122"/>
              </a:rPr>
              <a:t>01</a:t>
            </a:r>
          </a:p>
        </p:txBody>
      </p:sp>
      <p:sp>
        <p:nvSpPr>
          <p:cNvPr id="94" name="序号-[2]【1】"/>
          <p:cNvSpPr txBox="1"/>
          <p:nvPr/>
        </p:nvSpPr>
        <p:spPr>
          <a:xfrm>
            <a:off x="5391150" y="1390015"/>
            <a:ext cx="478155" cy="346710"/>
          </a:xfrm>
          <a:prstGeom prst="rect">
            <a:avLst/>
          </a:prstGeom>
        </p:spPr>
        <p:txBody>
          <a:bodyPr spcFirstLastPara="0" wrap="square" lIns="0" tIns="0" rIns="0" bIns="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zh-CN" altLang="en-US" sz="1800" b="1" i="0" u="none" strike="noStrike" dirty="0">
                <a:solidFill>
                  <a:srgbClr val="FFFFFF"/>
                </a:solidFill>
                <a:latin typeface="微软雅黑" panose="020B0503020204020204" charset="-122"/>
                <a:ea typeface="微软雅黑" panose="020B0503020204020204" charset="-122"/>
              </a:rPr>
              <a:t>02</a:t>
            </a:r>
          </a:p>
        </p:txBody>
      </p:sp>
      <p:sp>
        <p:nvSpPr>
          <p:cNvPr id="95" name="序号-[3]【1】"/>
          <p:cNvSpPr txBox="1"/>
          <p:nvPr/>
        </p:nvSpPr>
        <p:spPr>
          <a:xfrm>
            <a:off x="263525" y="2889885"/>
            <a:ext cx="499110" cy="311150"/>
          </a:xfrm>
          <a:prstGeom prst="rect">
            <a:avLst/>
          </a:prstGeom>
        </p:spPr>
        <p:txBody>
          <a:bodyPr spcFirstLastPara="0" wrap="square" lIns="0" tIns="0" rIns="0" bIns="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zh-CN" altLang="en-US" sz="1800" b="1" i="0" u="none" strike="noStrike">
                <a:solidFill>
                  <a:srgbClr val="FFFFFF"/>
                </a:solidFill>
                <a:latin typeface="微软雅黑" panose="020B0503020204020204" charset="-122"/>
                <a:ea typeface="微软雅黑" panose="020B0503020204020204" charset="-122"/>
              </a:rPr>
              <a:t>03</a:t>
            </a:r>
          </a:p>
        </p:txBody>
      </p:sp>
      <p:sp>
        <p:nvSpPr>
          <p:cNvPr id="96" name="序号-[4]【1】"/>
          <p:cNvSpPr txBox="1"/>
          <p:nvPr/>
        </p:nvSpPr>
        <p:spPr>
          <a:xfrm>
            <a:off x="5391785" y="2925445"/>
            <a:ext cx="478155" cy="275590"/>
          </a:xfrm>
          <a:prstGeom prst="rect">
            <a:avLst/>
          </a:prstGeom>
        </p:spPr>
        <p:txBody>
          <a:bodyPr spcFirstLastPara="0" wrap="square" lIns="0" tIns="0" rIns="0" bIns="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zh-CN" altLang="en-US" sz="1800" b="1" i="0" u="none" strike="noStrike" dirty="0">
                <a:solidFill>
                  <a:srgbClr val="FFFFFF"/>
                </a:solidFill>
                <a:latin typeface="微软雅黑" panose="020B0503020204020204" charset="-122"/>
                <a:ea typeface="微软雅黑" panose="020B0503020204020204" charset="-122"/>
              </a:rPr>
              <a:t>04</a:t>
            </a:r>
          </a:p>
        </p:txBody>
      </p:sp>
      <p:sp>
        <p:nvSpPr>
          <p:cNvPr id="97" name="序号-[5]【1】"/>
          <p:cNvSpPr txBox="1"/>
          <p:nvPr/>
        </p:nvSpPr>
        <p:spPr>
          <a:xfrm>
            <a:off x="263525" y="4418965"/>
            <a:ext cx="478155" cy="403860"/>
          </a:xfrm>
          <a:prstGeom prst="rect">
            <a:avLst/>
          </a:prstGeom>
        </p:spPr>
        <p:txBody>
          <a:bodyPr spcFirstLastPara="0" wrap="square" lIns="0" tIns="0" rIns="0" bIns="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zh-CN" altLang="en-US" sz="1800" b="1" i="0" u="none" strike="noStrike" dirty="0">
                <a:solidFill>
                  <a:srgbClr val="FFFFFF"/>
                </a:solidFill>
                <a:latin typeface="微软雅黑" panose="020B0503020204020204" charset="-122"/>
                <a:ea typeface="微软雅黑" panose="020B0503020204020204" charset="-122"/>
              </a:rPr>
              <a:t>05</a:t>
            </a:r>
          </a:p>
        </p:txBody>
      </p:sp>
      <p:sp>
        <p:nvSpPr>
          <p:cNvPr id="98" name="序号-[6]【1】"/>
          <p:cNvSpPr txBox="1"/>
          <p:nvPr/>
        </p:nvSpPr>
        <p:spPr>
          <a:xfrm>
            <a:off x="5447665" y="3934460"/>
            <a:ext cx="478155" cy="473710"/>
          </a:xfrm>
          <a:prstGeom prst="rect">
            <a:avLst/>
          </a:prstGeom>
        </p:spPr>
        <p:txBody>
          <a:bodyPr spcFirstLastPara="0" wrap="square" lIns="0" tIns="0" rIns="0" bIns="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zh-CN" altLang="en-US" sz="1800" b="1" i="0" u="none" strike="noStrike" dirty="0">
                <a:solidFill>
                  <a:srgbClr val="FFFFFF"/>
                </a:solidFill>
                <a:latin typeface="微软雅黑" panose="020B0503020204020204" charset="-122"/>
                <a:ea typeface="微软雅黑" panose="020B0503020204020204" charset="-122"/>
              </a:rPr>
              <a:t>06</a:t>
            </a:r>
          </a:p>
        </p:txBody>
      </p:sp>
      <p:pic>
        <p:nvPicPr>
          <p:cNvPr id="6" name="图片 5"/>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9496284" y="1370876"/>
            <a:ext cx="2451601" cy="4206946"/>
          </a:xfrm>
          <a:prstGeom prst="rect">
            <a:avLst/>
          </a:prstGeom>
        </p:spPr>
      </p:pic>
      <p:sp>
        <p:nvSpPr>
          <p:cNvPr id="3" name="序号-[5]【1】"/>
          <p:cNvSpPr txBox="1"/>
          <p:nvPr/>
        </p:nvSpPr>
        <p:spPr>
          <a:xfrm>
            <a:off x="5391785" y="4418965"/>
            <a:ext cx="478155" cy="403860"/>
          </a:xfrm>
          <a:prstGeom prst="rect">
            <a:avLst/>
          </a:prstGeom>
        </p:spPr>
        <p:txBody>
          <a:bodyPr spcFirstLastPara="0" wrap="square" lIns="0" tIns="0" rIns="0" bIns="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zh-CN" altLang="en-US" sz="1800" b="1" i="0" u="none" strike="noStrike" dirty="0">
                <a:solidFill>
                  <a:srgbClr val="FFFFFF"/>
                </a:solidFill>
                <a:latin typeface="微软雅黑" panose="020B0503020204020204" charset="-122"/>
                <a:ea typeface="微软雅黑" panose="020B0503020204020204" charset="-122"/>
              </a:rPr>
              <a:t>0</a:t>
            </a:r>
            <a:r>
              <a:rPr lang="en-US" altLang="zh-CN" sz="1800" b="1" i="0" u="none" strike="noStrike" dirty="0">
                <a:solidFill>
                  <a:srgbClr val="FFFFFF"/>
                </a:solidFill>
                <a:latin typeface="微软雅黑" panose="020B0503020204020204" charset="-122"/>
                <a:ea typeface="微软雅黑" panose="020B0503020204020204" charset="-122"/>
              </a:rPr>
              <a:t>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矩形 116"/>
          <p:cNvSpPr/>
          <p:nvPr>
            <p:custDataLst>
              <p:tags r:id="rId2"/>
            </p:custDataLst>
          </p:nvPr>
        </p:nvSpPr>
        <p:spPr>
          <a:xfrm>
            <a:off x="295910" y="1043305"/>
            <a:ext cx="11701780" cy="1891665"/>
          </a:xfrm>
          <a:prstGeom prst="rect">
            <a:avLst/>
          </a:prstGeom>
          <a:gradFill>
            <a:gsLst>
              <a:gs pos="100000">
                <a:srgbClr val="283C9D">
                  <a:alpha val="10000"/>
                </a:srgbClr>
              </a:gs>
              <a:gs pos="0">
                <a:srgbClr val="283C9D">
                  <a:alpha val="0"/>
                </a:srgbClr>
              </a:gs>
            </a:gsLst>
            <a:lin ang="13200000" scaled="0"/>
          </a:gradFill>
          <a:ln>
            <a:gradFill>
              <a:gsLst>
                <a:gs pos="0">
                  <a:srgbClr val="283C9D">
                    <a:alpha val="0"/>
                  </a:srgbClr>
                </a:gs>
                <a:gs pos="100000">
                  <a:srgbClr val="283C9D">
                    <a:alpha val="16000"/>
                  </a:srgbClr>
                </a:gs>
              </a:gsLst>
              <a:lin ang="10800000" scaled="1"/>
            </a:gradFill>
          </a:ln>
        </p:spPr>
        <p:style>
          <a:lnRef idx="2">
            <a:schemeClr val="accent1">
              <a:lumMod val="75000"/>
            </a:schemeClr>
          </a:lnRef>
          <a:fillRef idx="1">
            <a:schemeClr val="accent1"/>
          </a:fillRef>
          <a:effectRef idx="0">
            <a:srgbClr val="FFFFFF"/>
          </a:effectRef>
          <a:fontRef idx="minor">
            <a:schemeClr val="lt1"/>
          </a:fontRef>
        </p:style>
        <p:txBody>
          <a:bodyPr lIns="179705" rtlCol="0" anchor="ctr"/>
          <a:lstStyle/>
          <a:p>
            <a:pPr marL="285750" indent="-285750" algn="l" fontAlgn="auto">
              <a:lnSpc>
                <a:spcPct val="130000"/>
              </a:lnSpc>
              <a:buFont typeface="Wingdings" panose="05000000000000000000" charset="0"/>
              <a:buChar char="l"/>
            </a:pPr>
            <a:r>
              <a:rPr lang="zh-CN" altLang="en-US" sz="1600" dirty="0">
                <a:solidFill>
                  <a:prstClr val="black"/>
                </a:solidFill>
                <a:latin typeface="微软雅黑" panose="020B0503020204020204" charset="-122"/>
                <a:ea typeface="微软雅黑" panose="020B0503020204020204" charset="-122"/>
                <a:sym typeface="+mn-ea"/>
              </a:rPr>
              <a:t>传输系统作为</a:t>
            </a:r>
            <a:r>
              <a:rPr lang="en-US" altLang="zh-CN" sz="1600" b="1" dirty="0">
                <a:solidFill>
                  <a:srgbClr val="C00000"/>
                </a:solidFill>
                <a:latin typeface="微软雅黑" panose="020B0503020204020204" charset="-122"/>
                <a:ea typeface="微软雅黑" panose="020B0503020204020204" charset="-122"/>
                <a:sym typeface="+mn-ea"/>
              </a:rPr>
              <a:t>DOMAS</a:t>
            </a:r>
            <a:r>
              <a:rPr lang="zh-CN" altLang="en-US" sz="1600" b="1" dirty="0">
                <a:solidFill>
                  <a:srgbClr val="C00000"/>
                </a:solidFill>
                <a:latin typeface="微软雅黑" panose="020B0503020204020204" charset="-122"/>
                <a:ea typeface="微软雅黑" panose="020B0503020204020204" charset="-122"/>
                <a:sym typeface="+mn-ea"/>
              </a:rPr>
              <a:t>功能模块</a:t>
            </a:r>
            <a:r>
              <a:rPr lang="zh-CN" altLang="en-US" sz="1600" dirty="0">
                <a:solidFill>
                  <a:prstClr val="black"/>
                </a:solidFill>
                <a:latin typeface="微软雅黑" panose="020B0503020204020204" charset="-122"/>
                <a:ea typeface="微软雅黑" panose="020B0503020204020204" charset="-122"/>
                <a:sym typeface="+mn-ea"/>
              </a:rPr>
              <a:t>进行发布，为光源、天体、粒子物理等多个领域提供数据传输服务</a:t>
            </a:r>
          </a:p>
          <a:p>
            <a:pPr marL="285750" indent="-285750" algn="l" fontAlgn="auto">
              <a:lnSpc>
                <a:spcPct val="130000"/>
              </a:lnSpc>
              <a:buFont typeface="Wingdings" panose="05000000000000000000" charset="0"/>
              <a:buChar char="l"/>
            </a:pPr>
            <a:r>
              <a:rPr lang="en-US" altLang="zh-CN" sz="1600" b="1" noProof="0" dirty="0">
                <a:ln>
                  <a:noFill/>
                </a:ln>
                <a:solidFill>
                  <a:srgbClr val="C00000"/>
                </a:solidFill>
                <a:effectLst/>
                <a:uLnTx/>
                <a:uFillTx/>
                <a:latin typeface="微软雅黑" panose="020B0503020204020204" charset="-122"/>
                <a:ea typeface="微软雅黑" panose="020B0503020204020204" charset="-122"/>
                <a:sym typeface="+mn-ea"/>
              </a:rPr>
              <a:t>DOMAS</a:t>
            </a:r>
            <a:r>
              <a:rPr lang="en-US" altLang="zh-CN" sz="1600" noProof="0" dirty="0">
                <a:ln>
                  <a:noFill/>
                </a:ln>
                <a:solidFill>
                  <a:prstClr val="black"/>
                </a:solidFill>
                <a:effectLst/>
                <a:uLnTx/>
                <a:uFillTx/>
                <a:latin typeface="微软雅黑" panose="020B0503020204020204" charset="-122"/>
                <a:ea typeface="微软雅黑" panose="020B0503020204020204" charset="-122"/>
                <a:sym typeface="+mn-ea"/>
              </a:rPr>
              <a:t>(Data Organization Management Access Software)</a:t>
            </a:r>
          </a:p>
          <a:p>
            <a:pPr marL="285750" indent="-285750" algn="l" fontAlgn="auto">
              <a:lnSpc>
                <a:spcPct val="130000"/>
              </a:lnSpc>
              <a:buFont typeface="Wingdings" panose="05000000000000000000" charset="0"/>
              <a:buChar char="l"/>
            </a:pPr>
            <a:r>
              <a:rPr lang="zh-CN" altLang="en-US" sz="1600" noProof="0" dirty="0">
                <a:ln>
                  <a:noFill/>
                </a:ln>
                <a:solidFill>
                  <a:prstClr val="black"/>
                </a:solidFill>
                <a:effectLst/>
                <a:uLnTx/>
                <a:uFillTx/>
                <a:latin typeface="微软雅黑" panose="020B0503020204020204" charset="-122"/>
                <a:ea typeface="微软雅黑" panose="020B0503020204020204" charset="-122"/>
                <a:sym typeface="+mn-ea"/>
              </a:rPr>
              <a:t>实现通用的数据管理软件快速开发和部署，</a:t>
            </a:r>
            <a:r>
              <a:rPr lang="zh-CN" altLang="en-US" sz="1600" dirty="0">
                <a:solidFill>
                  <a:prstClr val="black"/>
                </a:solidFill>
                <a:latin typeface="微软雅黑" panose="020B0503020204020204" charset="-122"/>
                <a:ea typeface="微软雅黑" panose="020B0503020204020204" charset="-122"/>
                <a:sym typeface="+mn-ea"/>
              </a:rPr>
              <a:t>面向</a:t>
            </a:r>
            <a:r>
              <a:rPr lang="zh-CN" altLang="en-US" sz="1600" noProof="0" dirty="0">
                <a:ln>
                  <a:noFill/>
                </a:ln>
                <a:solidFill>
                  <a:srgbClr val="C00000"/>
                </a:solidFill>
                <a:effectLst/>
                <a:uLnTx/>
                <a:uFillTx/>
                <a:latin typeface="微软雅黑" panose="020B0503020204020204" charset="-122"/>
                <a:ea typeface="微软雅黑" panose="020B0503020204020204" charset="-122"/>
                <a:sym typeface="+mn-ea"/>
              </a:rPr>
              <a:t>光源类</a:t>
            </a:r>
            <a:r>
              <a:rPr lang="zh-CN" altLang="en-US" sz="1600" noProof="0" dirty="0">
                <a:ln>
                  <a:noFill/>
                </a:ln>
                <a:solidFill>
                  <a:prstClr val="black"/>
                </a:solidFill>
                <a:effectLst/>
                <a:uLnTx/>
                <a:uFillTx/>
                <a:latin typeface="微软雅黑" panose="020B0503020204020204" charset="-122"/>
                <a:ea typeface="微软雅黑" panose="020B0503020204020204" charset="-122"/>
                <a:sym typeface="+mn-ea"/>
              </a:rPr>
              <a:t>大装置研发</a:t>
            </a:r>
            <a:r>
              <a:rPr lang="zh-CN" altLang="en-US" sz="1600" dirty="0">
                <a:solidFill>
                  <a:prstClr val="black"/>
                </a:solidFill>
                <a:latin typeface="微软雅黑" panose="020B0503020204020204" charset="-122"/>
                <a:ea typeface="微软雅黑" panose="020B0503020204020204" charset="-122"/>
                <a:sym typeface="+mn-ea"/>
              </a:rPr>
              <a:t>，逐步推广</a:t>
            </a:r>
            <a:r>
              <a:rPr lang="zh-CN" altLang="en-US" sz="1600" dirty="0">
                <a:solidFill>
                  <a:srgbClr val="C00000"/>
                </a:solidFill>
                <a:latin typeface="微软雅黑" panose="020B0503020204020204" charset="-122"/>
                <a:ea typeface="微软雅黑" panose="020B0503020204020204" charset="-122"/>
                <a:sym typeface="+mn-ea"/>
              </a:rPr>
              <a:t>国内光源（上海、合肥）</a:t>
            </a:r>
            <a:r>
              <a:rPr lang="zh-CN" altLang="en-US" sz="1600" dirty="0">
                <a:solidFill>
                  <a:prstClr val="black"/>
                </a:solidFill>
                <a:latin typeface="微软雅黑" panose="020B0503020204020204" charset="-122"/>
                <a:ea typeface="微软雅黑" panose="020B0503020204020204" charset="-122"/>
                <a:sym typeface="+mn-ea"/>
              </a:rPr>
              <a:t>、逐步应用于</a:t>
            </a:r>
            <a:r>
              <a:rPr lang="zh-CN" altLang="en-US" sz="1600" noProof="0" dirty="0">
                <a:ln>
                  <a:noFill/>
                </a:ln>
                <a:solidFill>
                  <a:srgbClr val="C00000"/>
                </a:solidFill>
                <a:effectLst/>
                <a:uLnTx/>
                <a:uFillTx/>
                <a:latin typeface="微软雅黑" panose="020B0503020204020204" charset="-122"/>
                <a:ea typeface="微软雅黑" panose="020B0503020204020204" charset="-122"/>
                <a:sym typeface="+mn-ea"/>
              </a:rPr>
              <a:t>天体物理</a:t>
            </a:r>
            <a:r>
              <a:rPr lang="zh-CN" altLang="en-US" sz="1600" noProof="0" dirty="0">
                <a:ln>
                  <a:noFill/>
                </a:ln>
                <a:solidFill>
                  <a:prstClr val="black"/>
                </a:solidFill>
                <a:effectLst/>
                <a:uLnTx/>
                <a:uFillTx/>
                <a:latin typeface="微软雅黑" panose="020B0503020204020204" charset="-122"/>
                <a:ea typeface="微软雅黑" panose="020B0503020204020204" charset="-122"/>
                <a:sym typeface="+mn-ea"/>
              </a:rPr>
              <a:t>、</a:t>
            </a:r>
            <a:r>
              <a:rPr lang="zh-CN" altLang="en-US" sz="1600" noProof="0" dirty="0">
                <a:ln>
                  <a:noFill/>
                </a:ln>
                <a:solidFill>
                  <a:srgbClr val="C00000"/>
                </a:solidFill>
                <a:effectLst/>
                <a:uLnTx/>
                <a:uFillTx/>
                <a:latin typeface="微软雅黑" panose="020B0503020204020204" charset="-122"/>
                <a:ea typeface="微软雅黑" panose="020B0503020204020204" charset="-122"/>
                <a:sym typeface="+mn-ea"/>
              </a:rPr>
              <a:t>粒子物理</a:t>
            </a:r>
            <a:r>
              <a:rPr lang="zh-CN" altLang="en-US" sz="1600" noProof="0" dirty="0">
                <a:ln>
                  <a:noFill/>
                </a:ln>
                <a:solidFill>
                  <a:prstClr val="black"/>
                </a:solidFill>
                <a:effectLst/>
                <a:uLnTx/>
                <a:uFillTx/>
                <a:latin typeface="微软雅黑" panose="020B0503020204020204" charset="-122"/>
                <a:ea typeface="微软雅黑" panose="020B0503020204020204" charset="-122"/>
                <a:sym typeface="+mn-ea"/>
              </a:rPr>
              <a:t>等领域</a:t>
            </a:r>
            <a:endParaRPr lang="zh-CN" altLang="en-US" sz="1600" noProof="0" dirty="0">
              <a:ln>
                <a:noFill/>
              </a:ln>
              <a:solidFill>
                <a:prstClr val="black"/>
              </a:solidFill>
              <a:effectLst/>
              <a:uLnTx/>
              <a:uFillTx/>
              <a:latin typeface="微软雅黑" panose="020B0503020204020204" charset="-122"/>
              <a:ea typeface="微软雅黑" panose="020B0503020204020204" charset="-122"/>
              <a:cs typeface="+mn-ea"/>
              <a:sym typeface="+mn-ea"/>
            </a:endParaRPr>
          </a:p>
        </p:txBody>
      </p:sp>
      <p:sp>
        <p:nvSpPr>
          <p:cNvPr id="116" name="圆角矩形 115"/>
          <p:cNvSpPr/>
          <p:nvPr>
            <p:custDataLst>
              <p:tags r:id="rId3"/>
            </p:custDataLst>
          </p:nvPr>
        </p:nvSpPr>
        <p:spPr>
          <a:xfrm>
            <a:off x="250825" y="1341120"/>
            <a:ext cx="76200" cy="1188085"/>
          </a:xfrm>
          <a:prstGeom prst="roundRect">
            <a:avLst>
              <a:gd name="adj" fmla="val 50000"/>
            </a:avLst>
          </a:prstGeom>
          <a:gradFill flip="none" rotWithShape="1">
            <a:gsLst>
              <a:gs pos="100000">
                <a:srgbClr val="283C9D"/>
              </a:gs>
              <a:gs pos="0">
                <a:srgbClr val="000099"/>
              </a:gs>
            </a:gsLst>
            <a:lin ang="13200000" scaled="0"/>
            <a:tileRect/>
          </a:gradFill>
          <a:ln>
            <a:noFill/>
          </a:ln>
          <a:effectLst>
            <a:outerShdw blurRad="203200" dist="76200" dir="8100000" algn="tr" rotWithShape="0">
              <a:schemeClr val="tx2">
                <a:lumMod val="90000"/>
                <a:lumOff val="10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lstStyle/>
          <a:p>
            <a:pPr lvl="0" algn="ctr">
              <a:buClrTx/>
              <a:buSzTx/>
              <a:buFontTx/>
            </a:pPr>
            <a:endParaRPr lang="zh-CN" altLang="en-US" sz="2400" b="1" spc="300" dirty="0">
              <a:solidFill>
                <a:schemeClr val="lt1">
                  <a:lumMod val="100000"/>
                </a:schemeClr>
              </a:solidFill>
              <a:latin typeface="+mj-ea"/>
              <a:ea typeface="+mj-ea"/>
              <a:sym typeface="+mn-ea"/>
            </a:endParaRPr>
          </a:p>
        </p:txBody>
      </p:sp>
      <p:pic>
        <p:nvPicPr>
          <p:cNvPr id="12" name="图片 11"/>
          <p:cNvPicPr>
            <a:picLocks noChangeAspect="1"/>
          </p:cNvPicPr>
          <p:nvPr/>
        </p:nvPicPr>
        <p:blipFill>
          <a:blip r:embed="rId12"/>
          <a:stretch>
            <a:fillRect/>
          </a:stretch>
        </p:blipFill>
        <p:spPr>
          <a:xfrm>
            <a:off x="409173" y="3631966"/>
            <a:ext cx="817274" cy="962678"/>
          </a:xfrm>
          <a:prstGeom prst="rect">
            <a:avLst/>
          </a:prstGeom>
        </p:spPr>
      </p:pic>
      <p:pic>
        <p:nvPicPr>
          <p:cNvPr id="13" name="图片 12"/>
          <p:cNvPicPr>
            <a:picLocks noChangeAspect="1"/>
          </p:cNvPicPr>
          <p:nvPr/>
        </p:nvPicPr>
        <p:blipFill>
          <a:blip r:embed="rId12"/>
          <a:stretch>
            <a:fillRect/>
          </a:stretch>
        </p:blipFill>
        <p:spPr>
          <a:xfrm>
            <a:off x="2144980" y="3514777"/>
            <a:ext cx="1009781" cy="1189436"/>
          </a:xfrm>
          <a:prstGeom prst="rect">
            <a:avLst/>
          </a:prstGeom>
        </p:spPr>
      </p:pic>
      <p:pic>
        <p:nvPicPr>
          <p:cNvPr id="14" name="图片 13"/>
          <p:cNvPicPr>
            <a:picLocks noChangeAspect="1"/>
          </p:cNvPicPr>
          <p:nvPr/>
        </p:nvPicPr>
        <p:blipFill>
          <a:blip r:embed="rId13"/>
          <a:stretch>
            <a:fillRect/>
          </a:stretch>
        </p:blipFill>
        <p:spPr>
          <a:xfrm>
            <a:off x="4082184" y="3469303"/>
            <a:ext cx="1552711" cy="1205680"/>
          </a:xfrm>
          <a:prstGeom prst="rect">
            <a:avLst/>
          </a:prstGeom>
        </p:spPr>
      </p:pic>
      <p:sp>
        <p:nvSpPr>
          <p:cNvPr id="34" name="文本框 33"/>
          <p:cNvSpPr txBox="1"/>
          <p:nvPr/>
        </p:nvSpPr>
        <p:spPr>
          <a:xfrm>
            <a:off x="1848276" y="3000762"/>
            <a:ext cx="2723823" cy="369332"/>
          </a:xfrm>
          <a:prstGeom prst="rect">
            <a:avLst/>
          </a:prstGeom>
          <a:noFill/>
        </p:spPr>
        <p:txBody>
          <a:bodyPr wrap="none" rtlCol="0">
            <a:spAutoFit/>
          </a:bodyPr>
          <a:lstStyle/>
          <a:p>
            <a:r>
              <a:rPr lang="zh-CN" altLang="en-US" b="1" dirty="0"/>
              <a:t>光源类装置数据传输方案</a:t>
            </a:r>
            <a:endParaRPr lang="zh-CN" altLang="en-US" dirty="0"/>
          </a:p>
        </p:txBody>
      </p:sp>
      <p:sp>
        <p:nvSpPr>
          <p:cNvPr id="6" name="矩形 5"/>
          <p:cNvSpPr/>
          <p:nvPr/>
        </p:nvSpPr>
        <p:spPr>
          <a:xfrm>
            <a:off x="1376228" y="3661250"/>
            <a:ext cx="665729" cy="338554"/>
          </a:xfrm>
          <a:prstGeom prst="rect">
            <a:avLst/>
          </a:prstGeom>
        </p:spPr>
        <p:txBody>
          <a:bodyPr wrap="square">
            <a:spAutoFit/>
          </a:bodyPr>
          <a:lstStyle/>
          <a:p>
            <a:r>
              <a:rPr lang="zh-CN" altLang="en-US" sz="1600" dirty="0">
                <a:latin typeface="微软雅黑" panose="020B0503020204020204" charset="-122"/>
                <a:ea typeface="微软雅黑" panose="020B0503020204020204" charset="-122"/>
              </a:rPr>
              <a:t>传输</a:t>
            </a:r>
            <a:endParaRPr lang="zh-CN" altLang="en-US" sz="1600" dirty="0"/>
          </a:p>
        </p:txBody>
      </p:sp>
      <p:sp>
        <p:nvSpPr>
          <p:cNvPr id="22" name="箭头: 右 21"/>
          <p:cNvSpPr/>
          <p:nvPr/>
        </p:nvSpPr>
        <p:spPr>
          <a:xfrm>
            <a:off x="1345719" y="3917185"/>
            <a:ext cx="741476" cy="327848"/>
          </a:xfrm>
          <a:prstGeom prst="rightArrow">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326127" y="3673408"/>
            <a:ext cx="665729" cy="338554"/>
          </a:xfrm>
          <a:prstGeom prst="rect">
            <a:avLst/>
          </a:prstGeom>
        </p:spPr>
        <p:txBody>
          <a:bodyPr wrap="square">
            <a:spAutoFit/>
          </a:bodyPr>
          <a:lstStyle/>
          <a:p>
            <a:r>
              <a:rPr lang="zh-CN" altLang="en-US" sz="1600" dirty="0">
                <a:latin typeface="微软雅黑" panose="020B0503020204020204" charset="-122"/>
                <a:ea typeface="微软雅黑" panose="020B0503020204020204" charset="-122"/>
              </a:rPr>
              <a:t>传输</a:t>
            </a:r>
            <a:endParaRPr lang="zh-CN" altLang="en-US" sz="1600" dirty="0"/>
          </a:p>
        </p:txBody>
      </p:sp>
      <p:sp>
        <p:nvSpPr>
          <p:cNvPr id="27" name="箭头: 右 26"/>
          <p:cNvSpPr/>
          <p:nvPr/>
        </p:nvSpPr>
        <p:spPr>
          <a:xfrm>
            <a:off x="3295618" y="3929343"/>
            <a:ext cx="741476" cy="327848"/>
          </a:xfrm>
          <a:prstGeom prst="rightArrow">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p:cNvSpPr/>
          <p:nvPr/>
        </p:nvSpPr>
        <p:spPr>
          <a:xfrm rot="10800000">
            <a:off x="3263988" y="4259013"/>
            <a:ext cx="741476" cy="327848"/>
          </a:xfrm>
          <a:prstGeom prst="rightArrow">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custDataLst>
              <p:tags r:id="rId4"/>
            </p:custDataLst>
          </p:nvPr>
        </p:nvSpPr>
        <p:spPr>
          <a:xfrm>
            <a:off x="322580" y="5283835"/>
            <a:ext cx="3348355" cy="949960"/>
          </a:xfrm>
          <a:prstGeom prst="rect">
            <a:avLst/>
          </a:prstGeom>
          <a:noFill/>
        </p:spPr>
        <p:txBody>
          <a:bodyPr wrap="square" lIns="90170" tIns="0" rIns="0" bIns="0" rtlCol="0" anchor="t" anchorCtr="0">
            <a:noAutofit/>
          </a:bodyPr>
          <a:lstStyle/>
          <a:p>
            <a:pPr marL="285750" indent="-285750">
              <a:lnSpc>
                <a:spcPct val="150000"/>
              </a:lnSpc>
              <a:buFont typeface="Wingdings" panose="05000000000000000000" pitchFamily="2" charset="2"/>
              <a:buChar char="l"/>
            </a:pPr>
            <a:r>
              <a:rPr lang="zh-CN" altLang="en-US" sz="1200" dirty="0">
                <a:latin typeface="微软雅黑" panose="020B0503020204020204" charset="-122"/>
                <a:ea typeface="微软雅黑" panose="020B0503020204020204" charset="-122"/>
                <a:sym typeface="+mn-ea"/>
              </a:rPr>
              <a:t>全闪存</a:t>
            </a:r>
            <a:endParaRPr lang="en-US" altLang="zh-CN" sz="1200" dirty="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l"/>
            </a:pPr>
            <a:r>
              <a:rPr lang="zh-CN" altLang="en-US" sz="1200" dirty="0">
                <a:latin typeface="微软雅黑" panose="020B0503020204020204" charset="-122"/>
                <a:ea typeface="微软雅黑" panose="020B0503020204020204" charset="-122"/>
                <a:sym typeface="+mn-ea"/>
              </a:rPr>
              <a:t>高速数据写入</a:t>
            </a:r>
            <a:endParaRPr lang="en-US" altLang="zh-CN" sz="1200" dirty="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l"/>
            </a:pPr>
            <a:r>
              <a:rPr lang="zh-CN" altLang="en-US" sz="1200" dirty="0">
                <a:latin typeface="微软雅黑" panose="020B0503020204020204" charset="-122"/>
                <a:ea typeface="微软雅黑" panose="020B0503020204020204" charset="-122"/>
                <a:sym typeface="+mn-ea"/>
              </a:rPr>
              <a:t>本地</a:t>
            </a:r>
            <a:r>
              <a:rPr lang="en-US" altLang="zh-CN" sz="1200" dirty="0">
                <a:latin typeface="微软雅黑" panose="020B0503020204020204" charset="-122"/>
                <a:ea typeface="微软雅黑" panose="020B0503020204020204" charset="-122"/>
                <a:sym typeface="+mn-ea"/>
              </a:rPr>
              <a:t>buffer</a:t>
            </a:r>
            <a:endParaRPr lang="zh-CN" altLang="en-US" sz="1200" dirty="0">
              <a:latin typeface="微软雅黑" panose="020B0503020204020204" charset="-122"/>
              <a:ea typeface="微软雅黑" panose="020B0503020204020204" charset="-122"/>
            </a:endParaRPr>
          </a:p>
          <a:p>
            <a:pPr lvl="0" algn="just">
              <a:lnSpc>
                <a:spcPct val="150000"/>
              </a:lnSpc>
              <a:buClrTx/>
              <a:buSzTx/>
              <a:buFontTx/>
            </a:pPr>
            <a:endParaRPr lang="zh-CN" altLang="en-US" sz="1200" kern="0" dirty="0">
              <a:ln>
                <a:noFill/>
                <a:prstDash val="sysDot"/>
              </a:ln>
              <a:solidFill>
                <a:schemeClr val="tx1">
                  <a:lumMod val="85000"/>
                  <a:lumOff val="15000"/>
                </a:schemeClr>
              </a:solidFill>
              <a:latin typeface="+mn-ea"/>
              <a:cs typeface="+mn-ea"/>
              <a:sym typeface="+mn-ea"/>
            </a:endParaRPr>
          </a:p>
        </p:txBody>
      </p:sp>
      <p:sp>
        <p:nvSpPr>
          <p:cNvPr id="28" name="任意多边形: 形状 12"/>
          <p:cNvSpPr/>
          <p:nvPr>
            <p:custDataLst>
              <p:tags r:id="rId5"/>
            </p:custDataLst>
          </p:nvPr>
        </p:nvSpPr>
        <p:spPr>
          <a:xfrm>
            <a:off x="322580" y="4860290"/>
            <a:ext cx="1337310" cy="340995"/>
          </a:xfrm>
          <a:prstGeom prst="roundRect">
            <a:avLst/>
          </a:prstGeom>
          <a:solidFill>
            <a:srgbClr val="EEF1F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170" tIns="0" rIns="0" bIns="0" rtlCol="0" anchor="ctr">
            <a:noAutofit/>
          </a:bodyPr>
          <a:lstStyle/>
          <a:p>
            <a:pPr algn="ctr">
              <a:spcBef>
                <a:spcPct val="0"/>
              </a:spcBef>
              <a:spcAft>
                <a:spcPct val="0"/>
              </a:spcAft>
            </a:pPr>
            <a:r>
              <a:rPr lang="zh-CN" altLang="en-US" sz="1600" b="1" dirty="0">
                <a:solidFill>
                  <a:srgbClr val="283C9D"/>
                </a:solidFill>
                <a:latin typeface="微软雅黑" panose="020B0503020204020204" charset="-122"/>
                <a:ea typeface="微软雅黑" panose="020B0503020204020204" charset="-122"/>
                <a:sym typeface="+mn-ea"/>
              </a:rPr>
              <a:t>线站存储</a:t>
            </a:r>
            <a:endParaRPr lang="zh-CN" altLang="en-US" sz="1600" b="1" dirty="0">
              <a:solidFill>
                <a:srgbClr val="283C9D"/>
              </a:solidFill>
              <a:latin typeface="微软雅黑" panose="020B0503020204020204" charset="-122"/>
              <a:ea typeface="微软雅黑" panose="020B0503020204020204" charset="-122"/>
              <a:cs typeface="+mn-ea"/>
              <a:sym typeface="+mn-ea"/>
            </a:endParaRPr>
          </a:p>
        </p:txBody>
      </p:sp>
      <p:sp>
        <p:nvSpPr>
          <p:cNvPr id="29" name="矩形 28"/>
          <p:cNvSpPr/>
          <p:nvPr>
            <p:custDataLst>
              <p:tags r:id="rId6"/>
            </p:custDataLst>
          </p:nvPr>
        </p:nvSpPr>
        <p:spPr>
          <a:xfrm>
            <a:off x="1777365" y="5283835"/>
            <a:ext cx="1750060" cy="949960"/>
          </a:xfrm>
          <a:prstGeom prst="rect">
            <a:avLst/>
          </a:prstGeom>
          <a:noFill/>
        </p:spPr>
        <p:txBody>
          <a:bodyPr wrap="square" lIns="90170" tIns="0" rIns="0" bIns="0" rtlCol="0" anchor="t" anchorCtr="0">
            <a:noAutofit/>
          </a:bodyPr>
          <a:lstStyle/>
          <a:p>
            <a:pPr marL="285750" indent="-285750">
              <a:lnSpc>
                <a:spcPct val="150000"/>
              </a:lnSpc>
              <a:buFont typeface="Wingdings" panose="05000000000000000000" pitchFamily="2" charset="2"/>
              <a:buChar char="l"/>
            </a:pPr>
            <a:r>
              <a:rPr lang="zh-CN" altLang="en-US" sz="1200" dirty="0">
                <a:latin typeface="微软雅黑" panose="020B0503020204020204" charset="-122"/>
                <a:ea typeface="微软雅黑" panose="020B0503020204020204" charset="-122"/>
                <a:sym typeface="+mn-ea"/>
              </a:rPr>
              <a:t>闪存</a:t>
            </a:r>
            <a:r>
              <a:rPr lang="en-US" altLang="zh-CN" sz="1200" dirty="0">
                <a:latin typeface="微软雅黑" panose="020B0503020204020204" charset="-122"/>
                <a:ea typeface="微软雅黑" panose="020B0503020204020204" charset="-122"/>
                <a:sym typeface="+mn-ea"/>
              </a:rPr>
              <a:t>+</a:t>
            </a:r>
            <a:r>
              <a:rPr lang="zh-CN" altLang="en-US" sz="1200" dirty="0">
                <a:latin typeface="微软雅黑" panose="020B0503020204020204" charset="-122"/>
                <a:ea typeface="微软雅黑" panose="020B0503020204020204" charset="-122"/>
                <a:sym typeface="+mn-ea"/>
              </a:rPr>
              <a:t>机械硬盘</a:t>
            </a:r>
            <a:endParaRPr lang="en-US" altLang="zh-CN" sz="1200" dirty="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l"/>
            </a:pPr>
            <a:r>
              <a:rPr lang="zh-CN" altLang="en-US" sz="1200" dirty="0">
                <a:latin typeface="微软雅黑" panose="020B0503020204020204" charset="-122"/>
                <a:ea typeface="微软雅黑" panose="020B0503020204020204" charset="-122"/>
                <a:sym typeface="+mn-ea"/>
              </a:rPr>
              <a:t>常规数据存储</a:t>
            </a:r>
            <a:endParaRPr lang="en-US" altLang="zh-CN" sz="1200" dirty="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l"/>
            </a:pPr>
            <a:r>
              <a:rPr lang="zh-CN" altLang="en-US" sz="1200" dirty="0">
                <a:latin typeface="微软雅黑" panose="020B0503020204020204" charset="-122"/>
                <a:ea typeface="微软雅黑" panose="020B0503020204020204" charset="-122"/>
                <a:sym typeface="+mn-ea"/>
              </a:rPr>
              <a:t>提供中高速数据</a:t>
            </a:r>
            <a:r>
              <a:rPr lang="en-US" altLang="zh-CN" sz="1200" dirty="0">
                <a:latin typeface="微软雅黑" panose="020B0503020204020204" charset="-122"/>
                <a:ea typeface="微软雅黑" panose="020B0503020204020204" charset="-122"/>
                <a:sym typeface="+mn-ea"/>
              </a:rPr>
              <a:t>IO</a:t>
            </a:r>
            <a:endParaRPr lang="en-US" altLang="zh-CN" sz="1200" dirty="0">
              <a:latin typeface="微软雅黑" panose="020B0503020204020204" charset="-122"/>
              <a:ea typeface="微软雅黑" panose="020B0503020204020204" charset="-122"/>
            </a:endParaRPr>
          </a:p>
          <a:p>
            <a:pPr lvl="0" algn="just">
              <a:lnSpc>
                <a:spcPct val="150000"/>
              </a:lnSpc>
              <a:buClrTx/>
              <a:buSzTx/>
              <a:buFontTx/>
            </a:pPr>
            <a:endParaRPr lang="zh-CN" altLang="en-US" sz="1200" kern="0" dirty="0">
              <a:ln>
                <a:noFill/>
                <a:prstDash val="sysDot"/>
              </a:ln>
              <a:solidFill>
                <a:schemeClr val="tx1">
                  <a:lumMod val="85000"/>
                  <a:lumOff val="15000"/>
                </a:schemeClr>
              </a:solidFill>
              <a:latin typeface="+mn-ea"/>
              <a:cs typeface="+mn-ea"/>
              <a:sym typeface="+mn-ea"/>
            </a:endParaRPr>
          </a:p>
        </p:txBody>
      </p:sp>
      <p:sp>
        <p:nvSpPr>
          <p:cNvPr id="35" name="任意多边形: 形状 12"/>
          <p:cNvSpPr/>
          <p:nvPr>
            <p:custDataLst>
              <p:tags r:id="rId7"/>
            </p:custDataLst>
          </p:nvPr>
        </p:nvSpPr>
        <p:spPr>
          <a:xfrm>
            <a:off x="1777365" y="4860290"/>
            <a:ext cx="1866265" cy="34099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170" tIns="0" rIns="0" bIns="0" rtlCol="0" anchor="ctr" anchorCtr="0">
            <a:noAutofit/>
          </a:bodyPr>
          <a:lstStyle/>
          <a:p>
            <a:pPr algn="ctr">
              <a:lnSpc>
                <a:spcPct val="100000"/>
              </a:lnSpc>
            </a:pPr>
            <a:r>
              <a:rPr lang="zh-CN" altLang="en-US" sz="1600" b="1" dirty="0">
                <a:solidFill>
                  <a:srgbClr val="212124"/>
                </a:solidFill>
                <a:latin typeface="微软雅黑" panose="020B0503020204020204" charset="-122"/>
                <a:ea typeface="微软雅黑" panose="020B0503020204020204" charset="-122"/>
                <a:sym typeface="+mn-ea"/>
              </a:rPr>
              <a:t>中心存储</a:t>
            </a:r>
            <a:endParaRPr lang="zh-CN" altLang="en-US" sz="1600" b="1" dirty="0">
              <a:solidFill>
                <a:srgbClr val="212124"/>
              </a:solidFill>
              <a:latin typeface="微软雅黑" panose="020B0503020204020204" charset="-122"/>
              <a:ea typeface="微软雅黑" panose="020B0503020204020204" charset="-122"/>
              <a:cs typeface="+mn-ea"/>
              <a:sym typeface="+mn-ea"/>
            </a:endParaRPr>
          </a:p>
        </p:txBody>
      </p:sp>
      <p:sp>
        <p:nvSpPr>
          <p:cNvPr id="36" name="任意多边形: 形状 12"/>
          <p:cNvSpPr/>
          <p:nvPr>
            <p:custDataLst>
              <p:tags r:id="rId8"/>
            </p:custDataLst>
          </p:nvPr>
        </p:nvSpPr>
        <p:spPr>
          <a:xfrm>
            <a:off x="3794125" y="4860290"/>
            <a:ext cx="1866265" cy="340995"/>
          </a:xfrm>
          <a:prstGeom prst="roundRect">
            <a:avLst/>
          </a:prstGeom>
          <a:solidFill>
            <a:srgbClr val="EEF1F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170" tIns="0" rIns="0" bIns="0" rtlCol="0" anchor="ctr" anchorCtr="0">
            <a:noAutofit/>
          </a:bodyPr>
          <a:lstStyle/>
          <a:p>
            <a:pPr algn="ctr">
              <a:lnSpc>
                <a:spcPct val="100000"/>
              </a:lnSpc>
            </a:pPr>
            <a:r>
              <a:rPr lang="zh-CN" altLang="en-US" sz="1600" b="1" dirty="0">
                <a:solidFill>
                  <a:srgbClr val="283C9D"/>
                </a:solidFill>
                <a:latin typeface="微软雅黑" panose="020B0503020204020204" charset="-122"/>
                <a:ea typeface="微软雅黑" panose="020B0503020204020204" charset="-122"/>
                <a:sym typeface="+mn-ea"/>
              </a:rPr>
              <a:t>磁带库归档</a:t>
            </a:r>
            <a:endParaRPr lang="zh-CN" altLang="en-US" sz="1600" b="1" dirty="0">
              <a:solidFill>
                <a:srgbClr val="283C9D"/>
              </a:solidFill>
              <a:latin typeface="微软雅黑" panose="020B0503020204020204" charset="-122"/>
              <a:ea typeface="微软雅黑" panose="020B0503020204020204" charset="-122"/>
              <a:cs typeface="+mn-ea"/>
              <a:sym typeface="+mn-ea"/>
            </a:endParaRPr>
          </a:p>
        </p:txBody>
      </p:sp>
      <p:sp>
        <p:nvSpPr>
          <p:cNvPr id="37" name="矩形 36"/>
          <p:cNvSpPr/>
          <p:nvPr>
            <p:custDataLst>
              <p:tags r:id="rId9"/>
            </p:custDataLst>
          </p:nvPr>
        </p:nvSpPr>
        <p:spPr>
          <a:xfrm>
            <a:off x="3794125" y="5283835"/>
            <a:ext cx="1750060" cy="949960"/>
          </a:xfrm>
          <a:prstGeom prst="rect">
            <a:avLst/>
          </a:prstGeom>
          <a:noFill/>
        </p:spPr>
        <p:txBody>
          <a:bodyPr wrap="square" lIns="90170" tIns="0" rIns="0" bIns="0" rtlCol="0" anchor="t" anchorCtr="0">
            <a:noAutofit/>
          </a:bodyPr>
          <a:lstStyle/>
          <a:p>
            <a:pPr marL="285750" indent="-285750">
              <a:lnSpc>
                <a:spcPct val="150000"/>
              </a:lnSpc>
              <a:buFont typeface="Wingdings" panose="05000000000000000000" pitchFamily="2" charset="2"/>
              <a:buChar char="l"/>
            </a:pPr>
            <a:r>
              <a:rPr lang="zh-CN" altLang="en-US" sz="1200" dirty="0">
                <a:latin typeface="微软雅黑" panose="020B0503020204020204" charset="-122"/>
                <a:ea typeface="微软雅黑" panose="020B0503020204020204" charset="-122"/>
                <a:sym typeface="+mn-ea"/>
              </a:rPr>
              <a:t>长期数据保存</a:t>
            </a:r>
            <a:endParaRPr lang="en-US" altLang="zh-CN" sz="1200" dirty="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l"/>
            </a:pPr>
            <a:r>
              <a:rPr lang="zh-CN" altLang="en-US" sz="1200" dirty="0">
                <a:latin typeface="微软雅黑" panose="020B0503020204020204" charset="-122"/>
                <a:ea typeface="微软雅黑" panose="020B0503020204020204" charset="-122"/>
                <a:sym typeface="+mn-ea"/>
              </a:rPr>
              <a:t>读取前需预提取</a:t>
            </a:r>
            <a:endParaRPr lang="zh-CN" altLang="en-US" sz="1200" kern="0" dirty="0">
              <a:ln>
                <a:noFill/>
                <a:prstDash val="sysDot"/>
              </a:ln>
              <a:solidFill>
                <a:schemeClr val="tx1">
                  <a:lumMod val="85000"/>
                  <a:lumOff val="15000"/>
                </a:schemeClr>
              </a:solidFill>
              <a:latin typeface="+mn-ea"/>
              <a:cs typeface="+mn-ea"/>
              <a:sym typeface="+mn-ea"/>
            </a:endParaRPr>
          </a:p>
        </p:txBody>
      </p:sp>
      <p:sp>
        <p:nvSpPr>
          <p:cNvPr id="40" name="标题 39"/>
          <p:cNvSpPr>
            <a:spLocks noGrp="1"/>
          </p:cNvSpPr>
          <p:nvPr>
            <p:ph type="title"/>
          </p:nvPr>
        </p:nvSpPr>
        <p:spPr>
          <a:xfrm>
            <a:off x="1079317" y="-274"/>
            <a:ext cx="11112279" cy="1007745"/>
          </a:xfrm>
        </p:spPr>
        <p:txBody>
          <a:bodyPr>
            <a:normAutofit/>
          </a:bodyPr>
          <a:lstStyle/>
          <a:p>
            <a:r>
              <a:rPr lang="zh-CN" altLang="en-US" sz="4000" dirty="0">
                <a:solidFill>
                  <a:srgbClr val="283C9D"/>
                </a:solidFill>
                <a:latin typeface="+mj-lt"/>
                <a:ea typeface="+mj-ea"/>
                <a:cs typeface="+mj-cs"/>
                <a:sym typeface="+mn-ea"/>
              </a:rPr>
              <a:t>科研要素</a:t>
            </a:r>
            <a:r>
              <a:rPr lang="en-US" altLang="zh-CN" sz="4000" dirty="0">
                <a:solidFill>
                  <a:srgbClr val="283C9D"/>
                </a:solidFill>
                <a:latin typeface="+mj-lt"/>
                <a:ea typeface="+mj-ea"/>
                <a:cs typeface="+mj-cs"/>
                <a:sym typeface="+mn-ea"/>
              </a:rPr>
              <a:t>-</a:t>
            </a:r>
            <a:r>
              <a:rPr lang="zh-CN" altLang="en-US" sz="4000" dirty="0">
                <a:solidFill>
                  <a:srgbClr val="283C9D"/>
                </a:solidFill>
                <a:latin typeface="+mj-lt"/>
                <a:ea typeface="+mj-ea"/>
                <a:cs typeface="+mj-cs"/>
                <a:sym typeface="+mn-ea"/>
              </a:rPr>
              <a:t>科学数据管理</a:t>
            </a:r>
          </a:p>
        </p:txBody>
      </p:sp>
      <p:pic>
        <p:nvPicPr>
          <p:cNvPr id="21" name="图片 20">
            <a:extLst>
              <a:ext uri="{FF2B5EF4-FFF2-40B4-BE49-F238E27FC236}">
                <a16:creationId xmlns:a16="http://schemas.microsoft.com/office/drawing/2014/main" id="{425A0D69-C0E6-4FF9-B9C6-A5BE190320CE}"/>
              </a:ext>
            </a:extLst>
          </p:cNvPr>
          <p:cNvPicPr>
            <a:picLocks noChangeAspect="1"/>
          </p:cNvPicPr>
          <p:nvPr/>
        </p:nvPicPr>
        <p:blipFill rotWithShape="1">
          <a:blip r:embed="rId14"/>
          <a:srcRect b="13573"/>
          <a:stretch>
            <a:fillRect/>
          </a:stretch>
        </p:blipFill>
        <p:spPr>
          <a:xfrm>
            <a:off x="5949548" y="3067798"/>
            <a:ext cx="6033040" cy="3214370"/>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科研要素</a:t>
            </a:r>
            <a:r>
              <a:rPr lang="en-US" altLang="zh-CN" sz="4000" dirty="0">
                <a:solidFill>
                  <a:srgbClr val="283C9D"/>
                </a:solidFill>
                <a:latin typeface="+mj-lt"/>
                <a:ea typeface="+mj-ea"/>
                <a:cs typeface="+mj-cs"/>
              </a:rPr>
              <a:t>-</a:t>
            </a:r>
            <a:r>
              <a:rPr lang="zh-CN" altLang="en-US" sz="4000" dirty="0">
                <a:solidFill>
                  <a:srgbClr val="283C9D"/>
                </a:solidFill>
                <a:latin typeface="+mj-lt"/>
                <a:ea typeface="+mj-ea"/>
                <a:cs typeface="+mj-cs"/>
              </a:rPr>
              <a:t>高性能网络</a:t>
            </a:r>
            <a:endParaRPr lang="zh-CN" altLang="en-US" sz="4000" dirty="0">
              <a:solidFill>
                <a:srgbClr val="283C9D"/>
              </a:solidFill>
              <a:latin typeface="+mj-lt"/>
              <a:ea typeface="+mj-ea"/>
              <a:cs typeface="+mj-cs"/>
              <a:sym typeface="+mn-ea"/>
            </a:endParaRPr>
          </a:p>
        </p:txBody>
      </p:sp>
      <p:sp>
        <p:nvSpPr>
          <p:cNvPr id="11" name="矩形 10"/>
          <p:cNvSpPr/>
          <p:nvPr/>
        </p:nvSpPr>
        <p:spPr>
          <a:xfrm>
            <a:off x="406400" y="1053465"/>
            <a:ext cx="5609590" cy="1691005"/>
          </a:xfrm>
          <a:prstGeom prst="rect">
            <a:avLst/>
          </a:prstGeom>
        </p:spPr>
        <p:txBody>
          <a:bodyPr wrap="square">
            <a:spAutoFit/>
          </a:bodyPr>
          <a:lstStyle/>
          <a:p>
            <a:pPr indent="-342900">
              <a:lnSpc>
                <a:spcPct val="130000"/>
              </a:lnSpc>
              <a:buFont typeface="Wingdings" panose="05000000000000000000" pitchFamily="2" charset="2"/>
              <a:buChar char="l"/>
            </a:pPr>
            <a:r>
              <a:rPr lang="zh-CN" altLang="en-US" sz="1600" dirty="0">
                <a:latin typeface="Segoe UI" panose="020B0502040204020203" pitchFamily="34" charset="0"/>
              </a:rPr>
              <a:t>采用分层 </a:t>
            </a:r>
            <a:r>
              <a:rPr lang="en-US" altLang="zh-CN" sz="1600" dirty="0">
                <a:latin typeface="Segoe UI" panose="020B0502040204020203" pitchFamily="34" charset="0"/>
              </a:rPr>
              <a:t>+ </a:t>
            </a:r>
            <a:r>
              <a:rPr lang="zh-CN" altLang="en-US" sz="1600" dirty="0">
                <a:latin typeface="Segoe UI" panose="020B0502040204020203" pitchFamily="34" charset="0"/>
              </a:rPr>
              <a:t>区域协同架构，网络覆盖北京高能所本部及</a:t>
            </a:r>
            <a:r>
              <a:rPr lang="en-US" altLang="zh-CN" sz="1600" dirty="0">
                <a:latin typeface="Segoe UI" panose="020B0502040204020203" pitchFamily="34" charset="0"/>
              </a:rPr>
              <a:t>     </a:t>
            </a:r>
          </a:p>
          <a:p>
            <a:pPr indent="0">
              <a:lnSpc>
                <a:spcPct val="130000"/>
              </a:lnSpc>
              <a:buFont typeface="Wingdings" panose="05000000000000000000" pitchFamily="2" charset="2"/>
              <a:buNone/>
            </a:pPr>
            <a:r>
              <a:rPr lang="en-US" altLang="zh-CN" sz="1600" dirty="0">
                <a:latin typeface="Segoe UI" panose="020B0502040204020203" pitchFamily="34" charset="0"/>
              </a:rPr>
              <a:t>      </a:t>
            </a:r>
            <a:r>
              <a:rPr lang="zh-CN" altLang="en-US" sz="1600" dirty="0">
                <a:latin typeface="Segoe UI" panose="020B0502040204020203" pitchFamily="34" charset="0"/>
              </a:rPr>
              <a:t>异地（怀柔、四川、广东等）</a:t>
            </a:r>
            <a:endParaRPr lang="en-US" altLang="zh-CN" sz="1600" dirty="0">
              <a:latin typeface="Segoe UI" panose="020B0502040204020203" pitchFamily="34" charset="0"/>
            </a:endParaRPr>
          </a:p>
          <a:p>
            <a:pPr indent="-342900">
              <a:lnSpc>
                <a:spcPct val="130000"/>
              </a:lnSpc>
              <a:buFont typeface="Wingdings" panose="05000000000000000000" pitchFamily="2" charset="2"/>
              <a:buChar char="l"/>
            </a:pPr>
            <a:r>
              <a:rPr lang="zh-CN" altLang="en-US" sz="1600" dirty="0">
                <a:latin typeface="Segoe UI" panose="020B0502040204020203" pitchFamily="34" charset="0"/>
              </a:rPr>
              <a:t>建设多个数据中心，</a:t>
            </a:r>
            <a:r>
              <a:rPr lang="en-US" altLang="zh-CN" sz="1600" dirty="0">
                <a:latin typeface="Segoe UI" panose="020B0502040204020203" pitchFamily="34" charset="0"/>
              </a:rPr>
              <a:t>HEPS</a:t>
            </a:r>
            <a:r>
              <a:rPr lang="zh-CN" altLang="en-US" sz="1600" dirty="0">
                <a:latin typeface="Segoe UI" panose="020B0502040204020203" pitchFamily="34" charset="0"/>
              </a:rPr>
              <a:t>数据中心网络聚合带宽</a:t>
            </a:r>
            <a:r>
              <a:rPr lang="en-US" altLang="zh-CN" sz="1600" dirty="0">
                <a:latin typeface="Segoe UI" panose="020B0502040204020203" pitchFamily="34" charset="0"/>
              </a:rPr>
              <a:t>1.2TB</a:t>
            </a:r>
          </a:p>
          <a:p>
            <a:pPr indent="-342900">
              <a:lnSpc>
                <a:spcPct val="130000"/>
              </a:lnSpc>
              <a:buFont typeface="Wingdings" panose="05000000000000000000" pitchFamily="2" charset="2"/>
              <a:buChar char="l"/>
            </a:pPr>
            <a:r>
              <a:rPr lang="zh-CN" altLang="en-US" sz="1600" dirty="0">
                <a:latin typeface="Segoe UI" panose="020B0502040204020203" pitchFamily="34" charset="0"/>
              </a:rPr>
              <a:t>与大科学装置及数据中心间拥有多条跨区域专线</a:t>
            </a:r>
            <a:endParaRPr lang="en-US" altLang="zh-CN" sz="1600" dirty="0">
              <a:latin typeface="Segoe UI" panose="020B0502040204020203" pitchFamily="34" charset="0"/>
            </a:endParaRPr>
          </a:p>
          <a:p>
            <a:pPr indent="-342900">
              <a:lnSpc>
                <a:spcPct val="130000"/>
              </a:lnSpc>
              <a:buFont typeface="Wingdings" panose="05000000000000000000" pitchFamily="2" charset="2"/>
              <a:buChar char="l"/>
            </a:pPr>
            <a:r>
              <a:rPr lang="zh-CN" altLang="en-US" sz="1600" dirty="0">
                <a:latin typeface="Segoe UI" panose="020B0502040204020203" pitchFamily="34" charset="0"/>
              </a:rPr>
              <a:t>高能所具有</a:t>
            </a:r>
            <a:r>
              <a:rPr lang="en-US" altLang="zh-CN" sz="1600" dirty="0">
                <a:latin typeface="Segoe UI" panose="020B0502040204020203" pitchFamily="34" charset="0"/>
              </a:rPr>
              <a:t>100Gbps</a:t>
            </a:r>
            <a:r>
              <a:rPr lang="zh-CN" altLang="en-US" sz="1600">
                <a:latin typeface="Segoe UI" panose="020B0502040204020203" pitchFamily="34" charset="0"/>
              </a:rPr>
              <a:t>国际出口</a:t>
            </a:r>
            <a:r>
              <a:rPr lang="zh-CN" altLang="en-US" sz="1600" dirty="0">
                <a:latin typeface="Segoe UI" panose="020B0502040204020203" pitchFamily="34" charset="0"/>
              </a:rPr>
              <a:t>带宽</a:t>
            </a:r>
            <a:endParaRPr lang="en-US" altLang="zh-CN" sz="1600" dirty="0">
              <a:latin typeface="Segoe UI" panose="020B0502040204020203"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123" y="2997445"/>
            <a:ext cx="4183823" cy="2099349"/>
          </a:xfrm>
          <a:prstGeom prst="rect">
            <a:avLst/>
          </a:prstGeom>
          <a:ln>
            <a:solidFill>
              <a:schemeClr val="tx2">
                <a:lumMod val="60000"/>
                <a:lumOff val="40000"/>
              </a:schemeClr>
            </a:solidFill>
          </a:ln>
        </p:spPr>
      </p:pic>
      <p:sp>
        <p:nvSpPr>
          <p:cNvPr id="6" name="文本框 5"/>
          <p:cNvSpPr txBox="1"/>
          <p:nvPr/>
        </p:nvSpPr>
        <p:spPr>
          <a:xfrm>
            <a:off x="1414974" y="5230047"/>
            <a:ext cx="2159566" cy="307777"/>
          </a:xfrm>
          <a:prstGeom prst="rect">
            <a:avLst/>
          </a:prstGeom>
          <a:solidFill>
            <a:schemeClr val="bg1">
              <a:lumMod val="95000"/>
            </a:schemeClr>
          </a:solidFill>
        </p:spPr>
        <p:txBody>
          <a:bodyPr wrap="none" rtlCol="0">
            <a:spAutoFit/>
          </a:bodyPr>
          <a:lstStyle/>
          <a:p>
            <a:r>
              <a:rPr lang="zh-CN" altLang="en-US" sz="1400" dirty="0"/>
              <a:t>高能所国际合作网络链路</a:t>
            </a:r>
          </a:p>
        </p:txBody>
      </p:sp>
      <p:sp>
        <p:nvSpPr>
          <p:cNvPr id="92" name="文本框 91"/>
          <p:cNvSpPr txBox="1"/>
          <p:nvPr/>
        </p:nvSpPr>
        <p:spPr>
          <a:xfrm>
            <a:off x="7320136" y="5230047"/>
            <a:ext cx="2339102" cy="307777"/>
          </a:xfrm>
          <a:prstGeom prst="rect">
            <a:avLst/>
          </a:prstGeom>
          <a:solidFill>
            <a:schemeClr val="bg1">
              <a:lumMod val="95000"/>
            </a:schemeClr>
          </a:solidFill>
        </p:spPr>
        <p:txBody>
          <a:bodyPr wrap="none" rtlCol="0">
            <a:spAutoFit/>
          </a:bodyPr>
          <a:lstStyle/>
          <a:p>
            <a:r>
              <a:rPr lang="zh-CN" altLang="en-US" sz="1400" dirty="0"/>
              <a:t>高能所多区域互联网络架构</a:t>
            </a:r>
          </a:p>
        </p:txBody>
      </p:sp>
      <p:sp>
        <p:nvSpPr>
          <p:cNvPr id="93" name="文本框 92"/>
          <p:cNvSpPr txBox="1"/>
          <p:nvPr/>
        </p:nvSpPr>
        <p:spPr>
          <a:xfrm>
            <a:off x="515380" y="5814766"/>
            <a:ext cx="11161240" cy="369332"/>
          </a:xfrm>
          <a:prstGeom prst="rect">
            <a:avLst/>
          </a:prstGeom>
          <a:solidFill>
            <a:srgbClr val="EEF1FB"/>
          </a:solidFill>
          <a:ln>
            <a:solidFill>
              <a:srgbClr val="283C9D"/>
            </a:solidFill>
          </a:ln>
        </p:spPr>
        <p:txBody>
          <a:bodyPr wrap="square">
            <a:spAutoFit/>
          </a:bodyPr>
          <a:lstStyle/>
          <a:p>
            <a:r>
              <a:rPr lang="zh-CN" altLang="en-US" b="1" i="0" dirty="0">
                <a:solidFill>
                  <a:srgbClr val="283C9D"/>
                </a:solidFill>
                <a:effectLst/>
                <a:latin typeface="Inter"/>
              </a:rPr>
              <a:t>大规模数据传输需高性能网络支撑，与网络同事密切配合，保障数据在数据中心网络和跨区域网络高效传输</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9330" y="1316355"/>
            <a:ext cx="7419975" cy="40036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157754"/>
            <a:ext cx="11112279" cy="1007745"/>
          </a:xfrm>
        </p:spPr>
        <p:txBody>
          <a:bodyPr>
            <a:normAutofit/>
          </a:bodyPr>
          <a:lstStyle/>
          <a:p>
            <a:r>
              <a:rPr lang="zh-CN" altLang="en-US" sz="4000" dirty="0">
                <a:solidFill>
                  <a:srgbClr val="283C9D"/>
                </a:solidFill>
                <a:latin typeface="+mj-lt"/>
                <a:ea typeface="+mj-ea"/>
                <a:cs typeface="+mj-cs"/>
              </a:rPr>
              <a:t>科研要素</a:t>
            </a:r>
            <a:r>
              <a:rPr lang="en-US" altLang="zh-CN" sz="4000" dirty="0">
                <a:solidFill>
                  <a:srgbClr val="283C9D"/>
                </a:solidFill>
                <a:latin typeface="+mj-lt"/>
                <a:ea typeface="+mj-ea"/>
                <a:cs typeface="+mj-cs"/>
              </a:rPr>
              <a:t>-</a:t>
            </a:r>
            <a:r>
              <a:rPr lang="zh-CN" altLang="en-US" sz="4000" dirty="0">
                <a:solidFill>
                  <a:srgbClr val="283C9D"/>
                </a:solidFill>
                <a:latin typeface="+mj-lt"/>
                <a:ea typeface="+mj-ea"/>
                <a:cs typeface="+mj-cs"/>
              </a:rPr>
              <a:t>大规模数据存储</a:t>
            </a:r>
            <a:endParaRPr lang="zh-CN" altLang="en-US" sz="4000" dirty="0">
              <a:solidFill>
                <a:srgbClr val="283C9D"/>
              </a:solidFill>
              <a:latin typeface="+mj-lt"/>
              <a:ea typeface="+mj-ea"/>
              <a:cs typeface="+mj-cs"/>
              <a:sym typeface="+mn-ea"/>
            </a:endParaRPr>
          </a:p>
        </p:txBody>
      </p:sp>
      <p:sp>
        <p:nvSpPr>
          <p:cNvPr id="9" name="文本框 8"/>
          <p:cNvSpPr txBox="1"/>
          <p:nvPr/>
        </p:nvSpPr>
        <p:spPr>
          <a:xfrm>
            <a:off x="335280" y="1412875"/>
            <a:ext cx="5804535" cy="2532616"/>
          </a:xfrm>
          <a:prstGeom prst="rect">
            <a:avLst/>
          </a:prstGeom>
          <a:noFill/>
        </p:spPr>
        <p:txBody>
          <a:bodyPr wrap="square">
            <a:spAutoFit/>
          </a:bodyPr>
          <a:lstStyle/>
          <a:p>
            <a:pPr marL="285750" indent="-285750" defTabSz="1238250">
              <a:lnSpc>
                <a:spcPct val="130000"/>
              </a:lnSpc>
              <a:spcBef>
                <a:spcPts val="600"/>
              </a:spcBef>
              <a:buFont typeface="Wingdings" panose="05000000000000000000" pitchFamily="2" charset="2"/>
              <a:buChar char="l"/>
              <a:defRPr/>
            </a:pPr>
            <a:r>
              <a:rPr lang="zh-CN" altLang="en-US" sz="1600" dirty="0">
                <a:solidFill>
                  <a:prstClr val="black"/>
                </a:solidFill>
                <a:latin typeface="微软雅黑" panose="020B0503020204020204" charset="-122"/>
                <a:ea typeface="微软雅黑" panose="020B0503020204020204" charset="-122"/>
              </a:rPr>
              <a:t>海量数据存储系统为高能物理实验数据提供大容量、高带宽、高可靠性的数据</a:t>
            </a:r>
            <a:r>
              <a:rPr lang="zh-CN" altLang="en-US" sz="1600">
                <a:solidFill>
                  <a:prstClr val="black"/>
                </a:solidFill>
                <a:latin typeface="微软雅黑" panose="020B0503020204020204" charset="-122"/>
                <a:ea typeface="微软雅黑" panose="020B0503020204020204" charset="-122"/>
              </a:rPr>
              <a:t>存储服务</a:t>
            </a:r>
            <a:endParaRPr lang="en-US" altLang="zh-CN" sz="1600">
              <a:solidFill>
                <a:prstClr val="black"/>
              </a:solidFill>
              <a:latin typeface="微软雅黑" panose="020B0503020204020204" charset="-122"/>
              <a:ea typeface="微软雅黑" panose="020B0503020204020204" charset="-122"/>
            </a:endParaRPr>
          </a:p>
          <a:p>
            <a:pPr marL="285750" indent="-285750" defTabSz="1238250">
              <a:lnSpc>
                <a:spcPct val="130000"/>
              </a:lnSpc>
              <a:spcBef>
                <a:spcPts val="600"/>
              </a:spcBef>
              <a:buFont typeface="Wingdings" panose="05000000000000000000" pitchFamily="2" charset="2"/>
              <a:buChar char="l"/>
              <a:defRPr/>
            </a:pPr>
            <a:r>
              <a:rPr lang="zh-CN" altLang="en-US" sz="1600" dirty="0">
                <a:solidFill>
                  <a:prstClr val="black"/>
                </a:solidFill>
                <a:latin typeface="微软雅黑" panose="020B0503020204020204" charset="-122"/>
                <a:ea typeface="微软雅黑" panose="020B0503020204020204" charset="-122"/>
              </a:rPr>
              <a:t>采用“磁盘</a:t>
            </a:r>
            <a:r>
              <a:rPr lang="en-US" altLang="zh-CN" sz="1600" dirty="0">
                <a:solidFill>
                  <a:prstClr val="black"/>
                </a:solidFill>
                <a:latin typeface="微软雅黑" panose="020B0503020204020204" charset="-122"/>
                <a:ea typeface="微软雅黑" panose="020B0503020204020204" charset="-122"/>
              </a:rPr>
              <a:t>-</a:t>
            </a:r>
            <a:r>
              <a:rPr lang="zh-CN" altLang="en-US" sz="1600" dirty="0">
                <a:solidFill>
                  <a:prstClr val="black"/>
                </a:solidFill>
                <a:latin typeface="微软雅黑" panose="020B0503020204020204" charset="-122"/>
                <a:ea typeface="微软雅黑" panose="020B0503020204020204" charset="-122"/>
              </a:rPr>
              <a:t>磁带”的分级数据存储系统</a:t>
            </a:r>
            <a:endParaRPr lang="en-US" altLang="zh-CN" sz="1600" dirty="0">
              <a:solidFill>
                <a:prstClr val="black"/>
              </a:solidFill>
              <a:latin typeface="微软雅黑" panose="020B0503020204020204" charset="-122"/>
              <a:ea typeface="微软雅黑" panose="020B0503020204020204" charset="-122"/>
            </a:endParaRPr>
          </a:p>
          <a:p>
            <a:pPr marL="285750" indent="-285750" defTabSz="1238250">
              <a:lnSpc>
                <a:spcPct val="130000"/>
              </a:lnSpc>
              <a:spcBef>
                <a:spcPts val="600"/>
              </a:spcBef>
              <a:buFont typeface="Wingdings" panose="05000000000000000000" pitchFamily="2" charset="2"/>
              <a:buChar char="l"/>
              <a:defRPr/>
            </a:pPr>
            <a:r>
              <a:rPr lang="zh-CN" altLang="en-US" sz="1600" dirty="0">
                <a:solidFill>
                  <a:prstClr val="black"/>
                </a:solidFill>
                <a:latin typeface="微软雅黑" panose="020B0503020204020204" charset="-122"/>
                <a:ea typeface="微软雅黑" panose="020B0503020204020204" charset="-122"/>
              </a:rPr>
              <a:t>磁盘存储容量</a:t>
            </a:r>
            <a:r>
              <a:rPr lang="en-US" altLang="zh-CN" sz="1600" dirty="0">
                <a:solidFill>
                  <a:prstClr val="black"/>
                </a:solidFill>
                <a:latin typeface="微软雅黑" panose="020B0503020204020204" charset="-122"/>
                <a:ea typeface="微软雅黑" panose="020B0503020204020204" charset="-122"/>
              </a:rPr>
              <a:t>~140PB</a:t>
            </a:r>
            <a:r>
              <a:rPr lang="zh-CN" altLang="en-US" sz="1600" dirty="0">
                <a:solidFill>
                  <a:prstClr val="black"/>
                </a:solidFill>
                <a:latin typeface="微软雅黑" panose="020B0503020204020204" charset="-122"/>
                <a:ea typeface="微软雅黑" panose="020B0503020204020204" charset="-122"/>
              </a:rPr>
              <a:t>，磁带存储容量</a:t>
            </a:r>
            <a:r>
              <a:rPr lang="en-US" altLang="zh-CN" sz="1600" dirty="0">
                <a:solidFill>
                  <a:prstClr val="black"/>
                </a:solidFill>
                <a:latin typeface="微软雅黑" panose="020B0503020204020204" charset="-122"/>
                <a:ea typeface="微软雅黑" panose="020B0503020204020204" charset="-122"/>
              </a:rPr>
              <a:t>~100PB</a:t>
            </a:r>
            <a:r>
              <a:rPr lang="zh-CN" altLang="en-US" sz="1600" dirty="0">
                <a:solidFill>
                  <a:prstClr val="black"/>
                </a:solidFill>
                <a:latin typeface="微软雅黑" panose="020B0503020204020204" charset="-122"/>
                <a:ea typeface="微软雅黑" panose="020B0503020204020204" charset="-122"/>
              </a:rPr>
              <a:t>，聚合带宽可达数百</a:t>
            </a:r>
            <a:r>
              <a:rPr lang="en-US" altLang="zh-CN" sz="1600" dirty="0">
                <a:solidFill>
                  <a:prstClr val="black"/>
                </a:solidFill>
                <a:latin typeface="微软雅黑" panose="020B0503020204020204" charset="-122"/>
                <a:ea typeface="微软雅黑" panose="020B0503020204020204" charset="-122"/>
              </a:rPr>
              <a:t>GB/s</a:t>
            </a:r>
          </a:p>
          <a:p>
            <a:pPr marL="285750" indent="-285750" defTabSz="1238250">
              <a:lnSpc>
                <a:spcPct val="130000"/>
              </a:lnSpc>
              <a:spcBef>
                <a:spcPts val="600"/>
              </a:spcBef>
              <a:buFont typeface="Wingdings" panose="05000000000000000000" pitchFamily="2" charset="2"/>
              <a:buChar char="l"/>
              <a:defRPr/>
            </a:pPr>
            <a:r>
              <a:rPr lang="zh-CN" altLang="en-US" sz="1600" dirty="0">
                <a:solidFill>
                  <a:prstClr val="black"/>
                </a:solidFill>
                <a:latin typeface="微软雅黑" panose="020B0503020204020204" charset="-122"/>
                <a:ea typeface="微软雅黑" panose="020B0503020204020204" charset="-122"/>
              </a:rPr>
              <a:t>服务于高能物理实验及 </a:t>
            </a:r>
            <a:r>
              <a:rPr lang="en-US" altLang="zh-CN" sz="1600" dirty="0">
                <a:solidFill>
                  <a:prstClr val="black"/>
                </a:solidFill>
                <a:latin typeface="微软雅黑" panose="020B0503020204020204" charset="-122"/>
                <a:ea typeface="微软雅黑" panose="020B0503020204020204" charset="-122"/>
              </a:rPr>
              <a:t>WLCG </a:t>
            </a:r>
            <a:r>
              <a:rPr lang="zh-CN" altLang="en-US" sz="1600" dirty="0">
                <a:solidFill>
                  <a:prstClr val="black"/>
                </a:solidFill>
                <a:latin typeface="微软雅黑" panose="020B0503020204020204" charset="-122"/>
                <a:ea typeface="微软雅黑" panose="020B0503020204020204" charset="-122"/>
              </a:rPr>
              <a:t>国际网格，面向未来 </a:t>
            </a:r>
            <a:r>
              <a:rPr lang="en-US" altLang="zh-CN" sz="1600" dirty="0">
                <a:solidFill>
                  <a:prstClr val="black"/>
                </a:solidFill>
                <a:latin typeface="微软雅黑" panose="020B0503020204020204" charset="-122"/>
                <a:ea typeface="微软雅黑" panose="020B0503020204020204" charset="-122"/>
              </a:rPr>
              <a:t>EB </a:t>
            </a:r>
            <a:r>
              <a:rPr lang="zh-CN" altLang="en-US" sz="1600" dirty="0">
                <a:solidFill>
                  <a:prstClr val="black"/>
                </a:solidFill>
                <a:latin typeface="微软雅黑" panose="020B0503020204020204" charset="-122"/>
                <a:ea typeface="微软雅黑" panose="020B0503020204020204" charset="-122"/>
              </a:rPr>
              <a:t>级存储体系的演进与发展</a:t>
            </a:r>
          </a:p>
        </p:txBody>
      </p:sp>
      <p:pic>
        <p:nvPicPr>
          <p:cNvPr id="10" name="图片 9"/>
          <p:cNvPicPr>
            <a:picLocks noChangeAspect="1"/>
          </p:cNvPicPr>
          <p:nvPr/>
        </p:nvPicPr>
        <p:blipFill>
          <a:blip r:embed="rId5"/>
          <a:stretch>
            <a:fillRect/>
          </a:stretch>
        </p:blipFill>
        <p:spPr>
          <a:xfrm>
            <a:off x="6384290" y="1196340"/>
            <a:ext cx="5437505" cy="2295525"/>
          </a:xfrm>
          <a:prstGeom prst="rect">
            <a:avLst/>
          </a:prstGeom>
        </p:spPr>
      </p:pic>
      <p:pic>
        <p:nvPicPr>
          <p:cNvPr id="12" name="图片 11"/>
          <p:cNvPicPr>
            <a:picLocks noChangeAspect="1"/>
          </p:cNvPicPr>
          <p:nvPr/>
        </p:nvPicPr>
        <p:blipFill>
          <a:blip r:embed="rId6"/>
          <a:stretch>
            <a:fillRect/>
          </a:stretch>
        </p:blipFill>
        <p:spPr>
          <a:xfrm>
            <a:off x="6370955" y="3789045"/>
            <a:ext cx="5490845" cy="2014220"/>
          </a:xfrm>
          <a:prstGeom prst="rect">
            <a:avLst/>
          </a:prstGeom>
        </p:spPr>
      </p:pic>
      <p:sp>
        <p:nvSpPr>
          <p:cNvPr id="4" name="圆角矩形 13"/>
          <p:cNvSpPr/>
          <p:nvPr>
            <p:custDataLst>
              <p:tags r:id="rId1"/>
            </p:custDataLst>
          </p:nvPr>
        </p:nvSpPr>
        <p:spPr>
          <a:xfrm>
            <a:off x="262890" y="4509135"/>
            <a:ext cx="5876925" cy="1294130"/>
          </a:xfrm>
          <a:prstGeom prst="roundRect">
            <a:avLst>
              <a:gd name="adj" fmla="val 0"/>
            </a:avLst>
          </a:prstGeom>
          <a:solidFill>
            <a:srgbClr val="EEF1FB"/>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396240" rIns="288290" bIns="71755" numCol="1" spcCol="0" rtlCol="0" fromWordArt="0" anchor="ctr" anchorCtr="0" forceAA="0" compatLnSpc="1">
            <a:noAutofit/>
          </a:bodyPr>
          <a:lstStyle/>
          <a:p>
            <a:pPr algn="l"/>
            <a:r>
              <a:rPr lang="zh-CN" altLang="en-US" b="1" dirty="0">
                <a:solidFill>
                  <a:srgbClr val="283C9D"/>
                </a:solidFill>
                <a:latin typeface="Inter"/>
                <a:sym typeface="+mn-ea"/>
              </a:rPr>
              <a:t>大规模数据传输需高性能分级存储协同，与存储团队配合，依托磁盘</a:t>
            </a:r>
            <a:r>
              <a:rPr lang="en-US" altLang="zh-CN" b="1" dirty="0">
                <a:solidFill>
                  <a:srgbClr val="283C9D"/>
                </a:solidFill>
                <a:latin typeface="Arial" panose="020B0604020202020204" pitchFamily="34" charset="0"/>
                <a:cs typeface="Arial" panose="020B0604020202020204" pitchFamily="34" charset="0"/>
                <a:sym typeface="+mn-ea"/>
              </a:rPr>
              <a:t>—</a:t>
            </a:r>
            <a:r>
              <a:rPr lang="zh-CN" altLang="en-US" b="1" dirty="0">
                <a:solidFill>
                  <a:srgbClr val="283C9D"/>
                </a:solidFill>
                <a:latin typeface="Inter"/>
                <a:sym typeface="+mn-ea"/>
              </a:rPr>
              <a:t>磁带架构（</a:t>
            </a:r>
            <a:r>
              <a:rPr lang="en-US" altLang="zh-CN" b="1" dirty="0">
                <a:solidFill>
                  <a:srgbClr val="283C9D"/>
                </a:solidFill>
                <a:latin typeface="Arial" panose="020B0604020202020204" pitchFamily="34" charset="0"/>
                <a:cs typeface="Arial" panose="020B0604020202020204" pitchFamily="34" charset="0"/>
                <a:sym typeface="+mn-ea"/>
              </a:rPr>
              <a:t>140PB + 100PB </a:t>
            </a:r>
            <a:r>
              <a:rPr lang="zh-CN" altLang="en-US" b="1" dirty="0">
                <a:solidFill>
                  <a:srgbClr val="283C9D"/>
                </a:solidFill>
                <a:latin typeface="Inter"/>
                <a:sym typeface="+mn-ea"/>
              </a:rPr>
              <a:t>）</a:t>
            </a:r>
            <a:endParaRPr lang="zh-CN" altLang="en-US" b="1" dirty="0">
              <a:solidFill>
                <a:srgbClr val="283C9D"/>
              </a:solidFill>
              <a:latin typeface="Inter"/>
            </a:endParaRPr>
          </a:p>
          <a:p>
            <a:pPr algn="l"/>
            <a:r>
              <a:rPr lang="zh-CN" altLang="en-US" b="1" dirty="0">
                <a:solidFill>
                  <a:srgbClr val="283C9D"/>
                </a:solidFill>
                <a:latin typeface="Inter"/>
                <a:sym typeface="+mn-ea"/>
              </a:rPr>
              <a:t>保障数据全流程高效读写、可靠流转 </a:t>
            </a:r>
            <a:endParaRPr lang="zh-CN" altLang="en-US" b="1" dirty="0">
              <a:solidFill>
                <a:srgbClr val="283C9D"/>
              </a:solidFill>
              <a:uFillTx/>
              <a:latin typeface="Inter"/>
              <a:cs typeface="微软雅黑" panose="020B0503020204020204" charset="-122"/>
              <a:sym typeface="+mn-ea"/>
            </a:endParaRPr>
          </a:p>
        </p:txBody>
      </p:sp>
      <p:sp>
        <p:nvSpPr>
          <p:cNvPr id="5" name="圆角矩形 13"/>
          <p:cNvSpPr/>
          <p:nvPr>
            <p:custDataLst>
              <p:tags r:id="rId2"/>
            </p:custDataLst>
          </p:nvPr>
        </p:nvSpPr>
        <p:spPr>
          <a:xfrm>
            <a:off x="263525" y="4509135"/>
            <a:ext cx="76200" cy="1287780"/>
          </a:xfrm>
          <a:prstGeom prst="roundRect">
            <a:avLst>
              <a:gd name="adj" fmla="val 0"/>
            </a:avLst>
          </a:prstGeom>
          <a:solidFill>
            <a:srgbClr val="283C9D"/>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a:bodyPr>
          <a:lstStyle/>
          <a:p>
            <a:pPr lvl="0" algn="ctr">
              <a:lnSpc>
                <a:spcPct val="130000"/>
              </a:lnSpc>
              <a:buClrTx/>
              <a:buSzTx/>
              <a:buFontTx/>
            </a:pPr>
            <a:endParaRPr lang="zh-CN" altLang="en-US" b="1" spc="300" dirty="0">
              <a:gradFill>
                <a:gsLst>
                  <a:gs pos="0">
                    <a:schemeClr val="accent6"/>
                  </a:gs>
                  <a:gs pos="100000">
                    <a:schemeClr val="accent6">
                      <a:lumMod val="60000"/>
                      <a:lumOff val="40000"/>
                    </a:schemeClr>
                  </a:gs>
                </a:gsLst>
                <a:lin ang="16140000" scaled="0"/>
              </a:gradFill>
              <a:latin typeface="+mj-ea"/>
              <a:ea typeface="+mj-ea"/>
              <a:cs typeface="微软雅黑" panose="020B0503020204020204" charset="-122"/>
              <a:sym typeface="+mn-ea"/>
            </a:endParaRPr>
          </a:p>
        </p:txBody>
      </p:sp>
      <p:sp>
        <p:nvSpPr>
          <p:cNvPr id="6" name="矩形 5"/>
          <p:cNvSpPr/>
          <p:nvPr/>
        </p:nvSpPr>
        <p:spPr>
          <a:xfrm>
            <a:off x="263525" y="1268730"/>
            <a:ext cx="5904865" cy="3096260"/>
          </a:xfrm>
          <a:prstGeom prst="rect">
            <a:avLst/>
          </a:prstGeom>
          <a:noFill/>
          <a:ln>
            <a:solidFill>
              <a:srgbClr val="283C9D"/>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0&quot;:[4519016],&quot;65&quot;:[20233354],&quot;71&quot;:[76235679947]}"/>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TEMPLATE_CATEGORY" val="diagram"/>
  <p:tag name="KSO_WM_TEMPLATE_INDEX" val="20235512"/>
  <p:tag name="KSO_WM_UNIT_LAYERLEVEL" val="1_1_1"/>
  <p:tag name="KSO_WM_TAG_VERSION" val="3.0"/>
  <p:tag name="KSO_WM_DIAGRAM_MAX_ITEMCNT" val="4"/>
  <p:tag name="KSO_WM_DIAGRAM_MIN_ITEMCNT" val="2"/>
  <p:tag name="KSO_WM_DIAGRAM_VIRTUALLY_FRAME" val="{&quot;height&quot;:609.6,&quot;left&quot;:25.25,&quot;top&quot;:9.2,&quot;width&quot;:692.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5512_2*l_h_i*1_1_1"/>
  <p:tag name="KSO_WM_UNIT_INDEX" val="1_1_1"/>
  <p:tag name="KSO_WM_UNIT_USESOURCEFORMAT_APPLY" val="1"/>
  <p:tag name="KSO_WM_BEAUTIFY_FLAG" val="#wm#"/>
  <p:tag name="KSO_WM_DIAGRAM_GROUP_CODE" val="l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TEMPLATE_CATEGORY" val="diagram"/>
  <p:tag name="KSO_WM_TEMPLATE_INDEX" val="20235512"/>
  <p:tag name="KSO_WM_UNIT_LAYERLEVEL" val="1_1_1"/>
  <p:tag name="KSO_WM_TAG_VERSION" val="3.0"/>
  <p:tag name="KSO_WM_DIAGRAM_MAX_ITEMCNT" val="4"/>
  <p:tag name="KSO_WM_DIAGRAM_MIN_ITEMCNT" val="2"/>
  <p:tag name="KSO_WM_DIAGRAM_VIRTUALLY_FRAME" val="{&quot;height&quot;:609.6,&quot;left&quot;:25.25,&quot;top&quot;:9.2,&quot;width&quot;:692.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5512_2*l_h_i*1_3_1"/>
  <p:tag name="KSO_WM_UNIT_INDEX" val="1_3_1"/>
  <p:tag name="KSO_WM_UNIT_USESOURCEFORMAT_APPLY" val="1"/>
  <p:tag name="KSO_WM_BEAUTIFY_FLAG" val="#wm#"/>
  <p:tag name="KSO_WM_DIAGRAM_GROUP_CODE" val="l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Lst>
</file>

<file path=ppt/tags/tag10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5512_2*l_h_f*1_2_1"/>
  <p:tag name="KSO_WM_TEMPLATE_CATEGORY" val="diagram"/>
  <p:tag name="KSO_WM_TEMPLATE_INDEX" val="20235512"/>
  <p:tag name="KSO_WM_UNIT_LAYERLEVEL" val="1_1_1"/>
  <p:tag name="KSO_WM_TAG_VERSION" val="3.0"/>
  <p:tag name="KSO_WM_DIAGRAM_MAX_ITEMCNT" val="4"/>
  <p:tag name="KSO_WM_DIAGRAM_MIN_ITEMCNT" val="2"/>
  <p:tag name="KSO_WM_DIAGRAM_VIRTUALLY_FRAME" val="{&quot;height&quot;:609.6,&quot;left&quot;:25.25,&quot;top&quot;:9.2,&quot;width&quot;:69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TEXT_TYPE" val="1"/>
  <p:tag name="KSO_WM_UNIT_SUBTYPE" val="a"/>
  <p:tag name="KSO_WM_UNIT_VALUE" val="54"/>
  <p:tag name="KSO_WM_UNIT_TEXT_LAYER_COUNT" val="1"/>
  <p:tag name="KSO_WM_BEAUTIFY_FLAG" val="#wm#"/>
  <p:tag name="KSO_WM_DIAGRAM_GROUP_CODE" val="l1-1"/>
  <p:tag name="KSO_WM_DIAGRAM_VERSION" val="3"/>
  <p:tag name="KSO_WM_DIAGRAM_COLOR_TRICK" val="1"/>
  <p:tag name="KSO_WM_DIAGRAM_COLOR_TEXT_CAN_REMOVE" val="n"/>
  <p:tag name="KSO_WM_UNIT_PRESET_TEXT" val="单击添加正文，文字是您思想的提炼，为了最终演示发布的良好效果。根据需要可增减文字，以便观者准确理解您所传达的信息。"/>
  <p:tag name="KSO_WM_UNIT_TEXT_FILL_FORE_SCHEMECOLOR_INDEX" val="1"/>
  <p:tag name="KSO_WM_UNIT_TEXT_FILL_TYPE" val="1"/>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TEMPLATE_CATEGORY" val="diagram"/>
  <p:tag name="KSO_WM_TEMPLATE_INDEX" val="20235512"/>
  <p:tag name="KSO_WM_UNIT_LAYERLEVEL" val="1_1_1"/>
  <p:tag name="KSO_WM_TAG_VERSION" val="3.0"/>
  <p:tag name="KSO_WM_DIAGRAM_MAX_ITEMCNT" val="4"/>
  <p:tag name="KSO_WM_DIAGRAM_MIN_ITEMCNT" val="2"/>
  <p:tag name="KSO_WM_DIAGRAM_VIRTUALLY_FRAME" val="{&quot;height&quot;:609.6,&quot;left&quot;:25.25,&quot;top&quot;:9.2,&quot;width&quot;:692.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5512_2*l_h_i*1_2_1"/>
  <p:tag name="KSO_WM_UNIT_INDEX" val="1_2_1"/>
  <p:tag name="KSO_WM_UNIT_USESOURCEFORMAT_APPLY" val="1"/>
  <p:tag name="KSO_WM_BEAUTIFY_FLAG" val="#wm#"/>
  <p:tag name="KSO_WM_DIAGRAM_GROUP_CODE" val="l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Lst>
</file>

<file path=ppt/tags/tag104.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5112_1*f*1"/>
  <p:tag name="KSO_WM_TEMPLATE_CATEGORY" val="custom"/>
  <p:tag name="KSO_WM_TEMPLATE_INDEX" val="20235112"/>
  <p:tag name="KSO_WM_UNIT_LAYERLEVEL" val="1"/>
  <p:tag name="KSO_WM_TAG_VERSION" val="3.0"/>
  <p:tag name="KSO_WM_BEAUTIFY_FLAG" val="#wm#"/>
  <p:tag name="KSO_WM_UNIT_VALUE" val="80"/>
  <p:tag name="KSO_WM_UNIT_TEXT_TYPE" val="1"/>
  <p:tag name="KSO_WM_UNIT_PRESET_TEXT" val="单击添加文本具体内容，简明扼要地阐述您的观点。根据需要可酌情增减文字，以便观者准确地理解您传达的思想。"/>
  <p:tag name="KSO_WM_UNIT_FILL_FORE_SCHEMECOLOR_INDEX" val="5"/>
  <p:tag name="KSO_WM_UNIT_LINE_FORE_SCHEMECOLOR_INDEX" val="5"/>
  <p:tag name="KSO_WM_UNIT_TEXT_FILL_FORE_SCHEMECOLOR_INDEX" val="13"/>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512_2*l_h_f*1_1_1"/>
  <p:tag name="KSO_WM_TEMPLATE_CATEGORY" val="diagram"/>
  <p:tag name="KSO_WM_TEMPLATE_INDEX" val="20235512"/>
  <p:tag name="KSO_WM_UNIT_LAYERLEVEL" val="1_1_1"/>
  <p:tag name="KSO_WM_TAG_VERSION" val="3.0"/>
  <p:tag name="KSO_WM_DIAGRAM_MAX_ITEMCNT" val="4"/>
  <p:tag name="KSO_WM_DIAGRAM_MIN_ITEMCNT" val="2"/>
  <p:tag name="KSO_WM_DIAGRAM_VIRTUALLY_FRAME" val="{&quot;height&quot;:609.6,&quot;left&quot;:25.25,&quot;top&quot;:9.2,&quot;width&quot;:69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TEXT_TYPE" val="1"/>
  <p:tag name="KSO_WM_UNIT_SUBTYPE" val="a"/>
  <p:tag name="KSO_WM_UNIT_TEXT_LAYER_COUNT" val="1"/>
  <p:tag name="KSO_WM_BEAUTIFY_FLAG" val="#wm#"/>
  <p:tag name="KSO_WM_DIAGRAM_GROUP_CODE" val="l1-1"/>
  <p:tag name="KSO_WM_UNIT_VALUE" val="66"/>
  <p:tag name="KSO_WM_DIAGRAM_VERSION" val="3"/>
  <p:tag name="KSO_WM_DIAGRAM_COLOR_TRICK" val="1"/>
  <p:tag name="KSO_WM_DIAGRAM_COLOR_TEXT_CAN_REMOVE" val="n"/>
  <p:tag name="KSO_WM_UNIT_PRESET_TEXT" val="单击添加正文，文字是您思想的提炼，为了最终演示发布的良好效果。根据需要可酌情增减文字，以便观者准确理解您所传达的信息。"/>
  <p:tag name="KSO_WM_UNIT_TEXT_FILL_FORE_SCHEMECOLOR_INDEX" val="1"/>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5112_1*f*1"/>
  <p:tag name="KSO_WM_TEMPLATE_CATEGORY" val="custom"/>
  <p:tag name="KSO_WM_TEMPLATE_INDEX" val="20235112"/>
  <p:tag name="KSO_WM_UNIT_LAYERLEVEL" val="1"/>
  <p:tag name="KSO_WM_TAG_VERSION" val="3.0"/>
  <p:tag name="KSO_WM_BEAUTIFY_FLAG" val="#wm#"/>
  <p:tag name="KSO_WM_UNIT_VALUE" val="80"/>
  <p:tag name="KSO_WM_UNIT_TEXT_TYPE" val="1"/>
  <p:tag name="KSO_WM_UNIT_PRESET_TEXT" val="单击添加文本具体内容，简明扼要地阐述您的观点。根据需要可酌情增减文字，以便观者准确地理解您传达的思想。"/>
  <p:tag name="KSO_WM_UNIT_FILL_FORE_SCHEMECOLOR_INDEX" val="5"/>
  <p:tag name="KSO_WM_UNIT_LINE_FORE_SCHEMECOLOR_INDEX" val="5"/>
  <p:tag name="KSO_WM_UNIT_TEXT_FILL_FORE_SCHEMECOLOR_INDEX" val="13"/>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SLIDE_ID" val="diagram20230968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0968"/>
  <p:tag name="KSO_WM_SLIDE_TYPE" val="text"/>
  <p:tag name="KSO_WM_SLIDE_SUBTYPE" val="diag"/>
  <p:tag name="KSO_WM_SLIDE_SIZE" val="850.4*365.625"/>
  <p:tag name="KSO_WM_SLIDE_POSITION" val="54.8*111.5"/>
  <p:tag name="KSO_WM_SLIDE_LAYOUT" val="a_l"/>
  <p:tag name="KSO_WM_SLIDE_LAYOUT_CNT" val="1_1"/>
  <p:tag name="KSO_WM_SPECIAL_SOURCE" val="bdnull"/>
  <p:tag name="KSO_WM_DIAGRAM_GROUP_CODE" val="l1-1"/>
  <p:tag name="KSO_WM_SLIDE_DIAGTYPE" val="l"/>
</p:tagLst>
</file>

<file path=ppt/tags/tag108.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5112_1*f*1"/>
  <p:tag name="KSO_WM_TEMPLATE_CATEGORY" val="custom"/>
  <p:tag name="KSO_WM_TEMPLATE_INDEX" val="20235112"/>
  <p:tag name="KSO_WM_UNIT_LAYERLEVEL" val="1"/>
  <p:tag name="KSO_WM_TAG_VERSION" val="3.0"/>
  <p:tag name="KSO_WM_BEAUTIFY_FLAG" val="#wm#"/>
  <p:tag name="KSO_WM_UNIT_VALUE" val="80"/>
  <p:tag name="KSO_WM_UNIT_TEXT_TYPE" val="1"/>
  <p:tag name="KSO_WM_UNIT_PRESET_TEXT" val="单击添加文本具体内容，简明扼要地阐述您的观点。根据需要可酌情增减文字，以便观者准确地理解您传达的思想。"/>
  <p:tag name="KSO_WM_UNIT_FILL_FORE_SCHEMECOLOR_INDEX" val="5"/>
  <p:tag name="KSO_WM_UNIT_LINE_FORE_SCHEMECOLOR_INDEX" val="5"/>
  <p:tag name="KSO_WM_UNIT_TEXT_FILL_FORE_SCHEMECOLOR_INDEX" val="13"/>
  <p:tag name="KSO_WM_UNIT_TEXT_FILL_TYPE" val="1"/>
  <p:tag name="KSO_WM_UNIT_USESOURCEFORMAT_APPLY" val="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968_2*l_h_i*1_2_1"/>
  <p:tag name="KSO_WM_TEMPLATE_CATEGORY" val="diagram"/>
  <p:tag name="KSO_WM_TEMPLATE_INDEX" val="20230968"/>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70.5194929516409,&quot;left&quot;:20.9,&quot;top&quot;:111.18050704835905,&quot;width&quot;:931.6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FILL_TYPE" val="1"/>
  <p:tag name="KSO_WM_UNIT_FILL_FORE_SCHEMECOLOR_INDEX" val="5"/>
  <p:tag name="KSO_WM_UNIT_FILL_FORE_SCHEMECOLOR_INDEX_BRIGHTNESS" val="0"/>
  <p:tag name="KSO_WM_UNIT_LINE_FORE_SCHEMECOLOR_INDEX" val="5"/>
  <p:tag name="KSO_WM_UNIT_LINE_FILL_TYPE" val="2"/>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1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68_2*l_h_a*1_1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0.5194929516409,&quot;left&quot;:20.9,&quot;top&quot;:111.18050704835905,&quot;width&quot;:931.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PRESET_TEXT" val="添加标题"/>
  <p:tag name="KSO_WM_UNIT_TEXT_FILL_FORE_SCHEMECOLOR_INDEX" val="1"/>
  <p:tag name="KSO_WM_UNIT_TEXT_FILL_TYPE" val="1"/>
  <p:tag name="KSO_WM_UNIT_TEXT_TYPE" val="1"/>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68_2*l_h_f*1_1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0.5194929516409,&quot;left&quot;:20.9,&quot;top&quot;:111.18050704835905,&quot;width&quot;:931.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可酌情增减文字，以便观者准确地理解您传达的思想。"/>
  <p:tag name="KSO_WM_UNIT_TEXT_FILL_FORE_SCHEMECOLOR_INDEX" val="1"/>
  <p:tag name="KSO_WM_UNIT_TEXT_FILL_TYPE" val="1"/>
  <p:tag name="KSO_WM_UNIT_TEXT_TYPE" val="1"/>
  <p:tag name="KSO_WM_UNIT_TEXT_LAYER_COUNT" val="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0968_2*l_h_a*1_2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0.5194929516409,&quot;left&quot;:20.9,&quot;top&quot;:111.18050704835905,&quot;width&quot;:931.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添加标题"/>
  <p:tag name="KSO_WM_UNIT_TEXT_TYPE" val="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68_2*l_h_f*1_2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0.5194929516409,&quot;left&quot;:20.9,&quot;top&quot;:111.18050704835905,&quot;width&quot;:931.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单击此处添加文本具体内容，简明扼要地阐述您的观点。可酌情增减文字，以便观者准确地理解您传达的思想。"/>
  <p:tag name="KSO_WM_UNIT_TEXT_TYPE" val="1"/>
  <p:tag name="KSO_WM_UNIT_TEXT_LAYER_COUNT" val="1"/>
  <p:tag name="KSO_WM_UNIT_USESOURCEFORMAT_APPLY" val="1"/>
</p:tagLst>
</file>

<file path=ppt/tags/tag1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0968_2*l_h_a*1_2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0.5194929516409,&quot;left&quot;:20.9,&quot;top&quot;:111.18050704835905,&quot;width&quot;:931.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添加标题"/>
  <p:tag name="KSO_WM_UNIT_TEXT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SLIDE_ID" val="diagram20230318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0318"/>
  <p:tag name="KSO_WM_SLIDE_TYPE" val="text"/>
  <p:tag name="KSO_WM_SLIDE_SUBTYPE" val="diag"/>
  <p:tag name="KSO_WM_SLIDE_SIZE" val="852.25*263.95"/>
  <p:tag name="KSO_WM_SLIDE_POSITION" val="36.15*187.15"/>
  <p:tag name="KSO_WM_SLIDE_LAYOUT" val="a_m"/>
  <p:tag name="KSO_WM_SLIDE_LAYOUT_CNT" val="1_1"/>
  <p:tag name="KSO_WM_SPECIAL_SOURCE" val="bdnull"/>
  <p:tag name="KSO_WM_DIAGRAM_GROUP_CODE" val="m1-1"/>
  <p:tag name="KSO_WM_SLIDE_DIAGTYPE" val="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0318_2*m_h_a*1_1_1"/>
  <p:tag name="KSO_WM_TEMPLATE_CATEGORY" val="diagram"/>
  <p:tag name="KSO_WM_TEMPLATE_INDEX" val="20230318"/>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121.03487325682472,&quot;left&quot;:17.79996337890625,&quot;top&quot;:137.6151328466909,&quot;width&quot;:563.3000732421875}"/>
  <p:tag name="KSO_WM_DIAGRAM_COLOR_MATCH_VALUE" val="{&quot;shape&quot;:{&quot;fill&quot;:{&quot;gradient&quot;:[{&quot;brightness&quot;:0.44999998807907104,&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20"/>
  <p:tag name="KSO_WM_UNIT_PRESET_TEXT" val="添加标题"/>
  <p:tag name="KSO_WM_UNIT_FILL_TYPE" val="3"/>
  <p:tag name="KSO_WM_UNIT_TEXT_TYPE" val="1"/>
  <p:tag name="KSO_WM_UNIT_SHADOW_SCHEMECOLOR_INDEX" val="5"/>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30318_2*m_h_a*1_2_1"/>
  <p:tag name="KSO_WM_TEMPLATE_CATEGORY" val="diagram"/>
  <p:tag name="KSO_WM_TEMPLATE_INDEX" val="20230318"/>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121.03487325682472,&quot;left&quot;:17.79996337890625,&quot;top&quot;:137.6151328466909,&quot;width&quot;:563.3000732421875}"/>
  <p:tag name="KSO_WM_DIAGRAM_COLOR_MATCH_VALUE" val="{&quot;shape&quot;:{&quot;fill&quot;:{&quot;gradient&quot;:[{&quot;brightness&quot;:0.30000001192092896,&quot;colorType&quot;:1,&quot;foreColorIndex&quot;:5,&quot;pos&quot;:0,&quot;transparency&quot;:0},{&quot;brightness&quot;:-0.05000000074505806,&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20"/>
  <p:tag name="KSO_WM_UNIT_PRESET_TEXT" val="添加标题"/>
  <p:tag name="KSO_WM_UNIT_FILL_TYPE" val="3"/>
  <p:tag name="KSO_WM_UNIT_TEXT_TYPE" val="1"/>
  <p:tag name="KSO_WM_UNIT_SHADOW_SCHEMECOLOR_INDEX" val="5"/>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30318_2*m_h_a*1_3_1"/>
  <p:tag name="KSO_WM_TEMPLATE_CATEGORY" val="diagram"/>
  <p:tag name="KSO_WM_TEMPLATE_INDEX" val="20230318"/>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121.03487325682472,&quot;left&quot;:17.79996337890625,&quot;top&quot;:137.6151328466909,&quot;width&quot;:563.3000732421875}"/>
  <p:tag name="KSO_WM_DIAGRAM_COLOR_MATCH_VALUE" val="{&quot;shape&quot;:{&quot;fill&quot;:{&quot;gradient&quot;:[{&quot;brightness&quot;:0.15000000596046448,&quot;colorType&quot;:1,&quot;foreColorIndex&quot;:5,&quot;pos&quot;:0,&quot;transparency&quot;:0},{&quot;brightness&quot;:-0.10000000149011612,&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20"/>
  <p:tag name="KSO_WM_UNIT_PRESET_TEXT" val="添加标题"/>
  <p:tag name="KSO_WM_UNIT_FILL_TYPE" val="3"/>
  <p:tag name="KSO_WM_UNIT_TEXT_TYPE" val="1"/>
  <p:tag name="KSO_WM_UNIT_SHADOW_SCHEMECOLOR_INDEX" val="5"/>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DIAGRAM_VIRTUALLY_FRAME" val="{&quot;height&quot;:66.25,&quot;left&quot;:77.4,&quot;top&quot;:133.9,&quot;width&quot;:498.35}"/>
</p:tagLst>
</file>

<file path=ppt/tags/tag121.xml><?xml version="1.0" encoding="utf-8"?>
<p:tagLst xmlns:a="http://schemas.openxmlformats.org/drawingml/2006/main" xmlns:r="http://schemas.openxmlformats.org/officeDocument/2006/relationships" xmlns:p="http://schemas.openxmlformats.org/presentationml/2006/main">
  <p:tag name="KSO_WM_DIAGRAM_VIRTUALLY_FRAME" val="{&quot;height&quot;:66.25,&quot;left&quot;:77.4,&quot;top&quot;:133.9,&quot;width&quot;:498.35}"/>
</p:tagLst>
</file>

<file path=ppt/tags/tag122.xml><?xml version="1.0" encoding="utf-8"?>
<p:tagLst xmlns:a="http://schemas.openxmlformats.org/drawingml/2006/main" xmlns:r="http://schemas.openxmlformats.org/officeDocument/2006/relationships" xmlns:p="http://schemas.openxmlformats.org/presentationml/2006/main">
  <p:tag name="KSO_WM_DIAGRAM_VIRTUALLY_FRAME" val="{&quot;height&quot;:66.25,&quot;left&quot;:77.4,&quot;top&quot;:133.9,&quot;width&quot;:498.35}"/>
</p:tagLst>
</file>

<file path=ppt/tags/tag123.xml><?xml version="1.0" encoding="utf-8"?>
<p:tagLst xmlns:a="http://schemas.openxmlformats.org/drawingml/2006/main" xmlns:r="http://schemas.openxmlformats.org/officeDocument/2006/relationships" xmlns:p="http://schemas.openxmlformats.org/presentationml/2006/main">
  <p:tag name="KSO_WM_DIAGRAM_VIRTUALLY_FRAME" val="{&quot;height&quot;:66.25,&quot;left&quot;:77.4,&quot;top&quot;:133.9,&quot;width&quot;:498.35}"/>
</p:tagLst>
</file>

<file path=ppt/tags/tag124.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25.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127.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129.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131.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133.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135.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137.xml><?xml version="1.0" encoding="utf-8"?>
<p:tagLst xmlns:a="http://schemas.openxmlformats.org/drawingml/2006/main" xmlns:r="http://schemas.openxmlformats.org/officeDocument/2006/relationships" xmlns:p="http://schemas.openxmlformats.org/presentationml/2006/main">
  <p:tag name="KSO_WM_SLIDE_ID" val="diagram20231676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864*359.95"/>
  <p:tag name="KSO_WM_SLIDE_POSITION" val="48*132"/>
  <p:tag name="KSO_WM_DIAGRAM_GROUP_CODE" val="l1-1"/>
  <p:tag name="KSO_WM_SLIDE_DIAGTYPE" val="l"/>
  <p:tag name="KSO_WM_TAG_VERSION" val="3.0"/>
  <p:tag name="KSO_WM_BEAUTIFY_FLAG" val="#wm#"/>
  <p:tag name="KSO_WM_TEMPLATE_CATEGORY" val="diagram"/>
  <p:tag name="KSO_WM_TEMPLATE_INDEX" val="20231676"/>
  <p:tag name="KSO_WM_SLIDE_LAYOUT" val="a_l"/>
  <p:tag name="KSO_WM_SLIDE_LAYOUT_CNT" val="1_1"/>
  <p:tag name="KSO_WM_SPECIAL_SOURCE" val="bdnull"/>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676_3*l_h_i*1_1_2"/>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419.65,&quot;left&quot;:15.05,&quot;top&quot;:79.35,&quot;width&quot;:1110.9}"/>
  <p:tag name="KSO_WM_DIAGRAM_COLOR_MATCH_VALUE" val="{&quot;shape&quot;:{&quot;fill&quot;:{&quot;gradient&quot;:[{&quot;brightness&quot;:0,&quot;colorType&quot;:1,&quot;foreColorIndex&quot;:5,&quot;pos&quot;:0,&quot;transparency&quot;:1},{&quot;brightness&quot;:0,&quot;colorType&quot;:1,&quot;foreColorIndex&quot;:5,&quot;pos&quot;:0.800000011920929,&quot;transparency&quot;:0.92000001668930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13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676_3*l_h_a*1_1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419.65,&quot;left&quot;:15.05,&quot;top&quot;:79.35,&quot;width&quot;:111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676_3*l_h_i*1_1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419.65,&quot;left&quot;:15.05,&quot;top&quot;:79.35,&quot;width&quot;:111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6,&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TEXT_FORE_SCHEMECOLOR_INDEX" val="5"/>
  <p:tag name="KSO_WM_UNIT_TEXT_LINE_FILL_TYPE" val="2"/>
  <p:tag name="KSO_WM_UNIT_USESOURCEFORMAT_APPLY" val="1"/>
</p:tagLst>
</file>

<file path=ppt/tags/tag141.xml><?xml version="1.0" encoding="utf-8"?>
<p:tagLst xmlns:a="http://schemas.openxmlformats.org/drawingml/2006/main" xmlns:r="http://schemas.openxmlformats.org/officeDocument/2006/relationships" xmlns:p="http://schemas.openxmlformats.org/presentationml/2006/main">
  <p:tag name="KSO_WM_DIAGRAM_VIRTUALLY_FRAME" val="{&quot;height&quot;:419.65,&quot;left&quot;:15.05,&quot;top&quot;:79.35,&quot;width&quot;:1110.9}"/>
</p:tagLst>
</file>

<file path=ppt/tags/tag142.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144.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146.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 name="KSO_WM_UNIT_TEXT_LAYER_COUNT" val="1"/>
</p:tagLst>
</file>

<file path=ppt/tags/tag150.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676_3*l_h_i*1_3_2"/>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419.65,&quot;left&quot;:15.05,&quot;top&quot;:79.35,&quot;width&quot;:1110.9}"/>
  <p:tag name="KSO_WM_DIAGRAM_COLOR_MATCH_VALUE" val="{&quot;shape&quot;:{&quot;fill&quot;:{&quot;gradient&quot;:[{&quot;brightness&quot;:0,&quot;colorType&quot;:1,&quot;foreColorIndex&quot;:5,&quot;pos&quot;:0,&quot;transparency&quot;:1},{&quot;brightness&quot;:0,&quot;colorType&quot;:1,&quot;foreColorIndex&quot;:5,&quot;pos&quot;:0.800000011920929,&quot;transparency&quot;:0.92000001668930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15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676_3*l_h_a*1_3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419.65,&quot;left&quot;:15.05,&quot;top&quot;:79.35,&quot;width&quot;:111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15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676_3*l_h_f*1_3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419.65,&quot;left&quot;:15.05,&quot;top&quot;:79.35,&quot;width&quot;:111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请单击此处输入你的正文具体内容，文字是您思想的重要提炼，为了最终演示发布的良好效果。"/>
  <p:tag name="KSO_WM_UNIT_TEXT_FILL_FORE_SCHEMECOLOR_INDEX" val="1"/>
  <p:tag name="KSO_WM_UNIT_TEXT_FILL_TYPE" val="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676_3*l_h_i*1_3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419.65,&quot;left&quot;:15.05,&quot;top&quot;:79.35,&quot;width&quot;:111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6,&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TEXT_FORE_SCHEMECOLOR_INDEX" val="5"/>
  <p:tag name="KSO_WM_UNIT_TEXT_LINE_FILL_TYPE" val="2"/>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SLIDE_ID" val="diagram20231127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2.15*309.7"/>
  <p:tag name="KSO_WM_SLIDE_POSITION" val="54.95*176.6"/>
  <p:tag name="KSO_WM_DIAGRAM_GROUP_CODE" val="l1-1"/>
  <p:tag name="KSO_WM_SLIDE_DIAGTYPE" val="l"/>
  <p:tag name="KSO_WM_TAG_VERSION" val="3.0"/>
  <p:tag name="KSO_WM_BEAUTIFY_FLAG" val="#wm#"/>
  <p:tag name="KSO_WM_TEMPLATE_CATEGORY" val="diagram"/>
  <p:tag name="KSO_WM_TEMPLATE_INDEX" val="20231127"/>
  <p:tag name="KSO_WM_SLIDE_LAYOUT" val="a_l"/>
  <p:tag name="KSO_WM_SLIDE_LAYOUT_CNT" val="1_1"/>
  <p:tag name="KSO_WM_SPECIAL_SOURCE" val="bdnull"/>
</p:tagLst>
</file>

<file path=ppt/tags/tag15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1*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10.6499938964844,&quot;left&quot;:54.94998779296875,&quot;top&quot;:75.7,&quot;width&quot;:85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1*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10.6499938964844,&quot;left&quot;:54.94998779296875,&quot;top&quot;:75.7,&quot;width&quot;:85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1*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10.6499938964844,&quot;left&quot;:54.94998779296875,&quot;top&quot;:75.7,&quot;width&quot;:85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UNIT_PRESET_TEXT" val="单击此处添加文本内容"/>
  <p:tag name="KSO_WM_UNIT_TEXT_FILL_FORE_SCHEMECOLOR_INDEX" val="1"/>
  <p:tag name="KSO_WM_UNIT_TEXT_FILL_TYPE" val="1"/>
  <p:tag name="KSO_WM_UNIT_TEXT_TYPE" val="1"/>
  <p:tag name="KSO_WM_UNIT_TEXT_LAYER_COUNT"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160.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1*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410.6499938964844,&quot;left&quot;:54.94998779296875,&quot;top&quot;:75.7,&quot;width&quot;:85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1"/>
</p:tagLst>
</file>

<file path=ppt/tags/tag161.xml><?xml version="1.0" encoding="utf-8"?>
<p:tagLst xmlns:a="http://schemas.openxmlformats.org/drawingml/2006/main" xmlns:r="http://schemas.openxmlformats.org/officeDocument/2006/relationships" xmlns:p="http://schemas.openxmlformats.org/presentationml/2006/main">
  <p:tag name="TABLE_ENDDRAG_ORIGIN_RECT" val="371*90"/>
  <p:tag name="TABLE_ENDDRAG_RECT" val="28*259*371*90"/>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676_3*l_h_i*1_1_2"/>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419.65,&quot;left&quot;:15.05,&quot;top&quot;:79.35,&quot;width&quot;:1110.9}"/>
  <p:tag name="KSO_WM_DIAGRAM_COLOR_MATCH_VALUE" val="{&quot;shape&quot;:{&quot;fill&quot;:{&quot;gradient&quot;:[{&quot;brightness&quot;:0,&quot;colorType&quot;:1,&quot;foreColorIndex&quot;:5,&quot;pos&quot;:0,&quot;transparency&quot;:1},{&quot;brightness&quot;:0,&quot;colorType&quot;:1,&quot;foreColorIndex&quot;:5,&quot;pos&quot;:0.800000011920929,&quot;transparency&quot;:0.92000001668930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676_3*l_h_i*1_3_2"/>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419.65,&quot;left&quot;:15.05,&quot;top&quot;:79.35,&quot;width&quot;:1110.9}"/>
  <p:tag name="KSO_WM_DIAGRAM_COLOR_MATCH_VALUE" val="{&quot;shape&quot;:{&quot;fill&quot;:{&quot;gradient&quot;:[{&quot;brightness&quot;:0,&quot;colorType&quot;:1,&quot;foreColorIndex&quot;:5,&quot;pos&quot;:0,&quot;transparency&quot;:1},{&quot;brightness&quot;:0,&quot;colorType&quot;:1,&quot;foreColorIndex&quot;:5,&quot;pos&quot;:0.800000011920929,&quot;transparency&quot;:0.92000001668930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9"/>
  <p:tag name="KSO_WM_TEMPLATE_CATEGORY" val="custom"/>
  <p:tag name="KSO_WM_TEMPLATE_INDEX" val="20233354"/>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TEXT_LAYER_COUNT" val="1"/>
  <p:tag name="KSO_WM_TEMPLATE_CATEGORY" val="custom"/>
  <p:tag name="KSO_WM_TEMPLATE_INDEX" val="20233354"/>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354"/>
  <p:tag name="KSO_WM_TEMPLATE_THUMBS_INDEX" val="1、9"/>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9"/>
  <p:tag name="KSO_WM_TEMPLATE_CATEGORY" val="custom"/>
  <p:tag name="KSO_WM_TEMPLATE_INDEX" val="20233354"/>
</p:tagLst>
</file>

<file path=ppt/tags/tag30.xml><?xml version="1.0" encoding="utf-8"?>
<p:tagLst xmlns:a="http://schemas.openxmlformats.org/drawingml/2006/main" xmlns:r="http://schemas.openxmlformats.org/officeDocument/2006/relationships" xmlns:p="http://schemas.openxmlformats.org/presentationml/2006/main">
  <p:tag name="KSO_WM_SLIDE_ID" val="custom20233354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3354"/>
  <p:tag name="KSO_WM_SLIDE_LAYOUT" val="a_f"/>
  <p:tag name="KSO_WM_SLIDE_LAYOUT_CNT" val="1_1"/>
  <p:tag name="KSO_WM_SLIDE_TYPE" val="title"/>
  <p:tag name="KSO_WM_SLIDE_SUBTYPE" val="pureTxt"/>
  <p:tag name="KSO_WM_TEMPLATE_THUMBS_INDEX" val="1、9"/>
</p:tagLst>
</file>

<file path=ppt/tags/tag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3354_1*a*1"/>
  <p:tag name="KSO_WM_TEMPLATE_CATEGORY" val="custom"/>
  <p:tag name="KSO_WM_TEMPLATE_INDEX" val="20233354"/>
  <p:tag name="KSO_WM_UNIT_LAYERLEVEL" val="1"/>
  <p:tag name="KSO_WM_TAG_VERSION" val="3.0"/>
  <p:tag name="KSO_WM_BEAUTIFY_FLAG" val="#wm#"/>
  <p:tag name="KSO_WM_UNIT_PRESET_TEXT" val="单击此处添加文档标题"/>
  <p:tag name="KSO_WM_UNIT_TEXT_TYPE" val="1"/>
</p:tagLst>
</file>

<file path=ppt/tags/tag32.xml><?xml version="1.0" encoding="utf-8"?>
<p:tagLst xmlns:a="http://schemas.openxmlformats.org/drawingml/2006/main" xmlns:r="http://schemas.openxmlformats.org/officeDocument/2006/relationships" xmlns:p="http://schemas.openxmlformats.org/presentationml/2006/main">
  <p:tag name="KSO_WM_UNIT_SUBTYPE" val="b"/>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1"/>
  <p:tag name="KSO_WM_UNIT_ID" val="custom20233354_1*f*1"/>
  <p:tag name="KSO_WM_TEMPLATE_CATEGORY" val="custom"/>
  <p:tag name="KSO_WM_TEMPLATE_INDEX" val="20233354"/>
  <p:tag name="KSO_WM_UNIT_LAYERLEVEL" val="1"/>
  <p:tag name="KSO_WM_TAG_VERSION" val="3.0"/>
  <p:tag name="KSO_WM_BEAUTIFY_FLAG" val="#wm#"/>
  <p:tag name="KSO_WM_UNIT_TEXT_LAYER_COUNT" val="1"/>
  <p:tag name="KSO_WM_UNIT_PRESET_TEXT" val="汇报人：WPS"/>
  <p:tag name="KSO_WM_UNIT_TEXT_TYPE" val="1"/>
</p:tagLst>
</file>

<file path=ppt/tags/tag33.xml><?xml version="1.0" encoding="utf-8"?>
<p:tagLst xmlns:a="http://schemas.openxmlformats.org/drawingml/2006/main" xmlns:r="http://schemas.openxmlformats.org/officeDocument/2006/relationships" xmlns:p="http://schemas.openxmlformats.org/presentationml/2006/main">
  <p:tag name="KSO_WM_SLIDE_ID" val="custom20233354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3354"/>
  <p:tag name="KSO_WM_SLIDE_LAYOUT" val="a_l"/>
  <p:tag name="KSO_WM_SLIDE_LAYOUT_CNT" val="1_1"/>
  <p:tag name="KSO_WM_SLIDE_TYPE" val="contents"/>
  <p:tag name="KSO_WM_SLIDE_SUBTYPE" val="diag"/>
  <p:tag name="KSO_WM_DIAGRAM_GROUP_CODE" val="l1-1"/>
  <p:tag name="KSO_WM_SLIDE_DIAGTYPE" val="l"/>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3354_4*a*1"/>
  <p:tag name="KSO_WM_TEMPLATE_CATEGORY" val="custom"/>
  <p:tag name="KSO_WM_TEMPLATE_INDEX" val="20233354"/>
  <p:tag name="KSO_WM_UNIT_LAYERLEVEL" val="1"/>
  <p:tag name="KSO_WM_TAG_VERSION" val="3.0"/>
  <p:tag name="KSO_WM_BEAUTIFY_FLAG" val="#wm#"/>
  <p:tag name="KSO_WM_UNIT_ISCONTENTSTITLE" val="1"/>
  <p:tag name="KSO_WM_UNIT_ISNUMDGMTITLE" val="0"/>
  <p:tag name="KSO_WM_UNIT_NOCLEAR" val="0"/>
  <p:tag name="KSO_WM_UNIT_VALUE" val="3"/>
  <p:tag name="KSO_WM_UNIT_TYPE" val="a"/>
  <p:tag name="KSO_WM_UNIT_INDEX" val="1"/>
  <p:tag name="KSO_WM_DIAGRAM_GROUP_CODE" val="l1-1"/>
  <p:tag name="KSO_WM_UNIT_PRESET_TEXT_INDEX" val="0"/>
  <p:tag name="KSO_WM_UNIT_PRESET_TEXT_LEN" val="0"/>
  <p:tag name="KSO_WM_UNIT_TEXT_FILL_FORE_SCHEMECOLOR_INDEX" val="2"/>
  <p:tag name="KSO_WM_UNIT_TEX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3354_6*l_h_i*1_1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gradient&quot;:[{&quot;brightness&quot;:-0.25,&quot;colorType&quot;:1,&quot;foreColorIndex&quot;:5,&quot;pos&quot;:0,&quot;transparency&quot;:0},{&quot;brightness&quot;:-0.5,&quot;colorType&quot;:1,&quot;foreColorIndex&quot;:5,&quot;pos&quot;:1,&quot;transparency&quot;:0}],&quot;type&quot;:3},&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SHADOW_SCHEMECOLOR_INDEX" val="5"/>
  <p:tag name="KSO_WM_UNIT_TEXT_FILL_FORE_SCHEMECOLOR_INDEX" val="2"/>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354_6*l_h_a*1_1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TEXT_FILL_FORE_SCHEMECOLOR_INDEX" val="15"/>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custom20233354_6*l_h_i*1_3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gradient&quot;:[{&quot;brightness&quot;:-0.25,&quot;colorType&quot;:1,&quot;foreColorIndex&quot;:5,&quot;pos&quot;:0,&quot;transparency&quot;:0},{&quot;brightness&quot;:-0.5,&quot;colorType&quot;:1,&quot;foreColorIndex&quot;:5,&quot;pos&quot;:1,&quot;transparency&quot;:0}],&quot;type&quot;:3},&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SHADOW_SCHEMECOLOR_INDEX" val="5"/>
  <p:tag name="KSO_WM_UNIT_TEXT_FILL_FORE_SCHEMECOLOR_INDEX" val="2"/>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custom20233354_6*l_h_a*1_3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TEXT_FILL_FORE_SCHEMECOLOR_INDEX" val="15"/>
  <p:tag name="KSO_WM_UNIT_TEXT_FILL_TYP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custom20233354_6*l_h_i*1_2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gradient&quot;:[{&quot;brightness&quot;:-0.25,&quot;colorType&quot;:1,&quot;foreColorIndex&quot;:5,&quot;pos&quot;:0,&quot;transparency&quot;:0},{&quot;brightness&quot;:-0.5,&quot;colorType&quot;:1,&quot;foreColorIndex&quot;:5,&quot;pos&quot;:1,&quot;transparency&quot;:0}],&quot;type&quot;:3},&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SHADOW_SCHEMECOLOR_INDEX" val="5"/>
  <p:tag name="KSO_WM_UNIT_TEXT_FILL_FORE_SCHEMECOLOR_INDEX" val="2"/>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TEXT_LAYER_COUNT" val="1"/>
  <p:tag name="KSO_WM_TEMPLATE_CATEGORY" val="custom"/>
  <p:tag name="KSO_WM_TEMPLATE_INDEX" val="20233354"/>
</p:tagLst>
</file>

<file path=ppt/tags/tag4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custom20233354_6*l_h_a*1_2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TEXT_FILL_FORE_SCHEMECOLOR_INDEX" val="15"/>
  <p:tag name="KSO_WM_UNIT_TEXT_FILL_TYPE" val="1"/>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custom20233354_6*l_h_i*1_4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gradient&quot;:[{&quot;brightness&quot;:-0.25,&quot;colorType&quot;:1,&quot;foreColorIndex&quot;:5,&quot;pos&quot;:0,&quot;transparency&quot;:0},{&quot;brightness&quot;:-0.5,&quot;colorType&quot;:1,&quot;foreColorIndex&quot;:5,&quot;pos&quot;:1,&quot;transparency&quot;:0}],&quot;type&quot;:3},&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SHADOW_SCHEMECOLOR_INDEX" val="5"/>
  <p:tag name="KSO_WM_UNIT_TEXT_FILL_FORE_SCHEMECOLOR_INDEX" val="2"/>
  <p:tag name="KSO_WM_UNIT_TEX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custom20233354_6*l_h_a*1_4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TEXT_FILL_FORE_SCHEMECOLOR_INDEX" val="15"/>
  <p:tag name="KSO_WM_UNIT_TEXT_FILL_TYPE" val="1"/>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5_1"/>
  <p:tag name="KSO_WM_UNIT_ID" val="custom20233354_6*l_h_i*1_5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gradient&quot;:[{&quot;brightness&quot;:-0.25,&quot;colorType&quot;:1,&quot;foreColorIndex&quot;:5,&quot;pos&quot;:0,&quot;transparency&quot;:0},{&quot;brightness&quot;:-0.5,&quot;colorType&quot;:1,&quot;foreColorIndex&quot;:5,&quot;pos&quot;:1,&quot;transparency&quot;:0}],&quot;type&quot;:3},&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SHADOW_SCHEMECOLOR_INDEX" val="5"/>
  <p:tag name="KSO_WM_UNIT_TEXT_FILL_FORE_SCHEMECOLOR_INDEX" val="2"/>
  <p:tag name="KSO_WM_UNIT_TEXT_FILL_TYPE" val="1"/>
  <p:tag name="KSO_WM_UNIT_USESOURCEFORMAT_APPLY" val="1"/>
</p:tagLst>
</file>

<file path=ppt/tags/tag4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custom20233354_6*l_h_a*1_5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TEXT_FILL_FORE_SCHEMECOLOR_INDEX" val="15"/>
  <p:tag name="KSO_WM_UNIT_TEXT_FILL_TYPE" val="1"/>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6_1"/>
  <p:tag name="KSO_WM_UNIT_ID" val="custom20233354_6*l_h_i*1_6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gradient&quot;:[{&quot;brightness&quot;:-0.25,&quot;colorType&quot;:1,&quot;foreColorIndex&quot;:5,&quot;pos&quot;:0,&quot;transparency&quot;:0},{&quot;brightness&quot;:-0.5,&quot;colorType&quot;:1,&quot;foreColorIndex&quot;:5,&quot;pos&quot;:1,&quot;transparency&quot;:0}],&quot;type&quot;:3},&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SHADOW_SCHEMECOLOR_INDEX" val="5"/>
  <p:tag name="KSO_WM_UNIT_TEXT_FILL_FORE_SCHEMECOLOR_INDEX" val="2"/>
  <p:tag name="KSO_WM_UNIT_TEXT_FILL_TYPE" val="1"/>
  <p:tag name="KSO_WM_UNIT_USESOURCEFORMAT_APPLY" val="1"/>
</p:tagLst>
</file>

<file path=ppt/tags/tag4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6_1"/>
  <p:tag name="KSO_WM_UNIT_ID" val="custom20233354_6*l_h_a*1_6_1"/>
  <p:tag name="KSO_WM_TEMPLATE_CATEGORY" val="custom"/>
  <p:tag name="KSO_WM_TEMPLATE_INDEX" val="2023335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76.25590551181097,&quot;left&quot;:112.61598425196848,&quot;top&quot;:211.73897637795275,&quot;width&quot;:763.05291338582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TEXT_FILL_FORE_SCHEMECOLOR_INDEX" val="15"/>
  <p:tag name="KSO_WM_UNIT_TEXT_FILL_TYPE" val="1"/>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SLIDE_ID" val="custom20234989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4989"/>
  <p:tag name="KSO_WM_SLIDE_TYPE" val="text"/>
  <p:tag name="KSO_WM_SLIDE_SUBTYPE" val="picTxt"/>
  <p:tag name="KSO_WM_SLIDE_SIZE" val="864.05*120.057"/>
  <p:tag name="KSO_WM_SLIDE_POSITION" val="47.2*124.697"/>
  <p:tag name="KSO_WM_SLIDE_LAYOUT" val="a_α_l"/>
  <p:tag name="KSO_WM_SLIDE_LAYOUT_CNT" val="1_2_1"/>
  <p:tag name="KSO_WM_SPECIAL_SOURCE" val="bdnull"/>
  <p:tag name="KSO_WM_DIAGRAM_GROUP_CODE" val="l1-1"/>
  <p:tag name="KSO_WM_SLIDE_DIAGTYPE" val="l"/>
  <p:tag name="RESOURCE_RECORD_KEY" val="{&quot;13&quot;:[4364924],&quot;65&quot;:[3]}"/>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989_1*i*1"/>
  <p:tag name="KSO_WM_TEMPLATE_CATEGORY" val="custom"/>
  <p:tag name="KSO_WM_TEMPLATE_INDEX" val="20234989"/>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7_2*l_h_i*1_1_1"/>
  <p:tag name="KSO_WM_TEMPLATE_CATEGORY" val="diagram"/>
  <p:tag name="KSO_WM_TEMPLATE_INDEX" val="2023567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4"/>
  <p:tag name="KSO_WM_DIAGRAM_MAX_ITEMCNT" val="3"/>
  <p:tag name="KSO_WM_DIAGRAM_MIN_ITEMCNT" val="2"/>
  <p:tag name="KSO_WM_DIAGRAM_VIRTUALLY_FRAME" val="{&quot;height&quot;:203.25,&quot;left&quot;:26.45,&quot;top&quot;:86.2,&quot;width&quot;:884.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5677_2*l_h_a*1_1_1"/>
  <p:tag name="KSO_WM_TEMPLATE_CATEGORY" val="diagram"/>
  <p:tag name="KSO_WM_TEMPLATE_INDEX" val="2023567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添加标题"/>
  <p:tag name="KSO_WM_UNIT_TEXT_FILL_FORE_SCHEMECOLOR_INDEX" val="1"/>
  <p:tag name="KSO_WM_UNIT_TEXT_FILL_TYPE" val="1"/>
  <p:tag name="KSO_WM_UNIT_TEXT_TYPE" val="1"/>
  <p:tag name="KSO_WM_DIAGRAM_MAX_ITEMCNT" val="3"/>
  <p:tag name="KSO_WM_DIAGRAM_MIN_ITEMCNT" val="2"/>
  <p:tag name="KSO_WM_DIAGRAM_VIRTUALLY_FRAME" val="{&quot;height&quot;:203.25,&quot;left&quot;:26.45,&quot;top&quot;:86.2,&quot;width&quot;:884.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7_2*l_h_f*1_1_1"/>
  <p:tag name="KSO_WM_TEMPLATE_CATEGORY" val="diagram"/>
  <p:tag name="KSO_WM_TEMPLATE_INDEX" val="2023567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单击此处编辑添加正文。"/>
  <p:tag name="KSO_WM_UNIT_TEXT_FILL_FORE_SCHEMECOLOR_INDEX" val="1"/>
  <p:tag name="KSO_WM_UNIT_TEXT_FILL_TYPE" val="1"/>
  <p:tag name="KSO_WM_UNIT_TEXT_TYPE" val="1"/>
  <p:tag name="KSO_WM_DIAGRAM_MAX_ITEMCNT" val="3"/>
  <p:tag name="KSO_WM_DIAGRAM_MIN_ITEMCNT" val="2"/>
  <p:tag name="KSO_WM_DIAGRAM_VIRTUALLY_FRAME" val="{&quot;height&quot;:203.25,&quot;left&quot;:26.45,&quot;top&quot;:86.2,&quot;width&quot;:884.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TABLE_ENDDRAG_ORIGIN_RECT" val="357*399"/>
  <p:tag name="TABLE_ENDDRAG_RECT" val="583*99*357*399"/>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7_2*l_h_i*1_1_1"/>
  <p:tag name="KSO_WM_TEMPLATE_CATEGORY" val="diagram"/>
  <p:tag name="KSO_WM_TEMPLATE_INDEX" val="2023567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4"/>
  <p:tag name="KSO_WM_DIAGRAM_MAX_ITEMCNT" val="3"/>
  <p:tag name="KSO_WM_DIAGRAM_MIN_ITEMCNT" val="2"/>
  <p:tag name="KSO_WM_DIAGRAM_VIRTUALLY_FRAME" val="{&quot;height&quot;:203.25,&quot;left&quot;:26.45,&quot;top&quot;:86.2,&quot;width&quot;:884.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5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5677_2*l_h_a*1_1_1"/>
  <p:tag name="KSO_WM_TEMPLATE_CATEGORY" val="diagram"/>
  <p:tag name="KSO_WM_TEMPLATE_INDEX" val="2023567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添加标题"/>
  <p:tag name="KSO_WM_UNIT_TEXT_FILL_FORE_SCHEMECOLOR_INDEX" val="1"/>
  <p:tag name="KSO_WM_UNIT_TEXT_FILL_TYPE" val="1"/>
  <p:tag name="KSO_WM_UNIT_TEXT_TYPE" val="1"/>
  <p:tag name="KSO_WM_DIAGRAM_MAX_ITEMCNT" val="3"/>
  <p:tag name="KSO_WM_DIAGRAM_MIN_ITEMCNT" val="2"/>
  <p:tag name="KSO_WM_DIAGRAM_VIRTUALLY_FRAME" val="{&quot;height&quot;:203.25,&quot;left&quot;:26.45,&quot;top&quot;:86.2,&quot;width&quot;:884.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55.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7_2*l_h_f*1_1_1"/>
  <p:tag name="KSO_WM_TEMPLATE_CATEGORY" val="diagram"/>
  <p:tag name="KSO_WM_TEMPLATE_INDEX" val="2023567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单击此处编辑添加正文。"/>
  <p:tag name="KSO_WM_UNIT_TEXT_FILL_FORE_SCHEMECOLOR_INDEX" val="1"/>
  <p:tag name="KSO_WM_UNIT_TEXT_FILL_TYPE" val="1"/>
  <p:tag name="KSO_WM_UNIT_TEXT_TYPE" val="1"/>
  <p:tag name="KSO_WM_DIAGRAM_MAX_ITEMCNT" val="3"/>
  <p:tag name="KSO_WM_DIAGRAM_MIN_ITEMCNT" val="2"/>
  <p:tag name="KSO_WM_DIAGRAM_VIRTUALLY_FRAME" val="{&quot;height&quot;:203.25,&quot;left&quot;:26.45,&quot;top&quot;:86.2,&quot;width&quot;:884.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SLIDE_ID" val="custom20231651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1651"/>
  <p:tag name="KSO_WM_SLIDE_TYPE" val="text"/>
  <p:tag name="KSO_WM_SLIDE_SUBTYPE" val="picTxt"/>
  <p:tag name="KSO_WM_SLIDE_SIZE" val="408.225*360.15"/>
  <p:tag name="KSO_WM_SLIDE_POSITION" val="48.675*132.6"/>
  <p:tag name="KSO_WM_SLIDE_LAYOUT" val="a_α_l"/>
  <p:tag name="KSO_WM_SLIDE_LAYOUT_CNT" val="1_1_1"/>
  <p:tag name="KSO_WM_SPECIAL_SOURCE" val="bdnull"/>
  <p:tag name="KSO_WM_DIAGRAM_GROUP_CODE" val="l1-1"/>
  <p:tag name="KSO_WM_SLIDE_DIAGTYPE" val="l"/>
</p:tagLst>
</file>

<file path=ppt/tags/tag57.xml><?xml version="1.0" encoding="utf-8"?>
<p:tagLst xmlns:a="http://schemas.openxmlformats.org/drawingml/2006/main" xmlns:r="http://schemas.openxmlformats.org/officeDocument/2006/relationships" xmlns:p="http://schemas.openxmlformats.org/presentationml/2006/main">
  <p:tag name="KSO_WM_SLIDE_ID" val="custom20235112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5112"/>
  <p:tag name="KSO_WM_SLIDE_TYPE" val="text"/>
  <p:tag name="KSO_WM_SLIDE_SUBTYPE" val="picTxt"/>
  <p:tag name="KSO_WM_SLIDE_SIZE" val="264.189*359.95"/>
  <p:tag name="KSO_WM_SLIDE_POSITION" val="648.9*132"/>
  <p:tag name="KSO_WM_SLIDE_LAYOUT" val="a_f_β_l"/>
  <p:tag name="KSO_WM_SLIDE_LAYOUT_CNT" val="1_1_3_1"/>
  <p:tag name="KSO_WM_SPECIAL_SOURCE" val="bdnull"/>
  <p:tag name="KSO_WM_DIAGRAM_GROUP_CODE" val="l1-1"/>
  <p:tag name="KSO_WM_SLIDE_DIAGTYPE" val="l"/>
</p:tagLst>
</file>

<file path=ppt/tags/tag58.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5112_1*f*1"/>
  <p:tag name="KSO_WM_TEMPLATE_CATEGORY" val="custom"/>
  <p:tag name="KSO_WM_TEMPLATE_INDEX" val="20235112"/>
  <p:tag name="KSO_WM_UNIT_LAYERLEVEL" val="1"/>
  <p:tag name="KSO_WM_TAG_VERSION" val="3.0"/>
  <p:tag name="KSO_WM_BEAUTIFY_FLAG" val="#wm#"/>
  <p:tag name="KSO_WM_UNIT_VALUE" val="80"/>
  <p:tag name="KSO_WM_UNIT_TEXT_TYPE" val="1"/>
  <p:tag name="KSO_WM_UNIT_PRESET_TEXT" val="单击添加文本具体内容，简明扼要地阐述您的观点。根据需要可酌情增减文字，以便观者准确地理解您传达的思想。"/>
  <p:tag name="KSO_WM_UNIT_FILL_FORE_SCHEMECOLOR_INDEX" val="5"/>
  <p:tag name="KSO_WM_UNIT_LINE_FORE_SCHEMECOLOR_INDEX" val="5"/>
  <p:tag name="KSO_WM_UNIT_TEXT_FILL_FORE_SCHEMECOLOR_INDEX" val="13"/>
  <p:tag name="KSO_WM_UNIT_TEXT_FILL_TYP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5112_1*i*1"/>
  <p:tag name="KSO_WM_TEMPLATE_CATEGORY" val="custom"/>
  <p:tag name="KSO_WM_TEMPLATE_INDEX" val="20235112"/>
  <p:tag name="KSO_WM_UNIT_LAYERLEVEL" val="1"/>
  <p:tag name="KSO_WM_TAG_VERSION" val="3.0"/>
  <p:tag name="KSO_WM_BEAUTIFY_FLAG" val="#wm#"/>
  <p:tag name="KSO_WM_UNIT_FILL_FORE_SCHEMECOLOR_INDEX" val="5"/>
  <p:tag name="KSO_WM_UNIT_SHADOW_SCHEMECOLOR_INDEX" val="5"/>
  <p:tag name="KSO_WM_UNIT_TEXT_FILL_FORE_SCHEMECOLOR_INDEX" val="2"/>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5593_2*l_h_f*1_1_1"/>
  <p:tag name="KSO_WM_TEMPLATE_CATEGORY" val="diagram"/>
  <p:tag name="KSO_WM_TEMPLATE_INDEX" val="20235593"/>
  <p:tag name="KSO_WM_UNIT_LAYERLEVEL" val="1_1_1"/>
  <p:tag name="KSO_WM_TAG_VERSION" val="3.0"/>
  <p:tag name="KSO_WM_UNIT_TEXT_FILL_FORE_SCHEMECOLOR_INDEX_BRIGHTNESS" val="0.15"/>
  <p:tag name="KSO_WM_DIAGRAM_GROUP_CODE" val="l1-1"/>
  <p:tag name="KSO_WM_DIAGRAM_MAX_ITEMCNT" val="4"/>
  <p:tag name="KSO_WM_DIAGRAM_MIN_ITEMCNT" val="2"/>
  <p:tag name="KSO_WM_DIAGRAM_VIRTUALLY_FRAME" val="{&quot;height&quot;:360,&quot;left&quot;:48,&quot;top&quot;:131.975,&quot;width&quot;:865.26397366260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LAYER_COUNT" val="1"/>
  <p:tag name="KSO_WM_UNIT_TEXT_TYPE" val="1"/>
  <p:tag name="KSO_WM_DIAGRAM_VERSION" val="3"/>
  <p:tag name="KSO_WM_DIAGRAM_COLOR_TRICK" val="1"/>
  <p:tag name="KSO_WM_DIAGRAM_COLOR_TEXT_CAN_REMOVE" val="n"/>
  <p:tag name="KSO_WM_UNIT_PRESET_TEXT" val="单击此处添加文本具体内容，请尽量简明扼要地阐述您的内容观点。根据需要可酌情增减文字，以便观者能够准确地理解您传达的思想。"/>
  <p:tag name="KSO_WM_UNIT_TEXT_FILL_FORE_SCHEMECOLOR_INDEX" val="1"/>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5593_2*l_h_a*1_1_1"/>
  <p:tag name="KSO_WM_TEMPLATE_CATEGORY" val="diagram"/>
  <p:tag name="KSO_WM_TEMPLATE_INDEX" val="20235593"/>
  <p:tag name="KSO_WM_UNIT_LAYERLEVEL" val="1_1_1"/>
  <p:tag name="KSO_WM_TAG_VERSION" val="3.0"/>
  <p:tag name="KSO_WM_DIAGRAM_MAX_ITEMCNT" val="4"/>
  <p:tag name="KSO_WM_DIAGRAM_MIN_ITEMCNT" val="2"/>
  <p:tag name="KSO_WM_DIAGRAM_VIRTUALLY_FRAME" val="{&quot;height&quot;:360,&quot;left&quot;:48,&quot;top&quot;:131.975,&quot;width&quot;:865.2639736626091}"/>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DIAGRAM_VERSION" val="3"/>
  <p:tag name="KSO_WM_DIAGRAM_COLOR_TRICK" val="1"/>
  <p:tag name="KSO_WM_DIAGRAM_COLOR_TEXT_CAN_REMOVE" val="n"/>
  <p:tag name="KSO_WM_UNIT_PRESET_TEXT" val="此处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5593_2*l_h_f*1_1_1"/>
  <p:tag name="KSO_WM_TEMPLATE_CATEGORY" val="diagram"/>
  <p:tag name="KSO_WM_TEMPLATE_INDEX" val="20235593"/>
  <p:tag name="KSO_WM_UNIT_LAYERLEVEL" val="1_1_1"/>
  <p:tag name="KSO_WM_TAG_VERSION" val="3.0"/>
  <p:tag name="KSO_WM_UNIT_TEXT_FILL_FORE_SCHEMECOLOR_INDEX_BRIGHTNESS" val="0.15"/>
  <p:tag name="KSO_WM_DIAGRAM_GROUP_CODE" val="l1-1"/>
  <p:tag name="KSO_WM_DIAGRAM_MAX_ITEMCNT" val="4"/>
  <p:tag name="KSO_WM_DIAGRAM_MIN_ITEMCNT" val="2"/>
  <p:tag name="KSO_WM_DIAGRAM_VIRTUALLY_FRAME" val="{&quot;height&quot;:360,&quot;left&quot;:48,&quot;top&quot;:131.975,&quot;width&quot;:865.26397366260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LAYER_COUNT" val="1"/>
  <p:tag name="KSO_WM_UNIT_TEXT_TYPE" val="1"/>
  <p:tag name="KSO_WM_DIAGRAM_VERSION" val="3"/>
  <p:tag name="KSO_WM_DIAGRAM_COLOR_TRICK" val="1"/>
  <p:tag name="KSO_WM_DIAGRAM_COLOR_TEXT_CAN_REMOVE" val="n"/>
  <p:tag name="KSO_WM_UNIT_PRESET_TEXT" val="单击此处添加文本具体内容，请尽量简明扼要地阐述您的内容观点。根据需要可酌情增减文字，以便观者能够准确地理解您传达的思想。"/>
  <p:tag name="KSO_WM_UNIT_TEXT_FILL_FORE_SCHEMECOLOR_INDEX" val="1"/>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5593_2*l_h_a*1_1_1"/>
  <p:tag name="KSO_WM_TEMPLATE_CATEGORY" val="diagram"/>
  <p:tag name="KSO_WM_TEMPLATE_INDEX" val="20235593"/>
  <p:tag name="KSO_WM_UNIT_LAYERLEVEL" val="1_1_1"/>
  <p:tag name="KSO_WM_TAG_VERSION" val="3.0"/>
  <p:tag name="KSO_WM_DIAGRAM_MAX_ITEMCNT" val="4"/>
  <p:tag name="KSO_WM_DIAGRAM_MIN_ITEMCNT" val="2"/>
  <p:tag name="KSO_WM_DIAGRAM_VIRTUALLY_FRAME" val="{&quot;height&quot;:360,&quot;left&quot;:48,&quot;top&quot;:131.975,&quot;width&quot;:865.2639736626091}"/>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DIAGRAM_VERSION" val="3"/>
  <p:tag name="KSO_WM_DIAGRAM_COLOR_TRICK" val="1"/>
  <p:tag name="KSO_WM_DIAGRAM_COLOR_TEXT_CAN_REMOVE" val="n"/>
  <p:tag name="KSO_WM_UNIT_PRESET_TEXT" val="此处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6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5593_2*l_h_a*1_1_1"/>
  <p:tag name="KSO_WM_TEMPLATE_CATEGORY" val="diagram"/>
  <p:tag name="KSO_WM_TEMPLATE_INDEX" val="20235593"/>
  <p:tag name="KSO_WM_UNIT_LAYERLEVEL" val="1_1_1"/>
  <p:tag name="KSO_WM_TAG_VERSION" val="3.0"/>
  <p:tag name="KSO_WM_DIAGRAM_MAX_ITEMCNT" val="4"/>
  <p:tag name="KSO_WM_DIAGRAM_MIN_ITEMCNT" val="2"/>
  <p:tag name="KSO_WM_DIAGRAM_VIRTUALLY_FRAME" val="{&quot;height&quot;:360,&quot;left&quot;:48,&quot;top&quot;:131.975,&quot;width&quot;:865.2639736626091}"/>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DIAGRAM_VERSION" val="3"/>
  <p:tag name="KSO_WM_DIAGRAM_COLOR_TRICK" val="1"/>
  <p:tag name="KSO_WM_DIAGRAM_COLOR_TEXT_CAN_REMOVE" val="n"/>
  <p:tag name="KSO_WM_UNIT_PRESET_TEXT" val="此处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6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5593_2*l_h_f*1_1_1"/>
  <p:tag name="KSO_WM_TEMPLATE_CATEGORY" val="diagram"/>
  <p:tag name="KSO_WM_TEMPLATE_INDEX" val="20235593"/>
  <p:tag name="KSO_WM_UNIT_LAYERLEVEL" val="1_1_1"/>
  <p:tag name="KSO_WM_TAG_VERSION" val="3.0"/>
  <p:tag name="KSO_WM_UNIT_TEXT_FILL_FORE_SCHEMECOLOR_INDEX_BRIGHTNESS" val="0.15"/>
  <p:tag name="KSO_WM_DIAGRAM_GROUP_CODE" val="l1-1"/>
  <p:tag name="KSO_WM_DIAGRAM_MAX_ITEMCNT" val="4"/>
  <p:tag name="KSO_WM_DIAGRAM_MIN_ITEMCNT" val="2"/>
  <p:tag name="KSO_WM_DIAGRAM_VIRTUALLY_FRAME" val="{&quot;height&quot;:360,&quot;left&quot;:48,&quot;top&quot;:131.975,&quot;width&quot;:865.26397366260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LAYER_COUNT" val="1"/>
  <p:tag name="KSO_WM_UNIT_TEXT_TYPE" val="1"/>
  <p:tag name="KSO_WM_DIAGRAM_VERSION" val="3"/>
  <p:tag name="KSO_WM_DIAGRAM_COLOR_TRICK" val="1"/>
  <p:tag name="KSO_WM_DIAGRAM_COLOR_TEXT_CAN_REMOVE" val="n"/>
  <p:tag name="KSO_WM_UNIT_PRESET_TEXT" val="单击此处添加文本具体内容，请尽量简明扼要地阐述您的内容观点。根据需要可酌情增减文字，以便观者能够准确地理解您传达的思想。"/>
  <p:tag name="KSO_WM_UNIT_TEXT_FILL_FORE_SCHEMECOLOR_INDEX" val="1"/>
  <p:tag name="KSO_WM_UNIT_TEXT_FILL_TYPE" val="1"/>
  <p:tag name="KSO_WM_UNIT_USESOURCEFORMAT_APPLY" val="1"/>
</p:tagLst>
</file>

<file path=ppt/tags/tag66.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5672_1*l_h_f*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VALUE" val="88"/>
  <p:tag name="KSO_WM_UNIT_PRESET_TEXT" val="单击添加正文，文字是您思想的提炼，为了最终演示发布的良好效果。根据需要可酌情增减文字，以便观者准确理解您所传达的信息。"/>
  <p:tag name="KSO_WM_UNIT_FILL_TYPE" val="1"/>
  <p:tag name="KSO_WM_UNIT_FILL_FORE_SCHEMECOLOR_INDEX" val="5"/>
  <p:tag name="KSO_WM_UNIT_FILL_FORE_SCHEMECOLOR_INDEX_BRIGHTNESS" val="0.4"/>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4000000059604645,&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72_1*l_h_i*1_1_1"/>
  <p:tag name="KSO_WM_TEMPLATE_CATEGORY" val="diagram"/>
  <p:tag name="KSO_WM_TEMPLATE_INDEX" val="20235672"/>
  <p:tag name="KSO_WM_UNIT_LAYERLEVEL" val="1_1_1"/>
  <p:tag name="KSO_WM_TAG_VERSION" val="3.0"/>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05.8749969482422,&quot;left&quot;:47.550051577110025,&quot;top&quot;:88.60322834645667,&quot;width&quot;:864.0999755859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10"/>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YOO_CHATSHAPE_TYPE" val="YOO_CHATSHAPE_DECORATION"/>
</p:tagLst>
</file>

<file path=ppt/tags/tag69.xml><?xml version="1.0" encoding="utf-8"?>
<p:tagLst xmlns:a="http://schemas.openxmlformats.org/drawingml/2006/main" xmlns:r="http://schemas.openxmlformats.org/officeDocument/2006/relationships" xmlns:p="http://schemas.openxmlformats.org/presentationml/2006/main">
  <p:tag name="YOO_CHATSHAPE_TYPE" val="YOO_CHATSHAPE_CHILDDECORATE"/>
  <p:tag name="TAG_CONTENT_GROUPINDEX" val="1"/>
  <p:tag name="TAG_CONTENT_GROUPCOUNT" val="4"/>
  <p:tag name="TAG_CONTENT_DIAGRAM_INDEX" val="76b881e64f614d4c9a74edde6fbed963"/>
  <p:tag name="TAG_CONTENT_SUBINDEX" val="1"/>
  <p:tag name="TAG_CHATSHAPE_LINK" val="sp:子标题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YOO_CHATSHAPE_TYPE" val="YOO_CHATSHAPE_CHILDDECORATE"/>
  <p:tag name="TAG_CONTENT_GROUPINDEX" val="1"/>
  <p:tag name="TAG_CONTENT_GROUPCOUNT" val="4"/>
  <p:tag name="TAG_CONTENT_DIAGRAM_INDEX" val="76b881e64f614d4c9a74edde6fbed963"/>
  <p:tag name="TAG_CONTENT_SUBINDEX" val="1"/>
  <p:tag name="TAG_CHATSHAPE_LINK" val="sp:子标题1"/>
</p:tagLst>
</file>

<file path=ppt/tags/tag71.xml><?xml version="1.0" encoding="utf-8"?>
<p:tagLst xmlns:a="http://schemas.openxmlformats.org/drawingml/2006/main" xmlns:r="http://schemas.openxmlformats.org/officeDocument/2006/relationships" xmlns:p="http://schemas.openxmlformats.org/presentationml/2006/main">
  <p:tag name="YOO_CHATSHAPE_TYPE" val="YOO_CHATSHAPE_CHILDDECORATE"/>
  <p:tag name="TAG_CONTENT_GROUPINDEX" val="3"/>
  <p:tag name="TAG_CONTENT_GROUPCOUNT" val="4"/>
  <p:tag name="TAG_CONTENT_DIAGRAM_INDEX" val="76b881e64f614d4c9a74edde6fbed963"/>
  <p:tag name="TAG_CONTENT_SUBINDEX" val="3"/>
  <p:tag name="TAG_CHATSHAPE_LINK" val="sp:子标题3"/>
</p:tagLst>
</file>

<file path=ppt/tags/tag72.xml><?xml version="1.0" encoding="utf-8"?>
<p:tagLst xmlns:a="http://schemas.openxmlformats.org/drawingml/2006/main" xmlns:r="http://schemas.openxmlformats.org/officeDocument/2006/relationships" xmlns:p="http://schemas.openxmlformats.org/presentationml/2006/main">
  <p:tag name="YOO_CHATSHAPE_TYPE" val="YOO_CHATSHAPE_CHILDCONTENT"/>
  <p:tag name="TAG_CONTENT_GROUPINDEX" val="1"/>
  <p:tag name="TAG_CONTENT_GROUPCOUNT" val="4"/>
  <p:tag name="TAG_CONTENT_DIAGRAM_INDEX" val="76b881e64f614d4c9a74edde6fbed963"/>
  <p:tag name="TAG_CONTENT_SUBINDEX" val="1"/>
</p:tagLst>
</file>

<file path=ppt/tags/tag73.xml><?xml version="1.0" encoding="utf-8"?>
<p:tagLst xmlns:a="http://schemas.openxmlformats.org/drawingml/2006/main" xmlns:r="http://schemas.openxmlformats.org/officeDocument/2006/relationships" xmlns:p="http://schemas.openxmlformats.org/presentationml/2006/main">
  <p:tag name="YOO_CHATSHAPE_TYPE" val="YOO_CHATSHAPE_CHILDTITLE"/>
  <p:tag name="TAG_CONTENT_GROUPINDEX" val="1"/>
  <p:tag name="TAG_CONTENT_GROUPCOUNT" val="4"/>
  <p:tag name="TAG_CONTENT_DIAGRAM_INDEX" val="76b881e64f614d4c9a74edde6fbed963"/>
  <p:tag name="TAG_CONTENT_SUBINDEX" val="1"/>
</p:tagLst>
</file>

<file path=ppt/tags/tag74.xml><?xml version="1.0" encoding="utf-8"?>
<p:tagLst xmlns:a="http://schemas.openxmlformats.org/drawingml/2006/main" xmlns:r="http://schemas.openxmlformats.org/officeDocument/2006/relationships" xmlns:p="http://schemas.openxmlformats.org/presentationml/2006/main">
  <p:tag name="YOO_CHATSHAPE_TYPE" val="YOO_CHATSHAPE_CHILDCONTENT"/>
  <p:tag name="TAG_CONTENT_GROUPINDEX" val="3"/>
  <p:tag name="TAG_CONTENT_GROUPCOUNT" val="4"/>
  <p:tag name="TAG_CONTENT_DIAGRAM_INDEX" val="76b881e64f614d4c9a74edde6fbed963"/>
  <p:tag name="TAG_CONTENT_SUBINDEX" val="3"/>
</p:tagLst>
</file>

<file path=ppt/tags/tag75.xml><?xml version="1.0" encoding="utf-8"?>
<p:tagLst xmlns:a="http://schemas.openxmlformats.org/drawingml/2006/main" xmlns:r="http://schemas.openxmlformats.org/officeDocument/2006/relationships" xmlns:p="http://schemas.openxmlformats.org/presentationml/2006/main">
  <p:tag name="YOO_CHATSHAPE_TYPE" val="YOO_CHATSHAPE_CHILDCONTENT"/>
  <p:tag name="TAG_CONTENT_GROUPINDEX" val="2"/>
  <p:tag name="TAG_CONTENT_GROUPCOUNT" val="4"/>
  <p:tag name="TAG_CONTENT_DIAGRAM_INDEX" val="76b881e64f614d4c9a74edde6fbed963"/>
  <p:tag name="TAG_CONTENT_SUBINDEX" val="2"/>
</p:tagLst>
</file>

<file path=ppt/tags/tag76.xml><?xml version="1.0" encoding="utf-8"?>
<p:tagLst xmlns:a="http://schemas.openxmlformats.org/drawingml/2006/main" xmlns:r="http://schemas.openxmlformats.org/officeDocument/2006/relationships" xmlns:p="http://schemas.openxmlformats.org/presentationml/2006/main">
  <p:tag name="YOO_CHATSHAPE_TYPE" val="YOO_CHATSHAPE_CHILDTITLE"/>
  <p:tag name="TAG_CONTENT_GROUPINDEX" val="2"/>
  <p:tag name="TAG_CONTENT_GROUPCOUNT" val="4"/>
  <p:tag name="TAG_CONTENT_DIAGRAM_INDEX" val="76b881e64f614d4c9a74edde6fbed963"/>
  <p:tag name="TAG_CONTENT_SUBINDEX" val="2"/>
</p:tagLst>
</file>

<file path=ppt/tags/tag77.xml><?xml version="1.0" encoding="utf-8"?>
<p:tagLst xmlns:a="http://schemas.openxmlformats.org/drawingml/2006/main" xmlns:r="http://schemas.openxmlformats.org/officeDocument/2006/relationships" xmlns:p="http://schemas.openxmlformats.org/presentationml/2006/main">
  <p:tag name="YOO_CHATSHAPE_TYPE" val="YOO_CHATSHAPE_CHILDCONTENT"/>
  <p:tag name="TAG_CONTENT_GROUPINDEX" val="4"/>
  <p:tag name="TAG_CONTENT_GROUPCOUNT" val="4"/>
  <p:tag name="TAG_CONTENT_DIAGRAM_INDEX" val="76b881e64f614d4c9a74edde6fbed963"/>
  <p:tag name="TAG_CONTENT_SUBINDEX" val="4"/>
</p:tagLst>
</file>

<file path=ppt/tags/tag78.xml><?xml version="1.0" encoding="utf-8"?>
<p:tagLst xmlns:a="http://schemas.openxmlformats.org/drawingml/2006/main" xmlns:r="http://schemas.openxmlformats.org/officeDocument/2006/relationships" xmlns:p="http://schemas.openxmlformats.org/presentationml/2006/main">
  <p:tag name="YOO_CHATSHAPE_TYPE" val="YOO_CHATSHAPE_CHILDTITLE"/>
  <p:tag name="TAG_CONTENT_GROUPINDEX" val="4"/>
  <p:tag name="TAG_CONTENT_GROUPCOUNT" val="4"/>
  <p:tag name="TAG_CONTENT_DIAGRAM_INDEX" val="76b881e64f614d4c9a74edde6fbed963"/>
  <p:tag name="TAG_CONTENT_SUBINDEX" val="4"/>
</p:tagLst>
</file>

<file path=ppt/tags/tag79.xml><?xml version="1.0" encoding="utf-8"?>
<p:tagLst xmlns:a="http://schemas.openxmlformats.org/drawingml/2006/main" xmlns:r="http://schemas.openxmlformats.org/officeDocument/2006/relationships" xmlns:p="http://schemas.openxmlformats.org/presentationml/2006/main">
  <p:tag name="YOO_CHATSHAPE_TYPE" val="YOO_CHATSHAPE_NUM"/>
  <p:tag name="TAG_CONTENT_GROUPINDEX" val="1"/>
  <p:tag name="TAG_CONTENT_GROUPCOUNT" val="4"/>
  <p:tag name="TAG_CONTENT_DIAGRAM_INDEX" val="76b881e64f614d4c9a74edde6fbed963"/>
  <p:tag name="TAG_CONTENT_SUBINDEX" val="1"/>
</p:tagLst>
</file>

<file path=ppt/tags/tag8.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354"/>
  <p:tag name="KSO_WM_TEMPLATE_THUMBS_INDEX" val="1、9"/>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96_3*l_i*1_7"/>
  <p:tag name="KSO_WM_TEMPLATE_CATEGORY" val="diagram"/>
  <p:tag name="KSO_WM_TEMPLATE_INDEX" val="20231496"/>
  <p:tag name="KSO_WM_UNIT_LAYERLEVEL" val="1_1"/>
  <p:tag name="KSO_WM_TAG_VERSION" val="3.0"/>
  <p:tag name="KSO_WM_DIAGRAM_GROUP_CODE" val="l1-1"/>
  <p:tag name="KSO_WM_UNIT_TYPE" val="l_i"/>
  <p:tag name="KSO_WM_UNIT_INDEX" val="1_7"/>
  <p:tag name="KSO_WM_DIAGRAM_VERSION" val="3"/>
  <p:tag name="KSO_WM_DIAGRAM_COLOR_TRICK" val="1"/>
  <p:tag name="KSO_WM_DIAGRAM_COLOR_TEXT_CAN_REMOVE" val="n"/>
  <p:tag name="KSO_WM_DIAGRAM_MAX_ITEMCNT" val="5"/>
  <p:tag name="KSO_WM_DIAGRAM_MIN_ITEMCNT" val="2"/>
  <p:tag name="KSO_WM_DIAGRAM_VIRTUALLY_FRAME" val="{&quot;height&quot;:322.3,&quot;left&quot;:54.225006103515625,&quot;top&quot;:145.55,&quot;width&quot;:851.54998779296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96_3*l_i*1_5"/>
  <p:tag name="KSO_WM_TEMPLATE_CATEGORY" val="diagram"/>
  <p:tag name="KSO_WM_TEMPLATE_INDEX" val="20231496"/>
  <p:tag name="KSO_WM_UNIT_LAYERLEVEL" val="1_1"/>
  <p:tag name="KSO_WM_TAG_VERSION" val="3.0"/>
  <p:tag name="KSO_WM_DIAGRAM_GROUP_CODE" val="l1-1"/>
  <p:tag name="KSO_WM_UNIT_TYPE" val="l_i"/>
  <p:tag name="KSO_WM_UNIT_INDEX" val="1_5"/>
  <p:tag name="KSO_WM_DIAGRAM_VERSION" val="3"/>
  <p:tag name="KSO_WM_DIAGRAM_COLOR_TRICK" val="1"/>
  <p:tag name="KSO_WM_DIAGRAM_COLOR_TEXT_CAN_REMOVE" val="n"/>
  <p:tag name="KSO_WM_DIAGRAM_MAX_ITEMCNT" val="5"/>
  <p:tag name="KSO_WM_DIAGRAM_MIN_ITEMCNT" val="2"/>
  <p:tag name="KSO_WM_DIAGRAM_VIRTUALLY_FRAME" val="{&quot;height&quot;:322.3,&quot;left&quot;:54.225006103515625,&quot;top&quot;:145.55,&quot;width&quot;:851.5499877929688}"/>
  <p:tag name="KSO_WM_DIAGRAM_COLOR_MATCH_VALUE" val="{&quot;shape&quot;:{&quot;fill&quot;:{&quot;type&quot;:0},&quot;glow&quot;:{&quot;colorType&quot;:0},&quot;line&quot;:{&quot;gradient&quot;:[{&quot;brightness&quot;:0.800000011920929,&quot;colorType&quot;:1,&quot;foreColorIndex&quot;:5,&quot;pos&quot;:0,&quot;transparency&quot;:0.33000001311302185},{&quot;brightness&quot;:0.800000011920929,&quot;colorType&quot;:1,&quot;foreColorIndex&quot;:5,&quot;pos&quot;:1,&quot;transparency&quot;:0.4699999988079071}],&quot;type&quot;:2},&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SHADOW_SCHEMECOLOR_INDEX" val="5"/>
  <p:tag name="KSO_WM_UNIT_TEXT_FILL_FORE_SCHEMECOLOR_INDEX" val="5"/>
  <p:tag name="KSO_WM_UNIT_TEXT_FILL_TYPE" val="1"/>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YOO_CHATSHAPE_TYPE" val="YOO_CHATSHAPE_CHILDDECORATE"/>
  <p:tag name="TAG_CONTENT_GROUPINDEX" val="1"/>
  <p:tag name="TAG_CONTENT_GROUPCOUNT" val="4"/>
  <p:tag name="TAG_CONTENT_DIAGRAM_INDEX" val="76b881e64f614d4c9a74edde6fbed963"/>
  <p:tag name="TAG_CONTENT_SUBINDEX" val="1"/>
  <p:tag name="TAG_CHATSHAPE_LINK" val="sp:子标题1"/>
</p:tagLst>
</file>

<file path=ppt/tags/tag83.xml><?xml version="1.0" encoding="utf-8"?>
<p:tagLst xmlns:a="http://schemas.openxmlformats.org/drawingml/2006/main" xmlns:r="http://schemas.openxmlformats.org/officeDocument/2006/relationships" xmlns:p="http://schemas.openxmlformats.org/presentationml/2006/main">
  <p:tag name="YOO_CHATSHAPE_TYPE" val="YOO_CHATSHAPE_NUM"/>
  <p:tag name="TAG_CONTENT_GROUPINDEX" val="1"/>
  <p:tag name="TAG_CONTENT_GROUPCOUNT" val="4"/>
  <p:tag name="TAG_CONTENT_DIAGRAM_INDEX" val="76b881e64f614d4c9a74edde6fbed963"/>
  <p:tag name="TAG_CONTENT_SUBINDEX" val="1"/>
</p:tagLst>
</file>

<file path=ppt/tags/tag84.xml><?xml version="1.0" encoding="utf-8"?>
<p:tagLst xmlns:a="http://schemas.openxmlformats.org/drawingml/2006/main" xmlns:r="http://schemas.openxmlformats.org/officeDocument/2006/relationships" xmlns:p="http://schemas.openxmlformats.org/presentationml/2006/main">
  <p:tag name="YOO_CHATSHAPE_TYPE" val="YOO_CHATSHAPE_CHILDTITLE"/>
  <p:tag name="TAG_CONTENT_GROUPINDEX" val="3"/>
  <p:tag name="TAG_CONTENT_GROUPCOUNT" val="4"/>
  <p:tag name="TAG_CONTENT_DIAGRAM_INDEX" val="76b881e64f614d4c9a74edde6fbed963"/>
  <p:tag name="TAG_CONTENT_SUBINDEX" val="3"/>
</p:tagLst>
</file>

<file path=ppt/tags/tag85.xml><?xml version="1.0" encoding="utf-8"?>
<p:tagLst xmlns:a="http://schemas.openxmlformats.org/drawingml/2006/main" xmlns:r="http://schemas.openxmlformats.org/officeDocument/2006/relationships" xmlns:p="http://schemas.openxmlformats.org/presentationml/2006/main">
  <p:tag name="YOO_CHATSHAPE_TYPE" val="YOO_CHATSHAPE_CHILDDECORATE"/>
  <p:tag name="TAG_CONTENT_GROUPINDEX" val="1"/>
  <p:tag name="TAG_CONTENT_GROUPCOUNT" val="4"/>
  <p:tag name="TAG_CONTENT_DIAGRAM_INDEX" val="76b881e64f614d4c9a74edde6fbed963"/>
  <p:tag name="TAG_CONTENT_SUBINDEX" val="1"/>
  <p:tag name="TAG_CHATSHAPE_LINK" val="sp:子标题1"/>
</p:tagLst>
</file>

<file path=ppt/tags/tag86.xml><?xml version="1.0" encoding="utf-8"?>
<p:tagLst xmlns:a="http://schemas.openxmlformats.org/drawingml/2006/main" xmlns:r="http://schemas.openxmlformats.org/officeDocument/2006/relationships" xmlns:p="http://schemas.openxmlformats.org/presentationml/2006/main">
  <p:tag name="YOO_CHATSHAPE_TYPE" val="YOO_CHATSHAPE_CHILDDECORATE"/>
  <p:tag name="TAG_CONTENT_GROUPINDEX" val="3"/>
  <p:tag name="TAG_CONTENT_GROUPCOUNT" val="4"/>
  <p:tag name="TAG_CONTENT_DIAGRAM_INDEX" val="76b881e64f614d4c9a74edde6fbed963"/>
  <p:tag name="TAG_CONTENT_SUBINDEX" val="3"/>
  <p:tag name="TAG_CHATSHAPE_LINK" val="sp:子标题3"/>
</p:tagLst>
</file>

<file path=ppt/tags/tag87.xml><?xml version="1.0" encoding="utf-8"?>
<p:tagLst xmlns:a="http://schemas.openxmlformats.org/drawingml/2006/main" xmlns:r="http://schemas.openxmlformats.org/officeDocument/2006/relationships" xmlns:p="http://schemas.openxmlformats.org/presentationml/2006/main">
  <p:tag name="YOO_CHATSHAPE_TYPE" val="YOO_CHATSHAPE_CHILDDECORATE"/>
  <p:tag name="TAG_CONTENT_GROUPINDEX" val="1"/>
  <p:tag name="TAG_CONTENT_GROUPCOUNT" val="4"/>
  <p:tag name="TAG_CONTENT_DIAGRAM_INDEX" val="76b881e64f614d4c9a74edde6fbed963"/>
  <p:tag name="TAG_CONTENT_SUBINDEX" val="1"/>
  <p:tag name="TAG_CHATSHAPE_LINK" val="sp:子标题1"/>
</p:tagLst>
</file>

<file path=ppt/tags/tag88.xml><?xml version="1.0" encoding="utf-8"?>
<p:tagLst xmlns:a="http://schemas.openxmlformats.org/drawingml/2006/main" xmlns:r="http://schemas.openxmlformats.org/officeDocument/2006/relationships" xmlns:p="http://schemas.openxmlformats.org/presentationml/2006/main">
  <p:tag name="YOO_CHATSHAPE_TYPE" val="YOO_CHATSHAPE_NUM"/>
  <p:tag name="TAG_CONTENT_GROUPINDEX" val="1"/>
  <p:tag name="TAG_CONTENT_GROUPCOUNT" val="4"/>
  <p:tag name="TAG_CONTENT_DIAGRAM_INDEX" val="76b881e64f614d4c9a74edde6fbed963"/>
  <p:tag name="TAG_CONTENT_SUBINDEX" val="1"/>
</p:tagLst>
</file>

<file path=ppt/tags/tag89.xml><?xml version="1.0" encoding="utf-8"?>
<p:tagLst xmlns:a="http://schemas.openxmlformats.org/drawingml/2006/main" xmlns:r="http://schemas.openxmlformats.org/officeDocument/2006/relationships" xmlns:p="http://schemas.openxmlformats.org/presentationml/2006/main">
  <p:tag name="YOO_CHATSHAPE_TYPE" val="YOO_CHATSHAPE_CHILDDECORATE"/>
  <p:tag name="TAG_CONTENT_GROUPINDEX" val="1"/>
  <p:tag name="TAG_CONTENT_GROUPCOUNT" val="4"/>
  <p:tag name="TAG_CONTENT_DIAGRAM_INDEX" val="76b881e64f614d4c9a74edde6fbed963"/>
  <p:tag name="TAG_CONTENT_SUBINDEX" val="1"/>
  <p:tag name="TAG_CHATSHAPE_LINK" val="sp:子标题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90.xml><?xml version="1.0" encoding="utf-8"?>
<p:tagLst xmlns:a="http://schemas.openxmlformats.org/drawingml/2006/main" xmlns:r="http://schemas.openxmlformats.org/officeDocument/2006/relationships" xmlns:p="http://schemas.openxmlformats.org/presentationml/2006/main">
  <p:tag name="YOO_CHATSHAPE_TYPE" val="YOO_CHATSHAPE_NUM"/>
  <p:tag name="TAG_CONTENT_GROUPINDEX" val="1"/>
  <p:tag name="TAG_CONTENT_GROUPCOUNT" val="4"/>
  <p:tag name="TAG_CONTENT_DIAGRAM_INDEX" val="76b881e64f614d4c9a74edde6fbed963"/>
  <p:tag name="TAG_CONTENT_SUBINDEX"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96_3*l_i*1_1"/>
  <p:tag name="KSO_WM_TEMPLATE_CATEGORY" val="diagram"/>
  <p:tag name="KSO_WM_TEMPLATE_INDEX" val="20231496"/>
  <p:tag name="KSO_WM_UNIT_LAYERLEVEL" val="1_1"/>
  <p:tag name="KSO_WM_TAG_VERSION" val="3.0"/>
  <p:tag name="KSO_WM_DIAGRAM_GROUP_CODE" val="l1-1"/>
  <p:tag name="KSO_WM_UNIT_TYPE" val="l_i"/>
  <p:tag name="KSO_WM_UNIT_INDEX" val="1_1"/>
  <p:tag name="KSO_WM_DIAGRAM_VERSION" val="3"/>
  <p:tag name="KSO_WM_DIAGRAM_COLOR_TRICK" val="1"/>
  <p:tag name="KSO_WM_DIAGRAM_COLOR_TEXT_CAN_REMOVE" val="n"/>
  <p:tag name="KSO_WM_UNIT_FILL_TYPE" val="3"/>
  <p:tag name="KSO_WM_DIAGRAM_MAX_ITEMCNT" val="5"/>
  <p:tag name="KSO_WM_DIAGRAM_MIN_ITEMCNT" val="2"/>
  <p:tag name="KSO_WM_DIAGRAM_VIRTUALLY_FRAME" val="{&quot;height&quot;:322.3,&quot;left&quot;:54.225006103515625,&quot;top&quot;:145.55,&quot;width&quot;:851.5499877929688}"/>
  <p:tag name="KSO_WM_DIAGRAM_COLOR_MATCH_VALUE" val="{&quot;shape&quot;:{&quot;fill&quot;:{&quot;gradient&quot;:[{&quot;brightness&quot;:0,&quot;colorType&quot;:1,&quot;foreColorIndex&quot;:5,&quot;pos&quot;:0.8500000238418579,&quot;transparency&quot;:1},{&quot;brightness&quot;:0,&quot;colorType&quot;:1,&quot;foreColorIndex&quot;:5,&quot;pos&quot;:0.15000000596046448,&quot;transparency&quot;:1},{&quot;brightness&quot;:0,&quot;colorType&quot;:1,&quot;foreColorIndex&quot;:5,&quot;pos&quot;:0.5099999904632568,&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96_3*l_i*1_3"/>
  <p:tag name="KSO_WM_TEMPLATE_CATEGORY" val="diagram"/>
  <p:tag name="KSO_WM_TEMPLATE_INDEX" val="20231496"/>
  <p:tag name="KSO_WM_UNIT_LAYERLEVEL" val="1_1"/>
  <p:tag name="KSO_WM_TAG_VERSION" val="3.0"/>
  <p:tag name="KSO_WM_DIAGRAM_GROUP_CODE" val="l1-1"/>
  <p:tag name="KSO_WM_UNIT_TYPE" val="l_i"/>
  <p:tag name="KSO_WM_UNIT_INDEX" val="1_3"/>
  <p:tag name="KSO_WM_DIAGRAM_VERSION" val="3"/>
  <p:tag name="KSO_WM_DIAGRAM_COLOR_TRICK" val="1"/>
  <p:tag name="KSO_WM_DIAGRAM_COLOR_TEXT_CAN_REMOVE" val="n"/>
  <p:tag name="KSO_WM_UNIT_FILL_TYPE" val="1"/>
  <p:tag name="KSO_WM_UNIT_FILL_FORE_SCHEMECOLOR_INDEX" val="14"/>
  <p:tag name="KSO_WM_UNIT_FILL_FORE_SCHEMECOLOR_INDEX_BRIGHTNESS" val="0"/>
  <p:tag name="KSO_WM_DIAGRAM_MAX_ITEMCNT" val="5"/>
  <p:tag name="KSO_WM_DIAGRAM_MIN_ITEMCNT" val="2"/>
  <p:tag name="KSO_WM_DIAGRAM_VIRTUALLY_FRAME" val="{&quot;height&quot;:322.3,&quot;left&quot;:54.225006103515625,&quot;top&quot;:145.55,&quot;width&quot;:851.5499877929688}"/>
  <p:tag name="KSO_WM_DIAGRAM_COLOR_MATCH_VALUE" val="{&quot;shape&quot;:{&quot;fill&quot;:{&quot;solid&quot;:{&quot;brightness&quot;:0,&quot;colorType&quot;:1,&quot;foreColorIndex&quot;:14,&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96_3*l_i*1_4"/>
  <p:tag name="KSO_WM_TEMPLATE_CATEGORY" val="diagram"/>
  <p:tag name="KSO_WM_TEMPLATE_INDEX" val="20231496"/>
  <p:tag name="KSO_WM_UNIT_LAYERLEVEL" val="1_1"/>
  <p:tag name="KSO_WM_TAG_VERSION" val="3.0"/>
  <p:tag name="KSO_WM_DIAGRAM_GROUP_CODE" val="l1-1"/>
  <p:tag name="KSO_WM_UNIT_TYPE" val="l_i"/>
  <p:tag name="KSO_WM_UNIT_INDEX" val="1_4"/>
  <p:tag name="KSO_WM_DIAGRAM_VERSION" val="3"/>
  <p:tag name="KSO_WM_DIAGRAM_COLOR_TRICK" val="1"/>
  <p:tag name="KSO_WM_DIAGRAM_COLOR_TEXT_CAN_REMOVE" val="n"/>
  <p:tag name="KSO_WM_UNIT_FILL_TYPE" val="3"/>
  <p:tag name="KSO_WM_DIAGRAM_MAX_ITEMCNT" val="5"/>
  <p:tag name="KSO_WM_DIAGRAM_MIN_ITEMCNT" val="2"/>
  <p:tag name="KSO_WM_DIAGRAM_VIRTUALLY_FRAME" val="{&quot;height&quot;:322.3,&quot;left&quot;:54.225006103515625,&quot;top&quot;:145.55,&quot;width&quot;:851.5499877929688}"/>
  <p:tag name="KSO_WM_DIAGRAM_COLOR_MATCH_VALUE" val="{&quot;shape&quot;:{&quot;fill&quot;:{&quot;gradient&quot;:[{&quot;brightness&quot;:0,&quot;colorType&quot;:1,&quot;foreColorIndex&quot;:5,&quot;pos&quot;:0.7400000095367432,&quot;transparency&quot;:0.15000000596046448},{&quot;brightness&quot;:0,&quot;colorType&quot;:1,&quot;foreColorIndex&quot;:5,&quot;pos&quot;:0.10000000149011612,&quot;transparency&quot;:0.6000000238418579}],&quot;type&quot;:3},&quot;glow&quot;:{&quot;colorType&quot;:0},&quot;line&quot;:{&quot;type&quot;:0},&quot;shadow&quot;:{&quot;brightness&quot;:-0.5,&quot;colorType&quot;:1,&quot;foreColorIndex&quot;:5,&quot;transparency&quot;:0.66000002622604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TEXT_FILL_FORE_SCHEMECOLOR_INDEX" val="2"/>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96_3*l_x*1_1"/>
  <p:tag name="KSO_WM_TEMPLATE_CATEGORY" val="diagram"/>
  <p:tag name="KSO_WM_TEMPLATE_INDEX" val="20231496"/>
  <p:tag name="KSO_WM_UNIT_LAYERLEVEL" val="1_1"/>
  <p:tag name="KSO_WM_TAG_VERSION" val="3.0"/>
  <p:tag name="KSO_WM_UNIT_VALUE" val="254*254"/>
  <p:tag name="KSO_WM_DIAGRAM_GROUP_CODE" val="l1-1"/>
  <p:tag name="KSO_WM_UNIT_TYPE" val="l_x"/>
  <p:tag name="KSO_WM_UNIT_INDEX" val="1_1"/>
  <p:tag name="KSO_WM_DIAGRAM_VERSION" val="3"/>
  <p:tag name="KSO_WM_DIAGRAM_COLOR_TRICK" val="1"/>
  <p:tag name="KSO_WM_DIAGRAM_COLOR_TEXT_CAN_REMOVE" val="n"/>
  <p:tag name="KSO_WM_DIAGRAM_MAX_ITEMCNT" val="5"/>
  <p:tag name="KSO_WM_DIAGRAM_MIN_ITEMCNT" val="2"/>
  <p:tag name="KSO_WM_DIAGRAM_VIRTUALLY_FRAME" val="{&quot;height&quot;:322.3,&quot;left&quot;:54.225006103515625,&quot;top&quot;:145.55,&quot;width&quot;:851.54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96_3*l_i*1_6"/>
  <p:tag name="KSO_WM_TEMPLATE_CATEGORY" val="diagram"/>
  <p:tag name="KSO_WM_TEMPLATE_INDEX" val="20231496"/>
  <p:tag name="KSO_WM_UNIT_LAYERLEVEL" val="1_1"/>
  <p:tag name="KSO_WM_TAG_VERSION" val="3.0"/>
  <p:tag name="KSO_WM_DIAGRAM_GROUP_CODE" val="l1-1"/>
  <p:tag name="KSO_WM_UNIT_TYPE" val="l_i"/>
  <p:tag name="KSO_WM_UNIT_INDEX" val="1_6"/>
  <p:tag name="KSO_WM_DIAGRAM_VERSION" val="3"/>
  <p:tag name="KSO_WM_DIAGRAM_COLOR_TRICK" val="1"/>
  <p:tag name="KSO_WM_DIAGRAM_COLOR_TEXT_CAN_REMOVE" val="n"/>
  <p:tag name="KSO_WM_DIAGRAM_MAX_ITEMCNT" val="5"/>
  <p:tag name="KSO_WM_DIAGRAM_MIN_ITEMCNT" val="2"/>
  <p:tag name="KSO_WM_DIAGRAM_VIRTUALLY_FRAME" val="{&quot;height&quot;:322.3,&quot;left&quot;:54.225006103515625,&quot;top&quot;:145.55,&quot;width&quot;:851.54998779296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3700000047683716}],&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408.3*360.2"/>
  <p:tag name="KSO_WM_SLIDE_POSITION" val="47.85*131.8"/>
  <p:tag name="KSO_WM_SLIDE_LAYOUT" val="a_β_l"/>
  <p:tag name="KSO_WM_SLIDE_LAYOUT_CNT" val="1_1_1"/>
  <p:tag name="KSO_WM_SPECIAL_SOURCE" val="bdnull"/>
  <p:tag name="KSO_WM_DIAGRAM_GROUP_CODE" val="l1-1"/>
  <p:tag name="KSO_WM_SLIDE_DIAGTYPE" val="l"/>
  <p:tag name="KSO_WM_TEMPLATE_INDEX" val="20231326"/>
  <p:tag name="KSO_WM_TEMPLATE_SUBCATEGORY" val="0"/>
  <p:tag name="KSO_WM_SLIDE_INDEX" val="1"/>
  <p:tag name="KSO_WM_TAG_VERSION" val="3.0"/>
  <p:tag name="KSO_WM_SLIDE_ID" val="custom20231326_1"/>
  <p:tag name="KSO_WM_SLIDE_ITEM_CNT" val="3"/>
  <p:tag name="RESOURCE_RECORD_KEY" val="{&quot;10&quot;:[4519016],&quot;65&quot;:[20231326]}"/>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3"/>
  <p:tag name="KSO_WM_UNIT_ID" val="diagram20235512_2*l_i*1_3"/>
  <p:tag name="KSO_WM_TEMPLATE_CATEGORY" val="diagram"/>
  <p:tag name="KSO_WM_TEMPLATE_INDEX" val="20235512"/>
  <p:tag name="KSO_WM_UNIT_LAYERLEVEL" val="1_1"/>
  <p:tag name="KSO_WM_TAG_VERSION" val="3.0"/>
  <p:tag name="KSO_WM_DIAGRAM_MAX_ITEMCNT" val="4"/>
  <p:tag name="KSO_WM_DIAGRAM_MIN_ITEMCNT" val="2"/>
  <p:tag name="KSO_WM_DIAGRAM_VIRTUALLY_FRAME" val="{&quot;height&quot;:609.6,&quot;left&quot;:25.25,&quot;top&quot;:9.2,&quot;width&quot;:692.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GROUP_CODE" val="l1-1"/>
  <p:tag name="KSO_WM_DIAGRAM_VERSION" val="3"/>
  <p:tag name="KSO_WM_DIAGRAM_COLOR_TRICK" val="1"/>
  <p:tag name="KSO_WM_DIAGRAM_COLOR_TEXT_CAN_REMOVE" val="n"/>
  <p:tag name="KSO_WM_UNIT_LINE_FORE_SCHEMECOLOR_INDEX" val="13"/>
  <p:tag name="KSO_WM_UNIT_LINE_FILL_TYPE" val="2"/>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2"/>
  <p:tag name="KSO_WM_UNIT_ID" val="diagram20235512_2*l_i*1_2"/>
  <p:tag name="KSO_WM_TEMPLATE_CATEGORY" val="diagram"/>
  <p:tag name="KSO_WM_TEMPLATE_INDEX" val="20235512"/>
  <p:tag name="KSO_WM_UNIT_LAYERLEVEL" val="1_1"/>
  <p:tag name="KSO_WM_TAG_VERSION" val="3.0"/>
  <p:tag name="KSO_WM_DIAGRAM_MAX_ITEMCNT" val="4"/>
  <p:tag name="KSO_WM_DIAGRAM_MIN_ITEMCNT" val="2"/>
  <p:tag name="KSO_WM_DIAGRAM_VIRTUALLY_FRAME" val="{&quot;height&quot;:609.6,&quot;left&quot;:25.25,&quot;top&quot;:9.2,&quot;width&quot;:692.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GROUP_CODE" val="l1-1"/>
  <p:tag name="KSO_WM_DIAGRAM_VERSION" val="3"/>
  <p:tag name="KSO_WM_DIAGRAM_COLOR_TRICK" val="1"/>
  <p:tag name="KSO_WM_DIAGRAM_COLOR_TEXT_CAN_REMOVE" val="n"/>
  <p:tag name="KSO_WM_UNIT_LINE_FORE_SCHEMECOLOR_INDEX" val="13"/>
  <p:tag name="KSO_WM_UNIT_LINE_FILL_TYPE" val="2"/>
  <p:tag name="KSO_WM_UNIT_USESOURCEFORMAT_APPLY" val="1"/>
</p:tagLst>
</file>

<file path=ppt/tags/tag99.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5512_2*l_h_f*1_3_1"/>
  <p:tag name="KSO_WM_TEMPLATE_CATEGORY" val="diagram"/>
  <p:tag name="KSO_WM_TEMPLATE_INDEX" val="20235512"/>
  <p:tag name="KSO_WM_UNIT_LAYERLEVEL" val="1_1_1"/>
  <p:tag name="KSO_WM_TAG_VERSION" val="3.0"/>
  <p:tag name="KSO_WM_UNIT_VALUE" val="54"/>
  <p:tag name="KSO_WM_DIAGRAM_MAX_ITEMCNT" val="4"/>
  <p:tag name="KSO_WM_DIAGRAM_MIN_ITEMCNT" val="2"/>
  <p:tag name="KSO_WM_DIAGRAM_VIRTUALLY_FRAME" val="{&quot;height&quot;:609.6,&quot;left&quot;:25.25,&quot;top&quot;:9.2,&quot;width&quot;:69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TEXT_TYPE" val="1"/>
  <p:tag name="KSO_WM_UNIT_SUBTYPE" val="a"/>
  <p:tag name="KSO_WM_UNIT_TEXT_LAYER_COUNT" val="1"/>
  <p:tag name="KSO_WM_BEAUTIFY_FLAG" val="#wm#"/>
  <p:tag name="KSO_WM_DIAGRAM_GROUP_CODE" val="l1-1"/>
  <p:tag name="KSO_WM_DIAGRAM_VERSION" val="3"/>
  <p:tag name="KSO_WM_DIAGRAM_COLOR_TRICK" val="1"/>
  <p:tag name="KSO_WM_DIAGRAM_COLOR_TEXT_CAN_REMOVE" val="n"/>
  <p:tag name="KSO_WM_UNIT_PRESET_TEXT" val="单击添加正文，文字是您思想的提炼，为了演示的良好效果。根据需要可酌情增减文字，以便观者准确理解您所传达的信息。"/>
  <p:tag name="KSO_WM_UNIT_TEXT_FILL_FORE_SCHEMECOLOR_INDEX" val="1"/>
  <p:tag name="KSO_WM_UNIT_TEXT_FILL_TYPE" val="1"/>
  <p:tag name="KSO_WM_UNIT_USESOURCEFORMAT_APPLY" val="1"/>
</p:tagLst>
</file>

<file path=ppt/theme/theme1.xml><?xml version="1.0" encoding="utf-8"?>
<a:theme xmlns:a="http://schemas.openxmlformats.org/drawingml/2006/main" name="2nd meeting of HEPS-TF International Advisory Committee">
  <a:themeElements>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HEPSTF">
      <a:majorFont>
        <a:latin typeface="Times New Roman"/>
        <a:ea typeface="微软雅黑"/>
        <a:cs typeface=""/>
      </a:majorFont>
      <a:minorFont>
        <a:latin typeface="Calibri"/>
        <a:ea typeface="微软雅黑"/>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简约学术汇报通用模板&#10;">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自定义 68">
      <a:majorFont>
        <a:latin typeface="MiSans Bold"/>
        <a:ea typeface="微软雅黑"/>
        <a:cs typeface=""/>
      </a:majorFont>
      <a:minorFont>
        <a:latin typeface="MiSans 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简约学术汇报通用模板&#10;">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自定义 68">
      <a:majorFont>
        <a:latin typeface="MiSans Bold"/>
        <a:ea typeface="微软雅黑"/>
        <a:cs typeface=""/>
      </a:majorFont>
      <a:minorFont>
        <a:latin typeface="MiSans 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2nd meeting of HEPS-TF International Advisory Committee">
  <a:themeElements>
    <a:clrScheme name="">
      <a:dk1>
        <a:srgbClr val="000000"/>
      </a:dk1>
      <a:lt1>
        <a:srgbClr val="FFFFFF"/>
      </a:lt1>
      <a:dk2>
        <a:srgbClr val="0B284E"/>
      </a:dk2>
      <a:lt2>
        <a:srgbClr val="F3F7FD"/>
      </a:lt2>
      <a:accent1>
        <a:srgbClr val="007ADD"/>
      </a:accent1>
      <a:accent2>
        <a:srgbClr val="444758"/>
      </a:accent2>
      <a:accent3>
        <a:srgbClr val="007ADD"/>
      </a:accent3>
      <a:accent4>
        <a:srgbClr val="444758"/>
      </a:accent4>
      <a:accent5>
        <a:srgbClr val="007ADD"/>
      </a:accent5>
      <a:accent6>
        <a:srgbClr val="444758"/>
      </a:accent6>
      <a:hlink>
        <a:srgbClr val="5FCBFB"/>
      </a:hlink>
      <a:folHlink>
        <a:srgbClr val="B759BC"/>
      </a:folHlink>
    </a:clrScheme>
    <a:fontScheme name="HEPSTF">
      <a:majorFont>
        <a:latin typeface="Times New Roman"/>
        <a:ea typeface="微软雅黑"/>
        <a:cs typeface=""/>
      </a:majorFont>
      <a:minorFont>
        <a:latin typeface="Calibri"/>
        <a:ea typeface="微软雅黑"/>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1269</TotalTime>
  <Words>3957</Words>
  <Application>Microsoft Office PowerPoint</Application>
  <PresentationFormat>宽屏</PresentationFormat>
  <Paragraphs>558</Paragraphs>
  <Slides>31</Slides>
  <Notes>24</Notes>
  <HiddenSlides>0</HiddenSlides>
  <MMClips>0</MMClips>
  <ScaleCrop>false</ScaleCrop>
  <HeadingPairs>
    <vt:vector size="8" baseType="variant">
      <vt:variant>
        <vt:lpstr>已用的字体</vt:lpstr>
      </vt:variant>
      <vt:variant>
        <vt:i4>17</vt:i4>
      </vt:variant>
      <vt:variant>
        <vt:lpstr>主题</vt:lpstr>
      </vt:variant>
      <vt:variant>
        <vt:i4>4</vt:i4>
      </vt:variant>
      <vt:variant>
        <vt:lpstr>嵌入 OLE 服务器</vt:lpstr>
      </vt:variant>
      <vt:variant>
        <vt:i4>1</vt:i4>
      </vt:variant>
      <vt:variant>
        <vt:lpstr>幻灯片标题</vt:lpstr>
      </vt:variant>
      <vt:variant>
        <vt:i4>31</vt:i4>
      </vt:variant>
    </vt:vector>
  </HeadingPairs>
  <TitlesOfParts>
    <vt:vector size="53" baseType="lpstr">
      <vt:lpstr>Inter</vt:lpstr>
      <vt:lpstr>MiSans Bold</vt:lpstr>
      <vt:lpstr>等线</vt:lpstr>
      <vt:lpstr>黑体</vt:lpstr>
      <vt:lpstr>楷体</vt:lpstr>
      <vt:lpstr>思源黑体 CN Regular</vt:lpstr>
      <vt:lpstr>宋体</vt:lpstr>
      <vt:lpstr>微软雅黑</vt:lpstr>
      <vt:lpstr>微软雅黑 (正文)</vt:lpstr>
      <vt:lpstr>Arial</vt:lpstr>
      <vt:lpstr>Calibri</vt:lpstr>
      <vt:lpstr>Cambria</vt:lpstr>
      <vt:lpstr>Rockwell Extra Bold</vt:lpstr>
      <vt:lpstr>Segoe UI</vt:lpstr>
      <vt:lpstr>Times New Roman</vt:lpstr>
      <vt:lpstr>Wingdings</vt:lpstr>
      <vt:lpstr>Wingdings 2</vt:lpstr>
      <vt:lpstr>2nd meeting of HEPS-TF International Advisory Committee</vt:lpstr>
      <vt:lpstr>简约学术汇报通用模板
</vt:lpstr>
      <vt:lpstr>1_简约学术汇报通用模板
</vt:lpstr>
      <vt:lpstr>1_2nd meeting of HEPS-TF International Advisory Committee</vt:lpstr>
      <vt:lpstr>Visio</vt:lpstr>
      <vt:lpstr>高能物理大规模数据传输 技术研究和应用</vt:lpstr>
      <vt:lpstr>目录</vt:lpstr>
      <vt:lpstr>大科学装置-大科学数据</vt:lpstr>
      <vt:lpstr>PowerPoint 演示文稿</vt:lpstr>
      <vt:lpstr>大科学装置-大科学数据</vt:lpstr>
      <vt:lpstr>数据传输关联科研要素</vt:lpstr>
      <vt:lpstr>科研要素-科学数据管理</vt:lpstr>
      <vt:lpstr>科研要素-高性能网络</vt:lpstr>
      <vt:lpstr>科研要素-大规模数据存储</vt:lpstr>
      <vt:lpstr>科研要素-协议、数据文件</vt:lpstr>
      <vt:lpstr>数据传输需求背景</vt:lpstr>
      <vt:lpstr>数据传输需求背景- 光子科学</vt:lpstr>
      <vt:lpstr>数据传输需求背景-天体和粒子物理</vt:lpstr>
      <vt:lpstr>数据传输系统架构</vt:lpstr>
      <vt:lpstr>PowerPoint 演示文稿</vt:lpstr>
      <vt:lpstr>传输任务获取-多源DAQ接口</vt:lpstr>
      <vt:lpstr>模块功能-消息队列</vt:lpstr>
      <vt:lpstr>模块功能-数据传输</vt:lpstr>
      <vt:lpstr>模块功能-集群管理</vt:lpstr>
      <vt:lpstr>模块功能-日志监控</vt:lpstr>
      <vt:lpstr>模块功能-消息通知</vt:lpstr>
      <vt:lpstr>PowerPoint 演示文稿</vt:lpstr>
      <vt:lpstr>部署及应用效果(1)-光源类装置</vt:lpstr>
      <vt:lpstr>       数据服务高速下载客户端</vt:lpstr>
      <vt:lpstr>数据服务-数据下载终端</vt:lpstr>
      <vt:lpstr>部署及应用效果(2)-JUNO/LHAASO</vt:lpstr>
      <vt:lpstr>部署及应用效果(3)-ALICPT/基因组</vt:lpstr>
      <vt:lpstr>部署及应用效果总结</vt:lpstr>
      <vt:lpstr>基于网格的数据传输计划</vt:lpstr>
      <vt:lpstr>总结和展望</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Ning ZHAO</dc:creator>
  <cp:lastModifiedBy>alan alan</cp:lastModifiedBy>
  <cp:revision>900</cp:revision>
  <dcterms:created xsi:type="dcterms:W3CDTF">2018-11-27T08:21:00Z</dcterms:created>
  <dcterms:modified xsi:type="dcterms:W3CDTF">2025-08-27T02:08:29Z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E1AD7AAC18664771A22081743B364BB9_13</vt:lpwstr>
  </property>
</Properties>
</file>