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Lst>
  <p:sldSz cx="12192000" cy="6858000"/>
  <p:notesSz cx="6858000" cy="9144000"/>
  <p:defaultTextStyle>
    <a:defPPr>
      <a:defRPr lang="en-US"/>
    </a:defPPr>
    <a:lvl1pPr marL="0" algn="l" defTabSz="457200" rtl="0">
      <a:defRPr sz="1800">
        <a:solidFill>
          <a:schemeClr val="tx1"/>
        </a:solidFill>
        <a:latin typeface="+mn-lt"/>
        <a:ea typeface="+mn-ea"/>
        <a:cs typeface="+mn-cs"/>
      </a:defRPr>
    </a:lvl1pPr>
    <a:lvl2pPr marL="457200" algn="l" defTabSz="457200" rtl="0">
      <a:defRPr sz="1800">
        <a:solidFill>
          <a:schemeClr val="tx1"/>
        </a:solidFill>
        <a:latin typeface="+mn-lt"/>
        <a:ea typeface="+mn-ea"/>
        <a:cs typeface="+mn-cs"/>
      </a:defRPr>
    </a:lvl2pPr>
    <a:lvl3pPr marL="914400" algn="l" defTabSz="457200" rtl="0">
      <a:defRPr sz="1800">
        <a:solidFill>
          <a:schemeClr val="tx1"/>
        </a:solidFill>
        <a:latin typeface="+mn-lt"/>
        <a:ea typeface="+mn-ea"/>
        <a:cs typeface="+mn-cs"/>
      </a:defRPr>
    </a:lvl3pPr>
    <a:lvl4pPr marL="1371600" algn="l" defTabSz="457200" rtl="0">
      <a:defRPr sz="1800">
        <a:solidFill>
          <a:schemeClr val="tx1"/>
        </a:solidFill>
        <a:latin typeface="+mn-lt"/>
        <a:ea typeface="+mn-ea"/>
        <a:cs typeface="+mn-cs"/>
      </a:defRPr>
    </a:lvl4pPr>
    <a:lvl5pPr marL="1828800" algn="l" defTabSz="457200" rtl="0">
      <a:defRPr sz="1800">
        <a:solidFill>
          <a:schemeClr val="tx1"/>
        </a:solidFill>
        <a:latin typeface="+mn-lt"/>
        <a:ea typeface="+mn-ea"/>
        <a:cs typeface="+mn-cs"/>
      </a:defRPr>
    </a:lvl5pPr>
    <a:lvl6pPr marL="2286000" algn="l" defTabSz="457200" rtl="0">
      <a:defRPr sz="1800">
        <a:solidFill>
          <a:schemeClr val="tx1"/>
        </a:solidFill>
        <a:latin typeface="+mn-lt"/>
        <a:ea typeface="+mn-ea"/>
        <a:cs typeface="+mn-cs"/>
      </a:defRPr>
    </a:lvl6pPr>
    <a:lvl7pPr marL="2743200" algn="l" defTabSz="457200" rtl="0">
      <a:defRPr sz="1800">
        <a:solidFill>
          <a:schemeClr val="tx1"/>
        </a:solidFill>
        <a:latin typeface="+mn-lt"/>
        <a:ea typeface="+mn-ea"/>
        <a:cs typeface="+mn-cs"/>
      </a:defRPr>
    </a:lvl7pPr>
    <a:lvl8pPr marL="3200400" algn="l" defTabSz="457200" rtl="0">
      <a:defRPr sz="1800">
        <a:solidFill>
          <a:schemeClr val="tx1"/>
        </a:solidFill>
        <a:latin typeface="+mn-lt"/>
        <a:ea typeface="+mn-ea"/>
        <a:cs typeface="+mn-cs"/>
      </a:defRPr>
    </a:lvl8pPr>
    <a:lvl9pPr marL="3657600" algn="l" defTabSz="457200" rtl="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111915-BE36-4E01-A7E5-04B1672EAD32}">
  <a:tblStyle styleId="{5A111915-BE36-4E01-A7E5-04B1672EAD32}" styleName="Light Style 2 - Accent 5">
    <a:wholeTbl>
      <a:tcTxStyle>
        <a:fontRef idx="minor">
          <a:prstClr val="black"/>
        </a:fontRef>
        <a:schemeClr val="dk1"/>
      </a:tcTxStyle>
      <a:tcStyle>
        <a:tcBdr>
          <a:left>
            <a:ln w="12700">
              <a:solidFill>
                <a:schemeClr val="accent5"/>
              </a:solidFill>
            </a:ln>
          </a:left>
          <a:right>
            <a:ln w="12700">
              <a:solidFill>
                <a:schemeClr val="accent5"/>
              </a:solidFill>
            </a:ln>
          </a:right>
          <a:top>
            <a:ln w="12700">
              <a:solidFill>
                <a:schemeClr val="accent5"/>
              </a:solidFill>
            </a:ln>
          </a:top>
          <a:bottom>
            <a:ln w="12700">
              <a:solidFill>
                <a:schemeClr val="accent5"/>
              </a:solidFill>
            </a:ln>
          </a:bottom>
          <a:insideH>
            <a:ln>
              <a:noFill/>
            </a:ln>
          </a:insideH>
          <a:insideV>
            <a:ln>
              <a:noFill/>
            </a:ln>
          </a:insideV>
        </a:tcBdr>
        <a:fill>
          <a:solidFill>
            <a:schemeClr val="lt1"/>
          </a:solidFill>
        </a:fill>
      </a:tcStyle>
    </a:wholeTbl>
    <a:band1H>
      <a:tcStyle>
        <a:tcBdr>
          <a:top>
            <a:ln w="12700">
              <a:solidFill>
                <a:schemeClr val="accent5"/>
              </a:solidFill>
            </a:ln>
          </a:top>
          <a:bottom>
            <a:ln w="12700">
              <a:solidFill>
                <a:schemeClr val="accent5"/>
              </a:solidFill>
            </a:ln>
          </a:bottom>
        </a:tcBdr>
        <a:fill>
          <a:solidFill>
            <a:schemeClr val="lt1"/>
          </a:solidFill>
        </a:fill>
      </a:tcStyle>
    </a:band1H>
    <a:band2H>
      <a:tcStyle>
        <a:tcBdr/>
      </a:tcStyle>
    </a:band2H>
    <a:band1V>
      <a:tcStyle>
        <a:tcBdr>
          <a:left>
            <a:ln w="12700">
              <a:solidFill>
                <a:schemeClr val="accent5"/>
              </a:solidFill>
            </a:ln>
          </a:left>
          <a:right>
            <a:ln w="12700">
              <a:solidFill>
                <a:schemeClr val="accent5"/>
              </a:solidFill>
            </a:ln>
          </a:right>
        </a:tcBdr>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5"/>
              </a:solidFill>
            </a:ln>
          </a:top>
        </a:tcBdr>
        <a:fill>
          <a:solidFill>
            <a:schemeClr val="lt1"/>
          </a:solidFill>
        </a:fill>
      </a:tcStyle>
    </a:lastRow>
    <a:seCell>
      <a:tcStyle>
        <a:tcBdr/>
      </a:tcStyle>
    </a:seCell>
    <a:swCell>
      <a:tcStyle>
        <a:tcBdr/>
      </a:tcStyle>
    </a:swCell>
    <a:firstRow>
      <a:tcTxStyle b="on">
        <a:fontRef idx="minor">
          <a:prstClr val="black"/>
        </a:fontRef>
        <a:schemeClr val="lt1"/>
      </a:tcTxStyle>
      <a:tcStyle>
        <a:tcBdr>
          <a:bottom>
            <a:ln w="12700">
              <a:solidFill>
                <a:schemeClr val="accent5"/>
              </a:solidFill>
            </a:ln>
          </a:bottom>
        </a:tcBdr>
        <a:fill>
          <a:solidFill>
            <a:schemeClr val="accent5"/>
          </a:solidFill>
        </a:fill>
      </a:tcStyle>
    </a:firstRow>
    <a:neCell>
      <a:tcStyle>
        <a:tcBdr/>
      </a:tcStyle>
    </a:neCell>
    <a:nwCell>
      <a:tcStyle>
        <a:tcBdr/>
      </a:tcStyle>
    </a:nwCell>
  </a:tblStyle>
  <a:tblStyle styleId="{8FD4443E-F989-4FC4-A0C8-D5A2AF1F390B}" styleName="Dark Style 1 - Accent 5">
    <a:wholeTbl>
      <a:tcTxStyle>
        <a:fontRef idx="minor">
          <a:prstClr val="black"/>
        </a:fontRef>
        <a:schemeClr val="lt1"/>
      </a:tcTxStyle>
      <a:tcStyle>
        <a:tcBdr>
          <a:left>
            <a:ln>
              <a:noFill/>
            </a:ln>
          </a:left>
          <a:right>
            <a:ln>
              <a:noFill/>
            </a:ln>
          </a:right>
          <a:top>
            <a:ln>
              <a:noFill/>
            </a:ln>
          </a:top>
          <a:bottom>
            <a:ln>
              <a:noFill/>
            </a:ln>
          </a:bottom>
          <a:insideH>
            <a:ln w="12700">
              <a:solidFill>
                <a:schemeClr val="accent5"/>
              </a:solidFill>
            </a:ln>
          </a:insideH>
          <a:insideV>
            <a:ln>
              <a:noFill/>
            </a:ln>
          </a:insideV>
        </a:tcBdr>
        <a:fill>
          <a:solidFill>
            <a:schemeClr val="accent5"/>
          </a:solidFill>
        </a:fill>
      </a:tcStyle>
    </a:wholeTbl>
    <a:band1H>
      <a:tcStyle>
        <a:tcBdr/>
        <a:fill>
          <a:solidFill>
            <a:schemeClr val="accent5">
              <a:shade val="60000"/>
            </a:schemeClr>
          </a:solidFill>
        </a:fill>
      </a:tcStyle>
    </a:band1H>
    <a:band2H>
      <a:tcStyle>
        <a:tcBdr/>
      </a:tcStyle>
    </a:band2H>
    <a:band1V>
      <a:tcStyle>
        <a:tcBdr/>
        <a:fill>
          <a:solidFill>
            <a:schemeClr val="accent5">
              <a:shade val="60000"/>
            </a:schemeClr>
          </a:solidFill>
        </a:fill>
      </a:tcStyle>
    </a:band1V>
    <a:band2V>
      <a:tcStyle>
        <a:tcBdr/>
      </a:tcStyle>
    </a:band2V>
    <a:lastCol>
      <a:tcTxStyle b="on">
        <a:fontRef idx="minor">
          <a:prstClr val="black"/>
        </a:fontRef>
        <a:schemeClr val="lt1"/>
      </a:tcTxStyle>
      <a:tcStyle>
        <a:tcBdr>
          <a:left>
            <a:ln w="38100">
              <a:solidFill>
                <a:schemeClr val="lt1"/>
              </a:solidFill>
            </a:ln>
          </a:left>
          <a:right>
            <a:ln>
              <a:noFill/>
            </a:ln>
          </a:right>
        </a:tcBdr>
        <a:fill>
          <a:solidFill>
            <a:schemeClr val="accent5">
              <a:shade val="60000"/>
            </a:schemeClr>
          </a:solidFill>
        </a:fill>
      </a:tcStyle>
    </a:lastCol>
    <a:firstCol>
      <a:tcTxStyle b="on">
        <a:fontRef idx="minor">
          <a:prstClr val="black"/>
        </a:fontRef>
        <a:schemeClr val="lt1"/>
      </a:tcTxStyle>
      <a:tcStyle>
        <a:tcBdr>
          <a:right>
            <a:ln w="38100">
              <a:solidFill>
                <a:schemeClr val="lt1"/>
              </a:solidFill>
            </a:ln>
          </a:right>
        </a:tcBdr>
        <a:fill>
          <a:solidFill>
            <a:schemeClr val="accent5">
              <a:shade val="60000"/>
            </a:schemeClr>
          </a:solidFill>
        </a:fill>
      </a:tcStyle>
    </a:firstCol>
    <a:lastRow>
      <a:tcTxStyle b="on">
        <a:fontRef idx="minor">
          <a:prstClr val="black"/>
        </a:fontRef>
        <a:schemeClr val="lt1"/>
      </a:tcTxStyle>
      <a:tcStyle>
        <a:tcBdr>
          <a:top>
            <a:ln w="38100">
              <a:solidFill>
                <a:schemeClr val="lt1"/>
              </a:solidFill>
            </a:ln>
          </a:top>
        </a:tcBdr>
        <a:fill>
          <a:solidFill>
            <a:schemeClr val="accent5">
              <a:shade val="40000"/>
            </a:schemeClr>
          </a:solidFill>
        </a:fill>
      </a:tcStyle>
    </a:lastRow>
    <a:seCell>
      <a:tcStyle>
        <a:tcBdr/>
      </a:tcStyle>
    </a:seCell>
    <a:swCell>
      <a:tcStyle>
        <a:tcBdr/>
      </a:tcStyle>
    </a:swCell>
    <a:firstRow>
      <a:tcStyle>
        <a:tcBdr>
          <a:bottom>
            <a:ln w="38100">
              <a:solidFill>
                <a:schemeClr val="lt1"/>
              </a:solidFill>
            </a:ln>
          </a:bottom>
        </a:tcBdr>
        <a:fill>
          <a:solidFill>
            <a:schemeClr val="dk1"/>
          </a:solidFill>
        </a:fill>
      </a:tcStyle>
    </a:firstRow>
    <a:neCell>
      <a:tcStyle>
        <a:tcBdr/>
      </a:tcStyle>
    </a:neCell>
    <a:nwCell>
      <a:tcStyle>
        <a:tcBdr/>
      </a:tcStyle>
    </a:nwCell>
  </a:tblStyle>
  <a:tblStyle styleId="{BDBED569-4797-4DF1-A0F4-6AAB3CD982D8}" styleName="Light Style 3 - Accent 5">
    <a:wholeTbl>
      <a:tcTxStyle>
        <a:fontRef idx="minor">
          <a:prstClr val="black"/>
        </a:fontRef>
        <a:schemeClr val="dk1"/>
      </a:tcTxStyle>
      <a:tcStyle>
        <a:tcBdr>
          <a:left>
            <a:ln w="12700">
              <a:solidFill>
                <a:schemeClr val="accent5"/>
              </a:solidFill>
            </a:ln>
          </a:left>
          <a:right>
            <a:ln w="12700">
              <a:solidFill>
                <a:schemeClr val="accent5"/>
              </a:solidFill>
            </a:ln>
          </a:right>
          <a:top>
            <a:ln w="12700">
              <a:solidFill>
                <a:schemeClr val="accent5"/>
              </a:solidFill>
            </a:ln>
          </a:top>
          <a:bottom>
            <a:ln w="12700">
              <a:solidFill>
                <a:schemeClr val="accent5"/>
              </a:solidFill>
            </a:ln>
          </a:bottom>
          <a:insideH>
            <a:ln w="12700">
              <a:solidFill>
                <a:schemeClr val="accent5"/>
              </a:solidFill>
            </a:ln>
          </a:insideH>
          <a:insideV>
            <a:ln w="12700">
              <a:solidFill>
                <a:schemeClr val="accent5"/>
              </a:solidFill>
            </a:ln>
          </a:insideV>
        </a:tcBdr>
        <a:fill>
          <a:solidFill>
            <a:schemeClr val="lt1"/>
          </a:solidFill>
        </a:fill>
      </a:tcStyle>
    </a:wholeTbl>
    <a:band1H>
      <a:tcStyle>
        <a:tcBdr/>
        <a:fill>
          <a:solidFill>
            <a:schemeClr val="accent5">
              <a:tint val="20000"/>
            </a:schemeClr>
          </a:solidFill>
        </a:fill>
      </a:tcStyle>
    </a:band1H>
    <a:band2H>
      <a:tcStyle>
        <a:tcBdr/>
      </a:tcStyle>
    </a:band2H>
    <a:band1V>
      <a:tcStyle>
        <a:tcBdr/>
        <a:fill>
          <a:solidFill>
            <a:schemeClr val="accent5">
              <a:tint val="2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5"/>
              </a:solidFill>
            </a:ln>
          </a:top>
        </a:tcBdr>
      </a:tcStyle>
    </a:lastRow>
    <a:seCell>
      <a:tcStyle>
        <a:tcBdr/>
      </a:tcStyle>
    </a:seCell>
    <a:swCell>
      <a:tcStyle>
        <a:tcBdr/>
      </a:tcStyle>
    </a:swCell>
    <a:firstRow>
      <a:tcTxStyle b="on">
        <a:fontRef idx="minor">
          <a:prstClr val="black"/>
        </a:fontRef>
        <a:schemeClr val="dk1"/>
      </a:tcTxStyle>
      <a:tcStyle>
        <a:tcBdr>
          <a:bottom>
            <a:ln w="38100">
              <a:solidFill>
                <a:schemeClr val="accent5"/>
              </a:solidFill>
            </a:ln>
          </a:bottom>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4" d="100"/>
          <a:sy n="84" d="100"/>
        </p:scale>
        <p:origin x="629" y="8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920125003" name="页眉占位符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zh-CN"/>
          </a:p>
        </p:txBody>
      </p:sp>
      <p:sp>
        <p:nvSpPr>
          <p:cNvPr id="580765366" name="日期占位符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FA6E75B0-D92E-47D1-A772-FE1223B2BBEC}" type="datetimeFigureOut">
              <a:rPr lang="en-US" altLang="zh-CN"/>
              <a:t>2025/8/26</a:t>
            </a:fld>
            <a:endParaRPr lang="zh-CN"/>
          </a:p>
        </p:txBody>
      </p:sp>
      <p:sp>
        <p:nvSpPr>
          <p:cNvPr id="973713045" name="幻灯片图像占位符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zh-CN"/>
          </a:p>
        </p:txBody>
      </p:sp>
      <p:sp>
        <p:nvSpPr>
          <p:cNvPr id="811266047" name="备注占位符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a:p>
        </p:txBody>
      </p:sp>
      <p:sp>
        <p:nvSpPr>
          <p:cNvPr id="1835272798" name="页脚占位符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zh-CN"/>
          </a:p>
        </p:txBody>
      </p:sp>
      <p:sp>
        <p:nvSpPr>
          <p:cNvPr id="1200390637" name="灯片编号占位符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772A0D39-727E-4F26-8E21-A18B4F9121A5}" type="slidenum">
              <a:rPr lang="zh-CN"/>
              <a:t>‹#›</a:t>
            </a:fld>
            <a:endParaRPr lang="zh-CN"/>
          </a:p>
        </p:txBody>
      </p:sp>
    </p:spTree>
    <p:extLst>
      <p:ext uri="{BB962C8B-B14F-4D97-AF65-F5344CB8AC3E}">
        <p14:creationId xmlns:p14="http://schemas.microsoft.com/office/powerpoint/2010/main" val="119286794"/>
      </p:ext>
    </p:extLst>
  </p:cSld>
  <p:clrMap bg1="lt1" tx1="dk1" bg2="lt2" tx2="dk2" accent1="accent1" accent2="accent2" accent3="accent3" accent4="accent4" accent5="accent5" accent6="accent6" hlink="hlink" folHlink="folHlink"/>
  <p:notesStyle>
    <a:lvl1pPr marL="0" algn="l" defTabSz="914400" rtl="0">
      <a:defRPr sz="1200">
        <a:solidFill>
          <a:schemeClr val="tx1"/>
        </a:solidFill>
        <a:latin typeface="+mn-lt"/>
        <a:ea typeface="+mn-ea"/>
        <a:cs typeface="+mn-cs"/>
      </a:defRPr>
    </a:lvl1pPr>
    <a:lvl2pPr marL="457200" algn="l" defTabSz="914400" rtl="0">
      <a:defRPr sz="1200">
        <a:solidFill>
          <a:schemeClr val="tx1"/>
        </a:solidFill>
        <a:latin typeface="+mn-lt"/>
        <a:ea typeface="+mn-ea"/>
        <a:cs typeface="+mn-cs"/>
      </a:defRPr>
    </a:lvl2pPr>
    <a:lvl3pPr marL="914400" algn="l" defTabSz="914400" rtl="0">
      <a:defRPr sz="1200">
        <a:solidFill>
          <a:schemeClr val="tx1"/>
        </a:solidFill>
        <a:latin typeface="+mn-lt"/>
        <a:ea typeface="+mn-ea"/>
        <a:cs typeface="+mn-cs"/>
      </a:defRPr>
    </a:lvl3pPr>
    <a:lvl4pPr marL="1371600" algn="l" defTabSz="914400" rtl="0">
      <a:defRPr sz="1200">
        <a:solidFill>
          <a:schemeClr val="tx1"/>
        </a:solidFill>
        <a:latin typeface="+mn-lt"/>
        <a:ea typeface="+mn-ea"/>
        <a:cs typeface="+mn-cs"/>
      </a:defRPr>
    </a:lvl4pPr>
    <a:lvl5pPr marL="1828800" algn="l" defTabSz="914400" rtl="0">
      <a:defRPr sz="1200">
        <a:solidFill>
          <a:schemeClr val="tx1"/>
        </a:solidFill>
        <a:latin typeface="+mn-lt"/>
        <a:ea typeface="+mn-ea"/>
        <a:cs typeface="+mn-cs"/>
      </a:defRPr>
    </a:lvl5pPr>
    <a:lvl6pPr marL="2286000" algn="l" defTabSz="914400" rtl="0">
      <a:defRPr sz="1200">
        <a:solidFill>
          <a:schemeClr val="tx1"/>
        </a:solidFill>
        <a:latin typeface="+mn-lt"/>
        <a:ea typeface="+mn-ea"/>
        <a:cs typeface="+mn-cs"/>
      </a:defRPr>
    </a:lvl6pPr>
    <a:lvl7pPr marL="2743200" algn="l" defTabSz="914400" rtl="0">
      <a:defRPr sz="1200">
        <a:solidFill>
          <a:schemeClr val="tx1"/>
        </a:solidFill>
        <a:latin typeface="+mn-lt"/>
        <a:ea typeface="+mn-ea"/>
        <a:cs typeface="+mn-cs"/>
      </a:defRPr>
    </a:lvl7pPr>
    <a:lvl8pPr marL="3200400" algn="l" defTabSz="914400" rtl="0">
      <a:defRPr sz="1200">
        <a:solidFill>
          <a:schemeClr val="tx1"/>
        </a:solidFill>
        <a:latin typeface="+mn-lt"/>
        <a:ea typeface="+mn-ea"/>
        <a:cs typeface="+mn-cs"/>
      </a:defRPr>
    </a:lvl8pPr>
    <a:lvl9pPr marL="3657600" algn="l" defTabSz="914400" rtl="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D0A235B-1289-7B08-AE17-26A2C71C6ADF}" type="slidenum">
              <a:rPr/>
              <a:t>1</a:t>
            </a:fld>
            <a:endParaRPr/>
          </a:p>
        </p:txBody>
      </p:sp>
    </p:spTree>
    <p:extLst>
      <p:ext uri="{BB962C8B-B14F-4D97-AF65-F5344CB8AC3E}">
        <p14:creationId xmlns:p14="http://schemas.microsoft.com/office/powerpoint/2010/main" val="128971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B53202E-92E0-491D-0EAE-05B98C7B5B01}" type="slidenum">
              <a:rPr/>
              <a:t>10</a:t>
            </a:fld>
            <a:endParaRPr/>
          </a:p>
        </p:txBody>
      </p:sp>
    </p:spTree>
    <p:extLst>
      <p:ext uri="{BB962C8B-B14F-4D97-AF65-F5344CB8AC3E}">
        <p14:creationId xmlns:p14="http://schemas.microsoft.com/office/powerpoint/2010/main" val="3708763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D282980-441C-6B97-DC6A-862E7CE593D1}" type="slidenum">
              <a:rPr/>
              <a:t>11</a:t>
            </a:fld>
            <a:endParaRPr/>
          </a:p>
        </p:txBody>
      </p:sp>
    </p:spTree>
    <p:extLst>
      <p:ext uri="{BB962C8B-B14F-4D97-AF65-F5344CB8AC3E}">
        <p14:creationId xmlns:p14="http://schemas.microsoft.com/office/powerpoint/2010/main" val="416174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DBEE290-BC6C-B6A5-1271-9C10C1BC6198}" type="slidenum">
              <a:rPr/>
              <a:t>12</a:t>
            </a:fld>
            <a:endParaRPr/>
          </a:p>
        </p:txBody>
      </p:sp>
    </p:spTree>
    <p:extLst>
      <p:ext uri="{BB962C8B-B14F-4D97-AF65-F5344CB8AC3E}">
        <p14:creationId xmlns:p14="http://schemas.microsoft.com/office/powerpoint/2010/main" val="3968550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52205E6-B811-50C3-AD0E-58CA5F924DD2}" type="slidenum">
              <a:rPr/>
              <a:t>13</a:t>
            </a:fld>
            <a:endParaRPr/>
          </a:p>
        </p:txBody>
      </p:sp>
    </p:spTree>
    <p:extLst>
      <p:ext uri="{BB962C8B-B14F-4D97-AF65-F5344CB8AC3E}">
        <p14:creationId xmlns:p14="http://schemas.microsoft.com/office/powerpoint/2010/main" val="2979495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04B04E0-3887-244F-BA83-C57711E405DE}" type="slidenum">
              <a:rPr/>
              <a:t>14</a:t>
            </a:fld>
            <a:endParaRPr/>
          </a:p>
        </p:txBody>
      </p:sp>
    </p:spTree>
    <p:extLst>
      <p:ext uri="{BB962C8B-B14F-4D97-AF65-F5344CB8AC3E}">
        <p14:creationId xmlns:p14="http://schemas.microsoft.com/office/powerpoint/2010/main" val="356858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F5E347D-55CE-E882-69A5-4B1232111E71}" type="slidenum">
              <a:rPr/>
              <a:t>15</a:t>
            </a:fld>
            <a:endParaRPr/>
          </a:p>
        </p:txBody>
      </p:sp>
    </p:spTree>
    <p:extLst>
      <p:ext uri="{BB962C8B-B14F-4D97-AF65-F5344CB8AC3E}">
        <p14:creationId xmlns:p14="http://schemas.microsoft.com/office/powerpoint/2010/main" val="3918595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5A60D2A-1DAE-2C73-769B-932FB84EAECA}" type="slidenum">
              <a:rPr/>
              <a:t>16</a:t>
            </a:fld>
            <a:endParaRPr/>
          </a:p>
        </p:txBody>
      </p:sp>
    </p:spTree>
    <p:extLst>
      <p:ext uri="{BB962C8B-B14F-4D97-AF65-F5344CB8AC3E}">
        <p14:creationId xmlns:p14="http://schemas.microsoft.com/office/powerpoint/2010/main" val="309996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F666AD1-21DF-96F8-4D76-944954AB956C}" type="slidenum">
              <a:rPr/>
              <a:t>17</a:t>
            </a:fld>
            <a:endParaRPr/>
          </a:p>
        </p:txBody>
      </p:sp>
    </p:spTree>
    <p:extLst>
      <p:ext uri="{BB962C8B-B14F-4D97-AF65-F5344CB8AC3E}">
        <p14:creationId xmlns:p14="http://schemas.microsoft.com/office/powerpoint/2010/main" val="202748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3FAEAC0-A39E-427D-FD7D-940406039E14}" type="slidenum">
              <a:rPr/>
              <a:t>18</a:t>
            </a:fld>
            <a:endParaRPr/>
          </a:p>
        </p:txBody>
      </p:sp>
    </p:spTree>
    <p:extLst>
      <p:ext uri="{BB962C8B-B14F-4D97-AF65-F5344CB8AC3E}">
        <p14:creationId xmlns:p14="http://schemas.microsoft.com/office/powerpoint/2010/main" val="2177474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3E8B02-1143-B445-061D-E4E8AE891684}" type="slidenum">
              <a:rPr/>
              <a:t>19</a:t>
            </a:fld>
            <a:endParaRPr/>
          </a:p>
        </p:txBody>
      </p:sp>
    </p:spTree>
    <p:extLst>
      <p:ext uri="{BB962C8B-B14F-4D97-AF65-F5344CB8AC3E}">
        <p14:creationId xmlns:p14="http://schemas.microsoft.com/office/powerpoint/2010/main" val="372665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FD61992-5778-A3F2-E259-9668274DA7BE}" type="slidenum">
              <a:rPr/>
              <a:t>2</a:t>
            </a:fld>
            <a:endParaRPr/>
          </a:p>
        </p:txBody>
      </p:sp>
    </p:spTree>
    <p:extLst>
      <p:ext uri="{BB962C8B-B14F-4D97-AF65-F5344CB8AC3E}">
        <p14:creationId xmlns:p14="http://schemas.microsoft.com/office/powerpoint/2010/main" val="2672406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065C34B-9307-6091-8E77-9B4AEFE82F4E}" type="slidenum">
              <a:rPr/>
              <a:t>20</a:t>
            </a:fld>
            <a:endParaRPr/>
          </a:p>
        </p:txBody>
      </p:sp>
    </p:spTree>
    <p:extLst>
      <p:ext uri="{BB962C8B-B14F-4D97-AF65-F5344CB8AC3E}">
        <p14:creationId xmlns:p14="http://schemas.microsoft.com/office/powerpoint/2010/main" val="1617565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C3DC018-0D60-69DA-9C78-52F4658EB1C5}" type="slidenum">
              <a:rPr/>
              <a:t>21</a:t>
            </a:fld>
            <a:endParaRPr/>
          </a:p>
        </p:txBody>
      </p:sp>
    </p:spTree>
    <p:extLst>
      <p:ext uri="{BB962C8B-B14F-4D97-AF65-F5344CB8AC3E}">
        <p14:creationId xmlns:p14="http://schemas.microsoft.com/office/powerpoint/2010/main" val="1455709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1EB83E6-3CDD-6A0E-3B66-341A26D49653}" type="slidenum">
              <a:rPr/>
              <a:t>22</a:t>
            </a:fld>
            <a:endParaRPr/>
          </a:p>
        </p:txBody>
      </p:sp>
    </p:spTree>
    <p:extLst>
      <p:ext uri="{BB962C8B-B14F-4D97-AF65-F5344CB8AC3E}">
        <p14:creationId xmlns:p14="http://schemas.microsoft.com/office/powerpoint/2010/main" val="3106102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370A389-2A73-9ECB-8B37-60525A7B53C0}" type="slidenum">
              <a:rPr/>
              <a:t>23</a:t>
            </a:fld>
            <a:endParaRPr/>
          </a:p>
        </p:txBody>
      </p:sp>
    </p:spTree>
    <p:extLst>
      <p:ext uri="{BB962C8B-B14F-4D97-AF65-F5344CB8AC3E}">
        <p14:creationId xmlns:p14="http://schemas.microsoft.com/office/powerpoint/2010/main" val="350823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481C22B-E524-312E-BAEA-A769A844D1B7}" type="slidenum">
              <a:rPr/>
              <a:t>24</a:t>
            </a:fld>
            <a:endParaRPr/>
          </a:p>
        </p:txBody>
      </p:sp>
    </p:spTree>
    <p:extLst>
      <p:ext uri="{BB962C8B-B14F-4D97-AF65-F5344CB8AC3E}">
        <p14:creationId xmlns:p14="http://schemas.microsoft.com/office/powerpoint/2010/main" val="3101178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BB7CDCA-8554-0FB9-D537-28259ECE2967}" type="slidenum">
              <a:rPr/>
              <a:t>25</a:t>
            </a:fld>
            <a:endParaRPr/>
          </a:p>
        </p:txBody>
      </p:sp>
    </p:spTree>
    <p:extLst>
      <p:ext uri="{BB962C8B-B14F-4D97-AF65-F5344CB8AC3E}">
        <p14:creationId xmlns:p14="http://schemas.microsoft.com/office/powerpoint/2010/main" val="1351794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8F7EC81-0468-3456-6176-C2970239BAF0}" type="slidenum">
              <a:rPr/>
              <a:t>26</a:t>
            </a:fld>
            <a:endParaRPr/>
          </a:p>
        </p:txBody>
      </p:sp>
    </p:spTree>
    <p:extLst>
      <p:ext uri="{BB962C8B-B14F-4D97-AF65-F5344CB8AC3E}">
        <p14:creationId xmlns:p14="http://schemas.microsoft.com/office/powerpoint/2010/main" val="1404558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AB190D4-4705-02A5-B13A-3A994C769AF8}" type="slidenum">
              <a:rPr/>
              <a:t>27</a:t>
            </a:fld>
            <a:endParaRPr/>
          </a:p>
        </p:txBody>
      </p:sp>
    </p:spTree>
    <p:extLst>
      <p:ext uri="{BB962C8B-B14F-4D97-AF65-F5344CB8AC3E}">
        <p14:creationId xmlns:p14="http://schemas.microsoft.com/office/powerpoint/2010/main" val="3847372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9F7B811-AEEE-65E8-C8F0-A6DE113D7A5B}" type="slidenum">
              <a:rPr/>
              <a:t>28</a:t>
            </a:fld>
            <a:endParaRPr/>
          </a:p>
        </p:txBody>
      </p:sp>
    </p:spTree>
    <p:extLst>
      <p:ext uri="{BB962C8B-B14F-4D97-AF65-F5344CB8AC3E}">
        <p14:creationId xmlns:p14="http://schemas.microsoft.com/office/powerpoint/2010/main" val="106560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23500626" name="幻灯片图像占位符 1"/>
          <p:cNvSpPr>
            <a:spLocks noGrp="1" noRot="1" noChangeAspect="1"/>
          </p:cNvSpPr>
          <p:nvPr>
            <p:ph type="sldImg"/>
          </p:nvPr>
        </p:nvSpPr>
        <p:spPr bwMode="auto"/>
      </p:sp>
      <p:sp>
        <p:nvSpPr>
          <p:cNvPr id="1291388282" name="备注占位符 2"/>
          <p:cNvSpPr>
            <a:spLocks noGrp="1"/>
          </p:cNvSpPr>
          <p:nvPr>
            <p:ph type="body" idx="1"/>
          </p:nvPr>
        </p:nvSpPr>
        <p:spPr bwMode="auto"/>
        <p:txBody>
          <a:bodyPr/>
          <a:lstStyle/>
          <a:p>
            <a:pPr>
              <a:defRPr/>
            </a:pPr>
            <a:endParaRPr lang="zh-CN"/>
          </a:p>
        </p:txBody>
      </p:sp>
      <p:sp>
        <p:nvSpPr>
          <p:cNvPr id="1808162010" name="灯片编号占位符 3"/>
          <p:cNvSpPr>
            <a:spLocks noGrp="1"/>
          </p:cNvSpPr>
          <p:nvPr>
            <p:ph type="sldNum" sz="quarter" idx="10"/>
          </p:nvPr>
        </p:nvSpPr>
        <p:spPr bwMode="auto"/>
        <p:txBody>
          <a:bodyPr/>
          <a:lstStyle/>
          <a:p>
            <a:pPr>
              <a:defRPr/>
            </a:pPr>
            <a:fld id="{772A0D39-727E-4F26-8E21-A18B4F9121A5}" type="slidenum">
              <a:rPr lang="zh-CN"/>
              <a:t>3</a:t>
            </a:fld>
            <a:endParaRPr lang="zh-CN"/>
          </a:p>
        </p:txBody>
      </p:sp>
    </p:spTree>
    <p:extLst>
      <p:ext uri="{BB962C8B-B14F-4D97-AF65-F5344CB8AC3E}">
        <p14:creationId xmlns:p14="http://schemas.microsoft.com/office/powerpoint/2010/main" val="213835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E3A3560-57B7-513E-5EEA-FF3ECCE297C3}" type="slidenum">
              <a:rPr/>
              <a:t>4</a:t>
            </a:fld>
            <a:endParaRPr/>
          </a:p>
        </p:txBody>
      </p:sp>
    </p:spTree>
    <p:extLst>
      <p:ext uri="{BB962C8B-B14F-4D97-AF65-F5344CB8AC3E}">
        <p14:creationId xmlns:p14="http://schemas.microsoft.com/office/powerpoint/2010/main" val="164663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1ED6575-E5B9-9E0E-9438-0BAE2C79E8CB}" type="slidenum">
              <a:rPr/>
              <a:t>5</a:t>
            </a:fld>
            <a:endParaRPr/>
          </a:p>
        </p:txBody>
      </p:sp>
    </p:spTree>
    <p:extLst>
      <p:ext uri="{BB962C8B-B14F-4D97-AF65-F5344CB8AC3E}">
        <p14:creationId xmlns:p14="http://schemas.microsoft.com/office/powerpoint/2010/main" val="323497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8AF3171-6A67-94EF-9D31-56069DA10388}" type="slidenum">
              <a:rPr/>
              <a:t>6</a:t>
            </a:fld>
            <a:endParaRPr/>
          </a:p>
        </p:txBody>
      </p:sp>
    </p:spTree>
    <p:extLst>
      <p:ext uri="{BB962C8B-B14F-4D97-AF65-F5344CB8AC3E}">
        <p14:creationId xmlns:p14="http://schemas.microsoft.com/office/powerpoint/2010/main" val="136731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78477209" name="幻灯片图像占位符 1"/>
          <p:cNvSpPr>
            <a:spLocks noGrp="1" noRot="1" noChangeAspect="1"/>
          </p:cNvSpPr>
          <p:nvPr>
            <p:ph type="sldImg"/>
          </p:nvPr>
        </p:nvSpPr>
        <p:spPr bwMode="auto"/>
      </p:sp>
      <p:sp>
        <p:nvSpPr>
          <p:cNvPr id="1950198641" name="备注占位符 2"/>
          <p:cNvSpPr>
            <a:spLocks noGrp="1"/>
          </p:cNvSpPr>
          <p:nvPr>
            <p:ph type="body" idx="1"/>
          </p:nvPr>
        </p:nvSpPr>
        <p:spPr bwMode="auto"/>
        <p:txBody>
          <a:bodyPr/>
          <a:lstStyle/>
          <a:p>
            <a:pPr>
              <a:defRPr/>
            </a:pPr>
            <a:endParaRPr lang="en-US"/>
          </a:p>
        </p:txBody>
      </p:sp>
      <p:sp>
        <p:nvSpPr>
          <p:cNvPr id="627729717" name="灯片编号占位符 3"/>
          <p:cNvSpPr>
            <a:spLocks noGrp="1"/>
          </p:cNvSpPr>
          <p:nvPr>
            <p:ph type="sldNum" sz="quarter" idx="10"/>
          </p:nvPr>
        </p:nvSpPr>
        <p:spPr bwMode="auto"/>
        <p:txBody>
          <a:bodyPr/>
          <a:lstStyle/>
          <a:p>
            <a:pPr>
              <a:defRPr/>
            </a:pPr>
            <a:fld id="{772A0D39-727E-4F26-8E21-A18B4F9121A5}" type="slidenum">
              <a:rPr lang="zh-CN"/>
              <a:t>7</a:t>
            </a:fld>
            <a:endParaRPr lang="zh-CN"/>
          </a:p>
        </p:txBody>
      </p:sp>
    </p:spTree>
    <p:extLst>
      <p:ext uri="{BB962C8B-B14F-4D97-AF65-F5344CB8AC3E}">
        <p14:creationId xmlns:p14="http://schemas.microsoft.com/office/powerpoint/2010/main" val="1631608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DFA6755-08DE-F2AD-04C6-2E4C4D9E4A23}" type="slidenum">
              <a:rPr/>
              <a:t>8</a:t>
            </a:fld>
            <a:endParaRPr/>
          </a:p>
        </p:txBody>
      </p:sp>
    </p:spTree>
    <p:extLst>
      <p:ext uri="{BB962C8B-B14F-4D97-AF65-F5344CB8AC3E}">
        <p14:creationId xmlns:p14="http://schemas.microsoft.com/office/powerpoint/2010/main" val="3776151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97CA06D-3805-2DB4-3BB8-91E80E19A049}" type="slidenum">
              <a:rPr/>
              <a:t>9</a:t>
            </a:fld>
            <a:endParaRPr/>
          </a:p>
        </p:txBody>
      </p:sp>
    </p:spTree>
    <p:extLst>
      <p:ext uri="{BB962C8B-B14F-4D97-AF65-F5344CB8AC3E}">
        <p14:creationId xmlns:p14="http://schemas.microsoft.com/office/powerpoint/2010/main" val="2513755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标题幻灯片">
    <p:bg>
      <p:bgRef idx="1001">
        <a:schemeClr val="bg1"/>
      </p:bgRef>
    </p:bg>
    <p:spTree>
      <p:nvGrpSpPr>
        <p:cNvPr id="1" name=""/>
        <p:cNvGrpSpPr/>
        <p:nvPr/>
      </p:nvGrpSpPr>
      <p:grpSpPr bwMode="auto">
        <a:xfrm>
          <a:off x="0" y="0"/>
          <a:ext cx="0" cy="0"/>
          <a:chOff x="0" y="0"/>
          <a:chExt cx="0" cy="0"/>
        </a:xfrm>
      </p:grpSpPr>
      <p:pic>
        <p:nvPicPr>
          <p:cNvPr id="1483796513" name="图片 7"/>
          <p:cNvPicPr>
            <a:picLocks noChangeAspect="1"/>
          </p:cNvPicPr>
          <p:nvPr/>
        </p:nvPicPr>
        <p:blipFill>
          <a:blip r:embed="rId2">
            <a:lum bright="70000" contrast="-70000"/>
          </a:blip>
          <a:srcRect t="7698" b="7698"/>
          <a:stretch/>
        </p:blipFill>
        <p:spPr bwMode="auto">
          <a:xfrm>
            <a:off x="-36622" y="561260"/>
            <a:ext cx="12228623" cy="5154506"/>
          </a:xfrm>
          <a:prstGeom prst="rect">
            <a:avLst/>
          </a:prstGeom>
          <a:noFill/>
          <a:ln w="0">
            <a:noFill/>
          </a:ln>
          <a:effectLst>
            <a:softEdge rad="660400"/>
          </a:effectLst>
        </p:spPr>
      </p:pic>
      <p:sp>
        <p:nvSpPr>
          <p:cNvPr id="316386748" name="Title 1"/>
          <p:cNvSpPr>
            <a:spLocks noGrp="1"/>
          </p:cNvSpPr>
          <p:nvPr>
            <p:ph type="ctrTitle"/>
          </p:nvPr>
        </p:nvSpPr>
        <p:spPr bwMode="auto">
          <a:xfrm>
            <a:off x="914400" y="1122363"/>
            <a:ext cx="10363200" cy="2387600"/>
          </a:xfrm>
        </p:spPr>
        <p:txBody>
          <a:bodyPr anchor="b"/>
          <a:lstStyle>
            <a:lvl1pPr algn="ctr">
              <a:defRPr sz="6000"/>
            </a:lvl1pPr>
          </a:lstStyle>
          <a:p>
            <a:pPr>
              <a:defRPr/>
            </a:pPr>
            <a:r>
              <a:rPr lang="zh-CN"/>
              <a:t>单击此处编辑母版标题样式</a:t>
            </a:r>
            <a:endParaRPr lang="en-US"/>
          </a:p>
        </p:txBody>
      </p:sp>
      <p:sp>
        <p:nvSpPr>
          <p:cNvPr id="820601475"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zh-CN"/>
              <a:t>单击此处编辑母版副标题样式</a:t>
            </a:r>
            <a:endParaRPr lang="en-US"/>
          </a:p>
        </p:txBody>
      </p:sp>
      <p:pic>
        <p:nvPicPr>
          <p:cNvPr id="802168906" name="图片 8"/>
          <p:cNvPicPr>
            <a:picLocks noChangeAspect="1"/>
          </p:cNvPicPr>
          <p:nvPr/>
        </p:nvPicPr>
        <p:blipFill>
          <a:blip r:embed="rId3">
            <a:grayscl/>
          </a:blip>
          <a:stretch/>
        </p:blipFill>
        <p:spPr bwMode="auto">
          <a:xfrm>
            <a:off x="9708605" y="5619972"/>
            <a:ext cx="2452915" cy="1238029"/>
          </a:xfrm>
          <a:prstGeom prst="rect">
            <a:avLst/>
          </a:prstGeom>
        </p:spPr>
      </p:pic>
      <p:pic>
        <p:nvPicPr>
          <p:cNvPr id="1908726216" name="图片 9"/>
          <p:cNvPicPr>
            <a:picLocks noChangeAspect="1"/>
          </p:cNvPicPr>
          <p:nvPr/>
        </p:nvPicPr>
        <p:blipFill>
          <a:blip r:embed="rId4"/>
          <a:stretch/>
        </p:blipFill>
        <p:spPr bwMode="auto">
          <a:xfrm>
            <a:off x="213905" y="103615"/>
            <a:ext cx="3569092" cy="723700"/>
          </a:xfrm>
          <a:prstGeom prst="rect">
            <a:avLst/>
          </a:prstGeom>
        </p:spPr>
      </p:pic>
      <p:sp>
        <p:nvSpPr>
          <p:cNvPr id="172414536" name="文本框 10"/>
          <p:cNvSpPr txBox="1"/>
          <p:nvPr/>
        </p:nvSpPr>
        <p:spPr bwMode="auto">
          <a:xfrm>
            <a:off x="5807870" y="6238985"/>
            <a:ext cx="3057247" cy="523220"/>
          </a:xfrm>
          <a:prstGeom prst="rect">
            <a:avLst/>
          </a:prstGeom>
          <a:noFill/>
          <a:ln>
            <a:noFill/>
          </a:ln>
          <a:effectLst>
            <a:outerShdw blurRad="50800" dist="50800" dir="5400000" algn="ctr" rotWithShape="0">
              <a:srgbClr val="000000">
                <a:alpha val="38000"/>
              </a:srgbClr>
            </a:outerShdw>
          </a:effectLst>
        </p:spPr>
        <p:txBody>
          <a:bodyPr wrap="none" rtlCol="0">
            <a:spAutoFit/>
          </a:bodyPr>
          <a:lstStyle/>
          <a:p>
            <a:pPr>
              <a:defRPr/>
            </a:pPr>
            <a:r>
              <a:rPr lang="zh-CN" sz="2800">
                <a:latin typeface="华文行楷"/>
                <a:ea typeface="华文行楷"/>
              </a:rPr>
              <a:t>中科院高能物理所</a:t>
            </a:r>
            <a:endParaRPr/>
          </a:p>
        </p:txBody>
      </p:sp>
      <p:sp>
        <p:nvSpPr>
          <p:cNvPr id="1813755335" name="文本框 11"/>
          <p:cNvSpPr txBox="1"/>
          <p:nvPr/>
        </p:nvSpPr>
        <p:spPr bwMode="auto">
          <a:xfrm>
            <a:off x="2474122" y="150856"/>
            <a:ext cx="2698175" cy="523220"/>
          </a:xfrm>
          <a:prstGeom prst="rect">
            <a:avLst/>
          </a:prstGeom>
          <a:noFill/>
          <a:ln>
            <a:noFill/>
          </a:ln>
          <a:effectLst>
            <a:outerShdw blurRad="50800" dist="50800" dir="5400000" algn="ctr" rotWithShape="0">
              <a:srgbClr val="000000">
                <a:alpha val="38000"/>
              </a:srgbClr>
            </a:outerShdw>
          </a:effectLst>
        </p:spPr>
        <p:txBody>
          <a:bodyPr wrap="none" rtlCol="0">
            <a:spAutoFit/>
          </a:bodyPr>
          <a:lstStyle/>
          <a:p>
            <a:pPr>
              <a:defRPr/>
            </a:pPr>
            <a:r>
              <a:rPr lang="zh-CN" sz="2800">
                <a:solidFill>
                  <a:srgbClr val="3F99C7"/>
                </a:solidFill>
                <a:latin typeface="华文行楷"/>
                <a:ea typeface="华文行楷"/>
              </a:rPr>
              <a:t>中国散裂中子源</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标题和竖排文字">
    <p:spTree>
      <p:nvGrpSpPr>
        <p:cNvPr id="1" name=""/>
        <p:cNvGrpSpPr/>
        <p:nvPr/>
      </p:nvGrpSpPr>
      <p:grpSpPr bwMode="auto">
        <a:xfrm>
          <a:off x="0" y="0"/>
          <a:ext cx="0" cy="0"/>
          <a:chOff x="0" y="0"/>
          <a:chExt cx="0" cy="0"/>
        </a:xfrm>
      </p:grpSpPr>
      <p:pic>
        <p:nvPicPr>
          <p:cNvPr id="1936949563" name="图片 6"/>
          <p:cNvPicPr>
            <a:picLocks noChangeAspect="1"/>
          </p:cNvPicPr>
          <p:nvPr/>
        </p:nvPicPr>
        <p:blipFill>
          <a:blip r:embed="rId2"/>
          <a:stretch/>
        </p:blipFill>
        <p:spPr bwMode="auto">
          <a:xfrm>
            <a:off x="9758021" y="154939"/>
            <a:ext cx="2433980" cy="493535"/>
          </a:xfrm>
          <a:prstGeom prst="rect">
            <a:avLst/>
          </a:prstGeom>
        </p:spPr>
      </p:pic>
      <p:sp>
        <p:nvSpPr>
          <p:cNvPr id="1547721882" name="Title 1"/>
          <p:cNvSpPr>
            <a:spLocks noGrp="1"/>
          </p:cNvSpPr>
          <p:nvPr>
            <p:ph type="title"/>
          </p:nvPr>
        </p:nvSpPr>
        <p:spPr bwMode="auto"/>
        <p:txBody>
          <a:bodyPr/>
          <a:lstStyle/>
          <a:p>
            <a:pPr>
              <a:defRPr/>
            </a:pPr>
            <a:r>
              <a:rPr lang="zh-CN"/>
              <a:t>单击此处编辑母版标题样式</a:t>
            </a:r>
            <a:endParaRPr lang="en-US"/>
          </a:p>
        </p:txBody>
      </p:sp>
      <p:sp>
        <p:nvSpPr>
          <p:cNvPr id="799500302" name="Vertical Text Placeholder 2"/>
          <p:cNvSpPr>
            <a:spLocks noGrp="1"/>
          </p:cNvSpPr>
          <p:nvPr>
            <p:ph type="body" orient="vert" idx="1"/>
          </p:nvPr>
        </p:nvSpPr>
        <p:spPr bwMode="auto"/>
        <p:txBody>
          <a:bodyPr vert="eaVert"/>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848670621" name="Date Placeholder 3"/>
          <p:cNvSpPr>
            <a:spLocks noGrp="1"/>
          </p:cNvSpPr>
          <p:nvPr>
            <p:ph type="dt" sz="half" idx="10"/>
          </p:nvPr>
        </p:nvSpPr>
        <p:spPr bwMode="auto"/>
        <p:txBody>
          <a:bodyPr/>
          <a:lstStyle/>
          <a:p>
            <a:pPr>
              <a:defRPr/>
            </a:pPr>
            <a:fld id="{3084B5FD-894F-4DE9-AE30-1FD0D0753F35}" type="datetime1">
              <a:rPr lang="en-US" altLang="zh-CN"/>
              <a:t>2025/8/26</a:t>
            </a:fld>
            <a:endParaRPr lang="zh-CN"/>
          </a:p>
        </p:txBody>
      </p:sp>
      <p:sp>
        <p:nvSpPr>
          <p:cNvPr id="2084907546" name="Footer Placeholder 4"/>
          <p:cNvSpPr>
            <a:spLocks noGrp="1"/>
          </p:cNvSpPr>
          <p:nvPr>
            <p:ph type="ftr" sz="quarter" idx="11"/>
          </p:nvPr>
        </p:nvSpPr>
        <p:spPr bwMode="auto"/>
        <p:txBody>
          <a:bodyPr/>
          <a:lstStyle/>
          <a:p>
            <a:pPr>
              <a:defRPr/>
            </a:pPr>
            <a:endParaRPr lang="zh-CN"/>
          </a:p>
        </p:txBody>
      </p:sp>
      <p:sp>
        <p:nvSpPr>
          <p:cNvPr id="1740137138" name="Slide Number Placeholder 5"/>
          <p:cNvSpPr>
            <a:spLocks noGrp="1"/>
          </p:cNvSpPr>
          <p:nvPr>
            <p:ph type="sldNum" sz="quarter" idx="12"/>
          </p:nvPr>
        </p:nvSpPr>
        <p:spPr bwMode="auto"/>
        <p:txBody>
          <a:bodyPr/>
          <a:lstStyle/>
          <a:p>
            <a:pPr>
              <a:defRPr/>
            </a:pPr>
            <a:fld id="{362E49D5-B226-46D6-8E3A-5DD3EAD2671F}" type="slidenum">
              <a:rPr 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竖排标题与文本">
    <p:spTree>
      <p:nvGrpSpPr>
        <p:cNvPr id="1" name=""/>
        <p:cNvGrpSpPr/>
        <p:nvPr/>
      </p:nvGrpSpPr>
      <p:grpSpPr bwMode="auto">
        <a:xfrm>
          <a:off x="0" y="0"/>
          <a:ext cx="0" cy="0"/>
          <a:chOff x="0" y="0"/>
          <a:chExt cx="0" cy="0"/>
        </a:xfrm>
      </p:grpSpPr>
      <p:pic>
        <p:nvPicPr>
          <p:cNvPr id="1985210399" name="图片 6"/>
          <p:cNvPicPr>
            <a:picLocks noChangeAspect="1"/>
          </p:cNvPicPr>
          <p:nvPr/>
        </p:nvPicPr>
        <p:blipFill>
          <a:blip r:embed="rId2"/>
          <a:stretch/>
        </p:blipFill>
        <p:spPr bwMode="auto">
          <a:xfrm>
            <a:off x="9758021" y="154939"/>
            <a:ext cx="2433980" cy="493535"/>
          </a:xfrm>
          <a:prstGeom prst="rect">
            <a:avLst/>
          </a:prstGeom>
        </p:spPr>
      </p:pic>
      <p:sp>
        <p:nvSpPr>
          <p:cNvPr id="291719513" name="Vertical Title 1"/>
          <p:cNvSpPr>
            <a:spLocks noGrp="1"/>
          </p:cNvSpPr>
          <p:nvPr>
            <p:ph type="title" orient="vert"/>
          </p:nvPr>
        </p:nvSpPr>
        <p:spPr bwMode="auto">
          <a:xfrm>
            <a:off x="8724901" y="365125"/>
            <a:ext cx="2628900" cy="5811838"/>
          </a:xfrm>
        </p:spPr>
        <p:txBody>
          <a:bodyPr vert="eaVert"/>
          <a:lstStyle/>
          <a:p>
            <a:pPr>
              <a:defRPr/>
            </a:pPr>
            <a:r>
              <a:rPr lang="zh-CN"/>
              <a:t>单击此处编辑母版标题样式</a:t>
            </a:r>
            <a:endParaRPr lang="en-US"/>
          </a:p>
        </p:txBody>
      </p:sp>
      <p:sp>
        <p:nvSpPr>
          <p:cNvPr id="1189222382" name="Vertical Text Placeholder 2"/>
          <p:cNvSpPr>
            <a:spLocks noGrp="1"/>
          </p:cNvSpPr>
          <p:nvPr>
            <p:ph type="body" orient="vert" idx="1"/>
          </p:nvPr>
        </p:nvSpPr>
        <p:spPr bwMode="auto">
          <a:xfrm>
            <a:off x="838201" y="365125"/>
            <a:ext cx="7734300" cy="5811838"/>
          </a:xfrm>
        </p:spPr>
        <p:txBody>
          <a:bodyPr vert="eaVert"/>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2051639784" name="Date Placeholder 3"/>
          <p:cNvSpPr>
            <a:spLocks noGrp="1"/>
          </p:cNvSpPr>
          <p:nvPr>
            <p:ph type="dt" sz="half" idx="10"/>
          </p:nvPr>
        </p:nvSpPr>
        <p:spPr bwMode="auto"/>
        <p:txBody>
          <a:bodyPr/>
          <a:lstStyle/>
          <a:p>
            <a:pPr>
              <a:defRPr/>
            </a:pPr>
            <a:fld id="{0D27CCF7-6BF3-4507-845F-5D7DA87F4298}" type="datetime1">
              <a:rPr lang="en-US" altLang="zh-CN"/>
              <a:t>2025/8/26</a:t>
            </a:fld>
            <a:endParaRPr lang="zh-CN"/>
          </a:p>
        </p:txBody>
      </p:sp>
      <p:sp>
        <p:nvSpPr>
          <p:cNvPr id="1862180456" name="Footer Placeholder 4"/>
          <p:cNvSpPr>
            <a:spLocks noGrp="1"/>
          </p:cNvSpPr>
          <p:nvPr>
            <p:ph type="ftr" sz="quarter" idx="11"/>
          </p:nvPr>
        </p:nvSpPr>
        <p:spPr bwMode="auto"/>
        <p:txBody>
          <a:bodyPr/>
          <a:lstStyle/>
          <a:p>
            <a:pPr>
              <a:defRPr/>
            </a:pPr>
            <a:endParaRPr lang="zh-CN"/>
          </a:p>
        </p:txBody>
      </p:sp>
      <p:sp>
        <p:nvSpPr>
          <p:cNvPr id="1976297841" name="Slide Number Placeholder 5"/>
          <p:cNvSpPr>
            <a:spLocks noGrp="1"/>
          </p:cNvSpPr>
          <p:nvPr>
            <p:ph type="sldNum" sz="quarter" idx="12"/>
          </p:nvPr>
        </p:nvSpPr>
        <p:spPr bwMode="auto"/>
        <p:txBody>
          <a:bodyPr/>
          <a:lstStyle/>
          <a:p>
            <a:pPr>
              <a:defRPr/>
            </a:pPr>
            <a:fld id="{362E49D5-B226-46D6-8E3A-5DD3EAD2671F}" type="slidenum">
              <a:rPr 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标题和内容">
    <p:spTree>
      <p:nvGrpSpPr>
        <p:cNvPr id="1" name=""/>
        <p:cNvGrpSpPr/>
        <p:nvPr/>
      </p:nvGrpSpPr>
      <p:grpSpPr bwMode="auto">
        <a:xfrm>
          <a:off x="0" y="0"/>
          <a:ext cx="0" cy="0"/>
          <a:chOff x="0" y="0"/>
          <a:chExt cx="0" cy="0"/>
        </a:xfrm>
      </p:grpSpPr>
      <p:pic>
        <p:nvPicPr>
          <p:cNvPr id="1373090078" name="图片 6"/>
          <p:cNvPicPr>
            <a:picLocks noChangeAspect="1"/>
          </p:cNvPicPr>
          <p:nvPr/>
        </p:nvPicPr>
        <p:blipFill>
          <a:blip r:embed="rId2"/>
          <a:stretch/>
        </p:blipFill>
        <p:spPr bwMode="auto">
          <a:xfrm>
            <a:off x="9758021" y="154939"/>
            <a:ext cx="2433980" cy="493535"/>
          </a:xfrm>
          <a:prstGeom prst="rect">
            <a:avLst/>
          </a:prstGeom>
        </p:spPr>
      </p:pic>
      <p:sp>
        <p:nvSpPr>
          <p:cNvPr id="830007038" name="Title 1"/>
          <p:cNvSpPr>
            <a:spLocks noGrp="1"/>
          </p:cNvSpPr>
          <p:nvPr>
            <p:ph type="title"/>
          </p:nvPr>
        </p:nvSpPr>
        <p:spPr bwMode="auto">
          <a:xfrm>
            <a:off x="0" y="136524"/>
            <a:ext cx="9591040" cy="510862"/>
          </a:xfrm>
        </p:spPr>
        <p:txBody>
          <a:bodyPr>
            <a:noAutofit/>
          </a:bodyPr>
          <a:lstStyle>
            <a:lvl1pPr>
              <a:defRPr sz="3600" b="1"/>
            </a:lvl1pPr>
          </a:lstStyle>
          <a:p>
            <a:pPr>
              <a:defRPr/>
            </a:pPr>
            <a:r>
              <a:rPr lang="zh-CN"/>
              <a:t>单击此处编辑母版标题样式</a:t>
            </a:r>
            <a:endParaRPr lang="en-US"/>
          </a:p>
        </p:txBody>
      </p:sp>
      <p:sp>
        <p:nvSpPr>
          <p:cNvPr id="1872575048" name="Content Placeholder 2"/>
          <p:cNvSpPr>
            <a:spLocks noGrp="1"/>
          </p:cNvSpPr>
          <p:nvPr>
            <p:ph idx="1"/>
          </p:nvPr>
        </p:nvSpPr>
        <p:spPr bwMode="auto">
          <a:xfrm>
            <a:off x="838200" y="1175657"/>
            <a:ext cx="10515600" cy="5001306"/>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1586342938" name="Date Placeholder 3"/>
          <p:cNvSpPr>
            <a:spLocks noGrp="1"/>
          </p:cNvSpPr>
          <p:nvPr>
            <p:ph type="dt" sz="half" idx="10"/>
          </p:nvPr>
        </p:nvSpPr>
        <p:spPr bwMode="auto">
          <a:xfrm>
            <a:off x="838201" y="6356352"/>
            <a:ext cx="1286692" cy="365125"/>
          </a:xfrm>
        </p:spPr>
        <p:txBody>
          <a:bodyPr/>
          <a:lstStyle/>
          <a:p>
            <a:pPr>
              <a:defRPr/>
            </a:pPr>
            <a:fld id="{BEAC5232-469A-47C5-839B-00AAD86C48B1}" type="datetime1">
              <a:rPr lang="en-US" altLang="zh-CN"/>
              <a:t>2025/8/26</a:t>
            </a:fld>
            <a:endParaRPr lang="zh-CN"/>
          </a:p>
        </p:txBody>
      </p:sp>
      <p:sp>
        <p:nvSpPr>
          <p:cNvPr id="378134007" name="Footer Placeholder 4"/>
          <p:cNvSpPr>
            <a:spLocks noGrp="1"/>
          </p:cNvSpPr>
          <p:nvPr>
            <p:ph type="ftr" sz="quarter" idx="11"/>
          </p:nvPr>
        </p:nvSpPr>
        <p:spPr bwMode="auto">
          <a:xfrm>
            <a:off x="10229667" y="6339023"/>
            <a:ext cx="1124132" cy="365125"/>
          </a:xfrm>
        </p:spPr>
        <p:txBody>
          <a:bodyPr/>
          <a:lstStyle/>
          <a:p>
            <a:pPr>
              <a:defRPr/>
            </a:pPr>
            <a:endParaRPr lang="zh-CN"/>
          </a:p>
        </p:txBody>
      </p:sp>
      <p:cxnSp>
        <p:nvCxnSpPr>
          <p:cNvPr id="504014673" name="直接连接符 7"/>
          <p:cNvCxnSpPr/>
          <p:nvPr/>
        </p:nvCxnSpPr>
        <p:spPr bwMode="auto">
          <a:xfrm>
            <a:off x="0" y="716701"/>
            <a:ext cx="12192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节标题">
    <p:spTree>
      <p:nvGrpSpPr>
        <p:cNvPr id="1" name=""/>
        <p:cNvGrpSpPr/>
        <p:nvPr/>
      </p:nvGrpSpPr>
      <p:grpSpPr bwMode="auto">
        <a:xfrm>
          <a:off x="0" y="0"/>
          <a:ext cx="0" cy="0"/>
          <a:chOff x="0" y="0"/>
          <a:chExt cx="0" cy="0"/>
        </a:xfrm>
      </p:grpSpPr>
      <p:sp>
        <p:nvSpPr>
          <p:cNvPr id="313408633" name="Title 1"/>
          <p:cNvSpPr>
            <a:spLocks noGrp="1"/>
          </p:cNvSpPr>
          <p:nvPr>
            <p:ph type="title"/>
          </p:nvPr>
        </p:nvSpPr>
        <p:spPr bwMode="auto">
          <a:xfrm>
            <a:off x="831851" y="1709740"/>
            <a:ext cx="10515600" cy="2852737"/>
          </a:xfrm>
        </p:spPr>
        <p:txBody>
          <a:bodyPr anchor="b"/>
          <a:lstStyle>
            <a:lvl1pPr>
              <a:defRPr sz="6000"/>
            </a:lvl1pPr>
          </a:lstStyle>
          <a:p>
            <a:pPr>
              <a:defRPr/>
            </a:pPr>
            <a:r>
              <a:rPr lang="zh-CN"/>
              <a:t>单击此处编辑母版标题样式</a:t>
            </a:r>
            <a:endParaRPr lang="en-US"/>
          </a:p>
        </p:txBody>
      </p:sp>
      <p:sp>
        <p:nvSpPr>
          <p:cNvPr id="388483261" name="Text Placeholder 2"/>
          <p:cNvSpPr>
            <a:spLocks noGrp="1"/>
          </p:cNvSpPr>
          <p:nvPr>
            <p:ph type="body" idx="1"/>
          </p:nvPr>
        </p:nvSpPr>
        <p:spPr bwMode="auto">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zh-CN"/>
              <a:t>编辑母版文本样式</a:t>
            </a:r>
            <a:endParaRPr/>
          </a:p>
        </p:txBody>
      </p:sp>
      <p:sp>
        <p:nvSpPr>
          <p:cNvPr id="1590399553" name="Date Placeholder 3"/>
          <p:cNvSpPr>
            <a:spLocks noGrp="1"/>
          </p:cNvSpPr>
          <p:nvPr>
            <p:ph type="dt" sz="half" idx="10"/>
          </p:nvPr>
        </p:nvSpPr>
        <p:spPr bwMode="auto"/>
        <p:txBody>
          <a:bodyPr/>
          <a:lstStyle/>
          <a:p>
            <a:pPr>
              <a:defRPr/>
            </a:pPr>
            <a:fld id="{BE663992-7315-4C46-8C9F-3D78520AD606}" type="datetime1">
              <a:rPr lang="en-US" altLang="zh-CN"/>
              <a:t>2025/8/26</a:t>
            </a:fld>
            <a:endParaRPr lang="zh-CN"/>
          </a:p>
        </p:txBody>
      </p:sp>
      <p:sp>
        <p:nvSpPr>
          <p:cNvPr id="1232222858" name="Footer Placeholder 4"/>
          <p:cNvSpPr>
            <a:spLocks noGrp="1"/>
          </p:cNvSpPr>
          <p:nvPr>
            <p:ph type="ftr" sz="quarter" idx="11"/>
          </p:nvPr>
        </p:nvSpPr>
        <p:spPr bwMode="auto"/>
        <p:txBody>
          <a:bodyPr/>
          <a:lstStyle/>
          <a:p>
            <a:pPr>
              <a:defRPr/>
            </a:pPr>
            <a:endParaRPr lang="zh-CN"/>
          </a:p>
        </p:txBody>
      </p:sp>
      <p:sp>
        <p:nvSpPr>
          <p:cNvPr id="925224958" name="Slide Number Placeholder 5"/>
          <p:cNvSpPr>
            <a:spLocks noGrp="1"/>
          </p:cNvSpPr>
          <p:nvPr>
            <p:ph type="sldNum" sz="quarter" idx="12"/>
          </p:nvPr>
        </p:nvSpPr>
        <p:spPr bwMode="auto"/>
        <p:txBody>
          <a:bodyPr/>
          <a:lstStyle/>
          <a:p>
            <a:pPr>
              <a:defRPr/>
            </a:pPr>
            <a:fld id="{362E49D5-B226-46D6-8E3A-5DD3EAD2671F}" type="slidenum">
              <a:rPr lang="zh-CN"/>
              <a:t>‹#›</a:t>
            </a:fld>
            <a:endParaRPr lang="zh-CN"/>
          </a:p>
        </p:txBody>
      </p:sp>
      <p:pic>
        <p:nvPicPr>
          <p:cNvPr id="179279172" name="图片 6"/>
          <p:cNvPicPr>
            <a:picLocks noChangeAspect="1"/>
          </p:cNvPicPr>
          <p:nvPr/>
        </p:nvPicPr>
        <p:blipFill>
          <a:blip r:embed="rId2"/>
          <a:stretch/>
        </p:blipFill>
        <p:spPr bwMode="auto">
          <a:xfrm>
            <a:off x="9758021" y="154939"/>
            <a:ext cx="2433980" cy="493535"/>
          </a:xfrm>
          <a:prstGeom prst="rect">
            <a:avLst/>
          </a:prstGeom>
        </p:spPr>
      </p:pic>
      <p:cxnSp>
        <p:nvCxnSpPr>
          <p:cNvPr id="262932841" name="直接连接符 8"/>
          <p:cNvCxnSpPr/>
          <p:nvPr/>
        </p:nvCxnSpPr>
        <p:spPr bwMode="auto">
          <a:xfrm>
            <a:off x="0" y="692696"/>
            <a:ext cx="12192000" cy="0"/>
          </a:xfrm>
          <a:prstGeom prst="line">
            <a:avLst/>
          </a:prstGeom>
          <a:ln w="28575">
            <a:solidFill>
              <a:srgbClr val="3E95C3"/>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两栏内容">
    <p:spTree>
      <p:nvGrpSpPr>
        <p:cNvPr id="1" name=""/>
        <p:cNvGrpSpPr/>
        <p:nvPr/>
      </p:nvGrpSpPr>
      <p:grpSpPr bwMode="auto">
        <a:xfrm>
          <a:off x="0" y="0"/>
          <a:ext cx="0" cy="0"/>
          <a:chOff x="0" y="0"/>
          <a:chExt cx="0" cy="0"/>
        </a:xfrm>
      </p:grpSpPr>
      <p:sp>
        <p:nvSpPr>
          <p:cNvPr id="1497079107" name="Title 1"/>
          <p:cNvSpPr>
            <a:spLocks noGrp="1"/>
          </p:cNvSpPr>
          <p:nvPr>
            <p:ph type="title"/>
          </p:nvPr>
        </p:nvSpPr>
        <p:spPr bwMode="auto"/>
        <p:txBody>
          <a:bodyPr/>
          <a:lstStyle/>
          <a:p>
            <a:pPr>
              <a:defRPr/>
            </a:pPr>
            <a:r>
              <a:rPr lang="zh-CN"/>
              <a:t>单击此处编辑母版标题样式</a:t>
            </a:r>
            <a:endParaRPr lang="en-US"/>
          </a:p>
        </p:txBody>
      </p:sp>
      <p:sp>
        <p:nvSpPr>
          <p:cNvPr id="50384519" name="Content Placeholder 2"/>
          <p:cNvSpPr>
            <a:spLocks noGrp="1"/>
          </p:cNvSpPr>
          <p:nvPr>
            <p:ph sz="half" idx="1"/>
          </p:nvPr>
        </p:nvSpPr>
        <p:spPr bwMode="auto">
          <a:xfrm>
            <a:off x="838200" y="1825625"/>
            <a:ext cx="5181600" cy="4351338"/>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2137423248" name="Content Placeholder 3"/>
          <p:cNvSpPr>
            <a:spLocks noGrp="1"/>
          </p:cNvSpPr>
          <p:nvPr>
            <p:ph sz="half" idx="2"/>
          </p:nvPr>
        </p:nvSpPr>
        <p:spPr bwMode="auto">
          <a:xfrm>
            <a:off x="6172200" y="1825625"/>
            <a:ext cx="5181600" cy="4351338"/>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1523631765" name="Date Placeholder 4"/>
          <p:cNvSpPr>
            <a:spLocks noGrp="1"/>
          </p:cNvSpPr>
          <p:nvPr>
            <p:ph type="dt" sz="half" idx="10"/>
          </p:nvPr>
        </p:nvSpPr>
        <p:spPr bwMode="auto"/>
        <p:txBody>
          <a:bodyPr/>
          <a:lstStyle/>
          <a:p>
            <a:pPr>
              <a:defRPr/>
            </a:pPr>
            <a:fld id="{DB1C94C5-ADCE-4E07-BBEA-090D936B4C55}" type="datetime1">
              <a:rPr lang="en-US" altLang="zh-CN"/>
              <a:t>2025/8/26</a:t>
            </a:fld>
            <a:endParaRPr lang="zh-CN"/>
          </a:p>
        </p:txBody>
      </p:sp>
      <p:sp>
        <p:nvSpPr>
          <p:cNvPr id="2066300913" name="Footer Placeholder 5"/>
          <p:cNvSpPr>
            <a:spLocks noGrp="1"/>
          </p:cNvSpPr>
          <p:nvPr>
            <p:ph type="ftr" sz="quarter" idx="11"/>
          </p:nvPr>
        </p:nvSpPr>
        <p:spPr bwMode="auto"/>
        <p:txBody>
          <a:bodyPr/>
          <a:lstStyle/>
          <a:p>
            <a:pPr>
              <a:defRPr/>
            </a:pPr>
            <a:endParaRPr lang="zh-CN"/>
          </a:p>
        </p:txBody>
      </p:sp>
      <p:sp>
        <p:nvSpPr>
          <p:cNvPr id="1107278862" name="Slide Number Placeholder 6"/>
          <p:cNvSpPr>
            <a:spLocks noGrp="1"/>
          </p:cNvSpPr>
          <p:nvPr>
            <p:ph type="sldNum" sz="quarter" idx="12"/>
          </p:nvPr>
        </p:nvSpPr>
        <p:spPr bwMode="auto"/>
        <p:txBody>
          <a:bodyPr/>
          <a:lstStyle/>
          <a:p>
            <a:pPr>
              <a:defRPr/>
            </a:pPr>
            <a:fld id="{362E49D5-B226-46D6-8E3A-5DD3EAD2671F}" type="slidenum">
              <a:rPr lang="zh-CN"/>
              <a:t>‹#›</a:t>
            </a:fld>
            <a:endParaRPr lang="zh-CN"/>
          </a:p>
        </p:txBody>
      </p:sp>
      <p:pic>
        <p:nvPicPr>
          <p:cNvPr id="2056337872" name="图片 7"/>
          <p:cNvPicPr>
            <a:picLocks noChangeAspect="1"/>
          </p:cNvPicPr>
          <p:nvPr/>
        </p:nvPicPr>
        <p:blipFill>
          <a:blip r:embed="rId2"/>
          <a:stretch/>
        </p:blipFill>
        <p:spPr bwMode="auto">
          <a:xfrm>
            <a:off x="9758021" y="154939"/>
            <a:ext cx="2433980" cy="4935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比较">
    <p:spTree>
      <p:nvGrpSpPr>
        <p:cNvPr id="1" name=""/>
        <p:cNvGrpSpPr/>
        <p:nvPr/>
      </p:nvGrpSpPr>
      <p:grpSpPr bwMode="auto">
        <a:xfrm>
          <a:off x="0" y="0"/>
          <a:ext cx="0" cy="0"/>
          <a:chOff x="0" y="0"/>
          <a:chExt cx="0" cy="0"/>
        </a:xfrm>
      </p:grpSpPr>
      <p:pic>
        <p:nvPicPr>
          <p:cNvPr id="1316400051" name="图片 10"/>
          <p:cNvPicPr>
            <a:picLocks noChangeAspect="1"/>
          </p:cNvPicPr>
          <p:nvPr/>
        </p:nvPicPr>
        <p:blipFill>
          <a:blip r:embed="rId2"/>
          <a:stretch/>
        </p:blipFill>
        <p:spPr bwMode="auto">
          <a:xfrm>
            <a:off x="9758021" y="154939"/>
            <a:ext cx="2433980" cy="493535"/>
          </a:xfrm>
          <a:prstGeom prst="rect">
            <a:avLst/>
          </a:prstGeom>
        </p:spPr>
      </p:pic>
      <p:sp>
        <p:nvSpPr>
          <p:cNvPr id="689754785" name="Title 1"/>
          <p:cNvSpPr>
            <a:spLocks noGrp="1"/>
          </p:cNvSpPr>
          <p:nvPr>
            <p:ph type="title"/>
          </p:nvPr>
        </p:nvSpPr>
        <p:spPr bwMode="auto">
          <a:xfrm>
            <a:off x="839788" y="365127"/>
            <a:ext cx="10515600" cy="1325563"/>
          </a:xfrm>
        </p:spPr>
        <p:txBody>
          <a:bodyPr/>
          <a:lstStyle/>
          <a:p>
            <a:pPr>
              <a:defRPr/>
            </a:pPr>
            <a:r>
              <a:rPr lang="zh-CN"/>
              <a:t>单击此处编辑母版标题样式</a:t>
            </a:r>
            <a:endParaRPr lang="en-US"/>
          </a:p>
        </p:txBody>
      </p:sp>
      <p:sp>
        <p:nvSpPr>
          <p:cNvPr id="1228161125" name="Text Placeholder 2"/>
          <p:cNvSpPr>
            <a:spLocks noGrp="1"/>
          </p:cNvSpPr>
          <p:nvPr>
            <p:ph type="body" idx="1"/>
          </p:nvPr>
        </p:nvSpPr>
        <p:spPr bwMode="auto">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zh-CN"/>
              <a:t>编辑母版文本样式</a:t>
            </a:r>
            <a:endParaRPr/>
          </a:p>
        </p:txBody>
      </p:sp>
      <p:sp>
        <p:nvSpPr>
          <p:cNvPr id="421648679" name="Content Placeholder 3"/>
          <p:cNvSpPr>
            <a:spLocks noGrp="1"/>
          </p:cNvSpPr>
          <p:nvPr>
            <p:ph sz="half" idx="2"/>
          </p:nvPr>
        </p:nvSpPr>
        <p:spPr bwMode="auto">
          <a:xfrm>
            <a:off x="839789" y="2505074"/>
            <a:ext cx="5157787" cy="3684588"/>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727901959" name="Text Placeholder 4"/>
          <p:cNvSpPr>
            <a:spLocks noGrp="1"/>
          </p:cNvSpPr>
          <p:nvPr>
            <p:ph type="body" sz="quarter" idx="3"/>
          </p:nvPr>
        </p:nvSpPr>
        <p:spPr bwMode="auto">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zh-CN"/>
              <a:t>编辑母版文本样式</a:t>
            </a:r>
            <a:endParaRPr/>
          </a:p>
        </p:txBody>
      </p:sp>
      <p:sp>
        <p:nvSpPr>
          <p:cNvPr id="111502596" name="Content Placeholder 5"/>
          <p:cNvSpPr>
            <a:spLocks noGrp="1"/>
          </p:cNvSpPr>
          <p:nvPr>
            <p:ph sz="quarter" idx="4"/>
          </p:nvPr>
        </p:nvSpPr>
        <p:spPr bwMode="auto">
          <a:xfrm>
            <a:off x="6172201" y="2505074"/>
            <a:ext cx="5183188" cy="3684588"/>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151491825" name="Date Placeholder 6"/>
          <p:cNvSpPr>
            <a:spLocks noGrp="1"/>
          </p:cNvSpPr>
          <p:nvPr>
            <p:ph type="dt" sz="half" idx="10"/>
          </p:nvPr>
        </p:nvSpPr>
        <p:spPr bwMode="auto"/>
        <p:txBody>
          <a:bodyPr/>
          <a:lstStyle/>
          <a:p>
            <a:pPr>
              <a:defRPr/>
            </a:pPr>
            <a:fld id="{0480190F-AE3C-48AB-8114-CFC4F21B22F1}" type="datetime1">
              <a:rPr lang="en-US" altLang="zh-CN"/>
              <a:t>2025/8/26</a:t>
            </a:fld>
            <a:endParaRPr lang="zh-CN"/>
          </a:p>
        </p:txBody>
      </p:sp>
      <p:sp>
        <p:nvSpPr>
          <p:cNvPr id="408298575" name="Footer Placeholder 7"/>
          <p:cNvSpPr>
            <a:spLocks noGrp="1"/>
          </p:cNvSpPr>
          <p:nvPr>
            <p:ph type="ftr" sz="quarter" idx="11"/>
          </p:nvPr>
        </p:nvSpPr>
        <p:spPr bwMode="auto"/>
        <p:txBody>
          <a:bodyPr/>
          <a:lstStyle/>
          <a:p>
            <a:pPr>
              <a:defRPr/>
            </a:pPr>
            <a:endParaRPr lang="zh-CN"/>
          </a:p>
        </p:txBody>
      </p:sp>
      <p:sp>
        <p:nvSpPr>
          <p:cNvPr id="1803932084" name="Slide Number Placeholder 8"/>
          <p:cNvSpPr>
            <a:spLocks noGrp="1"/>
          </p:cNvSpPr>
          <p:nvPr>
            <p:ph type="sldNum" sz="quarter" idx="12"/>
          </p:nvPr>
        </p:nvSpPr>
        <p:spPr bwMode="auto"/>
        <p:txBody>
          <a:bodyPr/>
          <a:lstStyle/>
          <a:p>
            <a:pPr>
              <a:defRPr/>
            </a:pPr>
            <a:fld id="{362E49D5-B226-46D6-8E3A-5DD3EAD2671F}" type="slidenum">
              <a:rPr 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仅标题">
    <p:spTree>
      <p:nvGrpSpPr>
        <p:cNvPr id="1" name=""/>
        <p:cNvGrpSpPr/>
        <p:nvPr/>
      </p:nvGrpSpPr>
      <p:grpSpPr bwMode="auto">
        <a:xfrm>
          <a:off x="0" y="0"/>
          <a:ext cx="0" cy="0"/>
          <a:chOff x="0" y="0"/>
          <a:chExt cx="0" cy="0"/>
        </a:xfrm>
      </p:grpSpPr>
      <p:pic>
        <p:nvPicPr>
          <p:cNvPr id="113983190" name="图片 6"/>
          <p:cNvPicPr>
            <a:picLocks noChangeAspect="1"/>
          </p:cNvPicPr>
          <p:nvPr/>
        </p:nvPicPr>
        <p:blipFill>
          <a:blip r:embed="rId2"/>
          <a:stretch/>
        </p:blipFill>
        <p:spPr bwMode="auto">
          <a:xfrm>
            <a:off x="9758021" y="154939"/>
            <a:ext cx="2433980" cy="493535"/>
          </a:xfrm>
          <a:prstGeom prst="rect">
            <a:avLst/>
          </a:prstGeom>
        </p:spPr>
      </p:pic>
      <p:sp>
        <p:nvSpPr>
          <p:cNvPr id="1598525440" name="Title 1"/>
          <p:cNvSpPr>
            <a:spLocks noGrp="1"/>
          </p:cNvSpPr>
          <p:nvPr>
            <p:ph type="title"/>
          </p:nvPr>
        </p:nvSpPr>
        <p:spPr bwMode="auto"/>
        <p:txBody>
          <a:bodyPr/>
          <a:lstStyle/>
          <a:p>
            <a:pPr>
              <a:defRPr/>
            </a:pPr>
            <a:r>
              <a:rPr lang="zh-CN"/>
              <a:t>单击此处编辑母版标题样式</a:t>
            </a:r>
            <a:endParaRPr lang="en-US"/>
          </a:p>
        </p:txBody>
      </p:sp>
      <p:sp>
        <p:nvSpPr>
          <p:cNvPr id="1255612811" name="Date Placeholder 2"/>
          <p:cNvSpPr>
            <a:spLocks noGrp="1"/>
          </p:cNvSpPr>
          <p:nvPr>
            <p:ph type="dt" sz="half" idx="10"/>
          </p:nvPr>
        </p:nvSpPr>
        <p:spPr bwMode="auto"/>
        <p:txBody>
          <a:bodyPr/>
          <a:lstStyle/>
          <a:p>
            <a:pPr>
              <a:defRPr/>
            </a:pPr>
            <a:fld id="{14A1F89E-A457-4018-BE51-2E51436528AA}" type="datetime1">
              <a:rPr lang="en-US" altLang="zh-CN"/>
              <a:t>2025/8/26</a:t>
            </a:fld>
            <a:endParaRPr lang="zh-CN"/>
          </a:p>
        </p:txBody>
      </p:sp>
      <p:sp>
        <p:nvSpPr>
          <p:cNvPr id="1591260" name="Footer Placeholder 3"/>
          <p:cNvSpPr>
            <a:spLocks noGrp="1"/>
          </p:cNvSpPr>
          <p:nvPr>
            <p:ph type="ftr" sz="quarter" idx="11"/>
          </p:nvPr>
        </p:nvSpPr>
        <p:spPr bwMode="auto"/>
        <p:txBody>
          <a:bodyPr/>
          <a:lstStyle/>
          <a:p>
            <a:pPr>
              <a:defRPr/>
            </a:pPr>
            <a:endParaRPr lang="zh-CN"/>
          </a:p>
        </p:txBody>
      </p:sp>
      <p:sp>
        <p:nvSpPr>
          <p:cNvPr id="1278758135" name="Slide Number Placeholder 4"/>
          <p:cNvSpPr>
            <a:spLocks noGrp="1"/>
          </p:cNvSpPr>
          <p:nvPr>
            <p:ph type="sldNum" sz="quarter" idx="12"/>
          </p:nvPr>
        </p:nvSpPr>
        <p:spPr bwMode="auto"/>
        <p:txBody>
          <a:bodyPr/>
          <a:lstStyle/>
          <a:p>
            <a:pPr>
              <a:defRPr/>
            </a:pPr>
            <a:fld id="{362E49D5-B226-46D6-8E3A-5DD3EAD2671F}" type="slidenum">
              <a:rPr 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空白">
    <p:spTree>
      <p:nvGrpSpPr>
        <p:cNvPr id="1" name=""/>
        <p:cNvGrpSpPr/>
        <p:nvPr/>
      </p:nvGrpSpPr>
      <p:grpSpPr bwMode="auto">
        <a:xfrm>
          <a:off x="0" y="0"/>
          <a:ext cx="0" cy="0"/>
          <a:chOff x="0" y="0"/>
          <a:chExt cx="0" cy="0"/>
        </a:xfrm>
      </p:grpSpPr>
      <p:sp>
        <p:nvSpPr>
          <p:cNvPr id="621863846" name="Date Placeholder 1"/>
          <p:cNvSpPr>
            <a:spLocks noGrp="1"/>
          </p:cNvSpPr>
          <p:nvPr>
            <p:ph type="dt" sz="half" idx="10"/>
          </p:nvPr>
        </p:nvSpPr>
        <p:spPr bwMode="auto"/>
        <p:txBody>
          <a:bodyPr/>
          <a:lstStyle/>
          <a:p>
            <a:pPr>
              <a:defRPr/>
            </a:pPr>
            <a:fld id="{41D16C23-512E-46AF-93CC-41095E01F3CC}" type="datetime1">
              <a:rPr lang="en-US" altLang="zh-CN"/>
              <a:t>2025/8/26</a:t>
            </a:fld>
            <a:endParaRPr lang="zh-CN"/>
          </a:p>
        </p:txBody>
      </p:sp>
      <p:sp>
        <p:nvSpPr>
          <p:cNvPr id="230322656" name="Footer Placeholder 2"/>
          <p:cNvSpPr>
            <a:spLocks noGrp="1"/>
          </p:cNvSpPr>
          <p:nvPr>
            <p:ph type="ftr" sz="quarter" idx="11"/>
          </p:nvPr>
        </p:nvSpPr>
        <p:spPr bwMode="auto"/>
        <p:txBody>
          <a:bodyPr/>
          <a:lstStyle/>
          <a:p>
            <a:pPr>
              <a:defRPr/>
            </a:pPr>
            <a:endParaRPr lang="zh-CN"/>
          </a:p>
        </p:txBody>
      </p:sp>
      <p:pic>
        <p:nvPicPr>
          <p:cNvPr id="997043711" name="图片 8"/>
          <p:cNvPicPr>
            <a:picLocks noChangeAspect="1"/>
          </p:cNvPicPr>
          <p:nvPr/>
        </p:nvPicPr>
        <p:blipFill>
          <a:blip r:embed="rId2"/>
          <a:stretch/>
        </p:blipFill>
        <p:spPr bwMode="auto">
          <a:xfrm>
            <a:off x="9758021" y="154939"/>
            <a:ext cx="2433980" cy="493535"/>
          </a:xfrm>
          <a:prstGeom prst="rect">
            <a:avLst/>
          </a:prstGeom>
        </p:spPr>
      </p:pic>
      <p:cxnSp>
        <p:nvCxnSpPr>
          <p:cNvPr id="854386346" name="直接连接符 4"/>
          <p:cNvCxnSpPr/>
          <p:nvPr/>
        </p:nvCxnSpPr>
        <p:spPr bwMode="auto">
          <a:xfrm>
            <a:off x="0" y="716701"/>
            <a:ext cx="12192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内容与标题">
    <p:spTree>
      <p:nvGrpSpPr>
        <p:cNvPr id="1" name=""/>
        <p:cNvGrpSpPr/>
        <p:nvPr/>
      </p:nvGrpSpPr>
      <p:grpSpPr bwMode="auto">
        <a:xfrm>
          <a:off x="0" y="0"/>
          <a:ext cx="0" cy="0"/>
          <a:chOff x="0" y="0"/>
          <a:chExt cx="0" cy="0"/>
        </a:xfrm>
      </p:grpSpPr>
      <p:sp>
        <p:nvSpPr>
          <p:cNvPr id="719990200" name="Title 1"/>
          <p:cNvSpPr>
            <a:spLocks noGrp="1"/>
          </p:cNvSpPr>
          <p:nvPr>
            <p:ph type="title"/>
          </p:nvPr>
        </p:nvSpPr>
        <p:spPr bwMode="auto">
          <a:xfrm>
            <a:off x="839788" y="457200"/>
            <a:ext cx="3932237" cy="1600200"/>
          </a:xfrm>
        </p:spPr>
        <p:txBody>
          <a:bodyPr anchor="b"/>
          <a:lstStyle>
            <a:lvl1pPr>
              <a:defRPr sz="3200"/>
            </a:lvl1pPr>
          </a:lstStyle>
          <a:p>
            <a:pPr>
              <a:defRPr/>
            </a:pPr>
            <a:r>
              <a:rPr lang="zh-CN"/>
              <a:t>单击此处编辑母版标题样式</a:t>
            </a:r>
            <a:endParaRPr lang="en-US"/>
          </a:p>
        </p:txBody>
      </p:sp>
      <p:sp>
        <p:nvSpPr>
          <p:cNvPr id="62658522" name="Content Placeholder 2"/>
          <p:cNvSpPr>
            <a:spLocks noGrp="1"/>
          </p:cNvSpPr>
          <p:nvPr>
            <p:ph idx="1"/>
          </p:nvPr>
        </p:nvSpPr>
        <p:spPr bwMode="auto">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141130538"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zh-CN"/>
              <a:t>编辑母版文本样式</a:t>
            </a:r>
            <a:endParaRPr/>
          </a:p>
        </p:txBody>
      </p:sp>
      <p:sp>
        <p:nvSpPr>
          <p:cNvPr id="578670742" name="Date Placeholder 4"/>
          <p:cNvSpPr>
            <a:spLocks noGrp="1"/>
          </p:cNvSpPr>
          <p:nvPr>
            <p:ph type="dt" sz="half" idx="10"/>
          </p:nvPr>
        </p:nvSpPr>
        <p:spPr bwMode="auto"/>
        <p:txBody>
          <a:bodyPr/>
          <a:lstStyle/>
          <a:p>
            <a:pPr>
              <a:defRPr/>
            </a:pPr>
            <a:fld id="{7A47AB68-F289-4F00-AC41-DCD8B4F85505}" type="datetime1">
              <a:rPr lang="en-US" altLang="zh-CN"/>
              <a:t>2025/8/26</a:t>
            </a:fld>
            <a:endParaRPr lang="zh-CN"/>
          </a:p>
        </p:txBody>
      </p:sp>
      <p:sp>
        <p:nvSpPr>
          <p:cNvPr id="1409540790" name="Footer Placeholder 5"/>
          <p:cNvSpPr>
            <a:spLocks noGrp="1"/>
          </p:cNvSpPr>
          <p:nvPr>
            <p:ph type="ftr" sz="quarter" idx="11"/>
          </p:nvPr>
        </p:nvSpPr>
        <p:spPr bwMode="auto"/>
        <p:txBody>
          <a:bodyPr/>
          <a:lstStyle/>
          <a:p>
            <a:pPr>
              <a:defRPr/>
            </a:pPr>
            <a:endParaRPr lang="zh-CN"/>
          </a:p>
        </p:txBody>
      </p:sp>
      <p:sp>
        <p:nvSpPr>
          <p:cNvPr id="1439869266" name="Slide Number Placeholder 6"/>
          <p:cNvSpPr>
            <a:spLocks noGrp="1"/>
          </p:cNvSpPr>
          <p:nvPr>
            <p:ph type="sldNum" sz="quarter" idx="12"/>
          </p:nvPr>
        </p:nvSpPr>
        <p:spPr bwMode="auto"/>
        <p:txBody>
          <a:bodyPr/>
          <a:lstStyle/>
          <a:p>
            <a:pPr>
              <a:defRPr/>
            </a:pPr>
            <a:fld id="{362E49D5-B226-46D6-8E3A-5DD3EAD2671F}" type="slidenum">
              <a:rPr lang="zh-CN"/>
              <a:t>‹#›</a:t>
            </a:fld>
            <a:endParaRPr lang="zh-CN"/>
          </a:p>
        </p:txBody>
      </p:sp>
      <p:pic>
        <p:nvPicPr>
          <p:cNvPr id="1098826538" name="图片 7"/>
          <p:cNvPicPr>
            <a:picLocks noChangeAspect="1"/>
          </p:cNvPicPr>
          <p:nvPr/>
        </p:nvPicPr>
        <p:blipFill>
          <a:blip r:embed="rId2"/>
          <a:stretch/>
        </p:blipFill>
        <p:spPr bwMode="auto">
          <a:xfrm>
            <a:off x="9758021" y="154939"/>
            <a:ext cx="2433980" cy="4935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图片与标题">
    <p:spTree>
      <p:nvGrpSpPr>
        <p:cNvPr id="1" name=""/>
        <p:cNvGrpSpPr/>
        <p:nvPr/>
      </p:nvGrpSpPr>
      <p:grpSpPr bwMode="auto">
        <a:xfrm>
          <a:off x="0" y="0"/>
          <a:ext cx="0" cy="0"/>
          <a:chOff x="0" y="0"/>
          <a:chExt cx="0" cy="0"/>
        </a:xfrm>
      </p:grpSpPr>
      <p:sp>
        <p:nvSpPr>
          <p:cNvPr id="644909019" name="Title 1"/>
          <p:cNvSpPr>
            <a:spLocks noGrp="1"/>
          </p:cNvSpPr>
          <p:nvPr>
            <p:ph type="title"/>
          </p:nvPr>
        </p:nvSpPr>
        <p:spPr bwMode="auto">
          <a:xfrm>
            <a:off x="839788" y="457200"/>
            <a:ext cx="3932237" cy="1600200"/>
          </a:xfrm>
        </p:spPr>
        <p:txBody>
          <a:bodyPr anchor="b"/>
          <a:lstStyle>
            <a:lvl1pPr>
              <a:defRPr sz="3200"/>
            </a:lvl1pPr>
          </a:lstStyle>
          <a:p>
            <a:pPr>
              <a:defRPr/>
            </a:pPr>
            <a:r>
              <a:rPr lang="zh-CN"/>
              <a:t>单击此处编辑母版标题样式</a:t>
            </a:r>
            <a:endParaRPr lang="en-US"/>
          </a:p>
        </p:txBody>
      </p:sp>
      <p:sp>
        <p:nvSpPr>
          <p:cNvPr id="1520776932" name="Picture Placeholder 2"/>
          <p:cNvSpPr>
            <a:spLocks noGrp="1" noChangeAspect="1"/>
          </p:cNvSpPr>
          <p:nvPr>
            <p:ph type="pic" idx="1"/>
          </p:nvPr>
        </p:nvSpPr>
        <p:spPr bwMode="auto">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zh-CN"/>
              <a:t>单击图标添加图片</a:t>
            </a:r>
            <a:endParaRPr lang="en-US"/>
          </a:p>
        </p:txBody>
      </p:sp>
      <p:sp>
        <p:nvSpPr>
          <p:cNvPr id="1257867440"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zh-CN"/>
              <a:t>编辑母版文本样式</a:t>
            </a:r>
            <a:endParaRPr/>
          </a:p>
        </p:txBody>
      </p:sp>
      <p:sp>
        <p:nvSpPr>
          <p:cNvPr id="137627146" name="Date Placeholder 4"/>
          <p:cNvSpPr>
            <a:spLocks noGrp="1"/>
          </p:cNvSpPr>
          <p:nvPr>
            <p:ph type="dt" sz="half" idx="10"/>
          </p:nvPr>
        </p:nvSpPr>
        <p:spPr bwMode="auto"/>
        <p:txBody>
          <a:bodyPr/>
          <a:lstStyle/>
          <a:p>
            <a:pPr>
              <a:defRPr/>
            </a:pPr>
            <a:fld id="{3F0B3A12-CBEE-4B88-9D84-606390782F9E}" type="datetime1">
              <a:rPr lang="en-US" altLang="zh-CN"/>
              <a:t>2025/8/26</a:t>
            </a:fld>
            <a:endParaRPr lang="zh-CN"/>
          </a:p>
        </p:txBody>
      </p:sp>
      <p:sp>
        <p:nvSpPr>
          <p:cNvPr id="829959372" name="Footer Placeholder 5"/>
          <p:cNvSpPr>
            <a:spLocks noGrp="1"/>
          </p:cNvSpPr>
          <p:nvPr>
            <p:ph type="ftr" sz="quarter" idx="11"/>
          </p:nvPr>
        </p:nvSpPr>
        <p:spPr bwMode="auto"/>
        <p:txBody>
          <a:bodyPr/>
          <a:lstStyle/>
          <a:p>
            <a:pPr>
              <a:defRPr/>
            </a:pPr>
            <a:endParaRPr lang="zh-CN"/>
          </a:p>
        </p:txBody>
      </p:sp>
      <p:sp>
        <p:nvSpPr>
          <p:cNvPr id="1403254948" name="Slide Number Placeholder 6"/>
          <p:cNvSpPr>
            <a:spLocks noGrp="1"/>
          </p:cNvSpPr>
          <p:nvPr>
            <p:ph type="sldNum" sz="quarter" idx="12"/>
          </p:nvPr>
        </p:nvSpPr>
        <p:spPr bwMode="auto"/>
        <p:txBody>
          <a:bodyPr/>
          <a:lstStyle/>
          <a:p>
            <a:pPr>
              <a:defRPr/>
            </a:pPr>
            <a:fld id="{362E49D5-B226-46D6-8E3A-5DD3EAD2671F}" type="slidenum">
              <a:rPr lang="zh-CN"/>
              <a:t>‹#›</a:t>
            </a:fld>
            <a:endParaRPr lang="zh-CN"/>
          </a:p>
        </p:txBody>
      </p:sp>
      <p:pic>
        <p:nvPicPr>
          <p:cNvPr id="1776919170" name="图片 7"/>
          <p:cNvPicPr>
            <a:picLocks noChangeAspect="1"/>
          </p:cNvPicPr>
          <p:nvPr/>
        </p:nvPicPr>
        <p:blipFill>
          <a:blip r:embed="rId2"/>
          <a:stretch/>
        </p:blipFill>
        <p:spPr bwMode="auto">
          <a:xfrm>
            <a:off x="9758021" y="154939"/>
            <a:ext cx="2433980" cy="4935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653374" name="Title Placeholder 1"/>
          <p:cNvSpPr>
            <a:spLocks noGrp="1"/>
          </p:cNvSpPr>
          <p:nvPr>
            <p:ph type="title"/>
          </p:nvPr>
        </p:nvSpPr>
        <p:spPr bwMode="auto">
          <a:xfrm>
            <a:off x="838200" y="365127"/>
            <a:ext cx="10515600" cy="1325563"/>
          </a:xfrm>
          <a:prstGeom prst="rect">
            <a:avLst/>
          </a:prstGeom>
        </p:spPr>
        <p:txBody>
          <a:bodyPr vert="horz" lIns="91440" tIns="45720" rIns="91440" bIns="45720" rtlCol="0" anchor="ctr">
            <a:normAutofit/>
          </a:bodyPr>
          <a:lstStyle/>
          <a:p>
            <a:pPr>
              <a:defRPr/>
            </a:pPr>
            <a:r>
              <a:rPr lang="zh-CN"/>
              <a:t>单击此处编辑母版标题样式</a:t>
            </a:r>
            <a:endParaRPr lang="en-US"/>
          </a:p>
        </p:txBody>
      </p:sp>
      <p:sp>
        <p:nvSpPr>
          <p:cNvPr id="11806917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lang="en-US"/>
          </a:p>
        </p:txBody>
      </p:sp>
      <p:sp>
        <p:nvSpPr>
          <p:cNvPr id="1565999525" name="Date Placeholder 3"/>
          <p:cNvSpPr>
            <a:spLocks noGrp="1"/>
          </p:cNvSpPr>
          <p:nvPr>
            <p:ph type="dt" sz="half" idx="2"/>
          </p:nvPr>
        </p:nvSpPr>
        <p:spPr bwMode="auto">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81B7AA0-CA75-4F8E-84C5-565DA7C9102D}" type="datetime1">
              <a:rPr lang="en-US" altLang="zh-CN"/>
              <a:t>2025/8/26</a:t>
            </a:fld>
            <a:endParaRPr lang="zh-CN"/>
          </a:p>
        </p:txBody>
      </p:sp>
      <p:sp>
        <p:nvSpPr>
          <p:cNvPr id="617987598" name="Footer Placeholder 4"/>
          <p:cNvSpPr>
            <a:spLocks noGrp="1"/>
          </p:cNvSpPr>
          <p:nvPr>
            <p:ph type="ftr" sz="quarter" idx="3"/>
          </p:nvPr>
        </p:nvSpPr>
        <p:spPr bwMode="auto">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p>
        </p:txBody>
      </p:sp>
      <p:sp>
        <p:nvSpPr>
          <p:cNvPr id="1345159755" name="Slide Number Placeholder 5"/>
          <p:cNvSpPr>
            <a:spLocks noGrp="1"/>
          </p:cNvSpPr>
          <p:nvPr>
            <p:ph type="sldNum" sz="quarter" idx="4"/>
          </p:nvPr>
        </p:nvSpPr>
        <p:spPr bwMode="auto">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62E49D5-B226-46D6-8E3A-5DD3EAD2671F}" type="slidenum">
              <a:rPr lang="zh-CN"/>
              <a:t>‹#›</a:t>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a:lnSpc>
          <a:spcPct val="90000"/>
        </a:lnSpc>
        <a:spcBef>
          <a:spcPts val="0"/>
        </a:spcBef>
        <a:buNone/>
        <a:defRPr sz="4400">
          <a:solidFill>
            <a:schemeClr val="tx1"/>
          </a:solidFill>
          <a:latin typeface="+mj-lt"/>
          <a:ea typeface="+mj-ea"/>
          <a:cs typeface="+mj-cs"/>
        </a:defRPr>
      </a:lvl1pPr>
    </p:titleStyle>
    <p:bodyStyle>
      <a:lvl1pPr marL="228600" indent="-228600" algn="l" defTabSz="914400" rtl="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rtl="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rtl="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rtl="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rtl="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media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64747992" name="标题 1"/>
          <p:cNvSpPr>
            <a:spLocks noGrp="1"/>
          </p:cNvSpPr>
          <p:nvPr>
            <p:ph type="ctrTitle"/>
          </p:nvPr>
        </p:nvSpPr>
        <p:spPr bwMode="auto"/>
        <p:txBody>
          <a:bodyPr/>
          <a:lstStyle/>
          <a:p>
            <a:pPr>
              <a:defRPr/>
            </a:pPr>
            <a:r>
              <a:rPr lang="en-US"/>
              <a:t>CSNS2</a:t>
            </a:r>
            <a:r>
              <a:rPr lang="zh-CN"/>
              <a:t>期</a:t>
            </a:r>
            <a:r>
              <a:rPr lang="en-US"/>
              <a:t>DAQ</a:t>
            </a:r>
            <a:r>
              <a:rPr lang="zh-CN"/>
              <a:t>与控制系统设计概述</a:t>
            </a:r>
            <a:endParaRPr lang="en-US"/>
          </a:p>
        </p:txBody>
      </p:sp>
      <p:sp>
        <p:nvSpPr>
          <p:cNvPr id="792620112" name="副标题 2"/>
          <p:cNvSpPr>
            <a:spLocks noGrp="1"/>
          </p:cNvSpPr>
          <p:nvPr>
            <p:ph type="subTitle" idx="1"/>
          </p:nvPr>
        </p:nvSpPr>
        <p:spPr bwMode="auto"/>
        <p:txBody>
          <a:bodyPr/>
          <a:lstStyle/>
          <a:p>
            <a:pPr>
              <a:defRPr/>
            </a:pPr>
            <a:r>
              <a:rPr lang="en-US"/>
              <a:t>CSNS</a:t>
            </a:r>
            <a:r>
              <a:rPr lang="zh-CN"/>
              <a:t>实验控制组</a:t>
            </a:r>
            <a:endParaRPr lang="en-US"/>
          </a:p>
          <a:p>
            <a:pPr>
              <a:defRPr/>
            </a:pPr>
            <a:r>
              <a:rPr lang="en-US"/>
              <a:t>2025.08.15</a:t>
            </a:r>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61851963" name="标题 1"/>
          <p:cNvSpPr>
            <a:spLocks noGrp="1"/>
          </p:cNvSpPr>
          <p:nvPr>
            <p:ph type="title"/>
          </p:nvPr>
        </p:nvSpPr>
        <p:spPr bwMode="auto"/>
        <p:txBody>
          <a:bodyPr/>
          <a:lstStyle/>
          <a:p>
            <a:pPr>
              <a:defRPr/>
            </a:pPr>
            <a:r>
              <a:rPr lang="zh-CN"/>
              <a:t>用户交互</a:t>
            </a:r>
            <a:endParaRPr/>
          </a:p>
        </p:txBody>
      </p:sp>
      <p:sp>
        <p:nvSpPr>
          <p:cNvPr id="1501136539" name="内容占位符 2"/>
          <p:cNvSpPr>
            <a:spLocks noGrp="1"/>
          </p:cNvSpPr>
          <p:nvPr>
            <p:ph idx="1"/>
          </p:nvPr>
        </p:nvSpPr>
        <p:spPr bwMode="auto"/>
        <p:txBody>
          <a:bodyPr>
            <a:normAutofit/>
          </a:bodyPr>
          <a:lstStyle/>
          <a:p>
            <a:pPr>
              <a:defRPr/>
            </a:pPr>
            <a:r>
              <a:rPr lang="zh-CN" sz="2400"/>
              <a:t>当前系统中，各个光路器件的切换序列与软联动定义在</a:t>
            </a:r>
            <a:r>
              <a:rPr lang="en-US" sz="2400"/>
              <a:t>OPI</a:t>
            </a:r>
            <a:r>
              <a:rPr lang="zh-CN" sz="2400"/>
              <a:t>代码，实现了快捷切换，但细节调整和新增模式仍需要专业组协助。</a:t>
            </a:r>
            <a:r>
              <a:rPr lang="en-US" sz="2400"/>
              <a:t>=》2</a:t>
            </a:r>
            <a:r>
              <a:rPr lang="zh-CN" sz="2400"/>
              <a:t>期框架实现编排脚本后，多数调节可由谱仪专家直接完成。</a:t>
            </a:r>
            <a:endParaRPr lang="en-US" sz="2400"/>
          </a:p>
        </p:txBody>
      </p:sp>
      <p:pic>
        <p:nvPicPr>
          <p:cNvPr id="1206219048" name="图片 3"/>
          <p:cNvPicPr>
            <a:picLocks noChangeAspect="1"/>
          </p:cNvPicPr>
          <p:nvPr/>
        </p:nvPicPr>
        <p:blipFill>
          <a:blip r:embed="rId3"/>
          <a:stretch/>
        </p:blipFill>
        <p:spPr bwMode="auto">
          <a:xfrm>
            <a:off x="6012434" y="2852764"/>
            <a:ext cx="5341366" cy="2625314"/>
          </a:xfrm>
          <a:prstGeom prst="rect">
            <a:avLst/>
          </a:prstGeom>
        </p:spPr>
      </p:pic>
      <p:pic>
        <p:nvPicPr>
          <p:cNvPr id="429215585" name="图片 4"/>
          <p:cNvPicPr>
            <a:picLocks noChangeAspect="1"/>
          </p:cNvPicPr>
          <p:nvPr/>
        </p:nvPicPr>
        <p:blipFill>
          <a:blip r:embed="rId4"/>
          <a:stretch/>
        </p:blipFill>
        <p:spPr bwMode="auto">
          <a:xfrm>
            <a:off x="717550" y="2852762"/>
            <a:ext cx="5161330" cy="2625159"/>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83132680" name="标题 1"/>
          <p:cNvSpPr>
            <a:spLocks noGrp="1"/>
          </p:cNvSpPr>
          <p:nvPr>
            <p:ph type="title"/>
          </p:nvPr>
        </p:nvSpPr>
        <p:spPr bwMode="auto"/>
        <p:txBody>
          <a:bodyPr/>
          <a:lstStyle/>
          <a:p>
            <a:pPr>
              <a:defRPr/>
            </a:pPr>
            <a:r>
              <a:rPr lang="zh-CN"/>
              <a:t>用户交互</a:t>
            </a:r>
            <a:endParaRPr lang="en-US"/>
          </a:p>
        </p:txBody>
      </p:sp>
      <p:sp>
        <p:nvSpPr>
          <p:cNvPr id="124003015" name="内容占位符 2"/>
          <p:cNvSpPr>
            <a:spLocks noGrp="1"/>
          </p:cNvSpPr>
          <p:nvPr>
            <p:ph idx="1"/>
          </p:nvPr>
        </p:nvSpPr>
        <p:spPr bwMode="auto"/>
        <p:txBody>
          <a:bodyPr>
            <a:normAutofit/>
          </a:bodyPr>
          <a:lstStyle/>
          <a:p>
            <a:pPr>
              <a:defRPr/>
            </a:pPr>
            <a:r>
              <a:rPr lang="zh-CN" sz="2400"/>
              <a:t>功能模组的整合管理界面，例如，</a:t>
            </a:r>
            <a:r>
              <a:rPr lang="en-US" sz="2400"/>
              <a:t>DAQ</a:t>
            </a:r>
            <a:r>
              <a:rPr lang="zh-CN" sz="2400"/>
              <a:t>集中启停与配置切换</a:t>
            </a:r>
            <a:endParaRPr lang="en-US" sz="2400"/>
          </a:p>
        </p:txBody>
      </p:sp>
      <p:pic>
        <p:nvPicPr>
          <p:cNvPr id="1011755423" name="图片 42"/>
          <p:cNvPicPr>
            <a:picLocks noChangeAspect="1"/>
          </p:cNvPicPr>
          <p:nvPr/>
        </p:nvPicPr>
        <p:blipFill>
          <a:blip r:embed="rId3"/>
          <a:stretch/>
        </p:blipFill>
        <p:spPr bwMode="auto">
          <a:xfrm>
            <a:off x="549446" y="2140519"/>
            <a:ext cx="10699407" cy="4456562"/>
          </a:xfrm>
          <a:prstGeom prst="rect">
            <a:avLst/>
          </a:prstGeom>
        </p:spPr>
      </p:pic>
      <p:sp>
        <p:nvSpPr>
          <p:cNvPr id="997966806" name="矩形: 圆角 3"/>
          <p:cNvSpPr/>
          <p:nvPr/>
        </p:nvSpPr>
        <p:spPr bwMode="auto">
          <a:xfrm>
            <a:off x="6793868" y="2140519"/>
            <a:ext cx="2374957" cy="892310"/>
          </a:xfrm>
          <a:prstGeom prst="roundRect">
            <a:avLst>
              <a:gd name="adj" fmla="val 87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561591197" name="矩形 4"/>
          <p:cNvSpPr/>
          <p:nvPr/>
        </p:nvSpPr>
        <p:spPr bwMode="auto">
          <a:xfrm>
            <a:off x="6963508" y="2263243"/>
            <a:ext cx="732347" cy="666147"/>
          </a:xfrm>
          <a:prstGeom prst="rect">
            <a:avLst/>
          </a:prstGeom>
          <a:solidFill>
            <a:srgbClr val="92D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探测器指示</a:t>
            </a:r>
            <a:endParaRPr/>
          </a:p>
        </p:txBody>
      </p:sp>
      <p:sp>
        <p:nvSpPr>
          <p:cNvPr id="1889124309" name="矩形 6"/>
          <p:cNvSpPr/>
          <p:nvPr/>
        </p:nvSpPr>
        <p:spPr bwMode="auto">
          <a:xfrm>
            <a:off x="7769642" y="2263243"/>
            <a:ext cx="1221268" cy="666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600">
                <a:solidFill>
                  <a:schemeClr val="tx1"/>
                </a:solidFill>
              </a:rPr>
              <a:t>其他实验模式界面</a:t>
            </a:r>
            <a:endParaRPr/>
          </a:p>
        </p:txBody>
      </p:sp>
      <p:cxnSp>
        <p:nvCxnSpPr>
          <p:cNvPr id="26194453" name="直接箭头连接符 8"/>
          <p:cNvCxnSpPr/>
          <p:nvPr/>
        </p:nvCxnSpPr>
        <p:spPr bwMode="auto">
          <a:xfrm flipH="1">
            <a:off x="4344434" y="2834226"/>
            <a:ext cx="2734925" cy="740623"/>
          </a:xfrm>
          <a:prstGeom prst="straightConnector1">
            <a:avLst/>
          </a:prstGeom>
          <a:ln w="3810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07822174" name="标题 1"/>
          <p:cNvSpPr>
            <a:spLocks noGrp="1"/>
          </p:cNvSpPr>
          <p:nvPr>
            <p:ph type="title"/>
          </p:nvPr>
        </p:nvSpPr>
        <p:spPr bwMode="auto"/>
        <p:txBody>
          <a:bodyPr/>
          <a:lstStyle/>
          <a:p>
            <a:pPr>
              <a:defRPr/>
            </a:pPr>
            <a:r>
              <a:rPr lang="zh-CN"/>
              <a:t>用户交互</a:t>
            </a:r>
            <a:endParaRPr lang="en-US"/>
          </a:p>
        </p:txBody>
      </p:sp>
      <p:sp>
        <p:nvSpPr>
          <p:cNvPr id="805847227" name="内容占位符 2"/>
          <p:cNvSpPr>
            <a:spLocks noGrp="1"/>
          </p:cNvSpPr>
          <p:nvPr>
            <p:ph idx="1"/>
          </p:nvPr>
        </p:nvSpPr>
        <p:spPr bwMode="auto">
          <a:xfrm>
            <a:off x="86122" y="798638"/>
            <a:ext cx="11200714" cy="5001306"/>
          </a:xfrm>
        </p:spPr>
        <p:txBody>
          <a:bodyPr>
            <a:normAutofit/>
          </a:bodyPr>
          <a:lstStyle/>
          <a:p>
            <a:pPr>
              <a:defRPr/>
            </a:pPr>
            <a:r>
              <a:rPr lang="zh-CN" sz="2400"/>
              <a:t>实现实验抽象与编排：设备封装，数据处理模组开发，</a:t>
            </a:r>
            <a:r>
              <a:rPr lang="en-US" sz="2400"/>
              <a:t>scan</a:t>
            </a:r>
            <a:r>
              <a:rPr lang="zh-CN" sz="2400"/>
              <a:t>脚本的调度执行。</a:t>
            </a:r>
            <a:endParaRPr lang="en-US" sz="2400"/>
          </a:p>
        </p:txBody>
      </p:sp>
      <p:pic>
        <p:nvPicPr>
          <p:cNvPr id="1531288840" name="图片 4"/>
          <p:cNvPicPr>
            <a:picLocks noChangeAspect="1"/>
          </p:cNvPicPr>
          <p:nvPr/>
        </p:nvPicPr>
        <p:blipFill>
          <a:blip r:embed="rId3"/>
          <a:stretch/>
        </p:blipFill>
        <p:spPr bwMode="auto">
          <a:xfrm>
            <a:off x="407218" y="3554422"/>
            <a:ext cx="3165921" cy="2292416"/>
          </a:xfrm>
          <a:prstGeom prst="rect">
            <a:avLst/>
          </a:prstGeom>
          <a:ln>
            <a:noFill/>
          </a:ln>
          <a:effectLst>
            <a:outerShdw blurRad="292100" dist="139700" dir="2700000" algn="tl" rotWithShape="0">
              <a:srgbClr val="333333">
                <a:alpha val="65000"/>
              </a:srgbClr>
            </a:outerShdw>
          </a:effectLst>
        </p:spPr>
      </p:pic>
      <p:pic>
        <p:nvPicPr>
          <p:cNvPr id="1274661238" name="图片 6"/>
          <p:cNvPicPr>
            <a:picLocks noChangeAspect="1"/>
          </p:cNvPicPr>
          <p:nvPr/>
        </p:nvPicPr>
        <p:blipFill>
          <a:blip r:embed="rId4"/>
          <a:stretch/>
        </p:blipFill>
        <p:spPr bwMode="auto">
          <a:xfrm>
            <a:off x="3894233" y="1819565"/>
            <a:ext cx="3433263" cy="2124364"/>
          </a:xfrm>
          <a:prstGeom prst="rect">
            <a:avLst/>
          </a:prstGeom>
          <a:ln>
            <a:noFill/>
          </a:ln>
          <a:effectLst>
            <a:outerShdw blurRad="292100" dist="139700" dir="2700000" algn="tl" rotWithShape="0">
              <a:srgbClr val="333333">
                <a:alpha val="65000"/>
              </a:srgbClr>
            </a:outerShdw>
          </a:effectLst>
        </p:spPr>
      </p:pic>
      <p:pic>
        <p:nvPicPr>
          <p:cNvPr id="851850763" name="图片 8"/>
          <p:cNvPicPr>
            <a:picLocks noChangeAspect="1"/>
          </p:cNvPicPr>
          <p:nvPr/>
        </p:nvPicPr>
        <p:blipFill>
          <a:blip r:embed="rId5"/>
          <a:stretch/>
        </p:blipFill>
        <p:spPr bwMode="auto">
          <a:xfrm>
            <a:off x="3953025" y="4352962"/>
            <a:ext cx="3112793" cy="2213207"/>
          </a:xfrm>
          <a:prstGeom prst="rect">
            <a:avLst/>
          </a:prstGeom>
          <a:ln>
            <a:noFill/>
          </a:ln>
          <a:effectLst>
            <a:outerShdw blurRad="292100" dist="139700" dir="2700000" algn="tl" rotWithShape="0">
              <a:srgbClr val="333333">
                <a:alpha val="65000"/>
              </a:srgbClr>
            </a:outerShdw>
          </a:effectLst>
        </p:spPr>
      </p:pic>
      <p:sp>
        <p:nvSpPr>
          <p:cNvPr id="459240363" name="右大括号 3"/>
          <p:cNvSpPr/>
          <p:nvPr/>
        </p:nvSpPr>
        <p:spPr bwMode="auto">
          <a:xfrm>
            <a:off x="7640250" y="1703771"/>
            <a:ext cx="424872" cy="4645891"/>
          </a:xfrm>
          <a:prstGeom prst="rightBrace">
            <a:avLst>
              <a:gd name="adj1" fmla="val 8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1508209173" name="文本框 5"/>
          <p:cNvSpPr txBox="1"/>
          <p:nvPr/>
        </p:nvSpPr>
        <p:spPr bwMode="auto">
          <a:xfrm>
            <a:off x="8814841" y="5771743"/>
            <a:ext cx="2389702" cy="923330"/>
          </a:xfrm>
          <a:prstGeom prst="rect">
            <a:avLst/>
          </a:prstGeom>
          <a:noFill/>
        </p:spPr>
        <p:txBody>
          <a:bodyPr wrap="square" rtlCol="0">
            <a:spAutoFit/>
          </a:bodyPr>
          <a:lstStyle/>
          <a:p>
            <a:pPr>
              <a:defRPr/>
            </a:pPr>
            <a:r>
              <a:rPr lang="zh-CN"/>
              <a:t>统一抽象为样品编号</a:t>
            </a:r>
            <a:r>
              <a:rPr lang="en-US"/>
              <a:t>+adjust</a:t>
            </a:r>
            <a:r>
              <a:rPr lang="zh-CN"/>
              <a:t>调节量的设置接口</a:t>
            </a:r>
          </a:p>
        </p:txBody>
      </p:sp>
      <p:pic>
        <p:nvPicPr>
          <p:cNvPr id="1034485107" name="图片 10"/>
          <p:cNvPicPr>
            <a:picLocks noChangeAspect="1"/>
          </p:cNvPicPr>
          <p:nvPr/>
        </p:nvPicPr>
        <p:blipFill>
          <a:blip r:embed="rId6"/>
          <a:stretch/>
        </p:blipFill>
        <p:spPr bwMode="auto">
          <a:xfrm>
            <a:off x="8377877" y="3814712"/>
            <a:ext cx="3354956" cy="1771836"/>
          </a:xfrm>
          <a:prstGeom prst="rect">
            <a:avLst/>
          </a:prstGeom>
        </p:spPr>
      </p:pic>
      <p:pic>
        <p:nvPicPr>
          <p:cNvPr id="1893550121" name="图片 7"/>
          <p:cNvPicPr>
            <a:picLocks noChangeAspect="1"/>
          </p:cNvPicPr>
          <p:nvPr/>
        </p:nvPicPr>
        <p:blipFill>
          <a:blip r:embed="rId7"/>
          <a:stretch/>
        </p:blipFill>
        <p:spPr bwMode="auto">
          <a:xfrm>
            <a:off x="8633192" y="1819565"/>
            <a:ext cx="2485373" cy="1864582"/>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46481413" name="标题 1"/>
          <p:cNvSpPr>
            <a:spLocks noGrp="1"/>
          </p:cNvSpPr>
          <p:nvPr>
            <p:ph type="title"/>
          </p:nvPr>
        </p:nvSpPr>
        <p:spPr bwMode="auto"/>
        <p:txBody>
          <a:bodyPr/>
          <a:lstStyle/>
          <a:p>
            <a:pPr>
              <a:defRPr/>
            </a:pPr>
            <a:r>
              <a:rPr lang="zh-CN"/>
              <a:t>执行框架</a:t>
            </a:r>
            <a:endParaRPr lang="en-US"/>
          </a:p>
        </p:txBody>
      </p:sp>
      <p:sp>
        <p:nvSpPr>
          <p:cNvPr id="1060733178" name="内容占位符 2"/>
          <p:cNvSpPr>
            <a:spLocks noGrp="1"/>
          </p:cNvSpPr>
          <p:nvPr>
            <p:ph idx="1"/>
          </p:nvPr>
        </p:nvSpPr>
        <p:spPr bwMode="auto">
          <a:xfrm>
            <a:off x="357433" y="804948"/>
            <a:ext cx="10515600" cy="5001306"/>
          </a:xfrm>
        </p:spPr>
        <p:txBody>
          <a:bodyPr>
            <a:normAutofit/>
          </a:bodyPr>
          <a:lstStyle/>
          <a:p>
            <a:pPr>
              <a:defRPr/>
            </a:pPr>
            <a:r>
              <a:rPr lang="en-US" sz="1800"/>
              <a:t>RunEngine</a:t>
            </a:r>
            <a:r>
              <a:rPr lang="zh-CN" sz="1800"/>
              <a:t>：实验控制核心，负责计划执行、中断管理及数据流分发。</a:t>
            </a:r>
            <a:endParaRPr/>
          </a:p>
          <a:p>
            <a:pPr>
              <a:defRPr/>
            </a:pPr>
            <a:r>
              <a:rPr lang="en-US" sz="1800"/>
              <a:t>Ophyd</a:t>
            </a:r>
            <a:r>
              <a:rPr lang="zh-CN" sz="1800"/>
              <a:t>：设备抽象层，提供统一硬件接口（如</a:t>
            </a:r>
            <a:r>
              <a:rPr lang="en-US" sz="1800"/>
              <a:t>EPICS</a:t>
            </a:r>
            <a:r>
              <a:rPr lang="zh-CN" sz="1800"/>
              <a:t>、</a:t>
            </a:r>
            <a:r>
              <a:rPr lang="en-US" sz="1800"/>
              <a:t>LabVIEW</a:t>
            </a:r>
            <a:r>
              <a:rPr lang="zh-CN" sz="1800"/>
              <a:t>等）。</a:t>
            </a:r>
            <a:endParaRPr/>
          </a:p>
          <a:p>
            <a:pPr>
              <a:defRPr/>
            </a:pPr>
            <a:r>
              <a:rPr lang="en-US" sz="1800"/>
              <a:t>DataBroker</a:t>
            </a:r>
            <a:r>
              <a:rPr lang="zh-CN" sz="1800"/>
              <a:t>：元数据与数据存储管理，支持历史数据查询。</a:t>
            </a:r>
            <a:endParaRPr/>
          </a:p>
          <a:p>
            <a:pPr>
              <a:defRPr/>
            </a:pPr>
            <a:r>
              <a:rPr lang="en-US" sz="1800"/>
              <a:t>Suitcase</a:t>
            </a:r>
            <a:r>
              <a:rPr lang="zh-CN" sz="1800"/>
              <a:t>：数据导出工具包，支持</a:t>
            </a:r>
            <a:r>
              <a:rPr lang="en-US" sz="1800"/>
              <a:t>HDF5</a:t>
            </a:r>
            <a:r>
              <a:rPr lang="zh-CN" sz="1800"/>
              <a:t>、</a:t>
            </a:r>
            <a:r>
              <a:rPr lang="en-US" sz="1800"/>
              <a:t>JSON</a:t>
            </a:r>
            <a:r>
              <a:rPr lang="zh-CN" sz="1800"/>
              <a:t>等格式转换。</a:t>
            </a:r>
            <a:endParaRPr/>
          </a:p>
          <a:p>
            <a:pPr>
              <a:defRPr/>
            </a:pPr>
            <a:r>
              <a:rPr lang="en-US" sz="1800"/>
              <a:t>Tiled</a:t>
            </a:r>
            <a:r>
              <a:rPr lang="zh-CN" sz="1800"/>
              <a:t>：数据访问服务，提供统一接口与高效切片功能。</a:t>
            </a:r>
            <a:endParaRPr lang="en-US" sz="1800"/>
          </a:p>
        </p:txBody>
      </p:sp>
      <p:sp>
        <p:nvSpPr>
          <p:cNvPr id="188640415" name="矩形: 圆角 5"/>
          <p:cNvSpPr/>
          <p:nvPr/>
        </p:nvSpPr>
        <p:spPr bwMode="auto">
          <a:xfrm>
            <a:off x="3011131" y="2850586"/>
            <a:ext cx="1216058" cy="537328"/>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zh-CN">
                <a:latin typeface=".萍方-简"/>
                <a:ea typeface=".萍方-简"/>
                <a:cs typeface="Calibri"/>
              </a:rPr>
              <a:t>实验脚本</a:t>
            </a:r>
            <a:endParaRPr/>
          </a:p>
        </p:txBody>
      </p:sp>
      <p:sp>
        <p:nvSpPr>
          <p:cNvPr id="1884" name="矩形: 圆角 6"/>
          <p:cNvSpPr/>
          <p:nvPr/>
        </p:nvSpPr>
        <p:spPr bwMode="auto">
          <a:xfrm>
            <a:off x="5292417" y="2850586"/>
            <a:ext cx="1216058" cy="537328"/>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atin typeface="Calibri"/>
                <a:ea typeface="Calibri"/>
                <a:cs typeface="Calibri"/>
              </a:rPr>
              <a:t>Run Engine</a:t>
            </a:r>
            <a:endParaRPr lang="zh-CN">
              <a:latin typeface="Calibri"/>
              <a:ea typeface=".萍方-简"/>
              <a:cs typeface="Calibri"/>
            </a:endParaRPr>
          </a:p>
        </p:txBody>
      </p:sp>
      <p:cxnSp>
        <p:nvCxnSpPr>
          <p:cNvPr id="408825302" name="直接箭头连接符 8"/>
          <p:cNvCxnSpPr>
            <a:stCxn id="188640415" idx="3"/>
            <a:endCxn id="1884" idx="1"/>
          </p:cNvCxnSpPr>
          <p:nvPr/>
        </p:nvCxnSpPr>
        <p:spPr bwMode="auto">
          <a:xfrm>
            <a:off x="4227189" y="3119250"/>
            <a:ext cx="106522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0657278" name="矩形: 圆角 10"/>
          <p:cNvSpPr/>
          <p:nvPr/>
        </p:nvSpPr>
        <p:spPr bwMode="auto">
          <a:xfrm>
            <a:off x="8032475" y="2850586"/>
            <a:ext cx="1216058" cy="537328"/>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atin typeface="Calibri"/>
                <a:ea typeface="Calibri"/>
                <a:cs typeface="Calibri"/>
              </a:rPr>
              <a:t>Ophyd</a:t>
            </a:r>
            <a:endParaRPr lang="zh-CN">
              <a:latin typeface="Calibri"/>
              <a:ea typeface=".萍方-简"/>
              <a:cs typeface="Calibri"/>
            </a:endParaRPr>
          </a:p>
        </p:txBody>
      </p:sp>
      <p:cxnSp>
        <p:nvCxnSpPr>
          <p:cNvPr id="1845801444" name="直接箭头连接符 11"/>
          <p:cNvCxnSpPr>
            <a:stCxn id="1884" idx="3"/>
            <a:endCxn id="450657278" idx="1"/>
          </p:cNvCxnSpPr>
          <p:nvPr/>
        </p:nvCxnSpPr>
        <p:spPr bwMode="auto">
          <a:xfrm>
            <a:off x="6508475" y="3119250"/>
            <a:ext cx="1524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26859265" name="矩形 14"/>
          <p:cNvSpPr/>
          <p:nvPr/>
        </p:nvSpPr>
        <p:spPr bwMode="auto">
          <a:xfrm>
            <a:off x="2247559" y="4203333"/>
            <a:ext cx="7343481" cy="2496082"/>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zh-CN"/>
          </a:p>
        </p:txBody>
      </p:sp>
      <p:sp>
        <p:nvSpPr>
          <p:cNvPr id="1003189607" name="文本框 15"/>
          <p:cNvSpPr txBox="1"/>
          <p:nvPr/>
        </p:nvSpPr>
        <p:spPr bwMode="auto">
          <a:xfrm flipH="1">
            <a:off x="4693107" y="4287330"/>
            <a:ext cx="3630735" cy="369332"/>
          </a:xfrm>
          <a:prstGeom prst="rect">
            <a:avLst/>
          </a:prstGeom>
          <a:noFill/>
        </p:spPr>
        <p:txBody>
          <a:bodyPr wrap="square" rtlCol="0">
            <a:spAutoFit/>
          </a:bodyPr>
          <a:lstStyle/>
          <a:p>
            <a:pPr>
              <a:defRPr/>
            </a:pPr>
            <a:r>
              <a:rPr lang="en-US">
                <a:latin typeface="Calibri"/>
                <a:ea typeface="Calibri"/>
                <a:cs typeface="Calibri"/>
              </a:rPr>
              <a:t>DataBroker / Suitcase</a:t>
            </a:r>
            <a:endParaRPr lang="zh-CN">
              <a:latin typeface="Calibri"/>
              <a:cs typeface="Calibri"/>
            </a:endParaRPr>
          </a:p>
        </p:txBody>
      </p:sp>
      <p:sp>
        <p:nvSpPr>
          <p:cNvPr id="1885007314" name="矩形: 圆角 17"/>
          <p:cNvSpPr/>
          <p:nvPr/>
        </p:nvSpPr>
        <p:spPr bwMode="auto">
          <a:xfrm>
            <a:off x="2638692" y="4926341"/>
            <a:ext cx="1588496" cy="1119788"/>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atin typeface="Calibri"/>
                <a:ea typeface=".萍方-简"/>
                <a:cs typeface="Calibri"/>
              </a:rPr>
              <a:t>MetaData</a:t>
            </a:r>
            <a:endParaRPr lang="zh-CN">
              <a:latin typeface="Calibri"/>
              <a:ea typeface=".萍方-简"/>
              <a:cs typeface="Calibri"/>
            </a:endParaRPr>
          </a:p>
        </p:txBody>
      </p:sp>
      <p:sp>
        <p:nvSpPr>
          <p:cNvPr id="1994480994" name="矩形: 圆角 18"/>
          <p:cNvSpPr/>
          <p:nvPr/>
        </p:nvSpPr>
        <p:spPr bwMode="auto">
          <a:xfrm>
            <a:off x="4898481" y="4942409"/>
            <a:ext cx="1499595" cy="1084866"/>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atin typeface="Calibri"/>
                <a:ea typeface=".萍方-简"/>
                <a:cs typeface="Calibri"/>
              </a:rPr>
              <a:t>HDF5/JSON</a:t>
            </a:r>
            <a:endParaRPr lang="zh-CN">
              <a:latin typeface="Calibri"/>
              <a:ea typeface=".萍方-简"/>
              <a:cs typeface="Calibri"/>
            </a:endParaRPr>
          </a:p>
        </p:txBody>
      </p:sp>
      <p:sp>
        <p:nvSpPr>
          <p:cNvPr id="88222345" name="矩形: 圆角 19"/>
          <p:cNvSpPr/>
          <p:nvPr/>
        </p:nvSpPr>
        <p:spPr bwMode="auto">
          <a:xfrm>
            <a:off x="7107784" y="4951835"/>
            <a:ext cx="1750688" cy="1075440"/>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atin typeface="Calibri"/>
                <a:ea typeface=".萍方-简"/>
                <a:cs typeface="Calibri"/>
              </a:rPr>
              <a:t>Tiled</a:t>
            </a:r>
            <a:endParaRPr lang="zh-CN">
              <a:latin typeface="Calibri"/>
              <a:ea typeface=".萍方-简"/>
              <a:cs typeface="Calibri"/>
            </a:endParaRPr>
          </a:p>
        </p:txBody>
      </p:sp>
      <p:cxnSp>
        <p:nvCxnSpPr>
          <p:cNvPr id="202036266" name="直接箭头连接符 20"/>
          <p:cNvCxnSpPr>
            <a:stCxn id="1885007314" idx="3"/>
            <a:endCxn id="1994480994" idx="1"/>
          </p:cNvCxnSpPr>
          <p:nvPr/>
        </p:nvCxnSpPr>
        <p:spPr bwMode="auto">
          <a:xfrm flipV="1">
            <a:off x="4227189" y="5484842"/>
            <a:ext cx="671292" cy="13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8817601" name="直接箭头连接符 23"/>
          <p:cNvCxnSpPr>
            <a:stCxn id="1994480994" idx="3"/>
            <a:endCxn id="88222345" idx="1"/>
          </p:cNvCxnSpPr>
          <p:nvPr/>
        </p:nvCxnSpPr>
        <p:spPr bwMode="auto">
          <a:xfrm>
            <a:off x="6398076" y="5484842"/>
            <a:ext cx="709708" cy="47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33283406" name="直接箭头连接符 26"/>
          <p:cNvCxnSpPr>
            <a:stCxn id="1884" idx="2"/>
          </p:cNvCxnSpPr>
          <p:nvPr/>
        </p:nvCxnSpPr>
        <p:spPr bwMode="auto">
          <a:xfrm>
            <a:off x="5900446" y="3387914"/>
            <a:ext cx="0" cy="7175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53042408" name="直接箭头连接符 30"/>
          <p:cNvCxnSpPr>
            <a:stCxn id="450657278" idx="2"/>
          </p:cNvCxnSpPr>
          <p:nvPr/>
        </p:nvCxnSpPr>
        <p:spPr bwMode="auto">
          <a:xfrm>
            <a:off x="8640504" y="3387914"/>
            <a:ext cx="0" cy="7175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82605236" name="图片 14"/>
          <p:cNvPicPr>
            <a:picLocks noChangeAspect="1"/>
          </p:cNvPicPr>
          <p:nvPr/>
        </p:nvPicPr>
        <p:blipFill>
          <a:blip r:embed="rId3"/>
          <a:stretch/>
        </p:blipFill>
        <p:spPr bwMode="auto">
          <a:xfrm>
            <a:off x="2817012" y="2945132"/>
            <a:ext cx="1637361" cy="1394499"/>
          </a:xfrm>
          <a:prstGeom prst="rect">
            <a:avLst/>
          </a:prstGeom>
        </p:spPr>
      </p:pic>
      <p:pic>
        <p:nvPicPr>
          <p:cNvPr id="2057212498" name="图片 12"/>
          <p:cNvPicPr>
            <a:picLocks noChangeAspect="1"/>
          </p:cNvPicPr>
          <p:nvPr/>
        </p:nvPicPr>
        <p:blipFill>
          <a:blip r:embed="rId4"/>
          <a:stretch/>
        </p:blipFill>
        <p:spPr bwMode="auto">
          <a:xfrm>
            <a:off x="348095" y="2170789"/>
            <a:ext cx="2462441" cy="1446582"/>
          </a:xfrm>
          <a:prstGeom prst="rect">
            <a:avLst/>
          </a:prstGeom>
        </p:spPr>
      </p:pic>
      <p:sp>
        <p:nvSpPr>
          <p:cNvPr id="1333297862" name="标题 1"/>
          <p:cNvSpPr>
            <a:spLocks noGrp="1"/>
          </p:cNvSpPr>
          <p:nvPr>
            <p:ph type="title"/>
          </p:nvPr>
        </p:nvSpPr>
        <p:spPr bwMode="auto"/>
        <p:txBody>
          <a:bodyPr/>
          <a:lstStyle/>
          <a:p>
            <a:pPr>
              <a:defRPr/>
            </a:pPr>
            <a:r>
              <a:rPr lang="zh-CN"/>
              <a:t>执行框架</a:t>
            </a:r>
            <a:endParaRPr/>
          </a:p>
        </p:txBody>
      </p:sp>
      <p:sp>
        <p:nvSpPr>
          <p:cNvPr id="1662748691" name="内容占位符 2"/>
          <p:cNvSpPr>
            <a:spLocks noGrp="1"/>
          </p:cNvSpPr>
          <p:nvPr>
            <p:ph idx="1"/>
          </p:nvPr>
        </p:nvSpPr>
        <p:spPr bwMode="auto"/>
        <p:txBody>
          <a:bodyPr>
            <a:normAutofit/>
          </a:bodyPr>
          <a:lstStyle/>
          <a:p>
            <a:pPr>
              <a:defRPr/>
            </a:pPr>
            <a:r>
              <a:rPr lang="zh-CN" sz="2400"/>
              <a:t>参考场景：拉伸实验的位置补偿和拉伸曲线处理，即时判断相变点位</a:t>
            </a:r>
            <a:endParaRPr/>
          </a:p>
        </p:txBody>
      </p:sp>
      <p:pic>
        <p:nvPicPr>
          <p:cNvPr id="450735176" name="图片 3"/>
          <p:cNvPicPr>
            <a:picLocks noChangeAspect="1"/>
          </p:cNvPicPr>
          <p:nvPr/>
        </p:nvPicPr>
        <p:blipFill>
          <a:blip r:embed="rId5"/>
          <a:stretch/>
        </p:blipFill>
        <p:spPr bwMode="auto">
          <a:xfrm>
            <a:off x="4908645" y="2915405"/>
            <a:ext cx="3383711" cy="3569848"/>
          </a:xfrm>
          <a:prstGeom prst="rect">
            <a:avLst/>
          </a:prstGeom>
        </p:spPr>
      </p:pic>
      <p:pic>
        <p:nvPicPr>
          <p:cNvPr id="1167153616" name="图片 4"/>
          <p:cNvPicPr>
            <a:picLocks noChangeAspect="1"/>
          </p:cNvPicPr>
          <p:nvPr/>
        </p:nvPicPr>
        <p:blipFill>
          <a:blip r:embed="rId6"/>
          <a:stretch/>
        </p:blipFill>
        <p:spPr bwMode="auto">
          <a:xfrm>
            <a:off x="7001701" y="2001228"/>
            <a:ext cx="4744740" cy="2081324"/>
          </a:xfrm>
          <a:prstGeom prst="rect">
            <a:avLst/>
          </a:prstGeom>
        </p:spPr>
      </p:pic>
      <p:pic>
        <p:nvPicPr>
          <p:cNvPr id="662718150" name="图片 5"/>
          <p:cNvPicPr>
            <a:picLocks noChangeAspect="1"/>
          </p:cNvPicPr>
          <p:nvPr/>
        </p:nvPicPr>
        <p:blipFill>
          <a:blip r:embed="rId7"/>
          <a:stretch/>
        </p:blipFill>
        <p:spPr bwMode="auto">
          <a:xfrm>
            <a:off x="527864" y="4282371"/>
            <a:ext cx="3284729" cy="1942654"/>
          </a:xfrm>
          <a:prstGeom prst="rect">
            <a:avLst/>
          </a:prstGeom>
        </p:spPr>
      </p:pic>
      <p:pic>
        <p:nvPicPr>
          <p:cNvPr id="1984992178" name="图片 7"/>
          <p:cNvPicPr>
            <a:picLocks noChangeAspect="1"/>
          </p:cNvPicPr>
          <p:nvPr/>
        </p:nvPicPr>
        <p:blipFill>
          <a:blip r:embed="rId8"/>
          <a:stretch/>
        </p:blipFill>
        <p:spPr bwMode="auto">
          <a:xfrm>
            <a:off x="8485422" y="3731097"/>
            <a:ext cx="3190751" cy="1783740"/>
          </a:xfrm>
          <a:prstGeom prst="rect">
            <a:avLst/>
          </a:prstGeom>
        </p:spPr>
      </p:pic>
      <p:sp>
        <p:nvSpPr>
          <p:cNvPr id="279034196" name="矩形: 圆角 9"/>
          <p:cNvSpPr/>
          <p:nvPr/>
        </p:nvSpPr>
        <p:spPr bwMode="auto">
          <a:xfrm>
            <a:off x="4764710" y="4176463"/>
            <a:ext cx="1949488" cy="999620"/>
          </a:xfrm>
          <a:prstGeom prst="roundRect">
            <a:avLst>
              <a:gd name="adj" fmla="val 7787"/>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374415109" name="文本框 10"/>
          <p:cNvSpPr txBox="1"/>
          <p:nvPr/>
        </p:nvSpPr>
        <p:spPr bwMode="auto">
          <a:xfrm>
            <a:off x="6838184" y="4221976"/>
            <a:ext cx="855355" cy="954107"/>
          </a:xfrm>
          <a:prstGeom prst="rect">
            <a:avLst/>
          </a:prstGeom>
          <a:noFill/>
        </p:spPr>
        <p:txBody>
          <a:bodyPr wrap="square" rtlCol="0">
            <a:spAutoFit/>
          </a:bodyPr>
          <a:lstStyle/>
          <a:p>
            <a:pPr>
              <a:defRPr/>
            </a:pPr>
            <a:r>
              <a:rPr lang="zh-CN" sz="1400"/>
              <a:t>设备的位移参数关联补偿</a:t>
            </a:r>
            <a:endParaRPr/>
          </a:p>
        </p:txBody>
      </p:sp>
      <p:sp>
        <p:nvSpPr>
          <p:cNvPr id="846186229" name="文本框 11"/>
          <p:cNvSpPr txBox="1"/>
          <p:nvPr/>
        </p:nvSpPr>
        <p:spPr bwMode="auto">
          <a:xfrm>
            <a:off x="8542117" y="5603729"/>
            <a:ext cx="3008004" cy="954107"/>
          </a:xfrm>
          <a:prstGeom prst="rect">
            <a:avLst/>
          </a:prstGeom>
          <a:noFill/>
        </p:spPr>
        <p:txBody>
          <a:bodyPr wrap="square" rtlCol="0">
            <a:spAutoFit/>
          </a:bodyPr>
          <a:lstStyle/>
          <a:p>
            <a:pPr>
              <a:defRPr/>
            </a:pPr>
            <a:r>
              <a:rPr lang="zh-CN" sz="1400"/>
              <a:t>扫点生成现场观测曲线，及时判断相变点，对不同拉伸阶段用不同的应力</a:t>
            </a:r>
            <a:r>
              <a:rPr lang="en-US" sz="1400"/>
              <a:t>/</a:t>
            </a:r>
            <a:r>
              <a:rPr lang="zh-CN" sz="1400"/>
              <a:t>位移</a:t>
            </a:r>
            <a:r>
              <a:rPr lang="en-US" sz="1400"/>
              <a:t>/</a:t>
            </a:r>
            <a:r>
              <a:rPr lang="zh-CN" sz="1400"/>
              <a:t>应变模式。</a:t>
            </a:r>
            <a:r>
              <a:rPr lang="en-US" sz="1400"/>
              <a:t>=》</a:t>
            </a:r>
            <a:r>
              <a:rPr lang="zh-CN" sz="1400"/>
              <a:t>未来交互框架还可实现更多类型的信息显示</a:t>
            </a:r>
            <a:endParaRPr/>
          </a:p>
        </p:txBody>
      </p:sp>
      <p:pic>
        <p:nvPicPr>
          <p:cNvPr id="1826265241" name="图片 13"/>
          <p:cNvPicPr>
            <a:picLocks noChangeAspect="1"/>
          </p:cNvPicPr>
          <p:nvPr/>
        </p:nvPicPr>
        <p:blipFill>
          <a:blip r:embed="rId9"/>
          <a:stretch/>
        </p:blipFill>
        <p:spPr bwMode="auto">
          <a:xfrm>
            <a:off x="2940774" y="1733636"/>
            <a:ext cx="1499399" cy="1112382"/>
          </a:xfrm>
          <a:prstGeom prst="rect">
            <a:avLst/>
          </a:prstGeom>
        </p:spPr>
      </p:pic>
      <p:sp>
        <p:nvSpPr>
          <p:cNvPr id="1967493640" name="文本框 15"/>
          <p:cNvSpPr txBox="1"/>
          <p:nvPr/>
        </p:nvSpPr>
        <p:spPr bwMode="auto">
          <a:xfrm>
            <a:off x="67344" y="3642382"/>
            <a:ext cx="2873430" cy="523220"/>
          </a:xfrm>
          <a:prstGeom prst="rect">
            <a:avLst/>
          </a:prstGeom>
          <a:noFill/>
        </p:spPr>
        <p:txBody>
          <a:bodyPr wrap="square" rtlCol="0">
            <a:spAutoFit/>
          </a:bodyPr>
          <a:lstStyle/>
          <a:p>
            <a:pPr>
              <a:defRPr/>
            </a:pPr>
            <a:r>
              <a:rPr lang="zh-CN" sz="1400"/>
              <a:t>物理上希望观察拉伸过程的内部结构变化，要选择合适的拉伸模式</a:t>
            </a:r>
            <a:endParaRPr/>
          </a:p>
        </p:txBody>
      </p:sp>
      <p:sp>
        <p:nvSpPr>
          <p:cNvPr id="1588576063" name="文本框 16"/>
          <p:cNvSpPr txBox="1"/>
          <p:nvPr/>
        </p:nvSpPr>
        <p:spPr bwMode="auto">
          <a:xfrm>
            <a:off x="711746" y="6241586"/>
            <a:ext cx="2925166" cy="523220"/>
          </a:xfrm>
          <a:prstGeom prst="rect">
            <a:avLst/>
          </a:prstGeom>
          <a:noFill/>
        </p:spPr>
        <p:txBody>
          <a:bodyPr wrap="square" rtlCol="0">
            <a:spAutoFit/>
          </a:bodyPr>
          <a:lstStyle/>
          <a:p>
            <a:pPr>
              <a:defRPr/>
            </a:pPr>
            <a:r>
              <a:rPr lang="zh-CN" sz="1400"/>
              <a:t>拉伸设备在单向拉伸过程中，观察区域逐渐偏离中子束斑范围</a:t>
            </a:r>
            <a:endParaRPr/>
          </a:p>
        </p:txBody>
      </p:sp>
      <p:sp>
        <p:nvSpPr>
          <p:cNvPr id="1335940097" name="箭头: 右 17"/>
          <p:cNvSpPr/>
          <p:nvPr/>
        </p:nvSpPr>
        <p:spPr bwMode="auto">
          <a:xfrm>
            <a:off x="4134966" y="4985755"/>
            <a:ext cx="316384" cy="248253"/>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14468427" name="标题 1"/>
          <p:cNvSpPr>
            <a:spLocks noGrp="1"/>
          </p:cNvSpPr>
          <p:nvPr>
            <p:ph type="title"/>
          </p:nvPr>
        </p:nvSpPr>
        <p:spPr bwMode="auto"/>
        <p:txBody>
          <a:bodyPr/>
          <a:lstStyle/>
          <a:p>
            <a:pPr>
              <a:defRPr/>
            </a:pPr>
            <a:r>
              <a:rPr lang="zh-CN"/>
              <a:t>执行框架</a:t>
            </a:r>
            <a:endParaRPr lang="en-US"/>
          </a:p>
        </p:txBody>
      </p:sp>
      <p:sp>
        <p:nvSpPr>
          <p:cNvPr id="1353931203" name="内容占位符 2"/>
          <p:cNvSpPr>
            <a:spLocks noGrp="1"/>
          </p:cNvSpPr>
          <p:nvPr>
            <p:ph idx="1"/>
          </p:nvPr>
        </p:nvSpPr>
        <p:spPr bwMode="auto"/>
        <p:txBody>
          <a:bodyPr>
            <a:normAutofit/>
          </a:bodyPr>
          <a:lstStyle/>
          <a:p>
            <a:pPr>
              <a:defRPr/>
            </a:pPr>
            <a:r>
              <a:rPr lang="zh-CN" sz="2400" dirty="0"/>
              <a:t>结合数据流的同步标记，在控制与数据的交互中实现同步对齐和异步解耦。</a:t>
            </a:r>
            <a:r>
              <a:rPr lang="en-US" sz="2400" dirty="0"/>
              <a:t>=》2</a:t>
            </a:r>
            <a:r>
              <a:rPr lang="zh-CN" sz="2400" dirty="0"/>
              <a:t>期</a:t>
            </a:r>
            <a:r>
              <a:rPr lang="zh-CN" sz="2400" dirty="0" smtClean="0"/>
              <a:t>进一步</a:t>
            </a:r>
            <a:r>
              <a:rPr lang="zh-CN" altLang="en-US" sz="2400" dirty="0" smtClean="0"/>
              <a:t>整合</a:t>
            </a:r>
            <a:r>
              <a:rPr lang="en-US" sz="2400" dirty="0" smtClean="0"/>
              <a:t>TSN</a:t>
            </a:r>
            <a:r>
              <a:rPr lang="zh-CN" sz="2400" dirty="0"/>
              <a:t>网络，打通高精度授时到测量设备本身的最后一环。</a:t>
            </a:r>
            <a:endParaRPr lang="en-US" sz="2400" dirty="0"/>
          </a:p>
        </p:txBody>
      </p:sp>
      <p:pic>
        <p:nvPicPr>
          <p:cNvPr id="2091381291" name="图片 3"/>
          <p:cNvPicPr>
            <a:picLocks noChangeAspect="1"/>
          </p:cNvPicPr>
          <p:nvPr/>
        </p:nvPicPr>
        <p:blipFill>
          <a:blip r:embed="rId3"/>
          <a:stretch/>
        </p:blipFill>
        <p:spPr bwMode="auto">
          <a:xfrm>
            <a:off x="663105" y="3909933"/>
            <a:ext cx="4758507" cy="2463796"/>
          </a:xfrm>
          <a:prstGeom prst="rect">
            <a:avLst/>
          </a:prstGeom>
        </p:spPr>
      </p:pic>
      <p:pic>
        <p:nvPicPr>
          <p:cNvPr id="1182313163" name="图片 4"/>
          <p:cNvPicPr>
            <a:picLocks noChangeAspect="1"/>
          </p:cNvPicPr>
          <p:nvPr/>
        </p:nvPicPr>
        <p:blipFill>
          <a:blip r:embed="rId4"/>
          <a:stretch/>
        </p:blipFill>
        <p:spPr bwMode="auto">
          <a:xfrm>
            <a:off x="663105" y="2257404"/>
            <a:ext cx="4926760" cy="1274000"/>
          </a:xfrm>
          <a:prstGeom prst="rect">
            <a:avLst/>
          </a:prstGeom>
        </p:spPr>
      </p:pic>
      <p:pic>
        <p:nvPicPr>
          <p:cNvPr id="2" name="图片 1"/>
          <p:cNvPicPr>
            <a:picLocks noChangeAspect="1"/>
          </p:cNvPicPr>
          <p:nvPr/>
        </p:nvPicPr>
        <p:blipFill>
          <a:blip r:embed="rId5"/>
          <a:stretch>
            <a:fillRect/>
          </a:stretch>
        </p:blipFill>
        <p:spPr>
          <a:xfrm>
            <a:off x="6644342" y="2384980"/>
            <a:ext cx="4709458" cy="3791983"/>
          </a:xfrm>
          <a:prstGeom prst="rect">
            <a:avLst/>
          </a:prstGeom>
        </p:spPr>
      </p:pic>
      <p:sp>
        <p:nvSpPr>
          <p:cNvPr id="3" name="右箭头 2"/>
          <p:cNvSpPr/>
          <p:nvPr/>
        </p:nvSpPr>
        <p:spPr>
          <a:xfrm>
            <a:off x="5764960" y="3776472"/>
            <a:ext cx="562688" cy="602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0143428" name="标题 1"/>
          <p:cNvSpPr>
            <a:spLocks noGrp="1"/>
          </p:cNvSpPr>
          <p:nvPr>
            <p:ph type="title"/>
          </p:nvPr>
        </p:nvSpPr>
        <p:spPr bwMode="auto"/>
        <p:txBody>
          <a:bodyPr/>
          <a:lstStyle/>
          <a:p>
            <a:pPr>
              <a:defRPr/>
            </a:pPr>
            <a:r>
              <a:rPr lang="zh-CN"/>
              <a:t>执行框架</a:t>
            </a:r>
            <a:endParaRPr/>
          </a:p>
        </p:txBody>
      </p:sp>
      <p:sp>
        <p:nvSpPr>
          <p:cNvPr id="1716434973" name="内容占位符 2"/>
          <p:cNvSpPr>
            <a:spLocks noGrp="1"/>
          </p:cNvSpPr>
          <p:nvPr>
            <p:ph idx="1"/>
          </p:nvPr>
        </p:nvSpPr>
        <p:spPr bwMode="auto"/>
        <p:txBody>
          <a:bodyPr>
            <a:normAutofit/>
          </a:bodyPr>
          <a:lstStyle/>
          <a:p>
            <a:pPr>
              <a:defRPr/>
            </a:pPr>
            <a:r>
              <a:rPr lang="zh-CN" sz="2400"/>
              <a:t>参考场景：</a:t>
            </a:r>
            <a:r>
              <a:rPr lang="en-US" sz="2400"/>
              <a:t>CT</a:t>
            </a:r>
            <a:r>
              <a:rPr lang="zh-CN" sz="2400"/>
              <a:t>扫点成像，根据质子流强和时间反馈判断拍照质量。</a:t>
            </a:r>
            <a:r>
              <a:rPr lang="en-US" sz="2400"/>
              <a:t>=》</a:t>
            </a:r>
            <a:r>
              <a:rPr lang="zh-CN" sz="2400"/>
              <a:t>未来可进一步由照片数据评估信噪比，现场根据动态评估调节控制策略。</a:t>
            </a:r>
            <a:endParaRPr/>
          </a:p>
        </p:txBody>
      </p:sp>
      <p:grpSp>
        <p:nvGrpSpPr>
          <p:cNvPr id="1959993455" name="组合 3"/>
          <p:cNvGrpSpPr/>
          <p:nvPr/>
        </p:nvGrpSpPr>
        <p:grpSpPr bwMode="auto">
          <a:xfrm>
            <a:off x="276359" y="2556820"/>
            <a:ext cx="4078976" cy="1139632"/>
            <a:chOff x="3953" y="2157"/>
            <a:chExt cx="9017" cy="2351"/>
          </a:xfrm>
        </p:grpSpPr>
        <p:grpSp>
          <p:nvGrpSpPr>
            <p:cNvPr id="5" name="组合 4"/>
            <p:cNvGrpSpPr/>
            <p:nvPr/>
          </p:nvGrpSpPr>
          <p:grpSpPr bwMode="auto">
            <a:xfrm>
              <a:off x="3953" y="2488"/>
              <a:ext cx="8352" cy="2021"/>
              <a:chOff x="3538" y="2903"/>
              <a:chExt cx="8352" cy="2021"/>
            </a:xfrm>
          </p:grpSpPr>
          <p:sp>
            <p:nvSpPr>
              <p:cNvPr id="7" name="矩形 6"/>
              <p:cNvSpPr/>
              <p:nvPr/>
            </p:nvSpPr>
            <p:spPr bwMode="auto">
              <a:xfrm>
                <a:off x="4742" y="2903"/>
                <a:ext cx="6401" cy="138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sz="1350"/>
              </a:p>
            </p:txBody>
          </p:sp>
          <p:sp>
            <p:nvSpPr>
              <p:cNvPr id="8" name="圆柱形 6"/>
              <p:cNvSpPr/>
              <p:nvPr/>
            </p:nvSpPr>
            <p:spPr bwMode="auto">
              <a:xfrm>
                <a:off x="7665" y="3144"/>
                <a:ext cx="443" cy="901"/>
              </a:xfrm>
              <a:prstGeom prst="can">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sz="1350"/>
              </a:p>
            </p:txBody>
          </p:sp>
          <p:sp>
            <p:nvSpPr>
              <p:cNvPr id="9" name="文本框 8"/>
              <p:cNvSpPr txBox="1"/>
              <p:nvPr/>
            </p:nvSpPr>
            <p:spPr bwMode="auto">
              <a:xfrm>
                <a:off x="3538" y="3321"/>
                <a:ext cx="1115" cy="630"/>
              </a:xfrm>
              <a:prstGeom prst="rect">
                <a:avLst/>
              </a:prstGeom>
              <a:noFill/>
            </p:spPr>
            <p:txBody>
              <a:bodyPr wrap="none" rtlCol="0" anchor="t">
                <a:spAutoFit/>
              </a:bodyPr>
              <a:lstStyle/>
              <a:p>
                <a:pPr>
                  <a:defRPr/>
                </a:pPr>
                <a:r>
                  <a:rPr lang="zh-CN" sz="1350"/>
                  <a:t>中子</a:t>
                </a:r>
              </a:p>
            </p:txBody>
          </p:sp>
          <p:sp>
            <p:nvSpPr>
              <p:cNvPr id="10" name="文本框 9"/>
              <p:cNvSpPr txBox="1"/>
              <p:nvPr/>
            </p:nvSpPr>
            <p:spPr bwMode="auto">
              <a:xfrm>
                <a:off x="7201" y="4294"/>
                <a:ext cx="2205" cy="630"/>
              </a:xfrm>
              <a:prstGeom prst="rect">
                <a:avLst/>
              </a:prstGeom>
              <a:noFill/>
            </p:spPr>
            <p:txBody>
              <a:bodyPr wrap="none" rtlCol="0" anchor="t">
                <a:spAutoFit/>
              </a:bodyPr>
              <a:lstStyle/>
              <a:p>
                <a:pPr algn="l">
                  <a:defRPr/>
                </a:pPr>
                <a:r>
                  <a:rPr lang="zh-CN" sz="1350"/>
                  <a:t>旋转样品台</a:t>
                </a:r>
                <a:endParaRPr/>
              </a:p>
            </p:txBody>
          </p:sp>
          <p:grpSp>
            <p:nvGrpSpPr>
              <p:cNvPr id="11" name="组合 10"/>
              <p:cNvGrpSpPr/>
              <p:nvPr/>
            </p:nvGrpSpPr>
            <p:grpSpPr bwMode="auto">
              <a:xfrm>
                <a:off x="10530" y="2952"/>
                <a:ext cx="1360" cy="1316"/>
                <a:chOff x="10530" y="2952"/>
                <a:chExt cx="1360" cy="1316"/>
              </a:xfrm>
              <a:solidFill>
                <a:schemeClr val="tx2">
                  <a:lumMod val="25000"/>
                  <a:lumOff val="75000"/>
                </a:schemeClr>
              </a:solidFill>
            </p:grpSpPr>
            <p:sp>
              <p:nvSpPr>
                <p:cNvPr id="12" name="平行四边形 11"/>
                <p:cNvSpPr/>
                <p:nvPr/>
              </p:nvSpPr>
              <p:spPr bwMode="auto">
                <a:xfrm rot="11580000" flipV="1">
                  <a:off x="10530" y="2952"/>
                  <a:ext cx="1360" cy="1317"/>
                </a:xfrm>
                <a:prstGeom prst="parallelogram">
                  <a:avLst>
                    <a:gd name="adj" fmla="val 25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sz="1350"/>
                </a:p>
              </p:txBody>
            </p:sp>
            <p:sp>
              <p:nvSpPr>
                <p:cNvPr id="13" name="平行四边形 12"/>
                <p:cNvSpPr/>
                <p:nvPr/>
              </p:nvSpPr>
              <p:spPr bwMode="auto">
                <a:xfrm rot="11580000" flipV="1">
                  <a:off x="10840" y="3208"/>
                  <a:ext cx="612" cy="886"/>
                </a:xfrm>
                <a:prstGeom prst="parallelogram">
                  <a:avLst>
                    <a:gd name="adj" fmla="val 36399"/>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sz="1350"/>
                </a:p>
              </p:txBody>
            </p:sp>
          </p:grpSp>
        </p:grpSp>
        <p:sp>
          <p:nvSpPr>
            <p:cNvPr id="6" name="文本框 5"/>
            <p:cNvSpPr txBox="1"/>
            <p:nvPr/>
          </p:nvSpPr>
          <p:spPr bwMode="auto">
            <a:xfrm>
              <a:off x="12146" y="2157"/>
              <a:ext cx="824" cy="2045"/>
            </a:xfrm>
            <a:prstGeom prst="rect">
              <a:avLst/>
            </a:prstGeom>
            <a:noFill/>
          </p:spPr>
          <p:txBody>
            <a:bodyPr vert="eaVert" wrap="square" rtlCol="0">
              <a:spAutoFit/>
            </a:bodyPr>
            <a:lstStyle/>
            <a:p>
              <a:pPr>
                <a:defRPr/>
              </a:pPr>
              <a:r>
                <a:rPr lang="zh-CN" sz="1350"/>
                <a:t>中子探测器</a:t>
              </a:r>
              <a:endParaRPr/>
            </a:p>
          </p:txBody>
        </p:sp>
      </p:grpSp>
      <p:sp>
        <p:nvSpPr>
          <p:cNvPr id="59062436" name="环形箭头 15"/>
          <p:cNvSpPr/>
          <p:nvPr/>
        </p:nvSpPr>
        <p:spPr bwMode="auto">
          <a:xfrm rot="15959999">
            <a:off x="2231177" y="2578586"/>
            <a:ext cx="75248" cy="196691"/>
          </a:xfrm>
          <a:prstGeom prst="circularArrow">
            <a:avLst>
              <a:gd name="adj1" fmla="val 12500"/>
              <a:gd name="adj2" fmla="val 3265826"/>
              <a:gd name="adj3" fmla="val 20457681"/>
              <a:gd name="adj4" fmla="val 10800000"/>
              <a:gd name="adj5" fmla="val 125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sz="1350">
              <a:solidFill>
                <a:schemeClr val="tx1"/>
              </a:solidFill>
            </a:endParaRPr>
          </a:p>
        </p:txBody>
      </p:sp>
      <p:pic>
        <p:nvPicPr>
          <p:cNvPr id="1826772510" name="图片 14"/>
          <p:cNvPicPr>
            <a:picLocks noChangeAspect="1"/>
          </p:cNvPicPr>
          <p:nvPr/>
        </p:nvPicPr>
        <p:blipFill>
          <a:blip r:embed="rId3"/>
          <a:stretch/>
        </p:blipFill>
        <p:spPr bwMode="auto">
          <a:xfrm>
            <a:off x="824687" y="3704313"/>
            <a:ext cx="2955446" cy="1254330"/>
          </a:xfrm>
          <a:prstGeom prst="rect">
            <a:avLst/>
          </a:prstGeom>
        </p:spPr>
      </p:pic>
      <p:pic>
        <p:nvPicPr>
          <p:cNvPr id="535746482" name="图片 35"/>
          <p:cNvPicPr>
            <a:picLocks noChangeAspect="1"/>
          </p:cNvPicPr>
          <p:nvPr/>
        </p:nvPicPr>
        <p:blipFill>
          <a:blip r:embed="rId4"/>
          <a:stretch/>
        </p:blipFill>
        <p:spPr bwMode="auto">
          <a:xfrm>
            <a:off x="6500806" y="4976075"/>
            <a:ext cx="4545601" cy="1628417"/>
          </a:xfrm>
          <a:prstGeom prst="rect">
            <a:avLst/>
          </a:prstGeom>
        </p:spPr>
      </p:pic>
      <p:pic>
        <p:nvPicPr>
          <p:cNvPr id="34008150" name="图片 68"/>
          <p:cNvPicPr>
            <a:picLocks noChangeAspect="1"/>
          </p:cNvPicPr>
          <p:nvPr/>
        </p:nvPicPr>
        <p:blipFill>
          <a:blip r:embed="rId5"/>
          <a:stretch/>
        </p:blipFill>
        <p:spPr bwMode="auto">
          <a:xfrm>
            <a:off x="7836666" y="2241322"/>
            <a:ext cx="3993987" cy="2245729"/>
          </a:xfrm>
          <a:prstGeom prst="rect">
            <a:avLst/>
          </a:prstGeom>
        </p:spPr>
      </p:pic>
      <p:cxnSp>
        <p:nvCxnSpPr>
          <p:cNvPr id="466596717" name="直接箭头连接符 70"/>
          <p:cNvCxnSpPr>
            <a:stCxn id="1269778038" idx="2"/>
          </p:cNvCxnSpPr>
          <p:nvPr/>
        </p:nvCxnSpPr>
        <p:spPr bwMode="auto">
          <a:xfrm flipH="1">
            <a:off x="8073042" y="4398791"/>
            <a:ext cx="1430947" cy="9059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6576981" name="直接箭头连接符 71"/>
          <p:cNvCxnSpPr>
            <a:stCxn id="92973074" idx="2"/>
          </p:cNvCxnSpPr>
          <p:nvPr/>
        </p:nvCxnSpPr>
        <p:spPr bwMode="auto">
          <a:xfrm flipH="1">
            <a:off x="9659765" y="4516463"/>
            <a:ext cx="1386642" cy="750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69778038" name="矩形: 圆角 72"/>
          <p:cNvSpPr/>
          <p:nvPr/>
        </p:nvSpPr>
        <p:spPr bwMode="auto">
          <a:xfrm>
            <a:off x="8901593" y="2308851"/>
            <a:ext cx="1204791" cy="2089940"/>
          </a:xfrm>
          <a:prstGeom prst="roundRect">
            <a:avLst>
              <a:gd name="adj" fmla="val 7962"/>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92973074" name="矩形: 圆角 76"/>
          <p:cNvSpPr/>
          <p:nvPr/>
        </p:nvSpPr>
        <p:spPr bwMode="auto">
          <a:xfrm>
            <a:off x="10262160" y="2650611"/>
            <a:ext cx="1568492" cy="1865852"/>
          </a:xfrm>
          <a:prstGeom prst="roundRect">
            <a:avLst>
              <a:gd name="adj" fmla="val 7962"/>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2059400611" name="文本框 78"/>
          <p:cNvSpPr txBox="1"/>
          <p:nvPr/>
        </p:nvSpPr>
        <p:spPr bwMode="auto">
          <a:xfrm>
            <a:off x="611485" y="5089244"/>
            <a:ext cx="3516093" cy="954107"/>
          </a:xfrm>
          <a:prstGeom prst="rect">
            <a:avLst/>
          </a:prstGeom>
          <a:noFill/>
        </p:spPr>
        <p:txBody>
          <a:bodyPr wrap="square" rtlCol="0">
            <a:spAutoFit/>
          </a:bodyPr>
          <a:lstStyle/>
          <a:p>
            <a:pPr>
              <a:defRPr/>
            </a:pPr>
            <a:r>
              <a:rPr lang="zh-CN" sz="1400"/>
              <a:t>整个分析由多个角度拍照组成，每个角度步进下的拍照需要结合观察波段、质子流强、曝光时间次数评估照片统计量，并适当进行重拍或放弃的判断。</a:t>
            </a:r>
            <a:endParaRPr/>
          </a:p>
        </p:txBody>
      </p:sp>
      <p:pic>
        <p:nvPicPr>
          <p:cNvPr id="1436432296" name="图片 79"/>
          <p:cNvPicPr>
            <a:picLocks noChangeAspect="1"/>
          </p:cNvPicPr>
          <p:nvPr/>
        </p:nvPicPr>
        <p:blipFill>
          <a:blip r:embed="rId6"/>
          <a:stretch/>
        </p:blipFill>
        <p:spPr bwMode="auto">
          <a:xfrm>
            <a:off x="4382528" y="2752742"/>
            <a:ext cx="3218232" cy="1972348"/>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3016247" name="标题 1"/>
          <p:cNvSpPr>
            <a:spLocks noGrp="1"/>
          </p:cNvSpPr>
          <p:nvPr>
            <p:ph type="title"/>
          </p:nvPr>
        </p:nvSpPr>
        <p:spPr bwMode="auto"/>
        <p:txBody>
          <a:bodyPr/>
          <a:lstStyle/>
          <a:p>
            <a:pPr>
              <a:defRPr/>
            </a:pPr>
            <a:r>
              <a:rPr lang="zh-CN"/>
              <a:t>执行框架</a:t>
            </a:r>
            <a:endParaRPr/>
          </a:p>
        </p:txBody>
      </p:sp>
      <p:sp>
        <p:nvSpPr>
          <p:cNvPr id="1285724817" name="内容占位符 14"/>
          <p:cNvSpPr>
            <a:spLocks noGrp="1"/>
          </p:cNvSpPr>
          <p:nvPr>
            <p:ph idx="1"/>
          </p:nvPr>
        </p:nvSpPr>
        <p:spPr bwMode="auto"/>
        <p:txBody>
          <a:bodyPr>
            <a:normAutofit/>
          </a:bodyPr>
          <a:lstStyle/>
          <a:p>
            <a:pPr>
              <a:defRPr/>
            </a:pPr>
            <a:r>
              <a:rPr lang="zh-CN" sz="2400"/>
              <a:t>参考场景：</a:t>
            </a:r>
            <a:r>
              <a:rPr lang="en-US" sz="2400"/>
              <a:t>stopped-flow</a:t>
            </a:r>
            <a:r>
              <a:rPr lang="zh-CN" sz="2400"/>
              <a:t>停流测量方法，重复实验条件下多次积累数据，对数据的同步标记与时间精度对齐有较高要求。</a:t>
            </a:r>
            <a:r>
              <a:rPr lang="en-US" sz="2400"/>
              <a:t>=&gt; 2</a:t>
            </a:r>
            <a:r>
              <a:rPr lang="zh-CN" sz="2400"/>
              <a:t>期的</a:t>
            </a:r>
            <a:r>
              <a:rPr lang="en-US" sz="2400"/>
              <a:t>TSN</a:t>
            </a:r>
            <a:r>
              <a:rPr lang="zh-CN" sz="2400"/>
              <a:t>网络与同步标签结合数据流处理，可以完善支持其应用。</a:t>
            </a:r>
            <a:endParaRPr/>
          </a:p>
        </p:txBody>
      </p:sp>
      <p:pic>
        <p:nvPicPr>
          <p:cNvPr id="1100939796" name="图片 3"/>
          <p:cNvPicPr>
            <a:picLocks noChangeAspect="1"/>
          </p:cNvPicPr>
          <p:nvPr/>
        </p:nvPicPr>
        <p:blipFill>
          <a:blip r:embed="rId3"/>
          <a:stretch/>
        </p:blipFill>
        <p:spPr bwMode="auto">
          <a:xfrm>
            <a:off x="295332" y="3326953"/>
            <a:ext cx="4186281" cy="2737863"/>
          </a:xfrm>
          <a:prstGeom prst="rect">
            <a:avLst/>
          </a:prstGeom>
        </p:spPr>
      </p:pic>
      <p:sp>
        <p:nvSpPr>
          <p:cNvPr id="428906968" name="右箭头 12"/>
          <p:cNvSpPr/>
          <p:nvPr/>
        </p:nvSpPr>
        <p:spPr bwMode="auto">
          <a:xfrm>
            <a:off x="4828529" y="4686251"/>
            <a:ext cx="793663" cy="301074"/>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642312291" name="图片 5"/>
          <p:cNvPicPr>
            <a:picLocks noChangeAspect="1"/>
          </p:cNvPicPr>
          <p:nvPr/>
        </p:nvPicPr>
        <p:blipFill>
          <a:blip r:embed="rId4"/>
          <a:stretch/>
        </p:blipFill>
        <p:spPr bwMode="auto">
          <a:xfrm>
            <a:off x="3977531" y="2854809"/>
            <a:ext cx="2858910" cy="1064322"/>
          </a:xfrm>
          <a:prstGeom prst="rect">
            <a:avLst/>
          </a:prstGeom>
        </p:spPr>
      </p:pic>
      <p:pic>
        <p:nvPicPr>
          <p:cNvPr id="995720846" name="图片 6"/>
          <p:cNvPicPr>
            <a:picLocks noChangeAspect="1"/>
          </p:cNvPicPr>
          <p:nvPr/>
        </p:nvPicPr>
        <p:blipFill>
          <a:blip r:embed="rId5"/>
          <a:stretch/>
        </p:blipFill>
        <p:spPr bwMode="auto">
          <a:xfrm>
            <a:off x="5820546" y="4635651"/>
            <a:ext cx="6019800" cy="1081562"/>
          </a:xfrm>
          <a:prstGeom prst="rect">
            <a:avLst/>
          </a:prstGeom>
        </p:spPr>
      </p:pic>
      <p:pic>
        <p:nvPicPr>
          <p:cNvPr id="2091671273" name="图片 7"/>
          <p:cNvPicPr>
            <a:picLocks noChangeAspect="1"/>
          </p:cNvPicPr>
          <p:nvPr/>
        </p:nvPicPr>
        <p:blipFill>
          <a:blip r:embed="rId6"/>
          <a:stretch/>
        </p:blipFill>
        <p:spPr bwMode="auto">
          <a:xfrm>
            <a:off x="7016086" y="3632496"/>
            <a:ext cx="1350988" cy="859720"/>
          </a:xfrm>
          <a:prstGeom prst="rect">
            <a:avLst/>
          </a:prstGeom>
        </p:spPr>
      </p:pic>
      <p:pic>
        <p:nvPicPr>
          <p:cNvPr id="1804887471" name="图片 8"/>
          <p:cNvPicPr>
            <a:picLocks noChangeAspect="1"/>
          </p:cNvPicPr>
          <p:nvPr/>
        </p:nvPicPr>
        <p:blipFill>
          <a:blip r:embed="rId7"/>
          <a:stretch/>
        </p:blipFill>
        <p:spPr bwMode="auto">
          <a:xfrm>
            <a:off x="9156412" y="3619972"/>
            <a:ext cx="1481321" cy="948914"/>
          </a:xfrm>
          <a:prstGeom prst="rect">
            <a:avLst/>
          </a:prstGeom>
        </p:spPr>
      </p:pic>
      <p:grpSp>
        <p:nvGrpSpPr>
          <p:cNvPr id="440154539" name="组合 9"/>
          <p:cNvGrpSpPr/>
          <p:nvPr/>
        </p:nvGrpSpPr>
        <p:grpSpPr bwMode="auto">
          <a:xfrm>
            <a:off x="8198484" y="2078034"/>
            <a:ext cx="1834227" cy="895756"/>
            <a:chOff x="8212667" y="1691100"/>
            <a:chExt cx="1834227" cy="895756"/>
          </a:xfrm>
        </p:grpSpPr>
        <p:sp>
          <p:nvSpPr>
            <p:cNvPr id="11" name="任意多边形 7"/>
            <p:cNvSpPr/>
            <p:nvPr/>
          </p:nvSpPr>
          <p:spPr bwMode="auto">
            <a:xfrm>
              <a:off x="8221133" y="1845707"/>
              <a:ext cx="1319895" cy="741149"/>
            </a:xfrm>
            <a:custGeom>
              <a:avLst/>
              <a:gdLst>
                <a:gd name="connsiteX0" fmla="*/ 0 w 1319896"/>
                <a:gd name="connsiteY0" fmla="*/ 741149 h 741149"/>
                <a:gd name="connsiteX1" fmla="*/ 203200 w 1319896"/>
                <a:gd name="connsiteY1" fmla="*/ 317815 h 741149"/>
                <a:gd name="connsiteX2" fmla="*/ 660400 w 1319896"/>
                <a:gd name="connsiteY2" fmla="*/ 114615 h 741149"/>
                <a:gd name="connsiteX3" fmla="*/ 1227667 w 1319896"/>
                <a:gd name="connsiteY3" fmla="*/ 13015 h 741149"/>
                <a:gd name="connsiteX4" fmla="*/ 1312333 w 1319896"/>
                <a:gd name="connsiteY4" fmla="*/ 4549 h 74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96" h="741149" extrusionOk="0">
                  <a:moveTo>
                    <a:pt x="0" y="741149"/>
                  </a:moveTo>
                  <a:cubicBezTo>
                    <a:pt x="46566" y="581693"/>
                    <a:pt x="93133" y="422237"/>
                    <a:pt x="203200" y="317815"/>
                  </a:cubicBezTo>
                  <a:cubicBezTo>
                    <a:pt x="313267" y="213393"/>
                    <a:pt x="489656" y="165415"/>
                    <a:pt x="660400" y="114615"/>
                  </a:cubicBezTo>
                  <a:cubicBezTo>
                    <a:pt x="831145" y="63815"/>
                    <a:pt x="1119012" y="31359"/>
                    <a:pt x="1227667" y="13015"/>
                  </a:cubicBezTo>
                  <a:cubicBezTo>
                    <a:pt x="1336322" y="-5329"/>
                    <a:pt x="1324327" y="-390"/>
                    <a:pt x="1312333" y="4549"/>
                  </a:cubicBezTo>
                </a:path>
              </a:pathLst>
            </a:custGeom>
            <a:noFill/>
            <a:ln w="9525" cap="flat" cmpd="sng" algn="ctr">
              <a:solidFill>
                <a:schemeClr val="accent2"/>
              </a:solidFill>
              <a:prstDash val="solid"/>
              <a:round/>
              <a:headEnd type="none" w="med" len="med"/>
              <a:tailEnd type="none" w="med" len="med"/>
            </a:ln>
          </p:spPr>
          <p:txBody>
            <a:bodyPr rtlCol="0" anchor="ctr"/>
            <a:lstStyle/>
            <a:p>
              <a:pPr algn="ctr">
                <a:defRPr/>
              </a:pPr>
              <a:endParaRPr lang="zh-CN"/>
            </a:p>
          </p:txBody>
        </p:sp>
        <p:cxnSp>
          <p:nvCxnSpPr>
            <p:cNvPr id="12" name="直接箭头连接符 11"/>
            <p:cNvCxnSpPr/>
            <p:nvPr/>
          </p:nvCxnSpPr>
          <p:spPr bwMode="auto">
            <a:xfrm flipV="1">
              <a:off x="8212667" y="2560640"/>
              <a:ext cx="1834227" cy="22159"/>
            </a:xfrm>
            <a:prstGeom prst="straightConnector1">
              <a:avLst/>
            </a:prstGeom>
            <a:solidFill>
              <a:srgbClr val="FFFF00"/>
            </a:solidFill>
            <a:ln w="9525" cap="flat" cmpd="sng" algn="ctr">
              <a:solidFill>
                <a:schemeClr val="tx1"/>
              </a:solidFill>
              <a:prstDash val="solid"/>
              <a:round/>
              <a:headEnd type="none" w="med" len="med"/>
              <a:tailEnd type="triangle"/>
            </a:ln>
          </p:spPr>
        </p:cxnSp>
        <p:cxnSp>
          <p:nvCxnSpPr>
            <p:cNvPr id="13" name="直接箭头连接符 12"/>
            <p:cNvCxnSpPr/>
            <p:nvPr/>
          </p:nvCxnSpPr>
          <p:spPr bwMode="auto">
            <a:xfrm flipH="1" flipV="1">
              <a:off x="8212667" y="1691100"/>
              <a:ext cx="8466" cy="884584"/>
            </a:xfrm>
            <a:prstGeom prst="straightConnector1">
              <a:avLst/>
            </a:prstGeom>
            <a:solidFill>
              <a:srgbClr val="FFFF00"/>
            </a:solidFill>
            <a:ln w="9525" cap="flat" cmpd="sng" algn="ctr">
              <a:solidFill>
                <a:schemeClr val="tx1"/>
              </a:solidFill>
              <a:prstDash val="solid"/>
              <a:round/>
              <a:headEnd type="none" w="med" len="med"/>
              <a:tailEnd type="triangle"/>
            </a:ln>
          </p:spPr>
        </p:cxnSp>
      </p:grpSp>
      <p:sp>
        <p:nvSpPr>
          <p:cNvPr id="1467831936" name="右大括号 13"/>
          <p:cNvSpPr/>
          <p:nvPr/>
        </p:nvSpPr>
        <p:spPr bwMode="auto">
          <a:xfrm rot="16199999">
            <a:off x="8903931" y="1321872"/>
            <a:ext cx="423334" cy="4010162"/>
          </a:xfrm>
          <a:prstGeom prst="rightBrace">
            <a:avLst>
              <a:gd name="adj1" fmla="val 8333"/>
              <a:gd name="adj2" fmla="val 50000"/>
            </a:avLst>
          </a:prstGeom>
          <a:noFill/>
          <a:ln w="9525" cap="flat" cmpd="sng" algn="ctr">
            <a:solidFill>
              <a:schemeClr val="tx1"/>
            </a:solidFill>
            <a:prstDash val="solid"/>
            <a:round/>
            <a:headEnd type="none" w="med" len="med"/>
            <a:tailEnd type="none" w="med" len="med"/>
          </a:ln>
        </p:spPr>
        <p:txBody>
          <a:bodyPr rtlCol="0" anchor="ctr"/>
          <a:lstStyle/>
          <a:p>
            <a:pPr algn="ctr">
              <a:defRPr/>
            </a:pPr>
            <a:endParaRPr lang="zh-CN"/>
          </a:p>
        </p:txBody>
      </p:sp>
      <p:sp>
        <p:nvSpPr>
          <p:cNvPr id="879973635" name="文本框 15"/>
          <p:cNvSpPr txBox="1"/>
          <p:nvPr/>
        </p:nvSpPr>
        <p:spPr bwMode="auto">
          <a:xfrm>
            <a:off x="3304697" y="5729526"/>
            <a:ext cx="7422777" cy="830997"/>
          </a:xfrm>
          <a:prstGeom prst="rect">
            <a:avLst/>
          </a:prstGeom>
          <a:noFill/>
        </p:spPr>
        <p:txBody>
          <a:bodyPr wrap="square" rtlCol="0">
            <a:spAutoFit/>
          </a:bodyPr>
          <a:lstStyle/>
          <a:p>
            <a:pPr>
              <a:defRPr/>
            </a:pPr>
            <a:r>
              <a:rPr lang="zh-CN" sz="1600"/>
              <a:t>注射器达到停止位即触发数据获取启动，传统架构下</a:t>
            </a:r>
            <a:r>
              <a:rPr lang="en-US" sz="1600"/>
              <a:t>DAQ</a:t>
            </a:r>
            <a:r>
              <a:rPr lang="zh-CN" sz="1600"/>
              <a:t>启停延迟和数据对齐是个问题，即时采用预取数的同步方式也效率不高。数据流</a:t>
            </a:r>
            <a:r>
              <a:rPr lang="en-US" sz="1600"/>
              <a:t>+</a:t>
            </a:r>
            <a:r>
              <a:rPr lang="zh-CN" sz="1600"/>
              <a:t>同步标签的方式能精确到每一发</a:t>
            </a:r>
            <a:r>
              <a:rPr lang="en-US" sz="1600"/>
              <a:t>T0</a:t>
            </a:r>
            <a:r>
              <a:rPr lang="zh-CN" sz="1600"/>
              <a:t>束团的同步定位，实现最大的同步精度下的数据对齐与甄别。</a:t>
            </a:r>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1607794" name="标题 1"/>
          <p:cNvSpPr>
            <a:spLocks noGrp="1"/>
          </p:cNvSpPr>
          <p:nvPr>
            <p:ph type="title"/>
          </p:nvPr>
        </p:nvSpPr>
        <p:spPr bwMode="auto"/>
        <p:txBody>
          <a:bodyPr/>
          <a:lstStyle/>
          <a:p>
            <a:pPr>
              <a:defRPr/>
            </a:pPr>
            <a:r>
              <a:rPr lang="zh-CN"/>
              <a:t>执行框架</a:t>
            </a:r>
            <a:endParaRPr lang="en-US"/>
          </a:p>
        </p:txBody>
      </p:sp>
      <p:sp>
        <p:nvSpPr>
          <p:cNvPr id="691119148" name="内容占位符 2"/>
          <p:cNvSpPr>
            <a:spLocks noGrp="1"/>
          </p:cNvSpPr>
          <p:nvPr>
            <p:ph idx="1"/>
          </p:nvPr>
        </p:nvSpPr>
        <p:spPr bwMode="auto"/>
        <p:txBody>
          <a:bodyPr/>
          <a:lstStyle/>
          <a:p>
            <a:pPr>
              <a:defRPr/>
            </a:pPr>
            <a:r>
              <a:rPr lang="zh-CN" sz="2400"/>
              <a:t>数据获取方面，</a:t>
            </a:r>
            <a:r>
              <a:rPr lang="en-US" sz="2400"/>
              <a:t>DAQ</a:t>
            </a:r>
            <a:r>
              <a:rPr lang="zh-CN" sz="2400"/>
              <a:t>读出与数据处理平台均进行大幅的模组升级，引入</a:t>
            </a:r>
            <a:r>
              <a:rPr lang="en-US" sz="2400"/>
              <a:t>GPU</a:t>
            </a:r>
            <a:r>
              <a:rPr lang="zh-CN" sz="2400"/>
              <a:t>异构处理平台和效能提升的分布式流处理框架。</a:t>
            </a:r>
            <a:endParaRPr lang="en-US" sz="2400"/>
          </a:p>
          <a:p>
            <a:pPr marL="0" indent="0">
              <a:buNone/>
              <a:defRPr/>
            </a:pPr>
            <a:endParaRPr lang="en-US"/>
          </a:p>
        </p:txBody>
      </p:sp>
      <p:cxnSp>
        <p:nvCxnSpPr>
          <p:cNvPr id="1792083431" name="直接连接符 186"/>
          <p:cNvCxnSpPr/>
          <p:nvPr/>
        </p:nvCxnSpPr>
        <p:spPr bwMode="auto">
          <a:xfrm>
            <a:off x="2601563" y="2725203"/>
            <a:ext cx="0" cy="321155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180828167" name="箭头: 右 5"/>
          <p:cNvSpPr/>
          <p:nvPr/>
        </p:nvSpPr>
        <p:spPr bwMode="auto">
          <a:xfrm>
            <a:off x="2409869" y="3640285"/>
            <a:ext cx="992307" cy="105246"/>
          </a:xfrm>
          <a:prstGeom prst="righ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372829382" name="矩形 188"/>
          <p:cNvSpPr/>
          <p:nvPr/>
        </p:nvSpPr>
        <p:spPr bwMode="auto">
          <a:xfrm>
            <a:off x="1214247" y="3263386"/>
            <a:ext cx="1113609" cy="1090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探测器模块</a:t>
            </a:r>
            <a:endParaRPr lang="en-US" sz="1400">
              <a:solidFill>
                <a:schemeClr val="tx1"/>
              </a:solidFill>
            </a:endParaRPr>
          </a:p>
        </p:txBody>
      </p:sp>
      <p:sp>
        <p:nvSpPr>
          <p:cNvPr id="1046305547" name="箭头: 右 12"/>
          <p:cNvSpPr/>
          <p:nvPr/>
        </p:nvSpPr>
        <p:spPr bwMode="auto">
          <a:xfrm>
            <a:off x="2409867" y="4979828"/>
            <a:ext cx="992307" cy="105246"/>
          </a:xfrm>
          <a:prstGeom prst="righ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716575522" name="矩形 190"/>
          <p:cNvSpPr/>
          <p:nvPr/>
        </p:nvSpPr>
        <p:spPr bwMode="auto">
          <a:xfrm>
            <a:off x="1214245" y="4602929"/>
            <a:ext cx="1113609" cy="1090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探测器模块</a:t>
            </a:r>
            <a:endParaRPr lang="en-US" sz="1400">
              <a:solidFill>
                <a:schemeClr val="tx1"/>
              </a:solidFill>
            </a:endParaRPr>
          </a:p>
        </p:txBody>
      </p:sp>
      <p:sp>
        <p:nvSpPr>
          <p:cNvPr id="1530662763" name="右大括号 191"/>
          <p:cNvSpPr/>
          <p:nvPr/>
        </p:nvSpPr>
        <p:spPr bwMode="auto">
          <a:xfrm>
            <a:off x="3488288" y="4602929"/>
            <a:ext cx="274727" cy="1090719"/>
          </a:xfrm>
          <a:prstGeom prst="rightBrace">
            <a:avLst>
              <a:gd name="adj1" fmla="val 8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547776646" name="文本框 192"/>
          <p:cNvSpPr txBox="1"/>
          <p:nvPr/>
        </p:nvSpPr>
        <p:spPr bwMode="auto">
          <a:xfrm>
            <a:off x="3960358" y="4822422"/>
            <a:ext cx="1557639" cy="738664"/>
          </a:xfrm>
          <a:prstGeom prst="rect">
            <a:avLst/>
          </a:prstGeom>
          <a:noFill/>
        </p:spPr>
        <p:txBody>
          <a:bodyPr wrap="square" rtlCol="0">
            <a:spAutoFit/>
          </a:bodyPr>
          <a:lstStyle/>
          <a:p>
            <a:pPr>
              <a:defRPr/>
            </a:pPr>
            <a:r>
              <a:rPr lang="zh-CN" sz="1400"/>
              <a:t>另一路</a:t>
            </a:r>
            <a:r>
              <a:rPr lang="en-US" sz="1400"/>
              <a:t>DAQ</a:t>
            </a:r>
            <a:r>
              <a:rPr lang="zh-CN" sz="1400"/>
              <a:t>获取板对接，支持多路横向扩展</a:t>
            </a:r>
            <a:endParaRPr/>
          </a:p>
        </p:txBody>
      </p:sp>
      <p:sp>
        <p:nvSpPr>
          <p:cNvPr id="1306316976" name="箭头: 右 22"/>
          <p:cNvSpPr/>
          <p:nvPr/>
        </p:nvSpPr>
        <p:spPr bwMode="auto">
          <a:xfrm>
            <a:off x="6867105" y="4175404"/>
            <a:ext cx="445776" cy="129074"/>
          </a:xfrm>
          <a:prstGeom prst="righ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2094194390" name="右大括号 194"/>
          <p:cNvSpPr/>
          <p:nvPr/>
        </p:nvSpPr>
        <p:spPr bwMode="auto">
          <a:xfrm>
            <a:off x="7272980" y="3131147"/>
            <a:ext cx="385796" cy="2562501"/>
          </a:xfrm>
          <a:prstGeom prst="rightBrace">
            <a:avLst>
              <a:gd name="adj1" fmla="val 11318"/>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812567362" name="矩形 195"/>
          <p:cNvSpPr/>
          <p:nvPr/>
        </p:nvSpPr>
        <p:spPr bwMode="auto">
          <a:xfrm>
            <a:off x="7834767" y="3745531"/>
            <a:ext cx="1271139" cy="13395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a:solidFill>
                  <a:schemeClr val="tx1"/>
                </a:solidFill>
              </a:rPr>
              <a:t>DAQ</a:t>
            </a:r>
            <a:r>
              <a:rPr lang="zh-CN" sz="1400">
                <a:solidFill>
                  <a:schemeClr val="tx1"/>
                </a:solidFill>
              </a:rPr>
              <a:t>数据汇聚和全局监测</a:t>
            </a:r>
            <a:endParaRPr/>
          </a:p>
        </p:txBody>
      </p:sp>
      <p:sp>
        <p:nvSpPr>
          <p:cNvPr id="1225434788" name="文本框 196"/>
          <p:cNvSpPr txBox="1"/>
          <p:nvPr/>
        </p:nvSpPr>
        <p:spPr bwMode="auto">
          <a:xfrm>
            <a:off x="1817785" y="3914034"/>
            <a:ext cx="589690" cy="307777"/>
          </a:xfrm>
          <a:prstGeom prst="rect">
            <a:avLst/>
          </a:prstGeom>
          <a:noFill/>
        </p:spPr>
        <p:txBody>
          <a:bodyPr wrap="square">
            <a:spAutoFit/>
          </a:bodyPr>
          <a:lstStyle/>
          <a:p>
            <a:pPr>
              <a:defRPr/>
            </a:pPr>
            <a:r>
              <a:rPr lang="zh-CN" sz="1400">
                <a:solidFill>
                  <a:srgbClr val="FF0000"/>
                </a:solidFill>
              </a:rPr>
              <a:t>数据</a:t>
            </a:r>
            <a:endParaRPr/>
          </a:p>
        </p:txBody>
      </p:sp>
      <p:sp>
        <p:nvSpPr>
          <p:cNvPr id="727663461" name="矩形: 圆角 29"/>
          <p:cNvSpPr/>
          <p:nvPr/>
        </p:nvSpPr>
        <p:spPr bwMode="auto">
          <a:xfrm>
            <a:off x="3283264" y="3131147"/>
            <a:ext cx="3829798" cy="1323195"/>
          </a:xfrm>
          <a:prstGeom prst="roundRect">
            <a:avLst>
              <a:gd name="adj" fmla="val 98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a:solidFill>
                  <a:schemeClr val="tx1"/>
                </a:solidFill>
              </a:rPr>
              <a:t>DAQ</a:t>
            </a:r>
            <a:r>
              <a:rPr lang="zh-CN" sz="1400">
                <a:solidFill>
                  <a:schemeClr val="tx1"/>
                </a:solidFill>
              </a:rPr>
              <a:t>本地读出与监测</a:t>
            </a:r>
            <a:endParaRPr lang="en-US" sz="1400">
              <a:solidFill>
                <a:schemeClr val="tx1"/>
              </a:solidFill>
            </a:endParaRPr>
          </a:p>
          <a:p>
            <a:pPr algn="ctr">
              <a:defRPr/>
            </a:pPr>
            <a:r>
              <a:rPr lang="zh-CN" sz="1400">
                <a:solidFill>
                  <a:schemeClr val="tx1"/>
                </a:solidFill>
              </a:rPr>
              <a:t>（侧重</a:t>
            </a:r>
            <a:r>
              <a:rPr lang="en-US" sz="1400">
                <a:solidFill>
                  <a:schemeClr val="tx1"/>
                </a:solidFill>
              </a:rPr>
              <a:t>DAQ</a:t>
            </a:r>
            <a:r>
              <a:rPr lang="zh-CN" sz="1400">
                <a:solidFill>
                  <a:schemeClr val="tx1"/>
                </a:solidFill>
              </a:rPr>
              <a:t>读出重建环节中的底层信息统计与面向专业组的逻辑分析）</a:t>
            </a:r>
            <a:endParaRPr lang="en-US" sz="1400">
              <a:solidFill>
                <a:schemeClr val="tx1"/>
              </a:solidFill>
            </a:endParaRPr>
          </a:p>
        </p:txBody>
      </p:sp>
      <p:cxnSp>
        <p:nvCxnSpPr>
          <p:cNvPr id="1838437242" name="直接连接符 198"/>
          <p:cNvCxnSpPr/>
          <p:nvPr/>
        </p:nvCxnSpPr>
        <p:spPr bwMode="auto">
          <a:xfrm>
            <a:off x="7604989" y="2801596"/>
            <a:ext cx="0" cy="31351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76299938" name="文本框 199"/>
          <p:cNvSpPr txBox="1"/>
          <p:nvPr/>
        </p:nvSpPr>
        <p:spPr bwMode="auto">
          <a:xfrm>
            <a:off x="2407475" y="3291382"/>
            <a:ext cx="1018605" cy="307777"/>
          </a:xfrm>
          <a:prstGeom prst="rect">
            <a:avLst/>
          </a:prstGeom>
          <a:noFill/>
        </p:spPr>
        <p:txBody>
          <a:bodyPr wrap="square" rtlCol="0">
            <a:spAutoFit/>
          </a:bodyPr>
          <a:lstStyle/>
          <a:p>
            <a:pPr>
              <a:defRPr/>
            </a:pPr>
            <a:r>
              <a:rPr lang="zh-CN" sz="1400">
                <a:solidFill>
                  <a:srgbClr val="FF0000"/>
                </a:solidFill>
              </a:rPr>
              <a:t>原始数据</a:t>
            </a:r>
            <a:endParaRPr lang="en-US" sz="1400">
              <a:solidFill>
                <a:srgbClr val="FF0000"/>
              </a:solidFill>
            </a:endParaRPr>
          </a:p>
        </p:txBody>
      </p:sp>
      <p:sp>
        <p:nvSpPr>
          <p:cNvPr id="591341137" name="文本框 200"/>
          <p:cNvSpPr txBox="1"/>
          <p:nvPr/>
        </p:nvSpPr>
        <p:spPr bwMode="auto">
          <a:xfrm>
            <a:off x="6230111" y="4620159"/>
            <a:ext cx="1305658" cy="523220"/>
          </a:xfrm>
          <a:prstGeom prst="rect">
            <a:avLst/>
          </a:prstGeom>
          <a:noFill/>
        </p:spPr>
        <p:txBody>
          <a:bodyPr wrap="square" rtlCol="0">
            <a:spAutoFit/>
          </a:bodyPr>
          <a:lstStyle/>
          <a:p>
            <a:pPr>
              <a:defRPr/>
            </a:pPr>
            <a:r>
              <a:rPr lang="zh-CN" sz="1400">
                <a:solidFill>
                  <a:srgbClr val="FF0000"/>
                </a:solidFill>
              </a:rPr>
              <a:t>中子事例</a:t>
            </a:r>
            <a:r>
              <a:rPr lang="en-US" sz="1400">
                <a:solidFill>
                  <a:srgbClr val="FF0000"/>
                </a:solidFill>
              </a:rPr>
              <a:t>/</a:t>
            </a:r>
            <a:r>
              <a:rPr lang="zh-CN" sz="1400">
                <a:solidFill>
                  <a:srgbClr val="FF0000"/>
                </a:solidFill>
              </a:rPr>
              <a:t>图像的标准数据</a:t>
            </a:r>
            <a:endParaRPr lang="en-US" sz="1400">
              <a:solidFill>
                <a:srgbClr val="FF0000"/>
              </a:solidFill>
            </a:endParaRPr>
          </a:p>
        </p:txBody>
      </p:sp>
      <p:sp>
        <p:nvSpPr>
          <p:cNvPr id="131101567" name="文本框 201"/>
          <p:cNvSpPr txBox="1"/>
          <p:nvPr/>
        </p:nvSpPr>
        <p:spPr bwMode="auto">
          <a:xfrm>
            <a:off x="4040794" y="2493964"/>
            <a:ext cx="2425211" cy="307777"/>
          </a:xfrm>
          <a:prstGeom prst="rect">
            <a:avLst/>
          </a:prstGeom>
          <a:noFill/>
        </p:spPr>
        <p:txBody>
          <a:bodyPr wrap="square" rtlCol="0">
            <a:spAutoFit/>
          </a:bodyPr>
          <a:lstStyle/>
          <a:p>
            <a:pPr>
              <a:defRPr/>
            </a:pPr>
            <a:r>
              <a:rPr lang="en-US" sz="1400"/>
              <a:t>DAQ</a:t>
            </a:r>
            <a:r>
              <a:rPr lang="zh-CN" sz="1400"/>
              <a:t>第</a:t>
            </a:r>
            <a:r>
              <a:rPr lang="en-US" sz="1400"/>
              <a:t>1</a:t>
            </a:r>
            <a:r>
              <a:rPr lang="zh-CN" sz="1400"/>
              <a:t>级</a:t>
            </a:r>
            <a:r>
              <a:rPr lang="en-US" sz="1400"/>
              <a:t>-</a:t>
            </a:r>
            <a:r>
              <a:rPr lang="zh-CN" sz="1400"/>
              <a:t>本地读出和监测</a:t>
            </a:r>
            <a:endParaRPr lang="en-US" sz="1400"/>
          </a:p>
        </p:txBody>
      </p:sp>
      <p:sp>
        <p:nvSpPr>
          <p:cNvPr id="594703893" name="文本框 202"/>
          <p:cNvSpPr txBox="1"/>
          <p:nvPr/>
        </p:nvSpPr>
        <p:spPr bwMode="auto">
          <a:xfrm>
            <a:off x="7894473" y="2711328"/>
            <a:ext cx="1281040" cy="738664"/>
          </a:xfrm>
          <a:prstGeom prst="rect">
            <a:avLst/>
          </a:prstGeom>
          <a:noFill/>
        </p:spPr>
        <p:txBody>
          <a:bodyPr wrap="square" rtlCol="0">
            <a:spAutoFit/>
          </a:bodyPr>
          <a:lstStyle/>
          <a:p>
            <a:pPr>
              <a:defRPr/>
            </a:pPr>
            <a:r>
              <a:rPr lang="en-US" sz="1400"/>
              <a:t>DAQ</a:t>
            </a:r>
            <a:r>
              <a:rPr lang="zh-CN" sz="1400"/>
              <a:t>第</a:t>
            </a:r>
            <a:r>
              <a:rPr lang="en-US" sz="1400"/>
              <a:t>2</a:t>
            </a:r>
            <a:r>
              <a:rPr lang="zh-CN" sz="1400"/>
              <a:t>级</a:t>
            </a:r>
            <a:r>
              <a:rPr lang="en-US" sz="1400"/>
              <a:t>-</a:t>
            </a:r>
            <a:r>
              <a:rPr lang="zh-CN" sz="1400"/>
              <a:t>全局监测与数据聚合处理</a:t>
            </a:r>
            <a:endParaRPr lang="en-US" sz="1400"/>
          </a:p>
        </p:txBody>
      </p:sp>
      <p:sp>
        <p:nvSpPr>
          <p:cNvPr id="1826330541" name="文本框 203"/>
          <p:cNvSpPr txBox="1"/>
          <p:nvPr/>
        </p:nvSpPr>
        <p:spPr bwMode="auto">
          <a:xfrm>
            <a:off x="1140608" y="2557440"/>
            <a:ext cx="1281040" cy="307777"/>
          </a:xfrm>
          <a:prstGeom prst="rect">
            <a:avLst/>
          </a:prstGeom>
          <a:noFill/>
        </p:spPr>
        <p:txBody>
          <a:bodyPr wrap="square" rtlCol="0">
            <a:spAutoFit/>
          </a:bodyPr>
          <a:lstStyle/>
          <a:p>
            <a:pPr>
              <a:defRPr/>
            </a:pPr>
            <a:r>
              <a:rPr lang="zh-CN" sz="1400"/>
              <a:t>探测器端</a:t>
            </a:r>
            <a:endParaRPr lang="en-US" sz="1400"/>
          </a:p>
        </p:txBody>
      </p:sp>
      <p:cxnSp>
        <p:nvCxnSpPr>
          <p:cNvPr id="86425234" name="连接符: 肘形 50"/>
          <p:cNvCxnSpPr>
            <a:stCxn id="727663461" idx="0"/>
            <a:endCxn id="1372829382" idx="0"/>
          </p:cNvCxnSpPr>
          <p:nvPr/>
        </p:nvCxnSpPr>
        <p:spPr bwMode="auto">
          <a:xfrm rot="16199999" flipH="1" flipV="1">
            <a:off x="3418488" y="1483710"/>
            <a:ext cx="132239" cy="3427111"/>
          </a:xfrm>
          <a:prstGeom prst="bentConnector3">
            <a:avLst>
              <a:gd name="adj1" fmla="val -172869"/>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3500586" name="文本框 205"/>
          <p:cNvSpPr txBox="1"/>
          <p:nvPr/>
        </p:nvSpPr>
        <p:spPr bwMode="auto">
          <a:xfrm>
            <a:off x="1696066" y="3270482"/>
            <a:ext cx="589690" cy="307777"/>
          </a:xfrm>
          <a:prstGeom prst="rect">
            <a:avLst/>
          </a:prstGeom>
          <a:noFill/>
        </p:spPr>
        <p:txBody>
          <a:bodyPr wrap="square">
            <a:spAutoFit/>
          </a:bodyPr>
          <a:lstStyle/>
          <a:p>
            <a:pPr>
              <a:defRPr/>
            </a:pPr>
            <a:r>
              <a:rPr lang="zh-CN" sz="1400">
                <a:solidFill>
                  <a:srgbClr val="00B050"/>
                </a:solidFill>
              </a:rPr>
              <a:t>控制</a:t>
            </a:r>
            <a:endParaRPr/>
          </a:p>
        </p:txBody>
      </p:sp>
      <p:cxnSp>
        <p:nvCxnSpPr>
          <p:cNvPr id="748943950" name="直接箭头连接符 206"/>
          <p:cNvCxnSpPr/>
          <p:nvPr/>
        </p:nvCxnSpPr>
        <p:spPr bwMode="auto">
          <a:xfrm>
            <a:off x="1056720" y="3263385"/>
            <a:ext cx="0" cy="2673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6474125" name="文本框 207"/>
          <p:cNvSpPr txBox="1"/>
          <p:nvPr/>
        </p:nvSpPr>
        <p:spPr bwMode="auto">
          <a:xfrm>
            <a:off x="457260" y="3908004"/>
            <a:ext cx="601293" cy="1384995"/>
          </a:xfrm>
          <a:prstGeom prst="rect">
            <a:avLst/>
          </a:prstGeom>
          <a:noFill/>
        </p:spPr>
        <p:txBody>
          <a:bodyPr wrap="square">
            <a:spAutoFit/>
          </a:bodyPr>
          <a:lstStyle/>
          <a:p>
            <a:pPr>
              <a:defRPr/>
            </a:pPr>
            <a:r>
              <a:rPr lang="zh-CN" sz="1400"/>
              <a:t>可扩展的多个探测器模块</a:t>
            </a:r>
            <a:endParaRPr/>
          </a:p>
        </p:txBody>
      </p:sp>
      <p:cxnSp>
        <p:nvCxnSpPr>
          <p:cNvPr id="356702482" name="直接连接符 208"/>
          <p:cNvCxnSpPr/>
          <p:nvPr/>
        </p:nvCxnSpPr>
        <p:spPr bwMode="auto">
          <a:xfrm>
            <a:off x="9431872" y="2801596"/>
            <a:ext cx="0" cy="31351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573334981" name="箭头: 右 5"/>
          <p:cNvSpPr/>
          <p:nvPr/>
        </p:nvSpPr>
        <p:spPr bwMode="auto">
          <a:xfrm>
            <a:off x="9120778" y="4354105"/>
            <a:ext cx="742377" cy="100237"/>
          </a:xfrm>
          <a:prstGeom prst="righ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988736662" name="矩形 210"/>
          <p:cNvSpPr/>
          <p:nvPr/>
        </p:nvSpPr>
        <p:spPr bwMode="auto">
          <a:xfrm>
            <a:off x="9869461" y="4011011"/>
            <a:ext cx="1271139" cy="8114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在线物理分析</a:t>
            </a:r>
            <a:endParaRPr/>
          </a:p>
        </p:txBody>
      </p:sp>
      <p:sp>
        <p:nvSpPr>
          <p:cNvPr id="786531892" name="箭头: 上下 3"/>
          <p:cNvSpPr/>
          <p:nvPr/>
        </p:nvSpPr>
        <p:spPr bwMode="auto">
          <a:xfrm>
            <a:off x="8389006" y="5155199"/>
            <a:ext cx="207239" cy="475819"/>
          </a:xfrm>
          <a:prstGeom prst="upDownArrow">
            <a:avLst>
              <a:gd name="adj1" fmla="val 50000"/>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087718289" name="文本框 4"/>
          <p:cNvSpPr txBox="1"/>
          <p:nvPr/>
        </p:nvSpPr>
        <p:spPr bwMode="auto">
          <a:xfrm>
            <a:off x="7904374" y="5750101"/>
            <a:ext cx="1271139" cy="307777"/>
          </a:xfrm>
          <a:prstGeom prst="rect">
            <a:avLst/>
          </a:prstGeom>
          <a:noFill/>
        </p:spPr>
        <p:txBody>
          <a:bodyPr wrap="square" rtlCol="0">
            <a:spAutoFit/>
          </a:bodyPr>
          <a:lstStyle/>
          <a:p>
            <a:pPr>
              <a:defRPr/>
            </a:pPr>
            <a:r>
              <a:rPr lang="zh-CN" sz="1400"/>
              <a:t>控制反馈交互</a:t>
            </a:r>
            <a:endParaRPr/>
          </a:p>
        </p:txBody>
      </p:sp>
      <p:sp>
        <p:nvSpPr>
          <p:cNvPr id="1365474782" name="文本框 5"/>
          <p:cNvSpPr txBox="1"/>
          <p:nvPr/>
        </p:nvSpPr>
        <p:spPr bwMode="auto">
          <a:xfrm>
            <a:off x="1925111" y="6037838"/>
            <a:ext cx="6684258" cy="646331"/>
          </a:xfrm>
          <a:prstGeom prst="rect">
            <a:avLst/>
          </a:prstGeom>
          <a:noFill/>
        </p:spPr>
        <p:txBody>
          <a:bodyPr wrap="square" rtlCol="0">
            <a:spAutoFit/>
          </a:bodyPr>
          <a:lstStyle/>
          <a:p>
            <a:pPr>
              <a:defRPr/>
            </a:pPr>
            <a:r>
              <a:rPr lang="en-US"/>
              <a:t>2</a:t>
            </a:r>
            <a:r>
              <a:rPr lang="zh-CN"/>
              <a:t>级读出和处理的链路架构很好的发挥了单机节点的高效能与部署完备特性，以及集群系统的资源与数据共享能力</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41796400" name="标题 1"/>
          <p:cNvSpPr>
            <a:spLocks noGrp="1"/>
          </p:cNvSpPr>
          <p:nvPr>
            <p:ph type="title"/>
          </p:nvPr>
        </p:nvSpPr>
        <p:spPr bwMode="auto"/>
        <p:txBody>
          <a:bodyPr/>
          <a:lstStyle/>
          <a:p>
            <a:pPr>
              <a:defRPr/>
            </a:pPr>
            <a:r>
              <a:rPr lang="zh-CN"/>
              <a:t>执行框架</a:t>
            </a:r>
            <a:endParaRPr lang="en-US"/>
          </a:p>
        </p:txBody>
      </p:sp>
      <p:sp>
        <p:nvSpPr>
          <p:cNvPr id="859818975" name="内容占位符 2"/>
          <p:cNvSpPr>
            <a:spLocks noGrp="1"/>
          </p:cNvSpPr>
          <p:nvPr>
            <p:ph idx="1"/>
          </p:nvPr>
        </p:nvSpPr>
        <p:spPr bwMode="auto"/>
        <p:txBody>
          <a:bodyPr/>
          <a:lstStyle/>
          <a:p>
            <a:pPr>
              <a:defRPr/>
            </a:pPr>
            <a:r>
              <a:rPr lang="zh-CN" sz="2400"/>
              <a:t>根据中子谱仪数据处理的特征：侧重</a:t>
            </a:r>
            <a:r>
              <a:rPr lang="en-US" sz="2400"/>
              <a:t>IO</a:t>
            </a:r>
            <a:r>
              <a:rPr lang="zh-CN" sz="2400"/>
              <a:t>、局部匹配、事例独立和运算一致性，在</a:t>
            </a:r>
            <a:r>
              <a:rPr lang="en-US" sz="2400"/>
              <a:t>DAQ</a:t>
            </a:r>
            <a:r>
              <a:rPr lang="zh-CN" sz="2400"/>
              <a:t>平台中引入</a:t>
            </a:r>
            <a:r>
              <a:rPr lang="en-US" sz="2400"/>
              <a:t>GPU</a:t>
            </a:r>
            <a:r>
              <a:rPr lang="zh-CN" sz="2400"/>
              <a:t>异构处理，充分发挥</a:t>
            </a:r>
            <a:r>
              <a:rPr lang="en-US" sz="2400"/>
              <a:t>GPU</a:t>
            </a:r>
            <a:r>
              <a:rPr lang="zh-CN" sz="2400"/>
              <a:t>高带宽、高并发和</a:t>
            </a:r>
            <a:r>
              <a:rPr lang="en-US" sz="2400"/>
              <a:t>SIMT</a:t>
            </a:r>
            <a:r>
              <a:rPr lang="zh-CN" sz="2400"/>
              <a:t>高效能的优势。</a:t>
            </a:r>
            <a:endParaRPr lang="en-US" sz="2400"/>
          </a:p>
          <a:p>
            <a:pPr marL="0" indent="0">
              <a:buNone/>
              <a:defRPr/>
            </a:pPr>
            <a:endParaRPr lang="en-US"/>
          </a:p>
        </p:txBody>
      </p:sp>
      <p:pic>
        <p:nvPicPr>
          <p:cNvPr id="1696906504" name="图片 3"/>
          <p:cNvPicPr>
            <a:picLocks noChangeAspect="1"/>
          </p:cNvPicPr>
          <p:nvPr/>
        </p:nvPicPr>
        <p:blipFill>
          <a:blip r:embed="rId3"/>
          <a:stretch/>
        </p:blipFill>
        <p:spPr bwMode="auto">
          <a:xfrm>
            <a:off x="696635" y="2586694"/>
            <a:ext cx="6085075" cy="3199240"/>
          </a:xfrm>
          <a:prstGeom prst="rect">
            <a:avLst/>
          </a:prstGeom>
        </p:spPr>
      </p:pic>
      <p:pic>
        <p:nvPicPr>
          <p:cNvPr id="1993273859" name="图片 4"/>
          <p:cNvPicPr>
            <a:picLocks noChangeAspect="1"/>
          </p:cNvPicPr>
          <p:nvPr/>
        </p:nvPicPr>
        <p:blipFill>
          <a:blip r:embed="rId4"/>
          <a:stretch/>
        </p:blipFill>
        <p:spPr bwMode="auto">
          <a:xfrm>
            <a:off x="9509795" y="3254104"/>
            <a:ext cx="2213363" cy="2954550"/>
          </a:xfrm>
          <a:prstGeom prst="rect">
            <a:avLst/>
          </a:prstGeom>
        </p:spPr>
      </p:pic>
      <p:pic>
        <p:nvPicPr>
          <p:cNvPr id="2010560940" name="图片 5"/>
          <p:cNvPicPr>
            <a:picLocks noChangeAspect="1"/>
          </p:cNvPicPr>
          <p:nvPr/>
        </p:nvPicPr>
        <p:blipFill>
          <a:blip r:embed="rId5"/>
          <a:stretch/>
        </p:blipFill>
        <p:spPr bwMode="auto">
          <a:xfrm>
            <a:off x="6934242" y="2340906"/>
            <a:ext cx="3468223" cy="1949084"/>
          </a:xfrm>
          <a:prstGeom prst="rect">
            <a:avLst/>
          </a:prstGeom>
        </p:spPr>
      </p:pic>
      <p:sp>
        <p:nvSpPr>
          <p:cNvPr id="583001893" name="文本框 6"/>
          <p:cNvSpPr txBox="1"/>
          <p:nvPr/>
        </p:nvSpPr>
        <p:spPr bwMode="auto">
          <a:xfrm>
            <a:off x="7026233" y="4495096"/>
            <a:ext cx="2178499" cy="646331"/>
          </a:xfrm>
          <a:prstGeom prst="rect">
            <a:avLst/>
          </a:prstGeom>
          <a:noFill/>
        </p:spPr>
        <p:txBody>
          <a:bodyPr wrap="square" rtlCol="0">
            <a:spAutoFit/>
          </a:bodyPr>
          <a:lstStyle/>
          <a:p>
            <a:pPr>
              <a:defRPr/>
            </a:pPr>
            <a:r>
              <a:rPr lang="zh-CN"/>
              <a:t>初版原型样机读出测试评估</a:t>
            </a:r>
            <a:r>
              <a:rPr lang="en-US"/>
              <a:t>&gt;500MB/s</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08381999" name="标题 1"/>
          <p:cNvSpPr>
            <a:spLocks noGrp="1"/>
          </p:cNvSpPr>
          <p:nvPr>
            <p:ph type="title"/>
          </p:nvPr>
        </p:nvSpPr>
        <p:spPr bwMode="auto"/>
        <p:txBody>
          <a:bodyPr/>
          <a:lstStyle/>
          <a:p>
            <a:pPr>
              <a:defRPr/>
            </a:pPr>
            <a:r>
              <a:rPr lang="en-US"/>
              <a:t>outline</a:t>
            </a:r>
          </a:p>
        </p:txBody>
      </p:sp>
      <p:sp>
        <p:nvSpPr>
          <p:cNvPr id="1257078722" name="内容占位符 2"/>
          <p:cNvSpPr>
            <a:spLocks noGrp="1"/>
          </p:cNvSpPr>
          <p:nvPr>
            <p:ph idx="1"/>
          </p:nvPr>
        </p:nvSpPr>
        <p:spPr bwMode="auto"/>
        <p:txBody>
          <a:bodyPr/>
          <a:lstStyle/>
          <a:p>
            <a:pPr>
              <a:defRPr/>
            </a:pPr>
            <a:r>
              <a:rPr lang="zh-CN"/>
              <a:t>二期谱仪概述</a:t>
            </a:r>
            <a:endParaRPr lang="en-US"/>
          </a:p>
          <a:p>
            <a:pPr>
              <a:defRPr/>
            </a:pPr>
            <a:r>
              <a:rPr lang="en-US"/>
              <a:t>DAQ</a:t>
            </a:r>
            <a:r>
              <a:rPr lang="zh-CN"/>
              <a:t>与控制面临的新需求和挑战</a:t>
            </a:r>
            <a:endParaRPr lang="en-US"/>
          </a:p>
          <a:p>
            <a:pPr>
              <a:defRPr/>
            </a:pPr>
            <a:r>
              <a:rPr lang="zh-CN"/>
              <a:t>系统整体架构</a:t>
            </a:r>
            <a:endParaRPr lang="en-US"/>
          </a:p>
          <a:p>
            <a:pPr>
              <a:defRPr/>
            </a:pPr>
            <a:r>
              <a:rPr lang="zh-CN"/>
              <a:t>子系统与功能介绍</a:t>
            </a:r>
            <a:endParaRPr lang="en-US"/>
          </a:p>
          <a:p>
            <a:pPr>
              <a:defRPr/>
            </a:pPr>
            <a:r>
              <a:rPr lang="zh-CN"/>
              <a:t>结论与展望</a:t>
            </a:r>
            <a:endParaRPr lang="en-US"/>
          </a:p>
          <a:p>
            <a:pPr>
              <a:defRPr/>
            </a:pPr>
            <a:endParaRPr lang="en-US"/>
          </a:p>
          <a:p>
            <a:pPr>
              <a:defRPr/>
            </a:pPr>
            <a:endParaRPr 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79891818" name="标题 1"/>
          <p:cNvSpPr>
            <a:spLocks noGrp="1"/>
          </p:cNvSpPr>
          <p:nvPr>
            <p:ph type="title"/>
          </p:nvPr>
        </p:nvSpPr>
        <p:spPr bwMode="auto"/>
        <p:txBody>
          <a:bodyPr/>
          <a:lstStyle/>
          <a:p>
            <a:pPr>
              <a:defRPr/>
            </a:pPr>
            <a:endParaRPr lang="zh-CN"/>
          </a:p>
        </p:txBody>
      </p:sp>
      <p:sp>
        <p:nvSpPr>
          <p:cNvPr id="168499677" name="内容占位符 2"/>
          <p:cNvSpPr>
            <a:spLocks noGrp="1"/>
          </p:cNvSpPr>
          <p:nvPr>
            <p:ph idx="1"/>
          </p:nvPr>
        </p:nvSpPr>
        <p:spPr bwMode="auto"/>
        <p:txBody>
          <a:bodyPr/>
          <a:lstStyle/>
          <a:p>
            <a:pPr>
              <a:defRPr/>
            </a:pPr>
            <a:r>
              <a:rPr lang="zh-CN" sz="2400"/>
              <a:t>对自研电子学进行完整适配：通用框架下抽象数据链路与控制链路，支持动态配置，提供完善的调试与统计输出路径，单机即可部署完成调试验证与观测分析功能。</a:t>
            </a:r>
            <a:endParaRPr lang="en-US" sz="2400"/>
          </a:p>
          <a:p>
            <a:pPr>
              <a:defRPr/>
            </a:pPr>
            <a:endParaRPr lang="zh-CN"/>
          </a:p>
        </p:txBody>
      </p:sp>
      <p:pic>
        <p:nvPicPr>
          <p:cNvPr id="1435179043" name="图片 26"/>
          <p:cNvPicPr>
            <a:picLocks noChangeAspect="1"/>
          </p:cNvPicPr>
          <p:nvPr/>
        </p:nvPicPr>
        <p:blipFill>
          <a:blip r:embed="rId3"/>
          <a:stretch/>
        </p:blipFill>
        <p:spPr bwMode="auto">
          <a:xfrm>
            <a:off x="4292648" y="2794004"/>
            <a:ext cx="3296473" cy="2833113"/>
          </a:xfrm>
          <a:prstGeom prst="rect">
            <a:avLst/>
          </a:prstGeom>
        </p:spPr>
      </p:pic>
      <p:pic>
        <p:nvPicPr>
          <p:cNvPr id="1232917515" name="图片 43"/>
          <p:cNvPicPr>
            <a:picLocks noChangeAspect="1"/>
          </p:cNvPicPr>
          <p:nvPr/>
        </p:nvPicPr>
        <p:blipFill>
          <a:blip r:embed="rId4"/>
          <a:stretch/>
        </p:blipFill>
        <p:spPr bwMode="auto">
          <a:xfrm>
            <a:off x="568427" y="2545405"/>
            <a:ext cx="3482242" cy="3336509"/>
          </a:xfrm>
          <a:prstGeom prst="rect">
            <a:avLst/>
          </a:prstGeom>
        </p:spPr>
      </p:pic>
      <p:pic>
        <p:nvPicPr>
          <p:cNvPr id="651292747" name="图片 44"/>
          <p:cNvPicPr>
            <a:picLocks noChangeAspect="1"/>
          </p:cNvPicPr>
          <p:nvPr/>
        </p:nvPicPr>
        <p:blipFill>
          <a:blip r:embed="rId5"/>
          <a:stretch/>
        </p:blipFill>
        <p:spPr bwMode="auto">
          <a:xfrm>
            <a:off x="7724008" y="2539209"/>
            <a:ext cx="3866466" cy="3342705"/>
          </a:xfrm>
          <a:prstGeom prst="rect">
            <a:avLst/>
          </a:prstGeom>
        </p:spPr>
      </p:pic>
      <p:sp>
        <p:nvSpPr>
          <p:cNvPr id="1344970563" name="文本框 45"/>
          <p:cNvSpPr txBox="1"/>
          <p:nvPr/>
        </p:nvSpPr>
        <p:spPr bwMode="auto">
          <a:xfrm>
            <a:off x="1282642" y="5966570"/>
            <a:ext cx="4890592" cy="738664"/>
          </a:xfrm>
          <a:prstGeom prst="rect">
            <a:avLst/>
          </a:prstGeom>
          <a:noFill/>
        </p:spPr>
        <p:txBody>
          <a:bodyPr wrap="square" rtlCol="0">
            <a:spAutoFit/>
          </a:bodyPr>
          <a:lstStyle/>
          <a:p>
            <a:pPr>
              <a:defRPr/>
            </a:pPr>
            <a:r>
              <a:rPr lang="zh-CN" sz="1400"/>
              <a:t>配置界面向电子学</a:t>
            </a:r>
            <a:r>
              <a:rPr lang="en-US" sz="1400"/>
              <a:t>/</a:t>
            </a:r>
            <a:r>
              <a:rPr lang="zh-CN" sz="1400"/>
              <a:t>探测器调试场景和测量应用，提供基于通道的配置选择与模式切换支持，由</a:t>
            </a:r>
            <a:r>
              <a:rPr lang="en-US" sz="1400"/>
              <a:t>DAQ</a:t>
            </a:r>
            <a:r>
              <a:rPr lang="zh-CN" sz="1400"/>
              <a:t>框架的配置链路实现</a:t>
            </a:r>
            <a:r>
              <a:rPr lang="en-US" sz="1400"/>
              <a:t>json</a:t>
            </a:r>
            <a:r>
              <a:rPr lang="zh-CN" sz="1400"/>
              <a:t>文件的动态配置，可适配不同硬件实现</a:t>
            </a:r>
            <a:endParaRPr/>
          </a:p>
        </p:txBody>
      </p:sp>
      <p:sp>
        <p:nvSpPr>
          <p:cNvPr id="1477713099" name="文本框 46"/>
          <p:cNvSpPr txBox="1"/>
          <p:nvPr/>
        </p:nvSpPr>
        <p:spPr bwMode="auto">
          <a:xfrm>
            <a:off x="7816374" y="5944302"/>
            <a:ext cx="3681734" cy="738664"/>
          </a:xfrm>
          <a:prstGeom prst="rect">
            <a:avLst/>
          </a:prstGeom>
          <a:noFill/>
        </p:spPr>
        <p:txBody>
          <a:bodyPr wrap="square" rtlCol="0">
            <a:spAutoFit/>
          </a:bodyPr>
          <a:lstStyle/>
          <a:p>
            <a:pPr>
              <a:defRPr/>
            </a:pPr>
            <a:r>
              <a:rPr lang="en-US" sz="1400"/>
              <a:t>DAQ</a:t>
            </a:r>
            <a:r>
              <a:rPr lang="zh-CN" sz="1400"/>
              <a:t>数据显示界面针对单机测试分析，提供中子测量场景中主要图谱类型的显示和处理交互，如刷新重置、并道、</a:t>
            </a:r>
            <a:r>
              <a:rPr lang="en-US" sz="1400"/>
              <a:t>ROI</a:t>
            </a:r>
            <a:r>
              <a:rPr lang="zh-CN" sz="1400"/>
              <a:t>选择等</a:t>
            </a:r>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67170428" name="标题 1"/>
          <p:cNvSpPr>
            <a:spLocks noGrp="1"/>
          </p:cNvSpPr>
          <p:nvPr>
            <p:ph type="title"/>
          </p:nvPr>
        </p:nvSpPr>
        <p:spPr bwMode="auto"/>
        <p:txBody>
          <a:bodyPr/>
          <a:lstStyle/>
          <a:p>
            <a:pPr>
              <a:defRPr/>
            </a:pPr>
            <a:r>
              <a:rPr lang="zh-CN"/>
              <a:t>执行框架</a:t>
            </a:r>
            <a:endParaRPr lang="en-US"/>
          </a:p>
        </p:txBody>
      </p:sp>
      <p:sp>
        <p:nvSpPr>
          <p:cNvPr id="1021777591" name="内容占位符 2"/>
          <p:cNvSpPr>
            <a:spLocks noGrp="1"/>
          </p:cNvSpPr>
          <p:nvPr>
            <p:ph idx="1"/>
          </p:nvPr>
        </p:nvSpPr>
        <p:spPr bwMode="auto"/>
        <p:txBody>
          <a:bodyPr/>
          <a:lstStyle/>
          <a:p>
            <a:pPr>
              <a:defRPr/>
            </a:pPr>
            <a:r>
              <a:rPr lang="zh-CN" sz="2400"/>
              <a:t>新一代的分布式流处理框架：在</a:t>
            </a:r>
            <a:r>
              <a:rPr lang="en-US" sz="2400"/>
              <a:t>kafka</a:t>
            </a:r>
            <a:r>
              <a:rPr lang="zh-CN" sz="2400"/>
              <a:t>基座上提供高效的流处理服务，算子模板涵盖数据监测、控制交互、实验应用等功能的环节组成，支撑数据编排的多样化组合。</a:t>
            </a:r>
            <a:endParaRPr lang="en-US" sz="2400"/>
          </a:p>
          <a:p>
            <a:pPr marL="0" indent="0">
              <a:buNone/>
              <a:defRPr/>
            </a:pPr>
            <a:endParaRPr lang="en-US"/>
          </a:p>
        </p:txBody>
      </p:sp>
      <p:pic>
        <p:nvPicPr>
          <p:cNvPr id="1564292124" name="图片 30"/>
          <p:cNvPicPr>
            <a:picLocks noChangeAspect="1"/>
          </p:cNvPicPr>
          <p:nvPr/>
        </p:nvPicPr>
        <p:blipFill>
          <a:blip r:embed="rId3"/>
          <a:stretch/>
        </p:blipFill>
        <p:spPr bwMode="auto">
          <a:xfrm>
            <a:off x="1126614" y="2753690"/>
            <a:ext cx="5658978" cy="3158879"/>
          </a:xfrm>
          <a:prstGeom prst="rect">
            <a:avLst/>
          </a:prstGeom>
        </p:spPr>
      </p:pic>
      <p:sp>
        <p:nvSpPr>
          <p:cNvPr id="1700813705" name="箭头: 右 3"/>
          <p:cNvSpPr/>
          <p:nvPr/>
        </p:nvSpPr>
        <p:spPr bwMode="auto">
          <a:xfrm>
            <a:off x="6992674" y="3996879"/>
            <a:ext cx="463547" cy="388931"/>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637852624" name="文本框 4"/>
          <p:cNvSpPr txBox="1"/>
          <p:nvPr/>
        </p:nvSpPr>
        <p:spPr bwMode="auto">
          <a:xfrm>
            <a:off x="7610224" y="2863189"/>
            <a:ext cx="3847117" cy="2585323"/>
          </a:xfrm>
          <a:prstGeom prst="rect">
            <a:avLst/>
          </a:prstGeom>
          <a:noFill/>
        </p:spPr>
        <p:txBody>
          <a:bodyPr wrap="square" rtlCol="0">
            <a:spAutoFit/>
          </a:bodyPr>
          <a:lstStyle/>
          <a:p>
            <a:pPr marL="285750" indent="-285750">
              <a:buFont typeface="Arial"/>
              <a:buChar char="•"/>
              <a:defRPr/>
            </a:pPr>
            <a:r>
              <a:rPr lang="zh-CN"/>
              <a:t>升级可支持嵌入式和</a:t>
            </a:r>
            <a:r>
              <a:rPr lang="en-US"/>
              <a:t>ARM</a:t>
            </a:r>
            <a:r>
              <a:rPr lang="zh-CN"/>
              <a:t>平台的分布式流计算框架，目前正在测试</a:t>
            </a:r>
            <a:r>
              <a:rPr lang="en-US"/>
              <a:t>RisingWave+Kafka</a:t>
            </a:r>
            <a:r>
              <a:rPr lang="zh-CN"/>
              <a:t>的新组合。</a:t>
            </a:r>
            <a:endParaRPr lang="en-US"/>
          </a:p>
          <a:p>
            <a:pPr marL="285750" indent="-285750">
              <a:buFont typeface="Arial"/>
              <a:buChar char="•"/>
              <a:defRPr/>
            </a:pPr>
            <a:r>
              <a:rPr lang="zh-CN"/>
              <a:t>开发基于</a:t>
            </a:r>
            <a:r>
              <a:rPr lang="en-US"/>
              <a:t>CPU+GPU</a:t>
            </a:r>
            <a:r>
              <a:rPr lang="zh-CN"/>
              <a:t>异构计算的流处理算子，迁移大部分计算处理到</a:t>
            </a:r>
            <a:r>
              <a:rPr lang="en-US"/>
              <a:t>GPU</a:t>
            </a:r>
            <a:r>
              <a:rPr lang="zh-CN"/>
              <a:t>。</a:t>
            </a:r>
            <a:endParaRPr lang="en-US"/>
          </a:p>
          <a:p>
            <a:pPr marL="285750" indent="-285750">
              <a:buFont typeface="Arial"/>
              <a:buChar char="•"/>
              <a:defRPr/>
            </a:pPr>
            <a:r>
              <a:rPr lang="zh-CN"/>
              <a:t>对实验数据流的质量监测和报警系统，研发实时触发模式下的高流量处理平台和报警推送服务。</a:t>
            </a:r>
            <a:endParaRPr 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23617599" name="标题 1"/>
          <p:cNvSpPr>
            <a:spLocks noGrp="1"/>
          </p:cNvSpPr>
          <p:nvPr>
            <p:ph type="title"/>
          </p:nvPr>
        </p:nvSpPr>
        <p:spPr bwMode="auto"/>
        <p:txBody>
          <a:bodyPr/>
          <a:lstStyle/>
          <a:p>
            <a:pPr>
              <a:defRPr/>
            </a:pPr>
            <a:r>
              <a:rPr lang="zh-CN"/>
              <a:t>执行框架</a:t>
            </a:r>
            <a:endParaRPr/>
          </a:p>
        </p:txBody>
      </p:sp>
      <p:sp>
        <p:nvSpPr>
          <p:cNvPr id="947464919" name="内容占位符 2"/>
          <p:cNvSpPr>
            <a:spLocks noGrp="1"/>
          </p:cNvSpPr>
          <p:nvPr>
            <p:ph idx="1"/>
          </p:nvPr>
        </p:nvSpPr>
        <p:spPr bwMode="auto">
          <a:xfrm>
            <a:off x="838200" y="1175657"/>
            <a:ext cx="5699760" cy="607423"/>
          </a:xfrm>
        </p:spPr>
        <p:txBody>
          <a:bodyPr/>
          <a:lstStyle/>
          <a:p>
            <a:pPr>
              <a:defRPr/>
            </a:pPr>
            <a:r>
              <a:rPr lang="zh-CN"/>
              <a:t>参考场景：高压谱仪样品准直</a:t>
            </a:r>
            <a:endParaRPr/>
          </a:p>
        </p:txBody>
      </p:sp>
      <p:grpSp>
        <p:nvGrpSpPr>
          <p:cNvPr id="1031365755" name="组合 6"/>
          <p:cNvGrpSpPr/>
          <p:nvPr/>
        </p:nvGrpSpPr>
        <p:grpSpPr bwMode="auto">
          <a:xfrm>
            <a:off x="4171084" y="1964539"/>
            <a:ext cx="6818106" cy="4064016"/>
            <a:chOff x="2919745" y="2892568"/>
            <a:chExt cx="6287008" cy="3868928"/>
          </a:xfrm>
        </p:grpSpPr>
        <p:pic>
          <p:nvPicPr>
            <p:cNvPr id="8" name="图片 7"/>
            <p:cNvPicPr>
              <a:picLocks noChangeAspect="1"/>
            </p:cNvPicPr>
            <p:nvPr/>
          </p:nvPicPr>
          <p:blipFill>
            <a:blip r:embed="rId3"/>
            <a:stretch/>
          </p:blipFill>
          <p:spPr bwMode="auto">
            <a:xfrm>
              <a:off x="2919745" y="2892568"/>
              <a:ext cx="6287008" cy="3868928"/>
            </a:xfrm>
            <a:prstGeom prst="rect">
              <a:avLst/>
            </a:prstGeom>
            <a:ln>
              <a:solidFill>
                <a:schemeClr val="accent5">
                  <a:lumMod val="75000"/>
                </a:schemeClr>
              </a:solidFill>
              <a:prstDash val="dash"/>
            </a:ln>
          </p:spPr>
        </p:pic>
        <p:pic>
          <p:nvPicPr>
            <p:cNvPr id="9" name="图片 8"/>
            <p:cNvPicPr>
              <a:picLocks noChangeAspect="1"/>
            </p:cNvPicPr>
            <p:nvPr/>
          </p:nvPicPr>
          <p:blipFill>
            <a:blip r:embed="rId4"/>
            <a:stretch/>
          </p:blipFill>
          <p:spPr bwMode="auto">
            <a:xfrm>
              <a:off x="7530994" y="4270447"/>
              <a:ext cx="1524457" cy="1198317"/>
            </a:xfrm>
            <a:prstGeom prst="rect">
              <a:avLst/>
            </a:prstGeom>
          </p:spPr>
        </p:pic>
      </p:grpSp>
      <p:pic>
        <p:nvPicPr>
          <p:cNvPr id="2039574871" name="图片 9"/>
          <p:cNvPicPr>
            <a:picLocks noChangeAspect="1"/>
          </p:cNvPicPr>
          <p:nvPr/>
        </p:nvPicPr>
        <p:blipFill>
          <a:blip r:embed="rId5"/>
          <a:stretch/>
        </p:blipFill>
        <p:spPr bwMode="auto">
          <a:xfrm>
            <a:off x="452862" y="2878116"/>
            <a:ext cx="2511067" cy="3000941"/>
          </a:xfrm>
          <a:prstGeom prst="rect">
            <a:avLst/>
          </a:prstGeom>
        </p:spPr>
      </p:pic>
      <p:sp>
        <p:nvSpPr>
          <p:cNvPr id="1102889099" name="文本框 10"/>
          <p:cNvSpPr txBox="1"/>
          <p:nvPr/>
        </p:nvSpPr>
        <p:spPr bwMode="auto">
          <a:xfrm>
            <a:off x="1013332" y="2404716"/>
            <a:ext cx="1662947" cy="429669"/>
          </a:xfrm>
          <a:prstGeom prst="rect">
            <a:avLst/>
          </a:prstGeom>
          <a:noFill/>
        </p:spPr>
        <p:txBody>
          <a:bodyPr wrap="square">
            <a:spAutoFit/>
          </a:bodyPr>
          <a:lstStyle/>
          <a:p>
            <a:pPr marL="0" indent="0">
              <a:lnSpc>
                <a:spcPct val="130000"/>
              </a:lnSpc>
              <a:buNone/>
              <a:defRPr/>
            </a:pPr>
            <a:r>
              <a:rPr lang="zh-CN" sz="1400">
                <a:solidFill>
                  <a:schemeClr val="bg2">
                    <a:lumMod val="25000"/>
                  </a:schemeClr>
                </a:solidFill>
                <a:latin typeface=".萍方-简"/>
                <a:ea typeface=".萍方-简"/>
              </a:rPr>
              <a:t>实验流控</a:t>
            </a:r>
            <a:r>
              <a:rPr lang="zh-CN" sz="1800">
                <a:solidFill>
                  <a:schemeClr val="bg2">
                    <a:lumMod val="25000"/>
                  </a:schemeClr>
                </a:solidFill>
                <a:latin typeface=".萍方-简"/>
                <a:ea typeface=".萍方-简"/>
              </a:rPr>
              <a:t>：</a:t>
            </a:r>
            <a:endParaRPr lang="en-US" sz="1800">
              <a:solidFill>
                <a:schemeClr val="bg2">
                  <a:lumMod val="25000"/>
                </a:schemeClr>
              </a:solidFill>
              <a:latin typeface=".萍方-简"/>
              <a:ea typeface=".萍方-简"/>
            </a:endParaRPr>
          </a:p>
        </p:txBody>
      </p:sp>
      <p:sp>
        <p:nvSpPr>
          <p:cNvPr id="1055536167" name="箭头: 右 11"/>
          <p:cNvSpPr/>
          <p:nvPr/>
        </p:nvSpPr>
        <p:spPr bwMode="auto">
          <a:xfrm>
            <a:off x="3153135" y="5425803"/>
            <a:ext cx="889602" cy="429670"/>
          </a:xfrm>
          <a:prstGeom prst="rightArrow">
            <a:avLst>
              <a:gd name="adj1" fmla="val 50000"/>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defRPr/>
            </a:pPr>
            <a:endParaRPr lang="zh-CN"/>
          </a:p>
        </p:txBody>
      </p:sp>
      <p:graphicFrame>
        <p:nvGraphicFramePr>
          <p:cNvPr id="1037923930" name="表格 12"/>
          <p:cNvGraphicFramePr>
            <a:graphicFrameLocks noGrp="1"/>
          </p:cNvGraphicFramePr>
          <p:nvPr/>
        </p:nvGraphicFramePr>
        <p:xfrm>
          <a:off x="3012328" y="3951006"/>
          <a:ext cx="1095360" cy="1493520"/>
        </p:xfrm>
        <a:graphic>
          <a:graphicData uri="http://schemas.openxmlformats.org/drawingml/2006/table">
            <a:tbl>
              <a:tblPr firstRow="1" bandRow="1">
                <a:tableStyleId>{BDBED569-4797-4DF1-A0F4-6AAB3CD982D8}</a:tableStyleId>
              </a:tblPr>
              <a:tblGrid>
                <a:gridCol w="547680"/>
                <a:gridCol w="547680"/>
              </a:tblGrid>
              <a:tr h="202470">
                <a:tc>
                  <a:txBody>
                    <a:bodyPr/>
                    <a:lstStyle/>
                    <a:p>
                      <a:pPr algn="ctr">
                        <a:defRPr/>
                      </a:pPr>
                      <a:r>
                        <a:rPr lang="en-US" sz="1000"/>
                        <a:t>Pos</a:t>
                      </a:r>
                      <a:endParaRPr lang="zh-CN" sz="1000"/>
                    </a:p>
                  </a:txBody>
                  <a:tcPr anchor="ctr">
                    <a:solidFill>
                      <a:schemeClr val="accent1">
                        <a:lumMod val="60000"/>
                        <a:lumOff val="40000"/>
                      </a:schemeClr>
                    </a:solidFill>
                  </a:tcPr>
                </a:tc>
                <a:tc>
                  <a:txBody>
                    <a:bodyPr/>
                    <a:lstStyle/>
                    <a:p>
                      <a:pPr algn="ctr">
                        <a:defRPr/>
                      </a:pPr>
                      <a:r>
                        <a:rPr lang="en-US" sz="900"/>
                        <a:t>-6.5</a:t>
                      </a:r>
                      <a:endParaRPr lang="zh-CN" sz="900"/>
                    </a:p>
                  </a:txBody>
                  <a:tcPr anchor="ctr"/>
                </a:tc>
              </a:tr>
              <a:tr h="303705">
                <a:tc>
                  <a:txBody>
                    <a:bodyPr/>
                    <a:lstStyle/>
                    <a:p>
                      <a:pPr algn="ctr">
                        <a:defRPr/>
                      </a:pPr>
                      <a:r>
                        <a:rPr lang="zh-CN" sz="900"/>
                        <a:t>开始</a:t>
                      </a:r>
                      <a:r>
                        <a:rPr lang="en-US" sz="900"/>
                        <a:t>PulseID</a:t>
                      </a:r>
                      <a:endParaRPr lang="zh-CN" sz="900"/>
                    </a:p>
                  </a:txBody>
                  <a:tcPr anchor="ctr">
                    <a:solidFill>
                      <a:schemeClr val="accent1">
                        <a:lumMod val="60000"/>
                        <a:lumOff val="40000"/>
                      </a:schemeClr>
                    </a:solidFill>
                  </a:tcPr>
                </a:tc>
                <a:tc>
                  <a:txBody>
                    <a:bodyPr/>
                    <a:lstStyle/>
                    <a:p>
                      <a:pPr algn="ctr">
                        <a:defRPr/>
                      </a:pPr>
                      <a:r>
                        <a:rPr lang="en-US" sz="900"/>
                        <a:t>3298293335</a:t>
                      </a:r>
                      <a:endParaRPr lang="zh-CN" sz="900"/>
                    </a:p>
                  </a:txBody>
                  <a:tcPr anchor="ctr"/>
                </a:tc>
              </a:tr>
              <a:tr h="303705">
                <a:tc>
                  <a:txBody>
                    <a:bodyPr/>
                    <a:lstStyle/>
                    <a:p>
                      <a:pPr marL="0" marR="0" lvl="0" indent="0" algn="ctr" defTabSz="457200" rtl="0">
                        <a:lnSpc>
                          <a:spcPct val="100000"/>
                        </a:lnSpc>
                        <a:spcBef>
                          <a:spcPts val="0"/>
                        </a:spcBef>
                        <a:spcAft>
                          <a:spcPts val="0"/>
                        </a:spcAft>
                        <a:buClrTx/>
                        <a:buSzTx/>
                        <a:buFontTx/>
                        <a:buNone/>
                        <a:defRPr/>
                      </a:pPr>
                      <a:r>
                        <a:rPr lang="zh-CN" sz="900"/>
                        <a:t>结束</a:t>
                      </a:r>
                      <a:r>
                        <a:rPr lang="en-US" sz="900"/>
                        <a:t>PulseID</a:t>
                      </a:r>
                      <a:endParaRPr lang="zh-CN" sz="900"/>
                    </a:p>
                  </a:txBody>
                  <a:tcPr anchor="ctr">
                    <a:solidFill>
                      <a:schemeClr val="accent1">
                        <a:lumMod val="60000"/>
                        <a:lumOff val="40000"/>
                      </a:schemeClr>
                    </a:solidFill>
                  </a:tcPr>
                </a:tc>
                <a:tc>
                  <a:txBody>
                    <a:bodyPr/>
                    <a:lstStyle/>
                    <a:p>
                      <a:pPr marL="0" marR="0" lvl="0" indent="0" algn="ctr" defTabSz="457200" rtl="0">
                        <a:lnSpc>
                          <a:spcPct val="100000"/>
                        </a:lnSpc>
                        <a:spcBef>
                          <a:spcPts val="0"/>
                        </a:spcBef>
                        <a:spcAft>
                          <a:spcPts val="0"/>
                        </a:spcAft>
                        <a:buClrTx/>
                        <a:buSzTx/>
                        <a:buFontTx/>
                        <a:buNone/>
                        <a:defRPr/>
                      </a:pPr>
                      <a:r>
                        <a:rPr lang="en-US" sz="900"/>
                        <a:t>3298308339</a:t>
                      </a:r>
                      <a:endParaRPr lang="zh-CN" sz="900"/>
                    </a:p>
                  </a:txBody>
                  <a:tcPr anchor="ctr"/>
                </a:tc>
              </a:tr>
              <a:tr h="202470">
                <a:tc>
                  <a:txBody>
                    <a:bodyPr/>
                    <a:lstStyle/>
                    <a:p>
                      <a:pPr algn="ctr">
                        <a:defRPr/>
                      </a:pPr>
                      <a:r>
                        <a:rPr lang="en-US" sz="1000"/>
                        <a:t>…</a:t>
                      </a:r>
                      <a:endParaRPr lang="zh-CN" sz="1000"/>
                    </a:p>
                  </a:txBody>
                  <a:tcPr anchor="ctr">
                    <a:solidFill>
                      <a:schemeClr val="accent1">
                        <a:lumMod val="60000"/>
                        <a:lumOff val="40000"/>
                      </a:schemeClr>
                    </a:solidFill>
                  </a:tcPr>
                </a:tc>
                <a:tc>
                  <a:txBody>
                    <a:bodyPr/>
                    <a:lstStyle/>
                    <a:p>
                      <a:pPr marL="0" marR="0" lvl="0" indent="0" algn="ctr" defTabSz="457200" rtl="0">
                        <a:lnSpc>
                          <a:spcPct val="100000"/>
                        </a:lnSpc>
                        <a:spcBef>
                          <a:spcPts val="0"/>
                        </a:spcBef>
                        <a:spcAft>
                          <a:spcPts val="0"/>
                        </a:spcAft>
                        <a:buClrTx/>
                        <a:buSzTx/>
                        <a:buFontTx/>
                        <a:buNone/>
                        <a:defRPr/>
                      </a:pPr>
                      <a:r>
                        <a:rPr lang="en-US" sz="900" b="1"/>
                        <a:t>…</a:t>
                      </a:r>
                      <a:endParaRPr lang="zh-CN" sz="900" b="1"/>
                    </a:p>
                  </a:txBody>
                  <a:tcPr anchor="ctr"/>
                </a:tc>
              </a:tr>
            </a:tbl>
          </a:graphicData>
        </a:graphic>
      </p:graphicFrame>
      <p:sp>
        <p:nvSpPr>
          <p:cNvPr id="377763015" name="文本框 13"/>
          <p:cNvSpPr txBox="1"/>
          <p:nvPr/>
        </p:nvSpPr>
        <p:spPr bwMode="auto">
          <a:xfrm>
            <a:off x="3139390" y="3612463"/>
            <a:ext cx="857728" cy="298480"/>
          </a:xfrm>
          <a:prstGeom prst="rect">
            <a:avLst/>
          </a:prstGeom>
          <a:noFill/>
        </p:spPr>
        <p:txBody>
          <a:bodyPr wrap="square">
            <a:spAutoFit/>
          </a:bodyPr>
          <a:lstStyle/>
          <a:p>
            <a:pPr marL="0" indent="0">
              <a:lnSpc>
                <a:spcPct val="130000"/>
              </a:lnSpc>
              <a:buNone/>
              <a:defRPr/>
            </a:pPr>
            <a:r>
              <a:rPr lang="zh-CN" sz="1100">
                <a:solidFill>
                  <a:srgbClr val="C00000"/>
                </a:solidFill>
                <a:latin typeface=".萍方-简"/>
                <a:ea typeface=".萍方-简"/>
              </a:rPr>
              <a:t>过程数据</a:t>
            </a:r>
            <a:r>
              <a:rPr lang="zh-CN" sz="1100">
                <a:solidFill>
                  <a:schemeClr val="accent5">
                    <a:lumMod val="75000"/>
                  </a:schemeClr>
                </a:solidFill>
                <a:latin typeface=".萍方-简"/>
                <a:ea typeface=".萍方-简"/>
              </a:rPr>
              <a:t>：</a:t>
            </a:r>
            <a:endParaRPr lang="en-US" sz="1100">
              <a:solidFill>
                <a:schemeClr val="accent5">
                  <a:lumMod val="75000"/>
                </a:schemeClr>
              </a:solidFill>
              <a:latin typeface=".萍方-简"/>
              <a:ea typeface=".萍方-简"/>
            </a:endParaRPr>
          </a:p>
        </p:txBody>
      </p:sp>
      <p:sp>
        <p:nvSpPr>
          <p:cNvPr id="231971314" name="文本框 14"/>
          <p:cNvSpPr txBox="1"/>
          <p:nvPr/>
        </p:nvSpPr>
        <p:spPr bwMode="auto">
          <a:xfrm>
            <a:off x="4096913" y="3612463"/>
            <a:ext cx="4630270" cy="317203"/>
          </a:xfrm>
          <a:prstGeom prst="rect">
            <a:avLst/>
          </a:prstGeom>
          <a:noFill/>
        </p:spPr>
        <p:txBody>
          <a:bodyPr wrap="square">
            <a:spAutoFit/>
          </a:bodyPr>
          <a:lstStyle/>
          <a:p>
            <a:pPr marL="0" indent="0">
              <a:lnSpc>
                <a:spcPct val="130000"/>
              </a:lnSpc>
              <a:buNone/>
              <a:defRPr/>
            </a:pPr>
            <a:r>
              <a:rPr lang="zh-CN" sz="1200">
                <a:solidFill>
                  <a:srgbClr val="C00000"/>
                </a:solidFill>
                <a:latin typeface=".萍方-简"/>
                <a:ea typeface=".萍方-简"/>
              </a:rPr>
              <a:t>事例数据</a:t>
            </a:r>
            <a:r>
              <a:rPr lang="zh-CN" sz="1200">
                <a:solidFill>
                  <a:srgbClr val="0070C0"/>
                </a:solidFill>
                <a:latin typeface=".萍方-简"/>
                <a:ea typeface=".萍方-简"/>
              </a:rPr>
              <a:t>：</a:t>
            </a:r>
            <a:endParaRPr lang="en-US" sz="1200">
              <a:solidFill>
                <a:srgbClr val="0070C0"/>
              </a:solidFill>
              <a:latin typeface=".萍方-简"/>
              <a:ea typeface=".萍方-简"/>
            </a:endParaRPr>
          </a:p>
        </p:txBody>
      </p:sp>
      <p:graphicFrame>
        <p:nvGraphicFramePr>
          <p:cNvPr id="270631106" name="表格 15"/>
          <p:cNvGraphicFramePr>
            <a:graphicFrameLocks noGrp="1"/>
          </p:cNvGraphicFramePr>
          <p:nvPr/>
        </p:nvGraphicFramePr>
        <p:xfrm>
          <a:off x="6262947" y="4088729"/>
          <a:ext cx="707036" cy="1857700"/>
        </p:xfrm>
        <a:graphic>
          <a:graphicData uri="http://schemas.openxmlformats.org/drawingml/2006/table">
            <a:tbl>
              <a:tblPr firstRow="1" bandRow="1">
                <a:tableStyleId>{5A111915-BE36-4E01-A7E5-04B1672EAD32}</a:tableStyleId>
              </a:tblPr>
              <a:tblGrid>
                <a:gridCol w="707036"/>
              </a:tblGrid>
              <a:tr h="298388">
                <a:tc>
                  <a:txBody>
                    <a:bodyPr/>
                    <a:lstStyle/>
                    <a:p>
                      <a:pPr algn="ctr">
                        <a:defRPr/>
                      </a:pPr>
                      <a:r>
                        <a:rPr lang="en-US" sz="800"/>
                        <a:t>(pos,counts)</a:t>
                      </a:r>
                      <a:endParaRPr lang="zh-CN" sz="800"/>
                    </a:p>
                  </a:txBody>
                  <a:tcPr anchor="ctr"/>
                </a:tc>
              </a:tr>
              <a:tr h="298388">
                <a:tc>
                  <a:txBody>
                    <a:bodyPr/>
                    <a:lstStyle/>
                    <a:p>
                      <a:pPr algn="l">
                        <a:defRPr/>
                      </a:pPr>
                      <a:r>
                        <a:rPr lang="en-US" sz="900"/>
                        <a:t>(-6.5, 5318)</a:t>
                      </a:r>
                      <a:endParaRPr lang="zh-CN" sz="900"/>
                    </a:p>
                  </a:txBody>
                  <a:tcPr anchor="ctr"/>
                </a:tc>
              </a:tr>
              <a:tr h="298388">
                <a:tc>
                  <a:txBody>
                    <a:bodyPr/>
                    <a:lstStyle/>
                    <a:p>
                      <a:pPr marL="0" algn="l" defTabSz="457200" rtl="0">
                        <a:defRPr/>
                      </a:pPr>
                      <a:r>
                        <a:rPr lang="en-US" sz="900">
                          <a:solidFill>
                            <a:schemeClr val="tx1"/>
                          </a:solidFill>
                          <a:latin typeface="+mn-lt"/>
                          <a:ea typeface="+mn-ea"/>
                          <a:cs typeface="+mn-cs"/>
                        </a:rPr>
                        <a:t>(-5.5,6231)</a:t>
                      </a:r>
                      <a:endParaRPr lang="zh-CN" sz="900">
                        <a:solidFill>
                          <a:schemeClr val="tx1"/>
                        </a:solidFill>
                        <a:latin typeface="+mn-lt"/>
                        <a:ea typeface="+mn-ea"/>
                        <a:cs typeface="+mn-cs"/>
                      </a:endParaRPr>
                    </a:p>
                  </a:txBody>
                  <a:tcPr anchor="ctr"/>
                </a:tc>
              </a:tr>
              <a:tr h="298388">
                <a:tc>
                  <a:txBody>
                    <a:bodyPr/>
                    <a:lstStyle/>
                    <a:p>
                      <a:pPr marL="0" algn="l" defTabSz="457200" rtl="0">
                        <a:defRPr/>
                      </a:pPr>
                      <a:r>
                        <a:rPr lang="en-US" sz="900">
                          <a:solidFill>
                            <a:schemeClr val="tx1"/>
                          </a:solidFill>
                          <a:latin typeface="+mn-lt"/>
                          <a:ea typeface="+mn-ea"/>
                          <a:cs typeface="+mn-cs"/>
                        </a:rPr>
                        <a:t>(-3.5,6388)</a:t>
                      </a:r>
                      <a:endParaRPr lang="zh-CN" sz="900">
                        <a:solidFill>
                          <a:schemeClr val="tx1"/>
                        </a:solidFill>
                        <a:latin typeface="+mn-lt"/>
                        <a:ea typeface="+mn-ea"/>
                        <a:cs typeface="+mn-cs"/>
                      </a:endParaRPr>
                    </a:p>
                  </a:txBody>
                  <a:tcPr anchor="ctr"/>
                </a:tc>
              </a:tr>
              <a:tr h="298388">
                <a:tc>
                  <a:txBody>
                    <a:bodyPr/>
                    <a:lstStyle/>
                    <a:p>
                      <a:pPr marL="0" algn="l" defTabSz="457200" rtl="0">
                        <a:defRPr/>
                      </a:pPr>
                      <a:r>
                        <a:rPr lang="en-US" sz="900">
                          <a:solidFill>
                            <a:schemeClr val="tx1"/>
                          </a:solidFill>
                          <a:latin typeface="+mn-lt"/>
                          <a:ea typeface="+mn-ea"/>
                          <a:cs typeface="+mn-cs"/>
                        </a:rPr>
                        <a:t>(-2.5,6013)</a:t>
                      </a:r>
                      <a:endParaRPr lang="zh-CN" sz="900">
                        <a:solidFill>
                          <a:schemeClr val="tx1"/>
                        </a:solidFill>
                        <a:latin typeface="+mn-lt"/>
                        <a:ea typeface="+mn-ea"/>
                        <a:cs typeface="+mn-cs"/>
                      </a:endParaRPr>
                    </a:p>
                  </a:txBody>
                  <a:tcPr anchor="ctr"/>
                </a:tc>
              </a:tr>
              <a:tr h="298388">
                <a:tc>
                  <a:txBody>
                    <a:bodyPr/>
                    <a:lstStyle/>
                    <a:p>
                      <a:pPr marL="0" algn="l" defTabSz="457200" rtl="0">
                        <a:defRPr/>
                      </a:pPr>
                      <a:r>
                        <a:rPr lang="en-US" sz="900">
                          <a:solidFill>
                            <a:schemeClr val="tx1"/>
                          </a:solidFill>
                          <a:latin typeface="+mn-lt"/>
                          <a:ea typeface="+mn-ea"/>
                          <a:cs typeface="+mn-cs"/>
                        </a:rPr>
                        <a:t>(-1.5,5581)</a:t>
                      </a:r>
                      <a:endParaRPr lang="zh-CN" sz="900">
                        <a:solidFill>
                          <a:schemeClr val="tx1"/>
                        </a:solidFill>
                        <a:latin typeface="+mn-lt"/>
                        <a:ea typeface="+mn-ea"/>
                        <a:cs typeface="+mn-cs"/>
                      </a:endParaRPr>
                    </a:p>
                  </a:txBody>
                  <a:tcPr anchor="ctr"/>
                </a:tc>
              </a:tr>
            </a:tbl>
          </a:graphicData>
        </a:graphic>
      </p:graphicFrame>
      <p:sp>
        <p:nvSpPr>
          <p:cNvPr id="127900697" name="文本框 16"/>
          <p:cNvSpPr txBox="1"/>
          <p:nvPr/>
        </p:nvSpPr>
        <p:spPr bwMode="auto">
          <a:xfrm>
            <a:off x="6187601" y="3836108"/>
            <a:ext cx="857728" cy="298480"/>
          </a:xfrm>
          <a:prstGeom prst="rect">
            <a:avLst/>
          </a:prstGeom>
          <a:noFill/>
        </p:spPr>
        <p:txBody>
          <a:bodyPr wrap="square">
            <a:spAutoFit/>
          </a:bodyPr>
          <a:lstStyle/>
          <a:p>
            <a:pPr marL="0" indent="0">
              <a:lnSpc>
                <a:spcPct val="130000"/>
              </a:lnSpc>
              <a:buNone/>
              <a:defRPr/>
            </a:pPr>
            <a:r>
              <a:rPr lang="zh-CN" sz="1100">
                <a:solidFill>
                  <a:srgbClr val="C00000"/>
                </a:solidFill>
                <a:latin typeface=".萍方-简"/>
                <a:ea typeface=".萍方-简"/>
              </a:rPr>
              <a:t>计算数据</a:t>
            </a:r>
            <a:r>
              <a:rPr lang="zh-CN" sz="1100">
                <a:solidFill>
                  <a:schemeClr val="accent5">
                    <a:lumMod val="75000"/>
                  </a:schemeClr>
                </a:solidFill>
                <a:latin typeface=".萍方-简"/>
                <a:ea typeface=".萍方-简"/>
              </a:rPr>
              <a:t>：</a:t>
            </a:r>
            <a:endParaRPr lang="en-US" sz="1100">
              <a:solidFill>
                <a:schemeClr val="accent5">
                  <a:lumMod val="75000"/>
                </a:schemeClr>
              </a:solidFill>
              <a:latin typeface=".萍方-简"/>
              <a:ea typeface=".萍方-简"/>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6811159" name="标题 1"/>
          <p:cNvSpPr>
            <a:spLocks noGrp="1"/>
          </p:cNvSpPr>
          <p:nvPr>
            <p:ph type="title"/>
          </p:nvPr>
        </p:nvSpPr>
        <p:spPr bwMode="auto"/>
        <p:txBody>
          <a:bodyPr/>
          <a:lstStyle/>
          <a:p>
            <a:pPr>
              <a:defRPr/>
            </a:pPr>
            <a:r>
              <a:rPr lang="zh-CN"/>
              <a:t>执行框架</a:t>
            </a:r>
            <a:endParaRPr/>
          </a:p>
        </p:txBody>
      </p:sp>
      <p:sp>
        <p:nvSpPr>
          <p:cNvPr id="30235250" name="内容占位符 2"/>
          <p:cNvSpPr>
            <a:spLocks noGrp="1"/>
          </p:cNvSpPr>
          <p:nvPr>
            <p:ph idx="1"/>
          </p:nvPr>
        </p:nvSpPr>
        <p:spPr bwMode="auto"/>
        <p:txBody>
          <a:bodyPr>
            <a:normAutofit/>
          </a:bodyPr>
          <a:lstStyle/>
          <a:p>
            <a:pPr>
              <a:defRPr/>
            </a:pPr>
            <a:r>
              <a:rPr lang="zh-CN" sz="2400"/>
              <a:t>参考场景：降频延迟的波长切换功能</a:t>
            </a:r>
            <a:endParaRPr/>
          </a:p>
        </p:txBody>
      </p:sp>
      <p:pic>
        <p:nvPicPr>
          <p:cNvPr id="1406344979" name="图片 7"/>
          <p:cNvPicPr>
            <a:picLocks noChangeAspect="1"/>
          </p:cNvPicPr>
          <p:nvPr/>
        </p:nvPicPr>
        <p:blipFill>
          <a:blip r:embed="rId3"/>
          <a:stretch/>
        </p:blipFill>
        <p:spPr bwMode="auto">
          <a:xfrm>
            <a:off x="737443" y="3783747"/>
            <a:ext cx="3208361" cy="1634353"/>
          </a:xfrm>
          <a:prstGeom prst="rect">
            <a:avLst/>
          </a:prstGeom>
        </p:spPr>
      </p:pic>
      <p:pic>
        <p:nvPicPr>
          <p:cNvPr id="1172992457" name="图片 8"/>
          <p:cNvPicPr>
            <a:picLocks noChangeAspect="1"/>
          </p:cNvPicPr>
          <p:nvPr/>
        </p:nvPicPr>
        <p:blipFill>
          <a:blip r:embed="rId4"/>
          <a:stretch/>
        </p:blipFill>
        <p:spPr bwMode="auto">
          <a:xfrm>
            <a:off x="4711690" y="1859455"/>
            <a:ext cx="6136414" cy="2129054"/>
          </a:xfrm>
          <a:prstGeom prst="rect">
            <a:avLst/>
          </a:prstGeom>
        </p:spPr>
      </p:pic>
      <p:pic>
        <p:nvPicPr>
          <p:cNvPr id="489782195" name="图片 9"/>
          <p:cNvPicPr>
            <a:picLocks noChangeAspect="1"/>
          </p:cNvPicPr>
          <p:nvPr/>
        </p:nvPicPr>
        <p:blipFill>
          <a:blip r:embed="rId5"/>
          <a:stretch/>
        </p:blipFill>
        <p:spPr bwMode="auto">
          <a:xfrm>
            <a:off x="985342" y="2100624"/>
            <a:ext cx="2747321" cy="1440293"/>
          </a:xfrm>
          <a:prstGeom prst="rect">
            <a:avLst/>
          </a:prstGeom>
        </p:spPr>
      </p:pic>
      <p:cxnSp>
        <p:nvCxnSpPr>
          <p:cNvPr id="1931344850" name="直接箭头连接符 10"/>
          <p:cNvCxnSpPr/>
          <p:nvPr/>
        </p:nvCxnSpPr>
        <p:spPr bwMode="auto">
          <a:xfrm>
            <a:off x="10160758" y="2820770"/>
            <a:ext cx="743803" cy="1485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3977414" name="文本框 11"/>
          <p:cNvSpPr txBox="1"/>
          <p:nvPr/>
        </p:nvSpPr>
        <p:spPr bwMode="auto">
          <a:xfrm>
            <a:off x="3883462" y="4206476"/>
            <a:ext cx="3896435" cy="2031325"/>
          </a:xfrm>
          <a:prstGeom prst="rect">
            <a:avLst/>
          </a:prstGeom>
          <a:noFill/>
        </p:spPr>
        <p:txBody>
          <a:bodyPr wrap="square" rtlCol="0">
            <a:spAutoFit/>
          </a:bodyPr>
          <a:lstStyle/>
          <a:p>
            <a:pPr>
              <a:defRPr/>
            </a:pPr>
            <a:r>
              <a:rPr lang="zh-CN"/>
              <a:t>实验观测的结构尺度，需要测量不同波段的中子能谱，在探测器端体现为不同的飞行时间区间。但对于探测器电子学而言，触发周期与动态范围的调整在没有充分提前验证的情况下，可能导致隐性的逻辑错漏，而软件方式的数据处理则便于实现和验证。</a:t>
            </a:r>
            <a:endParaRPr lang="en-US"/>
          </a:p>
        </p:txBody>
      </p:sp>
      <p:pic>
        <p:nvPicPr>
          <p:cNvPr id="1877649590" name="图片 12"/>
          <p:cNvPicPr>
            <a:picLocks noChangeAspect="1"/>
          </p:cNvPicPr>
          <p:nvPr/>
        </p:nvPicPr>
        <p:blipFill>
          <a:blip r:embed="rId6"/>
          <a:stretch/>
        </p:blipFill>
        <p:spPr bwMode="auto">
          <a:xfrm>
            <a:off x="7903654" y="4323301"/>
            <a:ext cx="4015819" cy="1962645"/>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13112447" name="标题 1"/>
          <p:cNvSpPr>
            <a:spLocks noGrp="1"/>
          </p:cNvSpPr>
          <p:nvPr>
            <p:ph type="title"/>
          </p:nvPr>
        </p:nvSpPr>
        <p:spPr bwMode="auto"/>
        <p:txBody>
          <a:bodyPr/>
          <a:lstStyle/>
          <a:p>
            <a:pPr>
              <a:defRPr/>
            </a:pPr>
            <a:r>
              <a:rPr lang="zh-CN"/>
              <a:t>执行框架</a:t>
            </a:r>
            <a:endParaRPr lang="en-US"/>
          </a:p>
        </p:txBody>
      </p:sp>
      <p:sp>
        <p:nvSpPr>
          <p:cNvPr id="1418010442" name="内容占位符 2"/>
          <p:cNvSpPr>
            <a:spLocks noGrp="1"/>
          </p:cNvSpPr>
          <p:nvPr>
            <p:ph idx="1"/>
          </p:nvPr>
        </p:nvSpPr>
        <p:spPr bwMode="auto"/>
        <p:txBody>
          <a:bodyPr>
            <a:normAutofit/>
          </a:bodyPr>
          <a:lstStyle/>
          <a:p>
            <a:pPr>
              <a:defRPr/>
            </a:pPr>
            <a:r>
              <a:rPr lang="zh-CN" sz="2400" dirty="0"/>
              <a:t>数据监测报警：</a:t>
            </a:r>
            <a:r>
              <a:rPr lang="en-US" sz="2400" dirty="0"/>
              <a:t>1</a:t>
            </a:r>
            <a:r>
              <a:rPr lang="zh-CN" sz="2400" dirty="0"/>
              <a:t>）面向实验运行的数据质量监测。</a:t>
            </a:r>
            <a:r>
              <a:rPr lang="en-US" sz="2400" dirty="0"/>
              <a:t>2</a:t>
            </a:r>
            <a:r>
              <a:rPr lang="zh-CN" sz="2400" dirty="0"/>
              <a:t>）面向</a:t>
            </a:r>
            <a:r>
              <a:rPr lang="zh-CN" sz="2400" dirty="0">
                <a:solidFill>
                  <a:srgbClr val="FF0000"/>
                </a:solidFill>
              </a:rPr>
              <a:t>调试验证的统计追溯监测。</a:t>
            </a:r>
            <a:r>
              <a:rPr lang="en-US" sz="2400" dirty="0"/>
              <a:t>3</a:t>
            </a:r>
            <a:r>
              <a:rPr lang="zh-CN" sz="2400" dirty="0"/>
              <a:t>）实验数据流的实时触发模式的监测报警。</a:t>
            </a:r>
            <a:endParaRPr lang="en-US" sz="2400" dirty="0"/>
          </a:p>
        </p:txBody>
      </p:sp>
      <p:pic>
        <p:nvPicPr>
          <p:cNvPr id="948862398" name="图片 3"/>
          <p:cNvPicPr>
            <a:picLocks noChangeAspect="1"/>
          </p:cNvPicPr>
          <p:nvPr/>
        </p:nvPicPr>
        <p:blipFill>
          <a:blip r:embed="rId3"/>
          <a:stretch/>
        </p:blipFill>
        <p:spPr bwMode="auto">
          <a:xfrm>
            <a:off x="7584999" y="4636655"/>
            <a:ext cx="3704146" cy="1939785"/>
          </a:xfrm>
          <a:prstGeom prst="rect">
            <a:avLst/>
          </a:prstGeom>
        </p:spPr>
      </p:pic>
      <p:pic>
        <p:nvPicPr>
          <p:cNvPr id="1830658083" name="图片 12"/>
          <p:cNvPicPr>
            <a:picLocks noChangeAspect="1"/>
          </p:cNvPicPr>
          <p:nvPr/>
        </p:nvPicPr>
        <p:blipFill>
          <a:blip r:embed="rId4"/>
          <a:stretch/>
        </p:blipFill>
        <p:spPr bwMode="auto">
          <a:xfrm>
            <a:off x="838200" y="2374309"/>
            <a:ext cx="6437933" cy="2101715"/>
          </a:xfrm>
          <a:prstGeom prst="rect">
            <a:avLst/>
          </a:prstGeom>
        </p:spPr>
      </p:pic>
      <p:sp>
        <p:nvSpPr>
          <p:cNvPr id="1981494491" name="下箭头 13"/>
          <p:cNvSpPr/>
          <p:nvPr/>
        </p:nvSpPr>
        <p:spPr bwMode="auto">
          <a:xfrm>
            <a:off x="3703781" y="4291297"/>
            <a:ext cx="378691" cy="493139"/>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198609690" name="文本框 14"/>
          <p:cNvSpPr txBox="1"/>
          <p:nvPr/>
        </p:nvSpPr>
        <p:spPr bwMode="auto">
          <a:xfrm>
            <a:off x="1440873" y="4876800"/>
            <a:ext cx="4830618" cy="1200329"/>
          </a:xfrm>
          <a:prstGeom prst="rect">
            <a:avLst/>
          </a:prstGeom>
          <a:noFill/>
        </p:spPr>
        <p:txBody>
          <a:bodyPr wrap="square" rtlCol="0">
            <a:spAutoFit/>
          </a:bodyPr>
          <a:lstStyle/>
          <a:p>
            <a:pPr>
              <a:defRPr/>
            </a:pPr>
            <a:r>
              <a:rPr lang="en-US"/>
              <a:t>DAQ</a:t>
            </a:r>
            <a:r>
              <a:rPr lang="zh-CN"/>
              <a:t>读出重建过程中对中子</a:t>
            </a:r>
            <a:r>
              <a:rPr lang="en-US"/>
              <a:t>event</a:t>
            </a:r>
            <a:r>
              <a:rPr lang="zh-CN"/>
              <a:t>加入</a:t>
            </a:r>
            <a:r>
              <a:rPr lang="en-US"/>
              <a:t>neutronID</a:t>
            </a:r>
            <a:r>
              <a:rPr lang="zh-CN"/>
              <a:t>的编码，通过开关配置，跟踪回溯数据处理链路中的统计细节，比较甄别每个</a:t>
            </a:r>
            <a:r>
              <a:rPr lang="en-US"/>
              <a:t>event</a:t>
            </a:r>
            <a:r>
              <a:rPr lang="zh-CN"/>
              <a:t>的处理状态</a:t>
            </a:r>
          </a:p>
        </p:txBody>
      </p:sp>
      <p:sp>
        <p:nvSpPr>
          <p:cNvPr id="2" name="文本框 1"/>
          <p:cNvSpPr txBox="1"/>
          <p:nvPr/>
        </p:nvSpPr>
        <p:spPr>
          <a:xfrm>
            <a:off x="8046073" y="3449190"/>
            <a:ext cx="3243072" cy="923330"/>
          </a:xfrm>
          <a:prstGeom prst="rect">
            <a:avLst/>
          </a:prstGeom>
          <a:noFill/>
        </p:spPr>
        <p:txBody>
          <a:bodyPr wrap="square" rtlCol="0">
            <a:spAutoFit/>
          </a:bodyPr>
          <a:lstStyle/>
          <a:p>
            <a:r>
              <a:rPr lang="zh-CN" altLang="en-US" dirty="0" smtClean="0"/>
              <a:t>面向数据流的实时触发报警界面，为故障分析诊断提供全面实时的信息集合与学习样本</a:t>
            </a:r>
            <a:endParaRPr lang="zh-CN" altLang="en-US" dirty="0"/>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3843316" name="标题 1"/>
          <p:cNvSpPr>
            <a:spLocks noGrp="1"/>
          </p:cNvSpPr>
          <p:nvPr>
            <p:ph type="title"/>
          </p:nvPr>
        </p:nvSpPr>
        <p:spPr bwMode="auto"/>
        <p:txBody>
          <a:bodyPr/>
          <a:lstStyle/>
          <a:p>
            <a:pPr>
              <a:defRPr/>
            </a:pPr>
            <a:r>
              <a:rPr lang="zh-CN"/>
              <a:t>执行框架</a:t>
            </a:r>
            <a:endParaRPr lang="en-US"/>
          </a:p>
        </p:txBody>
      </p:sp>
      <p:sp>
        <p:nvSpPr>
          <p:cNvPr id="1721507455" name="内容占位符 2"/>
          <p:cNvSpPr>
            <a:spLocks noGrp="1"/>
          </p:cNvSpPr>
          <p:nvPr>
            <p:ph idx="1"/>
          </p:nvPr>
        </p:nvSpPr>
        <p:spPr bwMode="auto"/>
        <p:txBody>
          <a:bodyPr>
            <a:normAutofit/>
          </a:bodyPr>
          <a:lstStyle/>
          <a:p>
            <a:pPr>
              <a:defRPr/>
            </a:pPr>
            <a:r>
              <a:rPr lang="zh-CN" sz="2400"/>
              <a:t>实验报表和</a:t>
            </a:r>
            <a:r>
              <a:rPr lang="en-US" sz="2400"/>
              <a:t>run</a:t>
            </a:r>
            <a:r>
              <a:rPr lang="zh-CN" sz="2400"/>
              <a:t>查询记录：</a:t>
            </a:r>
            <a:r>
              <a:rPr lang="en-US" sz="2400"/>
              <a:t>1</a:t>
            </a:r>
            <a:r>
              <a:rPr lang="zh-CN" sz="2400"/>
              <a:t>）记录与检索实验设置和调度动作。</a:t>
            </a:r>
            <a:r>
              <a:rPr lang="en-US" sz="2400"/>
              <a:t>2</a:t>
            </a:r>
            <a:r>
              <a:rPr lang="zh-CN" sz="2400"/>
              <a:t>）生成报表统计和评估实验完成情况（数据质量、环境条件、调度执行）</a:t>
            </a:r>
            <a:endParaRPr lang="en-US" sz="2400"/>
          </a:p>
        </p:txBody>
      </p:sp>
      <p:pic>
        <p:nvPicPr>
          <p:cNvPr id="964386751" name="图片 3"/>
          <p:cNvPicPr>
            <a:picLocks noChangeAspect="1"/>
          </p:cNvPicPr>
          <p:nvPr/>
        </p:nvPicPr>
        <p:blipFill>
          <a:blip r:embed="rId3"/>
          <a:stretch/>
        </p:blipFill>
        <p:spPr bwMode="auto">
          <a:xfrm>
            <a:off x="449508" y="3532803"/>
            <a:ext cx="4849465" cy="2128542"/>
          </a:xfrm>
          <a:prstGeom prst="rect">
            <a:avLst/>
          </a:prstGeom>
        </p:spPr>
      </p:pic>
      <p:pic>
        <p:nvPicPr>
          <p:cNvPr id="443292736" name="图片 4"/>
          <p:cNvPicPr>
            <a:picLocks noChangeAspect="1"/>
          </p:cNvPicPr>
          <p:nvPr/>
        </p:nvPicPr>
        <p:blipFill>
          <a:blip r:embed="rId4"/>
          <a:stretch/>
        </p:blipFill>
        <p:spPr bwMode="auto">
          <a:xfrm>
            <a:off x="301728" y="2104535"/>
            <a:ext cx="9648903" cy="1075882"/>
          </a:xfrm>
          <a:prstGeom prst="rect">
            <a:avLst/>
          </a:prstGeom>
        </p:spPr>
      </p:pic>
      <p:sp>
        <p:nvSpPr>
          <p:cNvPr id="566081580" name="文本框 5"/>
          <p:cNvSpPr txBox="1"/>
          <p:nvPr/>
        </p:nvSpPr>
        <p:spPr bwMode="auto">
          <a:xfrm>
            <a:off x="838200" y="6353138"/>
            <a:ext cx="10908607" cy="369332"/>
          </a:xfrm>
          <a:prstGeom prst="rect">
            <a:avLst/>
          </a:prstGeom>
          <a:noFill/>
          <a:ln w="28575">
            <a:noFill/>
          </a:ln>
        </p:spPr>
        <p:txBody>
          <a:bodyPr wrap="square" rtlCol="0">
            <a:spAutoFit/>
          </a:bodyPr>
          <a:lstStyle/>
          <a:p>
            <a:pPr>
              <a:defRPr/>
            </a:pPr>
            <a:r>
              <a:rPr lang="zh-CN"/>
              <a:t>实验报表将综合现有</a:t>
            </a:r>
            <a:r>
              <a:rPr lang="en-US"/>
              <a:t>runinfo</a:t>
            </a:r>
            <a:r>
              <a:rPr lang="zh-CN"/>
              <a:t>配置记录和数据质量统计，为谱仪专家提供每个</a:t>
            </a:r>
            <a:r>
              <a:rPr lang="en-US"/>
              <a:t>run</a:t>
            </a:r>
            <a:r>
              <a:rPr lang="zh-CN"/>
              <a:t>的直观评估信息</a:t>
            </a:r>
          </a:p>
        </p:txBody>
      </p:sp>
      <p:pic>
        <p:nvPicPr>
          <p:cNvPr id="1301429040" name="图片 6"/>
          <p:cNvPicPr>
            <a:picLocks noChangeAspect="1"/>
          </p:cNvPicPr>
          <p:nvPr/>
        </p:nvPicPr>
        <p:blipFill>
          <a:blip r:embed="rId5"/>
          <a:stretch/>
        </p:blipFill>
        <p:spPr bwMode="auto">
          <a:xfrm>
            <a:off x="5782728" y="2657947"/>
            <a:ext cx="6054826" cy="3106907"/>
          </a:xfrm>
          <a:prstGeom prst="rect">
            <a:avLst/>
          </a:prstGeom>
        </p:spPr>
      </p:pic>
      <p:sp>
        <p:nvSpPr>
          <p:cNvPr id="158605584" name="右大括号 7"/>
          <p:cNvSpPr/>
          <p:nvPr/>
        </p:nvSpPr>
        <p:spPr bwMode="auto">
          <a:xfrm rot="5400000">
            <a:off x="6001505" y="252675"/>
            <a:ext cx="549206" cy="11653199"/>
          </a:xfrm>
          <a:prstGeom prst="rightBrace">
            <a:avLst>
              <a:gd name="adj1" fmla="val 8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57205171" name="标题 1"/>
          <p:cNvSpPr>
            <a:spLocks noGrp="1"/>
          </p:cNvSpPr>
          <p:nvPr>
            <p:ph type="title"/>
          </p:nvPr>
        </p:nvSpPr>
        <p:spPr bwMode="auto"/>
        <p:txBody>
          <a:bodyPr/>
          <a:lstStyle/>
          <a:p>
            <a:pPr>
              <a:defRPr/>
            </a:pPr>
            <a:r>
              <a:rPr lang="zh-CN"/>
              <a:t>数据基座</a:t>
            </a:r>
            <a:endParaRPr lang="en-US"/>
          </a:p>
        </p:txBody>
      </p:sp>
      <p:sp>
        <p:nvSpPr>
          <p:cNvPr id="1497504314" name="内容占位符 2"/>
          <p:cNvSpPr>
            <a:spLocks noGrp="1"/>
          </p:cNvSpPr>
          <p:nvPr>
            <p:ph idx="1"/>
          </p:nvPr>
        </p:nvSpPr>
        <p:spPr bwMode="auto"/>
        <p:txBody>
          <a:bodyPr/>
          <a:lstStyle/>
          <a:p>
            <a:pPr>
              <a:defRPr/>
            </a:pPr>
            <a:r>
              <a:rPr lang="zh-CN" sz="2400"/>
              <a:t>针对实验数据特征优化和扩展数据流结构，改进存储架构性能与可靠性。</a:t>
            </a:r>
            <a:endParaRPr lang="en-US" sz="2400"/>
          </a:p>
          <a:p>
            <a:pPr>
              <a:defRPr/>
            </a:pPr>
            <a:r>
              <a:rPr lang="zh-CN" sz="2400"/>
              <a:t>增加实验数据的索引功能，配合执行框架提升即时处理表现。</a:t>
            </a:r>
            <a:endParaRPr lang="en-US" sz="2400"/>
          </a:p>
          <a:p>
            <a:pPr>
              <a:defRPr/>
            </a:pPr>
            <a:endParaRPr lang="en-US"/>
          </a:p>
        </p:txBody>
      </p:sp>
      <p:sp>
        <p:nvSpPr>
          <p:cNvPr id="1313795065" name="矩形 4"/>
          <p:cNvSpPr/>
          <p:nvPr/>
        </p:nvSpPr>
        <p:spPr bwMode="auto">
          <a:xfrm>
            <a:off x="3464788" y="3444449"/>
            <a:ext cx="1445217" cy="62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86338939" name="矩形 6"/>
          <p:cNvSpPr/>
          <p:nvPr/>
        </p:nvSpPr>
        <p:spPr bwMode="auto">
          <a:xfrm>
            <a:off x="6215726" y="4389303"/>
            <a:ext cx="2632302" cy="62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tx1"/>
                </a:solidFill>
              </a:rPr>
              <a:t>run2</a:t>
            </a:r>
          </a:p>
        </p:txBody>
      </p:sp>
      <p:sp>
        <p:nvSpPr>
          <p:cNvPr id="1449132375" name="矩形 7"/>
          <p:cNvSpPr/>
          <p:nvPr/>
        </p:nvSpPr>
        <p:spPr bwMode="auto">
          <a:xfrm>
            <a:off x="3602110" y="3342740"/>
            <a:ext cx="1445217" cy="6218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63767104" name="矩形 8"/>
          <p:cNvSpPr/>
          <p:nvPr/>
        </p:nvSpPr>
        <p:spPr bwMode="auto">
          <a:xfrm>
            <a:off x="2525835" y="4389303"/>
            <a:ext cx="3689891" cy="62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tx1"/>
                </a:solidFill>
              </a:rPr>
              <a:t>run1</a:t>
            </a:r>
          </a:p>
        </p:txBody>
      </p:sp>
      <p:sp>
        <p:nvSpPr>
          <p:cNvPr id="791114049" name="矩形 9"/>
          <p:cNvSpPr/>
          <p:nvPr/>
        </p:nvSpPr>
        <p:spPr bwMode="auto">
          <a:xfrm>
            <a:off x="3739432" y="3251200"/>
            <a:ext cx="1445217" cy="62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600">
                <a:solidFill>
                  <a:schemeClr val="tx1"/>
                </a:solidFill>
              </a:rPr>
              <a:t>照片</a:t>
            </a:r>
            <a:r>
              <a:rPr lang="en-US" sz="1600">
                <a:solidFill>
                  <a:schemeClr val="tx1"/>
                </a:solidFill>
              </a:rPr>
              <a:t>1/2/3</a:t>
            </a:r>
          </a:p>
        </p:txBody>
      </p:sp>
      <p:sp>
        <p:nvSpPr>
          <p:cNvPr id="1374643954" name="矩形 10"/>
          <p:cNvSpPr/>
          <p:nvPr/>
        </p:nvSpPr>
        <p:spPr bwMode="auto">
          <a:xfrm>
            <a:off x="6258788" y="3444449"/>
            <a:ext cx="1445217" cy="62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54755151" name="矩形 11"/>
          <p:cNvSpPr/>
          <p:nvPr/>
        </p:nvSpPr>
        <p:spPr bwMode="auto">
          <a:xfrm>
            <a:off x="6396110" y="3342740"/>
            <a:ext cx="1445217" cy="62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56773989" name="矩形 12"/>
          <p:cNvSpPr/>
          <p:nvPr/>
        </p:nvSpPr>
        <p:spPr bwMode="auto">
          <a:xfrm>
            <a:off x="6533432" y="3251200"/>
            <a:ext cx="1445217" cy="62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600">
                <a:solidFill>
                  <a:schemeClr val="tx1"/>
                </a:solidFill>
              </a:rPr>
              <a:t>照片</a:t>
            </a:r>
            <a:r>
              <a:rPr lang="en-US" sz="1600">
                <a:solidFill>
                  <a:schemeClr val="tx1"/>
                </a:solidFill>
              </a:rPr>
              <a:t>4/5/6</a:t>
            </a:r>
          </a:p>
        </p:txBody>
      </p:sp>
      <p:cxnSp>
        <p:nvCxnSpPr>
          <p:cNvPr id="1131934579" name="直接箭头连接符 14"/>
          <p:cNvCxnSpPr/>
          <p:nvPr/>
        </p:nvCxnSpPr>
        <p:spPr bwMode="auto">
          <a:xfrm flipV="1">
            <a:off x="1445838" y="5227783"/>
            <a:ext cx="7808655" cy="167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018036" name="矩形 19"/>
          <p:cNvSpPr/>
          <p:nvPr/>
        </p:nvSpPr>
        <p:spPr bwMode="auto">
          <a:xfrm>
            <a:off x="699655" y="3284424"/>
            <a:ext cx="1080580" cy="710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tx1"/>
                </a:solidFill>
              </a:rPr>
              <a:t>CCD</a:t>
            </a:r>
            <a:endParaRPr/>
          </a:p>
          <a:p>
            <a:pPr algn="ctr">
              <a:defRPr/>
            </a:pPr>
            <a:r>
              <a:rPr lang="en-US" sz="1600">
                <a:solidFill>
                  <a:schemeClr val="tx1"/>
                </a:solidFill>
              </a:rPr>
              <a:t>producer</a:t>
            </a:r>
            <a:endParaRPr lang="zh-CN" sz="1600">
              <a:solidFill>
                <a:schemeClr val="tx1"/>
              </a:solidFill>
            </a:endParaRPr>
          </a:p>
        </p:txBody>
      </p:sp>
      <p:sp>
        <p:nvSpPr>
          <p:cNvPr id="466148919" name="矩形 20"/>
          <p:cNvSpPr/>
          <p:nvPr/>
        </p:nvSpPr>
        <p:spPr bwMode="auto">
          <a:xfrm>
            <a:off x="315626" y="4280132"/>
            <a:ext cx="1464608" cy="710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tx1"/>
                </a:solidFill>
              </a:rPr>
              <a:t>GEM</a:t>
            </a:r>
            <a:endParaRPr/>
          </a:p>
          <a:p>
            <a:pPr algn="ctr">
              <a:defRPr/>
            </a:pPr>
            <a:r>
              <a:rPr lang="en-US" sz="1600">
                <a:solidFill>
                  <a:schemeClr val="tx1"/>
                </a:solidFill>
              </a:rPr>
              <a:t>producer</a:t>
            </a:r>
            <a:endParaRPr lang="zh-CN" sz="1600">
              <a:solidFill>
                <a:schemeClr val="tx1"/>
              </a:solidFill>
            </a:endParaRPr>
          </a:p>
        </p:txBody>
      </p:sp>
      <p:sp>
        <p:nvSpPr>
          <p:cNvPr id="1415842312" name="右箭头 23"/>
          <p:cNvSpPr/>
          <p:nvPr/>
        </p:nvSpPr>
        <p:spPr bwMode="auto">
          <a:xfrm>
            <a:off x="1862207" y="3498305"/>
            <a:ext cx="526473" cy="258341"/>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670316253" name="右箭头 24"/>
          <p:cNvSpPr/>
          <p:nvPr/>
        </p:nvSpPr>
        <p:spPr bwMode="auto">
          <a:xfrm>
            <a:off x="1866522" y="4510391"/>
            <a:ext cx="526473" cy="258341"/>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311977609" name="右大括号 25"/>
          <p:cNvSpPr/>
          <p:nvPr/>
        </p:nvSpPr>
        <p:spPr bwMode="auto">
          <a:xfrm>
            <a:off x="8915466" y="3560891"/>
            <a:ext cx="339027" cy="1429988"/>
          </a:xfrm>
          <a:prstGeom prst="rightBrace">
            <a:avLst>
              <a:gd name="adj1" fmla="val 8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755782566" name="矩形 26"/>
          <p:cNvSpPr/>
          <p:nvPr/>
        </p:nvSpPr>
        <p:spPr bwMode="auto">
          <a:xfrm>
            <a:off x="9442486" y="3893867"/>
            <a:ext cx="2046936" cy="71074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600">
                <a:solidFill>
                  <a:schemeClr val="tx1"/>
                </a:solidFill>
              </a:rPr>
              <a:t>索引模块</a:t>
            </a:r>
            <a:endParaRPr/>
          </a:p>
        </p:txBody>
      </p:sp>
      <p:sp>
        <p:nvSpPr>
          <p:cNvPr id="558889530" name="矩形 28"/>
          <p:cNvSpPr/>
          <p:nvPr/>
        </p:nvSpPr>
        <p:spPr bwMode="auto">
          <a:xfrm>
            <a:off x="10732655" y="2787557"/>
            <a:ext cx="865870" cy="7107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600">
                <a:solidFill>
                  <a:schemeClr val="tx1"/>
                </a:solidFill>
              </a:rPr>
              <a:t>上层访问</a:t>
            </a:r>
          </a:p>
        </p:txBody>
      </p:sp>
      <p:cxnSp>
        <p:nvCxnSpPr>
          <p:cNvPr id="183903715" name="直接箭头连接符 30"/>
          <p:cNvCxnSpPr>
            <a:stCxn id="558889530" idx="2"/>
          </p:cNvCxnSpPr>
          <p:nvPr/>
        </p:nvCxnSpPr>
        <p:spPr bwMode="auto">
          <a:xfrm>
            <a:off x="11165590" y="3498305"/>
            <a:ext cx="3587" cy="38702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4427060" name="肘形连接符 34"/>
          <p:cNvCxnSpPr>
            <a:stCxn id="44018036" idx="0"/>
            <a:endCxn id="755782566" idx="0"/>
          </p:cNvCxnSpPr>
          <p:nvPr/>
        </p:nvCxnSpPr>
        <p:spPr bwMode="auto">
          <a:xfrm rot="16199999" flipH="1">
            <a:off x="5548227" y="-1023859"/>
            <a:ext cx="609443" cy="9226009"/>
          </a:xfrm>
          <a:prstGeom prst="bentConnector3">
            <a:avLst>
              <a:gd name="adj1" fmla="val -3751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38764715" name="肘形连接符 36"/>
          <p:cNvCxnSpPr>
            <a:stCxn id="466148919" idx="0"/>
            <a:endCxn id="755782566" idx="0"/>
          </p:cNvCxnSpPr>
          <p:nvPr/>
        </p:nvCxnSpPr>
        <p:spPr bwMode="auto">
          <a:xfrm rot="5400000" flipH="1" flipV="1">
            <a:off x="5563810" y="-622012"/>
            <a:ext cx="386265" cy="9418024"/>
          </a:xfrm>
          <a:prstGeom prst="bentConnector3">
            <a:avLst>
              <a:gd name="adj1" fmla="val 38873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81088475" name="圆角矩形 56"/>
          <p:cNvSpPr/>
          <p:nvPr/>
        </p:nvSpPr>
        <p:spPr bwMode="auto">
          <a:xfrm>
            <a:off x="961322" y="5449930"/>
            <a:ext cx="9709727" cy="553729"/>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tx1"/>
                </a:solidFill>
              </a:rPr>
              <a:t>Kafka</a:t>
            </a:r>
            <a:r>
              <a:rPr lang="zh-CN" sz="1600">
                <a:solidFill>
                  <a:schemeClr val="tx1"/>
                </a:solidFill>
              </a:rPr>
              <a:t>平台优化：节点冗余，</a:t>
            </a:r>
            <a:r>
              <a:rPr lang="en-US" sz="1600">
                <a:solidFill>
                  <a:schemeClr val="tx1"/>
                </a:solidFill>
              </a:rPr>
              <a:t>partition</a:t>
            </a:r>
            <a:r>
              <a:rPr lang="zh-CN" sz="1600">
                <a:solidFill>
                  <a:schemeClr val="tx1"/>
                </a:solidFill>
              </a:rPr>
              <a:t>优化，存储平衡</a:t>
            </a:r>
            <a:endParaRPr lang="zh-CN">
              <a:solidFill>
                <a:schemeClr val="tx1"/>
              </a:solidFill>
            </a:endParaRPr>
          </a:p>
        </p:txBody>
      </p:sp>
      <p:sp>
        <p:nvSpPr>
          <p:cNvPr id="257408036" name="圆角矩形 57"/>
          <p:cNvSpPr/>
          <p:nvPr/>
        </p:nvSpPr>
        <p:spPr bwMode="auto">
          <a:xfrm>
            <a:off x="961322" y="6138126"/>
            <a:ext cx="9709727" cy="553729"/>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tx1"/>
                </a:solidFill>
              </a:rPr>
              <a:t>Ceph</a:t>
            </a:r>
            <a:r>
              <a:rPr lang="zh-CN" sz="1600">
                <a:solidFill>
                  <a:schemeClr val="tx1"/>
                </a:solidFill>
              </a:rPr>
              <a:t>，</a:t>
            </a:r>
            <a:r>
              <a:rPr lang="en-US" sz="1600">
                <a:solidFill>
                  <a:schemeClr val="tx1"/>
                </a:solidFill>
              </a:rPr>
              <a:t>RDMA</a:t>
            </a:r>
            <a:r>
              <a:rPr lang="zh-CN" sz="1600">
                <a:solidFill>
                  <a:schemeClr val="tx1"/>
                </a:solidFill>
              </a:rPr>
              <a:t>，</a:t>
            </a:r>
            <a:r>
              <a:rPr lang="en-US" sz="1600">
                <a:solidFill>
                  <a:schemeClr val="tx1"/>
                </a:solidFill>
              </a:rPr>
              <a:t>SMC-R</a:t>
            </a:r>
            <a:r>
              <a:rPr lang="zh-CN" sz="1600">
                <a:solidFill>
                  <a:schemeClr val="tx1"/>
                </a:solidFill>
              </a:rPr>
              <a:t>，</a:t>
            </a:r>
            <a:r>
              <a:rPr lang="en-US" sz="1600">
                <a:solidFill>
                  <a:schemeClr val="tx1"/>
                </a:solidFill>
              </a:rPr>
              <a:t>EC</a:t>
            </a:r>
            <a:r>
              <a:rPr lang="zh-CN" sz="1600">
                <a:solidFill>
                  <a:schemeClr val="tx1"/>
                </a:solidFill>
              </a:rPr>
              <a:t>条带化等底层优化：磁盘冗余，存储利用率，灾难处理</a:t>
            </a:r>
            <a:endParaRPr lang="zh-CN">
              <a:solidFill>
                <a:schemeClr val="tx1"/>
              </a:solidFill>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4841324" name="标题 1"/>
          <p:cNvSpPr>
            <a:spLocks noGrp="1"/>
          </p:cNvSpPr>
          <p:nvPr>
            <p:ph type="title"/>
          </p:nvPr>
        </p:nvSpPr>
        <p:spPr bwMode="auto"/>
        <p:txBody>
          <a:bodyPr/>
          <a:lstStyle/>
          <a:p>
            <a:pPr>
              <a:defRPr/>
            </a:pPr>
            <a:r>
              <a:rPr lang="zh-CN"/>
              <a:t>执行框架</a:t>
            </a:r>
            <a:endParaRPr lang="en-US"/>
          </a:p>
        </p:txBody>
      </p:sp>
      <p:sp>
        <p:nvSpPr>
          <p:cNvPr id="43553680" name="内容占位符 2"/>
          <p:cNvSpPr>
            <a:spLocks noGrp="1"/>
          </p:cNvSpPr>
          <p:nvPr>
            <p:ph idx="1"/>
          </p:nvPr>
        </p:nvSpPr>
        <p:spPr bwMode="auto"/>
        <p:txBody>
          <a:bodyPr/>
          <a:lstStyle/>
          <a:p>
            <a:pPr>
              <a:defRPr/>
            </a:pPr>
            <a:r>
              <a:rPr lang="zh-CN" sz="2400"/>
              <a:t>运行部署方式，结合工程版本管理，引入容器和统一管理界面。</a:t>
            </a:r>
            <a:endParaRPr lang="en-US" sz="2400"/>
          </a:p>
          <a:p>
            <a:pPr marL="0" indent="0">
              <a:buNone/>
              <a:defRPr/>
            </a:pPr>
            <a:endParaRPr lang="en-US"/>
          </a:p>
          <a:p>
            <a:pPr>
              <a:defRPr/>
            </a:pPr>
            <a:endParaRPr lang="en-US"/>
          </a:p>
        </p:txBody>
      </p:sp>
      <p:graphicFrame>
        <p:nvGraphicFramePr>
          <p:cNvPr id="632681069" name="表格 4"/>
          <p:cNvGraphicFramePr>
            <a:graphicFrameLocks noGrp="1"/>
          </p:cNvGraphicFramePr>
          <p:nvPr/>
        </p:nvGraphicFramePr>
        <p:xfrm>
          <a:off x="1884218" y="1819375"/>
          <a:ext cx="6814524" cy="4714924"/>
        </p:xfrm>
        <a:graphic>
          <a:graphicData uri="http://schemas.openxmlformats.org/drawingml/2006/table">
            <a:tbl>
              <a:tblPr firstRow="1" bandRow="1">
                <a:tableStyleId>{8FD4443E-F989-4FC4-A0C8-D5A2AF1F390B}</a:tableStyleId>
              </a:tblPr>
              <a:tblGrid>
                <a:gridCol w="1379801"/>
                <a:gridCol w="1469397"/>
                <a:gridCol w="2261695"/>
                <a:gridCol w="1703631"/>
              </a:tblGrid>
              <a:tr h="295324">
                <a:tc gridSpan="4">
                  <a:txBody>
                    <a:bodyPr/>
                    <a:lstStyle/>
                    <a:p>
                      <a:pPr algn="ctr">
                        <a:defRPr/>
                      </a:pPr>
                      <a:r>
                        <a:rPr lang="zh-CN" sz="1400" b="1">
                          <a:solidFill>
                            <a:schemeClr val="tx1"/>
                          </a:solidFill>
                        </a:rPr>
                        <a:t>服务分类层级</a:t>
                      </a: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hMerge="1">
                  <a:txBody>
                    <a:bodyPr/>
                    <a:lstStyle/>
                    <a:p>
                      <a:endParaRPr/>
                    </a:p>
                  </a:txBody>
                  <a:tcPr/>
                </a:tc>
                <a:tc hMerge="1">
                  <a:txBody>
                    <a:bodyPr/>
                    <a:lstStyle/>
                    <a:p>
                      <a:endParaRPr/>
                    </a:p>
                  </a:txBody>
                  <a:tcPr/>
                </a:tc>
                <a:tc hMerge="1">
                  <a:txBody>
                    <a:bodyPr/>
                    <a:lstStyle/>
                    <a:p>
                      <a:endParaRPr/>
                    </a:p>
                  </a:txBody>
                  <a:tcPr/>
                </a:tc>
              </a:tr>
              <a:tr h="295324">
                <a:tc>
                  <a:txBody>
                    <a:bodyPr/>
                    <a:lstStyle/>
                    <a:p>
                      <a:pPr algn="ctr">
                        <a:defRPr/>
                      </a:pPr>
                      <a:r>
                        <a:rPr lang="en-US" sz="1200" b="1">
                          <a:solidFill>
                            <a:schemeClr val="tx1"/>
                          </a:solidFill>
                          <a:latin typeface="+mn-lt"/>
                          <a:ea typeface="+mn-ea"/>
                          <a:cs typeface="+mn-cs"/>
                        </a:rPr>
                        <a:t>1</a:t>
                      </a:r>
                      <a:r>
                        <a:rPr lang="zh-CN" sz="1200" b="1">
                          <a:solidFill>
                            <a:schemeClr val="tx1"/>
                          </a:solidFill>
                          <a:latin typeface="+mn-lt"/>
                          <a:ea typeface="+mn-ea"/>
                          <a:cs typeface="+mn-cs"/>
                        </a:rPr>
                        <a:t>级（系统）</a:t>
                      </a: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00B0F0"/>
                    </a:solidFill>
                  </a:tcPr>
                </a:tc>
                <a:tc>
                  <a:txBody>
                    <a:bodyPr/>
                    <a:lstStyle/>
                    <a:p>
                      <a:pPr algn="ctr">
                        <a:defRPr/>
                      </a:pPr>
                      <a:r>
                        <a:rPr lang="en-US" sz="1200" b="1">
                          <a:solidFill>
                            <a:schemeClr val="tx1"/>
                          </a:solidFill>
                        </a:rPr>
                        <a:t>2</a:t>
                      </a:r>
                      <a:r>
                        <a:rPr lang="zh-CN" sz="1200" b="1">
                          <a:solidFill>
                            <a:schemeClr val="tx1"/>
                          </a:solidFill>
                        </a:rPr>
                        <a:t>级（服务）</a:t>
                      </a: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en-US" sz="1200" b="1">
                          <a:solidFill>
                            <a:schemeClr val="tx1"/>
                          </a:solidFill>
                        </a:rPr>
                        <a:t>3</a:t>
                      </a:r>
                      <a:r>
                        <a:rPr lang="zh-CN" sz="1200" b="1">
                          <a:solidFill>
                            <a:schemeClr val="tx1"/>
                          </a:solidFill>
                        </a:rPr>
                        <a:t>级（抽象模组）</a:t>
                      </a: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a:txBody>
                    <a:bodyPr/>
                    <a:lstStyle/>
                    <a:p>
                      <a:pPr algn="ctr">
                        <a:defRPr/>
                      </a:pPr>
                      <a:r>
                        <a:rPr lang="en-US" sz="1200" b="1">
                          <a:solidFill>
                            <a:schemeClr val="tx1"/>
                          </a:solidFill>
                        </a:rPr>
                        <a:t>4</a:t>
                      </a:r>
                      <a:r>
                        <a:rPr lang="zh-CN" sz="1200" b="1">
                          <a:solidFill>
                            <a:schemeClr val="tx1"/>
                          </a:solidFill>
                        </a:rPr>
                        <a:t>级（部署实例）</a:t>
                      </a: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alpha val="75000"/>
                      </a:schemeClr>
                    </a:solidFill>
                  </a:tcPr>
                </a:tc>
              </a:tr>
              <a:tr h="421688">
                <a:tc rowSpan="2">
                  <a:txBody>
                    <a:bodyPr/>
                    <a:lstStyle/>
                    <a:p>
                      <a:pPr algn="ctr">
                        <a:defRPr/>
                      </a:pPr>
                      <a:r>
                        <a:rPr lang="zh-CN" sz="1200" b="1">
                          <a:solidFill>
                            <a:schemeClr val="tx1"/>
                          </a:solidFill>
                        </a:rPr>
                        <a:t>平台服务</a:t>
                      </a:r>
                      <a:endParaRPr lang="en-US" sz="1200" b="1">
                        <a:solidFill>
                          <a:schemeClr val="tx1"/>
                        </a:solidFill>
                      </a:endParaRPr>
                    </a:p>
                    <a:p>
                      <a:pPr algn="ctr">
                        <a:defRPr/>
                      </a:pPr>
                      <a:r>
                        <a:rPr lang="en-US" sz="1200" b="1">
                          <a:solidFill>
                            <a:schemeClr val="tx1"/>
                          </a:solidFill>
                        </a:rPr>
                        <a:t>Platform</a:t>
                      </a:r>
                      <a:endParaRPr lang="zh-CN" sz="12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00B0F0"/>
                    </a:solidFill>
                  </a:tcPr>
                </a:tc>
                <a:tc>
                  <a:txBody>
                    <a:bodyPr/>
                    <a:lstStyle/>
                    <a:p>
                      <a:pPr algn="ctr">
                        <a:defRPr/>
                      </a:pPr>
                      <a:r>
                        <a:rPr lang="zh-CN" sz="1200" b="1">
                          <a:solidFill>
                            <a:schemeClr val="tx1"/>
                          </a:solidFill>
                        </a:rPr>
                        <a:t>数据流平台</a:t>
                      </a:r>
                      <a:endParaRPr lang="en-US" sz="1200" b="1">
                        <a:solidFill>
                          <a:schemeClr val="tx1"/>
                        </a:solidFill>
                      </a:endParaRPr>
                    </a:p>
                    <a:p>
                      <a:pPr algn="ctr">
                        <a:defRPr/>
                      </a:pPr>
                      <a:r>
                        <a:rPr lang="en-US" sz="1200" b="1">
                          <a:solidFill>
                            <a:schemeClr val="tx1"/>
                          </a:solidFill>
                        </a:rPr>
                        <a:t>Stream</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en-US" sz="1200" b="1">
                          <a:solidFill>
                            <a:schemeClr val="tx1"/>
                          </a:solidFill>
                        </a:rPr>
                        <a:t>ZK</a:t>
                      </a:r>
                      <a:r>
                        <a:rPr lang="zh-CN" sz="1200" b="1">
                          <a:solidFill>
                            <a:schemeClr val="tx1"/>
                          </a:solidFill>
                        </a:rPr>
                        <a:t>，</a:t>
                      </a:r>
                      <a:r>
                        <a:rPr lang="en-US" sz="1200" b="1">
                          <a:solidFill>
                            <a:schemeClr val="tx1"/>
                          </a:solidFill>
                        </a:rPr>
                        <a:t>Kafka…</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rowSpan="9">
                  <a:txBody>
                    <a:bodyPr/>
                    <a:lstStyle/>
                    <a:p>
                      <a:pPr algn="ctr">
                        <a:defRPr/>
                      </a:pPr>
                      <a:r>
                        <a:rPr lang="zh-CN" sz="1200" b="1">
                          <a:solidFill>
                            <a:schemeClr val="tx1"/>
                          </a:solidFill>
                        </a:rPr>
                        <a:t>服务器</a:t>
                      </a:r>
                      <a:r>
                        <a:rPr lang="en-US" sz="1200" b="1">
                          <a:solidFill>
                            <a:schemeClr val="tx1"/>
                          </a:solidFill>
                        </a:rPr>
                        <a:t>IP-</a:t>
                      </a:r>
                      <a:r>
                        <a:rPr lang="zh-CN" sz="1200" b="1">
                          <a:solidFill>
                            <a:schemeClr val="tx1"/>
                          </a:solidFill>
                        </a:rPr>
                        <a:t>程序实例</a:t>
                      </a:r>
                      <a:endParaRPr lang="en-US" sz="1200" b="1">
                        <a:solidFill>
                          <a:schemeClr val="tx1"/>
                        </a:solidFill>
                      </a:endParaRPr>
                    </a:p>
                    <a:p>
                      <a:pPr algn="ctr">
                        <a:defRPr/>
                      </a:pPr>
                      <a:endParaRPr lang="en-US" sz="1200" b="1">
                        <a:solidFill>
                          <a:schemeClr val="tx1"/>
                        </a:solidFill>
                      </a:endParaRPr>
                    </a:p>
                    <a:p>
                      <a:pPr algn="ctr">
                        <a:defRPr/>
                      </a:pPr>
                      <a:r>
                        <a:rPr lang="zh-CN" sz="1200" b="1">
                          <a:solidFill>
                            <a:schemeClr val="tx1"/>
                          </a:solidFill>
                        </a:rPr>
                        <a:t>可进一步细分实例内部的部署子目录，由负责人自行管理</a:t>
                      </a:r>
                      <a:endParaRPr lang="en-US" sz="1200" b="1">
                        <a:solidFill>
                          <a:schemeClr val="tx1"/>
                        </a:solidFill>
                      </a:endParaRPr>
                    </a:p>
                    <a:p>
                      <a:pPr algn="ctr">
                        <a:defRPr/>
                      </a:pPr>
                      <a:endParaRPr lang="en-US" sz="1200" b="1">
                        <a:solidFill>
                          <a:schemeClr val="tx1"/>
                        </a:solidFill>
                      </a:endParaRPr>
                    </a:p>
                    <a:p>
                      <a:pPr algn="ctr">
                        <a:defRPr/>
                      </a:pPr>
                      <a:r>
                        <a:rPr lang="zh-CN" sz="1200" b="1">
                          <a:solidFill>
                            <a:schemeClr val="tx1"/>
                          </a:solidFill>
                        </a:rPr>
                        <a:t>临时测试和补丁修改版本可以多例并存，以子目录隔离和切换，由启动器封装管理和调用</a:t>
                      </a: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alpha val="75000"/>
                      </a:schemeClr>
                    </a:solidFill>
                  </a:tcPr>
                </a:tc>
              </a:tr>
              <a:tr h="421688">
                <a:tc vMerge="1">
                  <a:txBody>
                    <a:bodyPr/>
                    <a:lstStyle/>
                    <a:p>
                      <a:pPr algn="ctr">
                        <a:defRPr/>
                      </a:pPr>
                      <a:endParaRPr lang="zh-CN" sz="12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00B0F0"/>
                    </a:solidFill>
                  </a:tcPr>
                </a:tc>
                <a:tc>
                  <a:txBody>
                    <a:bodyPr/>
                    <a:lstStyle/>
                    <a:p>
                      <a:pPr algn="ctr">
                        <a:defRPr/>
                      </a:pPr>
                      <a:r>
                        <a:rPr lang="zh-CN" sz="1200" b="1">
                          <a:solidFill>
                            <a:schemeClr val="tx1"/>
                          </a:solidFill>
                        </a:rPr>
                        <a:t>公共服务</a:t>
                      </a:r>
                      <a:endParaRPr lang="en-US" sz="1200" b="1">
                        <a:solidFill>
                          <a:schemeClr val="tx1"/>
                        </a:solidFill>
                      </a:endParaRPr>
                    </a:p>
                    <a:p>
                      <a:pPr algn="ctr">
                        <a:defRPr/>
                      </a:pPr>
                      <a:r>
                        <a:rPr lang="en-US" sz="1200" b="1">
                          <a:solidFill>
                            <a:schemeClr val="tx1"/>
                          </a:solidFill>
                        </a:rPr>
                        <a:t>Service</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en-US" sz="1200" b="1">
                          <a:solidFill>
                            <a:schemeClr val="tx1"/>
                          </a:solidFill>
                        </a:rPr>
                        <a:t>agent</a:t>
                      </a:r>
                      <a:r>
                        <a:rPr lang="zh-CN" sz="1200" b="1">
                          <a:solidFill>
                            <a:schemeClr val="tx1"/>
                          </a:solidFill>
                        </a:rPr>
                        <a:t>，数据库，配置映射</a:t>
                      </a:r>
                      <a:r>
                        <a:rPr lang="en-US" sz="1200" b="1">
                          <a:solidFill>
                            <a:schemeClr val="tx1"/>
                          </a:solidFill>
                        </a:rPr>
                        <a:t>…</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vMerge="1">
                  <a:txBody>
                    <a:bodyPr/>
                    <a:lstStyle/>
                    <a:p>
                      <a:pPr>
                        <a:defRPr/>
                      </a:pPr>
                      <a:endParaRPr lang="zh-CN"/>
                    </a:p>
                  </a:txBody>
                  <a:tcPr/>
                </a:tc>
              </a:tr>
              <a:tr h="421688">
                <a:tc rowSpan="2">
                  <a:txBody>
                    <a:bodyPr/>
                    <a:lstStyle/>
                    <a:p>
                      <a:pPr algn="ctr">
                        <a:defRPr/>
                      </a:pPr>
                      <a:r>
                        <a:rPr lang="zh-CN" sz="1200" b="1">
                          <a:solidFill>
                            <a:schemeClr val="tx1"/>
                          </a:solidFill>
                        </a:rPr>
                        <a:t>控制系统</a:t>
                      </a:r>
                      <a:endParaRPr lang="en-US" sz="1200" b="1">
                        <a:solidFill>
                          <a:schemeClr val="tx1"/>
                        </a:solidFill>
                      </a:endParaRPr>
                    </a:p>
                    <a:p>
                      <a:pPr algn="ctr">
                        <a:defRPr/>
                      </a:pPr>
                      <a:r>
                        <a:rPr lang="en-US" sz="1200" b="1">
                          <a:solidFill>
                            <a:schemeClr val="tx1"/>
                          </a:solidFill>
                        </a:rPr>
                        <a:t>Control</a:t>
                      </a:r>
                      <a:endParaRPr lang="zh-CN" sz="12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00B0F0"/>
                    </a:solidFill>
                  </a:tcPr>
                </a:tc>
                <a:tc>
                  <a:txBody>
                    <a:bodyPr/>
                    <a:lstStyle/>
                    <a:p>
                      <a:pPr algn="ctr">
                        <a:defRPr/>
                      </a:pPr>
                      <a:r>
                        <a:rPr lang="zh-CN" sz="1200" b="1">
                          <a:solidFill>
                            <a:schemeClr val="tx1"/>
                          </a:solidFill>
                        </a:rPr>
                        <a:t>实验控制</a:t>
                      </a:r>
                      <a:endParaRPr lang="en-US" sz="1200" b="1">
                        <a:solidFill>
                          <a:schemeClr val="tx1"/>
                        </a:solidFill>
                      </a:endParaRPr>
                    </a:p>
                    <a:p>
                      <a:pPr algn="ctr">
                        <a:defRPr/>
                      </a:pPr>
                      <a:r>
                        <a:rPr lang="en-US" sz="1200" b="1">
                          <a:solidFill>
                            <a:schemeClr val="tx1"/>
                          </a:solidFill>
                        </a:rPr>
                        <a:t>Operation</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zh-CN" sz="1200" b="1">
                          <a:solidFill>
                            <a:schemeClr val="tx1"/>
                          </a:solidFill>
                        </a:rPr>
                        <a:t>延迟、流控</a:t>
                      </a:r>
                      <a:r>
                        <a:rPr lang="en-US" sz="1200" b="1">
                          <a:solidFill>
                            <a:schemeClr val="tx1"/>
                          </a:solidFill>
                        </a:rPr>
                        <a:t>……</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vMerge="1">
                  <a:txBody>
                    <a:bodyPr/>
                    <a:lstStyle/>
                    <a:p>
                      <a:pPr algn="ctr">
                        <a:defRPr/>
                      </a:pPr>
                      <a:endParaRPr lang="zh-CN" sz="1400" b="1"/>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421688">
                <a:tc vMerge="1">
                  <a:txBody>
                    <a:bodyPr/>
                    <a:lstStyle/>
                    <a:p>
                      <a:pPr algn="ctr">
                        <a:defRPr/>
                      </a:pPr>
                      <a:endParaRPr lang="zh-CN" sz="1400" b="1"/>
                    </a:p>
                  </a:txBody>
                  <a:tcPr anchor="ctr"/>
                </a:tc>
                <a:tc>
                  <a:txBody>
                    <a:bodyPr/>
                    <a:lstStyle/>
                    <a:p>
                      <a:pPr algn="ctr">
                        <a:defRPr/>
                      </a:pPr>
                      <a:r>
                        <a:rPr lang="zh-CN" sz="1200" b="1">
                          <a:solidFill>
                            <a:schemeClr val="tx1"/>
                          </a:solidFill>
                        </a:rPr>
                        <a:t>设备接入</a:t>
                      </a:r>
                      <a:endParaRPr lang="en-US" sz="1200" b="1">
                        <a:solidFill>
                          <a:schemeClr val="tx1"/>
                        </a:solidFill>
                      </a:endParaRPr>
                    </a:p>
                    <a:p>
                      <a:pPr algn="ctr">
                        <a:defRPr/>
                      </a:pPr>
                      <a:r>
                        <a:rPr lang="en-US" sz="1200" b="1">
                          <a:solidFill>
                            <a:schemeClr val="tx1"/>
                          </a:solidFill>
                        </a:rPr>
                        <a:t>Device</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zh-CN" sz="1200" b="1">
                          <a:solidFill>
                            <a:schemeClr val="tx1"/>
                          </a:solidFill>
                        </a:rPr>
                        <a:t>样品环境、环境监测（</a:t>
                      </a:r>
                      <a:r>
                        <a:rPr lang="en-US" sz="1200" b="1">
                          <a:solidFill>
                            <a:schemeClr val="tx1"/>
                          </a:solidFill>
                        </a:rPr>
                        <a:t>IOC</a:t>
                      </a:r>
                      <a:r>
                        <a:rPr lang="zh-CN" sz="1200" b="1">
                          <a:solidFill>
                            <a:schemeClr val="tx1"/>
                          </a:solidFill>
                        </a:rPr>
                        <a:t>）</a:t>
                      </a:r>
                      <a:r>
                        <a:rPr lang="en-US" sz="1200" b="1">
                          <a:solidFill>
                            <a:schemeClr val="tx1"/>
                          </a:solidFill>
                        </a:rPr>
                        <a:t>…</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vMerge="1">
                  <a:txBody>
                    <a:bodyPr/>
                    <a:lstStyle/>
                    <a:p>
                      <a:pPr algn="ctr">
                        <a:defRPr/>
                      </a:pPr>
                      <a:endParaRPr lang="zh-CN" sz="1400" b="1"/>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421688">
                <a:tc rowSpan="2">
                  <a:txBody>
                    <a:bodyPr/>
                    <a:lstStyle/>
                    <a:p>
                      <a:pPr algn="ctr">
                        <a:defRPr/>
                      </a:pPr>
                      <a:r>
                        <a:rPr lang="zh-CN" sz="1200" b="1">
                          <a:solidFill>
                            <a:schemeClr val="tx1"/>
                          </a:solidFill>
                        </a:rPr>
                        <a:t>数据获取</a:t>
                      </a:r>
                      <a:endParaRPr lang="en-US" sz="1200" b="1">
                        <a:solidFill>
                          <a:schemeClr val="tx1"/>
                        </a:solidFill>
                      </a:endParaRPr>
                    </a:p>
                    <a:p>
                      <a:pPr algn="ctr">
                        <a:defRPr/>
                      </a:pPr>
                      <a:r>
                        <a:rPr lang="en-US" sz="1200" b="1">
                          <a:solidFill>
                            <a:schemeClr val="tx1"/>
                          </a:solidFill>
                        </a:rPr>
                        <a:t>DAQ</a:t>
                      </a:r>
                      <a:endParaRPr lang="zh-CN" sz="12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00B0F0"/>
                    </a:solidFill>
                  </a:tcPr>
                </a:tc>
                <a:tc>
                  <a:txBody>
                    <a:bodyPr/>
                    <a:lstStyle/>
                    <a:p>
                      <a:pPr algn="ctr">
                        <a:defRPr/>
                      </a:pPr>
                      <a:r>
                        <a:rPr lang="zh-CN" sz="1200" b="1">
                          <a:solidFill>
                            <a:schemeClr val="tx1"/>
                          </a:solidFill>
                          <a:latin typeface="+mn-lt"/>
                          <a:ea typeface="+mn-ea"/>
                          <a:cs typeface="+mn-cs"/>
                        </a:rPr>
                        <a:t>探测器</a:t>
                      </a:r>
                      <a:endParaRPr lang="en-US" sz="1200" b="1">
                        <a:solidFill>
                          <a:schemeClr val="tx1"/>
                        </a:solidFill>
                        <a:latin typeface="+mn-lt"/>
                        <a:ea typeface="+mn-ea"/>
                        <a:cs typeface="+mn-cs"/>
                      </a:endParaRPr>
                    </a:p>
                    <a:p>
                      <a:pPr algn="ctr">
                        <a:defRPr/>
                      </a:pPr>
                      <a:r>
                        <a:rPr lang="en-US" sz="1200" b="1">
                          <a:solidFill>
                            <a:schemeClr val="tx1"/>
                          </a:solidFill>
                          <a:latin typeface="+mn-lt"/>
                          <a:ea typeface="+mn-ea"/>
                          <a:cs typeface="+mn-cs"/>
                        </a:rPr>
                        <a:t>Detector</a:t>
                      </a:r>
                      <a:endParaRPr lang="zh-CN" sz="1200" b="1">
                        <a:solidFill>
                          <a:schemeClr val="tx1"/>
                        </a:solidFill>
                        <a:latin typeface="+mn-lt"/>
                        <a:ea typeface="+mn-ea"/>
                        <a:cs typeface="+mn-cs"/>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marL="0" marR="0" lvl="0" indent="0" algn="ctr" defTabSz="457200" rtl="0">
                        <a:lnSpc>
                          <a:spcPct val="100000"/>
                        </a:lnSpc>
                        <a:spcBef>
                          <a:spcPts val="0"/>
                        </a:spcBef>
                        <a:spcAft>
                          <a:spcPts val="0"/>
                        </a:spcAft>
                        <a:buClrTx/>
                        <a:buSzTx/>
                        <a:buFontTx/>
                        <a:buNone/>
                        <a:defRPr/>
                      </a:pPr>
                      <a:r>
                        <a:rPr lang="en-US" sz="1200" b="1">
                          <a:solidFill>
                            <a:schemeClr val="tx1"/>
                          </a:solidFill>
                        </a:rPr>
                        <a:t>Scintillator</a:t>
                      </a:r>
                      <a:r>
                        <a:rPr lang="zh-CN" sz="1200" b="1">
                          <a:solidFill>
                            <a:schemeClr val="tx1"/>
                          </a:solidFill>
                        </a:rPr>
                        <a:t>，</a:t>
                      </a:r>
                      <a:r>
                        <a:rPr lang="en-US" sz="1200" b="1">
                          <a:solidFill>
                            <a:schemeClr val="tx1"/>
                          </a:solidFill>
                        </a:rPr>
                        <a:t>3He</a:t>
                      </a:r>
                      <a:r>
                        <a:rPr lang="zh-CN" sz="1200" b="1">
                          <a:solidFill>
                            <a:schemeClr val="tx1"/>
                          </a:solidFill>
                        </a:rPr>
                        <a:t>，</a:t>
                      </a:r>
                      <a:r>
                        <a:rPr lang="en-US" sz="1200" b="1">
                          <a:solidFill>
                            <a:schemeClr val="tx1"/>
                          </a:solidFill>
                        </a:rPr>
                        <a:t>GEM…</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vMerge="1">
                  <a:txBody>
                    <a:bodyPr/>
                    <a:lstStyle/>
                    <a:p>
                      <a:pPr algn="ctr">
                        <a:defRPr/>
                      </a:pPr>
                      <a:endParaRPr lang="zh-CN" sz="1400" b="1"/>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421688">
                <a:tc vMerge="1">
                  <a:txBody>
                    <a:bodyPr/>
                    <a:lstStyle/>
                    <a:p>
                      <a:pPr algn="ctr">
                        <a:defRPr/>
                      </a:pPr>
                      <a:endParaRPr lang="zh-CN" b="1"/>
                    </a:p>
                  </a:txBody>
                  <a:tcPr/>
                </a:tc>
                <a:tc>
                  <a:txBody>
                    <a:bodyPr/>
                    <a:lstStyle/>
                    <a:p>
                      <a:pPr algn="ctr">
                        <a:defRPr/>
                      </a:pPr>
                      <a:r>
                        <a:rPr lang="zh-CN" sz="1200" b="1">
                          <a:solidFill>
                            <a:schemeClr val="tx1"/>
                          </a:solidFill>
                          <a:latin typeface="+mn-lt"/>
                          <a:ea typeface="+mn-ea"/>
                          <a:cs typeface="+mn-cs"/>
                        </a:rPr>
                        <a:t>转化源</a:t>
                      </a:r>
                      <a:endParaRPr lang="en-US" sz="1200" b="1">
                        <a:solidFill>
                          <a:schemeClr val="tx1"/>
                        </a:solidFill>
                        <a:latin typeface="+mn-lt"/>
                        <a:ea typeface="+mn-ea"/>
                        <a:cs typeface="+mn-cs"/>
                      </a:endParaRPr>
                    </a:p>
                    <a:p>
                      <a:pPr algn="ctr">
                        <a:defRPr/>
                      </a:pPr>
                      <a:r>
                        <a:rPr lang="en-US" sz="1200" b="1">
                          <a:solidFill>
                            <a:schemeClr val="tx1"/>
                          </a:solidFill>
                          <a:latin typeface="+mn-lt"/>
                          <a:ea typeface="+mn-ea"/>
                          <a:cs typeface="+mn-cs"/>
                        </a:rPr>
                        <a:t>Convertor</a:t>
                      </a:r>
                      <a:endParaRPr lang="zh-CN" sz="1200" b="1">
                        <a:solidFill>
                          <a:schemeClr val="tx1"/>
                        </a:solidFill>
                        <a:latin typeface="+mn-lt"/>
                        <a:ea typeface="+mn-ea"/>
                        <a:cs typeface="+mn-cs"/>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en-US" sz="1200" b="1">
                          <a:solidFill>
                            <a:schemeClr val="tx1"/>
                          </a:solidFill>
                        </a:rPr>
                        <a:t>Epics2Kafka</a:t>
                      </a:r>
                      <a:r>
                        <a:rPr lang="zh-CN" sz="1200" b="1">
                          <a:solidFill>
                            <a:schemeClr val="tx1"/>
                          </a:solidFill>
                        </a:rPr>
                        <a:t>，</a:t>
                      </a:r>
                      <a:r>
                        <a:rPr lang="en-US" sz="1200" b="1">
                          <a:solidFill>
                            <a:schemeClr val="tx1"/>
                          </a:solidFill>
                        </a:rPr>
                        <a:t>Raw2Kafka…</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vMerge="1">
                  <a:txBody>
                    <a:bodyPr/>
                    <a:lstStyle/>
                    <a:p>
                      <a:pPr algn="ctr">
                        <a:defRPr/>
                      </a:pPr>
                      <a:endParaRPr lang="zh-CN" sz="1400" b="1"/>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421688">
                <a:tc rowSpan="3">
                  <a:txBody>
                    <a:bodyPr/>
                    <a:lstStyle/>
                    <a:p>
                      <a:pPr algn="ctr">
                        <a:defRPr/>
                      </a:pPr>
                      <a:r>
                        <a:rPr lang="zh-CN" sz="1200" b="1">
                          <a:solidFill>
                            <a:schemeClr val="tx1"/>
                          </a:solidFill>
                        </a:rPr>
                        <a:t>流处理</a:t>
                      </a:r>
                      <a:endParaRPr lang="en-US" sz="1200" b="1">
                        <a:solidFill>
                          <a:schemeClr val="tx1"/>
                        </a:solidFill>
                      </a:endParaRPr>
                    </a:p>
                    <a:p>
                      <a:pPr algn="ctr">
                        <a:defRPr/>
                      </a:pPr>
                      <a:r>
                        <a:rPr lang="en-US" sz="1200" b="1">
                          <a:solidFill>
                            <a:schemeClr val="tx1"/>
                          </a:solidFill>
                        </a:rPr>
                        <a:t>Process</a:t>
                      </a:r>
                      <a:endParaRPr lang="zh-CN" sz="12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00B0F0"/>
                    </a:solidFill>
                  </a:tcPr>
                </a:tc>
                <a:tc>
                  <a:txBody>
                    <a:bodyPr/>
                    <a:lstStyle/>
                    <a:p>
                      <a:pPr algn="ctr">
                        <a:defRPr/>
                      </a:pPr>
                      <a:r>
                        <a:rPr lang="zh-CN" sz="1200" b="1">
                          <a:solidFill>
                            <a:schemeClr val="tx1"/>
                          </a:solidFill>
                        </a:rPr>
                        <a:t>数据处理</a:t>
                      </a:r>
                      <a:endParaRPr lang="en-US" sz="1200" b="1">
                        <a:solidFill>
                          <a:schemeClr val="tx1"/>
                        </a:solidFill>
                      </a:endParaRPr>
                    </a:p>
                    <a:p>
                      <a:pPr algn="ctr">
                        <a:defRPr/>
                      </a:pPr>
                      <a:r>
                        <a:rPr lang="en-US" sz="1200" b="1">
                          <a:solidFill>
                            <a:schemeClr val="tx1"/>
                          </a:solidFill>
                        </a:rPr>
                        <a:t>Data</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zh-CN" sz="1200" b="1">
                          <a:solidFill>
                            <a:schemeClr val="tx1"/>
                          </a:solidFill>
                        </a:rPr>
                        <a:t>解析计算，聚合转发，离线存储</a:t>
                      </a:r>
                      <a:r>
                        <a:rPr lang="en-US" sz="1200" b="1">
                          <a:solidFill>
                            <a:schemeClr val="tx1"/>
                          </a:solidFill>
                        </a:rPr>
                        <a:t>…</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vMerge="1">
                  <a:txBody>
                    <a:bodyPr/>
                    <a:lstStyle/>
                    <a:p>
                      <a:pPr algn="ctr">
                        <a:defRPr/>
                      </a:pPr>
                      <a:endParaRPr lang="zh-CN" sz="1400" b="1"/>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421688">
                <a:tc vMerge="1">
                  <a:txBody>
                    <a:bodyPr/>
                    <a:lstStyle/>
                    <a:p>
                      <a:pPr algn="ctr">
                        <a:defRPr/>
                      </a:pPr>
                      <a:endParaRPr lang="zh-CN" b="1"/>
                    </a:p>
                  </a:txBody>
                  <a:tcPr/>
                </a:tc>
                <a:tc>
                  <a:txBody>
                    <a:bodyPr/>
                    <a:lstStyle/>
                    <a:p>
                      <a:pPr algn="ctr">
                        <a:defRPr/>
                      </a:pPr>
                      <a:r>
                        <a:rPr lang="zh-CN" sz="1200" b="1">
                          <a:solidFill>
                            <a:schemeClr val="tx1"/>
                          </a:solidFill>
                        </a:rPr>
                        <a:t>状态监测</a:t>
                      </a:r>
                      <a:endParaRPr lang="en-US" sz="1200" b="1">
                        <a:solidFill>
                          <a:schemeClr val="tx1"/>
                        </a:solidFill>
                      </a:endParaRPr>
                    </a:p>
                    <a:p>
                      <a:pPr algn="ctr">
                        <a:defRPr/>
                      </a:pPr>
                      <a:r>
                        <a:rPr lang="en-US" sz="1200" b="1">
                          <a:solidFill>
                            <a:schemeClr val="tx1"/>
                          </a:solidFill>
                        </a:rPr>
                        <a:t>State</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zh-CN" sz="1200" b="1">
                          <a:solidFill>
                            <a:schemeClr val="tx1"/>
                          </a:solidFill>
                        </a:rPr>
                        <a:t>数据流，设备信息，实验信息</a:t>
                      </a:r>
                      <a:r>
                        <a:rPr lang="en-US" sz="1200" b="1">
                          <a:solidFill>
                            <a:schemeClr val="tx1"/>
                          </a:solidFill>
                        </a:rPr>
                        <a:t>…</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vMerge="1">
                  <a:txBody>
                    <a:bodyPr/>
                    <a:lstStyle/>
                    <a:p>
                      <a:pPr algn="ctr">
                        <a:defRPr/>
                      </a:pPr>
                      <a:endParaRPr lang="zh-CN" sz="1400" b="1"/>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421688">
                <a:tc vMerge="1">
                  <a:txBody>
                    <a:bodyPr/>
                    <a:lstStyle/>
                    <a:p>
                      <a:pPr algn="ctr">
                        <a:defRPr/>
                      </a:pPr>
                      <a:endParaRPr lang="zh-CN" sz="12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00B0F0"/>
                    </a:solidFill>
                  </a:tcPr>
                </a:tc>
                <a:tc>
                  <a:txBody>
                    <a:bodyPr/>
                    <a:lstStyle/>
                    <a:p>
                      <a:pPr marL="0" marR="0" lvl="0" indent="0" algn="ctr" defTabSz="457200" rtl="0">
                        <a:lnSpc>
                          <a:spcPct val="100000"/>
                        </a:lnSpc>
                        <a:spcBef>
                          <a:spcPts val="0"/>
                        </a:spcBef>
                        <a:spcAft>
                          <a:spcPts val="0"/>
                        </a:spcAft>
                        <a:buClrTx/>
                        <a:buSzTx/>
                        <a:buFontTx/>
                        <a:buNone/>
                        <a:defRPr/>
                      </a:pPr>
                      <a:r>
                        <a:rPr lang="zh-CN" sz="1200" b="1">
                          <a:solidFill>
                            <a:schemeClr val="tx1"/>
                          </a:solidFill>
                        </a:rPr>
                        <a:t>流报警（新）</a:t>
                      </a:r>
                      <a:endParaRPr lang="en-US" sz="1200" b="1">
                        <a:solidFill>
                          <a:schemeClr val="tx1"/>
                        </a:solidFill>
                      </a:endParaRPr>
                    </a:p>
                    <a:p>
                      <a:pPr marL="0" marR="0" lvl="0" indent="0" algn="ctr" defTabSz="457200" rtl="0">
                        <a:lnSpc>
                          <a:spcPct val="100000"/>
                        </a:lnSpc>
                        <a:spcBef>
                          <a:spcPts val="0"/>
                        </a:spcBef>
                        <a:spcAft>
                          <a:spcPts val="0"/>
                        </a:spcAft>
                        <a:buClrTx/>
                        <a:buSzTx/>
                        <a:buFontTx/>
                        <a:buNone/>
                        <a:defRPr/>
                      </a:pPr>
                      <a:r>
                        <a:rPr lang="en-US" sz="1200" b="1">
                          <a:solidFill>
                            <a:schemeClr val="tx1"/>
                          </a:solidFill>
                        </a:rPr>
                        <a:t>Alarm</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FFF00">
                        <a:alpha val="75000"/>
                      </a:srgbClr>
                    </a:solidFill>
                  </a:tcPr>
                </a:tc>
                <a:tc>
                  <a:txBody>
                    <a:bodyPr/>
                    <a:lstStyle/>
                    <a:p>
                      <a:pPr algn="ctr">
                        <a:defRPr/>
                      </a:pPr>
                      <a:r>
                        <a:rPr lang="zh-CN" sz="1200" b="1">
                          <a:solidFill>
                            <a:schemeClr val="tx1"/>
                          </a:solidFill>
                        </a:rPr>
                        <a:t>报警配置，发送终端</a:t>
                      </a:r>
                      <a:r>
                        <a:rPr lang="en-US" sz="1200" b="1">
                          <a:solidFill>
                            <a:schemeClr val="tx1"/>
                          </a:solidFill>
                        </a:rPr>
                        <a:t>…</a:t>
                      </a:r>
                      <a:endParaRPr lang="zh-CN" sz="1200" b="1">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alpha val="75000"/>
                      </a:srgbClr>
                    </a:solidFill>
                  </a:tcPr>
                </a:tc>
                <a:tc vMerge="1">
                  <a:txBody>
                    <a:bodyPr/>
                    <a:lstStyle/>
                    <a:p>
                      <a:pPr algn="ctr">
                        <a:defRPr/>
                      </a:pPr>
                      <a:endParaRPr lang="zh-CN" sz="12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50000"/>
                        <a:alpha val="75000"/>
                      </a:schemeClr>
                    </a:solidFill>
                  </a:tcPr>
                </a:tc>
              </a:tr>
            </a:tbl>
          </a:graphicData>
        </a:graphic>
      </p:graphicFrame>
      <p:sp>
        <p:nvSpPr>
          <p:cNvPr id="1763643927" name="文本框 4"/>
          <p:cNvSpPr txBox="1"/>
          <p:nvPr/>
        </p:nvSpPr>
        <p:spPr bwMode="auto">
          <a:xfrm>
            <a:off x="9159732" y="2883046"/>
            <a:ext cx="1305068" cy="1077218"/>
          </a:xfrm>
          <a:prstGeom prst="rect">
            <a:avLst/>
          </a:prstGeom>
          <a:noFill/>
        </p:spPr>
        <p:txBody>
          <a:bodyPr wrap="square" rtlCol="0">
            <a:spAutoFit/>
          </a:bodyPr>
          <a:lstStyle/>
          <a:p>
            <a:pPr>
              <a:defRPr/>
            </a:pPr>
            <a:r>
              <a:rPr lang="en-US" sz="1600">
                <a:solidFill>
                  <a:srgbClr val="0000FF"/>
                </a:solidFill>
              </a:rPr>
              <a:t>3.</a:t>
            </a:r>
            <a:r>
              <a:rPr lang="zh-CN" sz="1600">
                <a:solidFill>
                  <a:srgbClr val="0000FF"/>
                </a:solidFill>
              </a:rPr>
              <a:t>谱仪整体的工程部署版本和备份快照</a:t>
            </a:r>
          </a:p>
        </p:txBody>
      </p:sp>
      <p:sp>
        <p:nvSpPr>
          <p:cNvPr id="1735245362" name="右箭头 5"/>
          <p:cNvSpPr/>
          <p:nvPr/>
        </p:nvSpPr>
        <p:spPr bwMode="auto">
          <a:xfrm>
            <a:off x="8786957" y="3098627"/>
            <a:ext cx="337682" cy="229233"/>
          </a:xfrm>
          <a:prstGeom prst="rightArrow">
            <a:avLst>
              <a:gd name="adj1" fmla="val 50000"/>
              <a:gd name="adj2" fmla="val 553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p>
        </p:txBody>
      </p:sp>
      <p:sp>
        <p:nvSpPr>
          <p:cNvPr id="156020084" name="文本框 6"/>
          <p:cNvSpPr txBox="1"/>
          <p:nvPr/>
        </p:nvSpPr>
        <p:spPr bwMode="auto">
          <a:xfrm>
            <a:off x="4635524" y="6524584"/>
            <a:ext cx="3079508" cy="338554"/>
          </a:xfrm>
          <a:prstGeom prst="rect">
            <a:avLst/>
          </a:prstGeom>
          <a:noFill/>
        </p:spPr>
        <p:txBody>
          <a:bodyPr wrap="square" rtlCol="0">
            <a:spAutoFit/>
          </a:bodyPr>
          <a:lstStyle/>
          <a:p>
            <a:pPr>
              <a:defRPr/>
            </a:pPr>
            <a:r>
              <a:rPr lang="en-US" sz="1600">
                <a:solidFill>
                  <a:srgbClr val="0000FF"/>
                </a:solidFill>
              </a:rPr>
              <a:t>1.</a:t>
            </a:r>
            <a:r>
              <a:rPr lang="zh-CN" sz="1600">
                <a:solidFill>
                  <a:srgbClr val="0000FF"/>
                </a:solidFill>
              </a:rPr>
              <a:t>单个模组目录下对应若干实例</a:t>
            </a:r>
          </a:p>
        </p:txBody>
      </p:sp>
      <p:sp>
        <p:nvSpPr>
          <p:cNvPr id="568290483" name="下箭头 7"/>
          <p:cNvSpPr/>
          <p:nvPr/>
        </p:nvSpPr>
        <p:spPr bwMode="auto">
          <a:xfrm rot="10800000">
            <a:off x="6590001" y="1631304"/>
            <a:ext cx="170739" cy="622686"/>
          </a:xfrm>
          <a:prstGeom prst="down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p>
        </p:txBody>
      </p:sp>
      <p:sp>
        <p:nvSpPr>
          <p:cNvPr id="1816601125" name="文本框 8"/>
          <p:cNvSpPr txBox="1"/>
          <p:nvPr/>
        </p:nvSpPr>
        <p:spPr bwMode="auto">
          <a:xfrm>
            <a:off x="6760740" y="1480802"/>
            <a:ext cx="4043358" cy="338554"/>
          </a:xfrm>
          <a:prstGeom prst="rect">
            <a:avLst/>
          </a:prstGeom>
          <a:noFill/>
        </p:spPr>
        <p:txBody>
          <a:bodyPr wrap="square" rtlCol="0">
            <a:spAutoFit/>
          </a:bodyPr>
          <a:lstStyle/>
          <a:p>
            <a:pPr>
              <a:defRPr/>
            </a:pPr>
            <a:r>
              <a:rPr lang="zh-CN" sz="1600">
                <a:solidFill>
                  <a:srgbClr val="0000FF"/>
                </a:solidFill>
              </a:rPr>
              <a:t>按</a:t>
            </a:r>
            <a:r>
              <a:rPr lang="en-US" sz="1600">
                <a:solidFill>
                  <a:srgbClr val="0000FF"/>
                </a:solidFill>
              </a:rPr>
              <a:t>3</a:t>
            </a:r>
            <a:r>
              <a:rPr lang="zh-CN" sz="1600">
                <a:solidFill>
                  <a:srgbClr val="0000FF"/>
                </a:solidFill>
              </a:rPr>
              <a:t>层排序，形成开机序列和重要性层级</a:t>
            </a:r>
          </a:p>
        </p:txBody>
      </p:sp>
      <p:cxnSp>
        <p:nvCxnSpPr>
          <p:cNvPr id="2146267926" name="直接箭头连接符 9"/>
          <p:cNvCxnSpPr/>
          <p:nvPr/>
        </p:nvCxnSpPr>
        <p:spPr bwMode="auto">
          <a:xfrm>
            <a:off x="8457812" y="6144786"/>
            <a:ext cx="4496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58363223" name="文本框 10"/>
          <p:cNvSpPr txBox="1"/>
          <p:nvPr/>
        </p:nvSpPr>
        <p:spPr bwMode="auto">
          <a:xfrm>
            <a:off x="8907419" y="5636955"/>
            <a:ext cx="1732871" cy="830997"/>
          </a:xfrm>
          <a:prstGeom prst="rect">
            <a:avLst/>
          </a:prstGeom>
          <a:noFill/>
        </p:spPr>
        <p:txBody>
          <a:bodyPr wrap="square" rtlCol="0">
            <a:spAutoFit/>
          </a:bodyPr>
          <a:lstStyle/>
          <a:p>
            <a:pPr>
              <a:defRPr/>
            </a:pPr>
            <a:r>
              <a:rPr lang="en-US" sz="1600">
                <a:solidFill>
                  <a:srgbClr val="0000FF"/>
                </a:solidFill>
              </a:rPr>
              <a:t>2.</a:t>
            </a:r>
            <a:r>
              <a:rPr lang="zh-CN" sz="1600">
                <a:solidFill>
                  <a:srgbClr val="0000FF"/>
                </a:solidFill>
              </a:rPr>
              <a:t>单个实例目录关联实例工程版本</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42797395" name="标题 1"/>
          <p:cNvSpPr>
            <a:spLocks noGrp="1"/>
          </p:cNvSpPr>
          <p:nvPr>
            <p:ph type="title"/>
          </p:nvPr>
        </p:nvSpPr>
        <p:spPr bwMode="auto"/>
        <p:txBody>
          <a:bodyPr/>
          <a:lstStyle/>
          <a:p>
            <a:pPr>
              <a:defRPr/>
            </a:pPr>
            <a:r>
              <a:rPr lang="zh-CN"/>
              <a:t>结论与展望</a:t>
            </a:r>
            <a:endParaRPr/>
          </a:p>
        </p:txBody>
      </p:sp>
      <p:sp>
        <p:nvSpPr>
          <p:cNvPr id="648193541" name="内容占位符 2"/>
          <p:cNvSpPr>
            <a:spLocks noGrp="1"/>
          </p:cNvSpPr>
          <p:nvPr>
            <p:ph idx="1"/>
          </p:nvPr>
        </p:nvSpPr>
        <p:spPr bwMode="auto"/>
        <p:txBody>
          <a:bodyPr>
            <a:normAutofit/>
          </a:bodyPr>
          <a:lstStyle/>
          <a:p>
            <a:pPr>
              <a:defRPr/>
            </a:pPr>
            <a:r>
              <a:rPr lang="zh-CN" sz="2400" dirty="0"/>
              <a:t>实验模式编排、界面聚焦清晰、数据评估直观充分</a:t>
            </a:r>
            <a:r>
              <a:rPr lang="en-US" sz="2400" dirty="0"/>
              <a:t>——</a:t>
            </a:r>
            <a:r>
              <a:rPr lang="zh-CN" sz="2400" dirty="0"/>
              <a:t>实验层面的“好用”</a:t>
            </a:r>
            <a:endParaRPr lang="en-US" sz="2400" dirty="0"/>
          </a:p>
          <a:p>
            <a:pPr>
              <a:defRPr/>
            </a:pPr>
            <a:r>
              <a:rPr lang="zh-CN" sz="2400" dirty="0"/>
              <a:t>控制与数据即时交互、精确同步标签、高效异构处理算子、高性能的数据流基座与执行框架和功能模组</a:t>
            </a:r>
            <a:r>
              <a:rPr lang="en-US" sz="2400" dirty="0"/>
              <a:t>——</a:t>
            </a:r>
            <a:r>
              <a:rPr lang="zh-CN" sz="2400" dirty="0"/>
              <a:t>系统层面的优化支撑</a:t>
            </a:r>
            <a:endParaRPr lang="en-US" sz="2400" dirty="0"/>
          </a:p>
          <a:p>
            <a:pPr>
              <a:defRPr/>
            </a:pPr>
            <a:r>
              <a:rPr lang="zh-CN" sz="2400" dirty="0"/>
              <a:t>自研数据获取设备、同步标签系统、</a:t>
            </a:r>
            <a:r>
              <a:rPr lang="en-US" sz="2400" dirty="0"/>
              <a:t>TSN</a:t>
            </a:r>
            <a:r>
              <a:rPr lang="zh-CN" sz="2400" dirty="0"/>
              <a:t>网络、新的存储与传输架构。</a:t>
            </a:r>
            <a:r>
              <a:rPr lang="en-US" sz="2400" dirty="0"/>
              <a:t>——</a:t>
            </a:r>
            <a:r>
              <a:rPr lang="zh-CN" sz="2400" dirty="0"/>
              <a:t>硬件底层的实质</a:t>
            </a:r>
            <a:r>
              <a:rPr lang="zh-CN" sz="2400" dirty="0" smtClean="0"/>
              <a:t>提升</a:t>
            </a:r>
            <a:r>
              <a:rPr lang="zh-CN" altLang="en-US" sz="2400" dirty="0" smtClean="0"/>
              <a:t>基础</a:t>
            </a:r>
            <a:endParaRPr dirty="0"/>
          </a:p>
        </p:txBody>
      </p:sp>
      <p:sp>
        <p:nvSpPr>
          <p:cNvPr id="984706756" name="文本框 3"/>
          <p:cNvSpPr txBox="1"/>
          <p:nvPr/>
        </p:nvSpPr>
        <p:spPr bwMode="auto">
          <a:xfrm>
            <a:off x="1928101" y="3901716"/>
            <a:ext cx="7600692" cy="1200329"/>
          </a:xfrm>
          <a:prstGeom prst="rect">
            <a:avLst/>
          </a:prstGeom>
          <a:noFill/>
        </p:spPr>
        <p:txBody>
          <a:bodyPr wrap="square" rtlCol="0">
            <a:spAutoFit/>
          </a:bodyPr>
          <a:lstStyle/>
          <a:p>
            <a:pPr>
              <a:defRPr/>
            </a:pPr>
            <a:r>
              <a:rPr lang="zh-CN" sz="2400">
                <a:solidFill>
                  <a:srgbClr val="FF0000"/>
                </a:solidFill>
              </a:rPr>
              <a:t>相关系统的研发测试均在紧张进行，期待为</a:t>
            </a:r>
            <a:r>
              <a:rPr lang="en-US" sz="2400">
                <a:solidFill>
                  <a:srgbClr val="FF0000"/>
                </a:solidFill>
              </a:rPr>
              <a:t>CSNS2</a:t>
            </a:r>
            <a:r>
              <a:rPr lang="zh-CN" sz="2400">
                <a:solidFill>
                  <a:srgbClr val="FF0000"/>
                </a:solidFill>
              </a:rPr>
              <a:t>期和今后同类装置的实验能力演进与性能发展提供强大的助力与良好的体验，欢迎各位行业专家交流指导。</a:t>
            </a:r>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10682042" name="标题 1"/>
          <p:cNvSpPr>
            <a:spLocks noGrp="1"/>
          </p:cNvSpPr>
          <p:nvPr>
            <p:ph type="title"/>
          </p:nvPr>
        </p:nvSpPr>
        <p:spPr bwMode="auto"/>
        <p:txBody>
          <a:bodyPr/>
          <a:lstStyle/>
          <a:p>
            <a:pPr>
              <a:defRPr/>
            </a:pPr>
            <a:r>
              <a:rPr lang="en-US"/>
              <a:t>CSNS2</a:t>
            </a:r>
            <a:r>
              <a:rPr lang="zh-CN"/>
              <a:t>期谱仪介绍</a:t>
            </a:r>
            <a:endParaRPr lang="en-US"/>
          </a:p>
        </p:txBody>
      </p:sp>
      <p:pic>
        <p:nvPicPr>
          <p:cNvPr id="121295596" name="图片 3"/>
          <p:cNvPicPr>
            <a:picLocks noChangeAspect="1"/>
          </p:cNvPicPr>
          <p:nvPr/>
        </p:nvPicPr>
        <p:blipFill>
          <a:blip r:embed="rId3"/>
          <a:stretch/>
        </p:blipFill>
        <p:spPr bwMode="auto">
          <a:xfrm>
            <a:off x="4796771" y="938906"/>
            <a:ext cx="2583354" cy="1783199"/>
          </a:xfrm>
          <a:prstGeom prst="rect">
            <a:avLst/>
          </a:prstGeom>
        </p:spPr>
      </p:pic>
      <p:pic>
        <p:nvPicPr>
          <p:cNvPr id="2115271003" name="图片 4"/>
          <p:cNvPicPr>
            <a:picLocks noChangeAspect="1"/>
          </p:cNvPicPr>
          <p:nvPr/>
        </p:nvPicPr>
        <p:blipFill>
          <a:blip r:embed="rId4"/>
          <a:stretch/>
        </p:blipFill>
        <p:spPr bwMode="auto">
          <a:xfrm>
            <a:off x="7322857" y="1137875"/>
            <a:ext cx="2589697" cy="1760994"/>
          </a:xfrm>
          <a:prstGeom prst="rect">
            <a:avLst/>
          </a:prstGeom>
        </p:spPr>
      </p:pic>
      <p:pic>
        <p:nvPicPr>
          <p:cNvPr id="102522718" name="图片 5"/>
          <p:cNvPicPr/>
          <p:nvPr/>
        </p:nvPicPr>
        <p:blipFill>
          <a:blip r:embed="rId5"/>
          <a:stretch/>
        </p:blipFill>
        <p:spPr bwMode="auto">
          <a:xfrm>
            <a:off x="9977872" y="984857"/>
            <a:ext cx="2062987" cy="1894478"/>
          </a:xfrm>
          <a:prstGeom prst="rect">
            <a:avLst/>
          </a:prstGeom>
          <a:noFill/>
          <a:ln>
            <a:noFill/>
          </a:ln>
        </p:spPr>
      </p:pic>
      <p:pic>
        <p:nvPicPr>
          <p:cNvPr id="445449619" name="图片 6"/>
          <p:cNvPicPr>
            <a:picLocks noChangeAspect="1"/>
          </p:cNvPicPr>
          <p:nvPr/>
        </p:nvPicPr>
        <p:blipFill>
          <a:blip r:embed="rId6"/>
          <a:stretch/>
        </p:blipFill>
        <p:spPr bwMode="auto">
          <a:xfrm>
            <a:off x="131540" y="3711779"/>
            <a:ext cx="3239082" cy="1665048"/>
          </a:xfrm>
          <a:prstGeom prst="rect">
            <a:avLst/>
          </a:prstGeom>
        </p:spPr>
      </p:pic>
      <p:pic>
        <p:nvPicPr>
          <p:cNvPr id="2003826936" name="图片 7"/>
          <p:cNvPicPr>
            <a:picLocks noChangeAspect="1"/>
          </p:cNvPicPr>
          <p:nvPr/>
        </p:nvPicPr>
        <p:blipFill>
          <a:blip r:embed="rId7"/>
          <a:stretch/>
        </p:blipFill>
        <p:spPr bwMode="auto">
          <a:xfrm>
            <a:off x="3370622" y="3845269"/>
            <a:ext cx="2662241" cy="1507222"/>
          </a:xfrm>
          <a:prstGeom prst="rect">
            <a:avLst/>
          </a:prstGeom>
        </p:spPr>
      </p:pic>
      <p:pic>
        <p:nvPicPr>
          <p:cNvPr id="1813405632" name="图片 8"/>
          <p:cNvPicPr>
            <a:picLocks noChangeAspect="1"/>
          </p:cNvPicPr>
          <p:nvPr/>
        </p:nvPicPr>
        <p:blipFill>
          <a:blip r:embed="rId8"/>
          <a:stretch/>
        </p:blipFill>
        <p:spPr bwMode="auto">
          <a:xfrm>
            <a:off x="6425987" y="3949147"/>
            <a:ext cx="1822895" cy="1284811"/>
          </a:xfrm>
          <a:prstGeom prst="rect">
            <a:avLst/>
          </a:prstGeom>
        </p:spPr>
      </p:pic>
      <p:pic>
        <p:nvPicPr>
          <p:cNvPr id="2123927400" name="图片 9"/>
          <p:cNvPicPr>
            <a:picLocks noChangeAspect="1"/>
          </p:cNvPicPr>
          <p:nvPr/>
        </p:nvPicPr>
        <p:blipFill>
          <a:blip r:embed="rId9"/>
          <a:stretch/>
        </p:blipFill>
        <p:spPr bwMode="auto">
          <a:xfrm>
            <a:off x="8652486" y="4020232"/>
            <a:ext cx="3330929" cy="1504290"/>
          </a:xfrm>
          <a:prstGeom prst="rect">
            <a:avLst/>
          </a:prstGeom>
        </p:spPr>
      </p:pic>
      <p:sp>
        <p:nvSpPr>
          <p:cNvPr id="2074907501" name="矩形 10"/>
          <p:cNvSpPr/>
          <p:nvPr/>
        </p:nvSpPr>
        <p:spPr bwMode="auto">
          <a:xfrm>
            <a:off x="707079" y="2652710"/>
            <a:ext cx="3454502" cy="646331"/>
          </a:xfrm>
          <a:prstGeom prst="rect">
            <a:avLst/>
          </a:prstGeom>
        </p:spPr>
        <p:txBody>
          <a:bodyPr wrap="square">
            <a:spAutoFit/>
          </a:bodyPr>
          <a:lstStyle/>
          <a:p>
            <a:pPr>
              <a:defRPr/>
            </a:pPr>
            <a:r>
              <a:rPr lang="zh-CN"/>
              <a:t>液体中子反射仪，</a:t>
            </a:r>
            <a:r>
              <a:rPr lang="en-US"/>
              <a:t>3He-GEM</a:t>
            </a:r>
            <a:r>
              <a:rPr lang="zh-CN"/>
              <a:t>探测器，</a:t>
            </a:r>
            <a:r>
              <a:rPr lang="en-US"/>
              <a:t>~2050</a:t>
            </a:r>
            <a:r>
              <a:rPr lang="zh-CN"/>
              <a:t>路电子学</a:t>
            </a:r>
          </a:p>
        </p:txBody>
      </p:sp>
      <p:sp>
        <p:nvSpPr>
          <p:cNvPr id="1900027635" name="矩形 11"/>
          <p:cNvSpPr/>
          <p:nvPr/>
        </p:nvSpPr>
        <p:spPr bwMode="auto">
          <a:xfrm>
            <a:off x="4752008" y="2700836"/>
            <a:ext cx="3132304" cy="646331"/>
          </a:xfrm>
          <a:prstGeom prst="rect">
            <a:avLst/>
          </a:prstGeom>
        </p:spPr>
        <p:txBody>
          <a:bodyPr wrap="square">
            <a:spAutoFit/>
          </a:bodyPr>
          <a:lstStyle/>
          <a:p>
            <a:pPr>
              <a:defRPr/>
            </a:pPr>
            <a:r>
              <a:rPr lang="zh-CN"/>
              <a:t>冷中子直接几何非弹谱仪，</a:t>
            </a:r>
            <a:r>
              <a:rPr lang="en-US"/>
              <a:t>~232</a:t>
            </a:r>
            <a:r>
              <a:rPr lang="zh-CN"/>
              <a:t>只</a:t>
            </a:r>
            <a:r>
              <a:rPr lang="en-US"/>
              <a:t>3He</a:t>
            </a:r>
            <a:r>
              <a:rPr lang="zh-CN"/>
              <a:t>管</a:t>
            </a:r>
            <a:endParaRPr/>
          </a:p>
        </p:txBody>
      </p:sp>
      <p:pic>
        <p:nvPicPr>
          <p:cNvPr id="202824279" name="图片 12"/>
          <p:cNvPicPr>
            <a:picLocks noChangeAspect="1"/>
          </p:cNvPicPr>
          <p:nvPr/>
        </p:nvPicPr>
        <p:blipFill>
          <a:blip r:embed="rId10"/>
          <a:stretch/>
        </p:blipFill>
        <p:spPr bwMode="auto">
          <a:xfrm>
            <a:off x="452488" y="1197466"/>
            <a:ext cx="4082567" cy="1469260"/>
          </a:xfrm>
          <a:prstGeom prst="rect">
            <a:avLst/>
          </a:prstGeom>
        </p:spPr>
      </p:pic>
      <p:sp>
        <p:nvSpPr>
          <p:cNvPr id="2057186289" name="文本框 13"/>
          <p:cNvSpPr txBox="1"/>
          <p:nvPr/>
        </p:nvSpPr>
        <p:spPr bwMode="auto">
          <a:xfrm>
            <a:off x="7830733" y="2898869"/>
            <a:ext cx="4163642" cy="923330"/>
          </a:xfrm>
          <a:prstGeom prst="rect">
            <a:avLst/>
          </a:prstGeom>
          <a:noFill/>
        </p:spPr>
        <p:txBody>
          <a:bodyPr wrap="square" rtlCol="0">
            <a:spAutoFit/>
          </a:bodyPr>
          <a:lstStyle/>
          <a:p>
            <a:pPr>
              <a:defRPr/>
            </a:pPr>
            <a:r>
              <a:rPr lang="zh-CN"/>
              <a:t>逆几何分子振动谱仪，非弹性模块阵列由</a:t>
            </a:r>
            <a:r>
              <a:rPr lang="en-US"/>
              <a:t>~224</a:t>
            </a:r>
            <a:r>
              <a:rPr lang="zh-CN"/>
              <a:t>只位置灵敏</a:t>
            </a:r>
            <a:r>
              <a:rPr lang="en-US"/>
              <a:t>3He</a:t>
            </a:r>
            <a:r>
              <a:rPr lang="zh-CN"/>
              <a:t>管组成，弹性阵列为</a:t>
            </a:r>
            <a:r>
              <a:rPr lang="en-US"/>
              <a:t>~45</a:t>
            </a:r>
            <a:r>
              <a:rPr lang="zh-CN"/>
              <a:t>个单元的闪烁体</a:t>
            </a:r>
          </a:p>
        </p:txBody>
      </p:sp>
      <p:sp>
        <p:nvSpPr>
          <p:cNvPr id="1452445629" name="文本框 14"/>
          <p:cNvSpPr txBox="1"/>
          <p:nvPr/>
        </p:nvSpPr>
        <p:spPr bwMode="auto">
          <a:xfrm>
            <a:off x="452488" y="5588000"/>
            <a:ext cx="2734417" cy="646331"/>
          </a:xfrm>
          <a:prstGeom prst="rect">
            <a:avLst/>
          </a:prstGeom>
          <a:noFill/>
        </p:spPr>
        <p:txBody>
          <a:bodyPr wrap="square" rtlCol="0">
            <a:spAutoFit/>
          </a:bodyPr>
          <a:lstStyle/>
          <a:p>
            <a:pPr>
              <a:defRPr/>
            </a:pPr>
            <a:r>
              <a:rPr lang="zh-CN"/>
              <a:t>中子背散射谱仪</a:t>
            </a:r>
            <a:r>
              <a:rPr lang="en-US"/>
              <a:t>,</a:t>
            </a:r>
            <a:r>
              <a:rPr lang="zh-CN"/>
              <a:t>阵列由</a:t>
            </a:r>
            <a:r>
              <a:rPr lang="en-US"/>
              <a:t>~240</a:t>
            </a:r>
            <a:r>
              <a:rPr lang="zh-CN"/>
              <a:t>只位置灵敏</a:t>
            </a:r>
            <a:r>
              <a:rPr lang="en-US"/>
              <a:t>3He</a:t>
            </a:r>
            <a:r>
              <a:rPr lang="zh-CN"/>
              <a:t>组成</a:t>
            </a:r>
          </a:p>
        </p:txBody>
      </p:sp>
      <p:sp>
        <p:nvSpPr>
          <p:cNvPr id="720096914" name="文本框 15"/>
          <p:cNvSpPr txBox="1"/>
          <p:nvPr/>
        </p:nvSpPr>
        <p:spPr bwMode="auto">
          <a:xfrm>
            <a:off x="3370622" y="5456969"/>
            <a:ext cx="3066326" cy="646331"/>
          </a:xfrm>
          <a:prstGeom prst="rect">
            <a:avLst/>
          </a:prstGeom>
          <a:noFill/>
        </p:spPr>
        <p:txBody>
          <a:bodyPr wrap="square" rtlCol="0">
            <a:spAutoFit/>
          </a:bodyPr>
          <a:lstStyle/>
          <a:p>
            <a:pPr>
              <a:defRPr/>
            </a:pPr>
            <a:r>
              <a:rPr lang="zh-CN"/>
              <a:t>弹性漫散射中子谱仪，主探由</a:t>
            </a:r>
            <a:r>
              <a:rPr lang="en-US"/>
              <a:t>~552</a:t>
            </a:r>
            <a:r>
              <a:rPr lang="zh-CN"/>
              <a:t>只位置灵敏</a:t>
            </a:r>
            <a:r>
              <a:rPr lang="en-US"/>
              <a:t>3He</a:t>
            </a:r>
            <a:r>
              <a:rPr lang="zh-CN"/>
              <a:t>组成</a:t>
            </a:r>
            <a:endParaRPr/>
          </a:p>
        </p:txBody>
      </p:sp>
      <p:sp>
        <p:nvSpPr>
          <p:cNvPr id="1795887508" name="文本框 16"/>
          <p:cNvSpPr txBox="1"/>
          <p:nvPr/>
        </p:nvSpPr>
        <p:spPr bwMode="auto">
          <a:xfrm>
            <a:off x="6425987" y="5341331"/>
            <a:ext cx="1951001" cy="1200329"/>
          </a:xfrm>
          <a:prstGeom prst="rect">
            <a:avLst/>
          </a:prstGeom>
          <a:noFill/>
        </p:spPr>
        <p:txBody>
          <a:bodyPr wrap="square" rtlCol="0">
            <a:spAutoFit/>
          </a:bodyPr>
          <a:lstStyle/>
          <a:p>
            <a:pPr>
              <a:defRPr/>
            </a:pPr>
            <a:r>
              <a:rPr lang="zh-CN"/>
              <a:t>单晶中子衍射谱仪</a:t>
            </a:r>
            <a:r>
              <a:rPr lang="en-US"/>
              <a:t>,</a:t>
            </a:r>
            <a:r>
              <a:rPr lang="zh-CN"/>
              <a:t> 预计共排布约</a:t>
            </a:r>
            <a:r>
              <a:rPr lang="en-US"/>
              <a:t>50</a:t>
            </a:r>
            <a:r>
              <a:rPr lang="zh-CN"/>
              <a:t>个闪烁体探测器</a:t>
            </a:r>
          </a:p>
        </p:txBody>
      </p:sp>
      <p:sp>
        <p:nvSpPr>
          <p:cNvPr id="2008067994" name="文本框 17"/>
          <p:cNvSpPr txBox="1"/>
          <p:nvPr/>
        </p:nvSpPr>
        <p:spPr bwMode="auto">
          <a:xfrm>
            <a:off x="8775345" y="5650746"/>
            <a:ext cx="3085209" cy="923330"/>
          </a:xfrm>
          <a:prstGeom prst="rect">
            <a:avLst/>
          </a:prstGeom>
          <a:noFill/>
        </p:spPr>
        <p:txBody>
          <a:bodyPr wrap="square" rtlCol="0">
            <a:spAutoFit/>
          </a:bodyPr>
          <a:lstStyle/>
          <a:p>
            <a:pPr>
              <a:defRPr/>
            </a:pPr>
            <a:r>
              <a:rPr lang="zh-CN"/>
              <a:t>直接几何极化非弹谱仪，探测器阵列由</a:t>
            </a:r>
            <a:r>
              <a:rPr lang="en-US"/>
              <a:t>~192</a:t>
            </a:r>
            <a:r>
              <a:rPr lang="zh-CN"/>
              <a:t>只位置灵敏</a:t>
            </a:r>
            <a:r>
              <a:rPr lang="en-US"/>
              <a:t>3He</a:t>
            </a:r>
            <a:r>
              <a:rPr lang="zh-CN"/>
              <a:t>组成</a:t>
            </a:r>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22269539" name="标题 1"/>
          <p:cNvSpPr>
            <a:spLocks noGrp="1"/>
          </p:cNvSpPr>
          <p:nvPr>
            <p:ph type="title"/>
          </p:nvPr>
        </p:nvSpPr>
        <p:spPr bwMode="auto"/>
        <p:txBody>
          <a:bodyPr/>
          <a:lstStyle/>
          <a:p>
            <a:pPr>
              <a:defRPr/>
            </a:pPr>
            <a:r>
              <a:rPr lang="zh-CN"/>
              <a:t>装置特色与挑战</a:t>
            </a:r>
            <a:endParaRPr lang="en-US"/>
          </a:p>
        </p:txBody>
      </p:sp>
      <p:sp>
        <p:nvSpPr>
          <p:cNvPr id="743467452" name="内容占位符 2"/>
          <p:cNvSpPr>
            <a:spLocks noGrp="1"/>
          </p:cNvSpPr>
          <p:nvPr>
            <p:ph idx="1"/>
          </p:nvPr>
        </p:nvSpPr>
        <p:spPr bwMode="auto"/>
        <p:txBody>
          <a:bodyPr>
            <a:normAutofit/>
          </a:bodyPr>
          <a:lstStyle/>
          <a:p>
            <a:pPr>
              <a:defRPr/>
            </a:pPr>
            <a:r>
              <a:rPr lang="zh-CN" sz="2400"/>
              <a:t>逐步升级到</a:t>
            </a:r>
            <a:r>
              <a:rPr lang="en-US" sz="2400"/>
              <a:t>500kW</a:t>
            </a:r>
            <a:r>
              <a:rPr lang="zh-CN" sz="2400"/>
              <a:t>束流功率与更大规模的探测器，数据负载增加。</a:t>
            </a:r>
            <a:endParaRPr lang="en-US" sz="2400"/>
          </a:p>
          <a:p>
            <a:pPr>
              <a:defRPr/>
            </a:pPr>
            <a:r>
              <a:rPr lang="zh-CN" sz="2400"/>
              <a:t>成像探测器的单路高数据量，大体积图片的传输处理。</a:t>
            </a:r>
            <a:endParaRPr lang="en-US" sz="2400"/>
          </a:p>
          <a:p>
            <a:pPr>
              <a:defRPr/>
            </a:pPr>
            <a:r>
              <a:rPr lang="zh-CN" sz="2400"/>
              <a:t>自研探测器电子学的全面支持：配置调试、读出显示、数据分析和追溯。</a:t>
            </a:r>
            <a:endParaRPr lang="en-US" sz="2400"/>
          </a:p>
          <a:p>
            <a:pPr>
              <a:defRPr/>
            </a:pPr>
            <a:r>
              <a:rPr lang="zh-CN" sz="2400"/>
              <a:t>实验控制与数据更深层的即时互动：</a:t>
            </a:r>
            <a:endParaRPr lang="en-US" sz="2400"/>
          </a:p>
          <a:p>
            <a:pPr lvl="1">
              <a:defRPr/>
            </a:pPr>
            <a:r>
              <a:rPr lang="zh-CN" sz="2000"/>
              <a:t>单晶定向、样品准直等步骤参照在线数据分析结果。</a:t>
            </a:r>
            <a:endParaRPr lang="en-US" sz="2000"/>
          </a:p>
          <a:p>
            <a:pPr lvl="1">
              <a:defRPr/>
            </a:pPr>
            <a:r>
              <a:rPr lang="zh-CN" sz="2000"/>
              <a:t>应力拉伸和</a:t>
            </a:r>
            <a:r>
              <a:rPr lang="en-US" sz="2000"/>
              <a:t>CT</a:t>
            </a:r>
            <a:r>
              <a:rPr lang="zh-CN" sz="2000"/>
              <a:t>扫点拍照等实验观察批量测量点的整体曲线，现场判断决策。</a:t>
            </a:r>
            <a:endParaRPr lang="en-US" sz="2000"/>
          </a:p>
          <a:p>
            <a:pPr lvl="1">
              <a:defRPr/>
            </a:pPr>
            <a:r>
              <a:rPr lang="en-US" sz="2000"/>
              <a:t>Stopped-flow</a:t>
            </a:r>
            <a:r>
              <a:rPr lang="zh-CN" sz="2000"/>
              <a:t>等实验方法，数据与控制同步精度要求更高。</a:t>
            </a:r>
            <a:endParaRPr lang="en-US" sz="2000"/>
          </a:p>
          <a:p>
            <a:pPr lvl="1">
              <a:defRPr/>
            </a:pPr>
            <a:r>
              <a:rPr lang="zh-CN" sz="2000"/>
              <a:t>实验数据的检索与验证要求更高，即时检查数据质量。</a:t>
            </a:r>
            <a:endParaRPr lang="en-US" sz="2000"/>
          </a:p>
          <a:p>
            <a:pPr>
              <a:defRPr/>
            </a:pPr>
            <a:r>
              <a:rPr lang="zh-CN" sz="2400"/>
              <a:t>整体系统的改善：更好的人机交互，便于部署管理和运行操作。</a:t>
            </a:r>
            <a:endParaRPr lang="en-US" sz="2400"/>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3947773" name="标题 1"/>
          <p:cNvSpPr>
            <a:spLocks noGrp="1"/>
          </p:cNvSpPr>
          <p:nvPr>
            <p:ph type="title"/>
          </p:nvPr>
        </p:nvSpPr>
        <p:spPr bwMode="auto"/>
        <p:txBody>
          <a:bodyPr/>
          <a:lstStyle/>
          <a:p>
            <a:pPr>
              <a:defRPr/>
            </a:pPr>
            <a:r>
              <a:rPr lang="zh-CN"/>
              <a:t>系统目标</a:t>
            </a:r>
            <a:endParaRPr lang="en-US"/>
          </a:p>
        </p:txBody>
      </p:sp>
      <p:sp>
        <p:nvSpPr>
          <p:cNvPr id="2088561609" name="内容占位符 2"/>
          <p:cNvSpPr>
            <a:spLocks noGrp="1"/>
          </p:cNvSpPr>
          <p:nvPr>
            <p:ph idx="1"/>
          </p:nvPr>
        </p:nvSpPr>
        <p:spPr bwMode="auto"/>
        <p:txBody>
          <a:bodyPr/>
          <a:lstStyle/>
          <a:p>
            <a:pPr>
              <a:defRPr/>
            </a:pPr>
            <a:r>
              <a:rPr lang="zh-CN" sz="2400"/>
              <a:t>从一期谱仪的满足工程指标，到合作谱仪的高性能与多功能扩展，再到如今的面向实验，让用户和谱仪专家们获得“好用”。</a:t>
            </a:r>
            <a:endParaRPr lang="en-US" sz="2400"/>
          </a:p>
          <a:p>
            <a:pPr marL="0" indent="0">
              <a:buNone/>
              <a:defRPr/>
            </a:pPr>
            <a:endParaRPr lang="en-US"/>
          </a:p>
        </p:txBody>
      </p:sp>
      <p:sp>
        <p:nvSpPr>
          <p:cNvPr id="240351915" name="文本框 3"/>
          <p:cNvSpPr txBox="1"/>
          <p:nvPr/>
        </p:nvSpPr>
        <p:spPr bwMode="auto">
          <a:xfrm>
            <a:off x="977213" y="5884575"/>
            <a:ext cx="2367735" cy="584775"/>
          </a:xfrm>
          <a:prstGeom prst="rect">
            <a:avLst/>
          </a:prstGeom>
          <a:noFill/>
        </p:spPr>
        <p:txBody>
          <a:bodyPr wrap="square" rtlCol="0">
            <a:spAutoFit/>
          </a:bodyPr>
          <a:lstStyle/>
          <a:p>
            <a:pPr>
              <a:defRPr/>
            </a:pPr>
            <a:r>
              <a:rPr lang="zh-CN" sz="1600"/>
              <a:t>第一代解决有无：</a:t>
            </a:r>
            <a:endParaRPr lang="en-US" sz="1600"/>
          </a:p>
          <a:p>
            <a:pPr>
              <a:defRPr/>
            </a:pPr>
            <a:r>
              <a:rPr lang="zh-CN" sz="1600"/>
              <a:t>文件传输，实验可做</a:t>
            </a:r>
            <a:endParaRPr/>
          </a:p>
        </p:txBody>
      </p:sp>
      <p:sp>
        <p:nvSpPr>
          <p:cNvPr id="42834413" name="矩形 4"/>
          <p:cNvSpPr/>
          <p:nvPr/>
        </p:nvSpPr>
        <p:spPr bwMode="auto">
          <a:xfrm>
            <a:off x="4288041" y="5811152"/>
            <a:ext cx="2743217" cy="830997"/>
          </a:xfrm>
          <a:prstGeom prst="rect">
            <a:avLst/>
          </a:prstGeom>
        </p:spPr>
        <p:txBody>
          <a:bodyPr wrap="square">
            <a:spAutoFit/>
          </a:bodyPr>
          <a:lstStyle/>
          <a:p>
            <a:pPr>
              <a:defRPr/>
            </a:pPr>
            <a:r>
              <a:rPr lang="zh-CN" sz="1600"/>
              <a:t>第二代解决性能：</a:t>
            </a:r>
            <a:endParaRPr lang="en-US" sz="1600"/>
          </a:p>
          <a:p>
            <a:pPr>
              <a:defRPr/>
            </a:pPr>
            <a:r>
              <a:rPr lang="zh-CN" sz="1600"/>
              <a:t>数据流传输，高效可靠，高吞吐高并发</a:t>
            </a:r>
            <a:endParaRPr/>
          </a:p>
        </p:txBody>
      </p:sp>
      <p:sp>
        <p:nvSpPr>
          <p:cNvPr id="1551541080" name="矩形 5"/>
          <p:cNvSpPr/>
          <p:nvPr/>
        </p:nvSpPr>
        <p:spPr bwMode="auto">
          <a:xfrm>
            <a:off x="8282056" y="4747110"/>
            <a:ext cx="2743217" cy="830997"/>
          </a:xfrm>
          <a:prstGeom prst="rect">
            <a:avLst/>
          </a:prstGeom>
        </p:spPr>
        <p:txBody>
          <a:bodyPr wrap="square">
            <a:spAutoFit/>
          </a:bodyPr>
          <a:lstStyle/>
          <a:p>
            <a:pPr>
              <a:defRPr/>
            </a:pPr>
            <a:r>
              <a:rPr lang="zh-CN" sz="1600"/>
              <a:t>第三代应该是迈向好用：</a:t>
            </a:r>
            <a:endParaRPr lang="en-US" sz="1600"/>
          </a:p>
          <a:p>
            <a:pPr>
              <a:defRPr/>
            </a:pPr>
            <a:r>
              <a:rPr lang="zh-CN" sz="1600"/>
              <a:t>面向用户，面向实验，承接物理，完备功能</a:t>
            </a:r>
            <a:endParaRPr/>
          </a:p>
        </p:txBody>
      </p:sp>
      <p:pic>
        <p:nvPicPr>
          <p:cNvPr id="1669726913" name="图片 6"/>
          <p:cNvPicPr>
            <a:picLocks noChangeAspect="1"/>
          </p:cNvPicPr>
          <p:nvPr/>
        </p:nvPicPr>
        <p:blipFill>
          <a:blip r:embed="rId3"/>
          <a:stretch/>
        </p:blipFill>
        <p:spPr bwMode="auto">
          <a:xfrm>
            <a:off x="1083191" y="2387370"/>
            <a:ext cx="2221399" cy="1482784"/>
          </a:xfrm>
          <a:prstGeom prst="rect">
            <a:avLst/>
          </a:prstGeom>
        </p:spPr>
      </p:pic>
      <p:pic>
        <p:nvPicPr>
          <p:cNvPr id="924524685" name="图片 7"/>
          <p:cNvPicPr>
            <a:picLocks noChangeAspect="1"/>
          </p:cNvPicPr>
          <p:nvPr/>
        </p:nvPicPr>
        <p:blipFill>
          <a:blip r:embed="rId4"/>
          <a:stretch/>
        </p:blipFill>
        <p:spPr bwMode="auto">
          <a:xfrm>
            <a:off x="1055077" y="3943549"/>
            <a:ext cx="2229714" cy="1792611"/>
          </a:xfrm>
          <a:prstGeom prst="rect">
            <a:avLst/>
          </a:prstGeom>
        </p:spPr>
      </p:pic>
      <p:pic>
        <p:nvPicPr>
          <p:cNvPr id="1452057498" name="图片 8"/>
          <p:cNvPicPr>
            <a:picLocks noChangeAspect="1"/>
          </p:cNvPicPr>
          <p:nvPr/>
        </p:nvPicPr>
        <p:blipFill>
          <a:blip r:embed="rId5"/>
          <a:stretch/>
        </p:blipFill>
        <p:spPr bwMode="auto">
          <a:xfrm>
            <a:off x="4412360" y="4135048"/>
            <a:ext cx="2265656" cy="1563030"/>
          </a:xfrm>
          <a:prstGeom prst="rect">
            <a:avLst/>
          </a:prstGeom>
          <a:noFill/>
          <a:ln w="9525">
            <a:solidFill>
              <a:srgbClr val="000000"/>
            </a:solidFill>
            <a:prstDash val="dash"/>
            <a:miter lim="800000"/>
            <a:headEnd/>
            <a:tailEnd/>
          </a:ln>
        </p:spPr>
      </p:pic>
      <p:pic>
        <p:nvPicPr>
          <p:cNvPr id="1084072991" name="图片 9"/>
          <p:cNvPicPr>
            <a:picLocks noChangeAspect="1"/>
          </p:cNvPicPr>
          <p:nvPr/>
        </p:nvPicPr>
        <p:blipFill>
          <a:blip r:embed="rId6"/>
          <a:stretch/>
        </p:blipFill>
        <p:spPr bwMode="auto">
          <a:xfrm>
            <a:off x="4412360" y="2174590"/>
            <a:ext cx="2221399" cy="1768959"/>
          </a:xfrm>
          <a:prstGeom prst="rect">
            <a:avLst/>
          </a:prstGeom>
        </p:spPr>
      </p:pic>
      <p:sp>
        <p:nvSpPr>
          <p:cNvPr id="268340874" name="右箭头 11"/>
          <p:cNvSpPr/>
          <p:nvPr/>
        </p:nvSpPr>
        <p:spPr bwMode="auto">
          <a:xfrm>
            <a:off x="7259387" y="3870154"/>
            <a:ext cx="416847" cy="336860"/>
          </a:xfrm>
          <a:prstGeom prst="rightArrow">
            <a:avLst>
              <a:gd name="adj1" fmla="val 50000"/>
              <a:gd name="adj2"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614030849" name="矩形 12"/>
          <p:cNvSpPr/>
          <p:nvPr/>
        </p:nvSpPr>
        <p:spPr bwMode="auto">
          <a:xfrm>
            <a:off x="8358333" y="3500580"/>
            <a:ext cx="2313367" cy="10760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9600" b="1">
                <a:solidFill>
                  <a:srgbClr val="FF0000"/>
                </a:solidFill>
              </a:rPr>
              <a:t> ？</a:t>
            </a:r>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72246465" name="标题 1"/>
          <p:cNvSpPr>
            <a:spLocks noGrp="1"/>
          </p:cNvSpPr>
          <p:nvPr>
            <p:ph type="title"/>
          </p:nvPr>
        </p:nvSpPr>
        <p:spPr bwMode="auto"/>
        <p:txBody>
          <a:bodyPr/>
          <a:lstStyle/>
          <a:p>
            <a:pPr>
              <a:defRPr/>
            </a:pPr>
            <a:r>
              <a:rPr lang="zh-CN"/>
              <a:t>系统目标</a:t>
            </a:r>
            <a:endParaRPr lang="en-US"/>
          </a:p>
        </p:txBody>
      </p:sp>
      <p:sp>
        <p:nvSpPr>
          <p:cNvPr id="1675243008" name="内容占位符 2"/>
          <p:cNvSpPr>
            <a:spLocks noGrp="1"/>
          </p:cNvSpPr>
          <p:nvPr>
            <p:ph idx="1"/>
          </p:nvPr>
        </p:nvSpPr>
        <p:spPr bwMode="auto"/>
        <p:txBody>
          <a:bodyPr/>
          <a:lstStyle/>
          <a:p>
            <a:pPr>
              <a:defRPr/>
            </a:pPr>
            <a:r>
              <a:rPr lang="zh-CN" sz="2400"/>
              <a:t>如何实现好用：</a:t>
            </a:r>
            <a:endParaRPr lang="en-US" sz="2400"/>
          </a:p>
          <a:p>
            <a:pPr lvl="1">
              <a:defRPr/>
            </a:pPr>
            <a:r>
              <a:rPr lang="zh-CN" sz="2000"/>
              <a:t>交互操作对接实验，每个实验模式按照总分层级提供交互界面，用户可在聚焦的界面中完成</a:t>
            </a:r>
            <a:r>
              <a:rPr lang="zh-CN" sz="2000">
                <a:solidFill>
                  <a:srgbClr val="FF0000"/>
                </a:solidFill>
              </a:rPr>
              <a:t>全程操作</a:t>
            </a:r>
            <a:r>
              <a:rPr lang="zh-CN" sz="2000"/>
              <a:t>和</a:t>
            </a:r>
            <a:r>
              <a:rPr lang="zh-CN" sz="2000">
                <a:solidFill>
                  <a:srgbClr val="FF0000"/>
                </a:solidFill>
              </a:rPr>
              <a:t>即时获取相关信息反馈</a:t>
            </a:r>
            <a:r>
              <a:rPr lang="zh-CN" sz="2000"/>
              <a:t>。</a:t>
            </a:r>
            <a:endParaRPr lang="en-US" sz="2000"/>
          </a:p>
          <a:p>
            <a:pPr lvl="1">
              <a:defRPr/>
            </a:pPr>
            <a:r>
              <a:rPr lang="zh-CN" sz="2000">
                <a:solidFill>
                  <a:srgbClr val="FF0000"/>
                </a:solidFill>
              </a:rPr>
              <a:t>实验可编排</a:t>
            </a:r>
            <a:r>
              <a:rPr lang="zh-CN" sz="2000"/>
              <a:t>，包括调度设备与数据处理，用户</a:t>
            </a:r>
            <a:r>
              <a:rPr lang="zh-CN" sz="2000">
                <a:solidFill>
                  <a:srgbClr val="FF0000"/>
                </a:solidFill>
              </a:rPr>
              <a:t>现场组织实现实验思路</a:t>
            </a:r>
            <a:r>
              <a:rPr lang="zh-CN" sz="2000"/>
              <a:t>。</a:t>
            </a:r>
            <a:endParaRPr lang="en-US" sz="2000"/>
          </a:p>
          <a:p>
            <a:pPr lvl="1">
              <a:defRPr/>
            </a:pPr>
            <a:r>
              <a:rPr lang="zh-CN" sz="2000"/>
              <a:t>执行框架支持编排实验与即时交互，要提供足够的实时处理能力，以及涵盖主要实验方法所需的处理模块，规范调度与数据接口。</a:t>
            </a:r>
            <a:endParaRPr lang="en-US" sz="2000"/>
          </a:p>
          <a:p>
            <a:pPr lvl="1">
              <a:defRPr/>
            </a:pPr>
            <a:r>
              <a:rPr lang="zh-CN" sz="2000"/>
              <a:t>具体软硬件实现高效能，针对中子数据特征，优化存储与并发计算效率。</a:t>
            </a:r>
            <a:endParaRPr lang="en-US" sz="2000"/>
          </a:p>
          <a:p>
            <a:pPr>
              <a:defRPr/>
            </a:pPr>
            <a:endParaRPr lang="en-US"/>
          </a:p>
        </p:txBody>
      </p:sp>
      <p:sp>
        <p:nvSpPr>
          <p:cNvPr id="563041754" name="圆角矩形 3"/>
          <p:cNvSpPr/>
          <p:nvPr/>
        </p:nvSpPr>
        <p:spPr bwMode="auto">
          <a:xfrm>
            <a:off x="1527175" y="4387850"/>
            <a:ext cx="2406650" cy="1282700"/>
          </a:xfrm>
          <a:prstGeom prst="roundRect">
            <a:avLst>
              <a:gd name="adj" fmla="val 111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51895518" name="矩形 4"/>
          <p:cNvSpPr/>
          <p:nvPr/>
        </p:nvSpPr>
        <p:spPr bwMode="auto">
          <a:xfrm>
            <a:off x="1654175" y="4578350"/>
            <a:ext cx="558800" cy="927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实验设置</a:t>
            </a:r>
            <a:endParaRPr lang="en-US" sz="1400">
              <a:solidFill>
                <a:schemeClr val="tx1"/>
              </a:solidFill>
            </a:endParaRPr>
          </a:p>
        </p:txBody>
      </p:sp>
      <p:sp>
        <p:nvSpPr>
          <p:cNvPr id="1053113894" name="矩形 5"/>
          <p:cNvSpPr/>
          <p:nvPr/>
        </p:nvSpPr>
        <p:spPr bwMode="auto">
          <a:xfrm>
            <a:off x="2339975" y="4578350"/>
            <a:ext cx="1441449" cy="539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数据显示反馈</a:t>
            </a:r>
            <a:endParaRPr lang="en-US" sz="1400">
              <a:solidFill>
                <a:schemeClr val="tx1"/>
              </a:solidFill>
            </a:endParaRPr>
          </a:p>
        </p:txBody>
      </p:sp>
      <p:sp>
        <p:nvSpPr>
          <p:cNvPr id="817082503" name="矩形 6"/>
          <p:cNvSpPr/>
          <p:nvPr/>
        </p:nvSpPr>
        <p:spPr bwMode="auto">
          <a:xfrm>
            <a:off x="2339975" y="5264150"/>
            <a:ext cx="1441449" cy="241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操作交互</a:t>
            </a:r>
            <a:endParaRPr lang="en-US" sz="1400">
              <a:solidFill>
                <a:schemeClr val="tx1"/>
              </a:solidFill>
            </a:endParaRPr>
          </a:p>
        </p:txBody>
      </p:sp>
      <p:sp>
        <p:nvSpPr>
          <p:cNvPr id="647972445" name="右箭头 7"/>
          <p:cNvSpPr/>
          <p:nvPr/>
        </p:nvSpPr>
        <p:spPr bwMode="auto">
          <a:xfrm>
            <a:off x="4108450" y="4870450"/>
            <a:ext cx="438149" cy="31750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65985658" name="矩形 8"/>
          <p:cNvSpPr/>
          <p:nvPr/>
        </p:nvSpPr>
        <p:spPr bwMode="auto">
          <a:xfrm>
            <a:off x="4718050" y="4670425"/>
            <a:ext cx="2032000" cy="679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运行脚本：模板加载、编排配置、模组调度</a:t>
            </a:r>
            <a:endParaRPr lang="en-US" sz="1400">
              <a:solidFill>
                <a:schemeClr val="tx1"/>
              </a:solidFill>
            </a:endParaRPr>
          </a:p>
        </p:txBody>
      </p:sp>
      <p:sp>
        <p:nvSpPr>
          <p:cNvPr id="832335697" name="矩形 9"/>
          <p:cNvSpPr/>
          <p:nvPr/>
        </p:nvSpPr>
        <p:spPr bwMode="auto">
          <a:xfrm>
            <a:off x="7534275" y="4670425"/>
            <a:ext cx="2032000" cy="679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执行框架：调度设备控制与数据处理，即时交互</a:t>
            </a:r>
            <a:endParaRPr lang="en-US" sz="1400">
              <a:solidFill>
                <a:schemeClr val="tx1"/>
              </a:solidFill>
            </a:endParaRPr>
          </a:p>
        </p:txBody>
      </p:sp>
      <p:sp>
        <p:nvSpPr>
          <p:cNvPr id="901342811" name="右箭头 10"/>
          <p:cNvSpPr/>
          <p:nvPr/>
        </p:nvSpPr>
        <p:spPr bwMode="auto">
          <a:xfrm>
            <a:off x="6915150" y="4870450"/>
            <a:ext cx="438149" cy="31750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cxnSp>
        <p:nvCxnSpPr>
          <p:cNvPr id="976341684" name="肘形连接符 12"/>
          <p:cNvCxnSpPr>
            <a:stCxn id="832335697" idx="0"/>
            <a:endCxn id="563041754" idx="0"/>
          </p:cNvCxnSpPr>
          <p:nvPr/>
        </p:nvCxnSpPr>
        <p:spPr bwMode="auto">
          <a:xfrm rot="16199999" flipV="1">
            <a:off x="5499101" y="1619250"/>
            <a:ext cx="282575" cy="5819775"/>
          </a:xfrm>
          <a:prstGeom prst="bentConnector3">
            <a:avLst>
              <a:gd name="adj1" fmla="val 180899"/>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787287" name="矩形 16"/>
          <p:cNvSpPr/>
          <p:nvPr/>
        </p:nvSpPr>
        <p:spPr bwMode="auto">
          <a:xfrm>
            <a:off x="6542397" y="5798342"/>
            <a:ext cx="1217612" cy="6024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软硬件模组</a:t>
            </a:r>
            <a:endParaRPr lang="en-US" sz="1400">
              <a:solidFill>
                <a:schemeClr val="tx1"/>
              </a:solidFill>
            </a:endParaRPr>
          </a:p>
        </p:txBody>
      </p:sp>
      <p:sp>
        <p:nvSpPr>
          <p:cNvPr id="1509342629" name="矩形 17"/>
          <p:cNvSpPr/>
          <p:nvPr/>
        </p:nvSpPr>
        <p:spPr bwMode="auto">
          <a:xfrm>
            <a:off x="8017185" y="5798342"/>
            <a:ext cx="1217612" cy="6024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软硬件模组</a:t>
            </a:r>
            <a:endParaRPr lang="en-US" sz="1400">
              <a:solidFill>
                <a:schemeClr val="tx1"/>
              </a:solidFill>
            </a:endParaRPr>
          </a:p>
        </p:txBody>
      </p:sp>
      <p:sp>
        <p:nvSpPr>
          <p:cNvPr id="601935199" name="矩形 18"/>
          <p:cNvSpPr/>
          <p:nvPr/>
        </p:nvSpPr>
        <p:spPr bwMode="auto">
          <a:xfrm>
            <a:off x="9555631" y="5798342"/>
            <a:ext cx="1217612" cy="6024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400">
                <a:solidFill>
                  <a:schemeClr val="tx1"/>
                </a:solidFill>
              </a:rPr>
              <a:t>软硬件模组</a:t>
            </a:r>
            <a:endParaRPr lang="en-US" sz="1400">
              <a:solidFill>
                <a:schemeClr val="tx1"/>
              </a:solidFill>
            </a:endParaRPr>
          </a:p>
        </p:txBody>
      </p:sp>
      <p:cxnSp>
        <p:nvCxnSpPr>
          <p:cNvPr id="2026005602" name="直接箭头连接符 20"/>
          <p:cNvCxnSpPr>
            <a:stCxn id="832335697" idx="2"/>
            <a:endCxn id="121787287" idx="0"/>
          </p:cNvCxnSpPr>
          <p:nvPr/>
        </p:nvCxnSpPr>
        <p:spPr bwMode="auto">
          <a:xfrm flipH="1">
            <a:off x="7151203" y="5349875"/>
            <a:ext cx="1399072" cy="448468"/>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206273" name="直接箭头连接符 21"/>
          <p:cNvCxnSpPr>
            <a:stCxn id="832335697" idx="2"/>
            <a:endCxn id="1509342629" idx="0"/>
          </p:cNvCxnSpPr>
          <p:nvPr/>
        </p:nvCxnSpPr>
        <p:spPr bwMode="auto">
          <a:xfrm>
            <a:off x="8550275" y="5349875"/>
            <a:ext cx="75716" cy="448468"/>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4204753" name="直接箭头连接符 24"/>
          <p:cNvCxnSpPr>
            <a:stCxn id="832335697" idx="2"/>
            <a:endCxn id="601935199" idx="0"/>
          </p:cNvCxnSpPr>
          <p:nvPr/>
        </p:nvCxnSpPr>
        <p:spPr bwMode="auto">
          <a:xfrm>
            <a:off x="8550275" y="5349875"/>
            <a:ext cx="1614162" cy="448468"/>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78710544" name="矩形 24"/>
          <p:cNvSpPr/>
          <p:nvPr/>
        </p:nvSpPr>
        <p:spPr bwMode="auto">
          <a:xfrm>
            <a:off x="141287" y="1075927"/>
            <a:ext cx="2155825" cy="1477328"/>
          </a:xfrm>
          <a:prstGeom prst="rect">
            <a:avLst/>
          </a:prstGeom>
        </p:spPr>
        <p:txBody>
          <a:bodyPr wrap="square">
            <a:spAutoFit/>
          </a:bodyPr>
          <a:lstStyle/>
          <a:p>
            <a:pPr>
              <a:defRPr/>
            </a:pPr>
            <a:r>
              <a:rPr lang="zh-CN"/>
              <a:t>从交互层面自上而下，对执行框架进行调整升级与功能扩展，再对数据基座优化改进。</a:t>
            </a:r>
            <a:endParaRPr lang="en-US"/>
          </a:p>
        </p:txBody>
      </p:sp>
      <p:sp>
        <p:nvSpPr>
          <p:cNvPr id="1651793296" name="标题 1"/>
          <p:cNvSpPr>
            <a:spLocks noGrp="1"/>
          </p:cNvSpPr>
          <p:nvPr>
            <p:ph type="title"/>
          </p:nvPr>
        </p:nvSpPr>
        <p:spPr bwMode="auto"/>
        <p:txBody>
          <a:bodyPr/>
          <a:lstStyle/>
          <a:p>
            <a:pPr>
              <a:defRPr/>
            </a:pPr>
            <a:r>
              <a:rPr lang="zh-CN"/>
              <a:t>系统设计与功能概况</a:t>
            </a:r>
            <a:endParaRPr lang="en-US"/>
          </a:p>
        </p:txBody>
      </p:sp>
      <p:sp>
        <p:nvSpPr>
          <p:cNvPr id="839936555" name="矩形 3"/>
          <p:cNvSpPr/>
          <p:nvPr/>
        </p:nvSpPr>
        <p:spPr bwMode="auto">
          <a:xfrm>
            <a:off x="2876550" y="1257300"/>
            <a:ext cx="2971800" cy="11112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solidFill>
                  <a:schemeClr val="tx1"/>
                </a:solidFill>
              </a:rPr>
              <a:t>数据交互：在线监测、调试追溯、分析显示、状态报警</a:t>
            </a:r>
            <a:endParaRPr lang="en-US">
              <a:solidFill>
                <a:schemeClr val="tx1"/>
              </a:solidFill>
            </a:endParaRPr>
          </a:p>
        </p:txBody>
      </p:sp>
      <p:sp>
        <p:nvSpPr>
          <p:cNvPr id="1574478535" name="矩形 4"/>
          <p:cNvSpPr/>
          <p:nvPr/>
        </p:nvSpPr>
        <p:spPr bwMode="auto">
          <a:xfrm>
            <a:off x="6927850" y="1257300"/>
            <a:ext cx="2971800" cy="11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solidFill>
                  <a:schemeClr val="tx1"/>
                </a:solidFill>
              </a:rPr>
              <a:t>控制交互：实验编排和设备控制</a:t>
            </a:r>
            <a:endParaRPr lang="en-US">
              <a:solidFill>
                <a:schemeClr val="tx1"/>
              </a:solidFill>
            </a:endParaRPr>
          </a:p>
        </p:txBody>
      </p:sp>
      <p:cxnSp>
        <p:nvCxnSpPr>
          <p:cNvPr id="679712989" name="直接连接符 6"/>
          <p:cNvCxnSpPr/>
          <p:nvPr/>
        </p:nvCxnSpPr>
        <p:spPr bwMode="auto">
          <a:xfrm flipV="1">
            <a:off x="1212850" y="2591355"/>
            <a:ext cx="10471150" cy="5795"/>
          </a:xfrm>
          <a:prstGeom prst="line">
            <a:avLst/>
          </a:prstGeom>
        </p:spPr>
        <p:style>
          <a:lnRef idx="1">
            <a:schemeClr val="accent1"/>
          </a:lnRef>
          <a:fillRef idx="0">
            <a:schemeClr val="accent1"/>
          </a:fillRef>
          <a:effectRef idx="0">
            <a:schemeClr val="accent1"/>
          </a:effectRef>
          <a:fontRef idx="minor">
            <a:schemeClr val="tx1"/>
          </a:fontRef>
        </p:style>
      </p:cxnSp>
      <p:sp>
        <p:nvSpPr>
          <p:cNvPr id="283057609" name="上下箭头 8"/>
          <p:cNvSpPr/>
          <p:nvPr/>
        </p:nvSpPr>
        <p:spPr bwMode="auto">
          <a:xfrm>
            <a:off x="8147050" y="2393950"/>
            <a:ext cx="165100" cy="381000"/>
          </a:xfrm>
          <a:prstGeom prst="up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575424975" name="上下箭头 9"/>
          <p:cNvSpPr/>
          <p:nvPr/>
        </p:nvSpPr>
        <p:spPr bwMode="auto">
          <a:xfrm>
            <a:off x="4279900" y="2387600"/>
            <a:ext cx="165100" cy="381000"/>
          </a:xfrm>
          <a:prstGeom prst="up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881139469" name="矩形 7"/>
          <p:cNvSpPr/>
          <p:nvPr/>
        </p:nvSpPr>
        <p:spPr bwMode="auto">
          <a:xfrm>
            <a:off x="3203575" y="2795111"/>
            <a:ext cx="2317750" cy="111125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solidFill>
                  <a:schemeClr val="tx1"/>
                </a:solidFill>
              </a:rPr>
              <a:t>实时数据处理</a:t>
            </a:r>
            <a:endParaRPr lang="en-US">
              <a:solidFill>
                <a:schemeClr val="tx1"/>
              </a:solidFill>
            </a:endParaRPr>
          </a:p>
        </p:txBody>
      </p:sp>
      <p:sp>
        <p:nvSpPr>
          <p:cNvPr id="1788109069" name="矩形 10"/>
          <p:cNvSpPr/>
          <p:nvPr/>
        </p:nvSpPr>
        <p:spPr bwMode="auto">
          <a:xfrm>
            <a:off x="7067550" y="2800350"/>
            <a:ext cx="2324100" cy="111125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solidFill>
                  <a:schemeClr val="tx1"/>
                </a:solidFill>
              </a:rPr>
              <a:t>调度执行</a:t>
            </a:r>
            <a:endParaRPr lang="en-US">
              <a:solidFill>
                <a:schemeClr val="tx1"/>
              </a:solidFill>
            </a:endParaRPr>
          </a:p>
        </p:txBody>
      </p:sp>
      <p:sp>
        <p:nvSpPr>
          <p:cNvPr id="920539104" name="左右箭头 2"/>
          <p:cNvSpPr/>
          <p:nvPr/>
        </p:nvSpPr>
        <p:spPr bwMode="auto">
          <a:xfrm>
            <a:off x="5715000" y="3216275"/>
            <a:ext cx="1212850" cy="317500"/>
          </a:xfrm>
          <a:prstGeom prst="leftRightArrow">
            <a:avLst>
              <a:gd name="adj1" fmla="val 50000"/>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60447312" name="圆角矩形 5"/>
          <p:cNvSpPr/>
          <p:nvPr/>
        </p:nvSpPr>
        <p:spPr bwMode="auto">
          <a:xfrm>
            <a:off x="1289050" y="4368800"/>
            <a:ext cx="10477500" cy="701675"/>
          </a:xfrm>
          <a:prstGeom prst="roundRect">
            <a:avLst>
              <a:gd name="adj" fmla="val 16667"/>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solidFill>
                  <a:schemeClr val="tx1"/>
                </a:solidFill>
              </a:rPr>
              <a:t>分布式数据流平台</a:t>
            </a:r>
            <a:endParaRPr lang="en-US">
              <a:solidFill>
                <a:schemeClr val="tx1"/>
              </a:solidFill>
            </a:endParaRPr>
          </a:p>
        </p:txBody>
      </p:sp>
      <p:sp>
        <p:nvSpPr>
          <p:cNvPr id="1679440944" name="上下箭头 11"/>
          <p:cNvSpPr/>
          <p:nvPr/>
        </p:nvSpPr>
        <p:spPr bwMode="auto">
          <a:xfrm>
            <a:off x="4279900" y="3949700"/>
            <a:ext cx="165100" cy="381000"/>
          </a:xfrm>
          <a:prstGeom prst="up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51848423" name="矩形 12"/>
          <p:cNvSpPr/>
          <p:nvPr/>
        </p:nvSpPr>
        <p:spPr bwMode="auto">
          <a:xfrm>
            <a:off x="1581150" y="2800350"/>
            <a:ext cx="1085850" cy="111125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solidFill>
                  <a:schemeClr val="tx1"/>
                </a:solidFill>
              </a:rPr>
              <a:t>数据读出转化</a:t>
            </a:r>
            <a:endParaRPr lang="en-US">
              <a:solidFill>
                <a:schemeClr val="tx1"/>
              </a:solidFill>
            </a:endParaRPr>
          </a:p>
        </p:txBody>
      </p:sp>
      <p:sp>
        <p:nvSpPr>
          <p:cNvPr id="1336771858" name="下箭头 13"/>
          <p:cNvSpPr/>
          <p:nvPr/>
        </p:nvSpPr>
        <p:spPr bwMode="auto">
          <a:xfrm>
            <a:off x="2089150" y="3949700"/>
            <a:ext cx="165100" cy="381000"/>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834667592" name="下箭头 14"/>
          <p:cNvSpPr/>
          <p:nvPr/>
        </p:nvSpPr>
        <p:spPr bwMode="auto">
          <a:xfrm>
            <a:off x="8147050" y="3949700"/>
            <a:ext cx="165100" cy="381000"/>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42796420" name="矩形 16"/>
          <p:cNvSpPr/>
          <p:nvPr/>
        </p:nvSpPr>
        <p:spPr bwMode="auto">
          <a:xfrm>
            <a:off x="10267950" y="2801461"/>
            <a:ext cx="1085850" cy="11112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solidFill>
                  <a:schemeClr val="tx1"/>
                </a:solidFill>
              </a:rPr>
              <a:t>设备控制</a:t>
            </a:r>
            <a:endParaRPr lang="en-US">
              <a:solidFill>
                <a:schemeClr val="tx1"/>
              </a:solidFill>
            </a:endParaRPr>
          </a:p>
        </p:txBody>
      </p:sp>
      <p:sp>
        <p:nvSpPr>
          <p:cNvPr id="1932579199" name="文本框 17"/>
          <p:cNvSpPr txBox="1"/>
          <p:nvPr/>
        </p:nvSpPr>
        <p:spPr bwMode="auto">
          <a:xfrm>
            <a:off x="1676400" y="5281136"/>
            <a:ext cx="9131300" cy="1200329"/>
          </a:xfrm>
          <a:prstGeom prst="rect">
            <a:avLst/>
          </a:prstGeom>
          <a:noFill/>
        </p:spPr>
        <p:txBody>
          <a:bodyPr wrap="square" rtlCol="0">
            <a:spAutoFit/>
          </a:bodyPr>
          <a:lstStyle/>
          <a:p>
            <a:pPr>
              <a:defRPr/>
            </a:pPr>
            <a:r>
              <a:rPr lang="en-US"/>
              <a:t>1. </a:t>
            </a:r>
            <a:r>
              <a:rPr lang="zh-CN"/>
              <a:t>交互方式：可编排的数据处理与实验控制，既可以由专业组提供实验方案的模板，又开放给谱仪专家进行编排调节，及时应用新思路组织实验调度与数据处理。</a:t>
            </a:r>
            <a:endParaRPr lang="en-US"/>
          </a:p>
          <a:p>
            <a:pPr>
              <a:defRPr/>
            </a:pPr>
            <a:r>
              <a:rPr lang="en-US"/>
              <a:t>2. </a:t>
            </a:r>
            <a:r>
              <a:rPr lang="zh-CN"/>
              <a:t>执行框架：打通控制与数据的实时交互，更完善的支持现场观察实验状态和控制调度。</a:t>
            </a:r>
            <a:endParaRPr lang="en-US"/>
          </a:p>
          <a:p>
            <a:pPr>
              <a:defRPr/>
            </a:pPr>
            <a:r>
              <a:rPr lang="en-US"/>
              <a:t>3. </a:t>
            </a:r>
            <a:r>
              <a:rPr lang="zh-CN"/>
              <a:t>数据基座：针对实验数据特征进一步优化，提升读出、传输与处理能力，以及可靠性。</a:t>
            </a:r>
            <a:endParaRPr lang="en-US"/>
          </a:p>
        </p:txBody>
      </p:sp>
      <p:cxnSp>
        <p:nvCxnSpPr>
          <p:cNvPr id="1053041727" name="直接连接符 18"/>
          <p:cNvCxnSpPr/>
          <p:nvPr/>
        </p:nvCxnSpPr>
        <p:spPr bwMode="auto">
          <a:xfrm flipV="1">
            <a:off x="1219200" y="4125436"/>
            <a:ext cx="10471150" cy="40165"/>
          </a:xfrm>
          <a:prstGeom prst="line">
            <a:avLst/>
          </a:prstGeom>
        </p:spPr>
        <p:style>
          <a:lnRef idx="1">
            <a:schemeClr val="accent1"/>
          </a:lnRef>
          <a:fillRef idx="0">
            <a:schemeClr val="accent1"/>
          </a:fillRef>
          <a:effectRef idx="0">
            <a:schemeClr val="accent1"/>
          </a:effectRef>
          <a:fontRef idx="minor">
            <a:schemeClr val="tx1"/>
          </a:fontRef>
        </p:style>
      </p:cxnSp>
      <p:sp>
        <p:nvSpPr>
          <p:cNvPr id="1946292105" name="矩形 19"/>
          <p:cNvSpPr/>
          <p:nvPr/>
        </p:nvSpPr>
        <p:spPr bwMode="auto">
          <a:xfrm>
            <a:off x="2628900" y="1073150"/>
            <a:ext cx="7442200" cy="14097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tx1"/>
              </a:solidFill>
            </a:endParaRPr>
          </a:p>
        </p:txBody>
      </p:sp>
      <p:sp>
        <p:nvSpPr>
          <p:cNvPr id="599925240" name="左右箭头 22"/>
          <p:cNvSpPr/>
          <p:nvPr/>
        </p:nvSpPr>
        <p:spPr bwMode="auto">
          <a:xfrm>
            <a:off x="9493250" y="3240087"/>
            <a:ext cx="679450" cy="269875"/>
          </a:xfrm>
          <a:prstGeom prst="lef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473118618" name="下箭头 23"/>
          <p:cNvSpPr/>
          <p:nvPr/>
        </p:nvSpPr>
        <p:spPr bwMode="auto">
          <a:xfrm>
            <a:off x="10728325" y="3948589"/>
            <a:ext cx="165100" cy="381000"/>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6716663" name="标题 1"/>
          <p:cNvSpPr>
            <a:spLocks noGrp="1"/>
          </p:cNvSpPr>
          <p:nvPr>
            <p:ph type="title"/>
          </p:nvPr>
        </p:nvSpPr>
        <p:spPr bwMode="auto"/>
        <p:txBody>
          <a:bodyPr/>
          <a:lstStyle/>
          <a:p>
            <a:pPr>
              <a:defRPr/>
            </a:pPr>
            <a:r>
              <a:rPr lang="zh-CN"/>
              <a:t>用户交互</a:t>
            </a:r>
            <a:endParaRPr lang="en-US"/>
          </a:p>
        </p:txBody>
      </p:sp>
      <p:sp>
        <p:nvSpPr>
          <p:cNvPr id="789045677" name="内容占位符 2"/>
          <p:cNvSpPr>
            <a:spLocks noGrp="1"/>
          </p:cNvSpPr>
          <p:nvPr>
            <p:ph idx="1"/>
          </p:nvPr>
        </p:nvSpPr>
        <p:spPr bwMode="auto"/>
        <p:txBody>
          <a:bodyPr>
            <a:normAutofit/>
          </a:bodyPr>
          <a:lstStyle/>
          <a:p>
            <a:pPr>
              <a:defRPr/>
            </a:pPr>
            <a:r>
              <a:rPr lang="zh-CN" sz="2400"/>
              <a:t>针对多样化的实验方法和实验设置，规划面向实验模式的交互界面，以总分层级聚焦到具体实验内容，方便用户操作。</a:t>
            </a:r>
            <a:endParaRPr/>
          </a:p>
        </p:txBody>
      </p:sp>
      <p:sp>
        <p:nvSpPr>
          <p:cNvPr id="294934707" name="文本框 34"/>
          <p:cNvSpPr txBox="1"/>
          <p:nvPr/>
        </p:nvSpPr>
        <p:spPr bwMode="auto">
          <a:xfrm>
            <a:off x="2204634" y="4043111"/>
            <a:ext cx="1575175" cy="523220"/>
          </a:xfrm>
          <a:prstGeom prst="rect">
            <a:avLst/>
          </a:prstGeom>
          <a:noFill/>
          <a:ln w="31750">
            <a:solidFill>
              <a:schemeClr val="tx1"/>
            </a:solidFill>
          </a:ln>
        </p:spPr>
        <p:txBody>
          <a:bodyPr wrap="square" rtlCol="0">
            <a:spAutoFit/>
          </a:bodyPr>
          <a:lstStyle/>
          <a:p>
            <a:pPr>
              <a:defRPr/>
            </a:pPr>
            <a:r>
              <a:rPr lang="zh-CN" sz="1400" b="1"/>
              <a:t>实验的编排设置和提交管理界面</a:t>
            </a:r>
            <a:endParaRPr lang="en-US" sz="1400" b="1"/>
          </a:p>
        </p:txBody>
      </p:sp>
      <p:pic>
        <p:nvPicPr>
          <p:cNvPr id="142312361" name="图片 35"/>
          <p:cNvPicPr>
            <a:picLocks noChangeAspect="1"/>
          </p:cNvPicPr>
          <p:nvPr/>
        </p:nvPicPr>
        <p:blipFill>
          <a:blip r:embed="rId3"/>
          <a:stretch/>
        </p:blipFill>
        <p:spPr bwMode="auto">
          <a:xfrm>
            <a:off x="5546750" y="4754120"/>
            <a:ext cx="5891646" cy="1422843"/>
          </a:xfrm>
          <a:prstGeom prst="rect">
            <a:avLst/>
          </a:prstGeom>
          <a:ln w="38100">
            <a:solidFill>
              <a:schemeClr val="tx1"/>
            </a:solidFill>
          </a:ln>
        </p:spPr>
      </p:pic>
      <p:sp>
        <p:nvSpPr>
          <p:cNvPr id="900503738" name="矩形 36"/>
          <p:cNvSpPr/>
          <p:nvPr/>
        </p:nvSpPr>
        <p:spPr bwMode="auto">
          <a:xfrm>
            <a:off x="5546750" y="2623926"/>
            <a:ext cx="6048672" cy="1571656"/>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p>
        </p:txBody>
      </p:sp>
      <p:sp>
        <p:nvSpPr>
          <p:cNvPr id="2135621018" name="矩形 37"/>
          <p:cNvSpPr/>
          <p:nvPr/>
        </p:nvSpPr>
        <p:spPr bwMode="auto">
          <a:xfrm>
            <a:off x="5618758" y="2706569"/>
            <a:ext cx="936104" cy="28415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反射</a:t>
            </a:r>
            <a:endParaRPr lang="en-US" b="1">
              <a:solidFill>
                <a:schemeClr val="tx1"/>
              </a:solidFill>
            </a:endParaRPr>
          </a:p>
        </p:txBody>
      </p:sp>
      <p:sp>
        <p:nvSpPr>
          <p:cNvPr id="1295181808" name="矩形 38"/>
          <p:cNvSpPr/>
          <p:nvPr/>
        </p:nvSpPr>
        <p:spPr bwMode="auto">
          <a:xfrm>
            <a:off x="6676666" y="2706569"/>
            <a:ext cx="936104" cy="205389"/>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极化</a:t>
            </a:r>
            <a:endParaRPr lang="en-US" sz="1200" b="1">
              <a:solidFill>
                <a:schemeClr val="tx1"/>
              </a:solidFill>
            </a:endParaRPr>
          </a:p>
        </p:txBody>
      </p:sp>
      <p:sp>
        <p:nvSpPr>
          <p:cNvPr id="2066113543" name="矩形 39"/>
          <p:cNvSpPr/>
          <p:nvPr/>
        </p:nvSpPr>
        <p:spPr bwMode="auto">
          <a:xfrm>
            <a:off x="8792482" y="2713329"/>
            <a:ext cx="936104" cy="205389"/>
          </a:xfrm>
          <a:prstGeom prst="rect">
            <a:avLst/>
          </a:prstGeom>
          <a:noFill/>
          <a:ln w="317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专家扩展</a:t>
            </a:r>
            <a:endParaRPr lang="en-US" sz="1200" b="1">
              <a:solidFill>
                <a:schemeClr val="tx1"/>
              </a:solidFill>
            </a:endParaRPr>
          </a:p>
        </p:txBody>
      </p:sp>
      <p:sp>
        <p:nvSpPr>
          <p:cNvPr id="1666094453" name="矩形 40"/>
          <p:cNvSpPr/>
          <p:nvPr/>
        </p:nvSpPr>
        <p:spPr bwMode="auto">
          <a:xfrm>
            <a:off x="5618758" y="2990726"/>
            <a:ext cx="4752529" cy="1073359"/>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p>
        </p:txBody>
      </p:sp>
      <p:sp>
        <p:nvSpPr>
          <p:cNvPr id="1432828690" name="矩形 41"/>
          <p:cNvSpPr/>
          <p:nvPr/>
        </p:nvSpPr>
        <p:spPr bwMode="auto">
          <a:xfrm>
            <a:off x="5690766" y="3084876"/>
            <a:ext cx="1152128" cy="905149"/>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b="1">
              <a:solidFill>
                <a:schemeClr val="tx1"/>
              </a:solidFill>
            </a:endParaRPr>
          </a:p>
          <a:p>
            <a:pPr algn="ctr">
              <a:defRPr/>
            </a:pPr>
            <a:endParaRPr lang="en-US" sz="1200" b="1">
              <a:solidFill>
                <a:schemeClr val="tx1"/>
              </a:solidFill>
            </a:endParaRPr>
          </a:p>
          <a:p>
            <a:pPr algn="ctr">
              <a:defRPr/>
            </a:pPr>
            <a:r>
              <a:rPr lang="zh-CN" sz="1200" b="1">
                <a:solidFill>
                  <a:schemeClr val="tx1"/>
                </a:solidFill>
              </a:rPr>
              <a:t>波长设置：</a:t>
            </a:r>
            <a:endParaRPr lang="en-US" sz="1200" b="1">
              <a:solidFill>
                <a:schemeClr val="tx1"/>
              </a:solidFill>
            </a:endParaRPr>
          </a:p>
          <a:p>
            <a:pPr algn="ctr">
              <a:defRPr/>
            </a:pPr>
            <a:r>
              <a:rPr lang="zh-CN" sz="1200" b="1">
                <a:solidFill>
                  <a:schemeClr val="tx1"/>
                </a:solidFill>
              </a:rPr>
              <a:t>波长窗口</a:t>
            </a:r>
            <a:r>
              <a:rPr lang="en-US" sz="1200" b="1">
                <a:solidFill>
                  <a:schemeClr val="tx1"/>
                </a:solidFill>
              </a:rPr>
              <a:t>+</a:t>
            </a:r>
            <a:r>
              <a:rPr lang="zh-CN" sz="1200" b="1">
                <a:solidFill>
                  <a:schemeClr val="tx1"/>
                </a:solidFill>
              </a:rPr>
              <a:t>就绪确认</a:t>
            </a:r>
            <a:endParaRPr lang="en-US" sz="1200" b="1">
              <a:solidFill>
                <a:schemeClr val="tx1"/>
              </a:solidFill>
            </a:endParaRPr>
          </a:p>
          <a:p>
            <a:pPr algn="ctr">
              <a:defRPr/>
            </a:pPr>
            <a:endParaRPr lang="en-US" sz="1200" b="1">
              <a:solidFill>
                <a:schemeClr val="tx1"/>
              </a:solidFill>
            </a:endParaRPr>
          </a:p>
          <a:p>
            <a:pPr algn="ctr">
              <a:defRPr/>
            </a:pPr>
            <a:endParaRPr lang="en-US" sz="1200" b="1">
              <a:solidFill>
                <a:schemeClr val="tx1"/>
              </a:solidFill>
            </a:endParaRPr>
          </a:p>
        </p:txBody>
      </p:sp>
      <p:sp>
        <p:nvSpPr>
          <p:cNvPr id="1114360237" name="矩形 42"/>
          <p:cNvSpPr/>
          <p:nvPr/>
        </p:nvSpPr>
        <p:spPr bwMode="auto">
          <a:xfrm>
            <a:off x="5798778" y="4226129"/>
            <a:ext cx="2088232" cy="461665"/>
          </a:xfrm>
          <a:prstGeom prst="rect">
            <a:avLst/>
          </a:prstGeom>
        </p:spPr>
        <p:txBody>
          <a:bodyPr wrap="square">
            <a:spAutoFit/>
          </a:bodyPr>
          <a:lstStyle/>
          <a:p>
            <a:pPr algn="ctr">
              <a:defRPr/>
            </a:pPr>
            <a:r>
              <a:rPr lang="zh-CN" sz="1200" b="1">
                <a:solidFill>
                  <a:srgbClr val="00B050"/>
                </a:solidFill>
              </a:rPr>
              <a:t>全局控区域：相关设备与子系统设置与回显</a:t>
            </a:r>
            <a:endParaRPr lang="en-US" sz="1200" b="1">
              <a:solidFill>
                <a:srgbClr val="00B050"/>
              </a:solidFill>
            </a:endParaRPr>
          </a:p>
        </p:txBody>
      </p:sp>
      <p:cxnSp>
        <p:nvCxnSpPr>
          <p:cNvPr id="468698555" name="直接连接符 43"/>
          <p:cNvCxnSpPr/>
          <p:nvPr/>
        </p:nvCxnSpPr>
        <p:spPr bwMode="auto">
          <a:xfrm>
            <a:off x="8139038" y="2990726"/>
            <a:ext cx="0" cy="107335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37000111" name="矩形 44"/>
          <p:cNvSpPr/>
          <p:nvPr/>
        </p:nvSpPr>
        <p:spPr bwMode="auto">
          <a:xfrm>
            <a:off x="6932904" y="3083981"/>
            <a:ext cx="1152128" cy="905149"/>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b="1">
              <a:solidFill>
                <a:schemeClr val="tx1"/>
              </a:solidFill>
            </a:endParaRPr>
          </a:p>
          <a:p>
            <a:pPr algn="ctr">
              <a:defRPr/>
            </a:pPr>
            <a:endParaRPr lang="en-US" sz="1200" b="1">
              <a:solidFill>
                <a:schemeClr val="tx1"/>
              </a:solidFill>
            </a:endParaRPr>
          </a:p>
          <a:p>
            <a:pPr algn="ctr">
              <a:defRPr/>
            </a:pPr>
            <a:r>
              <a:rPr lang="zh-CN" sz="1200" b="1">
                <a:solidFill>
                  <a:schemeClr val="tx1"/>
                </a:solidFill>
              </a:rPr>
              <a:t>光路设置：</a:t>
            </a:r>
            <a:endParaRPr lang="en-US" sz="1200" b="1">
              <a:solidFill>
                <a:schemeClr val="tx1"/>
              </a:solidFill>
            </a:endParaRPr>
          </a:p>
          <a:p>
            <a:pPr algn="ctr">
              <a:defRPr/>
            </a:pPr>
            <a:r>
              <a:rPr lang="zh-CN" sz="1200" b="1">
                <a:solidFill>
                  <a:schemeClr val="tx1"/>
                </a:solidFill>
              </a:rPr>
              <a:t>狭缝工位</a:t>
            </a:r>
            <a:r>
              <a:rPr lang="en-US" sz="1200" b="1">
                <a:solidFill>
                  <a:schemeClr val="tx1"/>
                </a:solidFill>
              </a:rPr>
              <a:t>+</a:t>
            </a:r>
            <a:r>
              <a:rPr lang="zh-CN" sz="1200" b="1">
                <a:solidFill>
                  <a:schemeClr val="tx1"/>
                </a:solidFill>
              </a:rPr>
              <a:t>参数</a:t>
            </a:r>
            <a:endParaRPr lang="en-US" sz="1200" b="1">
              <a:solidFill>
                <a:schemeClr val="tx1"/>
              </a:solidFill>
            </a:endParaRPr>
          </a:p>
          <a:p>
            <a:pPr algn="ctr">
              <a:defRPr/>
            </a:pPr>
            <a:endParaRPr lang="en-US" sz="1200" b="1">
              <a:solidFill>
                <a:schemeClr val="tx1"/>
              </a:solidFill>
            </a:endParaRPr>
          </a:p>
          <a:p>
            <a:pPr algn="ctr">
              <a:defRPr/>
            </a:pPr>
            <a:endParaRPr lang="en-US" sz="1200" b="1">
              <a:solidFill>
                <a:schemeClr val="tx1"/>
              </a:solidFill>
            </a:endParaRPr>
          </a:p>
        </p:txBody>
      </p:sp>
      <p:sp>
        <p:nvSpPr>
          <p:cNvPr id="1356024967" name="矩形 45"/>
          <p:cNvSpPr/>
          <p:nvPr/>
        </p:nvSpPr>
        <p:spPr bwMode="auto">
          <a:xfrm>
            <a:off x="8193045" y="3083981"/>
            <a:ext cx="2106233" cy="905149"/>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b="1">
              <a:solidFill>
                <a:schemeClr val="tx1"/>
              </a:solidFill>
            </a:endParaRPr>
          </a:p>
          <a:p>
            <a:pPr algn="ctr">
              <a:defRPr/>
            </a:pPr>
            <a:endParaRPr lang="en-US" sz="1200" b="1">
              <a:solidFill>
                <a:schemeClr val="tx1"/>
              </a:solidFill>
            </a:endParaRPr>
          </a:p>
          <a:p>
            <a:pPr algn="ctr">
              <a:defRPr/>
            </a:pPr>
            <a:r>
              <a:rPr lang="zh-CN" sz="1200" b="1">
                <a:solidFill>
                  <a:schemeClr val="tx1"/>
                </a:solidFill>
              </a:rPr>
              <a:t>流控设置</a:t>
            </a:r>
            <a:endParaRPr lang="en-US" sz="1200" b="1">
              <a:solidFill>
                <a:schemeClr val="tx1"/>
              </a:solidFill>
            </a:endParaRPr>
          </a:p>
          <a:p>
            <a:pPr algn="ctr">
              <a:defRPr/>
            </a:pPr>
            <a:endParaRPr lang="en-US" sz="1200" b="1">
              <a:solidFill>
                <a:schemeClr val="tx1"/>
              </a:solidFill>
            </a:endParaRPr>
          </a:p>
        </p:txBody>
      </p:sp>
      <p:sp>
        <p:nvSpPr>
          <p:cNvPr id="116697646" name="矩形 46"/>
          <p:cNvSpPr/>
          <p:nvPr/>
        </p:nvSpPr>
        <p:spPr bwMode="auto">
          <a:xfrm>
            <a:off x="8216418" y="4226128"/>
            <a:ext cx="2088232" cy="461665"/>
          </a:xfrm>
          <a:prstGeom prst="rect">
            <a:avLst/>
          </a:prstGeom>
        </p:spPr>
        <p:txBody>
          <a:bodyPr wrap="square">
            <a:spAutoFit/>
          </a:bodyPr>
          <a:lstStyle/>
          <a:p>
            <a:pPr algn="ctr">
              <a:defRPr/>
            </a:pPr>
            <a:r>
              <a:rPr lang="zh-CN" sz="1200" b="1">
                <a:solidFill>
                  <a:srgbClr val="7030A0"/>
                </a:solidFill>
              </a:rPr>
              <a:t>流控区域：流控参数填写与提交</a:t>
            </a:r>
            <a:endParaRPr lang="en-US" sz="1200" b="1">
              <a:solidFill>
                <a:srgbClr val="7030A0"/>
              </a:solidFill>
            </a:endParaRPr>
          </a:p>
        </p:txBody>
      </p:sp>
      <p:sp>
        <p:nvSpPr>
          <p:cNvPr id="1410545735" name="矩形 47"/>
          <p:cNvSpPr/>
          <p:nvPr/>
        </p:nvSpPr>
        <p:spPr bwMode="auto">
          <a:xfrm>
            <a:off x="8297288" y="3199990"/>
            <a:ext cx="1872208" cy="216024"/>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参数表格</a:t>
            </a:r>
            <a:endParaRPr lang="en-US" sz="1200" b="1">
              <a:solidFill>
                <a:schemeClr val="tx1"/>
              </a:solidFill>
            </a:endParaRPr>
          </a:p>
        </p:txBody>
      </p:sp>
      <p:sp>
        <p:nvSpPr>
          <p:cNvPr id="336156766" name="矩形 48"/>
          <p:cNvSpPr/>
          <p:nvPr/>
        </p:nvSpPr>
        <p:spPr bwMode="auto">
          <a:xfrm>
            <a:off x="9669208" y="3488022"/>
            <a:ext cx="500288" cy="432048"/>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导入提交</a:t>
            </a:r>
            <a:endParaRPr lang="en-US" sz="1200" b="1">
              <a:solidFill>
                <a:schemeClr val="tx1"/>
              </a:solidFill>
            </a:endParaRPr>
          </a:p>
        </p:txBody>
      </p:sp>
      <p:sp>
        <p:nvSpPr>
          <p:cNvPr id="711656895" name="矩形 49"/>
          <p:cNvSpPr/>
          <p:nvPr/>
        </p:nvSpPr>
        <p:spPr bwMode="auto">
          <a:xfrm>
            <a:off x="10539813" y="2839950"/>
            <a:ext cx="904357" cy="1221188"/>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a:solidFill>
                  <a:schemeClr val="tx1"/>
                </a:solidFill>
              </a:rPr>
              <a:t>Run</a:t>
            </a:r>
            <a:r>
              <a:rPr lang="zh-CN" sz="1200" b="1">
                <a:solidFill>
                  <a:schemeClr val="tx1"/>
                </a:solidFill>
              </a:rPr>
              <a:t>列表和管理</a:t>
            </a:r>
            <a:endParaRPr lang="en-US" sz="1200" b="1">
              <a:solidFill>
                <a:schemeClr val="tx1"/>
              </a:solidFill>
            </a:endParaRPr>
          </a:p>
          <a:p>
            <a:pPr algn="ctr">
              <a:defRPr/>
            </a:pPr>
            <a:endParaRPr lang="en-US" sz="1200" b="1">
              <a:solidFill>
                <a:schemeClr val="tx1"/>
              </a:solidFill>
            </a:endParaRPr>
          </a:p>
          <a:p>
            <a:pPr algn="ctr">
              <a:defRPr/>
            </a:pPr>
            <a:r>
              <a:rPr lang="zh-CN" sz="1200" b="1">
                <a:solidFill>
                  <a:schemeClr val="tx1"/>
                </a:solidFill>
              </a:rPr>
              <a:t>暂停</a:t>
            </a:r>
            <a:r>
              <a:rPr lang="en-US" sz="1200" b="1">
                <a:solidFill>
                  <a:schemeClr val="tx1"/>
                </a:solidFill>
              </a:rPr>
              <a:t>/</a:t>
            </a:r>
            <a:r>
              <a:rPr lang="zh-CN" sz="1200" b="1">
                <a:solidFill>
                  <a:schemeClr val="tx1"/>
                </a:solidFill>
              </a:rPr>
              <a:t>继续</a:t>
            </a:r>
            <a:r>
              <a:rPr lang="en-US" sz="1200" b="1">
                <a:solidFill>
                  <a:schemeClr val="tx1"/>
                </a:solidFill>
              </a:rPr>
              <a:t>/</a:t>
            </a:r>
            <a:r>
              <a:rPr lang="zh-CN" sz="1200" b="1">
                <a:solidFill>
                  <a:schemeClr val="tx1"/>
                </a:solidFill>
              </a:rPr>
              <a:t>删除</a:t>
            </a:r>
            <a:r>
              <a:rPr lang="en-US" sz="1200" b="1">
                <a:solidFill>
                  <a:schemeClr val="tx1"/>
                </a:solidFill>
              </a:rPr>
              <a:t>/</a:t>
            </a:r>
            <a:r>
              <a:rPr lang="zh-CN" sz="1200" b="1">
                <a:solidFill>
                  <a:schemeClr val="tx1"/>
                </a:solidFill>
              </a:rPr>
              <a:t>清空</a:t>
            </a:r>
            <a:endParaRPr lang="en-US" sz="1200" b="1">
              <a:solidFill>
                <a:schemeClr val="tx1"/>
              </a:solidFill>
            </a:endParaRPr>
          </a:p>
        </p:txBody>
      </p:sp>
      <p:sp>
        <p:nvSpPr>
          <p:cNvPr id="38057145" name="矩形 50"/>
          <p:cNvSpPr/>
          <p:nvPr/>
        </p:nvSpPr>
        <p:spPr bwMode="auto">
          <a:xfrm>
            <a:off x="7734574" y="2706569"/>
            <a:ext cx="936104" cy="205389"/>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测试</a:t>
            </a:r>
            <a:r>
              <a:rPr lang="en-US" sz="1200" b="1">
                <a:solidFill>
                  <a:schemeClr val="tx1"/>
                </a:solidFill>
              </a:rPr>
              <a:t>run</a:t>
            </a:r>
          </a:p>
        </p:txBody>
      </p:sp>
      <p:cxnSp>
        <p:nvCxnSpPr>
          <p:cNvPr id="812500352" name="直接连接符 51"/>
          <p:cNvCxnSpPr/>
          <p:nvPr/>
        </p:nvCxnSpPr>
        <p:spPr bwMode="auto">
          <a:xfrm>
            <a:off x="10443294" y="2605899"/>
            <a:ext cx="2102" cy="1577823"/>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17713127" name="矩形 52"/>
          <p:cNvSpPr/>
          <p:nvPr/>
        </p:nvSpPr>
        <p:spPr bwMode="auto">
          <a:xfrm>
            <a:off x="10443294" y="4246319"/>
            <a:ext cx="1048502" cy="276999"/>
          </a:xfrm>
          <a:prstGeom prst="rect">
            <a:avLst/>
          </a:prstGeom>
        </p:spPr>
        <p:txBody>
          <a:bodyPr wrap="square">
            <a:spAutoFit/>
          </a:bodyPr>
          <a:lstStyle/>
          <a:p>
            <a:pPr algn="ctr">
              <a:defRPr/>
            </a:pPr>
            <a:r>
              <a:rPr lang="en-US" sz="1200" b="1"/>
              <a:t>Run</a:t>
            </a:r>
            <a:r>
              <a:rPr lang="zh-CN" sz="1200" b="1"/>
              <a:t>管理区域</a:t>
            </a:r>
            <a:endParaRPr lang="en-US" sz="1200" b="1"/>
          </a:p>
        </p:txBody>
      </p:sp>
      <p:sp>
        <p:nvSpPr>
          <p:cNvPr id="707272694" name="矩形 53"/>
          <p:cNvSpPr/>
          <p:nvPr/>
        </p:nvSpPr>
        <p:spPr bwMode="auto">
          <a:xfrm>
            <a:off x="2187268" y="5249316"/>
            <a:ext cx="1559877" cy="276999"/>
          </a:xfrm>
          <a:prstGeom prst="rect">
            <a:avLst/>
          </a:prstGeom>
          <a:ln w="31750">
            <a:solidFill>
              <a:schemeClr val="tx1"/>
            </a:solidFill>
          </a:ln>
        </p:spPr>
        <p:txBody>
          <a:bodyPr wrap="square">
            <a:spAutoFit/>
          </a:bodyPr>
          <a:lstStyle/>
          <a:p>
            <a:pPr algn="ctr">
              <a:defRPr/>
            </a:pPr>
            <a:r>
              <a:rPr lang="en-US" sz="1200" b="1"/>
              <a:t>RunInfo</a:t>
            </a:r>
            <a:r>
              <a:rPr lang="zh-CN" sz="1200" b="1"/>
              <a:t>显示界面</a:t>
            </a:r>
            <a:endParaRPr lang="en-US" sz="1200" b="1"/>
          </a:p>
        </p:txBody>
      </p:sp>
      <p:sp>
        <p:nvSpPr>
          <p:cNvPr id="234312732" name="矩形 54"/>
          <p:cNvSpPr/>
          <p:nvPr/>
        </p:nvSpPr>
        <p:spPr bwMode="auto">
          <a:xfrm>
            <a:off x="531084" y="2605899"/>
            <a:ext cx="3849233" cy="3456384"/>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p>
        </p:txBody>
      </p:sp>
      <p:cxnSp>
        <p:nvCxnSpPr>
          <p:cNvPr id="752301153" name="直接连接符 55"/>
          <p:cNvCxnSpPr/>
          <p:nvPr/>
        </p:nvCxnSpPr>
        <p:spPr bwMode="auto">
          <a:xfrm>
            <a:off x="1467188" y="2605899"/>
            <a:ext cx="0" cy="345638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33390431" name="矩形 56"/>
          <p:cNvSpPr/>
          <p:nvPr/>
        </p:nvSpPr>
        <p:spPr bwMode="auto">
          <a:xfrm>
            <a:off x="654598" y="4982163"/>
            <a:ext cx="720080" cy="36004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流控</a:t>
            </a:r>
            <a:endParaRPr lang="en-US" sz="1200" b="1">
              <a:solidFill>
                <a:schemeClr val="tx1"/>
              </a:solidFill>
            </a:endParaRPr>
          </a:p>
        </p:txBody>
      </p:sp>
      <p:sp>
        <p:nvSpPr>
          <p:cNvPr id="1106286448" name="矩形 57"/>
          <p:cNvSpPr/>
          <p:nvPr/>
        </p:nvSpPr>
        <p:spPr bwMode="auto">
          <a:xfrm>
            <a:off x="654598" y="5479816"/>
            <a:ext cx="720080" cy="36004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全局控</a:t>
            </a:r>
            <a:endParaRPr lang="en-US" sz="1200" b="1">
              <a:solidFill>
                <a:schemeClr val="tx1"/>
              </a:solidFill>
            </a:endParaRPr>
          </a:p>
        </p:txBody>
      </p:sp>
      <p:sp>
        <p:nvSpPr>
          <p:cNvPr id="1479904170" name="右箭头 58"/>
          <p:cNvSpPr/>
          <p:nvPr/>
        </p:nvSpPr>
        <p:spPr bwMode="auto">
          <a:xfrm>
            <a:off x="1374678" y="5107099"/>
            <a:ext cx="236526" cy="169628"/>
          </a:xfrm>
          <a:prstGeom prst="rightArrow">
            <a:avLst>
              <a:gd name="adj1" fmla="val 50000"/>
              <a:gd name="adj2" fmla="val 50000"/>
            </a:avLst>
          </a:prstGeom>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p>
        </p:txBody>
      </p:sp>
      <p:cxnSp>
        <p:nvCxnSpPr>
          <p:cNvPr id="894326542" name="直接连接符 59"/>
          <p:cNvCxnSpPr/>
          <p:nvPr/>
        </p:nvCxnSpPr>
        <p:spPr bwMode="auto">
          <a:xfrm flipH="1">
            <a:off x="1467188" y="3519167"/>
            <a:ext cx="2913130" cy="2283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2478725" name="矩形 60"/>
          <p:cNvSpPr/>
          <p:nvPr/>
        </p:nvSpPr>
        <p:spPr bwMode="auto">
          <a:xfrm>
            <a:off x="1611204" y="2749915"/>
            <a:ext cx="1152128" cy="648072"/>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中子束流显示</a:t>
            </a:r>
            <a:endParaRPr lang="en-US" sz="1200" b="1">
              <a:solidFill>
                <a:schemeClr val="tx1"/>
              </a:solidFill>
            </a:endParaRPr>
          </a:p>
        </p:txBody>
      </p:sp>
      <p:sp>
        <p:nvSpPr>
          <p:cNvPr id="2040151442" name="矩形 61"/>
          <p:cNvSpPr/>
          <p:nvPr/>
        </p:nvSpPr>
        <p:spPr bwMode="auto">
          <a:xfrm>
            <a:off x="2907347" y="2749365"/>
            <a:ext cx="1152128" cy="648072"/>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a:solidFill>
                  <a:schemeClr val="tx1"/>
                </a:solidFill>
              </a:rPr>
              <a:t>User/proposal</a:t>
            </a:r>
            <a:r>
              <a:rPr lang="zh-CN" sz="1200" b="1">
                <a:solidFill>
                  <a:schemeClr val="tx1"/>
                </a:solidFill>
              </a:rPr>
              <a:t>登录</a:t>
            </a:r>
            <a:endParaRPr lang="en-US" sz="1200" b="1">
              <a:solidFill>
                <a:schemeClr val="tx1"/>
              </a:solidFill>
            </a:endParaRPr>
          </a:p>
        </p:txBody>
      </p:sp>
      <p:sp>
        <p:nvSpPr>
          <p:cNvPr id="1220342974" name="矩形 62"/>
          <p:cNvSpPr/>
          <p:nvPr/>
        </p:nvSpPr>
        <p:spPr bwMode="auto">
          <a:xfrm>
            <a:off x="1611204" y="3666940"/>
            <a:ext cx="2606080" cy="2212186"/>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b="1">
              <a:solidFill>
                <a:schemeClr val="tx1"/>
              </a:solidFill>
            </a:endParaRPr>
          </a:p>
        </p:txBody>
      </p:sp>
      <p:sp>
        <p:nvSpPr>
          <p:cNvPr id="1660933262" name="矩形 63"/>
          <p:cNvSpPr/>
          <p:nvPr/>
        </p:nvSpPr>
        <p:spPr bwMode="auto">
          <a:xfrm>
            <a:off x="655406" y="3338914"/>
            <a:ext cx="720080" cy="1505636"/>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质子流强</a:t>
            </a:r>
            <a:r>
              <a:rPr lang="en-US" sz="1200" b="1">
                <a:solidFill>
                  <a:schemeClr val="tx1"/>
                </a:solidFill>
              </a:rPr>
              <a:t>/</a:t>
            </a:r>
            <a:r>
              <a:rPr lang="zh-CN" sz="1200" b="1">
                <a:solidFill>
                  <a:schemeClr val="tx1"/>
                </a:solidFill>
              </a:rPr>
              <a:t>其他信息与控制项</a:t>
            </a:r>
            <a:endParaRPr lang="en-US" sz="1200" b="1">
              <a:solidFill>
                <a:schemeClr val="tx1"/>
              </a:solidFill>
            </a:endParaRPr>
          </a:p>
        </p:txBody>
      </p:sp>
      <p:sp>
        <p:nvSpPr>
          <p:cNvPr id="1803358507" name="矩形 64"/>
          <p:cNvSpPr/>
          <p:nvPr/>
        </p:nvSpPr>
        <p:spPr bwMode="auto">
          <a:xfrm>
            <a:off x="654598" y="2749365"/>
            <a:ext cx="720080" cy="451936"/>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sz="1200" b="1">
                <a:solidFill>
                  <a:schemeClr val="tx1"/>
                </a:solidFill>
              </a:rPr>
              <a:t>谱仪名称</a:t>
            </a:r>
            <a:r>
              <a:rPr lang="en-US" sz="1200" b="1">
                <a:solidFill>
                  <a:schemeClr val="tx1"/>
                </a:solidFill>
              </a:rPr>
              <a:t>logo</a:t>
            </a:r>
          </a:p>
        </p:txBody>
      </p:sp>
      <p:cxnSp>
        <p:nvCxnSpPr>
          <p:cNvPr id="523607810" name="直接箭头连接符 65"/>
          <p:cNvCxnSpPr/>
          <p:nvPr/>
        </p:nvCxnSpPr>
        <p:spPr bwMode="auto">
          <a:xfrm flipV="1">
            <a:off x="3495806" y="3578148"/>
            <a:ext cx="1953261" cy="895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65974024" name="直接箭头连接符 66"/>
          <p:cNvCxnSpPr/>
          <p:nvPr/>
        </p:nvCxnSpPr>
        <p:spPr bwMode="auto">
          <a:xfrm>
            <a:off x="3504851" y="5336712"/>
            <a:ext cx="1944216" cy="1740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24882498" name="直接连接符 67"/>
          <p:cNvCxnSpPr/>
          <p:nvPr/>
        </p:nvCxnSpPr>
        <p:spPr bwMode="auto">
          <a:xfrm>
            <a:off x="1611204" y="4982163"/>
            <a:ext cx="2606080" cy="0"/>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14219867" name="图片 32"/>
          <p:cNvPicPr>
            <a:picLocks noChangeAspect="1" noChangeArrowheads="1"/>
          </p:cNvPicPr>
          <p:nvPr/>
        </p:nvPicPr>
        <p:blipFill>
          <a:blip r:embed="rId3"/>
          <a:stretch/>
        </p:blipFill>
        <p:spPr bwMode="auto">
          <a:xfrm>
            <a:off x="3537468" y="3937001"/>
            <a:ext cx="1090111" cy="731844"/>
          </a:xfrm>
          <a:prstGeom prst="rect">
            <a:avLst/>
          </a:prstGeom>
          <a:noFill/>
        </p:spPr>
      </p:pic>
      <p:pic>
        <p:nvPicPr>
          <p:cNvPr id="766651762" name="图片 7"/>
          <p:cNvPicPr>
            <a:picLocks noChangeAspect="1"/>
          </p:cNvPicPr>
          <p:nvPr/>
        </p:nvPicPr>
        <p:blipFill>
          <a:blip r:embed="rId4"/>
          <a:stretch/>
        </p:blipFill>
        <p:spPr bwMode="auto">
          <a:xfrm>
            <a:off x="322738" y="1900358"/>
            <a:ext cx="3558605" cy="2044406"/>
          </a:xfrm>
          <a:prstGeom prst="rect">
            <a:avLst/>
          </a:prstGeom>
        </p:spPr>
      </p:pic>
      <p:sp>
        <p:nvSpPr>
          <p:cNvPr id="1336003190" name="标题 1"/>
          <p:cNvSpPr>
            <a:spLocks noGrp="1"/>
          </p:cNvSpPr>
          <p:nvPr>
            <p:ph type="title"/>
          </p:nvPr>
        </p:nvSpPr>
        <p:spPr bwMode="auto"/>
        <p:txBody>
          <a:bodyPr/>
          <a:lstStyle/>
          <a:p>
            <a:pPr>
              <a:defRPr/>
            </a:pPr>
            <a:r>
              <a:rPr lang="zh-CN"/>
              <a:t>用户交互</a:t>
            </a:r>
            <a:endParaRPr/>
          </a:p>
        </p:txBody>
      </p:sp>
      <p:sp>
        <p:nvSpPr>
          <p:cNvPr id="1916142258" name="内容占位符 2"/>
          <p:cNvSpPr>
            <a:spLocks noGrp="1"/>
          </p:cNvSpPr>
          <p:nvPr>
            <p:ph idx="1"/>
          </p:nvPr>
        </p:nvSpPr>
        <p:spPr bwMode="auto"/>
        <p:txBody>
          <a:bodyPr>
            <a:normAutofit/>
          </a:bodyPr>
          <a:lstStyle/>
          <a:p>
            <a:pPr>
              <a:defRPr/>
            </a:pPr>
            <a:r>
              <a:rPr lang="zh-CN" sz="2400"/>
              <a:t>参考场景：</a:t>
            </a:r>
            <a:r>
              <a:rPr lang="en-US" sz="2400"/>
              <a:t>VSANS</a:t>
            </a:r>
            <a:r>
              <a:rPr lang="zh-CN" sz="2400"/>
              <a:t>合作谱仪的光路模式与测量设置</a:t>
            </a:r>
            <a:endParaRPr/>
          </a:p>
        </p:txBody>
      </p:sp>
      <p:pic>
        <p:nvPicPr>
          <p:cNvPr id="1138132562" name="图片 4"/>
          <p:cNvPicPr>
            <a:picLocks noChangeAspect="1"/>
          </p:cNvPicPr>
          <p:nvPr/>
        </p:nvPicPr>
        <p:blipFill>
          <a:blip r:embed="rId5"/>
          <a:stretch/>
        </p:blipFill>
        <p:spPr bwMode="auto">
          <a:xfrm>
            <a:off x="9189657" y="1946041"/>
            <a:ext cx="2652669" cy="2263051"/>
          </a:xfrm>
          <a:prstGeom prst="rect">
            <a:avLst/>
          </a:prstGeom>
        </p:spPr>
      </p:pic>
      <p:sp>
        <p:nvSpPr>
          <p:cNvPr id="1776893677" name="矩形 5"/>
          <p:cNvSpPr/>
          <p:nvPr/>
        </p:nvSpPr>
        <p:spPr bwMode="auto">
          <a:xfrm>
            <a:off x="9189657" y="4399720"/>
            <a:ext cx="2602523" cy="2123658"/>
          </a:xfrm>
          <a:prstGeom prst="rect">
            <a:avLst/>
          </a:prstGeom>
        </p:spPr>
        <p:txBody>
          <a:bodyPr wrap="square">
            <a:spAutoFit/>
          </a:bodyPr>
          <a:lstStyle/>
          <a:p>
            <a:pPr>
              <a:defRPr/>
            </a:pPr>
            <a:r>
              <a:rPr lang="zh-CN" sz="1200"/>
              <a:t>多个样品首先做</a:t>
            </a:r>
            <a:r>
              <a:rPr lang="en-US" sz="1200"/>
              <a:t>time estimation</a:t>
            </a:r>
            <a:r>
              <a:rPr lang="zh-CN" sz="1200"/>
              <a:t>，然后决定实验参数，做透过率和用户批量模式</a:t>
            </a:r>
            <a:endParaRPr lang="en-US" sz="1200"/>
          </a:p>
          <a:p>
            <a:pPr>
              <a:defRPr/>
            </a:pPr>
            <a:endParaRPr lang="en-US" sz="1200"/>
          </a:p>
          <a:p>
            <a:pPr>
              <a:defRPr/>
            </a:pPr>
            <a:r>
              <a:rPr lang="zh-CN" sz="1200"/>
              <a:t>透过率模式在三个主模式中包含，有自己的</a:t>
            </a:r>
            <a:r>
              <a:rPr lang="en-US" sz="1200"/>
              <a:t>guide</a:t>
            </a:r>
            <a:r>
              <a:rPr lang="zh-CN" sz="1200"/>
              <a:t>组合，但沿用主模式下样品对应的</a:t>
            </a:r>
            <a:r>
              <a:rPr lang="en-US" sz="1200"/>
              <a:t>ap</a:t>
            </a:r>
            <a:endParaRPr/>
          </a:p>
          <a:p>
            <a:pPr>
              <a:defRPr/>
            </a:pPr>
            <a:endParaRPr lang="en-US" sz="1200"/>
          </a:p>
          <a:p>
            <a:pPr>
              <a:defRPr/>
            </a:pPr>
            <a:r>
              <a:rPr lang="zh-CN" sz="1200">
                <a:solidFill>
                  <a:srgbClr val="FF0000"/>
                </a:solidFill>
              </a:rPr>
              <a:t>后继又增加了</a:t>
            </a:r>
            <a:r>
              <a:rPr lang="en-US" sz="1200">
                <a:solidFill>
                  <a:srgbClr val="FF0000"/>
                </a:solidFill>
              </a:rPr>
              <a:t>default</a:t>
            </a:r>
            <a:r>
              <a:rPr lang="zh-CN" sz="1200">
                <a:solidFill>
                  <a:srgbClr val="FF0000"/>
                </a:solidFill>
              </a:rPr>
              <a:t>模式，在前几种光路的器件组合基础上调节准直长度和入射角度</a:t>
            </a:r>
            <a:endParaRPr/>
          </a:p>
        </p:txBody>
      </p:sp>
      <p:sp>
        <p:nvSpPr>
          <p:cNvPr id="924988141" name="矩形 9"/>
          <p:cNvSpPr/>
          <p:nvPr/>
        </p:nvSpPr>
        <p:spPr bwMode="auto">
          <a:xfrm>
            <a:off x="428163" y="3867584"/>
            <a:ext cx="3570712" cy="153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solidFill>
                <a:schemeClr val="bg1"/>
              </a:solidFill>
            </a:endParaRPr>
          </a:p>
        </p:txBody>
      </p:sp>
      <p:sp>
        <p:nvSpPr>
          <p:cNvPr id="101490913" name="文本框 10"/>
          <p:cNvSpPr txBox="1"/>
          <p:nvPr/>
        </p:nvSpPr>
        <p:spPr bwMode="auto">
          <a:xfrm>
            <a:off x="4414228" y="1946041"/>
            <a:ext cx="4389533" cy="2462213"/>
          </a:xfrm>
          <a:prstGeom prst="rect">
            <a:avLst/>
          </a:prstGeom>
          <a:noFill/>
        </p:spPr>
        <p:txBody>
          <a:bodyPr wrap="square" rtlCol="0">
            <a:spAutoFit/>
          </a:bodyPr>
          <a:lstStyle/>
          <a:p>
            <a:pPr marL="342900" indent="-342900">
              <a:buFont typeface="Arial"/>
              <a:buChar char="•"/>
              <a:defRPr/>
            </a:pPr>
            <a:r>
              <a:rPr lang="en-US" sz="1400"/>
              <a:t>3</a:t>
            </a:r>
            <a:r>
              <a:rPr lang="zh-CN" sz="1400"/>
              <a:t>台斩波器，实验使用多个波段。</a:t>
            </a:r>
            <a:endParaRPr lang="en-US" sz="1400"/>
          </a:p>
          <a:p>
            <a:pPr marL="342900" indent="-342900">
              <a:buFont typeface="Arial"/>
              <a:buChar char="•"/>
              <a:defRPr/>
            </a:pPr>
            <a:r>
              <a:rPr lang="en-US" sz="1400"/>
              <a:t>2</a:t>
            </a:r>
            <a:r>
              <a:rPr lang="zh-CN" sz="1400"/>
              <a:t>个水平切换腔，</a:t>
            </a:r>
            <a:r>
              <a:rPr lang="en-US" sz="1400"/>
              <a:t>5</a:t>
            </a:r>
            <a:r>
              <a:rPr lang="zh-CN" sz="1400"/>
              <a:t>段滚筒。每部分内部多个中子导管</a:t>
            </a:r>
            <a:r>
              <a:rPr lang="en-US" sz="1400"/>
              <a:t>GD</a:t>
            </a:r>
            <a:r>
              <a:rPr lang="zh-CN" sz="1400"/>
              <a:t>、狭缝光阑</a:t>
            </a:r>
            <a:r>
              <a:rPr lang="en-US" sz="1400"/>
              <a:t>MS</a:t>
            </a:r>
            <a:r>
              <a:rPr lang="zh-CN" sz="1400"/>
              <a:t>，普通光阑</a:t>
            </a:r>
            <a:r>
              <a:rPr lang="en-US" sz="1400"/>
              <a:t>AP</a:t>
            </a:r>
            <a:r>
              <a:rPr lang="zh-CN" sz="1400"/>
              <a:t>，以及四刀光阑</a:t>
            </a:r>
            <a:r>
              <a:rPr lang="en-US" sz="1400"/>
              <a:t>FS</a:t>
            </a:r>
            <a:r>
              <a:rPr lang="zh-CN" sz="1400"/>
              <a:t>和束流监测器</a:t>
            </a:r>
            <a:r>
              <a:rPr lang="en-US" sz="1400"/>
              <a:t>M1</a:t>
            </a:r>
            <a:r>
              <a:rPr lang="zh-CN" sz="1400"/>
              <a:t>。部分器件公用电机。</a:t>
            </a:r>
            <a:endParaRPr lang="en-US" sz="1400"/>
          </a:p>
          <a:p>
            <a:pPr marL="342900" indent="-342900">
              <a:buFont typeface="Arial"/>
              <a:buChar char="•"/>
              <a:defRPr/>
            </a:pPr>
            <a:r>
              <a:rPr lang="zh-CN" sz="1400"/>
              <a:t>真空腔内还有多个束流监测器，</a:t>
            </a:r>
            <a:r>
              <a:rPr lang="en-US" sz="1400"/>
              <a:t>FS</a:t>
            </a:r>
            <a:r>
              <a:rPr lang="zh-CN" sz="1400"/>
              <a:t>，</a:t>
            </a:r>
            <a:r>
              <a:rPr lang="en-US" sz="1400"/>
              <a:t>MS</a:t>
            </a:r>
            <a:r>
              <a:rPr lang="zh-CN" sz="1400"/>
              <a:t>和样品光阑</a:t>
            </a:r>
            <a:r>
              <a:rPr lang="en-US" sz="1400"/>
              <a:t>SAP</a:t>
            </a:r>
            <a:r>
              <a:rPr lang="zh-CN" sz="1400"/>
              <a:t>等，探测器四个</a:t>
            </a:r>
            <a:r>
              <a:rPr lang="en-US" sz="1400"/>
              <a:t>bank</a:t>
            </a:r>
            <a:r>
              <a:rPr lang="zh-CN" sz="1400"/>
              <a:t>可移动。</a:t>
            </a:r>
            <a:endParaRPr lang="en-US" sz="1400"/>
          </a:p>
          <a:p>
            <a:pPr marL="342900" indent="-342900">
              <a:buFont typeface="Arial"/>
              <a:buChar char="•"/>
              <a:defRPr/>
            </a:pPr>
            <a:r>
              <a:rPr lang="en-US" sz="1400"/>
              <a:t>=》</a:t>
            </a:r>
            <a:r>
              <a:rPr lang="zh-CN" sz="1400"/>
              <a:t>不同模式下存在多种光路组合与工位设置，切换过程有运动冲突，还要考虑主探遮挡直通束和高压保护。</a:t>
            </a:r>
            <a:endParaRPr lang="en-US" sz="1400"/>
          </a:p>
          <a:p>
            <a:pPr marL="342900" indent="-342900">
              <a:buFont typeface="Arial"/>
              <a:buChar char="•"/>
              <a:defRPr/>
            </a:pPr>
            <a:r>
              <a:rPr lang="en-US" sz="1400"/>
              <a:t>=》</a:t>
            </a:r>
            <a:r>
              <a:rPr lang="zh-CN" sz="1400"/>
              <a:t>手动操作和分立设置，可能出现工位冲突，高压保护疏漏或忘记恢复，流程错漏等问题</a:t>
            </a:r>
            <a:endParaRPr lang="en-US" sz="1400"/>
          </a:p>
        </p:txBody>
      </p:sp>
      <p:pic>
        <p:nvPicPr>
          <p:cNvPr id="1213034647" name="图片 8"/>
          <p:cNvPicPr/>
          <p:nvPr/>
        </p:nvPicPr>
        <p:blipFill>
          <a:blip r:embed="rId6">
            <a:extLst>
              <a:ext uri="{96DAC541-7B7A-43D3-8B79-37D633B846F1}">
                <asvg:svgBlip xmlns:asvg="http://schemas.microsoft.com/office/drawing/2016/SVG/main" xmlns:mc="http://schemas.openxmlformats.org/markup-compatibility/2006" xmlns:w="http://schemas.openxmlformats.org/wordprocessingml/2006/main" xmlns:m="http://schemas.openxmlformats.org/officeDocument/2006/math" xmlns="" r:embed="rId7"/>
              </a:ext>
            </a:extLst>
          </a:blip>
          <a:stretch/>
        </p:blipFill>
        <p:spPr bwMode="auto">
          <a:xfrm>
            <a:off x="391966" y="4936323"/>
            <a:ext cx="3318607" cy="1587055"/>
          </a:xfrm>
          <a:prstGeom prst="rect">
            <a:avLst/>
          </a:prstGeom>
          <a:noFill/>
          <a:ln>
            <a:noFill/>
          </a:ln>
        </p:spPr>
      </p:pic>
      <p:pic>
        <p:nvPicPr>
          <p:cNvPr id="1554419082" name="图片 12"/>
          <p:cNvPicPr>
            <a:picLocks noChangeAspect="1"/>
          </p:cNvPicPr>
          <p:nvPr/>
        </p:nvPicPr>
        <p:blipFill>
          <a:blip r:embed="rId8"/>
          <a:stretch/>
        </p:blipFill>
        <p:spPr bwMode="auto">
          <a:xfrm>
            <a:off x="3926339" y="5096074"/>
            <a:ext cx="3345761" cy="1316292"/>
          </a:xfrm>
          <a:prstGeom prst="rect">
            <a:avLst/>
          </a:prstGeom>
        </p:spPr>
      </p:pic>
      <p:pic>
        <p:nvPicPr>
          <p:cNvPr id="261599429" name="图片 28"/>
          <p:cNvPicPr>
            <a:picLocks noChangeAspect="1" noChangeArrowheads="1"/>
          </p:cNvPicPr>
          <p:nvPr/>
        </p:nvPicPr>
        <p:blipFill>
          <a:blip r:embed="rId9"/>
          <a:stretch/>
        </p:blipFill>
        <p:spPr bwMode="auto">
          <a:xfrm>
            <a:off x="60705" y="3905913"/>
            <a:ext cx="1146431" cy="782849"/>
          </a:xfrm>
          <a:prstGeom prst="rect">
            <a:avLst/>
          </a:prstGeom>
          <a:noFill/>
        </p:spPr>
      </p:pic>
      <p:pic>
        <p:nvPicPr>
          <p:cNvPr id="475992858" name="图片 30"/>
          <p:cNvPicPr>
            <a:picLocks noChangeAspect="1" noChangeArrowheads="1"/>
          </p:cNvPicPr>
          <p:nvPr/>
        </p:nvPicPr>
        <p:blipFill>
          <a:blip r:embed="rId10"/>
          <a:stretch/>
        </p:blipFill>
        <p:spPr bwMode="auto">
          <a:xfrm>
            <a:off x="1215162" y="3905913"/>
            <a:ext cx="1184869" cy="808336"/>
          </a:xfrm>
          <a:prstGeom prst="rect">
            <a:avLst/>
          </a:prstGeom>
          <a:noFill/>
        </p:spPr>
      </p:pic>
      <p:pic>
        <p:nvPicPr>
          <p:cNvPr id="704297295" name="图片 31"/>
          <p:cNvPicPr>
            <a:picLocks noChangeAspect="1" noChangeArrowheads="1"/>
          </p:cNvPicPr>
          <p:nvPr/>
        </p:nvPicPr>
        <p:blipFill>
          <a:blip r:embed="rId11"/>
          <a:stretch/>
        </p:blipFill>
        <p:spPr bwMode="auto">
          <a:xfrm>
            <a:off x="2408057" y="3914040"/>
            <a:ext cx="1129411" cy="776470"/>
          </a:xfrm>
          <a:prstGeom prst="rect">
            <a:avLst/>
          </a:prstGeom>
          <a:noFill/>
        </p:spPr>
      </p:pic>
      <p:sp>
        <p:nvSpPr>
          <p:cNvPr id="1323048326" name="Rectangle 5"/>
          <p:cNvSpPr>
            <a:spLocks noChangeArrowheads="1"/>
          </p:cNvSpPr>
          <p:nvPr/>
        </p:nvSpPr>
        <p:spPr bwMode="auto">
          <a:xfrm>
            <a:off x="0" y="0"/>
            <a:ext cx="12192000" cy="45720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defRPr/>
            </a:pPr>
            <a:endParaRPr lang="zh-CN"/>
          </a:p>
        </p:txBody>
      </p:sp>
      <p:sp>
        <p:nvSpPr>
          <p:cNvPr id="2051130252" name="Rectangle 6"/>
          <p:cNvSpPr>
            <a:spLocks noChangeArrowheads="1"/>
          </p:cNvSpPr>
          <p:nvPr/>
        </p:nvSpPr>
        <p:spPr bwMode="auto">
          <a:xfrm>
            <a:off x="0" y="1974850"/>
            <a:ext cx="12192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266700" algn="l" defTabSz="914400" rtl="0">
              <a:lnSpc>
                <a:spcPct val="100000"/>
              </a:lnSpc>
              <a:spcBef>
                <a:spcPts val="0"/>
              </a:spcBef>
              <a:spcAft>
                <a:spcPts val="0"/>
              </a:spcAft>
              <a:buClrTx/>
              <a:buSzTx/>
              <a:buFontTx/>
              <a:buNone/>
              <a:defRPr/>
            </a:pPr>
            <a:r>
              <a:rPr lang="en-US" b="0" i="0" u="none" strike="noStrike" cap="none">
                <a:ln>
                  <a:noFill/>
                </a:ln>
                <a:solidFill>
                  <a:srgbClr val="000000"/>
                </a:solidFill>
                <a:latin typeface="Calibri"/>
                <a:ea typeface="Times New Roman"/>
                <a:cs typeface="Times New Roman"/>
              </a:rPr>
              <a:t> </a:t>
            </a:r>
            <a:r>
              <a:rPr lang="en-US" sz="1000" b="0" i="0" u="none" strike="noStrike" cap="none">
                <a:ln>
                  <a:noFill/>
                </a:ln>
                <a:solidFill>
                  <a:schemeClr val="tx1"/>
                </a:solidFill>
                <a:latin typeface="Times New Roman"/>
                <a:ea typeface="宋体"/>
                <a:cs typeface="Times New Roman"/>
              </a:rPr>
              <a:t>  </a:t>
            </a:r>
            <a:endParaRPr lang="en-US" sz="1800" b="0" i="0" u="none" strike="noStrike" cap="none">
              <a:ln>
                <a:noFill/>
              </a:ln>
              <a:solidFill>
                <a:schemeClr val="tx1"/>
              </a:solidFill>
              <a:latin typeface="Arial"/>
            </a:endParaRPr>
          </a:p>
        </p:txBody>
      </p:sp>
      <p:sp>
        <p:nvSpPr>
          <p:cNvPr id="524859432" name="Rectangle 7"/>
          <p:cNvSpPr>
            <a:spLocks noChangeArrowheads="1"/>
          </p:cNvSpPr>
          <p:nvPr/>
        </p:nvSpPr>
        <p:spPr bwMode="auto">
          <a:xfrm>
            <a:off x="0" y="3460750"/>
            <a:ext cx="12192000" cy="45720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defRPr/>
            </a:pPr>
            <a:endParaRPr lang="zh-CN"/>
          </a:p>
        </p:txBody>
      </p:sp>
      <p:sp>
        <p:nvSpPr>
          <p:cNvPr id="525549753" name="Rectangle 8"/>
          <p:cNvSpPr>
            <a:spLocks noChangeArrowheads="1"/>
          </p:cNvSpPr>
          <p:nvPr/>
        </p:nvSpPr>
        <p:spPr bwMode="auto">
          <a:xfrm>
            <a:off x="0" y="5454650"/>
            <a:ext cx="12192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266700" algn="l" defTabSz="914400" rtl="0">
              <a:lnSpc>
                <a:spcPct val="100000"/>
              </a:lnSpc>
              <a:spcBef>
                <a:spcPts val="0"/>
              </a:spcBef>
              <a:spcAft>
                <a:spcPts val="0"/>
              </a:spcAft>
              <a:buClrTx/>
              <a:buSzTx/>
              <a:buFontTx/>
              <a:buNone/>
              <a:defRPr/>
            </a:pPr>
            <a:r>
              <a:rPr lang="en-US" sz="1000" b="0" i="0" u="none" strike="noStrike" cap="none">
                <a:ln>
                  <a:noFill/>
                </a:ln>
                <a:solidFill>
                  <a:schemeClr val="tx1"/>
                </a:solidFill>
                <a:latin typeface="Times New Roman"/>
                <a:ea typeface="宋体"/>
                <a:cs typeface="Times New Roman"/>
              </a:rPr>
              <a:t> </a:t>
            </a:r>
            <a:endParaRPr lang="en-US" sz="1800" b="0" i="0" u="none" strike="noStrike" cap="none">
              <a:ln>
                <a:noFill/>
              </a:ln>
              <a:solidFill>
                <a:schemeClr val="tx1"/>
              </a:solidFill>
              <a:latin typeface="Arial"/>
            </a:endParaRPr>
          </a:p>
        </p:txBody>
      </p:sp>
      <p:sp>
        <p:nvSpPr>
          <p:cNvPr id="974567939" name="Rectangle 9"/>
          <p:cNvSpPr>
            <a:spLocks noChangeArrowheads="1"/>
          </p:cNvSpPr>
          <p:nvPr/>
        </p:nvSpPr>
        <p:spPr bwMode="auto">
          <a:xfrm>
            <a:off x="0" y="6972300"/>
            <a:ext cx="12192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defRPr/>
            </a:pPr>
            <a:endParaRPr lang="zh-CN"/>
          </a:p>
        </p:txBody>
      </p:sp>
      <p:sp>
        <p:nvSpPr>
          <p:cNvPr id="906350529" name="文本框 3"/>
          <p:cNvSpPr txBox="1"/>
          <p:nvPr/>
        </p:nvSpPr>
        <p:spPr bwMode="auto">
          <a:xfrm>
            <a:off x="428163" y="1974848"/>
            <a:ext cx="1898381" cy="307777"/>
          </a:xfrm>
          <a:prstGeom prst="rect">
            <a:avLst/>
          </a:prstGeom>
          <a:noFill/>
        </p:spPr>
        <p:txBody>
          <a:bodyPr wrap="square" rtlCol="0">
            <a:spAutoFit/>
          </a:bodyPr>
          <a:lstStyle/>
          <a:p>
            <a:pPr>
              <a:defRPr/>
            </a:pPr>
            <a:r>
              <a:rPr lang="zh-CN" sz="1400"/>
              <a:t>小角与极化小角 模式</a:t>
            </a:r>
            <a:endParaRPr lang="en-US" sz="1400"/>
          </a:p>
        </p:txBody>
      </p:sp>
      <p:sp>
        <p:nvSpPr>
          <p:cNvPr id="1876159505" name="文本框 20"/>
          <p:cNvSpPr txBox="1"/>
          <p:nvPr/>
        </p:nvSpPr>
        <p:spPr bwMode="auto">
          <a:xfrm>
            <a:off x="265971" y="4876859"/>
            <a:ext cx="1898381" cy="307777"/>
          </a:xfrm>
          <a:prstGeom prst="rect">
            <a:avLst/>
          </a:prstGeom>
          <a:noFill/>
        </p:spPr>
        <p:txBody>
          <a:bodyPr wrap="square" rtlCol="0">
            <a:spAutoFit/>
          </a:bodyPr>
          <a:lstStyle/>
          <a:p>
            <a:pPr>
              <a:defRPr/>
            </a:pPr>
            <a:r>
              <a:rPr lang="zh-CN" sz="1400"/>
              <a:t>微小角 模式</a:t>
            </a:r>
            <a:endParaRPr lang="en-US" sz="1400"/>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sld>
</file>

<file path=ppt/theme/theme1.xml><?xml version="1.0" encoding="utf-8"?>
<a:theme xmlns:a="http://schemas.openxmlformats.org/drawingml/2006/main" name="主题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楷体"/>
        <a:cs typeface="Arial"/>
      </a:majorFont>
      <a:minorFont>
        <a:latin typeface="Times New Roman"/>
        <a:ea typeface="楷体"/>
        <a:cs typeface="Arial"/>
      </a:minorFont>
    </a:fontScheme>
    <a:fmtScheme name="发光边缘">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majorFont>
      <a:minorFont>
        <a:latin typeface="等线"/>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主题1</Template>
  <TotalTime>41</TotalTime>
  <Words>2690</Words>
  <Application>Microsoft Office PowerPoint</Application>
  <PresentationFormat>宽屏</PresentationFormat>
  <Paragraphs>309</Paragraphs>
  <Slides>28</Slides>
  <Notes>28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28</vt:i4>
      </vt:variant>
    </vt:vector>
  </HeadingPairs>
  <TitlesOfParts>
    <vt:vector size="37" baseType="lpstr">
      <vt:lpstr>.萍方-简</vt:lpstr>
      <vt:lpstr>等线</vt:lpstr>
      <vt:lpstr>华文行楷</vt:lpstr>
      <vt:lpstr>楷体</vt:lpstr>
      <vt:lpstr>宋体</vt:lpstr>
      <vt:lpstr>Arial</vt:lpstr>
      <vt:lpstr>Calibri</vt:lpstr>
      <vt:lpstr>Times New Roman</vt:lpstr>
      <vt:lpstr>主题1</vt:lpstr>
      <vt:lpstr>CSNS2期DAQ与控制系统设计概述</vt:lpstr>
      <vt:lpstr>outline</vt:lpstr>
      <vt:lpstr>CSNS2期谱仪介绍</vt:lpstr>
      <vt:lpstr>装置特色与挑战</vt:lpstr>
      <vt:lpstr>系统目标</vt:lpstr>
      <vt:lpstr>系统目标</vt:lpstr>
      <vt:lpstr>系统设计与功能概况</vt:lpstr>
      <vt:lpstr>用户交互</vt:lpstr>
      <vt:lpstr>用户交互</vt:lpstr>
      <vt:lpstr>用户交互</vt:lpstr>
      <vt:lpstr>用户交互</vt:lpstr>
      <vt:lpstr>用户交互</vt:lpstr>
      <vt:lpstr>执行框架</vt:lpstr>
      <vt:lpstr>执行框架</vt:lpstr>
      <vt:lpstr>执行框架</vt:lpstr>
      <vt:lpstr>执行框架</vt:lpstr>
      <vt:lpstr>执行框架</vt:lpstr>
      <vt:lpstr>执行框架</vt:lpstr>
      <vt:lpstr>执行框架</vt:lpstr>
      <vt:lpstr>PowerPoint 演示文稿</vt:lpstr>
      <vt:lpstr>执行框架</vt:lpstr>
      <vt:lpstr>执行框架</vt:lpstr>
      <vt:lpstr>执行框架</vt:lpstr>
      <vt:lpstr>执行框架</vt:lpstr>
      <vt:lpstr>执行框架</vt:lpstr>
      <vt:lpstr>数据基座</vt:lpstr>
      <vt:lpstr>执行框架</vt:lpstr>
      <vt:lpstr>结论与展望</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流控增加项目讨论</dc:title>
  <dc:creator>lee</dc:creator>
  <cp:lastModifiedBy>pc</cp:lastModifiedBy>
  <cp:revision>520</cp:revision>
  <dcterms:created xsi:type="dcterms:W3CDTF">2022-05-31T03:26:14Z</dcterms:created>
  <dcterms:modified xsi:type="dcterms:W3CDTF">2025-08-26T14:10:57Z</dcterms:modified>
</cp:coreProperties>
</file>