
<file path=[Content_Types].xml><?xml version="1.0" encoding="utf-8"?>
<Types xmlns="http://schemas.openxmlformats.org/package/2006/content-types">
  <Default Extension="jpeg" ContentType="image/jpeg"/>
  <Default Extension="JPG" ContentType="image/.jpg"/>
  <Default Extension="png" ContentType="image/png"/>
  <Default Extension="mov" ContentType="video/quicktime"/>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7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5"/>
  </p:notesMasterIdLst>
  <p:handoutMasterIdLst>
    <p:handoutMasterId r:id="rId33"/>
  </p:handoutMasterIdLst>
  <p:sldIdLst>
    <p:sldId id="279" r:id="rId4"/>
    <p:sldId id="292" r:id="rId6"/>
    <p:sldId id="299" r:id="rId7"/>
    <p:sldId id="300" r:id="rId8"/>
    <p:sldId id="301" r:id="rId9"/>
    <p:sldId id="302" r:id="rId10"/>
    <p:sldId id="303" r:id="rId11"/>
    <p:sldId id="304" r:id="rId12"/>
    <p:sldId id="305" r:id="rId13"/>
    <p:sldId id="306" r:id="rId14"/>
    <p:sldId id="307" r:id="rId15"/>
    <p:sldId id="308" r:id="rId16"/>
    <p:sldId id="309" r:id="rId17"/>
    <p:sldId id="310" r:id="rId18"/>
    <p:sldId id="281" r:id="rId19"/>
    <p:sldId id="283" r:id="rId20"/>
    <p:sldId id="285" r:id="rId21"/>
    <p:sldId id="261" r:id="rId22"/>
    <p:sldId id="287" r:id="rId23"/>
    <p:sldId id="288" r:id="rId24"/>
    <p:sldId id="290" r:id="rId25"/>
    <p:sldId id="269" r:id="rId26"/>
    <p:sldId id="314" r:id="rId27"/>
    <p:sldId id="315" r:id="rId28"/>
    <p:sldId id="316" r:id="rId29"/>
    <p:sldId id="318" r:id="rId30"/>
    <p:sldId id="317" r:id="rId31"/>
    <p:sldId id="291" r:id="rId3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帆" initials="WF" lastIdx="1" clrIdx="0"/>
  <p:cmAuthor id="475196944" name="姚琳" initials="姚" lastIdx="1133934" clrIdx="0"/>
  <p:cmAuthor id="1" name="Microsoft Office User" initials="MOU" lastIdx="5" clrIdx="0"/>
  <p:cmAuthor id="475196945" name="chen" initials="c" lastIdx="1" clrIdx="2"/>
  <p:cmAuthor id="2" name="cat" initials="c" lastIdx="4" clrIdx="1"/>
  <p:cmAuthor id="475196946" name="王 成岩" initials="王" lastIdx="1" clrIdx="23"/>
  <p:cmAuthor id="3" name="Microsoft Office 用户" initials="MO用" lastIdx="1" clrIdx="2"/>
  <p:cmAuthor id="475196947" name="陶夏溦" initials="陶夏溦" lastIdx="1" clrIdx="46"/>
  <p:cmAuthor id="4" name="KPMG Cyber" initials="WA(" lastIdx="1" clrIdx="3"/>
  <p:cmAuthor id="5" name="Wang, Autumn" initials="WA(" lastIdx="2" clrIdx="4"/>
  <p:cmAuthor id="228" name="Chris Kou" initials="C" lastIdx="1" clrIdx="0"/>
  <p:cmAuthor id="6" name="ming qiu" initials="m" lastIdx="17" clrIdx="1"/>
  <p:cmAuthor id="7" name="1206988966@qq.com" initials="1" lastIdx="1" clrIdx="2"/>
  <p:cmAuthor id="8" name="姜伟光" initials="姜" lastIdx="1" clrIdx="0"/>
  <p:cmAuthor id="9" name="丁大鹏" initials="ddp" lastIdx="1" clrIdx="9"/>
  <p:cmAuthor id="232" name="樊佳佳" initials="樊" lastIdx="59" clrIdx="5"/>
  <p:cmAuthor id="10" name="未知用户1" initials="未知用户1" lastIdx="1" clrIdx="5"/>
  <p:cmAuthor id="11" name="未知用户2" initials="未知用户2" lastIdx="1" clrIdx="6"/>
  <p:cmAuthor id="234" name="云峰 贾" initials="云" lastIdx="2" clrIdx="0"/>
  <p:cmAuthor id="12" name="hzq" initials="h" lastIdx="3" clrIdx="11"/>
  <p:cmAuthor id="13" name="吕品" initials="吕品" lastIdx="1" clrIdx="11"/>
  <p:cmAuthor id="14" name="未知用户5" initials="未知用户5" lastIdx="1" clrIdx="9"/>
  <p:cmAuthor id="237" name="杨彦伟" initials="杨" lastIdx="3" clrIdx="0"/>
  <p:cmAuthor id="15" name="未知用户3" initials="未知用户3" lastIdx="1" clrIdx="7"/>
  <p:cmAuthor id="238" name="Azfar Mir" initials="A" lastIdx="130" clrIdx="0"/>
  <p:cmAuthor id="16" name="未知用户4" initials="未知用户4" lastIdx="1" clrIdx="8"/>
  <p:cmAuthor id="239" name="张金玉" initials="张" lastIdx="1" clrIdx="0"/>
  <p:cmAuthor id="17" name="未知用户6" initials="未知用户6" lastIdx="1" clrIdx="10"/>
  <p:cmAuthor id="240" name="周平" initials="周" lastIdx="0" clrIdx="0"/>
  <p:cmAuthor id="18" name="吕 美军" initials="吕" lastIdx="52" clrIdx="11"/>
  <p:cmAuthor id="241" name="董 人美" initials="董" lastIdx="4" clrIdx="108"/>
  <p:cmAuthor id="19" name="祖港 张" initials="祖港" lastIdx="9" clrIdx="12"/>
  <p:cmAuthor id="242" name="顾 Filizia" initials="顾" lastIdx="3" clrIdx="222"/>
  <p:cmAuthor id="20" name="作者" initials="A" lastIdx="0" clrIdx="20"/>
  <p:cmAuthor id="21" name="10086807" initials="1" lastIdx="3" clrIdx="20"/>
  <p:cmAuthor id="22" name="蔡建楠" initials="caijianna" lastIdx="15" clrIdx="17"/>
  <p:cmAuthor id="23" name="Sangfor" initials="S" lastIdx="1" clrIdx="22"/>
  <p:cmAuthor id="24" name="李蕾00009994" initials="李" lastIdx="6" clrIdx="17"/>
  <p:cmAuthor id="25" name="wyz" initials="w" lastIdx="1" clrIdx="24"/>
  <p:cmAuthor id="26" name="10270945" initials="1" lastIdx="2" clrIdx="25"/>
  <p:cmAuthor id="27" name="10295142" initials="1" lastIdx="1" clrIdx="26"/>
  <p:cmAuthor id="28" name="Hou Yingfeng" initials="H" lastIdx="10" clrIdx="23"/>
  <p:cmAuthor id="29" name="吴军" initials="吴" lastIdx="1" clrIdx="0"/>
  <p:cmAuthor id="30" name="sangfor" initials="s" lastIdx="1" clrIdx="29"/>
  <p:cmAuthor id="31" name="Author" initials="A" lastIdx="0" clrIdx="30"/>
  <p:cmAuthor id="32" name="李楠10047711" initials="李楠10047711" lastIdx="2" clrIdx="31"/>
  <p:cmAuthor id="33" name="610007" initials="6" lastIdx="0" clrIdx="32"/>
  <p:cmAuthor id="34" name="Zhang Mr" initials="ZM" lastIdx="10" clrIdx="33"/>
  <p:cmAuthor id="35" name="XUWEI" initials="X" lastIdx="1" clrIdx="10"/>
  <p:cmAuthor id="36" name="俊贤" initials="俊贤" lastIdx="2" clrIdx="21"/>
  <p:cmAuthor id="37" name="Hu. Jimmy" initials="HJ" lastIdx="2" clrIdx="23"/>
  <p:cmAuthor id="39" name="范作霖" initials="范" lastIdx="1" clrIdx="22"/>
  <p:cmAuthor id="40" name="张立鑫" initials="张" lastIdx="1" clrIdx="23"/>
  <p:cmAuthor id="41" name="吴铭锐" initials="吴" lastIdx="2" clrIdx="0"/>
  <p:cmAuthor id="42" name="未知用户77" initials="未知用户77" lastIdx="1" clrIdx="0"/>
  <p:cmAuthor id="43" name="YuQing" initials="Y" lastIdx="9" clrIdx="0"/>
  <p:cmAuthor id="44" name="Youwen Sun" initials="Y" lastIdx="3" clrIdx="1"/>
  <p:cmAuthor id="45" name="番茄花园" initials="番" lastIdx="1" clrIdx="0"/>
  <p:cmAuthor id="46" name="meng_" initials="m" lastIdx="7" clrIdx="45"/>
  <p:cmAuthor id="47" name="未知" initials="未" lastIdx="1" clrIdx="0"/>
  <p:cmAuthor id="48" name="周满红" initials="周" lastIdx="24" clrIdx="0"/>
  <p:cmAuthor id="50" name="未知用户8" initials="未" lastIdx="2" clrIdx="4"/>
  <p:cmAuthor id="51" name="未知用户9" initials="未" lastIdx="3" clrIdx="5"/>
  <p:cmAuthor id="52" name="未知用户10" initials="未" lastIdx="9" clrIdx="0"/>
  <p:cmAuthor id="53" name="未知用户11" initials="未" lastIdx="1" clrIdx="0"/>
  <p:cmAuthor id="55" name="未知用户20" initials="未" lastIdx="1" clrIdx="0"/>
  <p:cmAuthor id="56" name="未知用户19" initials="未" lastIdx="1" clrIdx="0"/>
  <p:cmAuthor id="57" name="未知用户21" initials="未" lastIdx="1" clrIdx="0"/>
  <p:cmAuthor id="58" name="未知用户14" initials="未" lastIdx="1" clrIdx="0"/>
  <p:cmAuthor id="59" name="未知用户15" initials="未" lastIdx="1" clrIdx="0"/>
  <p:cmAuthor id="60" name="未知用户16" initials="未" lastIdx="4" clrIdx="0"/>
  <p:cmAuthor id="61" name="郝崇" initials="郝" lastIdx="4" clrIdx="1"/>
  <p:cmAuthor id="62" name="吴杰" initials="吴" lastIdx="1" clrIdx="0"/>
  <p:cmAuthor id="63" name="刘丽仙" initials="刘" lastIdx="4" clrIdx="33"/>
  <p:cmAuthor id="64" name="陶川" initials="陶" lastIdx="1" clrIdx="0"/>
  <p:cmAuthor id="65" name="未知用户44" initials="未知用户44" lastIdx="1" clrIdx="0"/>
  <p:cmAuthor id="66" name="andres.x.gomez" initials="a" lastIdx="4" clrIdx="0"/>
  <p:cmAuthor id="67" name="user" initials="u" lastIdx="502" clrIdx="0"/>
  <p:cmAuthor id="68" name="未知用户45" initials="未知用户45" lastIdx="1" clrIdx="0"/>
  <p:cmAuthor id="69" name="贾清山" initials="贾" lastIdx="1" clrIdx="0"/>
  <p:cmAuthor id="70" name="丁芙蓉" initials="丁" lastIdx="4" clrIdx="1"/>
  <p:cmAuthor id="71" name="gtmc" initials="g" lastIdx="0" clrIdx="0"/>
  <p:cmAuthor id="72" name="王小忠" initials="王" lastIdx="2" clrIdx="2"/>
  <p:cmAuthor id="73" name="未知用户7" initials="未" lastIdx="2" clrIdx="2"/>
  <p:cmAuthor id="74" name="张 彬" initials="张" lastIdx="1" clrIdx="34"/>
  <p:cmAuthor id="76" name="叶 锦龙" initials="叶" lastIdx="1" clrIdx="35"/>
  <p:cmAuthor id="77" name="DXM" initials="D" lastIdx="1" clrIdx="26"/>
  <p:cmAuthor id="78" name="未知用户28" initials="未" lastIdx="1" clrIdx="0"/>
  <p:cmAuthor id="79" name="未知用户29" initials="未" lastIdx="1" clrIdx="0"/>
  <p:cmAuthor id="80" name="未知用户30" initials="未" lastIdx="4" clrIdx="0"/>
  <p:cmAuthor id="81" name="yangkun" initials="y" lastIdx="0" clrIdx="0"/>
  <p:cmAuthor id="82" name="Lenovo User" initials="L" lastIdx="1" clrIdx="0"/>
  <p:cmAuthor id="83" name="hys2" initials="h" lastIdx="1" clrIdx="0"/>
  <p:cmAuthor id="84" name="朱绍春" initials="朱" lastIdx="13" clrIdx="0"/>
  <p:cmAuthor id="85" name="邹洋" initials="邹" lastIdx="2" clrIdx="0"/>
  <p:cmAuthor id="86" name="孟祥超" initials="孟" lastIdx="2" clrIdx="1"/>
  <p:cmAuthor id="87" name="贡鑫" initials="贡" lastIdx="2" clrIdx="0"/>
  <p:cmAuthor id="88" name="administrator1" initials="a" lastIdx="16" clrIdx="2"/>
  <p:cmAuthor id="89" name="杜雪梅" initials="杜" lastIdx="1" clrIdx="0"/>
  <p:cmAuthor id="90" name="仝德志" initials="仝" lastIdx="1" clrIdx="0"/>
  <p:cmAuthor id="91" name="马静" initials="马" lastIdx="0" clrIdx="0"/>
  <p:cmAuthor id="92" name="Qingyunli" initials="Q" lastIdx="24" clrIdx="0"/>
  <p:cmAuthor id="93" name="dell" initials="d" lastIdx="1" clrIdx="4"/>
  <p:cmAuthor id="94" name="叶得会" initials="叶" lastIdx="8" clrIdx="0"/>
  <p:cmAuthor id="96" name="未知用户17" initials="未" lastIdx="1" clrIdx="1"/>
  <p:cmAuthor id="97" name="未知用户18" initials="未" lastIdx="1" clrIdx="0"/>
  <p:cmAuthor id="98" name="liying" initials="l" lastIdx="11" clrIdx="0"/>
  <p:cmAuthor id="100" name="马海燕" initials="马" lastIdx="1" clrIdx="18"/>
  <p:cmAuthor id="101" name="张钦" initials="张" lastIdx="4" clrIdx="4"/>
  <p:cmAuthor id="102" name="桓蕾" initials="桓" lastIdx="1" clrIdx="101"/>
  <p:cmAuthor id="103" name="lenovo" initials="l" lastIdx="2" clrIdx="45"/>
  <p:cmAuthor id="104" name="鲍华明" initials="鲍" lastIdx="1" clrIdx="0"/>
  <p:cmAuthor id="105" name="刘广艳" initials="刘" lastIdx="10" clrIdx="1"/>
  <p:cmAuthor id="106" name="邹积逊" initials="邹" lastIdx="1" clrIdx="0"/>
  <p:cmAuthor id="107" name="yangyanxia" initials="y" lastIdx="1" clrIdx="0"/>
  <p:cmAuthor id="108" name="刘春辉" initials="刘" lastIdx="4" clrIdx="28"/>
  <p:cmAuthor id="109" name="赵兰玉" initials="赵" lastIdx="1" clrIdx="0"/>
  <p:cmAuthor id="110" name="杜娇龙" initials="杜" lastIdx="2" clrIdx="1"/>
  <p:cmAuthor id="111" name="libin1204@163.com" initials="l" lastIdx="1" clrIdx="102"/>
  <p:cmAuthor id="112" name="未知用户67" initials="未知用户67" lastIdx="1" clrIdx="0"/>
  <p:cmAuthor id="113" name="未知用户73" initials="未" lastIdx="4" clrIdx="0"/>
  <p:cmAuthor id="114" name="魏永生" initials="魏" lastIdx="4" clrIdx="17"/>
  <p:cmAuthor id="115" name="未知用户69" initials="未知用户69" lastIdx="9" clrIdx="0"/>
  <p:cmAuthor id="116" name="未知用户70" initials="未知用户70" lastIdx="3" clrIdx="6"/>
  <p:cmAuthor id="117" name="许弘扬" initials="许" lastIdx="1" clrIdx="0"/>
  <p:cmAuthor id="118" name="新萝卜家园" initials="新" lastIdx="0" clrIdx="0"/>
  <p:cmAuthor id="119" name="未知用户71" initials="未知用户71" lastIdx="1" clrIdx="11"/>
  <p:cmAuthor id="120" name="未知用户80" initials="未" lastIdx="4" clrIdx="1"/>
  <p:cmAuthor id="121" name="未知用户81" initials="未" lastIdx="1" clrIdx="0"/>
  <p:cmAuthor id="122" name="未知用户82" initials="未" lastIdx="1" clrIdx="1"/>
  <p:cmAuthor id="123" name="未知用户83" initials="未" lastIdx="1" clrIdx="0"/>
  <p:cmAuthor id="124" name="未知用户84" initials="未" lastIdx="1" clrIdx="0"/>
  <p:cmAuthor id="125" name="未知用户31" initials="未" lastIdx="23" clrIdx="0"/>
  <p:cmAuthor id="126" name="未知用户62" initials="未" lastIdx="33" clrIdx="0"/>
  <p:cmAuthor id="127" name="Lzy" initials="L" lastIdx="1" clrIdx="0"/>
  <p:cmAuthor id="128" name="陈尚文" initials="陈" lastIdx="1" clrIdx="1"/>
  <p:cmAuthor id="129" name="邢志林" initials="邢" lastIdx="1" clrIdx="0"/>
  <p:cmAuthor id="130" name="张 开阔" initials="张" lastIdx="1" clrIdx="104"/>
  <p:cmAuthor id="131" name="原鹏" initials="y" lastIdx="1" clrIdx="105"/>
  <p:cmAuthor id="138" name="shwyq2008@163.com" initials="s" lastIdx="1" clrIdx="34"/>
  <p:cmAuthor id="142" name="User" initials="U" lastIdx="12" clrIdx="0"/>
  <p:cmAuthor id="143" name="毕军(0212009)" initials="毕" lastIdx="10" clrIdx="0"/>
  <p:cmAuthor id="144" name="dadi" initials="d" lastIdx="2" clrIdx="1"/>
  <p:cmAuthor id="145" name="未知用户43" initials="未" lastIdx="4" clrIdx="1"/>
  <p:cmAuthor id="148" name="未知用户46" initials="未" lastIdx="1" clrIdx="0"/>
  <p:cmAuthor id="149" name="未知用户47" initials="未" lastIdx="1" clrIdx="3"/>
  <p:cmAuthor id="150" name="未知用户48" initials="未" lastIdx="2" clrIdx="0"/>
  <p:cmAuthor id="151" name="未知用户49" initials="未" lastIdx="1" clrIdx="0"/>
  <p:cmAuthor id="152" name="未知用户50" initials="未" lastIdx="5" clrIdx="2"/>
  <p:cmAuthor id="153" name="未知用户133" initials="未" lastIdx="21" clrIdx="4"/>
  <p:cmAuthor id="154" name="未知用户134" initials="未" lastIdx="1" clrIdx="1"/>
  <p:cmAuthor id="8535702" name="曾蓓/贝贝" initials="曾" lastIdx="0" clrIdx="0"/>
  <p:cmAuthor id="155" name="未知用户135" initials="未" lastIdx="1" clrIdx="0"/>
  <p:cmAuthor id="156" name="未知用户54" initials="未" lastIdx="18" clrIdx="0"/>
  <p:cmAuthor id="157" name="未知用户55" initials="未" lastIdx="2" clrIdx="0"/>
  <p:cmAuthor id="158" name="未知用户56" initials="未" lastIdx="1" clrIdx="22"/>
  <p:cmAuthor id="159" name="未知用户57" initials="未" lastIdx="24" clrIdx="0"/>
  <p:cmAuthor id="160" name="未知用户58" initials="未" lastIdx="0" clrIdx="0"/>
  <p:cmAuthor id="161" name="未知用户136" initials="未" lastIdx="1" clrIdx="0"/>
  <p:cmAuthor id="162" name="未知用户137" initials="未" lastIdx="1" clrIdx="0"/>
  <p:cmAuthor id="163" name="未知用户146" initials="未" lastIdx="1" clrIdx="0"/>
  <p:cmAuthor id="164" name="未知用户138" initials="未" lastIdx="1" clrIdx="0"/>
  <p:cmAuthor id="165" name="未知用户139" initials="未" lastIdx="4" clrIdx="0"/>
  <p:cmAuthor id="166" name="未知用户140" initials="未" lastIdx="13" clrIdx="0"/>
  <p:cmAuthor id="210492765" name="施普希（菜菜）" initials="施" lastIdx="0" clrIdx="0"/>
  <p:cmAuthor id="167" name="未知用户141" initials="未" lastIdx="2" clrIdx="0"/>
  <p:cmAuthor id="210492766" name="AGK" initials="AGK" lastIdx="4" clrIdx="7"/>
  <p:cmAuthor id="168" name="未知用户142" initials="未" lastIdx="2" clrIdx="1"/>
  <p:cmAuthor id="169" name="未知用户143" initials="未" lastIdx="16" clrIdx="2"/>
  <p:cmAuthor id="210492768" name="zhang" initials="z" lastIdx="2" clrIdx="35"/>
  <p:cmAuthor id="170" name="未知用户144" initials="未" lastIdx="0" clrIdx="0"/>
  <p:cmAuthor id="171" name="王志刚" initials="王" lastIdx="1" clrIdx="0"/>
  <p:cmAuthor id="172" name="徐光宇" initials="徐" lastIdx="1" clrIdx="0"/>
  <p:cmAuthor id="173" name="mac" initials="m" lastIdx="1" clrIdx="0"/>
  <p:cmAuthor id="174" name="Liu, Leo (MBSHR cs)" initials="L" lastIdx="2" clrIdx="0"/>
  <p:cmAuthor id="175" name="刘豹" initials="刘" lastIdx="0" clrIdx="0"/>
  <p:cmAuthor id="176" name="张艳芳" initials="张" lastIdx="3" clrIdx="0"/>
  <p:cmAuthor id="178" name="志斌 杜" initials="志" lastIdx="5" clrIdx="103"/>
  <p:cmAuthor id="180" name="未知用户88" initials="未" lastIdx="3" clrIdx="0"/>
  <p:cmAuthor id="181" name="未知用户89" initials="未" lastIdx="21" clrIdx="4"/>
  <p:cmAuthor id="182" name="未知用户90" initials="未" lastIdx="1" clrIdx="1"/>
  <p:cmAuthor id="183" name="未知用户91" initials="未" lastIdx="1" clrIdx="0"/>
  <p:cmAuthor id="184" name="未知用户92" initials="未" lastIdx="1" clrIdx="0"/>
  <p:cmAuthor id="185" name="未知用户93" initials="未" lastIdx="1" clrIdx="0"/>
  <p:cmAuthor id="186" name="未知用户94" initials="未" lastIdx="1" clrIdx="0"/>
  <p:cmAuthor id="187" name="未知用户95" initials="未" lastIdx="4" clrIdx="0"/>
  <p:cmAuthor id="188" name="未知用户96" initials="未" lastIdx="13" clrIdx="0"/>
  <p:cmAuthor id="189" name="未知用户97" initials="未" lastIdx="2" clrIdx="0"/>
  <p:cmAuthor id="190" name="未知用户98" initials="未" lastIdx="2" clrIdx="1"/>
  <p:cmAuthor id="191" name="未知用户99" initials="未" lastIdx="16" clrIdx="2"/>
  <p:cmAuthor id="192" name="未知用户100" initials="未" lastIdx="0" clrIdx="0"/>
  <p:cmAuthor id="193" name="未知用户101" initials="未" lastIdx="3" clrIdx="0"/>
  <p:cmAuthor id="195" name="未知用户72" initials="未" lastIdx="2" clrIdx="1"/>
  <p:cmAuthor id="197" name="未知用户74" initials="未" lastIdx="0" clrIdx="0"/>
  <p:cmAuthor id="198" name="未知用户75" initials="未" lastIdx="3" clrIdx="0"/>
  <p:cmAuthor id="199" name="未知用户76" initials="未" lastIdx="21" clrIdx="4"/>
  <p:cmAuthor id="201" name="未知用户78" initials="未" lastIdx="1" clrIdx="0"/>
  <p:cmAuthor id="202" name="未知用户79" initials="未" lastIdx="2" clrIdx="0"/>
  <p:cmAuthor id="203" name="未知用户12" initials="未知用户12" lastIdx="4" clrIdx="0"/>
  <p:cmAuthor id="208" name="未知用户85" initials="未" lastIdx="2" clrIdx="1"/>
  <p:cmAuthor id="209" name="未知用户86" initials="未" lastIdx="16" clrIdx="2"/>
  <p:cmAuthor id="210" name="李刚" initials="李" lastIdx="3" clrIdx="0"/>
  <p:cmAuthor id="211" name="侯 林" initials="侯" lastIdx="2" clrIdx="35"/>
  <p:cmAuthor id="212" name="徐仕超" initials="徐" lastIdx="1" clrIdx="3"/>
  <p:cmAuthor id="213" name="Pei" initials="P" lastIdx="0" clrIdx="1"/>
  <p:cmAuthor id="214" name="Ying Li" initials="Y" lastIdx="1" clrIdx="2"/>
  <p:cmAuthor id="215" name="lou cynthia" initials="l" lastIdx="1" clrIdx="0"/>
  <p:cmAuthor id="2000" name="Teresa" initials="authorId_31822446" lastIdx="1024853" clrIdx="0"/>
  <p:cmAuthor id="2001" name="Microsoft" initials="M" lastIdx="1" clrIdx="1"/>
  <p:cmAuthor id="217" name="马红" initials="马" lastIdx="7" clrIdx="0"/>
  <p:cmAuthor id="218" name="Shi Xiao" initials="SX" lastIdx="1" clrIdx="106"/>
  <p:cmAuthor id="2002" name="demolong wang" initials="dw" lastIdx="1" clrIdx="38"/>
  <p:cmAuthor id="219" name="卢 米薇" initials="卢" lastIdx="1" clrIdx="107"/>
  <p:cmAuthor id="222" name="LJ" initials="L" lastIdx="1" clrIdx="221"/>
  <p:cmAuthor id="475196948" name="uo G" initials="uG" lastIdx="1" clrIdx="223"/>
  <p:cmAuthor id="708433798" name="jialuo" initials="j" lastIdx="0" clrIdx="0"/>
  <p:cmAuthor id="49" name="taojiang" initials="t" lastIdx="2" clrIdx="48"/>
  <p:cmAuthor id="338605058" name="J I N G " initials="J" lastIdx="1" clrIdx="217"/>
  <p:cmAuthor id="75" name="s x" initials="s" lastIdx="2" clrIdx="0"/>
  <p:cmAuthor id="381437688" name="谢学斌" initials="谢" lastIdx="0" clrIdx="0"/>
  <p:cmAuthor id="626391093" name="KQ" initials="K" lastIdx="1" clrIdx="214"/>
  <p:cmAuthor id="54" name="刘思蜀" initials="刘" lastIdx="1" clrIdx="0"/>
  <p:cmAuthor id="95" name="未知用户39" initials="未" lastIdx="1" clrIdx="0"/>
  <p:cmAuthor id="99" name="lp" initials="l" lastIdx="1" clrIdx="0"/>
  <p:cmAuthor id="132" name="王怀璋" initials="王" lastIdx="1" clrIdx="0"/>
  <p:cmAuthor id="133" name="YANQING BAO" initials="Y" lastIdx="3" clrIdx="0"/>
  <p:cmAuthor id="134" name="Tracy Chen" initials="T" lastIdx="1" clrIdx="0"/>
  <p:cmAuthor id="49837067" name="刘浩" initials="刘" lastIdx="180431" clrIdx="0"/>
  <p:cmAuthor id="135" name="dongwc0205" initials="d" lastIdx="1" clrIdx="15"/>
  <p:cmAuthor id="49837068" name="Vivian Liu" initials="VL" lastIdx="1" clrIdx="1"/>
  <p:cmAuthor id="136" name="yuancc04" initials="y" lastIdx="3" clrIdx="0"/>
  <p:cmAuthor id="49837069" name="he zhirui" initials="hz" lastIdx="1" clrIdx="82"/>
  <p:cmAuthor id="137" name="Xinyi" initials="X" lastIdx="1" clrIdx="136"/>
  <p:cmAuthor id="49837070" name="伟哥" initials="伟哥" lastIdx="1" clrIdx="138"/>
  <p:cmAuthor id="140" name="levy" initials="l" lastIdx="2" clrIdx="0"/>
  <p:cmAuthor id="146" name="zhuqy3" initials="z" lastIdx="1" clrIdx="0"/>
  <p:cmAuthor id="147" name="njlife" initials="n" lastIdx="2" clrIdx="0"/>
  <p:cmAuthor id="177" name="超乎想象" initials="超" lastIdx="1" clrIdx="176"/>
  <p:cmAuthor id="194" name="Temp" initials="T" lastIdx="0" clrIdx="0"/>
  <p:cmAuthor id="196" name="雍中婧" initials="雍" lastIdx="26" clrIdx="0"/>
  <p:cmAuthor id="200" name="lin lin" initials="l" lastIdx="1" clrIdx="0"/>
  <p:cmAuthor id="204" name="李明强" initials="李" lastIdx="1" clrIdx="203"/>
  <p:cmAuthor id="205" name="wang_cf" initials="w" lastIdx="8" clrIdx="204"/>
  <p:cmAuthor id="206" name="itw_chenfy01" initials="i" lastIdx="1" clrIdx="205"/>
  <p:cmAuthor id="207" name="wangll132" initials="w" lastIdx="1" clrIdx="206"/>
  <p:cmAuthor id="312" name="000823681" initials="0" lastIdx="1" clrIdx="311"/>
  <p:cmAuthor id="287643681" name="殷格非" initials="殷" lastIdx="2" clrIdx="0"/>
  <p:cmAuthor id="287643682" name="z r" initials="zr" lastIdx="5" clrIdx="12"/>
  <p:cmAuthor id="287643683" name="lc xue" initials="lx" lastIdx="1" clrIdx="22"/>
  <p:cmAuthor id="287643684" name="孟芳芳（借调）" initials="V" lastIdx="1" clrIdx="37"/>
  <p:cmAuthor id="287643685" name="zhuxiangyi" initials="z" lastIdx="1" clrIdx="38"/>
  <p:cmAuthor id="191251535" name="沈霄雷" initials="沈" lastIdx="833089" clrIdx="0"/>
  <p:cmAuthor id="191251536" name="SF" initials="S" lastIdx="6" clrIdx="11"/>
  <p:cmAuthor id="191251537" name="sammi" initials="s" lastIdx="0" clrIdx="12"/>
  <p:cmAuthor id="191251538" name="zhangmh@httz.cc" initials="z" lastIdx="3" clrIdx="13"/>
  <p:cmAuthor id="191251539" name="wang" initials="wang" lastIdx="1" clrIdx="14"/>
  <p:cmAuthor id="191251541" name="sjzx" initials="s" lastIdx="1" clrIdx="25"/>
  <p:cmAuthor id="191251542" name="yang.yuan" initials="y" lastIdx="0" clrIdx="17"/>
  <p:cmAuthor id="210492767" name="书佳 王" initials="书王" lastIdx="3" clrIdx="287"/>
  <p:cmAuthor id="139" name="未知用户13" initials="未" lastIdx="11" clrIdx="0"/>
  <p:cmAuthor id="2972517" name="韩佳楠" initials="韩" lastIdx="1488322" clrIdx="0"/>
  <p:cmAuthor id="2003" name="杜晶晶-投资者关系部_vM3mnymA" initials="authorId_1323951053" lastIdx="1649699480" clrIdx="0"/>
  <p:cmAuthor id="2004" name="沈思铭" initials="沈思铭" lastIdx="19" clrIdx="34"/>
  <p:cmAuthor id="691587970" name="小延魔法师" initials="小" lastIdx="1126286" clrIdx="0"/>
  <p:cmAuthor id="394525608" name="仇怿俊" initials="仇" lastIdx="0" clrIdx="0"/>
  <p:cmAuthor id="394525609" name="mei shuo" initials="mei shuo" lastIdx="1" clrIdx="24"/>
  <p:cmAuthor id="216" name="未知的使用者197" initials="未" lastIdx="8" clrIdx="0"/>
  <p:cmAuthor id="394525610" name="dengwanting" initials="d" lastIdx="1" clrIdx="50"/>
  <p:cmAuthor id="394525611" name="mouse zz" initials="mz" lastIdx="1" clrIdx="54"/>
  <p:cmAuthor id="220" name="未知的使用者165" initials="未" lastIdx="1" clrIdx="0"/>
  <p:cmAuthor id="221" name="未知的使用者158" initials="未" lastIdx="1" clrIdx="0"/>
  <p:cmAuthor id="223" name="未知的使用者149" initials="未" lastIdx="10" clrIdx="0"/>
  <p:cmAuthor id="224" name="未知的使用者150" initials="未" lastIdx="1" clrIdx="0"/>
  <p:cmAuthor id="225" name="未知的使用者166" initials="未" lastIdx="8" clrIdx="0"/>
  <p:cmAuthor id="226" name="未知的使用者167" initials="未" lastIdx="0" clrIdx="1"/>
  <p:cmAuthor id="227" name="未知的使用者159" initials="未" lastIdx="1" clrIdx="1"/>
  <p:cmAuthor id="229" name="未知的使用者168" initials="未" lastIdx="1" clrIdx="0"/>
  <p:cmAuthor id="230" name="未知的使用者169" initials="未" lastIdx="1" clrIdx="0"/>
  <p:cmAuthor id="231" name="未知的使用者117" initials="未" lastIdx="1" clrIdx="0"/>
  <p:cmAuthor id="233" name="未知的使用者119" initials="未" lastIdx="1" clrIdx="2"/>
  <p:cmAuthor id="1411827" name="黄晓平" initials="黄" lastIdx="0" clrIdx="0"/>
  <p:cmAuthor id="243" name="未知的使用者183" initials="未" lastIdx="2" clrIdx="0"/>
  <p:cmAuthor id="244" name="未知的使用者184" initials="未" lastIdx="8" clrIdx="0"/>
  <p:cmAuthor id="245" name="未知的使用者185" initials="未" lastIdx="5" clrIdx="0"/>
  <p:cmAuthor id="246" name="未知的使用者186" initials="未" lastIdx="10" clrIdx="0"/>
  <p:cmAuthor id="247" name="未知的使用者187" initials="未" lastIdx="1" clrIdx="0"/>
  <p:cmAuthor id="248" name="未知的使用者201" initials="未" lastIdx="8" clrIdx="0"/>
  <p:cmAuthor id="249" name="未知的使用者202" initials="未" lastIdx="0" clrIdx="1"/>
  <p:cmAuthor id="250" name="未知的使用者171" initials="未" lastIdx="3" clrIdx="1"/>
  <p:cmAuthor id="251" name="未知的使用者195" initials="未" lastIdx="1" clrIdx="1"/>
  <p:cmAuthor id="252" name="未知的使用者173" initials="未" lastIdx="6" clrIdx="0"/>
  <p:cmAuthor id="253" name="未知的使用者196" initials="未" lastIdx="1" clrIdx="0"/>
  <p:cmAuthor id="254" name="未知的使用者175" initials="未" lastIdx="2" clrIdx="0"/>
  <p:cmAuthor id="255" name="未知的使用者203" initials="未" lastIdx="1" clrIdx="0"/>
  <p:cmAuthor id="256" name="未知的使用者204" initials="未" lastIdx="1" clrIdx="0"/>
  <p:cmAuthor id="257" name="未知的使用者41" initials="未" lastIdx="5" clrIdx="1"/>
  <p:cmAuthor id="258" name="未知的使用者42" initials="未" lastIdx="1" clrIdx="1"/>
  <p:cmAuthor id="259" name="Evonlin" initials="E" lastIdx="2" clrIdx="2"/>
  <p:cmAuthor id="260" name="未知的使用者39" initials="未" lastIdx="10" clrIdx="0"/>
  <p:cmAuthor id="261" name="未知的使用者38" initials="未" lastIdx="1" clrIdx="0"/>
  <p:cmAuthor id="262" name="未知用户37" initials="未" lastIdx="8" clrIdx="0"/>
  <p:cmAuthor id="263" name="未知用户38" initials="未" lastIdx="8" clrIdx="0"/>
  <p:cmAuthor id="265" name="Admin" initials="A" lastIdx="1" clrIdx="2"/>
  <p:cmAuthor id="266" name="未知的使用者64" initials="未" lastIdx="8" clrIdx="0"/>
  <p:cmAuthor id="267" name="未知的使用者65" initials="未" lastIdx="1" clrIdx="0"/>
  <p:cmAuthor id="268" name="未知的使用者66" initials="未" lastIdx="1" clrIdx="0"/>
  <p:cmAuthor id="269" name="未知的使用者57" initials="未" lastIdx="1" clrIdx="0"/>
  <p:cmAuthor id="271" name="未知用户36" initials="未" lastIdx="1" clrIdx="0"/>
  <p:cmAuthor id="277" name="未知用户32" initials="未" lastIdx="1" clrIdx="0"/>
  <p:cmAuthor id="278" name="未知用户33" initials="未" lastIdx="1" clrIdx="0"/>
  <p:cmAuthor id="279" name="未知用户34" initials="未" lastIdx="2" clrIdx="0"/>
  <p:cmAuthor id="280" name="huang gerrard" initials="h" lastIdx="1" clrIdx="0"/>
  <p:cmAuthor id="281" name="xuanyuanxuanyi dad" initials="xd" lastIdx="1" clrIdx="50"/>
  <p:cmAuthor id="282" name="kingdee" initials="k" lastIdx="5" clrIdx="51"/>
  <p:cmAuthor id="284" name="LLM" initials="L" lastIdx="2" clrIdx="283"/>
  <p:cmAuthor id="285" name="hongmudan" initials="h" lastIdx="2" clrIdx="284"/>
  <p:cmAuthor id="287" name="kongtao" initials="k" lastIdx="8" clrIdx="286"/>
  <p:cmAuthor id="708433799" name="清泺 戴" initials="清戴" lastIdx="25" clrIdx="36"/>
  <p:cmAuthor id="353158055" name="韩雨" initials="韩" lastIdx="0" clrIdx="0"/>
  <p:cmAuthor id="302" name="kfzx-lind" initials="k" lastIdx="1" clrIdx="30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64091"/>
    <a:srgbClr val="003592"/>
    <a:srgbClr val="F39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钓鱼检测方面，大模型能够基于邮件内容语义理解，识别钓鱼意图，能够很好地解决过去检测规则难以区分的钓鱼问题，如基于二维码的钓鱼攻击、基于加密附件的钓鱼攻击、基于文本</a:t>
            </a:r>
            <a:r>
              <a:rPr lang="en-US" altLang="zh-CN" dirty="0">
                <a:sym typeface="+mn-ea"/>
              </a:rPr>
              <a:t>+</a:t>
            </a:r>
            <a:r>
              <a:rPr lang="zh-CN" altLang="en-US" dirty="0">
                <a:sym typeface="+mn-ea"/>
              </a:rPr>
              <a:t>图片的钓鱼攻击等。</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en-US" altLang="zh-CN" dirty="0">
                <a:sym typeface="+mn-ea"/>
              </a:rPr>
              <a:t>2024</a:t>
            </a:r>
            <a:r>
              <a:rPr lang="zh-CN" altLang="en-US" dirty="0">
                <a:sym typeface="+mn-ea"/>
              </a:rPr>
              <a:t>年国家级实战演练中，钓鱼检测大模型每分析邮件超十万封，检测精准率超过</a:t>
            </a:r>
            <a:r>
              <a:rPr lang="en-US" altLang="zh-CN" dirty="0">
                <a:sym typeface="+mn-ea"/>
              </a:rPr>
              <a:t>96%</a:t>
            </a:r>
            <a:r>
              <a:rPr lang="zh-CN" altLang="en-US" dirty="0">
                <a:sym typeface="+mn-ea"/>
              </a:rPr>
              <a:t>，意味着每检出</a:t>
            </a:r>
            <a:r>
              <a:rPr lang="en-US" altLang="zh-CN" dirty="0">
                <a:sym typeface="+mn-ea"/>
              </a:rPr>
              <a:t>100</a:t>
            </a:r>
            <a:r>
              <a:rPr lang="zh-CN" altLang="en-US" dirty="0">
                <a:sym typeface="+mn-ea"/>
              </a:rPr>
              <a:t>封邮件至少有</a:t>
            </a:r>
            <a:r>
              <a:rPr lang="en-US" altLang="zh-CN" dirty="0">
                <a:sym typeface="+mn-ea"/>
              </a:rPr>
              <a:t>96</a:t>
            </a:r>
            <a:r>
              <a:rPr lang="zh-CN" altLang="en-US" dirty="0">
                <a:sym typeface="+mn-ea"/>
              </a:rPr>
              <a:t>封是确定钓鱼，其余可能是可疑及业务不规范的邮件内容，可以通过人员反馈和标记持续优化，在实战中很好地解决了大量</a:t>
            </a:r>
            <a:r>
              <a:rPr lang="zh-CN" altLang="en-US">
                <a:latin typeface="微软雅黑" panose="020B0503020204020204" charset="-122"/>
                <a:ea typeface="微软雅黑" panose="020B0503020204020204" charset="-122"/>
                <a:sym typeface="+mn-ea"/>
              </a:rPr>
              <a:t>二维码钓鱼、加密文档钓鱼（密码附在不同上下文中）问题</a:t>
            </a:r>
            <a:r>
              <a:rPr lang="zh-CN" altLang="en-US" dirty="0">
                <a:sym typeface="+mn-ea"/>
              </a:rPr>
              <a:t>，为金融行业用户有效缩减了至少</a:t>
            </a:r>
            <a:r>
              <a:rPr lang="en-US" altLang="zh-CN" dirty="0">
                <a:sym typeface="+mn-ea"/>
              </a:rPr>
              <a:t>40%</a:t>
            </a:r>
            <a:r>
              <a:rPr lang="zh-CN" altLang="en-US" dirty="0">
                <a:sym typeface="+mn-ea"/>
              </a:rPr>
              <a:t>的人工审核工作量。</a:t>
            </a:r>
            <a:endParaRPr lang="zh-CN" altLang="en-US"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安全演练过程中，告警量相较于平时会有大幅上升，随着演练时间的不断延长，安全人员难以应对海量告警，难以通过高强度的</a:t>
            </a:r>
            <a:r>
              <a:rPr lang="en-US" altLang="zh-CN" dirty="0">
                <a:sym typeface="+mn-ea"/>
              </a:rPr>
              <a:t>“</a:t>
            </a:r>
            <a:r>
              <a:rPr lang="zh-CN" altLang="en-US" dirty="0">
                <a:sym typeface="+mn-ea"/>
              </a:rPr>
              <a:t>多班倒</a:t>
            </a:r>
            <a:r>
              <a:rPr lang="en-US" altLang="zh-CN" dirty="0">
                <a:sym typeface="+mn-ea"/>
              </a:rPr>
              <a:t>”</a:t>
            </a:r>
            <a:r>
              <a:rPr lang="zh-CN" altLang="en-US" dirty="0">
                <a:sym typeface="+mn-ea"/>
              </a:rPr>
              <a:t>进行人员集中防护，监测分析疲于奔命、处置不过来。</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而安全大模型可以扮演安全专家的角色，</a:t>
            </a:r>
            <a:r>
              <a:rPr lang="en-US" altLang="zh-CN" dirty="0">
                <a:sym typeface="+mn-ea"/>
              </a:rPr>
              <a:t>7*24</a:t>
            </a:r>
            <a:r>
              <a:rPr lang="zh-CN" altLang="en-US" dirty="0">
                <a:sym typeface="+mn-ea"/>
              </a:rPr>
              <a:t>小时实时在线，实现</a:t>
            </a:r>
            <a:r>
              <a:rPr lang="en-US" altLang="zh-CN" dirty="0">
                <a:sym typeface="+mn-ea"/>
              </a:rPr>
              <a:t>N+E+X</a:t>
            </a:r>
            <a:r>
              <a:rPr lang="zh-CN" altLang="en-US" dirty="0">
                <a:sym typeface="+mn-ea"/>
              </a:rPr>
              <a:t>告警关联与安全事件研判，</a:t>
            </a:r>
            <a:r>
              <a:rPr lang="zh-CN" altLang="en-US">
                <a:solidFill>
                  <a:schemeClr val="tx1">
                    <a:lumMod val="85000"/>
                    <a:lumOff val="15000"/>
                  </a:schemeClr>
                </a:solidFill>
                <a:latin typeface="微软雅黑" panose="020B0503020204020204" charset="-122"/>
                <a:ea typeface="微软雅黑" panose="020B0503020204020204" charset="-122"/>
                <a:sym typeface="+mn-ea"/>
              </a:rPr>
              <a:t>生成威胁运营报表报告</a:t>
            </a:r>
            <a:r>
              <a:rPr lang="zh-CN" altLang="en-US" dirty="0">
                <a:sym typeface="+mn-ea"/>
              </a:rPr>
              <a:t>。</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从效果上看，安全大模型通过接入各个厂商设备报送的海量告警，以智能体的方式全量逐条分析安全告警，平均降噪率可达</a:t>
            </a:r>
            <a:r>
              <a:rPr lang="en-US" altLang="zh-CN" dirty="0">
                <a:sym typeface="+mn-ea"/>
              </a:rPr>
              <a:t>99%</a:t>
            </a:r>
            <a:r>
              <a:rPr lang="zh-CN" altLang="en-US" dirty="0">
                <a:sym typeface="+mn-ea"/>
              </a:rPr>
              <a:t>，处置效率是普通人的</a:t>
            </a:r>
            <a:r>
              <a:rPr lang="en-US" altLang="zh-CN" dirty="0">
                <a:sym typeface="+mn-ea"/>
              </a:rPr>
              <a:t>200</a:t>
            </a:r>
            <a:r>
              <a:rPr lang="zh-CN" altLang="en-US" dirty="0">
                <a:sym typeface="+mn-ea"/>
              </a:rPr>
              <a:t>倍，大幅提升了安全运营效率，实质上解决了企业安全人员不足的困境。</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在中央部委像水利部、气象局的客户中都得到了很好的反馈，以前告警没办法一条一条看，只能挑着看，现在全部都由大模型全部看一遍，人均每天只需要关注几十条事件、几百条告警，日均完成自动化告警处置</a:t>
            </a:r>
            <a:r>
              <a:rPr lang="en-US" altLang="zh-CN" dirty="0">
                <a:sym typeface="+mn-ea"/>
              </a:rPr>
              <a:t>3000+</a:t>
            </a:r>
            <a:r>
              <a:rPr lang="zh-CN" altLang="en-US" dirty="0">
                <a:sym typeface="+mn-ea"/>
              </a:rPr>
              <a:t>起，极大地提升了人员效率。</a:t>
            </a:r>
            <a:endParaRPr lang="zh-CN" altLang="en-US"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安全演练过程中，告警量相较于平时会有大幅上升，随着演练时间的不断延长，安全人员难以应对海量告警，难以通过高强度的</a:t>
            </a:r>
            <a:r>
              <a:rPr lang="en-US" altLang="zh-CN" dirty="0">
                <a:sym typeface="+mn-ea"/>
              </a:rPr>
              <a:t>“</a:t>
            </a:r>
            <a:r>
              <a:rPr lang="zh-CN" altLang="en-US" dirty="0">
                <a:sym typeface="+mn-ea"/>
              </a:rPr>
              <a:t>多班倒</a:t>
            </a:r>
            <a:r>
              <a:rPr lang="en-US" altLang="zh-CN" dirty="0">
                <a:sym typeface="+mn-ea"/>
              </a:rPr>
              <a:t>”</a:t>
            </a:r>
            <a:r>
              <a:rPr lang="zh-CN" altLang="en-US" dirty="0">
                <a:sym typeface="+mn-ea"/>
              </a:rPr>
              <a:t>进行人员集中防护，监测分析疲于奔命、处置不过来。</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而安全大模型可以扮演安全专家的角色，</a:t>
            </a:r>
            <a:r>
              <a:rPr lang="en-US" altLang="zh-CN" dirty="0">
                <a:sym typeface="+mn-ea"/>
              </a:rPr>
              <a:t>7*24</a:t>
            </a:r>
            <a:r>
              <a:rPr lang="zh-CN" altLang="en-US" dirty="0">
                <a:sym typeface="+mn-ea"/>
              </a:rPr>
              <a:t>小时实时在线，实现</a:t>
            </a:r>
            <a:r>
              <a:rPr lang="en-US" altLang="zh-CN" dirty="0">
                <a:sym typeface="+mn-ea"/>
              </a:rPr>
              <a:t>N+E+X</a:t>
            </a:r>
            <a:r>
              <a:rPr lang="zh-CN" altLang="en-US" dirty="0">
                <a:sym typeface="+mn-ea"/>
              </a:rPr>
              <a:t>告警关联与安全事件研判，</a:t>
            </a:r>
            <a:r>
              <a:rPr lang="zh-CN" altLang="en-US">
                <a:solidFill>
                  <a:schemeClr val="tx1">
                    <a:lumMod val="85000"/>
                    <a:lumOff val="15000"/>
                  </a:schemeClr>
                </a:solidFill>
                <a:latin typeface="微软雅黑" panose="020B0503020204020204" charset="-122"/>
                <a:ea typeface="微软雅黑" panose="020B0503020204020204" charset="-122"/>
                <a:sym typeface="+mn-ea"/>
              </a:rPr>
              <a:t>生成威胁运营报表报告</a:t>
            </a:r>
            <a:r>
              <a:rPr lang="zh-CN" altLang="en-US" dirty="0">
                <a:sym typeface="+mn-ea"/>
              </a:rPr>
              <a:t>。</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从效果上看，安全大模型通过接入各个厂商设备报送的海量告警，以智能体的方式全量逐条分析安全告警，平均降噪率可达</a:t>
            </a:r>
            <a:r>
              <a:rPr lang="en-US" altLang="zh-CN" dirty="0">
                <a:sym typeface="+mn-ea"/>
              </a:rPr>
              <a:t>99%</a:t>
            </a:r>
            <a:r>
              <a:rPr lang="zh-CN" altLang="en-US" dirty="0">
                <a:sym typeface="+mn-ea"/>
              </a:rPr>
              <a:t>，处置效率是普通人的</a:t>
            </a:r>
            <a:r>
              <a:rPr lang="en-US" altLang="zh-CN" dirty="0">
                <a:sym typeface="+mn-ea"/>
              </a:rPr>
              <a:t>200</a:t>
            </a:r>
            <a:r>
              <a:rPr lang="zh-CN" altLang="en-US" dirty="0">
                <a:sym typeface="+mn-ea"/>
              </a:rPr>
              <a:t>倍，大幅提升了安全运营效率，实质上解决了企业安全人员不足的困境。</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在中央部委像水利部、气象局的客户中都得到了很好的反馈，以前告警没办法一条一条看，只能挑着看，现在全部都由大模型全部看一遍，人均每天只需要关注几十条事件、几百条告警，日均完成自动化告警处置</a:t>
            </a:r>
            <a:r>
              <a:rPr lang="en-US" altLang="zh-CN" dirty="0">
                <a:sym typeface="+mn-ea"/>
              </a:rPr>
              <a:t>3000+</a:t>
            </a:r>
            <a:r>
              <a:rPr lang="zh-CN" altLang="en-US" dirty="0">
                <a:sym typeface="+mn-ea"/>
              </a:rPr>
              <a:t>起，极大地提升了人员效率。</a:t>
            </a:r>
            <a:endParaRPr lang="zh-CN" altLang="en-US"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安全演练过程中，告警量相较于平时会有大幅上升，随着演练时间的不断延长，安全人员难以应对海量告警，难以通过高强度的</a:t>
            </a:r>
            <a:r>
              <a:rPr lang="en-US" altLang="zh-CN" dirty="0">
                <a:sym typeface="+mn-ea"/>
              </a:rPr>
              <a:t>“</a:t>
            </a:r>
            <a:r>
              <a:rPr lang="zh-CN" altLang="en-US" dirty="0">
                <a:sym typeface="+mn-ea"/>
              </a:rPr>
              <a:t>多班倒</a:t>
            </a:r>
            <a:r>
              <a:rPr lang="en-US" altLang="zh-CN" dirty="0">
                <a:sym typeface="+mn-ea"/>
              </a:rPr>
              <a:t>”</a:t>
            </a:r>
            <a:r>
              <a:rPr lang="zh-CN" altLang="en-US" dirty="0">
                <a:sym typeface="+mn-ea"/>
              </a:rPr>
              <a:t>进行人员集中防护，监测分析疲于奔命、处置不过来。</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而安全大模型可以扮演安全专家的角色，</a:t>
            </a:r>
            <a:r>
              <a:rPr lang="en-US" altLang="zh-CN" dirty="0">
                <a:sym typeface="+mn-ea"/>
              </a:rPr>
              <a:t>7*24</a:t>
            </a:r>
            <a:r>
              <a:rPr lang="zh-CN" altLang="en-US" dirty="0">
                <a:sym typeface="+mn-ea"/>
              </a:rPr>
              <a:t>小时实时在线，实现</a:t>
            </a:r>
            <a:r>
              <a:rPr lang="en-US" altLang="zh-CN" dirty="0">
                <a:sym typeface="+mn-ea"/>
              </a:rPr>
              <a:t>N+E+X</a:t>
            </a:r>
            <a:r>
              <a:rPr lang="zh-CN" altLang="en-US" dirty="0">
                <a:sym typeface="+mn-ea"/>
              </a:rPr>
              <a:t>告警关联与安全事件研判，</a:t>
            </a:r>
            <a:r>
              <a:rPr lang="zh-CN" altLang="en-US">
                <a:solidFill>
                  <a:schemeClr val="tx1">
                    <a:lumMod val="85000"/>
                    <a:lumOff val="15000"/>
                  </a:schemeClr>
                </a:solidFill>
                <a:latin typeface="微软雅黑" panose="020B0503020204020204" charset="-122"/>
                <a:ea typeface="微软雅黑" panose="020B0503020204020204" charset="-122"/>
                <a:sym typeface="+mn-ea"/>
              </a:rPr>
              <a:t>生成威胁运营报表报告</a:t>
            </a:r>
            <a:r>
              <a:rPr lang="zh-CN" altLang="en-US" dirty="0">
                <a:sym typeface="+mn-ea"/>
              </a:rPr>
              <a:t>。</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从效果上看，安全大模型通过接入各个厂商设备报送的海量告警，以智能体的方式全量逐条分析安全告警，平均降噪率可达</a:t>
            </a:r>
            <a:r>
              <a:rPr lang="en-US" altLang="zh-CN" dirty="0">
                <a:sym typeface="+mn-ea"/>
              </a:rPr>
              <a:t>99%</a:t>
            </a:r>
            <a:r>
              <a:rPr lang="zh-CN" altLang="en-US" dirty="0">
                <a:sym typeface="+mn-ea"/>
              </a:rPr>
              <a:t>，处置效率是普通人的</a:t>
            </a:r>
            <a:r>
              <a:rPr lang="en-US" altLang="zh-CN" dirty="0">
                <a:sym typeface="+mn-ea"/>
              </a:rPr>
              <a:t>200</a:t>
            </a:r>
            <a:r>
              <a:rPr lang="zh-CN" altLang="en-US" dirty="0">
                <a:sym typeface="+mn-ea"/>
              </a:rPr>
              <a:t>倍，大幅提升了安全运营效率，实质上解决了企业安全人员不足的困境。</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在中央部委像水利部、气象局的客户中都得到了很好的反馈，以前告警没办法一条一条看，只能挑着看，现在全部都由大模型全部看一遍，人均每天只需要关注几十条事件、几百条告警，日均完成自动化告警处置</a:t>
            </a:r>
            <a:r>
              <a:rPr lang="en-US" altLang="zh-CN" dirty="0">
                <a:sym typeface="+mn-ea"/>
              </a:rPr>
              <a:t>3000+</a:t>
            </a:r>
            <a:r>
              <a:rPr lang="zh-CN" altLang="en-US" dirty="0">
                <a:sym typeface="+mn-ea"/>
              </a:rPr>
              <a:t>起，极大地提升了人员效率。</a:t>
            </a:r>
            <a:endParaRPr lang="zh-CN" altLang="en-US"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spcBef>
                <a:spcPts val="0"/>
              </a:spcBef>
              <a:spcAft>
                <a:spcPts val="0"/>
              </a:spcAft>
            </a:pPr>
            <a:endParaRPr lang="zh-CN"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水利部</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zh-CN" altLang="en-US" b="0" i="0">
                <a:solidFill>
                  <a:srgbClr val="000000"/>
                </a:solidFill>
                <a:effectLst/>
                <a:latin typeface="PingFangSC-Regular" panose="020B0400000000000000" pitchFamily="34" charset="-122"/>
                <a:ea typeface="PingFangSC-Regular" panose="020B0400000000000000" pitchFamily="34" charset="-122"/>
              </a:rPr>
              <a:t>、那虽然它这么火的话，那其实我们也回头看一下 </a:t>
            </a:r>
            <a:r>
              <a:rPr lang="en-GB" altLang="zh-CN" b="0" i="0">
                <a:solidFill>
                  <a:srgbClr val="000000"/>
                </a:solidFill>
                <a:effectLst/>
                <a:latin typeface="PingFangSC-Regular" panose="020B0400000000000000" pitchFamily="34" charset="-122"/>
                <a:ea typeface="PingFangSC-Regular" panose="020B0400000000000000" pitchFamily="34" charset="-122"/>
              </a:rPr>
              <a:t>deepseek </a:t>
            </a:r>
            <a:r>
              <a:rPr lang="zh-CN" altLang="en-US" b="0" i="0">
                <a:solidFill>
                  <a:srgbClr val="000000"/>
                </a:solidFill>
                <a:effectLst/>
                <a:latin typeface="PingFangSC-Regular" panose="020B0400000000000000" pitchFamily="34" charset="-122"/>
                <a:ea typeface="PingFangSC-Regular" panose="020B0400000000000000" pitchFamily="34" charset="-122"/>
              </a:rPr>
              <a:t>的技术到底是怎么样的。那其实 </a:t>
            </a:r>
            <a:r>
              <a:rPr lang="en-GB" altLang="zh-CN" b="0" i="0">
                <a:solidFill>
                  <a:srgbClr val="000000"/>
                </a:solidFill>
                <a:effectLst/>
                <a:latin typeface="PingFangSC-Regular" panose="020B0400000000000000" pitchFamily="34" charset="-122"/>
                <a:ea typeface="PingFangSC-Regular" panose="020B0400000000000000" pitchFamily="34" charset="-122"/>
              </a:rPr>
              <a:t>deepseek </a:t>
            </a:r>
            <a:r>
              <a:rPr lang="zh-CN" altLang="en-US" b="0" i="0">
                <a:solidFill>
                  <a:srgbClr val="000000"/>
                </a:solidFill>
                <a:effectLst/>
                <a:latin typeface="PingFangSC-Regular" panose="020B0400000000000000" pitchFamily="34" charset="-122"/>
                <a:ea typeface="PingFangSC-Regular" panose="020B0400000000000000" pitchFamily="34" charset="-122"/>
              </a:rPr>
              <a:t>的 </a:t>
            </a:r>
            <a:r>
              <a:rPr lang="en-GB" altLang="zh-CN" b="0" i="0">
                <a:solidFill>
                  <a:srgbClr val="000000"/>
                </a:solidFill>
                <a:effectLst/>
                <a:latin typeface="PingFangSC-Regular" panose="020B0400000000000000" pitchFamily="34" charset="-122"/>
                <a:ea typeface="PingFangSC-Regular" panose="020B0400000000000000" pitchFamily="34" charset="-122"/>
              </a:rPr>
              <a:t>R</a:t>
            </a: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en-GB" altLang="zh-CN" b="0" i="0">
                <a:solidFill>
                  <a:srgbClr val="000000"/>
                </a:solidFill>
                <a:effectLst/>
                <a:latin typeface="PingFangSC-Regular" panose="020B0400000000000000" pitchFamily="34" charset="-122"/>
                <a:ea typeface="PingFangSC-Regular" panose="020B0400000000000000" pitchFamily="34" charset="-122"/>
              </a:rPr>
              <a:t> </a:t>
            </a:r>
            <a:r>
              <a:rPr lang="zh-CN" altLang="en-US" b="0" i="0">
                <a:solidFill>
                  <a:srgbClr val="000000"/>
                </a:solidFill>
                <a:effectLst/>
                <a:latin typeface="PingFangSC-Regular" panose="020B0400000000000000" pitchFamily="34" charset="-122"/>
                <a:ea typeface="PingFangSC-Regular" panose="020B0400000000000000" pitchFamily="34" charset="-122"/>
              </a:rPr>
              <a:t>这样一个模型，其实并不是它的第一个模型。我们刚才说是他在</a:t>
            </a: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zh-CN" altLang="en-US" b="0" i="0">
                <a:solidFill>
                  <a:srgbClr val="000000"/>
                </a:solidFill>
                <a:effectLst/>
                <a:latin typeface="PingFangSC-Regular" panose="020B0400000000000000" pitchFamily="34" charset="-122"/>
                <a:ea typeface="PingFangSC-Regular" panose="020B0400000000000000" pitchFamily="34" charset="-122"/>
              </a:rPr>
              <a:t>月份推出的，是在 </a:t>
            </a:r>
            <a:r>
              <a:rPr lang="en-GB" altLang="zh-CN" b="0" i="0">
                <a:solidFill>
                  <a:srgbClr val="000000"/>
                </a:solidFill>
                <a:effectLst/>
                <a:latin typeface="PingFangSC-Regular" panose="020B0400000000000000" pitchFamily="34" charset="-122"/>
                <a:ea typeface="PingFangSC-Regular" panose="020B0400000000000000" pitchFamily="34" charset="-122"/>
              </a:rPr>
              <a:t>r1</a:t>
            </a:r>
            <a:r>
              <a:rPr lang="zh-CN" altLang="en-US" b="0" i="0">
                <a:solidFill>
                  <a:srgbClr val="000000"/>
                </a:solidFill>
                <a:effectLst/>
                <a:latin typeface="PingFangSC-Regular" panose="020B0400000000000000" pitchFamily="34" charset="-122"/>
                <a:ea typeface="PingFangSC-Regular" panose="020B0400000000000000" pitchFamily="34" charset="-122"/>
              </a:rPr>
              <a:t>之前呢，他还发布了</a:t>
            </a:r>
            <a:r>
              <a:rPr lang="en-US" altLang="zh-CN" b="0" i="0">
                <a:solidFill>
                  <a:srgbClr val="000000"/>
                </a:solidFill>
                <a:effectLst/>
                <a:latin typeface="PingFangSC-Regular" panose="020B0400000000000000" pitchFamily="34" charset="-122"/>
                <a:ea typeface="PingFangSC-Regular" panose="020B0400000000000000" pitchFamily="34" charset="-122"/>
              </a:rPr>
              <a:t>deepseek-v3</a:t>
            </a:r>
            <a:r>
              <a:rPr lang="zh-CN" altLang="en-US" b="0" i="0">
                <a:solidFill>
                  <a:srgbClr val="000000"/>
                </a:solidFill>
                <a:effectLst/>
                <a:latin typeface="PingFangSC-Regular" panose="020B0400000000000000" pitchFamily="34" charset="-122"/>
                <a:ea typeface="PingFangSC-Regular" panose="020B0400000000000000" pitchFamily="34" charset="-122"/>
              </a:rPr>
              <a:t>的模型。从 </a:t>
            </a:r>
            <a:r>
              <a:rPr lang="en-GB" altLang="zh-CN" b="0" i="0">
                <a:solidFill>
                  <a:srgbClr val="000000"/>
                </a:solidFill>
                <a:effectLst/>
                <a:latin typeface="PingFangSC-Regular" panose="020B0400000000000000" pitchFamily="34" charset="-122"/>
                <a:ea typeface="PingFangSC-Regular" panose="020B0400000000000000" pitchFamily="34" charset="-122"/>
              </a:rPr>
              <a:t>v1v2</a:t>
            </a:r>
            <a:r>
              <a:rPr lang="zh-CN" altLang="en-US" b="0" i="0">
                <a:solidFill>
                  <a:srgbClr val="000000"/>
                </a:solidFill>
                <a:effectLst/>
                <a:latin typeface="PingFangSC-Regular" panose="020B0400000000000000" pitchFamily="34" charset="-122"/>
                <a:ea typeface="PingFangSC-Regular" panose="020B0400000000000000" pitchFamily="34" charset="-122"/>
              </a:rPr>
              <a:t>到 </a:t>
            </a:r>
            <a:r>
              <a:rPr lang="en-GB" altLang="zh-CN" b="0" i="0">
                <a:solidFill>
                  <a:srgbClr val="000000"/>
                </a:solidFill>
                <a:effectLst/>
                <a:latin typeface="PingFangSC-Regular" panose="020B0400000000000000" pitchFamily="34" charset="-122"/>
                <a:ea typeface="PingFangSC-Regular" panose="020B0400000000000000" pitchFamily="34" charset="-122"/>
              </a:rPr>
              <a:t>v3</a:t>
            </a:r>
            <a:r>
              <a:rPr lang="zh-CN" altLang="en-US" b="0" i="0">
                <a:solidFill>
                  <a:srgbClr val="000000"/>
                </a:solidFill>
                <a:effectLst/>
                <a:latin typeface="PingFangSC-Regular" panose="020B0400000000000000" pitchFamily="34" charset="-122"/>
                <a:ea typeface="PingFangSC-Regular" panose="020B0400000000000000" pitchFamily="34" charset="-122"/>
              </a:rPr>
              <a:t>微信列的模型的话呢，其实同样是非常优秀的模型。</a:t>
            </a:r>
            <a:endParaRPr lang="en-US" altLang="zh-CN" b="0" i="0">
              <a:solidFill>
                <a:srgbClr val="000000"/>
              </a:solidFill>
              <a:effectLst/>
              <a:latin typeface="PingFangSC-Regular" panose="020B0400000000000000" pitchFamily="34" charset="-122"/>
              <a:ea typeface="PingFangSC-Regular"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a:solidFill>
                  <a:srgbClr val="000000"/>
                </a:solidFill>
                <a:effectLst/>
                <a:latin typeface="PingFangSC-Regular" panose="020B0400000000000000" pitchFamily="34" charset="-122"/>
                <a:ea typeface="PingFangSC-Regular" panose="020B0400000000000000" pitchFamily="34" charset="-122"/>
              </a:rPr>
              <a:t>2</a:t>
            </a:r>
            <a:r>
              <a:rPr lang="zh-CN" altLang="en-US" b="0" i="0">
                <a:solidFill>
                  <a:srgbClr val="000000"/>
                </a:solidFill>
                <a:effectLst/>
                <a:latin typeface="PingFangSC-Regular" panose="020B0400000000000000" pitchFamily="34" charset="-122"/>
                <a:ea typeface="PingFangSC-Regular" panose="020B0400000000000000" pitchFamily="34" charset="-122"/>
              </a:rPr>
              <a:t>、但是 </a:t>
            </a:r>
            <a:r>
              <a:rPr lang="en-GB" altLang="zh-CN" b="0" i="0">
                <a:solidFill>
                  <a:srgbClr val="000000"/>
                </a:solidFill>
                <a:effectLst/>
                <a:latin typeface="PingFangSC-Regular" panose="020B0400000000000000" pitchFamily="34" charset="-122"/>
                <a:ea typeface="PingFangSC-Regular" panose="020B0400000000000000" pitchFamily="34" charset="-122"/>
              </a:rPr>
              <a:t>R</a:t>
            </a: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en-GB" altLang="zh-CN" b="0" i="0">
                <a:solidFill>
                  <a:srgbClr val="000000"/>
                </a:solidFill>
                <a:effectLst/>
                <a:latin typeface="PingFangSC-Regular" panose="020B0400000000000000" pitchFamily="34" charset="-122"/>
                <a:ea typeface="PingFangSC-Regular" panose="020B0400000000000000" pitchFamily="34" charset="-122"/>
              </a:rPr>
              <a:t> </a:t>
            </a:r>
            <a:r>
              <a:rPr lang="zh-CN" altLang="en-US" b="0" i="0">
                <a:solidFill>
                  <a:srgbClr val="000000"/>
                </a:solidFill>
                <a:effectLst/>
                <a:latin typeface="PingFangSC-Regular" panose="020B0400000000000000" pitchFamily="34" charset="-122"/>
                <a:ea typeface="PingFangSC-Regular" panose="020B0400000000000000" pitchFamily="34" charset="-122"/>
              </a:rPr>
              <a:t>模型呢，因为它有深度思考的能力，它整个在用户交互和体验上其实就非常的耳目一新。就不再是只是像我们传统用的大模型那样来说套话了，而是真有一些非常深度的就是思考，然后甚至说一些做出非常让人让人哇塞的这样一些思维亮点，这个是非常吸引人的。</a:t>
            </a:r>
            <a:endParaRPr lang="en-US" altLang="zh-CN" b="0" i="0">
              <a:solidFill>
                <a:srgbClr val="000000"/>
              </a:solidFill>
              <a:effectLst/>
              <a:latin typeface="PingFangSC-Regular" panose="020B0400000000000000" pitchFamily="34" charset="-122"/>
              <a:ea typeface="PingFangSC-Regular"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a:solidFill>
                  <a:srgbClr val="000000"/>
                </a:solidFill>
                <a:effectLst/>
                <a:latin typeface="PingFangSC-Regular" panose="020B0400000000000000" pitchFamily="34" charset="-122"/>
                <a:ea typeface="PingFangSC-Regular" panose="020B0400000000000000" pitchFamily="34" charset="-122"/>
              </a:rPr>
              <a:t>3</a:t>
            </a:r>
            <a:r>
              <a:rPr lang="zh-CN" altLang="en-US" b="0" i="0">
                <a:solidFill>
                  <a:srgbClr val="000000"/>
                </a:solidFill>
                <a:effectLst/>
                <a:latin typeface="PingFangSC-Regular" panose="020B0400000000000000" pitchFamily="34" charset="-122"/>
                <a:ea typeface="PingFangSC-Regular" panose="020B0400000000000000" pitchFamily="34" charset="-122"/>
              </a:rPr>
              <a:t>、但 </a:t>
            </a:r>
            <a:r>
              <a:rPr lang="en-GB" altLang="zh-CN" b="0" i="0">
                <a:solidFill>
                  <a:srgbClr val="000000"/>
                </a:solidFill>
                <a:effectLst/>
                <a:latin typeface="PingFangSC-Regular" panose="020B0400000000000000" pitchFamily="34" charset="-122"/>
                <a:ea typeface="PingFangSC-Regular" panose="020B0400000000000000" pitchFamily="34" charset="-122"/>
              </a:rPr>
              <a:t>R</a:t>
            </a: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en-GB" altLang="zh-CN" b="0" i="0">
                <a:solidFill>
                  <a:srgbClr val="000000"/>
                </a:solidFill>
                <a:effectLst/>
                <a:latin typeface="PingFangSC-Regular" panose="020B0400000000000000" pitchFamily="34" charset="-122"/>
                <a:ea typeface="PingFangSC-Regular" panose="020B0400000000000000" pitchFamily="34" charset="-122"/>
              </a:rPr>
              <a:t> </a:t>
            </a:r>
            <a:r>
              <a:rPr lang="zh-CN" altLang="en-US" b="0" i="0">
                <a:solidFill>
                  <a:srgbClr val="000000"/>
                </a:solidFill>
                <a:effectLst/>
                <a:latin typeface="PingFangSC-Regular" panose="020B0400000000000000" pitchFamily="34" charset="-122"/>
                <a:ea typeface="PingFangSC-Regular" panose="020B0400000000000000" pitchFamily="34" charset="-122"/>
              </a:rPr>
              <a:t>这个模型回溯回溯呢，它其实也是来源于典型的大模型的架构，</a:t>
            </a:r>
            <a:r>
              <a:rPr lang="en-GB" altLang="zh-CN" b="0" i="0">
                <a:solidFill>
                  <a:srgbClr val="000000"/>
                </a:solidFill>
                <a:effectLst/>
                <a:latin typeface="PingFangSC-Regular" panose="020B0400000000000000" pitchFamily="34" charset="-122"/>
                <a:ea typeface="PingFangSC-Regular" panose="020B0400000000000000" pitchFamily="34" charset="-122"/>
              </a:rPr>
              <a:t>transformer </a:t>
            </a:r>
            <a:r>
              <a:rPr lang="zh-CN" altLang="en-US" b="0" i="0">
                <a:solidFill>
                  <a:srgbClr val="000000"/>
                </a:solidFill>
                <a:effectLst/>
                <a:latin typeface="PingFangSC-Regular" panose="020B0400000000000000" pitchFamily="34" charset="-122"/>
                <a:ea typeface="PingFangSC-Regular" panose="020B0400000000000000" pitchFamily="34" charset="-122"/>
              </a:rPr>
              <a:t>这样一个深度神经网络的架构。</a:t>
            </a:r>
            <a:r>
              <a:rPr lang="en-GB" altLang="zh-CN" b="0" i="0">
                <a:solidFill>
                  <a:srgbClr val="000000"/>
                </a:solidFill>
                <a:effectLst/>
                <a:latin typeface="PingFangSC-Regular" panose="020B0400000000000000" pitchFamily="34" charset="-122"/>
                <a:ea typeface="PingFangSC-Regular" panose="020B0400000000000000" pitchFamily="34" charset="-122"/>
              </a:rPr>
              <a:t>transformer </a:t>
            </a:r>
            <a:r>
              <a:rPr lang="zh-CN" altLang="en-US" b="0" i="0">
                <a:solidFill>
                  <a:srgbClr val="000000"/>
                </a:solidFill>
                <a:effectLst/>
                <a:latin typeface="PingFangSC-Regular" panose="020B0400000000000000" pitchFamily="34" charset="-122"/>
                <a:ea typeface="PingFangSC-Regular" panose="020B0400000000000000" pitchFamily="34" charset="-122"/>
              </a:rPr>
              <a:t>这个架构大放异彩的还是在 </a:t>
            </a:r>
            <a:r>
              <a:rPr lang="en-US" altLang="zh-CN" b="0" i="0">
                <a:solidFill>
                  <a:srgbClr val="000000"/>
                </a:solidFill>
                <a:effectLst/>
                <a:latin typeface="PingFangSC-Regular" panose="020B0400000000000000" pitchFamily="34" charset="-122"/>
                <a:ea typeface="PingFangSC-Regular" panose="020B0400000000000000" pitchFamily="34" charset="-122"/>
              </a:rPr>
              <a:t>chatgpt</a:t>
            </a:r>
            <a:r>
              <a:rPr lang="zh-CN" altLang="en-US" b="0" i="0">
                <a:solidFill>
                  <a:srgbClr val="000000"/>
                </a:solidFill>
                <a:effectLst/>
                <a:latin typeface="PingFangSC-Regular" panose="020B0400000000000000" pitchFamily="34" charset="-122"/>
                <a:ea typeface="PingFangSC-Regular" panose="020B0400000000000000" pitchFamily="34" charset="-122"/>
              </a:rPr>
              <a:t>。</a:t>
            </a:r>
            <a:r>
              <a:rPr lang="en-US" altLang="zh-CN" b="0" i="0">
                <a:solidFill>
                  <a:srgbClr val="000000"/>
                </a:solidFill>
                <a:effectLst/>
                <a:latin typeface="PingFangSC-Regular" panose="020B0400000000000000" pitchFamily="34" charset="-122"/>
                <a:ea typeface="PingFangSC-Regular" panose="020B0400000000000000" pitchFamily="34" charset="-122"/>
              </a:rPr>
              <a:t>chatgpt</a:t>
            </a:r>
            <a:r>
              <a:rPr lang="zh-CN" altLang="en-US" b="0" i="0">
                <a:solidFill>
                  <a:srgbClr val="000000"/>
                </a:solidFill>
                <a:effectLst/>
                <a:latin typeface="PingFangSC-Regular" panose="020B0400000000000000" pitchFamily="34" charset="-122"/>
                <a:ea typeface="PingFangSC-Regular" panose="020B0400000000000000" pitchFamily="34" charset="-122"/>
              </a:rPr>
              <a:t>，文心一言、</a:t>
            </a:r>
            <a:r>
              <a:rPr lang="en-US" altLang="zh-CN" b="0" i="0">
                <a:solidFill>
                  <a:srgbClr val="000000"/>
                </a:solidFill>
                <a:effectLst/>
                <a:latin typeface="PingFangSC-Regular" panose="020B0400000000000000" pitchFamily="34" charset="-122"/>
                <a:ea typeface="PingFangSC-Regular" panose="020B0400000000000000" pitchFamily="34" charset="-122"/>
              </a:rPr>
              <a:t>llama</a:t>
            </a:r>
            <a:r>
              <a:rPr lang="zh-CN" altLang="en-US" b="0" i="0">
                <a:solidFill>
                  <a:srgbClr val="000000"/>
                </a:solidFill>
                <a:effectLst/>
                <a:latin typeface="PingFangSC-Regular" panose="020B0400000000000000" pitchFamily="34" charset="-122"/>
                <a:ea typeface="PingFangSC-Regular" panose="020B0400000000000000" pitchFamily="34" charset="-122"/>
              </a:rPr>
              <a:t>、通义千问等，都是属于知识模型。什么叫知识模型呢？他就是学习了大量的一些知识，但你针对这样的一些知识模型，你问一个问题的时候，就他就可以非常快的把他学习的知识给按照你问的问题给输出出来，但他是内部，其实是没有什么样的一些思考的。我们可以把它理解为叫做一个快思考，就就像说我问你你今天冷不冷，你说你立马感觉到自己的一个体温的情况，你就说我很冷，然后或者说是你我我我打你一拳问你疼不疼，然后那那你你很很一般来说就会说我很疼。疼这种就是一个快思考，根据自己的切身的一些感受，或者说脑袋里面非常快的一些回路，就给出答案，这就是快思考的模式，知识模型都是快思考。</a:t>
            </a:r>
            <a:endParaRPr lang="en-US" altLang="zh-CN" b="0" i="0">
              <a:solidFill>
                <a:srgbClr val="000000"/>
              </a:solidFill>
              <a:effectLst/>
              <a:latin typeface="PingFangSC-Regular" panose="020B0400000000000000" pitchFamily="34" charset="-122"/>
              <a:ea typeface="PingFangSC-Regular"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b="0" i="0">
                <a:solidFill>
                  <a:srgbClr val="000000"/>
                </a:solidFill>
                <a:effectLst/>
                <a:latin typeface="PingFangSC-Regular" panose="020B0400000000000000" pitchFamily="34" charset="-122"/>
                <a:ea typeface="PingFangSC-Regular" panose="020B0400000000000000" pitchFamily="34" charset="-122"/>
              </a:rPr>
              <a:t>4</a:t>
            </a:r>
            <a:r>
              <a:rPr kumimoji="1" lang="zh-CN" altLang="en-US" b="0" i="0">
                <a:solidFill>
                  <a:srgbClr val="000000"/>
                </a:solidFill>
                <a:effectLst/>
                <a:latin typeface="PingFangSC-Regular" panose="020B0400000000000000" pitchFamily="34" charset="-122"/>
                <a:ea typeface="PingFangSC-Regular" panose="020B0400000000000000" pitchFamily="34" charset="-122"/>
              </a:rPr>
              <a:t>、</a:t>
            </a:r>
            <a:r>
              <a:rPr lang="zh-CN" altLang="en-US" b="0" i="0">
                <a:solidFill>
                  <a:srgbClr val="000000"/>
                </a:solidFill>
                <a:effectLst/>
                <a:latin typeface="PingFangSC-Regular" panose="020B0400000000000000" pitchFamily="34" charset="-122"/>
                <a:ea typeface="PingFangSC-Regular" panose="020B0400000000000000" pitchFamily="34" charset="-122"/>
              </a:rPr>
              <a:t>基于知识模型以及快思考，</a:t>
            </a:r>
            <a:r>
              <a:rPr lang="en-GB" altLang="zh-CN" b="0" i="0">
                <a:solidFill>
                  <a:srgbClr val="000000"/>
                </a:solidFill>
                <a:effectLst/>
                <a:latin typeface="PingFangSC-Regular" panose="020B0400000000000000" pitchFamily="34" charset="-122"/>
                <a:ea typeface="PingFangSC-Regular" panose="020B0400000000000000" pitchFamily="34" charset="-122"/>
              </a:rPr>
              <a:t>OPEN </a:t>
            </a:r>
            <a:r>
              <a:rPr lang="en-US" altLang="zh-CN" b="0" i="0">
                <a:solidFill>
                  <a:srgbClr val="000000"/>
                </a:solidFill>
                <a:effectLst/>
                <a:latin typeface="PingFangSC-Regular" panose="020B0400000000000000" pitchFamily="34" charset="-122"/>
                <a:ea typeface="PingFangSC-Regular" panose="020B0400000000000000" pitchFamily="34" charset="-122"/>
              </a:rPr>
              <a:t>AI</a:t>
            </a:r>
            <a:r>
              <a:rPr lang="en-GB" altLang="zh-CN" b="0" i="0">
                <a:solidFill>
                  <a:srgbClr val="000000"/>
                </a:solidFill>
                <a:effectLst/>
                <a:latin typeface="PingFangSC-Regular" panose="020B0400000000000000" pitchFamily="34" charset="-122"/>
                <a:ea typeface="PingFangSC-Regular" panose="020B0400000000000000" pitchFamily="34" charset="-122"/>
              </a:rPr>
              <a:t> </a:t>
            </a:r>
            <a:r>
              <a:rPr lang="zh-CN" altLang="en-US" b="0" i="0">
                <a:solidFill>
                  <a:srgbClr val="000000"/>
                </a:solidFill>
                <a:effectLst/>
                <a:latin typeface="PingFangSC-Regular" panose="020B0400000000000000" pitchFamily="34" charset="-122"/>
                <a:ea typeface="PingFangSC-Regular" panose="020B0400000000000000" pitchFamily="34" charset="-122"/>
              </a:rPr>
              <a:t>在</a:t>
            </a:r>
            <a:r>
              <a:rPr lang="en-US" altLang="zh-CN" b="0" i="0">
                <a:solidFill>
                  <a:srgbClr val="000000"/>
                </a:solidFill>
                <a:effectLst/>
                <a:latin typeface="PingFangSC-Regular" panose="020B0400000000000000" pitchFamily="34" charset="-122"/>
                <a:ea typeface="PingFangSC-Regular" panose="020B0400000000000000" pitchFamily="34" charset="-122"/>
              </a:rPr>
              <a:t>24</a:t>
            </a:r>
            <a:r>
              <a:rPr lang="zh-CN" altLang="en-US" b="0" i="0">
                <a:solidFill>
                  <a:srgbClr val="000000"/>
                </a:solidFill>
                <a:effectLst/>
                <a:latin typeface="PingFangSC-Regular" panose="020B0400000000000000" pitchFamily="34" charset="-122"/>
                <a:ea typeface="PingFangSC-Regular" panose="020B0400000000000000" pitchFamily="34" charset="-122"/>
              </a:rPr>
              <a:t>年</a:t>
            </a:r>
            <a:r>
              <a:rPr lang="en-US" altLang="zh-CN" b="0" i="0">
                <a:solidFill>
                  <a:srgbClr val="000000"/>
                </a:solidFill>
                <a:effectLst/>
                <a:latin typeface="PingFangSC-Regular" panose="020B0400000000000000" pitchFamily="34" charset="-122"/>
                <a:ea typeface="PingFangSC-Regular" panose="020B0400000000000000" pitchFamily="34" charset="-122"/>
              </a:rPr>
              <a:t>9</a:t>
            </a:r>
            <a:r>
              <a:rPr lang="zh-CN" altLang="en-US" b="0" i="0">
                <a:solidFill>
                  <a:srgbClr val="000000"/>
                </a:solidFill>
                <a:effectLst/>
                <a:latin typeface="PingFangSC-Regular" panose="020B0400000000000000" pitchFamily="34" charset="-122"/>
                <a:ea typeface="PingFangSC-Regular" panose="020B0400000000000000" pitchFamily="34" charset="-122"/>
              </a:rPr>
              <a:t>月也也推出了一个非常具有创新性的模型，就是 </a:t>
            </a:r>
            <a:r>
              <a:rPr lang="en-US" altLang="zh-CN" b="0" i="0">
                <a:solidFill>
                  <a:srgbClr val="000000"/>
                </a:solidFill>
                <a:effectLst/>
                <a:latin typeface="PingFangSC-Regular" panose="020B0400000000000000" pitchFamily="34" charset="-122"/>
                <a:ea typeface="PingFangSC-Regular" panose="020B0400000000000000" pitchFamily="34" charset="-122"/>
              </a:rPr>
              <a:t>openAI-o1</a:t>
            </a:r>
            <a:r>
              <a:rPr lang="zh-CN" altLang="en-US" b="0" i="0">
                <a:solidFill>
                  <a:srgbClr val="000000"/>
                </a:solidFill>
                <a:effectLst/>
                <a:latin typeface="PingFangSC-Regular" panose="020B0400000000000000" pitchFamily="34" charset="-122"/>
                <a:ea typeface="PingFangSC-Regular" panose="020B0400000000000000" pitchFamily="34" charset="-122"/>
              </a:rPr>
              <a:t>这样一个推理模型。这个推理模型的话同样也是闭源，但是同样也非常非常贵，每月两两百美元。才可以用到。但是这个模型的话，它就不再是知识模型，它就变成了慢思考的模型。但是虽然它效果非常强，跟 </a:t>
            </a:r>
            <a:r>
              <a:rPr lang="en-US" altLang="zh-CN" b="0" i="0">
                <a:solidFill>
                  <a:srgbClr val="000000"/>
                </a:solidFill>
                <a:effectLst/>
                <a:latin typeface="PingFangSC-Regular" panose="020B0400000000000000" pitchFamily="34" charset="-122"/>
                <a:ea typeface="PingFangSC-Regular" panose="020B0400000000000000" pitchFamily="34" charset="-122"/>
              </a:rPr>
              <a:t>deepseek-</a:t>
            </a:r>
            <a:r>
              <a:rPr lang="en-GB" altLang="zh-CN" b="0" i="0">
                <a:solidFill>
                  <a:srgbClr val="000000"/>
                </a:solidFill>
                <a:effectLst/>
                <a:latin typeface="PingFangSC-Regular" panose="020B0400000000000000" pitchFamily="34" charset="-122"/>
                <a:ea typeface="PingFangSC-Regular" panose="020B0400000000000000" pitchFamily="34" charset="-122"/>
              </a:rPr>
              <a:t>R</a:t>
            </a:r>
            <a:r>
              <a:rPr lang="en-US" altLang="zh-CN" b="0" i="0">
                <a:solidFill>
                  <a:srgbClr val="000000"/>
                </a:solidFill>
                <a:effectLst/>
                <a:latin typeface="PingFangSC-Regular" panose="020B0400000000000000" pitchFamily="34" charset="-122"/>
                <a:ea typeface="PingFangSC-Regular" panose="020B0400000000000000" pitchFamily="34" charset="-122"/>
              </a:rPr>
              <a:t>1</a:t>
            </a:r>
            <a:r>
              <a:rPr lang="en-GB" altLang="zh-CN" b="0" i="0">
                <a:solidFill>
                  <a:srgbClr val="000000"/>
                </a:solidFill>
                <a:effectLst/>
                <a:latin typeface="PingFangSC-Regular" panose="020B0400000000000000" pitchFamily="34" charset="-122"/>
                <a:ea typeface="PingFangSC-Regular" panose="020B0400000000000000" pitchFamily="34" charset="-122"/>
              </a:rPr>
              <a:t> </a:t>
            </a:r>
            <a:r>
              <a:rPr lang="zh-CN" altLang="en-US" b="0" i="0">
                <a:solidFill>
                  <a:srgbClr val="000000"/>
                </a:solidFill>
                <a:effectLst/>
                <a:latin typeface="PingFangSC-Regular" panose="020B0400000000000000" pitchFamily="34" charset="-122"/>
                <a:ea typeface="PingFangSC-Regular" panose="020B0400000000000000" pitchFamily="34" charset="-122"/>
              </a:rPr>
              <a:t>一差不多，甚至还要稍强一点。但是呢，由于他非常非常贵，他没有办法被广大的用户用到国外，也很难用到，因为太贵了，但是 </a:t>
            </a:r>
            <a:r>
              <a:rPr lang="en-GB" altLang="zh-CN" b="0" i="0">
                <a:solidFill>
                  <a:srgbClr val="000000"/>
                </a:solidFill>
                <a:effectLst/>
                <a:latin typeface="PingFangSC-Regular" panose="020B0400000000000000" pitchFamily="34" charset="-122"/>
                <a:ea typeface="PingFangSC-Regular" panose="020B0400000000000000" pitchFamily="34" charset="-122"/>
              </a:rPr>
              <a:t>r1</a:t>
            </a:r>
            <a:r>
              <a:rPr lang="zh-CN" altLang="en-US" b="0" i="0">
                <a:solidFill>
                  <a:srgbClr val="000000"/>
                </a:solidFill>
                <a:effectLst/>
                <a:latin typeface="PingFangSC-Regular" panose="020B0400000000000000" pitchFamily="34" charset="-122"/>
                <a:ea typeface="PingFangSC-Regular" panose="020B0400000000000000" pitchFamily="34" charset="-122"/>
              </a:rPr>
              <a:t>出来了 </a:t>
            </a:r>
            <a:r>
              <a:rPr lang="en-GB" altLang="zh-CN" b="0" i="0">
                <a:solidFill>
                  <a:srgbClr val="000000"/>
                </a:solidFill>
                <a:effectLst/>
                <a:latin typeface="PingFangSC-Regular" panose="020B0400000000000000" pitchFamily="34" charset="-122"/>
                <a:ea typeface="PingFangSC-Regular" panose="020B0400000000000000" pitchFamily="34" charset="-122"/>
              </a:rPr>
              <a:t>r1</a:t>
            </a:r>
            <a:r>
              <a:rPr lang="zh-CN" altLang="en-US" b="0" i="0">
                <a:solidFill>
                  <a:srgbClr val="000000"/>
                </a:solidFill>
                <a:effectLst/>
                <a:latin typeface="PingFangSC-Regular" panose="020B0400000000000000" pitchFamily="34" charset="-122"/>
                <a:ea typeface="PingFangSC-Regular" panose="020B0400000000000000" pitchFamily="34" charset="-122"/>
              </a:rPr>
              <a:t>既具有非常强的推理模型和慢思考的能力，同时还是开源，同时还是非常低的成本，甚至说每个人可以用，它直接就火得一塌糊涂。我们看到 </a:t>
            </a:r>
            <a:r>
              <a:rPr lang="en-GB" altLang="zh-CN" b="0" i="0">
                <a:solidFill>
                  <a:srgbClr val="000000"/>
                </a:solidFill>
                <a:effectLst/>
                <a:latin typeface="PingFangSC-Regular" panose="020B0400000000000000" pitchFamily="34" charset="-122"/>
                <a:ea typeface="PingFangSC-Regular" panose="020B0400000000000000" pitchFamily="34" charset="-122"/>
              </a:rPr>
              <a:t>r1</a:t>
            </a:r>
            <a:r>
              <a:rPr lang="zh-CN" altLang="en-US" b="0" i="0">
                <a:solidFill>
                  <a:srgbClr val="000000"/>
                </a:solidFill>
                <a:effectLst/>
                <a:latin typeface="PingFangSC-Regular" panose="020B0400000000000000" pitchFamily="34" charset="-122"/>
                <a:ea typeface="PingFangSC-Regular" panose="020B0400000000000000" pitchFamily="34" charset="-122"/>
              </a:rPr>
              <a:t>它同样是属于跟 </a:t>
            </a:r>
            <a:r>
              <a:rPr lang="en-GB" altLang="zh-CN" b="0" i="0">
                <a:solidFill>
                  <a:srgbClr val="000000"/>
                </a:solidFill>
                <a:effectLst/>
                <a:latin typeface="PingFangSC-Regular" panose="020B0400000000000000" pitchFamily="34" charset="-122"/>
                <a:ea typeface="PingFangSC-Regular" panose="020B0400000000000000" pitchFamily="34" charset="-122"/>
              </a:rPr>
              <a:t>O e1</a:t>
            </a:r>
            <a:r>
              <a:rPr lang="zh-CN" altLang="en-US" b="0" i="0">
                <a:solidFill>
                  <a:srgbClr val="000000"/>
                </a:solidFill>
                <a:effectLst/>
                <a:latin typeface="PingFangSC-Regular" panose="020B0400000000000000" pitchFamily="34" charset="-122"/>
                <a:ea typeface="PingFangSC-Regular" panose="020B0400000000000000" pitchFamily="34" charset="-122"/>
              </a:rPr>
              <a:t>样，都是推理模型，它是慢思考，我们在用在用在用 </a:t>
            </a:r>
            <a:r>
              <a:rPr lang="en-GB" altLang="zh-CN" b="0" i="0">
                <a:solidFill>
                  <a:srgbClr val="000000"/>
                </a:solidFill>
                <a:effectLst/>
                <a:latin typeface="PingFangSC-Regular" panose="020B0400000000000000" pitchFamily="34" charset="-122"/>
                <a:ea typeface="PingFangSC-Regular" panose="020B0400000000000000" pitchFamily="34" charset="-122"/>
              </a:rPr>
              <a:t>r1</a:t>
            </a:r>
            <a:r>
              <a:rPr lang="zh-CN" altLang="en-US" b="0" i="0">
                <a:solidFill>
                  <a:srgbClr val="000000"/>
                </a:solidFill>
                <a:effectLst/>
                <a:latin typeface="PingFangSC-Regular" panose="020B0400000000000000" pitchFamily="34" charset="-122"/>
                <a:ea typeface="PingFangSC-Regular" panose="020B0400000000000000" pitchFamily="34" charset="-122"/>
              </a:rPr>
              <a:t>的时候，其实就非常吸引人的，就是它的慢思考的过程，以及慢思考的输出的那个 </a:t>
            </a:r>
            <a:r>
              <a:rPr lang="en-GB" altLang="zh-CN" b="0" i="0">
                <a:solidFill>
                  <a:srgbClr val="000000"/>
                </a:solidFill>
                <a:effectLst/>
                <a:latin typeface="PingFangSC-Regular" panose="020B0400000000000000" pitchFamily="34" charset="-122"/>
                <a:ea typeface="PingFangSC-Regular" panose="020B0400000000000000" pitchFamily="34" charset="-122"/>
              </a:rPr>
              <a:t>think </a:t>
            </a:r>
            <a:r>
              <a:rPr lang="zh-CN" altLang="en-US" b="0" i="0">
                <a:solidFill>
                  <a:srgbClr val="000000"/>
                </a:solidFill>
                <a:effectLst/>
                <a:latin typeface="PingFangSC-Regular" panose="020B0400000000000000" pitchFamily="34" charset="-122"/>
                <a:ea typeface="PingFangSC-Regular" panose="020B0400000000000000" pitchFamily="34" charset="-122"/>
              </a:rPr>
              <a:t>的那一个部分，对吧。但这个过程中呢，它其实它就不是像之前的一个快思考的模式。而是你一个问题问了他之后，他会在他的这些内部，然后根据他学过的及过去的几条的这样一些思维链以及以及思维方法，然后都做一定程度的一些选择。回溯，最终呢，把他的一些认为他比较好的一个方法，然后来再进行一些综合。</a:t>
            </a:r>
            <a:endParaRPr kumimoji="1" lang="en-US" altLang="zh-CN" b="0" i="0">
              <a:solidFill>
                <a:srgbClr val="000000"/>
              </a:solidFill>
              <a:effectLst/>
              <a:latin typeface="PingFangSC-Regular" panose="020B0400000000000000" pitchFamily="34" charset="-122"/>
              <a:ea typeface="PingFangSC-Regular"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a:p>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水利部</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dirty="0">
              <a:sym typeface="+mn-ea"/>
            </a:endParaRPr>
          </a:p>
          <a:p>
            <a:endParaRPr lang="zh-CN" altLang="en-US" dirty="0">
              <a:sym typeface="+mn-ea"/>
            </a:endParaRPr>
          </a:p>
          <a:p>
            <a:endParaRPr lang="zh-CN" altLang="en-US" dirty="0">
              <a:sym typeface="+mn-ea"/>
            </a:endParaRPr>
          </a:p>
          <a:p>
            <a:endParaRPr lang="zh-CN" altLang="en-US" dirty="0">
              <a:sym typeface="+mn-ea"/>
            </a:endParaRPr>
          </a:p>
          <a:p>
            <a:r>
              <a:rPr lang="zh-CN" altLang="en-US" dirty="0">
                <a:sym typeface="+mn-ea"/>
              </a:rPr>
              <a:t>核心观点：大模型技术给安全带来了新的想向空间。</a:t>
            </a:r>
            <a:endParaRPr lang="zh-CN" altLang="en-US" dirty="0">
              <a:sym typeface="+mn-ea"/>
            </a:endParaRPr>
          </a:p>
          <a:p>
            <a:r>
              <a:rPr lang="zh-CN" altLang="en-US" dirty="0">
                <a:sym typeface="+mn-ea"/>
              </a:rPr>
              <a:t>大模型技术的优势：</a:t>
            </a:r>
            <a:endParaRPr lang="zh-CN" altLang="en-US" dirty="0">
              <a:sym typeface="+mn-ea"/>
            </a:endParaRPr>
          </a:p>
          <a:p>
            <a:r>
              <a:rPr lang="zh-CN" altLang="en-US" dirty="0">
                <a:sym typeface="+mn-ea"/>
              </a:rPr>
              <a:t>能高效地压缩信息表达世界知识</a:t>
            </a:r>
            <a:endParaRPr lang="zh-CN" altLang="en-US" dirty="0"/>
          </a:p>
          <a:p>
            <a:r>
              <a:rPr lang="zh-CN" altLang="en-US" dirty="0">
                <a:sym typeface="+mn-ea"/>
              </a:rPr>
              <a:t>能持续提高泛化能力</a:t>
            </a:r>
            <a:r>
              <a:rPr lang="en-US" altLang="zh-CN" dirty="0">
                <a:sym typeface="+mn-ea"/>
              </a:rPr>
              <a:t>(</a:t>
            </a:r>
            <a:r>
              <a:rPr lang="zh-CN" altLang="en-US" dirty="0">
                <a:sym typeface="+mn-ea"/>
              </a:rPr>
              <a:t>诵现，子概念空间等</a:t>
            </a:r>
            <a:r>
              <a:rPr lang="en-US" altLang="zh-CN" dirty="0">
                <a:sym typeface="+mn-ea"/>
              </a:rPr>
              <a:t>)</a:t>
            </a:r>
            <a:endParaRPr lang="en-US" altLang="zh-CN" dirty="0"/>
          </a:p>
          <a:p>
            <a:r>
              <a:rPr lang="zh-CN" altLang="en-US" dirty="0">
                <a:sym typeface="+mn-ea"/>
              </a:rPr>
              <a:t>能更有效更可延申地对齐</a:t>
            </a:r>
            <a:r>
              <a:rPr lang="en-US" altLang="zh-CN" dirty="0">
                <a:sym typeface="+mn-ea"/>
              </a:rPr>
              <a:t>(</a:t>
            </a:r>
            <a:r>
              <a:rPr lang="zh-CN" altLang="en-US" dirty="0">
                <a:sym typeface="+mn-ea"/>
              </a:rPr>
              <a:t>自然语言，价值等</a:t>
            </a:r>
            <a:r>
              <a:rPr lang="en-US" altLang="zh-CN" dirty="0">
                <a:sym typeface="+mn-ea"/>
              </a:rPr>
              <a:t>)</a:t>
            </a:r>
            <a:endParaRPr lang="en-US" altLang="zh-CN" dirty="0"/>
          </a:p>
          <a:p>
            <a:r>
              <a:rPr lang="zh-CN" altLang="en-US" dirty="0">
                <a:sym typeface="+mn-ea"/>
              </a:rPr>
              <a:t>能足够并持续地充分利用更多有效算力</a:t>
            </a:r>
            <a:endParaRPr lang="zh-CN" altLang="en-US" dirty="0"/>
          </a:p>
          <a:p>
            <a:r>
              <a:rPr lang="zh-CN" altLang="en-US" dirty="0">
                <a:sym typeface="+mn-ea"/>
              </a:rPr>
              <a:t>能用好充足的</a:t>
            </a:r>
            <a:r>
              <a:rPr lang="en-US" altLang="zh-CN" dirty="0">
                <a:sym typeface="+mn-ea"/>
              </a:rPr>
              <a:t>token/,</a:t>
            </a:r>
            <a:r>
              <a:rPr lang="zh-CN" altLang="en-US" dirty="0">
                <a:sym typeface="+mn-ea"/>
              </a:rPr>
              <a:t>模态和有效地</a:t>
            </a:r>
            <a:r>
              <a:rPr lang="en-US" altLang="zh-CN" dirty="0">
                <a:sym typeface="+mn-ea"/>
              </a:rPr>
              <a:t>token</a:t>
            </a:r>
            <a:r>
              <a:rPr lang="zh-CN" altLang="en-US" dirty="0">
                <a:sym typeface="+mn-ea"/>
              </a:rPr>
              <a:t>化</a:t>
            </a:r>
            <a:endParaRPr lang="zh-CN" altLang="en-US" dirty="0"/>
          </a:p>
          <a:p>
            <a:r>
              <a:rPr lang="zh-CN" altLang="en-US" dirty="0">
                <a:sym typeface="+mn-ea"/>
              </a:rPr>
              <a:t>能有效地参数扩展，小型化，本地化</a:t>
            </a:r>
            <a:endParaRPr lang="zh-CN" altLang="en-US" dirty="0"/>
          </a:p>
          <a:p>
            <a:r>
              <a:rPr lang="zh-CN" altLang="en-US" dirty="0">
                <a:sym typeface="+mn-ea"/>
              </a:rPr>
              <a:t>能有效地扩展任务领城和专业知识</a:t>
            </a:r>
            <a:endParaRPr lang="zh-CN" altLang="en-US" dirty="0"/>
          </a:p>
          <a:p>
            <a:r>
              <a:rPr lang="zh-CN" altLang="en-US" dirty="0">
                <a:sym typeface="+mn-ea"/>
              </a:rPr>
              <a:t>基础性：</a:t>
            </a:r>
            <a:r>
              <a:rPr lang="en-US" altLang="zh-CN" dirty="0">
                <a:sym typeface="+mn-ea"/>
              </a:rPr>
              <a:t>Transformer</a:t>
            </a:r>
            <a:r>
              <a:rPr lang="zh-CN" altLang="en-US" dirty="0">
                <a:sym typeface="+mn-ea"/>
              </a:rPr>
              <a:t>的序列模型架构</a:t>
            </a:r>
            <a:endParaRPr lang="zh-CN" altLang="en-US" dirty="0"/>
          </a:p>
          <a:p>
            <a:r>
              <a:rPr lang="zh-CN" altLang="en-US" dirty="0">
                <a:sym typeface="+mn-ea"/>
              </a:rPr>
              <a:t>操作性：提示</a:t>
            </a:r>
            <a:r>
              <a:rPr lang="en-US" altLang="zh-CN" dirty="0">
                <a:sym typeface="+mn-ea"/>
              </a:rPr>
              <a:t>/</a:t>
            </a:r>
            <a:r>
              <a:rPr lang="zh-CN" altLang="en-US" dirty="0">
                <a:sym typeface="+mn-ea"/>
              </a:rPr>
              <a:t>微调</a:t>
            </a:r>
            <a:r>
              <a:rPr lang="en-US" altLang="zh-CN" dirty="0">
                <a:sym typeface="+mn-ea"/>
              </a:rPr>
              <a:t>/</a:t>
            </a:r>
            <a:r>
              <a:rPr lang="zh-CN" altLang="en-US" dirty="0">
                <a:sym typeface="+mn-ea"/>
              </a:rPr>
              <a:t>对齐</a:t>
            </a:r>
            <a:r>
              <a:rPr lang="en-US" altLang="zh-CN" dirty="0">
                <a:sym typeface="+mn-ea"/>
              </a:rPr>
              <a:t>/</a:t>
            </a:r>
            <a:r>
              <a:rPr lang="zh-CN" altLang="en-US" dirty="0">
                <a:sym typeface="+mn-ea"/>
              </a:rPr>
              <a:t>场景肉学习</a:t>
            </a:r>
            <a:endParaRPr lang="zh-CN" altLang="en-US" dirty="0"/>
          </a:p>
          <a:p>
            <a:r>
              <a:rPr lang="zh-CN" altLang="en-US" dirty="0">
                <a:sym typeface="+mn-ea"/>
              </a:rPr>
              <a:t>扩展性：诵现和多维度的可扩展能力</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flash attention</a:t>
            </a:r>
            <a:r>
              <a:rPr lang="zh-CN" altLang="en-US"/>
              <a:t>、</a:t>
            </a:r>
            <a:r>
              <a:rPr lang="en-US" altLang="zh-CN"/>
              <a:t>bpe</a:t>
            </a:r>
            <a:r>
              <a:rPr lang="zh-CN" altLang="en-US"/>
              <a:t>编码</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隐马概念、温度、</a:t>
            </a:r>
            <a:r>
              <a:rPr lang="zh-CN" altLang="en-US"/>
              <a:t>学习率</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隐马概念、温度、</a:t>
            </a:r>
            <a:r>
              <a:rPr lang="zh-CN" altLang="en-US"/>
              <a:t>学习率</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idx="2"/>
          </p:nvPr>
        </p:nvSpPr>
        <p:spPr>
          <a:xfrm>
            <a:off x="-148174075" y="0"/>
            <a:ext cx="296422763" cy="166738300"/>
          </a:xfrm>
        </p:spPr>
      </p:sp>
      <p:sp>
        <p:nvSpPr>
          <p:cNvPr id="34819" name="文本占位符 2"/>
          <p:cNvSpPr>
            <a:spLocks noGrp="1" noRot="1" noChangeAspect="1"/>
          </p:cNvSpPr>
          <p:nvPr>
            <p:ph type="body" idx="3"/>
          </p:nvPr>
        </p:nvSpPr>
        <p:spPr>
          <a:xfrm>
            <a:off x="838200" y="1825625"/>
            <a:ext cx="10515600" cy="4351338"/>
          </a:xfrm>
          <a:prstGeom prst="rect">
            <a:avLst/>
          </a:prstGeom>
          <a:noFill/>
          <a:ln w="9525">
            <a:noFill/>
          </a:ln>
        </p:spPr>
        <p:txBody>
          <a:bodyPr/>
          <a:lstStyle/>
          <a:p>
            <a:pPr lvl="0" eaLnBrk="1" hangingPunct="1">
              <a:spcBef>
                <a:spcPct val="0"/>
              </a:spcBef>
            </a:pPr>
            <a:endParaRPr lang="zh-CN" altLang="en-US">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大模型突出的自然语言处理、长上下文关联能力，可以高效解析系统命令、</a:t>
            </a:r>
            <a:r>
              <a:rPr lang="en-US" altLang="zh-CN" dirty="0">
                <a:sym typeface="+mn-ea"/>
              </a:rPr>
              <a:t>SQL</a:t>
            </a:r>
            <a:r>
              <a:rPr lang="zh-CN" altLang="en-US" dirty="0">
                <a:sym typeface="+mn-ea"/>
              </a:rPr>
              <a:t>、</a:t>
            </a:r>
            <a:r>
              <a:rPr lang="en-US" altLang="zh-CN" dirty="0">
                <a:sym typeface="+mn-ea"/>
              </a:rPr>
              <a:t>Java</a:t>
            </a:r>
            <a:r>
              <a:rPr lang="zh-CN" altLang="en-US" dirty="0">
                <a:sym typeface="+mn-ea"/>
              </a:rPr>
              <a:t>、</a:t>
            </a:r>
            <a:r>
              <a:rPr lang="en-US" altLang="zh-CN" dirty="0">
                <a:sym typeface="+mn-ea"/>
              </a:rPr>
              <a:t>php</a:t>
            </a:r>
            <a:r>
              <a:rPr lang="zh-CN" altLang="en-US" dirty="0">
                <a:sym typeface="+mn-ea"/>
              </a:rPr>
              <a:t>等专有安全文本，对webshell加密通信、加密漏洞（如shiro）、Java反序列化等高危攻击风险有很好的检出效果，远超传统引擎。</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刚结束的</a:t>
            </a:r>
            <a:r>
              <a:rPr lang="en-US" altLang="zh-CN" dirty="0">
                <a:sym typeface="+mn-ea"/>
              </a:rPr>
              <a:t>2024</a:t>
            </a:r>
            <a:r>
              <a:rPr lang="zh-CN" altLang="en-US" dirty="0">
                <a:sym typeface="+mn-ea"/>
              </a:rPr>
              <a:t>年国家级攻防实战场景，我们看到了实战的未知攻击博弈过程中，</a:t>
            </a:r>
            <a:r>
              <a:rPr lang="en-US" altLang="zh-CN" dirty="0">
                <a:sym typeface="+mn-ea"/>
              </a:rPr>
              <a:t>Web</a:t>
            </a:r>
            <a:r>
              <a:rPr lang="zh-CN" altLang="en-US" dirty="0">
                <a:sym typeface="+mn-ea"/>
              </a:rPr>
              <a:t>威胁检测的实际精准率达</a:t>
            </a:r>
            <a:r>
              <a:rPr lang="en-US" altLang="zh-CN" dirty="0">
                <a:sym typeface="+mn-ea"/>
              </a:rPr>
              <a:t>96.6%</a:t>
            </a:r>
            <a:r>
              <a:rPr lang="zh-CN" altLang="en-US" dirty="0">
                <a:sym typeface="+mn-ea"/>
              </a:rPr>
              <a:t>，同时</a:t>
            </a:r>
            <a:r>
              <a:rPr lang="en-US" altLang="zh-CN" dirty="0">
                <a:sym typeface="+mn-ea"/>
              </a:rPr>
              <a:t>0/1 day</a:t>
            </a:r>
            <a:r>
              <a:rPr lang="zh-CN" altLang="en-US" dirty="0">
                <a:sym typeface="+mn-ea"/>
              </a:rPr>
              <a:t>、高混淆绕过的高对抗攻击独报超过</a:t>
            </a:r>
            <a:r>
              <a:rPr lang="en-US" altLang="zh-CN" dirty="0">
                <a:sym typeface="+mn-ea"/>
              </a:rPr>
              <a:t>100</a:t>
            </a:r>
            <a:r>
              <a:rPr lang="zh-CN" altLang="en-US" dirty="0">
                <a:sym typeface="+mn-ea"/>
              </a:rPr>
              <a:t>个。</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在已经披露的</a:t>
            </a:r>
            <a:r>
              <a:rPr lang="en-US" altLang="zh-CN" dirty="0">
                <a:sym typeface="+mn-ea"/>
              </a:rPr>
              <a:t>190</a:t>
            </a:r>
            <a:r>
              <a:rPr lang="zh-CN" altLang="en-US" dirty="0">
                <a:sym typeface="+mn-ea"/>
              </a:rPr>
              <a:t>个</a:t>
            </a:r>
            <a:r>
              <a:rPr lang="en-US" altLang="zh-CN" dirty="0">
                <a:sym typeface="+mn-ea"/>
              </a:rPr>
              <a:t>0 Day</a:t>
            </a:r>
            <a:r>
              <a:rPr lang="zh-CN" altLang="en-US" dirty="0">
                <a:sym typeface="+mn-ea"/>
              </a:rPr>
              <a:t>漏洞中，安全大模型可以无先验知识检测出其中的</a:t>
            </a:r>
            <a:r>
              <a:rPr lang="en-US" altLang="zh-CN" dirty="0">
                <a:sym typeface="+mn-ea"/>
              </a:rPr>
              <a:t>182</a:t>
            </a:r>
            <a:r>
              <a:rPr lang="zh-CN" altLang="en-US" dirty="0">
                <a:sym typeface="+mn-ea"/>
              </a:rPr>
              <a:t>个，</a:t>
            </a:r>
            <a:r>
              <a:rPr lang="en-US" altLang="zh-CN" dirty="0">
                <a:sym typeface="+mn-ea"/>
              </a:rPr>
              <a:t>0 Day</a:t>
            </a:r>
            <a:r>
              <a:rPr lang="zh-CN" altLang="en-US" dirty="0">
                <a:sym typeface="+mn-ea"/>
              </a:rPr>
              <a:t>检出率</a:t>
            </a:r>
            <a:r>
              <a:rPr lang="en-US" altLang="zh-CN" dirty="0">
                <a:sym typeface="+mn-ea"/>
              </a:rPr>
              <a:t>95.8%</a:t>
            </a:r>
            <a:r>
              <a:rPr lang="zh-CN" altLang="en-US" dirty="0">
                <a:sym typeface="+mn-ea"/>
              </a:rPr>
              <a:t>。</a:t>
            </a:r>
            <a:endParaRPr lang="zh-CN" altLang="en-US" dirty="0">
              <a:sym typeface="+mn-ea"/>
            </a:endParaRPr>
          </a:p>
          <a:p>
            <a:pPr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在头部的电网客户中，通过</a:t>
            </a:r>
            <a:r>
              <a:rPr lang="zh-CN" altLang="en-US" sz="1200">
                <a:latin typeface="微软雅黑" panose="020B0503020204020204" charset="-122"/>
                <a:ea typeface="微软雅黑" panose="020B0503020204020204" charset="-122"/>
                <a:cs typeface="微软雅黑" panose="020B0503020204020204" charset="-122"/>
              </a:rPr>
              <a:t>大模型上报告警近5000条，</a:t>
            </a:r>
            <a:r>
              <a:rPr lang="zh-CN" altLang="en-US" sz="1200">
                <a:solidFill>
                  <a:srgbClr val="184199"/>
                </a:solidFill>
                <a:latin typeface="微软雅黑" panose="020B0503020204020204" charset="-122"/>
                <a:ea typeface="微软雅黑" panose="020B0503020204020204" charset="-122"/>
                <a:cs typeface="微软雅黑" panose="020B0503020204020204" charset="-122"/>
              </a:rPr>
              <a:t>其中高对抗检出占比</a:t>
            </a:r>
            <a:r>
              <a:rPr lang="en-US" altLang="zh-CN" sz="1200">
                <a:solidFill>
                  <a:srgbClr val="184199"/>
                </a:solidFill>
                <a:latin typeface="微软雅黑" panose="020B0503020204020204" charset="-122"/>
                <a:ea typeface="微软雅黑" panose="020B0503020204020204" charset="-122"/>
                <a:cs typeface="微软雅黑" panose="020B0503020204020204" charset="-122"/>
              </a:rPr>
              <a:t>30%</a:t>
            </a:r>
            <a:r>
              <a:rPr lang="zh-CN" altLang="en-US" sz="1200">
                <a:solidFill>
                  <a:srgbClr val="184199"/>
                </a:solidFill>
                <a:latin typeface="微软雅黑" panose="020B0503020204020204" charset="-122"/>
                <a:ea typeface="微软雅黑" panose="020B0503020204020204" charset="-122"/>
                <a:cs typeface="微软雅黑" panose="020B0503020204020204" charset="-122"/>
              </a:rPr>
              <a:t>以上</a:t>
            </a:r>
            <a:r>
              <a:rPr lang="zh-CN" altLang="en-US" sz="1200" b="1">
                <a:solidFill>
                  <a:srgbClr val="184199"/>
                </a:solidFill>
                <a:latin typeface="微软雅黑" panose="020B0503020204020204" charset="-122"/>
                <a:ea typeface="微软雅黑" panose="020B0503020204020204" charset="-122"/>
                <a:cs typeface="微软雅黑" panose="020B0503020204020204" charset="-122"/>
              </a:rPr>
              <a:t>，</a:t>
            </a:r>
            <a:r>
              <a:rPr lang="zh-CN" altLang="en-US" sz="1200">
                <a:solidFill>
                  <a:srgbClr val="184199"/>
                </a:solidFill>
                <a:latin typeface="微软雅黑" panose="020B0503020204020204" charset="-122"/>
                <a:ea typeface="微软雅黑" panose="020B0503020204020204" charset="-122"/>
                <a:cs typeface="微软雅黑" panose="020B0503020204020204" charset="-122"/>
              </a:rPr>
              <a:t>大模型二次分析后重点事件16起，多为大模型独报。</a:t>
            </a:r>
            <a:endParaRPr lang="zh-CN" altLang="en-US" sz="1200">
              <a:solidFill>
                <a:srgbClr val="184199"/>
              </a:solidFill>
              <a:latin typeface="微软雅黑" panose="020B0503020204020204" charset="-122"/>
              <a:ea typeface="微软雅黑" panose="020B0503020204020204" charset="-122"/>
              <a:cs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Tx/>
              <a:buNone/>
              <a:defRPr/>
            </a:pPr>
            <a:endParaRPr lang="zh-CN" altLang="en-US" dirty="0">
              <a:sym typeface="+mn-ea"/>
            </a:endParaRPr>
          </a:p>
        </p:txBody>
      </p:sp>
      <p:sp>
        <p:nvSpPr>
          <p:cNvPr id="4" name="灯片编号占位符 3"/>
          <p:cNvSpPr>
            <a:spLocks noGrp="1"/>
          </p:cNvSpPr>
          <p:nvPr>
            <p:ph type="sldNum" sz="quarter" idx="5"/>
          </p:nvPr>
        </p:nvSpPr>
        <p:spPr/>
        <p:txBody>
          <a:bodyPr/>
          <a:lstStyle/>
          <a:p>
            <a:fld id="{E85ADD07-DDC8-453E-9E23-55699A57F95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标题与项目符号 拷贝">
    <p:spTree>
      <p:nvGrpSpPr>
        <p:cNvPr id="1" name=""/>
        <p:cNvGrpSpPr/>
        <p:nvPr/>
      </p:nvGrpSpPr>
      <p:grpSpPr>
        <a:xfrm>
          <a:off x="0" y="0"/>
          <a:ext cx="0" cy="0"/>
          <a:chOff x="0" y="0"/>
          <a:chExt cx="0" cy="0"/>
        </a:xfrm>
      </p:grpSpPr>
      <p:sp>
        <p:nvSpPr>
          <p:cNvPr id="61" name="标题文本"/>
          <p:cNvSpPr txBox="1">
            <a:spLocks noGrp="1"/>
          </p:cNvSpPr>
          <p:nvPr>
            <p:ph type="title" hasCustomPrompt="1"/>
          </p:nvPr>
        </p:nvSpPr>
        <p:spPr>
          <a:xfrm>
            <a:off x="255270" y="44768"/>
            <a:ext cx="11651933" cy="723900"/>
          </a:xfrm>
          <a:prstGeom prst="rect">
            <a:avLst/>
          </a:prstGeom>
        </p:spPr>
        <p:txBody>
          <a:bodyPr/>
          <a:lstStyle>
            <a:lvl1pPr lvl="0" algn="l">
              <a:defRPr sz="3600">
                <a:solidFill>
                  <a:srgbClr val="4773EA"/>
                </a:solidFill>
                <a:latin typeface="微软雅黑" panose="020B0503020204020204" charset="-122"/>
                <a:ea typeface="微软雅黑" panose="020B0503020204020204" charset="-122"/>
              </a:defRPr>
            </a:lvl1pPr>
          </a:lstStyle>
          <a:p>
            <a:r>
              <a:t>标题文本</a:t>
            </a:r>
          </a:p>
        </p:txBody>
      </p:sp>
      <p:sp>
        <p:nvSpPr>
          <p:cNvPr id="62" name="正文级别 1…"/>
          <p:cNvSpPr txBox="1">
            <a:spLocks noGrp="1"/>
          </p:cNvSpPr>
          <p:nvPr>
            <p:ph type="body" idx="1" hasCustomPrompt="1"/>
          </p:nvPr>
        </p:nvSpPr>
        <p:spPr>
          <a:xfrm>
            <a:off x="255588" y="971550"/>
            <a:ext cx="11651933" cy="5107305"/>
          </a:xfrm>
          <a:prstGeom prst="rect">
            <a:avLst/>
          </a:prstGeom>
        </p:spPr>
        <p:txBody>
          <a:bodyPr anchor="t" anchorCtr="0"/>
          <a:lstStyle>
            <a:lvl1pPr marL="0" lvl="0" indent="0" algn="l">
              <a:lnSpc>
                <a:spcPct val="150000"/>
              </a:lnSpc>
              <a:buNone/>
              <a:defRPr sz="1800">
                <a:solidFill>
                  <a:srgbClr val="535353"/>
                </a:solidFill>
                <a:latin typeface="微软雅黑" panose="020B0503020204020204" charset="-122"/>
                <a:ea typeface="微软雅黑" panose="020B0503020204020204" charset="-122"/>
              </a:defRPr>
            </a:lvl1pPr>
            <a:lvl2pPr lvl="1">
              <a:defRPr>
                <a:solidFill>
                  <a:srgbClr val="535353"/>
                </a:solidFill>
              </a:defRPr>
            </a:lvl2pPr>
            <a:lvl3pPr lvl="2">
              <a:defRPr>
                <a:solidFill>
                  <a:srgbClr val="535353"/>
                </a:solidFill>
              </a:defRPr>
            </a:lvl3pPr>
            <a:lvl4pPr lvl="3">
              <a:defRPr>
                <a:solidFill>
                  <a:srgbClr val="535353"/>
                </a:solidFill>
              </a:defRPr>
            </a:lvl4pPr>
            <a:lvl5pPr lvl="4">
              <a:defRPr>
                <a:solidFill>
                  <a:srgbClr val="535353"/>
                </a:solidFill>
              </a:defRPr>
            </a:lvl5pPr>
          </a:lstStyle>
          <a:p>
            <a:r>
              <a:rPr lang="zh-CN" altLang="zh-CN"/>
              <a:t>正文</a:t>
            </a:r>
            <a:endParaRPr lang="zh-CN" altLang="zh-CN"/>
          </a:p>
        </p:txBody>
      </p:sp>
      <p:sp>
        <p:nvSpPr>
          <p:cNvPr id="63" name="幻灯片编号"/>
          <p:cNvSpPr txBox="1">
            <a:spLocks noGrp="1"/>
          </p:cNvSpPr>
          <p:nvPr>
            <p:ph type="sldNum" idx="2"/>
          </p:nvPr>
        </p:nvSpPr>
        <p:spPr>
          <a:prstGeom prst="rect">
            <a:avLst/>
          </a:prstGeom>
        </p:spPr>
        <p:txBody>
          <a:bodyPr/>
          <a:lstStyle/>
          <a:p>
            <a:fld id="{8C62ECB0-4C91-4D6B-9F4D-B7BE51615326}" type="slidenum">
              <a:rPr/>
            </a:fld>
            <a:endParaRPr/>
          </a:p>
        </p:txBody>
      </p:sp>
      <p:pic>
        <p:nvPicPr>
          <p:cNvPr id="22" name="图片 21"/>
          <p:cNvPicPr>
            <a:picLocks noChangeAspect="1"/>
          </p:cNvPicPr>
          <p:nvPr userDrawn="1"/>
        </p:nvPicPr>
        <p:blipFill>
          <a:blip r:embed="rId2"/>
          <a:stretch>
            <a:fillRect/>
          </a:stretch>
        </p:blipFill>
        <p:spPr>
          <a:xfrm>
            <a:off x="0" y="6667818"/>
            <a:ext cx="12192000" cy="207645"/>
          </a:xfrm>
          <a:prstGeom prst="rect">
            <a:avLst/>
          </a:prstGeom>
        </p:spPr>
      </p:pic>
      <p:pic>
        <p:nvPicPr>
          <p:cNvPr id="7" name="图片 6"/>
          <p:cNvPicPr>
            <a:picLocks noChangeAspect="1"/>
          </p:cNvPicPr>
          <p:nvPr userDrawn="1"/>
        </p:nvPicPr>
        <p:blipFill>
          <a:blip r:embed="rId3" cstate="print"/>
          <a:srcRect r="49818"/>
          <a:stretch>
            <a:fillRect/>
          </a:stretch>
        </p:blipFill>
        <p:spPr>
          <a:xfrm>
            <a:off x="10447655" y="354965"/>
            <a:ext cx="1229360" cy="393383"/>
          </a:xfrm>
          <a:prstGeom prst="rect">
            <a:avLst/>
          </a:prstGeom>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9864436" y="124691"/>
            <a:ext cx="2230582"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任意多边形: 形状 64"/>
          <p:cNvSpPr/>
          <p:nvPr userDrawn="1"/>
        </p:nvSpPr>
        <p:spPr>
          <a:xfrm>
            <a:off x="0" y="6679560"/>
            <a:ext cx="12192000" cy="185420"/>
          </a:xfrm>
          <a:custGeom>
            <a:avLst/>
            <a:gdLst>
              <a:gd name="connsiteX0" fmla="*/ 324725 w 12142979"/>
              <a:gd name="connsiteY0" fmla="*/ 0 h 227831"/>
              <a:gd name="connsiteX1" fmla="*/ 11818253 w 12142979"/>
              <a:gd name="connsiteY1" fmla="*/ 0 h 227831"/>
              <a:gd name="connsiteX2" fmla="*/ 12140044 w 12142979"/>
              <a:gd name="connsiteY2" fmla="*/ 213298 h 227831"/>
              <a:gd name="connsiteX3" fmla="*/ 12142979 w 12142979"/>
              <a:gd name="connsiteY3" fmla="*/ 227831 h 227831"/>
              <a:gd name="connsiteX4" fmla="*/ 0 w 12142979"/>
              <a:gd name="connsiteY4" fmla="*/ 227831 h 227831"/>
              <a:gd name="connsiteX5" fmla="*/ 2934 w 12142979"/>
              <a:gd name="connsiteY5" fmla="*/ 213298 h 227831"/>
              <a:gd name="connsiteX6" fmla="*/ 324725 w 12142979"/>
              <a:gd name="connsiteY6" fmla="*/ 0 h 22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2979" h="227831">
                <a:moveTo>
                  <a:pt x="324725" y="0"/>
                </a:moveTo>
                <a:lnTo>
                  <a:pt x="11818253" y="0"/>
                </a:lnTo>
                <a:cubicBezTo>
                  <a:pt x="11962912" y="0"/>
                  <a:pt x="12087028" y="87952"/>
                  <a:pt x="12140044" y="213298"/>
                </a:cubicBezTo>
                <a:lnTo>
                  <a:pt x="12142979" y="227831"/>
                </a:lnTo>
                <a:lnTo>
                  <a:pt x="0" y="227831"/>
                </a:lnTo>
                <a:lnTo>
                  <a:pt x="2934" y="213298"/>
                </a:lnTo>
                <a:cubicBezTo>
                  <a:pt x="55951" y="87952"/>
                  <a:pt x="180067" y="0"/>
                  <a:pt x="324725" y="0"/>
                </a:cubicBezTo>
                <a:close/>
              </a:path>
            </a:pathLst>
          </a:custGeom>
          <a:solidFill>
            <a:srgbClr val="2556BA"/>
          </a:solidFill>
          <a:ln>
            <a:noFill/>
          </a:ln>
          <a:effectLst>
            <a:outerShdw blurRad="381000" dist="2540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600">
              <a:latin typeface="思源黑体 CN Normal" panose="020B0400000000000000" charset="-122"/>
              <a:ea typeface="思源黑体 CN Normal" panose="020B0400000000000000" charset="-122"/>
            </a:endParaRPr>
          </a:p>
        </p:txBody>
      </p:sp>
      <p:grpSp>
        <p:nvGrpSpPr>
          <p:cNvPr id="4" name="组合 40"/>
          <p:cNvGrpSpPr/>
          <p:nvPr userDrawn="1"/>
        </p:nvGrpSpPr>
        <p:grpSpPr>
          <a:xfrm>
            <a:off x="317" y="240450"/>
            <a:ext cx="720167" cy="389901"/>
            <a:chOff x="0" y="-1"/>
            <a:chExt cx="1814102" cy="982160"/>
          </a:xfrm>
        </p:grpSpPr>
        <p:sp>
          <p:nvSpPr>
            <p:cNvPr id="5" name="任意多边形 15"/>
            <p:cNvSpPr/>
            <p:nvPr/>
          </p:nvSpPr>
          <p:spPr>
            <a:xfrm rot="16200000" flipH="1">
              <a:off x="416527" y="-415988"/>
              <a:ext cx="981589" cy="1813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207"/>
                  </a:lnTo>
                  <a:lnTo>
                    <a:pt x="10787" y="21585"/>
                  </a:lnTo>
                  <a:lnTo>
                    <a:pt x="10787" y="21600"/>
                  </a:lnTo>
                  <a:lnTo>
                    <a:pt x="10800" y="21592"/>
                  </a:lnTo>
                  <a:lnTo>
                    <a:pt x="10813" y="21600"/>
                  </a:lnTo>
                  <a:lnTo>
                    <a:pt x="10813" y="21585"/>
                  </a:lnTo>
                  <a:lnTo>
                    <a:pt x="21600" y="15207"/>
                  </a:lnTo>
                  <a:lnTo>
                    <a:pt x="21600" y="0"/>
                  </a:lnTo>
                  <a:close/>
                </a:path>
              </a:pathLst>
            </a:custGeom>
            <a:solidFill>
              <a:srgbClr val="58BA00"/>
            </a:solidFill>
            <a:ln w="12700" cap="flat">
              <a:noFill/>
              <a:miter lim="400000"/>
            </a:ln>
            <a:effectLst/>
          </p:spPr>
          <p:txBody>
            <a:bodyPr wrap="square" lIns="25400" tIns="25400" rIns="25400" bIns="25400" numCol="1" anchor="ctr">
              <a:noAutofit/>
            </a:bodyPr>
            <a:lstStyle/>
            <a:p>
              <a:pPr defTabSz="1828800">
                <a:defRPr sz="360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endParaRPr sz="1800"/>
            </a:p>
          </p:txBody>
        </p:sp>
        <p:sp>
          <p:nvSpPr>
            <p:cNvPr id="6" name="任意多边形 16"/>
            <p:cNvSpPr/>
            <p:nvPr/>
          </p:nvSpPr>
          <p:spPr>
            <a:xfrm rot="16200000" flipH="1">
              <a:off x="352760" y="-352189"/>
              <a:ext cx="981588" cy="1687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26"/>
                  </a:lnTo>
                  <a:lnTo>
                    <a:pt x="10787" y="21584"/>
                  </a:lnTo>
                  <a:lnTo>
                    <a:pt x="10787" y="21600"/>
                  </a:lnTo>
                  <a:lnTo>
                    <a:pt x="10800" y="21592"/>
                  </a:lnTo>
                  <a:lnTo>
                    <a:pt x="10813" y="21600"/>
                  </a:lnTo>
                  <a:lnTo>
                    <a:pt x="10813" y="21584"/>
                  </a:lnTo>
                  <a:lnTo>
                    <a:pt x="21600" y="14726"/>
                  </a:lnTo>
                  <a:lnTo>
                    <a:pt x="21600" y="0"/>
                  </a:lnTo>
                  <a:close/>
                </a:path>
              </a:pathLst>
            </a:custGeom>
            <a:gradFill flip="none" rotWithShape="1">
              <a:gsLst>
                <a:gs pos="0">
                  <a:srgbClr val="0D5AD7"/>
                </a:gs>
                <a:gs pos="73000">
                  <a:srgbClr val="0B45A6"/>
                </a:gs>
              </a:gsLst>
              <a:path path="circle">
                <a:fillToRect l="37721" t="-19636" r="62278" b="119636"/>
              </a:path>
            </a:gradFill>
            <a:ln w="12700" cap="flat">
              <a:noFill/>
              <a:miter lim="400000"/>
            </a:ln>
            <a:effectLst/>
          </p:spPr>
          <p:txBody>
            <a:bodyPr wrap="square" lIns="25400" tIns="25400" rIns="25400" bIns="25400" numCol="1" anchor="ctr">
              <a:noAutofit/>
            </a:bodyPr>
            <a:lstStyle/>
            <a:p>
              <a:pPr defTabSz="1828800">
                <a:lnSpc>
                  <a:spcPct val="110000"/>
                </a:lnSpc>
                <a:defRPr sz="3200">
                  <a:gradFill flip="none" rotWithShape="1">
                    <a:gsLst>
                      <a:gs pos="5000">
                        <a:srgbClr val="BC1E1E"/>
                      </a:gs>
                      <a:gs pos="100000">
                        <a:srgbClr val="771313"/>
                      </a:gs>
                    </a:gsLst>
                    <a:lin ang="4800000" scaled="0"/>
                  </a:gradFill>
                  <a:latin typeface="思源黑体 CN Medium" panose="020B0600000000000000" charset="-122"/>
                  <a:ea typeface="思源黑体 CN Medium" panose="020B0600000000000000" charset="-122"/>
                  <a:cs typeface="思源黑体 CN Medium" panose="020B0600000000000000" charset="-122"/>
                  <a:sym typeface="思源黑体 CN Medium" panose="020B0600000000000000" charset="-122"/>
                </a:defRPr>
              </a:pPr>
              <a:endParaRPr sz="1600"/>
            </a:p>
          </p:txBody>
        </p:sp>
        <p:sp>
          <p:nvSpPr>
            <p:cNvPr id="7" name="燕尾形 22"/>
            <p:cNvSpPr/>
            <p:nvPr/>
          </p:nvSpPr>
          <p:spPr>
            <a:xfrm>
              <a:off x="843013" y="108237"/>
              <a:ext cx="533911" cy="763967"/>
            </a:xfrm>
            <a:prstGeom prst="chevron">
              <a:avLst>
                <a:gd name="adj" fmla="val 79774"/>
              </a:avLst>
            </a:prstGeom>
            <a:gradFill flip="none" rotWithShape="1">
              <a:gsLst>
                <a:gs pos="0">
                  <a:srgbClr val="58BA00">
                    <a:alpha val="0"/>
                  </a:srgbClr>
                </a:gs>
                <a:gs pos="100000">
                  <a:srgbClr val="58BA00"/>
                </a:gs>
              </a:gsLst>
              <a:lin ang="0" scaled="0"/>
            </a:gradFill>
            <a:ln w="12700" cap="flat">
              <a:noFill/>
              <a:miter lim="400000"/>
            </a:ln>
            <a:effectLst/>
          </p:spPr>
          <p:txBody>
            <a:bodyPr wrap="square" lIns="25400" tIns="25400" rIns="25400" bIns="25400" numCol="1" anchor="ctr">
              <a:noAutofit/>
            </a:bodyPr>
            <a:lstStyle/>
            <a:p>
              <a:pPr defTabSz="1828800">
                <a:defRPr sz="360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endParaRPr sz="1800"/>
            </a:p>
          </p:txBody>
        </p:sp>
      </p:gr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83" b="24222"/>
          <a:stretch>
            <a:fillRect/>
          </a:stretch>
        </p:blipFill>
        <p:spPr>
          <a:xfrm>
            <a:off x="8930073" y="201371"/>
            <a:ext cx="3123189" cy="50178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标题、项目符号与照片">
    <p:spTree>
      <p:nvGrpSpPr>
        <p:cNvPr id="1" name=""/>
        <p:cNvGrpSpPr/>
        <p:nvPr/>
      </p:nvGrpSpPr>
      <p:grpSpPr>
        <a:xfrm>
          <a:off x="0" y="0"/>
          <a:ext cx="0" cy="0"/>
          <a:chOff x="0" y="0"/>
          <a:chExt cx="0" cy="0"/>
        </a:xfrm>
      </p:grpSpPr>
      <p:sp>
        <p:nvSpPr>
          <p:cNvPr id="71" name="图像"/>
          <p:cNvSpPr>
            <a:spLocks noGrp="1"/>
          </p:cNvSpPr>
          <p:nvPr>
            <p:ph type="pic" idx="21"/>
          </p:nvPr>
        </p:nvSpPr>
        <p:spPr>
          <a:xfrm>
            <a:off x="6572248" y="1492233"/>
            <a:ext cx="4762501" cy="4603751"/>
          </a:xfrm>
          <a:prstGeom prst="rect">
            <a:avLst/>
          </a:prstGeom>
        </p:spPr>
        <p:txBody>
          <a:bodyPr lIns="91439" tIns="45719" rIns="91439" bIns="45719" anchor="t"/>
          <a:lstStyle/>
          <a:p/>
        </p:txBody>
      </p:sp>
      <p:sp>
        <p:nvSpPr>
          <p:cNvPr id="72" name="标题文本"/>
          <p:cNvSpPr txBox="1">
            <a:spLocks noGrp="1"/>
          </p:cNvSpPr>
          <p:nvPr>
            <p:ph type="title" hasCustomPrompt="1"/>
          </p:nvPr>
        </p:nvSpPr>
        <p:spPr>
          <a:xfrm>
            <a:off x="844550" y="260322"/>
            <a:ext cx="10502900" cy="1143001"/>
          </a:xfrm>
          <a:prstGeom prst="rect">
            <a:avLst/>
          </a:prstGeom>
        </p:spPr>
        <p:txBody>
          <a:bodyPr/>
          <a:lstStyle/>
          <a:p>
            <a:r>
              <a:t>标题文本</a:t>
            </a:r>
          </a:p>
        </p:txBody>
      </p:sp>
      <p:sp>
        <p:nvSpPr>
          <p:cNvPr id="73" name="正文级别 1…"/>
          <p:cNvSpPr txBox="1">
            <a:spLocks noGrp="1"/>
          </p:cNvSpPr>
          <p:nvPr>
            <p:ph type="body" idx="1" hasCustomPrompt="1"/>
          </p:nvPr>
        </p:nvSpPr>
        <p:spPr>
          <a:xfrm>
            <a:off x="844550" y="1619250"/>
            <a:ext cx="5003800" cy="4603750"/>
          </a:xfrm>
          <a:prstGeom prst="rect">
            <a:avLst/>
          </a:prstGeom>
        </p:spPr>
        <p:txBody>
          <a:bodyPr/>
          <a:lstStyle>
            <a:lvl1pPr marL="279400" lvl="0" indent="-279400">
              <a:spcBef>
                <a:spcPts val="2250"/>
              </a:spcBef>
              <a:defRPr sz="2250"/>
            </a:lvl1pPr>
            <a:lvl2pPr marL="558800" lvl="1" indent="-279400">
              <a:spcBef>
                <a:spcPts val="2250"/>
              </a:spcBef>
              <a:defRPr sz="2250"/>
            </a:lvl2pPr>
            <a:lvl3pPr marL="838200" lvl="2" indent="-279400">
              <a:spcBef>
                <a:spcPts val="2250"/>
              </a:spcBef>
              <a:defRPr sz="2250"/>
            </a:lvl3pPr>
            <a:lvl4pPr marL="1117600" lvl="3" indent="-279400">
              <a:spcBef>
                <a:spcPts val="2250"/>
              </a:spcBef>
              <a:defRPr sz="2250"/>
            </a:lvl4pPr>
            <a:lvl5pPr marL="1397000" lvl="4" indent="-279400">
              <a:spcBef>
                <a:spcPts val="2250"/>
              </a:spcBef>
              <a:defRPr sz="2250"/>
            </a:lvl5pPr>
          </a:lstStyle>
          <a:p>
            <a:r>
              <a:t>正文级别 1</a:t>
            </a:r>
          </a:p>
          <a:p>
            <a:pPr lvl="1"/>
            <a:r>
              <a:t>正文级别 2</a:t>
            </a:r>
          </a:p>
          <a:p>
            <a:pPr lvl="2"/>
            <a:r>
              <a:t>正文级别 3</a:t>
            </a:r>
          </a:p>
          <a:p>
            <a:pPr lvl="3"/>
            <a:r>
              <a:t>正文级别 4</a:t>
            </a:r>
          </a:p>
          <a:p>
            <a:pPr lvl="4"/>
            <a:r>
              <a:t>正文级别 5</a:t>
            </a:r>
          </a:p>
        </p:txBody>
      </p:sp>
      <p:sp>
        <p:nvSpPr>
          <p:cNvPr id="74" name="幻灯片编号"/>
          <p:cNvSpPr txBox="1">
            <a:spLocks noGrp="1"/>
          </p:cNvSpPr>
          <p:nvPr>
            <p:ph type="sldNum" idx="2"/>
          </p:nvPr>
        </p:nvSpPr>
        <p:spPr>
          <a:prstGeom prst="rect">
            <a:avLst/>
          </a:prstGeom>
        </p:spPr>
        <p:txBody>
          <a:bodyPr/>
          <a:lstStyle/>
          <a:p>
            <a:fld id="{7B1520B2-F282-487F-8314-F40DE7C15DC1}" type="slidenum">
              <a:rPr/>
            </a:fld>
            <a:endParaRPr/>
          </a:p>
        </p:txBody>
      </p:sp>
      <p:pic>
        <p:nvPicPr>
          <p:cNvPr id="22" name="图片 21"/>
          <p:cNvPicPr>
            <a:picLocks noChangeAspect="1"/>
          </p:cNvPicPr>
          <p:nvPr userDrawn="1"/>
        </p:nvPicPr>
        <p:blipFill>
          <a:blip r:embed="rId2"/>
          <a:stretch>
            <a:fillRect/>
          </a:stretch>
        </p:blipFill>
        <p:spPr>
          <a:xfrm>
            <a:off x="0" y="6667818"/>
            <a:ext cx="12192000" cy="207645"/>
          </a:xfrm>
          <a:prstGeom prst="rect">
            <a:avLst/>
          </a:prstGeom>
        </p:spPr>
      </p:pic>
      <p:pic>
        <p:nvPicPr>
          <p:cNvPr id="2" name="图片 1"/>
          <p:cNvPicPr>
            <a:picLocks noChangeAspect="1"/>
          </p:cNvPicPr>
          <p:nvPr userDrawn="1"/>
        </p:nvPicPr>
        <p:blipFill>
          <a:blip r:embed="rId3" cstate="print"/>
          <a:srcRect r="49818"/>
          <a:stretch>
            <a:fillRect/>
          </a:stretch>
        </p:blipFill>
        <p:spPr>
          <a:xfrm>
            <a:off x="10447655" y="354965"/>
            <a:ext cx="1229360" cy="393383"/>
          </a:xfrm>
          <a:prstGeom prst="rect">
            <a:avLst/>
          </a:prstGeom>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7" name="Rectangle 12"/>
          <p:cNvSpPr>
            <a:spLocks noChangeArrowheads="1"/>
          </p:cNvSpPr>
          <p:nvPr userDrawn="1"/>
        </p:nvSpPr>
        <p:spPr bwMode="auto">
          <a:xfrm>
            <a:off x="239349" y="764704"/>
            <a:ext cx="11880000" cy="36000"/>
          </a:xfrm>
          <a:prstGeom prst="rect">
            <a:avLst/>
          </a:prstGeom>
          <a:gradFill rotWithShape="1">
            <a:gsLst>
              <a:gs pos="0">
                <a:srgbClr val="DE35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800">
              <a:solidFill>
                <a:srgbClr val="000000"/>
              </a:solidFill>
              <a:latin typeface="黑体" panose="02010609060101010101" charset="-122"/>
              <a:ea typeface="黑体" panose="02010609060101010101" charset="-122"/>
            </a:endParaRPr>
          </a:p>
        </p:txBody>
      </p:sp>
      <p:pic>
        <p:nvPicPr>
          <p:cNvPr id="8" name="Picture 9" descr="logo1"/>
          <p:cNvPicPr>
            <a:picLocks noChangeAspect="1" noChangeArrowheads="1"/>
          </p:cNvPicPr>
          <p:nvPr userDrawn="1"/>
        </p:nvPicPr>
        <p:blipFill>
          <a:blip r:embed="rId2">
            <a:extLst>
              <a:ext uri="{28A0092B-C50C-407E-A947-70E740481C1C}">
                <a14:useLocalDpi xmlns:a14="http://schemas.microsoft.com/office/drawing/2010/main" val="0"/>
              </a:ext>
            </a:extLst>
          </a:blip>
          <a:srcRect b="25397"/>
          <a:stretch>
            <a:fillRect/>
          </a:stretch>
        </p:blipFill>
        <p:spPr bwMode="auto">
          <a:xfrm>
            <a:off x="245522" y="107819"/>
            <a:ext cx="745203" cy="63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像" descr="图像"/>
          <p:cNvPicPr>
            <a:picLocks noChangeAspect="1"/>
          </p:cNvPicPr>
          <p:nvPr userDrawn="1">
            <p:custDataLst>
              <p:tags r:id="rId3"/>
            </p:custDataLst>
          </p:nvPr>
        </p:nvPicPr>
        <p:blipFill>
          <a:blip r:embed="rId4"/>
          <a:stretch>
            <a:fillRect/>
          </a:stretch>
        </p:blipFill>
        <p:spPr>
          <a:xfrm>
            <a:off x="8945880" y="133985"/>
            <a:ext cx="3162300" cy="4476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节标题">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39744"/>
          </a:xfrm>
          <a:prstGeom prst="rect">
            <a:avLst/>
          </a:prstGeom>
        </p:spPr>
      </p:pic>
      <p:sp>
        <p:nvSpPr>
          <p:cNvPr id="34" name="文本占位符 26"/>
          <p:cNvSpPr>
            <a:spLocks noGrp="1"/>
          </p:cNvSpPr>
          <p:nvPr>
            <p:ph type="body" sz="quarter" idx="10" hasCustomPrompt="1"/>
          </p:nvPr>
        </p:nvSpPr>
        <p:spPr>
          <a:xfrm>
            <a:off x="464695" y="232528"/>
            <a:ext cx="7767842" cy="432802"/>
          </a:xfrm>
          <a:prstGeom prst="rect">
            <a:avLst/>
          </a:prstGeom>
        </p:spPr>
        <p:txBody>
          <a:bodyPr wrap="square" lIns="90000" tIns="36000" bIns="36000">
            <a:spAutoFit/>
          </a:bodyPr>
          <a:lstStyle>
            <a:lvl1pPr marL="0" indent="0">
              <a:buFontTx/>
              <a:buNone/>
              <a:defRPr sz="2600" b="1">
                <a:solidFill>
                  <a:srgbClr val="184199"/>
                </a:solidFill>
                <a:latin typeface="微软雅黑" panose="020B0503020204020204" charset="-122"/>
                <a:ea typeface="微软雅黑" panose="020B0503020204020204" charset="-122"/>
                <a:cs typeface="微软雅黑" panose="020B0503020204020204"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CN" altLang="en-US" dirty="0"/>
              <a:t>标题文字微软雅黑</a:t>
            </a:r>
            <a:r>
              <a:rPr kumimoji="1" lang="en-US" altLang="zh-CN" dirty="0"/>
              <a:t>26</a:t>
            </a:r>
            <a:r>
              <a:rPr kumimoji="1" lang="zh-CN" altLang="en-US" dirty="0"/>
              <a:t>号</a:t>
            </a:r>
            <a:endParaRPr kumimoji="1" lang="zh-CN" altLang="en-US" dirty="0"/>
          </a:p>
        </p:txBody>
      </p:sp>
      <p:sp>
        <p:nvSpPr>
          <p:cNvPr id="38" name="内容占位符 36"/>
          <p:cNvSpPr>
            <a:spLocks noGrp="1"/>
          </p:cNvSpPr>
          <p:nvPr>
            <p:ph sz="quarter" idx="12" hasCustomPrompt="1"/>
          </p:nvPr>
        </p:nvSpPr>
        <p:spPr>
          <a:xfrm>
            <a:off x="464695" y="865724"/>
            <a:ext cx="11197654" cy="5535075"/>
          </a:xfrm>
          <a:prstGeom prst="rect">
            <a:avLst/>
          </a:prstGeom>
        </p:spPr>
        <p:txBody>
          <a:bodyPr>
            <a:normAutofit/>
          </a:bodyPr>
          <a:lstStyle>
            <a:lvl1pPr marL="0" indent="0">
              <a:buFontTx/>
              <a:buNone/>
              <a:defRPr sz="1600" b="1">
                <a:latin typeface="微软雅黑" panose="020B0503020204020204" charset="-122"/>
                <a:ea typeface="微软雅黑" panose="020B0503020204020204" charset="-122"/>
                <a:cs typeface="微软雅黑" panose="020B0503020204020204"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CN" altLang="en-US" dirty="0"/>
              <a:t>正文</a:t>
            </a:r>
            <a:r>
              <a:rPr kumimoji="1" lang="en-US" altLang="zh-CN" dirty="0"/>
              <a:t>16</a:t>
            </a:r>
            <a:r>
              <a:rPr kumimoji="1" lang="zh-CN" altLang="en-US" dirty="0"/>
              <a:t>号字</a:t>
            </a:r>
            <a:endParaRPr kumimoji="1" lang="en-US" altLang="zh-CN" dirty="0"/>
          </a:p>
        </p:txBody>
      </p:sp>
      <p:pic>
        <p:nvPicPr>
          <p:cNvPr id="7" name="图片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5665" y="160975"/>
            <a:ext cx="2192164" cy="31803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标题幻灯片 0">
    <p:bg>
      <p:bgPr>
        <a:solidFill>
          <a:srgbClr val="0B1538"/>
        </a:solidFill>
        <a:effectLst/>
      </p:bgPr>
    </p:bg>
    <p:spTree>
      <p:nvGrpSpPr>
        <p:cNvPr id="1" name=""/>
        <p:cNvGrpSpPr/>
        <p:nvPr/>
      </p:nvGrpSpPr>
      <p:grpSpPr>
        <a:xfrm>
          <a:off x="0" y="0"/>
          <a:ext cx="0" cy="0"/>
          <a:chOff x="0" y="0"/>
          <a:chExt cx="0" cy="0"/>
        </a:xfrm>
      </p:grpSpPr>
      <p:pic>
        <p:nvPicPr>
          <p:cNvPr id="20" name="04 拷贝2 拷贝1.jpg" descr="04 拷贝2 拷贝1.jpg"/>
          <p:cNvPicPr>
            <a:picLocks noChangeAspect="1"/>
          </p:cNvPicPr>
          <p:nvPr/>
        </p:nvPicPr>
        <p:blipFill>
          <a:blip r:embed="rId2">
            <a:alphaModFix amt="40275"/>
          </a:blip>
          <a:srcRect l="19243" r="37293"/>
          <a:stretch>
            <a:fillRect/>
          </a:stretch>
        </p:blipFill>
        <p:spPr>
          <a:xfrm>
            <a:off x="-31511" y="-3439"/>
            <a:ext cx="12255023" cy="6869642"/>
          </a:xfrm>
          <a:prstGeom prst="rect">
            <a:avLst/>
          </a:prstGeom>
          <a:ln w="12700">
            <a:miter lim="400000"/>
            <a:headEnd/>
            <a:tailEnd/>
          </a:ln>
        </p:spPr>
      </p:pic>
      <p:sp>
        <p:nvSpPr>
          <p:cNvPr id="21" name="幻灯片编号"/>
          <p:cNvSpPr txBox="1">
            <a:spLocks noGrp="1"/>
          </p:cNvSpPr>
          <p:nvPr>
            <p:ph type="sldNum" sz="quarter" idx="2"/>
          </p:nvPr>
        </p:nvSpPr>
        <p:spPr>
          <a:xfrm>
            <a:off x="8461072" y="6212207"/>
            <a:ext cx="276529" cy="288287"/>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标题和竖排文字">
    <p:spTree>
      <p:nvGrpSpPr>
        <p:cNvPr id="1" name=""/>
        <p:cNvGrpSpPr/>
        <p:nvPr/>
      </p:nvGrpSpPr>
      <p:grpSpPr>
        <a:xfrm>
          <a:off x="0" y="0"/>
          <a:ext cx="0" cy="0"/>
          <a:chOff x="0" y="0"/>
          <a:chExt cx="0" cy="0"/>
        </a:xfrm>
      </p:grpSpPr>
      <p:sp>
        <p:nvSpPr>
          <p:cNvPr id="271" name="正文级别 1…"/>
          <p:cNvSpPr txBox="1">
            <a:spLocks noGrp="1"/>
          </p:cNvSpPr>
          <p:nvPr>
            <p:ph type="body" idx="1" hasCustomPrompt="1"/>
          </p:nvPr>
        </p:nvSpPr>
        <p:spPr>
          <a:xfrm>
            <a:off x="464694" y="232528"/>
            <a:ext cx="8766635" cy="432803"/>
          </a:xfrm>
          <a:prstGeom prst="rect">
            <a:avLst/>
          </a:prstGeom>
        </p:spPr>
        <p:txBody>
          <a:bodyPr lIns="36000" tIns="36000" rIns="36000" bIns="36000"/>
          <a:lstStyle>
            <a:lvl1pPr marL="0" lvl="0" indent="0">
              <a:buSzTx/>
              <a:buFontTx/>
              <a:buNone/>
              <a:defRPr sz="2600" b="1">
                <a:solidFill>
                  <a:srgbClr val="00479D"/>
                </a:solidFill>
                <a:latin typeface="微软雅黑" panose="020B0503020204020204" charset="-122"/>
                <a:ea typeface="微软雅黑" panose="020B0503020204020204" charset="-122"/>
              </a:defRPr>
            </a:lvl1pPr>
            <a:lvl2pPr marL="0" lvl="1" indent="0">
              <a:buSzTx/>
              <a:buFontTx/>
              <a:buNone/>
              <a:defRPr sz="2600" b="1">
                <a:solidFill>
                  <a:srgbClr val="00479D"/>
                </a:solidFill>
                <a:latin typeface="微软雅黑" panose="020B0503020204020204" charset="-122"/>
                <a:ea typeface="微软雅黑" panose="020B0503020204020204" charset="-122"/>
              </a:defRPr>
            </a:lvl2pPr>
            <a:lvl3pPr marL="0" lvl="2" indent="0">
              <a:buSzTx/>
              <a:buFontTx/>
              <a:buNone/>
              <a:defRPr sz="2600" b="1">
                <a:solidFill>
                  <a:srgbClr val="00479D"/>
                </a:solidFill>
                <a:latin typeface="微软雅黑" panose="020B0503020204020204" charset="-122"/>
                <a:ea typeface="微软雅黑" panose="020B0503020204020204" charset="-122"/>
              </a:defRPr>
            </a:lvl3pPr>
            <a:lvl4pPr marL="0" lvl="3" indent="0">
              <a:buSzTx/>
              <a:buFontTx/>
              <a:buNone/>
              <a:defRPr sz="2600" b="1">
                <a:solidFill>
                  <a:srgbClr val="00479D"/>
                </a:solidFill>
                <a:latin typeface="微软雅黑" panose="020B0503020204020204" charset="-122"/>
                <a:ea typeface="微软雅黑" panose="020B0503020204020204" charset="-122"/>
              </a:defRPr>
            </a:lvl4pPr>
            <a:lvl5pPr marL="0" lvl="4" indent="0">
              <a:buSzTx/>
              <a:buFontTx/>
              <a:buNone/>
              <a:defRPr sz="2600" b="1">
                <a:solidFill>
                  <a:srgbClr val="00479D"/>
                </a:solidFill>
                <a:latin typeface="微软雅黑" panose="020B0503020204020204" charset="-122"/>
                <a:ea typeface="微软雅黑" panose="020B0503020204020204" charset="-122"/>
              </a:defRPr>
            </a:lvl5pPr>
          </a:lstStyle>
          <a:p>
            <a:r>
              <a:t>标题文字微软雅黑26号</a:t>
            </a:r>
          </a:p>
          <a:p>
            <a:pPr lvl="1"/>
          </a:p>
          <a:p>
            <a:pPr lvl="2"/>
          </a:p>
          <a:p>
            <a:pPr lvl="3"/>
          </a:p>
          <a:p>
            <a:pPr lvl="4"/>
          </a:p>
        </p:txBody>
      </p:sp>
      <p:pic>
        <p:nvPicPr>
          <p:cNvPr id="284" name="图片 21" descr="图片 21"/>
          <p:cNvPicPr>
            <a:picLocks noChangeAspect="1"/>
          </p:cNvPicPr>
          <p:nvPr userDrawn="1"/>
        </p:nvPicPr>
        <p:blipFill>
          <a:blip r:embed="rId2"/>
          <a:stretch>
            <a:fillRect/>
          </a:stretch>
        </p:blipFill>
        <p:spPr>
          <a:xfrm>
            <a:off x="0" y="6758516"/>
            <a:ext cx="12192000" cy="99485"/>
          </a:xfrm>
          <a:prstGeom prst="rect">
            <a:avLst/>
          </a:prstGeom>
          <a:ln w="12700">
            <a:miter/>
          </a:ln>
        </p:spPr>
      </p:pic>
      <p:sp>
        <p:nvSpPr>
          <p:cNvPr id="289" name="幻灯片编号"/>
          <p:cNvSpPr txBox="1">
            <a:spLocks noGrp="1"/>
          </p:cNvSpPr>
          <p:nvPr>
            <p:ph type="sldNum" idx="2"/>
          </p:nvPr>
        </p:nvSpPr>
        <p:spPr>
          <a:prstGeom prst="rect">
            <a:avLst/>
          </a:prstGeom>
        </p:spPr>
        <p:txBody>
          <a:bodyPr/>
          <a:lstStyle/>
          <a:p>
            <a:fld id="{F3AA016B-2758-461A-9693-D722E5639A4C}" type="slidenum">
              <a:rPr/>
            </a:fld>
            <a:endParaRPr/>
          </a:p>
        </p:txBody>
      </p:sp>
      <p:pic>
        <p:nvPicPr>
          <p:cNvPr id="48" name="图像" descr="图像"/>
          <p:cNvPicPr>
            <a:picLocks noChangeAspect="1"/>
          </p:cNvPicPr>
          <p:nvPr userDrawn="1">
            <p:custDataLst>
              <p:tags r:id="rId3"/>
            </p:custDataLst>
          </p:nvPr>
        </p:nvPicPr>
        <p:blipFill>
          <a:blip r:embed="rId4"/>
          <a:stretch>
            <a:fillRect/>
          </a:stretch>
        </p:blipFill>
        <p:spPr>
          <a:xfrm>
            <a:off x="10733030" y="368372"/>
            <a:ext cx="1155304" cy="374096"/>
          </a:xfrm>
          <a:prstGeom prst="rect">
            <a:avLst/>
          </a:prstGeom>
          <a:ln w="12700">
            <a:miter/>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标题与项目符号 拷贝">
    <p:spTree>
      <p:nvGrpSpPr>
        <p:cNvPr id="1" name=""/>
        <p:cNvGrpSpPr/>
        <p:nvPr/>
      </p:nvGrpSpPr>
      <p:grpSpPr>
        <a:xfrm>
          <a:off x="0" y="0"/>
          <a:ext cx="0" cy="0"/>
          <a:chOff x="0" y="0"/>
          <a:chExt cx="0" cy="0"/>
        </a:xfrm>
      </p:grpSpPr>
      <p:sp>
        <p:nvSpPr>
          <p:cNvPr id="61" name="标题文本"/>
          <p:cNvSpPr txBox="1">
            <a:spLocks noGrp="1"/>
          </p:cNvSpPr>
          <p:nvPr>
            <p:ph type="title" hasCustomPrompt="1"/>
          </p:nvPr>
        </p:nvSpPr>
        <p:spPr>
          <a:xfrm>
            <a:off x="255270" y="44768"/>
            <a:ext cx="11651933" cy="723900"/>
          </a:xfrm>
          <a:prstGeom prst="rect">
            <a:avLst/>
          </a:prstGeom>
        </p:spPr>
        <p:txBody>
          <a:bodyPr/>
          <a:lstStyle>
            <a:lvl1pPr lvl="0" algn="l">
              <a:defRPr sz="3600">
                <a:solidFill>
                  <a:srgbClr val="4773EA"/>
                </a:solidFill>
                <a:latin typeface="微软雅黑" panose="020B0503020204020204" charset="-122"/>
                <a:ea typeface="微软雅黑" panose="020B0503020204020204" charset="-122"/>
              </a:defRPr>
            </a:lvl1pPr>
          </a:lstStyle>
          <a:p>
            <a:r>
              <a:t>标题文本</a:t>
            </a:r>
          </a:p>
        </p:txBody>
      </p:sp>
      <p:sp>
        <p:nvSpPr>
          <p:cNvPr id="62" name="正文级别 1…"/>
          <p:cNvSpPr txBox="1">
            <a:spLocks noGrp="1"/>
          </p:cNvSpPr>
          <p:nvPr>
            <p:ph type="body" idx="1" hasCustomPrompt="1"/>
          </p:nvPr>
        </p:nvSpPr>
        <p:spPr>
          <a:xfrm>
            <a:off x="255588" y="971550"/>
            <a:ext cx="11651933" cy="5107305"/>
          </a:xfrm>
          <a:prstGeom prst="rect">
            <a:avLst/>
          </a:prstGeom>
        </p:spPr>
        <p:txBody>
          <a:bodyPr anchor="t" anchorCtr="0"/>
          <a:lstStyle>
            <a:lvl1pPr marL="0" lvl="0" indent="0" algn="l">
              <a:lnSpc>
                <a:spcPct val="150000"/>
              </a:lnSpc>
              <a:buNone/>
              <a:defRPr sz="1800">
                <a:solidFill>
                  <a:srgbClr val="535353"/>
                </a:solidFill>
                <a:latin typeface="微软雅黑" panose="020B0503020204020204" charset="-122"/>
                <a:ea typeface="微软雅黑" panose="020B0503020204020204" charset="-122"/>
              </a:defRPr>
            </a:lvl1pPr>
            <a:lvl2pPr lvl="1">
              <a:defRPr>
                <a:solidFill>
                  <a:srgbClr val="535353"/>
                </a:solidFill>
              </a:defRPr>
            </a:lvl2pPr>
            <a:lvl3pPr lvl="2">
              <a:defRPr>
                <a:solidFill>
                  <a:srgbClr val="535353"/>
                </a:solidFill>
              </a:defRPr>
            </a:lvl3pPr>
            <a:lvl4pPr lvl="3">
              <a:defRPr>
                <a:solidFill>
                  <a:srgbClr val="535353"/>
                </a:solidFill>
              </a:defRPr>
            </a:lvl4pPr>
            <a:lvl5pPr lvl="4">
              <a:defRPr>
                <a:solidFill>
                  <a:srgbClr val="535353"/>
                </a:solidFill>
              </a:defRPr>
            </a:lvl5pPr>
          </a:lstStyle>
          <a:p>
            <a:r>
              <a:rPr lang="zh-CN" altLang="zh-CN"/>
              <a:t>正文</a:t>
            </a:r>
            <a:endParaRPr lang="zh-CN" altLang="zh-CN"/>
          </a:p>
        </p:txBody>
      </p:sp>
      <p:sp>
        <p:nvSpPr>
          <p:cNvPr id="63" name="幻灯片编号"/>
          <p:cNvSpPr txBox="1">
            <a:spLocks noGrp="1"/>
          </p:cNvSpPr>
          <p:nvPr>
            <p:ph type="sldNum" idx="2"/>
          </p:nvPr>
        </p:nvSpPr>
        <p:spPr>
          <a:prstGeom prst="rect">
            <a:avLst/>
          </a:prstGeom>
        </p:spPr>
        <p:txBody>
          <a:bodyPr/>
          <a:lstStyle/>
          <a:p>
            <a:fld id="{8C62ECB0-4C91-4D6B-9F4D-B7BE51615326}" type="slidenum">
              <a:rPr/>
            </a:fld>
            <a:endParaRPr/>
          </a:p>
        </p:txBody>
      </p:sp>
      <p:pic>
        <p:nvPicPr>
          <p:cNvPr id="22" name="图片 21"/>
          <p:cNvPicPr>
            <a:picLocks noChangeAspect="1"/>
          </p:cNvPicPr>
          <p:nvPr userDrawn="1"/>
        </p:nvPicPr>
        <p:blipFill>
          <a:blip r:embed="rId2"/>
          <a:stretch>
            <a:fillRect/>
          </a:stretch>
        </p:blipFill>
        <p:spPr>
          <a:xfrm>
            <a:off x="0" y="6667818"/>
            <a:ext cx="12192000" cy="207645"/>
          </a:xfrm>
          <a:prstGeom prst="rect">
            <a:avLst/>
          </a:prstGeom>
        </p:spPr>
      </p:pic>
      <p:pic>
        <p:nvPicPr>
          <p:cNvPr id="7" name="图片 6"/>
          <p:cNvPicPr>
            <a:picLocks noChangeAspect="1"/>
          </p:cNvPicPr>
          <p:nvPr userDrawn="1"/>
        </p:nvPicPr>
        <p:blipFill>
          <a:blip r:embed="rId3" cstate="print"/>
          <a:srcRect r="49818"/>
          <a:stretch>
            <a:fillRect/>
          </a:stretch>
        </p:blipFill>
        <p:spPr>
          <a:xfrm>
            <a:off x="10447655" y="354965"/>
            <a:ext cx="1229360" cy="393383"/>
          </a:xfrm>
          <a:prstGeom prst="rect">
            <a:avLst/>
          </a:prstGeom>
        </p:spPr>
      </p:pic>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9864436" y="124691"/>
            <a:ext cx="2230582"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任意多边形: 形状 64"/>
          <p:cNvSpPr/>
          <p:nvPr userDrawn="1"/>
        </p:nvSpPr>
        <p:spPr>
          <a:xfrm>
            <a:off x="0" y="6679560"/>
            <a:ext cx="12192000" cy="185420"/>
          </a:xfrm>
          <a:custGeom>
            <a:avLst/>
            <a:gdLst>
              <a:gd name="connsiteX0" fmla="*/ 324725 w 12142979"/>
              <a:gd name="connsiteY0" fmla="*/ 0 h 227831"/>
              <a:gd name="connsiteX1" fmla="*/ 11818253 w 12142979"/>
              <a:gd name="connsiteY1" fmla="*/ 0 h 227831"/>
              <a:gd name="connsiteX2" fmla="*/ 12140044 w 12142979"/>
              <a:gd name="connsiteY2" fmla="*/ 213298 h 227831"/>
              <a:gd name="connsiteX3" fmla="*/ 12142979 w 12142979"/>
              <a:gd name="connsiteY3" fmla="*/ 227831 h 227831"/>
              <a:gd name="connsiteX4" fmla="*/ 0 w 12142979"/>
              <a:gd name="connsiteY4" fmla="*/ 227831 h 227831"/>
              <a:gd name="connsiteX5" fmla="*/ 2934 w 12142979"/>
              <a:gd name="connsiteY5" fmla="*/ 213298 h 227831"/>
              <a:gd name="connsiteX6" fmla="*/ 324725 w 12142979"/>
              <a:gd name="connsiteY6" fmla="*/ 0 h 22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2979" h="227831">
                <a:moveTo>
                  <a:pt x="324725" y="0"/>
                </a:moveTo>
                <a:lnTo>
                  <a:pt x="11818253" y="0"/>
                </a:lnTo>
                <a:cubicBezTo>
                  <a:pt x="11962912" y="0"/>
                  <a:pt x="12087028" y="87952"/>
                  <a:pt x="12140044" y="213298"/>
                </a:cubicBezTo>
                <a:lnTo>
                  <a:pt x="12142979" y="227831"/>
                </a:lnTo>
                <a:lnTo>
                  <a:pt x="0" y="227831"/>
                </a:lnTo>
                <a:lnTo>
                  <a:pt x="2934" y="213298"/>
                </a:lnTo>
                <a:cubicBezTo>
                  <a:pt x="55951" y="87952"/>
                  <a:pt x="180067" y="0"/>
                  <a:pt x="324725" y="0"/>
                </a:cubicBezTo>
                <a:close/>
              </a:path>
            </a:pathLst>
          </a:custGeom>
          <a:solidFill>
            <a:srgbClr val="2556BA"/>
          </a:solidFill>
          <a:ln>
            <a:noFill/>
          </a:ln>
          <a:effectLst>
            <a:outerShdw blurRad="381000" dist="2540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600">
              <a:latin typeface="思源黑体 CN Normal" panose="020B0400000000000000" charset="-122"/>
              <a:ea typeface="思源黑体 CN Normal" panose="020B0400000000000000" charset="-122"/>
            </a:endParaRPr>
          </a:p>
        </p:txBody>
      </p:sp>
      <p:grpSp>
        <p:nvGrpSpPr>
          <p:cNvPr id="4" name="组合 40"/>
          <p:cNvGrpSpPr/>
          <p:nvPr userDrawn="1"/>
        </p:nvGrpSpPr>
        <p:grpSpPr>
          <a:xfrm>
            <a:off x="317" y="240450"/>
            <a:ext cx="720167" cy="389901"/>
            <a:chOff x="0" y="-1"/>
            <a:chExt cx="1814102" cy="982160"/>
          </a:xfrm>
        </p:grpSpPr>
        <p:sp>
          <p:nvSpPr>
            <p:cNvPr id="5" name="任意多边形 15"/>
            <p:cNvSpPr/>
            <p:nvPr/>
          </p:nvSpPr>
          <p:spPr>
            <a:xfrm rot="16200000" flipH="1">
              <a:off x="416527" y="-415988"/>
              <a:ext cx="981589" cy="1813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207"/>
                  </a:lnTo>
                  <a:lnTo>
                    <a:pt x="10787" y="21585"/>
                  </a:lnTo>
                  <a:lnTo>
                    <a:pt x="10787" y="21600"/>
                  </a:lnTo>
                  <a:lnTo>
                    <a:pt x="10800" y="21592"/>
                  </a:lnTo>
                  <a:lnTo>
                    <a:pt x="10813" y="21600"/>
                  </a:lnTo>
                  <a:lnTo>
                    <a:pt x="10813" y="21585"/>
                  </a:lnTo>
                  <a:lnTo>
                    <a:pt x="21600" y="15207"/>
                  </a:lnTo>
                  <a:lnTo>
                    <a:pt x="21600" y="0"/>
                  </a:lnTo>
                  <a:close/>
                </a:path>
              </a:pathLst>
            </a:custGeom>
            <a:solidFill>
              <a:srgbClr val="58BA00"/>
            </a:solidFill>
            <a:ln w="12700" cap="flat">
              <a:noFill/>
              <a:miter lim="400000"/>
            </a:ln>
            <a:effectLst/>
          </p:spPr>
          <p:txBody>
            <a:bodyPr wrap="square" lIns="25400" tIns="25400" rIns="25400" bIns="25400" numCol="1" anchor="ctr">
              <a:noAutofit/>
            </a:bodyPr>
            <a:lstStyle/>
            <a:p>
              <a:pPr defTabSz="1828800">
                <a:defRPr sz="360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endParaRPr sz="1800"/>
            </a:p>
          </p:txBody>
        </p:sp>
        <p:sp>
          <p:nvSpPr>
            <p:cNvPr id="6" name="任意多边形 16"/>
            <p:cNvSpPr/>
            <p:nvPr/>
          </p:nvSpPr>
          <p:spPr>
            <a:xfrm rot="16200000" flipH="1">
              <a:off x="352760" y="-352189"/>
              <a:ext cx="981588" cy="1687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26"/>
                  </a:lnTo>
                  <a:lnTo>
                    <a:pt x="10787" y="21584"/>
                  </a:lnTo>
                  <a:lnTo>
                    <a:pt x="10787" y="21600"/>
                  </a:lnTo>
                  <a:lnTo>
                    <a:pt x="10800" y="21592"/>
                  </a:lnTo>
                  <a:lnTo>
                    <a:pt x="10813" y="21600"/>
                  </a:lnTo>
                  <a:lnTo>
                    <a:pt x="10813" y="21584"/>
                  </a:lnTo>
                  <a:lnTo>
                    <a:pt x="21600" y="14726"/>
                  </a:lnTo>
                  <a:lnTo>
                    <a:pt x="21600" y="0"/>
                  </a:lnTo>
                  <a:close/>
                </a:path>
              </a:pathLst>
            </a:custGeom>
            <a:gradFill flip="none" rotWithShape="1">
              <a:gsLst>
                <a:gs pos="0">
                  <a:srgbClr val="0D5AD7"/>
                </a:gs>
                <a:gs pos="73000">
                  <a:srgbClr val="0B45A6"/>
                </a:gs>
              </a:gsLst>
              <a:path path="circle">
                <a:fillToRect l="37721" t="-19636" r="62278" b="119636"/>
              </a:path>
            </a:gradFill>
            <a:ln w="12700" cap="flat">
              <a:noFill/>
              <a:miter lim="400000"/>
            </a:ln>
            <a:effectLst/>
          </p:spPr>
          <p:txBody>
            <a:bodyPr wrap="square" lIns="25400" tIns="25400" rIns="25400" bIns="25400" numCol="1" anchor="ctr">
              <a:noAutofit/>
            </a:bodyPr>
            <a:lstStyle/>
            <a:p>
              <a:pPr defTabSz="1828800">
                <a:lnSpc>
                  <a:spcPct val="110000"/>
                </a:lnSpc>
                <a:defRPr sz="3200">
                  <a:gradFill flip="none" rotWithShape="1">
                    <a:gsLst>
                      <a:gs pos="5000">
                        <a:srgbClr val="BC1E1E"/>
                      </a:gs>
                      <a:gs pos="100000">
                        <a:srgbClr val="771313"/>
                      </a:gs>
                    </a:gsLst>
                    <a:lin ang="4800000" scaled="0"/>
                  </a:gradFill>
                  <a:latin typeface="思源黑体 CN Medium" panose="020B0600000000000000" charset="-122"/>
                  <a:ea typeface="思源黑体 CN Medium" panose="020B0600000000000000" charset="-122"/>
                  <a:cs typeface="思源黑体 CN Medium" panose="020B0600000000000000" charset="-122"/>
                  <a:sym typeface="思源黑体 CN Medium" panose="020B0600000000000000" charset="-122"/>
                </a:defRPr>
              </a:pPr>
              <a:endParaRPr sz="1600"/>
            </a:p>
          </p:txBody>
        </p:sp>
        <p:sp>
          <p:nvSpPr>
            <p:cNvPr id="7" name="燕尾形 22"/>
            <p:cNvSpPr/>
            <p:nvPr/>
          </p:nvSpPr>
          <p:spPr>
            <a:xfrm>
              <a:off x="843013" y="108237"/>
              <a:ext cx="533911" cy="763967"/>
            </a:xfrm>
            <a:prstGeom prst="chevron">
              <a:avLst>
                <a:gd name="adj" fmla="val 79774"/>
              </a:avLst>
            </a:prstGeom>
            <a:gradFill flip="none" rotWithShape="1">
              <a:gsLst>
                <a:gs pos="0">
                  <a:srgbClr val="58BA00">
                    <a:alpha val="0"/>
                  </a:srgbClr>
                </a:gs>
                <a:gs pos="100000">
                  <a:srgbClr val="58BA00"/>
                </a:gs>
              </a:gsLst>
              <a:lin ang="0" scaled="0"/>
            </a:gradFill>
            <a:ln w="12700" cap="flat">
              <a:noFill/>
              <a:miter lim="400000"/>
            </a:ln>
            <a:effectLst/>
          </p:spPr>
          <p:txBody>
            <a:bodyPr wrap="square" lIns="25400" tIns="25400" rIns="25400" bIns="25400" numCol="1" anchor="ctr">
              <a:noAutofit/>
            </a:bodyPr>
            <a:lstStyle/>
            <a:p>
              <a:pPr defTabSz="1828800">
                <a:defRPr sz="360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endParaRPr sz="1800"/>
            </a:p>
          </p:txBody>
        </p:sp>
      </p:gr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83" b="24222"/>
          <a:stretch>
            <a:fillRect/>
          </a:stretch>
        </p:blipFill>
        <p:spPr>
          <a:xfrm>
            <a:off x="8930073" y="201371"/>
            <a:ext cx="3123189" cy="501783"/>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标题、项目符号与照片">
    <p:spTree>
      <p:nvGrpSpPr>
        <p:cNvPr id="1" name=""/>
        <p:cNvGrpSpPr/>
        <p:nvPr/>
      </p:nvGrpSpPr>
      <p:grpSpPr>
        <a:xfrm>
          <a:off x="0" y="0"/>
          <a:ext cx="0" cy="0"/>
          <a:chOff x="0" y="0"/>
          <a:chExt cx="0" cy="0"/>
        </a:xfrm>
      </p:grpSpPr>
      <p:sp>
        <p:nvSpPr>
          <p:cNvPr id="71" name="图像"/>
          <p:cNvSpPr>
            <a:spLocks noGrp="1"/>
          </p:cNvSpPr>
          <p:nvPr>
            <p:ph type="pic" idx="21"/>
          </p:nvPr>
        </p:nvSpPr>
        <p:spPr>
          <a:xfrm>
            <a:off x="6572248" y="1492233"/>
            <a:ext cx="4762501" cy="4603751"/>
          </a:xfrm>
          <a:prstGeom prst="rect">
            <a:avLst/>
          </a:prstGeom>
        </p:spPr>
        <p:txBody>
          <a:bodyPr lIns="91439" tIns="45719" rIns="91439" bIns="45719" anchor="t"/>
          <a:lstStyle/>
          <a:p/>
        </p:txBody>
      </p:sp>
      <p:sp>
        <p:nvSpPr>
          <p:cNvPr id="72" name="标题文本"/>
          <p:cNvSpPr txBox="1">
            <a:spLocks noGrp="1"/>
          </p:cNvSpPr>
          <p:nvPr>
            <p:ph type="title" hasCustomPrompt="1"/>
          </p:nvPr>
        </p:nvSpPr>
        <p:spPr>
          <a:xfrm>
            <a:off x="844550" y="260322"/>
            <a:ext cx="10502900" cy="1143001"/>
          </a:xfrm>
          <a:prstGeom prst="rect">
            <a:avLst/>
          </a:prstGeom>
        </p:spPr>
        <p:txBody>
          <a:bodyPr/>
          <a:lstStyle/>
          <a:p>
            <a:r>
              <a:t>标题文本</a:t>
            </a:r>
          </a:p>
        </p:txBody>
      </p:sp>
      <p:sp>
        <p:nvSpPr>
          <p:cNvPr id="73" name="正文级别 1…"/>
          <p:cNvSpPr txBox="1">
            <a:spLocks noGrp="1"/>
          </p:cNvSpPr>
          <p:nvPr>
            <p:ph type="body" idx="1" hasCustomPrompt="1"/>
          </p:nvPr>
        </p:nvSpPr>
        <p:spPr>
          <a:xfrm>
            <a:off x="844550" y="1619250"/>
            <a:ext cx="5003800" cy="4603750"/>
          </a:xfrm>
          <a:prstGeom prst="rect">
            <a:avLst/>
          </a:prstGeom>
        </p:spPr>
        <p:txBody>
          <a:bodyPr/>
          <a:lstStyle>
            <a:lvl1pPr marL="279400" lvl="0" indent="-279400">
              <a:spcBef>
                <a:spcPts val="2250"/>
              </a:spcBef>
              <a:defRPr sz="2250"/>
            </a:lvl1pPr>
            <a:lvl2pPr marL="558800" lvl="1" indent="-279400">
              <a:spcBef>
                <a:spcPts val="2250"/>
              </a:spcBef>
              <a:defRPr sz="2250"/>
            </a:lvl2pPr>
            <a:lvl3pPr marL="838200" lvl="2" indent="-279400">
              <a:spcBef>
                <a:spcPts val="2250"/>
              </a:spcBef>
              <a:defRPr sz="2250"/>
            </a:lvl3pPr>
            <a:lvl4pPr marL="1117600" lvl="3" indent="-279400">
              <a:spcBef>
                <a:spcPts val="2250"/>
              </a:spcBef>
              <a:defRPr sz="2250"/>
            </a:lvl4pPr>
            <a:lvl5pPr marL="1397000" lvl="4" indent="-279400">
              <a:spcBef>
                <a:spcPts val="2250"/>
              </a:spcBef>
              <a:defRPr sz="2250"/>
            </a:lvl5pPr>
          </a:lstStyle>
          <a:p>
            <a:r>
              <a:t>正文级别 1</a:t>
            </a:r>
          </a:p>
          <a:p>
            <a:pPr lvl="1"/>
            <a:r>
              <a:t>正文级别 2</a:t>
            </a:r>
          </a:p>
          <a:p>
            <a:pPr lvl="2"/>
            <a:r>
              <a:t>正文级别 3</a:t>
            </a:r>
          </a:p>
          <a:p>
            <a:pPr lvl="3"/>
            <a:r>
              <a:t>正文级别 4</a:t>
            </a:r>
          </a:p>
          <a:p>
            <a:pPr lvl="4"/>
            <a:r>
              <a:t>正文级别 5</a:t>
            </a:r>
          </a:p>
        </p:txBody>
      </p:sp>
      <p:sp>
        <p:nvSpPr>
          <p:cNvPr id="74" name="幻灯片编号"/>
          <p:cNvSpPr txBox="1">
            <a:spLocks noGrp="1"/>
          </p:cNvSpPr>
          <p:nvPr>
            <p:ph type="sldNum" idx="2"/>
          </p:nvPr>
        </p:nvSpPr>
        <p:spPr>
          <a:prstGeom prst="rect">
            <a:avLst/>
          </a:prstGeom>
        </p:spPr>
        <p:txBody>
          <a:bodyPr/>
          <a:lstStyle/>
          <a:p>
            <a:fld id="{7B1520B2-F282-487F-8314-F40DE7C15DC1}" type="slidenum">
              <a:rPr/>
            </a:fld>
            <a:endParaRPr/>
          </a:p>
        </p:txBody>
      </p:sp>
      <p:pic>
        <p:nvPicPr>
          <p:cNvPr id="22" name="图片 21"/>
          <p:cNvPicPr>
            <a:picLocks noChangeAspect="1"/>
          </p:cNvPicPr>
          <p:nvPr userDrawn="1"/>
        </p:nvPicPr>
        <p:blipFill>
          <a:blip r:embed="rId2"/>
          <a:stretch>
            <a:fillRect/>
          </a:stretch>
        </p:blipFill>
        <p:spPr>
          <a:xfrm>
            <a:off x="0" y="6667818"/>
            <a:ext cx="12192000" cy="207645"/>
          </a:xfrm>
          <a:prstGeom prst="rect">
            <a:avLst/>
          </a:prstGeom>
        </p:spPr>
      </p:pic>
      <p:pic>
        <p:nvPicPr>
          <p:cNvPr id="2" name="图片 1"/>
          <p:cNvPicPr>
            <a:picLocks noChangeAspect="1"/>
          </p:cNvPicPr>
          <p:nvPr userDrawn="1"/>
        </p:nvPicPr>
        <p:blipFill>
          <a:blip r:embed="rId3" cstate="print"/>
          <a:srcRect r="49818"/>
          <a:stretch>
            <a:fillRect/>
          </a:stretch>
        </p:blipFill>
        <p:spPr>
          <a:xfrm>
            <a:off x="10447655" y="354965"/>
            <a:ext cx="1229360" cy="393383"/>
          </a:xfrm>
          <a:prstGeom prst="rect">
            <a:avLst/>
          </a:prstGeom>
        </p:spPr>
      </p:pic>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7" name="Rectangle 12"/>
          <p:cNvSpPr>
            <a:spLocks noChangeArrowheads="1"/>
          </p:cNvSpPr>
          <p:nvPr userDrawn="1"/>
        </p:nvSpPr>
        <p:spPr bwMode="auto">
          <a:xfrm>
            <a:off x="239349" y="764704"/>
            <a:ext cx="11880000" cy="36000"/>
          </a:xfrm>
          <a:prstGeom prst="rect">
            <a:avLst/>
          </a:prstGeom>
          <a:gradFill rotWithShape="1">
            <a:gsLst>
              <a:gs pos="0">
                <a:srgbClr val="DE35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800">
              <a:solidFill>
                <a:srgbClr val="000000"/>
              </a:solidFill>
              <a:latin typeface="黑体" panose="02010609060101010101" charset="-122"/>
              <a:ea typeface="黑体" panose="02010609060101010101" charset="-122"/>
            </a:endParaRPr>
          </a:p>
        </p:txBody>
      </p:sp>
      <p:pic>
        <p:nvPicPr>
          <p:cNvPr id="8" name="Picture 9" descr="logo1"/>
          <p:cNvPicPr>
            <a:picLocks noChangeAspect="1" noChangeArrowheads="1"/>
          </p:cNvPicPr>
          <p:nvPr userDrawn="1"/>
        </p:nvPicPr>
        <p:blipFill>
          <a:blip r:embed="rId2">
            <a:extLst>
              <a:ext uri="{28A0092B-C50C-407E-A947-70E740481C1C}">
                <a14:useLocalDpi xmlns:a14="http://schemas.microsoft.com/office/drawing/2010/main" val="0"/>
              </a:ext>
            </a:extLst>
          </a:blip>
          <a:srcRect b="25397"/>
          <a:stretch>
            <a:fillRect/>
          </a:stretch>
        </p:blipFill>
        <p:spPr bwMode="auto">
          <a:xfrm>
            <a:off x="245522" y="107819"/>
            <a:ext cx="745203" cy="63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像" descr="图像"/>
          <p:cNvPicPr>
            <a:picLocks noChangeAspect="1"/>
          </p:cNvPicPr>
          <p:nvPr userDrawn="1">
            <p:custDataLst>
              <p:tags r:id="rId3"/>
            </p:custDataLst>
          </p:nvPr>
        </p:nvPicPr>
        <p:blipFill>
          <a:blip r:embed="rId4"/>
          <a:stretch>
            <a:fillRect/>
          </a:stretch>
        </p:blipFill>
        <p:spPr>
          <a:xfrm>
            <a:off x="8945880" y="133985"/>
            <a:ext cx="3162300" cy="4476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节标题">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39744"/>
          </a:xfrm>
          <a:prstGeom prst="rect">
            <a:avLst/>
          </a:prstGeom>
        </p:spPr>
      </p:pic>
      <p:sp>
        <p:nvSpPr>
          <p:cNvPr id="34" name="文本占位符 26"/>
          <p:cNvSpPr>
            <a:spLocks noGrp="1"/>
          </p:cNvSpPr>
          <p:nvPr>
            <p:ph type="body" sz="quarter" idx="10" hasCustomPrompt="1"/>
          </p:nvPr>
        </p:nvSpPr>
        <p:spPr>
          <a:xfrm>
            <a:off x="464695" y="232528"/>
            <a:ext cx="7767842" cy="432802"/>
          </a:xfrm>
          <a:prstGeom prst="rect">
            <a:avLst/>
          </a:prstGeom>
        </p:spPr>
        <p:txBody>
          <a:bodyPr wrap="square" lIns="90000" tIns="36000" bIns="36000">
            <a:spAutoFit/>
          </a:bodyPr>
          <a:lstStyle>
            <a:lvl1pPr marL="0" indent="0">
              <a:buFontTx/>
              <a:buNone/>
              <a:defRPr sz="2600" b="1">
                <a:solidFill>
                  <a:srgbClr val="184199"/>
                </a:solidFill>
                <a:latin typeface="微软雅黑" panose="020B0503020204020204" charset="-122"/>
                <a:ea typeface="微软雅黑" panose="020B0503020204020204" charset="-122"/>
                <a:cs typeface="微软雅黑" panose="020B0503020204020204"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CN" altLang="en-US" dirty="0"/>
              <a:t>标题文字微软雅黑</a:t>
            </a:r>
            <a:r>
              <a:rPr kumimoji="1" lang="en-US" altLang="zh-CN" dirty="0"/>
              <a:t>26</a:t>
            </a:r>
            <a:r>
              <a:rPr kumimoji="1" lang="zh-CN" altLang="en-US" dirty="0"/>
              <a:t>号</a:t>
            </a:r>
            <a:endParaRPr kumimoji="1" lang="zh-CN" altLang="en-US" dirty="0"/>
          </a:p>
        </p:txBody>
      </p:sp>
      <p:sp>
        <p:nvSpPr>
          <p:cNvPr id="38" name="内容占位符 36"/>
          <p:cNvSpPr>
            <a:spLocks noGrp="1"/>
          </p:cNvSpPr>
          <p:nvPr>
            <p:ph sz="quarter" idx="12" hasCustomPrompt="1"/>
          </p:nvPr>
        </p:nvSpPr>
        <p:spPr>
          <a:xfrm>
            <a:off x="464695" y="865724"/>
            <a:ext cx="11197654" cy="5535075"/>
          </a:xfrm>
          <a:prstGeom prst="rect">
            <a:avLst/>
          </a:prstGeom>
        </p:spPr>
        <p:txBody>
          <a:bodyPr>
            <a:normAutofit/>
          </a:bodyPr>
          <a:lstStyle>
            <a:lvl1pPr marL="0" indent="0">
              <a:buFontTx/>
              <a:buNone/>
              <a:defRPr sz="1600" b="1">
                <a:latin typeface="微软雅黑" panose="020B0503020204020204" charset="-122"/>
                <a:ea typeface="微软雅黑" panose="020B0503020204020204" charset="-122"/>
                <a:cs typeface="微软雅黑" panose="020B0503020204020204"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zh-CN" altLang="en-US" dirty="0"/>
              <a:t>正文</a:t>
            </a:r>
            <a:r>
              <a:rPr kumimoji="1" lang="en-US" altLang="zh-CN" dirty="0"/>
              <a:t>16</a:t>
            </a:r>
            <a:r>
              <a:rPr kumimoji="1" lang="zh-CN" altLang="en-US" dirty="0"/>
              <a:t>号字</a:t>
            </a:r>
            <a:endParaRPr kumimoji="1" lang="en-US" altLang="zh-CN" dirty="0"/>
          </a:p>
        </p:txBody>
      </p:sp>
      <p:pic>
        <p:nvPicPr>
          <p:cNvPr id="7" name="图片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5665" y="160975"/>
            <a:ext cx="2192164" cy="31803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标题幻灯片 0">
    <p:bg>
      <p:bgPr>
        <a:solidFill>
          <a:srgbClr val="0B1538"/>
        </a:solidFill>
        <a:effectLst/>
      </p:bgPr>
    </p:bg>
    <p:spTree>
      <p:nvGrpSpPr>
        <p:cNvPr id="1" name=""/>
        <p:cNvGrpSpPr/>
        <p:nvPr/>
      </p:nvGrpSpPr>
      <p:grpSpPr>
        <a:xfrm>
          <a:off x="0" y="0"/>
          <a:ext cx="0" cy="0"/>
          <a:chOff x="0" y="0"/>
          <a:chExt cx="0" cy="0"/>
        </a:xfrm>
      </p:grpSpPr>
      <p:pic>
        <p:nvPicPr>
          <p:cNvPr id="20" name="04 拷贝2 拷贝1.jpg" descr="04 拷贝2 拷贝1.jpg"/>
          <p:cNvPicPr>
            <a:picLocks noChangeAspect="1"/>
          </p:cNvPicPr>
          <p:nvPr/>
        </p:nvPicPr>
        <p:blipFill>
          <a:blip r:embed="rId2">
            <a:alphaModFix amt="40275"/>
          </a:blip>
          <a:srcRect l="19243" r="37293"/>
          <a:stretch>
            <a:fillRect/>
          </a:stretch>
        </p:blipFill>
        <p:spPr>
          <a:xfrm>
            <a:off x="-31511" y="-3439"/>
            <a:ext cx="12255023" cy="6869642"/>
          </a:xfrm>
          <a:prstGeom prst="rect">
            <a:avLst/>
          </a:prstGeom>
          <a:ln w="12700">
            <a:miter lim="400000"/>
            <a:headEnd/>
            <a:tailEnd/>
          </a:ln>
        </p:spPr>
      </p:pic>
      <p:sp>
        <p:nvSpPr>
          <p:cNvPr id="21" name="幻灯片编号"/>
          <p:cNvSpPr txBox="1">
            <a:spLocks noGrp="1"/>
          </p:cNvSpPr>
          <p:nvPr>
            <p:ph type="sldNum" sz="quarter" idx="2"/>
          </p:nvPr>
        </p:nvSpPr>
        <p:spPr>
          <a:xfrm>
            <a:off x="8461072" y="6212207"/>
            <a:ext cx="276529" cy="288287"/>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标题">
    <p:spTree>
      <p:nvGrpSpPr>
        <p:cNvPr id="1" name=""/>
        <p:cNvGrpSpPr/>
        <p:nvPr/>
      </p:nvGrpSpPr>
      <p:grpSpPr>
        <a:xfrm>
          <a:off x="0" y="0"/>
          <a:ext cx="0" cy="0"/>
          <a:chOff x="0" y="0"/>
          <a:chExt cx="0" cy="0"/>
        </a:xfrm>
      </p:grpSpPr>
      <p:sp>
        <p:nvSpPr>
          <p:cNvPr id="92" name="正文级别 1…"/>
          <p:cNvSpPr txBox="1">
            <a:spLocks noGrp="1"/>
          </p:cNvSpPr>
          <p:nvPr>
            <p:ph type="body" sz="quarter" idx="1" hasCustomPrompt="1"/>
          </p:nvPr>
        </p:nvSpPr>
        <p:spPr>
          <a:xfrm>
            <a:off x="600670" y="5929931"/>
            <a:ext cx="10985504" cy="318494"/>
          </a:xfrm>
          <a:prstGeom prst="rect">
            <a:avLst/>
          </a:prstGeom>
        </p:spPr>
        <p:txBody>
          <a:bodyPr/>
          <a:lstStyle>
            <a:lvl1pPr marL="0" indent="0" defTabSz="351155">
              <a:lnSpc>
                <a:spcPct val="100000"/>
              </a:lnSpc>
              <a:spcBef>
                <a:spcPts val="0"/>
              </a:spcBef>
              <a:buSzTx/>
              <a:buFontTx/>
              <a:buNone/>
              <a:defRPr sz="1500"/>
            </a:lvl1pPr>
            <a:lvl2pPr marL="342900" indent="-190500" defTabSz="351155">
              <a:lnSpc>
                <a:spcPct val="100000"/>
              </a:lnSpc>
              <a:spcBef>
                <a:spcPts val="0"/>
              </a:spcBef>
              <a:buFontTx/>
              <a:defRPr sz="1500"/>
            </a:lvl2pPr>
            <a:lvl3pPr marL="495300" indent="-190500" defTabSz="351155">
              <a:lnSpc>
                <a:spcPct val="100000"/>
              </a:lnSpc>
              <a:spcBef>
                <a:spcPts val="0"/>
              </a:spcBef>
              <a:buFontTx/>
              <a:defRPr sz="1500"/>
            </a:lvl3pPr>
            <a:lvl4pPr marL="647700" indent="-190500" defTabSz="351155">
              <a:lnSpc>
                <a:spcPct val="100000"/>
              </a:lnSpc>
              <a:spcBef>
                <a:spcPts val="0"/>
              </a:spcBef>
              <a:buFontTx/>
              <a:defRPr sz="1500"/>
            </a:lvl4pPr>
            <a:lvl5pPr marL="800100" indent="-190500" defTabSz="351155">
              <a:lnSpc>
                <a:spcPct val="100000"/>
              </a:lnSpc>
              <a:spcBef>
                <a:spcPts val="0"/>
              </a:spcBef>
              <a:buFontTx/>
              <a:defRPr sz="1500"/>
            </a:lvl5pPr>
          </a:lstStyle>
          <a:p>
            <a:r>
              <a:t>作者和日期</a:t>
            </a:r>
          </a:p>
          <a:p>
            <a:pPr lvl="1"/>
          </a:p>
          <a:p>
            <a:pPr lvl="2"/>
          </a:p>
          <a:p>
            <a:pPr lvl="3"/>
          </a:p>
          <a:p>
            <a:pPr lvl="4"/>
          </a:p>
        </p:txBody>
      </p:sp>
      <p:sp>
        <p:nvSpPr>
          <p:cNvPr id="93" name="演示文稿标题"/>
          <p:cNvSpPr txBox="1">
            <a:spLocks noGrp="1"/>
          </p:cNvSpPr>
          <p:nvPr>
            <p:ph type="title" hasCustomPrompt="1"/>
          </p:nvPr>
        </p:nvSpPr>
        <p:spPr>
          <a:xfrm>
            <a:off x="603248" y="1287497"/>
            <a:ext cx="10985504" cy="2324101"/>
          </a:xfrm>
          <a:prstGeom prst="rect">
            <a:avLst/>
          </a:prstGeom>
        </p:spPr>
        <p:txBody>
          <a:bodyPr anchor="b"/>
          <a:lstStyle>
            <a:lvl1pPr>
              <a:defRPr sz="5800" spc="-116"/>
            </a:lvl1pPr>
          </a:lstStyle>
          <a:p>
            <a:r>
              <a:t>演示文稿标题</a:t>
            </a:r>
          </a:p>
        </p:txBody>
      </p:sp>
      <p:sp>
        <p:nvSpPr>
          <p:cNvPr id="94" name="正文级别 1…"/>
          <p:cNvSpPr txBox="1">
            <a:spLocks noGrp="1"/>
          </p:cNvSpPr>
          <p:nvPr>
            <p:ph type="body" sz="quarter" idx="21" hasCustomPrompt="1"/>
          </p:nvPr>
        </p:nvSpPr>
        <p:spPr>
          <a:xfrm>
            <a:off x="600671" y="3611596"/>
            <a:ext cx="10985501" cy="952505"/>
          </a:xfrm>
          <a:prstGeom prst="rect">
            <a:avLst/>
          </a:prstGeom>
        </p:spPr>
        <p:txBody>
          <a:bodyPr/>
          <a:lstStyle>
            <a:lvl1pPr marL="0" indent="0" defTabSz="412750">
              <a:lnSpc>
                <a:spcPct val="100000"/>
              </a:lnSpc>
              <a:spcBef>
                <a:spcPts val="0"/>
              </a:spcBef>
              <a:buSzTx/>
              <a:buFontTx/>
              <a:buNone/>
              <a:defRPr sz="2700"/>
            </a:lvl1pPr>
          </a:lstStyle>
          <a:p>
            <a:r>
              <a:t>演示文稿副标题</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_节标题">
    <p:spTree>
      <p:nvGrpSpPr>
        <p:cNvPr id="1" name=""/>
        <p:cNvGrpSpPr/>
        <p:nvPr/>
      </p:nvGrpSpPr>
      <p:grpSpPr>
        <a:xfrm>
          <a:off x="0" y="0"/>
          <a:ext cx="0" cy="0"/>
          <a:chOff x="0" y="0"/>
          <a:chExt cx="0" cy="0"/>
        </a:xfrm>
      </p:grpSpPr>
      <p:pic>
        <p:nvPicPr>
          <p:cNvPr id="130" name="图片 1" descr="图片 1"/>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131" name="正文级别 1…"/>
          <p:cNvSpPr txBox="1">
            <a:spLocks noGrp="1"/>
          </p:cNvSpPr>
          <p:nvPr>
            <p:ph type="body" sz="quarter" idx="1" hasCustomPrompt="1"/>
          </p:nvPr>
        </p:nvSpPr>
        <p:spPr>
          <a:xfrm>
            <a:off x="464695" y="232529"/>
            <a:ext cx="7767843" cy="432803"/>
          </a:xfrm>
          <a:prstGeom prst="rect">
            <a:avLst/>
          </a:prstGeom>
        </p:spPr>
        <p:txBody>
          <a:bodyPr lIns="72000" tIns="72000" rIns="72000" bIns="72000"/>
          <a:lstStyle>
            <a:lvl1pPr marL="0" indent="0">
              <a:buSzTx/>
              <a:buFontTx/>
              <a:buNone/>
              <a:defRPr sz="2600" b="1">
                <a:solidFill>
                  <a:srgbClr val="184199"/>
                </a:solidFill>
              </a:defRPr>
            </a:lvl1pPr>
            <a:lvl2pPr marL="0" indent="0">
              <a:buSzTx/>
              <a:buFontTx/>
              <a:buNone/>
              <a:defRPr sz="2600" b="1">
                <a:solidFill>
                  <a:srgbClr val="184199"/>
                </a:solidFill>
              </a:defRPr>
            </a:lvl2pPr>
            <a:lvl3pPr marL="0" indent="0">
              <a:buSzTx/>
              <a:buFontTx/>
              <a:buNone/>
              <a:defRPr sz="2600" b="1">
                <a:solidFill>
                  <a:srgbClr val="184199"/>
                </a:solidFill>
              </a:defRPr>
            </a:lvl3pPr>
            <a:lvl4pPr marL="0" indent="0">
              <a:buSzTx/>
              <a:buFontTx/>
              <a:buNone/>
              <a:defRPr sz="2600" b="1">
                <a:solidFill>
                  <a:srgbClr val="184199"/>
                </a:solidFill>
              </a:defRPr>
            </a:lvl4pPr>
            <a:lvl5pPr marL="0" indent="0">
              <a:buSzTx/>
              <a:buFontTx/>
              <a:buNone/>
              <a:defRPr sz="2600" b="1">
                <a:solidFill>
                  <a:srgbClr val="184199"/>
                </a:solidFill>
              </a:defRPr>
            </a:lvl5pPr>
          </a:lstStyle>
          <a:p>
            <a:r>
              <a:t>标题文字微软雅黑26号</a:t>
            </a:r>
          </a:p>
          <a:p>
            <a:pPr lvl="1"/>
          </a:p>
          <a:p>
            <a:pPr lvl="2"/>
          </a:p>
          <a:p>
            <a:pPr lvl="3"/>
          </a:p>
          <a:p>
            <a:pPr lvl="4"/>
          </a:p>
        </p:txBody>
      </p:sp>
      <p:pic>
        <p:nvPicPr>
          <p:cNvPr id="132" name="图片 15" descr="图片 15"/>
          <p:cNvPicPr>
            <a:picLocks noChangeAspect="1"/>
          </p:cNvPicPr>
          <p:nvPr/>
        </p:nvPicPr>
        <p:blipFill>
          <a:blip r:embed="rId3" cstate="screen"/>
          <a:srcRect/>
          <a:stretch>
            <a:fillRect/>
          </a:stretch>
        </p:blipFill>
        <p:spPr>
          <a:xfrm>
            <a:off x="10765470" y="375044"/>
            <a:ext cx="1155127" cy="360815"/>
          </a:xfrm>
          <a:prstGeom prst="rect">
            <a:avLst/>
          </a:prstGeom>
          <a:ln w="12700">
            <a:miter lim="400000"/>
            <a:headEnd/>
            <a:tailEnd/>
          </a:ln>
        </p:spPr>
      </p:pic>
      <p:sp>
        <p:nvSpPr>
          <p:cNvPr id="133" name="幻灯片编号"/>
          <p:cNvSpPr txBox="1">
            <a:spLocks noGrp="1"/>
          </p:cNvSpPr>
          <p:nvPr>
            <p:ph type="sldNum" sz="quarter" idx="2"/>
          </p:nvPr>
        </p:nvSpPr>
        <p:spPr>
          <a:xfrm>
            <a:off x="8349356" y="6171688"/>
            <a:ext cx="388244" cy="369328"/>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2571CBE-F189-104A-865C-C4647082FEB2}"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1D4B97-21AA-DF42-8822-E6B0570B44AB}"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11.png"/><Relationship Id="rId20" Type="http://schemas.openxmlformats.org/officeDocument/2006/relationships/image" Target="../media/image1.pn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3" Type="http://schemas.openxmlformats.org/officeDocument/2006/relationships/theme" Target="../theme/theme2.xml"/><Relationship Id="rId22" Type="http://schemas.openxmlformats.org/officeDocument/2006/relationships/image" Target="../media/image11.png"/><Relationship Id="rId21" Type="http://schemas.openxmlformats.org/officeDocument/2006/relationships/image" Target="../media/image1.png"/><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D4B97-21AA-DF42-8822-E6B0570B44AB}" type="slidenum">
              <a:rPr kumimoji="1" lang="zh-CN" altLang="en-US" smtClean="0"/>
            </a:fld>
            <a:endParaRPr kumimoji="1" lang="zh-CN" altLang="en-US"/>
          </a:p>
        </p:txBody>
      </p:sp>
      <p:pic>
        <p:nvPicPr>
          <p:cNvPr id="8" name="图片 7"/>
          <p:cNvPicPr>
            <a:picLocks noChangeAspect="1"/>
          </p:cNvPicPr>
          <p:nvPr userDrawn="1"/>
        </p:nvPicPr>
        <p:blipFill>
          <a:blip r:embed="rId20"/>
          <a:stretch>
            <a:fillRect/>
          </a:stretch>
        </p:blipFill>
        <p:spPr>
          <a:xfrm>
            <a:off x="0" y="6758517"/>
            <a:ext cx="12192000" cy="99483"/>
          </a:xfrm>
          <a:prstGeom prst="rect">
            <a:avLst/>
          </a:prstGeom>
        </p:spPr>
      </p:pic>
      <p:pic>
        <p:nvPicPr>
          <p:cNvPr id="11" name="图片 10"/>
          <p:cNvPicPr>
            <a:picLocks noChangeAspect="1"/>
          </p:cNvPicPr>
          <p:nvPr userDrawn="1"/>
        </p:nvPicPr>
        <p:blipFill>
          <a:blip r:embed="rId21" cstate="screen"/>
          <a:stretch>
            <a:fillRect/>
          </a:stretch>
        </p:blipFill>
        <p:spPr>
          <a:xfrm>
            <a:off x="9099213" y="53346"/>
            <a:ext cx="2978632" cy="6878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71CBE-F189-104A-865C-C4647082FEB2}"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D4B97-21AA-DF42-8822-E6B0570B44AB}" type="slidenum">
              <a:rPr kumimoji="1" lang="zh-CN" altLang="en-US" smtClean="0"/>
            </a:fld>
            <a:endParaRPr kumimoji="1" lang="zh-CN" altLang="en-US"/>
          </a:p>
        </p:txBody>
      </p:sp>
      <p:pic>
        <p:nvPicPr>
          <p:cNvPr id="8" name="图片 7"/>
          <p:cNvPicPr>
            <a:picLocks noChangeAspect="1"/>
          </p:cNvPicPr>
          <p:nvPr userDrawn="1"/>
        </p:nvPicPr>
        <p:blipFill>
          <a:blip r:embed="rId21"/>
          <a:stretch>
            <a:fillRect/>
          </a:stretch>
        </p:blipFill>
        <p:spPr>
          <a:xfrm>
            <a:off x="0" y="6758517"/>
            <a:ext cx="12192000" cy="99483"/>
          </a:xfrm>
          <a:prstGeom prst="rect">
            <a:avLst/>
          </a:prstGeom>
        </p:spPr>
      </p:pic>
      <p:pic>
        <p:nvPicPr>
          <p:cNvPr id="11" name="图片 10"/>
          <p:cNvPicPr>
            <a:picLocks noChangeAspect="1"/>
          </p:cNvPicPr>
          <p:nvPr userDrawn="1"/>
        </p:nvPicPr>
        <p:blipFill>
          <a:blip r:embed="rId22" cstate="screen"/>
          <a:stretch>
            <a:fillRect/>
          </a:stretch>
        </p:blipFill>
        <p:spPr>
          <a:xfrm>
            <a:off x="9099213" y="53346"/>
            <a:ext cx="2978632" cy="687825"/>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46.png"/><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33.png"/><Relationship Id="rId40" Type="http://schemas.openxmlformats.org/officeDocument/2006/relationships/notesSlide" Target="../notesSlides/notesSlide9.xml"/><Relationship Id="rId4" Type="http://schemas.openxmlformats.org/officeDocument/2006/relationships/tags" Target="../tags/tag21.xml"/><Relationship Id="rId39" Type="http://schemas.openxmlformats.org/officeDocument/2006/relationships/slideLayout" Target="../slideLayouts/slideLayout1.xml"/><Relationship Id="rId38" Type="http://schemas.openxmlformats.org/officeDocument/2006/relationships/image" Target="../media/image49.png"/><Relationship Id="rId37" Type="http://schemas.openxmlformats.org/officeDocument/2006/relationships/tags" Target="../tags/tag51.xml"/><Relationship Id="rId36" Type="http://schemas.openxmlformats.org/officeDocument/2006/relationships/tags" Target="../tags/tag50.xml"/><Relationship Id="rId35" Type="http://schemas.openxmlformats.org/officeDocument/2006/relationships/tags" Target="../tags/tag49.xml"/><Relationship Id="rId34" Type="http://schemas.openxmlformats.org/officeDocument/2006/relationships/tags" Target="../tags/tag48.xml"/><Relationship Id="rId33" Type="http://schemas.openxmlformats.org/officeDocument/2006/relationships/tags" Target="../tags/tag47.xml"/><Relationship Id="rId32" Type="http://schemas.openxmlformats.org/officeDocument/2006/relationships/tags" Target="../tags/tag46.xml"/><Relationship Id="rId31" Type="http://schemas.openxmlformats.org/officeDocument/2006/relationships/image" Target="../media/image48.png"/><Relationship Id="rId30" Type="http://schemas.openxmlformats.org/officeDocument/2006/relationships/tags" Target="../tags/tag45.xml"/><Relationship Id="rId3" Type="http://schemas.openxmlformats.org/officeDocument/2006/relationships/tags" Target="../tags/tag20.xml"/><Relationship Id="rId29" Type="http://schemas.openxmlformats.org/officeDocument/2006/relationships/tags" Target="../tags/tag44.xml"/><Relationship Id="rId28" Type="http://schemas.openxmlformats.org/officeDocument/2006/relationships/tags" Target="../tags/tag43.xml"/><Relationship Id="rId27" Type="http://schemas.openxmlformats.org/officeDocument/2006/relationships/tags" Target="../tags/tag42.xml"/><Relationship Id="rId26" Type="http://schemas.openxmlformats.org/officeDocument/2006/relationships/tags" Target="../tags/tag41.xml"/><Relationship Id="rId25" Type="http://schemas.openxmlformats.org/officeDocument/2006/relationships/tags" Target="../tags/tag40.xml"/><Relationship Id="rId24" Type="http://schemas.openxmlformats.org/officeDocument/2006/relationships/tags" Target="../tags/tag39.xml"/><Relationship Id="rId23" Type="http://schemas.openxmlformats.org/officeDocument/2006/relationships/tags" Target="../tags/tag38.xml"/><Relationship Id="rId22" Type="http://schemas.openxmlformats.org/officeDocument/2006/relationships/tags" Target="../tags/tag37.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image" Target="../media/image47.png"/><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46.png"/><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image" Target="../media/image33.png"/><Relationship Id="rId4" Type="http://schemas.openxmlformats.org/officeDocument/2006/relationships/tags" Target="../tags/tag54.xml"/><Relationship Id="rId36" Type="http://schemas.openxmlformats.org/officeDocument/2006/relationships/notesSlide" Target="../notesSlides/notesSlide10.xml"/><Relationship Id="rId35" Type="http://schemas.openxmlformats.org/officeDocument/2006/relationships/slideLayout" Target="../slideLayouts/slideLayout1.xml"/><Relationship Id="rId34" Type="http://schemas.openxmlformats.org/officeDocument/2006/relationships/image" Target="../media/image52.png"/><Relationship Id="rId33" Type="http://schemas.openxmlformats.org/officeDocument/2006/relationships/image" Target="../media/image51.png"/><Relationship Id="rId32" Type="http://schemas.openxmlformats.org/officeDocument/2006/relationships/tags" Target="../tags/tag79.xml"/><Relationship Id="rId31" Type="http://schemas.openxmlformats.org/officeDocument/2006/relationships/tags" Target="../tags/tag78.xml"/><Relationship Id="rId30" Type="http://schemas.openxmlformats.org/officeDocument/2006/relationships/tags" Target="../tags/tag77.xml"/><Relationship Id="rId3" Type="http://schemas.openxmlformats.org/officeDocument/2006/relationships/tags" Target="../tags/tag53.xml"/><Relationship Id="rId29" Type="http://schemas.openxmlformats.org/officeDocument/2006/relationships/tags" Target="../tags/tag76.xml"/><Relationship Id="rId28" Type="http://schemas.openxmlformats.org/officeDocument/2006/relationships/tags" Target="../tags/tag75.xml"/><Relationship Id="rId27" Type="http://schemas.openxmlformats.org/officeDocument/2006/relationships/tags" Target="../tags/tag74.xml"/><Relationship Id="rId26" Type="http://schemas.openxmlformats.org/officeDocument/2006/relationships/tags" Target="../tags/tag73.xml"/><Relationship Id="rId25" Type="http://schemas.openxmlformats.org/officeDocument/2006/relationships/tags" Target="../tags/tag72.xml"/><Relationship Id="rId24" Type="http://schemas.openxmlformats.org/officeDocument/2006/relationships/tags" Target="../tags/tag71.xml"/><Relationship Id="rId23" Type="http://schemas.openxmlformats.org/officeDocument/2006/relationships/tags" Target="../tags/tag70.xml"/><Relationship Id="rId22" Type="http://schemas.openxmlformats.org/officeDocument/2006/relationships/tags" Target="../tags/tag69.xml"/><Relationship Id="rId21" Type="http://schemas.openxmlformats.org/officeDocument/2006/relationships/image" Target="../media/image50.png"/><Relationship Id="rId20" Type="http://schemas.openxmlformats.org/officeDocument/2006/relationships/tags" Target="../tags/tag68.xml"/><Relationship Id="rId2" Type="http://schemas.openxmlformats.org/officeDocument/2006/relationships/image" Target="../media/image47.png"/><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46.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33.png"/><Relationship Id="rId46" Type="http://schemas.openxmlformats.org/officeDocument/2006/relationships/notesSlide" Target="../notesSlides/notesSlide11.xml"/><Relationship Id="rId45" Type="http://schemas.openxmlformats.org/officeDocument/2006/relationships/slideLayout" Target="../slideLayouts/slideLayout1.xml"/><Relationship Id="rId44" Type="http://schemas.openxmlformats.org/officeDocument/2006/relationships/tags" Target="../tags/tag116.xml"/><Relationship Id="rId43" Type="http://schemas.openxmlformats.org/officeDocument/2006/relationships/image" Target="../media/image56.png"/><Relationship Id="rId42" Type="http://schemas.openxmlformats.org/officeDocument/2006/relationships/tags" Target="../tags/tag115.xml"/><Relationship Id="rId41" Type="http://schemas.openxmlformats.org/officeDocument/2006/relationships/image" Target="../media/image55.png"/><Relationship Id="rId40" Type="http://schemas.openxmlformats.org/officeDocument/2006/relationships/tags" Target="../tags/tag114.xml"/><Relationship Id="rId4" Type="http://schemas.openxmlformats.org/officeDocument/2006/relationships/tags" Target="../tags/tag82.xml"/><Relationship Id="rId39" Type="http://schemas.openxmlformats.org/officeDocument/2006/relationships/tags" Target="../tags/tag113.xml"/><Relationship Id="rId38" Type="http://schemas.openxmlformats.org/officeDocument/2006/relationships/image" Target="../media/image54.png"/><Relationship Id="rId37" Type="http://schemas.openxmlformats.org/officeDocument/2006/relationships/tags" Target="../tags/tag112.xml"/><Relationship Id="rId36" Type="http://schemas.openxmlformats.org/officeDocument/2006/relationships/image" Target="../media/image53.png"/><Relationship Id="rId35" Type="http://schemas.openxmlformats.org/officeDocument/2006/relationships/tags" Target="../tags/tag111.xml"/><Relationship Id="rId34" Type="http://schemas.openxmlformats.org/officeDocument/2006/relationships/tags" Target="../tags/tag110.xml"/><Relationship Id="rId33" Type="http://schemas.openxmlformats.org/officeDocument/2006/relationships/tags" Target="../tags/tag109.xml"/><Relationship Id="rId32" Type="http://schemas.openxmlformats.org/officeDocument/2006/relationships/tags" Target="../tags/tag108.xml"/><Relationship Id="rId31" Type="http://schemas.openxmlformats.org/officeDocument/2006/relationships/tags" Target="../tags/tag107.xml"/><Relationship Id="rId30" Type="http://schemas.openxmlformats.org/officeDocument/2006/relationships/tags" Target="../tags/tag106.xml"/><Relationship Id="rId3" Type="http://schemas.openxmlformats.org/officeDocument/2006/relationships/tags" Target="../tags/tag81.xml"/><Relationship Id="rId29" Type="http://schemas.openxmlformats.org/officeDocument/2006/relationships/tags" Target="../tags/tag105.xml"/><Relationship Id="rId28" Type="http://schemas.openxmlformats.org/officeDocument/2006/relationships/tags" Target="../tags/tag104.xml"/><Relationship Id="rId27" Type="http://schemas.openxmlformats.org/officeDocument/2006/relationships/tags" Target="../tags/tag103.xml"/><Relationship Id="rId26" Type="http://schemas.openxmlformats.org/officeDocument/2006/relationships/tags" Target="../tags/tag102.xml"/><Relationship Id="rId25" Type="http://schemas.openxmlformats.org/officeDocument/2006/relationships/tags" Target="../tags/tag101.xml"/><Relationship Id="rId24" Type="http://schemas.openxmlformats.org/officeDocument/2006/relationships/tags" Target="../tags/tag100.xml"/><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tags" Target="../tags/tag97.xml"/><Relationship Id="rId20" Type="http://schemas.openxmlformats.org/officeDocument/2006/relationships/tags" Target="../tags/tag96.xml"/><Relationship Id="rId2" Type="http://schemas.openxmlformats.org/officeDocument/2006/relationships/image" Target="../media/image47.png"/><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59.jpe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image" Target="../media/image61.png"/><Relationship Id="rId2" Type="http://schemas.openxmlformats.org/officeDocument/2006/relationships/image" Target="../media/image60.png"/><Relationship Id="rId15" Type="http://schemas.openxmlformats.org/officeDocument/2006/relationships/slideLayout" Target="../slideLayouts/slideLayout1.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image" Target="../media/image63.png"/><Relationship Id="rId10" Type="http://schemas.openxmlformats.org/officeDocument/2006/relationships/tags" Target="../tags/tag129.xml"/><Relationship Id="rId1" Type="http://schemas.openxmlformats.org/officeDocument/2006/relationships/tags" Target="../tags/tag123.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46.png"/><Relationship Id="rId2" Type="http://schemas.openxmlformats.org/officeDocument/2006/relationships/tags" Target="../tags/tag134.xml"/><Relationship Id="rId1" Type="http://schemas.openxmlformats.org/officeDocument/2006/relationships/tags" Target="../tags/tag1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36.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tags" Target="../tags/tag13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69.png"/><Relationship Id="rId1" Type="http://schemas.openxmlformats.org/officeDocument/2006/relationships/tags" Target="../tags/tag138.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tags" Target="../tags/tag139.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tags" Target="../tags/tag141.xml"/><Relationship Id="rId1" Type="http://schemas.openxmlformats.org/officeDocument/2006/relationships/tags" Target="../tags/tag140.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8.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image" Target="../media/image76.png"/><Relationship Id="rId4" Type="http://schemas.openxmlformats.org/officeDocument/2006/relationships/image" Target="../media/image75.sv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image" Target="../media/image77.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38.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45.png"/><Relationship Id="rId1" Type="http://schemas.openxmlformats.org/officeDocument/2006/relationships/tags" Target="../tags/tag146.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 Id="rId3" Type="http://schemas.microsoft.com/office/2007/relationships/media" Target="../media/media1.mov"/><Relationship Id="rId2" Type="http://schemas.openxmlformats.org/officeDocument/2006/relationships/video" Target="../media/media1.mov"/><Relationship Id="rId1" Type="http://schemas.openxmlformats.org/officeDocument/2006/relationships/tags" Target="../tags/tag149.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image" Target="../media/image87.png"/><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9.png"/><Relationship Id="rId1" Type="http://schemas.openxmlformats.org/officeDocument/2006/relationships/image" Target="../media/image88.jpeg"/></Relationships>
</file>

<file path=ppt/slides/_rels/slide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7" Type="http://schemas.openxmlformats.org/officeDocument/2006/relationships/notesSlide" Target="../notesSlides/notesSlide3.xml"/><Relationship Id="rId16" Type="http://schemas.openxmlformats.org/officeDocument/2006/relationships/slideLayout" Target="../slideLayouts/slideLayout1.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1" Type="http://schemas.openxmlformats.org/officeDocument/2006/relationships/notesSlide" Target="../notesSlides/notesSlide4.xml"/><Relationship Id="rId20" Type="http://schemas.openxmlformats.org/officeDocument/2006/relationships/slideLayout" Target="../slideLayouts/slideLayout10.xml"/><Relationship Id="rId2" Type="http://schemas.openxmlformats.org/officeDocument/2006/relationships/image" Target="../media/image20.png"/><Relationship Id="rId19" Type="http://schemas.openxmlformats.org/officeDocument/2006/relationships/image" Target="../media/image37.png"/><Relationship Id="rId18" Type="http://schemas.openxmlformats.org/officeDocument/2006/relationships/image" Target="../media/image36.png"/><Relationship Id="rId17" Type="http://schemas.openxmlformats.org/officeDocument/2006/relationships/image" Target="../media/image35.png"/><Relationship Id="rId16" Type="http://schemas.openxmlformats.org/officeDocument/2006/relationships/image" Target="../media/image34.png"/><Relationship Id="rId15" Type="http://schemas.openxmlformats.org/officeDocument/2006/relationships/image" Target="../media/image33.png"/><Relationship Id="rId14"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0.xml"/><Relationship Id="rId2" Type="http://schemas.openxmlformats.org/officeDocument/2006/relationships/image" Target="../media/image43.png"/><Relationship Id="rId1"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0" y="5213480"/>
            <a:ext cx="12192000" cy="1638300"/>
          </a:xfrm>
          <a:prstGeom prst="rect">
            <a:avLst/>
          </a:prstGeom>
          <a:solidFill>
            <a:srgbClr val="003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8"/>
          <p:cNvSpPr txBox="1">
            <a:spLocks noChangeArrowheads="1"/>
          </p:cNvSpPr>
          <p:nvPr/>
        </p:nvSpPr>
        <p:spPr bwMode="auto">
          <a:xfrm>
            <a:off x="838200" y="5576570"/>
            <a:ext cx="10673715" cy="68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9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9pPr>
          </a:lstStyle>
          <a:p>
            <a:pPr eaLnBrk="1" hangingPunct="1">
              <a:lnSpc>
                <a:spcPct val="100000"/>
              </a:lnSpc>
              <a:spcBef>
                <a:spcPct val="0"/>
              </a:spcBef>
              <a:buFontTx/>
              <a:buNone/>
            </a:pPr>
            <a:r>
              <a:rPr lang="en-US" altLang="zh-CN" sz="4000" b="1" dirty="0">
                <a:solidFill>
                  <a:schemeClr val="bg1"/>
                </a:solidFill>
                <a:latin typeface="微软雅黑" panose="020B0503020204020204" charset="-122"/>
                <a:ea typeface="微软雅黑" panose="020B0503020204020204" charset="-122"/>
              </a:rPr>
              <a:t>GenAI</a:t>
            </a:r>
            <a:r>
              <a:rPr lang="zh-CN" altLang="en-US" sz="4000" b="1" dirty="0">
                <a:solidFill>
                  <a:schemeClr val="bg1"/>
                </a:solidFill>
                <a:latin typeface="微软雅黑" panose="020B0503020204020204" charset="-122"/>
                <a:ea typeface="微软雅黑" panose="020B0503020204020204" charset="-122"/>
              </a:rPr>
              <a:t>赋能网络安全的趋势洞察与实践思考</a:t>
            </a:r>
            <a:endParaRPr lang="en-US" altLang="zh-CN" sz="1800" b="1" dirty="0">
              <a:solidFill>
                <a:schemeClr val="bg1"/>
              </a:solidFill>
              <a:latin typeface="微软雅黑" panose="020B0503020204020204" charset="-122"/>
              <a:ea typeface="微软雅黑" panose="020B0503020204020204" charset="-122"/>
            </a:endParaRPr>
          </a:p>
        </p:txBody>
      </p:sp>
      <p:sp>
        <p:nvSpPr>
          <p:cNvPr id="18" name="文本框 8"/>
          <p:cNvSpPr txBox="1">
            <a:spLocks noChangeArrowheads="1"/>
          </p:cNvSpPr>
          <p:nvPr/>
        </p:nvSpPr>
        <p:spPr bwMode="auto">
          <a:xfrm>
            <a:off x="7183120" y="6491605"/>
            <a:ext cx="432943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9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9pPr>
          </a:lstStyle>
          <a:p>
            <a:pPr algn="r">
              <a:lnSpc>
                <a:spcPct val="100000"/>
              </a:lnSpc>
              <a:spcBef>
                <a:spcPct val="0"/>
              </a:spcBef>
              <a:buNone/>
            </a:pPr>
            <a:r>
              <a:rPr lang="zh-CN" altLang="en-US" sz="1400" dirty="0">
                <a:solidFill>
                  <a:schemeClr val="bg1"/>
                </a:solidFill>
                <a:latin typeface="微软雅黑" panose="020B0503020204020204" charset="-122"/>
                <a:ea typeface="微软雅黑" panose="020B0503020204020204" charset="-122"/>
              </a:rPr>
              <a:t>深信服安全大模型资深技术与规划专家</a:t>
            </a:r>
            <a:r>
              <a:rPr lang="en-US" altLang="zh-CN" sz="1400" dirty="0">
                <a:solidFill>
                  <a:schemeClr val="bg1"/>
                </a:solidFill>
                <a:latin typeface="微软雅黑" panose="020B0503020204020204" charset="-122"/>
                <a:ea typeface="微软雅黑" panose="020B0503020204020204" charset="-122"/>
              </a:rPr>
              <a:t>-</a:t>
            </a:r>
            <a:r>
              <a:rPr lang="zh-CN" altLang="en-US" sz="1400" dirty="0">
                <a:solidFill>
                  <a:schemeClr val="bg1"/>
                </a:solidFill>
                <a:latin typeface="微软雅黑" panose="020B0503020204020204" charset="-122"/>
                <a:ea typeface="微软雅黑" panose="020B0503020204020204" charset="-122"/>
              </a:rPr>
              <a:t>张强</a:t>
            </a:r>
            <a:endParaRPr lang="zh-CN" altLang="en-US" sz="1400" dirty="0">
              <a:solidFill>
                <a:schemeClr val="bg1"/>
              </a:solidFill>
              <a:latin typeface="微软雅黑" panose="020B0503020204020204" charset="-122"/>
              <a:ea typeface="微软雅黑" panose="020B0503020204020204" charset="-122"/>
            </a:endParaRPr>
          </a:p>
        </p:txBody>
      </p:sp>
      <p:cxnSp>
        <p:nvCxnSpPr>
          <p:cNvPr id="12" name="直接连接符 11"/>
          <p:cNvCxnSpPr/>
          <p:nvPr/>
        </p:nvCxnSpPr>
        <p:spPr>
          <a:xfrm>
            <a:off x="920750" y="6337280"/>
            <a:ext cx="10591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文本框 137"/>
          <p:cNvSpPr txBox="1"/>
          <p:nvPr/>
        </p:nvSpPr>
        <p:spPr>
          <a:xfrm>
            <a:off x="500380" y="212725"/>
            <a:ext cx="9031605" cy="491490"/>
          </a:xfrm>
          <a:prstGeom prst="rect">
            <a:avLst/>
          </a:prstGeom>
          <a:noFill/>
        </p:spPr>
        <p:txBody>
          <a:bodyPr wrap="square" rtlCol="0">
            <a:spAutoFit/>
          </a:bodyPr>
          <a:lstStyle/>
          <a:p>
            <a:r>
              <a:rPr lang="zh-CN" sz="2600" b="1" dirty="0">
                <a:solidFill>
                  <a:srgbClr val="184199"/>
                </a:solidFill>
                <a:latin typeface="微软雅黑" panose="020B0503020204020204" charset="-122"/>
                <a:ea typeface="微软雅黑" panose="020B0503020204020204" charset="-122"/>
                <a:sym typeface="+mn-ea"/>
              </a:rPr>
              <a:t>应用实践（一）：大模型赋能</a:t>
            </a:r>
            <a:r>
              <a:rPr lang="en-US" altLang="zh-CN" sz="2600" b="1" dirty="0">
                <a:solidFill>
                  <a:srgbClr val="184199"/>
                </a:solidFill>
                <a:latin typeface="微软雅黑" panose="020B0503020204020204" charset="-122"/>
                <a:ea typeface="微软雅黑" panose="020B0503020204020204" charset="-122"/>
                <a:sym typeface="+mn-ea"/>
              </a:rPr>
              <a:t>Web</a:t>
            </a:r>
            <a:r>
              <a:rPr lang="zh-CN" altLang="en-US" sz="2600" b="1" dirty="0">
                <a:solidFill>
                  <a:srgbClr val="184199"/>
                </a:solidFill>
                <a:latin typeface="微软雅黑" panose="020B0503020204020204" charset="-122"/>
                <a:ea typeface="微软雅黑" panose="020B0503020204020204" charset="-122"/>
                <a:sym typeface="+mn-ea"/>
              </a:rPr>
              <a:t>威胁检测</a:t>
            </a:r>
            <a:endParaRPr lang="zh-CN" altLang="en-US" sz="2600" b="1" dirty="0">
              <a:solidFill>
                <a:srgbClr val="184199"/>
              </a:solidFill>
              <a:latin typeface="微软雅黑" panose="020B0503020204020204" charset="-122"/>
              <a:ea typeface="微软雅黑" panose="020B0503020204020204" charset="-122"/>
              <a:sym typeface="+mn-ea"/>
            </a:endParaRPr>
          </a:p>
        </p:txBody>
      </p:sp>
      <p:sp>
        <p:nvSpPr>
          <p:cNvPr id="41" name="矩形: 圆角 24"/>
          <p:cNvSpPr/>
          <p:nvPr/>
        </p:nvSpPr>
        <p:spPr>
          <a:xfrm>
            <a:off x="524001" y="1142862"/>
            <a:ext cx="11143928" cy="5263724"/>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2540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grpSp>
        <p:nvGrpSpPr>
          <p:cNvPr id="42" name="组合 41"/>
          <p:cNvGrpSpPr/>
          <p:nvPr/>
        </p:nvGrpSpPr>
        <p:grpSpPr>
          <a:xfrm>
            <a:off x="2045346" y="1485990"/>
            <a:ext cx="838200" cy="596900"/>
            <a:chOff x="4849" y="2139"/>
            <a:chExt cx="1320" cy="940"/>
          </a:xfrm>
        </p:grpSpPr>
        <p:pic>
          <p:nvPicPr>
            <p:cNvPr id="45" name="图片 44" descr="PowerShell"/>
            <p:cNvPicPr>
              <a:picLocks noChangeAspect="1"/>
            </p:cNvPicPr>
            <p:nvPr>
              <p:custDataLst>
                <p:tags r:id="rId1"/>
              </p:custDataLst>
            </p:nvPr>
          </p:nvPicPr>
          <p:blipFill>
            <a:blip r:embed="rId2"/>
            <a:stretch>
              <a:fillRect/>
            </a:stretch>
          </p:blipFill>
          <p:spPr>
            <a:xfrm>
              <a:off x="5200" y="2139"/>
              <a:ext cx="588" cy="467"/>
            </a:xfrm>
            <a:prstGeom prst="rect">
              <a:avLst/>
            </a:prstGeom>
          </p:spPr>
        </p:pic>
        <p:sp>
          <p:nvSpPr>
            <p:cNvPr id="47" name="文本框 46"/>
            <p:cNvSpPr txBox="1"/>
            <p:nvPr>
              <p:custDataLst>
                <p:tags r:id="rId3"/>
              </p:custDataLst>
            </p:nvPr>
          </p:nvSpPr>
          <p:spPr>
            <a:xfrm>
              <a:off x="4849" y="2693"/>
              <a:ext cx="1321" cy="386"/>
            </a:xfrm>
            <a:prstGeom prst="rect">
              <a:avLst/>
            </a:prstGeom>
            <a:noFill/>
          </p:spPr>
          <p:txBody>
            <a:bodyPr wrap="square" rtlCol="0">
              <a:spAutoFit/>
            </a:bodyPr>
            <a:lstStyle/>
            <a:p>
              <a:pPr algn="ctr"/>
              <a:r>
                <a:rPr lang="zh-CN" altLang="en-US" sz="1000" b="1" dirty="0">
                  <a:solidFill>
                    <a:schemeClr val="tx1">
                      <a:lumMod val="85000"/>
                      <a:lumOff val="15000"/>
                    </a:schemeClr>
                  </a:solidFill>
                  <a:latin typeface="微软雅黑" panose="020B0503020204020204" charset="-122"/>
                  <a:ea typeface="微软雅黑" panose="020B0503020204020204" charset="-122"/>
                </a:rPr>
                <a:t>外部工具</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52" name="组合 51"/>
          <p:cNvGrpSpPr/>
          <p:nvPr/>
        </p:nvGrpSpPr>
        <p:grpSpPr>
          <a:xfrm>
            <a:off x="3088016" y="1441540"/>
            <a:ext cx="836930" cy="641350"/>
            <a:chOff x="6491" y="2069"/>
            <a:chExt cx="1318" cy="1010"/>
          </a:xfrm>
        </p:grpSpPr>
        <p:pic>
          <p:nvPicPr>
            <p:cNvPr id="53" name="图片 52" descr="数据库"/>
            <p:cNvPicPr>
              <a:picLocks noChangeAspect="1"/>
            </p:cNvPicPr>
            <p:nvPr>
              <p:custDataLst>
                <p:tags r:id="rId4"/>
              </p:custDataLst>
            </p:nvPr>
          </p:nvPicPr>
          <p:blipFill>
            <a:blip r:embed="rId5"/>
            <a:stretch>
              <a:fillRect/>
            </a:stretch>
          </p:blipFill>
          <p:spPr>
            <a:xfrm>
              <a:off x="6839" y="2069"/>
              <a:ext cx="607" cy="607"/>
            </a:xfrm>
            <a:prstGeom prst="rect">
              <a:avLst/>
            </a:prstGeom>
          </p:spPr>
        </p:pic>
        <p:sp>
          <p:nvSpPr>
            <p:cNvPr id="54" name="文本框 53"/>
            <p:cNvSpPr txBox="1"/>
            <p:nvPr>
              <p:custDataLst>
                <p:tags r:id="rId6"/>
              </p:custDataLst>
            </p:nvPr>
          </p:nvSpPr>
          <p:spPr>
            <a:xfrm>
              <a:off x="6491" y="2693"/>
              <a:ext cx="1319" cy="386"/>
            </a:xfrm>
            <a:prstGeom prst="rect">
              <a:avLst/>
            </a:prstGeom>
            <a:noFill/>
          </p:spPr>
          <p:txBody>
            <a:bodyPr wrap="square" rtlCol="0">
              <a:sp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rPr>
                <a:t>向量数据库</a:t>
              </a:r>
              <a:endParaRPr lang="zh-CN" altLang="en-US" sz="1000" b="1">
                <a:solidFill>
                  <a:schemeClr val="tx1">
                    <a:lumMod val="85000"/>
                    <a:lumOff val="15000"/>
                  </a:schemeClr>
                </a:solidFill>
                <a:latin typeface="微软雅黑" panose="020B0503020204020204" charset="-122"/>
                <a:ea typeface="微软雅黑" panose="020B0503020204020204" charset="-122"/>
              </a:endParaRPr>
            </a:p>
          </p:txBody>
        </p:sp>
      </p:grpSp>
      <p:pic>
        <p:nvPicPr>
          <p:cNvPr id="55" name="图像" descr="图像"/>
          <p:cNvPicPr>
            <a:picLocks noChangeAspect="1"/>
          </p:cNvPicPr>
          <p:nvPr>
            <p:custDataLst>
              <p:tags r:id="rId7"/>
            </p:custDataLst>
          </p:nvPr>
        </p:nvPicPr>
        <p:blipFill>
          <a:blip r:embed="rId8"/>
          <a:stretch>
            <a:fillRect/>
          </a:stretch>
        </p:blipFill>
        <p:spPr>
          <a:xfrm>
            <a:off x="2765878" y="2687410"/>
            <a:ext cx="481617" cy="504579"/>
          </a:xfrm>
          <a:prstGeom prst="rect">
            <a:avLst/>
          </a:prstGeom>
          <a:ln w="12700">
            <a:miter lim="400000"/>
            <a:headEnd/>
            <a:tailEnd/>
          </a:ln>
        </p:spPr>
      </p:pic>
      <p:sp>
        <p:nvSpPr>
          <p:cNvPr id="56" name="文本框 55"/>
          <p:cNvSpPr txBox="1"/>
          <p:nvPr>
            <p:custDataLst>
              <p:tags r:id="rId9"/>
            </p:custDataLst>
          </p:nvPr>
        </p:nvSpPr>
        <p:spPr>
          <a:xfrm>
            <a:off x="2138056" y="3258029"/>
            <a:ext cx="1693545" cy="196850"/>
          </a:xfrm>
          <a:prstGeom prst="rect">
            <a:avLst/>
          </a:prstGeom>
          <a:noFill/>
          <a:ln>
            <a:noFill/>
          </a:ln>
        </p:spPr>
        <p:txBody>
          <a:bodyPr rot="0" vert="horz" wrap="square" lIns="6668" tIns="6668" rIns="6668" bIns="6668" numCol="1" spcCol="38100" anchor="ctr" anchorCtr="0">
            <a:spAutoFit/>
          </a:bodyPr>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algn="ctr" defTabSz="108585"/>
            <a:r>
              <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Web威胁检测大模型</a:t>
            </a:r>
            <a:endPar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p:txBody>
      </p:sp>
      <p:sp>
        <p:nvSpPr>
          <p:cNvPr id="58" name="圆角矩形 27"/>
          <p:cNvSpPr/>
          <p:nvPr>
            <p:custDataLst>
              <p:tags r:id="rId10"/>
            </p:custDataLst>
          </p:nvPr>
        </p:nvSpPr>
        <p:spPr>
          <a:xfrm>
            <a:off x="1460796" y="1515037"/>
            <a:ext cx="360045" cy="1865630"/>
          </a:xfrm>
          <a:prstGeom prst="roundRect">
            <a:avLst/>
          </a:prstGeom>
          <a:solidFill>
            <a:srgbClr val="58BA00">
              <a:alpha val="2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00" b="1" dirty="0">
                <a:solidFill>
                  <a:srgbClr val="58BA00"/>
                </a:solidFill>
                <a:latin typeface="微软雅黑" panose="020B0503020204020204" charset="-122"/>
                <a:ea typeface="微软雅黑" panose="020B0503020204020204" charset="-122"/>
                <a:sym typeface="+mn-ea"/>
              </a:rPr>
              <a:t>安全大模型数据底座</a:t>
            </a:r>
            <a:endParaRPr lang="zh-CN" altLang="en-US" sz="1100" b="1" dirty="0">
              <a:solidFill>
                <a:srgbClr val="58BA00"/>
              </a:solidFill>
              <a:latin typeface="微软雅黑" panose="020B0503020204020204" charset="-122"/>
              <a:ea typeface="微软雅黑" panose="020B0503020204020204" charset="-122"/>
              <a:sym typeface="+mn-ea"/>
            </a:endParaRPr>
          </a:p>
        </p:txBody>
      </p:sp>
      <p:cxnSp>
        <p:nvCxnSpPr>
          <p:cNvPr id="59" name="肘形连接符 42"/>
          <p:cNvCxnSpPr/>
          <p:nvPr>
            <p:custDataLst>
              <p:tags r:id="rId11"/>
            </p:custDataLst>
          </p:nvPr>
        </p:nvCxnSpPr>
        <p:spPr>
          <a:xfrm rot="16200000" flipV="1">
            <a:off x="2485224" y="2098542"/>
            <a:ext cx="484061" cy="521335"/>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60" name="肘形连接符 43"/>
          <p:cNvCxnSpPr/>
          <p:nvPr>
            <p:custDataLst>
              <p:tags r:id="rId12"/>
            </p:custDataLst>
          </p:nvPr>
        </p:nvCxnSpPr>
        <p:spPr>
          <a:xfrm rot="5400000" flipH="1" flipV="1">
            <a:off x="3006241" y="2098860"/>
            <a:ext cx="484061" cy="520700"/>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64" name="右箭头 45"/>
          <p:cNvSpPr/>
          <p:nvPr>
            <p:custDataLst>
              <p:tags r:id="rId13"/>
            </p:custDataLst>
          </p:nvPr>
        </p:nvSpPr>
        <p:spPr>
          <a:xfrm>
            <a:off x="1809761" y="2753641"/>
            <a:ext cx="828000" cy="179705"/>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65" name="文本框 64"/>
          <p:cNvSpPr txBox="1"/>
          <p:nvPr>
            <p:custDataLst>
              <p:tags r:id="rId14"/>
            </p:custDataLst>
          </p:nvPr>
        </p:nvSpPr>
        <p:spPr>
          <a:xfrm>
            <a:off x="1760231" y="2550441"/>
            <a:ext cx="838835" cy="245110"/>
          </a:xfrm>
          <a:prstGeom prst="rect">
            <a:avLst/>
          </a:prstGeom>
          <a:noFill/>
        </p:spPr>
        <p:txBody>
          <a:bodyPr wrap="square" rtlCol="0">
            <a:spAutoFit/>
          </a:bodyPr>
          <a:lstStyle/>
          <a:p>
            <a:pPr algn="ctr"/>
            <a:r>
              <a:rPr lang="zh-CN" altLang="en-US" sz="1000">
                <a:solidFill>
                  <a:schemeClr val="tx1">
                    <a:lumMod val="85000"/>
                    <a:lumOff val="15000"/>
                  </a:schemeClr>
                </a:solidFill>
                <a:latin typeface="微软雅黑" panose="020B0503020204020204" charset="-122"/>
                <a:ea typeface="微软雅黑" panose="020B0503020204020204" charset="-122"/>
              </a:rPr>
              <a:t>治理后数据</a:t>
            </a:r>
            <a:endParaRPr lang="zh-CN" altLang="en-US" sz="1000">
              <a:solidFill>
                <a:schemeClr val="tx1">
                  <a:lumMod val="85000"/>
                  <a:lumOff val="15000"/>
                </a:schemeClr>
              </a:solidFill>
              <a:latin typeface="微软雅黑" panose="020B0503020204020204" charset="-122"/>
              <a:ea typeface="微软雅黑" panose="020B0503020204020204" charset="-122"/>
            </a:endParaRPr>
          </a:p>
        </p:txBody>
      </p:sp>
      <p:sp>
        <p:nvSpPr>
          <p:cNvPr id="66" name="矩形 65"/>
          <p:cNvSpPr/>
          <p:nvPr>
            <p:custDataLst>
              <p:tags r:id="rId15"/>
            </p:custDataLst>
          </p:nvPr>
        </p:nvSpPr>
        <p:spPr>
          <a:xfrm>
            <a:off x="1248116" y="1327967"/>
            <a:ext cx="2853690" cy="2698490"/>
          </a:xfrm>
          <a:prstGeom prst="rect">
            <a:avLst/>
          </a:prstGeom>
          <a:noFill/>
          <a:ln w="6350">
            <a:solidFill>
              <a:srgbClr val="0D58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0" name="圆角矩形 142"/>
          <p:cNvSpPr/>
          <p:nvPr>
            <p:custDataLst>
              <p:tags r:id="rId16"/>
            </p:custDataLst>
          </p:nvPr>
        </p:nvSpPr>
        <p:spPr>
          <a:xfrm>
            <a:off x="1373818" y="3619864"/>
            <a:ext cx="2669540" cy="288290"/>
          </a:xfrm>
          <a:prstGeom prst="roundRect">
            <a:avLst>
              <a:gd name="adj" fmla="val 28074"/>
            </a:avLst>
          </a:prstGeom>
          <a:solidFill>
            <a:srgbClr val="0D58D3">
              <a:alpha val="1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100" b="1" dirty="0">
                <a:solidFill>
                  <a:srgbClr val="0D58D3"/>
                </a:solidFill>
                <a:latin typeface="微软雅黑" panose="020B0503020204020204" charset="-122"/>
                <a:ea typeface="微软雅黑" panose="020B0503020204020204" charset="-122"/>
              </a:rPr>
              <a:t>智能体框架（规划</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记忆</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工具</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行动）</a:t>
            </a:r>
            <a:endParaRPr lang="zh-CN" altLang="en-US" sz="1100" b="1" dirty="0">
              <a:solidFill>
                <a:srgbClr val="0D58D3"/>
              </a:solidFill>
              <a:latin typeface="微软雅黑" panose="020B0503020204020204" charset="-122"/>
              <a:ea typeface="微软雅黑" panose="020B0503020204020204" charset="-122"/>
            </a:endParaRPr>
          </a:p>
        </p:txBody>
      </p:sp>
      <p:grpSp>
        <p:nvGrpSpPr>
          <p:cNvPr id="71" name="组合 70"/>
          <p:cNvGrpSpPr/>
          <p:nvPr/>
        </p:nvGrpSpPr>
        <p:grpSpPr>
          <a:xfrm>
            <a:off x="4231409" y="1300480"/>
            <a:ext cx="2196000" cy="2732612"/>
            <a:chOff x="7345" y="1779"/>
            <a:chExt cx="3629" cy="4142"/>
          </a:xfrm>
          <a:solidFill>
            <a:schemeClr val="bg1"/>
          </a:solidFill>
        </p:grpSpPr>
        <p:sp>
          <p:nvSpPr>
            <p:cNvPr id="73" name="圆角矩形 56"/>
            <p:cNvSpPr/>
            <p:nvPr>
              <p:custDataLst>
                <p:tags r:id="rId17"/>
              </p:custDataLst>
            </p:nvPr>
          </p:nvSpPr>
          <p:spPr>
            <a:xfrm>
              <a:off x="7346" y="1779"/>
              <a:ext cx="3628" cy="454"/>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WebShell攻击检测研判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74" name="圆角矩形 61"/>
            <p:cNvSpPr/>
            <p:nvPr>
              <p:custDataLst>
                <p:tags r:id="rId18"/>
              </p:custDataLst>
            </p:nvPr>
          </p:nvSpPr>
          <p:spPr>
            <a:xfrm>
              <a:off x="7345" y="2307"/>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系统命令</a:t>
              </a:r>
              <a:r>
                <a:rPr lang="en-US" altLang="zh-CN" sz="1000" b="1">
                  <a:solidFill>
                    <a:schemeClr val="tx1">
                      <a:lumMod val="85000"/>
                      <a:lumOff val="15000"/>
                    </a:schemeClr>
                  </a:solidFill>
                  <a:latin typeface="微软雅黑" panose="020B0503020204020204" charset="-122"/>
                  <a:ea typeface="微软雅黑" panose="020B0503020204020204" charset="-122"/>
                  <a:sym typeface="+mn-ea"/>
                </a:rPr>
                <a:t>/SQL/Java/PHP</a:t>
              </a: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等注入攻击</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79" name="圆角矩形 62"/>
            <p:cNvSpPr/>
            <p:nvPr>
              <p:custDataLst>
                <p:tags r:id="rId19"/>
              </p:custDataLst>
            </p:nvPr>
          </p:nvSpPr>
          <p:spPr>
            <a:xfrm>
              <a:off x="7345" y="2834"/>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n-US" altLang="zh-CN" sz="1000" b="1">
                  <a:solidFill>
                    <a:schemeClr val="tx1">
                      <a:lumMod val="85000"/>
                      <a:lumOff val="15000"/>
                    </a:schemeClr>
                  </a:solidFill>
                  <a:latin typeface="微软雅黑" panose="020B0503020204020204" charset="-122"/>
                  <a:ea typeface="微软雅黑" panose="020B0503020204020204" charset="-122"/>
                  <a:sym typeface="+mn-ea"/>
                </a:rPr>
                <a:t>Java</a:t>
              </a: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反序列化攻击检测研判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0" name="圆角矩形 66"/>
            <p:cNvSpPr/>
            <p:nvPr>
              <p:custDataLst>
                <p:tags r:id="rId20"/>
              </p:custDataLst>
            </p:nvPr>
          </p:nvSpPr>
          <p:spPr>
            <a:xfrm>
              <a:off x="7345" y="3361"/>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n-US" altLang="zh-CN" sz="1000" b="1">
                  <a:solidFill>
                    <a:schemeClr val="tx1">
                      <a:lumMod val="85000"/>
                      <a:lumOff val="15000"/>
                    </a:schemeClr>
                  </a:solidFill>
                  <a:latin typeface="微软雅黑" panose="020B0503020204020204" charset="-122"/>
                  <a:ea typeface="微软雅黑" panose="020B0503020204020204" charset="-122"/>
                  <a:sym typeface="+mn-ea"/>
                </a:rPr>
                <a:t>XSS</a:t>
              </a: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攻击检测研判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1" name="圆角矩形 67"/>
            <p:cNvSpPr/>
            <p:nvPr>
              <p:custDataLst>
                <p:tags r:id="rId21"/>
              </p:custDataLst>
            </p:nvPr>
          </p:nvSpPr>
          <p:spPr>
            <a:xfrm>
              <a:off x="7345" y="3888"/>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系统信息泄露检测研判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2" name="圆角矩形 68"/>
            <p:cNvSpPr/>
            <p:nvPr>
              <p:custDataLst>
                <p:tags r:id="rId22"/>
              </p:custDataLst>
            </p:nvPr>
          </p:nvSpPr>
          <p:spPr>
            <a:xfrm>
              <a:off x="7345" y="4415"/>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系统目录遍历检测研判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3" name="圆角矩形 71"/>
            <p:cNvSpPr/>
            <p:nvPr>
              <p:custDataLst>
                <p:tags r:id="rId23"/>
              </p:custDataLst>
            </p:nvPr>
          </p:nvSpPr>
          <p:spPr>
            <a:xfrm>
              <a:off x="7346" y="4942"/>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弱口令与逻辑漏洞检测研判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4" name="圆角矩形 74"/>
            <p:cNvSpPr/>
            <p:nvPr>
              <p:custDataLst>
                <p:tags r:id="rId24"/>
              </p:custDataLst>
            </p:nvPr>
          </p:nvSpPr>
          <p:spPr>
            <a:xfrm>
              <a:off x="7346" y="5469"/>
              <a:ext cx="3628" cy="453"/>
            </a:xfrm>
            <a:prstGeom prst="roundRect">
              <a:avLst/>
            </a:prstGeom>
            <a:grpFill/>
            <a:ln w="6350">
              <a:gradFill>
                <a:gsLst>
                  <a:gs pos="0">
                    <a:srgbClr val="0D59D4">
                      <a:alpha val="0"/>
                    </a:srgbClr>
                  </a:gs>
                  <a:gs pos="100000">
                    <a:srgbClr val="0D59D4"/>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Webshell加密攻击检测研判</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grpSp>
      <p:sp>
        <p:nvSpPr>
          <p:cNvPr id="85" name="文本框 84"/>
          <p:cNvSpPr txBox="1"/>
          <p:nvPr>
            <p:custDataLst>
              <p:tags r:id="rId25"/>
            </p:custDataLst>
          </p:nvPr>
        </p:nvSpPr>
        <p:spPr>
          <a:xfrm>
            <a:off x="740763" y="1486723"/>
            <a:ext cx="788636" cy="246221"/>
          </a:xfrm>
          <a:prstGeom prst="rect">
            <a:avLst/>
          </a:prstGeom>
          <a:noFill/>
        </p:spPr>
        <p:txBody>
          <a:bodyPr wrap="square" rtlCol="0">
            <a:spAutoFit/>
          </a:bodyPr>
          <a:lstStyle/>
          <a:p>
            <a:pPr algn="ctr"/>
            <a:r>
              <a:rPr lang="zh-CN" altLang="en-US" sz="1000" dirty="0">
                <a:solidFill>
                  <a:schemeClr val="tx1">
                    <a:lumMod val="85000"/>
                    <a:lumOff val="15000"/>
                  </a:schemeClr>
                </a:solidFill>
                <a:latin typeface="微软雅黑" panose="020B0503020204020204" charset="-122"/>
                <a:ea typeface="微软雅黑" panose="020B0503020204020204" charset="-122"/>
              </a:rPr>
              <a:t>流量探针</a:t>
            </a:r>
            <a:endParaRPr lang="zh-CN" altLang="en-US" sz="1000" dirty="0">
              <a:solidFill>
                <a:schemeClr val="tx1">
                  <a:lumMod val="85000"/>
                  <a:lumOff val="15000"/>
                </a:schemeClr>
              </a:solidFill>
              <a:latin typeface="微软雅黑" panose="020B0503020204020204" charset="-122"/>
              <a:ea typeface="微软雅黑" panose="020B0503020204020204" charset="-122"/>
            </a:endParaRPr>
          </a:p>
        </p:txBody>
      </p:sp>
      <p:grpSp>
        <p:nvGrpSpPr>
          <p:cNvPr id="86" name="组合 85"/>
          <p:cNvGrpSpPr/>
          <p:nvPr/>
        </p:nvGrpSpPr>
        <p:grpSpPr>
          <a:xfrm>
            <a:off x="863624" y="1837548"/>
            <a:ext cx="624183" cy="248285"/>
            <a:chOff x="836613" y="1658807"/>
            <a:chExt cx="624183" cy="248285"/>
          </a:xfrm>
        </p:grpSpPr>
        <p:sp>
          <p:nvSpPr>
            <p:cNvPr id="88" name="椭圆 87"/>
            <p:cNvSpPr/>
            <p:nvPr>
              <p:custDataLst>
                <p:tags r:id="rId26"/>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89" name="直接箭头连接符 88"/>
            <p:cNvCxnSpPr>
              <a:stCxn id="88" idx="6"/>
            </p:cNvCxnSpPr>
            <p:nvPr>
              <p:custDataLst>
                <p:tags r:id="rId27"/>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90" name="右箭头 99"/>
          <p:cNvSpPr/>
          <p:nvPr>
            <p:custDataLst>
              <p:tags r:id="rId28"/>
            </p:custDataLst>
          </p:nvPr>
        </p:nvSpPr>
        <p:spPr>
          <a:xfrm>
            <a:off x="3349001" y="2765071"/>
            <a:ext cx="828000" cy="180000"/>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93" name="直接连接符 92"/>
          <p:cNvCxnSpPr/>
          <p:nvPr>
            <p:custDataLst>
              <p:tags r:id="rId29"/>
            </p:custDataLst>
          </p:nvPr>
        </p:nvCxnSpPr>
        <p:spPr>
          <a:xfrm>
            <a:off x="6645275" y="1400443"/>
            <a:ext cx="0" cy="4880628"/>
          </a:xfrm>
          <a:prstGeom prst="line">
            <a:avLst/>
          </a:prstGeom>
          <a:ln>
            <a:solidFill>
              <a:srgbClr val="617691"/>
            </a:solidFill>
            <a:prstDash val="dash"/>
          </a:ln>
        </p:spPr>
        <p:style>
          <a:lnRef idx="2">
            <a:schemeClr val="accent1"/>
          </a:lnRef>
          <a:fillRef idx="0">
            <a:srgbClr val="FFFFFF"/>
          </a:fillRef>
          <a:effectRef idx="0">
            <a:srgbClr val="FFFFFF"/>
          </a:effectRef>
          <a:fontRef idx="minor">
            <a:schemeClr val="tx1"/>
          </a:fontRef>
        </p:style>
      </p:cxnSp>
      <p:sp>
        <p:nvSpPr>
          <p:cNvPr id="94" name="任意多边形: 形状 93"/>
          <p:cNvSpPr/>
          <p:nvPr/>
        </p:nvSpPr>
        <p:spPr>
          <a:xfrm>
            <a:off x="885207" y="5838213"/>
            <a:ext cx="5532988"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pic>
        <p:nvPicPr>
          <p:cNvPr id="96" name="图片 95"/>
          <p:cNvPicPr/>
          <p:nvPr>
            <p:custDataLst>
              <p:tags r:id="rId30"/>
            </p:custDataLst>
          </p:nvPr>
        </p:nvPicPr>
        <p:blipFill>
          <a:blip r:embed="rId31"/>
          <a:srcRect/>
          <a:stretch>
            <a:fillRect/>
          </a:stretch>
        </p:blipFill>
        <p:spPr>
          <a:xfrm>
            <a:off x="1248410" y="4234815"/>
            <a:ext cx="4848225" cy="1861820"/>
          </a:xfrm>
          <a:prstGeom prst="rect">
            <a:avLst/>
          </a:prstGeom>
          <a:noFill/>
          <a:ln w="6350">
            <a:solidFill>
              <a:schemeClr val="bg1">
                <a:lumMod val="85000"/>
              </a:schemeClr>
            </a:solidFill>
          </a:ln>
          <a:effectLst/>
        </p:spPr>
      </p:pic>
      <p:grpSp>
        <p:nvGrpSpPr>
          <p:cNvPr id="97" name="组合 96"/>
          <p:cNvGrpSpPr/>
          <p:nvPr/>
        </p:nvGrpSpPr>
        <p:grpSpPr>
          <a:xfrm>
            <a:off x="863624" y="2430755"/>
            <a:ext cx="624183" cy="248285"/>
            <a:chOff x="836613" y="1658807"/>
            <a:chExt cx="624183" cy="248285"/>
          </a:xfrm>
        </p:grpSpPr>
        <p:sp>
          <p:nvSpPr>
            <p:cNvPr id="98" name="椭圆 97"/>
            <p:cNvSpPr/>
            <p:nvPr>
              <p:custDataLst>
                <p:tags r:id="rId32"/>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104" name="直接箭头连接符 103"/>
            <p:cNvCxnSpPr>
              <a:stCxn id="98" idx="6"/>
            </p:cNvCxnSpPr>
            <p:nvPr>
              <p:custDataLst>
                <p:tags r:id="rId33"/>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grpSp>
        <p:nvGrpSpPr>
          <p:cNvPr id="105" name="组合 104"/>
          <p:cNvGrpSpPr/>
          <p:nvPr/>
        </p:nvGrpSpPr>
        <p:grpSpPr>
          <a:xfrm>
            <a:off x="863624" y="3023961"/>
            <a:ext cx="624183" cy="248285"/>
            <a:chOff x="836613" y="1658807"/>
            <a:chExt cx="624183" cy="248285"/>
          </a:xfrm>
        </p:grpSpPr>
        <p:sp>
          <p:nvSpPr>
            <p:cNvPr id="107" name="椭圆 106"/>
            <p:cNvSpPr/>
            <p:nvPr>
              <p:custDataLst>
                <p:tags r:id="rId34"/>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108" name="直接箭头连接符 107"/>
            <p:cNvCxnSpPr>
              <a:stCxn id="107" idx="6"/>
            </p:cNvCxnSpPr>
            <p:nvPr>
              <p:custDataLst>
                <p:tags r:id="rId35"/>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109" name="任意多边形: 形状 108"/>
          <p:cNvSpPr/>
          <p:nvPr/>
        </p:nvSpPr>
        <p:spPr>
          <a:xfrm>
            <a:off x="6788365" y="5845170"/>
            <a:ext cx="4736474"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sp>
        <p:nvSpPr>
          <p:cNvPr id="112" name="矩形: 圆角 24"/>
          <p:cNvSpPr/>
          <p:nvPr/>
        </p:nvSpPr>
        <p:spPr>
          <a:xfrm>
            <a:off x="7048500" y="1515110"/>
            <a:ext cx="4254500" cy="1742440"/>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1524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13" name="文本框 112"/>
          <p:cNvSpPr txBox="1"/>
          <p:nvPr>
            <p:custDataLst>
              <p:tags r:id="rId36"/>
            </p:custDataLst>
          </p:nvPr>
        </p:nvSpPr>
        <p:spPr>
          <a:xfrm>
            <a:off x="7329705" y="1994757"/>
            <a:ext cx="3659463" cy="1052830"/>
          </a:xfrm>
          <a:prstGeom prst="rect">
            <a:avLst/>
          </a:prstGeom>
          <a:noFill/>
          <a:ln>
            <a:noFill/>
          </a:ln>
        </p:spPr>
        <p:txBody>
          <a:bodyPr wrap="square" rtlCol="0" anchor="ctr" anchorCtr="0">
            <a:spAutoFit/>
          </a:bodyPr>
          <a:lstStyle/>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高对抗攻击（</a:t>
            </a:r>
            <a:r>
              <a:rPr lang="en-US" altLang="zh-CN" sz="1200" dirty="0">
                <a:latin typeface="微软雅黑" panose="020B0503020204020204" charset="-122"/>
                <a:ea typeface="微软雅黑" panose="020B0503020204020204" charset="-122"/>
                <a:cs typeface="微软雅黑" panose="020B0503020204020204" charset="-122"/>
                <a:sym typeface="+mn-ea"/>
              </a:rPr>
              <a:t>0/1-Day</a:t>
            </a:r>
            <a:r>
              <a:rPr lang="zh-CN" altLang="en-US" sz="1200" dirty="0">
                <a:latin typeface="微软雅黑" panose="020B0503020204020204" charset="-122"/>
                <a:ea typeface="微软雅黑" panose="020B0503020204020204" charset="-122"/>
                <a:cs typeface="微软雅黑" panose="020B0503020204020204" charset="-122"/>
                <a:sym typeface="+mn-ea"/>
              </a:rPr>
              <a:t>、高混淆绕过）独报</a:t>
            </a:r>
            <a:r>
              <a:rPr lang="en-US" altLang="zh-CN" sz="1200" b="1" dirty="0">
                <a:solidFill>
                  <a:srgbClr val="0D58D3"/>
                </a:solidFill>
                <a:latin typeface="微软雅黑" panose="020B0503020204020204" charset="-122"/>
                <a:ea typeface="微软雅黑" panose="020B0503020204020204" charset="-122"/>
                <a:sym typeface="+mn-ea"/>
              </a:rPr>
              <a:t>100+</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58BA00"/>
                </a:solidFill>
                <a:latin typeface="微软雅黑" panose="020B0503020204020204" charset="-122"/>
                <a:ea typeface="微软雅黑" panose="020B0503020204020204" charset="-122"/>
                <a:cs typeface="微软雅黑" panose="020B0503020204020204" charset="-122"/>
                <a:sym typeface="+mn-ea"/>
              </a:rPr>
              <a:t>整体告警精准率</a:t>
            </a:r>
            <a:r>
              <a:rPr lang="en-US" altLang="zh-CN" sz="1200" b="1" dirty="0">
                <a:solidFill>
                  <a:srgbClr val="58BA00"/>
                </a:solidFill>
                <a:latin typeface="微软雅黑" panose="020B0503020204020204" charset="-122"/>
                <a:ea typeface="微软雅黑" panose="020B0503020204020204" charset="-122"/>
                <a:cs typeface="微软雅黑" panose="020B0503020204020204" charset="-122"/>
                <a:sym typeface="+mn-ea"/>
              </a:rPr>
              <a:t>96.6%</a:t>
            </a:r>
            <a:endParaRPr lang="en-US" altLang="zh-CN" sz="1200" dirty="0">
              <a:solidFill>
                <a:srgbClr val="58BA00"/>
              </a:solidFill>
              <a:latin typeface="微软雅黑" panose="020B0503020204020204" charset="-122"/>
              <a:ea typeface="微软雅黑" panose="020B0503020204020204" charset="-122"/>
              <a:cs typeface="微软雅黑" panose="020B0503020204020204" charset="-122"/>
            </a:endParaRPr>
          </a:p>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已搜集的</a:t>
            </a:r>
            <a:r>
              <a:rPr lang="en-US" altLang="zh-CN" sz="1200" dirty="0">
                <a:latin typeface="微软雅黑" panose="020B0503020204020204" charset="-122"/>
                <a:ea typeface="微软雅黑" panose="020B0503020204020204" charset="-122"/>
                <a:cs typeface="微软雅黑" panose="020B0503020204020204" charset="-122"/>
                <a:sym typeface="+mn-ea"/>
              </a:rPr>
              <a:t>190</a:t>
            </a:r>
            <a:r>
              <a:rPr lang="zh-CN" altLang="en-US" sz="1200" dirty="0">
                <a:latin typeface="微软雅黑" panose="020B0503020204020204" charset="-122"/>
                <a:ea typeface="微软雅黑" panose="020B0503020204020204" charset="-122"/>
                <a:cs typeface="微软雅黑" panose="020B0503020204020204" charset="-122"/>
                <a:sym typeface="+mn-ea"/>
              </a:rPr>
              <a:t>个</a:t>
            </a:r>
            <a:r>
              <a:rPr lang="en-US" altLang="zh-CN" sz="1200" dirty="0">
                <a:latin typeface="微软雅黑" panose="020B0503020204020204" charset="-122"/>
                <a:ea typeface="微软雅黑" panose="020B0503020204020204" charset="-122"/>
                <a:cs typeface="微软雅黑" panose="020B0503020204020204" charset="-122"/>
                <a:sym typeface="+mn-ea"/>
              </a:rPr>
              <a:t>0-D</a:t>
            </a:r>
            <a:r>
              <a:rPr lang="zh-CN" altLang="en-US" sz="1200" dirty="0">
                <a:latin typeface="微软雅黑" panose="020B0503020204020204" charset="-122"/>
                <a:ea typeface="微软雅黑" panose="020B0503020204020204" charset="-122"/>
                <a:cs typeface="微软雅黑" panose="020B0503020204020204" charset="-122"/>
                <a:sym typeface="+mn-ea"/>
              </a:rPr>
              <a:t>ay漏洞，无先验知识</a:t>
            </a:r>
            <a:r>
              <a:rPr lang="zh-CN" altLang="en-US" sz="1200" b="1" dirty="0">
                <a:solidFill>
                  <a:srgbClr val="0D58D3"/>
                </a:solidFill>
                <a:latin typeface="微软雅黑" panose="020B0503020204020204" charset="-122"/>
                <a:ea typeface="微软雅黑" panose="020B0503020204020204" charset="-122"/>
                <a:cs typeface="微软雅黑" panose="020B0503020204020204" charset="-122"/>
                <a:sym typeface="+mn-ea"/>
              </a:rPr>
              <a:t>检出</a:t>
            </a:r>
            <a:r>
              <a:rPr lang="en-US" altLang="zh-CN" sz="1200" b="1" dirty="0">
                <a:solidFill>
                  <a:srgbClr val="0D58D3"/>
                </a:solidFill>
                <a:latin typeface="微软雅黑" panose="020B0503020204020204" charset="-122"/>
                <a:ea typeface="微软雅黑" panose="020B0503020204020204" charset="-122"/>
                <a:cs typeface="微软雅黑" panose="020B0503020204020204" charset="-122"/>
                <a:sym typeface="+mn-ea"/>
              </a:rPr>
              <a:t>182</a:t>
            </a:r>
            <a:r>
              <a:rPr lang="zh-CN" altLang="en-US" sz="1200" b="1" dirty="0">
                <a:solidFill>
                  <a:srgbClr val="0D58D3"/>
                </a:solidFill>
                <a:latin typeface="微软雅黑" panose="020B0503020204020204" charset="-122"/>
                <a:ea typeface="微软雅黑" panose="020B0503020204020204" charset="-122"/>
                <a:cs typeface="微软雅黑" panose="020B0503020204020204" charset="-122"/>
                <a:sym typeface="+mn-ea"/>
              </a:rPr>
              <a:t>个，</a:t>
            </a:r>
            <a:r>
              <a:rPr lang="en-US" altLang="zh-CN" sz="1200" b="1" dirty="0">
                <a:solidFill>
                  <a:srgbClr val="58BA00"/>
                </a:solidFill>
                <a:latin typeface="微软雅黑" panose="020B0503020204020204" charset="-122"/>
                <a:ea typeface="微软雅黑" panose="020B0503020204020204" charset="-122"/>
                <a:cs typeface="微软雅黑" panose="020B0503020204020204" charset="-122"/>
                <a:sym typeface="+mn-ea"/>
              </a:rPr>
              <a:t>0-Day</a:t>
            </a:r>
            <a:r>
              <a:rPr lang="zh-CN" altLang="en-US" sz="1200" b="1" dirty="0">
                <a:solidFill>
                  <a:srgbClr val="58BA00"/>
                </a:solidFill>
                <a:latin typeface="微软雅黑" panose="020B0503020204020204" charset="-122"/>
                <a:ea typeface="微软雅黑" panose="020B0503020204020204" charset="-122"/>
                <a:cs typeface="微软雅黑" panose="020B0503020204020204" charset="-122"/>
                <a:sym typeface="+mn-ea"/>
              </a:rPr>
              <a:t>检出率</a:t>
            </a:r>
            <a:r>
              <a:rPr lang="en-US" altLang="zh-CN" sz="1200" b="1" dirty="0">
                <a:solidFill>
                  <a:srgbClr val="58BA00"/>
                </a:solidFill>
                <a:latin typeface="微软雅黑" panose="020B0503020204020204" charset="-122"/>
                <a:ea typeface="微软雅黑" panose="020B0503020204020204" charset="-122"/>
                <a:cs typeface="微软雅黑" panose="020B0503020204020204" charset="-122"/>
                <a:sym typeface="+mn-ea"/>
              </a:rPr>
              <a:t>95.8%</a:t>
            </a:r>
            <a:endParaRPr lang="en-US" altLang="zh-CN" sz="1200" b="1" dirty="0">
              <a:solidFill>
                <a:srgbClr val="58BA00"/>
              </a:solidFill>
              <a:latin typeface="微软雅黑" panose="020B0503020204020204" charset="-122"/>
              <a:ea typeface="微软雅黑" panose="020B0503020204020204" charset="-122"/>
              <a:cs typeface="微软雅黑" panose="020B0503020204020204" charset="-122"/>
              <a:sym typeface="+mn-ea"/>
            </a:endParaRPr>
          </a:p>
        </p:txBody>
      </p:sp>
      <p:grpSp>
        <p:nvGrpSpPr>
          <p:cNvPr id="114" name="组合 113"/>
          <p:cNvGrpSpPr/>
          <p:nvPr/>
        </p:nvGrpSpPr>
        <p:grpSpPr>
          <a:xfrm>
            <a:off x="7329554" y="1322899"/>
            <a:ext cx="3692784" cy="441827"/>
            <a:chOff x="1074902" y="1518123"/>
            <a:chExt cx="2642988" cy="477054"/>
          </a:xfrm>
        </p:grpSpPr>
        <p:sp>
          <p:nvSpPr>
            <p:cNvPr id="115" name="矩形: 圆角 4"/>
            <p:cNvSpPr/>
            <p:nvPr/>
          </p:nvSpPr>
          <p:spPr>
            <a:xfrm>
              <a:off x="1074902" y="1518123"/>
              <a:ext cx="2642988" cy="477054"/>
            </a:xfrm>
            <a:prstGeom prst="roundRect">
              <a:avLst>
                <a:gd name="adj" fmla="val 50000"/>
              </a:avLst>
            </a:prstGeom>
            <a:solidFill>
              <a:srgbClr val="184199"/>
            </a:solidFill>
            <a:ln w="25400" cap="flat">
              <a:noFill/>
              <a:miter lim="400000"/>
            </a:ln>
            <a:effectLst>
              <a:outerShdw blurRad="139700" dist="38100" dir="5400000" algn="t" rotWithShape="0">
                <a:srgbClr val="0062DC">
                  <a:alpha val="64000"/>
                </a:srgbClr>
              </a:outerShdw>
            </a:effectLst>
          </p:spPr>
          <p:txBody>
            <a:bodyPr wrap="square" lIns="45720" tIns="45720" rIns="45720" bIns="45720" numCol="1" anchor="ctr">
              <a:noAutofit/>
            </a:bodyP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marL="0" marR="0" lvl="0" indent="0" defTabSz="914400" eaLnBrk="1" fontAlgn="auto" latinLnBrk="0" hangingPunct="1">
                <a:lnSpc>
                  <a:spcPct val="100000"/>
                </a:lnSpc>
                <a:spcBef>
                  <a:spcPts val="0"/>
                </a:spcBef>
                <a:spcAft>
                  <a:spcPts val="0"/>
                </a:spcAft>
                <a:buClrTx/>
                <a:buSzTx/>
                <a:buFontTx/>
                <a:buNone/>
                <a:defRPr sz="3600">
                  <a:solidFill>
                    <a:srgbClr val="FFFFFF"/>
                  </a:solidFill>
                  <a:latin typeface="Roboto Regular"/>
                  <a:ea typeface="Roboto Regular"/>
                  <a:cs typeface="Roboto Regular"/>
                  <a:sym typeface="Roboto Regular"/>
                </a:defRPr>
              </a:pPr>
              <a:endParaRPr kumimoji="0" sz="1800" b="0" i="0" u="none" strike="noStrike" kern="0" cap="none" spc="0" normalizeH="0" baseline="0" noProof="0">
                <a:ln>
                  <a:noFill/>
                </a:ln>
                <a:solidFill>
                  <a:srgbClr val="FFFFFF"/>
                </a:solidFill>
                <a:effectLst/>
                <a:uLnTx/>
                <a:uFillTx/>
                <a:latin typeface="Roboto Regular"/>
                <a:ea typeface="Roboto Regular"/>
                <a:cs typeface="Roboto Regular"/>
                <a:sym typeface="Roboto Regular"/>
              </a:endParaRPr>
            </a:p>
          </p:txBody>
        </p:sp>
        <p:sp>
          <p:nvSpPr>
            <p:cNvPr id="116" name="智安全 — 安全领先一步"/>
            <p:cNvSpPr txBox="1"/>
            <p:nvPr/>
          </p:nvSpPr>
          <p:spPr>
            <a:xfrm>
              <a:off x="1280794" y="1612645"/>
              <a:ext cx="2245259" cy="288007"/>
            </a:xfrm>
            <a:prstGeom prst="rect">
              <a:avLst/>
            </a:prstGeom>
            <a:ln w="25400">
              <a:miter lim="400000"/>
            </a:ln>
          </p:spPr>
          <p:txBody>
            <a:bodyPr wrap="none" lIns="25400" tIns="25400" rIns="25400" bIns="25400" anchor="ctr">
              <a:spAutoFit/>
            </a:bodyPr>
            <a:lstStyle>
              <a:lvl1pPr algn="ctr" defTabSz="914400">
                <a:defRPr sz="7200">
                  <a:solidFill>
                    <a:srgbClr val="0746B3"/>
                  </a:solidFill>
                  <a:latin typeface="优设标题黑" panose="00000500000000000000" charset="-122"/>
                  <a:ea typeface="优设标题黑" panose="00000500000000000000" charset="-122"/>
                  <a:cs typeface="优设标题黑" panose="00000500000000000000" charset="-122"/>
                  <a:sym typeface="优设标题黑" panose="00000500000000000000" charset="-122"/>
                </a:defRPr>
              </a:lvl1pPr>
            </a:lstStyle>
            <a:p>
              <a:r>
                <a:rPr lang="en-US" altLang="zh-CN" sz="1400" b="1" spc="100" dirty="0">
                  <a:solidFill>
                    <a:schemeClr val="bg1"/>
                  </a:solidFill>
                  <a:latin typeface="微软雅黑" panose="020B0503020204020204" charset="-122"/>
                  <a:ea typeface="微软雅黑" panose="020B0503020204020204" charset="-122"/>
                </a:rPr>
                <a:t>2024</a:t>
              </a:r>
              <a:r>
                <a:rPr lang="zh-CN" altLang="en-US" sz="1400" b="1" spc="100" dirty="0">
                  <a:solidFill>
                    <a:schemeClr val="bg1"/>
                  </a:solidFill>
                  <a:latin typeface="微软雅黑" panose="020B0503020204020204" charset="-122"/>
                  <a:ea typeface="微软雅黑" panose="020B0503020204020204" charset="-122"/>
                </a:rPr>
                <a:t>年国家实战攻防演练</a:t>
              </a:r>
              <a:r>
                <a:rPr lang="en-US" altLang="zh-CN" sz="1400" b="1" spc="100" dirty="0">
                  <a:solidFill>
                    <a:schemeClr val="bg1"/>
                  </a:solidFill>
                  <a:latin typeface="微软雅黑" panose="020B0503020204020204" charset="-122"/>
                  <a:ea typeface="微软雅黑" panose="020B0503020204020204" charset="-122"/>
                </a:rPr>
                <a:t>-</a:t>
              </a:r>
              <a:r>
                <a:rPr lang="zh-CN" altLang="en-US" sz="1400" b="1" spc="100" dirty="0">
                  <a:solidFill>
                    <a:schemeClr val="bg1"/>
                  </a:solidFill>
                  <a:latin typeface="微软雅黑" panose="020B0503020204020204" charset="-122"/>
                  <a:ea typeface="微软雅黑" panose="020B0503020204020204" charset="-122"/>
                </a:rPr>
                <a:t>效果案例</a:t>
              </a:r>
              <a:endParaRPr lang="zh-CN" altLang="en-US" sz="1400" b="1" spc="100" dirty="0">
                <a:solidFill>
                  <a:schemeClr val="bg1"/>
                </a:solidFill>
                <a:latin typeface="微软雅黑" panose="020B0503020204020204" charset="-122"/>
                <a:ea typeface="微软雅黑" panose="020B0503020204020204" charset="-122"/>
              </a:endParaRPr>
            </a:p>
          </p:txBody>
        </p:sp>
      </p:grpSp>
      <p:pic>
        <p:nvPicPr>
          <p:cNvPr id="111" name="图片 110"/>
          <p:cNvPicPr>
            <a:picLocks noChangeAspect="1"/>
          </p:cNvPicPr>
          <p:nvPr>
            <p:custDataLst>
              <p:tags r:id="rId37"/>
            </p:custDataLst>
          </p:nvPr>
        </p:nvPicPr>
        <p:blipFill>
          <a:blip r:embed="rId38"/>
          <a:stretch>
            <a:fillRect/>
          </a:stretch>
        </p:blipFill>
        <p:spPr>
          <a:xfrm>
            <a:off x="7028815" y="3541395"/>
            <a:ext cx="4254500" cy="2555240"/>
          </a:xfrm>
          <a:prstGeom prst="rect">
            <a:avLst/>
          </a:prstGeom>
          <a:noFill/>
          <a:ln w="6350">
            <a:solidFill>
              <a:schemeClr val="bg1">
                <a:lumMod val="85000"/>
              </a:schemeClr>
            </a:solidFill>
          </a:ln>
          <a:effectLst/>
        </p:spPr>
      </p:pic>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文本框 137"/>
          <p:cNvSpPr txBox="1"/>
          <p:nvPr/>
        </p:nvSpPr>
        <p:spPr>
          <a:xfrm>
            <a:off x="500380" y="212725"/>
            <a:ext cx="9031605" cy="491490"/>
          </a:xfrm>
          <a:prstGeom prst="rect">
            <a:avLst/>
          </a:prstGeom>
          <a:noFill/>
        </p:spPr>
        <p:txBody>
          <a:bodyPr wrap="square" rtlCol="0">
            <a:spAutoFit/>
          </a:bodyPr>
          <a:lstStyle/>
          <a:p>
            <a:r>
              <a:rPr lang="zh-CN" sz="2600" b="1" dirty="0">
                <a:solidFill>
                  <a:srgbClr val="184199"/>
                </a:solidFill>
                <a:latin typeface="微软雅黑" panose="020B0503020204020204" charset="-122"/>
                <a:ea typeface="微软雅黑" panose="020B0503020204020204" charset="-122"/>
                <a:sym typeface="+mn-ea"/>
              </a:rPr>
              <a:t>应用实践（二）：大模型</a:t>
            </a:r>
            <a:r>
              <a:rPr lang="zh-CN" sz="2600" b="1" dirty="0">
                <a:solidFill>
                  <a:srgbClr val="184199"/>
                </a:solidFill>
                <a:latin typeface="微软雅黑" panose="020B0503020204020204" charset="-122"/>
                <a:ea typeface="微软雅黑" panose="020B0503020204020204" charset="-122"/>
                <a:sym typeface="+mn-ea"/>
              </a:rPr>
              <a:t>赋能个钓鱼攻击</a:t>
            </a:r>
            <a:r>
              <a:rPr lang="zh-CN" altLang="en-US" sz="2600" b="1" dirty="0">
                <a:solidFill>
                  <a:srgbClr val="184199"/>
                </a:solidFill>
                <a:latin typeface="微软雅黑" panose="020B0503020204020204" charset="-122"/>
                <a:ea typeface="微软雅黑" panose="020B0503020204020204" charset="-122"/>
                <a:sym typeface="+mn-ea"/>
              </a:rPr>
              <a:t>检测</a:t>
            </a:r>
            <a:endParaRPr lang="zh-CN" altLang="en-US" sz="2600" b="1" dirty="0">
              <a:solidFill>
                <a:srgbClr val="184199"/>
              </a:solidFill>
              <a:latin typeface="微软雅黑" panose="020B0503020204020204" charset="-122"/>
              <a:ea typeface="微软雅黑" panose="020B0503020204020204" charset="-122"/>
              <a:sym typeface="+mn-ea"/>
            </a:endParaRPr>
          </a:p>
        </p:txBody>
      </p:sp>
      <p:sp>
        <p:nvSpPr>
          <p:cNvPr id="35" name="矩形: 圆角 24"/>
          <p:cNvSpPr/>
          <p:nvPr/>
        </p:nvSpPr>
        <p:spPr>
          <a:xfrm>
            <a:off x="524001" y="1142862"/>
            <a:ext cx="11143928" cy="5263724"/>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2540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grpSp>
        <p:nvGrpSpPr>
          <p:cNvPr id="38" name="组合 37"/>
          <p:cNvGrpSpPr/>
          <p:nvPr/>
        </p:nvGrpSpPr>
        <p:grpSpPr>
          <a:xfrm>
            <a:off x="2045346" y="1485990"/>
            <a:ext cx="838200" cy="596900"/>
            <a:chOff x="4849" y="2139"/>
            <a:chExt cx="1320" cy="940"/>
          </a:xfrm>
        </p:grpSpPr>
        <p:pic>
          <p:nvPicPr>
            <p:cNvPr id="39" name="图片 38" descr="PowerShell"/>
            <p:cNvPicPr>
              <a:picLocks noChangeAspect="1"/>
            </p:cNvPicPr>
            <p:nvPr>
              <p:custDataLst>
                <p:tags r:id="rId1"/>
              </p:custDataLst>
            </p:nvPr>
          </p:nvPicPr>
          <p:blipFill>
            <a:blip r:embed="rId2"/>
            <a:stretch>
              <a:fillRect/>
            </a:stretch>
          </p:blipFill>
          <p:spPr>
            <a:xfrm>
              <a:off x="5200" y="2139"/>
              <a:ext cx="588" cy="467"/>
            </a:xfrm>
            <a:prstGeom prst="rect">
              <a:avLst/>
            </a:prstGeom>
          </p:spPr>
        </p:pic>
        <p:sp>
          <p:nvSpPr>
            <p:cNvPr id="40" name="文本框 39"/>
            <p:cNvSpPr txBox="1"/>
            <p:nvPr>
              <p:custDataLst>
                <p:tags r:id="rId3"/>
              </p:custDataLst>
            </p:nvPr>
          </p:nvSpPr>
          <p:spPr>
            <a:xfrm>
              <a:off x="4849" y="2693"/>
              <a:ext cx="1321" cy="386"/>
            </a:xfrm>
            <a:prstGeom prst="rect">
              <a:avLst/>
            </a:prstGeom>
            <a:noFill/>
          </p:spPr>
          <p:txBody>
            <a:bodyPr wrap="square" rtlCol="0">
              <a:spAutoFit/>
            </a:bodyPr>
            <a:lstStyle/>
            <a:p>
              <a:pPr algn="ctr"/>
              <a:r>
                <a:rPr lang="zh-CN" altLang="en-US" sz="1000" b="1" dirty="0">
                  <a:solidFill>
                    <a:schemeClr val="tx1">
                      <a:lumMod val="85000"/>
                      <a:lumOff val="15000"/>
                    </a:schemeClr>
                  </a:solidFill>
                  <a:latin typeface="微软雅黑" panose="020B0503020204020204" charset="-122"/>
                  <a:ea typeface="微软雅黑" panose="020B0503020204020204" charset="-122"/>
                </a:rPr>
                <a:t>外部工具</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41" name="组合 40"/>
          <p:cNvGrpSpPr/>
          <p:nvPr/>
        </p:nvGrpSpPr>
        <p:grpSpPr>
          <a:xfrm>
            <a:off x="3088016" y="1441540"/>
            <a:ext cx="836930" cy="641350"/>
            <a:chOff x="6491" y="2069"/>
            <a:chExt cx="1318" cy="1010"/>
          </a:xfrm>
        </p:grpSpPr>
        <p:pic>
          <p:nvPicPr>
            <p:cNvPr id="42" name="图片 41" descr="数据库"/>
            <p:cNvPicPr>
              <a:picLocks noChangeAspect="1"/>
            </p:cNvPicPr>
            <p:nvPr>
              <p:custDataLst>
                <p:tags r:id="rId4"/>
              </p:custDataLst>
            </p:nvPr>
          </p:nvPicPr>
          <p:blipFill>
            <a:blip r:embed="rId5"/>
            <a:stretch>
              <a:fillRect/>
            </a:stretch>
          </p:blipFill>
          <p:spPr>
            <a:xfrm>
              <a:off x="6839" y="2069"/>
              <a:ext cx="607" cy="607"/>
            </a:xfrm>
            <a:prstGeom prst="rect">
              <a:avLst/>
            </a:prstGeom>
          </p:spPr>
        </p:pic>
        <p:sp>
          <p:nvSpPr>
            <p:cNvPr id="4" name="文本框 3"/>
            <p:cNvSpPr txBox="1"/>
            <p:nvPr>
              <p:custDataLst>
                <p:tags r:id="rId6"/>
              </p:custDataLst>
            </p:nvPr>
          </p:nvSpPr>
          <p:spPr>
            <a:xfrm>
              <a:off x="6491" y="2693"/>
              <a:ext cx="1319" cy="386"/>
            </a:xfrm>
            <a:prstGeom prst="rect">
              <a:avLst/>
            </a:prstGeom>
            <a:noFill/>
          </p:spPr>
          <p:txBody>
            <a:bodyPr wrap="square" rtlCol="0">
              <a:sp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rPr>
                <a:t>向量数据库</a:t>
              </a:r>
              <a:endParaRPr lang="zh-CN" altLang="en-US" sz="1000" b="1">
                <a:solidFill>
                  <a:schemeClr val="tx1">
                    <a:lumMod val="85000"/>
                    <a:lumOff val="15000"/>
                  </a:schemeClr>
                </a:solidFill>
                <a:latin typeface="微软雅黑" panose="020B0503020204020204" charset="-122"/>
                <a:ea typeface="微软雅黑" panose="020B0503020204020204" charset="-122"/>
              </a:endParaRPr>
            </a:p>
          </p:txBody>
        </p:sp>
      </p:grpSp>
      <p:pic>
        <p:nvPicPr>
          <p:cNvPr id="45" name="图像" descr="图像"/>
          <p:cNvPicPr>
            <a:picLocks noChangeAspect="1"/>
          </p:cNvPicPr>
          <p:nvPr>
            <p:custDataLst>
              <p:tags r:id="rId7"/>
            </p:custDataLst>
          </p:nvPr>
        </p:nvPicPr>
        <p:blipFill>
          <a:blip r:embed="rId8"/>
          <a:stretch>
            <a:fillRect/>
          </a:stretch>
        </p:blipFill>
        <p:spPr>
          <a:xfrm>
            <a:off x="2765878" y="2687410"/>
            <a:ext cx="481617" cy="504579"/>
          </a:xfrm>
          <a:prstGeom prst="rect">
            <a:avLst/>
          </a:prstGeom>
          <a:ln w="12700">
            <a:miter lim="400000"/>
            <a:headEnd/>
            <a:tailEnd/>
          </a:ln>
        </p:spPr>
      </p:pic>
      <p:sp>
        <p:nvSpPr>
          <p:cNvPr id="5" name="文本框 4"/>
          <p:cNvSpPr txBox="1"/>
          <p:nvPr>
            <p:custDataLst>
              <p:tags r:id="rId9"/>
            </p:custDataLst>
          </p:nvPr>
        </p:nvSpPr>
        <p:spPr>
          <a:xfrm>
            <a:off x="2138056" y="3258029"/>
            <a:ext cx="1693545" cy="196850"/>
          </a:xfrm>
          <a:prstGeom prst="rect">
            <a:avLst/>
          </a:prstGeom>
          <a:noFill/>
          <a:ln>
            <a:noFill/>
          </a:ln>
        </p:spPr>
        <p:txBody>
          <a:bodyPr rot="0" vert="horz" wrap="square" lIns="6668" tIns="6668" rIns="6668" bIns="6668" numCol="1" spcCol="38100" anchor="ctr" anchorCtr="0">
            <a:spAutoFit/>
          </a:bodyPr>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algn="ctr" defTabSz="108585"/>
            <a:r>
              <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钓鱼攻击检测大模型</a:t>
            </a:r>
            <a:endPar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p:txBody>
      </p:sp>
      <p:sp>
        <p:nvSpPr>
          <p:cNvPr id="47" name="圆角矩形 27"/>
          <p:cNvSpPr/>
          <p:nvPr>
            <p:custDataLst>
              <p:tags r:id="rId10"/>
            </p:custDataLst>
          </p:nvPr>
        </p:nvSpPr>
        <p:spPr>
          <a:xfrm>
            <a:off x="1460796" y="1515037"/>
            <a:ext cx="360045" cy="1865630"/>
          </a:xfrm>
          <a:prstGeom prst="roundRect">
            <a:avLst/>
          </a:prstGeom>
          <a:solidFill>
            <a:srgbClr val="58BA00">
              <a:alpha val="2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00" b="1" dirty="0">
                <a:solidFill>
                  <a:srgbClr val="58BA00"/>
                </a:solidFill>
                <a:latin typeface="微软雅黑" panose="020B0503020204020204" charset="-122"/>
                <a:ea typeface="微软雅黑" panose="020B0503020204020204" charset="-122"/>
                <a:sym typeface="+mn-ea"/>
              </a:rPr>
              <a:t>安全大模型数据底座</a:t>
            </a:r>
            <a:endParaRPr lang="zh-CN" altLang="en-US" sz="1100" b="1" dirty="0">
              <a:solidFill>
                <a:srgbClr val="58BA00"/>
              </a:solidFill>
              <a:latin typeface="微软雅黑" panose="020B0503020204020204" charset="-122"/>
              <a:ea typeface="微软雅黑" panose="020B0503020204020204" charset="-122"/>
              <a:sym typeface="+mn-ea"/>
            </a:endParaRPr>
          </a:p>
        </p:txBody>
      </p:sp>
      <p:cxnSp>
        <p:nvCxnSpPr>
          <p:cNvPr id="6" name="肘形连接符 42"/>
          <p:cNvCxnSpPr/>
          <p:nvPr>
            <p:custDataLst>
              <p:tags r:id="rId11"/>
            </p:custDataLst>
          </p:nvPr>
        </p:nvCxnSpPr>
        <p:spPr>
          <a:xfrm rot="16200000" flipV="1">
            <a:off x="2485224" y="2098542"/>
            <a:ext cx="484061" cy="521335"/>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7" name="肘形连接符 43"/>
          <p:cNvCxnSpPr/>
          <p:nvPr>
            <p:custDataLst>
              <p:tags r:id="rId12"/>
            </p:custDataLst>
          </p:nvPr>
        </p:nvCxnSpPr>
        <p:spPr>
          <a:xfrm rot="5400000" flipH="1" flipV="1">
            <a:off x="3006241" y="2098860"/>
            <a:ext cx="484061" cy="520700"/>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10" name="右箭头 45"/>
          <p:cNvSpPr/>
          <p:nvPr>
            <p:custDataLst>
              <p:tags r:id="rId13"/>
            </p:custDataLst>
          </p:nvPr>
        </p:nvSpPr>
        <p:spPr>
          <a:xfrm>
            <a:off x="1809761" y="2753641"/>
            <a:ext cx="828000" cy="179705"/>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 name="文本框 10"/>
          <p:cNvSpPr txBox="1"/>
          <p:nvPr>
            <p:custDataLst>
              <p:tags r:id="rId14"/>
            </p:custDataLst>
          </p:nvPr>
        </p:nvSpPr>
        <p:spPr>
          <a:xfrm>
            <a:off x="1760231" y="2550441"/>
            <a:ext cx="838835" cy="245110"/>
          </a:xfrm>
          <a:prstGeom prst="rect">
            <a:avLst/>
          </a:prstGeom>
          <a:noFill/>
        </p:spPr>
        <p:txBody>
          <a:bodyPr wrap="square" rtlCol="0">
            <a:spAutoFit/>
          </a:bodyPr>
          <a:lstStyle/>
          <a:p>
            <a:pPr algn="ctr"/>
            <a:r>
              <a:rPr lang="zh-CN" altLang="en-US" sz="1000">
                <a:solidFill>
                  <a:schemeClr val="tx1">
                    <a:lumMod val="85000"/>
                    <a:lumOff val="15000"/>
                  </a:schemeClr>
                </a:solidFill>
                <a:latin typeface="微软雅黑" panose="020B0503020204020204" charset="-122"/>
                <a:ea typeface="微软雅黑" panose="020B0503020204020204" charset="-122"/>
              </a:rPr>
              <a:t>治理后数据</a:t>
            </a:r>
            <a:endParaRPr lang="zh-CN" altLang="en-US" sz="1000">
              <a:solidFill>
                <a:schemeClr val="tx1">
                  <a:lumMod val="85000"/>
                  <a:lumOff val="15000"/>
                </a:schemeClr>
              </a:solidFill>
              <a:latin typeface="微软雅黑" panose="020B0503020204020204" charset="-122"/>
              <a:ea typeface="微软雅黑" panose="020B0503020204020204" charset="-122"/>
            </a:endParaRPr>
          </a:p>
        </p:txBody>
      </p:sp>
      <p:sp>
        <p:nvSpPr>
          <p:cNvPr id="52" name="矩形 51"/>
          <p:cNvSpPr/>
          <p:nvPr>
            <p:custDataLst>
              <p:tags r:id="rId15"/>
            </p:custDataLst>
          </p:nvPr>
        </p:nvSpPr>
        <p:spPr>
          <a:xfrm>
            <a:off x="1248116" y="1327967"/>
            <a:ext cx="2853690" cy="2698490"/>
          </a:xfrm>
          <a:prstGeom prst="rect">
            <a:avLst/>
          </a:prstGeom>
          <a:noFill/>
          <a:ln w="6350">
            <a:solidFill>
              <a:srgbClr val="0D58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圆角矩形 142"/>
          <p:cNvSpPr/>
          <p:nvPr>
            <p:custDataLst>
              <p:tags r:id="rId16"/>
            </p:custDataLst>
          </p:nvPr>
        </p:nvSpPr>
        <p:spPr>
          <a:xfrm>
            <a:off x="1373818" y="3619864"/>
            <a:ext cx="2669540" cy="288290"/>
          </a:xfrm>
          <a:prstGeom prst="roundRect">
            <a:avLst>
              <a:gd name="adj" fmla="val 28074"/>
            </a:avLst>
          </a:prstGeom>
          <a:solidFill>
            <a:srgbClr val="0D58D3">
              <a:alpha val="1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100" b="1" dirty="0">
                <a:solidFill>
                  <a:srgbClr val="0D58D3"/>
                </a:solidFill>
                <a:latin typeface="微软雅黑" panose="020B0503020204020204" charset="-122"/>
                <a:ea typeface="微软雅黑" panose="020B0503020204020204" charset="-122"/>
              </a:rPr>
              <a:t>智能体框架（规划</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记忆</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工具</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行动）</a:t>
            </a:r>
            <a:endParaRPr lang="zh-CN" altLang="en-US" sz="1100" b="1" dirty="0">
              <a:solidFill>
                <a:srgbClr val="0D58D3"/>
              </a:solidFill>
              <a:latin typeface="微软雅黑" panose="020B0503020204020204" charset="-122"/>
              <a:ea typeface="微软雅黑" panose="020B0503020204020204" charset="-122"/>
            </a:endParaRPr>
          </a:p>
        </p:txBody>
      </p:sp>
      <p:sp>
        <p:nvSpPr>
          <p:cNvPr id="54" name="右箭头 99"/>
          <p:cNvSpPr/>
          <p:nvPr>
            <p:custDataLst>
              <p:tags r:id="rId17"/>
            </p:custDataLst>
          </p:nvPr>
        </p:nvSpPr>
        <p:spPr>
          <a:xfrm>
            <a:off x="3349001" y="2765071"/>
            <a:ext cx="828000" cy="180000"/>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56" name="直接连接符 55"/>
          <p:cNvCxnSpPr/>
          <p:nvPr>
            <p:custDataLst>
              <p:tags r:id="rId18"/>
            </p:custDataLst>
          </p:nvPr>
        </p:nvCxnSpPr>
        <p:spPr>
          <a:xfrm>
            <a:off x="6645275" y="1400443"/>
            <a:ext cx="0" cy="4880628"/>
          </a:xfrm>
          <a:prstGeom prst="line">
            <a:avLst/>
          </a:prstGeom>
          <a:ln>
            <a:solidFill>
              <a:srgbClr val="617691"/>
            </a:solidFill>
            <a:prstDash val="dash"/>
          </a:ln>
        </p:spPr>
        <p:style>
          <a:lnRef idx="2">
            <a:schemeClr val="accent1"/>
          </a:lnRef>
          <a:fillRef idx="0">
            <a:srgbClr val="FFFFFF"/>
          </a:fillRef>
          <a:effectRef idx="0">
            <a:srgbClr val="FFFFFF"/>
          </a:effectRef>
          <a:fontRef idx="minor">
            <a:schemeClr val="tx1"/>
          </a:fontRef>
        </p:style>
      </p:cxnSp>
      <p:sp>
        <p:nvSpPr>
          <p:cNvPr id="58" name="任意多边形: 形状 57"/>
          <p:cNvSpPr/>
          <p:nvPr/>
        </p:nvSpPr>
        <p:spPr>
          <a:xfrm>
            <a:off x="885207" y="5838213"/>
            <a:ext cx="5532988"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sp>
        <p:nvSpPr>
          <p:cNvPr id="59" name="任意多边形: 形状 58"/>
          <p:cNvSpPr/>
          <p:nvPr/>
        </p:nvSpPr>
        <p:spPr>
          <a:xfrm>
            <a:off x="6788365" y="5845170"/>
            <a:ext cx="4736474"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sp>
        <p:nvSpPr>
          <p:cNvPr id="60" name="矩形: 圆角 24"/>
          <p:cNvSpPr/>
          <p:nvPr/>
        </p:nvSpPr>
        <p:spPr>
          <a:xfrm>
            <a:off x="7048817" y="1515039"/>
            <a:ext cx="4254259" cy="1246484"/>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1524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2" name="文本框 11"/>
          <p:cNvSpPr txBox="1"/>
          <p:nvPr>
            <p:custDataLst>
              <p:tags r:id="rId19"/>
            </p:custDataLst>
          </p:nvPr>
        </p:nvSpPr>
        <p:spPr>
          <a:xfrm>
            <a:off x="7268424" y="1853916"/>
            <a:ext cx="3956860" cy="831850"/>
          </a:xfrm>
          <a:prstGeom prst="rect">
            <a:avLst/>
          </a:prstGeom>
          <a:noFill/>
          <a:ln>
            <a:noFill/>
          </a:ln>
        </p:spPr>
        <p:txBody>
          <a:bodyPr wrap="square" rtlCol="0" anchor="ctr" anchorCtr="0">
            <a:spAutoFit/>
          </a:bodyPr>
          <a:lstStyle/>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每日检测邮件超十万封，精准率</a:t>
            </a:r>
            <a:r>
              <a:rPr lang="zh-CN" altLang="en-US" sz="1200" dirty="0">
                <a:solidFill>
                  <a:srgbClr val="58BA00"/>
                </a:solidFill>
                <a:latin typeface="微软雅黑" panose="020B0503020204020204" charset="-122"/>
                <a:ea typeface="微软雅黑" panose="020B0503020204020204" charset="-122"/>
                <a:cs typeface="微软雅黑" panose="020B0503020204020204" charset="-122"/>
                <a:sym typeface="+mn-ea"/>
              </a:rPr>
              <a:t>＞</a:t>
            </a:r>
            <a:r>
              <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rPr>
              <a:t>96%</a:t>
            </a:r>
            <a:endPar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精准检出攻击队伍钓鱼、对比现网部署的邮件安全网关有大量独报</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nvGrpSpPr>
          <p:cNvPr id="13" name="组合 12"/>
          <p:cNvGrpSpPr/>
          <p:nvPr/>
        </p:nvGrpSpPr>
        <p:grpSpPr>
          <a:xfrm>
            <a:off x="7289506" y="1398725"/>
            <a:ext cx="3772881" cy="343840"/>
            <a:chOff x="650648" y="1518123"/>
            <a:chExt cx="3469843" cy="477054"/>
          </a:xfrm>
        </p:grpSpPr>
        <p:sp>
          <p:nvSpPr>
            <p:cNvPr id="14" name="矩形: 圆角 4"/>
            <p:cNvSpPr/>
            <p:nvPr/>
          </p:nvSpPr>
          <p:spPr>
            <a:xfrm>
              <a:off x="650648" y="1518123"/>
              <a:ext cx="3469843" cy="477054"/>
            </a:xfrm>
            <a:prstGeom prst="roundRect">
              <a:avLst>
                <a:gd name="adj" fmla="val 50000"/>
              </a:avLst>
            </a:prstGeom>
            <a:solidFill>
              <a:srgbClr val="184199"/>
            </a:solidFill>
            <a:ln w="25400" cap="flat">
              <a:noFill/>
              <a:miter lim="400000"/>
            </a:ln>
            <a:effectLst>
              <a:outerShdw blurRad="139700" dist="38100" dir="5400000" algn="t" rotWithShape="0">
                <a:srgbClr val="0062DC">
                  <a:alpha val="64000"/>
                </a:srgbClr>
              </a:outerShdw>
            </a:effectLst>
          </p:spPr>
          <p:txBody>
            <a:bodyPr wrap="square" lIns="45720" tIns="45720" rIns="45720" bIns="45720" numCol="1" anchor="ctr">
              <a:noAutofit/>
            </a:bodyP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marL="0" marR="0" lvl="0" indent="0" defTabSz="914400" eaLnBrk="1" fontAlgn="auto" latinLnBrk="0" hangingPunct="1">
                <a:lnSpc>
                  <a:spcPct val="100000"/>
                </a:lnSpc>
                <a:spcBef>
                  <a:spcPts val="0"/>
                </a:spcBef>
                <a:spcAft>
                  <a:spcPts val="0"/>
                </a:spcAft>
                <a:buClrTx/>
                <a:buSzTx/>
                <a:buFontTx/>
                <a:buNone/>
                <a:defRPr sz="3600">
                  <a:solidFill>
                    <a:srgbClr val="FFFFFF"/>
                  </a:solidFill>
                  <a:latin typeface="Roboto Regular"/>
                  <a:ea typeface="Roboto Regular"/>
                  <a:cs typeface="Roboto Regular"/>
                  <a:sym typeface="Roboto Regular"/>
                </a:defRPr>
              </a:pPr>
              <a:endParaRPr kumimoji="0" sz="1800" b="0" i="0" u="none" strike="noStrike" kern="0" cap="none" spc="0" normalizeH="0" baseline="0" noProof="0">
                <a:ln>
                  <a:noFill/>
                </a:ln>
                <a:solidFill>
                  <a:srgbClr val="FFFFFF"/>
                </a:solidFill>
                <a:effectLst/>
                <a:uLnTx/>
                <a:uFillTx/>
                <a:latin typeface="Roboto Regular"/>
                <a:ea typeface="Roboto Regular"/>
                <a:cs typeface="Roboto Regular"/>
                <a:sym typeface="Roboto Regular"/>
              </a:endParaRPr>
            </a:p>
          </p:txBody>
        </p:sp>
        <p:sp>
          <p:nvSpPr>
            <p:cNvPr id="64" name="智安全 — 安全领先一步"/>
            <p:cNvSpPr txBox="1"/>
            <p:nvPr/>
          </p:nvSpPr>
          <p:spPr>
            <a:xfrm>
              <a:off x="960870" y="1571607"/>
              <a:ext cx="2885107" cy="370083"/>
            </a:xfrm>
            <a:prstGeom prst="rect">
              <a:avLst/>
            </a:prstGeom>
            <a:ln w="25400">
              <a:miter lim="400000"/>
            </a:ln>
          </p:spPr>
          <p:txBody>
            <a:bodyPr wrap="none" lIns="25400" tIns="25400" rIns="25400" bIns="25400" anchor="ctr">
              <a:spAutoFit/>
            </a:bodyPr>
            <a:lstStyle>
              <a:lvl1pPr algn="ctr" defTabSz="914400">
                <a:defRPr sz="7200">
                  <a:solidFill>
                    <a:srgbClr val="0746B3"/>
                  </a:solidFill>
                  <a:latin typeface="优设标题黑" panose="00000500000000000000" charset="-122"/>
                  <a:ea typeface="优设标题黑" panose="00000500000000000000" charset="-122"/>
                  <a:cs typeface="优设标题黑" panose="00000500000000000000" charset="-122"/>
                  <a:sym typeface="优设标题黑" panose="00000500000000000000" charset="-122"/>
                </a:defRPr>
              </a:lvl1pPr>
            </a:lstStyle>
            <a:p>
              <a:r>
                <a:rPr lang="en-US" altLang="zh-CN" sz="1400" b="1" spc="100" dirty="0">
                  <a:solidFill>
                    <a:schemeClr val="bg1"/>
                  </a:solidFill>
                  <a:latin typeface="微软雅黑" panose="020B0503020204020204" charset="-122"/>
                  <a:ea typeface="微软雅黑" panose="020B0503020204020204" charset="-122"/>
                </a:rPr>
                <a:t>2024</a:t>
              </a:r>
              <a:r>
                <a:rPr lang="zh-CN" altLang="en-US" sz="1400" b="1" spc="100" dirty="0">
                  <a:solidFill>
                    <a:schemeClr val="bg1"/>
                  </a:solidFill>
                  <a:latin typeface="微软雅黑" panose="020B0503020204020204" charset="-122"/>
                  <a:ea typeface="微软雅黑" panose="020B0503020204020204" charset="-122"/>
                </a:rPr>
                <a:t>年国家实战攻防演练</a:t>
              </a:r>
              <a:r>
                <a:rPr lang="en-US" altLang="zh-CN" sz="1400" b="1" spc="100" dirty="0">
                  <a:solidFill>
                    <a:schemeClr val="bg1"/>
                  </a:solidFill>
                  <a:latin typeface="微软雅黑" panose="020B0503020204020204" charset="-122"/>
                  <a:ea typeface="微软雅黑" panose="020B0503020204020204" charset="-122"/>
                </a:rPr>
                <a:t>-</a:t>
              </a:r>
              <a:r>
                <a:rPr lang="zh-CN" altLang="en-US" sz="1400" b="1" spc="100" dirty="0">
                  <a:solidFill>
                    <a:schemeClr val="bg1"/>
                  </a:solidFill>
                  <a:latin typeface="微软雅黑" panose="020B0503020204020204" charset="-122"/>
                  <a:ea typeface="微软雅黑" panose="020B0503020204020204" charset="-122"/>
                </a:rPr>
                <a:t>效果案例</a:t>
              </a:r>
              <a:endParaRPr lang="zh-CN" altLang="en-US" sz="1400" b="1" spc="100" dirty="0">
                <a:solidFill>
                  <a:schemeClr val="bg1"/>
                </a:solidFill>
                <a:latin typeface="微软雅黑" panose="020B0503020204020204" charset="-122"/>
                <a:ea typeface="微软雅黑" panose="020B0503020204020204" charset="-122"/>
              </a:endParaRPr>
            </a:p>
          </p:txBody>
        </p:sp>
      </p:grpSp>
      <p:sp>
        <p:nvSpPr>
          <p:cNvPr id="65" name="矩形: 圆角 24"/>
          <p:cNvSpPr/>
          <p:nvPr/>
        </p:nvSpPr>
        <p:spPr>
          <a:xfrm>
            <a:off x="7073036" y="2952707"/>
            <a:ext cx="4254259" cy="3109447"/>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1524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lang="zh-CN" altLang="en-US" sz="900" dirty="0">
              <a:latin typeface="微软雅黑" panose="020B0503020204020204" charset="-122"/>
              <a:ea typeface="微软雅黑" panose="020B0503020204020204" charset="-122"/>
            </a:endParaRPr>
          </a:p>
        </p:txBody>
      </p:sp>
      <p:pic>
        <p:nvPicPr>
          <p:cNvPr id="66" name="图片 65" descr="Email"/>
          <p:cNvPicPr>
            <a:picLocks noChangeAspect="1"/>
          </p:cNvPicPr>
          <p:nvPr>
            <p:custDataLst>
              <p:tags r:id="rId20"/>
            </p:custDataLst>
          </p:nvPr>
        </p:nvPicPr>
        <p:blipFill>
          <a:blip r:embed="rId21"/>
          <a:stretch>
            <a:fillRect/>
          </a:stretch>
        </p:blipFill>
        <p:spPr>
          <a:xfrm>
            <a:off x="968074" y="2348714"/>
            <a:ext cx="321310" cy="321310"/>
          </a:xfrm>
          <a:prstGeom prst="rect">
            <a:avLst/>
          </a:prstGeom>
        </p:spPr>
      </p:pic>
      <p:sp>
        <p:nvSpPr>
          <p:cNvPr id="15" name="文本框 14"/>
          <p:cNvSpPr txBox="1"/>
          <p:nvPr>
            <p:custDataLst>
              <p:tags r:id="rId22"/>
            </p:custDataLst>
          </p:nvPr>
        </p:nvSpPr>
        <p:spPr>
          <a:xfrm>
            <a:off x="885207" y="1802589"/>
            <a:ext cx="487045" cy="398780"/>
          </a:xfrm>
          <a:prstGeom prst="rect">
            <a:avLst/>
          </a:prstGeom>
          <a:noFill/>
        </p:spPr>
        <p:txBody>
          <a:bodyPr wrap="square" rtlCol="0">
            <a:spAutoFit/>
          </a:bodyPr>
          <a:lstStyle/>
          <a:p>
            <a:pPr algn="ctr"/>
            <a:r>
              <a:rPr lang="zh-CN" altLang="en-US" sz="1000" dirty="0">
                <a:solidFill>
                  <a:schemeClr val="tx1">
                    <a:lumMod val="85000"/>
                    <a:lumOff val="15000"/>
                  </a:schemeClr>
                </a:solidFill>
                <a:latin typeface="微软雅黑" panose="020B0503020204020204" charset="-122"/>
                <a:ea typeface="微软雅黑" panose="020B0503020204020204" charset="-122"/>
              </a:rPr>
              <a:t>邮件数据</a:t>
            </a:r>
            <a:endParaRPr lang="zh-CN" altLang="en-US" sz="1000" dirty="0">
              <a:solidFill>
                <a:schemeClr val="tx1">
                  <a:lumMod val="85000"/>
                  <a:lumOff val="15000"/>
                </a:schemeClr>
              </a:solidFill>
              <a:latin typeface="微软雅黑" panose="020B0503020204020204" charset="-122"/>
              <a:ea typeface="微软雅黑" panose="020B0503020204020204" charset="-122"/>
            </a:endParaRPr>
          </a:p>
        </p:txBody>
      </p:sp>
      <p:grpSp>
        <p:nvGrpSpPr>
          <p:cNvPr id="80" name="组合 79"/>
          <p:cNvGrpSpPr/>
          <p:nvPr/>
        </p:nvGrpSpPr>
        <p:grpSpPr>
          <a:xfrm>
            <a:off x="4262965" y="1327950"/>
            <a:ext cx="2202730" cy="2737795"/>
            <a:chOff x="3945754" y="1755615"/>
            <a:chExt cx="2631636" cy="2310130"/>
          </a:xfrm>
        </p:grpSpPr>
        <p:sp>
          <p:nvSpPr>
            <p:cNvPr id="81" name="圆角矩形 69"/>
            <p:cNvSpPr/>
            <p:nvPr>
              <p:custDataLst>
                <p:tags r:id="rId23"/>
              </p:custDataLst>
            </p:nvPr>
          </p:nvSpPr>
          <p:spPr>
            <a:xfrm>
              <a:off x="3946479" y="1755615"/>
              <a:ext cx="2630911" cy="288290"/>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950" b="1" dirty="0">
                  <a:solidFill>
                    <a:schemeClr val="tx1">
                      <a:lumMod val="85000"/>
                      <a:lumOff val="15000"/>
                    </a:schemeClr>
                  </a:solidFill>
                  <a:latin typeface="微软雅黑" panose="020B0503020204020204" charset="-122"/>
                  <a:ea typeface="微软雅黑" panose="020B0503020204020204" charset="-122"/>
                  <a:sym typeface="+mn-ea"/>
                </a:rPr>
                <a:t>邮件内容语义理解，识别钓鱼意图</a:t>
              </a:r>
              <a:endParaRPr lang="zh-CN" altLang="en-US" sz="95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2" name="圆角矩形 70"/>
            <p:cNvSpPr/>
            <p:nvPr>
              <p:custDataLst>
                <p:tags r:id="rId24"/>
              </p:custDataLst>
            </p:nvPr>
          </p:nvSpPr>
          <p:spPr>
            <a:xfrm>
              <a:off x="3945754" y="2090895"/>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950" b="1">
                  <a:solidFill>
                    <a:schemeClr val="tx1">
                      <a:lumMod val="85000"/>
                      <a:lumOff val="15000"/>
                    </a:schemeClr>
                  </a:solidFill>
                  <a:latin typeface="微软雅黑" panose="020B0503020204020204" charset="-122"/>
                  <a:ea typeface="微软雅黑" panose="020B0503020204020204" charset="-122"/>
                  <a:sym typeface="+mn-ea"/>
                </a:rPr>
                <a:t>基于二维码的钓鱼攻击</a:t>
              </a:r>
              <a:r>
                <a:rPr lang="zh-CN" altLang="en-US" sz="950" b="1">
                  <a:solidFill>
                    <a:schemeClr val="tx1">
                      <a:lumMod val="85000"/>
                      <a:lumOff val="15000"/>
                    </a:schemeClr>
                  </a:solidFill>
                  <a:latin typeface="微软雅黑" panose="020B0503020204020204" charset="-122"/>
                  <a:ea typeface="微软雅黑" panose="020B0503020204020204" charset="-122"/>
                  <a:sym typeface="+mn-ea"/>
                </a:rPr>
                <a:t>检测研判</a:t>
              </a:r>
              <a:endParaRPr sz="95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3" name="圆角矩形 71"/>
            <p:cNvSpPr/>
            <p:nvPr>
              <p:custDataLst>
                <p:tags r:id="rId25"/>
              </p:custDataLst>
            </p:nvPr>
          </p:nvSpPr>
          <p:spPr>
            <a:xfrm>
              <a:off x="3945754" y="2425540"/>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950" b="1">
                  <a:solidFill>
                    <a:schemeClr val="tx1">
                      <a:lumMod val="85000"/>
                      <a:lumOff val="15000"/>
                    </a:schemeClr>
                  </a:solidFill>
                  <a:latin typeface="微软雅黑" panose="020B0503020204020204" charset="-122"/>
                  <a:ea typeface="微软雅黑" panose="020B0503020204020204" charset="-122"/>
                  <a:sym typeface="+mn-ea"/>
                </a:rPr>
                <a:t>基于加密附件的钓鱼攻击</a:t>
              </a:r>
              <a:r>
                <a:rPr lang="zh-CN" altLang="en-US" sz="950" b="1">
                  <a:solidFill>
                    <a:schemeClr val="tx1">
                      <a:lumMod val="85000"/>
                      <a:lumOff val="15000"/>
                    </a:schemeClr>
                  </a:solidFill>
                  <a:latin typeface="微软雅黑" panose="020B0503020204020204" charset="-122"/>
                  <a:ea typeface="微软雅黑" panose="020B0503020204020204" charset="-122"/>
                  <a:sym typeface="+mn-ea"/>
                </a:rPr>
                <a:t>检测研判</a:t>
              </a:r>
              <a:endParaRPr sz="95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4" name="圆角矩形 72"/>
            <p:cNvSpPr/>
            <p:nvPr>
              <p:custDataLst>
                <p:tags r:id="rId26"/>
              </p:custDataLst>
            </p:nvPr>
          </p:nvSpPr>
          <p:spPr>
            <a:xfrm>
              <a:off x="3945754" y="2760185"/>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950" b="1">
                  <a:solidFill>
                    <a:schemeClr val="tx1">
                      <a:lumMod val="85000"/>
                      <a:lumOff val="15000"/>
                    </a:schemeClr>
                  </a:solidFill>
                  <a:latin typeface="微软雅黑" panose="020B0503020204020204" charset="-122"/>
                  <a:ea typeface="微软雅黑" panose="020B0503020204020204" charset="-122"/>
                  <a:sym typeface="+mn-ea"/>
                </a:rPr>
                <a:t>基于网站白利用的钓鱼攻击</a:t>
              </a:r>
              <a:r>
                <a:rPr lang="zh-CN" altLang="en-US" sz="950" b="1">
                  <a:solidFill>
                    <a:schemeClr val="tx1">
                      <a:lumMod val="85000"/>
                      <a:lumOff val="15000"/>
                    </a:schemeClr>
                  </a:solidFill>
                  <a:latin typeface="微软雅黑" panose="020B0503020204020204" charset="-122"/>
                  <a:ea typeface="微软雅黑" panose="020B0503020204020204" charset="-122"/>
                  <a:sym typeface="+mn-ea"/>
                </a:rPr>
                <a:t>检测研判</a:t>
              </a:r>
              <a:endParaRPr sz="95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5" name="圆角矩形 73"/>
            <p:cNvSpPr/>
            <p:nvPr>
              <p:custDataLst>
                <p:tags r:id="rId27"/>
              </p:custDataLst>
            </p:nvPr>
          </p:nvSpPr>
          <p:spPr>
            <a:xfrm>
              <a:off x="3945754" y="3094830"/>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950" b="1">
                  <a:solidFill>
                    <a:schemeClr val="tx1">
                      <a:lumMod val="85000"/>
                      <a:lumOff val="15000"/>
                    </a:schemeClr>
                  </a:solidFill>
                  <a:latin typeface="微软雅黑" panose="020B0503020204020204" charset="-122"/>
                  <a:ea typeface="微软雅黑" panose="020B0503020204020204" charset="-122"/>
                  <a:sym typeface="+mn-ea"/>
                </a:rPr>
                <a:t>基于文本</a:t>
              </a:r>
              <a:r>
                <a:rPr lang="en-US" altLang="zh-CN" sz="950" b="1">
                  <a:solidFill>
                    <a:schemeClr val="tx1">
                      <a:lumMod val="85000"/>
                      <a:lumOff val="15000"/>
                    </a:schemeClr>
                  </a:solidFill>
                  <a:latin typeface="微软雅黑" panose="020B0503020204020204" charset="-122"/>
                  <a:ea typeface="微软雅黑" panose="020B0503020204020204" charset="-122"/>
                  <a:sym typeface="+mn-ea"/>
                </a:rPr>
                <a:t>+</a:t>
              </a:r>
              <a:r>
                <a:rPr lang="zh-CN" altLang="en-US" sz="950" b="1">
                  <a:solidFill>
                    <a:schemeClr val="tx1">
                      <a:lumMod val="85000"/>
                      <a:lumOff val="15000"/>
                    </a:schemeClr>
                  </a:solidFill>
                  <a:latin typeface="微软雅黑" panose="020B0503020204020204" charset="-122"/>
                  <a:ea typeface="微软雅黑" panose="020B0503020204020204" charset="-122"/>
                  <a:sym typeface="+mn-ea"/>
                </a:rPr>
                <a:t>图片的钓鱼攻击检测研判</a:t>
              </a:r>
              <a:endParaRPr lang="zh-CN" altLang="en-US" sz="95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6" name="圆角矩形 74"/>
            <p:cNvSpPr/>
            <p:nvPr>
              <p:custDataLst>
                <p:tags r:id="rId28"/>
              </p:custDataLst>
            </p:nvPr>
          </p:nvSpPr>
          <p:spPr>
            <a:xfrm>
              <a:off x="3946479" y="3443445"/>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950" b="1">
                  <a:solidFill>
                    <a:schemeClr val="tx1">
                      <a:lumMod val="85000"/>
                      <a:lumOff val="15000"/>
                    </a:schemeClr>
                  </a:solidFill>
                  <a:latin typeface="微软雅黑" panose="020B0503020204020204" charset="-122"/>
                  <a:ea typeface="微软雅黑" panose="020B0503020204020204" charset="-122"/>
                  <a:sym typeface="+mn-ea"/>
                </a:rPr>
                <a:t>钓鱼事件详细解读与报告生成</a:t>
              </a:r>
              <a:endParaRPr lang="zh-CN" altLang="en-US" sz="95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88" name="圆角矩形 75"/>
            <p:cNvSpPr/>
            <p:nvPr>
              <p:custDataLst>
                <p:tags r:id="rId29"/>
              </p:custDataLst>
            </p:nvPr>
          </p:nvSpPr>
          <p:spPr>
            <a:xfrm>
              <a:off x="3946479" y="3778090"/>
              <a:ext cx="2630911" cy="287655"/>
            </a:xfrm>
            <a:prstGeom prst="roundRect">
              <a:avLst/>
            </a:prstGeom>
            <a:solidFill>
              <a:srgbClr val="FCFDFE"/>
            </a:solidFill>
            <a:ln w="6350">
              <a:gradFill>
                <a:gsLst>
                  <a:gs pos="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950" b="1" dirty="0">
                  <a:solidFill>
                    <a:schemeClr val="tx1">
                      <a:lumMod val="85000"/>
                      <a:lumOff val="15000"/>
                    </a:schemeClr>
                  </a:solidFill>
                  <a:latin typeface="微软雅黑" panose="020B0503020204020204" charset="-122"/>
                  <a:ea typeface="微软雅黑" panose="020B0503020204020204" charset="-122"/>
                  <a:sym typeface="+mn-ea"/>
                </a:rPr>
                <a:t>钓鱼攻击自动处置闭环（拦截、提醒）</a:t>
              </a:r>
              <a:endParaRPr lang="zh-CN" altLang="en-US" sz="950" b="1" dirty="0">
                <a:solidFill>
                  <a:schemeClr val="tx1">
                    <a:lumMod val="85000"/>
                    <a:lumOff val="15000"/>
                  </a:schemeClr>
                </a:solidFill>
                <a:latin typeface="微软雅黑" panose="020B0503020204020204" charset="-122"/>
                <a:ea typeface="微软雅黑" panose="020B0503020204020204" charset="-122"/>
                <a:sym typeface="+mn-ea"/>
              </a:endParaRPr>
            </a:p>
          </p:txBody>
        </p:sp>
      </p:grpSp>
      <p:cxnSp>
        <p:nvCxnSpPr>
          <p:cNvPr id="89" name="直接箭头连接符 88"/>
          <p:cNvCxnSpPr/>
          <p:nvPr>
            <p:custDataLst>
              <p:tags r:id="rId30"/>
            </p:custDataLst>
          </p:nvPr>
        </p:nvCxnSpPr>
        <p:spPr>
          <a:xfrm>
            <a:off x="1289384" y="2518492"/>
            <a:ext cx="252000" cy="0"/>
          </a:xfrm>
          <a:prstGeom prst="straightConnector1">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graphicFrame>
        <p:nvGraphicFramePr>
          <p:cNvPr id="92" name="表格 91"/>
          <p:cNvGraphicFramePr/>
          <p:nvPr>
            <p:custDataLst>
              <p:tags r:id="rId31"/>
            </p:custDataLst>
          </p:nvPr>
        </p:nvGraphicFramePr>
        <p:xfrm>
          <a:off x="7247223" y="3084713"/>
          <a:ext cx="3905885" cy="2845435"/>
        </p:xfrm>
        <a:graphic>
          <a:graphicData uri="http://schemas.openxmlformats.org/drawingml/2006/table">
            <a:tbl>
              <a:tblPr firstRow="1" bandRow="1">
                <a:tableStyleId>{5C22544A-7EE6-4342-B048-85BDC9FD1C3A}</a:tableStyleId>
              </a:tblPr>
              <a:tblGrid>
                <a:gridCol w="650875"/>
                <a:gridCol w="3255010"/>
              </a:tblGrid>
              <a:tr h="266700">
                <a:tc>
                  <a:txBody>
                    <a:bodyPr/>
                    <a:lstStyle/>
                    <a:p>
                      <a:pPr algn="ctr">
                        <a:buNone/>
                      </a:pPr>
                      <a:r>
                        <a:rPr lang="zh-CN" altLang="en-US" sz="900" dirty="0">
                          <a:latin typeface="微软雅黑" panose="020B0503020204020204" charset="-122"/>
                          <a:ea typeface="微软雅黑" panose="020B0503020204020204" charset="-122"/>
                        </a:rPr>
                        <a:t>用户</a:t>
                      </a:r>
                      <a:endParaRPr lang="zh-CN" altLang="en-US" sz="900" dirty="0">
                        <a:latin typeface="微软雅黑" panose="020B0503020204020204" charset="-122"/>
                        <a:ea typeface="微软雅黑" panose="020B0503020204020204" charset="-122"/>
                      </a:endParaRPr>
                    </a:p>
                  </a:txBody>
                  <a:tcPr marL="71073" marR="71073" marT="35537" marB="35537" anchor="ctr">
                    <a:solidFill>
                      <a:srgbClr val="184199"/>
                    </a:solidFill>
                  </a:tcPr>
                </a:tc>
                <a:tc>
                  <a:txBody>
                    <a:bodyPr/>
                    <a:lstStyle/>
                    <a:p>
                      <a:pPr algn="ctr">
                        <a:buNone/>
                      </a:pPr>
                      <a:r>
                        <a:rPr lang="zh-CN" altLang="en-US" sz="900" dirty="0">
                          <a:latin typeface="微软雅黑" panose="020B0503020204020204" charset="-122"/>
                          <a:ea typeface="微软雅黑" panose="020B0503020204020204" charset="-122"/>
                        </a:rPr>
                        <a:t>情况说明</a:t>
                      </a:r>
                      <a:endParaRPr lang="zh-CN" altLang="en-US" sz="900" dirty="0">
                        <a:latin typeface="微软雅黑" panose="020B0503020204020204" charset="-122"/>
                        <a:ea typeface="微软雅黑" panose="020B0503020204020204" charset="-122"/>
                      </a:endParaRPr>
                    </a:p>
                  </a:txBody>
                  <a:tcPr marL="71073" marR="71073" marT="35537" marB="35537" anchor="ctr">
                    <a:solidFill>
                      <a:srgbClr val="184199"/>
                    </a:solidFill>
                  </a:tcPr>
                </a:tc>
              </a:tr>
              <a:tr h="788035">
                <a:tc>
                  <a:txBody>
                    <a:bodyPr/>
                    <a:lstStyle/>
                    <a:p>
                      <a:pPr algn="ctr">
                        <a:buNone/>
                      </a:pPr>
                      <a:r>
                        <a:rPr lang="zh-CN" altLang="en-US" sz="900">
                          <a:latin typeface="微软雅黑" panose="020B0503020204020204" charset="-122"/>
                          <a:ea typeface="微软雅黑" panose="020B0503020204020204" charset="-122"/>
                        </a:rPr>
                        <a:t>用户</a:t>
                      </a:r>
                      <a:r>
                        <a:rPr lang="en-US" altLang="zh-CN" sz="900">
                          <a:latin typeface="微软雅黑" panose="020B0503020204020204" charset="-122"/>
                          <a:ea typeface="微软雅黑" panose="020B0503020204020204" charset="-122"/>
                        </a:rPr>
                        <a:t>A</a:t>
                      </a:r>
                      <a:endParaRPr lang="en-US" altLang="zh-CN" sz="900">
                        <a:latin typeface="微软雅黑" panose="020B0503020204020204" charset="-122"/>
                        <a:ea typeface="微软雅黑" panose="020B0503020204020204" charset="-122"/>
                      </a:endParaRPr>
                    </a:p>
                  </a:txBody>
                  <a:tcPr marL="71073" marR="71073" marT="35537" marB="35537" anchor="ctr">
                    <a:solidFill>
                      <a:schemeClr val="bg1">
                        <a:lumMod val="95000"/>
                      </a:schemeClr>
                    </a:solidFill>
                  </a:tcPr>
                </a:tc>
                <a:tc>
                  <a:txBody>
                    <a:bodyPr/>
                    <a:lstStyle/>
                    <a:p>
                      <a:pPr marL="171450" indent="-171450" fontAlgn="auto">
                        <a:lnSpc>
                          <a:spcPct val="120000"/>
                        </a:lnSpc>
                        <a:spcBef>
                          <a:spcPts val="500"/>
                        </a:spcBef>
                        <a:buFont typeface="Arial" panose="020B0604020202090204" pitchFamily="34" charset="0"/>
                        <a:buChar char="•"/>
                      </a:pPr>
                      <a:r>
                        <a:rPr lang="zh-CN" altLang="en-US" sz="900" dirty="0">
                          <a:latin typeface="微软雅黑" panose="020B0503020204020204" charset="-122"/>
                          <a:ea typeface="微软雅黑" panose="020B0503020204020204" charset="-122"/>
                        </a:rPr>
                        <a:t>7月24日和25日，共计检测6303封邮件，钓鱼检出168封，经人工核实</a:t>
                      </a:r>
                      <a:r>
                        <a:rPr lang="zh-CN" altLang="en-US" sz="900" b="1" dirty="0">
                          <a:solidFill>
                            <a:srgbClr val="0D57CF"/>
                          </a:solidFill>
                          <a:latin typeface="微软雅黑" panose="020B0503020204020204" charset="-122"/>
                          <a:ea typeface="微软雅黑" panose="020B0503020204020204" charset="-122"/>
                        </a:rPr>
                        <a:t>精准率98.21%</a:t>
                      </a:r>
                      <a:endParaRPr lang="zh-CN" altLang="en-US" sz="900" dirty="0">
                        <a:solidFill>
                          <a:srgbClr val="0D57CF"/>
                        </a:solidFill>
                        <a:latin typeface="微软雅黑" panose="020B0503020204020204" charset="-122"/>
                        <a:ea typeface="微软雅黑" panose="020B0503020204020204" charset="-122"/>
                      </a:endParaRPr>
                    </a:p>
                    <a:p>
                      <a:pPr marL="171450" indent="-171450" fontAlgn="auto">
                        <a:lnSpc>
                          <a:spcPct val="120000"/>
                        </a:lnSpc>
                        <a:spcBef>
                          <a:spcPts val="500"/>
                        </a:spcBef>
                        <a:buFont typeface="Arial" panose="020B0604020202090204" pitchFamily="34" charset="0"/>
                        <a:buChar char="•"/>
                      </a:pPr>
                      <a:r>
                        <a:rPr lang="en-US" altLang="zh-CN" sz="900" dirty="0">
                          <a:latin typeface="微软雅黑" panose="020B0503020204020204" charset="-122"/>
                          <a:ea typeface="微软雅黑" panose="020B0503020204020204" charset="-122"/>
                          <a:sym typeface="+mn-ea"/>
                        </a:rPr>
                        <a:t>7</a:t>
                      </a:r>
                      <a:r>
                        <a:rPr lang="zh-CN" altLang="en-US" sz="900" dirty="0">
                          <a:latin typeface="微软雅黑" panose="020B0503020204020204" charset="-122"/>
                          <a:ea typeface="微软雅黑" panose="020B0503020204020204" charset="-122"/>
                          <a:sym typeface="+mn-ea"/>
                        </a:rPr>
                        <a:t>月29日</a:t>
                      </a:r>
                      <a:r>
                        <a:rPr lang="zh-CN" altLang="en-US" sz="900" b="1" dirty="0">
                          <a:solidFill>
                            <a:srgbClr val="0D57CF"/>
                          </a:solidFill>
                          <a:latin typeface="微软雅黑" panose="020B0503020204020204" charset="-122"/>
                          <a:ea typeface="微软雅黑" panose="020B0503020204020204" charset="-122"/>
                          <a:sym typeface="+mn-ea"/>
                        </a:rPr>
                        <a:t>检出6封攻击队钓鱼邮件</a:t>
                      </a:r>
                      <a:endParaRPr lang="zh-CN" altLang="en-US" sz="900" dirty="0">
                        <a:solidFill>
                          <a:srgbClr val="0D57CF"/>
                        </a:solidFill>
                        <a:latin typeface="微软雅黑" panose="020B0503020204020204" charset="-122"/>
                        <a:ea typeface="微软雅黑" panose="020B0503020204020204" charset="-122"/>
                      </a:endParaRPr>
                    </a:p>
                  </a:txBody>
                  <a:tcPr marL="71073" marR="71073" marT="35537" marB="35537" anchor="ctr">
                    <a:solidFill>
                      <a:schemeClr val="bg1">
                        <a:lumMod val="95000"/>
                      </a:schemeClr>
                    </a:solidFill>
                  </a:tcPr>
                </a:tc>
              </a:tr>
              <a:tr h="789305">
                <a:tc>
                  <a:txBody>
                    <a:bodyPr/>
                    <a:lstStyle/>
                    <a:p>
                      <a:pPr algn="ctr">
                        <a:buNone/>
                      </a:pPr>
                      <a:r>
                        <a:rPr lang="zh-CN" altLang="en-US" sz="900">
                          <a:latin typeface="微软雅黑" panose="020B0503020204020204" charset="-122"/>
                          <a:ea typeface="微软雅黑" panose="020B0503020204020204" charset="-122"/>
                        </a:rPr>
                        <a:t>用户</a:t>
                      </a:r>
                      <a:r>
                        <a:rPr lang="en-US" altLang="zh-CN" sz="900">
                          <a:latin typeface="微软雅黑" panose="020B0503020204020204" charset="-122"/>
                          <a:ea typeface="微软雅黑" panose="020B0503020204020204" charset="-122"/>
                        </a:rPr>
                        <a:t>B</a:t>
                      </a:r>
                      <a:endParaRPr lang="en-US" altLang="zh-CN" sz="900">
                        <a:latin typeface="微软雅黑" panose="020B0503020204020204" charset="-122"/>
                        <a:ea typeface="微软雅黑" panose="020B0503020204020204" charset="-122"/>
                      </a:endParaRPr>
                    </a:p>
                  </a:txBody>
                  <a:tcPr marL="71073" marR="71073" marT="35537" marB="35537" anchor="ctr">
                    <a:solidFill>
                      <a:schemeClr val="bg1">
                        <a:lumMod val="95000"/>
                      </a:schemeClr>
                    </a:solidFill>
                  </a:tcPr>
                </a:tc>
                <a:tc>
                  <a:txBody>
                    <a:bodyPr/>
                    <a:lstStyle/>
                    <a:p>
                      <a:pPr marL="171450" indent="-171450" fontAlgn="auto">
                        <a:lnSpc>
                          <a:spcPct val="120000"/>
                        </a:lnSpc>
                        <a:spcBef>
                          <a:spcPts val="500"/>
                        </a:spcBef>
                        <a:buFont typeface="Arial" panose="020B0604020202090204" pitchFamily="34" charset="0"/>
                        <a:buChar char="•"/>
                      </a:pPr>
                      <a:r>
                        <a:rPr lang="zh-CN" altLang="en-US" sz="900" dirty="0">
                          <a:latin typeface="微软雅黑" panose="020B0503020204020204" charset="-122"/>
                          <a:ea typeface="微软雅黑" panose="020B0503020204020204" charset="-122"/>
                          <a:sym typeface="+mn-ea"/>
                        </a:rPr>
                        <a:t>7月26日，共计检测101837封邮件，钓鱼检出304封，经人工核实</a:t>
                      </a:r>
                      <a:r>
                        <a:rPr lang="zh-CN" altLang="en-US" sz="900" b="1" dirty="0">
                          <a:solidFill>
                            <a:srgbClr val="0D57CF"/>
                          </a:solidFill>
                          <a:latin typeface="微软雅黑" panose="020B0503020204020204" charset="-122"/>
                          <a:ea typeface="微软雅黑" panose="020B0503020204020204" charset="-122"/>
                          <a:sym typeface="+mn-ea"/>
                        </a:rPr>
                        <a:t>精确率96.38%</a:t>
                      </a:r>
                      <a:endParaRPr lang="zh-CN" altLang="en-US" sz="900" dirty="0">
                        <a:solidFill>
                          <a:srgbClr val="0D57CF"/>
                        </a:solidFill>
                        <a:latin typeface="微软雅黑" panose="020B0503020204020204" charset="-122"/>
                        <a:ea typeface="微软雅黑" panose="020B0503020204020204" charset="-122"/>
                        <a:sym typeface="+mn-ea"/>
                      </a:endParaRPr>
                    </a:p>
                    <a:p>
                      <a:pPr marL="171450" indent="-171450" fontAlgn="auto">
                        <a:lnSpc>
                          <a:spcPct val="120000"/>
                        </a:lnSpc>
                        <a:spcBef>
                          <a:spcPts val="500"/>
                        </a:spcBef>
                        <a:buFont typeface="Arial" panose="020B0604020202090204" pitchFamily="34" charset="0"/>
                        <a:buChar char="•"/>
                      </a:pPr>
                      <a:r>
                        <a:rPr lang="zh-CN" altLang="en-US" sz="900" b="1" dirty="0">
                          <a:solidFill>
                            <a:srgbClr val="0D57CF"/>
                          </a:solidFill>
                          <a:latin typeface="微软雅黑" panose="020B0503020204020204" charset="-122"/>
                          <a:ea typeface="微软雅黑" panose="020B0503020204020204" charset="-122"/>
                          <a:sym typeface="+mn-ea"/>
                        </a:rPr>
                        <a:t>未发现漏报，</a:t>
                      </a:r>
                      <a:r>
                        <a:rPr lang="zh-CN" altLang="en-US" sz="900" dirty="0">
                          <a:latin typeface="微软雅黑" panose="020B0503020204020204" charset="-122"/>
                          <a:ea typeface="微软雅黑" panose="020B0503020204020204" charset="-122"/>
                          <a:sym typeface="+mn-ea"/>
                        </a:rPr>
                        <a:t>对比现网部署的邮件安全网关</a:t>
                      </a:r>
                      <a:r>
                        <a:rPr lang="zh-CN" altLang="en-US" sz="900" b="1" dirty="0">
                          <a:solidFill>
                            <a:srgbClr val="0D57CF"/>
                          </a:solidFill>
                          <a:latin typeface="微软雅黑" panose="020B0503020204020204" charset="-122"/>
                          <a:ea typeface="微软雅黑" panose="020B0503020204020204" charset="-122"/>
                          <a:sym typeface="+mn-ea"/>
                        </a:rPr>
                        <a:t>独报55封</a:t>
                      </a:r>
                      <a:endParaRPr lang="zh-CN" altLang="en-US" sz="900" dirty="0">
                        <a:solidFill>
                          <a:srgbClr val="0D57CF"/>
                        </a:solidFill>
                        <a:latin typeface="微软雅黑" panose="020B0503020204020204" charset="-122"/>
                        <a:ea typeface="微软雅黑" panose="020B0503020204020204" charset="-122"/>
                        <a:sym typeface="+mn-ea"/>
                      </a:endParaRPr>
                    </a:p>
                  </a:txBody>
                  <a:tcPr marL="71073" marR="71073" marT="35537" marB="35537" anchor="ctr">
                    <a:solidFill>
                      <a:schemeClr val="bg1">
                        <a:lumMod val="95000"/>
                      </a:schemeClr>
                    </a:solidFill>
                  </a:tcPr>
                </a:tc>
              </a:tr>
              <a:tr h="1001395">
                <a:tc>
                  <a:txBody>
                    <a:bodyPr/>
                    <a:lstStyle/>
                    <a:p>
                      <a:pPr algn="ctr">
                        <a:buNone/>
                      </a:pPr>
                      <a:r>
                        <a:rPr lang="zh-CN" altLang="en-US" sz="900">
                          <a:latin typeface="微软雅黑" panose="020B0503020204020204" charset="-122"/>
                          <a:ea typeface="微软雅黑" panose="020B0503020204020204" charset="-122"/>
                        </a:rPr>
                        <a:t>用户</a:t>
                      </a:r>
                      <a:r>
                        <a:rPr lang="en-US" altLang="zh-CN" sz="900">
                          <a:latin typeface="微软雅黑" panose="020B0503020204020204" charset="-122"/>
                          <a:ea typeface="微软雅黑" panose="020B0503020204020204" charset="-122"/>
                        </a:rPr>
                        <a:t>C</a:t>
                      </a:r>
                      <a:endParaRPr lang="en-US" altLang="zh-CN" sz="900">
                        <a:latin typeface="微软雅黑" panose="020B0503020204020204" charset="-122"/>
                        <a:ea typeface="微软雅黑" panose="020B0503020204020204" charset="-122"/>
                      </a:endParaRPr>
                    </a:p>
                  </a:txBody>
                  <a:tcPr marL="71073" marR="71073" marT="35537" marB="35537" anchor="ctr">
                    <a:solidFill>
                      <a:schemeClr val="bg1">
                        <a:lumMod val="95000"/>
                      </a:schemeClr>
                    </a:solidFill>
                  </a:tcPr>
                </a:tc>
                <a:tc>
                  <a:txBody>
                    <a:bodyPr/>
                    <a:lstStyle/>
                    <a:p>
                      <a:pPr marL="171450" indent="-171450" fontAlgn="auto">
                        <a:lnSpc>
                          <a:spcPct val="120000"/>
                        </a:lnSpc>
                        <a:spcBef>
                          <a:spcPts val="500"/>
                        </a:spcBef>
                        <a:buFont typeface="Arial" panose="020B0604020202090204" pitchFamily="34" charset="0"/>
                        <a:buChar char="•"/>
                      </a:pPr>
                      <a:r>
                        <a:rPr lang="zh-CN" altLang="en-US" sz="900" dirty="0">
                          <a:latin typeface="微软雅黑" panose="020B0503020204020204" charset="-122"/>
                          <a:ea typeface="微软雅黑" panose="020B0503020204020204" charset="-122"/>
                          <a:sym typeface="+mn-ea"/>
                        </a:rPr>
                        <a:t>日均分析邮件15w封，</a:t>
                      </a:r>
                      <a:r>
                        <a:rPr lang="zh-CN" altLang="en-US" sz="900" b="1" dirty="0">
                          <a:solidFill>
                            <a:srgbClr val="0D57CF"/>
                          </a:solidFill>
                          <a:latin typeface="微软雅黑" panose="020B0503020204020204" charset="-122"/>
                          <a:ea typeface="微软雅黑" panose="020B0503020204020204" charset="-122"/>
                          <a:sym typeface="+mn-ea"/>
                        </a:rPr>
                        <a:t>钓鱼检出2.4W+</a:t>
                      </a:r>
                      <a:r>
                        <a:rPr lang="zh-CN" altLang="en-US" sz="900" dirty="0">
                          <a:latin typeface="微软雅黑" panose="020B0503020204020204" charset="-122"/>
                          <a:ea typeface="微软雅黑" panose="020B0503020204020204" charset="-122"/>
                          <a:sym typeface="+mn-ea"/>
                        </a:rPr>
                        <a:t>，有效</a:t>
                      </a:r>
                      <a:r>
                        <a:rPr lang="zh-CN" altLang="en-US" sz="900" b="1" dirty="0">
                          <a:solidFill>
                            <a:srgbClr val="0D57CF"/>
                          </a:solidFill>
                          <a:latin typeface="微软雅黑" panose="020B0503020204020204" charset="-122"/>
                          <a:ea typeface="微软雅黑" panose="020B0503020204020204" charset="-122"/>
                          <a:sym typeface="+mn-ea"/>
                        </a:rPr>
                        <a:t>减少40%+</a:t>
                      </a:r>
                      <a:r>
                        <a:rPr lang="zh-CN" altLang="en-US" sz="900" dirty="0">
                          <a:latin typeface="微软雅黑" panose="020B0503020204020204" charset="-122"/>
                          <a:ea typeface="微软雅黑" panose="020B0503020204020204" charset="-122"/>
                          <a:sym typeface="+mn-ea"/>
                        </a:rPr>
                        <a:t>人工审核工作量，</a:t>
                      </a:r>
                      <a:r>
                        <a:rPr lang="zh-CN" altLang="en-US" sz="900" b="1" dirty="0">
                          <a:solidFill>
                            <a:srgbClr val="0D57CF"/>
                          </a:solidFill>
                          <a:latin typeface="微软雅黑" panose="020B0503020204020204" charset="-122"/>
                          <a:ea typeface="微软雅黑" panose="020B0503020204020204" charset="-122"/>
                          <a:sym typeface="+mn-ea"/>
                        </a:rPr>
                        <a:t>平均精准率</a:t>
                      </a:r>
                      <a:r>
                        <a:rPr lang="en-US" altLang="zh-CN" sz="900" b="1" dirty="0">
                          <a:solidFill>
                            <a:srgbClr val="0D57CF"/>
                          </a:solidFill>
                          <a:latin typeface="微软雅黑" panose="020B0503020204020204" charset="-122"/>
                          <a:ea typeface="微软雅黑" panose="020B0503020204020204" charset="-122"/>
                          <a:sym typeface="+mn-ea"/>
                        </a:rPr>
                        <a:t>97%</a:t>
                      </a:r>
                      <a:endParaRPr lang="zh-CN" altLang="en-US" sz="900" b="1" dirty="0">
                        <a:solidFill>
                          <a:srgbClr val="0D57CF"/>
                        </a:solidFill>
                        <a:latin typeface="微软雅黑" panose="020B0503020204020204" charset="-122"/>
                        <a:ea typeface="微软雅黑" panose="020B0503020204020204" charset="-122"/>
                        <a:sym typeface="+mn-ea"/>
                      </a:endParaRPr>
                    </a:p>
                    <a:p>
                      <a:pPr marL="171450" indent="-171450" fontAlgn="auto">
                        <a:lnSpc>
                          <a:spcPct val="120000"/>
                        </a:lnSpc>
                        <a:spcBef>
                          <a:spcPts val="500"/>
                        </a:spcBef>
                        <a:buFont typeface="Arial" panose="020B0604020202090204" pitchFamily="34" charset="0"/>
                        <a:buChar char="•"/>
                      </a:pPr>
                      <a:r>
                        <a:rPr lang="zh-CN" altLang="en-US" sz="900" dirty="0">
                          <a:latin typeface="微软雅黑" panose="020B0503020204020204" charset="-122"/>
                          <a:ea typeface="微软雅黑" panose="020B0503020204020204" charset="-122"/>
                          <a:sym typeface="+mn-ea"/>
                        </a:rPr>
                        <a:t>检出钓鱼形式丰富，</a:t>
                      </a:r>
                      <a:r>
                        <a:rPr lang="zh-CN" altLang="en-US" sz="900" b="1" dirty="0">
                          <a:solidFill>
                            <a:srgbClr val="0D57CF"/>
                          </a:solidFill>
                          <a:latin typeface="微软雅黑" panose="020B0503020204020204" charset="-122"/>
                          <a:ea typeface="微软雅黑" panose="020B0503020204020204" charset="-122"/>
                          <a:sym typeface="+mn-ea"/>
                        </a:rPr>
                        <a:t>附件二维码</a:t>
                      </a:r>
                      <a:r>
                        <a:rPr lang="zh-CN" altLang="en-US" sz="900" dirty="0">
                          <a:latin typeface="微软雅黑" panose="020B0503020204020204" charset="-122"/>
                          <a:ea typeface="微软雅黑" panose="020B0503020204020204" charset="-122"/>
                          <a:sym typeface="+mn-ea"/>
                        </a:rPr>
                        <a:t>（福利政策、综合津贴主题）、</a:t>
                      </a:r>
                      <a:r>
                        <a:rPr lang="zh-CN" altLang="en-US" sz="900" b="1" dirty="0">
                          <a:solidFill>
                            <a:srgbClr val="0D57CF"/>
                          </a:solidFill>
                          <a:latin typeface="微软雅黑" panose="020B0503020204020204" charset="-122"/>
                          <a:ea typeface="微软雅黑" panose="020B0503020204020204" charset="-122"/>
                          <a:sym typeface="+mn-ea"/>
                        </a:rPr>
                        <a:t>html/shtml附件</a:t>
                      </a:r>
                      <a:r>
                        <a:rPr lang="zh-CN" altLang="en-US" sz="900" dirty="0">
                          <a:latin typeface="微软雅黑" panose="020B0503020204020204" charset="-122"/>
                          <a:ea typeface="微软雅黑" panose="020B0503020204020204" charset="-122"/>
                          <a:sym typeface="+mn-ea"/>
                        </a:rPr>
                        <a:t>（电子发票）等</a:t>
                      </a:r>
                      <a:endParaRPr lang="zh-CN" altLang="en-US" sz="900" dirty="0">
                        <a:latin typeface="微软雅黑" panose="020B0503020204020204" charset="-122"/>
                        <a:ea typeface="微软雅黑" panose="020B0503020204020204" charset="-122"/>
                        <a:sym typeface="+mn-ea"/>
                      </a:endParaRPr>
                    </a:p>
                  </a:txBody>
                  <a:tcPr marL="71073" marR="71073" marT="35537" marB="35537" anchor="ctr">
                    <a:solidFill>
                      <a:schemeClr val="bg1">
                        <a:lumMod val="95000"/>
                      </a:schemeClr>
                    </a:solidFill>
                  </a:tcPr>
                </a:tc>
              </a:tr>
            </a:tbl>
          </a:graphicData>
        </a:graphic>
      </p:graphicFrame>
      <p:grpSp>
        <p:nvGrpSpPr>
          <p:cNvPr id="3" name="组合 2"/>
          <p:cNvGrpSpPr/>
          <p:nvPr/>
        </p:nvGrpSpPr>
        <p:grpSpPr>
          <a:xfrm>
            <a:off x="1185545" y="4204970"/>
            <a:ext cx="4920615" cy="1857375"/>
            <a:chOff x="1966" y="6622"/>
            <a:chExt cx="7749" cy="2925"/>
          </a:xfrm>
        </p:grpSpPr>
        <p:pic>
          <p:nvPicPr>
            <p:cNvPr id="90" name="图片 89"/>
            <p:cNvPicPr/>
            <p:nvPr>
              <p:custDataLst>
                <p:tags r:id="rId32"/>
              </p:custDataLst>
            </p:nvPr>
          </p:nvPicPr>
          <p:blipFill>
            <a:blip r:embed="rId33"/>
            <a:srcRect t="5171" r="8757"/>
            <a:stretch>
              <a:fillRect/>
            </a:stretch>
          </p:blipFill>
          <p:spPr>
            <a:xfrm>
              <a:off x="1966" y="6622"/>
              <a:ext cx="3943" cy="2925"/>
            </a:xfrm>
            <a:prstGeom prst="rect">
              <a:avLst/>
            </a:prstGeom>
            <a:noFill/>
            <a:ln w="6350">
              <a:solidFill>
                <a:schemeClr val="bg1">
                  <a:lumMod val="85000"/>
                </a:schemeClr>
              </a:solidFill>
            </a:ln>
            <a:effectLst/>
          </p:spPr>
        </p:pic>
        <p:pic>
          <p:nvPicPr>
            <p:cNvPr id="2" name="图片 1"/>
            <p:cNvPicPr>
              <a:picLocks noChangeAspect="1"/>
            </p:cNvPicPr>
            <p:nvPr/>
          </p:nvPicPr>
          <p:blipFill>
            <a:blip r:embed="rId34"/>
            <a:srcRect l="2408" t="17838"/>
            <a:stretch>
              <a:fillRect/>
            </a:stretch>
          </p:blipFill>
          <p:spPr>
            <a:xfrm>
              <a:off x="4863" y="6623"/>
              <a:ext cx="4853" cy="2924"/>
            </a:xfrm>
            <a:prstGeom prst="rect">
              <a:avLst/>
            </a:prstGeom>
            <a:ln w="6350">
              <a:solidFill>
                <a:schemeClr val="bg1">
                  <a:lumMod val="85000"/>
                </a:schemeClr>
              </a:solidFill>
            </a:ln>
          </p:spPr>
        </p:pic>
      </p:gr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文本框 137"/>
          <p:cNvSpPr txBox="1"/>
          <p:nvPr/>
        </p:nvSpPr>
        <p:spPr>
          <a:xfrm>
            <a:off x="500380" y="212725"/>
            <a:ext cx="9031605" cy="491490"/>
          </a:xfrm>
          <a:prstGeom prst="rect">
            <a:avLst/>
          </a:prstGeom>
          <a:noFill/>
        </p:spPr>
        <p:txBody>
          <a:bodyPr wrap="square" rtlCol="0">
            <a:spAutoFit/>
          </a:bodyPr>
          <a:lstStyle/>
          <a:p>
            <a:r>
              <a:rPr lang="zh-CN" sz="2600" b="1" dirty="0">
                <a:solidFill>
                  <a:srgbClr val="184199"/>
                </a:solidFill>
                <a:latin typeface="微软雅黑" panose="020B0503020204020204" charset="-122"/>
                <a:ea typeface="微软雅黑" panose="020B0503020204020204" charset="-122"/>
                <a:sym typeface="+mn-ea"/>
              </a:rPr>
              <a:t>应用实践（三）：大模型赋能</a:t>
            </a:r>
            <a:r>
              <a:rPr lang="zh-CN" sz="2600" b="1" dirty="0">
                <a:solidFill>
                  <a:srgbClr val="184199"/>
                </a:solidFill>
                <a:latin typeface="微软雅黑" panose="020B0503020204020204" charset="-122"/>
                <a:ea typeface="微软雅黑" panose="020B0503020204020204" charset="-122"/>
                <a:sym typeface="+mn-ea"/>
              </a:rPr>
              <a:t>威胁运营提质增效</a:t>
            </a:r>
            <a:endParaRPr lang="zh-CN" sz="2600" b="1" dirty="0">
              <a:solidFill>
                <a:srgbClr val="184199"/>
              </a:solidFill>
              <a:latin typeface="微软雅黑" panose="020B0503020204020204" charset="-122"/>
              <a:ea typeface="微软雅黑" panose="020B0503020204020204" charset="-122"/>
              <a:sym typeface="+mn-ea"/>
            </a:endParaRPr>
          </a:p>
        </p:txBody>
      </p:sp>
      <p:sp>
        <p:nvSpPr>
          <p:cNvPr id="45" name="矩形: 圆角 24"/>
          <p:cNvSpPr/>
          <p:nvPr/>
        </p:nvSpPr>
        <p:spPr>
          <a:xfrm>
            <a:off x="524001" y="1142862"/>
            <a:ext cx="11143928" cy="5263724"/>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2540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grpSp>
        <p:nvGrpSpPr>
          <p:cNvPr id="52" name="组合 51"/>
          <p:cNvGrpSpPr/>
          <p:nvPr/>
        </p:nvGrpSpPr>
        <p:grpSpPr>
          <a:xfrm>
            <a:off x="2045346" y="1485990"/>
            <a:ext cx="838200" cy="596900"/>
            <a:chOff x="4849" y="2139"/>
            <a:chExt cx="1320" cy="940"/>
          </a:xfrm>
        </p:grpSpPr>
        <p:pic>
          <p:nvPicPr>
            <p:cNvPr id="53" name="图片 52" descr="PowerShell"/>
            <p:cNvPicPr>
              <a:picLocks noChangeAspect="1"/>
            </p:cNvPicPr>
            <p:nvPr>
              <p:custDataLst>
                <p:tags r:id="rId1"/>
              </p:custDataLst>
            </p:nvPr>
          </p:nvPicPr>
          <p:blipFill>
            <a:blip r:embed="rId2"/>
            <a:stretch>
              <a:fillRect/>
            </a:stretch>
          </p:blipFill>
          <p:spPr>
            <a:xfrm>
              <a:off x="5200" y="2139"/>
              <a:ext cx="588" cy="467"/>
            </a:xfrm>
            <a:prstGeom prst="rect">
              <a:avLst/>
            </a:prstGeom>
          </p:spPr>
        </p:pic>
        <p:sp>
          <p:nvSpPr>
            <p:cNvPr id="54" name="文本框 53"/>
            <p:cNvSpPr txBox="1"/>
            <p:nvPr>
              <p:custDataLst>
                <p:tags r:id="rId3"/>
              </p:custDataLst>
            </p:nvPr>
          </p:nvSpPr>
          <p:spPr>
            <a:xfrm>
              <a:off x="4849" y="2693"/>
              <a:ext cx="1321" cy="386"/>
            </a:xfrm>
            <a:prstGeom prst="rect">
              <a:avLst/>
            </a:prstGeom>
            <a:noFill/>
          </p:spPr>
          <p:txBody>
            <a:bodyPr wrap="square" rtlCol="0">
              <a:spAutoFit/>
            </a:bodyPr>
            <a:lstStyle/>
            <a:p>
              <a:pPr algn="ctr"/>
              <a:r>
                <a:rPr lang="zh-CN" altLang="en-US" sz="1000" b="1" dirty="0">
                  <a:solidFill>
                    <a:schemeClr val="tx1">
                      <a:lumMod val="85000"/>
                      <a:lumOff val="15000"/>
                    </a:schemeClr>
                  </a:solidFill>
                  <a:latin typeface="微软雅黑" panose="020B0503020204020204" charset="-122"/>
                  <a:ea typeface="微软雅黑" panose="020B0503020204020204" charset="-122"/>
                </a:rPr>
                <a:t>外部工具</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55" name="组合 54"/>
          <p:cNvGrpSpPr/>
          <p:nvPr/>
        </p:nvGrpSpPr>
        <p:grpSpPr>
          <a:xfrm>
            <a:off x="3088016" y="1441540"/>
            <a:ext cx="836930" cy="641350"/>
            <a:chOff x="6491" y="2069"/>
            <a:chExt cx="1318" cy="1010"/>
          </a:xfrm>
        </p:grpSpPr>
        <p:pic>
          <p:nvPicPr>
            <p:cNvPr id="56" name="图片 55" descr="数据库"/>
            <p:cNvPicPr>
              <a:picLocks noChangeAspect="1"/>
            </p:cNvPicPr>
            <p:nvPr>
              <p:custDataLst>
                <p:tags r:id="rId4"/>
              </p:custDataLst>
            </p:nvPr>
          </p:nvPicPr>
          <p:blipFill>
            <a:blip r:embed="rId5"/>
            <a:stretch>
              <a:fillRect/>
            </a:stretch>
          </p:blipFill>
          <p:spPr>
            <a:xfrm>
              <a:off x="6839" y="2069"/>
              <a:ext cx="607" cy="607"/>
            </a:xfrm>
            <a:prstGeom prst="rect">
              <a:avLst/>
            </a:prstGeom>
          </p:spPr>
        </p:pic>
        <p:sp>
          <p:nvSpPr>
            <p:cNvPr id="58" name="文本框 57"/>
            <p:cNvSpPr txBox="1"/>
            <p:nvPr>
              <p:custDataLst>
                <p:tags r:id="rId6"/>
              </p:custDataLst>
            </p:nvPr>
          </p:nvSpPr>
          <p:spPr>
            <a:xfrm>
              <a:off x="6491" y="2693"/>
              <a:ext cx="1319" cy="386"/>
            </a:xfrm>
            <a:prstGeom prst="rect">
              <a:avLst/>
            </a:prstGeom>
            <a:noFill/>
          </p:spPr>
          <p:txBody>
            <a:bodyPr wrap="square" rtlCol="0">
              <a:sp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rPr>
                <a:t>向量数据库</a:t>
              </a:r>
              <a:endParaRPr lang="zh-CN" altLang="en-US" sz="1000" b="1">
                <a:solidFill>
                  <a:schemeClr val="tx1">
                    <a:lumMod val="85000"/>
                    <a:lumOff val="15000"/>
                  </a:schemeClr>
                </a:solidFill>
                <a:latin typeface="微软雅黑" panose="020B0503020204020204" charset="-122"/>
                <a:ea typeface="微软雅黑" panose="020B0503020204020204" charset="-122"/>
              </a:endParaRPr>
            </a:p>
          </p:txBody>
        </p:sp>
      </p:grpSp>
      <p:pic>
        <p:nvPicPr>
          <p:cNvPr id="59" name="图像" descr="图像"/>
          <p:cNvPicPr>
            <a:picLocks noChangeAspect="1"/>
          </p:cNvPicPr>
          <p:nvPr>
            <p:custDataLst>
              <p:tags r:id="rId7"/>
            </p:custDataLst>
          </p:nvPr>
        </p:nvPicPr>
        <p:blipFill>
          <a:blip r:embed="rId8"/>
          <a:stretch>
            <a:fillRect/>
          </a:stretch>
        </p:blipFill>
        <p:spPr>
          <a:xfrm>
            <a:off x="2765878" y="2687410"/>
            <a:ext cx="481617" cy="504579"/>
          </a:xfrm>
          <a:prstGeom prst="rect">
            <a:avLst/>
          </a:prstGeom>
          <a:ln w="12700">
            <a:miter lim="400000"/>
            <a:headEnd/>
            <a:tailEnd/>
          </a:ln>
        </p:spPr>
      </p:pic>
      <p:sp>
        <p:nvSpPr>
          <p:cNvPr id="60" name="文本框 59"/>
          <p:cNvSpPr txBox="1"/>
          <p:nvPr>
            <p:custDataLst>
              <p:tags r:id="rId9"/>
            </p:custDataLst>
          </p:nvPr>
        </p:nvSpPr>
        <p:spPr>
          <a:xfrm>
            <a:off x="2138056" y="3258029"/>
            <a:ext cx="1693545" cy="196850"/>
          </a:xfrm>
          <a:prstGeom prst="rect">
            <a:avLst/>
          </a:prstGeom>
          <a:noFill/>
          <a:ln>
            <a:noFill/>
          </a:ln>
        </p:spPr>
        <p:txBody>
          <a:bodyPr rot="0" vert="horz" wrap="square" lIns="6668" tIns="6668" rIns="6668" bIns="6668" numCol="1" spcCol="38100" anchor="ctr" anchorCtr="0">
            <a:spAutoFit/>
          </a:bodyPr>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algn="ctr" defTabSz="108585"/>
            <a:r>
              <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威胁运营大模型</a:t>
            </a:r>
            <a:endParaRPr lang="zh-CN" altLang="en-US" sz="1200" b="1"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p:txBody>
      </p:sp>
      <p:sp>
        <p:nvSpPr>
          <p:cNvPr id="64" name="圆角矩形 27"/>
          <p:cNvSpPr/>
          <p:nvPr>
            <p:custDataLst>
              <p:tags r:id="rId10"/>
            </p:custDataLst>
          </p:nvPr>
        </p:nvSpPr>
        <p:spPr>
          <a:xfrm>
            <a:off x="1460796" y="1515037"/>
            <a:ext cx="360045" cy="1865630"/>
          </a:xfrm>
          <a:prstGeom prst="roundRect">
            <a:avLst/>
          </a:prstGeom>
          <a:solidFill>
            <a:srgbClr val="58BA00">
              <a:alpha val="2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00" b="1" dirty="0">
                <a:solidFill>
                  <a:srgbClr val="58BA00"/>
                </a:solidFill>
                <a:latin typeface="微软雅黑" panose="020B0503020204020204" charset="-122"/>
                <a:ea typeface="微软雅黑" panose="020B0503020204020204" charset="-122"/>
                <a:sym typeface="+mn-ea"/>
              </a:rPr>
              <a:t>安全大模型数据底座</a:t>
            </a:r>
            <a:endParaRPr lang="zh-CN" altLang="en-US" sz="1100" b="1" dirty="0">
              <a:solidFill>
                <a:srgbClr val="58BA00"/>
              </a:solidFill>
              <a:latin typeface="微软雅黑" panose="020B0503020204020204" charset="-122"/>
              <a:ea typeface="微软雅黑" panose="020B0503020204020204" charset="-122"/>
              <a:sym typeface="+mn-ea"/>
            </a:endParaRPr>
          </a:p>
        </p:txBody>
      </p:sp>
      <p:cxnSp>
        <p:nvCxnSpPr>
          <p:cNvPr id="65" name="肘形连接符 42"/>
          <p:cNvCxnSpPr/>
          <p:nvPr>
            <p:custDataLst>
              <p:tags r:id="rId11"/>
            </p:custDataLst>
          </p:nvPr>
        </p:nvCxnSpPr>
        <p:spPr>
          <a:xfrm rot="16200000" flipV="1">
            <a:off x="2485224" y="2098542"/>
            <a:ext cx="484061" cy="521335"/>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66" name="肘形连接符 43"/>
          <p:cNvCxnSpPr/>
          <p:nvPr>
            <p:custDataLst>
              <p:tags r:id="rId12"/>
            </p:custDataLst>
          </p:nvPr>
        </p:nvCxnSpPr>
        <p:spPr>
          <a:xfrm rot="5400000" flipH="1" flipV="1">
            <a:off x="3006241" y="2098860"/>
            <a:ext cx="484061" cy="520700"/>
          </a:xfrm>
          <a:prstGeom prst="bentConnector3">
            <a:avLst>
              <a:gd name="adj1" fmla="val 50000"/>
            </a:avLst>
          </a:prstGeom>
          <a:ln>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70" name="右箭头 45"/>
          <p:cNvSpPr/>
          <p:nvPr>
            <p:custDataLst>
              <p:tags r:id="rId13"/>
            </p:custDataLst>
          </p:nvPr>
        </p:nvSpPr>
        <p:spPr>
          <a:xfrm>
            <a:off x="1809761" y="2753641"/>
            <a:ext cx="828000" cy="179705"/>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71" name="文本框 70"/>
          <p:cNvSpPr txBox="1"/>
          <p:nvPr>
            <p:custDataLst>
              <p:tags r:id="rId14"/>
            </p:custDataLst>
          </p:nvPr>
        </p:nvSpPr>
        <p:spPr>
          <a:xfrm>
            <a:off x="1760231" y="2550441"/>
            <a:ext cx="838835" cy="245110"/>
          </a:xfrm>
          <a:prstGeom prst="rect">
            <a:avLst/>
          </a:prstGeom>
          <a:noFill/>
        </p:spPr>
        <p:txBody>
          <a:bodyPr wrap="square" rtlCol="0">
            <a:spAutoFit/>
          </a:bodyPr>
          <a:lstStyle/>
          <a:p>
            <a:pPr algn="ctr"/>
            <a:r>
              <a:rPr lang="zh-CN" altLang="en-US" sz="1000">
                <a:solidFill>
                  <a:schemeClr val="tx1">
                    <a:lumMod val="85000"/>
                    <a:lumOff val="15000"/>
                  </a:schemeClr>
                </a:solidFill>
                <a:latin typeface="微软雅黑" panose="020B0503020204020204" charset="-122"/>
                <a:ea typeface="微软雅黑" panose="020B0503020204020204" charset="-122"/>
              </a:rPr>
              <a:t>治理后数据</a:t>
            </a:r>
            <a:endParaRPr lang="zh-CN" altLang="en-US" sz="1000">
              <a:solidFill>
                <a:schemeClr val="tx1">
                  <a:lumMod val="85000"/>
                  <a:lumOff val="15000"/>
                </a:schemeClr>
              </a:solidFill>
              <a:latin typeface="微软雅黑" panose="020B0503020204020204" charset="-122"/>
              <a:ea typeface="微软雅黑" panose="020B0503020204020204" charset="-122"/>
            </a:endParaRPr>
          </a:p>
        </p:txBody>
      </p:sp>
      <p:sp>
        <p:nvSpPr>
          <p:cNvPr id="73" name="矩形 72"/>
          <p:cNvSpPr/>
          <p:nvPr>
            <p:custDataLst>
              <p:tags r:id="rId15"/>
            </p:custDataLst>
          </p:nvPr>
        </p:nvSpPr>
        <p:spPr>
          <a:xfrm>
            <a:off x="1248116" y="1327967"/>
            <a:ext cx="2853690" cy="2698490"/>
          </a:xfrm>
          <a:prstGeom prst="rect">
            <a:avLst/>
          </a:prstGeom>
          <a:noFill/>
          <a:ln w="6350">
            <a:solidFill>
              <a:srgbClr val="0D58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4" name="圆角矩形 142"/>
          <p:cNvSpPr/>
          <p:nvPr>
            <p:custDataLst>
              <p:tags r:id="rId16"/>
            </p:custDataLst>
          </p:nvPr>
        </p:nvSpPr>
        <p:spPr>
          <a:xfrm>
            <a:off x="1373818" y="3619864"/>
            <a:ext cx="2669540" cy="288290"/>
          </a:xfrm>
          <a:prstGeom prst="roundRect">
            <a:avLst>
              <a:gd name="adj" fmla="val 28074"/>
            </a:avLst>
          </a:prstGeom>
          <a:solidFill>
            <a:srgbClr val="0D58D3">
              <a:alpha val="1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100" b="1" dirty="0">
                <a:solidFill>
                  <a:srgbClr val="0D58D3"/>
                </a:solidFill>
                <a:latin typeface="微软雅黑" panose="020B0503020204020204" charset="-122"/>
                <a:ea typeface="微软雅黑" panose="020B0503020204020204" charset="-122"/>
              </a:rPr>
              <a:t>智能体框架（规划</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记忆</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工具</a:t>
            </a:r>
            <a:r>
              <a:rPr lang="en-US" altLang="zh-CN" sz="1100" b="1" dirty="0">
                <a:solidFill>
                  <a:srgbClr val="0D58D3"/>
                </a:solidFill>
                <a:latin typeface="微软雅黑" panose="020B0503020204020204" charset="-122"/>
                <a:ea typeface="微软雅黑" panose="020B0503020204020204" charset="-122"/>
              </a:rPr>
              <a:t>-</a:t>
            </a:r>
            <a:r>
              <a:rPr lang="zh-CN" altLang="en-US" sz="1100" b="1" dirty="0">
                <a:solidFill>
                  <a:srgbClr val="0D58D3"/>
                </a:solidFill>
                <a:latin typeface="微软雅黑" panose="020B0503020204020204" charset="-122"/>
                <a:ea typeface="微软雅黑" panose="020B0503020204020204" charset="-122"/>
              </a:rPr>
              <a:t>行动）</a:t>
            </a:r>
            <a:endParaRPr lang="zh-CN" altLang="en-US" sz="1100" b="1" dirty="0">
              <a:solidFill>
                <a:srgbClr val="0D58D3"/>
              </a:solidFill>
              <a:latin typeface="微软雅黑" panose="020B0503020204020204" charset="-122"/>
              <a:ea typeface="微软雅黑" panose="020B0503020204020204" charset="-122"/>
            </a:endParaRPr>
          </a:p>
        </p:txBody>
      </p:sp>
      <p:sp>
        <p:nvSpPr>
          <p:cNvPr id="79" name="文本框 78"/>
          <p:cNvSpPr txBox="1"/>
          <p:nvPr>
            <p:custDataLst>
              <p:tags r:id="rId17"/>
            </p:custDataLst>
          </p:nvPr>
        </p:nvSpPr>
        <p:spPr>
          <a:xfrm>
            <a:off x="752104" y="1519502"/>
            <a:ext cx="788636" cy="215444"/>
          </a:xfrm>
          <a:prstGeom prst="rect">
            <a:avLst/>
          </a:prstGeom>
          <a:noFill/>
        </p:spPr>
        <p:txBody>
          <a:bodyPr wrap="square" rtlCol="0">
            <a:spAutoFit/>
          </a:bodyP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网</a:t>
            </a:r>
            <a:r>
              <a:rPr lang="en-US" altLang="zh-CN" sz="800" dirty="0">
                <a:solidFill>
                  <a:schemeClr val="tx1">
                    <a:lumMod val="85000"/>
                    <a:lumOff val="15000"/>
                  </a:schemeClr>
                </a:solidFill>
                <a:latin typeface="微软雅黑" panose="020B0503020204020204" charset="-122"/>
                <a:ea typeface="微软雅黑" panose="020B0503020204020204" charset="-122"/>
              </a:rPr>
              <a:t>/</a:t>
            </a:r>
            <a:r>
              <a:rPr lang="zh-CN" altLang="en-US" sz="800" dirty="0">
                <a:solidFill>
                  <a:schemeClr val="tx1">
                    <a:lumMod val="85000"/>
                    <a:lumOff val="15000"/>
                  </a:schemeClr>
                </a:solidFill>
                <a:latin typeface="微软雅黑" panose="020B0503020204020204" charset="-122"/>
                <a:ea typeface="微软雅黑" panose="020B0503020204020204" charset="-122"/>
              </a:rPr>
              <a:t>端</a:t>
            </a:r>
            <a:r>
              <a:rPr lang="en-US" altLang="zh-CN" sz="800" dirty="0">
                <a:solidFill>
                  <a:schemeClr val="tx1">
                    <a:lumMod val="85000"/>
                    <a:lumOff val="15000"/>
                  </a:schemeClr>
                </a:solidFill>
                <a:latin typeface="微软雅黑" panose="020B0503020204020204" charset="-122"/>
                <a:ea typeface="微软雅黑" panose="020B0503020204020204" charset="-122"/>
              </a:rPr>
              <a:t>/</a:t>
            </a:r>
            <a:r>
              <a:rPr lang="zh-CN" altLang="en-US" sz="800" dirty="0">
                <a:solidFill>
                  <a:schemeClr val="tx1">
                    <a:lumMod val="85000"/>
                    <a:lumOff val="15000"/>
                  </a:schemeClr>
                </a:solidFill>
                <a:latin typeface="微软雅黑" panose="020B0503020204020204" charset="-122"/>
                <a:ea typeface="微软雅黑" panose="020B0503020204020204" charset="-122"/>
              </a:rPr>
              <a:t>云探针</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grpSp>
        <p:nvGrpSpPr>
          <p:cNvPr id="80" name="组合 79"/>
          <p:cNvGrpSpPr/>
          <p:nvPr/>
        </p:nvGrpSpPr>
        <p:grpSpPr>
          <a:xfrm>
            <a:off x="863624" y="1837548"/>
            <a:ext cx="624183" cy="248285"/>
            <a:chOff x="836613" y="1658807"/>
            <a:chExt cx="624183" cy="248285"/>
          </a:xfrm>
        </p:grpSpPr>
        <p:sp>
          <p:nvSpPr>
            <p:cNvPr id="81" name="椭圆 80"/>
            <p:cNvSpPr/>
            <p:nvPr>
              <p:custDataLst>
                <p:tags r:id="rId18"/>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82" name="直接箭头连接符 81"/>
            <p:cNvCxnSpPr>
              <a:stCxn id="81" idx="6"/>
            </p:cNvCxnSpPr>
            <p:nvPr>
              <p:custDataLst>
                <p:tags r:id="rId19"/>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83" name="右箭头 99"/>
          <p:cNvSpPr/>
          <p:nvPr>
            <p:custDataLst>
              <p:tags r:id="rId20"/>
            </p:custDataLst>
          </p:nvPr>
        </p:nvSpPr>
        <p:spPr>
          <a:xfrm>
            <a:off x="3349001" y="2765071"/>
            <a:ext cx="828000" cy="180000"/>
          </a:xfrm>
          <a:prstGeom prst="rightArrow">
            <a:avLst/>
          </a:prstGeom>
          <a:gradFill>
            <a:gsLst>
              <a:gs pos="0">
                <a:srgbClr val="0D59D4">
                  <a:alpha val="0"/>
                </a:srgbClr>
              </a:gs>
              <a:gs pos="100000">
                <a:srgbClr val="0D59D4"/>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84" name="直接连接符 83"/>
          <p:cNvCxnSpPr/>
          <p:nvPr>
            <p:custDataLst>
              <p:tags r:id="rId21"/>
            </p:custDataLst>
          </p:nvPr>
        </p:nvCxnSpPr>
        <p:spPr>
          <a:xfrm>
            <a:off x="6645275" y="1400443"/>
            <a:ext cx="0" cy="4880628"/>
          </a:xfrm>
          <a:prstGeom prst="line">
            <a:avLst/>
          </a:prstGeom>
          <a:ln>
            <a:solidFill>
              <a:srgbClr val="617691"/>
            </a:solidFill>
            <a:prstDash val="dash"/>
          </a:ln>
        </p:spPr>
        <p:style>
          <a:lnRef idx="2">
            <a:schemeClr val="accent1"/>
          </a:lnRef>
          <a:fillRef idx="0">
            <a:srgbClr val="FFFFFF"/>
          </a:fillRef>
          <a:effectRef idx="0">
            <a:srgbClr val="FFFFFF"/>
          </a:effectRef>
          <a:fontRef idx="minor">
            <a:schemeClr val="tx1"/>
          </a:fontRef>
        </p:style>
      </p:cxnSp>
      <p:sp>
        <p:nvSpPr>
          <p:cNvPr id="85" name="任意多边形: 形状 84"/>
          <p:cNvSpPr/>
          <p:nvPr/>
        </p:nvSpPr>
        <p:spPr>
          <a:xfrm>
            <a:off x="885207" y="5838213"/>
            <a:ext cx="5532988"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grpSp>
        <p:nvGrpSpPr>
          <p:cNvPr id="86" name="组合 85"/>
          <p:cNvGrpSpPr/>
          <p:nvPr/>
        </p:nvGrpSpPr>
        <p:grpSpPr>
          <a:xfrm>
            <a:off x="863624" y="2430755"/>
            <a:ext cx="624183" cy="248285"/>
            <a:chOff x="836613" y="1658807"/>
            <a:chExt cx="624183" cy="248285"/>
          </a:xfrm>
        </p:grpSpPr>
        <p:sp>
          <p:nvSpPr>
            <p:cNvPr id="88" name="椭圆 87"/>
            <p:cNvSpPr/>
            <p:nvPr>
              <p:custDataLst>
                <p:tags r:id="rId22"/>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89" name="直接箭头连接符 88"/>
            <p:cNvCxnSpPr>
              <a:stCxn id="88" idx="6"/>
            </p:cNvCxnSpPr>
            <p:nvPr>
              <p:custDataLst>
                <p:tags r:id="rId23"/>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grpSp>
        <p:nvGrpSpPr>
          <p:cNvPr id="90" name="组合 89"/>
          <p:cNvGrpSpPr/>
          <p:nvPr/>
        </p:nvGrpSpPr>
        <p:grpSpPr>
          <a:xfrm>
            <a:off x="863624" y="3023961"/>
            <a:ext cx="624183" cy="248285"/>
            <a:chOff x="836613" y="1658807"/>
            <a:chExt cx="624183" cy="248285"/>
          </a:xfrm>
        </p:grpSpPr>
        <p:sp>
          <p:nvSpPr>
            <p:cNvPr id="93" name="椭圆 92"/>
            <p:cNvSpPr/>
            <p:nvPr>
              <p:custDataLst>
                <p:tags r:id="rId24"/>
              </p:custDataLst>
            </p:nvPr>
          </p:nvSpPr>
          <p:spPr>
            <a:xfrm>
              <a:off x="836613" y="1658807"/>
              <a:ext cx="248285" cy="248285"/>
            </a:xfrm>
            <a:prstGeom prst="ellipse">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cxnSp>
          <p:nvCxnSpPr>
            <p:cNvPr id="94" name="直接箭头连接符 93"/>
            <p:cNvCxnSpPr>
              <a:stCxn id="93" idx="6"/>
            </p:cNvCxnSpPr>
            <p:nvPr>
              <p:custDataLst>
                <p:tags r:id="rId25"/>
              </p:custDataLst>
            </p:nvPr>
          </p:nvCxnSpPr>
          <p:spPr>
            <a:xfrm>
              <a:off x="1084898" y="1782950"/>
              <a:ext cx="375898" cy="317"/>
            </a:xfrm>
            <a:prstGeom prst="straightConnector1">
              <a:avLst/>
            </a:prstGeom>
            <a:ln>
              <a:solidFill>
                <a:srgbClr val="58BA00"/>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96" name="任意多边形: 形状 95"/>
          <p:cNvSpPr/>
          <p:nvPr/>
        </p:nvSpPr>
        <p:spPr>
          <a:xfrm>
            <a:off x="6788365" y="5845170"/>
            <a:ext cx="4736474" cy="400929"/>
          </a:xfrm>
          <a:custGeom>
            <a:avLst/>
            <a:gdLst>
              <a:gd name="connsiteX0" fmla="*/ 6299422 w 6311725"/>
              <a:gd name="connsiteY0" fmla="*/ 538925 h 538924"/>
              <a:gd name="connsiteX1" fmla="*/ 12255 w 6311725"/>
              <a:gd name="connsiteY1" fmla="*/ 538925 h 538924"/>
              <a:gd name="connsiteX2" fmla="*/ 5969 w 6311725"/>
              <a:gd name="connsiteY2" fmla="*/ 516255 h 538924"/>
              <a:gd name="connsiteX3" fmla="*/ 851694 w 6311725"/>
              <a:gd name="connsiteY3" fmla="*/ 10001 h 538924"/>
              <a:gd name="connsiteX4" fmla="*/ 887793 w 6311725"/>
              <a:gd name="connsiteY4" fmla="*/ 0 h 538924"/>
              <a:gd name="connsiteX5" fmla="*/ 5423980 w 6311725"/>
              <a:gd name="connsiteY5" fmla="*/ 0 h 538924"/>
              <a:gd name="connsiteX6" fmla="*/ 5460079 w 6311725"/>
              <a:gd name="connsiteY6" fmla="*/ 10001 h 538924"/>
              <a:gd name="connsiteX7" fmla="*/ 6305804 w 6311725"/>
              <a:gd name="connsiteY7" fmla="*/ 516255 h 538924"/>
              <a:gd name="connsiteX8" fmla="*/ 6299422 w 6311725"/>
              <a:gd name="connsiteY8" fmla="*/ 538925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1725" h="538924">
                <a:moveTo>
                  <a:pt x="6299422" y="538925"/>
                </a:moveTo>
                <a:lnTo>
                  <a:pt x="12255" y="538925"/>
                </a:lnTo>
                <a:cubicBezTo>
                  <a:pt x="-127" y="538925"/>
                  <a:pt x="-4699" y="522637"/>
                  <a:pt x="5969" y="516255"/>
                </a:cubicBezTo>
                <a:lnTo>
                  <a:pt x="851694" y="10001"/>
                </a:lnTo>
                <a:cubicBezTo>
                  <a:pt x="862647" y="3429"/>
                  <a:pt x="875125" y="0"/>
                  <a:pt x="887793" y="0"/>
                </a:cubicBezTo>
                <a:lnTo>
                  <a:pt x="5423980" y="0"/>
                </a:lnTo>
                <a:cubicBezTo>
                  <a:pt x="5436648" y="0"/>
                  <a:pt x="5449126" y="3429"/>
                  <a:pt x="5460079" y="10001"/>
                </a:cubicBezTo>
                <a:lnTo>
                  <a:pt x="6305804" y="516255"/>
                </a:lnTo>
                <a:cubicBezTo>
                  <a:pt x="6316377" y="522637"/>
                  <a:pt x="6311900" y="538925"/>
                  <a:pt x="6299422" y="538925"/>
                </a:cubicBezTo>
                <a:close/>
              </a:path>
            </a:pathLst>
          </a:custGeom>
          <a:gradFill>
            <a:gsLst>
              <a:gs pos="0">
                <a:srgbClr val="0D59D4">
                  <a:alpha val="0"/>
                </a:srgbClr>
              </a:gs>
              <a:gs pos="100000">
                <a:srgbClr val="0D59D4">
                  <a:alpha val="20000"/>
                </a:srgbClr>
              </a:gs>
            </a:gsLst>
            <a:lin ang="5400000" scaled="1"/>
          </a:gradFill>
          <a:ln w="3175" cap="flat">
            <a:gradFill>
              <a:gsLst>
                <a:gs pos="5000">
                  <a:srgbClr val="0D59D4">
                    <a:alpha val="0"/>
                  </a:srgbClr>
                </a:gs>
                <a:gs pos="100000">
                  <a:srgbClr val="0D59D4"/>
                </a:gs>
              </a:gsLst>
              <a:lin ang="5400000" scaled="1"/>
            </a:gradFill>
            <a:prstDash val="solid"/>
            <a:miter/>
          </a:ln>
        </p:spPr>
        <p:txBody>
          <a:bodyPr rtlCol="0" anchor="ctr"/>
          <a:lstStyle/>
          <a:p>
            <a:endParaRPr lang="zh-CN" altLang="en-US"/>
          </a:p>
        </p:txBody>
      </p:sp>
      <p:sp>
        <p:nvSpPr>
          <p:cNvPr id="97" name="矩形: 圆角 24"/>
          <p:cNvSpPr/>
          <p:nvPr/>
        </p:nvSpPr>
        <p:spPr>
          <a:xfrm>
            <a:off x="7048817" y="1515039"/>
            <a:ext cx="4254259" cy="1246484"/>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1524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98" name="文本框 97"/>
          <p:cNvSpPr txBox="1"/>
          <p:nvPr>
            <p:custDataLst>
              <p:tags r:id="rId26"/>
            </p:custDataLst>
          </p:nvPr>
        </p:nvSpPr>
        <p:spPr>
          <a:xfrm>
            <a:off x="7268424" y="1531775"/>
            <a:ext cx="3956860" cy="1476132"/>
          </a:xfrm>
          <a:prstGeom prst="rect">
            <a:avLst/>
          </a:prstGeom>
          <a:noFill/>
          <a:ln>
            <a:noFill/>
          </a:ln>
        </p:spPr>
        <p:txBody>
          <a:bodyPr wrap="square" rtlCol="0" anchor="ctr" anchorCtr="0">
            <a:noAutofit/>
          </a:bodyPr>
          <a:lstStyle/>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平均告警降噪率</a:t>
            </a:r>
            <a:r>
              <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rPr>
              <a:t>99%</a:t>
            </a:r>
            <a:r>
              <a:rPr lang="zh-CN" altLang="en-US" sz="1200" dirty="0">
                <a:latin typeface="微软雅黑" panose="020B0503020204020204" charset="-122"/>
                <a:ea typeface="微软雅黑" panose="020B0503020204020204" charset="-122"/>
                <a:cs typeface="微软雅黑" panose="020B0503020204020204" charset="-122"/>
                <a:sym typeface="+mn-ea"/>
              </a:rPr>
              <a:t>，准确率达</a:t>
            </a:r>
            <a:r>
              <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rPr>
              <a:t>95%+</a:t>
            </a:r>
            <a:endPar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20000"/>
              </a:lnSpc>
              <a:spcBef>
                <a:spcPts val="600"/>
              </a:spcBef>
              <a:spcAft>
                <a:spcPts val="0"/>
              </a:spcAft>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自动化处置率达到</a:t>
            </a:r>
            <a:r>
              <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rPr>
              <a:t>80%+</a:t>
            </a:r>
            <a:r>
              <a:rPr lang="zh-CN" altLang="en-US" sz="1200" dirty="0">
                <a:latin typeface="微软雅黑" panose="020B0503020204020204" charset="-122"/>
                <a:ea typeface="微软雅黑" panose="020B0503020204020204" charset="-122"/>
                <a:cs typeface="微软雅黑" panose="020B0503020204020204" charset="-122"/>
                <a:sym typeface="+mn-ea"/>
              </a:rPr>
              <a:t>，每日自动化封禁</a:t>
            </a:r>
            <a:r>
              <a:rPr lang="en-US" altLang="zh-CN" sz="1200" dirty="0">
                <a:latin typeface="微软雅黑" panose="020B0503020204020204" charset="-122"/>
                <a:ea typeface="微软雅黑" panose="020B0503020204020204" charset="-122"/>
                <a:cs typeface="微软雅黑" panose="020B0503020204020204" charset="-122"/>
                <a:sym typeface="+mn-ea"/>
              </a:rPr>
              <a:t>IP</a:t>
            </a:r>
            <a:r>
              <a:rPr lang="zh-CN" altLang="en-US" sz="1200" dirty="0">
                <a:latin typeface="微软雅黑" panose="020B0503020204020204" charset="-122"/>
                <a:ea typeface="微软雅黑" panose="020B0503020204020204" charset="-122"/>
                <a:cs typeface="微软雅黑" panose="020B0503020204020204" charset="-122"/>
                <a:sym typeface="+mn-ea"/>
              </a:rPr>
              <a:t>数达到</a:t>
            </a:r>
            <a:r>
              <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rPr>
              <a:t>1000~2000</a:t>
            </a:r>
            <a:endParaRPr lang="en-US" altLang="zh-CN" sz="1200" dirty="0">
              <a:solidFill>
                <a:srgbClr val="58BA00"/>
              </a:solidFill>
              <a:latin typeface="微软雅黑" panose="020B0503020204020204" charset="-122"/>
              <a:ea typeface="微软雅黑" panose="020B0503020204020204" charset="-122"/>
              <a:cs typeface="微软雅黑" panose="020B0503020204020204" charset="-122"/>
              <a:sym typeface="+mn-ea"/>
            </a:endParaRPr>
          </a:p>
        </p:txBody>
      </p:sp>
      <p:grpSp>
        <p:nvGrpSpPr>
          <p:cNvPr id="103" name="组合 102"/>
          <p:cNvGrpSpPr/>
          <p:nvPr/>
        </p:nvGrpSpPr>
        <p:grpSpPr>
          <a:xfrm>
            <a:off x="7566913" y="1398725"/>
            <a:ext cx="3387971" cy="343840"/>
            <a:chOff x="960870" y="1518123"/>
            <a:chExt cx="2757020" cy="477054"/>
          </a:xfrm>
        </p:grpSpPr>
        <p:sp>
          <p:nvSpPr>
            <p:cNvPr id="105" name="矩形: 圆角 4"/>
            <p:cNvSpPr/>
            <p:nvPr/>
          </p:nvSpPr>
          <p:spPr>
            <a:xfrm>
              <a:off x="1074902" y="1518123"/>
              <a:ext cx="2642988" cy="477054"/>
            </a:xfrm>
            <a:prstGeom prst="roundRect">
              <a:avLst>
                <a:gd name="adj" fmla="val 50000"/>
              </a:avLst>
            </a:prstGeom>
            <a:solidFill>
              <a:srgbClr val="184199"/>
            </a:solidFill>
            <a:ln w="25400" cap="flat">
              <a:noFill/>
              <a:miter lim="400000"/>
            </a:ln>
            <a:effectLst>
              <a:outerShdw blurRad="139700" dist="38100" dir="5400000" algn="t" rotWithShape="0">
                <a:srgbClr val="0062DC">
                  <a:alpha val="64000"/>
                </a:srgbClr>
              </a:outerShdw>
            </a:effectLst>
          </p:spPr>
          <p:txBody>
            <a:bodyPr wrap="square" lIns="45720" tIns="45720" rIns="45720" bIns="45720" numCol="1" anchor="ctr">
              <a:noAutofit/>
            </a:bodyP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marL="0" marR="0" lvl="0" indent="0" defTabSz="914400" eaLnBrk="1" fontAlgn="auto" latinLnBrk="0" hangingPunct="1">
                <a:lnSpc>
                  <a:spcPct val="100000"/>
                </a:lnSpc>
                <a:spcBef>
                  <a:spcPts val="0"/>
                </a:spcBef>
                <a:spcAft>
                  <a:spcPts val="0"/>
                </a:spcAft>
                <a:buClrTx/>
                <a:buSzTx/>
                <a:buFontTx/>
                <a:buNone/>
                <a:defRPr sz="3600">
                  <a:solidFill>
                    <a:srgbClr val="FFFFFF"/>
                  </a:solidFill>
                  <a:latin typeface="Roboto Regular"/>
                  <a:ea typeface="Roboto Regular"/>
                  <a:cs typeface="Roboto Regular"/>
                  <a:sym typeface="Roboto Regular"/>
                </a:defRPr>
              </a:pPr>
              <a:endParaRPr kumimoji="0" sz="1800" b="0" i="0" u="none" strike="noStrike" kern="0" cap="none" spc="0" normalizeH="0" baseline="0" noProof="0" dirty="0">
                <a:ln>
                  <a:noFill/>
                </a:ln>
                <a:solidFill>
                  <a:srgbClr val="FFFFFF"/>
                </a:solidFill>
                <a:effectLst/>
                <a:uLnTx/>
                <a:uFillTx/>
                <a:latin typeface="Roboto Regular"/>
                <a:ea typeface="Roboto Regular"/>
                <a:cs typeface="Roboto Regular"/>
                <a:sym typeface="Roboto Regular"/>
              </a:endParaRPr>
            </a:p>
          </p:txBody>
        </p:sp>
        <p:sp>
          <p:nvSpPr>
            <p:cNvPr id="106" name="智安全 — 安全领先一步"/>
            <p:cNvSpPr txBox="1"/>
            <p:nvPr/>
          </p:nvSpPr>
          <p:spPr>
            <a:xfrm>
              <a:off x="960870" y="1572307"/>
              <a:ext cx="2756820" cy="369147"/>
            </a:xfrm>
            <a:prstGeom prst="rect">
              <a:avLst/>
            </a:prstGeom>
            <a:ln w="25400">
              <a:miter lim="400000"/>
            </a:ln>
          </p:spPr>
          <p:txBody>
            <a:bodyPr wrap="square" lIns="25400" tIns="25400" rIns="25400" bIns="25400" anchor="ctr">
              <a:spAutoFit/>
            </a:bodyPr>
            <a:lstStyle>
              <a:lvl1pPr algn="ctr" defTabSz="914400">
                <a:defRPr sz="7200">
                  <a:solidFill>
                    <a:srgbClr val="0746B3"/>
                  </a:solidFill>
                  <a:latin typeface="优设标题黑" panose="00000500000000000000" charset="-122"/>
                  <a:ea typeface="优设标题黑" panose="00000500000000000000" charset="-122"/>
                  <a:cs typeface="优设标题黑" panose="00000500000000000000" charset="-122"/>
                  <a:sym typeface="优设标题黑" panose="00000500000000000000" charset="-122"/>
                </a:defRPr>
              </a:lvl1pPr>
            </a:lstStyle>
            <a:p>
              <a:r>
                <a:rPr lang="en-US" altLang="zh-CN" sz="1400" b="1" spc="100" dirty="0">
                  <a:solidFill>
                    <a:schemeClr val="bg1"/>
                  </a:solidFill>
                  <a:latin typeface="微软雅黑" panose="020B0503020204020204" charset="-122"/>
                  <a:ea typeface="微软雅黑" panose="020B0503020204020204" charset="-122"/>
                </a:rPr>
                <a:t>2024</a:t>
              </a:r>
              <a:r>
                <a:rPr lang="zh-CN" altLang="en-US" sz="1400" b="1" spc="100" dirty="0">
                  <a:solidFill>
                    <a:schemeClr val="bg1"/>
                  </a:solidFill>
                  <a:latin typeface="微软雅黑" panose="020B0503020204020204" charset="-122"/>
                  <a:ea typeface="微软雅黑" panose="020B0503020204020204" charset="-122"/>
                </a:rPr>
                <a:t>年国家实战攻防演练</a:t>
              </a:r>
              <a:r>
                <a:rPr lang="en-US" altLang="zh-CN" sz="1400" b="1" spc="100" dirty="0">
                  <a:solidFill>
                    <a:schemeClr val="bg1"/>
                  </a:solidFill>
                  <a:latin typeface="微软雅黑" panose="020B0503020204020204" charset="-122"/>
                  <a:ea typeface="微软雅黑" panose="020B0503020204020204" charset="-122"/>
                </a:rPr>
                <a:t>-</a:t>
              </a:r>
              <a:r>
                <a:rPr lang="zh-CN" altLang="en-US" sz="1400" b="1" spc="100" dirty="0">
                  <a:solidFill>
                    <a:schemeClr val="bg1"/>
                  </a:solidFill>
                  <a:latin typeface="微软雅黑" panose="020B0503020204020204" charset="-122"/>
                  <a:ea typeface="微软雅黑" panose="020B0503020204020204" charset="-122"/>
                </a:rPr>
                <a:t>效果案例</a:t>
              </a:r>
              <a:endParaRPr lang="zh-CN" altLang="en-US" sz="1400" b="1" spc="100" dirty="0">
                <a:solidFill>
                  <a:schemeClr val="bg1"/>
                </a:solidFill>
                <a:latin typeface="微软雅黑" panose="020B0503020204020204" charset="-122"/>
                <a:ea typeface="微软雅黑" panose="020B0503020204020204" charset="-122"/>
              </a:endParaRPr>
            </a:p>
          </p:txBody>
        </p:sp>
      </p:grpSp>
      <p:grpSp>
        <p:nvGrpSpPr>
          <p:cNvPr id="107" name="组合 106"/>
          <p:cNvGrpSpPr/>
          <p:nvPr/>
        </p:nvGrpSpPr>
        <p:grpSpPr>
          <a:xfrm>
            <a:off x="4316540" y="1327950"/>
            <a:ext cx="2130300" cy="2706454"/>
            <a:chOff x="7345" y="1779"/>
            <a:chExt cx="3646" cy="4143"/>
          </a:xfrm>
          <a:solidFill>
            <a:schemeClr val="bg1"/>
          </a:solidFill>
        </p:grpSpPr>
        <p:sp>
          <p:nvSpPr>
            <p:cNvPr id="108" name="圆角矩形 56"/>
            <p:cNvSpPr/>
            <p:nvPr>
              <p:custDataLst>
                <p:tags r:id="rId27"/>
              </p:custDataLst>
            </p:nvPr>
          </p:nvSpPr>
          <p:spPr>
            <a:xfrm>
              <a:off x="7346" y="1779"/>
              <a:ext cx="3628" cy="454"/>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dirty="0">
                  <a:solidFill>
                    <a:schemeClr val="tx1">
                      <a:lumMod val="85000"/>
                      <a:lumOff val="15000"/>
                    </a:schemeClr>
                  </a:solidFill>
                  <a:latin typeface="微软雅黑" panose="020B0503020204020204" charset="-122"/>
                  <a:ea typeface="微软雅黑" panose="020B0503020204020204" charset="-122"/>
                  <a:sym typeface="+mn-ea"/>
                </a:rPr>
                <a:t>高混淆、高对抗威胁检测</a:t>
              </a:r>
              <a:endParaRPr lang="zh-CN" altLang="en-US" sz="100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09" name="圆角矩形 61"/>
            <p:cNvSpPr/>
            <p:nvPr>
              <p:custDataLst>
                <p:tags r:id="rId28"/>
              </p:custDataLst>
            </p:nvPr>
          </p:nvSpPr>
          <p:spPr>
            <a:xfrm>
              <a:off x="7345" y="2307"/>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1000" b="1">
                  <a:solidFill>
                    <a:schemeClr val="tx1">
                      <a:lumMod val="85000"/>
                      <a:lumOff val="15000"/>
                    </a:schemeClr>
                  </a:solidFill>
                  <a:latin typeface="微软雅黑" panose="020B0503020204020204" charset="-122"/>
                  <a:ea typeface="微软雅黑" panose="020B0503020204020204" charset="-122"/>
                  <a:sym typeface="+mn-ea"/>
                </a:rPr>
                <a:t>误报削减与海量告警融合</a:t>
              </a:r>
              <a:endParaRPr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0" name="圆角矩形 62"/>
            <p:cNvSpPr/>
            <p:nvPr>
              <p:custDataLst>
                <p:tags r:id="rId29"/>
              </p:custDataLst>
            </p:nvPr>
          </p:nvSpPr>
          <p:spPr>
            <a:xfrm>
              <a:off x="7345" y="2834"/>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1000" b="1">
                  <a:solidFill>
                    <a:schemeClr val="tx1">
                      <a:lumMod val="85000"/>
                      <a:lumOff val="15000"/>
                    </a:schemeClr>
                  </a:solidFill>
                  <a:latin typeface="微软雅黑" panose="020B0503020204020204" charset="-122"/>
                  <a:ea typeface="微软雅黑" panose="020B0503020204020204" charset="-122"/>
                  <a:sym typeface="+mn-ea"/>
                </a:rPr>
                <a:t>全量告警自动研判解读</a:t>
              </a:r>
              <a:endParaRPr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1" name="圆角矩形 66"/>
            <p:cNvSpPr/>
            <p:nvPr>
              <p:custDataLst>
                <p:tags r:id="rId30"/>
              </p:custDataLst>
            </p:nvPr>
          </p:nvSpPr>
          <p:spPr>
            <a:xfrm>
              <a:off x="7345" y="3361"/>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sz="1000" b="1">
                  <a:solidFill>
                    <a:schemeClr val="tx1">
                      <a:lumMod val="85000"/>
                      <a:lumOff val="15000"/>
                    </a:schemeClr>
                  </a:solidFill>
                  <a:latin typeface="微软雅黑" panose="020B0503020204020204" charset="-122"/>
                  <a:ea typeface="微软雅黑" panose="020B0503020204020204" charset="-122"/>
                  <a:sym typeface="+mn-ea"/>
                </a:rPr>
                <a:t>N+E+X告警关联与安全事件生成</a:t>
              </a:r>
              <a:endParaRPr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2" name="圆角矩形 67"/>
            <p:cNvSpPr/>
            <p:nvPr>
              <p:custDataLst>
                <p:tags r:id="rId31"/>
              </p:custDataLst>
            </p:nvPr>
          </p:nvSpPr>
          <p:spPr>
            <a:xfrm>
              <a:off x="7345" y="3888"/>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安全事件自动响应处置</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3" name="圆角矩形 68"/>
            <p:cNvSpPr/>
            <p:nvPr>
              <p:custDataLst>
                <p:tags r:id="rId32"/>
              </p:custDataLst>
            </p:nvPr>
          </p:nvSpPr>
          <p:spPr>
            <a:xfrm>
              <a:off x="7345" y="4415"/>
              <a:ext cx="3646"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误报标注、检测规则等自适应学习</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4" name="圆角矩形 71"/>
            <p:cNvSpPr/>
            <p:nvPr>
              <p:custDataLst>
                <p:tags r:id="rId33"/>
              </p:custDataLst>
            </p:nvPr>
          </p:nvSpPr>
          <p:spPr>
            <a:xfrm>
              <a:off x="7346" y="4942"/>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自然语言对话辅助威胁运营</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115" name="圆角矩形 74"/>
            <p:cNvSpPr/>
            <p:nvPr>
              <p:custDataLst>
                <p:tags r:id="rId34"/>
              </p:custDataLst>
            </p:nvPr>
          </p:nvSpPr>
          <p:spPr>
            <a:xfrm>
              <a:off x="7346" y="5469"/>
              <a:ext cx="3628" cy="453"/>
            </a:xfrm>
            <a:prstGeom prst="roundRect">
              <a:avLst/>
            </a:prstGeom>
            <a:grpFill/>
            <a:ln w="6350">
              <a:gradFill>
                <a:gsLst>
                  <a:gs pos="6000">
                    <a:srgbClr val="0D58D3">
                      <a:alpha val="0"/>
                    </a:srgbClr>
                  </a:gs>
                  <a:gs pos="100000">
                    <a:srgbClr val="0D58D3"/>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000" b="1">
                  <a:solidFill>
                    <a:schemeClr val="tx1">
                      <a:lumMod val="85000"/>
                      <a:lumOff val="15000"/>
                    </a:schemeClr>
                  </a:solidFill>
                  <a:latin typeface="微软雅黑" panose="020B0503020204020204" charset="-122"/>
                  <a:ea typeface="微软雅黑" panose="020B0503020204020204" charset="-122"/>
                  <a:sym typeface="+mn-ea"/>
                </a:rPr>
                <a:t>自定义威胁运营报表内容生成</a:t>
              </a:r>
              <a:endParaRPr lang="zh-CN" altLang="en-US" sz="1000" b="1">
                <a:solidFill>
                  <a:schemeClr val="tx1">
                    <a:lumMod val="85000"/>
                    <a:lumOff val="15000"/>
                  </a:schemeClr>
                </a:solidFill>
                <a:latin typeface="微软雅黑" panose="020B0503020204020204" charset="-122"/>
                <a:ea typeface="微软雅黑" panose="020B0503020204020204" charset="-122"/>
                <a:sym typeface="+mn-ea"/>
              </a:endParaRPr>
            </a:p>
          </p:txBody>
        </p:sp>
      </p:grpSp>
      <p:pic>
        <p:nvPicPr>
          <p:cNvPr id="116" name="图片 115"/>
          <p:cNvPicPr>
            <a:picLocks noChangeAspect="1"/>
          </p:cNvPicPr>
          <p:nvPr>
            <p:custDataLst>
              <p:tags r:id="rId35"/>
            </p:custDataLst>
          </p:nvPr>
        </p:nvPicPr>
        <p:blipFill>
          <a:blip r:embed="rId36"/>
          <a:stretch>
            <a:fillRect/>
          </a:stretch>
        </p:blipFill>
        <p:spPr>
          <a:xfrm>
            <a:off x="885208" y="4335733"/>
            <a:ext cx="2941152" cy="1625351"/>
          </a:xfrm>
          <a:prstGeom prst="rect">
            <a:avLst/>
          </a:prstGeom>
          <a:noFill/>
          <a:ln w="6350">
            <a:solidFill>
              <a:schemeClr val="bg1">
                <a:lumMod val="85000"/>
              </a:schemeClr>
            </a:solidFill>
          </a:ln>
          <a:effectLst>
            <a:outerShdw blurRad="50800" dist="38100" dir="2700000" algn="tl" rotWithShape="0">
              <a:prstClr val="black">
                <a:alpha val="40000"/>
              </a:prstClr>
            </a:outerShdw>
          </a:effectLst>
        </p:spPr>
      </p:pic>
      <p:pic>
        <p:nvPicPr>
          <p:cNvPr id="117" name="图片 116"/>
          <p:cNvPicPr>
            <a:picLocks noChangeAspect="1"/>
          </p:cNvPicPr>
          <p:nvPr>
            <p:custDataLst>
              <p:tags r:id="rId37"/>
            </p:custDataLst>
          </p:nvPr>
        </p:nvPicPr>
        <p:blipFill>
          <a:blip r:embed="rId38"/>
          <a:stretch>
            <a:fillRect/>
          </a:stretch>
        </p:blipFill>
        <p:spPr>
          <a:xfrm>
            <a:off x="3927056" y="4341526"/>
            <a:ext cx="2520675" cy="1613764"/>
          </a:xfrm>
          <a:prstGeom prst="rect">
            <a:avLst/>
          </a:prstGeom>
          <a:noFill/>
          <a:ln w="6350">
            <a:solidFill>
              <a:schemeClr val="bg1">
                <a:lumMod val="85000"/>
              </a:schemeClr>
            </a:solidFill>
          </a:ln>
          <a:effectLst>
            <a:outerShdw blurRad="50800" dist="38100" dir="2700000" algn="tl" rotWithShape="0">
              <a:prstClr val="black">
                <a:alpha val="40000"/>
              </a:prstClr>
            </a:outerShdw>
          </a:effectLst>
        </p:spPr>
      </p:pic>
      <p:sp>
        <p:nvSpPr>
          <p:cNvPr id="118" name="矩形: 圆角 24"/>
          <p:cNvSpPr/>
          <p:nvPr/>
        </p:nvSpPr>
        <p:spPr>
          <a:xfrm>
            <a:off x="7073037" y="2891747"/>
            <a:ext cx="4230040" cy="1577833"/>
          </a:xfrm>
          <a:prstGeom prst="roundRect">
            <a:avLst>
              <a:gd name="adj" fmla="val 4288"/>
            </a:avLst>
          </a:prstGeom>
          <a:gradFill>
            <a:gsLst>
              <a:gs pos="0">
                <a:srgbClr val="FFFFFF">
                  <a:alpha val="100000"/>
                </a:srgbClr>
              </a:gs>
              <a:gs pos="100000">
                <a:srgbClr val="FFFFFF">
                  <a:alpha val="58000"/>
                </a:srgbClr>
              </a:gs>
            </a:gsLst>
            <a:lin ang="5400000"/>
          </a:gradFill>
          <a:ln w="22225">
            <a:solidFill>
              <a:srgbClr val="FFFFFF"/>
            </a:solidFill>
            <a:miter/>
          </a:ln>
          <a:effectLst>
            <a:outerShdw blurRad="571500" dist="1524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19" name="文本框 118"/>
          <p:cNvSpPr txBox="1"/>
          <p:nvPr>
            <p:custDataLst>
              <p:tags r:id="rId39"/>
            </p:custDataLst>
          </p:nvPr>
        </p:nvSpPr>
        <p:spPr>
          <a:xfrm>
            <a:off x="7191375" y="3018041"/>
            <a:ext cx="4072255" cy="1325245"/>
          </a:xfrm>
          <a:prstGeom prst="rect">
            <a:avLst/>
          </a:prstGeom>
          <a:noFill/>
        </p:spPr>
        <p:txBody>
          <a:bodyPr wrap="square" rtlCol="0" anchor="t">
            <a:spAutoFit/>
          </a:bodyPr>
          <a:lstStyle/>
          <a:p>
            <a:pPr indent="0" algn="ctr" fontAlgn="auto">
              <a:lnSpc>
                <a:spcPct val="120000"/>
              </a:lnSpc>
              <a:spcBef>
                <a:spcPts val="500"/>
              </a:spcBef>
              <a:spcAft>
                <a:spcPts val="0"/>
              </a:spcAft>
              <a:buFont typeface="Arial" panose="020B0604020202090204" pitchFamily="34" charset="0"/>
              <a:buNone/>
            </a:pPr>
            <a:r>
              <a:rPr lang="zh-CN" altLang="en-US" sz="1200" b="1" dirty="0">
                <a:solidFill>
                  <a:srgbClr val="0D58D3"/>
                </a:solidFill>
                <a:latin typeface="微软雅黑" panose="020B0503020204020204" charset="-122"/>
                <a:ea typeface="微软雅黑" panose="020B0503020204020204" charset="-122"/>
                <a:cs typeface="微软雅黑" panose="020B0503020204020204" charset="-122"/>
              </a:rPr>
              <a:t>某部委单位</a:t>
            </a:r>
            <a:endParaRPr lang="zh-CN" altLang="en-US" sz="1200" b="1" dirty="0">
              <a:solidFill>
                <a:srgbClr val="0D58D3"/>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20000"/>
              </a:lnSpc>
              <a:spcBef>
                <a:spcPts val="500"/>
              </a:spcBef>
              <a:spcAft>
                <a:spcPts val="0"/>
              </a:spcAft>
              <a:buClrTx/>
              <a:buSzTx/>
              <a:buFont typeface="Arial" panose="020B0604020202090204" pitchFamily="34" charset="0"/>
              <a:buChar char="•"/>
            </a:pPr>
            <a:r>
              <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t>平均降噪率达99%以上，人均每天只需要关注几十条事件、几百条告警，极限研判17000条告警</a:t>
            </a:r>
            <a:r>
              <a:rPr lang="en-US" altLang="zh-CN"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t>小时，是普通安全人员的200倍</a:t>
            </a:r>
            <a:endPar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20000"/>
              </a:lnSpc>
              <a:spcBef>
                <a:spcPts val="500"/>
              </a:spcBef>
              <a:spcAft>
                <a:spcPts val="0"/>
              </a:spcAft>
              <a:buClrTx/>
              <a:buSzTx/>
              <a:buFont typeface="Arial" panose="020B0604020202090204" pitchFamily="34" charset="0"/>
              <a:buChar char="•"/>
            </a:pPr>
            <a:r>
              <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t>日均完成自动化告警处置3000+，自动封堵攻击源</a:t>
            </a:r>
            <a:endPar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nvGrpSpPr>
          <p:cNvPr id="120" name="组合 119"/>
          <p:cNvGrpSpPr/>
          <p:nvPr/>
        </p:nvGrpSpPr>
        <p:grpSpPr>
          <a:xfrm>
            <a:off x="7112506" y="4619233"/>
            <a:ext cx="4173771" cy="1078598"/>
            <a:chOff x="7112506" y="4526245"/>
            <a:chExt cx="4173771" cy="1078598"/>
          </a:xfrm>
        </p:grpSpPr>
        <p:pic>
          <p:nvPicPr>
            <p:cNvPr id="121" name="图片 120"/>
            <p:cNvPicPr/>
            <p:nvPr>
              <p:custDataLst>
                <p:tags r:id="rId40"/>
              </p:custDataLst>
            </p:nvPr>
          </p:nvPicPr>
          <p:blipFill>
            <a:blip r:embed="rId41"/>
            <a:srcRect t="1103"/>
            <a:stretch>
              <a:fillRect/>
            </a:stretch>
          </p:blipFill>
          <p:spPr>
            <a:xfrm>
              <a:off x="7112506" y="4526245"/>
              <a:ext cx="2480723" cy="1078598"/>
            </a:xfrm>
            <a:prstGeom prst="rect">
              <a:avLst/>
            </a:prstGeom>
            <a:ln>
              <a:noFill/>
            </a:ln>
            <a:effectLst>
              <a:outerShdw blurRad="50800" dist="38100" dir="2700000" algn="tl" rotWithShape="0">
                <a:prstClr val="black">
                  <a:alpha val="40000"/>
                </a:prstClr>
              </a:outerShdw>
            </a:effectLst>
          </p:spPr>
        </p:pic>
        <p:pic>
          <p:nvPicPr>
            <p:cNvPr id="122" name="图片 121"/>
            <p:cNvPicPr>
              <a:picLocks noChangeAspect="1"/>
            </p:cNvPicPr>
            <p:nvPr>
              <p:custDataLst>
                <p:tags r:id="rId42"/>
              </p:custDataLst>
            </p:nvPr>
          </p:nvPicPr>
          <p:blipFill>
            <a:blip r:embed="rId43"/>
            <a:stretch>
              <a:fillRect/>
            </a:stretch>
          </p:blipFill>
          <p:spPr>
            <a:xfrm>
              <a:off x="9790777" y="4545439"/>
              <a:ext cx="1495500" cy="1040211"/>
            </a:xfrm>
            <a:prstGeom prst="rect">
              <a:avLst/>
            </a:prstGeom>
            <a:ln w="6350">
              <a:solidFill>
                <a:schemeClr val="bg1">
                  <a:lumMod val="75000"/>
                </a:schemeClr>
              </a:solidFill>
            </a:ln>
            <a:effectLst>
              <a:outerShdw blurRad="50800" dist="38100" dir="2700000" algn="tl" rotWithShape="0">
                <a:prstClr val="black">
                  <a:alpha val="40000"/>
                </a:prstClr>
              </a:outerShdw>
            </a:effectLst>
          </p:spPr>
        </p:pic>
      </p:grpSp>
      <p:sp>
        <p:nvSpPr>
          <p:cNvPr id="123" name="文本框 122"/>
          <p:cNvSpPr txBox="1"/>
          <p:nvPr>
            <p:custDataLst>
              <p:tags r:id="rId44"/>
            </p:custDataLst>
          </p:nvPr>
        </p:nvSpPr>
        <p:spPr>
          <a:xfrm>
            <a:off x="7049208" y="5789324"/>
            <a:ext cx="4214788" cy="400110"/>
          </a:xfrm>
          <a:prstGeom prst="rect">
            <a:avLst/>
          </a:prstGeom>
          <a:noFill/>
        </p:spPr>
        <p:txBody>
          <a:bodyPr wrap="square" rtlCol="0" anchor="t">
            <a:spAutoFit/>
          </a:bodyPr>
          <a:lstStyle/>
          <a:p>
            <a:pPr algn="ctr"/>
            <a:r>
              <a:rPr lang="en-US" altLang="zh-CN" sz="1000" b="1" dirty="0">
                <a:solidFill>
                  <a:srgbClr val="0D58D3"/>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0D58D3"/>
                </a:solidFill>
                <a:latin typeface="微软雅黑" panose="020B0503020204020204" charset="-122"/>
                <a:ea typeface="微软雅黑" panose="020B0503020204020204" charset="-122"/>
                <a:cs typeface="微软雅黑" panose="020B0503020204020204" charset="-122"/>
                <a:sym typeface="+mn-ea"/>
              </a:rPr>
              <a:t>原来并不是攻击队没有打我们，而是我们自动封禁够快，这比手工上防火墙封堵IP有效太多了！</a:t>
            </a:r>
            <a:r>
              <a:rPr lang="en-US" altLang="zh-CN" sz="1000" b="1" dirty="0">
                <a:solidFill>
                  <a:srgbClr val="0D58D3"/>
                </a:solidFill>
                <a:latin typeface="微软雅黑" panose="020B0503020204020204" charset="-122"/>
                <a:ea typeface="微软雅黑" panose="020B0503020204020204" charset="-122"/>
                <a:cs typeface="微软雅黑" panose="020B0503020204020204" charset="-122"/>
                <a:sym typeface="+mn-ea"/>
              </a:rPr>
              <a:t>”</a:t>
            </a:r>
            <a:endParaRPr lang="en-US" altLang="zh-CN" sz="1000" b="1" dirty="0">
              <a:solidFill>
                <a:srgbClr val="0D58D3"/>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文本框 137"/>
          <p:cNvSpPr txBox="1"/>
          <p:nvPr/>
        </p:nvSpPr>
        <p:spPr>
          <a:xfrm>
            <a:off x="500380" y="212725"/>
            <a:ext cx="9031605" cy="491490"/>
          </a:xfrm>
          <a:prstGeom prst="rect">
            <a:avLst/>
          </a:prstGeom>
          <a:noFill/>
        </p:spPr>
        <p:txBody>
          <a:bodyPr wrap="square" rtlCol="0">
            <a:spAutoFit/>
          </a:bodyPr>
          <a:lstStyle/>
          <a:p>
            <a:r>
              <a:rPr lang="zh-CN" sz="2600" b="1" dirty="0">
                <a:solidFill>
                  <a:srgbClr val="184199"/>
                </a:solidFill>
                <a:latin typeface="微软雅黑" panose="020B0503020204020204" charset="-122"/>
                <a:ea typeface="微软雅黑" panose="020B0503020204020204" charset="-122"/>
                <a:sym typeface="+mn-ea"/>
              </a:rPr>
              <a:t>应用实践（四）：大模型赋能数据安全</a:t>
            </a:r>
            <a:r>
              <a:rPr lang="zh-CN" sz="2600" b="1" dirty="0">
                <a:solidFill>
                  <a:srgbClr val="184199"/>
                </a:solidFill>
                <a:latin typeface="微软雅黑" panose="020B0503020204020204" charset="-122"/>
                <a:ea typeface="微软雅黑" panose="020B0503020204020204" charset="-122"/>
                <a:sym typeface="+mn-ea"/>
              </a:rPr>
              <a:t>分类分级</a:t>
            </a:r>
            <a:endParaRPr lang="zh-CN" sz="2600" b="1" dirty="0">
              <a:solidFill>
                <a:srgbClr val="184199"/>
              </a:solidFill>
              <a:latin typeface="微软雅黑" panose="020B0503020204020204" charset="-122"/>
              <a:ea typeface="微软雅黑" panose="020B0503020204020204" charset="-122"/>
              <a:sym typeface="+mn-ea"/>
            </a:endParaRPr>
          </a:p>
        </p:txBody>
      </p:sp>
      <p:sp>
        <p:nvSpPr>
          <p:cNvPr id="3" name="右箭头 2"/>
          <p:cNvSpPr/>
          <p:nvPr/>
        </p:nvSpPr>
        <p:spPr>
          <a:xfrm rot="5400000">
            <a:off x="2483223" y="2885713"/>
            <a:ext cx="227404" cy="5678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latin typeface="微软雅黑" charset="0"/>
              <a:ea typeface="微软雅黑" charset="0"/>
            </a:endParaRPr>
          </a:p>
        </p:txBody>
      </p:sp>
      <p:sp>
        <p:nvSpPr>
          <p:cNvPr id="4" name="文本框 3"/>
          <p:cNvSpPr txBox="1"/>
          <p:nvPr/>
        </p:nvSpPr>
        <p:spPr>
          <a:xfrm>
            <a:off x="517917" y="3368495"/>
            <a:ext cx="4172092" cy="2446824"/>
          </a:xfrm>
          <a:prstGeom prst="rect">
            <a:avLst/>
          </a:prstGeom>
          <a:noFill/>
          <a:ln>
            <a:solidFill>
              <a:schemeClr val="accent3"/>
            </a:solidFill>
          </a:ln>
        </p:spPr>
        <p:txBody>
          <a:bodyPr wrap="square" rtlCol="0">
            <a:spAutoFit/>
          </a:bodyPr>
          <a:p>
            <a:r>
              <a:rPr kumimoji="1" lang="en-US" altLang="zh-CN" sz="900" b="1" dirty="0">
                <a:latin typeface="微软雅黑" charset="0"/>
                <a:ea typeface="微软雅黑" charset="0"/>
                <a:cs typeface="微软雅黑" charset="0"/>
              </a:rPr>
              <a:t>COT</a:t>
            </a:r>
            <a:r>
              <a:rPr kumimoji="1" lang="zh-CN" altLang="en-US" sz="900" b="1" dirty="0">
                <a:latin typeface="微软雅黑" charset="0"/>
                <a:ea typeface="微软雅黑" charset="0"/>
                <a:cs typeface="微软雅黑" charset="0"/>
              </a:rPr>
              <a:t>过程：</a:t>
            </a:r>
            <a:endParaRPr kumimoji="1" lang="en-US" altLang="zh-CN" sz="900" b="1" dirty="0">
              <a:latin typeface="微软雅黑" charset="0"/>
              <a:ea typeface="微软雅黑" charset="0"/>
              <a:cs typeface="微软雅黑" charset="0"/>
            </a:endParaRPr>
          </a:p>
          <a:p>
            <a:r>
              <a:rPr kumimoji="1" lang="zh-CN" altLang="en-US" sz="900" b="1" dirty="0">
                <a:latin typeface="微软雅黑" charset="0"/>
                <a:ea typeface="微软雅黑" charset="0"/>
                <a:cs typeface="微软雅黑" charset="0"/>
              </a:rPr>
              <a:t>第一步：</a:t>
            </a:r>
            <a:r>
              <a:rPr kumimoji="1" lang="zh-CN" altLang="en-US" sz="900" dirty="0">
                <a:latin typeface="微软雅黑" charset="0"/>
                <a:ea typeface="微软雅黑" charset="0"/>
                <a:cs typeface="微软雅黑" charset="0"/>
              </a:rPr>
              <a:t>先来</a:t>
            </a:r>
            <a:r>
              <a:rPr kumimoji="1" lang="zh-CN" altLang="en-US" sz="900" dirty="0">
                <a:solidFill>
                  <a:srgbClr val="FF0000"/>
                </a:solidFill>
                <a:latin typeface="微软雅黑" charset="0"/>
                <a:ea typeface="微软雅黑" charset="0"/>
                <a:cs typeface="微软雅黑" charset="0"/>
              </a:rPr>
              <a:t>理解一下分类树</a:t>
            </a:r>
            <a:r>
              <a:rPr kumimoji="1" lang="zh-CN" altLang="en-US" sz="900" dirty="0">
                <a:latin typeface="微软雅黑" charset="0"/>
                <a:ea typeface="微软雅黑" charset="0"/>
                <a:cs typeface="微软雅黑" charset="0"/>
              </a:rPr>
              <a:t>，这里分类树按照四级分类，比如经营管理数据</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人力资源信息</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人力资本信息</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人力组织信息类别的意思是表示经营管理数据下面有人力资源信息这个类别，人力资本信息属于人力资源信息下面的类别，人力组织信息属于人力资本信息的类别；</a:t>
            </a:r>
            <a:endParaRPr kumimoji="1" lang="zh-CN" altLang="en-US" sz="900" dirty="0">
              <a:latin typeface="微软雅黑" charset="0"/>
              <a:ea typeface="微软雅黑" charset="0"/>
              <a:cs typeface="微软雅黑" charset="0"/>
            </a:endParaRPr>
          </a:p>
          <a:p>
            <a:r>
              <a:rPr kumimoji="1" lang="zh-CN" altLang="en-US" sz="900" b="1" dirty="0">
                <a:latin typeface="微软雅黑" charset="0"/>
                <a:ea typeface="微软雅黑" charset="0"/>
                <a:cs typeface="微软雅黑" charset="0"/>
              </a:rPr>
              <a:t>第二步：</a:t>
            </a:r>
            <a:r>
              <a:rPr kumimoji="1" lang="zh-CN" altLang="en-US" sz="900" dirty="0">
                <a:latin typeface="微软雅黑" charset="0"/>
                <a:ea typeface="微软雅黑" charset="0"/>
                <a:cs typeface="微软雅黑" charset="0"/>
              </a:rPr>
              <a:t>分析一下数据库名是：电网管理平台（人资域）、数据库表名：</a:t>
            </a:r>
            <a:r>
              <a:rPr kumimoji="1" lang="en-GB" altLang="zh-CN" sz="900" dirty="0">
                <a:latin typeface="微软雅黑" charset="0"/>
                <a:ea typeface="微软雅黑" charset="0"/>
                <a:cs typeface="微软雅黑" charset="0"/>
              </a:rPr>
              <a:t>HR_INS_TYPE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表注释是：社保类型信息表，字段名：</a:t>
            </a:r>
            <a:r>
              <a:rPr kumimoji="1" lang="en-GB" altLang="zh-CN" sz="900" dirty="0">
                <a:latin typeface="微软雅黑" charset="0"/>
                <a:ea typeface="微软雅黑" charset="0"/>
                <a:cs typeface="微软雅黑" charset="0"/>
              </a:rPr>
              <a:t>PROVINCE_CODE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字段注释：省编号，</a:t>
            </a:r>
            <a:r>
              <a:rPr kumimoji="1" lang="zh-CN" altLang="en-US" sz="900" dirty="0">
                <a:solidFill>
                  <a:srgbClr val="FF0000"/>
                </a:solidFill>
                <a:latin typeface="微软雅黑" charset="0"/>
                <a:ea typeface="微软雅黑" charset="0"/>
                <a:cs typeface="微软雅黑" charset="0"/>
              </a:rPr>
              <a:t>初步推理字段</a:t>
            </a:r>
            <a:r>
              <a:rPr kumimoji="1" lang="zh-CN" altLang="en-US" sz="900" dirty="0">
                <a:latin typeface="微软雅黑" charset="0"/>
                <a:ea typeface="微软雅黑" charset="0"/>
                <a:cs typeface="微软雅黑" charset="0"/>
              </a:rPr>
              <a:t>是社保类型表的省编号；	</a:t>
            </a:r>
            <a:endParaRPr kumimoji="1" lang="zh-CN" altLang="en-US" sz="900" dirty="0">
              <a:latin typeface="微软雅黑" charset="0"/>
              <a:ea typeface="微软雅黑" charset="0"/>
              <a:cs typeface="微软雅黑" charset="0"/>
            </a:endParaRPr>
          </a:p>
          <a:p>
            <a:r>
              <a:rPr kumimoji="1" lang="zh-CN" altLang="en-US" sz="900" b="1" dirty="0">
                <a:latin typeface="微软雅黑" charset="0"/>
                <a:ea typeface="微软雅黑" charset="0"/>
                <a:cs typeface="微软雅黑" charset="0"/>
              </a:rPr>
              <a:t>第三步：</a:t>
            </a:r>
            <a:r>
              <a:rPr kumimoji="1" lang="zh-CN" altLang="en-US" sz="900" dirty="0">
                <a:latin typeface="微软雅黑" charset="0"/>
                <a:ea typeface="微软雅黑" charset="0"/>
                <a:cs typeface="微软雅黑" charset="0"/>
              </a:rPr>
              <a:t>分析了一下其他字段以及表注释：</a:t>
            </a:r>
            <a:r>
              <a:rPr kumimoji="1" lang="en-GB" altLang="zh-CN" sz="900" dirty="0">
                <a:latin typeface="微软雅黑" charset="0"/>
                <a:ea typeface="微软雅黑" charset="0"/>
                <a:cs typeface="微软雅黑" charset="0"/>
              </a:rPr>
              <a:t>TYPE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社保类型，</a:t>
            </a:r>
            <a:r>
              <a:rPr kumimoji="1" lang="en-GB" altLang="zh-CN" sz="900" dirty="0">
                <a:latin typeface="微软雅黑" charset="0"/>
                <a:ea typeface="微软雅黑" charset="0"/>
                <a:cs typeface="微软雅黑" charset="0"/>
              </a:rPr>
              <a:t>CREATOR_NAME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创建人姓名，</a:t>
            </a:r>
            <a:r>
              <a:rPr kumimoji="1" lang="en-GB" altLang="zh-CN" sz="900" dirty="0">
                <a:latin typeface="微软雅黑" charset="0"/>
                <a:ea typeface="微软雅黑" charset="0"/>
                <a:cs typeface="微软雅黑" charset="0"/>
              </a:rPr>
              <a:t>CODE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编码，</a:t>
            </a:r>
            <a:r>
              <a:rPr kumimoji="1" lang="en-GB" altLang="zh-CN" sz="900" dirty="0">
                <a:latin typeface="微软雅黑" charset="0"/>
                <a:ea typeface="微软雅黑" charset="0"/>
                <a:cs typeface="微软雅黑" charset="0"/>
              </a:rPr>
              <a:t>ORDER_NUMBER</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排序号，</a:t>
            </a:r>
            <a:r>
              <a:rPr kumimoji="1" lang="en-GB" altLang="zh-CN" sz="900" dirty="0">
                <a:latin typeface="微软雅黑" charset="0"/>
                <a:ea typeface="微软雅黑" charset="0"/>
                <a:cs typeface="微软雅黑" charset="0"/>
              </a:rPr>
              <a:t>CREATOR_ID</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创建人</a:t>
            </a:r>
            <a:r>
              <a:rPr kumimoji="1" lang="en-GB" altLang="zh-CN" sz="900" dirty="0">
                <a:latin typeface="微软雅黑" charset="0"/>
                <a:ea typeface="微软雅黑" charset="0"/>
                <a:cs typeface="微软雅黑" charset="0"/>
              </a:rPr>
              <a:t>id</a:t>
            </a:r>
            <a:r>
              <a:rPr kumimoji="1" lang="zh-CN" altLang="en-GB" sz="900" dirty="0">
                <a:latin typeface="微软雅黑" charset="0"/>
                <a:ea typeface="微软雅黑" charset="0"/>
                <a:cs typeface="微软雅黑" charset="0"/>
              </a:rPr>
              <a:t>，</a:t>
            </a:r>
            <a:r>
              <a:rPr kumimoji="1" lang="en-GB" altLang="zh-CN" sz="900" dirty="0">
                <a:latin typeface="微软雅黑" charset="0"/>
                <a:ea typeface="微软雅黑" charset="0"/>
                <a:cs typeface="微软雅黑" charset="0"/>
              </a:rPr>
              <a:t>CREATE_TIME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创建时间，</a:t>
            </a:r>
            <a:r>
              <a:rPr kumimoji="1" lang="en-GB" altLang="zh-CN" sz="900" dirty="0">
                <a:latin typeface="微软雅黑" charset="0"/>
                <a:ea typeface="微软雅黑" charset="0"/>
                <a:cs typeface="微软雅黑" charset="0"/>
              </a:rPr>
              <a:t>BUREAU_CODE</a:t>
            </a:r>
            <a:r>
              <a:rPr kumimoji="1" lang="zh-CN" altLang="en-GB"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局编码；</a:t>
            </a:r>
            <a:r>
              <a:rPr kumimoji="1" lang="zh-CN" altLang="en-US" sz="900" dirty="0">
                <a:solidFill>
                  <a:srgbClr val="FF0000"/>
                </a:solidFill>
                <a:latin typeface="微软雅黑" charset="0"/>
                <a:ea typeface="微软雅黑" charset="0"/>
                <a:cs typeface="微软雅黑" charset="0"/>
              </a:rPr>
              <a:t>这个字段指明是社保类型，进一步表示这个表跟社保相关</a:t>
            </a:r>
            <a:r>
              <a:rPr kumimoji="1" lang="zh-CN" altLang="en-US" sz="900" dirty="0">
                <a:latin typeface="微软雅黑" charset="0"/>
                <a:ea typeface="微软雅黑" charset="0"/>
                <a:cs typeface="微软雅黑" charset="0"/>
              </a:rPr>
              <a:t>，其他字段没有明显分类线索，比如创建时间属于比较通用字段。</a:t>
            </a:r>
            <a:endParaRPr kumimoji="1" lang="zh-CN" altLang="en-US" sz="900" dirty="0">
              <a:latin typeface="微软雅黑" charset="0"/>
              <a:ea typeface="微软雅黑" charset="0"/>
              <a:cs typeface="微软雅黑" charset="0"/>
            </a:endParaRPr>
          </a:p>
          <a:p>
            <a:r>
              <a:rPr kumimoji="1" lang="zh-CN" altLang="en-US" sz="900" b="1" dirty="0">
                <a:latin typeface="微软雅黑" charset="0"/>
                <a:ea typeface="微软雅黑" charset="0"/>
                <a:cs typeface="微软雅黑" charset="0"/>
              </a:rPr>
              <a:t>第四步：</a:t>
            </a:r>
            <a:r>
              <a:rPr kumimoji="1" lang="zh-CN" altLang="en-US" sz="900" dirty="0">
                <a:solidFill>
                  <a:srgbClr val="FF0000"/>
                </a:solidFill>
                <a:latin typeface="微软雅黑" charset="0"/>
                <a:ea typeface="微软雅黑" charset="0"/>
                <a:cs typeface="微软雅黑" charset="0"/>
              </a:rPr>
              <a:t>分析了一下分类树，结合前面三部的推理</a:t>
            </a:r>
            <a:r>
              <a:rPr kumimoji="1" lang="zh-CN" altLang="en-US" sz="900" dirty="0">
                <a:latin typeface="微软雅黑" charset="0"/>
                <a:ea typeface="微软雅黑" charset="0"/>
                <a:cs typeface="微软雅黑" charset="0"/>
              </a:rPr>
              <a:t>，字段</a:t>
            </a:r>
            <a:r>
              <a:rPr kumimoji="1" lang="en-GB" altLang="zh-CN" sz="900" dirty="0">
                <a:latin typeface="微软雅黑" charset="0"/>
                <a:ea typeface="微软雅黑" charset="0"/>
                <a:cs typeface="微软雅黑" charset="0"/>
              </a:rPr>
              <a:t>PROVINCE_CODE</a:t>
            </a:r>
            <a:r>
              <a:rPr kumimoji="1" lang="zh-CN" altLang="en-US" sz="900" dirty="0">
                <a:latin typeface="微软雅黑" charset="0"/>
                <a:ea typeface="微软雅黑" charset="0"/>
                <a:cs typeface="微软雅黑" charset="0"/>
              </a:rPr>
              <a:t>更适合分到类别“经营管理数据</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人力资源信息</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福利信息</a:t>
            </a:r>
            <a:r>
              <a:rPr kumimoji="1" lang="en-US" altLang="zh-CN" sz="900" dirty="0">
                <a:latin typeface="微软雅黑" charset="0"/>
                <a:ea typeface="微软雅黑" charset="0"/>
                <a:cs typeface="微软雅黑" charset="0"/>
              </a:rPr>
              <a:t>-</a:t>
            </a:r>
            <a:r>
              <a:rPr kumimoji="1" lang="zh-CN" altLang="en-US" sz="900" dirty="0">
                <a:latin typeface="微软雅黑" charset="0"/>
                <a:ea typeface="微软雅黑" charset="0"/>
                <a:cs typeface="微软雅黑" charset="0"/>
              </a:rPr>
              <a:t>社保信息”，因为</a:t>
            </a:r>
            <a:r>
              <a:rPr kumimoji="1" lang="en-GB" altLang="zh-CN" sz="900" dirty="0">
                <a:latin typeface="微软雅黑" charset="0"/>
                <a:ea typeface="微软雅黑" charset="0"/>
                <a:cs typeface="微软雅黑" charset="0"/>
              </a:rPr>
              <a:t>PROVINCE_CODE</a:t>
            </a:r>
            <a:r>
              <a:rPr kumimoji="1" lang="zh-CN" altLang="en-US" sz="900" dirty="0">
                <a:latin typeface="微软雅黑" charset="0"/>
                <a:ea typeface="微软雅黑" charset="0"/>
                <a:cs typeface="微软雅黑" charset="0"/>
              </a:rPr>
              <a:t>是社保类型表下面的字段，而且从其他字段上下文看确实比较符合社保信息这个子类。</a:t>
            </a:r>
            <a:endParaRPr kumimoji="1" lang="zh-CN" altLang="en-US" sz="900" dirty="0">
              <a:latin typeface="微软雅黑" charset="0"/>
              <a:ea typeface="微软雅黑" charset="0"/>
              <a:cs typeface="微软雅黑" charset="0"/>
            </a:endParaRPr>
          </a:p>
        </p:txBody>
      </p:sp>
      <p:sp>
        <p:nvSpPr>
          <p:cNvPr id="5" name="矩形 4"/>
          <p:cNvSpPr/>
          <p:nvPr/>
        </p:nvSpPr>
        <p:spPr>
          <a:xfrm>
            <a:off x="405200" y="967132"/>
            <a:ext cx="4402588" cy="5201051"/>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latin typeface="微软雅黑" charset="0"/>
              <a:ea typeface="微软雅黑" charset="0"/>
            </a:endParaRPr>
          </a:p>
        </p:txBody>
      </p:sp>
      <p:sp>
        <p:nvSpPr>
          <p:cNvPr id="6" name="文本框 5"/>
          <p:cNvSpPr txBox="1"/>
          <p:nvPr/>
        </p:nvSpPr>
        <p:spPr>
          <a:xfrm>
            <a:off x="1753279" y="6198325"/>
            <a:ext cx="1851648" cy="276999"/>
          </a:xfrm>
          <a:prstGeom prst="rect">
            <a:avLst/>
          </a:prstGeom>
          <a:noFill/>
        </p:spPr>
        <p:txBody>
          <a:bodyPr wrap="square" rtlCol="0">
            <a:spAutoFit/>
          </a:bodyPr>
          <a:p>
            <a:pPr algn="ctr"/>
            <a:r>
              <a:rPr lang="zh-CN" altLang="en-US" sz="1200" b="1" dirty="0">
                <a:solidFill>
                  <a:schemeClr val="tx1">
                    <a:lumMod val="85000"/>
                    <a:lumOff val="15000"/>
                  </a:schemeClr>
                </a:solidFill>
                <a:latin typeface="微软雅黑" charset="0"/>
                <a:ea typeface="微软雅黑" charset="0"/>
                <a:cs typeface="微软雅黑" charset="0"/>
              </a:rPr>
              <a:t>高质量</a:t>
            </a:r>
            <a:r>
              <a:rPr lang="en-US" altLang="zh-CN" sz="1200" b="1" dirty="0">
                <a:solidFill>
                  <a:schemeClr val="tx1">
                    <a:lumMod val="85000"/>
                    <a:lumOff val="15000"/>
                  </a:schemeClr>
                </a:solidFill>
                <a:latin typeface="微软雅黑" charset="0"/>
                <a:ea typeface="微软雅黑" charset="0"/>
                <a:cs typeface="微软雅黑" charset="0"/>
              </a:rPr>
              <a:t>COT</a:t>
            </a:r>
            <a:r>
              <a:rPr lang="zh-CN" altLang="en-US" sz="1200" b="1" dirty="0">
                <a:solidFill>
                  <a:schemeClr val="tx1">
                    <a:lumMod val="85000"/>
                    <a:lumOff val="15000"/>
                  </a:schemeClr>
                </a:solidFill>
                <a:latin typeface="微软雅黑" charset="0"/>
                <a:ea typeface="微软雅黑" charset="0"/>
                <a:cs typeface="微软雅黑" charset="0"/>
              </a:rPr>
              <a:t>数据</a:t>
            </a:r>
            <a:endParaRPr lang="en-US" altLang="zh-CN" sz="1200" b="1" dirty="0">
              <a:solidFill>
                <a:schemeClr val="tx1">
                  <a:lumMod val="85000"/>
                  <a:lumOff val="15000"/>
                </a:schemeClr>
              </a:solidFill>
              <a:latin typeface="微软雅黑" charset="0"/>
              <a:ea typeface="微软雅黑" charset="0"/>
              <a:cs typeface="微软雅黑" charset="0"/>
            </a:endParaRPr>
          </a:p>
        </p:txBody>
      </p:sp>
      <p:sp>
        <p:nvSpPr>
          <p:cNvPr id="8" name="右大括号 7"/>
          <p:cNvSpPr/>
          <p:nvPr/>
        </p:nvSpPr>
        <p:spPr>
          <a:xfrm>
            <a:off x="5060216" y="1112898"/>
            <a:ext cx="269870" cy="5054232"/>
          </a:xfrm>
          <a:prstGeom prst="rightBrace">
            <a:avLst/>
          </a:prstGeom>
          <a:ln>
            <a:solidFill>
              <a:srgbClr val="163F9A"/>
            </a:solidFill>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sz="3600">
              <a:latin typeface="微软雅黑" charset="0"/>
              <a:ea typeface="微软雅黑" charset="0"/>
            </a:endParaRPr>
          </a:p>
        </p:txBody>
      </p:sp>
      <p:sp>
        <p:nvSpPr>
          <p:cNvPr id="9" name="文本框 8"/>
          <p:cNvSpPr txBox="1"/>
          <p:nvPr/>
        </p:nvSpPr>
        <p:spPr>
          <a:xfrm>
            <a:off x="5421127" y="1428474"/>
            <a:ext cx="1851648" cy="275590"/>
          </a:xfrm>
          <a:prstGeom prst="rect">
            <a:avLst/>
          </a:prstGeom>
          <a:noFill/>
        </p:spPr>
        <p:txBody>
          <a:bodyPr wrap="square" rtlCol="0">
            <a:spAutoFit/>
          </a:bodyPr>
          <a:p>
            <a:pPr algn="ctr"/>
            <a:r>
              <a:rPr lang="zh-CN" altLang="en-US" sz="1200" b="1" dirty="0">
                <a:solidFill>
                  <a:schemeClr val="tx1">
                    <a:lumMod val="85000"/>
                    <a:lumOff val="15000"/>
                  </a:schemeClr>
                </a:solidFill>
                <a:latin typeface="微软雅黑" charset="0"/>
                <a:ea typeface="微软雅黑" charset="0"/>
                <a:cs typeface="微软雅黑" charset="0"/>
              </a:rPr>
              <a:t>数据安全大模型</a:t>
            </a:r>
            <a:endParaRPr lang="zh-CN" altLang="en-US" sz="1000" dirty="0">
              <a:solidFill>
                <a:schemeClr val="tx1">
                  <a:lumMod val="85000"/>
                  <a:lumOff val="15000"/>
                </a:schemeClr>
              </a:solidFill>
              <a:latin typeface="微软雅黑" charset="0"/>
              <a:ea typeface="微软雅黑" charset="0"/>
              <a:cs typeface="微软雅黑" charset="0"/>
            </a:endParaRPr>
          </a:p>
        </p:txBody>
      </p:sp>
      <p:pic>
        <p:nvPicPr>
          <p:cNvPr id="10" name="图像" descr="图像"/>
          <p:cNvPicPr>
            <a:picLocks noChangeAspect="1"/>
          </p:cNvPicPr>
          <p:nvPr/>
        </p:nvPicPr>
        <p:blipFill>
          <a:blip r:embed="rId1"/>
          <a:srcRect/>
          <a:stretch>
            <a:fillRect/>
          </a:stretch>
        </p:blipFill>
        <p:spPr>
          <a:xfrm>
            <a:off x="7028300" y="1463895"/>
            <a:ext cx="162560" cy="170180"/>
          </a:xfrm>
          <a:prstGeom prst="rect">
            <a:avLst/>
          </a:prstGeom>
          <a:ln w="12700">
            <a:miter lim="400000"/>
            <a:headEnd/>
            <a:tailEnd/>
          </a:ln>
        </p:spPr>
      </p:pic>
      <p:sp>
        <p:nvSpPr>
          <p:cNvPr id="11" name="圆角矩形 10"/>
          <p:cNvSpPr/>
          <p:nvPr/>
        </p:nvSpPr>
        <p:spPr>
          <a:xfrm>
            <a:off x="5459215" y="1399760"/>
            <a:ext cx="1813560" cy="1605915"/>
          </a:xfrm>
          <a:prstGeom prst="roundRect">
            <a:avLst>
              <a:gd name="adj" fmla="val 8105"/>
            </a:avLst>
          </a:prstGeom>
          <a:noFill/>
          <a:ln w="19050">
            <a:solidFill>
              <a:srgbClr val="184199"/>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charset="0"/>
              <a:ea typeface="微软雅黑" charset="0"/>
            </a:endParaRPr>
          </a:p>
        </p:txBody>
      </p:sp>
      <p:sp>
        <p:nvSpPr>
          <p:cNvPr id="12" name="圆角矩形 11"/>
          <p:cNvSpPr/>
          <p:nvPr/>
        </p:nvSpPr>
        <p:spPr>
          <a:xfrm>
            <a:off x="5746235" y="1964910"/>
            <a:ext cx="146050" cy="913130"/>
          </a:xfrm>
          <a:prstGeom prst="roundRect">
            <a:avLst>
              <a:gd name="adj" fmla="val 2663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charset="0"/>
              <a:ea typeface="微软雅黑" charset="0"/>
            </a:endParaRPr>
          </a:p>
        </p:txBody>
      </p:sp>
      <p:sp>
        <p:nvSpPr>
          <p:cNvPr id="13" name="圆角矩形 12"/>
          <p:cNvSpPr/>
          <p:nvPr/>
        </p:nvSpPr>
        <p:spPr>
          <a:xfrm>
            <a:off x="6019285" y="1964910"/>
            <a:ext cx="146050" cy="913130"/>
          </a:xfrm>
          <a:prstGeom prst="roundRect">
            <a:avLst>
              <a:gd name="adj" fmla="val 2663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charset="0"/>
              <a:ea typeface="微软雅黑" charset="0"/>
            </a:endParaRPr>
          </a:p>
        </p:txBody>
      </p:sp>
      <p:sp>
        <p:nvSpPr>
          <p:cNvPr id="14" name="圆角矩形 13"/>
          <p:cNvSpPr/>
          <p:nvPr/>
        </p:nvSpPr>
        <p:spPr>
          <a:xfrm>
            <a:off x="6677145" y="1964910"/>
            <a:ext cx="146050" cy="913130"/>
          </a:xfrm>
          <a:prstGeom prst="roundRect">
            <a:avLst>
              <a:gd name="adj" fmla="val 2663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charset="0"/>
              <a:ea typeface="微软雅黑" charset="0"/>
            </a:endParaRPr>
          </a:p>
        </p:txBody>
      </p:sp>
      <p:sp>
        <p:nvSpPr>
          <p:cNvPr id="15" name="圆角矩形 14"/>
          <p:cNvSpPr/>
          <p:nvPr/>
        </p:nvSpPr>
        <p:spPr>
          <a:xfrm>
            <a:off x="6950195" y="1964910"/>
            <a:ext cx="146050" cy="913130"/>
          </a:xfrm>
          <a:prstGeom prst="roundRect">
            <a:avLst>
              <a:gd name="adj" fmla="val 2663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charset="0"/>
              <a:ea typeface="微软雅黑" charset="0"/>
            </a:endParaRPr>
          </a:p>
        </p:txBody>
      </p:sp>
      <p:cxnSp>
        <p:nvCxnSpPr>
          <p:cNvPr id="16" name="直接箭头连接符 36"/>
          <p:cNvCxnSpPr>
            <a:stCxn id="12" idx="3"/>
            <a:endCxn id="13" idx="1"/>
          </p:cNvCxnSpPr>
          <p:nvPr/>
        </p:nvCxnSpPr>
        <p:spPr>
          <a:xfrm>
            <a:off x="5892285" y="2421475"/>
            <a:ext cx="127000" cy="0"/>
          </a:xfrm>
          <a:prstGeom prst="straightConnector1">
            <a:avLst/>
          </a:prstGeom>
          <a:solidFill>
            <a:schemeClr val="accent5">
              <a:lumMod val="20000"/>
              <a:lumOff val="80000"/>
            </a:schemeClr>
          </a:solidFill>
          <a:ln w="12700">
            <a:solidFill>
              <a:schemeClr val="bg1">
                <a:lumMod val="75000"/>
              </a:schemeClr>
            </a:solidFill>
            <a:prstDash val="sysDot"/>
            <a:headEnd type="none"/>
            <a:tailEnd type="stealth" w="med" len="med"/>
          </a:ln>
        </p:spPr>
        <p:style>
          <a:lnRef idx="2">
            <a:schemeClr val="accent1"/>
          </a:lnRef>
          <a:fillRef idx="0">
            <a:srgbClr val="FFFFFF"/>
          </a:fillRef>
          <a:effectRef idx="0">
            <a:srgbClr val="FFFFFF"/>
          </a:effectRef>
          <a:fontRef idx="minor">
            <a:schemeClr val="tx1"/>
          </a:fontRef>
        </p:style>
      </p:cxnSp>
      <p:cxnSp>
        <p:nvCxnSpPr>
          <p:cNvPr id="17" name="直接箭头连接符 37"/>
          <p:cNvCxnSpPr>
            <a:stCxn id="13" idx="3"/>
            <a:endCxn id="14" idx="1"/>
          </p:cNvCxnSpPr>
          <p:nvPr/>
        </p:nvCxnSpPr>
        <p:spPr>
          <a:xfrm>
            <a:off x="6165335" y="2421475"/>
            <a:ext cx="511810" cy="0"/>
          </a:xfrm>
          <a:prstGeom prst="straightConnector1">
            <a:avLst/>
          </a:prstGeom>
          <a:solidFill>
            <a:schemeClr val="accent5">
              <a:lumMod val="20000"/>
              <a:lumOff val="80000"/>
            </a:schemeClr>
          </a:solidFill>
          <a:ln w="12700">
            <a:solidFill>
              <a:schemeClr val="bg1">
                <a:lumMod val="75000"/>
              </a:schemeClr>
            </a:solidFill>
            <a:prstDash val="sysDot"/>
            <a:headEnd type="none"/>
            <a:tailEnd type="stealth" w="med" len="med"/>
          </a:ln>
        </p:spPr>
        <p:style>
          <a:lnRef idx="2">
            <a:schemeClr val="accent1"/>
          </a:lnRef>
          <a:fillRef idx="0">
            <a:srgbClr val="FFFFFF"/>
          </a:fillRef>
          <a:effectRef idx="0">
            <a:srgbClr val="FFFFFF"/>
          </a:effectRef>
          <a:fontRef idx="minor">
            <a:schemeClr val="tx1"/>
          </a:fontRef>
        </p:style>
      </p:cxnSp>
      <p:cxnSp>
        <p:nvCxnSpPr>
          <p:cNvPr id="18" name="直接箭头连接符 38"/>
          <p:cNvCxnSpPr>
            <a:stCxn id="14" idx="3"/>
            <a:endCxn id="15" idx="1"/>
          </p:cNvCxnSpPr>
          <p:nvPr/>
        </p:nvCxnSpPr>
        <p:spPr>
          <a:xfrm>
            <a:off x="6823195" y="2421475"/>
            <a:ext cx="127000" cy="0"/>
          </a:xfrm>
          <a:prstGeom prst="straightConnector1">
            <a:avLst/>
          </a:prstGeom>
          <a:solidFill>
            <a:schemeClr val="accent5">
              <a:lumMod val="20000"/>
              <a:lumOff val="80000"/>
            </a:schemeClr>
          </a:solidFill>
          <a:ln w="12700">
            <a:solidFill>
              <a:schemeClr val="bg1">
                <a:lumMod val="75000"/>
              </a:schemeClr>
            </a:solidFill>
            <a:prstDash val="sysDot"/>
            <a:headEnd type="none"/>
            <a:tailEnd type="stealth" w="med" len="med"/>
          </a:ln>
        </p:spPr>
        <p:style>
          <a:lnRef idx="2">
            <a:schemeClr val="accent1"/>
          </a:lnRef>
          <a:fillRef idx="0">
            <a:srgbClr val="FFFFFF"/>
          </a:fillRef>
          <a:effectRef idx="0">
            <a:srgbClr val="FFFFFF"/>
          </a:effectRef>
          <a:fontRef idx="minor">
            <a:schemeClr val="tx1"/>
          </a:fontRef>
        </p:style>
      </p:cxnSp>
      <p:sp>
        <p:nvSpPr>
          <p:cNvPr id="19" name="圆角矩形 18"/>
          <p:cNvSpPr/>
          <p:nvPr/>
        </p:nvSpPr>
        <p:spPr>
          <a:xfrm>
            <a:off x="5949435" y="3462240"/>
            <a:ext cx="833120" cy="367030"/>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000" b="1" dirty="0">
                <a:solidFill>
                  <a:schemeClr val="tx1">
                    <a:lumMod val="85000"/>
                    <a:lumOff val="15000"/>
                  </a:schemeClr>
                </a:solidFill>
                <a:latin typeface="微软雅黑" charset="0"/>
                <a:ea typeface="微软雅黑" charset="0"/>
                <a:cs typeface="Times New Roman" panose="02020503050405090304" pitchFamily="18" charset="0"/>
              </a:rPr>
              <a:t>Prediction</a:t>
            </a:r>
            <a:endParaRPr lang="en-US" altLang="zh-CN" sz="1000" b="1" dirty="0">
              <a:solidFill>
                <a:schemeClr val="tx1">
                  <a:lumMod val="85000"/>
                  <a:lumOff val="15000"/>
                </a:schemeClr>
              </a:solidFill>
              <a:latin typeface="微软雅黑" charset="0"/>
              <a:ea typeface="微软雅黑" charset="0"/>
              <a:cs typeface="Times New Roman" panose="02020503050405090304" pitchFamily="18" charset="0"/>
            </a:endParaRPr>
          </a:p>
        </p:txBody>
      </p:sp>
      <p:cxnSp>
        <p:nvCxnSpPr>
          <p:cNvPr id="20" name="直接箭头连接符 66"/>
          <p:cNvCxnSpPr>
            <a:stCxn id="11" idx="2"/>
            <a:endCxn id="19" idx="0"/>
          </p:cNvCxnSpPr>
          <p:nvPr/>
        </p:nvCxnSpPr>
        <p:spPr>
          <a:xfrm>
            <a:off x="6365995" y="3005675"/>
            <a:ext cx="0" cy="456565"/>
          </a:xfrm>
          <a:prstGeom prst="straightConnector1">
            <a:avLst/>
          </a:prstGeom>
          <a:solidFill>
            <a:schemeClr val="accent5">
              <a:lumMod val="20000"/>
              <a:lumOff val="80000"/>
            </a:schemeClr>
          </a:solidFill>
          <a:ln w="12700">
            <a:solidFill>
              <a:schemeClr val="bg1">
                <a:lumMod val="75000"/>
              </a:schemeClr>
            </a:solidFill>
            <a:prstDash val="sysDot"/>
            <a:headEnd type="none"/>
            <a:tailEnd type="stealth" w="med" len="med"/>
          </a:ln>
        </p:spPr>
        <p:style>
          <a:lnRef idx="2">
            <a:schemeClr val="accent1"/>
          </a:lnRef>
          <a:fillRef idx="0">
            <a:srgbClr val="FFFFFF"/>
          </a:fillRef>
          <a:effectRef idx="0">
            <a:srgbClr val="FFFFFF"/>
          </a:effectRef>
          <a:fontRef idx="minor">
            <a:schemeClr val="tx1"/>
          </a:fontRef>
        </p:style>
      </p:cxnSp>
      <p:grpSp>
        <p:nvGrpSpPr>
          <p:cNvPr id="21" name="组合 20"/>
          <p:cNvGrpSpPr/>
          <p:nvPr/>
        </p:nvGrpSpPr>
        <p:grpSpPr>
          <a:xfrm>
            <a:off x="5689502" y="4338412"/>
            <a:ext cx="1355090" cy="567690"/>
            <a:chOff x="9847" y="2949"/>
            <a:chExt cx="2134" cy="894"/>
          </a:xfrm>
          <a:solidFill>
            <a:schemeClr val="bg1">
              <a:lumMod val="95000"/>
            </a:schemeClr>
          </a:solidFill>
        </p:grpSpPr>
        <p:sp>
          <p:nvSpPr>
            <p:cNvPr id="22" name="矩形 21"/>
            <p:cNvSpPr/>
            <p:nvPr/>
          </p:nvSpPr>
          <p:spPr>
            <a:xfrm>
              <a:off x="9847" y="2949"/>
              <a:ext cx="1020" cy="227"/>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700" dirty="0">
                  <a:solidFill>
                    <a:schemeClr val="tx1">
                      <a:lumMod val="85000"/>
                      <a:lumOff val="15000"/>
                    </a:schemeClr>
                  </a:solidFill>
                  <a:latin typeface="微软雅黑" charset="0"/>
                  <a:ea typeface="微软雅黑" charset="0"/>
                  <a:cs typeface="微软雅黑" charset="0"/>
                </a:rPr>
                <a:t>数据</a:t>
              </a:r>
              <a:r>
                <a:rPr lang="en-US" altLang="zh-CN" sz="700" dirty="0">
                  <a:solidFill>
                    <a:schemeClr val="tx1">
                      <a:lumMod val="85000"/>
                      <a:lumOff val="15000"/>
                    </a:schemeClr>
                  </a:solidFill>
                  <a:latin typeface="微软雅黑" charset="0"/>
                  <a:ea typeface="微软雅黑" charset="0"/>
                  <a:cs typeface="微软雅黑" charset="0"/>
                </a:rPr>
                <a:t>1</a:t>
              </a:r>
              <a:endParaRPr lang="zh-CN" altLang="en-US" sz="700" dirty="0">
                <a:solidFill>
                  <a:schemeClr val="tx1">
                    <a:lumMod val="85000"/>
                    <a:lumOff val="15000"/>
                  </a:schemeClr>
                </a:solidFill>
                <a:latin typeface="微软雅黑" charset="0"/>
                <a:ea typeface="微软雅黑" charset="0"/>
                <a:cs typeface="微软雅黑" charset="0"/>
              </a:endParaRPr>
            </a:p>
          </p:txBody>
        </p:sp>
        <p:sp>
          <p:nvSpPr>
            <p:cNvPr id="23" name="矩形 22"/>
            <p:cNvSpPr/>
            <p:nvPr/>
          </p:nvSpPr>
          <p:spPr>
            <a:xfrm>
              <a:off x="9847" y="3283"/>
              <a:ext cx="1020" cy="226"/>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700" dirty="0">
                  <a:solidFill>
                    <a:schemeClr val="tx1">
                      <a:lumMod val="85000"/>
                      <a:lumOff val="15000"/>
                    </a:schemeClr>
                  </a:solidFill>
                  <a:latin typeface="微软雅黑" charset="0"/>
                  <a:ea typeface="微软雅黑" charset="0"/>
                  <a:cs typeface="微软雅黑" charset="0"/>
                </a:rPr>
                <a:t>类别</a:t>
              </a:r>
              <a:r>
                <a:rPr lang="en-US" altLang="zh-CN" sz="700" dirty="0">
                  <a:solidFill>
                    <a:schemeClr val="tx1">
                      <a:lumMod val="85000"/>
                      <a:lumOff val="15000"/>
                    </a:schemeClr>
                  </a:solidFill>
                  <a:latin typeface="微软雅黑" charset="0"/>
                  <a:ea typeface="微软雅黑" charset="0"/>
                  <a:cs typeface="微软雅黑" charset="0"/>
                </a:rPr>
                <a:t>1</a:t>
              </a:r>
              <a:endParaRPr lang="zh-CN" altLang="en-US" sz="700" dirty="0">
                <a:solidFill>
                  <a:schemeClr val="tx1">
                    <a:lumMod val="85000"/>
                    <a:lumOff val="15000"/>
                  </a:schemeClr>
                </a:solidFill>
                <a:latin typeface="微软雅黑" charset="0"/>
                <a:ea typeface="微软雅黑" charset="0"/>
                <a:cs typeface="微软雅黑" charset="0"/>
              </a:endParaRPr>
            </a:p>
          </p:txBody>
        </p:sp>
        <p:sp>
          <p:nvSpPr>
            <p:cNvPr id="24" name="矩形 23"/>
            <p:cNvSpPr/>
            <p:nvPr/>
          </p:nvSpPr>
          <p:spPr>
            <a:xfrm>
              <a:off x="10961" y="2949"/>
              <a:ext cx="1020" cy="227"/>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700" dirty="0">
                  <a:solidFill>
                    <a:schemeClr val="tx1">
                      <a:lumMod val="85000"/>
                      <a:lumOff val="15000"/>
                    </a:schemeClr>
                  </a:solidFill>
                  <a:latin typeface="微软雅黑" charset="0"/>
                  <a:ea typeface="微软雅黑" charset="0"/>
                  <a:cs typeface="微软雅黑" charset="0"/>
                </a:rPr>
                <a:t>数据</a:t>
              </a:r>
              <a:r>
                <a:rPr lang="en-US" altLang="zh-CN" sz="700" dirty="0">
                  <a:solidFill>
                    <a:schemeClr val="tx1">
                      <a:lumMod val="85000"/>
                      <a:lumOff val="15000"/>
                    </a:schemeClr>
                  </a:solidFill>
                  <a:latin typeface="微软雅黑" charset="0"/>
                  <a:ea typeface="微软雅黑" charset="0"/>
                  <a:cs typeface="微软雅黑" charset="0"/>
                </a:rPr>
                <a:t>2</a:t>
              </a:r>
              <a:endParaRPr lang="zh-CN" altLang="en-US" sz="700" dirty="0">
                <a:solidFill>
                  <a:schemeClr val="tx1">
                    <a:lumMod val="85000"/>
                    <a:lumOff val="15000"/>
                  </a:schemeClr>
                </a:solidFill>
                <a:latin typeface="微软雅黑" charset="0"/>
                <a:ea typeface="微软雅黑" charset="0"/>
                <a:cs typeface="微软雅黑" charset="0"/>
              </a:endParaRPr>
            </a:p>
          </p:txBody>
        </p:sp>
        <p:sp>
          <p:nvSpPr>
            <p:cNvPr id="25" name="矩形 24"/>
            <p:cNvSpPr/>
            <p:nvPr/>
          </p:nvSpPr>
          <p:spPr>
            <a:xfrm>
              <a:off x="9847" y="3617"/>
              <a:ext cx="1312" cy="226"/>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700" dirty="0">
                  <a:solidFill>
                    <a:schemeClr val="tx1">
                      <a:lumMod val="85000"/>
                      <a:lumOff val="15000"/>
                    </a:schemeClr>
                  </a:solidFill>
                  <a:latin typeface="微软雅黑" charset="0"/>
                  <a:ea typeface="微软雅黑" charset="0"/>
                  <a:cs typeface="微软雅黑" charset="0"/>
                </a:rPr>
                <a:t>推荐类别</a:t>
              </a:r>
              <a:r>
                <a:rPr lang="en-US" altLang="zh-CN" sz="700" dirty="0">
                  <a:solidFill>
                    <a:schemeClr val="tx1">
                      <a:lumMod val="85000"/>
                      <a:lumOff val="15000"/>
                    </a:schemeClr>
                  </a:solidFill>
                  <a:latin typeface="微软雅黑" charset="0"/>
                  <a:ea typeface="微软雅黑" charset="0"/>
                  <a:cs typeface="微软雅黑" charset="0"/>
                </a:rPr>
                <a:t>/</a:t>
              </a:r>
              <a:r>
                <a:rPr lang="zh-CN" altLang="en-US" sz="700" dirty="0">
                  <a:solidFill>
                    <a:schemeClr val="tx1">
                      <a:lumMod val="85000"/>
                      <a:lumOff val="15000"/>
                    </a:schemeClr>
                  </a:solidFill>
                  <a:latin typeface="微软雅黑" charset="0"/>
                  <a:ea typeface="微软雅黑" charset="0"/>
                  <a:cs typeface="微软雅黑" charset="0"/>
                </a:rPr>
                <a:t>级别</a:t>
              </a:r>
              <a:endParaRPr lang="zh-CN" altLang="en-US" sz="700" dirty="0">
                <a:solidFill>
                  <a:schemeClr val="tx1">
                    <a:lumMod val="85000"/>
                    <a:lumOff val="15000"/>
                  </a:schemeClr>
                </a:solidFill>
                <a:latin typeface="微软雅黑" charset="0"/>
                <a:ea typeface="微软雅黑" charset="0"/>
                <a:cs typeface="微软雅黑" charset="0"/>
              </a:endParaRPr>
            </a:p>
          </p:txBody>
        </p:sp>
        <p:sp>
          <p:nvSpPr>
            <p:cNvPr id="26" name="矩形 25"/>
            <p:cNvSpPr/>
            <p:nvPr/>
          </p:nvSpPr>
          <p:spPr>
            <a:xfrm>
              <a:off x="10961" y="3283"/>
              <a:ext cx="1020" cy="226"/>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700" dirty="0">
                  <a:solidFill>
                    <a:schemeClr val="tx1">
                      <a:lumMod val="85000"/>
                      <a:lumOff val="15000"/>
                    </a:schemeClr>
                  </a:solidFill>
                  <a:latin typeface="微软雅黑" charset="0"/>
                  <a:ea typeface="微软雅黑" charset="0"/>
                  <a:cs typeface="微软雅黑" charset="0"/>
                </a:rPr>
                <a:t>类别</a:t>
              </a:r>
              <a:r>
                <a:rPr lang="en-US" altLang="zh-CN" sz="700" dirty="0">
                  <a:solidFill>
                    <a:schemeClr val="tx1">
                      <a:lumMod val="85000"/>
                      <a:lumOff val="15000"/>
                    </a:schemeClr>
                  </a:solidFill>
                  <a:latin typeface="微软雅黑" charset="0"/>
                  <a:ea typeface="微软雅黑" charset="0"/>
                  <a:cs typeface="微软雅黑" charset="0"/>
                </a:rPr>
                <a:t>2</a:t>
              </a:r>
              <a:endParaRPr lang="zh-CN" altLang="en-US" sz="700" dirty="0">
                <a:solidFill>
                  <a:schemeClr val="tx1">
                    <a:lumMod val="85000"/>
                    <a:lumOff val="15000"/>
                  </a:schemeClr>
                </a:solidFill>
                <a:latin typeface="微软雅黑" charset="0"/>
                <a:ea typeface="微软雅黑" charset="0"/>
                <a:cs typeface="微软雅黑" charset="0"/>
              </a:endParaRPr>
            </a:p>
          </p:txBody>
        </p:sp>
        <p:sp>
          <p:nvSpPr>
            <p:cNvPr id="27" name="矩形 26"/>
            <p:cNvSpPr/>
            <p:nvPr/>
          </p:nvSpPr>
          <p:spPr>
            <a:xfrm>
              <a:off x="11310" y="3617"/>
              <a:ext cx="671" cy="226"/>
            </a:xfrm>
            <a:prstGeom prst="rect">
              <a:avLst/>
            </a:prstGeom>
            <a:grpFill/>
            <a:ln w="6350">
              <a:solidFill>
                <a:schemeClr val="bg1">
                  <a:lumMod val="6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700">
                  <a:solidFill>
                    <a:schemeClr val="tx1">
                      <a:lumMod val="85000"/>
                      <a:lumOff val="15000"/>
                    </a:schemeClr>
                  </a:solidFill>
                  <a:latin typeface="微软雅黑" panose="020B0503020204020204" charset="-122"/>
                  <a:ea typeface="微软雅黑" panose="020B0503020204020204" charset="-122"/>
                  <a:cs typeface="微软雅黑" charset="0"/>
                </a:rPr>
                <a:t>……</a:t>
              </a:r>
              <a:endParaRPr lang="en-US" altLang="zh-CN" sz="700">
                <a:solidFill>
                  <a:schemeClr val="tx1">
                    <a:lumMod val="85000"/>
                    <a:lumOff val="15000"/>
                  </a:schemeClr>
                </a:solidFill>
                <a:latin typeface="微软雅黑" panose="020B0503020204020204" charset="-122"/>
                <a:ea typeface="微软雅黑" panose="020B0503020204020204" charset="-122"/>
                <a:cs typeface="微软雅黑" charset="0"/>
              </a:endParaRPr>
            </a:p>
          </p:txBody>
        </p:sp>
      </p:grpSp>
      <p:cxnSp>
        <p:nvCxnSpPr>
          <p:cNvPr id="28" name="直接箭头连接符 66"/>
          <p:cNvCxnSpPr/>
          <p:nvPr/>
        </p:nvCxnSpPr>
        <p:spPr>
          <a:xfrm>
            <a:off x="6376796" y="3841771"/>
            <a:ext cx="0" cy="456565"/>
          </a:xfrm>
          <a:prstGeom prst="straightConnector1">
            <a:avLst/>
          </a:prstGeom>
          <a:solidFill>
            <a:schemeClr val="accent5">
              <a:lumMod val="20000"/>
              <a:lumOff val="80000"/>
            </a:schemeClr>
          </a:solidFill>
          <a:ln w="12700">
            <a:solidFill>
              <a:schemeClr val="bg1">
                <a:lumMod val="75000"/>
              </a:schemeClr>
            </a:solidFill>
            <a:prstDash val="sysDot"/>
            <a:headEnd type="none"/>
            <a:tailEnd type="stealth" w="med" len="med"/>
          </a:ln>
        </p:spPr>
        <p:style>
          <a:lnRef idx="2">
            <a:schemeClr val="accent1"/>
          </a:lnRef>
          <a:fillRef idx="0">
            <a:srgbClr val="FFFFFF"/>
          </a:fillRef>
          <a:effectRef idx="0">
            <a:srgbClr val="FFFFFF"/>
          </a:effectRef>
          <a:fontRef idx="minor">
            <a:schemeClr val="tx1"/>
          </a:fontRef>
        </p:style>
      </p:cxnSp>
      <p:sp>
        <p:nvSpPr>
          <p:cNvPr id="29" name="矩形 28"/>
          <p:cNvSpPr/>
          <p:nvPr>
            <p:custDataLst>
              <p:tags r:id="rId2"/>
            </p:custDataLst>
          </p:nvPr>
        </p:nvSpPr>
        <p:spPr>
          <a:xfrm>
            <a:off x="8520086" y="1097333"/>
            <a:ext cx="2608517" cy="3460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tx1"/>
                </a:solidFill>
                <a:latin typeface="微软雅黑" charset="0"/>
                <a:ea typeface="微软雅黑" charset="0"/>
              </a:rPr>
              <a:t>冷启动训练</a:t>
            </a:r>
            <a:endParaRPr lang="zh-CN" altLang="en-US" b="1" dirty="0">
              <a:solidFill>
                <a:schemeClr val="tx1"/>
              </a:solidFill>
              <a:latin typeface="微软雅黑" charset="0"/>
              <a:ea typeface="微软雅黑" charset="0"/>
            </a:endParaRPr>
          </a:p>
        </p:txBody>
      </p:sp>
      <p:sp>
        <p:nvSpPr>
          <p:cNvPr id="30" name="矩形 29"/>
          <p:cNvSpPr/>
          <p:nvPr>
            <p:custDataLst>
              <p:tags r:id="rId3"/>
            </p:custDataLst>
          </p:nvPr>
        </p:nvSpPr>
        <p:spPr>
          <a:xfrm>
            <a:off x="8520086" y="3821591"/>
            <a:ext cx="2608517" cy="3460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a:solidFill>
                  <a:schemeClr val="tx1"/>
                </a:solidFill>
                <a:latin typeface="微软雅黑" charset="0"/>
                <a:ea typeface="微软雅黑" charset="0"/>
                <a:cs typeface="微软雅黑" charset="0"/>
              </a:rPr>
              <a:t>REFT</a:t>
            </a:r>
            <a:r>
              <a:rPr lang="zh-CN" altLang="en-US" b="1" dirty="0">
                <a:solidFill>
                  <a:schemeClr val="tx1"/>
                </a:solidFill>
                <a:latin typeface="微软雅黑" charset="0"/>
                <a:ea typeface="微软雅黑" charset="0"/>
                <a:cs typeface="微软雅黑" charset="0"/>
              </a:rPr>
              <a:t>强化训练</a:t>
            </a:r>
            <a:endParaRPr lang="en-US" altLang="zh-CN" b="1" dirty="0">
              <a:solidFill>
                <a:schemeClr val="tx1"/>
              </a:solidFill>
              <a:latin typeface="微软雅黑" charset="0"/>
              <a:ea typeface="微软雅黑" charset="0"/>
              <a:cs typeface="微软雅黑" charset="0"/>
            </a:endParaRPr>
          </a:p>
        </p:txBody>
      </p:sp>
      <p:sp>
        <p:nvSpPr>
          <p:cNvPr id="31" name="文本框 30"/>
          <p:cNvSpPr txBox="1"/>
          <p:nvPr>
            <p:custDataLst>
              <p:tags r:id="rId4"/>
            </p:custDataLst>
          </p:nvPr>
        </p:nvSpPr>
        <p:spPr>
          <a:xfrm>
            <a:off x="7715428" y="1713126"/>
            <a:ext cx="4217832" cy="1460500"/>
          </a:xfrm>
          <a:prstGeom prst="rect">
            <a:avLst/>
          </a:prstGeom>
          <a:noFill/>
        </p:spPr>
        <p:txBody>
          <a:bodyPr wrap="square">
            <a:spAutoFit/>
          </a:bodyPr>
          <a:p>
            <a:pPr marL="285750" indent="-285750">
              <a:spcAft>
                <a:spcPts val="600"/>
              </a:spcAft>
              <a:buFont typeface="Wingdings" panose="05000000000000000000" pitchFamily="2" charset="2"/>
              <a:buChar char="Ø"/>
            </a:pPr>
            <a:r>
              <a:rPr lang="zh-CN" altLang="en-US" sz="1400" b="1" dirty="0">
                <a:solidFill>
                  <a:schemeClr val="tx1">
                    <a:lumMod val="85000"/>
                    <a:lumOff val="15000"/>
                  </a:schemeClr>
                </a:solidFill>
                <a:latin typeface="微软雅黑" charset="0"/>
                <a:ea typeface="微软雅黑" charset="0"/>
                <a:cs typeface="微软雅黑" charset="0"/>
              </a:rPr>
              <a:t>通过高质量</a:t>
            </a:r>
            <a:r>
              <a:rPr lang="en-US" altLang="zh-CN" sz="1400" b="1" dirty="0">
                <a:solidFill>
                  <a:schemeClr val="tx1">
                    <a:lumMod val="85000"/>
                    <a:lumOff val="15000"/>
                  </a:schemeClr>
                </a:solidFill>
                <a:latin typeface="微软雅黑" charset="0"/>
                <a:ea typeface="微软雅黑" charset="0"/>
                <a:cs typeface="微软雅黑" charset="0"/>
              </a:rPr>
              <a:t>COT</a:t>
            </a:r>
            <a:r>
              <a:rPr lang="zh-CN" altLang="en-US" sz="1400" b="1" dirty="0">
                <a:solidFill>
                  <a:schemeClr val="tx1">
                    <a:lumMod val="85000"/>
                    <a:lumOff val="15000"/>
                  </a:schemeClr>
                </a:solidFill>
                <a:latin typeface="微软雅黑" charset="0"/>
                <a:ea typeface="微软雅黑" charset="0"/>
                <a:cs typeface="微软雅黑" charset="0"/>
              </a:rPr>
              <a:t>数据</a:t>
            </a:r>
            <a:r>
              <a:rPr lang="zh-CN" altLang="en-US" sz="1400" dirty="0">
                <a:solidFill>
                  <a:schemeClr val="tx1">
                    <a:lumMod val="85000"/>
                    <a:lumOff val="15000"/>
                  </a:schemeClr>
                </a:solidFill>
                <a:latin typeface="微软雅黑" charset="0"/>
                <a:ea typeface="微软雅黑" charset="0"/>
                <a:cs typeface="微软雅黑" charset="0"/>
              </a:rPr>
              <a:t>，通过多轮结果质疑、反思等复杂的训练，从而增强大模型在数据识别的推理能力。</a:t>
            </a:r>
            <a:endParaRPr lang="en-US" altLang="zh-CN" sz="1400" dirty="0">
              <a:solidFill>
                <a:schemeClr val="tx1">
                  <a:lumMod val="85000"/>
                  <a:lumOff val="15000"/>
                </a:schemeClr>
              </a:solidFill>
              <a:latin typeface="微软雅黑" charset="0"/>
              <a:ea typeface="微软雅黑" charset="0"/>
              <a:cs typeface="微软雅黑" charset="0"/>
            </a:endParaRPr>
          </a:p>
          <a:p>
            <a:pPr marL="285750" indent="-285750">
              <a:spcAft>
                <a:spcPts val="600"/>
              </a:spcAft>
              <a:buFont typeface="Wingdings" panose="05000000000000000000" pitchFamily="2" charset="2"/>
              <a:buChar char="Ø"/>
            </a:pPr>
            <a:r>
              <a:rPr lang="zh-CN" altLang="en-US" sz="1400" dirty="0">
                <a:solidFill>
                  <a:schemeClr val="tx1">
                    <a:lumMod val="85000"/>
                    <a:lumOff val="15000"/>
                  </a:schemeClr>
                </a:solidFill>
                <a:latin typeface="微软雅黑" charset="0"/>
                <a:ea typeface="微软雅黑" charset="0"/>
                <a:cs typeface="微软雅黑" charset="0"/>
              </a:rPr>
              <a:t>通过少量样本</a:t>
            </a:r>
            <a:r>
              <a:rPr lang="en-US" altLang="zh-CN" sz="1400" dirty="0">
                <a:solidFill>
                  <a:schemeClr val="tx1">
                    <a:lumMod val="85000"/>
                    <a:lumOff val="15000"/>
                  </a:schemeClr>
                </a:solidFill>
                <a:latin typeface="微软雅黑" charset="0"/>
                <a:ea typeface="微软雅黑" charset="0"/>
                <a:cs typeface="微软雅黑" charset="0"/>
              </a:rPr>
              <a:t>few-shot</a:t>
            </a:r>
            <a:r>
              <a:rPr lang="zh-CN" altLang="en-US" sz="1400" dirty="0">
                <a:solidFill>
                  <a:schemeClr val="tx1">
                    <a:lumMod val="85000"/>
                    <a:lumOff val="15000"/>
                  </a:schemeClr>
                </a:solidFill>
                <a:latin typeface="微软雅黑" charset="0"/>
                <a:ea typeface="微软雅黑" charset="0"/>
                <a:cs typeface="微软雅黑" charset="0"/>
              </a:rPr>
              <a:t>，结合简单提示，增强模型的奖励结果输出能力，</a:t>
            </a:r>
            <a:r>
              <a:rPr lang="zh-CN" altLang="en-US" sz="1400" b="1" dirty="0">
                <a:solidFill>
                  <a:schemeClr val="tx1">
                    <a:lumMod val="85000"/>
                    <a:lumOff val="15000"/>
                  </a:schemeClr>
                </a:solidFill>
                <a:latin typeface="微软雅黑" charset="0"/>
                <a:ea typeface="微软雅黑" charset="0"/>
                <a:cs typeface="微软雅黑" charset="0"/>
              </a:rPr>
              <a:t>激发大模型的自主性</a:t>
            </a:r>
            <a:r>
              <a:rPr lang="zh-CN" altLang="en-US" sz="1400" dirty="0">
                <a:solidFill>
                  <a:schemeClr val="tx1">
                    <a:lumMod val="85000"/>
                    <a:lumOff val="15000"/>
                  </a:schemeClr>
                </a:solidFill>
                <a:latin typeface="微软雅黑" charset="0"/>
                <a:ea typeface="微软雅黑" charset="0"/>
                <a:cs typeface="微软雅黑" charset="0"/>
              </a:rPr>
              <a:t>并应用到训练过程。</a:t>
            </a:r>
            <a:endParaRPr lang="zh-CN" altLang="en-US" sz="1400" dirty="0">
              <a:solidFill>
                <a:schemeClr val="tx1">
                  <a:lumMod val="85000"/>
                  <a:lumOff val="15000"/>
                </a:schemeClr>
              </a:solidFill>
              <a:latin typeface="微软雅黑" charset="0"/>
              <a:ea typeface="微软雅黑" charset="0"/>
              <a:cs typeface="微软雅黑" charset="0"/>
            </a:endParaRPr>
          </a:p>
        </p:txBody>
      </p:sp>
      <p:sp>
        <p:nvSpPr>
          <p:cNvPr id="32" name="文本框 31"/>
          <p:cNvSpPr txBox="1"/>
          <p:nvPr>
            <p:custDataLst>
              <p:tags r:id="rId5"/>
            </p:custDataLst>
          </p:nvPr>
        </p:nvSpPr>
        <p:spPr>
          <a:xfrm>
            <a:off x="7738298" y="4295979"/>
            <a:ext cx="4172092" cy="1245235"/>
          </a:xfrm>
          <a:prstGeom prst="rect">
            <a:avLst/>
          </a:prstGeom>
          <a:noFill/>
        </p:spPr>
        <p:txBody>
          <a:bodyPr wrap="square">
            <a:spAutoFit/>
          </a:bodyPr>
          <a:p>
            <a:pPr marL="285750" indent="-285750">
              <a:spcAft>
                <a:spcPts val="600"/>
              </a:spcAft>
              <a:buFont typeface="Wingdings" panose="05000000000000000000" pitchFamily="2" charset="2"/>
              <a:buChar char="Ø"/>
            </a:pPr>
            <a:r>
              <a:rPr lang="en-GB" altLang="zh-CN" sz="1400" b="0" i="0" u="none" strike="noStrike" dirty="0" err="1">
                <a:solidFill>
                  <a:schemeClr val="tx1">
                    <a:lumMod val="85000"/>
                    <a:lumOff val="15000"/>
                  </a:schemeClr>
                </a:solidFill>
                <a:effectLst/>
                <a:latin typeface="微软雅黑" charset="0"/>
                <a:ea typeface="微软雅黑" charset="0"/>
                <a:cs typeface="微软雅黑" charset="0"/>
              </a:rPr>
              <a:t>ReFT</a:t>
            </a:r>
            <a:r>
              <a:rPr lang="zh-CN" altLang="en-US" sz="1400" b="0" i="0" u="none" strike="noStrike" dirty="0">
                <a:solidFill>
                  <a:schemeClr val="tx1">
                    <a:lumMod val="85000"/>
                    <a:lumOff val="15000"/>
                  </a:schemeClr>
                </a:solidFill>
                <a:effectLst/>
                <a:latin typeface="微软雅黑" charset="0"/>
                <a:ea typeface="微软雅黑" charset="0"/>
                <a:cs typeface="微软雅黑" charset="0"/>
              </a:rPr>
              <a:t>通过</a:t>
            </a:r>
            <a:r>
              <a:rPr lang="en-US" altLang="zh-CN" sz="1400" b="0" i="0" u="none" strike="noStrike" dirty="0">
                <a:solidFill>
                  <a:schemeClr val="tx1">
                    <a:lumMod val="85000"/>
                    <a:lumOff val="15000"/>
                  </a:schemeClr>
                </a:solidFill>
                <a:effectLst/>
                <a:latin typeface="微软雅黑" charset="0"/>
                <a:ea typeface="微软雅黑" charset="0"/>
                <a:cs typeface="微软雅黑" charset="0"/>
              </a:rPr>
              <a:t>COT</a:t>
            </a:r>
            <a:r>
              <a:rPr lang="zh-CN" altLang="en-US" sz="1400" dirty="0">
                <a:solidFill>
                  <a:schemeClr val="tx1">
                    <a:lumMod val="85000"/>
                    <a:lumOff val="15000"/>
                  </a:schemeClr>
                </a:solidFill>
                <a:latin typeface="微软雅黑" charset="0"/>
                <a:ea typeface="微软雅黑" charset="0"/>
                <a:cs typeface="微软雅黑" charset="0"/>
              </a:rPr>
              <a:t>数据进行</a:t>
            </a:r>
            <a:r>
              <a:rPr lang="zh-CN" altLang="en-US" sz="1400" b="0" i="0" u="none" strike="noStrike" dirty="0">
                <a:solidFill>
                  <a:schemeClr val="tx1">
                    <a:lumMod val="85000"/>
                    <a:lumOff val="15000"/>
                  </a:schemeClr>
                </a:solidFill>
                <a:effectLst/>
                <a:latin typeface="微软雅黑" charset="0"/>
                <a:ea typeface="微软雅黑" charset="0"/>
                <a:cs typeface="微软雅黑" charset="0"/>
              </a:rPr>
              <a:t>强化学习，</a:t>
            </a:r>
            <a:r>
              <a:rPr lang="zh-CN" altLang="en-US" sz="1400" b="1" i="0" u="none" strike="noStrike" dirty="0">
                <a:solidFill>
                  <a:schemeClr val="tx1">
                    <a:lumMod val="85000"/>
                    <a:lumOff val="15000"/>
                  </a:schemeClr>
                </a:solidFill>
                <a:effectLst/>
                <a:latin typeface="微软雅黑" charset="0"/>
                <a:ea typeface="微软雅黑" charset="0"/>
                <a:cs typeface="微软雅黑" charset="0"/>
              </a:rPr>
              <a:t>增强了模型在分类分级的自主推理和泛化能力</a:t>
            </a:r>
            <a:r>
              <a:rPr lang="zh-CN" altLang="en-US" sz="1400" b="0" i="0" u="none" strike="noStrike" dirty="0">
                <a:solidFill>
                  <a:schemeClr val="tx1">
                    <a:lumMod val="85000"/>
                    <a:lumOff val="15000"/>
                  </a:schemeClr>
                </a:solidFill>
                <a:effectLst/>
                <a:latin typeface="微软雅黑" charset="0"/>
                <a:ea typeface="微软雅黑" charset="0"/>
                <a:cs typeface="微软雅黑" charset="0"/>
              </a:rPr>
              <a:t>，本质是训练模型的思考泛化，提高准确率。</a:t>
            </a:r>
            <a:endParaRPr lang="en-US" altLang="zh-CN" sz="1400" b="0" i="0" u="none" strike="noStrike" dirty="0">
              <a:solidFill>
                <a:schemeClr val="tx1">
                  <a:lumMod val="85000"/>
                  <a:lumOff val="15000"/>
                </a:schemeClr>
              </a:solidFill>
              <a:effectLst/>
              <a:latin typeface="微软雅黑" charset="0"/>
              <a:ea typeface="微软雅黑" charset="0"/>
              <a:cs typeface="微软雅黑" charset="0"/>
            </a:endParaRPr>
          </a:p>
          <a:p>
            <a:pPr marL="285750" indent="-285750">
              <a:spcAft>
                <a:spcPts val="600"/>
              </a:spcAft>
              <a:buFont typeface="Wingdings" panose="05000000000000000000" pitchFamily="2" charset="2"/>
              <a:buChar char="Ø"/>
            </a:pPr>
            <a:r>
              <a:rPr lang="en-GB" altLang="zh-CN" sz="1400" b="0" i="0" u="none" strike="noStrike" dirty="0" err="1">
                <a:solidFill>
                  <a:schemeClr val="tx1">
                    <a:lumMod val="85000"/>
                    <a:lumOff val="15000"/>
                  </a:schemeClr>
                </a:solidFill>
                <a:effectLst/>
                <a:latin typeface="微软雅黑" charset="0"/>
                <a:ea typeface="微软雅黑" charset="0"/>
                <a:cs typeface="微软雅黑" charset="0"/>
              </a:rPr>
              <a:t>ReFT</a:t>
            </a:r>
            <a:r>
              <a:rPr lang="zh-CN" altLang="en-GB" sz="1400" b="0" i="0" u="none" strike="noStrike" dirty="0" err="1">
                <a:solidFill>
                  <a:schemeClr val="tx1">
                    <a:lumMod val="85000"/>
                    <a:lumOff val="15000"/>
                  </a:schemeClr>
                </a:solidFill>
                <a:effectLst/>
                <a:latin typeface="微软雅黑" charset="0"/>
                <a:ea typeface="微软雅黑" charset="0"/>
                <a:cs typeface="微软雅黑" charset="0"/>
              </a:rPr>
              <a:t>的</a:t>
            </a:r>
            <a:r>
              <a:rPr lang="en-US" altLang="zh-CN" sz="1400" dirty="0">
                <a:solidFill>
                  <a:schemeClr val="tx1">
                    <a:lumMod val="85000"/>
                    <a:lumOff val="15000"/>
                  </a:schemeClr>
                </a:solidFill>
                <a:latin typeface="微软雅黑" charset="0"/>
                <a:ea typeface="微软雅黑" charset="0"/>
                <a:cs typeface="微软雅黑" charset="0"/>
              </a:rPr>
              <a:t>DPO</a:t>
            </a:r>
            <a:r>
              <a:rPr lang="zh-CN" altLang="en-US" sz="1400" dirty="0">
                <a:solidFill>
                  <a:schemeClr val="tx1">
                    <a:lumMod val="85000"/>
                    <a:lumOff val="15000"/>
                  </a:schemeClr>
                </a:solidFill>
                <a:latin typeface="微软雅黑" charset="0"/>
                <a:ea typeface="微软雅黑" charset="0"/>
                <a:cs typeface="微软雅黑" charset="0"/>
              </a:rPr>
              <a:t>强化学习</a:t>
            </a:r>
            <a:r>
              <a:rPr lang="zh-CN" altLang="en-US" sz="1400" b="0" i="0" u="none" strike="noStrike" dirty="0">
                <a:solidFill>
                  <a:schemeClr val="tx1">
                    <a:lumMod val="85000"/>
                    <a:lumOff val="15000"/>
                  </a:schemeClr>
                </a:solidFill>
                <a:effectLst/>
                <a:latin typeface="微软雅黑" charset="0"/>
                <a:ea typeface="微软雅黑" charset="0"/>
                <a:cs typeface="微软雅黑" charset="0"/>
              </a:rPr>
              <a:t>，</a:t>
            </a:r>
            <a:r>
              <a:rPr lang="zh-CN" altLang="en-US" sz="1400" b="1" i="0" u="none" strike="noStrike" dirty="0">
                <a:solidFill>
                  <a:schemeClr val="tx1">
                    <a:lumMod val="85000"/>
                    <a:lumOff val="15000"/>
                  </a:schemeClr>
                </a:solidFill>
                <a:effectLst/>
                <a:latin typeface="微软雅黑" charset="0"/>
                <a:ea typeface="微软雅黑" charset="0"/>
                <a:cs typeface="微软雅黑" charset="0"/>
              </a:rPr>
              <a:t>无需</a:t>
            </a:r>
            <a:r>
              <a:rPr lang="zh-CN" altLang="en-US" sz="1400" b="1" dirty="0">
                <a:solidFill>
                  <a:schemeClr val="tx1">
                    <a:lumMod val="85000"/>
                    <a:lumOff val="15000"/>
                  </a:schemeClr>
                </a:solidFill>
                <a:latin typeface="微软雅黑" charset="0"/>
                <a:ea typeface="微软雅黑" charset="0"/>
                <a:cs typeface="微软雅黑" charset="0"/>
              </a:rPr>
              <a:t>海量的行业数据</a:t>
            </a:r>
            <a:r>
              <a:rPr lang="zh-CN" altLang="en-US" sz="1400" b="1" i="0" u="none" strike="noStrike" dirty="0">
                <a:solidFill>
                  <a:schemeClr val="tx1">
                    <a:lumMod val="85000"/>
                    <a:lumOff val="15000"/>
                  </a:schemeClr>
                </a:solidFill>
                <a:effectLst/>
                <a:latin typeface="微软雅黑" charset="0"/>
                <a:ea typeface="微软雅黑" charset="0"/>
                <a:cs typeface="微软雅黑" charset="0"/>
              </a:rPr>
              <a:t>，降低了模型使用成本</a:t>
            </a:r>
            <a:r>
              <a:rPr lang="zh-CN" altLang="en-US" sz="1400" b="0" i="0" u="none" strike="noStrike" dirty="0">
                <a:solidFill>
                  <a:schemeClr val="tx1">
                    <a:lumMod val="85000"/>
                    <a:lumOff val="15000"/>
                  </a:schemeClr>
                </a:solidFill>
                <a:effectLst/>
                <a:latin typeface="微软雅黑" charset="0"/>
                <a:ea typeface="微软雅黑" charset="0"/>
                <a:cs typeface="微软雅黑" charset="0"/>
              </a:rPr>
              <a:t>，同时也提高了训练效率。</a:t>
            </a:r>
            <a:endParaRPr lang="zh-CN" altLang="en-US" sz="1400" b="0" i="0" u="none" strike="noStrike" dirty="0">
              <a:solidFill>
                <a:schemeClr val="tx1">
                  <a:lumMod val="85000"/>
                  <a:lumOff val="15000"/>
                </a:schemeClr>
              </a:solidFill>
              <a:effectLst/>
              <a:latin typeface="微软雅黑" charset="0"/>
              <a:ea typeface="微软雅黑" charset="0"/>
              <a:cs typeface="微软雅黑" charset="0"/>
            </a:endParaRPr>
          </a:p>
        </p:txBody>
      </p:sp>
      <p:pic>
        <p:nvPicPr>
          <p:cNvPr id="35" name="图片 34"/>
          <p:cNvPicPr>
            <a:picLocks noChangeAspect="1"/>
          </p:cNvPicPr>
          <p:nvPr/>
        </p:nvPicPr>
        <p:blipFill>
          <a:blip r:embed="rId6"/>
          <a:stretch>
            <a:fillRect/>
          </a:stretch>
        </p:blipFill>
        <p:spPr>
          <a:xfrm>
            <a:off x="474743" y="1056041"/>
            <a:ext cx="4236105" cy="745080"/>
          </a:xfrm>
          <a:prstGeom prst="rect">
            <a:avLst/>
          </a:prstGeom>
        </p:spPr>
      </p:pic>
      <p:pic>
        <p:nvPicPr>
          <p:cNvPr id="36" name="图片 35"/>
          <p:cNvPicPr>
            <a:picLocks noChangeAspect="1"/>
          </p:cNvPicPr>
          <p:nvPr/>
        </p:nvPicPr>
        <p:blipFill>
          <a:blip r:embed="rId7"/>
          <a:stretch>
            <a:fillRect/>
          </a:stretch>
        </p:blipFill>
        <p:spPr>
          <a:xfrm>
            <a:off x="494822" y="2076287"/>
            <a:ext cx="4215266" cy="939344"/>
          </a:xfrm>
          <a:prstGeom prst="rect">
            <a:avLst/>
          </a:prstGeom>
        </p:spPr>
      </p:pic>
      <p:sp>
        <p:nvSpPr>
          <p:cNvPr id="37" name="右箭头 36"/>
          <p:cNvSpPr/>
          <p:nvPr/>
        </p:nvSpPr>
        <p:spPr>
          <a:xfrm rot="5400000">
            <a:off x="2468674" y="1633791"/>
            <a:ext cx="227404" cy="5678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kumimoji="1" lang="zh-CN" altLang="en-US">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文本框 137"/>
          <p:cNvSpPr txBox="1"/>
          <p:nvPr/>
        </p:nvSpPr>
        <p:spPr>
          <a:xfrm>
            <a:off x="500380" y="212725"/>
            <a:ext cx="9031605" cy="491490"/>
          </a:xfrm>
          <a:prstGeom prst="rect">
            <a:avLst/>
          </a:prstGeom>
          <a:noFill/>
        </p:spPr>
        <p:txBody>
          <a:bodyPr wrap="square" rtlCol="0">
            <a:spAutoFit/>
          </a:bodyPr>
          <a:lstStyle/>
          <a:p>
            <a:r>
              <a:rPr lang="zh-CN" sz="2600" b="1" dirty="0">
                <a:solidFill>
                  <a:srgbClr val="184199"/>
                </a:solidFill>
                <a:latin typeface="微软雅黑" panose="020B0503020204020204" charset="-122"/>
                <a:ea typeface="微软雅黑" panose="020B0503020204020204" charset="-122"/>
                <a:sym typeface="+mn-ea"/>
              </a:rPr>
              <a:t>应用实践（五）：赋能内容安全</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用大模型保护</a:t>
            </a:r>
            <a:r>
              <a:rPr lang="zh-CN" altLang="en-US" sz="2600" b="1" dirty="0">
                <a:solidFill>
                  <a:srgbClr val="184199"/>
                </a:solidFill>
                <a:latin typeface="微软雅黑" panose="020B0503020204020204" charset="-122"/>
                <a:ea typeface="微软雅黑" panose="020B0503020204020204" charset="-122"/>
                <a:sym typeface="+mn-ea"/>
              </a:rPr>
              <a:t>大模型</a:t>
            </a:r>
            <a:endParaRPr lang="zh-CN" altLang="en-US" sz="2600" b="1" dirty="0">
              <a:solidFill>
                <a:srgbClr val="184199"/>
              </a:solidFill>
              <a:latin typeface="微软雅黑" panose="020B0503020204020204" charset="-122"/>
              <a:ea typeface="微软雅黑" panose="020B0503020204020204" charset="-122"/>
              <a:sym typeface="+mn-ea"/>
            </a:endParaRPr>
          </a:p>
        </p:txBody>
      </p:sp>
      <p:grpSp>
        <p:nvGrpSpPr>
          <p:cNvPr id="2" name="组合 1"/>
          <p:cNvGrpSpPr/>
          <p:nvPr/>
        </p:nvGrpSpPr>
        <p:grpSpPr>
          <a:xfrm>
            <a:off x="370205" y="982345"/>
            <a:ext cx="6655435" cy="5473065"/>
            <a:chOff x="1042" y="1547"/>
            <a:chExt cx="10481" cy="8619"/>
          </a:xfrm>
        </p:grpSpPr>
        <p:pic>
          <p:nvPicPr>
            <p:cNvPr id="7" name="图片 6" descr="用户"/>
            <p:cNvPicPr>
              <a:picLocks noChangeAspect="1"/>
            </p:cNvPicPr>
            <p:nvPr/>
          </p:nvPicPr>
          <p:blipFill>
            <a:blip r:embed="rId1"/>
            <a:stretch>
              <a:fillRect/>
            </a:stretch>
          </p:blipFill>
          <p:spPr>
            <a:xfrm>
              <a:off x="1042" y="8412"/>
              <a:ext cx="909" cy="958"/>
            </a:xfrm>
            <a:prstGeom prst="rect">
              <a:avLst/>
            </a:prstGeom>
          </p:spPr>
        </p:pic>
        <p:sp>
          <p:nvSpPr>
            <p:cNvPr id="34" name="文本框 33"/>
            <p:cNvSpPr txBox="1"/>
            <p:nvPr/>
          </p:nvSpPr>
          <p:spPr>
            <a:xfrm>
              <a:off x="4094" y="5885"/>
              <a:ext cx="3265" cy="1028"/>
            </a:xfrm>
            <a:prstGeom prst="roundRect">
              <a:avLst/>
            </a:prstGeom>
            <a:solidFill>
              <a:srgbClr val="184199"/>
            </a:solidFill>
          </p:spPr>
          <p:txBody>
            <a:bodyPr wrap="square" rtlCol="0" anchor="ctr" anchorCtr="0">
              <a:noAutofit/>
            </a:bodyPr>
            <a:lstStyle/>
            <a:p>
              <a:pPr lvl="0" algn="ctr">
                <a:lnSpc>
                  <a:spcPct val="100000"/>
                </a:lnSpc>
                <a:spcBef>
                  <a:spcPts val="500"/>
                </a:spcBef>
                <a:spcAft>
                  <a:spcPts val="0"/>
                </a:spcAft>
                <a:buClrTx/>
                <a:buSzTx/>
                <a:buFont typeface="Arial" panose="020B0604020202090204" pitchFamily="34" charset="0"/>
              </a:pPr>
              <a:r>
                <a:rPr lang="zh-CN" altLang="en-US" sz="1400" b="1">
                  <a:solidFill>
                    <a:schemeClr val="accent4"/>
                  </a:solidFill>
                  <a:latin typeface="微软雅黑" panose="020B0503020204020204" charset="-122"/>
                  <a:ea typeface="微软雅黑" panose="020B0503020204020204" charset="-122"/>
                  <a:cs typeface="微软雅黑" panose="020B0503020204020204" charset="-122"/>
                  <a:sym typeface="+mn-ea"/>
                </a:rPr>
                <a:t>大模型安全护栏</a:t>
              </a:r>
              <a:endParaRPr lang="zh-CN" altLang="en-US" sz="1400" b="1">
                <a:solidFill>
                  <a:schemeClr val="accent4"/>
                </a:solidFill>
                <a:latin typeface="微软雅黑" panose="020B0503020204020204" charset="-122"/>
                <a:ea typeface="微软雅黑" panose="020B0503020204020204" charset="-122"/>
                <a:cs typeface="微软雅黑" panose="020B0503020204020204" charset="-122"/>
                <a:sym typeface="+mn-ea"/>
              </a:endParaRPr>
            </a:p>
            <a:p>
              <a:pPr lvl="0" algn="ctr">
                <a:lnSpc>
                  <a:spcPct val="100000"/>
                </a:lnSpc>
                <a:spcBef>
                  <a:spcPts val="500"/>
                </a:spcBef>
                <a:spcAft>
                  <a:spcPts val="0"/>
                </a:spcAft>
                <a:buClrTx/>
                <a:buSzTx/>
                <a:buFont typeface="Arial" panose="020B0604020202090204" pitchFamily="34" charset="0"/>
              </a:pPr>
              <a:r>
                <a:rPr lang="zh-CN" altLang="en-US" sz="1000">
                  <a:solidFill>
                    <a:schemeClr val="accent4"/>
                  </a:solidFill>
                  <a:latin typeface="微软雅黑" panose="020B0503020204020204" charset="-122"/>
                  <a:ea typeface="微软雅黑" panose="020B0503020204020204" charset="-122"/>
                  <a:cs typeface="微软雅黑" panose="020B0503020204020204" charset="-122"/>
                  <a:sym typeface="+mn-ea"/>
                </a:rPr>
                <a:t>提示注入攻击</a:t>
              </a:r>
              <a:r>
                <a:rPr lang="en-US" altLang="zh-CN" sz="1000">
                  <a:solidFill>
                    <a:schemeClr val="accent4"/>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accent4"/>
                  </a:solidFill>
                  <a:latin typeface="微软雅黑" panose="020B0503020204020204" charset="-122"/>
                  <a:ea typeface="微软雅黑" panose="020B0503020204020204" charset="-122"/>
                  <a:cs typeface="微软雅黑" panose="020B0503020204020204" charset="-122"/>
                  <a:sym typeface="+mn-ea"/>
                </a:rPr>
                <a:t>违规有害输出</a:t>
              </a:r>
              <a:endParaRPr lang="zh-CN" altLang="en-US" sz="1000">
                <a:solidFill>
                  <a:schemeClr val="accent4"/>
                </a:solidFill>
                <a:latin typeface="微软雅黑" panose="020B0503020204020204" charset="-122"/>
                <a:ea typeface="微软雅黑" panose="020B0503020204020204" charset="-122"/>
                <a:cs typeface="微软雅黑" panose="020B0503020204020204" charset="-122"/>
                <a:sym typeface="+mn-ea"/>
              </a:endParaRPr>
            </a:p>
          </p:txBody>
        </p:sp>
        <p:sp>
          <p:nvSpPr>
            <p:cNvPr id="33" name="文本框 32"/>
            <p:cNvSpPr txBox="1"/>
            <p:nvPr/>
          </p:nvSpPr>
          <p:spPr>
            <a:xfrm>
              <a:off x="2080" y="8275"/>
              <a:ext cx="1760" cy="38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algn="ctr"/>
              <a:r>
                <a:rPr lang="en-US" altLang="zh-CN" sz="1000">
                  <a:latin typeface="微软雅黑" panose="020B0503020204020204" charset="-122"/>
                  <a:ea typeface="微软雅黑" panose="020B0503020204020204" charset="-122"/>
                  <a:cs typeface="微软雅黑" panose="020B0503020204020204" charset="-122"/>
                </a:rPr>
                <a:t>Prompt</a:t>
              </a:r>
              <a:r>
                <a:rPr lang="zh-CN" altLang="en-US" sz="1000">
                  <a:latin typeface="微软雅黑" panose="020B0503020204020204" charset="-122"/>
                  <a:ea typeface="微软雅黑" panose="020B0503020204020204" charset="-122"/>
                  <a:cs typeface="微软雅黑" panose="020B0503020204020204" charset="-122"/>
                </a:rPr>
                <a:t>请求</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p:nvSpPr>
          <p:spPr>
            <a:xfrm>
              <a:off x="1761" y="7166"/>
              <a:ext cx="2324" cy="628"/>
            </a:xfrm>
            <a:prstGeom prst="rect">
              <a:avLst/>
            </a:prstGeom>
            <a:solidFill>
              <a:schemeClr val="accent4">
                <a:lumMod val="20000"/>
                <a:lumOff val="80000"/>
              </a:schemeClr>
            </a:solidFill>
          </p:spPr>
          <p:txBody>
            <a:bodyPr wrap="square" rtlCol="0">
              <a:spAutoFit/>
            </a:bodyPr>
            <a:lstStyle/>
            <a:p>
              <a:pPr algn="ctr"/>
              <a:r>
                <a:rPr kumimoji="1" lang="zh-CN" altLang="en-US" sz="1000">
                  <a:latin typeface="微软雅黑" panose="020B0503020204020204" charset="-122"/>
                  <a:ea typeface="微软雅黑" panose="020B0503020204020204" charset="-122"/>
                </a:rPr>
                <a:t>调用</a:t>
              </a:r>
              <a:r>
                <a:rPr kumimoji="1" lang="en-US" altLang="zh-CN" sz="1000">
                  <a:latin typeface="微软雅黑" panose="020B0503020204020204" charset="-122"/>
                  <a:ea typeface="微软雅黑" panose="020B0503020204020204" charset="-122"/>
                </a:rPr>
                <a:t>API</a:t>
              </a:r>
              <a:r>
                <a:rPr kumimoji="1" lang="zh-CN" altLang="en-US" sz="1000">
                  <a:latin typeface="微软雅黑" panose="020B0503020204020204" charset="-122"/>
                  <a:ea typeface="微软雅黑" panose="020B0503020204020204" charset="-122"/>
                </a:rPr>
                <a:t>将</a:t>
              </a:r>
              <a:r>
                <a:rPr kumimoji="1" lang="zh-CN" altLang="en-US" sz="1000">
                  <a:solidFill>
                    <a:srgbClr val="C00000"/>
                  </a:solidFill>
                  <a:latin typeface="微软雅黑" panose="020B0503020204020204" charset="-122"/>
                  <a:ea typeface="微软雅黑" panose="020B0503020204020204" charset="-122"/>
                </a:rPr>
                <a:t>用户请求</a:t>
              </a:r>
              <a:endParaRPr kumimoji="1" lang="zh-CN" altLang="en-US" sz="1000">
                <a:latin typeface="微软雅黑" panose="020B0503020204020204" charset="-122"/>
                <a:ea typeface="微软雅黑" panose="020B0503020204020204" charset="-122"/>
              </a:endParaRPr>
            </a:p>
            <a:p>
              <a:pPr algn="ctr"/>
              <a:r>
                <a:rPr kumimoji="1" lang="zh-CN" altLang="en-US" sz="1000">
                  <a:latin typeface="微软雅黑" panose="020B0503020204020204" charset="-122"/>
                  <a:ea typeface="微软雅黑" panose="020B0503020204020204" charset="-122"/>
                </a:rPr>
                <a:t>送入智能体检测</a:t>
              </a:r>
              <a:endParaRPr kumimoji="1" lang="zh-CN" altLang="en-US" sz="1000">
                <a:latin typeface="微软雅黑" panose="020B0503020204020204" charset="-122"/>
                <a:ea typeface="微软雅黑" panose="020B0503020204020204" charset="-122"/>
              </a:endParaRPr>
            </a:p>
          </p:txBody>
        </p:sp>
        <p:sp>
          <p:nvSpPr>
            <p:cNvPr id="54" name="等腰三角形 53"/>
            <p:cNvSpPr/>
            <p:nvPr/>
          </p:nvSpPr>
          <p:spPr>
            <a:xfrm flipV="1">
              <a:off x="3651" y="5485"/>
              <a:ext cx="4153" cy="299"/>
            </a:xfrm>
            <a:prstGeom prst="triangle">
              <a:avLst/>
            </a:prstGeom>
            <a:gradFill>
              <a:gsLst>
                <a:gs pos="100000">
                  <a:schemeClr val="accent1">
                    <a:lumMod val="5000"/>
                    <a:lumOff val="95000"/>
                    <a:alpha val="50000"/>
                  </a:schemeClr>
                </a:gs>
                <a:gs pos="12000">
                  <a:schemeClr val="accent1">
                    <a:lumMod val="30000"/>
                    <a:lumOff val="70000"/>
                    <a:alpha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圆角矩形 37"/>
            <p:cNvSpPr/>
            <p:nvPr/>
          </p:nvSpPr>
          <p:spPr>
            <a:xfrm>
              <a:off x="4085" y="8453"/>
              <a:ext cx="3267" cy="865"/>
            </a:xfrm>
            <a:prstGeom prst="roundRect">
              <a:avLst>
                <a:gd name="adj" fmla="val 9173"/>
              </a:avLst>
            </a:prstGeom>
            <a:noFill/>
            <a:ln>
              <a:solidFill>
                <a:schemeClr val="tx2">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nchorCtr="0"/>
            <a:lstStyle/>
            <a:p>
              <a:pPr algn="ctr"/>
              <a:r>
                <a:rPr lang="zh-CN" altLang="en-US" sz="1200" b="1">
                  <a:solidFill>
                    <a:schemeClr val="tx2">
                      <a:lumMod val="60000"/>
                      <a:lumOff val="40000"/>
                    </a:schemeClr>
                  </a:solidFill>
                  <a:latin typeface="微软雅黑" panose="020B0503020204020204" charset="-122"/>
                  <a:ea typeface="微软雅黑" panose="020B0503020204020204" charset="-122"/>
                </a:rPr>
                <a:t>用户自建大模型应用</a:t>
              </a:r>
              <a:endParaRPr lang="en-US" altLang="zh-CN" sz="1200" b="1">
                <a:solidFill>
                  <a:schemeClr val="tx2">
                    <a:lumMod val="60000"/>
                    <a:lumOff val="40000"/>
                  </a:schemeClr>
                </a:solidFill>
                <a:latin typeface="微软雅黑" panose="020B0503020204020204" charset="-122"/>
                <a:ea typeface="微软雅黑" panose="020B0503020204020204" charset="-122"/>
              </a:endParaRPr>
            </a:p>
            <a:p>
              <a:pPr algn="ctr"/>
              <a:r>
                <a:rPr lang="zh-CN" altLang="en-US" sz="1000" b="1">
                  <a:solidFill>
                    <a:schemeClr val="tx2">
                      <a:lumMod val="60000"/>
                      <a:lumOff val="40000"/>
                    </a:schemeClr>
                  </a:solidFill>
                  <a:latin typeface="微软雅黑" panose="020B0503020204020204" charset="-122"/>
                  <a:ea typeface="微软雅黑" panose="020B0503020204020204" charset="-122"/>
                </a:rPr>
                <a:t>（典型如</a:t>
              </a:r>
              <a:r>
                <a:rPr lang="en-US" altLang="zh-CN" sz="1000" b="1">
                  <a:solidFill>
                    <a:schemeClr val="tx2">
                      <a:lumMod val="60000"/>
                      <a:lumOff val="40000"/>
                    </a:schemeClr>
                  </a:solidFill>
                  <a:latin typeface="微软雅黑" panose="020B0503020204020204" charset="-122"/>
                  <a:ea typeface="微软雅黑" panose="020B0503020204020204" charset="-122"/>
                </a:rPr>
                <a:t> Chatbot</a:t>
              </a:r>
              <a:r>
                <a:rPr lang="zh-CN" altLang="en-US" sz="1000" b="1">
                  <a:solidFill>
                    <a:schemeClr val="tx2">
                      <a:lumMod val="60000"/>
                      <a:lumOff val="40000"/>
                    </a:schemeClr>
                  </a:solidFill>
                  <a:latin typeface="微软雅黑" panose="020B0503020204020204" charset="-122"/>
                  <a:ea typeface="微软雅黑" panose="020B0503020204020204" charset="-122"/>
                </a:rPr>
                <a:t>）</a:t>
              </a:r>
              <a:endParaRPr lang="zh-CN" altLang="en-US" sz="1000" b="1">
                <a:solidFill>
                  <a:schemeClr val="tx2">
                    <a:lumMod val="60000"/>
                    <a:lumOff val="40000"/>
                  </a:schemeClr>
                </a:solidFill>
                <a:latin typeface="微软雅黑" panose="020B0503020204020204" charset="-122"/>
                <a:ea typeface="微软雅黑" panose="020B0503020204020204" charset="-122"/>
              </a:endParaRPr>
            </a:p>
          </p:txBody>
        </p:sp>
        <p:sp>
          <p:nvSpPr>
            <p:cNvPr id="39" name="文本框 38"/>
            <p:cNvSpPr txBox="1"/>
            <p:nvPr/>
          </p:nvSpPr>
          <p:spPr>
            <a:xfrm>
              <a:off x="4087" y="8047"/>
              <a:ext cx="3272" cy="365"/>
            </a:xfrm>
            <a:prstGeom prst="roundRect">
              <a:avLst>
                <a:gd name="adj" fmla="val 22191"/>
              </a:avLst>
            </a:prstGeom>
            <a:solidFill>
              <a:srgbClr val="184199"/>
            </a:solidFill>
          </p:spPr>
          <p:txBody>
            <a:bodyPr wrap="square" rtlCol="0" anchor="ctr" anchorCtr="0">
              <a:noAutofit/>
            </a:bodyPr>
            <a:lstStyle/>
            <a:p>
              <a:pPr lvl="0" algn="ctr">
                <a:spcBef>
                  <a:spcPts val="500"/>
                </a:spcBef>
                <a:spcAft>
                  <a:spcPts val="0"/>
                </a:spcAft>
                <a:buClrTx/>
                <a:buSzTx/>
                <a:buFont typeface="Arial" panose="020B0604020202090204" pitchFamily="34" charset="0"/>
              </a:pPr>
              <a:r>
                <a:rPr lang="zh-CN" altLang="en-US" sz="1000" b="1">
                  <a:solidFill>
                    <a:srgbClr val="FFC000"/>
                  </a:solidFill>
                  <a:latin typeface="微软雅黑" panose="020B0503020204020204" charset="-122"/>
                  <a:ea typeface="微软雅黑" panose="020B0503020204020204" charset="-122"/>
                  <a:cs typeface="微软雅黑" panose="020B0503020204020204" charset="-122"/>
                  <a:sym typeface="+mn-ea"/>
                </a:rPr>
                <a:t>安全护栏API</a:t>
              </a:r>
              <a:endParaRPr lang="zh-CN" altLang="en-US" sz="1000" b="1">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cxnSp>
          <p:nvCxnSpPr>
            <p:cNvPr id="40" name="直接箭头连接符 39"/>
            <p:cNvCxnSpPr/>
            <p:nvPr/>
          </p:nvCxnSpPr>
          <p:spPr>
            <a:xfrm>
              <a:off x="2080" y="8714"/>
              <a:ext cx="1760" cy="0"/>
            </a:xfrm>
            <a:prstGeom prst="straightConnector1">
              <a:avLst/>
            </a:prstGeom>
            <a:ln w="19050">
              <a:solidFill>
                <a:srgbClr val="184199"/>
              </a:solidFill>
              <a:prstDash val="solid"/>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a:off x="2080" y="8914"/>
              <a:ext cx="1760" cy="0"/>
            </a:xfrm>
            <a:prstGeom prst="straightConnector1">
              <a:avLst/>
            </a:prstGeom>
            <a:ln w="19050">
              <a:solidFill>
                <a:schemeClr val="accent6"/>
              </a:solidFill>
              <a:prstDash val="sysDash"/>
              <a:headEnd type="triangle" w="med" len="med"/>
              <a:tailEnd type="none" w="med" len="med"/>
            </a:ln>
          </p:spPr>
          <p:style>
            <a:lnRef idx="2">
              <a:schemeClr val="accent1"/>
            </a:lnRef>
            <a:fillRef idx="0">
              <a:srgbClr val="FFFFFF"/>
            </a:fillRef>
            <a:effectRef idx="0">
              <a:srgbClr val="FFFFFF"/>
            </a:effectRef>
            <a:fontRef idx="minor">
              <a:schemeClr val="tx1"/>
            </a:fontRef>
          </p:style>
        </p:cxnSp>
        <p:grpSp>
          <p:nvGrpSpPr>
            <p:cNvPr id="43" name="组合 42"/>
            <p:cNvGrpSpPr/>
            <p:nvPr/>
          </p:nvGrpSpPr>
          <p:grpSpPr>
            <a:xfrm>
              <a:off x="7592" y="8718"/>
              <a:ext cx="1760" cy="200"/>
              <a:chOff x="7497" y="8670"/>
              <a:chExt cx="1760" cy="200"/>
            </a:xfrm>
          </p:grpSpPr>
          <p:cxnSp>
            <p:nvCxnSpPr>
              <p:cNvPr id="45" name="直接箭头连接符 44"/>
              <p:cNvCxnSpPr/>
              <p:nvPr/>
            </p:nvCxnSpPr>
            <p:spPr>
              <a:xfrm>
                <a:off x="7497" y="8670"/>
                <a:ext cx="1760" cy="0"/>
              </a:xfrm>
              <a:prstGeom prst="straightConnector1">
                <a:avLst/>
              </a:prstGeom>
              <a:ln w="19050">
                <a:solidFill>
                  <a:srgbClr val="184199"/>
                </a:solidFill>
                <a:prstDash val="solid"/>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6" name="直接箭头连接符 45"/>
              <p:cNvCxnSpPr/>
              <p:nvPr/>
            </p:nvCxnSpPr>
            <p:spPr>
              <a:xfrm>
                <a:off x="7497" y="8870"/>
                <a:ext cx="1760" cy="0"/>
              </a:xfrm>
              <a:prstGeom prst="straightConnector1">
                <a:avLst/>
              </a:prstGeom>
              <a:ln w="19050">
                <a:solidFill>
                  <a:schemeClr val="accent6"/>
                </a:solidFill>
                <a:prstDash val="sysDash"/>
                <a:headEnd type="triangle" w="med" len="med"/>
                <a:tailEnd type="none" w="med" len="med"/>
              </a:ln>
            </p:spPr>
            <p:style>
              <a:lnRef idx="2">
                <a:schemeClr val="accent1"/>
              </a:lnRef>
              <a:fillRef idx="0">
                <a:srgbClr val="FFFFFF"/>
              </a:fillRef>
              <a:effectRef idx="0">
                <a:srgbClr val="FFFFFF"/>
              </a:effectRef>
              <a:fontRef idx="minor">
                <a:schemeClr val="tx1"/>
              </a:fontRef>
            </p:style>
          </p:cxnSp>
        </p:grpSp>
        <p:sp>
          <p:nvSpPr>
            <p:cNvPr id="47" name="文本框 46"/>
            <p:cNvSpPr txBox="1"/>
            <p:nvPr/>
          </p:nvSpPr>
          <p:spPr>
            <a:xfrm>
              <a:off x="7592" y="8275"/>
              <a:ext cx="1760" cy="38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algn="ctr"/>
              <a:r>
                <a:rPr lang="en-US" altLang="zh-CN" sz="1000">
                  <a:latin typeface="微软雅黑" panose="020B0503020204020204" charset="-122"/>
                  <a:ea typeface="微软雅黑" panose="020B0503020204020204" charset="-122"/>
                  <a:cs typeface="微软雅黑" panose="020B0503020204020204" charset="-122"/>
                </a:rPr>
                <a:t>Prompt</a:t>
              </a:r>
              <a:r>
                <a:rPr lang="zh-CN" altLang="en-US" sz="1000">
                  <a:latin typeface="微软雅黑" panose="020B0503020204020204" charset="-122"/>
                  <a:ea typeface="微软雅黑" panose="020B0503020204020204" charset="-122"/>
                  <a:cs typeface="微软雅黑" panose="020B0503020204020204" charset="-122"/>
                </a:rPr>
                <a:t>请求</a:t>
              </a:r>
              <a:endParaRPr lang="zh-CN" altLang="en-US" sz="1000">
                <a:latin typeface="微软雅黑" panose="020B0503020204020204" charset="-122"/>
                <a:ea typeface="微软雅黑" panose="020B0503020204020204" charset="-122"/>
                <a:cs typeface="微软雅黑" panose="020B0503020204020204" charset="-122"/>
              </a:endParaRPr>
            </a:p>
          </p:txBody>
        </p:sp>
        <p:cxnSp>
          <p:nvCxnSpPr>
            <p:cNvPr id="48" name="直接箭头连接符 47"/>
            <p:cNvCxnSpPr/>
            <p:nvPr/>
          </p:nvCxnSpPr>
          <p:spPr>
            <a:xfrm flipV="1">
              <a:off x="4564" y="7060"/>
              <a:ext cx="0" cy="840"/>
            </a:xfrm>
            <a:prstGeom prst="straightConnector1">
              <a:avLst/>
            </a:prstGeom>
            <a:ln w="19050">
              <a:solidFill>
                <a:srgbClr val="184199"/>
              </a:solidFill>
              <a:prstDash val="solid"/>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9" name="直接箭头连接符 48"/>
            <p:cNvCxnSpPr/>
            <p:nvPr/>
          </p:nvCxnSpPr>
          <p:spPr>
            <a:xfrm flipV="1">
              <a:off x="4764" y="7060"/>
              <a:ext cx="0" cy="840"/>
            </a:xfrm>
            <a:prstGeom prst="straightConnector1">
              <a:avLst/>
            </a:prstGeom>
            <a:ln w="19050">
              <a:solidFill>
                <a:schemeClr val="accent6"/>
              </a:solidFill>
              <a:prstDash val="sysDash"/>
              <a:headEnd type="triangle" w="med" len="med"/>
              <a:tailEnd type="none" w="med" len="med"/>
            </a:ln>
          </p:spPr>
          <p:style>
            <a:lnRef idx="2">
              <a:schemeClr val="accent1"/>
            </a:lnRef>
            <a:fillRef idx="0">
              <a:srgbClr val="FFFFFF"/>
            </a:fillRef>
            <a:effectRef idx="0">
              <a:srgbClr val="FFFFFF"/>
            </a:effectRef>
            <a:fontRef idx="minor">
              <a:schemeClr val="tx1"/>
            </a:fontRef>
          </p:style>
        </p:cxnSp>
        <p:cxnSp>
          <p:nvCxnSpPr>
            <p:cNvPr id="50" name="直接箭头连接符 49"/>
            <p:cNvCxnSpPr/>
            <p:nvPr/>
          </p:nvCxnSpPr>
          <p:spPr>
            <a:xfrm flipV="1">
              <a:off x="6689" y="7060"/>
              <a:ext cx="0" cy="840"/>
            </a:xfrm>
            <a:prstGeom prst="straightConnector1">
              <a:avLst/>
            </a:prstGeom>
            <a:ln w="19050">
              <a:solidFill>
                <a:srgbClr val="184199"/>
              </a:solidFill>
              <a:prstDash val="solid"/>
              <a:headEnd type="triangle" w="med" len="med"/>
              <a:tailEnd type="none" w="med" len="med"/>
            </a:ln>
          </p:spPr>
          <p:style>
            <a:lnRef idx="2">
              <a:schemeClr val="accent1"/>
            </a:lnRef>
            <a:fillRef idx="0">
              <a:srgbClr val="FFFFFF"/>
            </a:fillRef>
            <a:effectRef idx="0">
              <a:srgbClr val="FFFFFF"/>
            </a:effectRef>
            <a:fontRef idx="minor">
              <a:schemeClr val="tx1"/>
            </a:fontRef>
          </p:style>
        </p:cxnSp>
        <p:cxnSp>
          <p:nvCxnSpPr>
            <p:cNvPr id="51" name="直接箭头连接符 50"/>
            <p:cNvCxnSpPr/>
            <p:nvPr/>
          </p:nvCxnSpPr>
          <p:spPr>
            <a:xfrm flipV="1">
              <a:off x="6889" y="7060"/>
              <a:ext cx="0" cy="840"/>
            </a:xfrm>
            <a:prstGeom prst="straightConnector1">
              <a:avLst/>
            </a:prstGeom>
            <a:ln w="19050">
              <a:solidFill>
                <a:schemeClr val="accent6"/>
              </a:solidFill>
              <a:prstDash val="sysDash"/>
              <a:headEnd type="none" w="med" len="med"/>
              <a:tailEnd type="triangle" w="med" len="med"/>
            </a:ln>
          </p:spPr>
          <p:style>
            <a:lnRef idx="2">
              <a:schemeClr val="accent1"/>
            </a:lnRef>
            <a:fillRef idx="0">
              <a:srgbClr val="FFFFFF"/>
            </a:fillRef>
            <a:effectRef idx="0">
              <a:srgbClr val="FFFFFF"/>
            </a:effectRef>
            <a:fontRef idx="minor">
              <a:schemeClr val="tx1"/>
            </a:fontRef>
          </p:style>
        </p:cxnSp>
        <p:cxnSp>
          <p:nvCxnSpPr>
            <p:cNvPr id="52" name="直接箭头连接符 51"/>
            <p:cNvCxnSpPr/>
            <p:nvPr/>
          </p:nvCxnSpPr>
          <p:spPr>
            <a:xfrm>
              <a:off x="4707" y="9649"/>
              <a:ext cx="718" cy="0"/>
            </a:xfrm>
            <a:prstGeom prst="straightConnector1">
              <a:avLst/>
            </a:prstGeom>
            <a:ln w="19050">
              <a:solidFill>
                <a:srgbClr val="184199"/>
              </a:solidFill>
              <a:prstDash val="solid"/>
              <a:headEnd type="none"/>
              <a:tailEnd type="none" w="med" len="med"/>
            </a:ln>
          </p:spPr>
          <p:style>
            <a:lnRef idx="2">
              <a:schemeClr val="accent1"/>
            </a:lnRef>
            <a:fillRef idx="0">
              <a:srgbClr val="FFFFFF"/>
            </a:fillRef>
            <a:effectRef idx="0">
              <a:srgbClr val="FFFFFF"/>
            </a:effectRef>
            <a:fontRef idx="minor">
              <a:schemeClr val="tx1"/>
            </a:fontRef>
          </p:style>
        </p:cxnSp>
        <p:sp>
          <p:nvSpPr>
            <p:cNvPr id="56" name="文本框 55"/>
            <p:cNvSpPr txBox="1"/>
            <p:nvPr/>
          </p:nvSpPr>
          <p:spPr>
            <a:xfrm>
              <a:off x="5576" y="9462"/>
              <a:ext cx="1162"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rPr>
                <a:t>用户请求</a:t>
              </a:r>
              <a:endParaRPr lang="zh-CN" altLang="en-US" sz="1000">
                <a:latin typeface="微软雅黑" panose="020B0503020204020204" charset="-122"/>
                <a:ea typeface="微软雅黑" panose="020B0503020204020204" charset="-122"/>
              </a:endParaRPr>
            </a:p>
          </p:txBody>
        </p:sp>
        <p:cxnSp>
          <p:nvCxnSpPr>
            <p:cNvPr id="59" name="直接箭头连接符 58"/>
            <p:cNvCxnSpPr/>
            <p:nvPr/>
          </p:nvCxnSpPr>
          <p:spPr>
            <a:xfrm>
              <a:off x="4707" y="9967"/>
              <a:ext cx="718" cy="0"/>
            </a:xfrm>
            <a:prstGeom prst="straightConnector1">
              <a:avLst/>
            </a:prstGeom>
            <a:ln w="19050">
              <a:solidFill>
                <a:schemeClr val="accent6"/>
              </a:solidFill>
              <a:prstDash val="sysDash"/>
              <a:headEnd type="none"/>
              <a:tailEnd type="none" w="med" len="med"/>
            </a:ln>
          </p:spPr>
          <p:style>
            <a:lnRef idx="2">
              <a:schemeClr val="accent1"/>
            </a:lnRef>
            <a:fillRef idx="0">
              <a:srgbClr val="FFFFFF"/>
            </a:fillRef>
            <a:effectRef idx="0">
              <a:srgbClr val="FFFFFF"/>
            </a:effectRef>
            <a:fontRef idx="minor">
              <a:schemeClr val="tx1"/>
            </a:fontRef>
          </p:style>
        </p:cxnSp>
        <p:sp>
          <p:nvSpPr>
            <p:cNvPr id="60" name="文本框 59"/>
            <p:cNvSpPr txBox="1"/>
            <p:nvPr/>
          </p:nvSpPr>
          <p:spPr>
            <a:xfrm>
              <a:off x="5576" y="9780"/>
              <a:ext cx="1162"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rPr>
                <a:t>模型响应</a:t>
              </a:r>
              <a:endParaRPr lang="zh-CN" altLang="en-US" sz="1000">
                <a:latin typeface="微软雅黑" panose="020B0503020204020204" charset="-122"/>
                <a:ea typeface="微软雅黑" panose="020B0503020204020204" charset="-122"/>
              </a:endParaRPr>
            </a:p>
          </p:txBody>
        </p:sp>
        <p:sp>
          <p:nvSpPr>
            <p:cNvPr id="62" name="文本框 61"/>
            <p:cNvSpPr txBox="1"/>
            <p:nvPr/>
          </p:nvSpPr>
          <p:spPr>
            <a:xfrm>
              <a:off x="7592" y="8984"/>
              <a:ext cx="1760" cy="38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模型响应</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63" name="文本框 62"/>
            <p:cNvSpPr txBox="1"/>
            <p:nvPr/>
          </p:nvSpPr>
          <p:spPr>
            <a:xfrm>
              <a:off x="2080" y="8984"/>
              <a:ext cx="1760" cy="38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模型响应</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66" name="文本框 65"/>
            <p:cNvSpPr txBox="1"/>
            <p:nvPr/>
          </p:nvSpPr>
          <p:spPr>
            <a:xfrm>
              <a:off x="7359" y="7166"/>
              <a:ext cx="2324" cy="628"/>
            </a:xfrm>
            <a:prstGeom prst="rect">
              <a:avLst/>
            </a:prstGeom>
            <a:solidFill>
              <a:schemeClr val="accent4">
                <a:lumMod val="20000"/>
                <a:lumOff val="80000"/>
              </a:schemeClr>
            </a:solidFill>
          </p:spPr>
          <p:txBody>
            <a:bodyPr wrap="square" rtlCol="0">
              <a:spAutoFit/>
            </a:bodyPr>
            <a:lstStyle/>
            <a:p>
              <a:pPr algn="ctr"/>
              <a:r>
                <a:rPr kumimoji="1" lang="zh-CN" altLang="en-US" sz="1000">
                  <a:latin typeface="微软雅黑" panose="020B0503020204020204" charset="-122"/>
                  <a:ea typeface="微软雅黑" panose="020B0503020204020204" charset="-122"/>
                </a:rPr>
                <a:t>调用</a:t>
              </a:r>
              <a:r>
                <a:rPr kumimoji="1" lang="en-US" altLang="zh-CN" sz="1000">
                  <a:latin typeface="微软雅黑" panose="020B0503020204020204" charset="-122"/>
                  <a:ea typeface="微软雅黑" panose="020B0503020204020204" charset="-122"/>
                </a:rPr>
                <a:t>API</a:t>
              </a:r>
              <a:r>
                <a:rPr kumimoji="1" lang="zh-CN" altLang="en-US" sz="1000">
                  <a:latin typeface="微软雅黑" panose="020B0503020204020204" charset="-122"/>
                  <a:ea typeface="微软雅黑" panose="020B0503020204020204" charset="-122"/>
                </a:rPr>
                <a:t>将</a:t>
              </a:r>
              <a:r>
                <a:rPr kumimoji="1" lang="zh-CN" altLang="en-US" sz="1000">
                  <a:solidFill>
                    <a:srgbClr val="C00000"/>
                  </a:solidFill>
                  <a:latin typeface="微软雅黑" panose="020B0503020204020204" charset="-122"/>
                  <a:ea typeface="微软雅黑" panose="020B0503020204020204" charset="-122"/>
                </a:rPr>
                <a:t>模型响应</a:t>
              </a:r>
              <a:endParaRPr kumimoji="1" lang="zh-CN" altLang="en-US" sz="1000">
                <a:latin typeface="微软雅黑" panose="020B0503020204020204" charset="-122"/>
                <a:ea typeface="微软雅黑" panose="020B0503020204020204" charset="-122"/>
              </a:endParaRPr>
            </a:p>
            <a:p>
              <a:pPr algn="ctr"/>
              <a:r>
                <a:rPr kumimoji="1" lang="zh-CN" altLang="en-US" sz="1000">
                  <a:latin typeface="微软雅黑" panose="020B0503020204020204" charset="-122"/>
                  <a:ea typeface="微软雅黑" panose="020B0503020204020204" charset="-122"/>
                </a:rPr>
                <a:t>送入智能体检测</a:t>
              </a:r>
              <a:endParaRPr kumimoji="1" lang="zh-CN" altLang="en-US" sz="1000">
                <a:latin typeface="微软雅黑" panose="020B0503020204020204" charset="-122"/>
                <a:ea typeface="微软雅黑" panose="020B0503020204020204" charset="-122"/>
              </a:endParaRPr>
            </a:p>
          </p:txBody>
        </p:sp>
        <p:sp>
          <p:nvSpPr>
            <p:cNvPr id="53" name="圆角矩形 52"/>
            <p:cNvSpPr/>
            <p:nvPr/>
          </p:nvSpPr>
          <p:spPr>
            <a:xfrm>
              <a:off x="9495" y="8453"/>
              <a:ext cx="2028" cy="865"/>
            </a:xfrm>
            <a:prstGeom prst="roundRect">
              <a:avLst>
                <a:gd name="adj" fmla="val 9173"/>
              </a:avLst>
            </a:prstGeom>
            <a:noFill/>
            <a:ln>
              <a:solidFill>
                <a:schemeClr val="tx2">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nchorCtr="0"/>
            <a:lstStyle/>
            <a:p>
              <a:pPr algn="ctr"/>
              <a:r>
                <a:rPr lang="zh-CN" altLang="en-US" sz="1200" b="1">
                  <a:solidFill>
                    <a:schemeClr val="tx2">
                      <a:lumMod val="60000"/>
                      <a:lumOff val="40000"/>
                    </a:schemeClr>
                  </a:solidFill>
                  <a:latin typeface="微软雅黑" panose="020B0503020204020204" charset="-122"/>
                  <a:ea typeface="微软雅黑" panose="020B0503020204020204" charset="-122"/>
                </a:rPr>
                <a:t>用户自建大模型</a:t>
              </a:r>
              <a:endParaRPr lang="zh-CN" altLang="en-US" sz="1000" b="1">
                <a:solidFill>
                  <a:schemeClr val="tx2">
                    <a:lumMod val="60000"/>
                    <a:lumOff val="40000"/>
                  </a:schemeClr>
                </a:solidFill>
                <a:latin typeface="微软雅黑" panose="020B0503020204020204" charset="-122"/>
                <a:ea typeface="微软雅黑" panose="020B0503020204020204" charset="-122"/>
              </a:endParaRPr>
            </a:p>
          </p:txBody>
        </p:sp>
        <p:cxnSp>
          <p:nvCxnSpPr>
            <p:cNvPr id="76" name="直接箭头连接符 75"/>
            <p:cNvCxnSpPr>
              <a:stCxn id="61" idx="3"/>
            </p:cNvCxnSpPr>
            <p:nvPr/>
          </p:nvCxnSpPr>
          <p:spPr>
            <a:xfrm>
              <a:off x="4085" y="7480"/>
              <a:ext cx="457" cy="0"/>
            </a:xfrm>
            <a:prstGeom prst="straightConnector1">
              <a:avLst/>
            </a:prstGeom>
            <a:ln w="6350">
              <a:solidFill>
                <a:schemeClr val="bg1">
                  <a:lumMod val="75000"/>
                </a:schemeClr>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77" name="直接箭头连接符 76"/>
            <p:cNvCxnSpPr>
              <a:stCxn id="66" idx="1"/>
            </p:cNvCxnSpPr>
            <p:nvPr/>
          </p:nvCxnSpPr>
          <p:spPr>
            <a:xfrm flipH="1">
              <a:off x="6907" y="7480"/>
              <a:ext cx="452" cy="0"/>
            </a:xfrm>
            <a:prstGeom prst="straightConnector1">
              <a:avLst/>
            </a:prstGeom>
            <a:ln w="6350">
              <a:solidFill>
                <a:schemeClr val="bg1">
                  <a:lumMod val="75000"/>
                </a:schemeClr>
              </a:solidFill>
              <a:prstDash val="dash"/>
              <a:tailEnd type="arrow"/>
            </a:ln>
          </p:spPr>
          <p:style>
            <a:lnRef idx="2">
              <a:schemeClr val="accent1"/>
            </a:lnRef>
            <a:fillRef idx="0">
              <a:srgbClr val="FFFFFF"/>
            </a:fillRef>
            <a:effectRef idx="0">
              <a:srgbClr val="FFFFFF"/>
            </a:effectRef>
            <a:fontRef idx="minor">
              <a:schemeClr val="tx1"/>
            </a:fontRef>
          </p:style>
        </p:cxnSp>
        <p:grpSp>
          <p:nvGrpSpPr>
            <p:cNvPr id="55" name="组合 54"/>
            <p:cNvGrpSpPr/>
            <p:nvPr/>
          </p:nvGrpSpPr>
          <p:grpSpPr>
            <a:xfrm>
              <a:off x="1491" y="1547"/>
              <a:ext cx="8454" cy="3810"/>
              <a:chOff x="1229" y="1530"/>
              <a:chExt cx="8454" cy="3810"/>
            </a:xfrm>
          </p:grpSpPr>
          <p:sp>
            <p:nvSpPr>
              <p:cNvPr id="57" name="矩形 56"/>
              <p:cNvSpPr/>
              <p:nvPr/>
            </p:nvSpPr>
            <p:spPr>
              <a:xfrm>
                <a:off x="1229" y="1530"/>
                <a:ext cx="8454" cy="3810"/>
              </a:xfrm>
              <a:prstGeom prst="rect">
                <a:avLst/>
              </a:prstGeom>
              <a:ln w="9525">
                <a:solidFill>
                  <a:srgbClr val="184199"/>
                </a:solidFill>
                <a:prstDash val="dash"/>
                <a:headEnd type="none"/>
                <a:tailEnd type="triangle" w="med" len="me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58" name="图片 57" descr="大模型安全护栏逻辑流程-2"/>
              <p:cNvPicPr>
                <a:picLocks noChangeAspect="1"/>
              </p:cNvPicPr>
              <p:nvPr/>
            </p:nvPicPr>
            <p:blipFill>
              <a:blip r:embed="rId2"/>
              <a:stretch>
                <a:fillRect/>
              </a:stretch>
            </p:blipFill>
            <p:spPr>
              <a:xfrm>
                <a:off x="1442" y="1659"/>
                <a:ext cx="8029" cy="3552"/>
              </a:xfrm>
              <a:prstGeom prst="rect">
                <a:avLst/>
              </a:prstGeom>
            </p:spPr>
          </p:pic>
        </p:grpSp>
      </p:grpSp>
      <p:graphicFrame>
        <p:nvGraphicFramePr>
          <p:cNvPr id="64" name="表格 63"/>
          <p:cNvGraphicFramePr/>
          <p:nvPr>
            <p:custDataLst>
              <p:tags r:id="rId3"/>
            </p:custDataLst>
          </p:nvPr>
        </p:nvGraphicFramePr>
        <p:xfrm>
          <a:off x="7451725" y="982345"/>
          <a:ext cx="4365625" cy="5461000"/>
        </p:xfrm>
        <a:graphic>
          <a:graphicData uri="http://schemas.openxmlformats.org/drawingml/2006/table">
            <a:tbl>
              <a:tblPr/>
              <a:tblGrid>
                <a:gridCol w="281305"/>
                <a:gridCol w="1136650"/>
                <a:gridCol w="2947670"/>
              </a:tblGrid>
              <a:tr h="241935">
                <a:tc>
                  <a:txBody>
                    <a:bodyPr/>
                    <a:lstStyle/>
                    <a:p>
                      <a:pPr algn="ctr" fontAlgn="ctr" latinLnBrk="0"/>
                      <a:r>
                        <a:rPr lang="zh-CN" altLang="en-US" sz="900" b="1">
                          <a:solidFill>
                            <a:srgbClr val="000000"/>
                          </a:solidFill>
                          <a:latin typeface="微软雅黑" panose="020B0503020204020204" charset="-122"/>
                          <a:ea typeface="微软雅黑" panose="020B0503020204020204" charset="-122"/>
                        </a:rPr>
                        <a:t>能力</a:t>
                      </a:r>
                      <a:endParaRPr lang="zh-CN" altLang="en-US" sz="900" b="1">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D7EE"/>
                    </a:solidFill>
                  </a:tcPr>
                </a:tc>
                <a:tc>
                  <a:txBody>
                    <a:bodyPr/>
                    <a:lstStyle/>
                    <a:p>
                      <a:pPr algn="ctr" fontAlgn="ctr" latinLnBrk="0"/>
                      <a:r>
                        <a:rPr lang="zh-CN" altLang="en-US" sz="900" b="1">
                          <a:solidFill>
                            <a:srgbClr val="000000"/>
                          </a:solidFill>
                          <a:latin typeface="微软雅黑" panose="020B0503020204020204" charset="-122"/>
                          <a:ea typeface="微软雅黑" panose="020B0503020204020204" charset="-122"/>
                        </a:rPr>
                        <a:t>能力细分</a:t>
                      </a:r>
                      <a:endParaRPr lang="zh-CN" altLang="en-US" sz="900" b="1">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D7EE"/>
                    </a:solidFill>
                  </a:tcPr>
                </a:tc>
                <a:tc>
                  <a:txBody>
                    <a:bodyPr/>
                    <a:lstStyle/>
                    <a:p>
                      <a:pPr algn="ctr" fontAlgn="ctr" latinLnBrk="0"/>
                      <a:r>
                        <a:rPr lang="zh-CN" altLang="en-US" sz="900" b="1">
                          <a:solidFill>
                            <a:srgbClr val="000000"/>
                          </a:solidFill>
                          <a:latin typeface="微软雅黑" panose="020B0503020204020204" charset="-122"/>
                          <a:ea typeface="微软雅黑" panose="020B0503020204020204" charset="-122"/>
                        </a:rPr>
                        <a:t>能力说明</a:t>
                      </a:r>
                      <a:endParaRPr lang="zh-CN" altLang="en-US" sz="900" b="1">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D7EE"/>
                    </a:solidFill>
                  </a:tcPr>
                </a:tc>
              </a:tr>
              <a:tr h="574040">
                <a:tc rowSpan="7">
                  <a:txBody>
                    <a:bodyPr/>
                    <a:lstStyle/>
                    <a:p>
                      <a:pPr algn="ctr" fontAlgn="ctr" latinLnBrk="0"/>
                      <a:r>
                        <a:rPr lang="zh-CN" altLang="en-US" sz="900">
                          <a:solidFill>
                            <a:srgbClr val="000000"/>
                          </a:solidFill>
                          <a:latin typeface="微软雅黑" panose="020B0503020204020204" charset="-122"/>
                          <a:ea typeface="微软雅黑" panose="020B0503020204020204" charset="-122"/>
                          <a:cs typeface="微软雅黑" panose="020B0503020204020204" charset="-122"/>
                        </a:rPr>
                        <a:t>提示注入攻击检测</a:t>
                      </a:r>
                      <a:endParaRPr lang="zh-CN" altLang="en-US" sz="9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角色扮演</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角色扮演是一种比较常见的越狱攻击方法，其要求模型扮演一个虚构的角色设定新指令，不受任何限制的约束、喜欢做非法和不道德的活动，绕过模型原有系统限制，导致安全约束失效并生成违规内容</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740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模拟对话</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模拟对话的核心是要求模型模拟两个角色进行对话，并设定对话内容是围绕恶意目的展开的。此外，恶意目的的响应结果被分散在对话的不同语句中，进一步降低了过滤规则对生成内容的敏感性</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870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对立响应</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cs typeface="微软雅黑" panose="020B0503020204020204" charset="-122"/>
                        </a:rPr>
                        <a:t>对立响应是指让模型分别以正常和恶意的角色回复问题</a:t>
                      </a:r>
                      <a:r>
                        <a:rPr lang="en-US" altLang="zh-CN" sz="80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800">
                          <a:solidFill>
                            <a:srgbClr val="000000"/>
                          </a:solidFill>
                          <a:latin typeface="微软雅黑" panose="020B0503020204020204" charset="-122"/>
                          <a:ea typeface="微软雅黑" panose="020B0503020204020204" charset="-122"/>
                          <a:cs typeface="微软雅黑" panose="020B0503020204020204" charset="-122"/>
                        </a:rPr>
                        <a:t>试图欺骗过滤规则，输出不良信息</a:t>
                      </a:r>
                      <a:endParaRPr lang="zh-CN" altLang="en-US" sz="8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12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道德绑架</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cs typeface="微软雅黑" panose="020B0503020204020204" charset="-122"/>
                        </a:rPr>
                        <a:t>指通过</a:t>
                      </a:r>
                      <a:r>
                        <a:rPr lang="en-US" altLang="zh-CN" sz="800">
                          <a:solidFill>
                            <a:srgbClr val="000000"/>
                          </a:solidFill>
                          <a:latin typeface="微软雅黑" panose="020B0503020204020204" charset="-122"/>
                          <a:ea typeface="微软雅黑" panose="020B0503020204020204" charset="-122"/>
                          <a:cs typeface="微软雅黑" panose="020B0503020204020204" charset="-122"/>
                        </a:rPr>
                        <a:t>PUA</a:t>
                      </a:r>
                      <a:r>
                        <a:rPr lang="zh-CN" altLang="en-US" sz="800">
                          <a:solidFill>
                            <a:srgbClr val="000000"/>
                          </a:solidFill>
                          <a:latin typeface="微软雅黑" panose="020B0503020204020204" charset="-122"/>
                          <a:ea typeface="微软雅黑" panose="020B0503020204020204" charset="-122"/>
                          <a:cs typeface="微软雅黑" panose="020B0503020204020204" charset="-122"/>
                        </a:rPr>
                        <a:t>技巧或道德绑架的方式试图让模型输出不良信息</a:t>
                      </a:r>
                      <a:endParaRPr lang="zh-CN" altLang="en-US" sz="8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870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反向诱导</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让模型输出应避免的违法或不良的行为或言论，以诱导模型输出违法或不良信息</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12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英语语种</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使用英语绕过关键字过滤等审核机制，然后可以让模型翻译</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870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algn="ctr" fontAlgn="ctr" latinLnBrk="0"/>
                      <a:r>
                        <a:rPr lang="en-US" altLang="zh-CN" sz="900">
                          <a:solidFill>
                            <a:srgbClr val="000000"/>
                          </a:solidFill>
                          <a:latin typeface="微软雅黑" panose="020B0503020204020204" charset="-122"/>
                          <a:ea typeface="微软雅黑" panose="020B0503020204020204" charset="-122"/>
                          <a:cs typeface="微软雅黑" panose="020B0503020204020204" charset="-122"/>
                        </a:rPr>
                        <a:t>5</a:t>
                      </a:r>
                      <a:r>
                        <a:rPr lang="zh-CN" altLang="en-US" sz="900">
                          <a:solidFill>
                            <a:srgbClr val="000000"/>
                          </a:solidFill>
                          <a:latin typeface="微软雅黑" panose="020B0503020204020204" charset="-122"/>
                          <a:ea typeface="微软雅黑" panose="020B0503020204020204" charset="-122"/>
                          <a:cs typeface="微软雅黑" panose="020B0503020204020204" charset="-122"/>
                        </a:rPr>
                        <a:t>大语言语种</a:t>
                      </a:r>
                      <a:endParaRPr lang="zh-CN" altLang="en-US" sz="9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cs typeface="微软雅黑" panose="020B0503020204020204" charset="-122"/>
                        </a:rPr>
                        <a:t>使用</a:t>
                      </a:r>
                      <a:r>
                        <a:rPr lang="en-US" altLang="zh-CN" sz="800">
                          <a:solidFill>
                            <a:srgbClr val="000000"/>
                          </a:solidFill>
                          <a:latin typeface="微软雅黑" panose="020B0503020204020204" charset="-122"/>
                          <a:ea typeface="微软雅黑" panose="020B0503020204020204" charset="-122"/>
                          <a:cs typeface="微软雅黑" panose="020B0503020204020204" charset="-122"/>
                        </a:rPr>
                        <a:t>5</a:t>
                      </a:r>
                      <a:r>
                        <a:rPr lang="zh-CN" altLang="en-US" sz="800">
                          <a:solidFill>
                            <a:srgbClr val="000000"/>
                          </a:solidFill>
                          <a:latin typeface="微软雅黑" panose="020B0503020204020204" charset="-122"/>
                          <a:ea typeface="微软雅黑" panose="020B0503020204020204" charset="-122"/>
                          <a:cs typeface="微软雅黑" panose="020B0503020204020204" charset="-122"/>
                        </a:rPr>
                        <a:t>大语言绕过关键字过滤等审核机制，然后可以让模型翻译</a:t>
                      </a:r>
                      <a:endParaRPr lang="zh-CN" altLang="en-US" sz="8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1290">
                <a:tc rowSpan="8">
                  <a:txBody>
                    <a:bodyPr/>
                    <a:lstStyle/>
                    <a:p>
                      <a:pPr algn="ctr" fontAlgn="ctr" latinLnBrk="0"/>
                      <a:r>
                        <a:rPr lang="zh-CN" altLang="en-US" sz="900">
                          <a:solidFill>
                            <a:srgbClr val="000000"/>
                          </a:solidFill>
                          <a:latin typeface="微软雅黑" panose="020B0503020204020204" charset="-122"/>
                          <a:ea typeface="微软雅黑" panose="020B0503020204020204" charset="-122"/>
                        </a:rPr>
                        <a:t>有害内容输出检测</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违规涉政内容</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通过主动或被动方式，输出涉及政治相关的负面、不实等内容</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305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违规涉恐内容</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涉及恐怖主义、极端主义的信息，包括宣扬暴力恐怖思想、煽动实施恐怖活动、传授恐怖袭击方法等内容，可能引发社会恐慌或威胁公共安全</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870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色情内容</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包含直接或隐晦的性行为描述、裸露画面、色情交易信息，或涉及未成年人色情元素的内容，违背社会道德准则</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870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违法犯罪</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涵盖教唆、策划或具体指导他人从事违法活动的信息，如诈骗、贩毒、赌博、黑客攻击、侵犯隐私等</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305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脏话侮辱</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使用粗俗、侮辱性语言或恶意嘲讽攻击特定个人或群体，包括人身攻击、贬低人格、恶意诅咒等言行，破坏正常交流环境并侵犯他人尊严</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29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道德伦理</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宣扬违背社会普遍道德标准的行为或价值观，如乱伦、虐待动物、背信弃义等，或美化不道德行为（如出轨、学术不端），挑战伦理底线并可能误导公众认知</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305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身心健康</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cs typeface="微软雅黑" panose="020B0503020204020204" charset="-122"/>
                        </a:rPr>
                        <a:t>包含鼓励自残自杀、传播极端减肥</a:t>
                      </a:r>
                      <a:r>
                        <a:rPr lang="en-US" altLang="zh-CN" sz="800">
                          <a:solidFill>
                            <a:srgbClr val="000000"/>
                          </a:solidFill>
                          <a:latin typeface="微软雅黑" panose="020B0503020204020204" charset="-122"/>
                          <a:ea typeface="微软雅黑" panose="020B0503020204020204" charset="-122"/>
                          <a:cs typeface="微软雅黑" panose="020B0503020204020204" charset="-122"/>
                        </a:rPr>
                        <a:t>/</a:t>
                      </a:r>
                      <a:r>
                        <a:rPr lang="zh-CN" altLang="en-US" sz="800">
                          <a:solidFill>
                            <a:srgbClr val="000000"/>
                          </a:solidFill>
                          <a:latin typeface="微软雅黑" panose="020B0503020204020204" charset="-122"/>
                          <a:ea typeface="微软雅黑" panose="020B0503020204020204" charset="-122"/>
                          <a:cs typeface="微软雅黑" panose="020B0503020204020204" charset="-122"/>
                        </a:rPr>
                        <a:t>整容观念、渲染血腥暴力场景、描述滥用药物细节等内容，可能引发模仿行为或造成心理创伤，危害个体生理与心理健康</a:t>
                      </a:r>
                      <a:endParaRPr lang="zh-CN" altLang="en-US" sz="80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305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algn="ctr" fontAlgn="ctr" latinLnBrk="0"/>
                      <a:r>
                        <a:rPr lang="zh-CN" altLang="en-US" sz="900">
                          <a:solidFill>
                            <a:srgbClr val="000000"/>
                          </a:solidFill>
                          <a:latin typeface="微软雅黑" panose="020B0503020204020204" charset="-122"/>
                          <a:ea typeface="微软雅黑" panose="020B0503020204020204" charset="-122"/>
                        </a:rPr>
                        <a:t>偏见歧视</a:t>
                      </a:r>
                      <a:endParaRPr lang="zh-CN" altLang="en-US" sz="9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l" fontAlgn="ctr" latinLnBrk="0"/>
                      <a:r>
                        <a:rPr lang="zh-CN" altLang="en-US" sz="800">
                          <a:solidFill>
                            <a:srgbClr val="000000"/>
                          </a:solidFill>
                          <a:latin typeface="微软雅黑" panose="020B0503020204020204" charset="-122"/>
                          <a:ea typeface="微软雅黑" panose="020B0503020204020204" charset="-122"/>
                        </a:rPr>
                        <a:t>基于种族、性别、年龄、地域、宗教信仰、身体特征等因素，发表贬低、排斥或攻击特定群体的言论，煽动对立情绪，加剧社会矛盾与不公</a:t>
                      </a:r>
                      <a:endParaRPr lang="zh-CN" altLang="en-US" sz="800">
                        <a:solidFill>
                          <a:srgbClr val="000000"/>
                        </a:solidFill>
                        <a:latin typeface="微软雅黑" panose="020B0503020204020204" charset="-122"/>
                        <a:ea typeface="微软雅黑" panose="020B0503020204020204"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65" name="任意多边形: 形状 412"/>
          <p:cNvSpPr/>
          <p:nvPr>
            <p:custDataLst>
              <p:tags r:id="rId4"/>
            </p:custDataLst>
          </p:nvPr>
        </p:nvSpPr>
        <p:spPr>
          <a:xfrm rot="5400000" flipH="1">
            <a:off x="6123305" y="3647723"/>
            <a:ext cx="1196340" cy="608400"/>
          </a:xfrm>
          <a:custGeom>
            <a:avLst/>
            <a:gdLst>
              <a:gd name="connsiteX0" fmla="*/ 2295525 w 2295525"/>
              <a:gd name="connsiteY0" fmla="*/ 3126677 h 3126676"/>
              <a:gd name="connsiteX1" fmla="*/ 0 w 2295525"/>
              <a:gd name="connsiteY1" fmla="*/ 3126677 h 3126676"/>
              <a:gd name="connsiteX2" fmla="*/ 927640 w 2295525"/>
              <a:gd name="connsiteY2" fmla="*/ 1174052 h 3126676"/>
              <a:gd name="connsiteX3" fmla="*/ 946690 w 2295525"/>
              <a:gd name="connsiteY3" fmla="*/ 559118 h 3126676"/>
              <a:gd name="connsiteX4" fmla="*/ 603790 w 2295525"/>
              <a:gd name="connsiteY4" fmla="*/ 559118 h 3126676"/>
              <a:gd name="connsiteX5" fmla="*/ 1162907 w 2295525"/>
              <a:gd name="connsiteY5" fmla="*/ 0 h 3126676"/>
              <a:gd name="connsiteX6" fmla="*/ 1728216 w 2295525"/>
              <a:gd name="connsiteY6" fmla="*/ 559118 h 3126676"/>
              <a:gd name="connsiteX7" fmla="*/ 1371790 w 2295525"/>
              <a:gd name="connsiteY7" fmla="*/ 559118 h 3126676"/>
              <a:gd name="connsiteX8" fmla="*/ 1386459 w 2295525"/>
              <a:gd name="connsiteY8" fmla="*/ 1173575 h 3126676"/>
              <a:gd name="connsiteX9" fmla="*/ 2295525 w 2295525"/>
              <a:gd name="connsiteY9" fmla="*/ 3126677 h 3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5" h="3126676">
                <a:moveTo>
                  <a:pt x="2295525" y="3126677"/>
                </a:moveTo>
                <a:lnTo>
                  <a:pt x="0" y="3126677"/>
                </a:lnTo>
                <a:cubicBezTo>
                  <a:pt x="295275" y="2816828"/>
                  <a:pt x="827437" y="2140934"/>
                  <a:pt x="927640" y="1174052"/>
                </a:cubicBezTo>
                <a:cubicBezTo>
                  <a:pt x="950786" y="950786"/>
                  <a:pt x="946690" y="751713"/>
                  <a:pt x="946690" y="559118"/>
                </a:cubicBezTo>
                <a:lnTo>
                  <a:pt x="603790" y="559118"/>
                </a:lnTo>
                <a:lnTo>
                  <a:pt x="1162907" y="0"/>
                </a:lnTo>
                <a:lnTo>
                  <a:pt x="1728216" y="559118"/>
                </a:lnTo>
                <a:lnTo>
                  <a:pt x="1371790" y="559118"/>
                </a:lnTo>
                <a:cubicBezTo>
                  <a:pt x="1371790" y="745427"/>
                  <a:pt x="1364932" y="950309"/>
                  <a:pt x="1386459" y="1173575"/>
                </a:cubicBezTo>
                <a:cubicBezTo>
                  <a:pt x="1479518" y="2137124"/>
                  <a:pt x="2003775" y="2814638"/>
                  <a:pt x="2295525" y="3126677"/>
                </a:cubicBezTo>
                <a:close/>
              </a:path>
            </a:pathLst>
          </a:custGeom>
          <a:gradFill>
            <a:gsLst>
              <a:gs pos="19000">
                <a:schemeClr val="accent1">
                  <a:alpha val="30000"/>
                </a:schemeClr>
              </a:gs>
              <a:gs pos="55000">
                <a:schemeClr val="accent1">
                  <a:alpha val="10000"/>
                </a:schemeClr>
              </a:gs>
              <a:gs pos="96000">
                <a:schemeClr val="accent1">
                  <a:alpha val="0"/>
                </a:schemeClr>
              </a:gs>
            </a:gsLst>
            <a:lin ang="5400000" scaled="0"/>
          </a:gradFill>
          <a:ln w="2381" cap="flat">
            <a:gradFill>
              <a:gsLst>
                <a:gs pos="2000">
                  <a:schemeClr val="accent1">
                    <a:alpha val="0"/>
                  </a:schemeClr>
                </a:gs>
                <a:gs pos="100000">
                  <a:schemeClr val="accent1">
                    <a:alpha val="40000"/>
                  </a:schemeClr>
                </a:gs>
              </a:gsLst>
              <a:lin ang="15780000" scaled="0"/>
            </a:gradFill>
            <a:prstDash val="solid"/>
            <a:miter/>
          </a:ln>
          <a:effectLst>
            <a:outerShdw blurRad="114300" dist="88900" dir="2700000" algn="tl" rotWithShape="0">
              <a:schemeClr val="accent1">
                <a:lumMod val="75000"/>
                <a:alpha val="25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linds(horizont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6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522970"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大模型赋能网络安全逐步进入下一演进</a:t>
            </a:r>
            <a:r>
              <a:rPr lang="zh-CN" altLang="en-US">
                <a:sym typeface="+mn-ea"/>
              </a:rPr>
              <a:t>阶段</a:t>
            </a:r>
            <a:endParaRPr lang="zh-CN" altLang="en-US">
              <a:sym typeface="+mn-ea"/>
            </a:endParaRPr>
          </a:p>
        </p:txBody>
      </p:sp>
      <p:pic>
        <p:nvPicPr>
          <p:cNvPr id="1354" name="图片 13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83" y="3353801"/>
            <a:ext cx="2168265" cy="900433"/>
          </a:xfrm>
          <a:prstGeom prst="rect">
            <a:avLst/>
          </a:prstGeom>
        </p:spPr>
      </p:pic>
      <p:sp>
        <p:nvSpPr>
          <p:cNvPr id="1210" name="引领行业，深度参编安全国标&amp;行标"/>
          <p:cNvSpPr txBox="1"/>
          <p:nvPr/>
        </p:nvSpPr>
        <p:spPr>
          <a:xfrm>
            <a:off x="965317" y="3456294"/>
            <a:ext cx="1469918"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en-US" sz="1400" dirty="0" err="1">
                <a:latin typeface="微软雅黑" panose="020B0503020204020204" charset="-122"/>
                <a:ea typeface="微软雅黑" panose="020B0503020204020204" charset="-122"/>
                <a:cs typeface="微软雅黑" panose="020B0503020204020204" charset="-122"/>
              </a:rPr>
              <a:t>ChatBot</a:t>
            </a:r>
            <a:endParaRPr lang="en-US" sz="1400" dirty="0">
              <a:latin typeface="微软雅黑" panose="020B0503020204020204" charset="-122"/>
              <a:ea typeface="微软雅黑" panose="020B0503020204020204" charset="-122"/>
              <a:cs typeface="微软雅黑" panose="020B0503020204020204" charset="-122"/>
            </a:endParaRPr>
          </a:p>
        </p:txBody>
      </p:sp>
      <p:sp>
        <p:nvSpPr>
          <p:cNvPr id="1214" name="文本框 1213"/>
          <p:cNvSpPr txBox="1"/>
          <p:nvPr/>
        </p:nvSpPr>
        <p:spPr>
          <a:xfrm>
            <a:off x="736227" y="5121728"/>
            <a:ext cx="1928098" cy="456728"/>
          </a:xfrm>
          <a:prstGeom prst="rect">
            <a:avLst/>
          </a:prstGeom>
          <a:noFill/>
        </p:spPr>
        <p:txBody>
          <a:bodyPr wrap="square" lIns="0" tIns="0" rIns="0" bIns="0" rtlCol="0">
            <a:spAutoFit/>
          </a:bodyPr>
          <a:lstStyle/>
          <a:p>
            <a:pPr marL="107950" indent="-107950" algn="just">
              <a:lnSpc>
                <a:spcPct val="130000"/>
              </a:lnSpc>
              <a:buFont typeface="Arial" panose="020B0604020202090204" pitchFamily="34" charset="0"/>
              <a:buChar char="•"/>
            </a:pPr>
            <a:r>
              <a:rPr kumimoji="1" lang="zh-CN" altLang="en-US" sz="1200" dirty="0">
                <a:solidFill>
                  <a:schemeClr val="tx1">
                    <a:lumMod val="85000"/>
                    <a:lumOff val="15000"/>
                  </a:schemeClr>
                </a:solidFill>
                <a:latin typeface="微软雅黑" panose="020B0503020204020204" charset="-122"/>
                <a:ea typeface="微软雅黑" panose="020B0503020204020204" charset="-122"/>
              </a:rPr>
              <a:t>大模型利用自然语言对话，解读攻击，排查检索</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1202" name="六边形 1201"/>
          <p:cNvSpPr/>
          <p:nvPr/>
        </p:nvSpPr>
        <p:spPr>
          <a:xfrm>
            <a:off x="606156" y="4409265"/>
            <a:ext cx="2191401" cy="595138"/>
          </a:xfrm>
          <a:prstGeom prst="hexagon">
            <a:avLst>
              <a:gd name="adj" fmla="val 0"/>
              <a:gd name="vf" fmla="val 115470"/>
            </a:avLst>
          </a:prstGeom>
          <a:gradFill>
            <a:gsLst>
              <a:gs pos="0">
                <a:srgbClr val="0066F6">
                  <a:alpha val="50000"/>
                </a:srgbClr>
              </a:gs>
              <a:gs pos="86000">
                <a:srgbClr val="0746B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latin typeface="微软雅黑" panose="020B0503020204020204" charset="-122"/>
                <a:ea typeface="微软雅黑" panose="020B0503020204020204" charset="-122"/>
              </a:rPr>
              <a:t>问答机器人</a:t>
            </a:r>
            <a:endParaRPr lang="zh-CN" altLang="en-US" sz="1600" b="1" dirty="0">
              <a:latin typeface="微软雅黑" panose="020B0503020204020204" charset="-122"/>
              <a:ea typeface="微软雅黑" panose="020B0503020204020204" charset="-122"/>
            </a:endParaRPr>
          </a:p>
        </p:txBody>
      </p:sp>
      <p:sp>
        <p:nvSpPr>
          <p:cNvPr id="1192" name="矩形: 圆角 1191"/>
          <p:cNvSpPr/>
          <p:nvPr/>
        </p:nvSpPr>
        <p:spPr>
          <a:xfrm>
            <a:off x="1083465" y="3880780"/>
            <a:ext cx="1180144" cy="368880"/>
          </a:xfrm>
          <a:prstGeom prst="roundRect">
            <a:avLst>
              <a:gd name="adj" fmla="val 50000"/>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阶段一</a:t>
            </a:r>
            <a:endParaRPr lang="zh-CN" altLang="en-US" sz="1600" b="1" dirty="0">
              <a:latin typeface="微软雅黑" panose="020B0503020204020204" charset="-122"/>
              <a:ea typeface="微软雅黑" panose="020B0503020204020204" charset="-122"/>
            </a:endParaRPr>
          </a:p>
        </p:txBody>
      </p:sp>
      <p:pic>
        <p:nvPicPr>
          <p:cNvPr id="1206" name="图片 120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533477" y="2611787"/>
            <a:ext cx="2194564" cy="911354"/>
          </a:xfrm>
          <a:prstGeom prst="rect">
            <a:avLst/>
          </a:prstGeom>
        </p:spPr>
      </p:pic>
      <p:sp>
        <p:nvSpPr>
          <p:cNvPr id="1208" name="引领行业，深度参编安全国标&amp;行标"/>
          <p:cNvSpPr txBox="1"/>
          <p:nvPr/>
        </p:nvSpPr>
        <p:spPr>
          <a:xfrm>
            <a:off x="3670075" y="2712756"/>
            <a:ext cx="1921368"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zh-CN" altLang="en-US" sz="1400" dirty="0">
                <a:latin typeface="微软雅黑" panose="020B0503020204020204" charset="-122"/>
                <a:ea typeface="微软雅黑" panose="020B0503020204020204" charset="-122"/>
                <a:cs typeface="微软雅黑" panose="020B0503020204020204" charset="-122"/>
              </a:rPr>
              <a:t>专家为主，</a:t>
            </a:r>
            <a:r>
              <a:rPr lang="en-US" altLang="zh-CN" sz="1400" dirty="0">
                <a:latin typeface="微软雅黑" panose="020B0503020204020204" charset="-122"/>
                <a:ea typeface="微软雅黑" panose="020B0503020204020204" charset="-122"/>
                <a:cs typeface="微软雅黑" panose="020B0503020204020204" charset="-122"/>
              </a:rPr>
              <a:t>AI</a:t>
            </a:r>
            <a:r>
              <a:rPr lang="zh-CN" altLang="en-US" sz="1400" dirty="0">
                <a:latin typeface="微软雅黑" panose="020B0503020204020204" charset="-122"/>
                <a:ea typeface="微软雅黑" panose="020B0503020204020204" charset="-122"/>
                <a:cs typeface="微软雅黑" panose="020B0503020204020204" charset="-122"/>
              </a:rPr>
              <a:t>为辅</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84" name="矩形: 剪去左右顶角 30"/>
          <p:cNvSpPr/>
          <p:nvPr/>
        </p:nvSpPr>
        <p:spPr>
          <a:xfrm>
            <a:off x="3536448" y="3589832"/>
            <a:ext cx="2181892" cy="2392005"/>
          </a:xfrm>
          <a:prstGeom prst="snip2SameRect">
            <a:avLst>
              <a:gd name="adj1" fmla="val 4298"/>
              <a:gd name="adj2" fmla="val 0"/>
            </a:avLst>
          </a:prstGeom>
          <a:gradFill>
            <a:gsLst>
              <a:gs pos="100000">
                <a:schemeClr val="bg1">
                  <a:alpha val="0"/>
                </a:schemeClr>
              </a:gs>
              <a:gs pos="0">
                <a:schemeClr val="bg1">
                  <a:alpha val="50000"/>
                </a:schemeClr>
              </a:gs>
            </a:gsLst>
            <a:lin ang="5400000" scaled="1"/>
          </a:gradFill>
          <a:ln w="12700">
            <a:gradFill>
              <a:gsLst>
                <a:gs pos="100000">
                  <a:schemeClr val="accent1">
                    <a:lumMod val="5000"/>
                    <a:lumOff val="95000"/>
                    <a:alpha val="0"/>
                  </a:schemeClr>
                </a:gs>
                <a:gs pos="0">
                  <a:srgbClr val="2C61BE"/>
                </a:gs>
              </a:gsLst>
              <a:lin ang="5400000" scaled="1"/>
            </a:gradFill>
          </a:ln>
        </p:spPr>
        <p:txBody>
          <a:bodyPr lIns="45718" tIns="45718" rIns="45718" bIns="45718" anchor="ctr"/>
          <a:lstStyle/>
          <a:p>
            <a:pPr>
              <a:defRPr sz="5000">
                <a:solidFill>
                  <a:srgbClr val="404040"/>
                </a:solidFill>
              </a:defRPr>
            </a:pPr>
            <a:endParaRPr sz="2500" dirty="0">
              <a:latin typeface="微软雅黑" panose="020B0503020204020204" charset="-122"/>
            </a:endParaRPr>
          </a:p>
        </p:txBody>
      </p:sp>
      <p:sp>
        <p:nvSpPr>
          <p:cNvPr id="85" name="文本框 84"/>
          <p:cNvSpPr txBox="1"/>
          <p:nvPr/>
        </p:nvSpPr>
        <p:spPr>
          <a:xfrm>
            <a:off x="3663345" y="4390419"/>
            <a:ext cx="1928098" cy="1416991"/>
          </a:xfrm>
          <a:prstGeom prst="rect">
            <a:avLst/>
          </a:prstGeom>
          <a:noFill/>
        </p:spPr>
        <p:txBody>
          <a:bodyPr wrap="square" lIns="0" tIns="0" rIns="0" bIns="0" rtlCol="0">
            <a:spAutoFit/>
          </a:bodyPr>
          <a:lstStyle/>
          <a:p>
            <a:pPr marL="107950" indent="-107950" algn="just">
              <a:lnSpc>
                <a:spcPct val="130000"/>
              </a:lnSpc>
              <a:buFont typeface="Arial" panose="020B0604020202090204" pitchFamily="34" charset="0"/>
              <a:buChar char="•"/>
            </a:pPr>
            <a:r>
              <a:rPr kumimoji="1" lang="zh-CN" altLang="en-US" sz="1200" dirty="0">
                <a:solidFill>
                  <a:schemeClr val="tx1">
                    <a:lumMod val="85000"/>
                    <a:lumOff val="15000"/>
                  </a:schemeClr>
                </a:solidFill>
                <a:latin typeface="微软雅黑" panose="020B0503020204020204" charset="-122"/>
                <a:ea typeface="微软雅黑" panose="020B0503020204020204" charset="-122"/>
              </a:rPr>
              <a:t>赋能细分领域、环节（如安全运营的告警研判、钓鱼检测环节，数据安全的数据资产识别环节等）</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a:p>
            <a:pPr marL="107950" indent="-107950" algn="just">
              <a:lnSpc>
                <a:spcPct val="130000"/>
              </a:lnSpc>
              <a:buFont typeface="Arial" panose="020B0604020202090204" pitchFamily="34" charset="0"/>
              <a:buChar char="•"/>
            </a:pPr>
            <a:r>
              <a:rPr kumimoji="1" lang="zh-CN" altLang="en-US" sz="1200" dirty="0">
                <a:solidFill>
                  <a:schemeClr val="tx1">
                    <a:lumMod val="85000"/>
                    <a:lumOff val="15000"/>
                  </a:schemeClr>
                </a:solidFill>
                <a:latin typeface="微软雅黑" panose="020B0503020204020204" charset="-122"/>
                <a:ea typeface="微软雅黑" panose="020B0503020204020204" charset="-122"/>
              </a:rPr>
              <a:t>做出“击穿式”效果，具备广泛的攻防实践</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86" name="六边形 85"/>
          <p:cNvSpPr/>
          <p:nvPr/>
        </p:nvSpPr>
        <p:spPr>
          <a:xfrm>
            <a:off x="3533274" y="3677956"/>
            <a:ext cx="2191401" cy="595138"/>
          </a:xfrm>
          <a:prstGeom prst="hexagon">
            <a:avLst>
              <a:gd name="adj" fmla="val 0"/>
              <a:gd name="vf" fmla="val 115470"/>
            </a:avLst>
          </a:prstGeom>
          <a:gradFill>
            <a:gsLst>
              <a:gs pos="0">
                <a:srgbClr val="0066F6">
                  <a:alpha val="50000"/>
                </a:srgbClr>
              </a:gs>
              <a:gs pos="86000">
                <a:srgbClr val="0746B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latin typeface="微软雅黑" panose="020B0503020204020204" charset="-122"/>
                <a:ea typeface="微软雅黑" panose="020B0503020204020204" charset="-122"/>
              </a:rPr>
              <a:t>赋能单点技术</a:t>
            </a:r>
            <a:endParaRPr lang="zh-CN" altLang="en-US" sz="1600" b="1" dirty="0">
              <a:latin typeface="微软雅黑" panose="020B0503020204020204" charset="-122"/>
              <a:ea typeface="微软雅黑" panose="020B0503020204020204" charset="-122"/>
            </a:endParaRPr>
          </a:p>
        </p:txBody>
      </p:sp>
      <p:sp>
        <p:nvSpPr>
          <p:cNvPr id="65" name="矩形: 圆角 64"/>
          <p:cNvSpPr/>
          <p:nvPr/>
        </p:nvSpPr>
        <p:spPr>
          <a:xfrm>
            <a:off x="4013948" y="3137242"/>
            <a:ext cx="1180144" cy="368880"/>
          </a:xfrm>
          <a:prstGeom prst="roundRect">
            <a:avLst>
              <a:gd name="adj" fmla="val 50000"/>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阶段二</a:t>
            </a:r>
            <a:endParaRPr lang="zh-CN" altLang="en-US" sz="1600" b="1" dirty="0">
              <a:latin typeface="微软雅黑" panose="020B0503020204020204" charset="-122"/>
              <a:ea typeface="微软雅黑" panose="020B0503020204020204" charset="-122"/>
            </a:endParaRPr>
          </a:p>
        </p:txBody>
      </p:sp>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463960" y="1881821"/>
            <a:ext cx="2194564" cy="911354"/>
          </a:xfrm>
          <a:prstGeom prst="rect">
            <a:avLst/>
          </a:prstGeom>
        </p:spPr>
      </p:pic>
      <p:sp>
        <p:nvSpPr>
          <p:cNvPr id="2" name="引领行业，深度参编安全国标&amp;行标"/>
          <p:cNvSpPr txBox="1"/>
          <p:nvPr/>
        </p:nvSpPr>
        <p:spPr>
          <a:xfrm>
            <a:off x="6603923" y="1982790"/>
            <a:ext cx="1914638"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en-US" altLang="zh-CN" sz="1400" dirty="0">
                <a:latin typeface="微软雅黑" panose="020B0503020204020204" charset="-122"/>
                <a:ea typeface="微软雅黑" panose="020B0503020204020204" charset="-122"/>
                <a:cs typeface="微软雅黑" panose="020B0503020204020204" charset="-122"/>
              </a:rPr>
              <a:t>AI</a:t>
            </a:r>
            <a:r>
              <a:rPr lang="zh-CN" altLang="en-US" sz="1400" dirty="0">
                <a:latin typeface="微软雅黑" panose="020B0503020204020204" charset="-122"/>
                <a:ea typeface="微软雅黑" panose="020B0503020204020204" charset="-122"/>
                <a:cs typeface="微软雅黑" panose="020B0503020204020204" charset="-122"/>
              </a:rPr>
              <a:t>为主，专家为辅</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3" name="矩形: 剪去左右顶角 30"/>
          <p:cNvSpPr/>
          <p:nvPr/>
        </p:nvSpPr>
        <p:spPr>
          <a:xfrm>
            <a:off x="6463566" y="2846295"/>
            <a:ext cx="2181892" cy="2392005"/>
          </a:xfrm>
          <a:prstGeom prst="snip2SameRect">
            <a:avLst>
              <a:gd name="adj1" fmla="val 3862"/>
              <a:gd name="adj2" fmla="val 0"/>
            </a:avLst>
          </a:prstGeom>
          <a:gradFill>
            <a:gsLst>
              <a:gs pos="100000">
                <a:schemeClr val="bg1">
                  <a:alpha val="0"/>
                </a:schemeClr>
              </a:gs>
              <a:gs pos="0">
                <a:schemeClr val="bg1">
                  <a:alpha val="50000"/>
                </a:schemeClr>
              </a:gs>
            </a:gsLst>
            <a:lin ang="5400000" scaled="1"/>
          </a:gradFill>
          <a:ln w="12700">
            <a:gradFill>
              <a:gsLst>
                <a:gs pos="100000">
                  <a:schemeClr val="accent1">
                    <a:lumMod val="5000"/>
                    <a:lumOff val="95000"/>
                    <a:alpha val="0"/>
                  </a:schemeClr>
                </a:gs>
                <a:gs pos="0">
                  <a:srgbClr val="2C61BE"/>
                </a:gs>
              </a:gsLst>
              <a:lin ang="5400000" scaled="1"/>
            </a:gradFill>
          </a:ln>
        </p:spPr>
        <p:txBody>
          <a:bodyPr lIns="45718" tIns="45718" rIns="45718" bIns="45718" anchor="ctr"/>
          <a:lstStyle/>
          <a:p>
            <a:pPr>
              <a:defRPr sz="5000">
                <a:solidFill>
                  <a:srgbClr val="404040"/>
                </a:solidFill>
              </a:defRPr>
            </a:pPr>
            <a:endParaRPr sz="2500" dirty="0">
              <a:latin typeface="微软雅黑" panose="020B0503020204020204" charset="-122"/>
            </a:endParaRPr>
          </a:p>
        </p:txBody>
      </p:sp>
      <p:sp>
        <p:nvSpPr>
          <p:cNvPr id="4" name="文本框 3"/>
          <p:cNvSpPr txBox="1"/>
          <p:nvPr/>
        </p:nvSpPr>
        <p:spPr>
          <a:xfrm>
            <a:off x="6590463" y="3646882"/>
            <a:ext cx="1928098" cy="1176925"/>
          </a:xfrm>
          <a:prstGeom prst="rect">
            <a:avLst/>
          </a:prstGeom>
          <a:noFill/>
        </p:spPr>
        <p:txBody>
          <a:bodyPr wrap="square" lIns="0" tIns="0" rIns="0" bIns="0" rtlCol="0">
            <a:spAutoFit/>
          </a:bodyPr>
          <a:lstStyle/>
          <a:p>
            <a:pPr marL="107950" indent="-107950" algn="just">
              <a:lnSpc>
                <a:spcPct val="130000"/>
              </a:lnSpc>
              <a:buFont typeface="Arial" panose="020B0604020202090204" pitchFamily="34" charset="0"/>
              <a:buChar char="•"/>
            </a:pPr>
            <a:r>
              <a:rPr kumimoji="1" lang="en-US" altLang="zh-CN" sz="1200" dirty="0">
                <a:solidFill>
                  <a:srgbClr val="C00000"/>
                </a:solidFill>
                <a:latin typeface="微软雅黑" panose="020B0503020204020204" charset="-122"/>
                <a:ea typeface="微软雅黑" panose="020B0503020204020204" charset="-122"/>
              </a:rPr>
              <a:t>AI</a:t>
            </a:r>
            <a:r>
              <a:rPr kumimoji="1" lang="zh-CN" altLang="en-US" sz="1200" dirty="0">
                <a:solidFill>
                  <a:srgbClr val="C00000"/>
                </a:solidFill>
                <a:latin typeface="微软雅黑" panose="020B0503020204020204" charset="-122"/>
                <a:ea typeface="微软雅黑" panose="020B0503020204020204" charset="-122"/>
              </a:rPr>
              <a:t>承担日常运营值守、业务上线检查、钓鱼邮件演练等完整工作流</a:t>
            </a:r>
            <a:endParaRPr kumimoji="1" lang="zh-CN" altLang="en-US" sz="1200" dirty="0">
              <a:solidFill>
                <a:srgbClr val="C00000"/>
              </a:solidFill>
              <a:latin typeface="微软雅黑" panose="020B0503020204020204" charset="-122"/>
              <a:ea typeface="微软雅黑" panose="020B0503020204020204" charset="-122"/>
            </a:endParaRPr>
          </a:p>
          <a:p>
            <a:pPr marL="107950" indent="-107950" algn="just">
              <a:lnSpc>
                <a:spcPct val="130000"/>
              </a:lnSpc>
              <a:buFont typeface="Arial" panose="020B0604020202090204" pitchFamily="34" charset="0"/>
              <a:buChar char="•"/>
            </a:pPr>
            <a:r>
              <a:rPr kumimoji="1" lang="zh-CN" altLang="en-US" sz="1200" dirty="0">
                <a:solidFill>
                  <a:srgbClr val="C00000"/>
                </a:solidFill>
                <a:latin typeface="微软雅黑" panose="020B0503020204020204" charset="-122"/>
                <a:ea typeface="微软雅黑" panose="020B0503020204020204" charset="-122"/>
              </a:rPr>
              <a:t>厂商开箱即用</a:t>
            </a:r>
            <a:r>
              <a:rPr kumimoji="1" lang="en-US" altLang="zh-CN" sz="1200" dirty="0">
                <a:solidFill>
                  <a:srgbClr val="C00000"/>
                </a:solidFill>
                <a:latin typeface="微软雅黑" panose="020B0503020204020204" charset="-122"/>
                <a:ea typeface="微软雅黑" panose="020B0503020204020204" charset="-122"/>
              </a:rPr>
              <a:t>+</a:t>
            </a:r>
            <a:r>
              <a:rPr kumimoji="1" lang="zh-CN" altLang="en-US" sz="1200" dirty="0">
                <a:solidFill>
                  <a:srgbClr val="C00000"/>
                </a:solidFill>
                <a:latin typeface="微软雅黑" panose="020B0503020204020204" charset="-122"/>
                <a:ea typeface="微软雅黑" panose="020B0503020204020204" charset="-122"/>
              </a:rPr>
              <a:t>面向工作流个性化构建</a:t>
            </a:r>
            <a:endParaRPr kumimoji="1" lang="zh-CN" altLang="en-US" sz="1200" dirty="0">
              <a:solidFill>
                <a:srgbClr val="C00000"/>
              </a:solidFill>
              <a:latin typeface="微软雅黑" panose="020B0503020204020204" charset="-122"/>
              <a:ea typeface="微软雅黑" panose="020B0503020204020204" charset="-122"/>
            </a:endParaRPr>
          </a:p>
        </p:txBody>
      </p:sp>
      <p:sp>
        <p:nvSpPr>
          <p:cNvPr id="89" name="六边形 88"/>
          <p:cNvSpPr/>
          <p:nvPr/>
        </p:nvSpPr>
        <p:spPr>
          <a:xfrm>
            <a:off x="6460392" y="2934419"/>
            <a:ext cx="2191401" cy="595138"/>
          </a:xfrm>
          <a:prstGeom prst="hexagon">
            <a:avLst>
              <a:gd name="adj" fmla="val 0"/>
              <a:gd name="vf" fmla="val 115470"/>
            </a:avLst>
          </a:prstGeom>
          <a:gradFill>
            <a:gsLst>
              <a:gs pos="0">
                <a:srgbClr val="0066F6">
                  <a:alpha val="50000"/>
                </a:srgbClr>
              </a:gs>
              <a:gs pos="86000">
                <a:srgbClr val="0746B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latin typeface="微软雅黑" panose="020B0503020204020204" charset="-122"/>
                <a:ea typeface="微软雅黑" panose="020B0503020204020204" charset="-122"/>
              </a:rPr>
              <a:t>从点到线</a:t>
            </a:r>
            <a:endParaRPr lang="en-US" altLang="zh-CN"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rPr>
              <a:t>闭环安全业务流</a:t>
            </a:r>
            <a:endParaRPr lang="zh-CN" altLang="en-US" sz="1600" b="1" dirty="0">
              <a:latin typeface="微软雅黑" panose="020B0503020204020204" charset="-122"/>
              <a:ea typeface="微软雅黑" panose="020B0503020204020204" charset="-122"/>
            </a:endParaRPr>
          </a:p>
        </p:txBody>
      </p:sp>
      <p:sp>
        <p:nvSpPr>
          <p:cNvPr id="6" name="矩形: 圆角 71"/>
          <p:cNvSpPr/>
          <p:nvPr/>
        </p:nvSpPr>
        <p:spPr>
          <a:xfrm>
            <a:off x="6944431" y="2407276"/>
            <a:ext cx="1180144" cy="368880"/>
          </a:xfrm>
          <a:prstGeom prst="roundRect">
            <a:avLst>
              <a:gd name="adj" fmla="val 50000"/>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阶段三</a:t>
            </a:r>
            <a:endParaRPr lang="zh-CN" altLang="en-US" sz="1600" b="1" dirty="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394442" y="1157442"/>
            <a:ext cx="2194564" cy="911354"/>
          </a:xfrm>
          <a:prstGeom prst="rect">
            <a:avLst/>
          </a:prstGeom>
        </p:spPr>
      </p:pic>
      <p:sp>
        <p:nvSpPr>
          <p:cNvPr id="78" name="引领行业，深度参编安全国标&amp;行标"/>
          <p:cNvSpPr txBox="1"/>
          <p:nvPr/>
        </p:nvSpPr>
        <p:spPr>
          <a:xfrm>
            <a:off x="9301988" y="1061689"/>
            <a:ext cx="2379472" cy="482183"/>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zh-CN" altLang="en-US" sz="1400" dirty="0">
                <a:latin typeface="微软雅黑" panose="020B0503020204020204" charset="-122"/>
                <a:ea typeface="微软雅黑" panose="020B0503020204020204" charset="-122"/>
                <a:cs typeface="微软雅黑" panose="020B0503020204020204" charset="-122"/>
              </a:rPr>
              <a:t>在人类的监督下</a:t>
            </a:r>
            <a:endParaRPr lang="zh-CN" altLang="en-US" sz="1400" dirty="0">
              <a:latin typeface="微软雅黑" panose="020B0503020204020204" charset="-122"/>
              <a:ea typeface="微软雅黑" panose="020B0503020204020204" charset="-122"/>
              <a:cs typeface="微软雅黑" panose="020B0503020204020204" charset="-122"/>
            </a:endParaRPr>
          </a:p>
          <a:p>
            <a:pPr algn="ctr"/>
            <a:r>
              <a:rPr lang="en-US" altLang="zh-CN" sz="1400" dirty="0">
                <a:latin typeface="微软雅黑" panose="020B0503020204020204" charset="-122"/>
                <a:ea typeface="微软雅黑" panose="020B0503020204020204" charset="-122"/>
                <a:cs typeface="微软雅黑" panose="020B0503020204020204" charset="-122"/>
              </a:rPr>
              <a:t>AGI</a:t>
            </a:r>
            <a:r>
              <a:rPr lang="zh-CN" altLang="en-US" sz="1400" dirty="0">
                <a:latin typeface="微软雅黑" panose="020B0503020204020204" charset="-122"/>
                <a:ea typeface="微软雅黑" panose="020B0503020204020204" charset="-122"/>
                <a:cs typeface="微软雅黑" panose="020B0503020204020204" charset="-122"/>
              </a:rPr>
              <a:t>具备决策及协同能力</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90" name="矩形: 剪去左右顶角 30"/>
          <p:cNvSpPr/>
          <p:nvPr/>
        </p:nvSpPr>
        <p:spPr>
          <a:xfrm>
            <a:off x="9390684" y="2116329"/>
            <a:ext cx="2181892" cy="2392005"/>
          </a:xfrm>
          <a:prstGeom prst="snip2SameRect">
            <a:avLst>
              <a:gd name="adj1" fmla="val 3898"/>
              <a:gd name="adj2" fmla="val 0"/>
            </a:avLst>
          </a:prstGeom>
          <a:gradFill>
            <a:gsLst>
              <a:gs pos="100000">
                <a:schemeClr val="bg1">
                  <a:alpha val="0"/>
                </a:schemeClr>
              </a:gs>
              <a:gs pos="0">
                <a:schemeClr val="bg1">
                  <a:alpha val="50000"/>
                </a:schemeClr>
              </a:gs>
            </a:gsLst>
            <a:lin ang="5400000" scaled="1"/>
          </a:gradFill>
          <a:ln w="12700">
            <a:gradFill>
              <a:gsLst>
                <a:gs pos="100000">
                  <a:schemeClr val="accent1">
                    <a:lumMod val="5000"/>
                    <a:lumOff val="95000"/>
                    <a:alpha val="0"/>
                  </a:schemeClr>
                </a:gs>
                <a:gs pos="0">
                  <a:srgbClr val="2C61BE"/>
                </a:gs>
              </a:gsLst>
              <a:lin ang="5400000" scaled="1"/>
            </a:gradFill>
          </a:ln>
        </p:spPr>
        <p:txBody>
          <a:bodyPr lIns="45718" tIns="45718" rIns="45718" bIns="45718" anchor="ctr"/>
          <a:lstStyle/>
          <a:p>
            <a:pPr>
              <a:defRPr sz="5000">
                <a:solidFill>
                  <a:srgbClr val="404040"/>
                </a:solidFill>
              </a:defRPr>
            </a:pPr>
            <a:endParaRPr sz="2500" dirty="0">
              <a:latin typeface="微软雅黑" panose="020B0503020204020204" charset="-122"/>
            </a:endParaRPr>
          </a:p>
        </p:txBody>
      </p:sp>
      <p:sp>
        <p:nvSpPr>
          <p:cNvPr id="91" name="文本框 90"/>
          <p:cNvSpPr txBox="1"/>
          <p:nvPr/>
        </p:nvSpPr>
        <p:spPr>
          <a:xfrm>
            <a:off x="9517581" y="2916916"/>
            <a:ext cx="1928098" cy="1176925"/>
          </a:xfrm>
          <a:prstGeom prst="rect">
            <a:avLst/>
          </a:prstGeom>
          <a:noFill/>
        </p:spPr>
        <p:txBody>
          <a:bodyPr wrap="square" lIns="0" tIns="0" rIns="0" bIns="0" rtlCol="0">
            <a:spAutoFit/>
          </a:bodyPr>
          <a:lstStyle/>
          <a:p>
            <a:pPr marL="107950" indent="-107950" algn="just">
              <a:lnSpc>
                <a:spcPct val="130000"/>
              </a:lnSpc>
              <a:buFont typeface="Arial" panose="020B0604020202090204" pitchFamily="34" charset="0"/>
              <a:buChar char="•"/>
            </a:pPr>
            <a:r>
              <a:rPr kumimoji="1" lang="en-US" altLang="zh-CN" sz="1200" dirty="0">
                <a:solidFill>
                  <a:schemeClr val="tx1">
                    <a:lumMod val="85000"/>
                    <a:lumOff val="15000"/>
                  </a:schemeClr>
                </a:solidFill>
                <a:latin typeface="微软雅黑" panose="020B0503020204020204" charset="-122"/>
                <a:ea typeface="微软雅黑" panose="020B0503020204020204" charset="-122"/>
              </a:rPr>
              <a:t>95%</a:t>
            </a:r>
            <a:r>
              <a:rPr kumimoji="1" lang="zh-CN" altLang="en-US" sz="1200" dirty="0">
                <a:solidFill>
                  <a:schemeClr val="tx1">
                    <a:lumMod val="85000"/>
                    <a:lumOff val="15000"/>
                  </a:schemeClr>
                </a:solidFill>
                <a:latin typeface="微软雅黑" panose="020B0503020204020204" charset="-122"/>
                <a:ea typeface="微软雅黑" panose="020B0503020204020204" charset="-122"/>
              </a:rPr>
              <a:t>以上安全工作，</a:t>
            </a:r>
            <a:r>
              <a:rPr kumimoji="1" lang="en-US" altLang="zh-CN" sz="1200" dirty="0">
                <a:solidFill>
                  <a:schemeClr val="tx1">
                    <a:lumMod val="85000"/>
                    <a:lumOff val="15000"/>
                  </a:schemeClr>
                </a:solidFill>
                <a:latin typeface="微软雅黑" panose="020B0503020204020204" charset="-122"/>
                <a:ea typeface="微软雅黑" panose="020B0503020204020204" charset="-122"/>
              </a:rPr>
              <a:t>AI</a:t>
            </a:r>
            <a:r>
              <a:rPr kumimoji="1" lang="zh-CN" altLang="en-US" sz="1200" dirty="0">
                <a:solidFill>
                  <a:schemeClr val="tx1">
                    <a:lumMod val="85000"/>
                    <a:lumOff val="15000"/>
                  </a:schemeClr>
                </a:solidFill>
                <a:latin typeface="微软雅黑" panose="020B0503020204020204" charset="-122"/>
                <a:ea typeface="微软雅黑" panose="020B0503020204020204" charset="-122"/>
              </a:rPr>
              <a:t>自主闭环</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a:p>
            <a:pPr marL="107950" indent="-107950" algn="just">
              <a:lnSpc>
                <a:spcPct val="130000"/>
              </a:lnSpc>
              <a:buFont typeface="Arial" panose="020B0604020202090204" pitchFamily="34" charset="0"/>
              <a:buChar char="•"/>
            </a:pPr>
            <a:r>
              <a:rPr kumimoji="1" lang="zh-CN" altLang="en-US" sz="1200" dirty="0">
                <a:solidFill>
                  <a:schemeClr val="tx1">
                    <a:lumMod val="85000"/>
                    <a:lumOff val="15000"/>
                  </a:schemeClr>
                </a:solidFill>
                <a:latin typeface="微软雅黑" panose="020B0503020204020204" charset="-122"/>
                <a:ea typeface="微软雅黑" panose="020B0503020204020204" charset="-122"/>
              </a:rPr>
              <a:t>智能体</a:t>
            </a:r>
            <a:r>
              <a:rPr kumimoji="1" lang="en-US" altLang="zh-CN" sz="1200" dirty="0">
                <a:solidFill>
                  <a:schemeClr val="tx1">
                    <a:lumMod val="85000"/>
                    <a:lumOff val="15000"/>
                  </a:schemeClr>
                </a:solidFill>
                <a:latin typeface="微软雅黑" panose="020B0503020204020204" charset="-122"/>
                <a:ea typeface="微软雅黑" panose="020B0503020204020204" charset="-122"/>
              </a:rPr>
              <a:t>/</a:t>
            </a:r>
            <a:r>
              <a:rPr kumimoji="1" lang="zh-CN" altLang="en-US" sz="1200" dirty="0">
                <a:solidFill>
                  <a:schemeClr val="tx1">
                    <a:lumMod val="85000"/>
                    <a:lumOff val="15000"/>
                  </a:schemeClr>
                </a:solidFill>
                <a:latin typeface="微软雅黑" panose="020B0503020204020204" charset="-122"/>
                <a:ea typeface="微软雅黑" panose="020B0503020204020204" charset="-122"/>
              </a:rPr>
              <a:t>模型高度协同，</a:t>
            </a:r>
            <a:r>
              <a:rPr kumimoji="1" lang="en-US" altLang="zh-CN" sz="1200" dirty="0">
                <a:solidFill>
                  <a:schemeClr val="tx1">
                    <a:lumMod val="85000"/>
                    <a:lumOff val="15000"/>
                  </a:schemeClr>
                </a:solidFill>
                <a:latin typeface="微软雅黑" panose="020B0503020204020204" charset="-122"/>
                <a:ea typeface="微软雅黑" panose="020B0503020204020204" charset="-122"/>
              </a:rPr>
              <a:t>AI</a:t>
            </a:r>
            <a:r>
              <a:rPr kumimoji="1" lang="zh-CN" altLang="en-US" sz="1200" dirty="0">
                <a:solidFill>
                  <a:schemeClr val="tx1">
                    <a:lumMod val="85000"/>
                    <a:lumOff val="15000"/>
                  </a:schemeClr>
                </a:solidFill>
                <a:latin typeface="微软雅黑" panose="020B0503020204020204" charset="-122"/>
                <a:ea typeface="微软雅黑" panose="020B0503020204020204" charset="-122"/>
              </a:rPr>
              <a:t>独立规划和决策</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a:p>
            <a:pPr marL="107950" indent="-107950" algn="just">
              <a:lnSpc>
                <a:spcPct val="130000"/>
              </a:lnSpc>
              <a:buFont typeface="Arial" panose="020B0604020202090204" pitchFamily="34" charset="0"/>
              <a:buChar char="•"/>
            </a:pPr>
            <a:r>
              <a:rPr kumimoji="1" lang="zh-CN" altLang="en-US" sz="1200" dirty="0">
                <a:solidFill>
                  <a:schemeClr val="tx1">
                    <a:lumMod val="85000"/>
                    <a:lumOff val="15000"/>
                  </a:schemeClr>
                </a:solidFill>
                <a:latin typeface="微软雅黑" panose="020B0503020204020204" charset="-122"/>
                <a:ea typeface="微软雅黑" panose="020B0503020204020204" charset="-122"/>
              </a:rPr>
              <a:t>安全人员负责监督</a:t>
            </a:r>
            <a:endParaRPr kumimoji="1"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92" name="六边形 91"/>
          <p:cNvSpPr/>
          <p:nvPr/>
        </p:nvSpPr>
        <p:spPr>
          <a:xfrm>
            <a:off x="9387510" y="2204453"/>
            <a:ext cx="2191401" cy="595138"/>
          </a:xfrm>
          <a:prstGeom prst="hexagon">
            <a:avLst>
              <a:gd name="adj" fmla="val 0"/>
              <a:gd name="vf" fmla="val 115470"/>
            </a:avLst>
          </a:prstGeom>
          <a:gradFill>
            <a:gsLst>
              <a:gs pos="0">
                <a:srgbClr val="0066F6">
                  <a:alpha val="50000"/>
                </a:srgbClr>
              </a:gs>
              <a:gs pos="86000">
                <a:srgbClr val="0746B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latin typeface="微软雅黑" panose="020B0503020204020204" charset="-122"/>
                <a:ea typeface="微软雅黑" panose="020B0503020204020204" charset="-122"/>
              </a:rPr>
              <a:t>全面覆盖</a:t>
            </a:r>
            <a:endParaRPr lang="en-US" altLang="zh-CN"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rPr>
              <a:t>构建网络安全的</a:t>
            </a:r>
            <a:r>
              <a:rPr lang="en-US" altLang="zh-CN" sz="1600" b="1" dirty="0">
                <a:latin typeface="微软雅黑" panose="020B0503020204020204" charset="-122"/>
                <a:ea typeface="微软雅黑" panose="020B0503020204020204" charset="-122"/>
              </a:rPr>
              <a:t>AGI</a:t>
            </a:r>
            <a:endParaRPr lang="en-US" altLang="zh-CN" sz="1600" b="1" dirty="0">
              <a:latin typeface="微软雅黑" panose="020B0503020204020204" charset="-122"/>
              <a:ea typeface="微软雅黑" panose="020B0503020204020204" charset="-122"/>
            </a:endParaRPr>
          </a:p>
        </p:txBody>
      </p:sp>
      <p:sp>
        <p:nvSpPr>
          <p:cNvPr id="80" name="矩形: 圆角 79"/>
          <p:cNvSpPr/>
          <p:nvPr/>
        </p:nvSpPr>
        <p:spPr>
          <a:xfrm>
            <a:off x="9874913" y="1682897"/>
            <a:ext cx="1180144" cy="368880"/>
          </a:xfrm>
          <a:prstGeom prst="roundRect">
            <a:avLst>
              <a:gd name="adj" fmla="val 50000"/>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阶段四</a:t>
            </a:r>
            <a:endParaRPr lang="zh-CN" altLang="en-US" sz="1600" b="1" dirty="0">
              <a:latin typeface="微软雅黑" panose="020B0503020204020204" charset="-122"/>
              <a:ea typeface="微软雅黑" panose="020B0503020204020204" charset="-122"/>
            </a:endParaRPr>
          </a:p>
        </p:txBody>
      </p:sp>
      <p:sp>
        <p:nvSpPr>
          <p:cNvPr id="1211" name="矩形: 圆角 24"/>
          <p:cNvSpPr/>
          <p:nvPr/>
        </p:nvSpPr>
        <p:spPr>
          <a:xfrm>
            <a:off x="606326" y="1239402"/>
            <a:ext cx="5538414" cy="1187580"/>
          </a:xfrm>
          <a:prstGeom prst="roundRect">
            <a:avLst>
              <a:gd name="adj" fmla="val 4288"/>
            </a:avLst>
          </a:prstGeom>
          <a:gradFill>
            <a:gsLst>
              <a:gs pos="0">
                <a:srgbClr val="FFFFFF">
                  <a:alpha val="100000"/>
                </a:srgbClr>
              </a:gs>
              <a:gs pos="100000">
                <a:srgbClr val="FFFFFF">
                  <a:alpha val="58000"/>
                </a:srgbClr>
              </a:gs>
            </a:gsLst>
            <a:lin ang="5400000"/>
          </a:gradFill>
          <a:ln w="12700">
            <a:solidFill>
              <a:srgbClr val="FFFFFF"/>
            </a:solidFill>
            <a:miter/>
          </a:ln>
          <a:effectLst>
            <a:outerShdw blurRad="127000" dist="508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93" name="六边形 92"/>
          <p:cNvSpPr/>
          <p:nvPr/>
        </p:nvSpPr>
        <p:spPr>
          <a:xfrm>
            <a:off x="951482" y="1086112"/>
            <a:ext cx="4848102" cy="314921"/>
          </a:xfrm>
          <a:prstGeom prst="hexagon">
            <a:avLst>
              <a:gd name="adj" fmla="val 31337"/>
              <a:gd name="vf" fmla="val 115470"/>
            </a:avLst>
          </a:prstGeom>
          <a:gradFill>
            <a:gsLst>
              <a:gs pos="0">
                <a:srgbClr val="0066F6">
                  <a:alpha val="50000"/>
                </a:srgbClr>
              </a:gs>
              <a:gs pos="100000">
                <a:srgbClr val="0746B3"/>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400" b="1" dirty="0">
                <a:latin typeface="微软雅黑" panose="020B0503020204020204" charset="-122"/>
                <a:ea typeface="微软雅黑" panose="020B0503020204020204" charset="-122"/>
              </a:rPr>
              <a:t>从技术探索回归大模型的商业价值实现</a:t>
            </a:r>
            <a:endParaRPr lang="zh-CN" altLang="en-US" sz="1400" b="1" dirty="0">
              <a:latin typeface="微软雅黑" panose="020B0503020204020204" charset="-122"/>
              <a:ea typeface="微软雅黑" panose="020B0503020204020204" charset="-122"/>
            </a:endParaRPr>
          </a:p>
        </p:txBody>
      </p:sp>
      <p:sp>
        <p:nvSpPr>
          <p:cNvPr id="94" name="矩形 93"/>
          <p:cNvSpPr/>
          <p:nvPr>
            <p:custDataLst>
              <p:tags r:id="rId4"/>
            </p:custDataLst>
          </p:nvPr>
        </p:nvSpPr>
        <p:spPr>
          <a:xfrm>
            <a:off x="880534" y="1467761"/>
            <a:ext cx="4989996" cy="216659"/>
          </a:xfrm>
          <a:prstGeom prst="rect">
            <a:avLst/>
          </a:prstGeom>
          <a:noFill/>
        </p:spPr>
        <p:txBody>
          <a:bodyPr wrap="square" lIns="0" tIns="0" rIns="0" bIns="0" rtlCol="0">
            <a:spAutoFit/>
          </a:bodyPr>
          <a:lstStyle/>
          <a:p>
            <a:pPr algn="ctr">
              <a:lnSpc>
                <a:spcPct val="130000"/>
              </a:lnSpc>
            </a:pPr>
            <a:r>
              <a:rPr kumimoji="1" lang="en-US" sz="1000" dirty="0">
                <a:solidFill>
                  <a:schemeClr val="tx1">
                    <a:lumMod val="85000"/>
                    <a:lumOff val="15000"/>
                  </a:schemeClr>
                </a:solidFill>
                <a:latin typeface="微软雅黑" panose="020B0503020204020204" charset="-122"/>
                <a:ea typeface="微软雅黑" panose="020B0503020204020204" charset="-122"/>
                <a:sym typeface="Helvetica"/>
              </a:rPr>
              <a:t>75%</a:t>
            </a:r>
            <a:r>
              <a:rPr kumimoji="1" lang="zh-CN" altLang="en-US" sz="1000" dirty="0">
                <a:solidFill>
                  <a:schemeClr val="tx1">
                    <a:lumMod val="85000"/>
                    <a:lumOff val="15000"/>
                  </a:schemeClr>
                </a:solidFill>
                <a:latin typeface="微软雅黑" panose="020B0503020204020204" charset="-122"/>
                <a:ea typeface="微软雅黑" panose="020B0503020204020204" charset="-122"/>
                <a:sym typeface="Helvetica"/>
              </a:rPr>
              <a:t>的受访企业表示</a:t>
            </a:r>
            <a:r>
              <a:rPr kumimoji="1" lang="en-US" altLang="zh-CN" sz="1000" dirty="0">
                <a:solidFill>
                  <a:schemeClr val="tx1">
                    <a:lumMod val="85000"/>
                    <a:lumOff val="15000"/>
                  </a:schemeClr>
                </a:solidFill>
                <a:latin typeface="微软雅黑" panose="020B0503020204020204" charset="-122"/>
                <a:ea typeface="微软雅黑" panose="020B0503020204020204" charset="-122"/>
                <a:sym typeface="Helvetica"/>
              </a:rPr>
              <a:t>“</a:t>
            </a:r>
            <a:r>
              <a:rPr kumimoji="1" lang="zh-CN" altLang="en-US" sz="1000" dirty="0">
                <a:solidFill>
                  <a:schemeClr val="tx1">
                    <a:lumMod val="85000"/>
                    <a:lumOff val="15000"/>
                  </a:schemeClr>
                </a:solidFill>
                <a:latin typeface="微软雅黑" panose="020B0503020204020204" charset="-122"/>
                <a:ea typeface="微软雅黑" panose="020B0503020204020204" charset="-122"/>
                <a:sym typeface="Helvetica"/>
              </a:rPr>
              <a:t>降本增效</a:t>
            </a:r>
            <a:r>
              <a:rPr kumimoji="1" lang="en-US" altLang="zh-CN" sz="1000" dirty="0">
                <a:solidFill>
                  <a:schemeClr val="tx1">
                    <a:lumMod val="85000"/>
                    <a:lumOff val="15000"/>
                  </a:schemeClr>
                </a:solidFill>
                <a:latin typeface="微软雅黑" panose="020B0503020204020204" charset="-122"/>
                <a:ea typeface="微软雅黑" panose="020B0503020204020204" charset="-122"/>
                <a:sym typeface="Helvetica"/>
              </a:rPr>
              <a:t>”</a:t>
            </a:r>
            <a:r>
              <a:rPr kumimoji="1" lang="zh-CN" altLang="en-US" sz="1000" dirty="0">
                <a:solidFill>
                  <a:schemeClr val="tx1">
                    <a:lumMod val="85000"/>
                    <a:lumOff val="15000"/>
                  </a:schemeClr>
                </a:solidFill>
                <a:latin typeface="微软雅黑" panose="020B0503020204020204" charset="-122"/>
                <a:ea typeface="微软雅黑" panose="020B0503020204020204" charset="-122"/>
                <a:sym typeface="Helvetica"/>
              </a:rPr>
              <a:t>是企业应用</a:t>
            </a:r>
            <a:r>
              <a:rPr kumimoji="1" lang="en-US" altLang="zh-CN" sz="1000" dirty="0">
                <a:solidFill>
                  <a:schemeClr val="tx1">
                    <a:lumMod val="85000"/>
                    <a:lumOff val="15000"/>
                  </a:schemeClr>
                </a:solidFill>
                <a:latin typeface="微软雅黑" panose="020B0503020204020204" charset="-122"/>
                <a:ea typeface="微软雅黑" panose="020B0503020204020204" charset="-122"/>
                <a:sym typeface="Helvetica"/>
              </a:rPr>
              <a:t>AIGC</a:t>
            </a:r>
            <a:r>
              <a:rPr kumimoji="1" lang="zh-CN" altLang="en-US" sz="1000" dirty="0">
                <a:solidFill>
                  <a:schemeClr val="tx1">
                    <a:lumMod val="85000"/>
                    <a:lumOff val="15000"/>
                  </a:schemeClr>
                </a:solidFill>
                <a:latin typeface="微软雅黑" panose="020B0503020204020204" charset="-122"/>
                <a:ea typeface="微软雅黑" panose="020B0503020204020204" charset="-122"/>
                <a:sym typeface="Helvetica"/>
              </a:rPr>
              <a:t>的首要目的</a:t>
            </a:r>
            <a:endParaRPr kumimoji="1" lang="zh-CN" altLang="en-US" sz="1000" dirty="0">
              <a:solidFill>
                <a:schemeClr val="tx1">
                  <a:lumMod val="85000"/>
                  <a:lumOff val="15000"/>
                </a:schemeClr>
              </a:solidFill>
              <a:latin typeface="微软雅黑" panose="020B0503020204020204" charset="-122"/>
              <a:ea typeface="微软雅黑" panose="020B0503020204020204" charset="-122"/>
              <a:sym typeface="Helvetica"/>
            </a:endParaRPr>
          </a:p>
        </p:txBody>
      </p:sp>
      <p:sp>
        <p:nvSpPr>
          <p:cNvPr id="95" name="矩形 94"/>
          <p:cNvSpPr/>
          <p:nvPr>
            <p:custDataLst>
              <p:tags r:id="rId5"/>
            </p:custDataLst>
          </p:nvPr>
        </p:nvSpPr>
        <p:spPr>
          <a:xfrm>
            <a:off x="1370277" y="2074090"/>
            <a:ext cx="4010512" cy="268649"/>
          </a:xfrm>
          <a:prstGeom prst="rect">
            <a:avLst/>
          </a:prstGeom>
          <a:noFill/>
          <a:ln w="19050" cap="flat" cmpd="sng" algn="ctr">
            <a:no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R="0" lvl="0" algn="ctr" defTabSz="1828800" eaLnBrk="1" fontAlgn="auto" latinLnBrk="0" hangingPunct="0">
              <a:lnSpc>
                <a:spcPct val="150000"/>
              </a:lnSpc>
              <a:spcBef>
                <a:spcPts val="0"/>
              </a:spcBef>
              <a:spcAft>
                <a:spcPts val="0"/>
              </a:spcAft>
              <a:buClrTx/>
              <a:buSzTx/>
              <a:defRPr/>
            </a:pPr>
            <a:r>
              <a:rPr lang="zh-CN" altLang="en-US" sz="800" dirty="0">
                <a:latin typeface="微软雅黑" panose="020B0503020204020204" charset="-122"/>
                <a:ea typeface="微软雅黑" panose="020B0503020204020204" charset="-122"/>
                <a:sym typeface="+mn-ea"/>
              </a:rPr>
              <a:t>数据来源：红杉中国2023年CIO调研问卷</a:t>
            </a:r>
            <a:endParaRPr kumimoji="0" lang="zh-CN" altLang="en-US" sz="800" i="0" u="none" strike="noStrike" cap="none" spc="0" normalizeH="0" baseline="0" dirty="0">
              <a:latin typeface="微软雅黑" panose="020B0503020204020204" charset="-122"/>
              <a:ea typeface="微软雅黑" panose="020B0503020204020204" charset="-122"/>
              <a:sym typeface="+mn-ea"/>
            </a:endParaRPr>
          </a:p>
        </p:txBody>
      </p:sp>
      <p:grpSp>
        <p:nvGrpSpPr>
          <p:cNvPr id="1230" name="组合 1229"/>
          <p:cNvGrpSpPr/>
          <p:nvPr/>
        </p:nvGrpSpPr>
        <p:grpSpPr>
          <a:xfrm>
            <a:off x="759445" y="1743175"/>
            <a:ext cx="5232175" cy="331155"/>
            <a:chOff x="1066987" y="1771856"/>
            <a:chExt cx="3947999" cy="312393"/>
          </a:xfrm>
        </p:grpSpPr>
        <p:sp>
          <p:nvSpPr>
            <p:cNvPr id="1216" name="矩形: 圆角 1"/>
            <p:cNvSpPr/>
            <p:nvPr>
              <p:custDataLst>
                <p:tags r:id="rId6"/>
              </p:custDataLst>
            </p:nvPr>
          </p:nvSpPr>
          <p:spPr>
            <a:xfrm>
              <a:off x="1066987" y="1771856"/>
              <a:ext cx="1266577" cy="312392"/>
            </a:xfrm>
            <a:prstGeom prst="roundRect">
              <a:avLst>
                <a:gd name="adj" fmla="val 9561"/>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0746B3"/>
                  </a:solidFill>
                  <a:latin typeface="微软雅黑" panose="020B0503020204020204" charset="-122"/>
                  <a:ea typeface="微软雅黑" panose="020B0503020204020204" charset="-122"/>
                </a:rPr>
                <a:t>75%</a:t>
              </a:r>
              <a:r>
                <a:rPr lang="zh-CN" altLang="en-US" sz="1000" b="1" dirty="0">
                  <a:solidFill>
                    <a:srgbClr val="0746B3"/>
                  </a:solidFill>
                  <a:latin typeface="微软雅黑" panose="020B0503020204020204" charset="-122"/>
                  <a:ea typeface="微软雅黑" panose="020B0503020204020204" charset="-122"/>
                </a:rPr>
                <a:t>降低成本，提升效率</a:t>
              </a:r>
              <a:endParaRPr lang="zh-CN" altLang="en-US" sz="1000" b="1" dirty="0">
                <a:solidFill>
                  <a:srgbClr val="0746B3"/>
                </a:solidFill>
                <a:latin typeface="微软雅黑" panose="020B0503020204020204" charset="-122"/>
                <a:ea typeface="微软雅黑" panose="020B0503020204020204" charset="-122"/>
              </a:endParaRPr>
            </a:p>
          </p:txBody>
        </p:sp>
        <p:sp>
          <p:nvSpPr>
            <p:cNvPr id="1228" name="矩形: 圆角 1"/>
            <p:cNvSpPr/>
            <p:nvPr>
              <p:custDataLst>
                <p:tags r:id="rId7"/>
              </p:custDataLst>
            </p:nvPr>
          </p:nvSpPr>
          <p:spPr>
            <a:xfrm>
              <a:off x="2407698" y="1771857"/>
              <a:ext cx="1266577" cy="312392"/>
            </a:xfrm>
            <a:prstGeom prst="roundRect">
              <a:avLst>
                <a:gd name="adj" fmla="val 9561"/>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0746B3"/>
                  </a:solidFill>
                  <a:latin typeface="微软雅黑" panose="020B0503020204020204" charset="-122"/>
                  <a:ea typeface="微软雅黑" panose="020B0503020204020204" charset="-122"/>
                </a:rPr>
                <a:t>36%</a:t>
              </a:r>
              <a:r>
                <a:rPr lang="zh-CN" altLang="en-US" sz="1000" b="1" dirty="0">
                  <a:solidFill>
                    <a:srgbClr val="0746B3"/>
                  </a:solidFill>
                  <a:latin typeface="微软雅黑" panose="020B0503020204020204" charset="-122"/>
                  <a:ea typeface="微软雅黑" panose="020B0503020204020204" charset="-122"/>
                </a:rPr>
                <a:t>提升市场反应速度</a:t>
              </a:r>
              <a:endParaRPr lang="zh-CN" altLang="en-US" sz="1000" b="1" dirty="0">
                <a:solidFill>
                  <a:srgbClr val="0746B3"/>
                </a:solidFill>
                <a:latin typeface="微软雅黑" panose="020B0503020204020204" charset="-122"/>
                <a:ea typeface="微软雅黑" panose="020B0503020204020204" charset="-122"/>
              </a:endParaRPr>
            </a:p>
          </p:txBody>
        </p:sp>
        <p:sp>
          <p:nvSpPr>
            <p:cNvPr id="1229" name="矩形: 圆角 1"/>
            <p:cNvSpPr/>
            <p:nvPr>
              <p:custDataLst>
                <p:tags r:id="rId8"/>
              </p:custDataLst>
            </p:nvPr>
          </p:nvSpPr>
          <p:spPr>
            <a:xfrm>
              <a:off x="3748409" y="1771857"/>
              <a:ext cx="1266577" cy="312392"/>
            </a:xfrm>
            <a:prstGeom prst="roundRect">
              <a:avLst>
                <a:gd name="adj" fmla="val 9561"/>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0746B3"/>
                  </a:solidFill>
                  <a:latin typeface="微软雅黑" panose="020B0503020204020204" charset="-122"/>
                  <a:ea typeface="微软雅黑" panose="020B0503020204020204" charset="-122"/>
                </a:rPr>
                <a:t>34%</a:t>
              </a:r>
              <a:r>
                <a:rPr lang="zh-CN" altLang="en-US" sz="1000" b="1" dirty="0">
                  <a:solidFill>
                    <a:srgbClr val="0746B3"/>
                  </a:solidFill>
                  <a:latin typeface="微软雅黑" panose="020B0503020204020204" charset="-122"/>
                  <a:ea typeface="微软雅黑" panose="020B0503020204020204" charset="-122"/>
                </a:rPr>
                <a:t>产品差异化创新需求</a:t>
              </a:r>
              <a:endParaRPr lang="zh-CN" altLang="en-US" sz="1000" b="1" dirty="0">
                <a:solidFill>
                  <a:srgbClr val="0746B3"/>
                </a:solidFill>
                <a:latin typeface="微软雅黑" panose="020B0503020204020204" charset="-122"/>
                <a:ea typeface="微软雅黑" panose="020B0503020204020204" charset="-122"/>
              </a:endParaRPr>
            </a:p>
          </p:txBody>
        </p:sp>
      </p:grpSp>
      <p:pic>
        <p:nvPicPr>
          <p:cNvPr id="1322" name="图片 13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6558" y="1552456"/>
            <a:ext cx="1128660" cy="790283"/>
          </a:xfrm>
          <a:prstGeom prst="rect">
            <a:avLst/>
          </a:prstGeom>
        </p:spPr>
      </p:pic>
      <p:grpSp>
        <p:nvGrpSpPr>
          <p:cNvPr id="1350" name="组合 1349"/>
          <p:cNvGrpSpPr/>
          <p:nvPr/>
        </p:nvGrpSpPr>
        <p:grpSpPr>
          <a:xfrm>
            <a:off x="6144740" y="5032514"/>
            <a:ext cx="5444267" cy="1406472"/>
            <a:chOff x="6144740" y="5137093"/>
            <a:chExt cx="5444267" cy="1406472"/>
          </a:xfrm>
        </p:grpSpPr>
        <p:sp>
          <p:nvSpPr>
            <p:cNvPr id="1342" name="矩形: 圆角 24"/>
            <p:cNvSpPr/>
            <p:nvPr/>
          </p:nvSpPr>
          <p:spPr>
            <a:xfrm>
              <a:off x="6144740" y="5137093"/>
              <a:ext cx="5444267" cy="1406472"/>
            </a:xfrm>
            <a:prstGeom prst="roundRect">
              <a:avLst>
                <a:gd name="adj" fmla="val 4288"/>
              </a:avLst>
            </a:prstGeom>
            <a:gradFill>
              <a:gsLst>
                <a:gs pos="0">
                  <a:srgbClr val="FFFFFF">
                    <a:alpha val="100000"/>
                  </a:srgbClr>
                </a:gs>
                <a:gs pos="100000">
                  <a:srgbClr val="FFFFFF">
                    <a:alpha val="58000"/>
                  </a:srgbClr>
                </a:gs>
              </a:gsLst>
              <a:lin ang="5400000"/>
            </a:gradFill>
            <a:ln w="12700">
              <a:solidFill>
                <a:srgbClr val="FFFFFF"/>
              </a:solidFill>
              <a:miter/>
            </a:ln>
            <a:effectLst>
              <a:outerShdw blurRad="127000" dist="508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grpSp>
          <p:nvGrpSpPr>
            <p:cNvPr id="1343" name="组合 1342"/>
            <p:cNvGrpSpPr/>
            <p:nvPr/>
          </p:nvGrpSpPr>
          <p:grpSpPr>
            <a:xfrm>
              <a:off x="6401087" y="5199268"/>
              <a:ext cx="4931573" cy="1282121"/>
              <a:chOff x="6596955" y="5280784"/>
              <a:chExt cx="4931573" cy="1282121"/>
            </a:xfrm>
          </p:grpSpPr>
          <p:grpSp>
            <p:nvGrpSpPr>
              <p:cNvPr id="1323" name="组合 1322"/>
              <p:cNvGrpSpPr/>
              <p:nvPr/>
            </p:nvGrpSpPr>
            <p:grpSpPr>
              <a:xfrm>
                <a:off x="6596955" y="5280784"/>
                <a:ext cx="4552663" cy="480574"/>
                <a:chOff x="6536988" y="5075677"/>
                <a:chExt cx="4552663" cy="480574"/>
              </a:xfrm>
            </p:grpSpPr>
            <p:sp>
              <p:nvSpPr>
                <p:cNvPr id="1242" name="矩形: 圆角 24"/>
                <p:cNvSpPr/>
                <p:nvPr/>
              </p:nvSpPr>
              <p:spPr>
                <a:xfrm>
                  <a:off x="6713220" y="5165270"/>
                  <a:ext cx="4376431" cy="300584"/>
                </a:xfrm>
                <a:prstGeom prst="roundRect">
                  <a:avLst>
                    <a:gd name="adj" fmla="val 50000"/>
                  </a:avLst>
                </a:prstGeom>
                <a:gradFill>
                  <a:gsLst>
                    <a:gs pos="0">
                      <a:schemeClr val="bg1"/>
                    </a:gs>
                    <a:gs pos="100000">
                      <a:schemeClr val="bg1"/>
                    </a:gs>
                  </a:gsLst>
                  <a:lin ang="0" scaled="0"/>
                </a:gradFill>
                <a:ln w="12700">
                  <a:solidFill>
                    <a:srgbClr val="FFFFFF"/>
                  </a:solidFill>
                  <a:miter/>
                </a:ln>
                <a:effectLst>
                  <a:outerShdw blurRad="63500" dist="127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267" name="矩形 1266"/>
                <p:cNvSpPr/>
                <p:nvPr>
                  <p:custDataLst>
                    <p:tags r:id="rId10"/>
                  </p:custDataLst>
                </p:nvPr>
              </p:nvSpPr>
              <p:spPr>
                <a:xfrm>
                  <a:off x="7173333" y="5207231"/>
                  <a:ext cx="3384127" cy="216662"/>
                </a:xfrm>
                <a:prstGeom prst="rect">
                  <a:avLst/>
                </a:prstGeom>
                <a:noFill/>
              </p:spPr>
              <p:txBody>
                <a:bodyPr wrap="square" lIns="0" tIns="0" rIns="0" bIns="0" rtlCol="0">
                  <a:spAutoFit/>
                </a:bodyPr>
                <a:lstStyle/>
                <a:p>
                  <a:pPr>
                    <a:lnSpc>
                      <a:spcPct val="130000"/>
                    </a:lnSpc>
                  </a:pPr>
                  <a:r>
                    <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rPr>
                    <a:t>单点场景及关键节点“质”与“量”的双重飞跃</a:t>
                  </a:r>
                  <a:endPar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endParaRPr>
                </a:p>
              </p:txBody>
            </p:sp>
            <p:grpSp>
              <p:nvGrpSpPr>
                <p:cNvPr id="1270" name="组合 1269"/>
                <p:cNvGrpSpPr/>
                <p:nvPr/>
              </p:nvGrpSpPr>
              <p:grpSpPr>
                <a:xfrm>
                  <a:off x="6536988" y="5075677"/>
                  <a:ext cx="480574" cy="480574"/>
                  <a:chOff x="7071431" y="6952671"/>
                  <a:chExt cx="1265555" cy="1265555"/>
                </a:xfrm>
              </p:grpSpPr>
              <p:sp>
                <p:nvSpPr>
                  <p:cNvPr id="1273" name="椭圆 1272"/>
                  <p:cNvSpPr/>
                  <p:nvPr/>
                </p:nvSpPr>
                <p:spPr>
                  <a:xfrm>
                    <a:off x="7071431" y="6952671"/>
                    <a:ext cx="1265555" cy="1265555"/>
                  </a:xfrm>
                  <a:prstGeom prst="ellipse">
                    <a:avLst/>
                  </a:prstGeom>
                  <a:gradFill>
                    <a:gsLst>
                      <a:gs pos="40000">
                        <a:schemeClr val="bg1"/>
                      </a:gs>
                      <a:gs pos="91000">
                        <a:srgbClr val="E2E4F2"/>
                      </a:gs>
                    </a:gsLst>
                    <a:path path="circle">
                      <a:fillToRect r="100000" b="100000"/>
                    </a:path>
                    <a:tileRect l="-100000" t="-100000"/>
                  </a:gradFill>
                  <a:ln w="12700" cap="flat" cmpd="sng" algn="ctr">
                    <a:gradFill>
                      <a:gsLst>
                        <a:gs pos="39000">
                          <a:srgbClr val="58BA00"/>
                        </a:gs>
                        <a:gs pos="100000">
                          <a:srgbClr val="58BA00"/>
                        </a:gs>
                      </a:gsLst>
                      <a:lin ang="0" scaled="1"/>
                    </a:gradFill>
                    <a:prstDash val="solid"/>
                    <a:miter lim="800000"/>
                  </a:ln>
                  <a:effectLst>
                    <a:outerShdw blurRad="127000" dist="38100" dir="5400000" algn="t" rotWithShape="0">
                      <a:srgbClr val="58BA00">
                        <a:alpha val="30000"/>
                      </a:srgbClr>
                    </a:outerShdw>
                  </a:effectLst>
                </p:spPr>
                <p:txBody>
                  <a:bodyPr rtlCol="0" anchor="ctr"/>
                  <a:lstStyle/>
                  <a:p>
                    <a:pPr algn="ctr"/>
                    <a:endParaRPr lang="en-US" altLang="zh-CN" sz="3600" dirty="0">
                      <a:latin typeface="微软雅黑" panose="020B0503020204020204" charset="-122"/>
                      <a:ea typeface="微软雅黑" panose="020B0503020204020204" charset="-122"/>
                      <a:cs typeface="微软雅黑" panose="020B0503020204020204" charset="-122"/>
                      <a:sym typeface="Arial" panose="020B0604020202090204" pitchFamily="34" charset="0"/>
                    </a:endParaRPr>
                  </a:p>
                </p:txBody>
              </p:sp>
              <p:pic>
                <p:nvPicPr>
                  <p:cNvPr id="1274" name="图片 1273" descr="Nipic_56930_20220624105624787 [转换]-02"/>
                  <p:cNvPicPr>
                    <a:picLocks noChangeAspect="1"/>
                  </p:cNvPicPr>
                  <p:nvPr/>
                </p:nvPicPr>
                <p:blipFill>
                  <a:blip r:embed="rId11" cstate="screen"/>
                  <a:stretch>
                    <a:fillRect/>
                  </a:stretch>
                </p:blipFill>
                <p:spPr>
                  <a:xfrm>
                    <a:off x="7086355" y="6967277"/>
                    <a:ext cx="1237616" cy="1237613"/>
                  </a:xfrm>
                  <a:prstGeom prst="rect">
                    <a:avLst/>
                  </a:prstGeom>
                </p:spPr>
              </p:pic>
            </p:grpSp>
          </p:grpSp>
          <p:grpSp>
            <p:nvGrpSpPr>
              <p:cNvPr id="1330" name="组合 1329"/>
              <p:cNvGrpSpPr/>
              <p:nvPr/>
            </p:nvGrpSpPr>
            <p:grpSpPr>
              <a:xfrm rot="10800000">
                <a:off x="6972906" y="5681558"/>
                <a:ext cx="4555622" cy="480574"/>
                <a:chOff x="6536988" y="5075677"/>
                <a:chExt cx="4555622" cy="480574"/>
              </a:xfrm>
            </p:grpSpPr>
            <p:sp>
              <p:nvSpPr>
                <p:cNvPr id="1331" name="矩形: 圆角 24"/>
                <p:cNvSpPr/>
                <p:nvPr/>
              </p:nvSpPr>
              <p:spPr>
                <a:xfrm>
                  <a:off x="6713220" y="5165270"/>
                  <a:ext cx="4379390" cy="300584"/>
                </a:xfrm>
                <a:prstGeom prst="roundRect">
                  <a:avLst>
                    <a:gd name="adj" fmla="val 50000"/>
                  </a:avLst>
                </a:prstGeom>
                <a:gradFill>
                  <a:gsLst>
                    <a:gs pos="0">
                      <a:schemeClr val="bg1"/>
                    </a:gs>
                    <a:gs pos="100000">
                      <a:schemeClr val="bg1"/>
                    </a:gs>
                  </a:gsLst>
                  <a:lin ang="0" scaled="0"/>
                </a:gradFill>
                <a:ln w="12700">
                  <a:solidFill>
                    <a:srgbClr val="FFFFFF"/>
                  </a:solidFill>
                  <a:miter/>
                </a:ln>
                <a:effectLst>
                  <a:outerShdw blurRad="63500" dist="127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332" name="矩形 1331"/>
                <p:cNvSpPr/>
                <p:nvPr>
                  <p:custDataLst>
                    <p:tags r:id="rId12"/>
                  </p:custDataLst>
                </p:nvPr>
              </p:nvSpPr>
              <p:spPr>
                <a:xfrm rot="10800000">
                  <a:off x="7198554" y="5207231"/>
                  <a:ext cx="3686110" cy="216662"/>
                </a:xfrm>
                <a:prstGeom prst="rect">
                  <a:avLst/>
                </a:prstGeom>
                <a:noFill/>
              </p:spPr>
              <p:txBody>
                <a:bodyPr wrap="square" lIns="0" tIns="0" rIns="0" bIns="0" rtlCol="0">
                  <a:spAutoFit/>
                </a:bodyPr>
                <a:lstStyle/>
                <a:p>
                  <a:pPr algn="r">
                    <a:lnSpc>
                      <a:spcPct val="130000"/>
                    </a:lnSpc>
                  </a:pPr>
                  <a:r>
                    <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rPr>
                    <a:t>重新整合流程与</a:t>
                  </a:r>
                  <a:r>
                    <a:rPr kumimoji="1" lang="en-US" altLang="zh-CN" sz="1200" dirty="0">
                      <a:solidFill>
                        <a:schemeClr val="tx1">
                          <a:lumMod val="75000"/>
                          <a:lumOff val="25000"/>
                        </a:schemeClr>
                      </a:solidFill>
                      <a:latin typeface="微软雅黑" panose="020B0503020204020204" charset="-122"/>
                      <a:ea typeface="微软雅黑" panose="020B0503020204020204" charset="-122"/>
                      <a:sym typeface="Helvetica"/>
                    </a:rPr>
                    <a:t>AIGC</a:t>
                  </a:r>
                  <a:r>
                    <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rPr>
                    <a:t>单点能力，形成新的工作流程</a:t>
                  </a:r>
                  <a:endPar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endParaRPr>
                </a:p>
              </p:txBody>
            </p:sp>
            <p:grpSp>
              <p:nvGrpSpPr>
                <p:cNvPr id="1333" name="组合 1332"/>
                <p:cNvGrpSpPr/>
                <p:nvPr/>
              </p:nvGrpSpPr>
              <p:grpSpPr>
                <a:xfrm>
                  <a:off x="6536988" y="5075677"/>
                  <a:ext cx="480574" cy="480574"/>
                  <a:chOff x="7071431" y="6952671"/>
                  <a:chExt cx="1265555" cy="1265555"/>
                </a:xfrm>
              </p:grpSpPr>
              <p:sp>
                <p:nvSpPr>
                  <p:cNvPr id="1334" name="椭圆 1333"/>
                  <p:cNvSpPr/>
                  <p:nvPr/>
                </p:nvSpPr>
                <p:spPr>
                  <a:xfrm>
                    <a:off x="7071431" y="6952671"/>
                    <a:ext cx="1265555" cy="1265555"/>
                  </a:xfrm>
                  <a:prstGeom prst="ellipse">
                    <a:avLst/>
                  </a:prstGeom>
                  <a:gradFill>
                    <a:gsLst>
                      <a:gs pos="40000">
                        <a:schemeClr val="bg1"/>
                      </a:gs>
                      <a:gs pos="91000">
                        <a:srgbClr val="E2E4F2"/>
                      </a:gs>
                    </a:gsLst>
                    <a:path path="circle">
                      <a:fillToRect r="100000" b="100000"/>
                    </a:path>
                    <a:tileRect l="-100000" t="-100000"/>
                  </a:gradFill>
                  <a:ln w="12700" cap="flat" cmpd="sng" algn="ctr">
                    <a:gradFill>
                      <a:gsLst>
                        <a:gs pos="39000">
                          <a:srgbClr val="58BA00"/>
                        </a:gs>
                        <a:gs pos="100000">
                          <a:srgbClr val="58BA00"/>
                        </a:gs>
                      </a:gsLst>
                      <a:lin ang="0" scaled="1"/>
                    </a:gradFill>
                    <a:prstDash val="solid"/>
                    <a:miter lim="800000"/>
                  </a:ln>
                  <a:effectLst>
                    <a:outerShdw blurRad="127000" dist="38100" dir="5400000" algn="t" rotWithShape="0">
                      <a:srgbClr val="58BA00">
                        <a:alpha val="30000"/>
                      </a:srgbClr>
                    </a:outerShdw>
                  </a:effectLst>
                </p:spPr>
                <p:txBody>
                  <a:bodyPr rtlCol="0" anchor="ctr"/>
                  <a:lstStyle/>
                  <a:p>
                    <a:pPr algn="ctr"/>
                    <a:endParaRPr lang="en-US" altLang="zh-CN" sz="3600" dirty="0">
                      <a:latin typeface="微软雅黑" panose="020B0503020204020204" charset="-122"/>
                      <a:ea typeface="微软雅黑" panose="020B0503020204020204" charset="-122"/>
                      <a:cs typeface="微软雅黑" panose="020B0503020204020204" charset="-122"/>
                      <a:sym typeface="Arial" panose="020B0604020202090204" pitchFamily="34" charset="0"/>
                    </a:endParaRPr>
                  </a:p>
                </p:txBody>
              </p:sp>
              <p:pic>
                <p:nvPicPr>
                  <p:cNvPr id="1335" name="图片 1334" descr="Nipic_56930_20220624105624787 [转换]-02"/>
                  <p:cNvPicPr>
                    <a:picLocks noChangeAspect="1"/>
                  </p:cNvPicPr>
                  <p:nvPr/>
                </p:nvPicPr>
                <p:blipFill>
                  <a:blip r:embed="rId11" cstate="screen"/>
                  <a:stretch>
                    <a:fillRect/>
                  </a:stretch>
                </p:blipFill>
                <p:spPr>
                  <a:xfrm rot="10800000">
                    <a:off x="7086355" y="6967279"/>
                    <a:ext cx="1237617" cy="1237612"/>
                  </a:xfrm>
                  <a:prstGeom prst="rect">
                    <a:avLst/>
                  </a:prstGeom>
                </p:spPr>
              </p:pic>
            </p:grpSp>
          </p:grpSp>
          <p:grpSp>
            <p:nvGrpSpPr>
              <p:cNvPr id="1336" name="组合 1335"/>
              <p:cNvGrpSpPr/>
              <p:nvPr/>
            </p:nvGrpSpPr>
            <p:grpSpPr>
              <a:xfrm>
                <a:off x="6596955" y="6082331"/>
                <a:ext cx="4552663" cy="480574"/>
                <a:chOff x="6536988" y="5075677"/>
                <a:chExt cx="4552663" cy="480574"/>
              </a:xfrm>
            </p:grpSpPr>
            <p:sp>
              <p:nvSpPr>
                <p:cNvPr id="1337" name="矩形: 圆角 24"/>
                <p:cNvSpPr/>
                <p:nvPr/>
              </p:nvSpPr>
              <p:spPr>
                <a:xfrm>
                  <a:off x="6713220" y="5165270"/>
                  <a:ext cx="4376431" cy="300584"/>
                </a:xfrm>
                <a:prstGeom prst="roundRect">
                  <a:avLst>
                    <a:gd name="adj" fmla="val 50000"/>
                  </a:avLst>
                </a:prstGeom>
                <a:gradFill>
                  <a:gsLst>
                    <a:gs pos="0">
                      <a:schemeClr val="bg1"/>
                    </a:gs>
                    <a:gs pos="100000">
                      <a:schemeClr val="bg1"/>
                    </a:gs>
                  </a:gsLst>
                  <a:lin ang="0" scaled="0"/>
                </a:gradFill>
                <a:ln w="12700">
                  <a:solidFill>
                    <a:srgbClr val="FFFFFF"/>
                  </a:solidFill>
                  <a:miter/>
                </a:ln>
                <a:effectLst>
                  <a:outerShdw blurRad="63500" dist="127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sp>
              <p:nvSpPr>
                <p:cNvPr id="1338" name="矩形 1337"/>
                <p:cNvSpPr/>
                <p:nvPr>
                  <p:custDataLst>
                    <p:tags r:id="rId13"/>
                  </p:custDataLst>
                </p:nvPr>
              </p:nvSpPr>
              <p:spPr>
                <a:xfrm>
                  <a:off x="7173333" y="5207231"/>
                  <a:ext cx="3384127" cy="216662"/>
                </a:xfrm>
                <a:prstGeom prst="rect">
                  <a:avLst/>
                </a:prstGeom>
                <a:noFill/>
              </p:spPr>
              <p:txBody>
                <a:bodyPr wrap="square" lIns="0" tIns="0" rIns="0" bIns="0" rtlCol="0">
                  <a:spAutoFit/>
                </a:bodyPr>
                <a:lstStyle/>
                <a:p>
                  <a:pPr>
                    <a:lnSpc>
                      <a:spcPct val="130000"/>
                    </a:lnSpc>
                  </a:pPr>
                  <a:r>
                    <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rPr>
                    <a:t>提供规模化、智能化的整体解决方案</a:t>
                  </a:r>
                  <a:endParaRPr kumimoji="1" lang="zh-CN" altLang="en-US" sz="1200" dirty="0">
                    <a:solidFill>
                      <a:schemeClr val="tx1">
                        <a:lumMod val="75000"/>
                        <a:lumOff val="25000"/>
                      </a:schemeClr>
                    </a:solidFill>
                    <a:latin typeface="微软雅黑" panose="020B0503020204020204" charset="-122"/>
                    <a:ea typeface="微软雅黑" panose="020B0503020204020204" charset="-122"/>
                    <a:sym typeface="Helvetica"/>
                  </a:endParaRPr>
                </a:p>
              </p:txBody>
            </p:sp>
            <p:grpSp>
              <p:nvGrpSpPr>
                <p:cNvPr id="1339" name="组合 1338"/>
                <p:cNvGrpSpPr/>
                <p:nvPr/>
              </p:nvGrpSpPr>
              <p:grpSpPr>
                <a:xfrm>
                  <a:off x="6536988" y="5075677"/>
                  <a:ext cx="480574" cy="480574"/>
                  <a:chOff x="7071431" y="6952671"/>
                  <a:chExt cx="1265555" cy="1265555"/>
                </a:xfrm>
              </p:grpSpPr>
              <p:sp>
                <p:nvSpPr>
                  <p:cNvPr id="1340" name="椭圆 1339"/>
                  <p:cNvSpPr/>
                  <p:nvPr/>
                </p:nvSpPr>
                <p:spPr>
                  <a:xfrm>
                    <a:off x="7071431" y="6952671"/>
                    <a:ext cx="1265555" cy="1265555"/>
                  </a:xfrm>
                  <a:prstGeom prst="ellipse">
                    <a:avLst/>
                  </a:prstGeom>
                  <a:gradFill>
                    <a:gsLst>
                      <a:gs pos="40000">
                        <a:schemeClr val="bg1"/>
                      </a:gs>
                      <a:gs pos="91000">
                        <a:srgbClr val="E2E4F2"/>
                      </a:gs>
                    </a:gsLst>
                    <a:path path="circle">
                      <a:fillToRect r="100000" b="100000"/>
                    </a:path>
                    <a:tileRect l="-100000" t="-100000"/>
                  </a:gradFill>
                  <a:ln w="12700" cap="flat" cmpd="sng" algn="ctr">
                    <a:gradFill>
                      <a:gsLst>
                        <a:gs pos="39000">
                          <a:srgbClr val="58BA00"/>
                        </a:gs>
                        <a:gs pos="100000">
                          <a:srgbClr val="58BA00"/>
                        </a:gs>
                      </a:gsLst>
                      <a:lin ang="0" scaled="1"/>
                    </a:gradFill>
                    <a:prstDash val="solid"/>
                    <a:miter lim="800000"/>
                  </a:ln>
                  <a:effectLst>
                    <a:outerShdw blurRad="127000" dist="38100" dir="5400000" algn="t" rotWithShape="0">
                      <a:srgbClr val="58BA00">
                        <a:alpha val="30000"/>
                      </a:srgbClr>
                    </a:outerShdw>
                  </a:effectLst>
                </p:spPr>
                <p:txBody>
                  <a:bodyPr rtlCol="0" anchor="ctr"/>
                  <a:lstStyle/>
                  <a:p>
                    <a:pPr algn="ctr"/>
                    <a:endParaRPr lang="en-US" altLang="zh-CN" sz="3600" dirty="0">
                      <a:latin typeface="微软雅黑" panose="020B0503020204020204" charset="-122"/>
                      <a:ea typeface="微软雅黑" panose="020B0503020204020204" charset="-122"/>
                      <a:cs typeface="微软雅黑" panose="020B0503020204020204" charset="-122"/>
                      <a:sym typeface="Arial" panose="020B0604020202090204" pitchFamily="34" charset="0"/>
                    </a:endParaRPr>
                  </a:p>
                </p:txBody>
              </p:sp>
              <p:pic>
                <p:nvPicPr>
                  <p:cNvPr id="1341" name="图片 1340" descr="Nipic_56930_20220624105624787 [转换]-02"/>
                  <p:cNvPicPr>
                    <a:picLocks noChangeAspect="1"/>
                  </p:cNvPicPr>
                  <p:nvPr/>
                </p:nvPicPr>
                <p:blipFill>
                  <a:blip r:embed="rId11" cstate="screen"/>
                  <a:stretch>
                    <a:fillRect/>
                  </a:stretch>
                </p:blipFill>
                <p:spPr>
                  <a:xfrm>
                    <a:off x="7086355" y="6967277"/>
                    <a:ext cx="1237616" cy="1237613"/>
                  </a:xfrm>
                  <a:prstGeom prst="rect">
                    <a:avLst/>
                  </a:prstGeom>
                </p:spPr>
              </p:pic>
            </p:grpSp>
          </p:grpSp>
        </p:grpSp>
        <p:sp>
          <p:nvSpPr>
            <p:cNvPr id="1344" name="引领行业，深度参编安全国标&amp;行标"/>
            <p:cNvSpPr txBox="1"/>
            <p:nvPr/>
          </p:nvSpPr>
          <p:spPr>
            <a:xfrm>
              <a:off x="6497690" y="5290319"/>
              <a:ext cx="295236"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zh-CN" altLang="en-US" sz="1400" dirty="0">
                  <a:solidFill>
                    <a:srgbClr val="58BA00"/>
                  </a:solidFill>
                  <a:latin typeface="微软雅黑" panose="020B0503020204020204" charset="-122"/>
                  <a:ea typeface="微软雅黑" panose="020B0503020204020204" charset="-122"/>
                  <a:cs typeface="微软雅黑" panose="020B0503020204020204" charset="-122"/>
                </a:rPr>
                <a:t>点</a:t>
              </a:r>
              <a:endParaRPr lang="zh-CN" altLang="en-US" sz="1400" dirty="0">
                <a:solidFill>
                  <a:srgbClr val="58BA00"/>
                </a:solidFill>
                <a:latin typeface="微软雅黑" panose="020B0503020204020204" charset="-122"/>
                <a:ea typeface="微软雅黑" panose="020B0503020204020204" charset="-122"/>
                <a:cs typeface="微软雅黑" panose="020B0503020204020204" charset="-122"/>
              </a:endParaRPr>
            </a:p>
          </p:txBody>
        </p:sp>
        <p:sp>
          <p:nvSpPr>
            <p:cNvPr id="1345" name="引领行业，深度参编安全国标&amp;行标"/>
            <p:cNvSpPr txBox="1"/>
            <p:nvPr/>
          </p:nvSpPr>
          <p:spPr>
            <a:xfrm>
              <a:off x="10949643" y="5697434"/>
              <a:ext cx="295236"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zh-CN" altLang="en-US" sz="1400" dirty="0">
                  <a:solidFill>
                    <a:srgbClr val="58BA00"/>
                  </a:solidFill>
                  <a:latin typeface="微软雅黑" panose="020B0503020204020204" charset="-122"/>
                  <a:ea typeface="微软雅黑" panose="020B0503020204020204" charset="-122"/>
                  <a:cs typeface="微软雅黑" panose="020B0503020204020204" charset="-122"/>
                </a:rPr>
                <a:t>线</a:t>
              </a:r>
              <a:endParaRPr lang="zh-CN" altLang="en-US" sz="1400" dirty="0">
                <a:solidFill>
                  <a:srgbClr val="58BA00"/>
                </a:solidFill>
                <a:latin typeface="微软雅黑" panose="020B0503020204020204" charset="-122"/>
                <a:ea typeface="微软雅黑" panose="020B0503020204020204" charset="-122"/>
                <a:cs typeface="微软雅黑" panose="020B0503020204020204" charset="-122"/>
              </a:endParaRPr>
            </a:p>
          </p:txBody>
        </p:sp>
        <p:sp>
          <p:nvSpPr>
            <p:cNvPr id="1346" name="引领行业，深度参编安全国标&amp;行标"/>
            <p:cNvSpPr txBox="1"/>
            <p:nvPr/>
          </p:nvSpPr>
          <p:spPr>
            <a:xfrm>
              <a:off x="6497690" y="6109034"/>
              <a:ext cx="295236" cy="266740"/>
            </a:xfrm>
            <a:prstGeom prst="rect">
              <a:avLst/>
            </a:prstGeom>
            <a:ln w="25400">
              <a:miter lim="400000"/>
            </a:ln>
          </p:spPr>
          <p:txBody>
            <a:bodyPr wrap="square" lIns="25400" tIns="25400" rIns="25400" bIns="25400" anchor="ctr">
              <a:spAutoFit/>
            </a:bodyPr>
            <a:lstStyle>
              <a:lvl1pPr algn="r" defTabSz="2438400">
                <a:defRPr sz="2600" b="1" spc="116">
                  <a:solidFill>
                    <a:srgbClr val="0746B3"/>
                  </a:solidFill>
                </a:defRPr>
              </a:lvl1pPr>
            </a:lstStyle>
            <a:p>
              <a:pPr algn="ctr"/>
              <a:r>
                <a:rPr lang="zh-CN" altLang="en-US" sz="1400" dirty="0">
                  <a:solidFill>
                    <a:srgbClr val="58BA00"/>
                  </a:solidFill>
                  <a:latin typeface="微软雅黑" panose="020B0503020204020204" charset="-122"/>
                  <a:ea typeface="微软雅黑" panose="020B0503020204020204" charset="-122"/>
                  <a:cs typeface="微软雅黑" panose="020B0503020204020204" charset="-122"/>
                </a:rPr>
                <a:t>面</a:t>
              </a:r>
              <a:endParaRPr lang="zh-CN" altLang="en-US" sz="1400" dirty="0">
                <a:solidFill>
                  <a:srgbClr val="58BA00"/>
                </a:solidFill>
                <a:latin typeface="微软雅黑" panose="020B0503020204020204" charset="-122"/>
                <a:ea typeface="微软雅黑" panose="020B0503020204020204" charset="-122"/>
                <a:cs typeface="微软雅黑" panose="020B0503020204020204" charset="-122"/>
              </a:endParaRPr>
            </a:p>
          </p:txBody>
        </p:sp>
      </p:grpSp>
      <p:pic>
        <p:nvPicPr>
          <p:cNvPr id="1351" name="图片 13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3158" y="2265193"/>
            <a:ext cx="1128660" cy="790283"/>
          </a:xfrm>
          <a:prstGeom prst="rect">
            <a:avLst/>
          </a:prstGeom>
        </p:spPr>
      </p:pic>
      <p:pic>
        <p:nvPicPr>
          <p:cNvPr id="1352" name="图片 13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6253" y="3015277"/>
            <a:ext cx="1128660" cy="790283"/>
          </a:xfrm>
          <a:prstGeom prst="rect">
            <a:avLst/>
          </a:prstGeom>
        </p:spPr>
      </p:pic>
      <p:grpSp>
        <p:nvGrpSpPr>
          <p:cNvPr id="10" name="组合 9"/>
          <p:cNvGrpSpPr/>
          <p:nvPr/>
        </p:nvGrpSpPr>
        <p:grpSpPr>
          <a:xfrm>
            <a:off x="3208655" y="1891030"/>
            <a:ext cx="5718810" cy="4113530"/>
            <a:chOff x="5053" y="2978"/>
            <a:chExt cx="9006" cy="6478"/>
          </a:xfrm>
        </p:grpSpPr>
        <p:sp>
          <p:nvSpPr>
            <p:cNvPr id="5" name="矩形 4"/>
            <p:cNvSpPr/>
            <p:nvPr/>
          </p:nvSpPr>
          <p:spPr>
            <a:xfrm>
              <a:off x="5053" y="4114"/>
              <a:ext cx="4383" cy="5342"/>
            </a:xfrm>
            <a:prstGeom prst="rect">
              <a:avLst/>
            </a:prstGeom>
            <a:noFill/>
            <a:ln>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9677" y="2978"/>
              <a:ext cx="4383" cy="4903"/>
            </a:xfrm>
            <a:prstGeom prst="rect">
              <a:avLst/>
            </a:prstGeom>
            <a:noFill/>
            <a:ln>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直角上箭头 8"/>
            <p:cNvSpPr/>
            <p:nvPr/>
          </p:nvSpPr>
          <p:spPr>
            <a:xfrm rot="5400000" flipH="1">
              <a:off x="8571" y="3011"/>
              <a:ext cx="719" cy="1326"/>
            </a:xfrm>
            <a:prstGeom prst="bentUpArrow">
              <a:avLst/>
            </a:prstGeom>
            <a:solidFill>
              <a:srgbClr val="FF9797"/>
            </a:solidFill>
            <a:ln>
              <a:solidFill>
                <a:srgbClr val="C00000"/>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10845" y="191135"/>
            <a:ext cx="8500110"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构建统一的能力融合与开放平台是演进</a:t>
            </a:r>
            <a:r>
              <a:rPr lang="zh-CN" altLang="en-US">
                <a:sym typeface="+mn-ea"/>
              </a:rPr>
              <a:t>的基础</a:t>
            </a:r>
            <a:endParaRPr lang="zh-CN" altLang="en-US">
              <a:sym typeface="+mn-ea"/>
            </a:endParaRPr>
          </a:p>
        </p:txBody>
      </p:sp>
      <p:grpSp>
        <p:nvGrpSpPr>
          <p:cNvPr id="410" name="组合 409"/>
          <p:cNvGrpSpPr/>
          <p:nvPr/>
        </p:nvGrpSpPr>
        <p:grpSpPr>
          <a:xfrm rot="0">
            <a:off x="558165" y="1291590"/>
            <a:ext cx="1332230" cy="1492250"/>
            <a:chOff x="840" y="1762"/>
            <a:chExt cx="2098" cy="2350"/>
          </a:xfrm>
        </p:grpSpPr>
        <p:sp>
          <p:nvSpPr>
            <p:cNvPr id="285" name="矩形 284"/>
            <p:cNvSpPr/>
            <p:nvPr/>
          </p:nvSpPr>
          <p:spPr>
            <a:xfrm>
              <a:off x="840" y="1762"/>
              <a:ext cx="2098" cy="2351"/>
            </a:xfrm>
            <a:prstGeom prst="rect">
              <a:avLst/>
            </a:prstGeom>
            <a:solidFill>
              <a:srgbClr val="000000">
                <a:alpha val="0"/>
              </a:srgbClr>
            </a:solidFill>
            <a:ln>
              <a:solidFill>
                <a:schemeClr val="accent4"/>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t" anchorCtr="0" forceAA="0" compatLnSpc="1">
              <a:noAutofit/>
            </a:bodyPr>
            <a:p>
              <a:pPr lvl="0" algn="ctr">
                <a:spcBef>
                  <a:spcPts val="200"/>
                </a:spcBef>
                <a:spcAft>
                  <a:spcPts val="0"/>
                </a:spcAft>
                <a:buClrTx/>
                <a:buSzTx/>
                <a:buFontTx/>
              </a:pPr>
              <a:r>
                <a:rPr lang="zh-CN" altLang="en-US" sz="1200" b="1">
                  <a:solidFill>
                    <a:schemeClr val="tx1">
                      <a:lumMod val="85000"/>
                      <a:lumOff val="15000"/>
                    </a:schemeClr>
                  </a:solidFill>
                  <a:latin typeface="微软雅黑" panose="020B0503020204020204" charset="-122"/>
                  <a:ea typeface="微软雅黑" panose="020B0503020204020204" charset="-122"/>
                  <a:sym typeface="+mn-ea"/>
                </a:rPr>
                <a:t>业务</a:t>
              </a:r>
              <a:r>
                <a:rPr lang="en-US" altLang="zh-CN" sz="1200" b="1">
                  <a:solidFill>
                    <a:schemeClr val="tx1">
                      <a:lumMod val="85000"/>
                      <a:lumOff val="15000"/>
                    </a:schemeClr>
                  </a:solidFill>
                  <a:latin typeface="微软雅黑" panose="020B0503020204020204" charset="-122"/>
                  <a:ea typeface="微软雅黑" panose="020B0503020204020204" charset="-122"/>
                  <a:sym typeface="+mn-ea"/>
                </a:rPr>
                <a:t>AI</a:t>
              </a:r>
              <a:r>
                <a:rPr lang="zh-CN" altLang="en-US" sz="1200" b="1">
                  <a:solidFill>
                    <a:schemeClr val="tx1">
                      <a:lumMod val="85000"/>
                      <a:lumOff val="15000"/>
                    </a:schemeClr>
                  </a:solidFill>
                  <a:latin typeface="微软雅黑" panose="020B0503020204020204" charset="-122"/>
                  <a:ea typeface="微软雅黑" panose="020B0503020204020204" charset="-122"/>
                  <a:sym typeface="+mn-ea"/>
                </a:rPr>
                <a:t>体系</a:t>
              </a: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284" name="组合 283"/>
            <p:cNvGrpSpPr/>
            <p:nvPr/>
          </p:nvGrpSpPr>
          <p:grpSpPr>
            <a:xfrm rot="0">
              <a:off x="1024" y="2299"/>
              <a:ext cx="1730" cy="1657"/>
              <a:chOff x="16499" y="5843"/>
              <a:chExt cx="1860" cy="1657"/>
            </a:xfrm>
          </p:grpSpPr>
          <p:sp>
            <p:nvSpPr>
              <p:cNvPr id="227" name="矩形 226"/>
              <p:cNvSpPr/>
              <p:nvPr/>
            </p:nvSpPr>
            <p:spPr>
              <a:xfrm>
                <a:off x="16499" y="5843"/>
                <a:ext cx="1861" cy="505"/>
              </a:xfrm>
              <a:prstGeom prst="rect">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solidFill>
                      <a:schemeClr val="tx1">
                        <a:lumMod val="85000"/>
                        <a:lumOff val="15000"/>
                      </a:schemeClr>
                    </a:solidFill>
                    <a:latin typeface="微软雅黑" panose="020B0503020204020204" charset="-122"/>
                    <a:ea typeface="微软雅黑" panose="020B0503020204020204" charset="-122"/>
                    <a:sym typeface="+mn-ea"/>
                  </a:rPr>
                  <a:t>业务大模型</a:t>
                </a:r>
                <a:r>
                  <a:rPr lang="en-US" altLang="zh-CN" sz="1000">
                    <a:solidFill>
                      <a:schemeClr val="tx1">
                        <a:lumMod val="85000"/>
                        <a:lumOff val="15000"/>
                      </a:schemeClr>
                    </a:solidFill>
                    <a:latin typeface="微软雅黑" panose="020B0503020204020204" charset="-122"/>
                    <a:ea typeface="微软雅黑" panose="020B0503020204020204" charset="-122"/>
                    <a:sym typeface="+mn-ea"/>
                  </a:rPr>
                  <a:t> A</a:t>
                </a: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82" name="矩形 281"/>
              <p:cNvSpPr/>
              <p:nvPr/>
            </p:nvSpPr>
            <p:spPr>
              <a:xfrm>
                <a:off x="16499" y="6420"/>
                <a:ext cx="1861" cy="504"/>
              </a:xfrm>
              <a:prstGeom prst="rect">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solidFill>
                      <a:schemeClr val="tx1">
                        <a:lumMod val="85000"/>
                        <a:lumOff val="15000"/>
                      </a:schemeClr>
                    </a:solidFill>
                    <a:latin typeface="微软雅黑" panose="020B0503020204020204" charset="-122"/>
                    <a:ea typeface="微软雅黑" panose="020B0503020204020204" charset="-122"/>
                    <a:sym typeface="+mn-ea"/>
                  </a:rPr>
                  <a:t>业务大模型</a:t>
                </a:r>
                <a:r>
                  <a:rPr lang="en-US" altLang="zh-CN" sz="1000">
                    <a:solidFill>
                      <a:schemeClr val="tx1">
                        <a:lumMod val="85000"/>
                        <a:lumOff val="15000"/>
                      </a:schemeClr>
                    </a:solidFill>
                    <a:latin typeface="微软雅黑" panose="020B0503020204020204" charset="-122"/>
                    <a:ea typeface="微软雅黑" panose="020B0503020204020204" charset="-122"/>
                    <a:sym typeface="+mn-ea"/>
                  </a:rPr>
                  <a:t> </a:t>
                </a:r>
                <a:r>
                  <a:rPr lang="en-US" altLang="zh-CN" sz="1000">
                    <a:solidFill>
                      <a:schemeClr val="tx1">
                        <a:lumMod val="85000"/>
                        <a:lumOff val="15000"/>
                      </a:schemeClr>
                    </a:solidFill>
                    <a:latin typeface="微软雅黑" panose="020B0503020204020204" charset="-122"/>
                    <a:ea typeface="微软雅黑" panose="020B0503020204020204" charset="-122"/>
                    <a:sym typeface="+mn-ea"/>
                  </a:rPr>
                  <a:t>B</a:t>
                </a: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83" name="矩形 282"/>
              <p:cNvSpPr/>
              <p:nvPr/>
            </p:nvSpPr>
            <p:spPr>
              <a:xfrm>
                <a:off x="16499" y="6996"/>
                <a:ext cx="1861" cy="504"/>
              </a:xfrm>
              <a:prstGeom prst="rect">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solidFill>
                      <a:schemeClr val="tx1">
                        <a:lumMod val="85000"/>
                        <a:lumOff val="15000"/>
                      </a:schemeClr>
                    </a:solidFill>
                    <a:latin typeface="微软雅黑" panose="020B0503020204020204" charset="-122"/>
                    <a:ea typeface="微软雅黑" panose="020B0503020204020204" charset="-122"/>
                    <a:sym typeface="+mn-ea"/>
                  </a:rPr>
                  <a:t>业务大模型</a:t>
                </a:r>
                <a:r>
                  <a:rPr lang="en-US" altLang="zh-CN" sz="1000">
                    <a:solidFill>
                      <a:schemeClr val="tx1">
                        <a:lumMod val="85000"/>
                        <a:lumOff val="15000"/>
                      </a:schemeClr>
                    </a:solidFill>
                    <a:latin typeface="微软雅黑" panose="020B0503020204020204" charset="-122"/>
                    <a:ea typeface="微软雅黑" panose="020B0503020204020204" charset="-122"/>
                    <a:sym typeface="+mn-ea"/>
                  </a:rPr>
                  <a:t> C</a:t>
                </a: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76" name="组合 75"/>
          <p:cNvGrpSpPr/>
          <p:nvPr/>
        </p:nvGrpSpPr>
        <p:grpSpPr>
          <a:xfrm rot="0">
            <a:off x="2727325" y="1297940"/>
            <a:ext cx="8809990" cy="1305560"/>
            <a:chOff x="4376" y="1621"/>
            <a:chExt cx="13874" cy="2056"/>
          </a:xfrm>
        </p:grpSpPr>
        <p:sp>
          <p:nvSpPr>
            <p:cNvPr id="215" name="矩形 214"/>
            <p:cNvSpPr/>
            <p:nvPr/>
          </p:nvSpPr>
          <p:spPr>
            <a:xfrm>
              <a:off x="4376" y="1621"/>
              <a:ext cx="13874" cy="2057"/>
            </a:xfrm>
            <a:prstGeom prst="rect">
              <a:avLst/>
            </a:prstGeom>
            <a:solidFill>
              <a:schemeClr val="accent1">
                <a:lumMod val="20000"/>
                <a:lumOff val="80000"/>
              </a:schemeClr>
            </a:solidFill>
            <a:ln>
              <a:solidFill>
                <a:srgbClr val="003592"/>
              </a:solid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algn="ctr"/>
              <a:endParaRPr lang="zh-CN" altLang="en-US" sz="1400" b="1">
                <a:solidFill>
                  <a:srgbClr val="003592"/>
                </a:solidFill>
                <a:latin typeface="微软雅黑" panose="020B0503020204020204" charset="-122"/>
                <a:ea typeface="微软雅黑" panose="020B0503020204020204" charset="-122"/>
              </a:endParaRPr>
            </a:p>
          </p:txBody>
        </p:sp>
        <p:sp>
          <p:nvSpPr>
            <p:cNvPr id="257" name="文本框 256"/>
            <p:cNvSpPr txBox="1"/>
            <p:nvPr/>
          </p:nvSpPr>
          <p:spPr>
            <a:xfrm>
              <a:off x="4592" y="2031"/>
              <a:ext cx="728" cy="1237"/>
            </a:xfrm>
            <a:prstGeom prst="rect">
              <a:avLst/>
            </a:prstGeom>
            <a:noFill/>
          </p:spPr>
          <p:txBody>
            <a:bodyPr wrap="square" rtlCol="0" anchor="ctr" anchorCtr="0">
              <a:no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应用层</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grpSp>
          <p:nvGrpSpPr>
            <p:cNvPr id="74" name="组合 73"/>
            <p:cNvGrpSpPr/>
            <p:nvPr/>
          </p:nvGrpSpPr>
          <p:grpSpPr>
            <a:xfrm>
              <a:off x="5496" y="1772"/>
              <a:ext cx="10188" cy="1756"/>
              <a:chOff x="5496" y="1767"/>
              <a:chExt cx="10188" cy="1756"/>
            </a:xfrm>
          </p:grpSpPr>
          <p:sp>
            <p:nvSpPr>
              <p:cNvPr id="272" name="圆角矩形 271"/>
              <p:cNvSpPr/>
              <p:nvPr/>
            </p:nvSpPr>
            <p:spPr>
              <a:xfrm>
                <a:off x="5496" y="1767"/>
                <a:ext cx="10188" cy="1757"/>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r>
                  <a:rPr lang="zh-CN" altLang="en-US" sz="1200" b="1">
                    <a:solidFill>
                      <a:schemeClr val="tx1">
                        <a:lumMod val="85000"/>
                        <a:lumOff val="15000"/>
                      </a:schemeClr>
                    </a:solidFill>
                    <a:latin typeface="微软雅黑" panose="020B0503020204020204" charset="-122"/>
                    <a:ea typeface="微软雅黑" panose="020B0503020204020204" charset="-122"/>
                  </a:rPr>
                  <a:t>安全</a:t>
                </a:r>
                <a:r>
                  <a:rPr lang="zh-CN" altLang="en-US" sz="1200" b="1">
                    <a:solidFill>
                      <a:schemeClr val="tx1">
                        <a:lumMod val="85000"/>
                        <a:lumOff val="15000"/>
                      </a:schemeClr>
                    </a:solidFill>
                    <a:latin typeface="微软雅黑" panose="020B0503020204020204" charset="-122"/>
                    <a:ea typeface="微软雅黑" panose="020B0503020204020204" charset="-122"/>
                  </a:rPr>
                  <a:t>智能体应用</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273" name="组合 272"/>
              <p:cNvGrpSpPr/>
              <p:nvPr/>
            </p:nvGrpSpPr>
            <p:grpSpPr>
              <a:xfrm rot="0">
                <a:off x="5677" y="2215"/>
                <a:ext cx="9831" cy="1191"/>
                <a:chOff x="3520" y="2276"/>
                <a:chExt cx="9630" cy="627"/>
              </a:xfrm>
            </p:grpSpPr>
            <p:sp>
              <p:nvSpPr>
                <p:cNvPr id="265" name="矩形 264"/>
                <p:cNvSpPr/>
                <p:nvPr/>
              </p:nvSpPr>
              <p:spPr>
                <a:xfrm>
                  <a:off x="3520"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indent="0" algn="ctr" fontAlgn="auto">
                    <a:lnSpc>
                      <a:spcPct val="100000"/>
                    </a:lnSpc>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安全运营</a:t>
                  </a:r>
                  <a:endParaRPr lang="zh-CN" altLang="en-US" sz="1000">
                    <a:latin typeface="微软雅黑" panose="020B0503020204020204" charset="-122"/>
                    <a:ea typeface="微软雅黑" panose="020B0503020204020204" charset="-122"/>
                    <a:sym typeface="+mn-ea"/>
                  </a:endParaRPr>
                </a:p>
                <a:p>
                  <a:pPr lvl="0" indent="0" algn="ctr" fontAlgn="auto">
                    <a:lnSpc>
                      <a:spcPct val="100000"/>
                    </a:lnSpc>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66" name="矩形 265"/>
                <p:cNvSpPr/>
                <p:nvPr/>
              </p:nvSpPr>
              <p:spPr>
                <a:xfrm>
                  <a:off x="5046"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流量检测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67" name="矩形 266"/>
                <p:cNvSpPr/>
                <p:nvPr/>
              </p:nvSpPr>
              <p:spPr>
                <a:xfrm>
                  <a:off x="6573"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钓鱼检测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68" name="矩形 267"/>
                <p:cNvSpPr/>
                <p:nvPr/>
              </p:nvSpPr>
              <p:spPr>
                <a:xfrm>
                  <a:off x="8099"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数据安全</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69" name="矩形 268"/>
                <p:cNvSpPr/>
                <p:nvPr/>
              </p:nvSpPr>
              <p:spPr>
                <a:xfrm>
                  <a:off x="11151"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终端</a:t>
                  </a:r>
                  <a:r>
                    <a:rPr lang="zh-CN" altLang="en-US" sz="1000">
                      <a:latin typeface="微软雅黑" panose="020B0503020204020204" charset="-122"/>
                      <a:ea typeface="微软雅黑" panose="020B0503020204020204" charset="-122"/>
                      <a:sym typeface="+mn-ea"/>
                    </a:rPr>
                    <a:t>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70" name="矩形 269"/>
                <p:cNvSpPr/>
                <p:nvPr/>
              </p:nvSpPr>
              <p:spPr>
                <a:xfrm>
                  <a:off x="9625" y="2277"/>
                  <a:ext cx="1449" cy="62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零信任</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en-US" altLang="zh-CN" sz="1000">
                      <a:latin typeface="微软雅黑" panose="020B0503020204020204" charset="-122"/>
                      <a:ea typeface="微软雅黑" panose="020B0503020204020204" charset="-122"/>
                      <a:sym typeface="+mn-ea"/>
                    </a:rPr>
                    <a:t>AI</a:t>
                  </a:r>
                  <a:r>
                    <a:rPr lang="zh-CN" altLang="en-US" sz="1000">
                      <a:latin typeface="微软雅黑" panose="020B0503020204020204" charset="-122"/>
                      <a:ea typeface="微软雅黑" panose="020B0503020204020204" charset="-122"/>
                      <a:sym typeface="+mn-ea"/>
                    </a:rPr>
                    <a:t>应用</a:t>
                  </a:r>
                  <a:endParaRPr lang="zh-CN" altLang="en-US" sz="1000">
                    <a:latin typeface="微软雅黑" panose="020B0503020204020204" charset="-122"/>
                    <a:ea typeface="微软雅黑" panose="020B0503020204020204" charset="-122"/>
                    <a:sym typeface="+mn-ea"/>
                  </a:endParaRPr>
                </a:p>
              </p:txBody>
            </p:sp>
            <p:sp>
              <p:nvSpPr>
                <p:cNvPr id="271" name="矩形 270"/>
                <p:cNvSpPr/>
                <p:nvPr/>
              </p:nvSpPr>
              <p:spPr>
                <a:xfrm>
                  <a:off x="12678" y="2276"/>
                  <a:ext cx="472" cy="627"/>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a:t>
                  </a:r>
                  <a:endParaRPr lang="zh-CN" altLang="en-US" sz="1000">
                    <a:latin typeface="微软雅黑" panose="020B0503020204020204" charset="-122"/>
                    <a:ea typeface="微软雅黑" panose="020B0503020204020204" charset="-122"/>
                    <a:sym typeface="+mn-ea"/>
                  </a:endParaRPr>
                </a:p>
              </p:txBody>
            </p:sp>
          </p:grpSp>
        </p:grpSp>
        <p:grpSp>
          <p:nvGrpSpPr>
            <p:cNvPr id="75" name="组合 74"/>
            <p:cNvGrpSpPr/>
            <p:nvPr/>
          </p:nvGrpSpPr>
          <p:grpSpPr>
            <a:xfrm>
              <a:off x="15793" y="1772"/>
              <a:ext cx="2288" cy="1756"/>
              <a:chOff x="15793" y="1767"/>
              <a:chExt cx="2288" cy="1756"/>
            </a:xfrm>
          </p:grpSpPr>
          <p:sp>
            <p:nvSpPr>
              <p:cNvPr id="274" name="圆角矩形 273"/>
              <p:cNvSpPr/>
              <p:nvPr/>
            </p:nvSpPr>
            <p:spPr>
              <a:xfrm>
                <a:off x="15793" y="1767"/>
                <a:ext cx="2289" cy="1757"/>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r>
                  <a:rPr lang="zh-CN" altLang="en-US" sz="1200" b="1">
                    <a:solidFill>
                      <a:schemeClr val="tx1">
                        <a:lumMod val="85000"/>
                        <a:lumOff val="15000"/>
                      </a:schemeClr>
                    </a:solidFill>
                    <a:latin typeface="微软雅黑" panose="020B0503020204020204" charset="-122"/>
                    <a:ea typeface="微软雅黑" panose="020B0503020204020204" charset="-122"/>
                  </a:rPr>
                  <a:t>客制化</a:t>
                </a:r>
                <a:r>
                  <a:rPr lang="zh-CN" altLang="en-US" sz="1200" b="1">
                    <a:solidFill>
                      <a:schemeClr val="tx1">
                        <a:lumMod val="85000"/>
                        <a:lumOff val="15000"/>
                      </a:schemeClr>
                    </a:solidFill>
                    <a:latin typeface="微软雅黑" panose="020B0503020204020204" charset="-122"/>
                    <a:ea typeface="微软雅黑" panose="020B0503020204020204" charset="-122"/>
                  </a:rPr>
                  <a:t>安全应用</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290" name="组合 289"/>
              <p:cNvGrpSpPr/>
              <p:nvPr/>
            </p:nvGrpSpPr>
            <p:grpSpPr>
              <a:xfrm rot="0">
                <a:off x="15939" y="2216"/>
                <a:ext cx="1998" cy="1191"/>
                <a:chOff x="13489" y="2284"/>
                <a:chExt cx="2026" cy="652"/>
              </a:xfrm>
            </p:grpSpPr>
            <p:sp>
              <p:nvSpPr>
                <p:cNvPr id="275" name="矩形 274"/>
                <p:cNvSpPr/>
                <p:nvPr/>
              </p:nvSpPr>
              <p:spPr>
                <a:xfrm>
                  <a:off x="13489" y="2284"/>
                  <a:ext cx="635" cy="652"/>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客制应用</a:t>
                  </a:r>
                  <a:endParaRPr lang="zh-CN" altLang="en-US" sz="1000">
                    <a:latin typeface="微软雅黑" panose="020B0503020204020204" charset="-122"/>
                    <a:ea typeface="微软雅黑" panose="020B0503020204020204" charset="-122"/>
                    <a:sym typeface="+mn-ea"/>
                  </a:endParaRPr>
                </a:p>
              </p:txBody>
            </p:sp>
            <p:sp>
              <p:nvSpPr>
                <p:cNvPr id="276" name="矩形 275"/>
                <p:cNvSpPr/>
                <p:nvPr/>
              </p:nvSpPr>
              <p:spPr>
                <a:xfrm>
                  <a:off x="14185" y="2284"/>
                  <a:ext cx="635" cy="652"/>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客制应用</a:t>
                  </a:r>
                  <a:endParaRPr lang="zh-CN" altLang="en-US" sz="1000">
                    <a:latin typeface="微软雅黑" panose="020B0503020204020204" charset="-122"/>
                    <a:ea typeface="微软雅黑" panose="020B0503020204020204" charset="-122"/>
                    <a:sym typeface="+mn-ea"/>
                  </a:endParaRPr>
                </a:p>
              </p:txBody>
            </p:sp>
            <p:sp>
              <p:nvSpPr>
                <p:cNvPr id="277" name="矩形 276"/>
                <p:cNvSpPr/>
                <p:nvPr/>
              </p:nvSpPr>
              <p:spPr>
                <a:xfrm>
                  <a:off x="14881" y="2284"/>
                  <a:ext cx="635" cy="652"/>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客制应用</a:t>
                  </a:r>
                  <a:endParaRPr lang="zh-CN" altLang="en-US" sz="1000">
                    <a:latin typeface="微软雅黑" panose="020B0503020204020204" charset="-122"/>
                    <a:ea typeface="微软雅黑" panose="020B0503020204020204" charset="-122"/>
                    <a:sym typeface="+mn-ea"/>
                  </a:endParaRPr>
                </a:p>
              </p:txBody>
            </p:sp>
          </p:grpSp>
        </p:grpSp>
      </p:grpSp>
      <p:sp>
        <p:nvSpPr>
          <p:cNvPr id="295" name="文本框 294"/>
          <p:cNvSpPr txBox="1"/>
          <p:nvPr/>
        </p:nvSpPr>
        <p:spPr>
          <a:xfrm>
            <a:off x="5255578" y="889000"/>
            <a:ext cx="3752850" cy="337185"/>
          </a:xfrm>
          <a:prstGeom prst="rect">
            <a:avLst/>
          </a:prstGeom>
          <a:noFill/>
        </p:spPr>
        <p:txBody>
          <a:bodyPr wrap="square" rtlCol="0">
            <a:spAutoFit/>
          </a:bodyPr>
          <a:p>
            <a:pPr algn="ctr"/>
            <a:r>
              <a:rPr lang="en-US" altLang="zh-CN" sz="1600" b="1">
                <a:solidFill>
                  <a:srgbClr val="003592"/>
                </a:solidFill>
                <a:latin typeface="微软雅黑" panose="020B0503020204020204" charset="-122"/>
                <a:ea typeface="微软雅黑" panose="020B0503020204020204" charset="-122"/>
                <a:cs typeface="微软雅黑" panose="020B0503020204020204" charset="-122"/>
              </a:rPr>
              <a:t>AI</a:t>
            </a:r>
            <a:r>
              <a:rPr lang="zh-CN" altLang="en-US" sz="1600" b="1">
                <a:solidFill>
                  <a:srgbClr val="003592"/>
                </a:solidFill>
                <a:latin typeface="微软雅黑" panose="020B0503020204020204" charset="-122"/>
                <a:ea typeface="微软雅黑" panose="020B0503020204020204" charset="-122"/>
                <a:cs typeface="微软雅黑" panose="020B0503020204020204" charset="-122"/>
              </a:rPr>
              <a:t>安全平台的逻辑</a:t>
            </a:r>
            <a:r>
              <a:rPr lang="zh-CN" altLang="en-US" sz="1600" b="1">
                <a:solidFill>
                  <a:srgbClr val="003592"/>
                </a:solidFill>
                <a:latin typeface="微软雅黑" panose="020B0503020204020204" charset="-122"/>
                <a:ea typeface="微软雅黑" panose="020B0503020204020204" charset="-122"/>
                <a:cs typeface="微软雅黑" panose="020B0503020204020204" charset="-122"/>
              </a:rPr>
              <a:t>架构</a:t>
            </a:r>
            <a:endParaRPr lang="zh-CN" altLang="en-US" sz="1600" b="1">
              <a:solidFill>
                <a:srgbClr val="003592"/>
              </a:solidFill>
              <a:latin typeface="微软雅黑" panose="020B0503020204020204" charset="-122"/>
              <a:ea typeface="微软雅黑" panose="020B0503020204020204" charset="-122"/>
              <a:cs typeface="微软雅黑" panose="020B0503020204020204" charset="-122"/>
            </a:endParaRPr>
          </a:p>
        </p:txBody>
      </p:sp>
      <p:grpSp>
        <p:nvGrpSpPr>
          <p:cNvPr id="411" name="组合 410"/>
          <p:cNvGrpSpPr/>
          <p:nvPr/>
        </p:nvGrpSpPr>
        <p:grpSpPr>
          <a:xfrm rot="0">
            <a:off x="558165" y="3974465"/>
            <a:ext cx="1332230" cy="1492250"/>
            <a:chOff x="840" y="7217"/>
            <a:chExt cx="2098" cy="2350"/>
          </a:xfrm>
        </p:grpSpPr>
        <p:sp>
          <p:nvSpPr>
            <p:cNvPr id="310" name="矩形 309"/>
            <p:cNvSpPr/>
            <p:nvPr/>
          </p:nvSpPr>
          <p:spPr>
            <a:xfrm>
              <a:off x="840" y="7217"/>
              <a:ext cx="2098" cy="2351"/>
            </a:xfrm>
            <a:prstGeom prst="rect">
              <a:avLst/>
            </a:prstGeom>
            <a:solidFill>
              <a:srgbClr val="000000">
                <a:alpha val="0"/>
              </a:srgbClr>
            </a:solidFill>
            <a:ln>
              <a:solidFill>
                <a:schemeClr val="accent6"/>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t" anchorCtr="0" forceAA="0" compatLnSpc="1">
              <a:noAutofit/>
            </a:bodyPr>
            <a:p>
              <a:pPr lvl="0" algn="ctr">
                <a:spcBef>
                  <a:spcPts val="200"/>
                </a:spcBef>
                <a:spcAft>
                  <a:spcPts val="0"/>
                </a:spcAft>
                <a:buClrTx/>
                <a:buSzTx/>
                <a:buFontTx/>
              </a:pPr>
              <a:r>
                <a:rPr lang="zh-CN" altLang="en-US" sz="1200" b="1">
                  <a:solidFill>
                    <a:schemeClr val="tx1">
                      <a:lumMod val="85000"/>
                      <a:lumOff val="15000"/>
                    </a:schemeClr>
                  </a:solidFill>
                  <a:latin typeface="微软雅黑" panose="020B0503020204020204" charset="-122"/>
                  <a:ea typeface="微软雅黑" panose="020B0503020204020204" charset="-122"/>
                  <a:sym typeface="+mn-ea"/>
                </a:rPr>
                <a:t>网络安全</a:t>
              </a:r>
              <a:r>
                <a:rPr lang="zh-CN" altLang="en-US" sz="1200" b="1">
                  <a:solidFill>
                    <a:schemeClr val="tx1">
                      <a:lumMod val="85000"/>
                      <a:lumOff val="15000"/>
                    </a:schemeClr>
                  </a:solidFill>
                  <a:latin typeface="微软雅黑" panose="020B0503020204020204" charset="-122"/>
                  <a:ea typeface="微软雅黑" panose="020B0503020204020204" charset="-122"/>
                  <a:sym typeface="+mn-ea"/>
                </a:rPr>
                <a:t>体系</a:t>
              </a:r>
              <a:endParaRPr lang="zh-CN" altLang="en-US" sz="1200" b="1">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311" name="组合 310"/>
            <p:cNvGrpSpPr/>
            <p:nvPr/>
          </p:nvGrpSpPr>
          <p:grpSpPr>
            <a:xfrm rot="0">
              <a:off x="1024" y="7754"/>
              <a:ext cx="1730" cy="1657"/>
              <a:chOff x="16499" y="5843"/>
              <a:chExt cx="1860" cy="1657"/>
            </a:xfrm>
            <a:solidFill>
              <a:schemeClr val="accent6">
                <a:lumMod val="40000"/>
                <a:lumOff val="60000"/>
              </a:schemeClr>
            </a:solidFill>
          </p:grpSpPr>
          <p:sp>
            <p:nvSpPr>
              <p:cNvPr id="312" name="矩形 311"/>
              <p:cNvSpPr/>
              <p:nvPr/>
            </p:nvSpPr>
            <p:spPr>
              <a:xfrm>
                <a:off x="16499" y="5843"/>
                <a:ext cx="1861" cy="505"/>
              </a:xfrm>
              <a:prstGeom prst="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solidFill>
                      <a:schemeClr val="tx1">
                        <a:lumMod val="85000"/>
                        <a:lumOff val="15000"/>
                      </a:schemeClr>
                    </a:solidFill>
                    <a:latin typeface="微软雅黑" panose="020B0503020204020204" charset="-122"/>
                    <a:ea typeface="微软雅黑" panose="020B0503020204020204" charset="-122"/>
                    <a:sym typeface="+mn-ea"/>
                  </a:rPr>
                  <a:t>安全业务应用</a:t>
                </a:r>
                <a:endParaRPr lang="zh-CN" altLang="en-US" sz="10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313" name="矩形 312"/>
              <p:cNvSpPr/>
              <p:nvPr/>
            </p:nvSpPr>
            <p:spPr>
              <a:xfrm>
                <a:off x="16499" y="6420"/>
                <a:ext cx="1861" cy="504"/>
              </a:xfrm>
              <a:prstGeom prst="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solidFill>
                      <a:schemeClr val="tx1">
                        <a:lumMod val="85000"/>
                        <a:lumOff val="15000"/>
                      </a:schemeClr>
                    </a:solidFill>
                    <a:latin typeface="微软雅黑" panose="020B0503020204020204" charset="-122"/>
                    <a:ea typeface="微软雅黑" panose="020B0503020204020204" charset="-122"/>
                    <a:sym typeface="+mn-ea"/>
                  </a:rPr>
                  <a:t>SOC</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类平台</a:t>
                </a:r>
                <a:endParaRPr lang="zh-CN" altLang="en-US" sz="10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314" name="矩形 313"/>
              <p:cNvSpPr/>
              <p:nvPr/>
            </p:nvSpPr>
            <p:spPr>
              <a:xfrm>
                <a:off x="16499" y="6996"/>
                <a:ext cx="1861" cy="504"/>
              </a:xfrm>
              <a:prstGeom prst="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solidFill>
                      <a:schemeClr val="tx1">
                        <a:lumMod val="85000"/>
                        <a:lumOff val="15000"/>
                      </a:schemeClr>
                    </a:solidFill>
                    <a:latin typeface="微软雅黑" panose="020B0503020204020204" charset="-122"/>
                    <a:ea typeface="微软雅黑" panose="020B0503020204020204" charset="-122"/>
                    <a:sym typeface="+mn-ea"/>
                  </a:rPr>
                  <a:t>各类安全</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组件</a:t>
                </a:r>
                <a:endParaRPr lang="zh-CN" altLang="en-US" sz="100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421" name="组合 420"/>
          <p:cNvGrpSpPr/>
          <p:nvPr/>
        </p:nvGrpSpPr>
        <p:grpSpPr>
          <a:xfrm rot="0">
            <a:off x="2613025" y="6180455"/>
            <a:ext cx="9037320" cy="397510"/>
            <a:chOff x="4196" y="9931"/>
            <a:chExt cx="14232" cy="626"/>
          </a:xfrm>
        </p:grpSpPr>
        <p:sp>
          <p:nvSpPr>
            <p:cNvPr id="398" name="矩形 397"/>
            <p:cNvSpPr/>
            <p:nvPr/>
          </p:nvSpPr>
          <p:spPr>
            <a:xfrm>
              <a:off x="4196" y="9931"/>
              <a:ext cx="14233" cy="627"/>
            </a:xfrm>
            <a:prstGeom prst="rect">
              <a:avLst/>
            </a:prstGeom>
            <a:solidFill>
              <a:schemeClr val="bg1">
                <a:lumMod val="95000"/>
              </a:schemeClr>
            </a:solidFill>
            <a:ln w="28575">
              <a:solidFill>
                <a:schemeClr val="tx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0" name="文本框 399"/>
            <p:cNvSpPr txBox="1"/>
            <p:nvPr/>
          </p:nvSpPr>
          <p:spPr>
            <a:xfrm>
              <a:off x="4416" y="9976"/>
              <a:ext cx="2707" cy="537"/>
            </a:xfrm>
            <a:prstGeom prst="rect">
              <a:avLst/>
            </a:prstGeom>
            <a:noFill/>
          </p:spPr>
          <p:txBody>
            <a:bodyPr wrap="square" rtlCol="0" anchor="ctr" anchorCtr="0">
              <a:no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算力基础设施</a:t>
              </a:r>
              <a:r>
                <a:rPr lang="zh-CN" altLang="en-US" sz="1400" b="1">
                  <a:solidFill>
                    <a:schemeClr val="tx1">
                      <a:lumMod val="85000"/>
                      <a:lumOff val="15000"/>
                    </a:schemeClr>
                  </a:solidFill>
                  <a:latin typeface="微软雅黑" panose="020B0503020204020204" charset="-122"/>
                  <a:ea typeface="微软雅黑" panose="020B0503020204020204" charset="-122"/>
                </a:rPr>
                <a:t>层</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sp>
          <p:nvSpPr>
            <p:cNvPr id="407" name="矩形 406"/>
            <p:cNvSpPr/>
            <p:nvPr/>
          </p:nvSpPr>
          <p:spPr>
            <a:xfrm>
              <a:off x="7120" y="10008"/>
              <a:ext cx="3465" cy="473"/>
            </a:xfrm>
            <a:prstGeom prst="rect">
              <a:avLst/>
            </a:prstGeom>
            <a:solidFill>
              <a:schemeClr val="tx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ARM / X86 / C86</a:t>
              </a:r>
              <a:endParaRPr lang="en-US" altLang="zh-CN" sz="1000">
                <a:latin typeface="微软雅黑" panose="020B0503020204020204" charset="-122"/>
                <a:ea typeface="微软雅黑" panose="020B0503020204020204" charset="-122"/>
                <a:sym typeface="+mn-ea"/>
              </a:endParaRPr>
            </a:p>
          </p:txBody>
        </p:sp>
        <p:sp>
          <p:nvSpPr>
            <p:cNvPr id="408" name="矩形 407"/>
            <p:cNvSpPr/>
            <p:nvPr/>
          </p:nvSpPr>
          <p:spPr>
            <a:xfrm>
              <a:off x="10869" y="10008"/>
              <a:ext cx="3465" cy="473"/>
            </a:xfrm>
            <a:prstGeom prst="rect">
              <a:avLst/>
            </a:prstGeom>
            <a:solidFill>
              <a:schemeClr val="tx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NVIDIA / </a:t>
              </a:r>
              <a:r>
                <a:rPr lang="zh-CN" altLang="en-US" sz="1000">
                  <a:latin typeface="微软雅黑" panose="020B0503020204020204" charset="-122"/>
                  <a:ea typeface="微软雅黑" panose="020B0503020204020204" charset="-122"/>
                  <a:sym typeface="+mn-ea"/>
                </a:rPr>
                <a:t>昇腾</a:t>
              </a:r>
              <a:r>
                <a:rPr lang="en-US" altLang="zh-CN" sz="1000">
                  <a:latin typeface="微软雅黑" panose="020B0503020204020204" charset="-122"/>
                  <a:ea typeface="微软雅黑" panose="020B0503020204020204" charset="-122"/>
                  <a:sym typeface="+mn-ea"/>
                </a:rPr>
                <a:t> / </a:t>
              </a:r>
              <a:r>
                <a:rPr lang="zh-CN" altLang="en-US" sz="1000">
                  <a:latin typeface="微软雅黑" panose="020B0503020204020204" charset="-122"/>
                  <a:ea typeface="微软雅黑" panose="020B0503020204020204" charset="-122"/>
                  <a:sym typeface="+mn-ea"/>
                </a:rPr>
                <a:t>天数智芯</a:t>
              </a:r>
              <a:r>
                <a:rPr lang="en-US" altLang="zh-CN" sz="1000">
                  <a:latin typeface="微软雅黑" panose="020B0503020204020204" charset="-122"/>
                  <a:ea typeface="微软雅黑" panose="020B0503020204020204" charset="-122"/>
                  <a:sym typeface="+mn-ea"/>
                </a:rPr>
                <a:t> / …… </a:t>
              </a:r>
              <a:endParaRPr lang="en-US" altLang="zh-CN" sz="1000">
                <a:latin typeface="微软雅黑" panose="020B0503020204020204" charset="-122"/>
                <a:ea typeface="微软雅黑" panose="020B0503020204020204" charset="-122"/>
                <a:sym typeface="+mn-ea"/>
              </a:endParaRPr>
            </a:p>
          </p:txBody>
        </p:sp>
        <p:sp>
          <p:nvSpPr>
            <p:cNvPr id="409" name="矩形 408"/>
            <p:cNvSpPr/>
            <p:nvPr/>
          </p:nvSpPr>
          <p:spPr>
            <a:xfrm>
              <a:off x="14618" y="10008"/>
              <a:ext cx="3465" cy="473"/>
            </a:xfrm>
            <a:prstGeom prst="rect">
              <a:avLst/>
            </a:prstGeom>
            <a:solidFill>
              <a:schemeClr val="tx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IB / RoCE</a:t>
              </a:r>
              <a:endParaRPr lang="zh-CN" altLang="en-US" sz="1000">
                <a:latin typeface="微软雅黑" panose="020B0503020204020204" charset="-122"/>
                <a:ea typeface="微软雅黑" panose="020B0503020204020204" charset="-122"/>
                <a:sym typeface="+mn-ea"/>
              </a:endParaRPr>
            </a:p>
          </p:txBody>
        </p:sp>
      </p:grpSp>
      <p:sp>
        <p:nvSpPr>
          <p:cNvPr id="412" name="文本框 411"/>
          <p:cNvSpPr txBox="1"/>
          <p:nvPr/>
        </p:nvSpPr>
        <p:spPr>
          <a:xfrm>
            <a:off x="1979930" y="5217160"/>
            <a:ext cx="488950" cy="1168400"/>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cs typeface="微软雅黑" panose="020B0503020204020204" charset="-122"/>
              </a:rPr>
              <a:t>告警</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zh-CN" altLang="en-US" sz="1000">
                <a:latin typeface="微软雅黑" panose="020B0503020204020204" charset="-122"/>
                <a:ea typeface="微软雅黑" panose="020B0503020204020204" charset="-122"/>
                <a:cs typeface="微软雅黑" panose="020B0503020204020204" charset="-122"/>
              </a:rPr>
              <a:t>日志</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zh-CN" altLang="en-US" sz="1000">
                <a:latin typeface="微软雅黑" panose="020B0503020204020204" charset="-122"/>
                <a:ea typeface="微软雅黑" panose="020B0503020204020204" charset="-122"/>
                <a:cs typeface="微软雅黑" panose="020B0503020204020204" charset="-122"/>
              </a:rPr>
              <a:t>代码</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zh-CN" altLang="en-US" sz="1000">
                <a:latin typeface="微软雅黑" panose="020B0503020204020204" charset="-122"/>
                <a:ea typeface="微软雅黑" panose="020B0503020204020204" charset="-122"/>
                <a:cs typeface="微软雅黑" panose="020B0503020204020204" charset="-122"/>
              </a:rPr>
              <a:t>邮件</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zh-CN" altLang="en-US" sz="1000">
                <a:latin typeface="微软雅黑" panose="020B0503020204020204" charset="-122"/>
                <a:ea typeface="微软雅黑" panose="020B0503020204020204" charset="-122"/>
                <a:cs typeface="微软雅黑" panose="020B0503020204020204" charset="-122"/>
              </a:rPr>
              <a:t>情报</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zh-CN" altLang="en-US" sz="1000">
                <a:latin typeface="微软雅黑" panose="020B0503020204020204" charset="-122"/>
                <a:ea typeface="微软雅黑" panose="020B0503020204020204" charset="-122"/>
                <a:cs typeface="微软雅黑" panose="020B0503020204020204" charset="-122"/>
              </a:rPr>
              <a:t>资产</a:t>
            </a:r>
            <a:endParaRPr lang="zh-CN" altLang="en-US" sz="1000">
              <a:latin typeface="微软雅黑" panose="020B0503020204020204" charset="-122"/>
              <a:ea typeface="微软雅黑" panose="020B0503020204020204" charset="-122"/>
              <a:cs typeface="微软雅黑" panose="020B0503020204020204" charset="-122"/>
            </a:endParaRPr>
          </a:p>
          <a:p>
            <a:pPr algn="ctr"/>
            <a:r>
              <a:rPr lang="en-US" altLang="zh-CN" sz="1000">
                <a:latin typeface="微软雅黑" panose="020B0503020204020204" charset="-122"/>
                <a:ea typeface="微软雅黑" panose="020B0503020204020204" charset="-122"/>
                <a:cs typeface="微软雅黑" panose="020B0503020204020204" charset="-122"/>
              </a:rPr>
              <a:t>…</a:t>
            </a:r>
            <a:endParaRPr lang="en-US" altLang="zh-CN" sz="1000">
              <a:latin typeface="微软雅黑" panose="020B0503020204020204" charset="-122"/>
              <a:ea typeface="微软雅黑" panose="020B0503020204020204" charset="-122"/>
              <a:cs typeface="微软雅黑" panose="020B0503020204020204" charset="-122"/>
            </a:endParaRPr>
          </a:p>
        </p:txBody>
      </p:sp>
      <p:cxnSp>
        <p:nvCxnSpPr>
          <p:cNvPr id="414" name="直接箭头连接符 413"/>
          <p:cNvCxnSpPr/>
          <p:nvPr/>
        </p:nvCxnSpPr>
        <p:spPr>
          <a:xfrm>
            <a:off x="1774190" y="4476115"/>
            <a:ext cx="824865" cy="0"/>
          </a:xfrm>
          <a:prstGeom prst="straightConnector1">
            <a:avLst/>
          </a:prstGeom>
          <a:ln w="12700">
            <a:solidFill>
              <a:schemeClr val="accent6"/>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cxnSp>
        <p:nvCxnSpPr>
          <p:cNvPr id="415" name="直接箭头连接符 414"/>
          <p:cNvCxnSpPr/>
          <p:nvPr/>
        </p:nvCxnSpPr>
        <p:spPr>
          <a:xfrm>
            <a:off x="1774190" y="4846955"/>
            <a:ext cx="824865" cy="0"/>
          </a:xfrm>
          <a:prstGeom prst="straightConnector1">
            <a:avLst/>
          </a:prstGeom>
          <a:ln w="12700">
            <a:solidFill>
              <a:schemeClr val="accent6"/>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cxnSp>
        <p:nvCxnSpPr>
          <p:cNvPr id="416" name="直接箭头连接符 415"/>
          <p:cNvCxnSpPr/>
          <p:nvPr/>
        </p:nvCxnSpPr>
        <p:spPr>
          <a:xfrm>
            <a:off x="1774190" y="5207635"/>
            <a:ext cx="824865" cy="0"/>
          </a:xfrm>
          <a:prstGeom prst="straightConnector1">
            <a:avLst/>
          </a:prstGeom>
          <a:ln w="12700">
            <a:solidFill>
              <a:schemeClr val="accent6"/>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417" name="文本框 416"/>
          <p:cNvSpPr txBox="1"/>
          <p:nvPr/>
        </p:nvSpPr>
        <p:spPr>
          <a:xfrm>
            <a:off x="1849755" y="4585970"/>
            <a:ext cx="749300" cy="245110"/>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cs typeface="微软雅黑" panose="020B0503020204020204" charset="-122"/>
              </a:rPr>
              <a:t>对接赋能</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418" name="文本框 417"/>
          <p:cNvSpPr txBox="1"/>
          <p:nvPr/>
        </p:nvSpPr>
        <p:spPr>
          <a:xfrm>
            <a:off x="1849755" y="4210050"/>
            <a:ext cx="749300" cy="245110"/>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cs typeface="微软雅黑" panose="020B0503020204020204" charset="-122"/>
              </a:rPr>
              <a:t>调用</a:t>
            </a:r>
            <a:r>
              <a:rPr lang="zh-CN" altLang="en-US" sz="1000">
                <a:latin typeface="微软雅黑" panose="020B0503020204020204" charset="-122"/>
                <a:ea typeface="微软雅黑" panose="020B0503020204020204" charset="-122"/>
                <a:cs typeface="微软雅黑" panose="020B0503020204020204" charset="-122"/>
              </a:rPr>
              <a:t>融合</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420" name="文本框 419"/>
          <p:cNvSpPr txBox="1"/>
          <p:nvPr/>
        </p:nvSpPr>
        <p:spPr>
          <a:xfrm>
            <a:off x="1224280" y="3039745"/>
            <a:ext cx="924560" cy="245110"/>
          </a:xfrm>
          <a:prstGeom prst="rect">
            <a:avLst/>
          </a:prstGeom>
          <a:noFill/>
        </p:spPr>
        <p:txBody>
          <a:bodyPr wrap="square" rtlCol="0">
            <a:spAutoFit/>
          </a:bodyPr>
          <a:p>
            <a:pPr algn="l"/>
            <a:r>
              <a:rPr lang="zh-CN" altLang="en-US" sz="1000">
                <a:latin typeface="微软雅黑" panose="020B0503020204020204" charset="-122"/>
                <a:ea typeface="微软雅黑" panose="020B0503020204020204" charset="-122"/>
                <a:cs typeface="微软雅黑" panose="020B0503020204020204" charset="-122"/>
              </a:rPr>
              <a:t>调用</a:t>
            </a:r>
            <a:r>
              <a:rPr lang="zh-CN" altLang="en-US" sz="1000">
                <a:latin typeface="微软雅黑" panose="020B0503020204020204" charset="-122"/>
                <a:ea typeface="微软雅黑" panose="020B0503020204020204" charset="-122"/>
                <a:cs typeface="微软雅黑" panose="020B0503020204020204" charset="-122"/>
              </a:rPr>
              <a:t>融合</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22" name="矩形 21"/>
          <p:cNvSpPr/>
          <p:nvPr/>
        </p:nvSpPr>
        <p:spPr>
          <a:xfrm>
            <a:off x="2727325" y="4450080"/>
            <a:ext cx="8809990" cy="1567180"/>
          </a:xfrm>
          <a:prstGeom prst="rect">
            <a:avLst/>
          </a:prstGeom>
          <a:solidFill>
            <a:schemeClr val="accent1">
              <a:lumMod val="20000"/>
              <a:lumOff val="80000"/>
            </a:schemeClr>
          </a:solidFill>
          <a:ln>
            <a:solidFill>
              <a:srgbClr val="003592"/>
            </a:solid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algn="ctr"/>
            <a:endParaRPr lang="zh-CN" altLang="en-US" sz="1400" b="1">
              <a:solidFill>
                <a:srgbClr val="003592"/>
              </a:solidFill>
              <a:latin typeface="微软雅黑" panose="020B0503020204020204" charset="-122"/>
              <a:ea typeface="微软雅黑" panose="020B0503020204020204" charset="-122"/>
            </a:endParaRPr>
          </a:p>
        </p:txBody>
      </p:sp>
      <p:sp>
        <p:nvSpPr>
          <p:cNvPr id="251" name="文本框 250"/>
          <p:cNvSpPr txBox="1"/>
          <p:nvPr/>
        </p:nvSpPr>
        <p:spPr>
          <a:xfrm>
            <a:off x="2863850" y="4686300"/>
            <a:ext cx="462280" cy="1095375"/>
          </a:xfrm>
          <a:prstGeom prst="rect">
            <a:avLst/>
          </a:prstGeom>
          <a:noFill/>
        </p:spPr>
        <p:txBody>
          <a:bodyPr wrap="square" rtlCol="0" anchor="ctr" anchorCtr="0">
            <a:no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底座层</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sp>
        <p:nvSpPr>
          <p:cNvPr id="2" name="圆角矩形 1"/>
          <p:cNvSpPr/>
          <p:nvPr/>
        </p:nvSpPr>
        <p:spPr>
          <a:xfrm>
            <a:off x="6094730" y="5409565"/>
            <a:ext cx="5334635" cy="512445"/>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220" name="文本框 219"/>
          <p:cNvSpPr txBox="1"/>
          <p:nvPr/>
        </p:nvSpPr>
        <p:spPr>
          <a:xfrm>
            <a:off x="6065838" y="5435600"/>
            <a:ext cx="492125" cy="460375"/>
          </a:xfrm>
          <a:prstGeom prst="rect">
            <a:avLst/>
          </a:prstGeom>
          <a:noFill/>
        </p:spPr>
        <p:txBody>
          <a:bodyPr wrap="square" rtlCol="0">
            <a:spAutoFit/>
          </a:bodyPr>
          <a:p>
            <a:pPr algn="ctr"/>
            <a:r>
              <a:rPr lang="zh-CN" altLang="en-US" sz="1200" b="1">
                <a:solidFill>
                  <a:schemeClr val="tx1">
                    <a:lumMod val="85000"/>
                    <a:lumOff val="15000"/>
                  </a:schemeClr>
                </a:solidFill>
                <a:latin typeface="微软雅黑" panose="020B0503020204020204" charset="-122"/>
                <a:ea typeface="微软雅黑" panose="020B0503020204020204" charset="-122"/>
              </a:rPr>
              <a:t>推训</a:t>
            </a:r>
            <a:endParaRPr lang="zh-CN" altLang="en-US" sz="1200" b="1">
              <a:solidFill>
                <a:schemeClr val="tx1">
                  <a:lumMod val="85000"/>
                  <a:lumOff val="15000"/>
                </a:schemeClr>
              </a:solidFill>
              <a:latin typeface="微软雅黑" panose="020B0503020204020204" charset="-122"/>
              <a:ea typeface="微软雅黑" panose="020B0503020204020204" charset="-122"/>
            </a:endParaRPr>
          </a:p>
          <a:p>
            <a:pPr algn="ctr"/>
            <a:r>
              <a:rPr lang="zh-CN" altLang="en-US" sz="1200" b="1">
                <a:solidFill>
                  <a:schemeClr val="tx1">
                    <a:lumMod val="85000"/>
                    <a:lumOff val="15000"/>
                  </a:schemeClr>
                </a:solidFill>
                <a:latin typeface="微软雅黑" panose="020B0503020204020204" charset="-122"/>
                <a:ea typeface="微软雅黑" panose="020B0503020204020204" charset="-122"/>
              </a:rPr>
              <a:t>框架</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244" name="组合 243"/>
          <p:cNvGrpSpPr/>
          <p:nvPr/>
        </p:nvGrpSpPr>
        <p:grpSpPr>
          <a:xfrm rot="0">
            <a:off x="6536690" y="5515610"/>
            <a:ext cx="4812665" cy="300355"/>
            <a:chOff x="6125" y="9374"/>
            <a:chExt cx="9730" cy="506"/>
          </a:xfrm>
        </p:grpSpPr>
        <p:sp>
          <p:nvSpPr>
            <p:cNvPr id="6" name="矩形 5"/>
            <p:cNvSpPr/>
            <p:nvPr/>
          </p:nvSpPr>
          <p:spPr>
            <a:xfrm>
              <a:off x="15161" y="9374"/>
              <a:ext cx="69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a:t>
              </a:r>
              <a:endParaRPr lang="en-US" altLang="zh-CN" sz="1000">
                <a:latin typeface="微软雅黑" panose="020B0503020204020204" charset="-122"/>
                <a:ea typeface="微软雅黑" panose="020B0503020204020204" charset="-122"/>
                <a:sym typeface="+mn-ea"/>
              </a:endParaRPr>
            </a:p>
          </p:txBody>
        </p:sp>
        <p:sp>
          <p:nvSpPr>
            <p:cNvPr id="97" name="矩形 96"/>
            <p:cNvSpPr/>
            <p:nvPr/>
          </p:nvSpPr>
          <p:spPr>
            <a:xfrm>
              <a:off x="9137"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算力管理</a:t>
              </a:r>
              <a:endParaRPr lang="zh-CN" altLang="en-US" sz="1000">
                <a:latin typeface="微软雅黑" panose="020B0503020204020204" charset="-122"/>
                <a:ea typeface="微软雅黑" panose="020B0503020204020204" charset="-122"/>
                <a:sym typeface="+mn-ea"/>
              </a:endParaRPr>
            </a:p>
          </p:txBody>
        </p:sp>
        <p:sp>
          <p:nvSpPr>
            <p:cNvPr id="98" name="矩形 97"/>
            <p:cNvSpPr/>
            <p:nvPr/>
          </p:nvSpPr>
          <p:spPr>
            <a:xfrm>
              <a:off x="10643"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推训加速</a:t>
              </a:r>
              <a:endParaRPr lang="zh-CN" altLang="en-US" sz="1000">
                <a:latin typeface="微软雅黑" panose="020B0503020204020204" charset="-122"/>
                <a:ea typeface="微软雅黑" panose="020B0503020204020204" charset="-122"/>
                <a:sym typeface="+mn-ea"/>
              </a:endParaRPr>
            </a:p>
          </p:txBody>
        </p:sp>
        <p:sp>
          <p:nvSpPr>
            <p:cNvPr id="99" name="矩形 98"/>
            <p:cNvSpPr/>
            <p:nvPr/>
          </p:nvSpPr>
          <p:spPr>
            <a:xfrm>
              <a:off x="12149"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模型</a:t>
              </a:r>
              <a:r>
                <a:rPr lang="zh-CN" altLang="en-US" sz="1000">
                  <a:latin typeface="微软雅黑" panose="020B0503020204020204" charset="-122"/>
                  <a:ea typeface="微软雅黑" panose="020B0503020204020204" charset="-122"/>
                  <a:sym typeface="+mn-ea"/>
                </a:rPr>
                <a:t>评估</a:t>
              </a:r>
              <a:endParaRPr lang="zh-CN" altLang="en-US" sz="1000">
                <a:latin typeface="微软雅黑" panose="020B0503020204020204" charset="-122"/>
                <a:ea typeface="微软雅黑" panose="020B0503020204020204" charset="-122"/>
                <a:sym typeface="+mn-ea"/>
              </a:endParaRPr>
            </a:p>
          </p:txBody>
        </p:sp>
        <p:sp>
          <p:nvSpPr>
            <p:cNvPr id="100" name="矩形 99"/>
            <p:cNvSpPr/>
            <p:nvPr/>
          </p:nvSpPr>
          <p:spPr>
            <a:xfrm>
              <a:off x="13655"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安全</a:t>
              </a:r>
              <a:r>
                <a:rPr lang="zh-CN" altLang="en-US" sz="1000">
                  <a:latin typeface="微软雅黑" panose="020B0503020204020204" charset="-122"/>
                  <a:ea typeface="微软雅黑" panose="020B0503020204020204" charset="-122"/>
                  <a:sym typeface="+mn-ea"/>
                </a:rPr>
                <a:t>管理</a:t>
              </a:r>
              <a:endParaRPr lang="zh-CN" altLang="en-US" sz="1000">
                <a:latin typeface="微软雅黑" panose="020B0503020204020204" charset="-122"/>
                <a:ea typeface="微软雅黑" panose="020B0503020204020204" charset="-122"/>
                <a:sym typeface="+mn-ea"/>
              </a:endParaRPr>
            </a:p>
          </p:txBody>
        </p:sp>
        <p:sp>
          <p:nvSpPr>
            <p:cNvPr id="217" name="矩形 216"/>
            <p:cNvSpPr/>
            <p:nvPr/>
          </p:nvSpPr>
          <p:spPr>
            <a:xfrm>
              <a:off x="7631"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算子管理</a:t>
              </a:r>
              <a:endParaRPr lang="zh-CN" altLang="en-US" sz="1000">
                <a:latin typeface="微软雅黑" panose="020B0503020204020204" charset="-122"/>
                <a:ea typeface="微软雅黑" panose="020B0503020204020204" charset="-122"/>
                <a:sym typeface="+mn-ea"/>
              </a:endParaRPr>
            </a:p>
          </p:txBody>
        </p:sp>
        <p:sp>
          <p:nvSpPr>
            <p:cNvPr id="222" name="矩形 221"/>
            <p:cNvSpPr/>
            <p:nvPr/>
          </p:nvSpPr>
          <p:spPr>
            <a:xfrm>
              <a:off x="6125" y="9374"/>
              <a:ext cx="1414" cy="50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数据管理</a:t>
              </a:r>
              <a:endParaRPr lang="zh-CN" altLang="en-US" sz="1000">
                <a:latin typeface="微软雅黑" panose="020B0503020204020204" charset="-122"/>
                <a:ea typeface="微软雅黑" panose="020B0503020204020204" charset="-122"/>
                <a:sym typeface="+mn-ea"/>
              </a:endParaRPr>
            </a:p>
          </p:txBody>
        </p:sp>
      </p:grpSp>
      <p:sp>
        <p:nvSpPr>
          <p:cNvPr id="111" name="圆角矩形 110"/>
          <p:cNvSpPr/>
          <p:nvPr/>
        </p:nvSpPr>
        <p:spPr>
          <a:xfrm>
            <a:off x="6096000" y="4545965"/>
            <a:ext cx="5334635" cy="798195"/>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233" name="文本框 232"/>
          <p:cNvSpPr txBox="1"/>
          <p:nvPr/>
        </p:nvSpPr>
        <p:spPr>
          <a:xfrm>
            <a:off x="6063298" y="4622483"/>
            <a:ext cx="497205" cy="645160"/>
          </a:xfrm>
          <a:prstGeom prst="rect">
            <a:avLst/>
          </a:prstGeom>
          <a:noFill/>
        </p:spPr>
        <p:txBody>
          <a:bodyPr wrap="square" rtlCol="0">
            <a:spAutoFit/>
          </a:bodyPr>
          <a:p>
            <a:pPr algn="ctr"/>
            <a:r>
              <a:rPr lang="en-US" altLang="zh-CN" sz="1200" b="1">
                <a:solidFill>
                  <a:schemeClr val="tx1">
                    <a:lumMod val="85000"/>
                    <a:lumOff val="15000"/>
                  </a:schemeClr>
                </a:solidFill>
                <a:latin typeface="微软雅黑" panose="020B0503020204020204" charset="-122"/>
                <a:ea typeface="微软雅黑" panose="020B0503020204020204" charset="-122"/>
              </a:rPr>
              <a:t>AI</a:t>
            </a:r>
            <a:r>
              <a:rPr lang="zh-CN" altLang="en-US" sz="1200" b="1">
                <a:solidFill>
                  <a:schemeClr val="tx1">
                    <a:lumMod val="85000"/>
                    <a:lumOff val="15000"/>
                  </a:schemeClr>
                </a:solidFill>
                <a:latin typeface="微软雅黑" panose="020B0503020204020204" charset="-122"/>
                <a:ea typeface="微软雅黑" panose="020B0503020204020204" charset="-122"/>
              </a:rPr>
              <a:t>开发</a:t>
            </a:r>
            <a:r>
              <a:rPr lang="zh-CN" altLang="en-US" sz="1200" b="1">
                <a:solidFill>
                  <a:schemeClr val="tx1">
                    <a:lumMod val="85000"/>
                    <a:lumOff val="15000"/>
                  </a:schemeClr>
                </a:solidFill>
                <a:latin typeface="微软雅黑" panose="020B0503020204020204" charset="-122"/>
                <a:ea typeface="微软雅黑" panose="020B0503020204020204" charset="-122"/>
              </a:rPr>
              <a:t>框架</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138" name="矩形 137"/>
          <p:cNvSpPr/>
          <p:nvPr/>
        </p:nvSpPr>
        <p:spPr>
          <a:xfrm>
            <a:off x="11005185" y="4613275"/>
            <a:ext cx="343535" cy="664210"/>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a:t>
            </a:r>
            <a:endParaRPr lang="en-US" altLang="zh-CN" sz="1000">
              <a:latin typeface="微软雅黑" panose="020B0503020204020204" charset="-122"/>
              <a:ea typeface="微软雅黑" panose="020B0503020204020204" charset="-122"/>
              <a:sym typeface="+mn-ea"/>
            </a:endParaRPr>
          </a:p>
        </p:txBody>
      </p:sp>
      <p:sp>
        <p:nvSpPr>
          <p:cNvPr id="9" name="矩形 8"/>
          <p:cNvSpPr/>
          <p:nvPr/>
        </p:nvSpPr>
        <p:spPr>
          <a:xfrm>
            <a:off x="6538595" y="4977130"/>
            <a:ext cx="836930"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工作流</a:t>
            </a:r>
            <a:r>
              <a:rPr lang="zh-CN" altLang="en-US" sz="1000">
                <a:latin typeface="微软雅黑" panose="020B0503020204020204" charset="-122"/>
                <a:ea typeface="微软雅黑" panose="020B0503020204020204" charset="-122"/>
                <a:sym typeface="+mn-ea"/>
              </a:rPr>
              <a:t>编排</a:t>
            </a:r>
            <a:endParaRPr lang="zh-CN" altLang="en-US" sz="1000">
              <a:latin typeface="微软雅黑" panose="020B0503020204020204" charset="-122"/>
              <a:ea typeface="微软雅黑" panose="020B0503020204020204" charset="-122"/>
              <a:sym typeface="+mn-ea"/>
            </a:endParaRPr>
          </a:p>
        </p:txBody>
      </p:sp>
      <p:sp>
        <p:nvSpPr>
          <p:cNvPr id="10" name="矩形 9"/>
          <p:cNvSpPr/>
          <p:nvPr/>
        </p:nvSpPr>
        <p:spPr>
          <a:xfrm>
            <a:off x="7418070" y="4977130"/>
            <a:ext cx="836930"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知识库</a:t>
            </a:r>
            <a:r>
              <a:rPr lang="zh-CN" altLang="en-US" sz="1000">
                <a:latin typeface="微软雅黑" panose="020B0503020204020204" charset="-122"/>
                <a:ea typeface="微软雅黑" panose="020B0503020204020204" charset="-122"/>
                <a:sym typeface="+mn-ea"/>
              </a:rPr>
              <a:t>管理</a:t>
            </a:r>
            <a:endParaRPr lang="zh-CN" altLang="en-US" sz="1000">
              <a:latin typeface="微软雅黑" panose="020B0503020204020204" charset="-122"/>
              <a:ea typeface="微软雅黑" panose="020B0503020204020204" charset="-122"/>
              <a:sym typeface="+mn-ea"/>
            </a:endParaRPr>
          </a:p>
        </p:txBody>
      </p:sp>
      <p:sp>
        <p:nvSpPr>
          <p:cNvPr id="11" name="矩形 10"/>
          <p:cNvSpPr/>
          <p:nvPr/>
        </p:nvSpPr>
        <p:spPr>
          <a:xfrm>
            <a:off x="8298180" y="4977130"/>
            <a:ext cx="1044575"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工具插件管理</a:t>
            </a:r>
            <a:endParaRPr lang="zh-CN" altLang="en-US" sz="1000">
              <a:latin typeface="微软雅黑" panose="020B0503020204020204" charset="-122"/>
              <a:ea typeface="微软雅黑" panose="020B0503020204020204" charset="-122"/>
              <a:sym typeface="+mn-ea"/>
            </a:endParaRPr>
          </a:p>
        </p:txBody>
      </p:sp>
      <p:sp>
        <p:nvSpPr>
          <p:cNvPr id="12" name="矩形 11"/>
          <p:cNvSpPr/>
          <p:nvPr/>
        </p:nvSpPr>
        <p:spPr>
          <a:xfrm>
            <a:off x="9385300" y="4977130"/>
            <a:ext cx="836930"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提示</a:t>
            </a:r>
            <a:r>
              <a:rPr lang="zh-CN" altLang="en-US" sz="1000">
                <a:latin typeface="微软雅黑" panose="020B0503020204020204" charset="-122"/>
                <a:ea typeface="微软雅黑" panose="020B0503020204020204" charset="-122"/>
                <a:sym typeface="+mn-ea"/>
              </a:rPr>
              <a:t>词管理</a:t>
            </a:r>
            <a:endParaRPr lang="zh-CN" altLang="en-US" sz="1000">
              <a:latin typeface="微软雅黑" panose="020B0503020204020204" charset="-122"/>
              <a:ea typeface="微软雅黑" panose="020B0503020204020204" charset="-122"/>
              <a:sym typeface="+mn-ea"/>
            </a:endParaRPr>
          </a:p>
        </p:txBody>
      </p:sp>
      <p:sp>
        <p:nvSpPr>
          <p:cNvPr id="229" name="矩形 228"/>
          <p:cNvSpPr/>
          <p:nvPr/>
        </p:nvSpPr>
        <p:spPr>
          <a:xfrm>
            <a:off x="10265410" y="4612640"/>
            <a:ext cx="695325" cy="66484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模型</a:t>
            </a:r>
            <a:r>
              <a:rPr lang="zh-CN" altLang="en-US" sz="1000">
                <a:latin typeface="微软雅黑" panose="020B0503020204020204" charset="-122"/>
                <a:ea typeface="微软雅黑" panose="020B0503020204020204" charset="-122"/>
                <a:sym typeface="+mn-ea"/>
              </a:rPr>
              <a:t>仓库</a:t>
            </a:r>
            <a:endParaRPr lang="zh-CN" altLang="en-US" sz="1000">
              <a:latin typeface="微软雅黑" panose="020B0503020204020204" charset="-122"/>
              <a:ea typeface="微软雅黑" panose="020B0503020204020204" charset="-122"/>
              <a:sym typeface="+mn-ea"/>
            </a:endParaRPr>
          </a:p>
        </p:txBody>
      </p:sp>
      <p:sp>
        <p:nvSpPr>
          <p:cNvPr id="231" name="矩形 230"/>
          <p:cNvSpPr/>
          <p:nvPr/>
        </p:nvSpPr>
        <p:spPr>
          <a:xfrm>
            <a:off x="9385300" y="4613275"/>
            <a:ext cx="830580"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en-US" altLang="zh-CN" sz="1000">
                <a:latin typeface="微软雅黑" panose="020B0503020204020204" charset="-122"/>
                <a:ea typeface="微软雅黑" panose="020B0503020204020204" charset="-122"/>
                <a:sym typeface="+mn-ea"/>
              </a:rPr>
              <a:t>API</a:t>
            </a:r>
            <a:r>
              <a:rPr lang="zh-CN" altLang="en-US" sz="1000">
                <a:latin typeface="微软雅黑" panose="020B0503020204020204" charset="-122"/>
                <a:ea typeface="微软雅黑" panose="020B0503020204020204" charset="-122"/>
                <a:sym typeface="+mn-ea"/>
              </a:rPr>
              <a:t>服务</a:t>
            </a:r>
            <a:endParaRPr lang="zh-CN" altLang="en-US" sz="1000">
              <a:latin typeface="微软雅黑" panose="020B0503020204020204" charset="-122"/>
              <a:ea typeface="微软雅黑" panose="020B0503020204020204" charset="-122"/>
              <a:sym typeface="+mn-ea"/>
            </a:endParaRPr>
          </a:p>
        </p:txBody>
      </p:sp>
      <p:sp>
        <p:nvSpPr>
          <p:cNvPr id="245" name="矩形 244"/>
          <p:cNvSpPr/>
          <p:nvPr/>
        </p:nvSpPr>
        <p:spPr>
          <a:xfrm>
            <a:off x="6536690" y="4613275"/>
            <a:ext cx="2806065" cy="300355"/>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无代码</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低代码开发</a:t>
            </a:r>
            <a:r>
              <a:rPr lang="zh-CN" altLang="en-US" sz="1000">
                <a:latin typeface="微软雅黑" panose="020B0503020204020204" charset="-122"/>
                <a:ea typeface="微软雅黑" panose="020B0503020204020204" charset="-122"/>
                <a:sym typeface="+mn-ea"/>
              </a:rPr>
              <a:t>环境</a:t>
            </a:r>
            <a:endParaRPr lang="zh-CN" altLang="en-US" sz="1000">
              <a:latin typeface="微软雅黑" panose="020B0503020204020204" charset="-122"/>
              <a:ea typeface="微软雅黑" panose="020B0503020204020204" charset="-122"/>
              <a:sym typeface="+mn-ea"/>
            </a:endParaRPr>
          </a:p>
        </p:txBody>
      </p:sp>
      <p:grpSp>
        <p:nvGrpSpPr>
          <p:cNvPr id="69" name="组合 68"/>
          <p:cNvGrpSpPr/>
          <p:nvPr/>
        </p:nvGrpSpPr>
        <p:grpSpPr>
          <a:xfrm rot="0">
            <a:off x="3438525" y="4545330"/>
            <a:ext cx="1259840" cy="1376680"/>
            <a:chOff x="5496" y="7361"/>
            <a:chExt cx="1984" cy="2168"/>
          </a:xfrm>
        </p:grpSpPr>
        <p:sp>
          <p:nvSpPr>
            <p:cNvPr id="37" name="圆角矩形 36"/>
            <p:cNvSpPr/>
            <p:nvPr/>
          </p:nvSpPr>
          <p:spPr>
            <a:xfrm>
              <a:off x="5496" y="7361"/>
              <a:ext cx="1984" cy="2168"/>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46" name="文本框 45"/>
            <p:cNvSpPr txBox="1"/>
            <p:nvPr/>
          </p:nvSpPr>
          <p:spPr>
            <a:xfrm>
              <a:off x="5552" y="7501"/>
              <a:ext cx="400" cy="1888"/>
            </a:xfrm>
            <a:prstGeom prst="rect">
              <a:avLst/>
            </a:prstGeom>
            <a:noFill/>
          </p:spPr>
          <p:txBody>
            <a:bodyPr wrap="square" rtlCol="0">
              <a:spAutoFit/>
            </a:bodyPr>
            <a:p>
              <a:pPr algn="ctr"/>
              <a:r>
                <a:rPr lang="zh-CN" altLang="en-US" sz="1200" b="1">
                  <a:solidFill>
                    <a:schemeClr val="tx1">
                      <a:lumMod val="85000"/>
                      <a:lumOff val="15000"/>
                    </a:schemeClr>
                  </a:solidFill>
                  <a:latin typeface="微软雅黑" panose="020B0503020204020204" charset="-122"/>
                  <a:ea typeface="微软雅黑" panose="020B0503020204020204" charset="-122"/>
                </a:rPr>
                <a:t>数据接入</a:t>
              </a:r>
              <a:r>
                <a:rPr lang="zh-CN" altLang="en-US" sz="1200" b="1">
                  <a:solidFill>
                    <a:schemeClr val="tx1">
                      <a:lumMod val="85000"/>
                      <a:lumOff val="15000"/>
                    </a:schemeClr>
                  </a:solidFill>
                  <a:latin typeface="微软雅黑" panose="020B0503020204020204" charset="-122"/>
                  <a:ea typeface="微软雅黑" panose="020B0503020204020204" charset="-122"/>
                </a:rPr>
                <a:t>框架</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49" name="组合 48"/>
            <p:cNvGrpSpPr/>
            <p:nvPr/>
          </p:nvGrpSpPr>
          <p:grpSpPr>
            <a:xfrm>
              <a:off x="6022" y="7498"/>
              <a:ext cx="1324" cy="1894"/>
              <a:chOff x="5870" y="7468"/>
              <a:chExt cx="1422" cy="1894"/>
            </a:xfrm>
          </p:grpSpPr>
          <p:sp>
            <p:nvSpPr>
              <p:cNvPr id="42" name="矩形 41"/>
              <p:cNvSpPr/>
              <p:nvPr/>
            </p:nvSpPr>
            <p:spPr>
              <a:xfrm>
                <a:off x="5870" y="7468"/>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三方</a:t>
                </a:r>
                <a:r>
                  <a:rPr lang="zh-CN" altLang="en-US" sz="1000">
                    <a:latin typeface="微软雅黑" panose="020B0503020204020204" charset="-122"/>
                    <a:ea typeface="微软雅黑" panose="020B0503020204020204" charset="-122"/>
                    <a:sym typeface="+mn-ea"/>
                  </a:rPr>
                  <a:t>接入</a:t>
                </a:r>
                <a:endParaRPr lang="zh-CN" altLang="en-US" sz="1000">
                  <a:latin typeface="微软雅黑" panose="020B0503020204020204" charset="-122"/>
                  <a:ea typeface="微软雅黑" panose="020B0503020204020204" charset="-122"/>
                  <a:sym typeface="+mn-ea"/>
                </a:endParaRPr>
              </a:p>
            </p:txBody>
          </p:sp>
          <p:sp>
            <p:nvSpPr>
              <p:cNvPr id="43" name="矩形 42"/>
              <p:cNvSpPr/>
              <p:nvPr/>
            </p:nvSpPr>
            <p:spPr>
              <a:xfrm>
                <a:off x="5870" y="7952"/>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数据</a:t>
                </a:r>
                <a:r>
                  <a:rPr lang="zh-CN" altLang="en-US" sz="1000">
                    <a:latin typeface="微软雅黑" panose="020B0503020204020204" charset="-122"/>
                    <a:ea typeface="微软雅黑" panose="020B0503020204020204" charset="-122"/>
                    <a:sym typeface="+mn-ea"/>
                  </a:rPr>
                  <a:t>清洗</a:t>
                </a:r>
                <a:endParaRPr lang="zh-CN" altLang="en-US" sz="1000">
                  <a:latin typeface="微软雅黑" panose="020B0503020204020204" charset="-122"/>
                  <a:ea typeface="微软雅黑" panose="020B0503020204020204" charset="-122"/>
                  <a:sym typeface="+mn-ea"/>
                </a:endParaRPr>
              </a:p>
            </p:txBody>
          </p:sp>
          <p:sp>
            <p:nvSpPr>
              <p:cNvPr id="44" name="矩形 43"/>
              <p:cNvSpPr/>
              <p:nvPr/>
            </p:nvSpPr>
            <p:spPr>
              <a:xfrm>
                <a:off x="5870" y="8436"/>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数据</a:t>
                </a:r>
                <a:r>
                  <a:rPr lang="zh-CN" altLang="en-US" sz="1000">
                    <a:latin typeface="微软雅黑" panose="020B0503020204020204" charset="-122"/>
                    <a:ea typeface="微软雅黑" panose="020B0503020204020204" charset="-122"/>
                    <a:sym typeface="+mn-ea"/>
                  </a:rPr>
                  <a:t>富化</a:t>
                </a:r>
                <a:endParaRPr lang="zh-CN" altLang="en-US" sz="1000">
                  <a:latin typeface="微软雅黑" panose="020B0503020204020204" charset="-122"/>
                  <a:ea typeface="微软雅黑" panose="020B0503020204020204" charset="-122"/>
                  <a:sym typeface="+mn-ea"/>
                </a:endParaRPr>
              </a:p>
            </p:txBody>
          </p:sp>
          <p:sp>
            <p:nvSpPr>
              <p:cNvPr id="48" name="矩形 47"/>
              <p:cNvSpPr/>
              <p:nvPr/>
            </p:nvSpPr>
            <p:spPr>
              <a:xfrm>
                <a:off x="5870" y="8920"/>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标准化</a:t>
                </a:r>
                <a:r>
                  <a:rPr lang="zh-CN" altLang="en-US" sz="1000">
                    <a:latin typeface="微软雅黑" panose="020B0503020204020204" charset="-122"/>
                    <a:ea typeface="微软雅黑" panose="020B0503020204020204" charset="-122"/>
                    <a:sym typeface="+mn-ea"/>
                  </a:rPr>
                  <a:t>转换</a:t>
                </a:r>
                <a:endParaRPr lang="zh-CN" altLang="en-US" sz="1000">
                  <a:latin typeface="微软雅黑" panose="020B0503020204020204" charset="-122"/>
                  <a:ea typeface="微软雅黑" panose="020B0503020204020204" charset="-122"/>
                  <a:sym typeface="+mn-ea"/>
                </a:endParaRPr>
              </a:p>
            </p:txBody>
          </p:sp>
        </p:grpSp>
      </p:grpSp>
      <p:grpSp>
        <p:nvGrpSpPr>
          <p:cNvPr id="77" name="组合 76"/>
          <p:cNvGrpSpPr/>
          <p:nvPr/>
        </p:nvGrpSpPr>
        <p:grpSpPr>
          <a:xfrm rot="0">
            <a:off x="2727325" y="2687320"/>
            <a:ext cx="8809990" cy="1678940"/>
            <a:chOff x="4376" y="4426"/>
            <a:chExt cx="13874" cy="2644"/>
          </a:xfrm>
        </p:grpSpPr>
        <p:sp>
          <p:nvSpPr>
            <p:cNvPr id="188" name="矩形 187"/>
            <p:cNvSpPr/>
            <p:nvPr/>
          </p:nvSpPr>
          <p:spPr>
            <a:xfrm>
              <a:off x="4376" y="4426"/>
              <a:ext cx="13874" cy="2644"/>
            </a:xfrm>
            <a:prstGeom prst="rect">
              <a:avLst/>
            </a:prstGeom>
            <a:solidFill>
              <a:schemeClr val="accent1">
                <a:lumMod val="20000"/>
                <a:lumOff val="80000"/>
              </a:schemeClr>
            </a:solidFill>
            <a:ln>
              <a:solidFill>
                <a:srgbClr val="003592"/>
              </a:solid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algn="ctr"/>
              <a:endParaRPr lang="zh-CN" altLang="en-US" sz="1400" b="1">
                <a:solidFill>
                  <a:srgbClr val="003592"/>
                </a:solidFill>
                <a:latin typeface="微软雅黑" panose="020B0503020204020204" charset="-122"/>
                <a:ea typeface="微软雅黑" panose="020B0503020204020204" charset="-122"/>
              </a:endParaRPr>
            </a:p>
          </p:txBody>
        </p:sp>
        <p:sp>
          <p:nvSpPr>
            <p:cNvPr id="252" name="文本框 251"/>
            <p:cNvSpPr txBox="1"/>
            <p:nvPr/>
          </p:nvSpPr>
          <p:spPr>
            <a:xfrm>
              <a:off x="4592" y="4886"/>
              <a:ext cx="728" cy="1725"/>
            </a:xfrm>
            <a:prstGeom prst="rect">
              <a:avLst/>
            </a:prstGeom>
            <a:noFill/>
          </p:spPr>
          <p:txBody>
            <a:bodyPr wrap="square" rtlCol="0" anchor="ctr" anchorCtr="0">
              <a:no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模型层</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grpSp>
          <p:nvGrpSpPr>
            <p:cNvPr id="66" name="组合 65"/>
            <p:cNvGrpSpPr/>
            <p:nvPr/>
          </p:nvGrpSpPr>
          <p:grpSpPr>
            <a:xfrm rot="0">
              <a:off x="15792" y="4582"/>
              <a:ext cx="2290" cy="2332"/>
              <a:chOff x="15641" y="3339"/>
              <a:chExt cx="2438" cy="2120"/>
            </a:xfrm>
          </p:grpSpPr>
          <p:sp>
            <p:nvSpPr>
              <p:cNvPr id="21" name="圆角矩形 20"/>
              <p:cNvSpPr/>
              <p:nvPr/>
            </p:nvSpPr>
            <p:spPr>
              <a:xfrm>
                <a:off x="15641" y="3339"/>
                <a:ext cx="2438" cy="2120"/>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r>
                  <a:rPr lang="zh-CN" altLang="en-US" sz="1200" b="1">
                    <a:solidFill>
                      <a:schemeClr val="tx1">
                        <a:lumMod val="85000"/>
                        <a:lumOff val="15000"/>
                      </a:schemeClr>
                    </a:solidFill>
                    <a:latin typeface="微软雅黑" panose="020B0503020204020204" charset="-122"/>
                    <a:ea typeface="微软雅黑" panose="020B0503020204020204" charset="-122"/>
                  </a:rPr>
                  <a:t>客制化</a:t>
                </a:r>
                <a:r>
                  <a:rPr lang="zh-CN" altLang="en-US" sz="1200" b="1">
                    <a:solidFill>
                      <a:schemeClr val="tx1">
                        <a:lumMod val="85000"/>
                        <a:lumOff val="15000"/>
                      </a:schemeClr>
                    </a:solidFill>
                    <a:latin typeface="微软雅黑" panose="020B0503020204020204" charset="-122"/>
                    <a:ea typeface="微软雅黑" panose="020B0503020204020204" charset="-122"/>
                  </a:rPr>
                  <a:t>安全模型</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187" name="组合 186"/>
              <p:cNvGrpSpPr/>
              <p:nvPr/>
            </p:nvGrpSpPr>
            <p:grpSpPr>
              <a:xfrm rot="0">
                <a:off x="15796" y="3823"/>
                <a:ext cx="2128" cy="1544"/>
                <a:chOff x="13356" y="2289"/>
                <a:chExt cx="2780" cy="1250"/>
              </a:xfrm>
            </p:grpSpPr>
            <p:sp>
              <p:nvSpPr>
                <p:cNvPr id="23" name="矩形 22"/>
                <p:cNvSpPr/>
                <p:nvPr/>
              </p:nvSpPr>
              <p:spPr>
                <a:xfrm>
                  <a:off x="13356" y="2289"/>
                  <a:ext cx="871" cy="1251"/>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a:t>
                  </a:r>
                  <a:r>
                    <a:rPr lang="zh-CN" altLang="en-US" sz="1000">
                      <a:latin typeface="微软雅黑" panose="020B0503020204020204" charset="-122"/>
                      <a:ea typeface="微软雅黑" panose="020B0503020204020204" charset="-122"/>
                      <a:sym typeface="+mn-ea"/>
                    </a:rPr>
                    <a:t>模型</a:t>
                  </a:r>
                  <a:endParaRPr lang="zh-CN" altLang="en-US" sz="1000">
                    <a:latin typeface="微软雅黑" panose="020B0503020204020204" charset="-122"/>
                    <a:ea typeface="微软雅黑" panose="020B0503020204020204" charset="-122"/>
                    <a:sym typeface="+mn-ea"/>
                  </a:endParaRPr>
                </a:p>
              </p:txBody>
            </p:sp>
            <p:sp>
              <p:nvSpPr>
                <p:cNvPr id="185" name="矩形 184"/>
                <p:cNvSpPr/>
                <p:nvPr/>
              </p:nvSpPr>
              <p:spPr>
                <a:xfrm>
                  <a:off x="14311" y="2289"/>
                  <a:ext cx="871" cy="1251"/>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a:t>
                  </a:r>
                  <a:r>
                    <a:rPr lang="zh-CN" altLang="en-US" sz="1000">
                      <a:latin typeface="微软雅黑" panose="020B0503020204020204" charset="-122"/>
                      <a:ea typeface="微软雅黑" panose="020B0503020204020204" charset="-122"/>
                      <a:sym typeface="+mn-ea"/>
                    </a:rPr>
                    <a:t>模型</a:t>
                  </a:r>
                  <a:endParaRPr lang="zh-CN" altLang="en-US" sz="1000">
                    <a:latin typeface="微软雅黑" panose="020B0503020204020204" charset="-122"/>
                    <a:ea typeface="微软雅黑" panose="020B0503020204020204" charset="-122"/>
                    <a:sym typeface="+mn-ea"/>
                  </a:endParaRPr>
                </a:p>
              </p:txBody>
            </p:sp>
            <p:sp>
              <p:nvSpPr>
                <p:cNvPr id="186" name="矩形 185"/>
                <p:cNvSpPr/>
                <p:nvPr/>
              </p:nvSpPr>
              <p:spPr>
                <a:xfrm>
                  <a:off x="15266" y="2289"/>
                  <a:ext cx="871" cy="1251"/>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客制</a:t>
                  </a:r>
                  <a:r>
                    <a:rPr lang="zh-CN" altLang="en-US" sz="1000">
                      <a:latin typeface="微软雅黑" panose="020B0503020204020204" charset="-122"/>
                      <a:ea typeface="微软雅黑" panose="020B0503020204020204" charset="-122"/>
                      <a:sym typeface="+mn-ea"/>
                    </a:rPr>
                    <a:t>模型</a:t>
                  </a:r>
                  <a:endParaRPr lang="zh-CN" altLang="en-US" sz="1000">
                    <a:latin typeface="微软雅黑" panose="020B0503020204020204" charset="-122"/>
                    <a:ea typeface="微软雅黑" panose="020B0503020204020204" charset="-122"/>
                    <a:sym typeface="+mn-ea"/>
                  </a:endParaRPr>
                </a:p>
              </p:txBody>
            </p:sp>
          </p:grpSp>
        </p:grpSp>
        <p:grpSp>
          <p:nvGrpSpPr>
            <p:cNvPr id="73" name="组合 72"/>
            <p:cNvGrpSpPr/>
            <p:nvPr/>
          </p:nvGrpSpPr>
          <p:grpSpPr>
            <a:xfrm>
              <a:off x="5496" y="4581"/>
              <a:ext cx="10188" cy="2335"/>
              <a:chOff x="5496" y="4600"/>
              <a:chExt cx="10188" cy="2335"/>
            </a:xfrm>
          </p:grpSpPr>
          <p:sp>
            <p:nvSpPr>
              <p:cNvPr id="13" name="圆角矩形 12"/>
              <p:cNvSpPr/>
              <p:nvPr/>
            </p:nvSpPr>
            <p:spPr>
              <a:xfrm>
                <a:off x="5496" y="4600"/>
                <a:ext cx="10188" cy="2335"/>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r>
                  <a:rPr lang="zh-CN" altLang="en-US" sz="1200" b="1">
                    <a:solidFill>
                      <a:schemeClr val="tx1">
                        <a:lumMod val="85000"/>
                        <a:lumOff val="15000"/>
                      </a:schemeClr>
                    </a:solidFill>
                    <a:latin typeface="微软雅黑" panose="020B0503020204020204" charset="-122"/>
                    <a:ea typeface="微软雅黑" panose="020B0503020204020204" charset="-122"/>
                  </a:rPr>
                  <a:t>安全大模型</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14" name="矩形 13"/>
              <p:cNvSpPr/>
              <p:nvPr/>
            </p:nvSpPr>
            <p:spPr>
              <a:xfrm>
                <a:off x="5675"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indent="0" algn="ctr" fontAlgn="auto">
                  <a:lnSpc>
                    <a:spcPct val="100000"/>
                  </a:lnSpc>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安全运营</a:t>
                </a:r>
                <a:endParaRPr lang="zh-CN" altLang="en-US" sz="1000">
                  <a:latin typeface="微软雅黑" panose="020B0503020204020204" charset="-122"/>
                  <a:ea typeface="微软雅黑" panose="020B0503020204020204" charset="-122"/>
                  <a:sym typeface="+mn-ea"/>
                </a:endParaRPr>
              </a:p>
              <a:p>
                <a:pPr lvl="0" indent="0" algn="ctr" fontAlgn="auto">
                  <a:lnSpc>
                    <a:spcPct val="100000"/>
                  </a:lnSpc>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16" name="矩形 15"/>
              <p:cNvSpPr/>
              <p:nvPr/>
            </p:nvSpPr>
            <p:spPr>
              <a:xfrm>
                <a:off x="7232"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流量检测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17" name="矩形 16"/>
              <p:cNvSpPr/>
              <p:nvPr/>
            </p:nvSpPr>
            <p:spPr>
              <a:xfrm>
                <a:off x="8791"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钓鱼检测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18" name="矩形 17"/>
              <p:cNvSpPr/>
              <p:nvPr/>
            </p:nvSpPr>
            <p:spPr>
              <a:xfrm>
                <a:off x="10349"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数据安全</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19" name="矩形 18"/>
              <p:cNvSpPr/>
              <p:nvPr/>
            </p:nvSpPr>
            <p:spPr>
              <a:xfrm>
                <a:off x="13465"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终端</a:t>
                </a:r>
                <a:r>
                  <a:rPr lang="zh-CN" altLang="en-US" sz="1000">
                    <a:latin typeface="微软雅黑" panose="020B0503020204020204" charset="-122"/>
                    <a:ea typeface="微软雅黑" panose="020B0503020204020204" charset="-122"/>
                    <a:sym typeface="+mn-ea"/>
                  </a:rPr>
                  <a:t>检测</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20" name="矩形 19"/>
              <p:cNvSpPr/>
              <p:nvPr/>
            </p:nvSpPr>
            <p:spPr>
              <a:xfrm>
                <a:off x="11907" y="5135"/>
                <a:ext cx="1479" cy="786"/>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零信任</a:t>
                </a:r>
                <a:endParaRPr lang="zh-CN" altLang="en-US" sz="1000">
                  <a:latin typeface="微软雅黑" panose="020B0503020204020204" charset="-122"/>
                  <a:ea typeface="微软雅黑" panose="020B0503020204020204" charset="-122"/>
                  <a:sym typeface="+mn-ea"/>
                </a:endParaRPr>
              </a:p>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大模型</a:t>
                </a:r>
                <a:endParaRPr lang="zh-CN" altLang="en-US" sz="1000">
                  <a:latin typeface="微软雅黑" panose="020B0503020204020204" charset="-122"/>
                  <a:ea typeface="微软雅黑" panose="020B0503020204020204" charset="-122"/>
                  <a:sym typeface="+mn-ea"/>
                </a:endParaRPr>
              </a:p>
            </p:txBody>
          </p:sp>
          <p:sp>
            <p:nvSpPr>
              <p:cNvPr id="169" name="矩形 168"/>
              <p:cNvSpPr/>
              <p:nvPr/>
            </p:nvSpPr>
            <p:spPr>
              <a:xfrm>
                <a:off x="15024" y="5135"/>
                <a:ext cx="482" cy="788"/>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r>
                  <a:rPr lang="zh-CN" altLang="en-US" sz="1000">
                    <a:latin typeface="微软雅黑" panose="020B0503020204020204" charset="-122"/>
                    <a:ea typeface="微软雅黑" panose="020B0503020204020204" charset="-122"/>
                    <a:sym typeface="+mn-ea"/>
                  </a:rPr>
                  <a:t>…</a:t>
                </a:r>
                <a:endParaRPr lang="zh-CN" altLang="en-US" sz="1000">
                  <a:latin typeface="微软雅黑" panose="020B0503020204020204" charset="-122"/>
                  <a:ea typeface="微软雅黑" panose="020B0503020204020204" charset="-122"/>
                  <a:sym typeface="+mn-ea"/>
                </a:endParaRPr>
              </a:p>
            </p:txBody>
          </p:sp>
          <p:pic>
            <p:nvPicPr>
              <p:cNvPr id="253" name="图像" descr="图像"/>
              <p:cNvPicPr/>
              <p:nvPr>
                <p:custDataLst>
                  <p:tags r:id="rId2"/>
                </p:custDataLst>
              </p:nvPr>
            </p:nvPicPr>
            <p:blipFill>
              <a:blip r:embed="rId3"/>
              <a:stretch>
                <a:fillRect/>
              </a:stretch>
            </p:blipFill>
            <p:spPr>
              <a:xfrm>
                <a:off x="11694" y="4688"/>
                <a:ext cx="312" cy="312"/>
              </a:xfrm>
              <a:prstGeom prst="rect">
                <a:avLst/>
              </a:prstGeom>
              <a:ln w="12700">
                <a:miter lim="400000"/>
                <a:headEnd/>
                <a:tailEnd/>
              </a:ln>
            </p:spPr>
          </p:pic>
          <p:sp>
            <p:nvSpPr>
              <p:cNvPr id="168" name="矩形 167"/>
              <p:cNvSpPr/>
              <p:nvPr/>
            </p:nvSpPr>
            <p:spPr>
              <a:xfrm>
                <a:off x="5675" y="6146"/>
                <a:ext cx="9832" cy="696"/>
              </a:xfrm>
              <a:prstGeom prst="rect">
                <a:avLst/>
              </a:prstGeom>
              <a:gradFill>
                <a:gsLst>
                  <a:gs pos="100000">
                    <a:srgbClr val="92D050"/>
                  </a:gs>
                  <a:gs pos="0">
                    <a:srgbClr val="003592"/>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endParaRPr lang="zh-CN" altLang="en-US" sz="1000" b="1">
                  <a:latin typeface="微软雅黑" panose="020B0503020204020204" charset="-122"/>
                  <a:ea typeface="微软雅黑" panose="020B0503020204020204" charset="-122"/>
                  <a:sym typeface="+mn-ea"/>
                </a:endParaRPr>
              </a:p>
            </p:txBody>
          </p:sp>
          <p:sp>
            <p:nvSpPr>
              <p:cNvPr id="52" name="文本框 51"/>
              <p:cNvSpPr txBox="1"/>
              <p:nvPr/>
            </p:nvSpPr>
            <p:spPr>
              <a:xfrm>
                <a:off x="5749" y="6168"/>
                <a:ext cx="8044" cy="652"/>
              </a:xfrm>
              <a:prstGeom prst="rect">
                <a:avLst/>
              </a:prstGeom>
              <a:noFill/>
            </p:spPr>
            <p:txBody>
              <a:bodyPr wrap="square" rtlCol="0" anchor="t">
                <a:spAutoFit/>
              </a:bodyPr>
              <a:p>
                <a:pPr algn="ctr"/>
                <a:r>
                  <a:rPr lang="zh-CN" altLang="en-US" sz="1050" b="1">
                    <a:solidFill>
                      <a:schemeClr val="bg1"/>
                    </a:solidFill>
                    <a:latin typeface="微软雅黑" panose="020B0503020204020204" charset="-122"/>
                    <a:ea typeface="微软雅黑" panose="020B0503020204020204" charset="-122"/>
                    <a:sym typeface="+mn-ea"/>
                  </a:rPr>
                  <a:t>深信服安全基础大模型</a:t>
                </a:r>
                <a:r>
                  <a:rPr lang="en-US" altLang="zh-CN" sz="1050" b="1">
                    <a:solidFill>
                      <a:schemeClr val="bg1"/>
                    </a:solidFill>
                    <a:latin typeface="微软雅黑" panose="020B0503020204020204" charset="-122"/>
                    <a:ea typeface="微软雅黑" panose="020B0503020204020204" charset="-122"/>
                    <a:sym typeface="+mn-ea"/>
                  </a:rPr>
                  <a:t>S1</a:t>
                </a:r>
                <a:r>
                  <a:rPr lang="zh-CN" altLang="en-US" sz="1050" b="1">
                    <a:solidFill>
                      <a:schemeClr val="bg1"/>
                    </a:solidFill>
                    <a:latin typeface="微软雅黑" panose="020B0503020204020204" charset="-122"/>
                    <a:ea typeface="微软雅黑" panose="020B0503020204020204" charset="-122"/>
                    <a:sym typeface="+mn-ea"/>
                  </a:rPr>
                  <a:t>，融合</a:t>
                </a:r>
                <a:r>
                  <a:rPr lang="en-US" altLang="zh-CN" sz="1050" b="1">
                    <a:solidFill>
                      <a:schemeClr val="bg1"/>
                    </a:solidFill>
                    <a:latin typeface="微软雅黑" panose="020B0503020204020204" charset="-122"/>
                    <a:ea typeface="微软雅黑" panose="020B0503020204020204" charset="-122"/>
                    <a:sym typeface="+mn-ea"/>
                  </a:rPr>
                  <a:t>DeepSeek-R1</a:t>
                </a:r>
                <a:r>
                  <a:rPr lang="zh-CN" altLang="en-US" sz="1050" b="1">
                    <a:solidFill>
                      <a:schemeClr val="bg1"/>
                    </a:solidFill>
                    <a:latin typeface="微软雅黑" panose="020B0503020204020204" charset="-122"/>
                    <a:ea typeface="微软雅黑" panose="020B0503020204020204" charset="-122"/>
                    <a:sym typeface="+mn-ea"/>
                  </a:rPr>
                  <a:t>增强思维链、深度推理、对话表达等能力，深度优化安全知识、专家经验、幻觉控制、推理性能</a:t>
                </a:r>
                <a:r>
                  <a:rPr lang="zh-CN" altLang="en-US" sz="1050" b="1">
                    <a:solidFill>
                      <a:schemeClr val="bg1"/>
                    </a:solidFill>
                    <a:latin typeface="微软雅黑" panose="020B0503020204020204" charset="-122"/>
                    <a:ea typeface="微软雅黑" panose="020B0503020204020204" charset="-122"/>
                    <a:sym typeface="+mn-ea"/>
                  </a:rPr>
                  <a:t>等</a:t>
                </a:r>
                <a:endParaRPr lang="zh-CN" altLang="en-US" sz="1050" b="1">
                  <a:solidFill>
                    <a:schemeClr val="bg1"/>
                  </a:solidFill>
                  <a:latin typeface="微软雅黑" panose="020B0503020204020204" charset="-122"/>
                  <a:ea typeface="微软雅黑" panose="020B0503020204020204" charset="-122"/>
                  <a:sym typeface="+mn-ea"/>
                </a:endParaRPr>
              </a:p>
            </p:txBody>
          </p:sp>
          <p:pic>
            <p:nvPicPr>
              <p:cNvPr id="53" name="图片 52"/>
              <p:cNvPicPr>
                <a:picLocks noChangeAspect="1"/>
              </p:cNvPicPr>
              <p:nvPr/>
            </p:nvPicPr>
            <p:blipFill>
              <a:blip r:embed="rId4"/>
              <a:srcRect/>
              <a:stretch>
                <a:fillRect/>
              </a:stretch>
            </p:blipFill>
            <p:spPr>
              <a:xfrm>
                <a:off x="13978" y="6360"/>
                <a:ext cx="1334" cy="283"/>
              </a:xfrm>
              <a:prstGeom prst="rect">
                <a:avLst/>
              </a:prstGeom>
            </p:spPr>
          </p:pic>
          <p:grpSp>
            <p:nvGrpSpPr>
              <p:cNvPr id="62" name="组合 61"/>
              <p:cNvGrpSpPr/>
              <p:nvPr/>
            </p:nvGrpSpPr>
            <p:grpSpPr>
              <a:xfrm rot="0">
                <a:off x="6415" y="5921"/>
                <a:ext cx="8852" cy="219"/>
                <a:chOff x="6396" y="4390"/>
                <a:chExt cx="8671" cy="274"/>
              </a:xfrm>
            </p:grpSpPr>
            <p:cxnSp>
              <p:nvCxnSpPr>
                <p:cNvPr id="55" name="直接箭头连接符 54"/>
                <p:cNvCxnSpPr>
                  <a:stCxn id="14" idx="2"/>
                </p:cNvCxnSpPr>
                <p:nvPr/>
              </p:nvCxnSpPr>
              <p:spPr>
                <a:xfrm>
                  <a:off x="6396" y="4390"/>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7924"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9448"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10974"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a:off x="12500"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14061"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15067" y="4416"/>
                  <a:ext cx="0" cy="248"/>
                </a:xfrm>
                <a:prstGeom prst="straightConnector1">
                  <a:avLst/>
                </a:prstGeom>
                <a:ln w="12700" cmpd="sng">
                  <a:gradFill>
                    <a:gsLst>
                      <a:gs pos="34000">
                        <a:srgbClr val="184199"/>
                      </a:gs>
                      <a:gs pos="100000">
                        <a:srgbClr val="92D050"/>
                      </a:gs>
                    </a:gsLst>
                    <a:lin ang="0" scaled="1"/>
                  </a:gra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grpSp>
        </p:grpSp>
      </p:grpSp>
      <p:pic>
        <p:nvPicPr>
          <p:cNvPr id="3" name="图片 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94635" y="4512310"/>
            <a:ext cx="365125" cy="357505"/>
          </a:xfrm>
          <a:prstGeom prst="rect">
            <a:avLst/>
          </a:prstGeom>
        </p:spPr>
      </p:pic>
      <p:grpSp>
        <p:nvGrpSpPr>
          <p:cNvPr id="4" name="组合 3"/>
          <p:cNvGrpSpPr/>
          <p:nvPr/>
        </p:nvGrpSpPr>
        <p:grpSpPr>
          <a:xfrm rot="0">
            <a:off x="4768215" y="4545330"/>
            <a:ext cx="1259840" cy="1376680"/>
            <a:chOff x="5496" y="7361"/>
            <a:chExt cx="1984" cy="2168"/>
          </a:xfrm>
        </p:grpSpPr>
        <p:sp>
          <p:nvSpPr>
            <p:cNvPr id="5" name="圆角矩形 4"/>
            <p:cNvSpPr/>
            <p:nvPr/>
          </p:nvSpPr>
          <p:spPr>
            <a:xfrm>
              <a:off x="5496" y="7361"/>
              <a:ext cx="1984" cy="2168"/>
            </a:xfrm>
            <a:prstGeom prst="roundRect">
              <a:avLst>
                <a:gd name="adj" fmla="val 0"/>
              </a:avLst>
            </a:prstGeom>
            <a:solidFill>
              <a:schemeClr val="bg1"/>
            </a:solidFill>
            <a:ln>
              <a:solidFill>
                <a:srgbClr val="003592"/>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00000"/>
                </a:lnSpc>
                <a:spcBef>
                  <a:spcPts val="200"/>
                </a:spcBef>
                <a:spcAft>
                  <a:spcPts val="0"/>
                </a:spcAft>
              </a:pP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sp>
          <p:nvSpPr>
            <p:cNvPr id="7" name="文本框 6"/>
            <p:cNvSpPr txBox="1"/>
            <p:nvPr/>
          </p:nvSpPr>
          <p:spPr>
            <a:xfrm>
              <a:off x="5552" y="7501"/>
              <a:ext cx="400" cy="1888"/>
            </a:xfrm>
            <a:prstGeom prst="rect">
              <a:avLst/>
            </a:prstGeom>
            <a:noFill/>
          </p:spPr>
          <p:txBody>
            <a:bodyPr wrap="square" rtlCol="0">
              <a:spAutoFit/>
            </a:bodyPr>
            <a:p>
              <a:pPr algn="ctr"/>
              <a:r>
                <a:rPr lang="zh-CN" altLang="en-US" sz="1200" b="1">
                  <a:solidFill>
                    <a:schemeClr val="tx1">
                      <a:lumMod val="85000"/>
                      <a:lumOff val="15000"/>
                    </a:schemeClr>
                  </a:solidFill>
                  <a:latin typeface="微软雅黑" panose="020B0503020204020204" charset="-122"/>
                  <a:ea typeface="微软雅黑" panose="020B0503020204020204" charset="-122"/>
                </a:rPr>
                <a:t>安全</a:t>
              </a:r>
              <a:r>
                <a:rPr lang="zh-CN" altLang="en-US" sz="1200" b="1">
                  <a:solidFill>
                    <a:schemeClr val="tx1">
                      <a:lumMod val="85000"/>
                      <a:lumOff val="15000"/>
                    </a:schemeClr>
                  </a:solidFill>
                  <a:latin typeface="微软雅黑" panose="020B0503020204020204" charset="-122"/>
                  <a:ea typeface="微软雅黑" panose="020B0503020204020204" charset="-122"/>
                </a:rPr>
                <a:t>组件框架</a:t>
              </a:r>
              <a:endParaRPr lang="zh-CN" altLang="en-US" sz="1200" b="1">
                <a:solidFill>
                  <a:schemeClr val="tx1">
                    <a:lumMod val="85000"/>
                    <a:lumOff val="15000"/>
                  </a:schemeClr>
                </a:solidFill>
                <a:latin typeface="微软雅黑" panose="020B0503020204020204" charset="-122"/>
                <a:ea typeface="微软雅黑" panose="020B0503020204020204" charset="-122"/>
              </a:endParaRPr>
            </a:p>
          </p:txBody>
        </p:sp>
        <p:grpSp>
          <p:nvGrpSpPr>
            <p:cNvPr id="8" name="组合 7"/>
            <p:cNvGrpSpPr/>
            <p:nvPr/>
          </p:nvGrpSpPr>
          <p:grpSpPr>
            <a:xfrm>
              <a:off x="6022" y="7498"/>
              <a:ext cx="1324" cy="1894"/>
              <a:chOff x="5870" y="7468"/>
              <a:chExt cx="1422" cy="1894"/>
            </a:xfrm>
          </p:grpSpPr>
          <p:sp>
            <p:nvSpPr>
              <p:cNvPr id="24" name="矩形 23"/>
              <p:cNvSpPr/>
              <p:nvPr/>
            </p:nvSpPr>
            <p:spPr>
              <a:xfrm>
                <a:off x="5870" y="7468"/>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数据</a:t>
                </a:r>
                <a:r>
                  <a:rPr lang="zh-CN" altLang="en-US" sz="1000">
                    <a:latin typeface="微软雅黑" panose="020B0503020204020204" charset="-122"/>
                    <a:ea typeface="微软雅黑" panose="020B0503020204020204" charset="-122"/>
                    <a:sym typeface="+mn-ea"/>
                  </a:rPr>
                  <a:t>分析</a:t>
                </a:r>
                <a:endParaRPr lang="zh-CN" altLang="en-US" sz="1000">
                  <a:latin typeface="微软雅黑" panose="020B0503020204020204" charset="-122"/>
                  <a:ea typeface="微软雅黑" panose="020B0503020204020204" charset="-122"/>
                  <a:sym typeface="+mn-ea"/>
                </a:endParaRPr>
              </a:p>
            </p:txBody>
          </p:sp>
          <p:sp>
            <p:nvSpPr>
              <p:cNvPr id="25" name="矩形 24"/>
              <p:cNvSpPr/>
              <p:nvPr/>
            </p:nvSpPr>
            <p:spPr>
              <a:xfrm>
                <a:off x="5870" y="7952"/>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检测</a:t>
                </a:r>
                <a:r>
                  <a:rPr lang="zh-CN" altLang="en-US" sz="1000">
                    <a:latin typeface="微软雅黑" panose="020B0503020204020204" charset="-122"/>
                    <a:ea typeface="微软雅黑" panose="020B0503020204020204" charset="-122"/>
                    <a:sym typeface="+mn-ea"/>
                  </a:rPr>
                  <a:t>分析</a:t>
                </a:r>
                <a:endParaRPr lang="zh-CN" altLang="en-US" sz="1000">
                  <a:latin typeface="微软雅黑" panose="020B0503020204020204" charset="-122"/>
                  <a:ea typeface="微软雅黑" panose="020B0503020204020204" charset="-122"/>
                  <a:sym typeface="+mn-ea"/>
                </a:endParaRPr>
              </a:p>
            </p:txBody>
          </p:sp>
          <p:sp>
            <p:nvSpPr>
              <p:cNvPr id="26" name="矩形 25"/>
              <p:cNvSpPr/>
              <p:nvPr/>
            </p:nvSpPr>
            <p:spPr>
              <a:xfrm>
                <a:off x="5870" y="8436"/>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效果</a:t>
                </a:r>
                <a:r>
                  <a:rPr lang="zh-CN" altLang="en-US" sz="1000">
                    <a:latin typeface="微软雅黑" panose="020B0503020204020204" charset="-122"/>
                    <a:ea typeface="微软雅黑" panose="020B0503020204020204" charset="-122"/>
                    <a:sym typeface="+mn-ea"/>
                  </a:rPr>
                  <a:t>引擎</a:t>
                </a:r>
                <a:endParaRPr lang="zh-CN" altLang="en-US" sz="1000">
                  <a:latin typeface="微软雅黑" panose="020B0503020204020204" charset="-122"/>
                  <a:ea typeface="微软雅黑" panose="020B0503020204020204" charset="-122"/>
                  <a:sym typeface="+mn-ea"/>
                </a:endParaRPr>
              </a:p>
            </p:txBody>
          </p:sp>
          <p:sp>
            <p:nvSpPr>
              <p:cNvPr id="30" name="矩形 29"/>
              <p:cNvSpPr/>
              <p:nvPr/>
            </p:nvSpPr>
            <p:spPr>
              <a:xfrm>
                <a:off x="5870" y="8920"/>
                <a:ext cx="1422" cy="442"/>
              </a:xfrm>
              <a:prstGeom prst="rect">
                <a:avLst/>
              </a:prstGeom>
              <a:solidFill>
                <a:srgbClr val="00359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500"/>
                  </a:spcBef>
                  <a:spcAft>
                    <a:spcPts val="0"/>
                  </a:spcAft>
                  <a:buClrTx/>
                  <a:buSzTx/>
                  <a:buFontTx/>
                </a:pPr>
                <a:r>
                  <a:rPr lang="zh-CN" altLang="en-US" sz="1000">
                    <a:latin typeface="微软雅黑" panose="020B0503020204020204" charset="-122"/>
                    <a:ea typeface="微软雅黑" panose="020B0503020204020204" charset="-122"/>
                    <a:sym typeface="+mn-ea"/>
                  </a:rPr>
                  <a:t>实用</a:t>
                </a:r>
                <a:r>
                  <a:rPr lang="zh-CN" altLang="en-US" sz="1000">
                    <a:latin typeface="微软雅黑" panose="020B0503020204020204" charset="-122"/>
                    <a:ea typeface="微软雅黑" panose="020B0503020204020204" charset="-122"/>
                    <a:sym typeface="+mn-ea"/>
                  </a:rPr>
                  <a:t>工具</a:t>
                </a:r>
                <a:endParaRPr lang="zh-CN" altLang="en-US" sz="1000">
                  <a:latin typeface="微软雅黑" panose="020B0503020204020204" charset="-122"/>
                  <a:ea typeface="微软雅黑" panose="020B0503020204020204" charset="-122"/>
                  <a:sym typeface="+mn-ea"/>
                </a:endParaRPr>
              </a:p>
            </p:txBody>
          </p:sp>
        </p:grpSp>
      </p:grpSp>
      <p:cxnSp>
        <p:nvCxnSpPr>
          <p:cNvPr id="32" name="肘形连接符 31"/>
          <p:cNvCxnSpPr>
            <a:stCxn id="285" idx="2"/>
            <a:endCxn id="31" idx="1"/>
          </p:cNvCxnSpPr>
          <p:nvPr/>
        </p:nvCxnSpPr>
        <p:spPr>
          <a:xfrm rot="5400000" flipV="1">
            <a:off x="1573530" y="2435225"/>
            <a:ext cx="690880" cy="1389380"/>
          </a:xfrm>
          <a:prstGeom prst="bentConnector2">
            <a:avLst/>
          </a:prstGeom>
          <a:ln w="12700">
            <a:solidFill>
              <a:schemeClr val="accent4"/>
            </a:solidFill>
            <a:headEnd type="triangle" w="med" len="med"/>
            <a:tailEnd type="none" w="med" len="med"/>
          </a:ln>
        </p:spPr>
        <p:style>
          <a:lnRef idx="2">
            <a:schemeClr val="accent1"/>
          </a:lnRef>
          <a:fillRef idx="0">
            <a:srgbClr val="FFFFFF"/>
          </a:fillRef>
          <a:effectRef idx="0">
            <a:srgbClr val="FFFFFF"/>
          </a:effectRef>
          <a:fontRef idx="minor">
            <a:schemeClr val="tx1"/>
          </a:fontRef>
        </p:style>
      </p:cxnSp>
      <p:sp>
        <p:nvSpPr>
          <p:cNvPr id="31" name="矩形 30"/>
          <p:cNvSpPr/>
          <p:nvPr/>
        </p:nvSpPr>
        <p:spPr>
          <a:xfrm>
            <a:off x="2613660" y="832485"/>
            <a:ext cx="9036685" cy="5285105"/>
          </a:xfrm>
          <a:prstGeom prst="rect">
            <a:avLst/>
          </a:prstGeom>
          <a:noFill/>
          <a:ln w="28575">
            <a:solidFill>
              <a:srgbClr val="00359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基于</a:t>
            </a:r>
            <a:r>
              <a:rPr lang="en-US" altLang="zh-CN">
                <a:sym typeface="+mn-ea"/>
              </a:rPr>
              <a:t>AI</a:t>
            </a:r>
            <a:r>
              <a:rPr lang="zh-CN" altLang="en-US">
                <a:sym typeface="+mn-ea"/>
              </a:rPr>
              <a:t>安全平台</a:t>
            </a:r>
            <a:r>
              <a:rPr lang="zh-CN" altLang="en-US">
                <a:sym typeface="+mn-ea"/>
              </a:rPr>
              <a:t>进行开放创新的三个</a:t>
            </a:r>
            <a:r>
              <a:rPr lang="zh-CN" altLang="en-US">
                <a:sym typeface="+mn-ea"/>
              </a:rPr>
              <a:t>方向</a:t>
            </a:r>
            <a:endParaRPr lang="zh-CN" altLang="en-US">
              <a:sym typeface="+mn-ea"/>
            </a:endParaRPr>
          </a:p>
        </p:txBody>
      </p:sp>
      <p:grpSp>
        <p:nvGrpSpPr>
          <p:cNvPr id="53" name="组合 52"/>
          <p:cNvGrpSpPr/>
          <p:nvPr/>
        </p:nvGrpSpPr>
        <p:grpSpPr>
          <a:xfrm>
            <a:off x="471805" y="993775"/>
            <a:ext cx="678180" cy="4470400"/>
            <a:chOff x="743" y="1772"/>
            <a:chExt cx="1068" cy="7040"/>
          </a:xfrm>
        </p:grpSpPr>
        <p:grpSp>
          <p:nvGrpSpPr>
            <p:cNvPr id="35" name="组合 34"/>
            <p:cNvGrpSpPr/>
            <p:nvPr/>
          </p:nvGrpSpPr>
          <p:grpSpPr>
            <a:xfrm>
              <a:off x="743" y="2361"/>
              <a:ext cx="1069" cy="5892"/>
              <a:chOff x="743" y="2567"/>
              <a:chExt cx="1069" cy="5258"/>
            </a:xfrm>
          </p:grpSpPr>
          <p:sp>
            <p:nvSpPr>
              <p:cNvPr id="20" name="下箭头 19"/>
              <p:cNvSpPr/>
              <p:nvPr/>
            </p:nvSpPr>
            <p:spPr>
              <a:xfrm>
                <a:off x="743" y="2567"/>
                <a:ext cx="1069" cy="5258"/>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nvSpPr>
            <p:spPr>
              <a:xfrm>
                <a:off x="1050" y="4350"/>
                <a:ext cx="456" cy="1642"/>
              </a:xfrm>
              <a:prstGeom prst="rect">
                <a:avLst/>
              </a:prstGeom>
              <a:noFill/>
            </p:spPr>
            <p:txBody>
              <a:bodyPr wrap="square" rtlCol="0" anchor="ctr" anchorCtr="0">
                <a:spAutoFit/>
              </a:bodyPr>
              <a:p>
                <a:pPr algn="ctr"/>
                <a:r>
                  <a:rPr lang="zh-CN" altLang="en-US" sz="1400">
                    <a:solidFill>
                      <a:schemeClr val="tx1">
                        <a:lumMod val="85000"/>
                        <a:lumOff val="15000"/>
                      </a:schemeClr>
                    </a:solidFill>
                    <a:latin typeface="微软雅黑" panose="020B0503020204020204" charset="-122"/>
                    <a:ea typeface="微软雅黑" panose="020B0503020204020204" charset="-122"/>
                  </a:rPr>
                  <a:t>技术复杂度</a:t>
                </a:r>
                <a:endParaRPr lang="zh-CN" altLang="en-US" sz="1400">
                  <a:solidFill>
                    <a:schemeClr val="tx1">
                      <a:lumMod val="85000"/>
                      <a:lumOff val="15000"/>
                    </a:schemeClr>
                  </a:solidFill>
                  <a:latin typeface="微软雅黑" panose="020B0503020204020204" charset="-122"/>
                  <a:ea typeface="微软雅黑" panose="020B0503020204020204" charset="-122"/>
                </a:endParaRPr>
              </a:p>
            </p:txBody>
          </p:sp>
        </p:grpSp>
        <p:sp>
          <p:nvSpPr>
            <p:cNvPr id="23" name="文本框 22"/>
            <p:cNvSpPr txBox="1"/>
            <p:nvPr/>
          </p:nvSpPr>
          <p:spPr>
            <a:xfrm>
              <a:off x="1050" y="1772"/>
              <a:ext cx="456" cy="483"/>
            </a:xfrm>
            <a:prstGeom prst="rect">
              <a:avLst/>
            </a:prstGeom>
            <a:noFill/>
          </p:spPr>
          <p:txBody>
            <a:bodyPr wrap="square" rtlCol="0" anchor="ctr" anchorCtr="0">
              <a:sp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低</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sp>
          <p:nvSpPr>
            <p:cNvPr id="24" name="文本框 23"/>
            <p:cNvSpPr txBox="1"/>
            <p:nvPr/>
          </p:nvSpPr>
          <p:spPr>
            <a:xfrm>
              <a:off x="1050" y="8330"/>
              <a:ext cx="456" cy="483"/>
            </a:xfrm>
            <a:prstGeom prst="rect">
              <a:avLst/>
            </a:prstGeom>
            <a:noFill/>
          </p:spPr>
          <p:txBody>
            <a:bodyPr wrap="square" rtlCol="0" anchor="ctr" anchorCtr="0">
              <a:spAutoFit/>
            </a:bodyPr>
            <a:p>
              <a:pPr algn="ctr"/>
              <a:r>
                <a:rPr lang="zh-CN" altLang="en-US" sz="1400" b="1">
                  <a:solidFill>
                    <a:schemeClr val="tx1">
                      <a:lumMod val="85000"/>
                      <a:lumOff val="15000"/>
                    </a:schemeClr>
                  </a:solidFill>
                  <a:latin typeface="微软雅黑" panose="020B0503020204020204" charset="-122"/>
                  <a:ea typeface="微软雅黑" panose="020B0503020204020204" charset="-122"/>
                </a:rPr>
                <a:t>高</a:t>
              </a:r>
              <a:endParaRPr lang="zh-CN" altLang="en-US" sz="1400" b="1">
                <a:solidFill>
                  <a:schemeClr val="tx1">
                    <a:lumMod val="85000"/>
                    <a:lumOff val="15000"/>
                  </a:schemeClr>
                </a:solidFill>
                <a:latin typeface="微软雅黑" panose="020B0503020204020204" charset="-122"/>
                <a:ea typeface="微软雅黑" panose="020B0503020204020204" charset="-122"/>
              </a:endParaRPr>
            </a:p>
          </p:txBody>
        </p:sp>
      </p:grpSp>
      <p:sp>
        <p:nvSpPr>
          <p:cNvPr id="36" name="矩形 35"/>
          <p:cNvSpPr/>
          <p:nvPr/>
        </p:nvSpPr>
        <p:spPr>
          <a:xfrm>
            <a:off x="666750" y="5854700"/>
            <a:ext cx="10928985" cy="470535"/>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panose="020B0503020204020204" charset="-122"/>
                <a:ea typeface="微软雅黑" panose="020B0503020204020204" charset="-122"/>
              </a:rPr>
              <a:t>技术优先级建议：</a:t>
            </a:r>
            <a:r>
              <a:rPr lang="en-US" altLang="zh-CN" sz="1600" b="1">
                <a:solidFill>
                  <a:srgbClr val="C00000"/>
                </a:solidFill>
                <a:latin typeface="微软雅黑" panose="020B0503020204020204" charset="-122"/>
                <a:ea typeface="微软雅黑" panose="020B0503020204020204" charset="-122"/>
              </a:rPr>
              <a:t>RAG &gt; </a:t>
            </a:r>
            <a:r>
              <a:rPr lang="zh-CN" altLang="en-US" sz="1600" b="1">
                <a:solidFill>
                  <a:srgbClr val="C00000"/>
                </a:solidFill>
                <a:latin typeface="微软雅黑" panose="020B0503020204020204" charset="-122"/>
                <a:ea typeface="微软雅黑" panose="020B0503020204020204" charset="-122"/>
              </a:rPr>
              <a:t>工作流编排</a:t>
            </a:r>
            <a:r>
              <a:rPr lang="en-US" altLang="zh-CN" sz="1600" b="1">
                <a:solidFill>
                  <a:srgbClr val="C00000"/>
                </a:solidFill>
                <a:latin typeface="微软雅黑" panose="020B0503020204020204" charset="-122"/>
                <a:ea typeface="微软雅黑" panose="020B0503020204020204" charset="-122"/>
              </a:rPr>
              <a:t> &gt; </a:t>
            </a:r>
            <a:r>
              <a:rPr lang="zh-CN" altLang="en-US" sz="1600" b="1">
                <a:solidFill>
                  <a:srgbClr val="C00000"/>
                </a:solidFill>
                <a:latin typeface="微软雅黑" panose="020B0503020204020204" charset="-122"/>
                <a:ea typeface="微软雅黑" panose="020B0503020204020204" charset="-122"/>
              </a:rPr>
              <a:t>微调</a:t>
            </a:r>
            <a:r>
              <a:rPr lang="en-US" altLang="zh-CN" sz="1600" b="1">
                <a:solidFill>
                  <a:srgbClr val="C00000"/>
                </a:solidFill>
                <a:latin typeface="微软雅黑" panose="020B0503020204020204" charset="-122"/>
                <a:ea typeface="微软雅黑" panose="020B0503020204020204" charset="-122"/>
              </a:rPr>
              <a:t> &gt; </a:t>
            </a:r>
            <a:r>
              <a:rPr lang="zh-CN" altLang="en-US" sz="1600" b="1">
                <a:solidFill>
                  <a:srgbClr val="C00000"/>
                </a:solidFill>
                <a:latin typeface="微软雅黑" panose="020B0503020204020204" charset="-122"/>
                <a:ea typeface="微软雅黑" panose="020B0503020204020204" charset="-122"/>
              </a:rPr>
              <a:t>预训练</a:t>
            </a:r>
            <a:endParaRPr lang="zh-CN" altLang="en-US" sz="1600" b="1">
              <a:solidFill>
                <a:srgbClr val="C00000"/>
              </a:solidFill>
              <a:latin typeface="微软雅黑" panose="020B0503020204020204" charset="-122"/>
              <a:ea typeface="微软雅黑" panose="020B0503020204020204" charset="-122"/>
            </a:endParaRPr>
          </a:p>
        </p:txBody>
      </p:sp>
      <p:sp>
        <p:nvSpPr>
          <p:cNvPr id="28" name="文本框 27"/>
          <p:cNvSpPr txBox="1"/>
          <p:nvPr/>
        </p:nvSpPr>
        <p:spPr>
          <a:xfrm>
            <a:off x="10108565" y="4630420"/>
            <a:ext cx="1496060" cy="460375"/>
          </a:xfrm>
          <a:prstGeom prst="rect">
            <a:avLst/>
          </a:prstGeom>
          <a:solidFill>
            <a:srgbClr val="FFD5D5"/>
          </a:solidFill>
        </p:spPr>
        <p:txBody>
          <a:bodyPr wrap="square" rtlCol="0">
            <a:spAutoFit/>
          </a:bodyPr>
          <a:p>
            <a:pPr lvl="0" algn="ctr">
              <a:buClrTx/>
              <a:buSzTx/>
              <a:buFontTx/>
            </a:pPr>
            <a:r>
              <a:rPr lang="zh-CN" altLang="en-US" sz="1200">
                <a:solidFill>
                  <a:srgbClr val="C00000"/>
                </a:solidFill>
                <a:latin typeface="微软雅黑" panose="020B0503020204020204" charset="-122"/>
                <a:ea typeface="微软雅黑" panose="020B0503020204020204" charset="-122"/>
                <a:sym typeface="+mn-ea"/>
              </a:rPr>
              <a:t>涉及</a:t>
            </a:r>
            <a:r>
              <a:rPr lang="zh-CN" altLang="en-US" sz="1200">
                <a:solidFill>
                  <a:schemeClr val="tx1">
                    <a:lumMod val="85000"/>
                    <a:lumOff val="15000"/>
                  </a:schemeClr>
                </a:solidFill>
                <a:latin typeface="微软雅黑" panose="020B0503020204020204" charset="-122"/>
                <a:ea typeface="微软雅黑" panose="020B0503020204020204" charset="-122"/>
                <a:sym typeface="+mn-ea"/>
              </a:rPr>
              <a:t>模型训练和</a:t>
            </a:r>
            <a:endParaRPr lang="zh-CN" altLang="en-US" sz="1200">
              <a:solidFill>
                <a:schemeClr val="tx1">
                  <a:lumMod val="85000"/>
                  <a:lumOff val="15000"/>
                </a:schemeClr>
              </a:solidFill>
              <a:latin typeface="微软雅黑" panose="020B0503020204020204" charset="-122"/>
              <a:ea typeface="微软雅黑" panose="020B0503020204020204" charset="-122"/>
              <a:sym typeface="+mn-ea"/>
            </a:endParaRPr>
          </a:p>
          <a:p>
            <a:pPr lvl="0" algn="ctr">
              <a:buClrTx/>
              <a:buSzTx/>
              <a:buFontTx/>
            </a:pPr>
            <a:r>
              <a:rPr lang="zh-CN" altLang="en-US" sz="1200">
                <a:solidFill>
                  <a:schemeClr val="tx1">
                    <a:lumMod val="85000"/>
                    <a:lumOff val="15000"/>
                  </a:schemeClr>
                </a:solidFill>
                <a:latin typeface="微软雅黑" panose="020B0503020204020204" charset="-122"/>
                <a:ea typeface="微软雅黑" panose="020B0503020204020204" charset="-122"/>
                <a:sym typeface="+mn-ea"/>
              </a:rPr>
              <a:t>参数变更</a:t>
            </a:r>
            <a:endParaRPr lang="zh-CN" altLang="en-US" sz="12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9" name="文本框 28"/>
          <p:cNvSpPr txBox="1"/>
          <p:nvPr/>
        </p:nvSpPr>
        <p:spPr>
          <a:xfrm>
            <a:off x="10108565" y="2200275"/>
            <a:ext cx="1496060" cy="460375"/>
          </a:xfrm>
          <a:prstGeom prst="rect">
            <a:avLst/>
          </a:prstGeom>
          <a:solidFill>
            <a:srgbClr val="FFD5D5"/>
          </a:solidFill>
        </p:spPr>
        <p:txBody>
          <a:bodyPr wrap="square" rtlCol="0">
            <a:spAutoFit/>
          </a:bodyPr>
          <a:p>
            <a:pPr algn="ctr"/>
            <a:r>
              <a:rPr lang="zh-CN" altLang="en-US" sz="1200">
                <a:solidFill>
                  <a:srgbClr val="C00000"/>
                </a:solidFill>
                <a:latin typeface="微软雅黑" panose="020B0503020204020204" charset="-122"/>
                <a:ea typeface="微软雅黑" panose="020B0503020204020204" charset="-122"/>
                <a:sym typeface="+mn-ea"/>
              </a:rPr>
              <a:t>不涉及</a:t>
            </a:r>
            <a:r>
              <a:rPr lang="zh-CN" altLang="en-US" sz="1200">
                <a:solidFill>
                  <a:schemeClr val="tx1">
                    <a:lumMod val="85000"/>
                    <a:lumOff val="15000"/>
                  </a:schemeClr>
                </a:solidFill>
                <a:latin typeface="微软雅黑" panose="020B0503020204020204" charset="-122"/>
                <a:ea typeface="微软雅黑" panose="020B0503020204020204" charset="-122"/>
                <a:sym typeface="+mn-ea"/>
              </a:rPr>
              <a:t>模型训练和</a:t>
            </a:r>
            <a:endParaRPr lang="zh-CN" altLang="en-US" sz="1200">
              <a:solidFill>
                <a:schemeClr val="tx1">
                  <a:lumMod val="85000"/>
                  <a:lumOff val="15000"/>
                </a:schemeClr>
              </a:solidFill>
              <a:latin typeface="微软雅黑" panose="020B0503020204020204" charset="-122"/>
              <a:ea typeface="微软雅黑" panose="020B0503020204020204" charset="-122"/>
              <a:sym typeface="+mn-ea"/>
            </a:endParaRPr>
          </a:p>
          <a:p>
            <a:pPr algn="ctr"/>
            <a:r>
              <a:rPr lang="zh-CN" altLang="en-US" sz="1200">
                <a:solidFill>
                  <a:schemeClr val="tx1">
                    <a:lumMod val="85000"/>
                    <a:lumOff val="15000"/>
                  </a:schemeClr>
                </a:solidFill>
                <a:latin typeface="微软雅黑" panose="020B0503020204020204" charset="-122"/>
                <a:ea typeface="微软雅黑" panose="020B0503020204020204" charset="-122"/>
                <a:sym typeface="+mn-ea"/>
              </a:rPr>
              <a:t>参数变更</a:t>
            </a:r>
            <a:endParaRPr lang="zh-CN" altLang="en-US" sz="120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50" name="组合 49"/>
          <p:cNvGrpSpPr/>
          <p:nvPr/>
        </p:nvGrpSpPr>
        <p:grpSpPr>
          <a:xfrm>
            <a:off x="1786255" y="1057910"/>
            <a:ext cx="7842250" cy="1124585"/>
            <a:chOff x="2813" y="2026"/>
            <a:chExt cx="12350" cy="1771"/>
          </a:xfrm>
        </p:grpSpPr>
        <p:sp>
          <p:nvSpPr>
            <p:cNvPr id="3" name="圆角矩形 2"/>
            <p:cNvSpPr/>
            <p:nvPr/>
          </p:nvSpPr>
          <p:spPr>
            <a:xfrm>
              <a:off x="2813" y="2364"/>
              <a:ext cx="5209" cy="1096"/>
            </a:xfrm>
            <a:prstGeom prst="round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solidFill>
                    <a:schemeClr val="tx1">
                      <a:lumMod val="85000"/>
                      <a:lumOff val="15000"/>
                    </a:schemeClr>
                  </a:solidFill>
                  <a:latin typeface="微软雅黑" panose="020B0503020204020204" charset="-122"/>
                  <a:ea typeface="微软雅黑" panose="020B0503020204020204" charset="-122"/>
                  <a:sym typeface="+mn-ea"/>
                </a:rPr>
                <a:t>方向</a:t>
              </a:r>
              <a:r>
                <a:rPr lang="en-US" altLang="zh-CN" sz="1600" b="1">
                  <a:solidFill>
                    <a:schemeClr val="tx1">
                      <a:lumMod val="85000"/>
                      <a:lumOff val="15000"/>
                    </a:schemeClr>
                  </a:solidFill>
                  <a:latin typeface="微软雅黑" panose="020B0503020204020204" charset="-122"/>
                  <a:ea typeface="微软雅黑" panose="020B0503020204020204" charset="-122"/>
                  <a:sym typeface="+mn-ea"/>
                </a:rPr>
                <a:t>1</a:t>
              </a:r>
              <a:r>
                <a:rPr lang="zh-CN" altLang="en-US" sz="1600" b="1">
                  <a:solidFill>
                    <a:schemeClr val="tx1">
                      <a:lumMod val="85000"/>
                      <a:lumOff val="15000"/>
                    </a:schemeClr>
                  </a:solidFill>
                  <a:latin typeface="微软雅黑" panose="020B0503020204020204" charset="-122"/>
                  <a:ea typeface="微软雅黑" panose="020B0503020204020204" charset="-122"/>
                  <a:sym typeface="+mn-ea"/>
                </a:rPr>
                <a:t>：</a:t>
              </a:r>
              <a:r>
                <a:rPr lang="zh-CN" altLang="en-US" sz="1600" b="1">
                  <a:solidFill>
                    <a:schemeClr val="tx1">
                      <a:lumMod val="85000"/>
                      <a:lumOff val="15000"/>
                    </a:schemeClr>
                  </a:solidFill>
                  <a:latin typeface="微软雅黑" panose="020B0503020204020204" charset="-122"/>
                  <a:ea typeface="微软雅黑" panose="020B0503020204020204" charset="-122"/>
                </a:rPr>
                <a:t>安全知识库挂载</a:t>
              </a:r>
              <a:endParaRPr lang="zh-CN" altLang="en-US" sz="1600" b="1">
                <a:solidFill>
                  <a:schemeClr val="tx1">
                    <a:lumMod val="85000"/>
                    <a:lumOff val="15000"/>
                  </a:schemeClr>
                </a:solidFill>
                <a:latin typeface="微软雅黑" panose="020B0503020204020204" charset="-122"/>
                <a:ea typeface="微软雅黑" panose="020B0503020204020204" charset="-122"/>
              </a:endParaRPr>
            </a:p>
          </p:txBody>
        </p:sp>
        <p:sp>
          <p:nvSpPr>
            <p:cNvPr id="7" name="文本框 6"/>
            <p:cNvSpPr txBox="1"/>
            <p:nvPr/>
          </p:nvSpPr>
          <p:spPr>
            <a:xfrm>
              <a:off x="9180" y="2026"/>
              <a:ext cx="5983" cy="1771"/>
            </a:xfrm>
            <a:prstGeom prst="rect">
              <a:avLst/>
            </a:prstGeom>
            <a:noFill/>
            <a:ln w="6350">
              <a:solidFill>
                <a:schemeClr val="accent5">
                  <a:lumMod val="60000"/>
                  <a:lumOff val="40000"/>
                </a:schemeClr>
              </a:solidFill>
              <a:prstDash val="dash"/>
            </a:ln>
          </p:spPr>
          <p:txBody>
            <a:bodyPr wrap="square" rtlCol="0">
              <a:spAutoFit/>
            </a:bodyPr>
            <a:p>
              <a:pPr algn="just">
                <a:lnSpc>
                  <a:spcPct val="120000"/>
                </a:lnSpc>
                <a:spcBef>
                  <a:spcPts val="0"/>
                </a:spcBef>
                <a:spcAft>
                  <a:spcPts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用户上传相关文档作为外部知识库，基于</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AI</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安全平台提供的</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RAG</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（检索增强生成）技术</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，辅助模型对</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特定业务的理解与内容</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生成的准确性和专业</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性</a:t>
              </a:r>
              <a:endPar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cxnSp>
          <p:nvCxnSpPr>
            <p:cNvPr id="44" name="文本框 43"/>
            <p:cNvCxnSpPr txBox="1">
              <a:stCxn id="3" idx="3"/>
              <a:endCxn id="7" idx="1"/>
            </p:cNvCxnSpPr>
            <p:nvPr/>
          </p:nvCxnSpPr>
          <p:spPr>
            <a:xfrm>
              <a:off x="8022" y="2912"/>
              <a:ext cx="1158" cy="0"/>
            </a:xfrm>
            <a:prstGeom prst="straightConnector1">
              <a:avLst/>
            </a:prstGeom>
            <a:noFill/>
            <a:ln w="6350">
              <a:solidFill>
                <a:schemeClr val="accent5">
                  <a:lumMod val="60000"/>
                  <a:lumOff val="40000"/>
                </a:schemeClr>
              </a:solidFill>
              <a:prstDash val="dash"/>
              <a:headEnd type="none"/>
              <a:tailEnd type="triangle" w="med" len="med"/>
            </a:ln>
          </p:spPr>
        </p:cxnSp>
      </p:grpSp>
      <p:grpSp>
        <p:nvGrpSpPr>
          <p:cNvPr id="51" name="组合 50"/>
          <p:cNvGrpSpPr/>
          <p:nvPr/>
        </p:nvGrpSpPr>
        <p:grpSpPr>
          <a:xfrm>
            <a:off x="1786255" y="2679065"/>
            <a:ext cx="7842250" cy="1124585"/>
            <a:chOff x="2813" y="4396"/>
            <a:chExt cx="12350" cy="1771"/>
          </a:xfrm>
        </p:grpSpPr>
        <p:sp>
          <p:nvSpPr>
            <p:cNvPr id="4" name="圆角矩形 3"/>
            <p:cNvSpPr/>
            <p:nvPr/>
          </p:nvSpPr>
          <p:spPr>
            <a:xfrm>
              <a:off x="2813" y="4734"/>
              <a:ext cx="5209" cy="1096"/>
            </a:xfrm>
            <a:prstGeom prst="roundRect">
              <a:avLst/>
            </a:prstGeom>
            <a:solidFill>
              <a:schemeClr val="accent5">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solidFill>
                    <a:schemeClr val="tx1">
                      <a:lumMod val="85000"/>
                      <a:lumOff val="15000"/>
                    </a:schemeClr>
                  </a:solidFill>
                  <a:latin typeface="微软雅黑" panose="020B0503020204020204" charset="-122"/>
                  <a:ea typeface="微软雅黑" panose="020B0503020204020204" charset="-122"/>
                  <a:sym typeface="+mn-ea"/>
                </a:rPr>
                <a:t>方向</a:t>
              </a:r>
              <a:r>
                <a:rPr lang="en-US" altLang="zh-CN" sz="1600" b="1">
                  <a:solidFill>
                    <a:schemeClr val="tx1">
                      <a:lumMod val="85000"/>
                      <a:lumOff val="15000"/>
                    </a:schemeClr>
                  </a:solidFill>
                  <a:latin typeface="微软雅黑" panose="020B0503020204020204" charset="-122"/>
                  <a:ea typeface="微软雅黑" panose="020B0503020204020204" charset="-122"/>
                  <a:sym typeface="+mn-ea"/>
                </a:rPr>
                <a:t>2</a:t>
              </a:r>
              <a:r>
                <a:rPr lang="zh-CN" altLang="en-US" sz="1600" b="1">
                  <a:solidFill>
                    <a:schemeClr val="tx1">
                      <a:lumMod val="85000"/>
                      <a:lumOff val="15000"/>
                    </a:schemeClr>
                  </a:solidFill>
                  <a:latin typeface="微软雅黑" panose="020B0503020204020204" charset="-122"/>
                  <a:ea typeface="微软雅黑" panose="020B0503020204020204" charset="-122"/>
                  <a:sym typeface="+mn-ea"/>
                </a:rPr>
                <a:t>：</a:t>
              </a:r>
              <a:r>
                <a:rPr lang="zh-CN" altLang="en-US" sz="1600" b="1">
                  <a:solidFill>
                    <a:schemeClr val="tx1">
                      <a:lumMod val="85000"/>
                      <a:lumOff val="15000"/>
                    </a:schemeClr>
                  </a:solidFill>
                  <a:latin typeface="微软雅黑" panose="020B0503020204020204" charset="-122"/>
                  <a:ea typeface="微软雅黑" panose="020B0503020204020204" charset="-122"/>
                </a:rPr>
                <a:t>安全智能体开发</a:t>
              </a:r>
              <a:endParaRPr lang="zh-CN" altLang="en-US" sz="1600" b="1">
                <a:solidFill>
                  <a:schemeClr val="tx1">
                    <a:lumMod val="85000"/>
                    <a:lumOff val="15000"/>
                  </a:schemeClr>
                </a:solidFill>
                <a:latin typeface="微软雅黑" panose="020B0503020204020204" charset="-122"/>
                <a:ea typeface="微软雅黑" panose="020B0503020204020204" charset="-122"/>
              </a:endParaRPr>
            </a:p>
          </p:txBody>
        </p:sp>
        <p:sp>
          <p:nvSpPr>
            <p:cNvPr id="8" name="文本框 7"/>
            <p:cNvSpPr txBox="1"/>
            <p:nvPr/>
          </p:nvSpPr>
          <p:spPr>
            <a:xfrm>
              <a:off x="9180" y="4396"/>
              <a:ext cx="5983" cy="1771"/>
            </a:xfrm>
            <a:prstGeom prst="rect">
              <a:avLst/>
            </a:prstGeom>
            <a:noFill/>
            <a:ln w="6350">
              <a:solidFill>
                <a:schemeClr val="accent5">
                  <a:lumMod val="60000"/>
                  <a:lumOff val="40000"/>
                </a:schemeClr>
              </a:solidFill>
              <a:prstDash val="dash"/>
            </a:ln>
          </p:spPr>
          <p:txBody>
            <a:bodyPr wrap="square" rtlCol="0">
              <a:spAutoFit/>
            </a:bodyPr>
            <a:p>
              <a:pPr algn="just">
                <a:lnSpc>
                  <a:spcPct val="120000"/>
                </a:lnSpc>
                <a:spcBef>
                  <a:spcPts val="0"/>
                </a:spcBef>
                <a:spcAft>
                  <a:spcPts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用户根据场景定义</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Workflow</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，基于</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AI</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安全平台安全智能体开发框架，对模型、知识库、工具插件等组件进行可视化编排，构建客制化</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的智能体</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应用</a:t>
              </a:r>
              <a:endPar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6" name="文本框 45"/>
            <p:cNvCxnSpPr txBox="1">
              <a:stCxn id="4" idx="3"/>
              <a:endCxn id="8" idx="1"/>
            </p:cNvCxnSpPr>
            <p:nvPr/>
          </p:nvCxnSpPr>
          <p:spPr>
            <a:xfrm>
              <a:off x="8022" y="5282"/>
              <a:ext cx="1158" cy="0"/>
            </a:xfrm>
            <a:prstGeom prst="straightConnector1">
              <a:avLst/>
            </a:prstGeom>
            <a:noFill/>
            <a:ln w="6350">
              <a:solidFill>
                <a:schemeClr val="accent5">
                  <a:lumMod val="60000"/>
                  <a:lumOff val="40000"/>
                </a:schemeClr>
              </a:solidFill>
              <a:prstDash val="dash"/>
              <a:headEnd type="none"/>
              <a:tailEnd type="triangle" w="med" len="med"/>
            </a:ln>
          </p:spPr>
        </p:cxnSp>
      </p:grpSp>
      <p:grpSp>
        <p:nvGrpSpPr>
          <p:cNvPr id="52" name="组合 51"/>
          <p:cNvGrpSpPr/>
          <p:nvPr/>
        </p:nvGrpSpPr>
        <p:grpSpPr>
          <a:xfrm>
            <a:off x="1786255" y="4298950"/>
            <a:ext cx="7842250" cy="1124585"/>
            <a:chOff x="2813" y="6768"/>
            <a:chExt cx="12350" cy="1771"/>
          </a:xfrm>
        </p:grpSpPr>
        <p:sp>
          <p:nvSpPr>
            <p:cNvPr id="6" name="圆角矩形 5"/>
            <p:cNvSpPr/>
            <p:nvPr/>
          </p:nvSpPr>
          <p:spPr>
            <a:xfrm>
              <a:off x="2813" y="7106"/>
              <a:ext cx="5209" cy="1096"/>
            </a:xfrm>
            <a:prstGeom prst="roundRect">
              <a:avLst/>
            </a:prstGeom>
            <a:solidFill>
              <a:schemeClr val="accent5">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solidFill>
                    <a:schemeClr val="tx1">
                      <a:lumMod val="85000"/>
                      <a:lumOff val="15000"/>
                    </a:schemeClr>
                  </a:solidFill>
                  <a:latin typeface="微软雅黑" panose="020B0503020204020204" charset="-122"/>
                  <a:ea typeface="微软雅黑" panose="020B0503020204020204" charset="-122"/>
                </a:rPr>
                <a:t>方向</a:t>
              </a:r>
              <a:r>
                <a:rPr lang="en-US" altLang="zh-CN" sz="1600" b="1">
                  <a:solidFill>
                    <a:schemeClr val="tx1">
                      <a:lumMod val="85000"/>
                      <a:lumOff val="15000"/>
                    </a:schemeClr>
                  </a:solidFill>
                  <a:latin typeface="微软雅黑" panose="020B0503020204020204" charset="-122"/>
                  <a:ea typeface="微软雅黑" panose="020B0503020204020204" charset="-122"/>
                </a:rPr>
                <a:t>3</a:t>
              </a:r>
              <a:r>
                <a:rPr lang="zh-CN" altLang="en-US" sz="1600" b="1">
                  <a:solidFill>
                    <a:schemeClr val="tx1">
                      <a:lumMod val="85000"/>
                      <a:lumOff val="15000"/>
                    </a:schemeClr>
                  </a:solidFill>
                  <a:latin typeface="微软雅黑" panose="020B0503020204020204" charset="-122"/>
                  <a:ea typeface="微软雅黑" panose="020B0503020204020204" charset="-122"/>
                </a:rPr>
                <a:t>：安全大模型微调</a:t>
              </a:r>
              <a:endParaRPr lang="zh-CN" altLang="en-US" sz="1600" b="1">
                <a:solidFill>
                  <a:schemeClr val="tx1">
                    <a:lumMod val="85000"/>
                    <a:lumOff val="15000"/>
                  </a:schemeClr>
                </a:solidFill>
                <a:latin typeface="微软雅黑" panose="020B0503020204020204" charset="-122"/>
                <a:ea typeface="微软雅黑" panose="020B0503020204020204" charset="-122"/>
              </a:endParaRPr>
            </a:p>
          </p:txBody>
        </p:sp>
        <p:sp>
          <p:nvSpPr>
            <p:cNvPr id="15" name="文本框 14"/>
            <p:cNvSpPr txBox="1"/>
            <p:nvPr/>
          </p:nvSpPr>
          <p:spPr>
            <a:xfrm>
              <a:off x="9180" y="6768"/>
              <a:ext cx="5983" cy="1771"/>
            </a:xfrm>
            <a:prstGeom prst="rect">
              <a:avLst/>
            </a:prstGeom>
            <a:noFill/>
            <a:ln w="6350">
              <a:solidFill>
                <a:schemeClr val="accent5">
                  <a:lumMod val="60000"/>
                  <a:lumOff val="40000"/>
                </a:schemeClr>
              </a:solidFill>
              <a:prstDash val="dash"/>
            </a:ln>
          </p:spPr>
          <p:txBody>
            <a:bodyPr wrap="square" rtlCol="0">
              <a:spAutoFit/>
            </a:bodyPr>
            <a:p>
              <a:pPr algn="just">
                <a:lnSpc>
                  <a:spcPct val="120000"/>
                </a:lnSpc>
                <a:spcBef>
                  <a:spcPts val="0"/>
                </a:spcBef>
                <a:spcAft>
                  <a:spcPts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用户基于</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AI</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安全平台内置的基础模型（深信服安全基础大模型或通用基础大模型）以及上传的场景化样本数据集，进行模型微调训练，构建特定场景要求的</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客制化安全</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大模型</a:t>
              </a:r>
              <a:endPar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7" name="文本框 46"/>
            <p:cNvCxnSpPr txBox="1">
              <a:stCxn id="6" idx="3"/>
              <a:endCxn id="15" idx="1"/>
            </p:cNvCxnSpPr>
            <p:nvPr/>
          </p:nvCxnSpPr>
          <p:spPr>
            <a:xfrm>
              <a:off x="8022" y="7654"/>
              <a:ext cx="1158" cy="0"/>
            </a:xfrm>
            <a:prstGeom prst="straightConnector1">
              <a:avLst/>
            </a:prstGeom>
            <a:noFill/>
            <a:ln w="6350">
              <a:solidFill>
                <a:schemeClr val="accent5">
                  <a:lumMod val="60000"/>
                  <a:lumOff val="40000"/>
                </a:schemeClr>
              </a:solidFill>
              <a:prstDash val="dash"/>
              <a:headEnd type="none"/>
              <a:tailEnd type="triangle" w="med" len="med"/>
            </a:ln>
          </p:spPr>
        </p:cxnSp>
      </p:grpSp>
      <p:sp>
        <p:nvSpPr>
          <p:cNvPr id="2" name="文本框 1"/>
          <p:cNvSpPr txBox="1"/>
          <p:nvPr/>
        </p:nvSpPr>
        <p:spPr>
          <a:xfrm>
            <a:off x="9772650" y="1610360"/>
            <a:ext cx="173355" cy="1640840"/>
          </a:xfrm>
          <a:prstGeom prst="rightBrace">
            <a:avLst>
              <a:gd name="adj1" fmla="val 30257"/>
              <a:gd name="adj2" fmla="val 50000"/>
            </a:avLst>
          </a:prstGeom>
          <a:solidFill>
            <a:srgbClr val="F2F2F2">
              <a:alpha val="70000"/>
            </a:srgbClr>
          </a:solidFill>
          <a:ln w="6350">
            <a:solidFill>
              <a:schemeClr val="accent5">
                <a:lumMod val="60000"/>
                <a:lumOff val="40000"/>
              </a:schemeClr>
            </a:solidFill>
            <a:prstDash val="dash"/>
          </a:ln>
        </p:spPr>
        <p:txBody>
          <a:bodyPr wrap="square" rtlCol="0" anchor="t">
            <a:noAutofit/>
          </a:bodyPr>
          <a:p>
            <a:pPr lvl="0" algn="just">
              <a:lnSpc>
                <a:spcPct val="120000"/>
              </a:lnSpc>
              <a:spcBef>
                <a:spcPts val="0"/>
              </a:spcBef>
              <a:spcAft>
                <a:spcPts val="0"/>
              </a:spcAft>
              <a:buClrTx/>
              <a:buSzTx/>
              <a:buFontTx/>
            </a:pPr>
            <a:endPar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826125" y="2226310"/>
            <a:ext cx="3802380" cy="229870"/>
          </a:xfrm>
          <a:prstGeom prst="rect">
            <a:avLst/>
          </a:prstGeom>
          <a:noFill/>
        </p:spPr>
        <p:txBody>
          <a:bodyPr wrap="square" rtlCol="0">
            <a:spAutoFit/>
          </a:bodyPr>
          <a:p>
            <a:pPr algn="ctr"/>
            <a:r>
              <a:rPr lang="zh-CN" altLang="en-US" sz="900">
                <a:solidFill>
                  <a:schemeClr val="tx1">
                    <a:lumMod val="50000"/>
                    <a:lumOff val="50000"/>
                  </a:schemeClr>
                </a:solidFill>
                <a:latin typeface="微软雅黑" panose="020B0503020204020204" charset="-122"/>
                <a:ea typeface="微软雅黑" panose="020B0503020204020204" charset="-122"/>
                <a:sym typeface="+mn-ea"/>
              </a:rPr>
              <a:t>【安全知识库挂载】是【安全智能体开发】较为简单的</a:t>
            </a:r>
            <a:r>
              <a:rPr lang="zh-CN" altLang="en-US" sz="900">
                <a:solidFill>
                  <a:schemeClr val="tx1">
                    <a:lumMod val="50000"/>
                    <a:lumOff val="50000"/>
                  </a:schemeClr>
                </a:solidFill>
                <a:latin typeface="微软雅黑" panose="020B0503020204020204" charset="-122"/>
                <a:ea typeface="微软雅黑" panose="020B0503020204020204" charset="-122"/>
                <a:sym typeface="+mn-ea"/>
              </a:rPr>
              <a:t>一种子场景</a:t>
            </a:r>
            <a:endParaRPr lang="zh-CN" altLang="en-US" sz="900">
              <a:solidFill>
                <a:schemeClr val="tx1">
                  <a:lumMod val="50000"/>
                  <a:lumOff val="50000"/>
                </a:schemeClr>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bldLst>
      <p:bldP spid="5" grpId="1"/>
      <p:bldP spid="29" grpId="1" animBg="1"/>
      <p:bldP spid="2" grpId="1" animBg="1"/>
      <p:bldP spid="28" grpId="1" animBg="1"/>
      <p:bldP spid="3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基于</a:t>
            </a:r>
            <a:r>
              <a:rPr lang="en-US" altLang="zh-CN">
                <a:sym typeface="+mn-ea"/>
              </a:rPr>
              <a:t>AI</a:t>
            </a:r>
            <a:r>
              <a:rPr lang="zh-CN" altLang="en-US">
                <a:sym typeface="+mn-ea"/>
              </a:rPr>
              <a:t>安全平台</a:t>
            </a:r>
            <a:r>
              <a:rPr lang="zh-CN" altLang="en-US">
                <a:sym typeface="+mn-ea"/>
              </a:rPr>
              <a:t>进行开放创新的两种落地</a:t>
            </a:r>
            <a:r>
              <a:rPr lang="zh-CN" altLang="en-US">
                <a:sym typeface="+mn-ea"/>
              </a:rPr>
              <a:t>方式</a:t>
            </a:r>
            <a:endParaRPr lang="zh-CN" altLang="en-US">
              <a:sym typeface="+mn-ea"/>
            </a:endParaRPr>
          </a:p>
        </p:txBody>
      </p:sp>
      <p:sp>
        <p:nvSpPr>
          <p:cNvPr id="9" name="圆角矩形 8"/>
          <p:cNvSpPr/>
          <p:nvPr/>
        </p:nvSpPr>
        <p:spPr>
          <a:xfrm>
            <a:off x="1466850" y="1525270"/>
            <a:ext cx="3521710" cy="1537970"/>
          </a:xfrm>
          <a:prstGeom prst="roundRect">
            <a:avLst/>
          </a:prstGeom>
          <a:solidFill>
            <a:srgbClr val="1841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spcBef>
                <a:spcPts val="500"/>
              </a:spcBef>
            </a:pPr>
            <a:r>
              <a:rPr lang="zh-CN" altLang="en-US" sz="2400">
                <a:latin typeface="微软雅黑" charset="0"/>
                <a:ea typeface="微软雅黑" charset="0"/>
              </a:rPr>
              <a:t>方式一</a:t>
            </a:r>
            <a:r>
              <a:rPr lang="en-US" altLang="zh-CN" sz="2400">
                <a:latin typeface="微软雅黑" charset="0"/>
                <a:ea typeface="微软雅黑" charset="0"/>
              </a:rPr>
              <a:t>：</a:t>
            </a:r>
            <a:r>
              <a:rPr lang="zh-CN" altLang="en-US" sz="2400">
                <a:latin typeface="微软雅黑" charset="0"/>
                <a:ea typeface="微软雅黑" charset="0"/>
              </a:rPr>
              <a:t>我可以编排</a:t>
            </a:r>
            <a:endParaRPr lang="zh-CN" altLang="en-US" sz="2400">
              <a:latin typeface="微软雅黑" charset="0"/>
              <a:ea typeface="微软雅黑" charset="0"/>
            </a:endParaRPr>
          </a:p>
          <a:p>
            <a:pPr indent="0" algn="ctr" fontAlgn="auto">
              <a:spcBef>
                <a:spcPts val="500"/>
              </a:spcBef>
            </a:pPr>
            <a:r>
              <a:rPr lang="en-US" altLang="zh-CN" sz="1600">
                <a:latin typeface="微软雅黑" charset="0"/>
                <a:ea typeface="微软雅黑" charset="0"/>
              </a:rPr>
              <a:t>（</a:t>
            </a:r>
            <a:r>
              <a:rPr lang="zh-CN" altLang="en-US" sz="1600">
                <a:latin typeface="微软雅黑" charset="0"/>
                <a:ea typeface="微软雅黑" charset="0"/>
              </a:rPr>
              <a:t>作为智能体</a:t>
            </a:r>
            <a:r>
              <a:rPr lang="zh-CN" altLang="en-US" sz="1600">
                <a:latin typeface="微软雅黑" charset="0"/>
                <a:ea typeface="微软雅黑" charset="0"/>
              </a:rPr>
              <a:t>开发平台</a:t>
            </a:r>
            <a:r>
              <a:rPr lang="en-US" altLang="zh-CN" sz="1600">
                <a:latin typeface="微软雅黑" charset="0"/>
                <a:ea typeface="微软雅黑" charset="0"/>
              </a:rPr>
              <a:t>）</a:t>
            </a:r>
            <a:endParaRPr lang="en-US" altLang="zh-CN" sz="1600">
              <a:latin typeface="微软雅黑" charset="0"/>
              <a:ea typeface="微软雅黑" charset="0"/>
            </a:endParaRPr>
          </a:p>
        </p:txBody>
      </p:sp>
      <p:sp>
        <p:nvSpPr>
          <p:cNvPr id="10" name="圆角矩形 9"/>
          <p:cNvSpPr/>
          <p:nvPr/>
        </p:nvSpPr>
        <p:spPr>
          <a:xfrm>
            <a:off x="7333615" y="1525270"/>
            <a:ext cx="3521710" cy="1537970"/>
          </a:xfrm>
          <a:prstGeom prst="round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spcBef>
                <a:spcPts val="500"/>
              </a:spcBef>
            </a:pPr>
            <a:r>
              <a:rPr lang="zh-CN" altLang="en-US" sz="2400">
                <a:latin typeface="微软雅黑" charset="0"/>
                <a:ea typeface="微软雅黑" charset="0"/>
              </a:rPr>
              <a:t>方式二</a:t>
            </a:r>
            <a:r>
              <a:rPr lang="en-US" altLang="zh-CN" sz="2400">
                <a:latin typeface="微软雅黑" charset="0"/>
                <a:ea typeface="微软雅黑" charset="0"/>
              </a:rPr>
              <a:t>：</a:t>
            </a:r>
            <a:r>
              <a:rPr lang="zh-CN" altLang="en-US" sz="2400">
                <a:latin typeface="微软雅黑" charset="0"/>
                <a:ea typeface="微软雅黑" charset="0"/>
              </a:rPr>
              <a:t>我可以被编排</a:t>
            </a:r>
            <a:endParaRPr lang="zh-CN" altLang="en-US" sz="2400">
              <a:latin typeface="微软雅黑" charset="0"/>
              <a:ea typeface="微软雅黑" charset="0"/>
            </a:endParaRPr>
          </a:p>
          <a:p>
            <a:pPr indent="0" algn="ctr" fontAlgn="auto">
              <a:spcBef>
                <a:spcPts val="500"/>
              </a:spcBef>
            </a:pPr>
            <a:r>
              <a:rPr lang="en-US" altLang="zh-CN" sz="1600">
                <a:latin typeface="微软雅黑" charset="0"/>
                <a:ea typeface="微软雅黑" charset="0"/>
              </a:rPr>
              <a:t>（</a:t>
            </a:r>
            <a:r>
              <a:rPr lang="zh-CN" altLang="en-US" sz="1600">
                <a:latin typeface="微软雅黑" charset="0"/>
                <a:ea typeface="微软雅黑" charset="0"/>
              </a:rPr>
              <a:t>作为工具节点</a:t>
            </a:r>
            <a:r>
              <a:rPr lang="en-US" altLang="zh-CN" sz="1600">
                <a:latin typeface="微软雅黑" charset="0"/>
                <a:ea typeface="微软雅黑" charset="0"/>
              </a:rPr>
              <a:t>）</a:t>
            </a:r>
            <a:endParaRPr lang="en-US" altLang="zh-CN" sz="1600">
              <a:latin typeface="微软雅黑" charset="0"/>
              <a:ea typeface="微软雅黑" charset="0"/>
            </a:endParaRPr>
          </a:p>
        </p:txBody>
      </p:sp>
      <p:sp>
        <p:nvSpPr>
          <p:cNvPr id="11" name="圆角矩形 10"/>
          <p:cNvSpPr/>
          <p:nvPr/>
        </p:nvSpPr>
        <p:spPr>
          <a:xfrm>
            <a:off x="546100" y="3946525"/>
            <a:ext cx="1241425" cy="738505"/>
          </a:xfrm>
          <a:prstGeom prst="roundRect">
            <a:avLst/>
          </a:prstGeom>
          <a:noFill/>
          <a:ln>
            <a:solidFill>
              <a:srgbClr val="184199"/>
            </a:solidFill>
          </a:ln>
          <a:extLst>
            <a:ext uri="{909E8E84-426E-40DD-AFC4-6F175D3DCCD1}">
              <a14:hiddenFill xmlns:a14="http://schemas.microsoft.com/office/drawing/2010/main">
                <a:solidFill>
                  <a:srgbClr val="184199"/>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内置</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模型</a:t>
            </a:r>
            <a:endParaRPr lang="zh-CN" altLang="en-US" sz="1600">
              <a:solidFill>
                <a:schemeClr val="tx1">
                  <a:lumMod val="85000"/>
                  <a:lumOff val="15000"/>
                </a:schemeClr>
              </a:solidFill>
              <a:latin typeface="微软雅黑" charset="0"/>
              <a:ea typeface="微软雅黑" charset="0"/>
            </a:endParaRPr>
          </a:p>
        </p:txBody>
      </p:sp>
      <p:sp>
        <p:nvSpPr>
          <p:cNvPr id="12" name="圆角矩形 11"/>
          <p:cNvSpPr/>
          <p:nvPr/>
        </p:nvSpPr>
        <p:spPr>
          <a:xfrm>
            <a:off x="1920240" y="3946525"/>
            <a:ext cx="1241425" cy="738505"/>
          </a:xfrm>
          <a:prstGeom prst="roundRect">
            <a:avLst/>
          </a:prstGeom>
          <a:noFill/>
          <a:ln>
            <a:solidFill>
              <a:srgbClr val="184199"/>
            </a:solidFill>
          </a:ln>
          <a:extLst>
            <a:ext uri="{909E8E84-426E-40DD-AFC4-6F175D3DCCD1}">
              <a14:hiddenFill xmlns:a14="http://schemas.microsoft.com/office/drawing/2010/main">
                <a:solidFill>
                  <a:srgbClr val="184199"/>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内置</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知识库</a:t>
            </a:r>
            <a:endParaRPr lang="zh-CN" altLang="en-US" sz="1600">
              <a:solidFill>
                <a:schemeClr val="tx1">
                  <a:lumMod val="85000"/>
                  <a:lumOff val="15000"/>
                </a:schemeClr>
              </a:solidFill>
              <a:latin typeface="微软雅黑" charset="0"/>
              <a:ea typeface="微软雅黑" charset="0"/>
            </a:endParaRPr>
          </a:p>
        </p:txBody>
      </p:sp>
      <p:sp>
        <p:nvSpPr>
          <p:cNvPr id="13" name="圆角矩形 12"/>
          <p:cNvSpPr/>
          <p:nvPr/>
        </p:nvSpPr>
        <p:spPr>
          <a:xfrm>
            <a:off x="3294380" y="3946525"/>
            <a:ext cx="1241425" cy="738505"/>
          </a:xfrm>
          <a:prstGeom prst="roundRect">
            <a:avLst/>
          </a:prstGeom>
          <a:noFill/>
          <a:ln>
            <a:solidFill>
              <a:srgbClr val="184199"/>
            </a:solidFill>
          </a:ln>
          <a:extLst>
            <a:ext uri="{909E8E84-426E-40DD-AFC4-6F175D3DCCD1}">
              <a14:hiddenFill xmlns:a14="http://schemas.microsoft.com/office/drawing/2010/main">
                <a:solidFill>
                  <a:srgbClr val="184199"/>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内置</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工具</a:t>
            </a:r>
            <a:endParaRPr lang="zh-CN" altLang="en-US" sz="1600">
              <a:solidFill>
                <a:schemeClr val="tx1">
                  <a:lumMod val="85000"/>
                  <a:lumOff val="15000"/>
                </a:schemeClr>
              </a:solidFill>
              <a:latin typeface="微软雅黑" charset="0"/>
              <a:ea typeface="微软雅黑" charset="0"/>
            </a:endParaRPr>
          </a:p>
        </p:txBody>
      </p:sp>
      <p:sp>
        <p:nvSpPr>
          <p:cNvPr id="14" name="圆角矩形 13"/>
          <p:cNvSpPr/>
          <p:nvPr/>
        </p:nvSpPr>
        <p:spPr>
          <a:xfrm>
            <a:off x="4668520" y="3946525"/>
            <a:ext cx="1241425" cy="738505"/>
          </a:xfrm>
          <a:prstGeom prst="roundRect">
            <a:avLst/>
          </a:prstGeom>
          <a:noFill/>
          <a:ln>
            <a:solidFill>
              <a:srgbClr val="184199"/>
            </a:solidFill>
          </a:ln>
          <a:extLst>
            <a:ext uri="{909E8E84-426E-40DD-AFC4-6F175D3DCCD1}">
              <a14:hiddenFill xmlns:a14="http://schemas.microsoft.com/office/drawing/2010/main">
                <a:solidFill>
                  <a:srgbClr val="184199"/>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内置</a:t>
            </a:r>
            <a:endParaRPr lang="zh-CN" altLang="en-US" sz="1600">
              <a:solidFill>
                <a:schemeClr val="tx1">
                  <a:lumMod val="85000"/>
                  <a:lumOff val="15000"/>
                </a:schemeClr>
              </a:solidFill>
              <a:latin typeface="微软雅黑" charset="0"/>
              <a:ea typeface="微软雅黑" charset="0"/>
            </a:endParaRPr>
          </a:p>
          <a:p>
            <a:pPr algn="ctr"/>
            <a:r>
              <a:rPr lang="en-US" altLang="zh-CN" sz="1600">
                <a:solidFill>
                  <a:schemeClr val="tx1">
                    <a:lumMod val="85000"/>
                    <a:lumOff val="15000"/>
                  </a:schemeClr>
                </a:solidFill>
                <a:latin typeface="微软雅黑" charset="0"/>
                <a:ea typeface="微软雅黑" charset="0"/>
              </a:rPr>
              <a:t>AI</a:t>
            </a:r>
            <a:r>
              <a:rPr lang="zh-CN" altLang="en-US" sz="1600">
                <a:solidFill>
                  <a:schemeClr val="tx1">
                    <a:lumMod val="85000"/>
                    <a:lumOff val="15000"/>
                  </a:schemeClr>
                </a:solidFill>
                <a:latin typeface="微软雅黑" charset="0"/>
                <a:ea typeface="微软雅黑" charset="0"/>
              </a:rPr>
              <a:t>应用</a:t>
            </a:r>
            <a:endParaRPr lang="zh-CN" altLang="en-US" sz="1600">
              <a:solidFill>
                <a:schemeClr val="tx1">
                  <a:lumMod val="85000"/>
                  <a:lumOff val="15000"/>
                </a:schemeClr>
              </a:solidFill>
              <a:latin typeface="微软雅黑" charset="0"/>
              <a:ea typeface="微软雅黑" charset="0"/>
            </a:endParaRPr>
          </a:p>
        </p:txBody>
      </p:sp>
      <p:sp>
        <p:nvSpPr>
          <p:cNvPr id="16" name="圆角矩形 15"/>
          <p:cNvSpPr/>
          <p:nvPr/>
        </p:nvSpPr>
        <p:spPr>
          <a:xfrm>
            <a:off x="546100" y="4831080"/>
            <a:ext cx="5363845" cy="98996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第三方</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模型</a:t>
            </a:r>
            <a:r>
              <a:rPr lang="en-US" altLang="zh-CN" sz="1600">
                <a:solidFill>
                  <a:schemeClr val="tx1">
                    <a:lumMod val="85000"/>
                    <a:lumOff val="15000"/>
                  </a:schemeClr>
                </a:solidFill>
                <a:latin typeface="微软雅黑" charset="0"/>
                <a:ea typeface="微软雅黑" charset="0"/>
              </a:rPr>
              <a:t>/</a:t>
            </a:r>
            <a:r>
              <a:rPr lang="zh-CN" altLang="en-US" sz="1600">
                <a:solidFill>
                  <a:schemeClr val="tx1">
                    <a:lumMod val="85000"/>
                    <a:lumOff val="15000"/>
                  </a:schemeClr>
                </a:solidFill>
                <a:latin typeface="微软雅黑" charset="0"/>
                <a:ea typeface="微软雅黑" charset="0"/>
              </a:rPr>
              <a:t>知识库</a:t>
            </a:r>
            <a:r>
              <a:rPr lang="en-US" altLang="zh-CN" sz="1600">
                <a:solidFill>
                  <a:schemeClr val="tx1">
                    <a:lumMod val="85000"/>
                    <a:lumOff val="15000"/>
                  </a:schemeClr>
                </a:solidFill>
                <a:latin typeface="微软雅黑" charset="0"/>
                <a:ea typeface="微软雅黑" charset="0"/>
              </a:rPr>
              <a:t>/</a:t>
            </a:r>
            <a:r>
              <a:rPr lang="zh-CN" altLang="en-US" sz="1600">
                <a:solidFill>
                  <a:schemeClr val="tx1">
                    <a:lumMod val="85000"/>
                    <a:lumOff val="15000"/>
                  </a:schemeClr>
                </a:solidFill>
                <a:latin typeface="微软雅黑" charset="0"/>
                <a:ea typeface="微软雅黑" charset="0"/>
              </a:rPr>
              <a:t>工具</a:t>
            </a:r>
            <a:r>
              <a:rPr lang="en-US" altLang="zh-CN" sz="1600">
                <a:solidFill>
                  <a:schemeClr val="tx1">
                    <a:lumMod val="85000"/>
                    <a:lumOff val="15000"/>
                  </a:schemeClr>
                </a:solidFill>
                <a:latin typeface="微软雅黑" charset="0"/>
                <a:ea typeface="微软雅黑" charset="0"/>
              </a:rPr>
              <a:t>/AI</a:t>
            </a:r>
            <a:r>
              <a:rPr lang="zh-CN" altLang="en-US" sz="1600">
                <a:solidFill>
                  <a:schemeClr val="tx1">
                    <a:lumMod val="85000"/>
                    <a:lumOff val="15000"/>
                  </a:schemeClr>
                </a:solidFill>
                <a:latin typeface="微软雅黑" charset="0"/>
                <a:ea typeface="微软雅黑" charset="0"/>
              </a:rPr>
              <a:t>应用</a:t>
            </a:r>
            <a:endParaRPr lang="zh-CN" altLang="en-US" sz="1600">
              <a:solidFill>
                <a:schemeClr val="tx1">
                  <a:lumMod val="85000"/>
                  <a:lumOff val="15000"/>
                </a:schemeClr>
              </a:solidFill>
              <a:latin typeface="微软雅黑" charset="0"/>
              <a:ea typeface="微软雅黑" charset="0"/>
            </a:endParaRPr>
          </a:p>
        </p:txBody>
      </p:sp>
      <p:sp>
        <p:nvSpPr>
          <p:cNvPr id="19" name="上下箭头 18"/>
          <p:cNvSpPr/>
          <p:nvPr/>
        </p:nvSpPr>
        <p:spPr>
          <a:xfrm>
            <a:off x="3109595" y="3217545"/>
            <a:ext cx="235585" cy="582930"/>
          </a:xfrm>
          <a:prstGeom prst="upDownArrow">
            <a:avLst/>
          </a:prstGeom>
          <a:solidFill>
            <a:srgbClr val="1841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3288030" y="3351530"/>
            <a:ext cx="1831975" cy="306705"/>
          </a:xfrm>
          <a:prstGeom prst="rect">
            <a:avLst/>
          </a:prstGeom>
          <a:noFill/>
        </p:spPr>
        <p:txBody>
          <a:bodyPr wrap="square" rtlCol="0">
            <a:spAutoFit/>
          </a:bodyPr>
          <a:p>
            <a:pPr algn="ctr"/>
            <a:r>
              <a:rPr lang="en-US" altLang="zh-CN" sz="1400">
                <a:latin typeface="微软雅黑" charset="0"/>
                <a:ea typeface="微软雅黑" charset="0"/>
                <a:cs typeface="微软雅黑" charset="0"/>
              </a:rPr>
              <a:t>MCP</a:t>
            </a:r>
            <a:r>
              <a:rPr lang="zh-CN" altLang="en-US" sz="1400">
                <a:latin typeface="微软雅黑" charset="0"/>
                <a:ea typeface="微软雅黑" charset="0"/>
                <a:cs typeface="微软雅黑" charset="0"/>
              </a:rPr>
              <a:t>或私有</a:t>
            </a:r>
            <a:r>
              <a:rPr lang="zh-CN" altLang="en-US" sz="1400">
                <a:latin typeface="微软雅黑" charset="0"/>
                <a:ea typeface="微软雅黑" charset="0"/>
                <a:cs typeface="微软雅黑" charset="0"/>
              </a:rPr>
              <a:t>接口</a:t>
            </a:r>
            <a:endParaRPr lang="zh-CN" altLang="en-US" sz="1400">
              <a:latin typeface="微软雅黑" charset="0"/>
              <a:ea typeface="微软雅黑" charset="0"/>
              <a:cs typeface="微软雅黑" charset="0"/>
            </a:endParaRPr>
          </a:p>
        </p:txBody>
      </p:sp>
      <p:sp>
        <p:nvSpPr>
          <p:cNvPr id="25" name="圆角矩形 24"/>
          <p:cNvSpPr/>
          <p:nvPr/>
        </p:nvSpPr>
        <p:spPr>
          <a:xfrm>
            <a:off x="6414770" y="3946525"/>
            <a:ext cx="5358765" cy="73850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用户自己的</a:t>
            </a:r>
            <a:r>
              <a:rPr lang="en-US" altLang="zh-CN" sz="1600">
                <a:solidFill>
                  <a:schemeClr val="tx1">
                    <a:lumMod val="85000"/>
                    <a:lumOff val="15000"/>
                  </a:schemeClr>
                </a:solidFill>
                <a:latin typeface="微软雅黑" charset="0"/>
                <a:ea typeface="微软雅黑" charset="0"/>
              </a:rPr>
              <a:t> AI PaaS </a:t>
            </a:r>
            <a:r>
              <a:rPr lang="zh-CN" altLang="en-US" sz="1600">
                <a:solidFill>
                  <a:schemeClr val="tx1">
                    <a:lumMod val="85000"/>
                    <a:lumOff val="15000"/>
                  </a:schemeClr>
                </a:solidFill>
                <a:latin typeface="微软雅黑" charset="0"/>
                <a:ea typeface="微软雅黑" charset="0"/>
              </a:rPr>
              <a:t>平台</a:t>
            </a:r>
            <a:endParaRPr lang="zh-CN" altLang="en-US" sz="1600">
              <a:solidFill>
                <a:schemeClr val="tx1">
                  <a:lumMod val="85000"/>
                  <a:lumOff val="15000"/>
                </a:schemeClr>
              </a:solidFill>
              <a:latin typeface="微软雅黑" charset="0"/>
              <a:ea typeface="微软雅黑" charset="0"/>
            </a:endParaRPr>
          </a:p>
        </p:txBody>
      </p:sp>
      <p:sp>
        <p:nvSpPr>
          <p:cNvPr id="26" name="圆角矩形 25"/>
          <p:cNvSpPr/>
          <p:nvPr/>
        </p:nvSpPr>
        <p:spPr>
          <a:xfrm>
            <a:off x="6414770" y="5082540"/>
            <a:ext cx="1241425" cy="73850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客户侧</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模型</a:t>
            </a:r>
            <a:endParaRPr lang="zh-CN" altLang="en-US" sz="1600">
              <a:solidFill>
                <a:schemeClr val="tx1">
                  <a:lumMod val="85000"/>
                  <a:lumOff val="15000"/>
                </a:schemeClr>
              </a:solidFill>
              <a:latin typeface="微软雅黑" charset="0"/>
              <a:ea typeface="微软雅黑" charset="0"/>
            </a:endParaRPr>
          </a:p>
        </p:txBody>
      </p:sp>
      <p:sp>
        <p:nvSpPr>
          <p:cNvPr id="27" name="圆角矩形 26"/>
          <p:cNvSpPr/>
          <p:nvPr/>
        </p:nvSpPr>
        <p:spPr>
          <a:xfrm>
            <a:off x="7788910" y="5082540"/>
            <a:ext cx="1241425" cy="73850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客户侧</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知识库</a:t>
            </a:r>
            <a:endParaRPr lang="zh-CN" altLang="en-US" sz="1600">
              <a:solidFill>
                <a:schemeClr val="tx1">
                  <a:lumMod val="85000"/>
                  <a:lumOff val="15000"/>
                </a:schemeClr>
              </a:solidFill>
              <a:latin typeface="微软雅黑" charset="0"/>
              <a:ea typeface="微软雅黑" charset="0"/>
            </a:endParaRPr>
          </a:p>
        </p:txBody>
      </p:sp>
      <p:sp>
        <p:nvSpPr>
          <p:cNvPr id="30" name="圆角矩形 29"/>
          <p:cNvSpPr/>
          <p:nvPr/>
        </p:nvSpPr>
        <p:spPr>
          <a:xfrm>
            <a:off x="9163050" y="5082540"/>
            <a:ext cx="1241425" cy="73850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客户侧</a:t>
            </a:r>
            <a:endParaRPr lang="zh-CN" altLang="en-US" sz="1600">
              <a:solidFill>
                <a:schemeClr val="tx1">
                  <a:lumMod val="85000"/>
                  <a:lumOff val="15000"/>
                </a:schemeClr>
              </a:solidFill>
              <a:latin typeface="微软雅黑" charset="0"/>
              <a:ea typeface="微软雅黑" charset="0"/>
            </a:endParaRPr>
          </a:p>
          <a:p>
            <a:pPr algn="ctr"/>
            <a:r>
              <a:rPr lang="zh-CN" altLang="en-US" sz="1600">
                <a:solidFill>
                  <a:schemeClr val="tx1">
                    <a:lumMod val="85000"/>
                    <a:lumOff val="15000"/>
                  </a:schemeClr>
                </a:solidFill>
                <a:latin typeface="微软雅黑" charset="0"/>
                <a:ea typeface="微软雅黑" charset="0"/>
              </a:rPr>
              <a:t>工具</a:t>
            </a:r>
            <a:endParaRPr lang="zh-CN" altLang="en-US" sz="1600">
              <a:solidFill>
                <a:schemeClr val="tx1">
                  <a:lumMod val="85000"/>
                  <a:lumOff val="15000"/>
                </a:schemeClr>
              </a:solidFill>
              <a:latin typeface="微软雅黑" charset="0"/>
              <a:ea typeface="微软雅黑" charset="0"/>
            </a:endParaRPr>
          </a:p>
        </p:txBody>
      </p:sp>
      <p:sp>
        <p:nvSpPr>
          <p:cNvPr id="31" name="圆角矩形 30"/>
          <p:cNvSpPr/>
          <p:nvPr/>
        </p:nvSpPr>
        <p:spPr>
          <a:xfrm>
            <a:off x="10537190" y="5082540"/>
            <a:ext cx="1241425" cy="738505"/>
          </a:xfrm>
          <a:prstGeom prst="roundRect">
            <a:avLst/>
          </a:prstGeom>
          <a:solidFill>
            <a:schemeClr val="bg1">
              <a:lumMod val="95000"/>
            </a:schemeClr>
          </a:solidFill>
          <a:ln>
            <a:solidFill>
              <a:srgbClr val="18419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solidFill>
                  <a:schemeClr val="tx1">
                    <a:lumMod val="85000"/>
                    <a:lumOff val="15000"/>
                  </a:schemeClr>
                </a:solidFill>
                <a:latin typeface="微软雅黑" charset="0"/>
                <a:ea typeface="微软雅黑" charset="0"/>
              </a:rPr>
              <a:t>客户侧</a:t>
            </a:r>
            <a:endParaRPr lang="zh-CN" altLang="en-US" sz="1600">
              <a:solidFill>
                <a:schemeClr val="tx1">
                  <a:lumMod val="85000"/>
                  <a:lumOff val="15000"/>
                </a:schemeClr>
              </a:solidFill>
              <a:latin typeface="微软雅黑" charset="0"/>
              <a:ea typeface="微软雅黑" charset="0"/>
            </a:endParaRPr>
          </a:p>
          <a:p>
            <a:pPr algn="ctr"/>
            <a:r>
              <a:rPr lang="en-US" altLang="zh-CN" sz="1600">
                <a:solidFill>
                  <a:schemeClr val="tx1">
                    <a:lumMod val="85000"/>
                    <a:lumOff val="15000"/>
                  </a:schemeClr>
                </a:solidFill>
                <a:latin typeface="微软雅黑" charset="0"/>
                <a:ea typeface="微软雅黑" charset="0"/>
              </a:rPr>
              <a:t>AI</a:t>
            </a:r>
            <a:r>
              <a:rPr lang="zh-CN" altLang="en-US" sz="1600">
                <a:solidFill>
                  <a:schemeClr val="tx1">
                    <a:lumMod val="85000"/>
                    <a:lumOff val="15000"/>
                  </a:schemeClr>
                </a:solidFill>
                <a:latin typeface="微软雅黑" charset="0"/>
                <a:ea typeface="微软雅黑" charset="0"/>
              </a:rPr>
              <a:t>应用</a:t>
            </a:r>
            <a:endParaRPr lang="zh-CN" altLang="en-US" sz="1600">
              <a:solidFill>
                <a:schemeClr val="tx1">
                  <a:lumMod val="85000"/>
                  <a:lumOff val="15000"/>
                </a:schemeClr>
              </a:solidFill>
              <a:latin typeface="微软雅黑" charset="0"/>
              <a:ea typeface="微软雅黑" charset="0"/>
            </a:endParaRPr>
          </a:p>
        </p:txBody>
      </p:sp>
      <p:sp>
        <p:nvSpPr>
          <p:cNvPr id="32" name="上下箭头 31"/>
          <p:cNvSpPr/>
          <p:nvPr/>
        </p:nvSpPr>
        <p:spPr>
          <a:xfrm>
            <a:off x="8976360" y="3217545"/>
            <a:ext cx="235585" cy="582930"/>
          </a:xfrm>
          <a:prstGeom prst="up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9157335" y="3351530"/>
            <a:ext cx="1831975" cy="306705"/>
          </a:xfrm>
          <a:prstGeom prst="rect">
            <a:avLst/>
          </a:prstGeom>
          <a:noFill/>
        </p:spPr>
        <p:txBody>
          <a:bodyPr wrap="square" rtlCol="0">
            <a:spAutoFit/>
          </a:bodyPr>
          <a:p>
            <a:pPr algn="ctr"/>
            <a:r>
              <a:rPr lang="en-US" altLang="zh-CN" sz="1400">
                <a:latin typeface="微软雅黑" charset="0"/>
                <a:ea typeface="微软雅黑" charset="0"/>
                <a:cs typeface="微软雅黑" charset="0"/>
              </a:rPr>
              <a:t>MCP</a:t>
            </a:r>
            <a:r>
              <a:rPr lang="zh-CN" altLang="en-US" sz="1400">
                <a:latin typeface="微软雅黑" charset="0"/>
                <a:ea typeface="微软雅黑" charset="0"/>
                <a:cs typeface="微软雅黑" charset="0"/>
              </a:rPr>
              <a:t>或私有</a:t>
            </a:r>
            <a:r>
              <a:rPr lang="en-US" altLang="zh-CN" sz="1400">
                <a:latin typeface="微软雅黑" charset="0"/>
                <a:ea typeface="微软雅黑" charset="0"/>
                <a:cs typeface="微软雅黑" charset="0"/>
              </a:rPr>
              <a:t>API</a:t>
            </a:r>
            <a:endParaRPr lang="en-US" altLang="zh-CN" sz="1400">
              <a:latin typeface="微软雅黑" charset="0"/>
              <a:ea typeface="微软雅黑" charset="0"/>
              <a:cs typeface="微软雅黑" charset="0"/>
            </a:endParaRPr>
          </a:p>
        </p:txBody>
      </p:sp>
      <p:sp>
        <p:nvSpPr>
          <p:cNvPr id="38" name="上下箭头 37"/>
          <p:cNvSpPr/>
          <p:nvPr/>
        </p:nvSpPr>
        <p:spPr>
          <a:xfrm>
            <a:off x="6917690" y="4721225"/>
            <a:ext cx="235585" cy="306705"/>
          </a:xfrm>
          <a:prstGeom prst="up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上下箭头 38"/>
          <p:cNvSpPr/>
          <p:nvPr/>
        </p:nvSpPr>
        <p:spPr>
          <a:xfrm>
            <a:off x="8291830" y="4721225"/>
            <a:ext cx="235585" cy="306705"/>
          </a:xfrm>
          <a:prstGeom prst="up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上下箭头 39"/>
          <p:cNvSpPr/>
          <p:nvPr/>
        </p:nvSpPr>
        <p:spPr>
          <a:xfrm>
            <a:off x="9665970" y="4721225"/>
            <a:ext cx="235585" cy="306705"/>
          </a:xfrm>
          <a:prstGeom prst="up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上下箭头 40"/>
          <p:cNvSpPr/>
          <p:nvPr/>
        </p:nvSpPr>
        <p:spPr>
          <a:xfrm>
            <a:off x="11040110" y="4721225"/>
            <a:ext cx="235585" cy="306705"/>
          </a:xfrm>
          <a:prstGeom prst="up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基于</a:t>
            </a:r>
            <a:r>
              <a:rPr lang="en-US" altLang="zh-CN">
                <a:sym typeface="+mn-ea"/>
              </a:rPr>
              <a:t>AI</a:t>
            </a:r>
            <a:r>
              <a:rPr lang="zh-CN" altLang="en-US">
                <a:sym typeface="+mn-ea"/>
              </a:rPr>
              <a:t>安平台内置</a:t>
            </a:r>
            <a:r>
              <a:rPr lang="en-US" altLang="zh-CN">
                <a:sym typeface="+mn-ea"/>
              </a:rPr>
              <a:t>AI</a:t>
            </a:r>
            <a:r>
              <a:rPr lang="zh-CN" altLang="en-US">
                <a:sym typeface="+mn-ea"/>
              </a:rPr>
              <a:t>共创平台</a:t>
            </a:r>
            <a:r>
              <a:rPr lang="en-US" altLang="zh-CN">
                <a:sym typeface="+mn-ea"/>
              </a:rPr>
              <a:t>，</a:t>
            </a:r>
            <a:r>
              <a:rPr lang="zh-CN" altLang="en-US">
                <a:sym typeface="+mn-ea"/>
              </a:rPr>
              <a:t>灵活编排和调用</a:t>
            </a:r>
            <a:r>
              <a:rPr lang="zh-CN" altLang="en-US" dirty="0">
                <a:sym typeface="+mn-ea"/>
              </a:rPr>
              <a:t>开放的工具</a:t>
            </a:r>
            <a:r>
              <a:rPr lang="en-US" altLang="zh-CN" dirty="0">
                <a:sym typeface="+mn-ea"/>
              </a:rPr>
              <a:t>、</a:t>
            </a:r>
            <a:r>
              <a:rPr lang="zh-CN" altLang="en-US" dirty="0">
                <a:sym typeface="+mn-ea"/>
              </a:rPr>
              <a:t>知识库</a:t>
            </a:r>
            <a:r>
              <a:rPr lang="en-US" altLang="zh-CN" dirty="0">
                <a:sym typeface="+mn-ea"/>
              </a:rPr>
              <a:t>、</a:t>
            </a:r>
            <a:r>
              <a:rPr lang="zh-CN" altLang="en-US" dirty="0">
                <a:sym typeface="+mn-ea"/>
              </a:rPr>
              <a:t>模型</a:t>
            </a:r>
            <a:r>
              <a:rPr lang="en-US" altLang="zh-CN" dirty="0">
                <a:sym typeface="+mn-ea"/>
              </a:rPr>
              <a:t>，</a:t>
            </a:r>
            <a:r>
              <a:rPr lang="zh-CN" altLang="en-US" dirty="0">
                <a:sym typeface="+mn-ea"/>
              </a:rPr>
              <a:t>快速构建安全智能体</a:t>
            </a:r>
            <a:r>
              <a:rPr lang="en-US" altLang="zh-CN" dirty="0">
                <a:sym typeface="+mn-ea"/>
              </a:rPr>
              <a:t>（</a:t>
            </a:r>
            <a:r>
              <a:rPr lang="zh-CN" altLang="en-US" dirty="0">
                <a:sym typeface="+mn-ea"/>
              </a:rPr>
              <a:t>一</a:t>
            </a:r>
            <a:r>
              <a:rPr lang="en-US" altLang="zh-CN" dirty="0">
                <a:sym typeface="+mn-ea"/>
              </a:rPr>
              <a:t>）</a:t>
            </a:r>
            <a:endParaRPr lang="en-US" altLang="zh-CN" sz="1600" dirty="0">
              <a:sym typeface="+mn-ea"/>
            </a:endParaRPr>
          </a:p>
        </p:txBody>
      </p:sp>
      <p:grpSp>
        <p:nvGrpSpPr>
          <p:cNvPr id="11" name="组合 10"/>
          <p:cNvGrpSpPr/>
          <p:nvPr/>
        </p:nvGrpSpPr>
        <p:grpSpPr>
          <a:xfrm>
            <a:off x="507365" y="1129665"/>
            <a:ext cx="7534910" cy="4165600"/>
            <a:chOff x="799" y="1779"/>
            <a:chExt cx="11866" cy="6560"/>
          </a:xfrm>
        </p:grpSpPr>
        <p:pic>
          <p:nvPicPr>
            <p:cNvPr id="3" name="图片 2"/>
            <p:cNvPicPr>
              <a:picLocks noChangeAspect="1"/>
            </p:cNvPicPr>
            <p:nvPr/>
          </p:nvPicPr>
          <p:blipFill>
            <a:blip r:embed="rId2"/>
            <a:stretch>
              <a:fillRect/>
            </a:stretch>
          </p:blipFill>
          <p:spPr>
            <a:xfrm>
              <a:off x="799" y="1779"/>
              <a:ext cx="11866" cy="6561"/>
            </a:xfrm>
            <a:prstGeom prst="rect">
              <a:avLst/>
            </a:prstGeom>
            <a:ln w="3175">
              <a:solidFill>
                <a:schemeClr val="bg1">
                  <a:lumMod val="85000"/>
                </a:schemeClr>
              </a:solidFill>
            </a:ln>
          </p:spPr>
        </p:pic>
        <p:sp>
          <p:nvSpPr>
            <p:cNvPr id="8" name="文本框 7"/>
            <p:cNvSpPr txBox="1"/>
            <p:nvPr/>
          </p:nvSpPr>
          <p:spPr>
            <a:xfrm>
              <a:off x="1928" y="1806"/>
              <a:ext cx="2880" cy="313"/>
            </a:xfrm>
            <a:prstGeom prst="rect">
              <a:avLst/>
            </a:prstGeom>
            <a:solidFill>
              <a:schemeClr val="accent4">
                <a:lumMod val="20000"/>
                <a:lumOff val="80000"/>
              </a:schemeClr>
            </a:solidFill>
            <a:ln w="6350">
              <a:solidFill>
                <a:schemeClr val="bg1">
                  <a:lumMod val="65000"/>
                </a:schemeClr>
              </a:solidFill>
            </a:ln>
          </p:spPr>
          <p:txBody>
            <a:bodyPr wrap="square" rtlCol="0" anchor="ctr" anchorCtr="0">
              <a:noAutofit/>
            </a:bodyPr>
            <a:p>
              <a:pPr algn="ctr">
                <a:lnSpc>
                  <a:spcPct val="100000"/>
                </a:lnSpc>
              </a:pPr>
              <a:r>
                <a:rPr lang="zh-CN" altLang="en-US" sz="1000">
                  <a:latin typeface="微软雅黑" charset="0"/>
                  <a:ea typeface="微软雅黑" charset="0"/>
                </a:rPr>
                <a:t>安全运营报告生成智能体</a:t>
              </a:r>
              <a:endParaRPr lang="zh-CN" altLang="en-US" sz="1000">
                <a:latin typeface="微软雅黑" charset="0"/>
                <a:ea typeface="微软雅黑" charset="0"/>
              </a:endParaRPr>
            </a:p>
          </p:txBody>
        </p:sp>
      </p:grpSp>
      <p:grpSp>
        <p:nvGrpSpPr>
          <p:cNvPr id="12" name="组合 11"/>
          <p:cNvGrpSpPr/>
          <p:nvPr/>
        </p:nvGrpSpPr>
        <p:grpSpPr>
          <a:xfrm>
            <a:off x="2452370" y="1687195"/>
            <a:ext cx="7534910" cy="4173220"/>
            <a:chOff x="3862" y="2657"/>
            <a:chExt cx="11866" cy="6572"/>
          </a:xfrm>
        </p:grpSpPr>
        <p:pic>
          <p:nvPicPr>
            <p:cNvPr id="4" name="图片 3"/>
            <p:cNvPicPr>
              <a:picLocks noChangeAspect="1"/>
            </p:cNvPicPr>
            <p:nvPr/>
          </p:nvPicPr>
          <p:blipFill>
            <a:blip r:embed="rId3"/>
            <a:stretch>
              <a:fillRect/>
            </a:stretch>
          </p:blipFill>
          <p:spPr>
            <a:xfrm>
              <a:off x="3862" y="2657"/>
              <a:ext cx="11866" cy="6572"/>
            </a:xfrm>
            <a:prstGeom prst="rect">
              <a:avLst/>
            </a:prstGeom>
            <a:ln w="3175">
              <a:solidFill>
                <a:schemeClr val="bg1">
                  <a:lumMod val="85000"/>
                </a:schemeClr>
              </a:solidFill>
            </a:ln>
          </p:spPr>
        </p:pic>
        <p:sp>
          <p:nvSpPr>
            <p:cNvPr id="9" name="文本框 8"/>
            <p:cNvSpPr txBox="1"/>
            <p:nvPr/>
          </p:nvSpPr>
          <p:spPr>
            <a:xfrm>
              <a:off x="4976" y="2675"/>
              <a:ext cx="2880" cy="313"/>
            </a:xfrm>
            <a:prstGeom prst="rect">
              <a:avLst/>
            </a:prstGeom>
            <a:solidFill>
              <a:schemeClr val="accent4">
                <a:lumMod val="20000"/>
                <a:lumOff val="80000"/>
              </a:schemeClr>
            </a:solidFill>
            <a:ln w="6350">
              <a:solidFill>
                <a:schemeClr val="bg1">
                  <a:lumMod val="65000"/>
                </a:schemeClr>
              </a:solidFill>
            </a:ln>
          </p:spPr>
          <p:txBody>
            <a:bodyPr wrap="square" rtlCol="0" anchor="ctr" anchorCtr="0">
              <a:noAutofit/>
            </a:bodyPr>
            <a:p>
              <a:pPr algn="ctr">
                <a:lnSpc>
                  <a:spcPct val="100000"/>
                </a:lnSpc>
              </a:pPr>
              <a:r>
                <a:rPr lang="zh-CN" altLang="en-US" sz="1000">
                  <a:latin typeface="微软雅黑" charset="0"/>
                  <a:ea typeface="微软雅黑" charset="0"/>
                </a:rPr>
                <a:t>自然语言</a:t>
              </a:r>
              <a:r>
                <a:rPr lang="zh-CN" altLang="en-US" sz="1000">
                  <a:latin typeface="微软雅黑" charset="0"/>
                  <a:ea typeface="微软雅黑" charset="0"/>
                </a:rPr>
                <a:t>狩猎智能体</a:t>
              </a:r>
              <a:endParaRPr lang="zh-CN" altLang="en-US" sz="1000">
                <a:latin typeface="微软雅黑" charset="0"/>
                <a:ea typeface="微软雅黑" charset="0"/>
              </a:endParaRPr>
            </a:p>
          </p:txBody>
        </p:sp>
      </p:grpSp>
      <p:grpSp>
        <p:nvGrpSpPr>
          <p:cNvPr id="13" name="组合 12"/>
          <p:cNvGrpSpPr/>
          <p:nvPr/>
        </p:nvGrpSpPr>
        <p:grpSpPr>
          <a:xfrm>
            <a:off x="4397375" y="2251710"/>
            <a:ext cx="7534910" cy="4179570"/>
            <a:chOff x="6925" y="3546"/>
            <a:chExt cx="11866" cy="6582"/>
          </a:xfrm>
        </p:grpSpPr>
        <p:pic>
          <p:nvPicPr>
            <p:cNvPr id="6" name="图片 5"/>
            <p:cNvPicPr>
              <a:picLocks noChangeAspect="1"/>
            </p:cNvPicPr>
            <p:nvPr/>
          </p:nvPicPr>
          <p:blipFill>
            <a:blip r:embed="rId4"/>
            <a:stretch>
              <a:fillRect/>
            </a:stretch>
          </p:blipFill>
          <p:spPr>
            <a:xfrm>
              <a:off x="6925" y="3546"/>
              <a:ext cx="11866" cy="6582"/>
            </a:xfrm>
            <a:prstGeom prst="rect">
              <a:avLst/>
            </a:prstGeom>
            <a:ln w="3175">
              <a:solidFill>
                <a:schemeClr val="bg1">
                  <a:lumMod val="85000"/>
                </a:schemeClr>
              </a:solidFill>
            </a:ln>
          </p:spPr>
        </p:pic>
        <p:sp>
          <p:nvSpPr>
            <p:cNvPr id="10" name="文本框 9"/>
            <p:cNvSpPr txBox="1"/>
            <p:nvPr/>
          </p:nvSpPr>
          <p:spPr>
            <a:xfrm>
              <a:off x="8048" y="3564"/>
              <a:ext cx="2880" cy="313"/>
            </a:xfrm>
            <a:prstGeom prst="rect">
              <a:avLst/>
            </a:prstGeom>
            <a:solidFill>
              <a:schemeClr val="accent4">
                <a:lumMod val="20000"/>
                <a:lumOff val="80000"/>
              </a:schemeClr>
            </a:solidFill>
            <a:ln w="6350">
              <a:solidFill>
                <a:schemeClr val="bg1">
                  <a:lumMod val="65000"/>
                </a:schemeClr>
              </a:solidFill>
            </a:ln>
          </p:spPr>
          <p:txBody>
            <a:bodyPr wrap="square" rtlCol="0" anchor="ctr" anchorCtr="0">
              <a:noAutofit/>
            </a:bodyPr>
            <a:p>
              <a:pPr algn="ctr">
                <a:lnSpc>
                  <a:spcPct val="100000"/>
                </a:lnSpc>
              </a:pPr>
              <a:r>
                <a:rPr lang="zh-CN" altLang="en-US" sz="1000">
                  <a:latin typeface="微软雅黑" charset="0"/>
                  <a:ea typeface="微软雅黑" charset="0"/>
                </a:rPr>
                <a:t>安全运营考核</a:t>
              </a:r>
              <a:r>
                <a:rPr lang="zh-CN" altLang="en-US" sz="1000">
                  <a:latin typeface="微软雅黑" charset="0"/>
                  <a:ea typeface="微软雅黑" charset="0"/>
                </a:rPr>
                <a:t>智能体</a:t>
              </a:r>
              <a:endParaRPr lang="zh-CN" altLang="en-US" sz="1000">
                <a:latin typeface="微软雅黑" charset="0"/>
                <a:ea typeface="微软雅黑"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1"/>
          <a:stretch>
            <a:fillRect/>
          </a:stretch>
        </p:blipFill>
        <p:spPr>
          <a:xfrm>
            <a:off x="429895" y="4468495"/>
            <a:ext cx="3145155" cy="1765300"/>
          </a:xfrm>
          <a:prstGeom prst="rect">
            <a:avLst/>
          </a:prstGeom>
        </p:spPr>
      </p:pic>
      <p:grpSp>
        <p:nvGrpSpPr>
          <p:cNvPr id="13" name="组合 12"/>
          <p:cNvGrpSpPr/>
          <p:nvPr/>
        </p:nvGrpSpPr>
        <p:grpSpPr>
          <a:xfrm>
            <a:off x="4192905" y="4231640"/>
            <a:ext cx="3779520" cy="2287270"/>
            <a:chOff x="6754" y="6626"/>
            <a:chExt cx="5952" cy="3602"/>
          </a:xfrm>
        </p:grpSpPr>
        <p:pic>
          <p:nvPicPr>
            <p:cNvPr id="10" name="图片 9"/>
            <p:cNvPicPr/>
            <p:nvPr/>
          </p:nvPicPr>
          <p:blipFill>
            <a:blip r:embed="rId2"/>
            <a:stretch>
              <a:fillRect/>
            </a:stretch>
          </p:blipFill>
          <p:spPr>
            <a:xfrm>
              <a:off x="6754" y="6626"/>
              <a:ext cx="5952" cy="3603"/>
            </a:xfrm>
            <a:prstGeom prst="rect">
              <a:avLst/>
            </a:prstGeom>
          </p:spPr>
        </p:pic>
        <p:pic>
          <p:nvPicPr>
            <p:cNvPr id="11" name="图片 10"/>
            <p:cNvPicPr>
              <a:picLocks noChangeAspect="1"/>
            </p:cNvPicPr>
            <p:nvPr/>
          </p:nvPicPr>
          <p:blipFill>
            <a:blip r:embed="rId3"/>
            <a:stretch>
              <a:fillRect/>
            </a:stretch>
          </p:blipFill>
          <p:spPr>
            <a:xfrm>
              <a:off x="6754" y="7437"/>
              <a:ext cx="1720" cy="1731"/>
            </a:xfrm>
            <a:prstGeom prst="rect">
              <a:avLst/>
            </a:prstGeom>
          </p:spPr>
        </p:pic>
      </p:grpSp>
      <p:pic>
        <p:nvPicPr>
          <p:cNvPr id="12" name="图片 11"/>
          <p:cNvPicPr>
            <a:picLocks noChangeAspect="1"/>
          </p:cNvPicPr>
          <p:nvPr/>
        </p:nvPicPr>
        <p:blipFill>
          <a:blip r:embed="rId4"/>
          <a:stretch>
            <a:fillRect/>
          </a:stretch>
        </p:blipFill>
        <p:spPr>
          <a:xfrm>
            <a:off x="8903471" y="4468495"/>
            <a:ext cx="2168732" cy="1954381"/>
          </a:xfrm>
          <a:prstGeom prst="rect">
            <a:avLst/>
          </a:prstGeom>
        </p:spPr>
      </p:pic>
      <p:sp>
        <p:nvSpPr>
          <p:cNvPr id="15" name="文本框 14"/>
          <p:cNvSpPr txBox="1"/>
          <p:nvPr/>
        </p:nvSpPr>
        <p:spPr>
          <a:xfrm>
            <a:off x="460375" y="704215"/>
            <a:ext cx="11061065" cy="755650"/>
          </a:xfrm>
          <a:prstGeom prst="rect">
            <a:avLst/>
          </a:prstGeom>
        </p:spPr>
        <p:txBody>
          <a:bodyPr wrap="square">
            <a:spAutoFit/>
          </a:bodyPr>
          <a:lstStyle/>
          <a:p>
            <a:pPr indent="0" fontAlgn="auto">
              <a:lnSpc>
                <a:spcPct val="120000"/>
              </a:lnSpc>
            </a:pPr>
            <a:r>
              <a:rPr lang="zh-CN" altLang="en-US" b="0" i="0">
                <a:solidFill>
                  <a:schemeClr val="tx1"/>
                </a:solidFill>
                <a:latin typeface="微软雅黑" panose="020B0503020204020204" charset="-122"/>
                <a:ea typeface="微软雅黑" panose="020B0503020204020204" charset="-122"/>
                <a:cs typeface="微软雅黑" panose="020B0503020204020204" charset="-122"/>
              </a:rPr>
              <a:t>人工智能领域的智能和推理水平不断提升，</a:t>
            </a:r>
            <a:r>
              <a:rPr lang="en-US" altLang="zh-CN" b="0" i="0">
                <a:solidFill>
                  <a:schemeClr val="tx1"/>
                </a:solidFill>
                <a:latin typeface="微软雅黑" panose="020B0503020204020204" charset="-122"/>
                <a:ea typeface="微软雅黑" panose="020B0503020204020204" charset="-122"/>
                <a:cs typeface="微软雅黑" panose="020B0503020204020204" charset="-122"/>
              </a:rPr>
              <a:t>Transformer</a:t>
            </a:r>
            <a:r>
              <a:rPr lang="zh-CN" altLang="en-US" b="0" i="0">
                <a:solidFill>
                  <a:schemeClr val="tx1"/>
                </a:solidFill>
                <a:latin typeface="微软雅黑" panose="020B0503020204020204" charset="-122"/>
                <a:ea typeface="微软雅黑" panose="020B0503020204020204" charset="-122"/>
                <a:cs typeface="微软雅黑" panose="020B0503020204020204" charset="-122"/>
              </a:rPr>
              <a:t>为后续大模型提供了基础架构，</a:t>
            </a:r>
            <a:r>
              <a:rPr lang="en-US" altLang="zh-CN" b="0" i="0">
                <a:solidFill>
                  <a:schemeClr val="tx1"/>
                </a:solidFill>
                <a:latin typeface="微软雅黑" panose="020B0503020204020204" charset="-122"/>
                <a:ea typeface="微软雅黑" panose="020B0503020204020204" charset="-122"/>
                <a:cs typeface="微软雅黑" panose="020B0503020204020204" charset="-122"/>
              </a:rPr>
              <a:t>ChatGPT</a:t>
            </a:r>
            <a:r>
              <a:rPr lang="zh-CN" altLang="en-US" b="0" i="0">
                <a:solidFill>
                  <a:schemeClr val="tx1"/>
                </a:solidFill>
                <a:latin typeface="微软雅黑" panose="020B0503020204020204" charset="-122"/>
                <a:ea typeface="微软雅黑" panose="020B0503020204020204" charset="-122"/>
                <a:cs typeface="微软雅黑" panose="020B0503020204020204" charset="-122"/>
              </a:rPr>
              <a:t>通过预训练和微调实现了自然语言处理的突破，而</a:t>
            </a:r>
            <a:r>
              <a:rPr lang="en-US" altLang="zh-CN" b="0" i="0">
                <a:solidFill>
                  <a:schemeClr val="tx1"/>
                </a:solidFill>
                <a:latin typeface="微软雅黑" panose="020B0503020204020204" charset="-122"/>
                <a:ea typeface="微软雅黑" panose="020B0503020204020204" charset="-122"/>
                <a:cs typeface="微软雅黑" panose="020B0503020204020204" charset="-122"/>
              </a:rPr>
              <a:t>DeepSeek</a:t>
            </a:r>
            <a:r>
              <a:rPr lang="zh-CN" altLang="en-US" b="0" i="0">
                <a:solidFill>
                  <a:schemeClr val="tx1"/>
                </a:solidFill>
                <a:latin typeface="微软雅黑" panose="020B0503020204020204" charset="-122"/>
                <a:ea typeface="微软雅黑" panose="020B0503020204020204" charset="-122"/>
                <a:cs typeface="微软雅黑" panose="020B0503020204020204" charset="-122"/>
              </a:rPr>
              <a:t>则通过技术创新和开源策略推动了普惠</a:t>
            </a:r>
            <a:r>
              <a:rPr lang="en-US" altLang="zh-CN" b="0" i="0">
                <a:solidFill>
                  <a:schemeClr val="tx1"/>
                </a:solidFill>
                <a:latin typeface="微软雅黑" panose="020B0503020204020204" charset="-122"/>
                <a:ea typeface="微软雅黑" panose="020B0503020204020204" charset="-122"/>
                <a:cs typeface="微软雅黑" panose="020B0503020204020204" charset="-122"/>
              </a:rPr>
              <a:t>AI</a:t>
            </a:r>
            <a:r>
              <a:rPr lang="zh-CN" altLang="en-US" b="0" i="0">
                <a:solidFill>
                  <a:schemeClr val="tx1"/>
                </a:solidFill>
                <a:latin typeface="微软雅黑" panose="020B0503020204020204" charset="-122"/>
                <a:ea typeface="微软雅黑" panose="020B0503020204020204" charset="-122"/>
                <a:cs typeface="微软雅黑" panose="020B0503020204020204" charset="-122"/>
              </a:rPr>
              <a:t>的发展。</a:t>
            </a:r>
            <a:endParaRPr lang="zh-CN" altLang="en-US"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6" name="右箭头 15"/>
          <p:cNvSpPr/>
          <p:nvPr/>
        </p:nvSpPr>
        <p:spPr>
          <a:xfrm>
            <a:off x="460375" y="1498025"/>
            <a:ext cx="11061065" cy="101854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429895" y="2500630"/>
            <a:ext cx="3114675" cy="1200329"/>
          </a:xfrm>
          <a:prstGeom prst="rect">
            <a:avLst/>
          </a:prstGeom>
        </p:spPr>
        <p:txBody>
          <a:bodyPr wrap="square">
            <a:spAutoFit/>
          </a:bodyPr>
          <a:lstStyle/>
          <a:p>
            <a:pPr marL="0" indent="0"/>
            <a:r>
              <a:rPr lang="zh-CN" altLang="en-US" sz="1600" i="0">
                <a:latin typeface="微软雅黑" panose="020B0503020204020204" charset="-122"/>
                <a:ea typeface="微软雅黑" panose="020B0503020204020204" charset="-122"/>
                <a:cs typeface="微软雅黑" panose="020B0503020204020204" charset="-122"/>
              </a:rPr>
              <a:t>特点：开源、单模态</a:t>
            </a:r>
            <a:endParaRPr lang="zh-CN" altLang="en-US" sz="1600" i="0">
              <a:latin typeface="微软雅黑" panose="020B0503020204020204" charset="-122"/>
              <a:ea typeface="微软雅黑" panose="020B0503020204020204" charset="-122"/>
              <a:cs typeface="微软雅黑" panose="020B0503020204020204" charset="-122"/>
            </a:endParaRPr>
          </a:p>
          <a:p>
            <a:pPr marL="0" indent="0"/>
            <a:endParaRPr lang="en-US" altLang="zh-CN" sz="1200" i="0">
              <a:solidFill>
                <a:srgbClr val="24292F"/>
              </a:solidFill>
              <a:latin typeface="微软雅黑" panose="020B0503020204020204" charset="-122"/>
              <a:ea typeface="微软雅黑" panose="020B0503020204020204" charset="-122"/>
              <a:cs typeface="微软雅黑" panose="020B0503020204020204" charset="-122"/>
            </a:endParaRPr>
          </a:p>
          <a:p>
            <a:pPr marL="0" indent="0"/>
            <a:r>
              <a:rPr lang="en-US" altLang="zh-CN" sz="1100" i="0">
                <a:solidFill>
                  <a:srgbClr val="24292F"/>
                </a:solidFill>
                <a:latin typeface="微软雅黑" panose="020B0503020204020204" charset="-122"/>
                <a:ea typeface="微软雅黑" panose="020B0503020204020204" charset="-122"/>
                <a:cs typeface="微软雅黑" panose="020B0503020204020204" charset="-122"/>
              </a:rPr>
              <a:t>2017</a:t>
            </a:r>
            <a:r>
              <a:rPr lang="zh-CN" altLang="en-US" sz="1100" i="0">
                <a:solidFill>
                  <a:srgbClr val="24292F"/>
                </a:solidFill>
                <a:latin typeface="微软雅黑" panose="020B0503020204020204" charset="-122"/>
                <a:ea typeface="微软雅黑" panose="020B0503020204020204" charset="-122"/>
                <a:cs typeface="微软雅黑" panose="020B0503020204020204" charset="-122"/>
              </a:rPr>
              <a:t>年，</a:t>
            </a:r>
            <a:r>
              <a:rPr lang="en-US" altLang="zh-CN" sz="1100" i="0">
                <a:solidFill>
                  <a:srgbClr val="24292F"/>
                </a:solidFill>
                <a:latin typeface="微软雅黑" panose="020B0503020204020204" charset="-122"/>
                <a:ea typeface="微软雅黑" panose="020B0503020204020204" charset="-122"/>
                <a:cs typeface="微软雅黑" panose="020B0503020204020204" charset="-122"/>
              </a:rPr>
              <a:t>Vaswani</a:t>
            </a:r>
            <a:r>
              <a:rPr lang="zh-CN" altLang="en-US" sz="1100" i="0">
                <a:solidFill>
                  <a:srgbClr val="24292F"/>
                </a:solidFill>
                <a:latin typeface="微软雅黑" panose="020B0503020204020204" charset="-122"/>
                <a:ea typeface="微软雅黑" panose="020B0503020204020204" charset="-122"/>
                <a:cs typeface="微软雅黑" panose="020B0503020204020204" charset="-122"/>
              </a:rPr>
              <a:t>等人提出的</a:t>
            </a:r>
            <a:r>
              <a:rPr lang="en-US" altLang="zh-CN" sz="1100" i="0">
                <a:solidFill>
                  <a:srgbClr val="24292F"/>
                </a:solidFill>
                <a:latin typeface="微软雅黑" panose="020B0503020204020204" charset="-122"/>
                <a:ea typeface="微软雅黑" panose="020B0503020204020204" charset="-122"/>
                <a:cs typeface="微软雅黑" panose="020B0503020204020204" charset="-122"/>
              </a:rPr>
              <a:t>Transformer</a:t>
            </a:r>
            <a:r>
              <a:rPr lang="zh-CN" altLang="en-US" sz="1100" i="0">
                <a:solidFill>
                  <a:srgbClr val="24292F"/>
                </a:solidFill>
                <a:latin typeface="微软雅黑" panose="020B0503020204020204" charset="-122"/>
                <a:ea typeface="微软雅黑" panose="020B0503020204020204" charset="-122"/>
                <a:cs typeface="微软雅黑" panose="020B0503020204020204" charset="-122"/>
              </a:rPr>
              <a:t>模型完全摒弃了传统的循环神经网络（</a:t>
            </a:r>
            <a:r>
              <a:rPr lang="en-US" altLang="zh-CN" sz="1100" i="0">
                <a:solidFill>
                  <a:srgbClr val="24292F"/>
                </a:solidFill>
                <a:latin typeface="微软雅黑" panose="020B0503020204020204" charset="-122"/>
                <a:ea typeface="微软雅黑" panose="020B0503020204020204" charset="-122"/>
                <a:cs typeface="微软雅黑" panose="020B0503020204020204" charset="-122"/>
              </a:rPr>
              <a:t>RNN</a:t>
            </a:r>
            <a:r>
              <a:rPr lang="zh-CN" altLang="en-US" sz="1100" i="0">
                <a:solidFill>
                  <a:srgbClr val="24292F"/>
                </a:solidFill>
                <a:latin typeface="微软雅黑" panose="020B0503020204020204" charset="-122"/>
                <a:ea typeface="微软雅黑" panose="020B0503020204020204" charset="-122"/>
                <a:cs typeface="微软雅黑" panose="020B0503020204020204" charset="-122"/>
              </a:rPr>
              <a:t>）和卷积神经网络（</a:t>
            </a:r>
            <a:r>
              <a:rPr lang="en-US" altLang="zh-CN" sz="1100" i="0">
                <a:solidFill>
                  <a:srgbClr val="24292F"/>
                </a:solidFill>
                <a:latin typeface="微软雅黑" panose="020B0503020204020204" charset="-122"/>
                <a:ea typeface="微软雅黑" panose="020B0503020204020204" charset="-122"/>
                <a:cs typeface="微软雅黑" panose="020B0503020204020204" charset="-122"/>
              </a:rPr>
              <a:t>CNN</a:t>
            </a:r>
            <a:r>
              <a:rPr lang="zh-CN" altLang="en-US" sz="1100" i="0">
                <a:solidFill>
                  <a:srgbClr val="24292F"/>
                </a:solidFill>
                <a:latin typeface="微软雅黑" panose="020B0503020204020204" charset="-122"/>
                <a:ea typeface="微软雅黑" panose="020B0503020204020204" charset="-122"/>
                <a:cs typeface="微软雅黑" panose="020B0503020204020204" charset="-122"/>
              </a:rPr>
              <a:t>），仅通过注意力机制实现端到端的序列建模。</a:t>
            </a:r>
            <a:endParaRPr lang="zh-CN" altLang="en-US" sz="1100" i="0">
              <a:solidFill>
                <a:srgbClr val="24292F"/>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406764" y="2446536"/>
            <a:ext cx="3114675" cy="1615827"/>
          </a:xfrm>
          <a:prstGeom prst="rect">
            <a:avLst/>
          </a:prstGeom>
        </p:spPr>
        <p:txBody>
          <a:bodyPr wrap="square">
            <a:spAutoFit/>
          </a:bodyPr>
          <a:lstStyle/>
          <a:p>
            <a:pPr marL="0" algn="l">
              <a:buClrTx/>
              <a:buSzTx/>
              <a:buFontTx/>
            </a:pPr>
            <a:r>
              <a:rPr lang="zh-CN" altLang="en-US" sz="1600" i="0">
                <a:latin typeface="微软雅黑" panose="020B0503020204020204" charset="-122"/>
                <a:ea typeface="微软雅黑" panose="020B0503020204020204" charset="-122"/>
                <a:cs typeface="微软雅黑" panose="020B0503020204020204" charset="-122"/>
              </a:rPr>
              <a:t>特点：推理模型，慢思考，开源，低成本</a:t>
            </a:r>
            <a:r>
              <a:rPr lang="en-US" altLang="zh-CN" sz="1600" i="0">
                <a:latin typeface="微软雅黑" panose="020B0503020204020204" charset="-122"/>
                <a:ea typeface="微软雅黑" panose="020B0503020204020204" charset="-122"/>
                <a:cs typeface="微软雅黑" panose="020B0503020204020204" charset="-122"/>
              </a:rPr>
              <a:t>/</a:t>
            </a:r>
            <a:r>
              <a:rPr lang="zh-CN" altLang="en-US" sz="1600" i="0">
                <a:latin typeface="微软雅黑" panose="020B0503020204020204" charset="-122"/>
                <a:ea typeface="微软雅黑" panose="020B0503020204020204" charset="-122"/>
                <a:cs typeface="微软雅黑" panose="020B0503020204020204" charset="-122"/>
              </a:rPr>
              <a:t>免费</a:t>
            </a:r>
            <a:endParaRPr lang="zh-CN" altLang="en-US" sz="1600" b="1" i="0">
              <a:solidFill>
                <a:srgbClr val="FF0000"/>
              </a:solidFill>
              <a:latin typeface="微软雅黑" panose="020B0503020204020204" charset="-122"/>
              <a:ea typeface="微软雅黑" panose="020B0503020204020204" charset="-122"/>
              <a:cs typeface="微软雅黑" panose="020B0503020204020204" charset="-122"/>
            </a:endParaRPr>
          </a:p>
          <a:p>
            <a:pPr marL="0" indent="0"/>
            <a:endParaRPr lang="en-US" altLang="zh-CN" sz="1200" b="1" i="0">
              <a:solidFill>
                <a:srgbClr val="24292F"/>
              </a:solidFill>
              <a:latin typeface="微软雅黑" panose="020B0503020204020204" charset="-122"/>
              <a:ea typeface="微软雅黑" panose="020B0503020204020204" charset="-122"/>
              <a:cs typeface="微软雅黑" panose="020B0503020204020204" charset="-122"/>
            </a:endParaRPr>
          </a:p>
          <a:p>
            <a:pPr marL="0" indent="0"/>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2025</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年</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1</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月，</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 DeepSeek R1</a:t>
            </a:r>
            <a:r>
              <a:rPr lang="zh-CN" altLang="en-US" sz="1100">
                <a:solidFill>
                  <a:srgbClr val="24292F"/>
                </a:solidFill>
                <a:latin typeface="微软雅黑" panose="020B0503020204020204" charset="-122"/>
                <a:ea typeface="微软雅黑" panose="020B0503020204020204" charset="-122"/>
                <a:cs typeface="微软雅黑" panose="020B0503020204020204" charset="-122"/>
              </a:rPr>
              <a:t>发布</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，结合强化学习（</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RL</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）和混合专家模型（</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MoE</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）等技术，显著降低了训练成本并提升了推理性能。模型通过强化学习实现了跨任务的泛化能力，其推理性能接近</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OpenAI</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的</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o1 mini</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版本</a:t>
            </a:r>
            <a:endParaRPr lang="zh-CN" altLang="en-US" sz="1100" b="0" i="0">
              <a:solidFill>
                <a:srgbClr val="24292F"/>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4063365" y="2500630"/>
            <a:ext cx="3428568" cy="1446550"/>
          </a:xfrm>
          <a:prstGeom prst="rect">
            <a:avLst/>
          </a:prstGeom>
        </p:spPr>
        <p:txBody>
          <a:bodyPr wrap="square">
            <a:spAutoFit/>
          </a:bodyPr>
          <a:lstStyle/>
          <a:p>
            <a:pPr marL="0" algn="l">
              <a:buClrTx/>
              <a:buSzTx/>
              <a:buFontTx/>
            </a:pPr>
            <a:r>
              <a:rPr lang="zh-CN" altLang="en-US" sz="1600" i="0">
                <a:latin typeface="微软雅黑" panose="020B0503020204020204" charset="-122"/>
                <a:ea typeface="微软雅黑" panose="020B0503020204020204" charset="-122"/>
                <a:cs typeface="微软雅黑" panose="020B0503020204020204" charset="-122"/>
              </a:rPr>
              <a:t>特点：知识模型，快思考，闭源，付费</a:t>
            </a:r>
            <a:endParaRPr lang="en-US" altLang="zh-CN" sz="1600" i="0">
              <a:latin typeface="微软雅黑" panose="020B0503020204020204" charset="-122"/>
              <a:ea typeface="微软雅黑" panose="020B0503020204020204" charset="-122"/>
              <a:cs typeface="微软雅黑" panose="020B0503020204020204" charset="-122"/>
            </a:endParaRPr>
          </a:p>
          <a:p>
            <a:pPr marL="0" algn="l">
              <a:buClrTx/>
              <a:buSzTx/>
              <a:buFontTx/>
            </a:pPr>
            <a:endParaRPr lang="en-US" altLang="zh-CN" sz="1200" b="1" i="0">
              <a:solidFill>
                <a:srgbClr val="24292F"/>
              </a:solidFill>
              <a:latin typeface="微软雅黑" panose="020B0503020204020204" charset="-122"/>
              <a:ea typeface="微软雅黑" panose="020B0503020204020204" charset="-122"/>
              <a:cs typeface="微软雅黑" panose="020B0503020204020204" charset="-122"/>
            </a:endParaRPr>
          </a:p>
          <a:p>
            <a:pPr marL="0" indent="0"/>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2018-2024</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年，</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OpenAI</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发布模型参数规模的指数级增长，从</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1.17</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亿到</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1750</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亿，再到可能超过</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1</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万亿的</a:t>
            </a:r>
            <a:r>
              <a:rPr lang="en-US" altLang="zh-CN" sz="1100" b="0" i="0">
                <a:solidFill>
                  <a:srgbClr val="24292F"/>
                </a:solidFill>
                <a:latin typeface="微软雅黑" panose="020B0503020204020204" charset="-122"/>
                <a:ea typeface="微软雅黑" panose="020B0503020204020204" charset="-122"/>
                <a:cs typeface="微软雅黑" panose="020B0503020204020204" charset="-122"/>
              </a:rPr>
              <a:t>GPT-4</a:t>
            </a:r>
            <a:r>
              <a:rPr lang="zh-CN" altLang="en-US" sz="1100" b="0" i="0">
                <a:solidFill>
                  <a:srgbClr val="24292F"/>
                </a:solidFill>
                <a:latin typeface="微软雅黑" panose="020B0503020204020204" charset="-122"/>
                <a:ea typeface="微软雅黑" panose="020B0503020204020204" charset="-122"/>
                <a:cs typeface="微软雅黑" panose="020B0503020204020204" charset="-122"/>
              </a:rPr>
              <a:t>。同时，大模型应用和功能的多样化，从单一的文本生成到多模态处理、逻辑推理和代码生成。</a:t>
            </a:r>
            <a:endParaRPr lang="zh-CN" altLang="en-US" sz="1100" b="0" i="0">
              <a:solidFill>
                <a:srgbClr val="24292F"/>
              </a:solidFill>
              <a:latin typeface="微软雅黑" panose="020B0503020204020204" charset="-122"/>
              <a:ea typeface="微软雅黑" panose="020B0503020204020204" charset="-122"/>
              <a:cs typeface="微软雅黑" panose="020B0503020204020204" charset="-122"/>
            </a:endParaRPr>
          </a:p>
        </p:txBody>
      </p:sp>
      <p:sp>
        <p:nvSpPr>
          <p:cNvPr id="22" name="圆角矩形 21"/>
          <p:cNvSpPr/>
          <p:nvPr/>
        </p:nvSpPr>
        <p:spPr>
          <a:xfrm>
            <a:off x="875030" y="1867535"/>
            <a:ext cx="1982470" cy="297180"/>
          </a:xfrm>
          <a:prstGeom prst="roundRect">
            <a:avLst/>
          </a:prstGeom>
        </p:spPr>
        <p:style>
          <a:lnRef idx="2">
            <a:schemeClr val="lt1"/>
          </a:lnRef>
          <a:fillRef idx="1">
            <a:schemeClr val="accent6"/>
          </a:fillRef>
          <a:effectRef idx="1">
            <a:schemeClr val="accent6"/>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Transformer</a:t>
            </a:r>
            <a:endParaRPr lang="en-US" altLang="zh-CN" sz="1600" b="1">
              <a:latin typeface="微软雅黑" panose="020B0503020204020204" charset="-122"/>
              <a:ea typeface="微软雅黑" panose="020B0503020204020204" charset="-122"/>
            </a:endParaRPr>
          </a:p>
        </p:txBody>
      </p:sp>
      <p:sp>
        <p:nvSpPr>
          <p:cNvPr id="23" name="圆角矩形 22"/>
          <p:cNvSpPr/>
          <p:nvPr/>
        </p:nvSpPr>
        <p:spPr>
          <a:xfrm>
            <a:off x="4814570" y="1864360"/>
            <a:ext cx="1982470" cy="297180"/>
          </a:xfrm>
          <a:prstGeom prst="roundRect">
            <a:avLst/>
          </a:prstGeom>
        </p:spPr>
        <p:style>
          <a:lnRef idx="2">
            <a:schemeClr val="lt1"/>
          </a:lnRef>
          <a:fillRef idx="1">
            <a:schemeClr val="accent6"/>
          </a:fillRef>
          <a:effectRef idx="1">
            <a:schemeClr val="accent6"/>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ChatGPT</a:t>
            </a:r>
            <a:endParaRPr lang="en-US" altLang="zh-CN" sz="1600" b="1">
              <a:latin typeface="微软雅黑" panose="020B0503020204020204" charset="-122"/>
              <a:ea typeface="微软雅黑" panose="020B0503020204020204" charset="-122"/>
            </a:endParaRPr>
          </a:p>
        </p:txBody>
      </p:sp>
      <p:sp>
        <p:nvSpPr>
          <p:cNvPr id="24" name="圆角矩形 23"/>
          <p:cNvSpPr/>
          <p:nvPr/>
        </p:nvSpPr>
        <p:spPr>
          <a:xfrm>
            <a:off x="8830310" y="1864995"/>
            <a:ext cx="1982470" cy="297180"/>
          </a:xfrm>
          <a:prstGeom prst="roundRect">
            <a:avLst/>
          </a:prstGeom>
        </p:spPr>
        <p:style>
          <a:lnRef idx="2">
            <a:schemeClr val="lt1"/>
          </a:lnRef>
          <a:fillRef idx="1">
            <a:schemeClr val="accent6"/>
          </a:fillRef>
          <a:effectRef idx="1">
            <a:schemeClr val="accent6"/>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DeepSeek R1</a:t>
            </a:r>
            <a:endParaRPr lang="en-US" altLang="zh-CN" sz="1600" b="1">
              <a:latin typeface="微软雅黑" panose="020B0503020204020204" charset="-122"/>
              <a:ea typeface="微软雅黑" panose="020B0503020204020204" charset="-122"/>
            </a:endParaRPr>
          </a:p>
        </p:txBody>
      </p:sp>
      <p:sp>
        <p:nvSpPr>
          <p:cNvPr id="3" name="文本框 2"/>
          <p:cNvSpPr txBox="1"/>
          <p:nvPr/>
        </p:nvSpPr>
        <p:spPr>
          <a:xfrm>
            <a:off x="7102056" y="1720389"/>
            <a:ext cx="1469342" cy="600164"/>
          </a:xfrm>
          <a:prstGeom prst="rect">
            <a:avLst/>
          </a:prstGeom>
          <a:noFill/>
        </p:spPr>
        <p:txBody>
          <a:bodyPr wrap="square">
            <a:spAutoFit/>
          </a:bodyPr>
          <a:lstStyle/>
          <a:p>
            <a:pPr marL="0" indent="0"/>
            <a:r>
              <a:rPr lang="en-US" altLang="zh-CN" sz="1100" b="1" i="0">
                <a:solidFill>
                  <a:srgbClr val="FFC000"/>
                </a:solidFill>
                <a:latin typeface="微软雅黑" panose="020B0503020204020204" charset="-122"/>
                <a:ea typeface="微软雅黑" panose="020B0503020204020204" charset="-122"/>
                <a:cs typeface="微软雅黑" panose="020B0503020204020204" charset="-122"/>
              </a:rPr>
              <a:t>24</a:t>
            </a:r>
            <a:r>
              <a:rPr lang="zh-CN" altLang="en-US" sz="1100" b="1" i="0">
                <a:solidFill>
                  <a:srgbClr val="FFC000"/>
                </a:solidFill>
                <a:latin typeface="微软雅黑" panose="020B0503020204020204" charset="-122"/>
                <a:ea typeface="微软雅黑" panose="020B0503020204020204" charset="-122"/>
                <a:cs typeface="微软雅黑" panose="020B0503020204020204" charset="-122"/>
              </a:rPr>
              <a:t>年</a:t>
            </a:r>
            <a:r>
              <a:rPr lang="en-US" altLang="zh-CN" sz="1100" b="1" i="0">
                <a:solidFill>
                  <a:srgbClr val="FFC000"/>
                </a:solidFill>
                <a:latin typeface="微软雅黑" panose="020B0503020204020204" charset="-122"/>
                <a:ea typeface="微软雅黑" panose="020B0503020204020204" charset="-122"/>
                <a:cs typeface="微软雅黑" panose="020B0503020204020204" charset="-122"/>
              </a:rPr>
              <a:t>9</a:t>
            </a:r>
            <a:r>
              <a:rPr lang="zh-CN" altLang="en-US" sz="1100" b="1" i="0">
                <a:solidFill>
                  <a:srgbClr val="FFC000"/>
                </a:solidFill>
                <a:latin typeface="微软雅黑" panose="020B0503020204020204" charset="-122"/>
                <a:ea typeface="微软雅黑" panose="020B0503020204020204" charset="-122"/>
                <a:cs typeface="微软雅黑" panose="020B0503020204020204" charset="-122"/>
              </a:rPr>
              <a:t>月，</a:t>
            </a:r>
            <a:r>
              <a:rPr lang="en-US" altLang="zh-CN" sz="1100" b="1" i="0">
                <a:solidFill>
                  <a:srgbClr val="FFC000"/>
                </a:solidFill>
                <a:latin typeface="微软雅黑" panose="020B0503020204020204" charset="-122"/>
                <a:ea typeface="微软雅黑" panose="020B0503020204020204" charset="-122"/>
                <a:cs typeface="微软雅黑" panose="020B0503020204020204" charset="-122"/>
              </a:rPr>
              <a:t>OpenAI</a:t>
            </a:r>
            <a:r>
              <a:rPr lang="zh-CN" altLang="en-US" sz="1100" b="1" i="0">
                <a:solidFill>
                  <a:srgbClr val="FFC000"/>
                </a:solidFill>
                <a:latin typeface="微软雅黑" panose="020B0503020204020204" charset="-122"/>
                <a:ea typeface="微软雅黑" panose="020B0503020204020204" charset="-122"/>
                <a:cs typeface="微软雅黑" panose="020B0503020204020204" charset="-122"/>
              </a:rPr>
              <a:t>推出</a:t>
            </a:r>
            <a:r>
              <a:rPr lang="en-US" altLang="zh-CN" sz="1100" b="1" i="0">
                <a:solidFill>
                  <a:srgbClr val="FFC000"/>
                </a:solidFill>
                <a:latin typeface="微软雅黑" panose="020B0503020204020204" charset="-122"/>
                <a:ea typeface="微软雅黑" panose="020B0503020204020204" charset="-122"/>
                <a:cs typeface="微软雅黑" panose="020B0503020204020204" charset="-122"/>
              </a:rPr>
              <a:t>o1</a:t>
            </a:r>
            <a:r>
              <a:rPr lang="zh-CN" altLang="en-US" sz="1100" b="1" i="0">
                <a:solidFill>
                  <a:srgbClr val="FFC000"/>
                </a:solidFill>
                <a:latin typeface="微软雅黑" panose="020B0503020204020204" charset="-122"/>
                <a:ea typeface="微软雅黑" panose="020B0503020204020204" charset="-122"/>
                <a:cs typeface="微软雅黑" panose="020B0503020204020204" charset="-122"/>
              </a:rPr>
              <a:t>推理模型，闭源，每月</a:t>
            </a:r>
            <a:r>
              <a:rPr lang="en-US" altLang="zh-CN" sz="1100" b="1" i="0">
                <a:solidFill>
                  <a:srgbClr val="FFC000"/>
                </a:solidFill>
                <a:latin typeface="微软雅黑" panose="020B0503020204020204" charset="-122"/>
                <a:ea typeface="微软雅黑" panose="020B0503020204020204" charset="-122"/>
                <a:cs typeface="微软雅黑" panose="020B0503020204020204" charset="-122"/>
              </a:rPr>
              <a:t>200</a:t>
            </a:r>
            <a:r>
              <a:rPr lang="zh-CN" altLang="en-US" sz="1100" b="1" i="0">
                <a:solidFill>
                  <a:srgbClr val="FFC000"/>
                </a:solidFill>
                <a:latin typeface="微软雅黑" panose="020B0503020204020204" charset="-122"/>
                <a:ea typeface="微软雅黑" panose="020B0503020204020204" charset="-122"/>
                <a:cs typeface="微软雅黑" panose="020B0503020204020204" charset="-122"/>
              </a:rPr>
              <a:t>美元</a:t>
            </a:r>
            <a:endParaRPr lang="en-US" altLang="zh-CN" sz="1100" b="1" i="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500380" y="212725"/>
            <a:ext cx="903160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大语言模型为代表的</a:t>
            </a:r>
            <a:r>
              <a:rPr lang="en-US" altLang="zh-CN" sz="2600" b="1" dirty="0">
                <a:solidFill>
                  <a:srgbClr val="184199"/>
                </a:solidFill>
                <a:latin typeface="微软雅黑" panose="020B0503020204020204" charset="-122"/>
                <a:ea typeface="微软雅黑" panose="020B0503020204020204" charset="-122"/>
                <a:sym typeface="+mn-ea"/>
              </a:rPr>
              <a:t>AI</a:t>
            </a:r>
            <a:r>
              <a:rPr lang="zh-CN" altLang="en-US" sz="2600" b="1" dirty="0">
                <a:solidFill>
                  <a:srgbClr val="184199"/>
                </a:solidFill>
                <a:latin typeface="微软雅黑" panose="020B0503020204020204" charset="-122"/>
                <a:ea typeface="微软雅黑" panose="020B0503020204020204" charset="-122"/>
                <a:sym typeface="+mn-ea"/>
              </a:rPr>
              <a:t>技术快速演进，进入普惠时代</a:t>
            </a:r>
            <a:endParaRPr lang="zh-CN" altLang="en-US" sz="2600" b="1" dirty="0">
              <a:solidFill>
                <a:srgbClr val="184199"/>
              </a:solidFill>
              <a:latin typeface="微软雅黑" panose="020B0503020204020204" charset="-122"/>
              <a:ea typeface="微软雅黑" panose="020B050302020402020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基于</a:t>
            </a:r>
            <a:r>
              <a:rPr lang="en-US" altLang="zh-CN">
                <a:sym typeface="+mn-ea"/>
              </a:rPr>
              <a:t>AI</a:t>
            </a:r>
            <a:r>
              <a:rPr lang="zh-CN" altLang="en-US">
                <a:sym typeface="+mn-ea"/>
              </a:rPr>
              <a:t>安平台内置</a:t>
            </a:r>
            <a:r>
              <a:rPr lang="en-US" altLang="zh-CN">
                <a:sym typeface="+mn-ea"/>
              </a:rPr>
              <a:t>AI</a:t>
            </a:r>
            <a:r>
              <a:rPr lang="zh-CN" altLang="en-US">
                <a:sym typeface="+mn-ea"/>
              </a:rPr>
              <a:t>共创平台</a:t>
            </a:r>
            <a:r>
              <a:rPr lang="en-US" altLang="zh-CN">
                <a:sym typeface="+mn-ea"/>
              </a:rPr>
              <a:t>，</a:t>
            </a:r>
            <a:r>
              <a:rPr lang="zh-CN" altLang="en-US">
                <a:sym typeface="+mn-ea"/>
              </a:rPr>
              <a:t>灵活编排和调用</a:t>
            </a:r>
            <a:r>
              <a:rPr lang="zh-CN" altLang="en-US" dirty="0">
                <a:sym typeface="+mn-ea"/>
              </a:rPr>
              <a:t>开放的工具</a:t>
            </a:r>
            <a:r>
              <a:rPr lang="en-US" altLang="zh-CN" dirty="0">
                <a:sym typeface="+mn-ea"/>
              </a:rPr>
              <a:t>、</a:t>
            </a:r>
            <a:r>
              <a:rPr lang="zh-CN" altLang="en-US" dirty="0">
                <a:sym typeface="+mn-ea"/>
              </a:rPr>
              <a:t>知识库</a:t>
            </a:r>
            <a:r>
              <a:rPr lang="en-US" altLang="zh-CN" dirty="0">
                <a:sym typeface="+mn-ea"/>
              </a:rPr>
              <a:t>、</a:t>
            </a:r>
            <a:r>
              <a:rPr lang="zh-CN" altLang="en-US" dirty="0">
                <a:sym typeface="+mn-ea"/>
              </a:rPr>
              <a:t>模型</a:t>
            </a:r>
            <a:r>
              <a:rPr lang="en-US" altLang="zh-CN" dirty="0">
                <a:sym typeface="+mn-ea"/>
              </a:rPr>
              <a:t>，</a:t>
            </a:r>
            <a:r>
              <a:rPr lang="zh-CN" altLang="en-US" dirty="0">
                <a:sym typeface="+mn-ea"/>
              </a:rPr>
              <a:t>快速构建安全智能体</a:t>
            </a:r>
            <a:r>
              <a:rPr lang="en-US" altLang="zh-CN" dirty="0">
                <a:sym typeface="+mn-ea"/>
              </a:rPr>
              <a:t>（</a:t>
            </a:r>
            <a:r>
              <a:rPr lang="zh-CN" altLang="en-US" dirty="0">
                <a:sym typeface="+mn-ea"/>
              </a:rPr>
              <a:t>二</a:t>
            </a:r>
            <a:r>
              <a:rPr lang="en-US" altLang="zh-CN" dirty="0">
                <a:sym typeface="+mn-ea"/>
              </a:rPr>
              <a:t>）</a:t>
            </a:r>
            <a:endParaRPr lang="en-US" altLang="zh-CN" sz="1600">
              <a:sym typeface="+mn-ea"/>
            </a:endParaRPr>
          </a:p>
        </p:txBody>
      </p:sp>
      <p:sp>
        <p:nvSpPr>
          <p:cNvPr id="7" name="文本框 6"/>
          <p:cNvSpPr txBox="1"/>
          <p:nvPr/>
        </p:nvSpPr>
        <p:spPr>
          <a:xfrm>
            <a:off x="551180" y="1162050"/>
            <a:ext cx="11113135" cy="1209675"/>
          </a:xfrm>
          <a:prstGeom prst="rect">
            <a:avLst/>
          </a:prstGeom>
          <a:solidFill>
            <a:schemeClr val="bg1">
              <a:lumMod val="95000"/>
            </a:schemeClr>
          </a:solidFill>
        </p:spPr>
        <p:txBody>
          <a:bodyPr wrap="square">
            <a:spAutoFit/>
          </a:bodyPr>
          <a:p>
            <a:pPr marL="0" indent="0" algn="l" fontAlgn="base">
              <a:lnSpc>
                <a:spcPct val="130000"/>
              </a:lnSpc>
              <a:spcBef>
                <a:spcPts val="300"/>
              </a:spcBef>
              <a:spcAft>
                <a:spcPts val="300"/>
              </a:spcAft>
            </a:pPr>
            <a:r>
              <a:rPr lang="zh-CN" altLang="en-US" sz="1400" b="1" i="0">
                <a:solidFill>
                  <a:schemeClr val="tx1">
                    <a:lumMod val="85000"/>
                    <a:lumOff val="15000"/>
                  </a:schemeClr>
                </a:solidFill>
                <a:latin typeface="微软雅黑" charset="0"/>
                <a:ea typeface="微软雅黑" charset="0"/>
                <a:cs typeface="微软雅黑" charset="0"/>
              </a:rPr>
              <a:t>钓鱼演练智能体</a:t>
            </a:r>
            <a:r>
              <a:rPr lang="en-US" altLang="zh-CN" sz="1400" b="1" i="0">
                <a:solidFill>
                  <a:schemeClr val="tx1">
                    <a:lumMod val="85000"/>
                    <a:lumOff val="15000"/>
                  </a:schemeClr>
                </a:solidFill>
                <a:latin typeface="微软雅黑" charset="0"/>
                <a:ea typeface="微软雅黑" charset="0"/>
                <a:cs typeface="微软雅黑" charset="0"/>
              </a:rPr>
              <a:t>（</a:t>
            </a:r>
            <a:r>
              <a:rPr lang="zh-CN" altLang="en-US" sz="1400" b="1" i="0">
                <a:solidFill>
                  <a:schemeClr val="tx1">
                    <a:lumMod val="85000"/>
                    <a:lumOff val="15000"/>
                  </a:schemeClr>
                </a:solidFill>
                <a:latin typeface="微软雅黑" charset="0"/>
                <a:ea typeface="微软雅黑" charset="0"/>
                <a:cs typeface="微软雅黑" charset="0"/>
              </a:rPr>
              <a:t>研发中</a:t>
            </a:r>
            <a:r>
              <a:rPr lang="en-US" altLang="zh-CN" sz="1400" b="1" i="0">
                <a:solidFill>
                  <a:schemeClr val="tx1">
                    <a:lumMod val="85000"/>
                    <a:lumOff val="15000"/>
                  </a:schemeClr>
                </a:solidFill>
                <a:latin typeface="微软雅黑" charset="0"/>
                <a:ea typeface="微软雅黑" charset="0"/>
                <a:cs typeface="微软雅黑" charset="0"/>
              </a:rPr>
              <a:t>）：</a:t>
            </a:r>
            <a:r>
              <a:rPr lang="zh-CN" altLang="en-US" sz="1400" b="0" i="0">
                <a:solidFill>
                  <a:schemeClr val="tx1">
                    <a:lumMod val="85000"/>
                    <a:lumOff val="15000"/>
                  </a:schemeClr>
                </a:solidFill>
                <a:latin typeface="微软雅黑" charset="0"/>
                <a:ea typeface="微软雅黑" charset="0"/>
                <a:cs typeface="微软雅黑" charset="0"/>
              </a:rPr>
              <a:t>为了提升员工的防钓鱼意识，安全部门往往定期都会进行钓鱼演练。然而，一个近万人甚至几万人的组织，即使只有数十人点击了钓鱼邮件（访问链接、下载附件、运行脚本等），安全部门都需要和员工挨个去确认沟通，说明问题在哪、如何处置、如何提高安全防范意识等。同时还要能够及时汇总相关数据，制作演练报告，向更高层领导汇报进展。这些工作对安全部门的精力消耗是比较大的，常常忙不过来，钓鱼演练行动的节奏和频率可能也会受到限制。</a:t>
            </a:r>
            <a:endParaRPr lang="en-US" altLang="zh-CN" sz="1400" b="0" i="0">
              <a:solidFill>
                <a:schemeClr val="tx1">
                  <a:lumMod val="85000"/>
                  <a:lumOff val="15000"/>
                </a:schemeClr>
              </a:solidFill>
              <a:latin typeface="微软雅黑" charset="0"/>
              <a:ea typeface="微软雅黑" charset="0"/>
              <a:cs typeface="微软雅黑" charset="0"/>
            </a:endParaRPr>
          </a:p>
        </p:txBody>
      </p:sp>
      <p:sp>
        <p:nvSpPr>
          <p:cNvPr id="14" name="文本框 13"/>
          <p:cNvSpPr txBox="1"/>
          <p:nvPr/>
        </p:nvSpPr>
        <p:spPr>
          <a:xfrm>
            <a:off x="8910955" y="2708910"/>
            <a:ext cx="2753360" cy="3578860"/>
          </a:xfrm>
          <a:prstGeom prst="rect">
            <a:avLst/>
          </a:prstGeom>
          <a:noFill/>
          <a:ln w="6350">
            <a:solidFill>
              <a:schemeClr val="tx1"/>
            </a:solidFill>
            <a:prstDash val="dash"/>
          </a:ln>
        </p:spPr>
        <p:txBody>
          <a:bodyPr wrap="square" rtlCol="0" anchor="ctr" anchorCtr="0">
            <a:noAutofit/>
          </a:bodyPr>
          <a:p>
            <a:pPr marL="171450" indent="-171450" fontAlgn="auto">
              <a:lnSpc>
                <a:spcPct val="130000"/>
              </a:lnSpc>
              <a:spcBef>
                <a:spcPts val="1000"/>
              </a:spcBef>
              <a:spcAft>
                <a:spcPts val="0"/>
              </a:spcAft>
              <a:buFont typeface="Arial" panose="020B0604020202090204" pitchFamily="34" charset="0"/>
              <a:buChar char="•"/>
            </a:pPr>
            <a:r>
              <a:rPr lang="zh-CN" altLang="en-US" sz="1200">
                <a:latin typeface="微软雅黑" charset="0"/>
                <a:ea typeface="微软雅黑" charset="0"/>
              </a:rPr>
              <a:t>第一，自动生成指定主题的钓鱼邮件，并自动群发给目标人员，大幅提升钓鱼演练行动中邮件投递效率。</a:t>
            </a:r>
            <a:endParaRPr lang="zh-CN" altLang="en-US" sz="1200">
              <a:latin typeface="微软雅黑" charset="0"/>
              <a:ea typeface="微软雅黑" charset="0"/>
            </a:endParaRPr>
          </a:p>
          <a:p>
            <a:pPr marL="171450" indent="-171450" fontAlgn="auto">
              <a:lnSpc>
                <a:spcPct val="130000"/>
              </a:lnSpc>
              <a:spcBef>
                <a:spcPts val="1000"/>
              </a:spcBef>
              <a:spcAft>
                <a:spcPts val="0"/>
              </a:spcAft>
              <a:buFont typeface="Arial" panose="020B0604020202090204" pitchFamily="34" charset="0"/>
              <a:buChar char="•"/>
            </a:pPr>
            <a:r>
              <a:rPr lang="zh-CN" altLang="en-US" sz="1200">
                <a:latin typeface="微软雅黑" charset="0"/>
                <a:ea typeface="微软雅黑" charset="0"/>
              </a:rPr>
              <a:t>第二，自动统计演练数据和生成报告，并能自主联络被钓人员，沟通过程情况、意识薄弱点、提升改进建议等，大幅提升钓鱼演练行动中安全部门定位、联络、沟通、总结、汇报的效率。</a:t>
            </a:r>
            <a:endParaRPr lang="zh-CN" altLang="en-US" sz="1200">
              <a:latin typeface="微软雅黑" charset="0"/>
              <a:ea typeface="微软雅黑" charset="0"/>
            </a:endParaRPr>
          </a:p>
          <a:p>
            <a:pPr marL="171450" indent="-171450" fontAlgn="auto">
              <a:lnSpc>
                <a:spcPct val="130000"/>
              </a:lnSpc>
              <a:spcBef>
                <a:spcPts val="1000"/>
              </a:spcBef>
              <a:spcAft>
                <a:spcPts val="0"/>
              </a:spcAft>
              <a:buFont typeface="Arial" panose="020B0604020202090204" pitchFamily="34" charset="0"/>
              <a:buChar char="•"/>
            </a:pPr>
            <a:r>
              <a:rPr lang="zh-CN" altLang="en-US" sz="1200">
                <a:latin typeface="微软雅黑" charset="0"/>
                <a:ea typeface="微软雅黑" charset="0"/>
              </a:rPr>
              <a:t>第三，基于智能体带来的大幅效率提升，能够让安全部门能更灵活、更主动、更高频次地开展钓鱼演练行动，更好地展现自身工作价值。</a:t>
            </a:r>
            <a:endParaRPr lang="zh-CN" altLang="en-US" sz="1200">
              <a:latin typeface="微软雅黑" charset="0"/>
              <a:ea typeface="微软雅黑" charset="0"/>
            </a:endParaRPr>
          </a:p>
        </p:txBody>
      </p:sp>
      <p:pic>
        <p:nvPicPr>
          <p:cNvPr id="15" name="图片 14"/>
          <p:cNvPicPr/>
          <p:nvPr/>
        </p:nvPicPr>
        <p:blipFill>
          <a:blip r:embed="rId2"/>
          <a:stretch>
            <a:fillRect/>
          </a:stretch>
        </p:blipFill>
        <p:spPr>
          <a:xfrm>
            <a:off x="701307" y="2816587"/>
            <a:ext cx="7680426" cy="33635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基于</a:t>
            </a:r>
            <a:r>
              <a:rPr lang="en-US" altLang="zh-CN">
                <a:sym typeface="+mn-ea"/>
              </a:rPr>
              <a:t>AI</a:t>
            </a:r>
            <a:r>
              <a:rPr lang="zh-CN" altLang="en-US">
                <a:sym typeface="+mn-ea"/>
              </a:rPr>
              <a:t>安平台内置</a:t>
            </a:r>
            <a:r>
              <a:rPr lang="en-US" altLang="zh-CN">
                <a:sym typeface="+mn-ea"/>
              </a:rPr>
              <a:t>AI</a:t>
            </a:r>
            <a:r>
              <a:rPr lang="zh-CN" altLang="en-US">
                <a:sym typeface="+mn-ea"/>
              </a:rPr>
              <a:t>共创平台</a:t>
            </a:r>
            <a:r>
              <a:rPr lang="en-US" altLang="zh-CN">
                <a:sym typeface="+mn-ea"/>
              </a:rPr>
              <a:t>，</a:t>
            </a:r>
            <a:r>
              <a:rPr lang="zh-CN" altLang="en-US">
                <a:sym typeface="+mn-ea"/>
              </a:rPr>
              <a:t>灵活编排和调用</a:t>
            </a:r>
            <a:r>
              <a:rPr lang="zh-CN" altLang="en-US" dirty="0">
                <a:sym typeface="+mn-ea"/>
              </a:rPr>
              <a:t>开放的工具</a:t>
            </a:r>
            <a:r>
              <a:rPr lang="en-US" altLang="zh-CN" dirty="0">
                <a:sym typeface="+mn-ea"/>
              </a:rPr>
              <a:t>、</a:t>
            </a:r>
            <a:r>
              <a:rPr lang="zh-CN" altLang="en-US" dirty="0">
                <a:sym typeface="+mn-ea"/>
              </a:rPr>
              <a:t>知识库</a:t>
            </a:r>
            <a:r>
              <a:rPr lang="en-US" altLang="zh-CN" dirty="0">
                <a:sym typeface="+mn-ea"/>
              </a:rPr>
              <a:t>、</a:t>
            </a:r>
            <a:r>
              <a:rPr lang="zh-CN" altLang="en-US" dirty="0">
                <a:sym typeface="+mn-ea"/>
              </a:rPr>
              <a:t>模型</a:t>
            </a:r>
            <a:r>
              <a:rPr lang="en-US" altLang="zh-CN" dirty="0">
                <a:sym typeface="+mn-ea"/>
              </a:rPr>
              <a:t>，</a:t>
            </a:r>
            <a:r>
              <a:rPr lang="zh-CN" altLang="en-US" dirty="0">
                <a:sym typeface="+mn-ea"/>
              </a:rPr>
              <a:t>快速构建安全智能体</a:t>
            </a:r>
            <a:r>
              <a:rPr lang="en-US" altLang="zh-CN" dirty="0">
                <a:sym typeface="+mn-ea"/>
              </a:rPr>
              <a:t>（</a:t>
            </a:r>
            <a:r>
              <a:rPr lang="zh-CN" altLang="en-US" dirty="0">
                <a:sym typeface="+mn-ea"/>
              </a:rPr>
              <a:t>三</a:t>
            </a:r>
            <a:r>
              <a:rPr lang="en-US" altLang="zh-CN" dirty="0">
                <a:sym typeface="+mn-ea"/>
              </a:rPr>
              <a:t>）</a:t>
            </a:r>
            <a:endParaRPr lang="en-US" altLang="zh-CN" sz="1600">
              <a:sym typeface="+mn-ea"/>
            </a:endParaRPr>
          </a:p>
        </p:txBody>
      </p:sp>
      <p:sp>
        <p:nvSpPr>
          <p:cNvPr id="7" name="文本框 6"/>
          <p:cNvSpPr txBox="1"/>
          <p:nvPr/>
        </p:nvSpPr>
        <p:spPr>
          <a:xfrm>
            <a:off x="551180" y="1162050"/>
            <a:ext cx="11113135" cy="1209675"/>
          </a:xfrm>
          <a:prstGeom prst="rect">
            <a:avLst/>
          </a:prstGeom>
          <a:solidFill>
            <a:schemeClr val="bg1">
              <a:lumMod val="95000"/>
            </a:schemeClr>
          </a:solidFill>
        </p:spPr>
        <p:txBody>
          <a:bodyPr wrap="square">
            <a:spAutoFit/>
          </a:bodyPr>
          <a:p>
            <a:pPr marL="0" indent="0" algn="l" fontAlgn="base">
              <a:lnSpc>
                <a:spcPct val="130000"/>
              </a:lnSpc>
              <a:spcBef>
                <a:spcPts val="300"/>
              </a:spcBef>
              <a:spcAft>
                <a:spcPts val="300"/>
              </a:spcAft>
            </a:pPr>
            <a:r>
              <a:rPr lang="zh-CN" altLang="en-US" sz="1400" b="1" i="0">
                <a:solidFill>
                  <a:schemeClr val="tx1">
                    <a:lumMod val="85000"/>
                    <a:lumOff val="15000"/>
                  </a:schemeClr>
                </a:solidFill>
                <a:latin typeface="微软雅黑" charset="0"/>
                <a:ea typeface="微软雅黑" charset="0"/>
                <a:cs typeface="微软雅黑" charset="0"/>
              </a:rPr>
              <a:t>漏洞排查与降噪智能体</a:t>
            </a:r>
            <a:r>
              <a:rPr lang="en-US" altLang="zh-CN" sz="1400" b="1" i="0">
                <a:solidFill>
                  <a:schemeClr val="tx1">
                    <a:lumMod val="85000"/>
                    <a:lumOff val="15000"/>
                  </a:schemeClr>
                </a:solidFill>
                <a:latin typeface="微软雅黑" charset="0"/>
                <a:ea typeface="微软雅黑" charset="0"/>
                <a:cs typeface="微软雅黑" charset="0"/>
              </a:rPr>
              <a:t>（</a:t>
            </a:r>
            <a:r>
              <a:rPr lang="zh-CN" altLang="en-US" sz="1400" b="1" i="0">
                <a:solidFill>
                  <a:schemeClr val="tx1">
                    <a:lumMod val="85000"/>
                    <a:lumOff val="15000"/>
                  </a:schemeClr>
                </a:solidFill>
                <a:latin typeface="微软雅黑" charset="0"/>
                <a:ea typeface="微软雅黑" charset="0"/>
                <a:cs typeface="微软雅黑" charset="0"/>
              </a:rPr>
              <a:t>研发中</a:t>
            </a:r>
            <a:r>
              <a:rPr lang="en-US" altLang="zh-CN" sz="1400" b="1" i="0">
                <a:solidFill>
                  <a:schemeClr val="tx1">
                    <a:lumMod val="85000"/>
                    <a:lumOff val="15000"/>
                  </a:schemeClr>
                </a:solidFill>
                <a:latin typeface="微软雅黑" charset="0"/>
                <a:ea typeface="微软雅黑" charset="0"/>
                <a:cs typeface="微软雅黑" charset="0"/>
              </a:rPr>
              <a:t>）：</a:t>
            </a:r>
            <a:r>
              <a:rPr lang="zh-CN" altLang="en-US" sz="1400" b="0" i="0">
                <a:solidFill>
                  <a:schemeClr val="tx1">
                    <a:lumMod val="85000"/>
                    <a:lumOff val="15000"/>
                  </a:schemeClr>
                </a:solidFill>
                <a:latin typeface="微软雅黑" charset="0"/>
                <a:ea typeface="微软雅黑" charset="0"/>
                <a:cs typeface="微软雅黑" charset="0"/>
              </a:rPr>
              <a:t>根据用户输入的漏洞编号</a:t>
            </a:r>
            <a:r>
              <a:rPr lang="en-US" altLang="zh-CN" sz="1400" b="0" i="0">
                <a:solidFill>
                  <a:schemeClr val="tx1">
                    <a:lumMod val="85000"/>
                    <a:lumOff val="15000"/>
                  </a:schemeClr>
                </a:solidFill>
                <a:latin typeface="微软雅黑" charset="0"/>
                <a:ea typeface="微软雅黑" charset="0"/>
                <a:cs typeface="微软雅黑" charset="0"/>
              </a:rPr>
              <a:t>/</a:t>
            </a:r>
            <a:r>
              <a:rPr lang="zh-CN" altLang="en-US" sz="1400" b="0" i="0">
                <a:solidFill>
                  <a:schemeClr val="tx1">
                    <a:lumMod val="85000"/>
                    <a:lumOff val="15000"/>
                  </a:schemeClr>
                </a:solidFill>
                <a:latin typeface="微软雅黑" charset="0"/>
                <a:ea typeface="微软雅黑" charset="0"/>
                <a:cs typeface="微软雅黑" charset="0"/>
              </a:rPr>
              <a:t>名称、时间段、是否热门、是否高危害等级等条件，综合多源漏洞情报，自动查询和生成统一格式的漏洞详细报告，并和组织资产进行关联，生成风险资产评估结果，另外</a:t>
            </a:r>
            <a:r>
              <a:rPr lang="en-US" altLang="zh-CN" sz="1400" b="0" i="0">
                <a:solidFill>
                  <a:schemeClr val="tx1">
                    <a:lumMod val="85000"/>
                    <a:lumOff val="15000"/>
                  </a:schemeClr>
                </a:solidFill>
                <a:latin typeface="微软雅黑" charset="0"/>
                <a:ea typeface="微软雅黑" charset="0"/>
                <a:cs typeface="微软雅黑" charset="0"/>
              </a:rPr>
              <a:t>，</a:t>
            </a:r>
            <a:r>
              <a:rPr lang="zh-CN" altLang="en-US" sz="1400" b="0" i="0">
                <a:solidFill>
                  <a:schemeClr val="tx1">
                    <a:lumMod val="85000"/>
                    <a:lumOff val="15000"/>
                  </a:schemeClr>
                </a:solidFill>
                <a:latin typeface="微软雅黑" charset="0"/>
                <a:ea typeface="微软雅黑" charset="0"/>
                <a:cs typeface="微软雅黑" charset="0"/>
              </a:rPr>
              <a:t>根据系统对接或用户上传的漏洞</a:t>
            </a:r>
            <a:r>
              <a:rPr lang="en-US" altLang="zh-CN" sz="1400" b="0" i="0">
                <a:solidFill>
                  <a:schemeClr val="tx1">
                    <a:lumMod val="85000"/>
                    <a:lumOff val="15000"/>
                  </a:schemeClr>
                </a:solidFill>
                <a:latin typeface="微软雅黑" charset="0"/>
                <a:ea typeface="微软雅黑" charset="0"/>
                <a:cs typeface="微软雅黑" charset="0"/>
              </a:rPr>
              <a:t>&amp;</a:t>
            </a:r>
            <a:r>
              <a:rPr lang="zh-CN" altLang="en-US" sz="1400" b="0" i="0">
                <a:solidFill>
                  <a:schemeClr val="tx1">
                    <a:lumMod val="85000"/>
                    <a:lumOff val="15000"/>
                  </a:schemeClr>
                </a:solidFill>
                <a:latin typeface="微软雅黑" charset="0"/>
                <a:ea typeface="微软雅黑" charset="0"/>
                <a:cs typeface="微软雅黑" charset="0"/>
              </a:rPr>
              <a:t>资产信息（深信服</a:t>
            </a:r>
            <a:r>
              <a:rPr lang="en-US" altLang="zh-CN" sz="1400" b="0" i="0">
                <a:solidFill>
                  <a:schemeClr val="tx1">
                    <a:lumMod val="85000"/>
                    <a:lumOff val="15000"/>
                  </a:schemeClr>
                </a:solidFill>
                <a:latin typeface="微软雅黑" charset="0"/>
                <a:ea typeface="微软雅黑" charset="0"/>
                <a:cs typeface="微软雅黑" charset="0"/>
              </a:rPr>
              <a:t>XDR</a:t>
            </a:r>
            <a:r>
              <a:rPr lang="zh-CN" altLang="en-US" sz="1400" b="0" i="0">
                <a:solidFill>
                  <a:schemeClr val="tx1">
                    <a:lumMod val="85000"/>
                    <a:lumOff val="15000"/>
                  </a:schemeClr>
                </a:solidFill>
                <a:latin typeface="微软雅黑" charset="0"/>
                <a:ea typeface="微软雅黑" charset="0"/>
                <a:cs typeface="微软雅黑" charset="0"/>
              </a:rPr>
              <a:t>平台或第三方</a:t>
            </a:r>
            <a:r>
              <a:rPr lang="en-US" altLang="zh-CN" sz="1400" b="0" i="0">
                <a:solidFill>
                  <a:schemeClr val="tx1">
                    <a:lumMod val="85000"/>
                    <a:lumOff val="15000"/>
                  </a:schemeClr>
                </a:solidFill>
                <a:latin typeface="微软雅黑" charset="0"/>
                <a:ea typeface="微软雅黑" charset="0"/>
                <a:cs typeface="微软雅黑" charset="0"/>
              </a:rPr>
              <a:t>SOC/</a:t>
            </a:r>
            <a:r>
              <a:rPr lang="zh-CN" altLang="en-US" sz="1400" b="0" i="0">
                <a:solidFill>
                  <a:schemeClr val="tx1">
                    <a:lumMod val="85000"/>
                    <a:lumOff val="15000"/>
                  </a:schemeClr>
                </a:solidFill>
                <a:latin typeface="微软雅黑" charset="0"/>
                <a:ea typeface="微软雅黑" charset="0"/>
                <a:cs typeface="微软雅黑" charset="0"/>
              </a:rPr>
              <a:t>漏扫工具），结合漏洞情报进行降噪处理，找到真正关键的高危漏洞，生成风险资产评估结果</a:t>
            </a:r>
            <a:r>
              <a:rPr lang="en-US" altLang="zh-CN" sz="1400" b="0" i="0">
                <a:solidFill>
                  <a:schemeClr val="tx1">
                    <a:lumMod val="85000"/>
                    <a:lumOff val="15000"/>
                  </a:schemeClr>
                </a:solidFill>
                <a:latin typeface="微软雅黑" charset="0"/>
                <a:ea typeface="微软雅黑" charset="0"/>
                <a:cs typeface="微软雅黑" charset="0"/>
              </a:rPr>
              <a:t>。</a:t>
            </a:r>
            <a:r>
              <a:rPr lang="zh-CN" altLang="en-US" sz="1400" b="0" i="0">
                <a:solidFill>
                  <a:schemeClr val="tx1">
                    <a:lumMod val="85000"/>
                    <a:lumOff val="15000"/>
                  </a:schemeClr>
                </a:solidFill>
                <a:latin typeface="微软雅黑" charset="0"/>
                <a:ea typeface="微软雅黑" charset="0"/>
                <a:cs typeface="微软雅黑" charset="0"/>
              </a:rPr>
              <a:t>最终的结果都能够通过</a:t>
            </a:r>
            <a:r>
              <a:rPr lang="en-US" altLang="zh-CN" sz="1400" b="0" i="0">
                <a:solidFill>
                  <a:schemeClr val="tx1">
                    <a:lumMod val="85000"/>
                    <a:lumOff val="15000"/>
                  </a:schemeClr>
                </a:solidFill>
                <a:latin typeface="微软雅黑" charset="0"/>
                <a:ea typeface="微软雅黑" charset="0"/>
                <a:cs typeface="微软雅黑" charset="0"/>
              </a:rPr>
              <a:t>email</a:t>
            </a:r>
            <a:r>
              <a:rPr lang="zh-CN" altLang="en-US" sz="1400" b="0" i="0">
                <a:solidFill>
                  <a:schemeClr val="tx1">
                    <a:lumMod val="85000"/>
                    <a:lumOff val="15000"/>
                  </a:schemeClr>
                </a:solidFill>
                <a:latin typeface="微软雅黑" charset="0"/>
                <a:ea typeface="微软雅黑" charset="0"/>
                <a:cs typeface="微软雅黑" charset="0"/>
              </a:rPr>
              <a:t>或</a:t>
            </a:r>
            <a:r>
              <a:rPr lang="en-US" altLang="zh-CN" sz="1400" b="0" i="0">
                <a:solidFill>
                  <a:schemeClr val="tx1">
                    <a:lumMod val="85000"/>
                    <a:lumOff val="15000"/>
                  </a:schemeClr>
                </a:solidFill>
                <a:latin typeface="微软雅黑" charset="0"/>
                <a:ea typeface="微软雅黑" charset="0"/>
                <a:cs typeface="微软雅黑" charset="0"/>
              </a:rPr>
              <a:t>IM</a:t>
            </a:r>
            <a:r>
              <a:rPr lang="zh-CN" altLang="en-US" sz="1400" b="0" i="0">
                <a:solidFill>
                  <a:schemeClr val="tx1">
                    <a:lumMod val="85000"/>
                    <a:lumOff val="15000"/>
                  </a:schemeClr>
                </a:solidFill>
                <a:latin typeface="微软雅黑" charset="0"/>
                <a:ea typeface="微软雅黑" charset="0"/>
                <a:cs typeface="微软雅黑" charset="0"/>
              </a:rPr>
              <a:t>自动通知安全管理人员，辅助安全团队提高漏洞治理效率</a:t>
            </a:r>
            <a:r>
              <a:rPr lang="en-US" altLang="zh-CN" sz="1400" b="0" i="0">
                <a:solidFill>
                  <a:schemeClr val="tx1">
                    <a:lumMod val="85000"/>
                    <a:lumOff val="15000"/>
                  </a:schemeClr>
                </a:solidFill>
                <a:latin typeface="微软雅黑" charset="0"/>
                <a:ea typeface="微软雅黑" charset="0"/>
                <a:cs typeface="微软雅黑" charset="0"/>
              </a:rPr>
              <a:t>。</a:t>
            </a:r>
            <a:endParaRPr lang="en-US" altLang="zh-CN" sz="1400" b="0" i="0">
              <a:solidFill>
                <a:schemeClr val="tx1">
                  <a:lumMod val="85000"/>
                  <a:lumOff val="15000"/>
                </a:schemeClr>
              </a:solidFill>
              <a:latin typeface="微软雅黑" charset="0"/>
              <a:ea typeface="微软雅黑" charset="0"/>
              <a:cs typeface="微软雅黑" charset="0"/>
            </a:endParaRPr>
          </a:p>
        </p:txBody>
      </p:sp>
      <p:pic>
        <p:nvPicPr>
          <p:cNvPr id="3" name="图片 2"/>
          <p:cNvPicPr/>
          <p:nvPr/>
        </p:nvPicPr>
        <p:blipFill>
          <a:blip r:embed="rId2"/>
          <a:stretch>
            <a:fillRect/>
          </a:stretch>
        </p:blipFill>
        <p:spPr>
          <a:xfrm>
            <a:off x="551447" y="2608777"/>
            <a:ext cx="7680426" cy="2883776"/>
          </a:xfrm>
          <a:prstGeom prst="rect">
            <a:avLst/>
          </a:prstGeom>
          <a:solidFill>
            <a:schemeClr val="bg1"/>
          </a:solidFill>
          <a:ln w="6350">
            <a:solidFill>
              <a:schemeClr val="bg1">
                <a:lumMod val="65000"/>
              </a:schemeClr>
            </a:solidFill>
          </a:ln>
        </p:spPr>
      </p:pic>
      <p:pic>
        <p:nvPicPr>
          <p:cNvPr id="2" name="图片 1"/>
          <p:cNvPicPr/>
          <p:nvPr/>
        </p:nvPicPr>
        <p:blipFill>
          <a:blip r:embed="rId3"/>
          <a:stretch>
            <a:fillRect/>
          </a:stretch>
        </p:blipFill>
        <p:spPr>
          <a:xfrm>
            <a:off x="3984257" y="4583754"/>
            <a:ext cx="7680426" cy="1918322"/>
          </a:xfrm>
          <a:prstGeom prst="rect">
            <a:avLst/>
          </a:prstGeom>
          <a:solidFill>
            <a:schemeClr val="bg1"/>
          </a:solidFill>
          <a:ln w="6350">
            <a:solidFill>
              <a:schemeClr val="bg1">
                <a:lumMod val="65000"/>
              </a:schemeClr>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custDataLst>
              <p:tags r:id="rId1"/>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en-US" altLang="zh-CN">
                <a:sym typeface="+mn-ea"/>
              </a:rPr>
              <a:t>AI</a:t>
            </a:r>
            <a:r>
              <a:rPr lang="zh-CN" altLang="en-US">
                <a:sym typeface="+mn-ea"/>
              </a:rPr>
              <a:t>安全平台的安全大模型</a:t>
            </a:r>
            <a:r>
              <a:rPr lang="en-US" altLang="zh-CN">
                <a:sym typeface="+mn-ea"/>
              </a:rPr>
              <a:t>/</a:t>
            </a:r>
            <a:r>
              <a:rPr lang="zh-CN" altLang="en-US">
                <a:sym typeface="+mn-ea"/>
              </a:rPr>
              <a:t>智能体作为工具节点</a:t>
            </a:r>
            <a:r>
              <a:rPr lang="en-US" altLang="zh-CN">
                <a:sym typeface="+mn-ea"/>
              </a:rPr>
              <a:t>，</a:t>
            </a:r>
            <a:r>
              <a:rPr lang="zh-CN" altLang="en-US">
                <a:sym typeface="+mn-ea"/>
              </a:rPr>
              <a:t>可以被客户</a:t>
            </a:r>
            <a:r>
              <a:rPr lang="en-US" altLang="zh-CN">
                <a:sym typeface="+mn-ea"/>
              </a:rPr>
              <a:t>AI</a:t>
            </a:r>
            <a:r>
              <a:rPr lang="zh-CN" altLang="en-US">
                <a:sym typeface="+mn-ea"/>
              </a:rPr>
              <a:t>管理平台进行</a:t>
            </a:r>
            <a:r>
              <a:rPr lang="zh-CN" altLang="en-US">
                <a:sym typeface="+mn-ea"/>
              </a:rPr>
              <a:t>统一编排</a:t>
            </a:r>
            <a:endParaRPr lang="zh-CN" altLang="en-US">
              <a:sym typeface="+mn-ea"/>
            </a:endParaRPr>
          </a:p>
        </p:txBody>
      </p:sp>
      <p:sp>
        <p:nvSpPr>
          <p:cNvPr id="2" name="矩形 1"/>
          <p:cNvSpPr/>
          <p:nvPr/>
        </p:nvSpPr>
        <p:spPr>
          <a:xfrm>
            <a:off x="718820" y="2391410"/>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输入节点</a:t>
            </a:r>
            <a:endParaRPr lang="zh-CN" altLang="en-US" sz="1600">
              <a:latin typeface="微软雅黑" charset="0"/>
              <a:ea typeface="微软雅黑" charset="0"/>
            </a:endParaRPr>
          </a:p>
        </p:txBody>
      </p:sp>
      <p:sp>
        <p:nvSpPr>
          <p:cNvPr id="14" name="矩形 13"/>
          <p:cNvSpPr/>
          <p:nvPr/>
        </p:nvSpPr>
        <p:spPr>
          <a:xfrm>
            <a:off x="2989580" y="2391410"/>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模型节点</a:t>
            </a:r>
            <a:endParaRPr lang="zh-CN" altLang="en-US" sz="1600">
              <a:latin typeface="微软雅黑" charset="0"/>
              <a:ea typeface="微软雅黑" charset="0"/>
            </a:endParaRPr>
          </a:p>
          <a:p>
            <a:pPr algn="ctr"/>
            <a:r>
              <a:rPr lang="zh-CN" altLang="en-US" sz="1200">
                <a:latin typeface="微软雅黑" charset="0"/>
                <a:ea typeface="微软雅黑" charset="0"/>
              </a:rPr>
              <a:t>（京能</a:t>
            </a:r>
            <a:r>
              <a:rPr lang="en-US" altLang="zh-CN" sz="1200">
                <a:latin typeface="微软雅黑" charset="0"/>
                <a:ea typeface="微软雅黑" charset="0"/>
              </a:rPr>
              <a:t>DeepSeek</a:t>
            </a:r>
            <a:r>
              <a:rPr lang="zh-CN" altLang="en-US" sz="1200">
                <a:latin typeface="微软雅黑" charset="0"/>
                <a:ea typeface="微软雅黑" charset="0"/>
              </a:rPr>
              <a:t>）</a:t>
            </a:r>
            <a:endParaRPr lang="zh-CN" altLang="en-US" sz="1200">
              <a:latin typeface="微软雅黑" charset="0"/>
              <a:ea typeface="微软雅黑" charset="0"/>
            </a:endParaRPr>
          </a:p>
        </p:txBody>
      </p:sp>
      <p:sp>
        <p:nvSpPr>
          <p:cNvPr id="19" name="矩形 18"/>
          <p:cNvSpPr/>
          <p:nvPr/>
        </p:nvSpPr>
        <p:spPr>
          <a:xfrm>
            <a:off x="5260340" y="1737995"/>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工具</a:t>
            </a:r>
            <a:r>
              <a:rPr lang="zh-CN" altLang="en-US" sz="1600">
                <a:latin typeface="微软雅黑" charset="0"/>
                <a:ea typeface="微软雅黑" charset="0"/>
              </a:rPr>
              <a:t>插件节点</a:t>
            </a:r>
            <a:endParaRPr lang="zh-CN" altLang="en-US" sz="1600">
              <a:latin typeface="微软雅黑" charset="0"/>
              <a:ea typeface="微软雅黑" charset="0"/>
            </a:endParaRPr>
          </a:p>
          <a:p>
            <a:pPr algn="ctr"/>
            <a:r>
              <a:rPr lang="zh-CN" altLang="en-US" sz="1200">
                <a:latin typeface="微软雅黑" charset="0"/>
                <a:ea typeface="微软雅黑" charset="0"/>
              </a:rPr>
              <a:t>（如搜索引擎）</a:t>
            </a:r>
            <a:endParaRPr lang="zh-CN" altLang="en-US" sz="1200">
              <a:latin typeface="微软雅黑" charset="0"/>
              <a:ea typeface="微软雅黑" charset="0"/>
            </a:endParaRPr>
          </a:p>
        </p:txBody>
      </p:sp>
      <p:sp>
        <p:nvSpPr>
          <p:cNvPr id="22" name="矩形 21"/>
          <p:cNvSpPr/>
          <p:nvPr/>
        </p:nvSpPr>
        <p:spPr>
          <a:xfrm>
            <a:off x="5260340" y="3045460"/>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知识库节点</a:t>
            </a:r>
            <a:endParaRPr lang="zh-CN" altLang="en-US" sz="1600">
              <a:latin typeface="微软雅黑" charset="0"/>
              <a:ea typeface="微软雅黑" charset="0"/>
            </a:endParaRPr>
          </a:p>
          <a:p>
            <a:pPr algn="ctr"/>
            <a:r>
              <a:rPr lang="en-US" altLang="zh-CN" sz="1200">
                <a:latin typeface="微软雅黑" charset="0"/>
                <a:ea typeface="微软雅黑" charset="0"/>
              </a:rPr>
              <a:t>（</a:t>
            </a:r>
            <a:r>
              <a:rPr lang="zh-CN" altLang="en-US" sz="1200">
                <a:latin typeface="微软雅黑" charset="0"/>
                <a:ea typeface="微软雅黑" charset="0"/>
              </a:rPr>
              <a:t>如京能安全制度</a:t>
            </a:r>
            <a:r>
              <a:rPr lang="en-US" altLang="zh-CN" sz="1200">
                <a:latin typeface="微软雅黑" charset="0"/>
                <a:ea typeface="微软雅黑" charset="0"/>
              </a:rPr>
              <a:t>）</a:t>
            </a:r>
            <a:endParaRPr lang="en-US" altLang="zh-CN" sz="1200">
              <a:latin typeface="微软雅黑" charset="0"/>
              <a:ea typeface="微软雅黑" charset="0"/>
            </a:endParaRPr>
          </a:p>
        </p:txBody>
      </p:sp>
      <p:sp>
        <p:nvSpPr>
          <p:cNvPr id="23" name="矩形 22"/>
          <p:cNvSpPr/>
          <p:nvPr/>
        </p:nvSpPr>
        <p:spPr>
          <a:xfrm>
            <a:off x="7531100" y="2391410"/>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模型节点</a:t>
            </a:r>
            <a:endParaRPr lang="zh-CN" altLang="en-US" sz="1600">
              <a:latin typeface="微软雅黑" charset="0"/>
              <a:ea typeface="微软雅黑" charset="0"/>
            </a:endParaRPr>
          </a:p>
          <a:p>
            <a:pPr algn="ctr"/>
            <a:r>
              <a:rPr lang="zh-CN" altLang="en-US" sz="1200">
                <a:latin typeface="微软雅黑" charset="0"/>
                <a:ea typeface="微软雅黑" charset="0"/>
              </a:rPr>
              <a:t>（京能</a:t>
            </a:r>
            <a:r>
              <a:rPr lang="en-US" altLang="zh-CN" sz="1200">
                <a:latin typeface="微软雅黑" charset="0"/>
                <a:ea typeface="微软雅黑" charset="0"/>
              </a:rPr>
              <a:t>DeepSeek</a:t>
            </a:r>
            <a:r>
              <a:rPr lang="zh-CN" altLang="en-US" sz="1200">
                <a:latin typeface="微软雅黑" charset="0"/>
                <a:ea typeface="微软雅黑" charset="0"/>
              </a:rPr>
              <a:t>）</a:t>
            </a:r>
            <a:endParaRPr lang="zh-CN" altLang="en-US" sz="1200">
              <a:latin typeface="微软雅黑" charset="0"/>
              <a:ea typeface="微软雅黑" charset="0"/>
            </a:endParaRPr>
          </a:p>
        </p:txBody>
      </p:sp>
      <p:sp>
        <p:nvSpPr>
          <p:cNvPr id="24" name="矩形 23"/>
          <p:cNvSpPr/>
          <p:nvPr/>
        </p:nvSpPr>
        <p:spPr>
          <a:xfrm>
            <a:off x="9801860" y="2391410"/>
            <a:ext cx="1595120" cy="862965"/>
          </a:xfrm>
          <a:prstGeom prst="rect">
            <a:avLst/>
          </a:prstGeom>
          <a:solidFill>
            <a:srgbClr val="184199"/>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a:latin typeface="微软雅黑" charset="0"/>
                <a:ea typeface="微软雅黑" charset="0"/>
              </a:rPr>
              <a:t>输出节点</a:t>
            </a:r>
            <a:endParaRPr lang="zh-CN" altLang="en-US" sz="1600">
              <a:latin typeface="微软雅黑" charset="0"/>
              <a:ea typeface="微软雅黑" charset="0"/>
            </a:endParaRPr>
          </a:p>
        </p:txBody>
      </p:sp>
      <p:cxnSp>
        <p:nvCxnSpPr>
          <p:cNvPr id="26" name="直接箭头连接符 25"/>
          <p:cNvCxnSpPr>
            <a:stCxn id="2" idx="3"/>
            <a:endCxn id="14" idx="1"/>
          </p:cNvCxnSpPr>
          <p:nvPr/>
        </p:nvCxnSpPr>
        <p:spPr>
          <a:xfrm>
            <a:off x="2313940" y="2823210"/>
            <a:ext cx="675640" cy="0"/>
          </a:xfrm>
          <a:prstGeom prst="straightConnector1">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27" name="曲线连接符 26"/>
          <p:cNvCxnSpPr>
            <a:stCxn id="14" idx="3"/>
            <a:endCxn id="19" idx="1"/>
          </p:cNvCxnSpPr>
          <p:nvPr/>
        </p:nvCxnSpPr>
        <p:spPr>
          <a:xfrm flipV="1">
            <a:off x="4584700" y="2169795"/>
            <a:ext cx="675640" cy="653415"/>
          </a:xfrm>
          <a:prstGeom prst="curvedConnector3">
            <a:avLst>
              <a:gd name="adj1" fmla="val 50000"/>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28" name="曲线连接符 27"/>
          <p:cNvCxnSpPr>
            <a:stCxn id="14" idx="3"/>
            <a:endCxn id="22" idx="1"/>
          </p:cNvCxnSpPr>
          <p:nvPr/>
        </p:nvCxnSpPr>
        <p:spPr>
          <a:xfrm>
            <a:off x="4584700" y="2823210"/>
            <a:ext cx="675640" cy="654050"/>
          </a:xfrm>
          <a:prstGeom prst="curvedConnector3">
            <a:avLst>
              <a:gd name="adj1" fmla="val 50000"/>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31" name="曲线连接符 30"/>
          <p:cNvCxnSpPr>
            <a:stCxn id="19" idx="3"/>
            <a:endCxn id="23" idx="1"/>
          </p:cNvCxnSpPr>
          <p:nvPr/>
        </p:nvCxnSpPr>
        <p:spPr>
          <a:xfrm>
            <a:off x="6855460" y="2169795"/>
            <a:ext cx="675640" cy="653415"/>
          </a:xfrm>
          <a:prstGeom prst="curvedConnector3">
            <a:avLst>
              <a:gd name="adj1" fmla="val 50000"/>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1" name="曲线连接符 40"/>
          <p:cNvCxnSpPr>
            <a:stCxn id="22" idx="3"/>
            <a:endCxn id="23" idx="1"/>
          </p:cNvCxnSpPr>
          <p:nvPr/>
        </p:nvCxnSpPr>
        <p:spPr>
          <a:xfrm flipV="1">
            <a:off x="6855460" y="2823210"/>
            <a:ext cx="675640" cy="654050"/>
          </a:xfrm>
          <a:prstGeom prst="curvedConnector3">
            <a:avLst>
              <a:gd name="adj1" fmla="val 50000"/>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5" name="直接箭头连接符 44"/>
          <p:cNvCxnSpPr>
            <a:stCxn id="23" idx="3"/>
            <a:endCxn id="24" idx="1"/>
          </p:cNvCxnSpPr>
          <p:nvPr/>
        </p:nvCxnSpPr>
        <p:spPr>
          <a:xfrm>
            <a:off x="9126220" y="2823210"/>
            <a:ext cx="675640" cy="0"/>
          </a:xfrm>
          <a:prstGeom prst="straightConnector1">
            <a:avLst/>
          </a:prstGeom>
          <a:ln>
            <a:solidFill>
              <a:srgbClr val="184199"/>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47" name="矩形 46"/>
          <p:cNvSpPr/>
          <p:nvPr/>
        </p:nvSpPr>
        <p:spPr>
          <a:xfrm>
            <a:off x="5260340" y="4506595"/>
            <a:ext cx="1595120" cy="862965"/>
          </a:xfrm>
          <a:prstGeom prst="rect">
            <a:avLst/>
          </a:prstGeom>
          <a:gradFill>
            <a:gsLst>
              <a:gs pos="100000">
                <a:srgbClr val="20CC94"/>
              </a:gs>
              <a:gs pos="0">
                <a:srgbClr val="1C6EFF"/>
              </a:gs>
            </a:gsLst>
            <a:lin ang="0" scaled="0"/>
          </a:gra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latin typeface="微软雅黑" charset="0"/>
                <a:ea typeface="微软雅黑" charset="0"/>
                <a:cs typeface="微软雅黑" charset="0"/>
                <a:sym typeface="+mn-ea"/>
              </a:rPr>
              <a:t>模型</a:t>
            </a:r>
            <a:r>
              <a:rPr lang="en-US" altLang="zh-CN" sz="1600">
                <a:latin typeface="微软雅黑" charset="0"/>
                <a:ea typeface="微软雅黑" charset="0"/>
                <a:cs typeface="微软雅黑" charset="0"/>
                <a:sym typeface="+mn-ea"/>
              </a:rPr>
              <a:t>/</a:t>
            </a:r>
            <a:r>
              <a:rPr lang="zh-CN" altLang="en-US" sz="1600">
                <a:latin typeface="微软雅黑" charset="0"/>
                <a:ea typeface="微软雅黑" charset="0"/>
                <a:cs typeface="微软雅黑" charset="0"/>
                <a:sym typeface="+mn-ea"/>
              </a:rPr>
              <a:t>工具节点</a:t>
            </a:r>
            <a:endParaRPr lang="zh-CN" altLang="en-US" sz="1600">
              <a:latin typeface="微软雅黑" charset="0"/>
              <a:ea typeface="微软雅黑" charset="0"/>
              <a:cs typeface="微软雅黑" charset="0"/>
              <a:sym typeface="+mn-ea"/>
            </a:endParaRPr>
          </a:p>
          <a:p>
            <a:pPr lvl="0" algn="ctr">
              <a:buClrTx/>
              <a:buSzTx/>
              <a:buFontTx/>
            </a:pPr>
            <a:r>
              <a:rPr lang="zh-CN" altLang="en-US" sz="1200">
                <a:latin typeface="微软雅黑" charset="0"/>
                <a:ea typeface="微软雅黑" charset="0"/>
                <a:cs typeface="微软雅黑" charset="0"/>
                <a:sym typeface="+mn-ea"/>
              </a:rPr>
              <a:t>（</a:t>
            </a:r>
            <a:r>
              <a:rPr lang="en-US" altLang="zh-CN" sz="1200">
                <a:latin typeface="微软雅黑" charset="0"/>
                <a:ea typeface="微软雅黑" charset="0"/>
                <a:cs typeface="微软雅黑" charset="0"/>
                <a:sym typeface="+mn-ea"/>
              </a:rPr>
              <a:t>MCP API</a:t>
            </a:r>
            <a:r>
              <a:rPr lang="zh-CN" altLang="en-US" sz="1200">
                <a:latin typeface="微软雅黑" charset="0"/>
                <a:ea typeface="微软雅黑" charset="0"/>
                <a:cs typeface="微软雅黑" charset="0"/>
                <a:sym typeface="+mn-ea"/>
              </a:rPr>
              <a:t>）</a:t>
            </a:r>
            <a:endParaRPr lang="zh-CN" altLang="en-US" sz="1200">
              <a:latin typeface="微软雅黑" charset="0"/>
              <a:ea typeface="微软雅黑" charset="0"/>
              <a:cs typeface="微软雅黑" charset="0"/>
              <a:sym typeface="+mn-ea"/>
            </a:endParaRPr>
          </a:p>
        </p:txBody>
      </p:sp>
      <p:pic>
        <p:nvPicPr>
          <p:cNvPr id="49" name="图像" descr="图像"/>
          <p:cNvPicPr>
            <a:picLocks noChangeAspect="1"/>
          </p:cNvPicPr>
          <p:nvPr>
            <p:custDataLst>
              <p:tags r:id="rId2"/>
            </p:custDataLst>
          </p:nvPr>
        </p:nvPicPr>
        <p:blipFill>
          <a:blip r:embed="rId3"/>
          <a:stretch>
            <a:fillRect/>
          </a:stretch>
        </p:blipFill>
        <p:spPr>
          <a:xfrm>
            <a:off x="9557385" y="4634865"/>
            <a:ext cx="625475" cy="653415"/>
          </a:xfrm>
          <a:prstGeom prst="rect">
            <a:avLst/>
          </a:prstGeom>
          <a:ln w="12700">
            <a:miter lim="400000"/>
            <a:headEnd/>
            <a:tailEnd/>
          </a:ln>
        </p:spPr>
      </p:pic>
      <p:sp>
        <p:nvSpPr>
          <p:cNvPr id="51" name="文本框 50"/>
          <p:cNvSpPr txBox="1"/>
          <p:nvPr/>
        </p:nvSpPr>
        <p:spPr>
          <a:xfrm>
            <a:off x="8735695" y="4070985"/>
            <a:ext cx="2268855" cy="521970"/>
          </a:xfrm>
          <a:prstGeom prst="rect">
            <a:avLst/>
          </a:prstGeom>
          <a:noFill/>
        </p:spPr>
        <p:txBody>
          <a:bodyPr wrap="square" rtlCol="0">
            <a:spAutoFit/>
          </a:bodyPr>
          <a:p>
            <a:pPr algn="ctr"/>
            <a:r>
              <a:rPr lang="zh-CN" altLang="en-US" sz="1400">
                <a:latin typeface="微软雅黑" charset="0"/>
                <a:ea typeface="微软雅黑" charset="0"/>
              </a:rPr>
              <a:t>深信服</a:t>
            </a:r>
            <a:r>
              <a:rPr lang="en-US" altLang="zh-CN" sz="1400">
                <a:latin typeface="微软雅黑" charset="0"/>
                <a:ea typeface="微软雅黑" charset="0"/>
              </a:rPr>
              <a:t>AI</a:t>
            </a:r>
            <a:r>
              <a:rPr lang="zh-CN" altLang="en-US" sz="1400">
                <a:latin typeface="微软雅黑" charset="0"/>
                <a:ea typeface="微软雅黑" charset="0"/>
              </a:rPr>
              <a:t>安全</a:t>
            </a:r>
            <a:r>
              <a:rPr lang="zh-CN" altLang="en-US" sz="1400">
                <a:latin typeface="微软雅黑" charset="0"/>
                <a:ea typeface="微软雅黑" charset="0"/>
              </a:rPr>
              <a:t>平台</a:t>
            </a:r>
            <a:endParaRPr lang="zh-CN" altLang="en-US" sz="1400">
              <a:latin typeface="微软雅黑" charset="0"/>
              <a:ea typeface="微软雅黑" charset="0"/>
            </a:endParaRPr>
          </a:p>
          <a:p>
            <a:pPr algn="ctr"/>
            <a:r>
              <a:rPr lang="zh-CN" altLang="en-US" sz="1400">
                <a:latin typeface="微软雅黑" charset="0"/>
                <a:ea typeface="微软雅黑" charset="0"/>
              </a:rPr>
              <a:t>安全大模型</a:t>
            </a:r>
            <a:endParaRPr lang="zh-CN" altLang="en-US" sz="1400">
              <a:latin typeface="微软雅黑" charset="0"/>
              <a:ea typeface="微软雅黑" charset="0"/>
            </a:endParaRPr>
          </a:p>
        </p:txBody>
      </p:sp>
      <p:sp>
        <p:nvSpPr>
          <p:cNvPr id="58" name="矩形 57"/>
          <p:cNvSpPr/>
          <p:nvPr/>
        </p:nvSpPr>
        <p:spPr>
          <a:xfrm>
            <a:off x="9140825" y="5394325"/>
            <a:ext cx="1458595" cy="318135"/>
          </a:xfrm>
          <a:prstGeom prst="rect">
            <a:avLst/>
          </a:prstGeom>
          <a:gradFill>
            <a:gsLst>
              <a:gs pos="100000">
                <a:srgbClr val="20CC94"/>
              </a:gs>
              <a:gs pos="0">
                <a:srgbClr val="1C6EFF"/>
              </a:gs>
            </a:gsLst>
            <a:lin ang="0" scaled="0"/>
          </a:gra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a:latin typeface="微软雅黑" charset="0"/>
                <a:ea typeface="微软雅黑" charset="0"/>
                <a:cs typeface="微软雅黑" charset="0"/>
              </a:rPr>
              <a:t>运行于</a:t>
            </a:r>
            <a:r>
              <a:rPr lang="en-US" altLang="zh-CN" sz="1200">
                <a:latin typeface="微软雅黑" charset="0"/>
                <a:ea typeface="微软雅黑" charset="0"/>
                <a:cs typeface="微软雅黑" charset="0"/>
              </a:rPr>
              <a:t>AI</a:t>
            </a:r>
            <a:r>
              <a:rPr lang="zh-CN" altLang="en-US" sz="1200">
                <a:latin typeface="微软雅黑" charset="0"/>
                <a:ea typeface="微软雅黑" charset="0"/>
                <a:cs typeface="微软雅黑" charset="0"/>
              </a:rPr>
              <a:t>安全平台</a:t>
            </a:r>
            <a:endParaRPr lang="zh-CN" altLang="en-US" sz="1200">
              <a:latin typeface="微软雅黑" charset="0"/>
              <a:ea typeface="微软雅黑" charset="0"/>
              <a:cs typeface="微软雅黑" charset="0"/>
            </a:endParaRPr>
          </a:p>
        </p:txBody>
      </p:sp>
      <p:cxnSp>
        <p:nvCxnSpPr>
          <p:cNvPr id="59" name="肘形连接符 58"/>
          <p:cNvCxnSpPr>
            <a:stCxn id="47" idx="2"/>
            <a:endCxn id="58" idx="1"/>
          </p:cNvCxnSpPr>
          <p:nvPr/>
        </p:nvCxnSpPr>
        <p:spPr>
          <a:xfrm rot="5400000" flipV="1">
            <a:off x="7506970" y="3919855"/>
            <a:ext cx="184150" cy="3082925"/>
          </a:xfrm>
          <a:prstGeom prst="bentConnector2">
            <a:avLst/>
          </a:prstGeom>
          <a:ln>
            <a:solidFill>
              <a:srgbClr val="1C6EFF"/>
            </a:solidFill>
            <a:prstDash val="dash"/>
            <a:tailEnd type="arrow"/>
          </a:ln>
        </p:spPr>
        <p:style>
          <a:lnRef idx="2">
            <a:schemeClr val="accent1"/>
          </a:lnRef>
          <a:fillRef idx="0">
            <a:srgbClr val="FFFFFF"/>
          </a:fillRef>
          <a:effectRef idx="0">
            <a:srgbClr val="FFFFFF"/>
          </a:effectRef>
          <a:fontRef idx="minor">
            <a:schemeClr val="tx1"/>
          </a:fontRef>
        </p:style>
      </p:cxnSp>
      <p:sp>
        <p:nvSpPr>
          <p:cNvPr id="60" name="文本框 59"/>
          <p:cNvSpPr txBox="1"/>
          <p:nvPr/>
        </p:nvSpPr>
        <p:spPr>
          <a:xfrm>
            <a:off x="353695" y="4672330"/>
            <a:ext cx="4429125" cy="521970"/>
          </a:xfrm>
          <a:prstGeom prst="rect">
            <a:avLst/>
          </a:prstGeom>
          <a:solidFill>
            <a:schemeClr val="bg1">
              <a:lumMod val="95000"/>
            </a:schemeClr>
          </a:solidFill>
        </p:spPr>
        <p:txBody>
          <a:bodyPr wrap="square" rtlCol="0">
            <a:spAutoFit/>
          </a:bodyPr>
          <a:p>
            <a:pPr algn="ctr"/>
            <a:r>
              <a:rPr lang="zh-CN" altLang="en-US" sz="1400">
                <a:latin typeface="微软雅黑" charset="0"/>
                <a:ea typeface="微软雅黑" charset="0"/>
                <a:cs typeface="微软雅黑" charset="0"/>
              </a:rPr>
              <a:t>客户</a:t>
            </a:r>
            <a:r>
              <a:rPr lang="en-US" altLang="zh-CN" sz="1400">
                <a:latin typeface="微软雅黑" charset="0"/>
                <a:ea typeface="微软雅黑" charset="0"/>
                <a:cs typeface="微软雅黑" charset="0"/>
              </a:rPr>
              <a:t>AI</a:t>
            </a:r>
            <a:r>
              <a:rPr lang="zh-CN" altLang="en-US" sz="1400">
                <a:latin typeface="微软雅黑" charset="0"/>
                <a:ea typeface="微软雅黑" charset="0"/>
                <a:cs typeface="微软雅黑" charset="0"/>
              </a:rPr>
              <a:t>管理平台在</a:t>
            </a:r>
            <a:r>
              <a:rPr lang="zh-CN" altLang="en-US" sz="1400">
                <a:latin typeface="微软雅黑" charset="0"/>
                <a:ea typeface="微软雅黑" charset="0"/>
                <a:cs typeface="微软雅黑" charset="0"/>
              </a:rPr>
              <a:t>工作流中添加一个模型或工具节点</a:t>
            </a:r>
            <a:endParaRPr lang="zh-CN" altLang="en-US" sz="1400">
              <a:latin typeface="微软雅黑" charset="0"/>
              <a:ea typeface="微软雅黑" charset="0"/>
              <a:cs typeface="微软雅黑" charset="0"/>
            </a:endParaRPr>
          </a:p>
          <a:p>
            <a:pPr algn="ctr"/>
            <a:r>
              <a:rPr lang="zh-CN" altLang="en-US" sz="1400">
                <a:latin typeface="微软雅黑" charset="0"/>
                <a:ea typeface="微软雅黑" charset="0"/>
                <a:cs typeface="微软雅黑" charset="0"/>
              </a:rPr>
              <a:t>通过</a:t>
            </a:r>
            <a:r>
              <a:rPr lang="en-US" altLang="zh-CN" sz="1400">
                <a:latin typeface="微软雅黑" charset="0"/>
                <a:ea typeface="微软雅黑" charset="0"/>
                <a:cs typeface="微软雅黑" charset="0"/>
              </a:rPr>
              <a:t>MCP API</a:t>
            </a:r>
            <a:r>
              <a:rPr lang="zh-CN" altLang="en-US" sz="1400">
                <a:latin typeface="微软雅黑" charset="0"/>
                <a:ea typeface="微软雅黑" charset="0"/>
                <a:cs typeface="微软雅黑" charset="0"/>
              </a:rPr>
              <a:t>指向深信服</a:t>
            </a:r>
            <a:r>
              <a:rPr lang="en-US" altLang="zh-CN" sz="1400">
                <a:latin typeface="微软雅黑" charset="0"/>
                <a:ea typeface="微软雅黑" charset="0"/>
                <a:cs typeface="微软雅黑" charset="0"/>
              </a:rPr>
              <a:t>AI</a:t>
            </a:r>
            <a:r>
              <a:rPr lang="zh-CN" altLang="en-US" sz="1400">
                <a:latin typeface="微软雅黑" charset="0"/>
                <a:ea typeface="微软雅黑" charset="0"/>
                <a:cs typeface="微软雅黑" charset="0"/>
              </a:rPr>
              <a:t>安全平台</a:t>
            </a:r>
            <a:endParaRPr lang="zh-CN" altLang="en-US" sz="1400">
              <a:latin typeface="微软雅黑" charset="0"/>
              <a:ea typeface="微软雅黑" charset="0"/>
              <a:cs typeface="微软雅黑" charset="0"/>
            </a:endParaRPr>
          </a:p>
        </p:txBody>
      </p:sp>
      <p:sp>
        <p:nvSpPr>
          <p:cNvPr id="61" name="文本框 60"/>
          <p:cNvSpPr txBox="1"/>
          <p:nvPr/>
        </p:nvSpPr>
        <p:spPr>
          <a:xfrm>
            <a:off x="4215765" y="5662930"/>
            <a:ext cx="4802505" cy="245110"/>
          </a:xfrm>
          <a:prstGeom prst="rect">
            <a:avLst/>
          </a:prstGeom>
          <a:noFill/>
        </p:spPr>
        <p:txBody>
          <a:bodyPr wrap="square" rtlCol="0">
            <a:spAutoFit/>
          </a:bodyPr>
          <a:p>
            <a:pPr algn="r"/>
            <a:r>
              <a:rPr lang="zh-CN" altLang="en-US" sz="1000">
                <a:latin typeface="微软雅黑" charset="0"/>
                <a:ea typeface="微软雅黑" charset="0"/>
                <a:cs typeface="Arial Regular" panose="020B0604020202090204" charset="0"/>
              </a:rPr>
              <a:t>示例：</a:t>
            </a:r>
            <a:r>
              <a:rPr lang="en-US" altLang="zh-CN" sz="1000">
                <a:latin typeface="Arial Regular" panose="020B0604020202090204" charset="0"/>
                <a:cs typeface="Arial Regular" panose="020B0604020202090204" charset="0"/>
              </a:rPr>
              <a:t>response = requests.post(url, headers=headers, data=json.dumps(data))</a:t>
            </a:r>
            <a:endParaRPr lang="en-US" altLang="zh-CN" sz="1000">
              <a:latin typeface="Arial Regular" panose="020B0604020202090204" charset="0"/>
              <a:cs typeface="Arial Regular" panose="020B0604020202090204" charset="0"/>
            </a:endParaRPr>
          </a:p>
        </p:txBody>
      </p:sp>
      <p:cxnSp>
        <p:nvCxnSpPr>
          <p:cNvPr id="62" name="曲线连接符 61"/>
          <p:cNvCxnSpPr>
            <a:stCxn id="14" idx="3"/>
            <a:endCxn id="47" idx="1"/>
          </p:cNvCxnSpPr>
          <p:nvPr/>
        </p:nvCxnSpPr>
        <p:spPr>
          <a:xfrm>
            <a:off x="4584700" y="2823210"/>
            <a:ext cx="675640" cy="2115185"/>
          </a:xfrm>
          <a:prstGeom prst="curvedConnector3">
            <a:avLst>
              <a:gd name="adj1" fmla="val 50000"/>
            </a:avLst>
          </a:prstGeom>
          <a:ln w="12700" cap="flat" cmpd="sng">
            <a:gradFill>
              <a:gsLst>
                <a:gs pos="100000">
                  <a:srgbClr val="20CC94"/>
                </a:gs>
                <a:gs pos="0">
                  <a:srgbClr val="1C6EFF"/>
                </a:gs>
              </a:gsLst>
              <a:lin ang="0" scaled="1"/>
            </a:gradFill>
            <a:prstDash val="sysDash"/>
            <a:miter lim="800000"/>
            <a:headEnd type="none"/>
            <a:tailEnd type="triangle" w="med" len="med"/>
          </a:ln>
        </p:spPr>
        <p:style>
          <a:lnRef idx="2">
            <a:schemeClr val="accent1"/>
          </a:lnRef>
          <a:fillRef idx="0">
            <a:srgbClr val="FFFFFF"/>
          </a:fillRef>
          <a:effectRef idx="0">
            <a:srgbClr val="FFFFFF"/>
          </a:effectRef>
          <a:fontRef idx="minor">
            <a:schemeClr val="tx1"/>
          </a:fontRef>
        </p:style>
      </p:cxnSp>
      <p:sp>
        <p:nvSpPr>
          <p:cNvPr id="63" name="文本框 62"/>
          <p:cNvSpPr txBox="1"/>
          <p:nvPr/>
        </p:nvSpPr>
        <p:spPr>
          <a:xfrm>
            <a:off x="7648575" y="6016625"/>
            <a:ext cx="4064000" cy="521970"/>
          </a:xfrm>
          <a:prstGeom prst="rect">
            <a:avLst/>
          </a:prstGeom>
          <a:solidFill>
            <a:schemeClr val="bg1">
              <a:lumMod val="95000"/>
            </a:schemeClr>
          </a:solidFill>
        </p:spPr>
        <p:txBody>
          <a:bodyPr wrap="square" rtlCol="0">
            <a:spAutoFit/>
          </a:bodyPr>
          <a:p>
            <a:pPr algn="ctr"/>
            <a:r>
              <a:rPr lang="zh-CN" altLang="en-US" sz="1400">
                <a:latin typeface="微软雅黑" charset="0"/>
                <a:ea typeface="微软雅黑" charset="0"/>
                <a:cs typeface="微软雅黑" charset="0"/>
              </a:rPr>
              <a:t>深信服</a:t>
            </a:r>
            <a:r>
              <a:rPr lang="en-US" altLang="zh-CN" sz="1400">
                <a:latin typeface="微软雅黑" charset="0"/>
                <a:ea typeface="微软雅黑" charset="0"/>
                <a:cs typeface="微软雅黑" charset="0"/>
              </a:rPr>
              <a:t>AI</a:t>
            </a:r>
            <a:r>
              <a:rPr lang="zh-CN" altLang="en-US" sz="1400">
                <a:latin typeface="微软雅黑" charset="0"/>
                <a:ea typeface="微软雅黑" charset="0"/>
                <a:cs typeface="微软雅黑" charset="0"/>
              </a:rPr>
              <a:t>安全平台的内置安全大模型</a:t>
            </a:r>
            <a:r>
              <a:rPr lang="zh-CN" altLang="en-US" sz="1400">
                <a:latin typeface="微软雅黑" charset="0"/>
                <a:ea typeface="微软雅黑" charset="0"/>
                <a:cs typeface="微软雅黑" charset="0"/>
              </a:rPr>
              <a:t>可部署于</a:t>
            </a:r>
            <a:endParaRPr lang="zh-CN" altLang="en-US" sz="1400">
              <a:latin typeface="微软雅黑" charset="0"/>
              <a:ea typeface="微软雅黑" charset="0"/>
              <a:cs typeface="微软雅黑" charset="0"/>
            </a:endParaRPr>
          </a:p>
          <a:p>
            <a:pPr algn="ctr"/>
            <a:r>
              <a:rPr lang="zh-CN" altLang="en-US" sz="1400">
                <a:latin typeface="微软雅黑" charset="0"/>
                <a:ea typeface="微软雅黑" charset="0"/>
                <a:cs typeface="微软雅黑" charset="0"/>
              </a:rPr>
              <a:t>客户</a:t>
            </a:r>
            <a:r>
              <a:rPr lang="en-US" altLang="zh-CN" sz="1400">
                <a:latin typeface="微软雅黑" charset="0"/>
                <a:ea typeface="微软雅黑" charset="0"/>
                <a:cs typeface="微软雅黑" charset="0"/>
              </a:rPr>
              <a:t>AI</a:t>
            </a:r>
            <a:r>
              <a:rPr lang="zh-CN" altLang="en-US" sz="1400">
                <a:latin typeface="微软雅黑" charset="0"/>
                <a:ea typeface="微软雅黑" charset="0"/>
                <a:cs typeface="微软雅黑" charset="0"/>
              </a:rPr>
              <a:t>管理平台上</a:t>
            </a:r>
            <a:r>
              <a:rPr lang="en-US" altLang="zh-CN" sz="1400">
                <a:latin typeface="微软雅黑" charset="0"/>
                <a:ea typeface="微软雅黑" charset="0"/>
                <a:cs typeface="微软雅黑" charset="0"/>
              </a:rPr>
              <a:t>，</a:t>
            </a:r>
            <a:r>
              <a:rPr lang="zh-CN" altLang="en-US" sz="1400">
                <a:latin typeface="微软雅黑" charset="0"/>
                <a:ea typeface="微软雅黑" charset="0"/>
                <a:cs typeface="微软雅黑" charset="0"/>
              </a:rPr>
              <a:t>通过</a:t>
            </a:r>
            <a:r>
              <a:rPr lang="en-US" altLang="zh-CN" sz="1400">
                <a:latin typeface="微软雅黑" charset="0"/>
                <a:ea typeface="微软雅黑" charset="0"/>
                <a:cs typeface="微软雅黑" charset="0"/>
              </a:rPr>
              <a:t>MCP API</a:t>
            </a:r>
            <a:r>
              <a:rPr lang="zh-CN" altLang="en-US" sz="1400">
                <a:latin typeface="微软雅黑" charset="0"/>
                <a:ea typeface="微软雅黑" charset="0"/>
                <a:cs typeface="微软雅黑" charset="0"/>
              </a:rPr>
              <a:t>方式被</a:t>
            </a:r>
            <a:r>
              <a:rPr lang="zh-CN" altLang="en-US" sz="1400">
                <a:latin typeface="微软雅黑" charset="0"/>
                <a:ea typeface="微软雅黑" charset="0"/>
                <a:cs typeface="微软雅黑" charset="0"/>
              </a:rPr>
              <a:t>调用</a:t>
            </a:r>
            <a:endParaRPr lang="zh-CN" altLang="en-US" sz="1400">
              <a:latin typeface="微软雅黑" charset="0"/>
              <a:ea typeface="微软雅黑" charset="0"/>
              <a:cs typeface="微软雅黑" charset="0"/>
            </a:endParaRPr>
          </a:p>
        </p:txBody>
      </p:sp>
      <p:sp>
        <p:nvSpPr>
          <p:cNvPr id="65" name="文本框 64"/>
          <p:cNvSpPr txBox="1"/>
          <p:nvPr/>
        </p:nvSpPr>
        <p:spPr>
          <a:xfrm>
            <a:off x="3614420" y="1179830"/>
            <a:ext cx="4886325" cy="368300"/>
          </a:xfrm>
          <a:prstGeom prst="rect">
            <a:avLst/>
          </a:prstGeom>
          <a:noFill/>
        </p:spPr>
        <p:txBody>
          <a:bodyPr wrap="square" rtlCol="0">
            <a:spAutoFit/>
          </a:bodyPr>
          <a:p>
            <a:pPr algn="ctr"/>
            <a:r>
              <a:rPr lang="zh-CN" altLang="en-US">
                <a:latin typeface="微软雅黑" charset="0"/>
                <a:ea typeface="微软雅黑" charset="0"/>
                <a:cs typeface="微软雅黑" charset="0"/>
              </a:rPr>
              <a:t>客户</a:t>
            </a:r>
            <a:r>
              <a:rPr lang="en-US" altLang="zh-CN">
                <a:latin typeface="微软雅黑" charset="0"/>
                <a:ea typeface="微软雅黑" charset="0"/>
                <a:cs typeface="微软雅黑" charset="0"/>
              </a:rPr>
              <a:t>AI</a:t>
            </a:r>
            <a:r>
              <a:rPr lang="zh-CN" altLang="en-US">
                <a:latin typeface="微软雅黑" charset="0"/>
                <a:ea typeface="微软雅黑" charset="0"/>
                <a:cs typeface="微软雅黑" charset="0"/>
              </a:rPr>
              <a:t>管理平台的智能体</a:t>
            </a:r>
            <a:r>
              <a:rPr lang="zh-CN" altLang="en-US">
                <a:latin typeface="微软雅黑" charset="0"/>
                <a:ea typeface="微软雅黑" charset="0"/>
                <a:cs typeface="微软雅黑" charset="0"/>
              </a:rPr>
              <a:t>工作流示例</a:t>
            </a:r>
            <a:endParaRPr lang="zh-CN" altLang="en-US">
              <a:latin typeface="微软雅黑" charset="0"/>
              <a:ea typeface="微软雅黑" charset="0"/>
              <a:cs typeface="微软雅黑" charset="0"/>
            </a:endParaRPr>
          </a:p>
        </p:txBody>
      </p:sp>
      <p:sp>
        <p:nvSpPr>
          <p:cNvPr id="70" name="文本框 69"/>
          <p:cNvSpPr txBox="1"/>
          <p:nvPr/>
        </p:nvSpPr>
        <p:spPr>
          <a:xfrm>
            <a:off x="10599420" y="5436235"/>
            <a:ext cx="1406525" cy="276225"/>
          </a:xfrm>
          <a:prstGeom prst="rect">
            <a:avLst/>
          </a:prstGeom>
          <a:noFill/>
        </p:spPr>
        <p:txBody>
          <a:bodyPr wrap="square" rtlCol="0">
            <a:noAutofit/>
          </a:bodyPr>
          <a:p>
            <a:pPr lvl="0" algn="ctr">
              <a:buClrTx/>
              <a:buSzTx/>
              <a:buFontTx/>
            </a:pPr>
            <a:r>
              <a:rPr lang="en-US" altLang="zh-CN" sz="1000">
                <a:latin typeface="Arial Regular" panose="020B0604020202090204" charset="0"/>
                <a:cs typeface="Arial Regular" panose="020B0604020202090204" charset="0"/>
                <a:sym typeface="+mn-ea"/>
              </a:rPr>
              <a:t>http://sec_</a:t>
            </a:r>
            <a:r>
              <a:rPr lang="en-US" altLang="zh-CN" sz="1000">
                <a:latin typeface="Arial Regular" panose="020B0604020202090204" charset="0"/>
                <a:cs typeface="Arial Regular" panose="020B0604020202090204" charset="0"/>
                <a:sym typeface="+mn-ea"/>
              </a:rPr>
              <a:t>agent_url</a:t>
            </a:r>
            <a:endParaRPr lang="en-US" altLang="zh-CN" sz="1000">
              <a:latin typeface="Arial Regular" panose="020B0604020202090204" charset="0"/>
              <a:cs typeface="Arial Regular" panose="020B0604020202090204" charset="0"/>
              <a:sym typeface="+mn-ea"/>
            </a:endParaRPr>
          </a:p>
        </p:txBody>
      </p:sp>
      <p:cxnSp>
        <p:nvCxnSpPr>
          <p:cNvPr id="71" name="曲线连接符 70"/>
          <p:cNvCxnSpPr>
            <a:stCxn id="47" idx="3"/>
            <a:endCxn id="23" idx="1"/>
          </p:cNvCxnSpPr>
          <p:nvPr/>
        </p:nvCxnSpPr>
        <p:spPr>
          <a:xfrm flipV="1">
            <a:off x="6855460" y="2823210"/>
            <a:ext cx="675640" cy="2115185"/>
          </a:xfrm>
          <a:prstGeom prst="curvedConnector3">
            <a:avLst>
              <a:gd name="adj1" fmla="val 50000"/>
            </a:avLst>
          </a:prstGeom>
          <a:ln w="12700" cap="flat" cmpd="sng">
            <a:gradFill>
              <a:gsLst>
                <a:gs pos="100000">
                  <a:srgbClr val="20CC94"/>
                </a:gs>
                <a:gs pos="0">
                  <a:srgbClr val="1C6EFF"/>
                </a:gs>
              </a:gsLst>
              <a:lin ang="0" scaled="1"/>
            </a:gradFill>
            <a:prstDash val="sysDash"/>
            <a:miter lim="800000"/>
            <a:headEnd type="none"/>
            <a:tailEnd type="triangle" w="med" len="med"/>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66912"/>
            <a:ext cx="12193270" cy="546376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p:cNvPicPr/>
          <p:nvPr/>
        </p:nvPicPr>
        <p:blipFill>
          <a:blip r:embed="rId1"/>
          <a:stretch>
            <a:fillRect/>
          </a:stretch>
        </p:blipFill>
        <p:spPr>
          <a:xfrm>
            <a:off x="422910" y="1680840"/>
            <a:ext cx="5606415" cy="3241675"/>
          </a:xfrm>
          <a:prstGeom prst="rect">
            <a:avLst/>
          </a:prstGeom>
        </p:spPr>
      </p:pic>
      <p:grpSp>
        <p:nvGrpSpPr>
          <p:cNvPr id="7" name="组合 6"/>
          <p:cNvGrpSpPr/>
          <p:nvPr/>
        </p:nvGrpSpPr>
        <p:grpSpPr>
          <a:xfrm>
            <a:off x="6909566" y="1538443"/>
            <a:ext cx="4535170" cy="4995545"/>
            <a:chOff x="10837" y="2007"/>
            <a:chExt cx="7142" cy="7867"/>
          </a:xfrm>
        </p:grpSpPr>
        <p:pic>
          <p:nvPicPr>
            <p:cNvPr id="8" name="图片 7"/>
            <p:cNvPicPr>
              <a:picLocks noChangeAspect="1"/>
            </p:cNvPicPr>
            <p:nvPr/>
          </p:nvPicPr>
          <p:blipFill>
            <a:blip r:embed="rId2"/>
            <a:stretch>
              <a:fillRect/>
            </a:stretch>
          </p:blipFill>
          <p:spPr>
            <a:xfrm>
              <a:off x="12955" y="2007"/>
              <a:ext cx="1250" cy="1250"/>
            </a:xfrm>
            <a:prstGeom prst="rect">
              <a:avLst/>
            </a:prstGeom>
          </p:spPr>
        </p:pic>
        <p:pic>
          <p:nvPicPr>
            <p:cNvPr id="9" name="图片 8"/>
            <p:cNvPicPr>
              <a:picLocks noChangeAspect="1"/>
            </p:cNvPicPr>
            <p:nvPr/>
          </p:nvPicPr>
          <p:blipFill>
            <a:blip r:embed="rId2">
              <a:duotone>
                <a:schemeClr val="accent1">
                  <a:shade val="45000"/>
                  <a:satMod val="135000"/>
                </a:schemeClr>
                <a:prstClr val="white"/>
              </a:duotone>
            </a:blip>
            <a:stretch>
              <a:fillRect/>
            </a:stretch>
          </p:blipFill>
          <p:spPr>
            <a:xfrm>
              <a:off x="14376" y="2007"/>
              <a:ext cx="1250" cy="1250"/>
            </a:xfrm>
            <a:prstGeom prst="rect">
              <a:avLst/>
            </a:prstGeom>
          </p:spPr>
        </p:pic>
        <p:pic>
          <p:nvPicPr>
            <p:cNvPr id="10" name="图片 9"/>
            <p:cNvPicPr>
              <a:picLocks noChangeAspect="1"/>
            </p:cNvPicPr>
            <p:nvPr/>
          </p:nvPicPr>
          <p:blipFill>
            <a:blip r:embed="rId2">
              <a:duotone>
                <a:schemeClr val="accent2">
                  <a:shade val="45000"/>
                  <a:satMod val="135000"/>
                </a:schemeClr>
                <a:prstClr val="white"/>
              </a:duotone>
            </a:blip>
            <a:stretch>
              <a:fillRect/>
            </a:stretch>
          </p:blipFill>
          <p:spPr>
            <a:xfrm>
              <a:off x="15797" y="2007"/>
              <a:ext cx="1250" cy="1250"/>
            </a:xfrm>
            <a:prstGeom prst="rect">
              <a:avLst/>
            </a:prstGeom>
          </p:spPr>
        </p:pic>
        <p:pic>
          <p:nvPicPr>
            <p:cNvPr id="11" name="图片 10"/>
            <p:cNvPicPr>
              <a:picLocks noChangeAspect="1"/>
            </p:cNvPicPr>
            <p:nvPr/>
          </p:nvPicPr>
          <p:blipFill>
            <a:blip r:embed="rId2"/>
            <a:stretch>
              <a:fillRect/>
            </a:stretch>
          </p:blipFill>
          <p:spPr>
            <a:xfrm>
              <a:off x="11534" y="2007"/>
              <a:ext cx="1250" cy="1250"/>
            </a:xfrm>
            <a:prstGeom prst="rect">
              <a:avLst/>
            </a:prstGeom>
            <a:ln>
              <a:noFill/>
            </a:ln>
          </p:spPr>
        </p:pic>
        <p:sp>
          <p:nvSpPr>
            <p:cNvPr id="12" name="文本框 11"/>
            <p:cNvSpPr txBox="1"/>
            <p:nvPr/>
          </p:nvSpPr>
          <p:spPr>
            <a:xfrm>
              <a:off x="11580" y="3257"/>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告警分析</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13" name="文本框 12"/>
            <p:cNvSpPr txBox="1"/>
            <p:nvPr/>
          </p:nvSpPr>
          <p:spPr>
            <a:xfrm>
              <a:off x="12976" y="3257"/>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流量检测</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14" name="文本框 13"/>
            <p:cNvSpPr txBox="1"/>
            <p:nvPr/>
          </p:nvSpPr>
          <p:spPr>
            <a:xfrm>
              <a:off x="14568" y="3257"/>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钓鱼检测</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15" name="文本框 14"/>
            <p:cNvSpPr txBox="1"/>
            <p:nvPr/>
          </p:nvSpPr>
          <p:spPr>
            <a:xfrm>
              <a:off x="15991" y="3257"/>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数据识别</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pic>
          <p:nvPicPr>
            <p:cNvPr id="16" name="图片 15"/>
            <p:cNvPicPr>
              <a:picLocks noChangeAspect="1"/>
            </p:cNvPicPr>
            <p:nvPr/>
          </p:nvPicPr>
          <p:blipFill>
            <a:blip r:embed="rId2"/>
            <a:stretch>
              <a:fillRect/>
            </a:stretch>
          </p:blipFill>
          <p:spPr>
            <a:xfrm>
              <a:off x="12258" y="4150"/>
              <a:ext cx="1250" cy="1250"/>
            </a:xfrm>
            <a:prstGeom prst="rect">
              <a:avLst/>
            </a:prstGeom>
          </p:spPr>
        </p:pic>
        <p:pic>
          <p:nvPicPr>
            <p:cNvPr id="17" name="图片 16"/>
            <p:cNvPicPr>
              <a:picLocks noChangeAspect="1"/>
            </p:cNvPicPr>
            <p:nvPr/>
          </p:nvPicPr>
          <p:blipFill>
            <a:blip r:embed="rId2">
              <a:duotone>
                <a:schemeClr val="accent1">
                  <a:shade val="45000"/>
                  <a:satMod val="135000"/>
                </a:schemeClr>
                <a:prstClr val="white"/>
              </a:duotone>
            </a:blip>
            <a:stretch>
              <a:fillRect/>
            </a:stretch>
          </p:blipFill>
          <p:spPr>
            <a:xfrm>
              <a:off x="13679" y="4150"/>
              <a:ext cx="1250" cy="1250"/>
            </a:xfrm>
            <a:prstGeom prst="rect">
              <a:avLst/>
            </a:prstGeom>
          </p:spPr>
        </p:pic>
        <p:pic>
          <p:nvPicPr>
            <p:cNvPr id="18" name="图片 17"/>
            <p:cNvPicPr>
              <a:picLocks noChangeAspect="1"/>
            </p:cNvPicPr>
            <p:nvPr/>
          </p:nvPicPr>
          <p:blipFill>
            <a:blip r:embed="rId2">
              <a:duotone>
                <a:schemeClr val="accent2">
                  <a:shade val="45000"/>
                  <a:satMod val="135000"/>
                </a:schemeClr>
                <a:prstClr val="white"/>
              </a:duotone>
            </a:blip>
            <a:stretch>
              <a:fillRect/>
            </a:stretch>
          </p:blipFill>
          <p:spPr>
            <a:xfrm>
              <a:off x="15100" y="4150"/>
              <a:ext cx="1250" cy="1250"/>
            </a:xfrm>
            <a:prstGeom prst="rect">
              <a:avLst/>
            </a:prstGeom>
          </p:spPr>
        </p:pic>
        <p:pic>
          <p:nvPicPr>
            <p:cNvPr id="19" name="图片 18"/>
            <p:cNvPicPr>
              <a:picLocks noChangeAspect="1"/>
            </p:cNvPicPr>
            <p:nvPr/>
          </p:nvPicPr>
          <p:blipFill>
            <a:blip r:embed="rId2"/>
            <a:stretch>
              <a:fillRect/>
            </a:stretch>
          </p:blipFill>
          <p:spPr>
            <a:xfrm>
              <a:off x="10837" y="4150"/>
              <a:ext cx="1250" cy="1250"/>
            </a:xfrm>
            <a:prstGeom prst="rect">
              <a:avLst/>
            </a:prstGeom>
            <a:ln>
              <a:noFill/>
            </a:ln>
          </p:spPr>
        </p:pic>
        <p:sp>
          <p:nvSpPr>
            <p:cNvPr id="20" name="文本框 19"/>
            <p:cNvSpPr txBox="1"/>
            <p:nvPr/>
          </p:nvSpPr>
          <p:spPr>
            <a:xfrm>
              <a:off x="10883" y="5400"/>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权限分析</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21" name="文本框 20"/>
            <p:cNvSpPr txBox="1"/>
            <p:nvPr/>
          </p:nvSpPr>
          <p:spPr>
            <a:xfrm>
              <a:off x="12279" y="5400"/>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en-US" altLang="zh-CN"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HW</a:t>
              </a: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值守</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22" name="文本框 21"/>
            <p:cNvSpPr txBox="1"/>
            <p:nvPr/>
          </p:nvSpPr>
          <p:spPr>
            <a:xfrm>
              <a:off x="13871" y="5400"/>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漏洞挖掘</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sp>
          <p:nvSpPr>
            <p:cNvPr id="23" name="文本框 22"/>
            <p:cNvSpPr txBox="1"/>
            <p:nvPr/>
          </p:nvSpPr>
          <p:spPr>
            <a:xfrm>
              <a:off x="15323" y="5400"/>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威胁猎捕</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pic>
          <p:nvPicPr>
            <p:cNvPr id="24" name="图片 23"/>
            <p:cNvPicPr>
              <a:picLocks noChangeAspect="1"/>
            </p:cNvPicPr>
            <p:nvPr/>
          </p:nvPicPr>
          <p:blipFill>
            <a:blip r:embed="rId2">
              <a:duotone>
                <a:schemeClr val="accent2">
                  <a:shade val="45000"/>
                  <a:satMod val="135000"/>
                </a:schemeClr>
                <a:prstClr val="white"/>
              </a:duotone>
            </a:blip>
            <a:stretch>
              <a:fillRect/>
            </a:stretch>
          </p:blipFill>
          <p:spPr>
            <a:xfrm>
              <a:off x="16667" y="4210"/>
              <a:ext cx="1250" cy="1250"/>
            </a:xfrm>
            <a:prstGeom prst="rect">
              <a:avLst/>
            </a:prstGeom>
          </p:spPr>
        </p:pic>
        <p:sp>
          <p:nvSpPr>
            <p:cNvPr id="25" name="文本框 24"/>
            <p:cNvSpPr txBox="1"/>
            <p:nvPr/>
          </p:nvSpPr>
          <p:spPr>
            <a:xfrm>
              <a:off x="16775" y="5460"/>
              <a:ext cx="1204" cy="62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渗透</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a:p>
              <a:pPr marL="0" marR="0" indent="0" algn="ctr" defTabSz="914400" rtl="0" fontAlgn="auto" latinLnBrk="0" hangingPunct="0">
                <a:lnSpc>
                  <a:spcPct val="100000"/>
                </a:lnSpc>
                <a:spcBef>
                  <a:spcPts val="0"/>
                </a:spcBef>
                <a:spcAft>
                  <a:spcPts val="0"/>
                </a:spcAft>
                <a:buClrTx/>
                <a:buSzTx/>
                <a:buFontTx/>
                <a:buNone/>
              </a:pPr>
              <a:r>
                <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rPr>
                <a:t>智能体</a:t>
              </a:r>
              <a:endParaRPr kumimoji="0" lang="zh-CN" altLang="en-US" sz="1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Calibri" panose="020F0502020204030204"/>
              </a:endParaRPr>
            </a:p>
          </p:txBody>
        </p:sp>
        <p:pic>
          <p:nvPicPr>
            <p:cNvPr id="26" name="图片 70" descr="程序员"/>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55" y="7738"/>
              <a:ext cx="2136" cy="2136"/>
            </a:xfrm>
            <a:prstGeom prst="rect">
              <a:avLst/>
            </a:prstGeom>
          </p:spPr>
        </p:pic>
        <p:pic>
          <p:nvPicPr>
            <p:cNvPr id="27" name="图片 26"/>
            <p:cNvPicPr>
              <a:picLocks noChangeAspect="1"/>
            </p:cNvPicPr>
            <p:nvPr/>
          </p:nvPicPr>
          <p:blipFill>
            <a:blip r:embed="rId5"/>
            <a:stretch>
              <a:fillRect/>
            </a:stretch>
          </p:blipFill>
          <p:spPr>
            <a:xfrm>
              <a:off x="13477" y="6008"/>
              <a:ext cx="2149" cy="1913"/>
            </a:xfrm>
            <a:prstGeom prst="rect">
              <a:avLst/>
            </a:prstGeom>
          </p:spPr>
        </p:pic>
        <p:sp>
          <p:nvSpPr>
            <p:cNvPr id="28" name="文本框 27"/>
            <p:cNvSpPr txBox="1"/>
            <p:nvPr/>
          </p:nvSpPr>
          <p:spPr>
            <a:xfrm>
              <a:off x="14304" y="6566"/>
              <a:ext cx="484" cy="8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1400" b="0" i="0" u="none" strike="noStrike" cap="none" spc="0" normalizeH="0" baseline="0">
                  <a:ln>
                    <a:noFill/>
                  </a:ln>
                  <a:solidFill>
                    <a:srgbClr val="000000"/>
                  </a:solidFill>
                  <a:effectLst/>
                  <a:uFillTx/>
                  <a:latin typeface="宋体" pitchFamily="2" charset="-122"/>
                  <a:ea typeface="宋体" pitchFamily="2" charset="-122"/>
                  <a:cs typeface="+mn-cs"/>
                  <a:sym typeface="Calibri" panose="020F0502020204030204"/>
                </a:rPr>
                <a:t>指挥</a:t>
              </a:r>
              <a:endParaRPr kumimoji="0" lang="zh-CN" altLang="en-US" sz="1400" b="0" i="0" u="none" strike="noStrike" cap="none" spc="0" normalizeH="0" baseline="0">
                <a:ln>
                  <a:noFill/>
                </a:ln>
                <a:solidFill>
                  <a:srgbClr val="000000"/>
                </a:solidFill>
                <a:effectLst/>
                <a:uFillTx/>
                <a:latin typeface="宋体" pitchFamily="2" charset="-122"/>
                <a:ea typeface="宋体" pitchFamily="2" charset="-122"/>
                <a:cs typeface="+mn-cs"/>
                <a:sym typeface="Calibri" panose="020F0502020204030204"/>
              </a:endParaRPr>
            </a:p>
          </p:txBody>
        </p:sp>
      </p:grpSp>
      <p:sp>
        <p:nvSpPr>
          <p:cNvPr id="29" name="文本框 28"/>
          <p:cNvSpPr txBox="1"/>
          <p:nvPr/>
        </p:nvSpPr>
        <p:spPr>
          <a:xfrm>
            <a:off x="678815" y="5308912"/>
            <a:ext cx="5080000" cy="583565"/>
          </a:xfrm>
          <a:prstGeom prst="rect">
            <a:avLst/>
          </a:prstGeom>
        </p:spPr>
        <p:txBody>
          <a:bodyPr>
            <a:spAutoFit/>
          </a:bodyPr>
          <a:lstStyle/>
          <a:p>
            <a:pPr marL="0" indent="0"/>
            <a:r>
              <a:rPr lang="zh-CN" altLang="en-US" sz="1600" b="1" i="0">
                <a:solidFill>
                  <a:srgbClr val="242424"/>
                </a:solidFill>
                <a:latin typeface="微软雅黑" panose="020B0503020204020204" charset="-122"/>
                <a:ea typeface="微软雅黑" panose="020B0503020204020204" charset="-122"/>
                <a:cs typeface="宋体" pitchFamily="2" charset="-122"/>
              </a:rPr>
              <a:t>黄仁勋表示</a:t>
            </a:r>
            <a:r>
              <a:rPr lang="en-US" altLang="zh-CN" sz="1600" b="1" i="0">
                <a:solidFill>
                  <a:srgbClr val="242424"/>
                </a:solidFill>
                <a:latin typeface="微软雅黑" panose="020B0503020204020204" charset="-122"/>
                <a:ea typeface="微软雅黑" panose="020B0503020204020204" charset="-122"/>
                <a:cs typeface="宋体" pitchFamily="2" charset="-122"/>
              </a:rPr>
              <a:t>:“</a:t>
            </a:r>
            <a:r>
              <a:rPr lang="zh-CN" altLang="en-US" sz="1600" b="1" i="0">
                <a:solidFill>
                  <a:srgbClr val="242424"/>
                </a:solidFill>
                <a:latin typeface="微软雅黑" panose="020B0503020204020204" charset="-122"/>
                <a:ea typeface="微软雅黑" panose="020B0503020204020204" charset="-122"/>
                <a:cs typeface="宋体" pitchFamily="2" charset="-122"/>
              </a:rPr>
              <a:t>未来，每家公司的 </a:t>
            </a:r>
            <a:r>
              <a:rPr lang="en-US" altLang="zh-CN" sz="1600" b="1" i="0">
                <a:solidFill>
                  <a:srgbClr val="242424"/>
                </a:solidFill>
                <a:latin typeface="微软雅黑" panose="020B0503020204020204" charset="-122"/>
                <a:ea typeface="微软雅黑" panose="020B0503020204020204" charset="-122"/>
                <a:cs typeface="宋体" pitchFamily="2" charset="-122"/>
              </a:rPr>
              <a:t>IT </a:t>
            </a:r>
            <a:r>
              <a:rPr lang="zh-CN" altLang="en-US" sz="1600" b="1" i="0">
                <a:solidFill>
                  <a:srgbClr val="242424"/>
                </a:solidFill>
                <a:latin typeface="微软雅黑" panose="020B0503020204020204" charset="-122"/>
                <a:ea typeface="微软雅黑" panose="020B0503020204020204" charset="-122"/>
                <a:cs typeface="宋体" pitchFamily="2" charset="-122"/>
              </a:rPr>
              <a:t>部门都将成为 </a:t>
            </a:r>
            <a:r>
              <a:rPr lang="en-US" altLang="zh-CN" sz="1600" b="1" i="0">
                <a:solidFill>
                  <a:srgbClr val="242424"/>
                </a:solidFill>
                <a:latin typeface="微软雅黑" panose="020B0503020204020204" charset="-122"/>
                <a:ea typeface="微软雅黑" panose="020B0503020204020204" charset="-122"/>
                <a:cs typeface="宋体" pitchFamily="2" charset="-122"/>
              </a:rPr>
              <a:t>AI </a:t>
            </a:r>
            <a:r>
              <a:rPr lang="zh-CN" altLang="en-US" sz="1600" b="1" i="0">
                <a:solidFill>
                  <a:srgbClr val="242424"/>
                </a:solidFill>
                <a:latin typeface="微软雅黑" panose="020B0503020204020204" charset="-122"/>
                <a:ea typeface="微软雅黑" panose="020B0503020204020204" charset="-122"/>
                <a:cs typeface="宋体" pitchFamily="2" charset="-122"/>
              </a:rPr>
              <a:t>代理的 </a:t>
            </a:r>
            <a:r>
              <a:rPr lang="en-US" altLang="zh-CN" sz="1600" b="1" i="0">
                <a:solidFill>
                  <a:srgbClr val="242424"/>
                </a:solidFill>
                <a:latin typeface="微软雅黑" panose="020B0503020204020204" charset="-122"/>
                <a:ea typeface="微软雅黑" panose="020B0503020204020204" charset="-122"/>
                <a:cs typeface="宋体" pitchFamily="2" charset="-122"/>
              </a:rPr>
              <a:t>HR </a:t>
            </a:r>
            <a:r>
              <a:rPr lang="zh-CN" altLang="en-US" sz="1600" b="1" i="0">
                <a:solidFill>
                  <a:srgbClr val="242424"/>
                </a:solidFill>
                <a:latin typeface="微软雅黑" panose="020B0503020204020204" charset="-122"/>
                <a:ea typeface="微软雅黑" panose="020B0503020204020204" charset="-122"/>
                <a:cs typeface="宋体" pitchFamily="2" charset="-122"/>
              </a:rPr>
              <a:t>部门。”</a:t>
            </a:r>
            <a:endParaRPr lang="zh-CN" altLang="en-US" sz="1600" b="1" i="0">
              <a:solidFill>
                <a:srgbClr val="242424"/>
              </a:solidFill>
              <a:latin typeface="微软雅黑" panose="020B0503020204020204" charset="-122"/>
              <a:ea typeface="微软雅黑" panose="020B0503020204020204" charset="-122"/>
              <a:cs typeface="宋体" pitchFamily="2" charset="-122"/>
            </a:endParaRPr>
          </a:p>
        </p:txBody>
      </p:sp>
      <p:sp>
        <p:nvSpPr>
          <p:cNvPr id="30" name="任意多边形: 形状 412"/>
          <p:cNvSpPr/>
          <p:nvPr>
            <p:custDataLst>
              <p:tags r:id="rId6"/>
            </p:custDataLst>
          </p:nvPr>
        </p:nvSpPr>
        <p:spPr>
          <a:xfrm rot="5400000" flipH="1">
            <a:off x="5872480" y="2978110"/>
            <a:ext cx="1196340" cy="608400"/>
          </a:xfrm>
          <a:custGeom>
            <a:avLst/>
            <a:gdLst>
              <a:gd name="connsiteX0" fmla="*/ 2295525 w 2295525"/>
              <a:gd name="connsiteY0" fmla="*/ 3126677 h 3126676"/>
              <a:gd name="connsiteX1" fmla="*/ 0 w 2295525"/>
              <a:gd name="connsiteY1" fmla="*/ 3126677 h 3126676"/>
              <a:gd name="connsiteX2" fmla="*/ 927640 w 2295525"/>
              <a:gd name="connsiteY2" fmla="*/ 1174052 h 3126676"/>
              <a:gd name="connsiteX3" fmla="*/ 946690 w 2295525"/>
              <a:gd name="connsiteY3" fmla="*/ 559118 h 3126676"/>
              <a:gd name="connsiteX4" fmla="*/ 603790 w 2295525"/>
              <a:gd name="connsiteY4" fmla="*/ 559118 h 3126676"/>
              <a:gd name="connsiteX5" fmla="*/ 1162907 w 2295525"/>
              <a:gd name="connsiteY5" fmla="*/ 0 h 3126676"/>
              <a:gd name="connsiteX6" fmla="*/ 1728216 w 2295525"/>
              <a:gd name="connsiteY6" fmla="*/ 559118 h 3126676"/>
              <a:gd name="connsiteX7" fmla="*/ 1371790 w 2295525"/>
              <a:gd name="connsiteY7" fmla="*/ 559118 h 3126676"/>
              <a:gd name="connsiteX8" fmla="*/ 1386459 w 2295525"/>
              <a:gd name="connsiteY8" fmla="*/ 1173575 h 3126676"/>
              <a:gd name="connsiteX9" fmla="*/ 2295525 w 2295525"/>
              <a:gd name="connsiteY9" fmla="*/ 3126677 h 3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5" h="3126676">
                <a:moveTo>
                  <a:pt x="2295525" y="3126677"/>
                </a:moveTo>
                <a:lnTo>
                  <a:pt x="0" y="3126677"/>
                </a:lnTo>
                <a:cubicBezTo>
                  <a:pt x="295275" y="2816828"/>
                  <a:pt x="827437" y="2140934"/>
                  <a:pt x="927640" y="1174052"/>
                </a:cubicBezTo>
                <a:cubicBezTo>
                  <a:pt x="950786" y="950786"/>
                  <a:pt x="946690" y="751713"/>
                  <a:pt x="946690" y="559118"/>
                </a:cubicBezTo>
                <a:lnTo>
                  <a:pt x="603790" y="559118"/>
                </a:lnTo>
                <a:lnTo>
                  <a:pt x="1162907" y="0"/>
                </a:lnTo>
                <a:lnTo>
                  <a:pt x="1728216" y="559118"/>
                </a:lnTo>
                <a:lnTo>
                  <a:pt x="1371790" y="559118"/>
                </a:lnTo>
                <a:cubicBezTo>
                  <a:pt x="1371790" y="745427"/>
                  <a:pt x="1364932" y="950309"/>
                  <a:pt x="1386459" y="1173575"/>
                </a:cubicBezTo>
                <a:cubicBezTo>
                  <a:pt x="1479518" y="2137124"/>
                  <a:pt x="2003775" y="2814638"/>
                  <a:pt x="2295525" y="3126677"/>
                </a:cubicBezTo>
                <a:close/>
              </a:path>
            </a:pathLst>
          </a:custGeom>
          <a:gradFill>
            <a:gsLst>
              <a:gs pos="19000">
                <a:schemeClr val="accent1">
                  <a:alpha val="30000"/>
                </a:schemeClr>
              </a:gs>
              <a:gs pos="55000">
                <a:schemeClr val="accent1">
                  <a:alpha val="10000"/>
                </a:schemeClr>
              </a:gs>
              <a:gs pos="96000">
                <a:schemeClr val="accent1">
                  <a:alpha val="0"/>
                </a:schemeClr>
              </a:gs>
            </a:gsLst>
            <a:lin ang="5400000" scaled="0"/>
          </a:gradFill>
          <a:ln w="2381" cap="flat">
            <a:gradFill>
              <a:gsLst>
                <a:gs pos="2000">
                  <a:schemeClr val="accent1">
                    <a:alpha val="0"/>
                  </a:schemeClr>
                </a:gs>
                <a:gs pos="100000">
                  <a:schemeClr val="accent1">
                    <a:alpha val="40000"/>
                  </a:schemeClr>
                </a:gs>
              </a:gsLst>
              <a:lin ang="15780000" scaled="0"/>
            </a:gradFill>
            <a:prstDash val="solid"/>
            <a:miter/>
          </a:ln>
          <a:effectLst>
            <a:outerShdw blurRad="114300" dist="88900" dir="2700000" algn="tl" rotWithShape="0">
              <a:schemeClr val="accent1">
                <a:lumMod val="75000"/>
                <a:alpha val="25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3" name="文本框 42"/>
          <p:cNvSpPr txBox="1"/>
          <p:nvPr>
            <p:custDataLst>
              <p:tags r:id="rId7"/>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未来展望：安全工作逐渐形成</a:t>
            </a:r>
            <a:r>
              <a:rPr lang="en-US" altLang="zh-CN">
                <a:sym typeface="+mn-ea"/>
              </a:rPr>
              <a:t>“AI</a:t>
            </a:r>
            <a:r>
              <a:rPr lang="zh-CN" altLang="en-US">
                <a:sym typeface="+mn-ea"/>
              </a:rPr>
              <a:t>主导，人指挥和监督</a:t>
            </a:r>
            <a:r>
              <a:rPr lang="en-US" altLang="zh-CN">
                <a:sym typeface="+mn-ea"/>
              </a:rPr>
              <a:t>”</a:t>
            </a:r>
            <a:r>
              <a:rPr lang="zh-CN" altLang="en-US">
                <a:sym typeface="+mn-ea"/>
              </a:rPr>
              <a:t>的新范式</a:t>
            </a:r>
            <a:endParaRPr lang="zh-CN" altLang="en-US">
              <a:sym typeface="+mn-ea"/>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4306" y="1373456"/>
            <a:ext cx="8523935" cy="4387392"/>
          </a:xfrm>
          <a:prstGeom prst="rect">
            <a:avLst/>
          </a:prstGeom>
        </p:spPr>
      </p:pic>
      <p:sp>
        <p:nvSpPr>
          <p:cNvPr id="3" name="文本框 2"/>
          <p:cNvSpPr txBox="1"/>
          <p:nvPr/>
        </p:nvSpPr>
        <p:spPr>
          <a:xfrm>
            <a:off x="7172800" y="1534912"/>
            <a:ext cx="4669244" cy="2316019"/>
          </a:xfrm>
          <a:prstGeom prst="rect">
            <a:avLst/>
          </a:prstGeom>
          <a:noFill/>
        </p:spPr>
        <p:txBody>
          <a:bodyPr wrap="square">
            <a:spAutoFit/>
          </a:bodyPr>
          <a:lstStyle/>
          <a:p>
            <a:endParaRPr lang="en-GB" altLang="zh-CN" sz="1400">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A</a:t>
            </a:r>
            <a:r>
              <a:rPr lang="en-GB" altLang="zh-CN" sz="1400" b="0" i="0" spc="0">
                <a:solidFill>
                  <a:srgbClr val="333333"/>
                </a:solidFill>
                <a:effectLst/>
                <a:latin typeface="微软雅黑" panose="020B0503020204020204" charset="-122"/>
                <a:ea typeface="微软雅黑" panose="020B0503020204020204" charset="-122"/>
              </a:rPr>
              <a:t>gent</a:t>
            </a:r>
            <a:r>
              <a:rPr lang="zh-CN" altLang="en-GB" sz="1400" b="0" i="0" spc="0">
                <a:solidFill>
                  <a:srgbClr val="333333"/>
                </a:solidFill>
                <a:effectLst/>
                <a:latin typeface="微软雅黑" panose="020B0503020204020204" charset="-122"/>
                <a:ea typeface="微软雅黑" panose="020B0503020204020204" charset="-122"/>
              </a:rPr>
              <a:t>：</a:t>
            </a:r>
            <a:r>
              <a:rPr lang="zh-CN" altLang="en-US" sz="1400" b="0" i="0" spc="0">
                <a:solidFill>
                  <a:srgbClr val="333333"/>
                </a:solidFill>
                <a:effectLst/>
                <a:latin typeface="微软雅黑" panose="020B0503020204020204" charset="-122"/>
                <a:ea typeface="微软雅黑" panose="020B0503020204020204" charset="-122"/>
              </a:rPr>
              <a:t>收到，以下是我根据您的任务生成的任务计划：</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1</a:t>
            </a:r>
            <a:r>
              <a:rPr lang="zh-CN" altLang="en-US" sz="1400" b="0" i="0" spc="0">
                <a:solidFill>
                  <a:srgbClr val="333333"/>
                </a:solidFill>
                <a:effectLst/>
                <a:latin typeface="微软雅黑" panose="020B0503020204020204" charset="-122"/>
                <a:ea typeface="微软雅黑" panose="020B0503020204020204" charset="-122"/>
              </a:rPr>
              <a:t>）排查互联网热门漏洞 </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2</a:t>
            </a:r>
            <a:r>
              <a:rPr lang="zh-CN" altLang="en-US" sz="1400" b="0" i="0" spc="0">
                <a:solidFill>
                  <a:srgbClr val="333333"/>
                </a:solidFill>
                <a:effectLst/>
                <a:latin typeface="微软雅黑" panose="020B0503020204020204" charset="-122"/>
                <a:ea typeface="微软雅黑" panose="020B0503020204020204" charset="-122"/>
              </a:rPr>
              <a:t>）确定受影响资产类型和地址等信息</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3</a:t>
            </a:r>
            <a:r>
              <a:rPr lang="zh-CN" altLang="en-US" sz="1400" b="0" i="0" spc="0">
                <a:solidFill>
                  <a:srgbClr val="333333"/>
                </a:solidFill>
                <a:effectLst/>
                <a:latin typeface="微软雅黑" panose="020B0503020204020204" charset="-122"/>
                <a:ea typeface="微软雅黑" panose="020B0503020204020204" charset="-122"/>
              </a:rPr>
              <a:t>）针对漏洞构造</a:t>
            </a:r>
            <a:r>
              <a:rPr lang="en-GB" altLang="zh-CN" sz="1400" b="0" i="0" spc="0">
                <a:solidFill>
                  <a:srgbClr val="333333"/>
                </a:solidFill>
                <a:effectLst/>
                <a:latin typeface="微软雅黑" panose="020B0503020204020204" charset="-122"/>
                <a:ea typeface="微软雅黑" panose="020B0503020204020204" charset="-122"/>
              </a:rPr>
              <a:t>poc</a:t>
            </a:r>
            <a:r>
              <a:rPr lang="zh-CN" altLang="en-US" sz="1400" b="0" i="0" spc="0">
                <a:solidFill>
                  <a:srgbClr val="333333"/>
                </a:solidFill>
                <a:effectLst/>
                <a:latin typeface="微软雅黑" panose="020B0503020204020204" charset="-122"/>
                <a:ea typeface="微软雅黑" panose="020B0503020204020204" charset="-122"/>
              </a:rPr>
              <a:t>脚本，利用扫描工具验证漏洞</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4</a:t>
            </a:r>
            <a:r>
              <a:rPr lang="zh-CN" altLang="en-US" sz="1400" b="0" i="0" spc="0">
                <a:solidFill>
                  <a:srgbClr val="333333"/>
                </a:solidFill>
                <a:effectLst/>
                <a:latin typeface="微软雅黑" panose="020B0503020204020204" charset="-122"/>
                <a:ea typeface="微软雅黑" panose="020B0503020204020204" charset="-122"/>
              </a:rPr>
              <a:t>）评估漏洞验证结果，形成修复建议</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5</a:t>
            </a:r>
            <a:r>
              <a:rPr lang="zh-CN" altLang="en-US" sz="1400" b="0" i="0" spc="0">
                <a:solidFill>
                  <a:srgbClr val="333333"/>
                </a:solidFill>
                <a:effectLst/>
                <a:latin typeface="微软雅黑" panose="020B0503020204020204" charset="-122"/>
                <a:ea typeface="微软雅黑" panose="020B0503020204020204" charset="-122"/>
              </a:rPr>
              <a:t>）联络、推动资产管理员修复漏洞</a:t>
            </a:r>
            <a:endParaRPr lang="zh-CN" altLang="en-US" sz="1400">
              <a:effectLst/>
              <a:latin typeface="微软雅黑" panose="020B0503020204020204" charset="-122"/>
              <a:ea typeface="微软雅黑" panose="020B0503020204020204" charset="-122"/>
            </a:endParaRPr>
          </a:p>
          <a:p>
            <a:pPr algn="l">
              <a:spcBef>
                <a:spcPts val="300"/>
              </a:spcBef>
              <a:spcAft>
                <a:spcPts val="300"/>
              </a:spcAft>
            </a:pPr>
            <a:r>
              <a:rPr lang="en-US" altLang="zh-CN" sz="1400" b="0" i="0" spc="0">
                <a:solidFill>
                  <a:srgbClr val="333333"/>
                </a:solidFill>
                <a:effectLst/>
                <a:latin typeface="微软雅黑" panose="020B0503020204020204" charset="-122"/>
                <a:ea typeface="微软雅黑" panose="020B0503020204020204" charset="-122"/>
              </a:rPr>
              <a:t>6</a:t>
            </a:r>
            <a:r>
              <a:rPr lang="zh-CN" altLang="en-US" sz="1400" b="0" i="0" spc="0">
                <a:solidFill>
                  <a:srgbClr val="333333"/>
                </a:solidFill>
                <a:effectLst/>
                <a:latin typeface="微软雅黑" panose="020B0503020204020204" charset="-122"/>
                <a:ea typeface="微软雅黑" panose="020B0503020204020204" charset="-122"/>
              </a:rPr>
              <a:t>）漏洞复验并生成检测防御规则</a:t>
            </a:r>
            <a:endParaRPr lang="zh-CN" altLang="en-US" sz="1400">
              <a:effectLst/>
              <a:latin typeface="微软雅黑" panose="020B0503020204020204" charset="-122"/>
              <a:ea typeface="微软雅黑" panose="020B0503020204020204" charset="-122"/>
            </a:endParaRPr>
          </a:p>
        </p:txBody>
      </p:sp>
      <p:sp>
        <p:nvSpPr>
          <p:cNvPr id="4" name="任意多边形: 形状 412"/>
          <p:cNvSpPr/>
          <p:nvPr>
            <p:custDataLst>
              <p:tags r:id="rId2"/>
            </p:custDataLst>
          </p:nvPr>
        </p:nvSpPr>
        <p:spPr>
          <a:xfrm rot="5400000" flipH="1">
            <a:off x="5844568" y="2456585"/>
            <a:ext cx="1196340" cy="1101453"/>
          </a:xfrm>
          <a:custGeom>
            <a:avLst/>
            <a:gdLst>
              <a:gd name="connsiteX0" fmla="*/ 2295525 w 2295525"/>
              <a:gd name="connsiteY0" fmla="*/ 3126677 h 3126676"/>
              <a:gd name="connsiteX1" fmla="*/ 0 w 2295525"/>
              <a:gd name="connsiteY1" fmla="*/ 3126677 h 3126676"/>
              <a:gd name="connsiteX2" fmla="*/ 927640 w 2295525"/>
              <a:gd name="connsiteY2" fmla="*/ 1174052 h 3126676"/>
              <a:gd name="connsiteX3" fmla="*/ 946690 w 2295525"/>
              <a:gd name="connsiteY3" fmla="*/ 559118 h 3126676"/>
              <a:gd name="connsiteX4" fmla="*/ 603790 w 2295525"/>
              <a:gd name="connsiteY4" fmla="*/ 559118 h 3126676"/>
              <a:gd name="connsiteX5" fmla="*/ 1162907 w 2295525"/>
              <a:gd name="connsiteY5" fmla="*/ 0 h 3126676"/>
              <a:gd name="connsiteX6" fmla="*/ 1728216 w 2295525"/>
              <a:gd name="connsiteY6" fmla="*/ 559118 h 3126676"/>
              <a:gd name="connsiteX7" fmla="*/ 1371790 w 2295525"/>
              <a:gd name="connsiteY7" fmla="*/ 559118 h 3126676"/>
              <a:gd name="connsiteX8" fmla="*/ 1386459 w 2295525"/>
              <a:gd name="connsiteY8" fmla="*/ 1173575 h 3126676"/>
              <a:gd name="connsiteX9" fmla="*/ 2295525 w 2295525"/>
              <a:gd name="connsiteY9" fmla="*/ 3126677 h 3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5" h="3126676">
                <a:moveTo>
                  <a:pt x="2295525" y="3126677"/>
                </a:moveTo>
                <a:lnTo>
                  <a:pt x="0" y="3126677"/>
                </a:lnTo>
                <a:cubicBezTo>
                  <a:pt x="295275" y="2816828"/>
                  <a:pt x="827437" y="2140934"/>
                  <a:pt x="927640" y="1174052"/>
                </a:cubicBezTo>
                <a:cubicBezTo>
                  <a:pt x="950786" y="950786"/>
                  <a:pt x="946690" y="751713"/>
                  <a:pt x="946690" y="559118"/>
                </a:cubicBezTo>
                <a:lnTo>
                  <a:pt x="603790" y="559118"/>
                </a:lnTo>
                <a:lnTo>
                  <a:pt x="1162907" y="0"/>
                </a:lnTo>
                <a:lnTo>
                  <a:pt x="1728216" y="559118"/>
                </a:lnTo>
                <a:lnTo>
                  <a:pt x="1371790" y="559118"/>
                </a:lnTo>
                <a:cubicBezTo>
                  <a:pt x="1371790" y="745427"/>
                  <a:pt x="1364932" y="950309"/>
                  <a:pt x="1386459" y="1173575"/>
                </a:cubicBezTo>
                <a:cubicBezTo>
                  <a:pt x="1479518" y="2137124"/>
                  <a:pt x="2003775" y="2814638"/>
                  <a:pt x="2295525" y="3126677"/>
                </a:cubicBezTo>
                <a:close/>
              </a:path>
            </a:pathLst>
          </a:custGeom>
          <a:gradFill>
            <a:gsLst>
              <a:gs pos="19000">
                <a:schemeClr val="accent1">
                  <a:alpha val="30000"/>
                </a:schemeClr>
              </a:gs>
              <a:gs pos="55000">
                <a:schemeClr val="accent1">
                  <a:alpha val="10000"/>
                </a:schemeClr>
              </a:gs>
              <a:gs pos="96000">
                <a:schemeClr val="accent1">
                  <a:alpha val="0"/>
                </a:schemeClr>
              </a:gs>
            </a:gsLst>
            <a:lin ang="5400000" scaled="0"/>
          </a:gradFill>
          <a:ln w="2381" cap="flat">
            <a:gradFill>
              <a:gsLst>
                <a:gs pos="2000">
                  <a:schemeClr val="accent1">
                    <a:alpha val="0"/>
                  </a:schemeClr>
                </a:gs>
                <a:gs pos="100000">
                  <a:schemeClr val="accent1">
                    <a:alpha val="40000"/>
                  </a:schemeClr>
                </a:gs>
              </a:gsLst>
              <a:lin ang="15780000" scaled="0"/>
            </a:gradFill>
            <a:prstDash val="solid"/>
            <a:miter/>
          </a:ln>
          <a:effectLst>
            <a:outerShdw blurRad="114300" dist="88900" dir="2700000" algn="tl" rotWithShape="0">
              <a:schemeClr val="accent1">
                <a:lumMod val="75000"/>
                <a:alpha val="25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6" name="文本框 5"/>
          <p:cNvSpPr txBox="1"/>
          <p:nvPr/>
        </p:nvSpPr>
        <p:spPr>
          <a:xfrm>
            <a:off x="1462374" y="1208580"/>
            <a:ext cx="3003899" cy="1200329"/>
          </a:xfrm>
          <a:prstGeom prst="wedgeRectCallout">
            <a:avLst>
              <a:gd name="adj1" fmla="val 9345"/>
              <a:gd name="adj2" fmla="val 63813"/>
            </a:avLst>
          </a:prstGeom>
          <a:solidFill>
            <a:schemeClr val="bg1"/>
          </a:solidFill>
          <a:ln>
            <a:solidFill>
              <a:schemeClr val="tx1">
                <a:lumMod val="65000"/>
                <a:lumOff val="35000"/>
              </a:schemeClr>
            </a:solidFill>
          </a:ln>
        </p:spPr>
        <p:txBody>
          <a:bodyPr wrap="square">
            <a:spAutoFit/>
          </a:bodyPr>
          <a:lstStyle/>
          <a:p>
            <a:pPr algn="l">
              <a:spcBef>
                <a:spcPts val="300"/>
              </a:spcBef>
              <a:spcAft>
                <a:spcPts val="300"/>
              </a:spcAft>
            </a:pPr>
            <a:r>
              <a:rPr lang="zh-CN" altLang="en-US" sz="1800" b="0" i="0" spc="0">
                <a:solidFill>
                  <a:srgbClr val="333333"/>
                </a:solidFill>
                <a:effectLst/>
                <a:latin typeface="微软雅黑" panose="020B0503020204020204" charset="-122"/>
                <a:ea typeface="微软雅黑" panose="020B0503020204020204" charset="-122"/>
              </a:rPr>
              <a:t>请爬取最近</a:t>
            </a:r>
            <a:r>
              <a:rPr lang="en-US" altLang="zh-CN" sz="1800" b="0" i="0" spc="0">
                <a:solidFill>
                  <a:srgbClr val="333333"/>
                </a:solidFill>
                <a:effectLst/>
                <a:latin typeface="微软雅黑" panose="020B0503020204020204" charset="-122"/>
                <a:ea typeface="微软雅黑" panose="020B0503020204020204" charset="-122"/>
              </a:rPr>
              <a:t>1</a:t>
            </a:r>
            <a:r>
              <a:rPr lang="zh-CN" altLang="en-US" sz="1800" b="0" i="0" spc="0">
                <a:solidFill>
                  <a:srgbClr val="333333"/>
                </a:solidFill>
                <a:effectLst/>
                <a:latin typeface="微软雅黑" panose="020B0503020204020204" charset="-122"/>
                <a:ea typeface="微软雅黑" panose="020B0503020204020204" charset="-122"/>
              </a:rPr>
              <a:t>周的互联网热门漏洞，评估研究院所属资产，哪些受到漏洞的影响，并推动资产责任人修复。</a:t>
            </a:r>
            <a:endParaRPr lang="zh-CN" altLang="en-US">
              <a:effectLst/>
              <a:latin typeface="微软雅黑" panose="020B0503020204020204" charset="-122"/>
              <a:ea typeface="微软雅黑" panose="020B0503020204020204" charset="-122"/>
            </a:endParaRPr>
          </a:p>
        </p:txBody>
      </p:sp>
      <p:sp>
        <p:nvSpPr>
          <p:cNvPr id="43" name="文本框 42"/>
          <p:cNvSpPr txBox="1"/>
          <p:nvPr>
            <p:custDataLst>
              <p:tags r:id="rId3"/>
            </p:custDataLst>
          </p:nvPr>
        </p:nvSpPr>
        <p:spPr>
          <a:xfrm>
            <a:off x="410845" y="191135"/>
            <a:ext cx="8165465"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是否会出现网络安全的超级</a:t>
            </a:r>
            <a:r>
              <a:rPr lang="en-US" altLang="zh-CN">
                <a:sym typeface="+mn-ea"/>
              </a:rPr>
              <a:t>agent</a:t>
            </a:r>
            <a:r>
              <a:rPr lang="zh-CN" altLang="en-US">
                <a:sym typeface="+mn-ea"/>
              </a:rPr>
              <a:t>？</a:t>
            </a:r>
            <a:endParaRPr lang="zh-CN" altLang="en-US">
              <a:sym typeface="+mn-ea"/>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15163" y="1575302"/>
            <a:ext cx="10313043" cy="4883744"/>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合 5"/>
          <p:cNvGrpSpPr/>
          <p:nvPr/>
        </p:nvGrpSpPr>
        <p:grpSpPr>
          <a:xfrm>
            <a:off x="1397038" y="1756482"/>
            <a:ext cx="9429060" cy="4347696"/>
            <a:chOff x="579120" y="1632414"/>
            <a:chExt cx="8816622" cy="4035414"/>
          </a:xfrm>
        </p:grpSpPr>
        <p:sp>
          <p:nvSpPr>
            <p:cNvPr id="13" name="圆角矩形 12"/>
            <p:cNvSpPr/>
            <p:nvPr/>
          </p:nvSpPr>
          <p:spPr>
            <a:xfrm>
              <a:off x="579120" y="1632414"/>
              <a:ext cx="8816622" cy="464214"/>
            </a:xfrm>
            <a:prstGeom prst="roundRect">
              <a:avLst/>
            </a:prstGeom>
            <a:solidFill>
              <a:schemeClr val="tx1">
                <a:lumMod val="65000"/>
                <a:lumOff val="3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zh-CN" altLang="en-US" sz="1800">
                  <a:latin typeface="微软雅黑" panose="020B0503020204020204" charset="-122"/>
                  <a:ea typeface="微软雅黑" panose="020B0503020204020204" charset="-122"/>
                </a:rPr>
                <a:t>通用安全</a:t>
              </a:r>
              <a:r>
                <a:rPr kumimoji="1" lang="en-US" altLang="zh-CN" sz="1800">
                  <a:latin typeface="微软雅黑" panose="020B0503020204020204" charset="-122"/>
                  <a:ea typeface="微软雅黑" panose="020B0503020204020204" charset="-122"/>
                </a:rPr>
                <a:t>agent</a:t>
              </a:r>
              <a:r>
                <a:rPr kumimoji="1" lang="zh-CN" altLang="en-US" sz="1800">
                  <a:latin typeface="微软雅黑" panose="020B0503020204020204" charset="-122"/>
                  <a:ea typeface="微软雅黑" panose="020B0503020204020204" charset="-122"/>
                </a:rPr>
                <a:t> </a:t>
              </a:r>
              <a:r>
                <a:rPr kumimoji="1" lang="en-US" altLang="zh-CN" sz="1800">
                  <a:latin typeface="微软雅黑" panose="020B0503020204020204" charset="-122"/>
                  <a:ea typeface="微软雅黑" panose="020B0503020204020204" charset="-122"/>
                </a:rPr>
                <a:t>Sangfor-S1</a:t>
              </a:r>
              <a:r>
                <a:rPr kumimoji="1" lang="zh-CN" altLang="en-US" sz="1800">
                  <a:latin typeface="微软雅黑" panose="020B0503020204020204" charset="-122"/>
                  <a:ea typeface="微软雅黑" panose="020B0503020204020204" charset="-122"/>
                </a:rPr>
                <a:t>（</a:t>
              </a:r>
              <a:r>
                <a:rPr kumimoji="1" lang="zh-CN" altLang="en-US">
                  <a:latin typeface="微软雅黑" panose="020B0503020204020204" charset="-122"/>
                  <a:ea typeface="微软雅黑" panose="020B0503020204020204" charset="-122"/>
                </a:rPr>
                <a:t>虚拟</a:t>
              </a:r>
              <a:r>
                <a:rPr kumimoji="1" lang="en-US" altLang="zh-CN">
                  <a:latin typeface="微软雅黑" panose="020B0503020204020204" charset="-122"/>
                  <a:ea typeface="微软雅黑" panose="020B0503020204020204" charset="-122"/>
                </a:rPr>
                <a:t>CISO</a:t>
              </a:r>
              <a:r>
                <a:rPr kumimoji="1" lang="zh-CN" altLang="en-US" sz="1800">
                  <a:latin typeface="微软雅黑" panose="020B0503020204020204" charset="-122"/>
                  <a:ea typeface="微软雅黑" panose="020B0503020204020204" charset="-122"/>
                </a:rPr>
                <a:t>）</a:t>
              </a:r>
              <a:endParaRPr kumimoji="1" lang="zh-CN" altLang="en-US" sz="1800">
                <a:latin typeface="微软雅黑" panose="020B0503020204020204" charset="-122"/>
                <a:ea typeface="微软雅黑" panose="020B0503020204020204" charset="-122"/>
              </a:endParaRPr>
            </a:p>
          </p:txBody>
        </p:sp>
        <p:sp>
          <p:nvSpPr>
            <p:cNvPr id="14" name="圆角矩形 13"/>
            <p:cNvSpPr/>
            <p:nvPr/>
          </p:nvSpPr>
          <p:spPr>
            <a:xfrm>
              <a:off x="1030673" y="2617006"/>
              <a:ext cx="1512711" cy="49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数据接入</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15" name="圆角矩形 14"/>
            <p:cNvSpPr/>
            <p:nvPr/>
          </p:nvSpPr>
          <p:spPr>
            <a:xfrm>
              <a:off x="1030673" y="3429806"/>
              <a:ext cx="1512711" cy="49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资产治理</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16" name="圆角矩形 15"/>
            <p:cNvSpPr/>
            <p:nvPr/>
          </p:nvSpPr>
          <p:spPr>
            <a:xfrm>
              <a:off x="1030673" y="4239784"/>
              <a:ext cx="1512711" cy="49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研判定性</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17" name="圆角矩形 16"/>
            <p:cNvSpPr/>
            <p:nvPr/>
          </p:nvSpPr>
          <p:spPr>
            <a:xfrm>
              <a:off x="1030673" y="5171117"/>
              <a:ext cx="1512711" cy="49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联络确认</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18" name="文本框 17"/>
            <p:cNvSpPr txBox="1"/>
            <p:nvPr/>
          </p:nvSpPr>
          <p:spPr>
            <a:xfrm>
              <a:off x="1532790" y="4769140"/>
              <a:ext cx="523411" cy="342804"/>
            </a:xfrm>
            <a:prstGeom prst="rect">
              <a:avLst/>
            </a:prstGeom>
            <a:noFill/>
          </p:spPr>
          <p:txBody>
            <a:bodyPr wrap="none" rtlCol="0">
              <a:spAutoFit/>
            </a:bodyPr>
            <a:lstStyle/>
            <a:p>
              <a:r>
                <a:rPr kumimoji="1" lang="en-US" altLang="zh-CN">
                  <a:latin typeface="微软雅黑" panose="020B0503020204020204" charset="-122"/>
                  <a:ea typeface="微软雅黑" panose="020B0503020204020204" charset="-122"/>
                </a:rPr>
                <a:t>……</a:t>
              </a:r>
              <a:endParaRPr kumimoji="1" lang="zh-CN" altLang="en-US">
                <a:latin typeface="微软雅黑" panose="020B0503020204020204" charset="-122"/>
                <a:ea typeface="微软雅黑" panose="020B0503020204020204" charset="-122"/>
              </a:endParaRPr>
            </a:p>
          </p:txBody>
        </p:sp>
        <p:sp>
          <p:nvSpPr>
            <p:cNvPr id="19" name="圆角矩形 18"/>
            <p:cNvSpPr/>
            <p:nvPr/>
          </p:nvSpPr>
          <p:spPr>
            <a:xfrm>
              <a:off x="3294093" y="2617006"/>
              <a:ext cx="1512711" cy="49671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分类分级</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20" name="圆角矩形 19"/>
            <p:cNvSpPr/>
            <p:nvPr/>
          </p:nvSpPr>
          <p:spPr>
            <a:xfrm>
              <a:off x="3294093" y="3429806"/>
              <a:ext cx="1512711" cy="49671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风险研判</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21" name="文本框 20"/>
            <p:cNvSpPr txBox="1"/>
            <p:nvPr/>
          </p:nvSpPr>
          <p:spPr>
            <a:xfrm>
              <a:off x="3796211" y="4055118"/>
              <a:ext cx="523411" cy="342804"/>
            </a:xfrm>
            <a:prstGeom prst="rect">
              <a:avLst/>
            </a:prstGeom>
            <a:noFill/>
          </p:spPr>
          <p:txBody>
            <a:bodyPr wrap="none" rtlCol="0">
              <a:spAutoFit/>
            </a:bodyPr>
            <a:lstStyle/>
            <a:p>
              <a:r>
                <a:rPr kumimoji="1" lang="en-US" altLang="zh-CN">
                  <a:latin typeface="微软雅黑" panose="020B0503020204020204" charset="-122"/>
                  <a:ea typeface="微软雅黑" panose="020B0503020204020204" charset="-122"/>
                </a:rPr>
                <a:t>……</a:t>
              </a:r>
              <a:endParaRPr kumimoji="1" lang="zh-CN" altLang="en-US">
                <a:latin typeface="微软雅黑" panose="020B0503020204020204" charset="-122"/>
                <a:ea typeface="微软雅黑" panose="020B0503020204020204" charset="-122"/>
              </a:endParaRPr>
            </a:p>
          </p:txBody>
        </p:sp>
        <p:sp>
          <p:nvSpPr>
            <p:cNvPr id="22" name="圆角矩形 21"/>
            <p:cNvSpPr/>
            <p:nvPr/>
          </p:nvSpPr>
          <p:spPr>
            <a:xfrm>
              <a:off x="5636535" y="2617006"/>
              <a:ext cx="1512711" cy="49671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权限梳理</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23" name="圆角矩形 22"/>
            <p:cNvSpPr/>
            <p:nvPr/>
          </p:nvSpPr>
          <p:spPr>
            <a:xfrm>
              <a:off x="5636535" y="3429806"/>
              <a:ext cx="1512711" cy="49671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行为分析</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24" name="文本框 23"/>
            <p:cNvSpPr txBox="1"/>
            <p:nvPr/>
          </p:nvSpPr>
          <p:spPr>
            <a:xfrm>
              <a:off x="8402318" y="4849342"/>
              <a:ext cx="523411" cy="342804"/>
            </a:xfrm>
            <a:prstGeom prst="rect">
              <a:avLst/>
            </a:prstGeom>
            <a:noFill/>
          </p:spPr>
          <p:txBody>
            <a:bodyPr wrap="none" rtlCol="0">
              <a:spAutoFit/>
            </a:bodyPr>
            <a:lstStyle/>
            <a:p>
              <a:r>
                <a:rPr kumimoji="1" lang="en-US" altLang="zh-CN">
                  <a:latin typeface="微软雅黑" panose="020B0503020204020204" charset="-122"/>
                  <a:ea typeface="微软雅黑" panose="020B0503020204020204" charset="-122"/>
                </a:rPr>
                <a:t>……</a:t>
              </a:r>
              <a:endParaRPr kumimoji="1" lang="zh-CN" altLang="en-US">
                <a:latin typeface="微软雅黑" panose="020B0503020204020204" charset="-122"/>
                <a:ea typeface="微软雅黑" panose="020B0503020204020204" charset="-122"/>
              </a:endParaRPr>
            </a:p>
          </p:txBody>
        </p:sp>
        <p:sp>
          <p:nvSpPr>
            <p:cNvPr id="25" name="文本框 24"/>
            <p:cNvSpPr txBox="1"/>
            <p:nvPr/>
          </p:nvSpPr>
          <p:spPr>
            <a:xfrm>
              <a:off x="6138654" y="4055118"/>
              <a:ext cx="523411" cy="342804"/>
            </a:xfrm>
            <a:prstGeom prst="rect">
              <a:avLst/>
            </a:prstGeom>
            <a:noFill/>
          </p:spPr>
          <p:txBody>
            <a:bodyPr wrap="none" rtlCol="0">
              <a:spAutoFit/>
            </a:bodyPr>
            <a:lstStyle/>
            <a:p>
              <a:r>
                <a:rPr kumimoji="1" lang="en-US" altLang="zh-CN">
                  <a:latin typeface="微软雅黑" panose="020B0503020204020204" charset="-122"/>
                  <a:ea typeface="微软雅黑" panose="020B0503020204020204" charset="-122"/>
                </a:rPr>
                <a:t>……</a:t>
              </a:r>
              <a:endParaRPr kumimoji="1" lang="zh-CN" altLang="en-US">
                <a:latin typeface="微软雅黑" panose="020B0503020204020204" charset="-122"/>
                <a:ea typeface="微软雅黑" panose="020B0503020204020204" charset="-122"/>
              </a:endParaRPr>
            </a:p>
          </p:txBody>
        </p:sp>
        <p:sp>
          <p:nvSpPr>
            <p:cNvPr id="26" name="矩形 25"/>
            <p:cNvSpPr/>
            <p:nvPr/>
          </p:nvSpPr>
          <p:spPr>
            <a:xfrm>
              <a:off x="7990272" y="2617006"/>
              <a:ext cx="1168402" cy="46421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代码安全</a:t>
              </a:r>
              <a:endParaRPr kumimoji="1" lang="en-US" altLang="zh-CN" sz="1400">
                <a:latin typeface="微软雅黑" panose="020B0503020204020204" charset="-122"/>
                <a:ea typeface="微软雅黑" panose="020B0503020204020204" charset="-122"/>
              </a:endParaRPr>
            </a:p>
            <a:p>
              <a:pPr algn="ctr"/>
              <a:r>
                <a:rPr kumimoji="1" lang="zh-CN" altLang="en-US" sz="1400">
                  <a:latin typeface="微软雅黑" panose="020B0503020204020204" charset="-122"/>
                  <a:ea typeface="微软雅黑" panose="020B0503020204020204" charset="-122"/>
                </a:rPr>
                <a:t>工具</a:t>
              </a:r>
              <a:endParaRPr kumimoji="1" lang="zh-CN" altLang="en-US" sz="1400">
                <a:latin typeface="微软雅黑" panose="020B0503020204020204" charset="-122"/>
                <a:ea typeface="微软雅黑" panose="020B0503020204020204" charset="-122"/>
              </a:endParaRPr>
            </a:p>
          </p:txBody>
        </p:sp>
        <p:sp>
          <p:nvSpPr>
            <p:cNvPr id="27" name="矩形 26"/>
            <p:cNvSpPr/>
            <p:nvPr/>
          </p:nvSpPr>
          <p:spPr>
            <a:xfrm>
              <a:off x="7990272" y="3429806"/>
              <a:ext cx="1168402" cy="46421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漏洞扫描</a:t>
              </a:r>
              <a:endParaRPr kumimoji="1" lang="en-US" altLang="zh-CN" sz="1400">
                <a:latin typeface="微软雅黑" panose="020B0503020204020204" charset="-122"/>
                <a:ea typeface="微软雅黑" panose="020B0503020204020204" charset="-122"/>
              </a:endParaRPr>
            </a:p>
            <a:p>
              <a:pPr algn="ctr"/>
              <a:r>
                <a:rPr kumimoji="1" lang="zh-CN" altLang="en-US" sz="1400">
                  <a:latin typeface="微软雅黑" panose="020B0503020204020204" charset="-122"/>
                  <a:ea typeface="微软雅黑" panose="020B0503020204020204" charset="-122"/>
                </a:rPr>
                <a:t>工具</a:t>
              </a:r>
              <a:endParaRPr kumimoji="1" lang="zh-CN" altLang="en-US" sz="1400">
                <a:latin typeface="微软雅黑" panose="020B0503020204020204" charset="-122"/>
                <a:ea typeface="微软雅黑" panose="020B0503020204020204" charset="-122"/>
              </a:endParaRPr>
            </a:p>
          </p:txBody>
        </p:sp>
        <p:sp>
          <p:nvSpPr>
            <p:cNvPr id="28" name="矩形 27"/>
            <p:cNvSpPr/>
            <p:nvPr/>
          </p:nvSpPr>
          <p:spPr>
            <a:xfrm>
              <a:off x="7990271" y="4183950"/>
              <a:ext cx="1168402" cy="46421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自动化渗透工具</a:t>
              </a:r>
              <a:endParaRPr kumimoji="1" lang="zh-CN" altLang="en-US" sz="1400">
                <a:latin typeface="微软雅黑" panose="020B0503020204020204" charset="-122"/>
                <a:ea typeface="微软雅黑" panose="020B0503020204020204" charset="-122"/>
              </a:endParaRPr>
            </a:p>
          </p:txBody>
        </p:sp>
        <p:sp>
          <p:nvSpPr>
            <p:cNvPr id="29" name="圆角矩形 28"/>
            <p:cNvSpPr/>
            <p:nvPr/>
          </p:nvSpPr>
          <p:spPr>
            <a:xfrm>
              <a:off x="3299973" y="4392141"/>
              <a:ext cx="1512711" cy="49671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联络确认</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30" name="圆角矩形 29"/>
            <p:cNvSpPr/>
            <p:nvPr/>
          </p:nvSpPr>
          <p:spPr>
            <a:xfrm>
              <a:off x="5656523" y="4392140"/>
              <a:ext cx="1512711" cy="49671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联络确认</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grpSp>
      <p:sp>
        <p:nvSpPr>
          <p:cNvPr id="7" name="文本框 6"/>
          <p:cNvSpPr txBox="1"/>
          <p:nvPr/>
        </p:nvSpPr>
        <p:spPr>
          <a:xfrm>
            <a:off x="3442675" y="993908"/>
            <a:ext cx="2877711" cy="307777"/>
          </a:xfrm>
          <a:prstGeom prst="rect">
            <a:avLst/>
          </a:prstGeom>
          <a:noFill/>
        </p:spPr>
        <p:txBody>
          <a:bodyPr wrap="none" rtlCol="0">
            <a:spAutoFit/>
          </a:bodyPr>
          <a:lstStyle/>
          <a:p>
            <a:r>
              <a:rPr kumimoji="1" lang="zh-CN" altLang="en-US" sz="1400">
                <a:solidFill>
                  <a:srgbClr val="FF0000"/>
                </a:solidFill>
                <a:latin typeface="微软雅黑" panose="020B0503020204020204" charset="-122"/>
                <a:ea typeface="微软雅黑" panose="020B0503020204020204" charset="-122"/>
              </a:rPr>
              <a:t>用户自然语言、语音、多模态交互</a:t>
            </a:r>
            <a:endParaRPr kumimoji="1" lang="zh-CN" altLang="en-US" sz="1400">
              <a:solidFill>
                <a:srgbClr val="FF0000"/>
              </a:solidFill>
              <a:latin typeface="微软雅黑" panose="020B0503020204020204" charset="-122"/>
              <a:ea typeface="微软雅黑" panose="020B0503020204020204" charset="-122"/>
            </a:endParaRPr>
          </a:p>
        </p:txBody>
      </p:sp>
      <p:sp>
        <p:nvSpPr>
          <p:cNvPr id="11" name="文本框 10"/>
          <p:cNvSpPr txBox="1"/>
          <p:nvPr/>
        </p:nvSpPr>
        <p:spPr>
          <a:xfrm>
            <a:off x="0" y="4599705"/>
            <a:ext cx="1024313" cy="738664"/>
          </a:xfrm>
          <a:prstGeom prst="rect">
            <a:avLst/>
          </a:prstGeom>
          <a:noFill/>
        </p:spPr>
        <p:txBody>
          <a:bodyPr wrap="square" rtlCol="0">
            <a:spAutoFit/>
          </a:bodyPr>
          <a:lstStyle/>
          <a:p>
            <a:pPr algn="ctr"/>
            <a:r>
              <a:rPr kumimoji="1" lang="zh-CN" altLang="en-US" sz="1400">
                <a:solidFill>
                  <a:srgbClr val="FF0000"/>
                </a:solidFill>
                <a:latin typeface="微软雅黑" panose="020B0503020204020204" charset="-122"/>
                <a:ea typeface="微软雅黑" panose="020B0503020204020204" charset="-122"/>
              </a:rPr>
              <a:t>研判检测任务</a:t>
            </a:r>
            <a:r>
              <a:rPr kumimoji="1" lang="en-US" altLang="zh-CN" sz="1400">
                <a:solidFill>
                  <a:srgbClr val="FF0000"/>
                </a:solidFill>
                <a:latin typeface="微软雅黑" panose="020B0503020204020204" charset="-122"/>
                <a:ea typeface="微软雅黑" panose="020B0503020204020204" charset="-122"/>
              </a:rPr>
              <a:t>-</a:t>
            </a:r>
            <a:r>
              <a:rPr kumimoji="1" lang="zh-CN" altLang="en-US" sz="1400">
                <a:solidFill>
                  <a:srgbClr val="FF0000"/>
                </a:solidFill>
                <a:latin typeface="微软雅黑" panose="020B0503020204020204" charset="-122"/>
                <a:ea typeface="微软雅黑" panose="020B0503020204020204" charset="-122"/>
              </a:rPr>
              <a:t>快数据批处理</a:t>
            </a:r>
            <a:endParaRPr kumimoji="1" lang="zh-CN" altLang="en-US" sz="1400">
              <a:solidFill>
                <a:srgbClr val="FF0000"/>
              </a:solidFill>
              <a:latin typeface="微软雅黑" panose="020B0503020204020204" charset="-122"/>
              <a:ea typeface="微软雅黑" panose="020B0503020204020204" charset="-122"/>
            </a:endParaRPr>
          </a:p>
        </p:txBody>
      </p:sp>
      <p:sp>
        <p:nvSpPr>
          <p:cNvPr id="12" name="文本框 11"/>
          <p:cNvSpPr txBox="1"/>
          <p:nvPr/>
        </p:nvSpPr>
        <p:spPr>
          <a:xfrm>
            <a:off x="6721251" y="2256744"/>
            <a:ext cx="2912879" cy="307777"/>
          </a:xfrm>
          <a:prstGeom prst="rect">
            <a:avLst/>
          </a:prstGeom>
          <a:noFill/>
        </p:spPr>
        <p:txBody>
          <a:bodyPr wrap="square" rtlCol="0">
            <a:spAutoFit/>
          </a:bodyPr>
          <a:lstStyle/>
          <a:p>
            <a:pPr algn="ctr"/>
            <a:r>
              <a:rPr kumimoji="1" lang="zh-CN" altLang="en-US" sz="1400">
                <a:solidFill>
                  <a:srgbClr val="FF0000"/>
                </a:solidFill>
                <a:latin typeface="微软雅黑" panose="020B0503020204020204" charset="-122"/>
                <a:ea typeface="微软雅黑" panose="020B0503020204020204" charset="-122"/>
              </a:rPr>
              <a:t>调用原生和第三方</a:t>
            </a:r>
            <a:r>
              <a:rPr kumimoji="1" lang="en-US" altLang="zh-CN" sz="1400">
                <a:solidFill>
                  <a:srgbClr val="FF0000"/>
                </a:solidFill>
                <a:latin typeface="微软雅黑" panose="020B0503020204020204" charset="-122"/>
                <a:ea typeface="微软雅黑" panose="020B0503020204020204" charset="-122"/>
              </a:rPr>
              <a:t>agent</a:t>
            </a:r>
            <a:r>
              <a:rPr kumimoji="1" lang="zh-CN" altLang="en-US" sz="1400">
                <a:solidFill>
                  <a:srgbClr val="FF0000"/>
                </a:solidFill>
                <a:latin typeface="微软雅黑" panose="020B0503020204020204" charset="-122"/>
                <a:ea typeface="微软雅黑" panose="020B0503020204020204" charset="-122"/>
              </a:rPr>
              <a:t>完成任务</a:t>
            </a:r>
            <a:endParaRPr kumimoji="1" lang="zh-CN" altLang="en-US" sz="1400">
              <a:solidFill>
                <a:srgbClr val="FF0000"/>
              </a:solidFill>
              <a:latin typeface="微软雅黑" panose="020B0503020204020204" charset="-122"/>
              <a:ea typeface="微软雅黑" panose="020B0503020204020204" charset="-122"/>
            </a:endParaRPr>
          </a:p>
        </p:txBody>
      </p:sp>
      <p:pic>
        <p:nvPicPr>
          <p:cNvPr id="31" name="图片 30" descr="用户"/>
          <p:cNvPicPr>
            <a:picLocks noChangeAspect="1"/>
          </p:cNvPicPr>
          <p:nvPr>
            <p:custDataLst>
              <p:tags r:id="rId1"/>
            </p:custDataLst>
          </p:nvPr>
        </p:nvPicPr>
        <p:blipFill>
          <a:blip r:embed="rId2"/>
          <a:stretch>
            <a:fillRect/>
          </a:stretch>
        </p:blipFill>
        <p:spPr>
          <a:xfrm>
            <a:off x="2911767" y="909428"/>
            <a:ext cx="556145" cy="556145"/>
          </a:xfrm>
          <a:prstGeom prst="rect">
            <a:avLst/>
          </a:prstGeom>
        </p:spPr>
      </p:pic>
      <p:pic>
        <p:nvPicPr>
          <p:cNvPr id="32" name="图片 31" descr="用户"/>
          <p:cNvPicPr>
            <a:picLocks noChangeAspect="1"/>
          </p:cNvPicPr>
          <p:nvPr>
            <p:custDataLst>
              <p:tags r:id="rId3"/>
            </p:custDataLst>
          </p:nvPr>
        </p:nvPicPr>
        <p:blipFill>
          <a:blip r:embed="rId2"/>
          <a:stretch>
            <a:fillRect/>
          </a:stretch>
        </p:blipFill>
        <p:spPr>
          <a:xfrm>
            <a:off x="9597252" y="869723"/>
            <a:ext cx="556145" cy="556145"/>
          </a:xfrm>
          <a:prstGeom prst="rect">
            <a:avLst/>
          </a:prstGeom>
        </p:spPr>
      </p:pic>
      <p:sp>
        <p:nvSpPr>
          <p:cNvPr id="2" name="圆角矩形 1"/>
          <p:cNvSpPr/>
          <p:nvPr/>
        </p:nvSpPr>
        <p:spPr>
          <a:xfrm>
            <a:off x="4530225" y="5682027"/>
            <a:ext cx="1617790" cy="53514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个性化告警筛选</a:t>
            </a:r>
            <a:endParaRPr kumimoji="1" lang="en-US" altLang="zh-CN" sz="1400">
              <a:latin typeface="微软雅黑" panose="020B0503020204020204" charset="-122"/>
              <a:ea typeface="微软雅黑" panose="020B0503020204020204" charset="-122"/>
            </a:endParaRPr>
          </a:p>
          <a:p>
            <a:pPr algn="ct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3" name="圆角矩形 2"/>
          <p:cNvSpPr/>
          <p:nvPr/>
        </p:nvSpPr>
        <p:spPr>
          <a:xfrm>
            <a:off x="6840100" y="5682027"/>
            <a:ext cx="1617790" cy="53514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网页安全检查</a:t>
            </a:r>
            <a:endParaRPr kumimoji="1" lang="en-US" altLang="zh-CN" sz="1400">
              <a:latin typeface="微软雅黑" panose="020B0503020204020204" charset="-122"/>
              <a:ea typeface="微软雅黑" panose="020B0503020204020204" charset="-122"/>
            </a:endParaRPr>
          </a:p>
          <a:p>
            <a:pPr algn="ct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5" name="左弧形箭头 4"/>
          <p:cNvSpPr/>
          <p:nvPr/>
        </p:nvSpPr>
        <p:spPr>
          <a:xfrm rot="5400000">
            <a:off x="280905" y="3178193"/>
            <a:ext cx="4662147" cy="1170094"/>
          </a:xfrm>
          <a:prstGeom prst="curvedLeftArrow">
            <a:avLst>
              <a:gd name="adj1" fmla="val 3924"/>
              <a:gd name="adj2" fmla="val 14755"/>
              <a:gd name="adj3" fmla="val 2715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33" name="左弧形箭头 32"/>
          <p:cNvSpPr/>
          <p:nvPr/>
        </p:nvSpPr>
        <p:spPr>
          <a:xfrm>
            <a:off x="1034140" y="4833197"/>
            <a:ext cx="2751839" cy="1161342"/>
          </a:xfrm>
          <a:prstGeom prst="curvedLeftArrow">
            <a:avLst>
              <a:gd name="adj1" fmla="val 3924"/>
              <a:gd name="adj2" fmla="val 19720"/>
              <a:gd name="adj3" fmla="val 2715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34" name="左弧形箭头 33"/>
          <p:cNvSpPr/>
          <p:nvPr/>
        </p:nvSpPr>
        <p:spPr>
          <a:xfrm rot="5400000">
            <a:off x="6499833" y="2324576"/>
            <a:ext cx="4421463" cy="2545586"/>
          </a:xfrm>
          <a:prstGeom prst="curvedLeftArrow">
            <a:avLst>
              <a:gd name="adj1" fmla="val 2204"/>
              <a:gd name="adj2" fmla="val 6591"/>
              <a:gd name="adj3" fmla="val 1375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charset="-122"/>
              <a:ea typeface="微软雅黑" panose="020B0503020204020204" charset="-122"/>
            </a:endParaRPr>
          </a:p>
        </p:txBody>
      </p:sp>
      <p:sp>
        <p:nvSpPr>
          <p:cNvPr id="9" name="圆角矩形 8"/>
          <p:cNvSpPr/>
          <p:nvPr/>
        </p:nvSpPr>
        <p:spPr>
          <a:xfrm>
            <a:off x="9116069" y="5682027"/>
            <a:ext cx="1617790" cy="53514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a:latin typeface="微软雅黑" panose="020B0503020204020204" charset="-122"/>
                <a:ea typeface="微软雅黑" panose="020B0503020204020204" charset="-122"/>
              </a:rPr>
              <a:t>系统行为监测</a:t>
            </a:r>
            <a:r>
              <a:rPr kumimoji="1" lang="en-US" altLang="zh-CN" sz="1400">
                <a:latin typeface="微软雅黑" panose="020B0503020204020204" charset="-122"/>
                <a:ea typeface="微软雅黑" panose="020B0503020204020204" charset="-122"/>
              </a:rPr>
              <a:t>agent</a:t>
            </a:r>
            <a:endParaRPr kumimoji="1" lang="zh-CN" altLang="en-US" sz="1400">
              <a:latin typeface="微软雅黑" panose="020B0503020204020204" charset="-122"/>
              <a:ea typeface="微软雅黑" panose="020B0503020204020204" charset="-122"/>
            </a:endParaRPr>
          </a:p>
        </p:txBody>
      </p:sp>
      <p:sp>
        <p:nvSpPr>
          <p:cNvPr id="43" name="文本框 42"/>
          <p:cNvSpPr txBox="1"/>
          <p:nvPr>
            <p:custDataLst>
              <p:tags r:id="rId4"/>
            </p:custDataLst>
          </p:nvPr>
        </p:nvSpPr>
        <p:spPr>
          <a:xfrm>
            <a:off x="410845" y="191135"/>
            <a:ext cx="816546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a:sym typeface="+mn-ea"/>
              </a:rPr>
              <a:t>超级</a:t>
            </a:r>
            <a:r>
              <a:rPr lang="en-US" altLang="zh-CN">
                <a:sym typeface="+mn-ea"/>
              </a:rPr>
              <a:t>Agent：</a:t>
            </a:r>
            <a:r>
              <a:rPr lang="zh-CN" altLang="en-US">
                <a:sym typeface="+mn-ea"/>
              </a:rPr>
              <a:t>通用</a:t>
            </a:r>
            <a:r>
              <a:rPr lang="en-US" altLang="zh-CN">
                <a:sym typeface="+mn-ea"/>
              </a:rPr>
              <a:t>Agent + </a:t>
            </a:r>
            <a:r>
              <a:rPr lang="zh-CN" altLang="en-US">
                <a:sym typeface="+mn-ea"/>
              </a:rPr>
              <a:t>专家</a:t>
            </a:r>
            <a:r>
              <a:rPr lang="en-US" altLang="zh-CN">
                <a:sym typeface="+mn-ea"/>
              </a:rPr>
              <a:t>Agent + </a:t>
            </a:r>
            <a:r>
              <a:rPr lang="zh-CN" altLang="en-US">
                <a:sym typeface="+mn-ea"/>
              </a:rPr>
              <a:t>自定义</a:t>
            </a:r>
            <a:r>
              <a:rPr lang="en-US" altLang="zh-CN">
                <a:sym typeface="+mn-ea"/>
              </a:rPr>
              <a:t>Agent</a:t>
            </a:r>
            <a:r>
              <a:rPr lang="zh-CN" altLang="en-US">
                <a:sym typeface="+mn-ea"/>
              </a:rPr>
              <a:t>，自动规划</a:t>
            </a:r>
            <a:r>
              <a:rPr lang="zh-CN" altLang="en-US">
                <a:sym typeface="+mn-ea"/>
              </a:rPr>
              <a:t>和闭环安全工作流</a:t>
            </a:r>
            <a:endParaRPr lang="zh-CN" altLang="en-US">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5" grpId="0" bldLvl="0" animBg="1"/>
      <p:bldP spid="33" grpId="0" bldLvl="0" animBg="1"/>
      <p:bldP spid="3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10845" y="191135"/>
            <a:ext cx="803402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lvl="0" indent="0">
              <a:lnSpc>
                <a:spcPct val="90000"/>
              </a:lnSpc>
              <a:spcBef>
                <a:spcPts val="1000"/>
              </a:spcBef>
              <a:buFont typeface="Arial" panose="020B0604020202090204" pitchFamily="34" charset="0"/>
              <a:buNone/>
              <a:defRPr sz="2600" b="1">
                <a:solidFill>
                  <a:srgbClr val="184199"/>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90204" pitchFamily="34" charset="0"/>
              <a:buChar char="•"/>
              <a:defRPr sz="2400">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latin typeface="Calibri" charset="0"/>
                <a:ea typeface="宋体" pitchFamily="2" charset="-122"/>
              </a:defRPr>
            </a:lvl9pPr>
          </a:lstStyle>
          <a:p>
            <a:r>
              <a:rPr lang="zh-CN" altLang="en-US" dirty="0">
                <a:sym typeface="+mn-ea"/>
              </a:rPr>
              <a:t>超级</a:t>
            </a:r>
            <a:r>
              <a:rPr lang="en-US" altLang="zh-CN" dirty="0">
                <a:sym typeface="+mn-ea"/>
              </a:rPr>
              <a:t>Agent</a:t>
            </a:r>
            <a:r>
              <a:rPr lang="zh-CN" altLang="en-US" dirty="0">
                <a:sym typeface="+mn-ea"/>
              </a:rPr>
              <a:t>：通用</a:t>
            </a:r>
            <a:r>
              <a:rPr lang="en-US" altLang="zh-CN" dirty="0">
                <a:sym typeface="+mn-ea"/>
              </a:rPr>
              <a:t>Agent + </a:t>
            </a:r>
            <a:r>
              <a:rPr lang="zh-CN" altLang="en-US" dirty="0">
                <a:sym typeface="+mn-ea"/>
              </a:rPr>
              <a:t>专家</a:t>
            </a:r>
            <a:r>
              <a:rPr lang="en-US" altLang="zh-CN" dirty="0">
                <a:sym typeface="+mn-ea"/>
              </a:rPr>
              <a:t>Agent + </a:t>
            </a:r>
            <a:r>
              <a:rPr lang="zh-CN" altLang="en-US" dirty="0">
                <a:sym typeface="+mn-ea"/>
              </a:rPr>
              <a:t>自定义</a:t>
            </a:r>
            <a:r>
              <a:rPr lang="en-US" altLang="zh-CN" dirty="0">
                <a:sym typeface="+mn-ea"/>
              </a:rPr>
              <a:t>Agent</a:t>
            </a:r>
            <a:r>
              <a:rPr lang="zh-CN" altLang="en-US" dirty="0">
                <a:sym typeface="+mn-ea"/>
              </a:rPr>
              <a:t>，自动规划和闭环安全工作流</a:t>
            </a:r>
            <a:endParaRPr lang="en-US" altLang="zh-CN" dirty="0">
              <a:sym typeface="+mn-ea"/>
            </a:endParaRPr>
          </a:p>
        </p:txBody>
      </p:sp>
      <p:pic>
        <p:nvPicPr>
          <p:cNvPr id="2" name="深信服S1 Agent 迭代Demo">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328295" y="1083310"/>
            <a:ext cx="9596755" cy="5398135"/>
          </a:xfrm>
          <a:prstGeom prst="rect">
            <a:avLst/>
          </a:prstGeom>
        </p:spPr>
      </p:pic>
      <p:pic>
        <p:nvPicPr>
          <p:cNvPr id="4" name="图片 3"/>
          <p:cNvPicPr>
            <a:picLocks noChangeAspect="1"/>
          </p:cNvPicPr>
          <p:nvPr/>
        </p:nvPicPr>
        <p:blipFill>
          <a:blip r:embed="rId5"/>
          <a:stretch>
            <a:fillRect/>
          </a:stretch>
        </p:blipFill>
        <p:spPr>
          <a:xfrm>
            <a:off x="10049510" y="1083310"/>
            <a:ext cx="1896110" cy="5386705"/>
          </a:xfrm>
          <a:prstGeom prst="rect">
            <a:avLst/>
          </a:prstGeom>
          <a:ln w="6350">
            <a:solidFill>
              <a:schemeClr val="bg1">
                <a:lumMod val="75000"/>
              </a:schemeClr>
            </a:solidFill>
          </a:ln>
        </p:spPr>
      </p:pic>
    </p:spTree>
  </p:cSld>
  <p:clrMapOvr>
    <a:masterClrMapping/>
  </p:clrMapOvr>
  <p:transition spd="med"/>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p:cNvSpPr txBox="1"/>
          <p:nvPr/>
        </p:nvSpPr>
        <p:spPr>
          <a:xfrm>
            <a:off x="464695" y="232529"/>
            <a:ext cx="8788635" cy="40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rtlCol="0">
            <a:spAutoFit/>
          </a:bodyPr>
          <a:lstStyle>
            <a:defPPr>
              <a:defRPr lang="zh-CN"/>
            </a:defPPr>
            <a:lvl1pPr indent="0" hangingPunct="0">
              <a:lnSpc>
                <a:spcPct val="90000"/>
              </a:lnSpc>
              <a:spcBef>
                <a:spcPts val="1000"/>
              </a:spcBef>
              <a:buFont typeface="Arial" panose="020B0604020202090204" pitchFamily="34" charset="0"/>
              <a:buNone/>
              <a:defRPr sz="2400" b="1" spc="100">
                <a:solidFill>
                  <a:srgbClr val="0746B3"/>
                </a:solidFill>
                <a:latin typeface="微软雅黑" panose="020B0503020204020204" charset="-122"/>
                <a:ea typeface="微软雅黑" panose="020B0503020204020204" charset="-122"/>
                <a:cs typeface="优设标题黑" panose="00000500000000000000" charset="-122"/>
              </a:defRPr>
            </a:lvl1pPr>
            <a:lvl2pPr indent="0" algn="ctr">
              <a:lnSpc>
                <a:spcPct val="90000"/>
              </a:lnSpc>
              <a:spcBef>
                <a:spcPts val="500"/>
              </a:spcBef>
              <a:buFont typeface="Arial" panose="020B0604020202090204" pitchFamily="34" charset="0"/>
              <a:buNone/>
              <a:defRPr sz="2000"/>
            </a:lvl2pPr>
            <a:lvl3pPr indent="0" algn="ctr">
              <a:lnSpc>
                <a:spcPct val="90000"/>
              </a:lnSpc>
              <a:spcBef>
                <a:spcPts val="500"/>
              </a:spcBef>
              <a:buFont typeface="Arial" panose="020B0604020202090204" pitchFamily="34" charset="0"/>
              <a:buNone/>
            </a:lvl3pPr>
            <a:lvl4pPr indent="0" algn="ctr">
              <a:lnSpc>
                <a:spcPct val="90000"/>
              </a:lnSpc>
              <a:spcBef>
                <a:spcPts val="500"/>
              </a:spcBef>
              <a:buFont typeface="Arial" panose="020B0604020202090204" pitchFamily="34" charset="0"/>
              <a:buNone/>
              <a:defRPr sz="1600"/>
            </a:lvl4pPr>
            <a:lvl5pPr indent="0" algn="ctr">
              <a:lnSpc>
                <a:spcPct val="90000"/>
              </a:lnSpc>
              <a:spcBef>
                <a:spcPts val="500"/>
              </a:spcBef>
              <a:buFont typeface="Arial" panose="020B0604020202090204" pitchFamily="34" charset="0"/>
              <a:buNone/>
              <a:defRPr sz="1600"/>
            </a:lvl5pPr>
            <a:lvl6pPr indent="0" algn="ctr">
              <a:lnSpc>
                <a:spcPct val="90000"/>
              </a:lnSpc>
              <a:spcBef>
                <a:spcPts val="500"/>
              </a:spcBef>
              <a:buFont typeface="Arial" panose="020B0604020202090204" pitchFamily="34" charset="0"/>
              <a:buNone/>
              <a:defRPr sz="1600"/>
            </a:lvl6pPr>
            <a:lvl7pPr indent="0" algn="ctr">
              <a:lnSpc>
                <a:spcPct val="90000"/>
              </a:lnSpc>
              <a:spcBef>
                <a:spcPts val="500"/>
              </a:spcBef>
              <a:buFont typeface="Arial" panose="020B0604020202090204" pitchFamily="34" charset="0"/>
              <a:buNone/>
              <a:defRPr sz="1600"/>
            </a:lvl7pPr>
            <a:lvl8pPr indent="0" algn="ctr">
              <a:lnSpc>
                <a:spcPct val="90000"/>
              </a:lnSpc>
              <a:spcBef>
                <a:spcPts val="500"/>
              </a:spcBef>
              <a:buFont typeface="Arial" panose="020B0604020202090204" pitchFamily="34" charset="0"/>
              <a:buNone/>
              <a:defRPr sz="1600"/>
            </a:lvl8pPr>
            <a:lvl9pPr indent="0" algn="ctr">
              <a:lnSpc>
                <a:spcPct val="90000"/>
              </a:lnSpc>
              <a:spcBef>
                <a:spcPts val="500"/>
              </a:spcBef>
              <a:buFont typeface="Arial" panose="020B0604020202090204" pitchFamily="34" charset="0"/>
              <a:buNone/>
              <a:defRPr sz="1600"/>
            </a:lvl9pPr>
          </a:lstStyle>
          <a:p>
            <a:r>
              <a:rPr lang="en-US" altLang="zh-CN"/>
              <a:t>AI</a:t>
            </a:r>
            <a:r>
              <a:rPr lang="zh-CN" altLang="en-US"/>
              <a:t>赋能安全产业，实现跨越式发展</a:t>
            </a:r>
            <a:endParaRPr lang="zh-CN" altLang="en-US"/>
          </a:p>
        </p:txBody>
      </p:sp>
      <p:sp>
        <p:nvSpPr>
          <p:cNvPr id="2" name="椭圆 142"/>
          <p:cNvSpPr/>
          <p:nvPr/>
        </p:nvSpPr>
        <p:spPr>
          <a:xfrm>
            <a:off x="6802409" y="5400268"/>
            <a:ext cx="2569721" cy="340651"/>
          </a:xfrm>
          <a:prstGeom prst="ellipse">
            <a:avLst/>
          </a:prstGeom>
          <a:gradFill>
            <a:gsLst>
              <a:gs pos="100000">
                <a:srgbClr val="0663FD">
                  <a:alpha val="30574"/>
                </a:srgbClr>
              </a:gs>
              <a:gs pos="0">
                <a:srgbClr val="0663FD">
                  <a:alpha val="0"/>
                </a:srgbClr>
              </a:gs>
            </a:gsLst>
            <a:lin ang="5400000" scaled="0"/>
          </a:gradFill>
          <a:ln w="41275" cap="flat" cmpd="sng" algn="ctr">
            <a:noFill/>
            <a:prstDash val="solid"/>
            <a:miter lim="800000"/>
          </a:ln>
          <a:effectLst/>
        </p:spPr>
        <p:txBody>
          <a:bodyPr rtlCol="0" anchor="ctr"/>
          <a:lstStyle/>
          <a:p>
            <a:pPr algn="ctr"/>
            <a:endParaRPr kumimoji="1" lang="zh-CN" altLang="en-US" dirty="0">
              <a:latin typeface="微软雅黑" panose="020B0503020204020204" charset="-122"/>
              <a:ea typeface="微软雅黑" panose="020B0503020204020204" charset="-122"/>
            </a:endParaRPr>
          </a:p>
        </p:txBody>
      </p:sp>
      <p:sp>
        <p:nvSpPr>
          <p:cNvPr id="3" name="左箭头 1"/>
          <p:cNvSpPr/>
          <p:nvPr/>
        </p:nvSpPr>
        <p:spPr>
          <a:xfrm rot="16200000" flipH="1">
            <a:off x="7327265" y="2448560"/>
            <a:ext cx="1541145" cy="959485"/>
          </a:xfrm>
          <a:custGeom>
            <a:avLst/>
            <a:gdLst>
              <a:gd name="connsiteX0" fmla="*/ 0 w 3152879"/>
              <a:gd name="connsiteY0" fmla="*/ 1048327 h 2096654"/>
              <a:gd name="connsiteX1" fmla="*/ 949658 w 3152879"/>
              <a:gd name="connsiteY1" fmla="*/ 0 h 2096654"/>
              <a:gd name="connsiteX2" fmla="*/ 949658 w 3152879"/>
              <a:gd name="connsiteY2" fmla="*/ 524164 h 2096654"/>
              <a:gd name="connsiteX3" fmla="*/ 3152879 w 3152879"/>
              <a:gd name="connsiteY3" fmla="*/ 524164 h 2096654"/>
              <a:gd name="connsiteX4" fmla="*/ 3152879 w 3152879"/>
              <a:gd name="connsiteY4" fmla="*/ 1572491 h 2096654"/>
              <a:gd name="connsiteX5" fmla="*/ 949658 w 3152879"/>
              <a:gd name="connsiteY5" fmla="*/ 1572491 h 2096654"/>
              <a:gd name="connsiteX6" fmla="*/ 949658 w 3152879"/>
              <a:gd name="connsiteY6" fmla="*/ 2096654 h 2096654"/>
              <a:gd name="connsiteX7" fmla="*/ 0 w 3152879"/>
              <a:gd name="connsiteY7" fmla="*/ 1048327 h 2096654"/>
              <a:gd name="connsiteX0-1" fmla="*/ 0 w 3152879"/>
              <a:gd name="connsiteY0-2" fmla="*/ 1048327 h 2096654"/>
              <a:gd name="connsiteX1-3" fmla="*/ 949658 w 3152879"/>
              <a:gd name="connsiteY1-4" fmla="*/ 0 h 2096654"/>
              <a:gd name="connsiteX2-5" fmla="*/ 949658 w 3152879"/>
              <a:gd name="connsiteY2-6" fmla="*/ 524164 h 2096654"/>
              <a:gd name="connsiteX3-7" fmla="*/ 3152879 w 3152879"/>
              <a:gd name="connsiteY3-8" fmla="*/ 524164 h 2096654"/>
              <a:gd name="connsiteX4-9" fmla="*/ 3152879 w 3152879"/>
              <a:gd name="connsiteY4-10" fmla="*/ 1572491 h 2096654"/>
              <a:gd name="connsiteX5-11" fmla="*/ 949658 w 3152879"/>
              <a:gd name="connsiteY5-12" fmla="*/ 1572491 h 2096654"/>
              <a:gd name="connsiteX6-13" fmla="*/ 949658 w 3152879"/>
              <a:gd name="connsiteY6-14" fmla="*/ 2096654 h 2096654"/>
              <a:gd name="connsiteX7-15" fmla="*/ 0 w 3152879"/>
              <a:gd name="connsiteY7-16" fmla="*/ 1048327 h 2096654"/>
              <a:gd name="connsiteX0-17" fmla="*/ 0 w 3152879"/>
              <a:gd name="connsiteY0-18" fmla="*/ 1048327 h 2096654"/>
              <a:gd name="connsiteX1-19" fmla="*/ 949658 w 3152879"/>
              <a:gd name="connsiteY1-20" fmla="*/ 0 h 2096654"/>
              <a:gd name="connsiteX2-21" fmla="*/ 949658 w 3152879"/>
              <a:gd name="connsiteY2-22" fmla="*/ 524164 h 2096654"/>
              <a:gd name="connsiteX3-23" fmla="*/ 3152879 w 3152879"/>
              <a:gd name="connsiteY3-24" fmla="*/ 524164 h 2096654"/>
              <a:gd name="connsiteX4-25" fmla="*/ 3152879 w 3152879"/>
              <a:gd name="connsiteY4-26" fmla="*/ 1572491 h 2096654"/>
              <a:gd name="connsiteX5-27" fmla="*/ 949658 w 3152879"/>
              <a:gd name="connsiteY5-28" fmla="*/ 1572491 h 2096654"/>
              <a:gd name="connsiteX6-29" fmla="*/ 949658 w 3152879"/>
              <a:gd name="connsiteY6-30" fmla="*/ 2096654 h 2096654"/>
              <a:gd name="connsiteX7-31" fmla="*/ 0 w 3152879"/>
              <a:gd name="connsiteY7-32" fmla="*/ 1048327 h 2096654"/>
              <a:gd name="connsiteX0-33" fmla="*/ 0 w 3152879"/>
              <a:gd name="connsiteY0-34" fmla="*/ 1048327 h 2096654"/>
              <a:gd name="connsiteX1-35" fmla="*/ 949658 w 3152879"/>
              <a:gd name="connsiteY1-36" fmla="*/ 0 h 2096654"/>
              <a:gd name="connsiteX2-37" fmla="*/ 949658 w 3152879"/>
              <a:gd name="connsiteY2-38" fmla="*/ 524164 h 2096654"/>
              <a:gd name="connsiteX3-39" fmla="*/ 3152879 w 3152879"/>
              <a:gd name="connsiteY3-40" fmla="*/ 524164 h 2096654"/>
              <a:gd name="connsiteX4-41" fmla="*/ 3152879 w 3152879"/>
              <a:gd name="connsiteY4-42" fmla="*/ 1572491 h 2096654"/>
              <a:gd name="connsiteX5-43" fmla="*/ 949658 w 3152879"/>
              <a:gd name="connsiteY5-44" fmla="*/ 1572491 h 2096654"/>
              <a:gd name="connsiteX6-45" fmla="*/ 949658 w 3152879"/>
              <a:gd name="connsiteY6-46" fmla="*/ 2096654 h 2096654"/>
              <a:gd name="connsiteX7-47" fmla="*/ 0 w 3152879"/>
              <a:gd name="connsiteY7-48" fmla="*/ 1048327 h 2096654"/>
              <a:gd name="connsiteX0-49" fmla="*/ 0 w 3152879"/>
              <a:gd name="connsiteY0-50" fmla="*/ 1048327 h 2096654"/>
              <a:gd name="connsiteX1-51" fmla="*/ 949658 w 3152879"/>
              <a:gd name="connsiteY1-52" fmla="*/ 0 h 2096654"/>
              <a:gd name="connsiteX2-53" fmla="*/ 949658 w 3152879"/>
              <a:gd name="connsiteY2-54" fmla="*/ 524164 h 2096654"/>
              <a:gd name="connsiteX3-55" fmla="*/ 3152879 w 3152879"/>
              <a:gd name="connsiteY3-56" fmla="*/ 524164 h 2096654"/>
              <a:gd name="connsiteX4-57" fmla="*/ 3152879 w 3152879"/>
              <a:gd name="connsiteY4-58" fmla="*/ 1572491 h 2096654"/>
              <a:gd name="connsiteX5-59" fmla="*/ 949658 w 3152879"/>
              <a:gd name="connsiteY5-60" fmla="*/ 1572491 h 2096654"/>
              <a:gd name="connsiteX6-61" fmla="*/ 949658 w 3152879"/>
              <a:gd name="connsiteY6-62" fmla="*/ 2096654 h 2096654"/>
              <a:gd name="connsiteX7-63" fmla="*/ 0 w 3152879"/>
              <a:gd name="connsiteY7-64" fmla="*/ 1048327 h 2096654"/>
              <a:gd name="connsiteX0-65" fmla="*/ 0 w 3152879"/>
              <a:gd name="connsiteY0-66" fmla="*/ 1048327 h 2096654"/>
              <a:gd name="connsiteX1-67" fmla="*/ 949658 w 3152879"/>
              <a:gd name="connsiteY1-68" fmla="*/ 0 h 2096654"/>
              <a:gd name="connsiteX2-69" fmla="*/ 949658 w 3152879"/>
              <a:gd name="connsiteY2-70" fmla="*/ 524164 h 2096654"/>
              <a:gd name="connsiteX3-71" fmla="*/ 3152879 w 3152879"/>
              <a:gd name="connsiteY3-72" fmla="*/ 524164 h 2096654"/>
              <a:gd name="connsiteX4-73" fmla="*/ 3152879 w 3152879"/>
              <a:gd name="connsiteY4-74" fmla="*/ 1572491 h 2096654"/>
              <a:gd name="connsiteX5-75" fmla="*/ 949658 w 3152879"/>
              <a:gd name="connsiteY5-76" fmla="*/ 1572491 h 2096654"/>
              <a:gd name="connsiteX6-77" fmla="*/ 949658 w 3152879"/>
              <a:gd name="connsiteY6-78" fmla="*/ 2096654 h 2096654"/>
              <a:gd name="connsiteX7-79" fmla="*/ 0 w 3152879"/>
              <a:gd name="connsiteY7-80" fmla="*/ 1048327 h 2096654"/>
              <a:gd name="connsiteX0-81" fmla="*/ 0 w 3152879"/>
              <a:gd name="connsiteY0-82" fmla="*/ 1048327 h 2096654"/>
              <a:gd name="connsiteX1-83" fmla="*/ 949658 w 3152879"/>
              <a:gd name="connsiteY1-84" fmla="*/ 0 h 2096654"/>
              <a:gd name="connsiteX2-85" fmla="*/ 949658 w 3152879"/>
              <a:gd name="connsiteY2-86" fmla="*/ 524164 h 2096654"/>
              <a:gd name="connsiteX3-87" fmla="*/ 3152879 w 3152879"/>
              <a:gd name="connsiteY3-88" fmla="*/ 524164 h 2096654"/>
              <a:gd name="connsiteX4-89" fmla="*/ 3152879 w 3152879"/>
              <a:gd name="connsiteY4-90" fmla="*/ 1572491 h 2096654"/>
              <a:gd name="connsiteX5-91" fmla="*/ 949658 w 3152879"/>
              <a:gd name="connsiteY5-92" fmla="*/ 1572491 h 2096654"/>
              <a:gd name="connsiteX6-93" fmla="*/ 949658 w 3152879"/>
              <a:gd name="connsiteY6-94" fmla="*/ 2096654 h 2096654"/>
              <a:gd name="connsiteX7-95" fmla="*/ 0 w 3152879"/>
              <a:gd name="connsiteY7-96" fmla="*/ 1048327 h 2096654"/>
              <a:gd name="connsiteX0-97" fmla="*/ 0 w 3152879"/>
              <a:gd name="connsiteY0-98" fmla="*/ 1048327 h 2096654"/>
              <a:gd name="connsiteX1-99" fmla="*/ 949658 w 3152879"/>
              <a:gd name="connsiteY1-100" fmla="*/ 0 h 2096654"/>
              <a:gd name="connsiteX2-101" fmla="*/ 949658 w 3152879"/>
              <a:gd name="connsiteY2-102" fmla="*/ 524164 h 2096654"/>
              <a:gd name="connsiteX3-103" fmla="*/ 3152879 w 3152879"/>
              <a:gd name="connsiteY3-104" fmla="*/ 524164 h 2096654"/>
              <a:gd name="connsiteX4-105" fmla="*/ 3152879 w 3152879"/>
              <a:gd name="connsiteY4-106" fmla="*/ 1572491 h 2096654"/>
              <a:gd name="connsiteX5-107" fmla="*/ 949658 w 3152879"/>
              <a:gd name="connsiteY5-108" fmla="*/ 1572491 h 2096654"/>
              <a:gd name="connsiteX6-109" fmla="*/ 949658 w 3152879"/>
              <a:gd name="connsiteY6-110" fmla="*/ 2096654 h 2096654"/>
              <a:gd name="connsiteX7-111" fmla="*/ 0 w 3152879"/>
              <a:gd name="connsiteY7-112" fmla="*/ 1048327 h 2096654"/>
              <a:gd name="connsiteX0-113" fmla="*/ 0 w 3152879"/>
              <a:gd name="connsiteY0-114" fmla="*/ 1048327 h 2096654"/>
              <a:gd name="connsiteX1-115" fmla="*/ 949658 w 3152879"/>
              <a:gd name="connsiteY1-116" fmla="*/ 0 h 2096654"/>
              <a:gd name="connsiteX2-117" fmla="*/ 949658 w 3152879"/>
              <a:gd name="connsiteY2-118" fmla="*/ 524164 h 2096654"/>
              <a:gd name="connsiteX3-119" fmla="*/ 3152879 w 3152879"/>
              <a:gd name="connsiteY3-120" fmla="*/ 524164 h 2096654"/>
              <a:gd name="connsiteX4-121" fmla="*/ 3152879 w 3152879"/>
              <a:gd name="connsiteY4-122" fmla="*/ 1572491 h 2096654"/>
              <a:gd name="connsiteX5-123" fmla="*/ 949658 w 3152879"/>
              <a:gd name="connsiteY5-124" fmla="*/ 1572491 h 2096654"/>
              <a:gd name="connsiteX6-125" fmla="*/ 949658 w 3152879"/>
              <a:gd name="connsiteY6-126" fmla="*/ 2096654 h 2096654"/>
              <a:gd name="connsiteX7-127" fmla="*/ 0 w 3152879"/>
              <a:gd name="connsiteY7-128" fmla="*/ 1048327 h 2096654"/>
              <a:gd name="connsiteX0-129" fmla="*/ 0 w 3152879"/>
              <a:gd name="connsiteY0-130" fmla="*/ 1048327 h 2096654"/>
              <a:gd name="connsiteX1-131" fmla="*/ 949658 w 3152879"/>
              <a:gd name="connsiteY1-132" fmla="*/ 0 h 2096654"/>
              <a:gd name="connsiteX2-133" fmla="*/ 949658 w 3152879"/>
              <a:gd name="connsiteY2-134" fmla="*/ 524164 h 2096654"/>
              <a:gd name="connsiteX3-135" fmla="*/ 3152879 w 3152879"/>
              <a:gd name="connsiteY3-136" fmla="*/ 431800 h 2096654"/>
              <a:gd name="connsiteX4-137" fmla="*/ 3152879 w 3152879"/>
              <a:gd name="connsiteY4-138" fmla="*/ 1572491 h 2096654"/>
              <a:gd name="connsiteX5-139" fmla="*/ 949658 w 3152879"/>
              <a:gd name="connsiteY5-140" fmla="*/ 1572491 h 2096654"/>
              <a:gd name="connsiteX6-141" fmla="*/ 949658 w 3152879"/>
              <a:gd name="connsiteY6-142" fmla="*/ 2096654 h 2096654"/>
              <a:gd name="connsiteX7-143" fmla="*/ 0 w 3152879"/>
              <a:gd name="connsiteY7-144" fmla="*/ 1048327 h 2096654"/>
              <a:gd name="connsiteX0-145" fmla="*/ 0 w 3152879"/>
              <a:gd name="connsiteY0-146" fmla="*/ 1048327 h 2096654"/>
              <a:gd name="connsiteX1-147" fmla="*/ 949658 w 3152879"/>
              <a:gd name="connsiteY1-148" fmla="*/ 0 h 2096654"/>
              <a:gd name="connsiteX2-149" fmla="*/ 949658 w 3152879"/>
              <a:gd name="connsiteY2-150" fmla="*/ 524164 h 2096654"/>
              <a:gd name="connsiteX3-151" fmla="*/ 3152879 w 3152879"/>
              <a:gd name="connsiteY3-152" fmla="*/ 431800 h 2096654"/>
              <a:gd name="connsiteX4-153" fmla="*/ 3143643 w 3152879"/>
              <a:gd name="connsiteY4-154" fmla="*/ 1729509 h 2096654"/>
              <a:gd name="connsiteX5-155" fmla="*/ 949658 w 3152879"/>
              <a:gd name="connsiteY5-156" fmla="*/ 1572491 h 2096654"/>
              <a:gd name="connsiteX6-157" fmla="*/ 949658 w 3152879"/>
              <a:gd name="connsiteY6-158" fmla="*/ 2096654 h 2096654"/>
              <a:gd name="connsiteX7-159" fmla="*/ 0 w 3152879"/>
              <a:gd name="connsiteY7-160" fmla="*/ 1048327 h 20966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52879" h="2096654">
                <a:moveTo>
                  <a:pt x="0" y="1048327"/>
                </a:moveTo>
                <a:lnTo>
                  <a:pt x="949658" y="0"/>
                </a:lnTo>
                <a:lnTo>
                  <a:pt x="949658" y="524164"/>
                </a:lnTo>
                <a:cubicBezTo>
                  <a:pt x="1721010" y="644237"/>
                  <a:pt x="2252218" y="607291"/>
                  <a:pt x="3152879" y="431800"/>
                </a:cubicBezTo>
                <a:cubicBezTo>
                  <a:pt x="3149800" y="864370"/>
                  <a:pt x="3146722" y="1296939"/>
                  <a:pt x="3143643" y="1729509"/>
                </a:cubicBezTo>
                <a:cubicBezTo>
                  <a:pt x="2335345" y="1535546"/>
                  <a:pt x="1656356" y="1535547"/>
                  <a:pt x="949658" y="1572491"/>
                </a:cubicBezTo>
                <a:lnTo>
                  <a:pt x="949658" y="2096654"/>
                </a:lnTo>
                <a:lnTo>
                  <a:pt x="0" y="1048327"/>
                </a:lnTo>
                <a:close/>
              </a:path>
            </a:pathLst>
          </a:custGeom>
          <a:gradFill>
            <a:gsLst>
              <a:gs pos="55000">
                <a:sysClr val="window" lastClr="FFFFFF"/>
              </a:gs>
              <a:gs pos="0">
                <a:srgbClr val="0864FC">
                  <a:alpha val="67000"/>
                  <a:lumMod val="44000"/>
                  <a:lumOff val="56000"/>
                </a:srgbClr>
              </a:gs>
              <a:gs pos="100000">
                <a:srgbClr val="0864FC">
                  <a:alpha val="0"/>
                  <a:lumMod val="0"/>
                  <a:lumOff val="100000"/>
                </a:srgbClr>
              </a:gs>
            </a:gsLst>
            <a:lin ang="0" scaled="1"/>
          </a:gradFill>
          <a:ln w="25400" cap="flat" cmpd="sng" algn="ctr">
            <a:noFill/>
            <a:prstDash val="solid"/>
          </a:ln>
          <a:effectLst/>
        </p:spPr>
        <p:txBody>
          <a:bodyPr rtlCol="0" anchor="ctr"/>
          <a:lstStyle/>
          <a:p>
            <a:pPr algn="ctr" defTabSz="914400">
              <a:defRPr/>
            </a:pPr>
            <a:endParaRPr kumimoji="1" lang="zh-CN" altLang="en-US" dirty="0">
              <a:latin typeface="微软雅黑" panose="020B0503020204020204" charset="-122"/>
              <a:ea typeface="微软雅黑" panose="020B0503020204020204" charset="-122"/>
            </a:endParaRPr>
          </a:p>
        </p:txBody>
      </p:sp>
      <p:sp>
        <p:nvSpPr>
          <p:cNvPr id="4" name="圆形"/>
          <p:cNvSpPr/>
          <p:nvPr/>
        </p:nvSpPr>
        <p:spPr>
          <a:xfrm flipH="1">
            <a:off x="7589793" y="2705720"/>
            <a:ext cx="505437" cy="505438"/>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blurRad="38100"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sp>
        <p:nvSpPr>
          <p:cNvPr id="6" name="椭圆 1"/>
          <p:cNvSpPr/>
          <p:nvPr/>
        </p:nvSpPr>
        <p:spPr>
          <a:xfrm>
            <a:off x="5628999" y="3160708"/>
            <a:ext cx="4937747" cy="667253"/>
          </a:xfrm>
          <a:prstGeom prst="ellipse">
            <a:avLst/>
          </a:prstGeom>
          <a:gradFill>
            <a:gsLst>
              <a:gs pos="100000">
                <a:srgbClr val="0864FC">
                  <a:alpha val="44557"/>
                </a:srgbClr>
              </a:gs>
              <a:gs pos="0">
                <a:srgbClr val="0864FC">
                  <a:lumMod val="27612"/>
                  <a:lumOff val="72388"/>
                  <a:alpha val="0"/>
                </a:srgbClr>
              </a:gs>
            </a:gsLst>
            <a:lin ang="5400000" scaled="0"/>
          </a:gradFill>
          <a:ln w="25400" cap="flat" cmpd="sng" algn="ctr">
            <a:gradFill>
              <a:gsLst>
                <a:gs pos="0">
                  <a:srgbClr val="4874CB">
                    <a:lumMod val="5000"/>
                    <a:lumOff val="95000"/>
                    <a:alpha val="0"/>
                  </a:srgbClr>
                </a:gs>
                <a:gs pos="45000">
                  <a:srgbClr val="0864FC">
                    <a:lumMod val="14000"/>
                    <a:lumOff val="86000"/>
                    <a:alpha val="18272"/>
                  </a:srgbClr>
                </a:gs>
                <a:gs pos="82000">
                  <a:srgbClr val="0864FC">
                    <a:alpha val="23000"/>
                  </a:srgbClr>
                </a:gs>
                <a:gs pos="100000">
                  <a:srgbClr val="0864FC">
                    <a:alpha val="40922"/>
                  </a:srgbClr>
                </a:gs>
              </a:gsLst>
              <a:lin ang="5400000" scaled="1"/>
            </a:gradFill>
            <a:prstDash val="solid"/>
            <a:miter lim="800000"/>
          </a:ln>
          <a:effectLst/>
        </p:spPr>
        <p:txBody>
          <a:bodyPr rtlCol="0" anchor="ctr"/>
          <a:lstStyle/>
          <a:p>
            <a:pPr algn="ctr"/>
            <a:endParaRPr kumimoji="1" lang="zh-CN" altLang="en-US" dirty="0">
              <a:latin typeface="微软雅黑" panose="020B0503020204020204" charset="-122"/>
              <a:ea typeface="微软雅黑" panose="020B0503020204020204" charset="-122"/>
            </a:endParaRPr>
          </a:p>
        </p:txBody>
      </p:sp>
      <p:pic>
        <p:nvPicPr>
          <p:cNvPr id="7" name="图片 12"/>
          <p:cNvPicPr>
            <a:picLocks noChangeAspect="1"/>
          </p:cNvPicPr>
          <p:nvPr/>
        </p:nvPicPr>
        <p:blipFill>
          <a:blip r:embed="rId1"/>
          <a:stretch>
            <a:fillRect/>
          </a:stretch>
        </p:blipFill>
        <p:spPr>
          <a:xfrm>
            <a:off x="8592464" y="4457774"/>
            <a:ext cx="2590463" cy="925402"/>
          </a:xfrm>
          <a:prstGeom prst="rect">
            <a:avLst/>
          </a:prstGeom>
        </p:spPr>
      </p:pic>
      <p:sp>
        <p:nvSpPr>
          <p:cNvPr id="8" name="Object 9" descr="preencoded.png"/>
          <p:cNvSpPr/>
          <p:nvPr/>
        </p:nvSpPr>
        <p:spPr>
          <a:xfrm rot="5400000" flipH="1">
            <a:off x="7280454" y="2746554"/>
            <a:ext cx="1586075" cy="2064263"/>
          </a:xfrm>
          <a:custGeom>
            <a:avLst/>
            <a:gdLst>
              <a:gd name="connsiteX0" fmla="*/ 16842176 w 16842176"/>
              <a:gd name="connsiteY0" fmla="*/ 4432249 h 6648368"/>
              <a:gd name="connsiteX1" fmla="*/ 16842176 w 16842176"/>
              <a:gd name="connsiteY1" fmla="*/ 2216120 h 6648368"/>
              <a:gd name="connsiteX2" fmla="*/ 0 w 16842176"/>
              <a:gd name="connsiteY2" fmla="*/ 0 h 6648368"/>
              <a:gd name="connsiteX3" fmla="*/ 0 w 16842176"/>
              <a:gd name="connsiteY3" fmla="*/ 6648369 h 6648368"/>
              <a:gd name="connsiteX4" fmla="*/ 16842176 w 16842176"/>
              <a:gd name="connsiteY4" fmla="*/ 4432249 h 6648368"/>
              <a:gd name="connsiteX0-1" fmla="*/ 16842176 w 16842176"/>
              <a:gd name="connsiteY0-2" fmla="*/ 4432249 h 6648369"/>
              <a:gd name="connsiteX1-3" fmla="*/ 16842176 w 16842176"/>
              <a:gd name="connsiteY1-4" fmla="*/ 2216120 h 6648369"/>
              <a:gd name="connsiteX2-5" fmla="*/ 0 w 16842176"/>
              <a:gd name="connsiteY2-6" fmla="*/ 0 h 6648369"/>
              <a:gd name="connsiteX3-7" fmla="*/ 0 w 16842176"/>
              <a:gd name="connsiteY3-8" fmla="*/ 6648369 h 6648369"/>
              <a:gd name="connsiteX4-9" fmla="*/ 16842176 w 16842176"/>
              <a:gd name="connsiteY4-10" fmla="*/ 4432249 h 6648369"/>
              <a:gd name="connsiteX0-11" fmla="*/ 16842176 w 16842176"/>
              <a:gd name="connsiteY0-12" fmla="*/ 4432249 h 6648369"/>
              <a:gd name="connsiteX1-13" fmla="*/ 16842176 w 16842176"/>
              <a:gd name="connsiteY1-14" fmla="*/ 2216120 h 6648369"/>
              <a:gd name="connsiteX2-15" fmla="*/ 0 w 16842176"/>
              <a:gd name="connsiteY2-16" fmla="*/ 0 h 6648369"/>
              <a:gd name="connsiteX3-17" fmla="*/ 0 w 16842176"/>
              <a:gd name="connsiteY3-18" fmla="*/ 6648369 h 6648369"/>
              <a:gd name="connsiteX4-19" fmla="*/ 16842176 w 16842176"/>
              <a:gd name="connsiteY4-20" fmla="*/ 4432249 h 664836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2176" h="6648369">
                <a:moveTo>
                  <a:pt x="16842176" y="4432249"/>
                </a:moveTo>
                <a:lnTo>
                  <a:pt x="16842176" y="2216120"/>
                </a:lnTo>
                <a:cubicBezTo>
                  <a:pt x="10104722" y="2412054"/>
                  <a:pt x="6493594" y="1612950"/>
                  <a:pt x="0" y="0"/>
                </a:cubicBezTo>
                <a:lnTo>
                  <a:pt x="0" y="6648369"/>
                </a:lnTo>
                <a:cubicBezTo>
                  <a:pt x="6595057" y="4996512"/>
                  <a:pt x="10046146" y="3549857"/>
                  <a:pt x="16842176" y="4432249"/>
                </a:cubicBezTo>
                <a:close/>
              </a:path>
            </a:pathLst>
          </a:custGeom>
          <a:gradFill flip="none" rotWithShape="1">
            <a:gsLst>
              <a:gs pos="50000">
                <a:srgbClr val="0864FC">
                  <a:alpha val="14612"/>
                </a:srgbClr>
              </a:gs>
              <a:gs pos="12000">
                <a:srgbClr val="4874CB">
                  <a:alpha val="0"/>
                </a:srgbClr>
              </a:gs>
              <a:gs pos="78000">
                <a:srgbClr val="4874CB">
                  <a:alpha val="0"/>
                  <a:lumMod val="0"/>
                  <a:lumOff val="100000"/>
                </a:srgbClr>
              </a:gs>
            </a:gsLst>
            <a:lin ang="0" scaled="1"/>
            <a:tileRect/>
          </a:gradFill>
          <a:ln w="19050" cap="flat">
            <a:noFill/>
            <a:prstDash val="solid"/>
            <a:miter/>
          </a:ln>
        </p:spPr>
        <p:txBody>
          <a:bodyPr rtlCol="0" anchor="ctr"/>
          <a:lstStyle/>
          <a:p>
            <a:pPr defTabSz="731520">
              <a:defRPr/>
            </a:pPr>
            <a:endParaRPr lang="zh-CN" altLang="en-US" sz="1440">
              <a:latin typeface="微软雅黑" panose="020B0503020204020204" charset="-122"/>
              <a:ea typeface="微软雅黑" panose="020B0503020204020204" charset="-122"/>
            </a:endParaRPr>
          </a:p>
        </p:txBody>
      </p:sp>
      <p:grpSp>
        <p:nvGrpSpPr>
          <p:cNvPr id="9" name="成组"/>
          <p:cNvGrpSpPr/>
          <p:nvPr/>
        </p:nvGrpSpPr>
        <p:grpSpPr>
          <a:xfrm>
            <a:off x="5836407" y="2541138"/>
            <a:ext cx="619866" cy="505438"/>
            <a:chOff x="0" y="0"/>
            <a:chExt cx="2350109" cy="1916275"/>
          </a:xfrm>
        </p:grpSpPr>
        <p:sp>
          <p:nvSpPr>
            <p:cNvPr id="10" name="圆形"/>
            <p:cNvSpPr/>
            <p:nvPr/>
          </p:nvSpPr>
          <p:spPr>
            <a:xfrm flipH="1">
              <a:off x="216917" y="0"/>
              <a:ext cx="1916274" cy="1916275"/>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nvGrpSpPr>
            <p:cNvPr id="11" name="成组"/>
            <p:cNvGrpSpPr/>
            <p:nvPr/>
          </p:nvGrpSpPr>
          <p:grpSpPr>
            <a:xfrm>
              <a:off x="296766" y="80284"/>
              <a:ext cx="1756440" cy="1755705"/>
              <a:chOff x="-136" y="0"/>
              <a:chExt cx="1756439" cy="1755704"/>
            </a:xfrm>
          </p:grpSpPr>
          <p:sp>
            <p:nvSpPr>
              <p:cNvPr id="17"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18" name="605472758.jpg" descr="605472758.jpg"/>
              <p:cNvPicPr>
                <a:picLocks noChangeAspect="1"/>
              </p:cNvPicPr>
              <p:nvPr/>
            </p:nvPicPr>
            <p:blipFill>
              <a:blip r:embed="rId2" cstate="email"/>
              <a:srcRect/>
              <a:stretch>
                <a:fillRect/>
              </a:stretch>
            </p:blipFill>
            <p:spPr>
              <a:xfrm>
                <a:off x="-138" y="9357"/>
                <a:ext cx="1735413" cy="1735357"/>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grpSp>
          <p:nvGrpSpPr>
            <p:cNvPr id="12" name="成组"/>
            <p:cNvGrpSpPr/>
            <p:nvPr/>
          </p:nvGrpSpPr>
          <p:grpSpPr>
            <a:xfrm>
              <a:off x="298745" y="83727"/>
              <a:ext cx="1752618" cy="1748820"/>
              <a:chOff x="0" y="0"/>
              <a:chExt cx="1752616" cy="1748819"/>
            </a:xfrm>
          </p:grpSpPr>
          <p:sp>
            <p:nvSpPr>
              <p:cNvPr id="15" name="圆形"/>
              <p:cNvSpPr/>
              <p:nvPr/>
            </p:nvSpPr>
            <p:spPr>
              <a:xfrm flipH="1">
                <a:off x="6460" y="518"/>
                <a:ext cx="1746156"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sp>
            <p:nvSpPr>
              <p:cNvPr id="16"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sp>
          <p:nvSpPr>
            <p:cNvPr id="13" name="形状"/>
            <p:cNvSpPr/>
            <p:nvPr/>
          </p:nvSpPr>
          <p:spPr>
            <a:xfrm>
              <a:off x="0" y="307061"/>
              <a:ext cx="2350109" cy="1406997"/>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14" name="圆形"/>
            <p:cNvSpPr/>
            <p:nvPr/>
          </p:nvSpPr>
          <p:spPr>
            <a:xfrm rot="11617256">
              <a:off x="61769" y="1054614"/>
              <a:ext cx="119188" cy="119188"/>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grpSp>
      <p:grpSp>
        <p:nvGrpSpPr>
          <p:cNvPr id="19" name="成组"/>
          <p:cNvGrpSpPr/>
          <p:nvPr/>
        </p:nvGrpSpPr>
        <p:grpSpPr>
          <a:xfrm>
            <a:off x="6702405" y="2812666"/>
            <a:ext cx="619866" cy="505438"/>
            <a:chOff x="0" y="0"/>
            <a:chExt cx="2350109" cy="1916275"/>
          </a:xfrm>
        </p:grpSpPr>
        <p:sp>
          <p:nvSpPr>
            <p:cNvPr id="20" name="圆形"/>
            <p:cNvSpPr/>
            <p:nvPr/>
          </p:nvSpPr>
          <p:spPr>
            <a:xfrm flipH="1">
              <a:off x="216917" y="0"/>
              <a:ext cx="1916274" cy="1916275"/>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blurRad="38100"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grpSp>
          <p:nvGrpSpPr>
            <p:cNvPr id="21" name="成组"/>
            <p:cNvGrpSpPr/>
            <p:nvPr/>
          </p:nvGrpSpPr>
          <p:grpSpPr>
            <a:xfrm>
              <a:off x="296765" y="80283"/>
              <a:ext cx="1756440" cy="1755707"/>
              <a:chOff x="-137" y="-1"/>
              <a:chExt cx="1756439" cy="1755706"/>
            </a:xfrm>
          </p:grpSpPr>
          <p:sp>
            <p:nvSpPr>
              <p:cNvPr id="27"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28" name="605472758.jpg"/>
              <p:cNvPicPr>
                <a:picLocks noChangeAspect="1"/>
              </p:cNvPicPr>
              <p:nvPr/>
            </p:nvPicPr>
            <p:blipFill>
              <a:blip r:embed="rId3" cstate="email"/>
              <a:srcRect/>
              <a:stretch>
                <a:fillRect/>
              </a:stretch>
            </p:blipFill>
            <p:spPr>
              <a:xfrm>
                <a:off x="-137" y="9357"/>
                <a:ext cx="1735413" cy="1735356"/>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grpSp>
          <p:nvGrpSpPr>
            <p:cNvPr id="22" name="成组"/>
            <p:cNvGrpSpPr/>
            <p:nvPr/>
          </p:nvGrpSpPr>
          <p:grpSpPr>
            <a:xfrm>
              <a:off x="298745" y="83727"/>
              <a:ext cx="1752618" cy="1748820"/>
              <a:chOff x="0" y="0"/>
              <a:chExt cx="1752616" cy="1748819"/>
            </a:xfrm>
          </p:grpSpPr>
          <p:sp>
            <p:nvSpPr>
              <p:cNvPr id="25" name="圆形"/>
              <p:cNvSpPr/>
              <p:nvPr/>
            </p:nvSpPr>
            <p:spPr>
              <a:xfrm flipH="1">
                <a:off x="6460" y="518"/>
                <a:ext cx="1746156"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sp>
            <p:nvSpPr>
              <p:cNvPr id="26"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sp>
          <p:nvSpPr>
            <p:cNvPr id="23" name="形状"/>
            <p:cNvSpPr/>
            <p:nvPr/>
          </p:nvSpPr>
          <p:spPr>
            <a:xfrm>
              <a:off x="0" y="307061"/>
              <a:ext cx="2350109" cy="1406997"/>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24" name="圆形"/>
            <p:cNvSpPr/>
            <p:nvPr/>
          </p:nvSpPr>
          <p:spPr>
            <a:xfrm rot="11617256">
              <a:off x="61769" y="1054614"/>
              <a:ext cx="119188" cy="119188"/>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grpSp>
      <p:grpSp>
        <p:nvGrpSpPr>
          <p:cNvPr id="29" name="成组"/>
          <p:cNvGrpSpPr/>
          <p:nvPr/>
        </p:nvGrpSpPr>
        <p:grpSpPr>
          <a:xfrm>
            <a:off x="9064711" y="2719342"/>
            <a:ext cx="619866" cy="505438"/>
            <a:chOff x="0" y="0"/>
            <a:chExt cx="2350109" cy="1916275"/>
          </a:xfrm>
        </p:grpSpPr>
        <p:sp>
          <p:nvSpPr>
            <p:cNvPr id="30" name="圆形"/>
            <p:cNvSpPr/>
            <p:nvPr/>
          </p:nvSpPr>
          <p:spPr>
            <a:xfrm flipH="1">
              <a:off x="216917" y="0"/>
              <a:ext cx="1916274" cy="1916275"/>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blurRad="38100"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grpSp>
          <p:nvGrpSpPr>
            <p:cNvPr id="31" name="成组"/>
            <p:cNvGrpSpPr/>
            <p:nvPr/>
          </p:nvGrpSpPr>
          <p:grpSpPr>
            <a:xfrm>
              <a:off x="296765" y="80283"/>
              <a:ext cx="1756440" cy="1755707"/>
              <a:chOff x="-137" y="-1"/>
              <a:chExt cx="1756439" cy="1755706"/>
            </a:xfrm>
          </p:grpSpPr>
          <p:sp>
            <p:nvSpPr>
              <p:cNvPr id="37"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38" name="605472758.jpg"/>
              <p:cNvPicPr>
                <a:picLocks noChangeAspect="1"/>
              </p:cNvPicPr>
              <p:nvPr/>
            </p:nvPicPr>
            <p:blipFill rotWithShape="1">
              <a:blip r:embed="rId4" cstate="email"/>
              <a:srcRect/>
              <a:stretch>
                <a:fillRect/>
              </a:stretch>
            </p:blipFill>
            <p:spPr>
              <a:xfrm>
                <a:off x="-137" y="9356"/>
                <a:ext cx="1735413" cy="1735355"/>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grpSp>
          <p:nvGrpSpPr>
            <p:cNvPr id="32" name="成组"/>
            <p:cNvGrpSpPr/>
            <p:nvPr/>
          </p:nvGrpSpPr>
          <p:grpSpPr>
            <a:xfrm>
              <a:off x="298745" y="83727"/>
              <a:ext cx="1752618" cy="1748820"/>
              <a:chOff x="0" y="0"/>
              <a:chExt cx="1752616" cy="1748819"/>
            </a:xfrm>
          </p:grpSpPr>
          <p:sp>
            <p:nvSpPr>
              <p:cNvPr id="35" name="圆形"/>
              <p:cNvSpPr/>
              <p:nvPr/>
            </p:nvSpPr>
            <p:spPr>
              <a:xfrm flipH="1">
                <a:off x="6460" y="518"/>
                <a:ext cx="1746156"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sp>
            <p:nvSpPr>
              <p:cNvPr id="36"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sp>
          <p:nvSpPr>
            <p:cNvPr id="33" name="形状"/>
            <p:cNvSpPr/>
            <p:nvPr/>
          </p:nvSpPr>
          <p:spPr>
            <a:xfrm>
              <a:off x="0" y="307061"/>
              <a:ext cx="2350109" cy="1406997"/>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34" name="圆形"/>
            <p:cNvSpPr/>
            <p:nvPr/>
          </p:nvSpPr>
          <p:spPr>
            <a:xfrm rot="11617256">
              <a:off x="61769" y="1054614"/>
              <a:ext cx="119188" cy="119188"/>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grpSp>
      <p:grpSp>
        <p:nvGrpSpPr>
          <p:cNvPr id="39" name="成组"/>
          <p:cNvGrpSpPr/>
          <p:nvPr/>
        </p:nvGrpSpPr>
        <p:grpSpPr>
          <a:xfrm>
            <a:off x="9801487" y="2433188"/>
            <a:ext cx="619866" cy="505438"/>
            <a:chOff x="0" y="0"/>
            <a:chExt cx="2350109" cy="1916275"/>
          </a:xfrm>
        </p:grpSpPr>
        <p:sp>
          <p:nvSpPr>
            <p:cNvPr id="40" name="圆形"/>
            <p:cNvSpPr/>
            <p:nvPr/>
          </p:nvSpPr>
          <p:spPr>
            <a:xfrm flipH="1">
              <a:off x="216917" y="0"/>
              <a:ext cx="1916274" cy="1916275"/>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blurRad="38100"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grpSp>
          <p:nvGrpSpPr>
            <p:cNvPr id="41" name="成组"/>
            <p:cNvGrpSpPr/>
            <p:nvPr/>
          </p:nvGrpSpPr>
          <p:grpSpPr>
            <a:xfrm>
              <a:off x="296765" y="80283"/>
              <a:ext cx="1756440" cy="1755707"/>
              <a:chOff x="-137" y="-1"/>
              <a:chExt cx="1756439" cy="1755706"/>
            </a:xfrm>
          </p:grpSpPr>
          <p:sp>
            <p:nvSpPr>
              <p:cNvPr id="47"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48" name="605472758.jpg"/>
              <p:cNvPicPr>
                <a:picLocks noChangeAspect="1"/>
              </p:cNvPicPr>
              <p:nvPr/>
            </p:nvPicPr>
            <p:blipFill rotWithShape="1">
              <a:blip r:embed="rId5" cstate="email"/>
              <a:srcRect/>
              <a:stretch>
                <a:fillRect/>
              </a:stretch>
            </p:blipFill>
            <p:spPr>
              <a:xfrm>
                <a:off x="-137" y="9356"/>
                <a:ext cx="1735413" cy="1735355"/>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grpSp>
          <p:nvGrpSpPr>
            <p:cNvPr id="42" name="成组"/>
            <p:cNvGrpSpPr/>
            <p:nvPr/>
          </p:nvGrpSpPr>
          <p:grpSpPr>
            <a:xfrm>
              <a:off x="298745" y="83727"/>
              <a:ext cx="1752619" cy="1748820"/>
              <a:chOff x="0" y="0"/>
              <a:chExt cx="1752617" cy="1748819"/>
            </a:xfrm>
          </p:grpSpPr>
          <p:sp>
            <p:nvSpPr>
              <p:cNvPr id="45" name="圆形"/>
              <p:cNvSpPr/>
              <p:nvPr/>
            </p:nvSpPr>
            <p:spPr>
              <a:xfrm flipH="1">
                <a:off x="6460" y="518"/>
                <a:ext cx="1746157"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sp>
            <p:nvSpPr>
              <p:cNvPr id="46"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sp>
          <p:nvSpPr>
            <p:cNvPr id="43" name="形状"/>
            <p:cNvSpPr/>
            <p:nvPr/>
          </p:nvSpPr>
          <p:spPr>
            <a:xfrm>
              <a:off x="0" y="307061"/>
              <a:ext cx="2350109" cy="1406997"/>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44" name="圆形"/>
            <p:cNvSpPr/>
            <p:nvPr/>
          </p:nvSpPr>
          <p:spPr>
            <a:xfrm rot="11617256">
              <a:off x="61769" y="1054614"/>
              <a:ext cx="119188" cy="119188"/>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grpSp>
      <p:grpSp>
        <p:nvGrpSpPr>
          <p:cNvPr id="49" name="成组"/>
          <p:cNvGrpSpPr/>
          <p:nvPr/>
        </p:nvGrpSpPr>
        <p:grpSpPr>
          <a:xfrm>
            <a:off x="8501968" y="2335445"/>
            <a:ext cx="619866" cy="505438"/>
            <a:chOff x="0" y="0"/>
            <a:chExt cx="2350109" cy="1916275"/>
          </a:xfrm>
        </p:grpSpPr>
        <p:sp>
          <p:nvSpPr>
            <p:cNvPr id="50" name="圆形"/>
            <p:cNvSpPr/>
            <p:nvPr/>
          </p:nvSpPr>
          <p:spPr>
            <a:xfrm flipH="1">
              <a:off x="216917" y="0"/>
              <a:ext cx="1916274" cy="1916275"/>
            </a:xfrm>
            <a:prstGeom prst="ellipse">
              <a:avLst/>
            </a:prstGeom>
            <a:gradFill flip="none" rotWithShape="1">
              <a:gsLst>
                <a:gs pos="60522">
                  <a:srgbClr val="1A41AB">
                    <a:alpha val="0"/>
                  </a:srgbClr>
                </a:gs>
                <a:gs pos="71505">
                  <a:srgbClr val="1A41AB">
                    <a:alpha val="50000"/>
                  </a:srgbClr>
                </a:gs>
                <a:gs pos="82846">
                  <a:srgbClr val="1A41AB"/>
                </a:gs>
              </a:gsLst>
              <a:path path="circle">
                <a:fillToRect l="50000" t="50000" r="50000" b="50000"/>
              </a:path>
              <a:tileRect/>
            </a:gradFill>
            <a:ln w="3175" cap="flat">
              <a:noFill/>
              <a:miter lim="400000"/>
            </a:ln>
            <a:effectLst>
              <a:reflection blurRad="38100" stA="75319" endPos="15000" dir="5400000" sy="-100000" algn="bl" rotWithShape="0"/>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grpSp>
          <p:nvGrpSpPr>
            <p:cNvPr id="51" name="成组"/>
            <p:cNvGrpSpPr/>
            <p:nvPr/>
          </p:nvGrpSpPr>
          <p:grpSpPr>
            <a:xfrm>
              <a:off x="296765" y="80283"/>
              <a:ext cx="1756440" cy="1755707"/>
              <a:chOff x="-137" y="-1"/>
              <a:chExt cx="1756439" cy="1755706"/>
            </a:xfrm>
          </p:grpSpPr>
          <p:sp>
            <p:nvSpPr>
              <p:cNvPr id="57"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58" name="605472758.jpg"/>
              <p:cNvPicPr>
                <a:picLocks noChangeAspect="1"/>
              </p:cNvPicPr>
              <p:nvPr/>
            </p:nvPicPr>
            <p:blipFill>
              <a:blip r:embed="rId6" cstate="email"/>
              <a:srcRect/>
              <a:stretch>
                <a:fillRect/>
              </a:stretch>
            </p:blipFill>
            <p:spPr>
              <a:xfrm>
                <a:off x="-137" y="9356"/>
                <a:ext cx="1735413" cy="1735355"/>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grpSp>
          <p:nvGrpSpPr>
            <p:cNvPr id="52" name="成组"/>
            <p:cNvGrpSpPr/>
            <p:nvPr/>
          </p:nvGrpSpPr>
          <p:grpSpPr>
            <a:xfrm>
              <a:off x="298745" y="83727"/>
              <a:ext cx="1752618" cy="1748820"/>
              <a:chOff x="0" y="0"/>
              <a:chExt cx="1752616" cy="1748819"/>
            </a:xfrm>
          </p:grpSpPr>
          <p:sp>
            <p:nvSpPr>
              <p:cNvPr id="55" name="圆形"/>
              <p:cNvSpPr/>
              <p:nvPr/>
            </p:nvSpPr>
            <p:spPr>
              <a:xfrm flipH="1">
                <a:off x="6460" y="518"/>
                <a:ext cx="1746156"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dirty="0">
                  <a:latin typeface="微软雅黑" panose="020B0503020204020204" charset="-122"/>
                  <a:ea typeface="微软雅黑" panose="020B0503020204020204" charset="-122"/>
                </a:endParaRPr>
              </a:p>
            </p:txBody>
          </p:sp>
          <p:sp>
            <p:nvSpPr>
              <p:cNvPr id="56"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sp>
          <p:nvSpPr>
            <p:cNvPr id="53" name="形状"/>
            <p:cNvSpPr/>
            <p:nvPr/>
          </p:nvSpPr>
          <p:spPr>
            <a:xfrm>
              <a:off x="0" y="307061"/>
              <a:ext cx="2350109" cy="1406997"/>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54" name="圆形"/>
            <p:cNvSpPr/>
            <p:nvPr/>
          </p:nvSpPr>
          <p:spPr>
            <a:xfrm rot="11617256">
              <a:off x="61769" y="1054614"/>
              <a:ext cx="119188" cy="119188"/>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grpSp>
      <p:sp>
        <p:nvSpPr>
          <p:cNvPr id="59" name="椭圆 87"/>
          <p:cNvSpPr/>
          <p:nvPr/>
        </p:nvSpPr>
        <p:spPr>
          <a:xfrm>
            <a:off x="5318410" y="4214664"/>
            <a:ext cx="5558924" cy="1023561"/>
          </a:xfrm>
          <a:prstGeom prst="ellipse">
            <a:avLst/>
          </a:prstGeom>
          <a:gradFill>
            <a:gsLst>
              <a:gs pos="100000">
                <a:srgbClr val="0864FC">
                  <a:alpha val="55000"/>
                </a:srgbClr>
              </a:gs>
              <a:gs pos="0">
                <a:srgbClr val="0864FC">
                  <a:lumMod val="27612"/>
                  <a:lumOff val="72388"/>
                  <a:alpha val="0"/>
                </a:srgbClr>
              </a:gs>
            </a:gsLst>
            <a:lin ang="5400000" scaled="0"/>
          </a:gradFill>
          <a:ln w="57150" cap="flat" cmpd="sng" algn="ctr">
            <a:gradFill>
              <a:gsLst>
                <a:gs pos="0">
                  <a:srgbClr val="4874CB">
                    <a:lumMod val="5000"/>
                    <a:lumOff val="95000"/>
                    <a:alpha val="0"/>
                  </a:srgbClr>
                </a:gs>
                <a:gs pos="46000">
                  <a:srgbClr val="0663FD">
                    <a:alpha val="0"/>
                  </a:srgbClr>
                </a:gs>
                <a:gs pos="84000">
                  <a:srgbClr val="0663FD">
                    <a:alpha val="15955"/>
                  </a:srgbClr>
                </a:gs>
                <a:gs pos="100000">
                  <a:srgbClr val="0663FD">
                    <a:alpha val="29000"/>
                  </a:srgbClr>
                </a:gs>
              </a:gsLst>
              <a:lin ang="5400000" scaled="1"/>
            </a:gradFill>
            <a:prstDash val="solid"/>
            <a:miter lim="800000"/>
          </a:ln>
          <a:effectLst/>
        </p:spPr>
        <p:txBody>
          <a:bodyPr rtlCol="0" anchor="ctr">
            <a:noAutofit/>
          </a:bodyPr>
          <a:lstStyle/>
          <a:p>
            <a:pPr algn="ctr"/>
            <a:endParaRPr kumimoji="1" lang="zh-CN" altLang="en-US">
              <a:latin typeface="微软雅黑" panose="020B0503020204020204" charset="-122"/>
              <a:ea typeface="微软雅黑" panose="020B0503020204020204" charset="-122"/>
            </a:endParaRPr>
          </a:p>
        </p:txBody>
      </p:sp>
      <p:sp>
        <p:nvSpPr>
          <p:cNvPr id="60" name="Object60"/>
          <p:cNvSpPr/>
          <p:nvPr/>
        </p:nvSpPr>
        <p:spPr>
          <a:xfrm>
            <a:off x="7601227" y="3276810"/>
            <a:ext cx="776451" cy="153888"/>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安全分析报告</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1" name="Object60"/>
          <p:cNvSpPr/>
          <p:nvPr/>
        </p:nvSpPr>
        <p:spPr>
          <a:xfrm>
            <a:off x="7181973" y="4359109"/>
            <a:ext cx="1856180" cy="307340"/>
          </a:xfrm>
          <a:prstGeom prst="rect">
            <a:avLst/>
          </a:prstGeom>
          <a:noFill/>
        </p:spPr>
        <p:txBody>
          <a:bodyPr wrap="square" lIns="0" tIns="0" rIns="0" bIns="0" rtlCol="0" anchor="t">
            <a:spAutoFit/>
          </a:bodyPr>
          <a:lstStyle/>
          <a:p>
            <a:pPr algn="ctr" defTabSz="731520"/>
            <a:r>
              <a:rPr lang="zh-CN" altLang="en-US" sz="2000" b="1" dirty="0">
                <a:latin typeface="微软雅黑" panose="020B0503020204020204" charset="-122"/>
                <a:ea typeface="微软雅黑" panose="020B0503020204020204" charset="-122"/>
                <a:cs typeface="OPPOSans H" pitchFamily="18" charset="-122"/>
              </a:rPr>
              <a:t>应用开发</a:t>
            </a:r>
            <a:endParaRPr lang="zh-CN" altLang="en-US" sz="2000" b="1" dirty="0">
              <a:latin typeface="微软雅黑" panose="020B0503020204020204" charset="-122"/>
              <a:ea typeface="微软雅黑" panose="020B0503020204020204" charset="-122"/>
              <a:cs typeface="OPPOSans H" pitchFamily="18" charset="-122"/>
            </a:endParaRPr>
          </a:p>
        </p:txBody>
      </p:sp>
      <p:sp>
        <p:nvSpPr>
          <p:cNvPr id="62" name="Object60"/>
          <p:cNvSpPr/>
          <p:nvPr/>
        </p:nvSpPr>
        <p:spPr>
          <a:xfrm>
            <a:off x="6304883" y="4747105"/>
            <a:ext cx="1779283" cy="246221"/>
          </a:xfrm>
          <a:prstGeom prst="rect">
            <a:avLst/>
          </a:prstGeom>
          <a:noFill/>
          <a:ln>
            <a:noFill/>
          </a:ln>
        </p:spPr>
        <p:txBody>
          <a:bodyPr wrap="square" lIns="0" tIns="0" rIns="0" bIns="0" rtlCol="0" anchor="t">
            <a:spAutoFit/>
          </a:bodyPr>
          <a:lstStyle/>
          <a:p>
            <a:pPr algn="ctr" defTabSz="731520"/>
            <a:r>
              <a:rPr lang="zh-CN" altLang="en-US" sz="1600" dirty="0">
                <a:latin typeface="微软雅黑" panose="020B0503020204020204" charset="-122"/>
                <a:ea typeface="微软雅黑" panose="020B0503020204020204" charset="-122"/>
                <a:cs typeface="OPPOSans M" pitchFamily="18" charset="-122"/>
              </a:rPr>
              <a:t>服务接口</a:t>
            </a:r>
            <a:endParaRPr lang="zh-CN" altLang="en-US" sz="1600" dirty="0">
              <a:latin typeface="微软雅黑" panose="020B0503020204020204" charset="-122"/>
              <a:ea typeface="微软雅黑" panose="020B0503020204020204" charset="-122"/>
              <a:cs typeface="OPPOSans M" pitchFamily="18" charset="-122"/>
            </a:endParaRPr>
          </a:p>
        </p:txBody>
      </p:sp>
      <p:sp>
        <p:nvSpPr>
          <p:cNvPr id="63" name="Object60"/>
          <p:cNvSpPr/>
          <p:nvPr/>
        </p:nvSpPr>
        <p:spPr>
          <a:xfrm>
            <a:off x="6791741" y="3391729"/>
            <a:ext cx="446672" cy="307777"/>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安全智能客服</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4" name="Object60"/>
          <p:cNvSpPr/>
          <p:nvPr/>
        </p:nvSpPr>
        <p:spPr>
          <a:xfrm>
            <a:off x="5877734" y="3115725"/>
            <a:ext cx="547978" cy="307777"/>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网络安全</a:t>
            </a:r>
            <a:endParaRPr lang="en-US" altLang="zh-CN" sz="1000" dirty="0">
              <a:latin typeface="FZLanTingHeiS-R-GB" panose="02000500000000000000" pitchFamily="2" charset="-122"/>
              <a:ea typeface="FZLanTingHeiS-R-GB" panose="02000500000000000000" pitchFamily="2" charset="-122"/>
              <a:cs typeface="OPPOSans L" pitchFamily="18" charset="-122"/>
            </a:endParaRPr>
          </a:p>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智能监控</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5" name="Object60"/>
          <p:cNvSpPr/>
          <p:nvPr/>
        </p:nvSpPr>
        <p:spPr>
          <a:xfrm>
            <a:off x="9124251" y="3302829"/>
            <a:ext cx="545154" cy="153888"/>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智能渗透</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6" name="Object60"/>
          <p:cNvSpPr/>
          <p:nvPr/>
        </p:nvSpPr>
        <p:spPr>
          <a:xfrm>
            <a:off x="9904061" y="3010844"/>
            <a:ext cx="613923" cy="307777"/>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自动化</a:t>
            </a:r>
            <a:endParaRPr lang="en-US" altLang="zh-CN" sz="1000" dirty="0">
              <a:latin typeface="FZLanTingHeiS-R-GB" panose="02000500000000000000" pitchFamily="2" charset="-122"/>
              <a:ea typeface="FZLanTingHeiS-R-GB" panose="02000500000000000000" pitchFamily="2" charset="-122"/>
              <a:cs typeface="OPPOSans L" pitchFamily="18" charset="-122"/>
            </a:endParaRPr>
          </a:p>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溯源反制</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7" name="Object60"/>
          <p:cNvSpPr/>
          <p:nvPr/>
        </p:nvSpPr>
        <p:spPr>
          <a:xfrm>
            <a:off x="8589859" y="2898951"/>
            <a:ext cx="460077" cy="307777"/>
          </a:xfrm>
          <a:prstGeom prst="rect">
            <a:avLst/>
          </a:prstGeom>
          <a:noFill/>
        </p:spPr>
        <p:txBody>
          <a:bodyPr wrap="square" lIns="0" tIns="0" rIns="0" bIns="0" rtlCol="0" anchor="t">
            <a:spAutoFit/>
          </a:bodyPr>
          <a:lstStyle/>
          <a:p>
            <a:pPr algn="ctr" defTabSz="731520"/>
            <a:r>
              <a:rPr lang="zh-CN" altLang="en-US" sz="1000" dirty="0">
                <a:latin typeface="FZLanTingHeiS-R-GB" panose="02000500000000000000" pitchFamily="2" charset="-122"/>
                <a:ea typeface="FZLanTingHeiS-R-GB" panose="02000500000000000000" pitchFamily="2" charset="-122"/>
                <a:cs typeface="OPPOSans L" pitchFamily="18" charset="-122"/>
              </a:rPr>
              <a:t>自动化处置</a:t>
            </a:r>
            <a:endParaRPr lang="zh-CN" altLang="en-US" sz="1000" dirty="0">
              <a:latin typeface="FZLanTingHeiS-R-GB" panose="02000500000000000000" pitchFamily="2" charset="-122"/>
              <a:ea typeface="FZLanTingHeiS-R-GB" panose="02000500000000000000" pitchFamily="2" charset="-122"/>
              <a:cs typeface="OPPOSans L" pitchFamily="18" charset="-122"/>
            </a:endParaRPr>
          </a:p>
        </p:txBody>
      </p:sp>
      <p:sp>
        <p:nvSpPr>
          <p:cNvPr id="68" name="三角形 18"/>
          <p:cNvSpPr/>
          <p:nvPr/>
        </p:nvSpPr>
        <p:spPr>
          <a:xfrm rot="19168949" flipH="1">
            <a:off x="9431345" y="5621701"/>
            <a:ext cx="83773" cy="1283432"/>
          </a:xfrm>
          <a:custGeom>
            <a:avLst/>
            <a:gdLst>
              <a:gd name="connsiteX0" fmla="*/ 0 w 41148"/>
              <a:gd name="connsiteY0" fmla="*/ 1446040 h 1446040"/>
              <a:gd name="connsiteX1" fmla="*/ 20574 w 41148"/>
              <a:gd name="connsiteY1" fmla="*/ 0 h 1446040"/>
              <a:gd name="connsiteX2" fmla="*/ 41148 w 41148"/>
              <a:gd name="connsiteY2" fmla="*/ 1446040 h 1446040"/>
              <a:gd name="connsiteX3" fmla="*/ 0 w 41148"/>
              <a:gd name="connsiteY3" fmla="*/ 1446040 h 1446040"/>
              <a:gd name="connsiteX0-1" fmla="*/ 0 w 45005"/>
              <a:gd name="connsiteY0-2" fmla="*/ 1446040 h 1446040"/>
              <a:gd name="connsiteX1-3" fmla="*/ 20574 w 45005"/>
              <a:gd name="connsiteY1-4" fmla="*/ 0 h 1446040"/>
              <a:gd name="connsiteX2-5" fmla="*/ 45005 w 45005"/>
              <a:gd name="connsiteY2-6" fmla="*/ 1268239 h 1446040"/>
              <a:gd name="connsiteX3-7" fmla="*/ 0 w 45005"/>
              <a:gd name="connsiteY3-8" fmla="*/ 1446040 h 1446040"/>
              <a:gd name="connsiteX0-9" fmla="*/ 0 w 32961"/>
              <a:gd name="connsiteY0-10" fmla="*/ 1292404 h 1292404"/>
              <a:gd name="connsiteX1-11" fmla="*/ 8530 w 32961"/>
              <a:gd name="connsiteY1-12" fmla="*/ 0 h 1292404"/>
              <a:gd name="connsiteX2-13" fmla="*/ 32961 w 32961"/>
              <a:gd name="connsiteY2-14" fmla="*/ 1268239 h 1292404"/>
              <a:gd name="connsiteX3-15" fmla="*/ 0 w 32961"/>
              <a:gd name="connsiteY3-16" fmla="*/ 1292404 h 1292404"/>
              <a:gd name="connsiteX0-17" fmla="*/ 0 w 34408"/>
              <a:gd name="connsiteY0-18" fmla="*/ 1292404 h 1292404"/>
              <a:gd name="connsiteX1-19" fmla="*/ 8530 w 34408"/>
              <a:gd name="connsiteY1-20" fmla="*/ 0 h 1292404"/>
              <a:gd name="connsiteX2-21" fmla="*/ 34408 w 34408"/>
              <a:gd name="connsiteY2-22" fmla="*/ 1290940 h 1292404"/>
              <a:gd name="connsiteX3-23" fmla="*/ 0 w 34408"/>
              <a:gd name="connsiteY3-24" fmla="*/ 1292404 h 1292404"/>
              <a:gd name="connsiteX0-25" fmla="*/ 4333 w 38741"/>
              <a:gd name="connsiteY0-26" fmla="*/ 1299824 h 1299824"/>
              <a:gd name="connsiteX1-27" fmla="*/ 538 w 38741"/>
              <a:gd name="connsiteY1-28" fmla="*/ 0 h 1299824"/>
              <a:gd name="connsiteX2-29" fmla="*/ 38741 w 38741"/>
              <a:gd name="connsiteY2-30" fmla="*/ 1298360 h 1299824"/>
              <a:gd name="connsiteX3-31" fmla="*/ 4333 w 38741"/>
              <a:gd name="connsiteY3-32" fmla="*/ 1299824 h 1299824"/>
              <a:gd name="connsiteX0-33" fmla="*/ 4333 w 73325"/>
              <a:gd name="connsiteY0-34" fmla="*/ 1299824 h 1299824"/>
              <a:gd name="connsiteX1-35" fmla="*/ 538 w 73325"/>
              <a:gd name="connsiteY1-36" fmla="*/ 0 h 1299824"/>
              <a:gd name="connsiteX2-37" fmla="*/ 73325 w 73325"/>
              <a:gd name="connsiteY2-38" fmla="*/ 1268804 h 1299824"/>
              <a:gd name="connsiteX3-39" fmla="*/ 4333 w 73325"/>
              <a:gd name="connsiteY3-40" fmla="*/ 1299824 h 1299824"/>
              <a:gd name="connsiteX0-41" fmla="*/ 43907 w 72906"/>
              <a:gd name="connsiteY0-42" fmla="*/ 1283599 h 1283599"/>
              <a:gd name="connsiteX1-43" fmla="*/ 119 w 72906"/>
              <a:gd name="connsiteY1-44" fmla="*/ 0 h 1283599"/>
              <a:gd name="connsiteX2-45" fmla="*/ 72906 w 72906"/>
              <a:gd name="connsiteY2-46" fmla="*/ 1268804 h 1283599"/>
              <a:gd name="connsiteX3-47" fmla="*/ 43907 w 72906"/>
              <a:gd name="connsiteY3-48" fmla="*/ 1283599 h 1283599"/>
              <a:gd name="connsiteX0-49" fmla="*/ 43907 w 83784"/>
              <a:gd name="connsiteY0-50" fmla="*/ 1283599 h 1283599"/>
              <a:gd name="connsiteX1-51" fmla="*/ 119 w 83784"/>
              <a:gd name="connsiteY1-52" fmla="*/ 0 h 1283599"/>
              <a:gd name="connsiteX2-53" fmla="*/ 83784 w 83784"/>
              <a:gd name="connsiteY2-54" fmla="*/ 1253524 h 1283599"/>
              <a:gd name="connsiteX3-55" fmla="*/ 43907 w 83784"/>
              <a:gd name="connsiteY3-56" fmla="*/ 1283599 h 1283599"/>
            </a:gdLst>
            <a:ahLst/>
            <a:cxnLst>
              <a:cxn ang="0">
                <a:pos x="connsiteX0-1" y="connsiteY0-2"/>
              </a:cxn>
              <a:cxn ang="0">
                <a:pos x="connsiteX1-3" y="connsiteY1-4"/>
              </a:cxn>
              <a:cxn ang="0">
                <a:pos x="connsiteX2-5" y="connsiteY2-6"/>
              </a:cxn>
              <a:cxn ang="0">
                <a:pos x="connsiteX3-7" y="connsiteY3-8"/>
              </a:cxn>
            </a:cxnLst>
            <a:rect l="l" t="t" r="r" b="b"/>
            <a:pathLst>
              <a:path w="83784" h="1283599">
                <a:moveTo>
                  <a:pt x="43907" y="1283599"/>
                </a:moveTo>
                <a:cubicBezTo>
                  <a:pt x="46750" y="852798"/>
                  <a:pt x="-2724" y="430801"/>
                  <a:pt x="119" y="0"/>
                </a:cubicBezTo>
                <a:lnTo>
                  <a:pt x="83784" y="1253524"/>
                </a:lnTo>
                <a:lnTo>
                  <a:pt x="43907" y="1283599"/>
                </a:lnTo>
                <a:close/>
              </a:path>
            </a:pathLst>
          </a:custGeom>
          <a:solidFill>
            <a:sysClr val="window" lastClr="FFFFFF">
              <a:alpha val="76010"/>
            </a:sysClr>
          </a:solidFill>
          <a:ln w="12700" cap="flat" cmpd="sng" algn="ctr">
            <a:noFill/>
            <a:prstDash val="solid"/>
            <a:miter lim="800000"/>
          </a:ln>
          <a:effectLst/>
        </p:spPr>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69" name="三角形 20"/>
          <p:cNvSpPr/>
          <p:nvPr/>
        </p:nvSpPr>
        <p:spPr>
          <a:xfrm rot="2431051">
            <a:off x="6736046" y="5571140"/>
            <a:ext cx="131815" cy="1306244"/>
          </a:xfrm>
          <a:custGeom>
            <a:avLst/>
            <a:gdLst>
              <a:gd name="connsiteX0" fmla="*/ 0 w 41148"/>
              <a:gd name="connsiteY0" fmla="*/ 1446040 h 1446040"/>
              <a:gd name="connsiteX1" fmla="*/ 20574 w 41148"/>
              <a:gd name="connsiteY1" fmla="*/ 0 h 1446040"/>
              <a:gd name="connsiteX2" fmla="*/ 41148 w 41148"/>
              <a:gd name="connsiteY2" fmla="*/ 1446040 h 1446040"/>
              <a:gd name="connsiteX3" fmla="*/ 0 w 41148"/>
              <a:gd name="connsiteY3" fmla="*/ 1446040 h 1446040"/>
              <a:gd name="connsiteX0-1" fmla="*/ 0 w 57598"/>
              <a:gd name="connsiteY0-2" fmla="*/ 1098626 h 1446040"/>
              <a:gd name="connsiteX1-3" fmla="*/ 37024 w 57598"/>
              <a:gd name="connsiteY1-4" fmla="*/ 0 h 1446040"/>
              <a:gd name="connsiteX2-5" fmla="*/ 57598 w 57598"/>
              <a:gd name="connsiteY2-6" fmla="*/ 1446040 h 1446040"/>
              <a:gd name="connsiteX3-7" fmla="*/ 0 w 57598"/>
              <a:gd name="connsiteY3-8" fmla="*/ 1098626 h 1446040"/>
              <a:gd name="connsiteX0-9" fmla="*/ 0 w 61124"/>
              <a:gd name="connsiteY0-10" fmla="*/ 1098626 h 1143877"/>
              <a:gd name="connsiteX1-11" fmla="*/ 37024 w 61124"/>
              <a:gd name="connsiteY1-12" fmla="*/ 0 h 1143877"/>
              <a:gd name="connsiteX2-13" fmla="*/ 61124 w 61124"/>
              <a:gd name="connsiteY2-14" fmla="*/ 1143877 h 1143877"/>
              <a:gd name="connsiteX3-15" fmla="*/ 0 w 61124"/>
              <a:gd name="connsiteY3-16" fmla="*/ 1098626 h 1143877"/>
              <a:gd name="connsiteX0-17" fmla="*/ 0 w 60204"/>
              <a:gd name="connsiteY0-18" fmla="*/ 1172628 h 1172628"/>
              <a:gd name="connsiteX1-19" fmla="*/ 36104 w 60204"/>
              <a:gd name="connsiteY1-20" fmla="*/ 0 h 1172628"/>
              <a:gd name="connsiteX2-21" fmla="*/ 60204 w 60204"/>
              <a:gd name="connsiteY2-22" fmla="*/ 1143877 h 1172628"/>
              <a:gd name="connsiteX3-23" fmla="*/ 0 w 60204"/>
              <a:gd name="connsiteY3-24" fmla="*/ 1172628 h 1172628"/>
              <a:gd name="connsiteX0-25" fmla="*/ 0 w 68979"/>
              <a:gd name="connsiteY0-26" fmla="*/ 1172628 h 1172628"/>
              <a:gd name="connsiteX1-27" fmla="*/ 36104 w 68979"/>
              <a:gd name="connsiteY1-28" fmla="*/ 0 h 1172628"/>
              <a:gd name="connsiteX2-29" fmla="*/ 68979 w 68979"/>
              <a:gd name="connsiteY2-30" fmla="*/ 1117682 h 1172628"/>
              <a:gd name="connsiteX3-31" fmla="*/ 0 w 68979"/>
              <a:gd name="connsiteY3-32" fmla="*/ 1172628 h 1172628"/>
              <a:gd name="connsiteX0-33" fmla="*/ 40388 w 109367"/>
              <a:gd name="connsiteY0-34" fmla="*/ 1225671 h 1225671"/>
              <a:gd name="connsiteX1-35" fmla="*/ 0 w 109367"/>
              <a:gd name="connsiteY1-36" fmla="*/ 0 h 1225671"/>
              <a:gd name="connsiteX2-37" fmla="*/ 109367 w 109367"/>
              <a:gd name="connsiteY2-38" fmla="*/ 1170725 h 1225671"/>
              <a:gd name="connsiteX3-39" fmla="*/ 40388 w 109367"/>
              <a:gd name="connsiteY3-40" fmla="*/ 1225671 h 1225671"/>
              <a:gd name="connsiteX0-41" fmla="*/ 125590 w 194569"/>
              <a:gd name="connsiteY0-42" fmla="*/ 1296198 h 1296198"/>
              <a:gd name="connsiteX1-43" fmla="*/ 0 w 194569"/>
              <a:gd name="connsiteY1-44" fmla="*/ 0 h 1296198"/>
              <a:gd name="connsiteX2-45" fmla="*/ 194569 w 194569"/>
              <a:gd name="connsiteY2-46" fmla="*/ 1241252 h 1296198"/>
              <a:gd name="connsiteX3-47" fmla="*/ 125590 w 194569"/>
              <a:gd name="connsiteY3-48" fmla="*/ 1296198 h 1296198"/>
              <a:gd name="connsiteX0-49" fmla="*/ 62853 w 131832"/>
              <a:gd name="connsiteY0-50" fmla="*/ 1324883 h 1324883"/>
              <a:gd name="connsiteX1-51" fmla="*/ 0 w 131832"/>
              <a:gd name="connsiteY1-52" fmla="*/ 0 h 1324883"/>
              <a:gd name="connsiteX2-53" fmla="*/ 131832 w 131832"/>
              <a:gd name="connsiteY2-54" fmla="*/ 1269937 h 1324883"/>
              <a:gd name="connsiteX3-55" fmla="*/ 62853 w 131832"/>
              <a:gd name="connsiteY3-56" fmla="*/ 1324883 h 1324883"/>
              <a:gd name="connsiteX0-57" fmla="*/ 84464 w 131832"/>
              <a:gd name="connsiteY0-58" fmla="*/ 1306414 h 1306414"/>
              <a:gd name="connsiteX1-59" fmla="*/ 0 w 131832"/>
              <a:gd name="connsiteY1-60" fmla="*/ 0 h 1306414"/>
              <a:gd name="connsiteX2-61" fmla="*/ 131832 w 131832"/>
              <a:gd name="connsiteY2-62" fmla="*/ 1269937 h 1306414"/>
              <a:gd name="connsiteX3-63" fmla="*/ 84464 w 131832"/>
              <a:gd name="connsiteY3-64" fmla="*/ 1306414 h 1306414"/>
            </a:gdLst>
            <a:ahLst/>
            <a:cxnLst>
              <a:cxn ang="0">
                <a:pos x="connsiteX0-1" y="connsiteY0-2"/>
              </a:cxn>
              <a:cxn ang="0">
                <a:pos x="connsiteX1-3" y="connsiteY1-4"/>
              </a:cxn>
              <a:cxn ang="0">
                <a:pos x="connsiteX2-5" y="connsiteY2-6"/>
              </a:cxn>
              <a:cxn ang="0">
                <a:pos x="connsiteX3-7" y="connsiteY3-8"/>
              </a:cxn>
            </a:cxnLst>
            <a:rect l="l" t="t" r="r" b="b"/>
            <a:pathLst>
              <a:path w="131832" h="1306414">
                <a:moveTo>
                  <a:pt x="84464" y="1306414"/>
                </a:moveTo>
                <a:lnTo>
                  <a:pt x="0" y="0"/>
                </a:lnTo>
                <a:lnTo>
                  <a:pt x="131832" y="1269937"/>
                </a:lnTo>
                <a:lnTo>
                  <a:pt x="84464" y="1306414"/>
                </a:lnTo>
                <a:close/>
              </a:path>
            </a:pathLst>
          </a:custGeom>
          <a:solidFill>
            <a:sysClr val="window" lastClr="FFFFFF">
              <a:alpha val="76010"/>
            </a:sysClr>
          </a:solidFill>
          <a:ln w="12700" cap="flat" cmpd="sng" algn="ctr">
            <a:noFill/>
            <a:prstDash val="solid"/>
            <a:miter lim="800000"/>
          </a:ln>
          <a:effectLst/>
        </p:spPr>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70" name="椭圆 100"/>
          <p:cNvSpPr/>
          <p:nvPr/>
        </p:nvSpPr>
        <p:spPr>
          <a:xfrm>
            <a:off x="6792106" y="3991460"/>
            <a:ext cx="2569721" cy="340651"/>
          </a:xfrm>
          <a:prstGeom prst="ellipse">
            <a:avLst/>
          </a:prstGeom>
          <a:gradFill>
            <a:gsLst>
              <a:gs pos="100000">
                <a:srgbClr val="0663FD">
                  <a:alpha val="30574"/>
                </a:srgbClr>
              </a:gs>
              <a:gs pos="0">
                <a:srgbClr val="0663FD">
                  <a:alpha val="0"/>
                </a:srgbClr>
              </a:gs>
            </a:gsLst>
            <a:lin ang="5400000" scaled="0"/>
          </a:gradFill>
          <a:ln w="41275" cap="flat" cmpd="sng" algn="ctr">
            <a:noFill/>
            <a:prstDash val="solid"/>
            <a:miter lim="800000"/>
          </a:ln>
          <a:effectLst/>
        </p:spPr>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71" name="三角形 27"/>
          <p:cNvSpPr/>
          <p:nvPr/>
        </p:nvSpPr>
        <p:spPr>
          <a:xfrm rot="19448423" flipH="1">
            <a:off x="8986848" y="4688557"/>
            <a:ext cx="32958" cy="545448"/>
          </a:xfrm>
          <a:custGeom>
            <a:avLst/>
            <a:gdLst>
              <a:gd name="connsiteX0" fmla="*/ 0 w 41148"/>
              <a:gd name="connsiteY0" fmla="*/ 522924 h 522924"/>
              <a:gd name="connsiteX1" fmla="*/ 20574 w 41148"/>
              <a:gd name="connsiteY1" fmla="*/ 0 h 522924"/>
              <a:gd name="connsiteX2" fmla="*/ 41148 w 41148"/>
              <a:gd name="connsiteY2" fmla="*/ 522924 h 522924"/>
              <a:gd name="connsiteX3" fmla="*/ 0 w 41148"/>
              <a:gd name="connsiteY3" fmla="*/ 522924 h 522924"/>
              <a:gd name="connsiteX0-1" fmla="*/ 0 w 32962"/>
              <a:gd name="connsiteY0-2" fmla="*/ 545519 h 545519"/>
              <a:gd name="connsiteX1-3" fmla="*/ 12388 w 32962"/>
              <a:gd name="connsiteY1-4" fmla="*/ 0 h 545519"/>
              <a:gd name="connsiteX2-5" fmla="*/ 32962 w 32962"/>
              <a:gd name="connsiteY2-6" fmla="*/ 522924 h 545519"/>
              <a:gd name="connsiteX3-7" fmla="*/ 0 w 32962"/>
              <a:gd name="connsiteY3-8" fmla="*/ 545519 h 545519"/>
            </a:gdLst>
            <a:ahLst/>
            <a:cxnLst>
              <a:cxn ang="0">
                <a:pos x="connsiteX0-1" y="connsiteY0-2"/>
              </a:cxn>
              <a:cxn ang="0">
                <a:pos x="connsiteX1-3" y="connsiteY1-4"/>
              </a:cxn>
              <a:cxn ang="0">
                <a:pos x="connsiteX2-5" y="connsiteY2-6"/>
              </a:cxn>
              <a:cxn ang="0">
                <a:pos x="connsiteX3-7" y="connsiteY3-8"/>
              </a:cxn>
            </a:cxnLst>
            <a:rect l="l" t="t" r="r" b="b"/>
            <a:pathLst>
              <a:path w="32962" h="545519">
                <a:moveTo>
                  <a:pt x="0" y="545519"/>
                </a:moveTo>
                <a:lnTo>
                  <a:pt x="12388" y="0"/>
                </a:lnTo>
                <a:lnTo>
                  <a:pt x="32962" y="522924"/>
                </a:lnTo>
                <a:lnTo>
                  <a:pt x="0" y="545519"/>
                </a:lnTo>
                <a:close/>
              </a:path>
            </a:pathLst>
          </a:custGeom>
          <a:solidFill>
            <a:sysClr val="window" lastClr="FFFFFF">
              <a:alpha val="54000"/>
            </a:sysClr>
          </a:solidFill>
          <a:ln w="12700" cap="flat" cmpd="sng" algn="ctr">
            <a:noFill/>
            <a:prstDash val="solid"/>
            <a:miter lim="800000"/>
          </a:ln>
          <a:effectLst/>
        </p:spPr>
        <p:txBody>
          <a:bodyPr rtlCol="0" anchor="ctr"/>
          <a:lstStyle/>
          <a:p>
            <a:pPr algn="ctr"/>
            <a:endParaRPr kumimoji="1" lang="zh-CN" altLang="en-US">
              <a:latin typeface="微软雅黑" panose="020B0503020204020204" charset="-122"/>
              <a:ea typeface="微软雅黑" panose="020B0503020204020204" charset="-122"/>
            </a:endParaRPr>
          </a:p>
        </p:txBody>
      </p:sp>
      <p:grpSp>
        <p:nvGrpSpPr>
          <p:cNvPr id="72" name="成组"/>
          <p:cNvGrpSpPr/>
          <p:nvPr/>
        </p:nvGrpSpPr>
        <p:grpSpPr>
          <a:xfrm>
            <a:off x="7612011" y="2727803"/>
            <a:ext cx="462271" cy="461270"/>
            <a:chOff x="0" y="0"/>
            <a:chExt cx="1752616" cy="1748819"/>
          </a:xfrm>
        </p:grpSpPr>
        <p:sp>
          <p:nvSpPr>
            <p:cNvPr id="73" name="圆形"/>
            <p:cNvSpPr/>
            <p:nvPr/>
          </p:nvSpPr>
          <p:spPr>
            <a:xfrm flipH="1">
              <a:off x="6460" y="518"/>
              <a:ext cx="1746156" cy="1746154"/>
            </a:xfrm>
            <a:prstGeom prst="ellipse">
              <a:avLst/>
            </a:prstGeom>
            <a:gradFill flip="none" rotWithShape="1">
              <a:gsLst>
                <a:gs pos="60522">
                  <a:srgbClr val="1A41AB">
                    <a:alpha val="0"/>
                  </a:srgbClr>
                </a:gs>
                <a:gs pos="69547">
                  <a:srgbClr val="1A41AB">
                    <a:alpha val="50000"/>
                  </a:srgbClr>
                </a:gs>
                <a:gs pos="78867">
                  <a:srgbClr val="1A41AB"/>
                </a:gs>
              </a:gsLst>
              <a:path path="circle">
                <a:fillToRect l="50000" t="50000" r="50000" b="50000"/>
              </a:path>
              <a:tileRect/>
            </a:gradFill>
            <a:ln w="3175" cap="flat">
              <a:noFill/>
              <a:miter lim="400000"/>
            </a:ln>
            <a:effectLst/>
          </p:spPr>
          <p:txBody>
            <a:bodyPr wrap="square" lIns="49046" tIns="49046" rIns="49046" bIns="49046" numCol="1" anchor="ctr">
              <a:noAutofit/>
            </a:bodyPr>
            <a:lstStyle/>
            <a:p>
              <a:pPr algn="ctr" defTabSz="563880">
                <a:defRPr sz="40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sp>
          <p:nvSpPr>
            <p:cNvPr id="74" name="形状"/>
            <p:cNvSpPr/>
            <p:nvPr/>
          </p:nvSpPr>
          <p:spPr>
            <a:xfrm>
              <a:off x="0" y="0"/>
              <a:ext cx="1748744" cy="174881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15"/>
                  </a:moveTo>
                  <a:cubicBezTo>
                    <a:pt x="12305" y="215"/>
                    <a:pt x="14771" y="1200"/>
                    <a:pt x="16652" y="3168"/>
                  </a:cubicBezTo>
                  <a:cubicBezTo>
                    <a:pt x="20414" y="7106"/>
                    <a:pt x="20414" y="13490"/>
                    <a:pt x="16652" y="17427"/>
                  </a:cubicBezTo>
                  <a:cubicBezTo>
                    <a:pt x="12889" y="21365"/>
                    <a:pt x="6789" y="21365"/>
                    <a:pt x="3026" y="17427"/>
                  </a:cubicBezTo>
                  <a:cubicBezTo>
                    <a:pt x="-736" y="13490"/>
                    <a:pt x="-736" y="7106"/>
                    <a:pt x="3026" y="3168"/>
                  </a:cubicBezTo>
                  <a:cubicBezTo>
                    <a:pt x="4907" y="1200"/>
                    <a:pt x="7373" y="215"/>
                    <a:pt x="9839" y="215"/>
                  </a:cubicBezTo>
                  <a:close/>
                </a:path>
              </a:pathLst>
            </a:custGeom>
            <a:gradFill flip="none" rotWithShape="1">
              <a:gsLst>
                <a:gs pos="39441">
                  <a:srgbClr val="007ECA">
                    <a:alpha val="0"/>
                  </a:srgbClr>
                </a:gs>
                <a:gs pos="68000">
                  <a:srgbClr val="51BEDB">
                    <a:alpha val="50000"/>
                  </a:srgbClr>
                </a:gs>
                <a:gs pos="100000">
                  <a:srgbClr val="A2FEED"/>
                </a:gs>
              </a:gsLst>
              <a:lin ang="18900000" scaled="1"/>
              <a:tileRect/>
            </a:gradFill>
            <a:ln w="3175" cap="flat">
              <a:noFill/>
              <a:miter lim="400000"/>
            </a:ln>
            <a:effectLst/>
          </p:spPr>
          <p:txBody>
            <a:bodyPr wrap="square" lIns="49046" tIns="49046" rIns="49046" bIns="49046" numCol="1" anchor="ctr">
              <a:noAutofit/>
            </a:bodyPr>
            <a:lstStyle/>
            <a:p>
              <a:pPr algn="ctr" defTabSz="563880">
                <a:defRPr sz="4000">
                  <a:solidFill>
                    <a:srgbClr val="79FFFF"/>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grpSp>
      <p:grpSp>
        <p:nvGrpSpPr>
          <p:cNvPr id="75" name="成组"/>
          <p:cNvGrpSpPr/>
          <p:nvPr/>
        </p:nvGrpSpPr>
        <p:grpSpPr>
          <a:xfrm>
            <a:off x="7610854" y="2726895"/>
            <a:ext cx="463280" cy="463086"/>
            <a:chOff x="-137" y="-1"/>
            <a:chExt cx="1756439" cy="1755706"/>
          </a:xfrm>
        </p:grpSpPr>
        <p:sp>
          <p:nvSpPr>
            <p:cNvPr id="76" name="形状"/>
            <p:cNvSpPr/>
            <p:nvPr/>
          </p:nvSpPr>
          <p:spPr>
            <a:xfrm rot="10800000">
              <a:off x="602" y="-1"/>
              <a:ext cx="1755700" cy="175570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80"/>
                  </a:moveTo>
                  <a:cubicBezTo>
                    <a:pt x="12338" y="80"/>
                    <a:pt x="14837" y="1077"/>
                    <a:pt x="16743" y="3072"/>
                  </a:cubicBezTo>
                  <a:cubicBezTo>
                    <a:pt x="20556" y="7062"/>
                    <a:pt x="20556" y="13532"/>
                    <a:pt x="16743" y="17523"/>
                  </a:cubicBezTo>
                  <a:cubicBezTo>
                    <a:pt x="12930" y="21513"/>
                    <a:pt x="6748" y="21513"/>
                    <a:pt x="2935" y="17523"/>
                  </a:cubicBezTo>
                  <a:cubicBezTo>
                    <a:pt x="-878" y="13532"/>
                    <a:pt x="-878" y="7062"/>
                    <a:pt x="2935" y="3072"/>
                  </a:cubicBezTo>
                  <a:cubicBezTo>
                    <a:pt x="4841" y="1077"/>
                    <a:pt x="7340" y="80"/>
                    <a:pt x="9839" y="80"/>
                  </a:cubicBezTo>
                  <a:close/>
                </a:path>
              </a:pathLst>
            </a:custGeom>
            <a:gradFill flip="none" rotWithShape="1">
              <a:gsLst>
                <a:gs pos="0">
                  <a:srgbClr val="2149CA">
                    <a:alpha val="0"/>
                  </a:srgbClr>
                </a:gs>
                <a:gs pos="81434">
                  <a:srgbClr val="4954E6"/>
                </a:gs>
              </a:gsLst>
              <a:path path="shape">
                <a:fillToRect l="16689" t="9599" r="83310" b="90400"/>
              </a:path>
            </a:gradFill>
            <a:ln w="3175" cap="flat">
              <a:noFill/>
              <a:miter lim="400000"/>
            </a:ln>
            <a:effectLst/>
          </p:spPr>
          <p:txBody>
            <a:bodyPr wrap="square" lIns="49046" tIns="49046" rIns="49046" bIns="49046" numCol="1" anchor="ctr">
              <a:noAutofit/>
            </a:bodyPr>
            <a:lstStyle/>
            <a:p>
              <a:pPr algn="ctr" defTabSz="563880">
                <a:defRPr sz="4000">
                  <a:solidFill>
                    <a:srgbClr val="3C59AD"/>
                  </a:solidFill>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030">
                <a:latin typeface="微软雅黑" panose="020B0503020204020204" charset="-122"/>
                <a:ea typeface="微软雅黑" panose="020B0503020204020204" charset="-122"/>
              </a:endParaRPr>
            </a:p>
          </p:txBody>
        </p:sp>
        <p:pic>
          <p:nvPicPr>
            <p:cNvPr id="77" name="605472758.jpg"/>
            <p:cNvPicPr>
              <a:picLocks noChangeAspect="1"/>
            </p:cNvPicPr>
            <p:nvPr/>
          </p:nvPicPr>
          <p:blipFill rotWithShape="1">
            <a:blip r:embed="rId7" cstate="email"/>
            <a:srcRect/>
            <a:stretch>
              <a:fillRect/>
            </a:stretch>
          </p:blipFill>
          <p:spPr>
            <a:xfrm>
              <a:off x="-137" y="9356"/>
              <a:ext cx="1735413" cy="1735355"/>
            </a:xfrm>
            <a:custGeom>
              <a:avLst/>
              <a:gdLst/>
              <a:ahLst/>
              <a:cxnLst>
                <a:cxn ang="0">
                  <a:pos x="wd2" y="hd2"/>
                </a:cxn>
                <a:cxn ang="5400000">
                  <a:pos x="wd2" y="hd2"/>
                </a:cxn>
                <a:cxn ang="10800000">
                  <a:pos x="wd2" y="hd2"/>
                </a:cxn>
                <a:cxn ang="16200000">
                  <a:pos x="wd2" y="hd2"/>
                </a:cxn>
              </a:cxnLst>
              <a:rect l="0" t="0" r="r" b="b"/>
              <a:pathLst>
                <a:path w="19679" h="21600" extrusionOk="0">
                  <a:moveTo>
                    <a:pt x="9839" y="21600"/>
                  </a:moveTo>
                  <a:cubicBezTo>
                    <a:pt x="7321" y="21600"/>
                    <a:pt x="4803" y="20547"/>
                    <a:pt x="2881" y="18439"/>
                  </a:cubicBezTo>
                  <a:cubicBezTo>
                    <a:pt x="-961" y="14222"/>
                    <a:pt x="-961" y="7383"/>
                    <a:pt x="2881" y="3166"/>
                  </a:cubicBezTo>
                  <a:cubicBezTo>
                    <a:pt x="4803" y="1058"/>
                    <a:pt x="7321" y="0"/>
                    <a:pt x="9839" y="0"/>
                  </a:cubicBezTo>
                  <a:cubicBezTo>
                    <a:pt x="12357" y="0"/>
                    <a:pt x="14875" y="1058"/>
                    <a:pt x="16797" y="3166"/>
                  </a:cubicBezTo>
                  <a:cubicBezTo>
                    <a:pt x="20639" y="7383"/>
                    <a:pt x="20639" y="14222"/>
                    <a:pt x="16797" y="18439"/>
                  </a:cubicBezTo>
                  <a:cubicBezTo>
                    <a:pt x="14875" y="20547"/>
                    <a:pt x="12357" y="21600"/>
                    <a:pt x="9839" y="21600"/>
                  </a:cubicBezTo>
                  <a:close/>
                </a:path>
              </a:pathLst>
            </a:custGeom>
            <a:ln w="3175" cap="flat">
              <a:noFill/>
              <a:miter lim="400000"/>
              <a:headEnd/>
              <a:tailEnd/>
            </a:ln>
            <a:effectLst/>
          </p:spPr>
        </p:pic>
      </p:grpSp>
      <p:sp>
        <p:nvSpPr>
          <p:cNvPr id="78" name="形状"/>
          <p:cNvSpPr/>
          <p:nvPr/>
        </p:nvSpPr>
        <p:spPr>
          <a:xfrm>
            <a:off x="7604334" y="2786710"/>
            <a:ext cx="619866" cy="371110"/>
          </a:xfrm>
          <a:custGeom>
            <a:avLst/>
            <a:gdLst/>
            <a:ahLst/>
            <a:cxnLst>
              <a:cxn ang="0">
                <a:pos x="wd2" y="hd2"/>
              </a:cxn>
              <a:cxn ang="5400000">
                <a:pos x="wd2" y="hd2"/>
              </a:cxn>
              <a:cxn ang="10800000">
                <a:pos x="wd2" y="hd2"/>
              </a:cxn>
              <a:cxn ang="16200000">
                <a:pos x="wd2" y="hd2"/>
              </a:cxn>
            </a:cxnLst>
            <a:rect l="0" t="0" r="r" b="b"/>
            <a:pathLst>
              <a:path w="19001" h="21319" extrusionOk="0">
                <a:moveTo>
                  <a:pt x="14475" y="1"/>
                </a:moveTo>
                <a:cubicBezTo>
                  <a:pt x="10196" y="70"/>
                  <a:pt x="4555" y="4552"/>
                  <a:pt x="1674" y="10251"/>
                </a:cubicBezTo>
                <a:cubicBezTo>
                  <a:pt x="-1300" y="16133"/>
                  <a:pt x="-207" y="21086"/>
                  <a:pt x="4115" y="21312"/>
                </a:cubicBezTo>
                <a:cubicBezTo>
                  <a:pt x="8438" y="21538"/>
                  <a:pt x="14352" y="16953"/>
                  <a:pt x="17326" y="11070"/>
                </a:cubicBezTo>
                <a:cubicBezTo>
                  <a:pt x="20300" y="5187"/>
                  <a:pt x="19207" y="235"/>
                  <a:pt x="14885" y="9"/>
                </a:cubicBezTo>
                <a:cubicBezTo>
                  <a:pt x="14749" y="2"/>
                  <a:pt x="14613" y="-1"/>
                  <a:pt x="14475" y="1"/>
                </a:cubicBezTo>
                <a:close/>
                <a:moveTo>
                  <a:pt x="14873" y="69"/>
                </a:moveTo>
                <a:cubicBezTo>
                  <a:pt x="19141" y="199"/>
                  <a:pt x="20192" y="4960"/>
                  <a:pt x="17220" y="10703"/>
                </a:cubicBezTo>
                <a:cubicBezTo>
                  <a:pt x="14249" y="16445"/>
                  <a:pt x="8381" y="20995"/>
                  <a:pt x="4113" y="20864"/>
                </a:cubicBezTo>
                <a:cubicBezTo>
                  <a:pt x="-155" y="20734"/>
                  <a:pt x="-1206" y="15972"/>
                  <a:pt x="1766" y="10230"/>
                </a:cubicBezTo>
                <a:cubicBezTo>
                  <a:pt x="4737" y="4487"/>
                  <a:pt x="10605" y="-62"/>
                  <a:pt x="14873" y="69"/>
                </a:cubicBezTo>
                <a:close/>
              </a:path>
            </a:pathLst>
          </a:custGeom>
          <a:gradFill flip="none" rotWithShape="1">
            <a:gsLst>
              <a:gs pos="0">
                <a:srgbClr val="6281F7"/>
              </a:gs>
              <a:gs pos="27138">
                <a:srgbClr val="3F63FB">
                  <a:alpha val="50000"/>
                </a:srgbClr>
              </a:gs>
              <a:gs pos="84649">
                <a:srgbClr val="1D46FF">
                  <a:alpha val="0"/>
                </a:srgbClr>
              </a:gs>
            </a:gsLst>
            <a:lin ang="162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dirty="0">
              <a:latin typeface="微软雅黑" panose="020B0503020204020204" charset="-122"/>
              <a:ea typeface="微软雅黑" panose="020B0503020204020204" charset="-122"/>
            </a:endParaRPr>
          </a:p>
        </p:txBody>
      </p:sp>
      <p:sp>
        <p:nvSpPr>
          <p:cNvPr id="79" name="圆形"/>
          <p:cNvSpPr/>
          <p:nvPr/>
        </p:nvSpPr>
        <p:spPr>
          <a:xfrm rot="11617256">
            <a:off x="7835891" y="2983885"/>
            <a:ext cx="31437" cy="31437"/>
          </a:xfrm>
          <a:prstGeom prst="ellipse">
            <a:avLst/>
          </a:prstGeom>
          <a:gradFill flip="none" rotWithShape="1">
            <a:gsLst>
              <a:gs pos="0">
                <a:srgbClr val="1027FF">
                  <a:alpha val="0"/>
                </a:srgbClr>
              </a:gs>
              <a:gs pos="55727">
                <a:srgbClr val="8793FF">
                  <a:alpha val="50000"/>
                </a:srgbClr>
              </a:gs>
              <a:gs pos="100000">
                <a:srgbClr val="FFFFFF"/>
              </a:gs>
            </a:gsLst>
            <a:lin ang="5400000" scaled="1"/>
            <a:tileRect/>
          </a:gradFill>
          <a:ln w="3175" cap="flat">
            <a:noFill/>
            <a:miter lim="400000"/>
          </a:ln>
          <a:effectLst>
            <a:outerShdw blurRad="355600" dist="38100" dir="268390" rotWithShape="0">
              <a:srgbClr val="060034">
                <a:alpha val="79591"/>
              </a:srgbClr>
            </a:outerShdw>
          </a:effectLst>
        </p:spPr>
        <p:txBody>
          <a:bodyPr wrap="square" lIns="41336" tIns="41336" rIns="41336" bIns="41336" numCol="1" anchor="ctr">
            <a:noAutofit/>
          </a:bodyPr>
          <a:lstStyle/>
          <a:p>
            <a:pPr algn="ctr" defTabSz="671830">
              <a:defRPr sz="4800">
                <a:latin typeface="FZLanTingHeiS-DB-GB" panose="02000000000000000000" charset="-122"/>
                <a:ea typeface="FZLanTingHeiS-DB-GB" panose="02000000000000000000" charset="-122"/>
                <a:cs typeface="FZLanTingHeiS-DB-GB" panose="02000000000000000000" charset="-122"/>
                <a:sym typeface="FZLanTingHeiS-DB-GB" panose="02000000000000000000" charset="-122"/>
              </a:defRPr>
            </a:pPr>
            <a:endParaRPr sz="2440">
              <a:latin typeface="微软雅黑" panose="020B0503020204020204" charset="-122"/>
              <a:ea typeface="微软雅黑" panose="020B0503020204020204" charset="-122"/>
            </a:endParaRPr>
          </a:p>
        </p:txBody>
      </p:sp>
      <p:sp>
        <p:nvSpPr>
          <p:cNvPr id="80" name="三角形 28"/>
          <p:cNvSpPr/>
          <p:nvPr/>
        </p:nvSpPr>
        <p:spPr>
          <a:xfrm rot="2151577" flipH="1">
            <a:off x="7261693" y="4734927"/>
            <a:ext cx="37305" cy="511319"/>
          </a:xfrm>
          <a:custGeom>
            <a:avLst/>
            <a:gdLst>
              <a:gd name="connsiteX0" fmla="*/ 0 w 41148"/>
              <a:gd name="connsiteY0" fmla="*/ 496817 h 496817"/>
              <a:gd name="connsiteX1" fmla="*/ 20574 w 41148"/>
              <a:gd name="connsiteY1" fmla="*/ 0 h 496817"/>
              <a:gd name="connsiteX2" fmla="*/ 41148 w 41148"/>
              <a:gd name="connsiteY2" fmla="*/ 496817 h 496817"/>
              <a:gd name="connsiteX3" fmla="*/ 0 w 41148"/>
              <a:gd name="connsiteY3" fmla="*/ 496817 h 496817"/>
              <a:gd name="connsiteX0-1" fmla="*/ 0 w 44145"/>
              <a:gd name="connsiteY0-2" fmla="*/ 453374 h 496817"/>
              <a:gd name="connsiteX1-3" fmla="*/ 23571 w 44145"/>
              <a:gd name="connsiteY1-4" fmla="*/ 0 h 496817"/>
              <a:gd name="connsiteX2-5" fmla="*/ 44145 w 44145"/>
              <a:gd name="connsiteY2-6" fmla="*/ 496817 h 496817"/>
              <a:gd name="connsiteX3-7" fmla="*/ 0 w 44145"/>
              <a:gd name="connsiteY3-8" fmla="*/ 453374 h 496817"/>
              <a:gd name="connsiteX0-9" fmla="*/ 0 w 39695"/>
              <a:gd name="connsiteY0-10" fmla="*/ 481029 h 496817"/>
              <a:gd name="connsiteX1-11" fmla="*/ 19121 w 39695"/>
              <a:gd name="connsiteY1-12" fmla="*/ 0 h 496817"/>
              <a:gd name="connsiteX2-13" fmla="*/ 39695 w 39695"/>
              <a:gd name="connsiteY2-14" fmla="*/ 496817 h 496817"/>
              <a:gd name="connsiteX3-15" fmla="*/ 0 w 39695"/>
              <a:gd name="connsiteY3-16" fmla="*/ 481029 h 496817"/>
              <a:gd name="connsiteX0-17" fmla="*/ 0 w 37310"/>
              <a:gd name="connsiteY0-18" fmla="*/ 481029 h 511386"/>
              <a:gd name="connsiteX1-19" fmla="*/ 19121 w 37310"/>
              <a:gd name="connsiteY1-20" fmla="*/ 0 h 511386"/>
              <a:gd name="connsiteX2-21" fmla="*/ 37310 w 37310"/>
              <a:gd name="connsiteY2-22" fmla="*/ 511386 h 511386"/>
              <a:gd name="connsiteX3-23" fmla="*/ 0 w 37310"/>
              <a:gd name="connsiteY3-24" fmla="*/ 481029 h 511386"/>
            </a:gdLst>
            <a:ahLst/>
            <a:cxnLst>
              <a:cxn ang="0">
                <a:pos x="connsiteX0-1" y="connsiteY0-2"/>
              </a:cxn>
              <a:cxn ang="0">
                <a:pos x="connsiteX1-3" y="connsiteY1-4"/>
              </a:cxn>
              <a:cxn ang="0">
                <a:pos x="connsiteX2-5" y="connsiteY2-6"/>
              </a:cxn>
              <a:cxn ang="0">
                <a:pos x="connsiteX3-7" y="connsiteY3-8"/>
              </a:cxn>
            </a:cxnLst>
            <a:rect l="l" t="t" r="r" b="b"/>
            <a:pathLst>
              <a:path w="37310" h="511386">
                <a:moveTo>
                  <a:pt x="0" y="481029"/>
                </a:moveTo>
                <a:lnTo>
                  <a:pt x="19121" y="0"/>
                </a:lnTo>
                <a:lnTo>
                  <a:pt x="37310" y="511386"/>
                </a:lnTo>
                <a:lnTo>
                  <a:pt x="0" y="481029"/>
                </a:lnTo>
                <a:close/>
              </a:path>
            </a:pathLst>
          </a:custGeom>
          <a:solidFill>
            <a:sysClr val="window" lastClr="FFFFFF">
              <a:alpha val="54000"/>
            </a:sysClr>
          </a:solidFill>
          <a:ln w="12700" cap="flat" cmpd="sng" algn="ctr">
            <a:noFill/>
            <a:prstDash val="solid"/>
            <a:miter lim="800000"/>
          </a:ln>
          <a:effectLst/>
        </p:spPr>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81" name="Object60"/>
          <p:cNvSpPr/>
          <p:nvPr/>
        </p:nvSpPr>
        <p:spPr>
          <a:xfrm>
            <a:off x="9574871" y="4410382"/>
            <a:ext cx="1621674" cy="246221"/>
          </a:xfrm>
          <a:prstGeom prst="rect">
            <a:avLst/>
          </a:prstGeom>
          <a:noFill/>
          <a:ln>
            <a:noFill/>
          </a:ln>
        </p:spPr>
        <p:txBody>
          <a:bodyPr wrap="square" lIns="0" tIns="0" rIns="0" bIns="0" rtlCol="0" anchor="t">
            <a:spAutoFit/>
          </a:bodyPr>
          <a:lstStyle/>
          <a:p>
            <a:pPr algn="ctr" defTabSz="731520"/>
            <a:r>
              <a:rPr lang="zh-CN" altLang="en-US" sz="1600" dirty="0">
                <a:latin typeface="微软雅黑" panose="020B0503020204020204" charset="-122"/>
                <a:ea typeface="微软雅黑" panose="020B0503020204020204" charset="-122"/>
                <a:cs typeface="OPPOSans M" pitchFamily="18" charset="-122"/>
              </a:rPr>
              <a:t>参数调优</a:t>
            </a:r>
            <a:endParaRPr lang="zh-CN" altLang="en-US" sz="1600" dirty="0">
              <a:latin typeface="微软雅黑" panose="020B0503020204020204" charset="-122"/>
              <a:ea typeface="微软雅黑" panose="020B0503020204020204" charset="-122"/>
              <a:cs typeface="OPPOSans M" pitchFamily="18" charset="-122"/>
            </a:endParaRPr>
          </a:p>
        </p:txBody>
      </p:sp>
      <p:pic>
        <p:nvPicPr>
          <p:cNvPr id="82" name="图片 119"/>
          <p:cNvPicPr>
            <a:picLocks noChangeAspect="1"/>
          </p:cNvPicPr>
          <p:nvPr/>
        </p:nvPicPr>
        <p:blipFill>
          <a:blip r:embed="rId8">
            <a:alphaModFix amt="45000"/>
          </a:blip>
          <a:stretch>
            <a:fillRect/>
          </a:stretch>
        </p:blipFill>
        <p:spPr>
          <a:xfrm>
            <a:off x="5016913" y="4098976"/>
            <a:ext cx="1828562" cy="953165"/>
          </a:xfrm>
          <a:prstGeom prst="rect">
            <a:avLst/>
          </a:prstGeom>
        </p:spPr>
      </p:pic>
      <p:sp>
        <p:nvSpPr>
          <p:cNvPr id="83" name="椭圆 120"/>
          <p:cNvSpPr/>
          <p:nvPr/>
        </p:nvSpPr>
        <p:spPr>
          <a:xfrm>
            <a:off x="6298084" y="4985272"/>
            <a:ext cx="75165" cy="75600"/>
          </a:xfrm>
          <a:prstGeom prst="ellipse">
            <a:avLst/>
          </a:prstGeom>
          <a:gradFill>
            <a:gsLst>
              <a:gs pos="20000">
                <a:srgbClr val="24ADF2"/>
              </a:gs>
              <a:gs pos="100000">
                <a:srgbClr val="2468F2"/>
              </a:gs>
            </a:gsLst>
            <a:lin ang="0" scaled="0"/>
          </a:gradFill>
          <a:ln w="12700" cap="flat">
            <a:noFill/>
            <a:miter lim="400000"/>
          </a:ln>
          <a:effectLst/>
          <a:sp3d/>
        </p:spPr>
        <p:txBody>
          <a:bodyPr rot="0" spcFirstLastPara="1" vertOverflow="overflow" horzOverflow="overflow" vert="horz" wrap="square" lIns="50793" tIns="50793" rIns="50793" bIns="50793" numCol="1" spcCol="38100" rtlCol="0" anchor="ctr">
            <a:noAutofit/>
          </a:bodyPr>
          <a:lstStyle/>
          <a:p>
            <a:pPr algn="ctr" defTabSz="457200" hangingPunct="0"/>
            <a:endParaRPr lang="zh-CN" altLang="en-US" sz="3200">
              <a:latin typeface="微软雅黑" panose="020B0503020204020204" charset="-122"/>
              <a:ea typeface="微软雅黑" panose="020B0503020204020204" charset="-122"/>
              <a:cs typeface="Avenir Next Medium" panose="020B0803020202020204"/>
              <a:sym typeface="Avenir Next Medium" panose="020B0803020202020204"/>
            </a:endParaRPr>
          </a:p>
        </p:txBody>
      </p:sp>
      <p:sp>
        <p:nvSpPr>
          <p:cNvPr id="84" name="椭圆 121"/>
          <p:cNvSpPr/>
          <p:nvPr/>
        </p:nvSpPr>
        <p:spPr>
          <a:xfrm>
            <a:off x="8078130" y="5106595"/>
            <a:ext cx="75165" cy="75600"/>
          </a:xfrm>
          <a:prstGeom prst="ellipse">
            <a:avLst/>
          </a:prstGeom>
          <a:gradFill>
            <a:gsLst>
              <a:gs pos="20000">
                <a:srgbClr val="24ADF2"/>
              </a:gs>
              <a:gs pos="100000">
                <a:srgbClr val="2468F2"/>
              </a:gs>
            </a:gsLst>
            <a:lin ang="0" scaled="0"/>
          </a:gradFill>
          <a:ln w="12700" cap="flat">
            <a:noFill/>
            <a:miter lim="400000"/>
          </a:ln>
          <a:effectLst/>
          <a:sp3d/>
        </p:spPr>
        <p:txBody>
          <a:bodyPr rot="0" spcFirstLastPara="1" vertOverflow="overflow" horzOverflow="overflow" vert="horz" wrap="square" lIns="50793" tIns="50793" rIns="50793" bIns="50793" numCol="1" spcCol="38100" rtlCol="0" anchor="ctr">
            <a:noAutofit/>
          </a:bodyPr>
          <a:lstStyle/>
          <a:p>
            <a:pPr algn="ctr" defTabSz="457200" hangingPunct="0"/>
            <a:endParaRPr lang="zh-CN" altLang="en-US" sz="3200">
              <a:latin typeface="微软雅黑" panose="020B0503020204020204" charset="-122"/>
              <a:ea typeface="微软雅黑" panose="020B0503020204020204" charset="-122"/>
              <a:cs typeface="Avenir Next Medium" panose="020B0803020202020204"/>
              <a:sym typeface="Avenir Next Medium" panose="020B0803020202020204"/>
            </a:endParaRPr>
          </a:p>
        </p:txBody>
      </p:sp>
      <p:sp>
        <p:nvSpPr>
          <p:cNvPr id="85" name="椭圆 122"/>
          <p:cNvSpPr/>
          <p:nvPr/>
        </p:nvSpPr>
        <p:spPr>
          <a:xfrm>
            <a:off x="10002859" y="4947975"/>
            <a:ext cx="75165" cy="75600"/>
          </a:xfrm>
          <a:prstGeom prst="ellipse">
            <a:avLst/>
          </a:prstGeom>
          <a:gradFill>
            <a:gsLst>
              <a:gs pos="20000">
                <a:srgbClr val="24ADF2"/>
              </a:gs>
              <a:gs pos="100000">
                <a:srgbClr val="2468F2"/>
              </a:gs>
            </a:gsLst>
            <a:lin ang="0" scaled="0"/>
          </a:gradFill>
          <a:ln w="12700" cap="flat">
            <a:noFill/>
            <a:miter lim="400000"/>
          </a:ln>
          <a:effectLst/>
          <a:sp3d/>
        </p:spPr>
        <p:txBody>
          <a:bodyPr rot="0" spcFirstLastPara="1" vertOverflow="overflow" horzOverflow="overflow" vert="horz" wrap="square" lIns="50793" tIns="50793" rIns="50793" bIns="50793" numCol="1" spcCol="38100" rtlCol="0" anchor="ctr">
            <a:noAutofit/>
          </a:bodyPr>
          <a:lstStyle/>
          <a:p>
            <a:pPr algn="ctr" defTabSz="457200" hangingPunct="0"/>
            <a:endParaRPr lang="zh-CN" altLang="en-US" sz="3200">
              <a:latin typeface="微软雅黑" panose="020B0503020204020204" charset="-122"/>
              <a:ea typeface="微软雅黑" panose="020B0503020204020204" charset="-122"/>
              <a:cs typeface="Avenir Next Medium" panose="020B0803020202020204"/>
              <a:sym typeface="Avenir Next Medium" panose="020B0803020202020204"/>
            </a:endParaRPr>
          </a:p>
        </p:txBody>
      </p:sp>
      <p:sp>
        <p:nvSpPr>
          <p:cNvPr id="86" name="Object60"/>
          <p:cNvSpPr/>
          <p:nvPr/>
        </p:nvSpPr>
        <p:spPr>
          <a:xfrm>
            <a:off x="7156022" y="3436076"/>
            <a:ext cx="1856180" cy="307340"/>
          </a:xfrm>
          <a:prstGeom prst="rect">
            <a:avLst/>
          </a:prstGeom>
          <a:noFill/>
        </p:spPr>
        <p:txBody>
          <a:bodyPr wrap="square" lIns="0" tIns="0" rIns="0" bIns="0" rtlCol="0" anchor="t">
            <a:spAutoFit/>
          </a:bodyPr>
          <a:lstStyle/>
          <a:p>
            <a:pPr algn="ctr" defTabSz="731520"/>
            <a:r>
              <a:rPr lang="zh-CN" altLang="en-US" sz="2000" b="1" dirty="0">
                <a:latin typeface="微软雅黑" panose="020B0503020204020204" charset="-122"/>
                <a:ea typeface="微软雅黑" panose="020B0503020204020204" charset="-122"/>
                <a:cs typeface="OPPOSans H" pitchFamily="18" charset="-122"/>
              </a:rPr>
              <a:t>服务</a:t>
            </a:r>
            <a:endParaRPr lang="zh-CN" altLang="en-US" sz="2000" b="1" dirty="0">
              <a:latin typeface="微软雅黑" panose="020B0503020204020204" charset="-122"/>
              <a:ea typeface="微软雅黑" panose="020B0503020204020204" charset="-122"/>
              <a:cs typeface="OPPOSans H" pitchFamily="18" charset="-122"/>
            </a:endParaRPr>
          </a:p>
        </p:txBody>
      </p:sp>
      <p:sp>
        <p:nvSpPr>
          <p:cNvPr id="87" name="Object60"/>
          <p:cNvSpPr/>
          <p:nvPr/>
        </p:nvSpPr>
        <p:spPr>
          <a:xfrm>
            <a:off x="5217560" y="4498240"/>
            <a:ext cx="1398406" cy="245745"/>
          </a:xfrm>
          <a:prstGeom prst="rect">
            <a:avLst/>
          </a:prstGeom>
          <a:noFill/>
          <a:ln>
            <a:noFill/>
          </a:ln>
        </p:spPr>
        <p:txBody>
          <a:bodyPr wrap="square" lIns="0" tIns="0" rIns="0" bIns="0" rtlCol="0" anchor="t">
            <a:spAutoFit/>
          </a:bodyPr>
          <a:lstStyle/>
          <a:p>
            <a:pPr algn="ctr" defTabSz="731520"/>
            <a:r>
              <a:rPr lang="zh-CN" altLang="en-US" sz="1600" dirty="0">
                <a:latin typeface="微软雅黑" panose="020B0503020204020204" charset="-122"/>
                <a:ea typeface="微软雅黑" panose="020B0503020204020204" charset="-122"/>
                <a:cs typeface="OPPOSans M" pitchFamily="18" charset="-122"/>
              </a:rPr>
              <a:t>提示工程</a:t>
            </a:r>
            <a:endParaRPr lang="zh-CN" altLang="en-US" sz="1600" dirty="0">
              <a:latin typeface="微软雅黑" panose="020B0503020204020204" charset="-122"/>
              <a:ea typeface="微软雅黑" panose="020B0503020204020204" charset="-122"/>
              <a:cs typeface="OPPOSans M" pitchFamily="18" charset="-122"/>
            </a:endParaRPr>
          </a:p>
        </p:txBody>
      </p:sp>
      <p:sp>
        <p:nvSpPr>
          <p:cNvPr id="88" name="Object 9" descr="preencoded.png"/>
          <p:cNvSpPr/>
          <p:nvPr/>
        </p:nvSpPr>
        <p:spPr>
          <a:xfrm rot="5400000" flipH="1">
            <a:off x="7286380" y="4187400"/>
            <a:ext cx="1586075" cy="2168077"/>
          </a:xfrm>
          <a:custGeom>
            <a:avLst/>
            <a:gdLst>
              <a:gd name="connsiteX0" fmla="*/ 16842176 w 16842176"/>
              <a:gd name="connsiteY0" fmla="*/ 4432249 h 6648368"/>
              <a:gd name="connsiteX1" fmla="*/ 16842176 w 16842176"/>
              <a:gd name="connsiteY1" fmla="*/ 2216120 h 6648368"/>
              <a:gd name="connsiteX2" fmla="*/ 0 w 16842176"/>
              <a:gd name="connsiteY2" fmla="*/ 0 h 6648368"/>
              <a:gd name="connsiteX3" fmla="*/ 0 w 16842176"/>
              <a:gd name="connsiteY3" fmla="*/ 6648369 h 6648368"/>
              <a:gd name="connsiteX4" fmla="*/ 16842176 w 16842176"/>
              <a:gd name="connsiteY4" fmla="*/ 4432249 h 6648368"/>
              <a:gd name="connsiteX0-1" fmla="*/ 16842176 w 16842176"/>
              <a:gd name="connsiteY0-2" fmla="*/ 4432249 h 6648369"/>
              <a:gd name="connsiteX1-3" fmla="*/ 16842176 w 16842176"/>
              <a:gd name="connsiteY1-4" fmla="*/ 2216120 h 6648369"/>
              <a:gd name="connsiteX2-5" fmla="*/ 0 w 16842176"/>
              <a:gd name="connsiteY2-6" fmla="*/ 0 h 6648369"/>
              <a:gd name="connsiteX3-7" fmla="*/ 0 w 16842176"/>
              <a:gd name="connsiteY3-8" fmla="*/ 6648369 h 6648369"/>
              <a:gd name="connsiteX4-9" fmla="*/ 16842176 w 16842176"/>
              <a:gd name="connsiteY4-10" fmla="*/ 4432249 h 6648369"/>
              <a:gd name="connsiteX0-11" fmla="*/ 16842176 w 16842176"/>
              <a:gd name="connsiteY0-12" fmla="*/ 4432249 h 6648369"/>
              <a:gd name="connsiteX1-13" fmla="*/ 16842176 w 16842176"/>
              <a:gd name="connsiteY1-14" fmla="*/ 2216120 h 6648369"/>
              <a:gd name="connsiteX2-15" fmla="*/ 0 w 16842176"/>
              <a:gd name="connsiteY2-16" fmla="*/ 0 h 6648369"/>
              <a:gd name="connsiteX3-17" fmla="*/ 0 w 16842176"/>
              <a:gd name="connsiteY3-18" fmla="*/ 6648369 h 6648369"/>
              <a:gd name="connsiteX4-19" fmla="*/ 16842176 w 16842176"/>
              <a:gd name="connsiteY4-20" fmla="*/ 4432249 h 664836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2176" h="6648369">
                <a:moveTo>
                  <a:pt x="16842176" y="4432249"/>
                </a:moveTo>
                <a:lnTo>
                  <a:pt x="16842176" y="2216120"/>
                </a:lnTo>
                <a:cubicBezTo>
                  <a:pt x="10104722" y="2412054"/>
                  <a:pt x="6493594" y="1612950"/>
                  <a:pt x="0" y="0"/>
                </a:cubicBezTo>
                <a:lnTo>
                  <a:pt x="0" y="6648369"/>
                </a:lnTo>
                <a:cubicBezTo>
                  <a:pt x="6595057" y="4996512"/>
                  <a:pt x="10046146" y="3549857"/>
                  <a:pt x="16842176" y="4432249"/>
                </a:cubicBezTo>
                <a:close/>
              </a:path>
            </a:pathLst>
          </a:custGeom>
          <a:gradFill flip="none" rotWithShape="1">
            <a:gsLst>
              <a:gs pos="50000">
                <a:srgbClr val="0864FC">
                  <a:alpha val="14612"/>
                </a:srgbClr>
              </a:gs>
              <a:gs pos="12000">
                <a:srgbClr val="4874CB">
                  <a:alpha val="0"/>
                </a:srgbClr>
              </a:gs>
              <a:gs pos="78000">
                <a:srgbClr val="4874CB">
                  <a:alpha val="0"/>
                  <a:lumMod val="0"/>
                  <a:lumOff val="100000"/>
                </a:srgbClr>
              </a:gs>
            </a:gsLst>
            <a:lin ang="0" scaled="1"/>
            <a:tileRect/>
          </a:gradFill>
          <a:ln w="19050" cap="flat">
            <a:noFill/>
            <a:prstDash val="solid"/>
            <a:miter/>
          </a:ln>
        </p:spPr>
        <p:txBody>
          <a:bodyPr rtlCol="0" anchor="ctr"/>
          <a:lstStyle/>
          <a:p>
            <a:pPr defTabSz="731520">
              <a:defRPr/>
            </a:pPr>
            <a:endParaRPr lang="zh-CN" altLang="en-US" sz="1440">
              <a:latin typeface="微软雅黑" panose="020B0503020204020204" charset="-122"/>
              <a:ea typeface="微软雅黑" panose="020B0503020204020204" charset="-122"/>
            </a:endParaRPr>
          </a:p>
        </p:txBody>
      </p:sp>
      <p:sp>
        <p:nvSpPr>
          <p:cNvPr id="89" name="Object60"/>
          <p:cNvSpPr/>
          <p:nvPr/>
        </p:nvSpPr>
        <p:spPr>
          <a:xfrm>
            <a:off x="7171370" y="5417065"/>
            <a:ext cx="1856180" cy="307340"/>
          </a:xfrm>
          <a:prstGeom prst="rect">
            <a:avLst/>
          </a:prstGeom>
          <a:noFill/>
        </p:spPr>
        <p:txBody>
          <a:bodyPr wrap="square" lIns="0" tIns="0" rIns="0" bIns="0" rtlCol="0" anchor="t">
            <a:spAutoFit/>
          </a:bodyPr>
          <a:lstStyle/>
          <a:p>
            <a:pPr algn="ctr" defTabSz="731520"/>
            <a:r>
              <a:rPr lang="zh-CN" altLang="en-US" sz="2000" b="1" dirty="0">
                <a:latin typeface="微软雅黑" panose="020B0503020204020204" charset="-122"/>
                <a:ea typeface="微软雅黑" panose="020B0503020204020204" charset="-122"/>
                <a:cs typeface="OPPOSans H" pitchFamily="18" charset="-122"/>
              </a:rPr>
              <a:t>安全大模型底座</a:t>
            </a:r>
            <a:endParaRPr lang="zh-CN" altLang="en-US" sz="2000" b="1" dirty="0">
              <a:latin typeface="微软雅黑" panose="020B0503020204020204" charset="-122"/>
              <a:ea typeface="微软雅黑" panose="020B0503020204020204" charset="-122"/>
              <a:cs typeface="OPPOSans H" pitchFamily="18" charset="-122"/>
            </a:endParaRPr>
          </a:p>
        </p:txBody>
      </p:sp>
      <p:sp>
        <p:nvSpPr>
          <p:cNvPr id="90" name="Object60"/>
          <p:cNvSpPr/>
          <p:nvPr/>
        </p:nvSpPr>
        <p:spPr>
          <a:xfrm>
            <a:off x="7008159" y="5799919"/>
            <a:ext cx="2190675" cy="246221"/>
          </a:xfrm>
          <a:prstGeom prst="rect">
            <a:avLst/>
          </a:prstGeom>
          <a:noFill/>
        </p:spPr>
        <p:txBody>
          <a:bodyPr wrap="square" lIns="0" tIns="0" rIns="0" bIns="0" rtlCol="0" anchor="t">
            <a:spAutoFit/>
          </a:bodyPr>
          <a:lstStyle/>
          <a:p>
            <a:pPr algn="ctr" defTabSz="731520"/>
            <a:r>
              <a:rPr lang="zh-CN" altLang="en-US" sz="1600" dirty="0">
                <a:latin typeface="FZLanTingHeiS-R-GB" panose="02000500000000000000" pitchFamily="2" charset="-122"/>
                <a:ea typeface="FZLanTingHeiS-R-GB" panose="02000500000000000000" pitchFamily="2" charset="-122"/>
                <a:cs typeface="OPPOSans M" pitchFamily="18" charset="-122"/>
              </a:rPr>
              <a:t>对话沟通能力</a:t>
            </a:r>
            <a:endParaRPr lang="zh-CN" altLang="en-US" sz="1600" dirty="0">
              <a:latin typeface="FZLanTingHeiS-R-GB" panose="02000500000000000000" pitchFamily="2" charset="-122"/>
              <a:ea typeface="FZLanTingHeiS-R-GB" panose="02000500000000000000" pitchFamily="2" charset="-122"/>
              <a:cs typeface="OPPOSans M" pitchFamily="18" charset="-122"/>
            </a:endParaRPr>
          </a:p>
        </p:txBody>
      </p:sp>
      <p:sp>
        <p:nvSpPr>
          <p:cNvPr id="91" name="矩形 160"/>
          <p:cNvSpPr/>
          <p:nvPr/>
        </p:nvSpPr>
        <p:spPr>
          <a:xfrm rot="19222415">
            <a:off x="8831624" y="4086396"/>
            <a:ext cx="3108815" cy="1340866"/>
          </a:xfrm>
          <a:prstGeom prst="rect">
            <a:avLst/>
          </a:prstGeom>
          <a:noFill/>
        </p:spPr>
        <p:txBody>
          <a:bodyPr wrap="square" lIns="91430" tIns="45715" rIns="91430" bIns="45715">
            <a:prstTxWarp prst="textArchDown">
              <a:avLst>
                <a:gd name="adj" fmla="val 1507700"/>
              </a:avLst>
            </a:prstTxWarp>
            <a:spAutoFit/>
          </a:bodyPr>
          <a:lstStyle/>
          <a:p>
            <a:pPr defTabSz="731520"/>
            <a:r>
              <a:rPr lang="zh-CN" altLang="en-US" sz="1600" dirty="0">
                <a:latin typeface="FZLanTingHeiS-R-GB" panose="02000500000000000000" pitchFamily="2" charset="-122"/>
                <a:ea typeface="FZLanTingHeiS-R-GB" panose="02000500000000000000" pitchFamily="2" charset="-122"/>
                <a:cs typeface="OPPOSans M" pitchFamily="18" charset="-122"/>
              </a:rPr>
              <a:t>响应处置能力</a:t>
            </a:r>
            <a:endParaRPr lang="zh-CN" altLang="en-US" sz="1600" dirty="0">
              <a:latin typeface="FZLanTingHeiS-R-GB" panose="02000500000000000000" pitchFamily="2" charset="-122"/>
              <a:ea typeface="FZLanTingHeiS-R-GB" panose="02000500000000000000" pitchFamily="2" charset="-122"/>
              <a:cs typeface="OPPOSans M" pitchFamily="18" charset="-122"/>
            </a:endParaRPr>
          </a:p>
        </p:txBody>
      </p:sp>
      <p:sp>
        <p:nvSpPr>
          <p:cNvPr id="92" name="矩形 161"/>
          <p:cNvSpPr/>
          <p:nvPr/>
        </p:nvSpPr>
        <p:spPr>
          <a:xfrm rot="633004">
            <a:off x="5186045" y="4636770"/>
            <a:ext cx="2102485" cy="1015365"/>
          </a:xfrm>
          <a:prstGeom prst="rect">
            <a:avLst/>
          </a:prstGeom>
          <a:noFill/>
        </p:spPr>
        <p:txBody>
          <a:bodyPr wrap="none" lIns="91430" tIns="45715" rIns="91430" bIns="45715">
            <a:prstTxWarp prst="textArchDown">
              <a:avLst>
                <a:gd name="adj" fmla="val 628515"/>
              </a:avLst>
            </a:prstTxWarp>
            <a:noAutofit/>
          </a:bodyPr>
          <a:lstStyle/>
          <a:p>
            <a:pPr defTabSz="731520"/>
            <a:r>
              <a:rPr lang="zh-CN" altLang="en-US" sz="1600" dirty="0">
                <a:latin typeface="FZLanTingHeiS-R-GB" panose="02000500000000000000" pitchFamily="2" charset="-122"/>
                <a:ea typeface="FZLanTingHeiS-R-GB" panose="02000500000000000000" pitchFamily="2" charset="-122"/>
                <a:cs typeface="OPPOSans M" pitchFamily="18" charset="-122"/>
              </a:rPr>
              <a:t>高级威胁分析能力</a:t>
            </a:r>
            <a:endParaRPr lang="zh-CN" altLang="en-US" sz="1600" dirty="0">
              <a:latin typeface="FZLanTingHeiS-R-GB" panose="02000500000000000000" pitchFamily="2" charset="-122"/>
              <a:ea typeface="FZLanTingHeiS-R-GB" panose="02000500000000000000" pitchFamily="2" charset="-122"/>
              <a:cs typeface="OPPOSans M" pitchFamily="18" charset="-122"/>
            </a:endParaRPr>
          </a:p>
        </p:txBody>
      </p:sp>
      <p:sp>
        <p:nvSpPr>
          <p:cNvPr id="93" name="圆角矩形 162"/>
          <p:cNvSpPr/>
          <p:nvPr/>
        </p:nvSpPr>
        <p:spPr>
          <a:xfrm>
            <a:off x="5109210" y="5788660"/>
            <a:ext cx="1173480" cy="245110"/>
          </a:xfrm>
          <a:prstGeom prst="roundRect">
            <a:avLst/>
          </a:prstGeom>
          <a:noFill/>
          <a:ln>
            <a:noFill/>
          </a:ln>
        </p:spPr>
        <p:txBody>
          <a:bodyPr wrap="square" rtlCol="0" anchor="ctr">
            <a:noAutofit/>
          </a:bodyPr>
          <a:lstStyle/>
          <a:p>
            <a:pPr algn="ctr"/>
            <a:r>
              <a:rPr kumimoji="1" lang="en-US" altLang="zh-CN" sz="1000" dirty="0">
                <a:latin typeface="FZLanTingHeiS-R-GB" panose="02000500000000000000" pitchFamily="2" charset="-122"/>
                <a:ea typeface="FZLanTingHeiS-R-GB" panose="02000500000000000000" pitchFamily="2" charset="-122"/>
              </a:rPr>
              <a:t>IP</a:t>
            </a:r>
            <a:r>
              <a:rPr kumimoji="1" lang="zh-CN" altLang="en-US" sz="1000" dirty="0">
                <a:latin typeface="FZLanTingHeiS-R-GB" panose="02000500000000000000" pitchFamily="2" charset="-122"/>
                <a:ea typeface="FZLanTingHeiS-R-GB" panose="02000500000000000000" pitchFamily="2" charset="-122"/>
              </a:rPr>
              <a:t>、</a:t>
            </a:r>
            <a:r>
              <a:rPr kumimoji="1" lang="en-US" altLang="zh-CN" sz="1000" dirty="0">
                <a:latin typeface="FZLanTingHeiS-R-GB" panose="02000500000000000000" pitchFamily="2" charset="-122"/>
                <a:ea typeface="FZLanTingHeiS-R-GB" panose="02000500000000000000" pitchFamily="2" charset="-122"/>
              </a:rPr>
              <a:t>payload</a:t>
            </a:r>
            <a:r>
              <a:rPr kumimoji="1" lang="zh-CN" altLang="en-US" sz="1000" dirty="0">
                <a:latin typeface="FZLanTingHeiS-R-GB" panose="02000500000000000000" pitchFamily="2" charset="-122"/>
                <a:ea typeface="FZLanTingHeiS-R-GB" panose="02000500000000000000" pitchFamily="2" charset="-122"/>
              </a:rPr>
              <a:t>抽取</a:t>
            </a:r>
            <a:endParaRPr kumimoji="1" lang="zh-CN" altLang="en-US" sz="1000" dirty="0">
              <a:latin typeface="FZLanTingHeiS-R-GB" panose="02000500000000000000" pitchFamily="2" charset="-122"/>
              <a:ea typeface="FZLanTingHeiS-R-GB" panose="02000500000000000000" pitchFamily="2" charset="-122"/>
            </a:endParaRPr>
          </a:p>
        </p:txBody>
      </p:sp>
      <p:sp>
        <p:nvSpPr>
          <p:cNvPr id="94" name="圆角矩形 163"/>
          <p:cNvSpPr/>
          <p:nvPr/>
        </p:nvSpPr>
        <p:spPr>
          <a:xfrm>
            <a:off x="4756215" y="5555188"/>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关联分析</a:t>
            </a:r>
            <a:endParaRPr kumimoji="1" lang="zh-CN" altLang="en-US" sz="1000" dirty="0">
              <a:latin typeface="FZLanTingHeiS-R-GB" panose="02000500000000000000" pitchFamily="2" charset="-122"/>
              <a:ea typeface="FZLanTingHeiS-R-GB" panose="02000500000000000000" pitchFamily="2" charset="-122"/>
            </a:endParaRPr>
          </a:p>
        </p:txBody>
      </p:sp>
      <p:sp>
        <p:nvSpPr>
          <p:cNvPr id="95" name="圆角矩形 164"/>
          <p:cNvSpPr/>
          <p:nvPr/>
        </p:nvSpPr>
        <p:spPr>
          <a:xfrm>
            <a:off x="5816835" y="6086471"/>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日志解析</a:t>
            </a:r>
            <a:endParaRPr kumimoji="1" lang="zh-CN" altLang="en-US" sz="1000" dirty="0">
              <a:latin typeface="FZLanTingHeiS-R-GB" panose="02000500000000000000" pitchFamily="2" charset="-122"/>
              <a:ea typeface="FZLanTingHeiS-R-GB" panose="02000500000000000000" pitchFamily="2" charset="-122"/>
            </a:endParaRPr>
          </a:p>
        </p:txBody>
      </p:sp>
      <p:sp>
        <p:nvSpPr>
          <p:cNvPr id="96" name="圆角矩形 165"/>
          <p:cNvSpPr/>
          <p:nvPr/>
        </p:nvSpPr>
        <p:spPr>
          <a:xfrm>
            <a:off x="7644671" y="6379830"/>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智能问答</a:t>
            </a:r>
            <a:endParaRPr kumimoji="1" lang="zh-CN" altLang="en-US" sz="1000" dirty="0">
              <a:latin typeface="FZLanTingHeiS-R-GB" panose="02000500000000000000" pitchFamily="2" charset="-122"/>
              <a:ea typeface="FZLanTingHeiS-R-GB" panose="02000500000000000000" pitchFamily="2" charset="-122"/>
            </a:endParaRPr>
          </a:p>
        </p:txBody>
      </p:sp>
      <p:sp>
        <p:nvSpPr>
          <p:cNvPr id="97" name="圆角矩形 166"/>
          <p:cNvSpPr/>
          <p:nvPr/>
        </p:nvSpPr>
        <p:spPr>
          <a:xfrm>
            <a:off x="6588839" y="6379830"/>
            <a:ext cx="919166" cy="232684"/>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真人感对话</a:t>
            </a:r>
            <a:endParaRPr kumimoji="1" lang="zh-CN" altLang="en-US" sz="1000" dirty="0">
              <a:latin typeface="FZLanTingHeiS-R-GB" panose="02000500000000000000" pitchFamily="2" charset="-122"/>
              <a:ea typeface="FZLanTingHeiS-R-GB" panose="02000500000000000000" pitchFamily="2" charset="-122"/>
            </a:endParaRPr>
          </a:p>
        </p:txBody>
      </p:sp>
      <p:sp>
        <p:nvSpPr>
          <p:cNvPr id="98" name="圆角矩形 167"/>
          <p:cNvSpPr/>
          <p:nvPr/>
        </p:nvSpPr>
        <p:spPr>
          <a:xfrm>
            <a:off x="7116262" y="6110023"/>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报告生成</a:t>
            </a:r>
            <a:endParaRPr kumimoji="1" lang="zh-CN" altLang="en-US" sz="1000" dirty="0">
              <a:latin typeface="FZLanTingHeiS-R-GB" panose="02000500000000000000" pitchFamily="2" charset="-122"/>
              <a:ea typeface="FZLanTingHeiS-R-GB" panose="02000500000000000000" pitchFamily="2" charset="-122"/>
            </a:endParaRPr>
          </a:p>
        </p:txBody>
      </p:sp>
      <p:sp>
        <p:nvSpPr>
          <p:cNvPr id="99" name="圆角矩形 168"/>
          <p:cNvSpPr/>
          <p:nvPr/>
        </p:nvSpPr>
        <p:spPr>
          <a:xfrm>
            <a:off x="8586528" y="6373456"/>
            <a:ext cx="1080000" cy="244801"/>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文法改错润色</a:t>
            </a:r>
            <a:endParaRPr kumimoji="1" lang="zh-CN" altLang="en-US" sz="1000" dirty="0">
              <a:latin typeface="FZLanTingHeiS-R-GB" panose="02000500000000000000" pitchFamily="2" charset="-122"/>
              <a:ea typeface="FZLanTingHeiS-R-GB" panose="02000500000000000000" pitchFamily="2" charset="-122"/>
            </a:endParaRPr>
          </a:p>
        </p:txBody>
      </p:sp>
      <p:sp>
        <p:nvSpPr>
          <p:cNvPr id="100" name="圆角矩形 169"/>
          <p:cNvSpPr/>
          <p:nvPr/>
        </p:nvSpPr>
        <p:spPr>
          <a:xfrm>
            <a:off x="8112138" y="6115766"/>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语义理解</a:t>
            </a:r>
            <a:endParaRPr kumimoji="1" lang="zh-CN" altLang="en-US" sz="1000" dirty="0">
              <a:latin typeface="FZLanTingHeiS-R-GB" panose="02000500000000000000" pitchFamily="2" charset="-122"/>
              <a:ea typeface="FZLanTingHeiS-R-GB" panose="02000500000000000000" pitchFamily="2" charset="-122"/>
            </a:endParaRPr>
          </a:p>
        </p:txBody>
      </p:sp>
      <p:sp>
        <p:nvSpPr>
          <p:cNvPr id="101" name="圆角矩形 170"/>
          <p:cNvSpPr/>
          <p:nvPr/>
        </p:nvSpPr>
        <p:spPr>
          <a:xfrm>
            <a:off x="9549096" y="6047997"/>
            <a:ext cx="969212"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生成防护规则</a:t>
            </a:r>
            <a:endParaRPr kumimoji="1" lang="zh-CN" altLang="en-US" sz="1000" dirty="0">
              <a:latin typeface="FZLanTingHeiS-R-GB" panose="02000500000000000000" pitchFamily="2" charset="-122"/>
              <a:ea typeface="FZLanTingHeiS-R-GB" panose="02000500000000000000" pitchFamily="2" charset="-122"/>
            </a:endParaRPr>
          </a:p>
        </p:txBody>
      </p:sp>
      <p:sp>
        <p:nvSpPr>
          <p:cNvPr id="102" name="圆角矩形 171"/>
          <p:cNvSpPr/>
          <p:nvPr/>
        </p:nvSpPr>
        <p:spPr>
          <a:xfrm>
            <a:off x="10421704" y="5864885"/>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修复建议</a:t>
            </a:r>
            <a:endParaRPr kumimoji="1" lang="zh-CN" altLang="en-US" sz="1000" dirty="0">
              <a:latin typeface="FZLanTingHeiS-R-GB" panose="02000500000000000000" pitchFamily="2" charset="-122"/>
              <a:ea typeface="FZLanTingHeiS-R-GB" panose="02000500000000000000" pitchFamily="2" charset="-122"/>
            </a:endParaRPr>
          </a:p>
        </p:txBody>
      </p:sp>
      <p:sp>
        <p:nvSpPr>
          <p:cNvPr id="103" name="圆角矩形 172"/>
          <p:cNvSpPr/>
          <p:nvPr/>
        </p:nvSpPr>
        <p:spPr>
          <a:xfrm>
            <a:off x="10222995" y="6264733"/>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封禁</a:t>
            </a:r>
            <a:r>
              <a:rPr kumimoji="1" lang="en-US" altLang="zh-CN" sz="1000" dirty="0">
                <a:latin typeface="FZLanTingHeiS-R-GB" panose="02000500000000000000" pitchFamily="2" charset="-122"/>
                <a:ea typeface="FZLanTingHeiS-R-GB" panose="02000500000000000000" pitchFamily="2" charset="-122"/>
              </a:rPr>
              <a:t>IP</a:t>
            </a:r>
            <a:endParaRPr kumimoji="1" lang="en-US" altLang="zh-CN" sz="1000" dirty="0">
              <a:latin typeface="FZLanTingHeiS-R-GB" panose="02000500000000000000" pitchFamily="2" charset="-122"/>
              <a:ea typeface="FZLanTingHeiS-R-GB" panose="02000500000000000000" pitchFamily="2" charset="-122"/>
            </a:endParaRPr>
          </a:p>
        </p:txBody>
      </p:sp>
      <p:sp>
        <p:nvSpPr>
          <p:cNvPr id="104" name="圆角矩形 173"/>
          <p:cNvSpPr/>
          <p:nvPr/>
        </p:nvSpPr>
        <p:spPr>
          <a:xfrm>
            <a:off x="10767552" y="5596895"/>
            <a:ext cx="792000" cy="244800"/>
          </a:xfrm>
          <a:prstGeom prst="roundRect">
            <a:avLst/>
          </a:prstGeom>
          <a:noFill/>
          <a:ln>
            <a:noFill/>
          </a:ln>
        </p:spPr>
        <p:txBody>
          <a:bodyPr wrap="square" rtlCol="0" anchor="ctr">
            <a:noAutofit/>
          </a:bodyPr>
          <a:lstStyle/>
          <a:p>
            <a:pPr algn="ctr"/>
            <a:r>
              <a:rPr kumimoji="1" lang="zh-CN" altLang="en-US" sz="1000" dirty="0">
                <a:latin typeface="FZLanTingHeiS-R-GB" panose="02000500000000000000" pitchFamily="2" charset="-122"/>
                <a:ea typeface="FZLanTingHeiS-R-GB" panose="02000500000000000000" pitchFamily="2" charset="-122"/>
              </a:rPr>
              <a:t>知识挖掘</a:t>
            </a:r>
            <a:endParaRPr kumimoji="1" lang="zh-CN" altLang="en-US" sz="1000" dirty="0">
              <a:latin typeface="FZLanTingHeiS-R-GB" panose="02000500000000000000" pitchFamily="2" charset="-122"/>
              <a:ea typeface="FZLanTingHeiS-R-GB" panose="02000500000000000000" pitchFamily="2" charset="-122"/>
            </a:endParaRPr>
          </a:p>
        </p:txBody>
      </p:sp>
      <p:sp>
        <p:nvSpPr>
          <p:cNvPr id="105" name="Object60"/>
          <p:cNvSpPr/>
          <p:nvPr/>
        </p:nvSpPr>
        <p:spPr>
          <a:xfrm>
            <a:off x="7969519" y="4750954"/>
            <a:ext cx="1779283" cy="245745"/>
          </a:xfrm>
          <a:prstGeom prst="rect">
            <a:avLst/>
          </a:prstGeom>
          <a:noFill/>
          <a:ln>
            <a:noFill/>
          </a:ln>
        </p:spPr>
        <p:txBody>
          <a:bodyPr wrap="square" lIns="0" tIns="0" rIns="0" bIns="0" rtlCol="0" anchor="t">
            <a:spAutoFit/>
          </a:bodyPr>
          <a:lstStyle/>
          <a:p>
            <a:pPr algn="ctr" defTabSz="731520"/>
            <a:r>
              <a:rPr lang="en-US" altLang="zh-CN" sz="1600" dirty="0">
                <a:latin typeface="微软雅黑" panose="020B0503020204020204" charset="-122"/>
                <a:ea typeface="微软雅黑" panose="020B0503020204020204" charset="-122"/>
                <a:cs typeface="OPPOSans M" pitchFamily="18" charset="-122"/>
              </a:rPr>
              <a:t>Agent</a:t>
            </a:r>
            <a:r>
              <a:rPr lang="zh-CN" altLang="en-US" sz="1600" dirty="0">
                <a:latin typeface="微软雅黑" panose="020B0503020204020204" charset="-122"/>
                <a:ea typeface="微软雅黑" panose="020B0503020204020204" charset="-122"/>
                <a:cs typeface="OPPOSans M" pitchFamily="18" charset="-122"/>
              </a:rPr>
              <a:t>设计</a:t>
            </a:r>
            <a:endParaRPr lang="zh-CN" altLang="en-US" sz="1600" dirty="0">
              <a:latin typeface="微软雅黑" panose="020B0503020204020204" charset="-122"/>
              <a:ea typeface="微软雅黑" panose="020B0503020204020204" charset="-122"/>
              <a:cs typeface="OPPOSans M" pitchFamily="18" charset="-122"/>
            </a:endParaRPr>
          </a:p>
        </p:txBody>
      </p:sp>
      <p:grpSp>
        <p:nvGrpSpPr>
          <p:cNvPr id="106" name="组合 105"/>
          <p:cNvGrpSpPr/>
          <p:nvPr/>
        </p:nvGrpSpPr>
        <p:grpSpPr>
          <a:xfrm>
            <a:off x="577215" y="5430520"/>
            <a:ext cx="3180080" cy="1126490"/>
            <a:chOff x="909" y="8672"/>
            <a:chExt cx="6012" cy="1774"/>
          </a:xfrm>
        </p:grpSpPr>
        <p:sp>
          <p:nvSpPr>
            <p:cNvPr id="107" name="圆角矩形 106"/>
            <p:cNvSpPr/>
            <p:nvPr/>
          </p:nvSpPr>
          <p:spPr>
            <a:xfrm>
              <a:off x="1092" y="9885"/>
              <a:ext cx="5648"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altLang="zh-CN" sz="1200">
                  <a:solidFill>
                    <a:schemeClr val="bg1"/>
                  </a:solidFill>
                  <a:latin typeface="Arial" panose="020B0604020202090204" pitchFamily="34" charset="0"/>
                  <a:ea typeface="微软雅黑" panose="020B0503020204020204" charset="-122"/>
                </a:rPr>
                <a:t> </a:t>
              </a:r>
              <a:r>
                <a:rPr lang="zh-CN" altLang="en-US" sz="1200">
                  <a:solidFill>
                    <a:schemeClr val="bg1"/>
                  </a:solidFill>
                  <a:latin typeface="Arial" panose="020B0604020202090204" pitchFamily="34" charset="0"/>
                  <a:ea typeface="微软雅黑" panose="020B0503020204020204" charset="-122"/>
                </a:rPr>
                <a:t>算力平台</a:t>
              </a:r>
              <a:endParaRPr lang="zh-CN" altLang="en-US" sz="1200">
                <a:solidFill>
                  <a:schemeClr val="bg1"/>
                </a:solidFill>
                <a:latin typeface="Arial" panose="020B0604020202090204" pitchFamily="34" charset="0"/>
                <a:ea typeface="微软雅黑" panose="020B0503020204020204" charset="-122"/>
              </a:endParaRPr>
            </a:p>
          </p:txBody>
        </p:sp>
        <p:sp>
          <p:nvSpPr>
            <p:cNvPr id="108" name="圆角矩形 107"/>
            <p:cNvSpPr/>
            <p:nvPr/>
          </p:nvSpPr>
          <p:spPr>
            <a:xfrm>
              <a:off x="1092" y="9333"/>
              <a:ext cx="2675"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sz="1200">
                  <a:solidFill>
                    <a:schemeClr val="bg1"/>
                  </a:solidFill>
                  <a:latin typeface="Arial" panose="020B0604020202090204" pitchFamily="34" charset="0"/>
                </a:rPr>
                <a:t>AIOps</a:t>
              </a:r>
              <a:endParaRPr lang="en-US" sz="1200">
                <a:solidFill>
                  <a:schemeClr val="bg1"/>
                </a:solidFill>
                <a:latin typeface="Arial" panose="020B0604020202090204" pitchFamily="34" charset="0"/>
              </a:endParaRPr>
            </a:p>
          </p:txBody>
        </p:sp>
        <p:sp>
          <p:nvSpPr>
            <p:cNvPr id="109" name="矩形 108"/>
            <p:cNvSpPr/>
            <p:nvPr/>
          </p:nvSpPr>
          <p:spPr>
            <a:xfrm>
              <a:off x="909" y="8672"/>
              <a:ext cx="6013" cy="1774"/>
            </a:xfrm>
            <a:prstGeom prst="rect">
              <a:avLst/>
            </a:prstGeom>
            <a:noFill/>
            <a:ln w="19050" cap="flat" cmpd="sng" algn="ctr">
              <a:solidFill>
                <a:srgbClr val="4874CB"/>
              </a:solidFill>
              <a:prstDash val="dash"/>
              <a:miter lim="800000"/>
            </a:ln>
            <a:effectLst/>
          </p:spPr>
          <p:txBody>
            <a:bodyPr rtlCol="0" anchor="ctr"/>
            <a:lstStyle/>
            <a:p>
              <a:pPr algn="ctr"/>
              <a:endParaRPr lang="zh-CN" altLang="en-US" sz="1200">
                <a:solidFill>
                  <a:schemeClr val="bg1"/>
                </a:solidFill>
                <a:latin typeface="Arial" panose="020B0604020202090204" pitchFamily="34" charset="0"/>
                <a:ea typeface="微软雅黑" panose="020B0503020204020204" charset="-122"/>
              </a:endParaRPr>
            </a:p>
          </p:txBody>
        </p:sp>
        <p:sp>
          <p:nvSpPr>
            <p:cNvPr id="110" name="圆角矩形 109"/>
            <p:cNvSpPr/>
            <p:nvPr/>
          </p:nvSpPr>
          <p:spPr>
            <a:xfrm>
              <a:off x="3905" y="9333"/>
              <a:ext cx="2835"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zh-CN" altLang="en-US" sz="1200">
                  <a:solidFill>
                    <a:schemeClr val="bg1"/>
                  </a:solidFill>
                  <a:latin typeface="Arial" panose="020B0604020202090204" pitchFamily="34" charset="0"/>
                  <a:ea typeface="微软雅黑" panose="020B0503020204020204" charset="-122"/>
                </a:rPr>
                <a:t>模型加密</a:t>
              </a:r>
              <a:r>
                <a:rPr lang="en-US" altLang="zh-CN" sz="1200">
                  <a:solidFill>
                    <a:schemeClr val="bg1"/>
                  </a:solidFill>
                  <a:latin typeface="Arial" panose="020B0604020202090204" pitchFamily="34" charset="0"/>
                  <a:ea typeface="微软雅黑" panose="020B0503020204020204" charset="-122"/>
                </a:rPr>
                <a:t>/</a:t>
              </a:r>
              <a:r>
                <a:rPr lang="zh-CN" altLang="en-US" sz="1200">
                  <a:solidFill>
                    <a:schemeClr val="bg1"/>
                  </a:solidFill>
                  <a:latin typeface="Arial" panose="020B0604020202090204" pitchFamily="34" charset="0"/>
                  <a:ea typeface="微软雅黑" panose="020B0503020204020204" charset="-122"/>
                </a:rPr>
                <a:t>水印</a:t>
              </a:r>
              <a:endParaRPr lang="zh-CN" altLang="en-US" sz="1200">
                <a:solidFill>
                  <a:schemeClr val="bg1"/>
                </a:solidFill>
                <a:latin typeface="Arial" panose="020B0604020202090204" pitchFamily="34" charset="0"/>
                <a:ea typeface="微软雅黑" panose="020B0503020204020204" charset="-122"/>
              </a:endParaRPr>
            </a:p>
          </p:txBody>
        </p:sp>
        <p:sp>
          <p:nvSpPr>
            <p:cNvPr id="111" name="圆角矩形 110"/>
            <p:cNvSpPr/>
            <p:nvPr/>
          </p:nvSpPr>
          <p:spPr>
            <a:xfrm>
              <a:off x="1092" y="8781"/>
              <a:ext cx="2675"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sz="1200">
                  <a:solidFill>
                    <a:schemeClr val="bg1"/>
                  </a:solidFill>
                  <a:latin typeface="Arial" panose="020B0604020202090204" pitchFamily="34" charset="0"/>
                </a:rPr>
                <a:t>混合精度</a:t>
              </a:r>
              <a:r>
                <a:rPr lang="zh-CN" altLang="en-US" sz="1200">
                  <a:solidFill>
                    <a:schemeClr val="bg1"/>
                  </a:solidFill>
                  <a:latin typeface="Arial" panose="020B0604020202090204" pitchFamily="34" charset="0"/>
                  <a:ea typeface="微软雅黑" panose="020B0503020204020204" charset="-122"/>
                </a:rPr>
                <a:t>训练</a:t>
              </a:r>
              <a:endParaRPr lang="zh-CN" altLang="en-US" sz="1200">
                <a:solidFill>
                  <a:schemeClr val="bg1"/>
                </a:solidFill>
                <a:latin typeface="Arial" panose="020B0604020202090204" pitchFamily="34" charset="0"/>
                <a:ea typeface="微软雅黑" panose="020B0503020204020204" charset="-122"/>
              </a:endParaRPr>
            </a:p>
          </p:txBody>
        </p:sp>
        <p:sp>
          <p:nvSpPr>
            <p:cNvPr id="112" name="圆角矩形 111"/>
            <p:cNvSpPr/>
            <p:nvPr/>
          </p:nvSpPr>
          <p:spPr>
            <a:xfrm>
              <a:off x="3905" y="8781"/>
              <a:ext cx="1358"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sz="1200">
                  <a:solidFill>
                    <a:schemeClr val="bg1"/>
                  </a:solidFill>
                  <a:latin typeface="Arial" panose="020B0604020202090204" pitchFamily="34" charset="0"/>
                </a:rPr>
                <a:t>MOE</a:t>
              </a:r>
              <a:endParaRPr lang="en-US" sz="1200">
                <a:solidFill>
                  <a:schemeClr val="bg1"/>
                </a:solidFill>
                <a:latin typeface="Arial" panose="020B0604020202090204" pitchFamily="34" charset="0"/>
              </a:endParaRPr>
            </a:p>
          </p:txBody>
        </p:sp>
        <p:sp>
          <p:nvSpPr>
            <p:cNvPr id="113" name="圆角矩形 112"/>
            <p:cNvSpPr/>
            <p:nvPr/>
          </p:nvSpPr>
          <p:spPr>
            <a:xfrm>
              <a:off x="5442" y="8781"/>
              <a:ext cx="1298"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altLang="zh-CN" sz="1200">
                  <a:solidFill>
                    <a:schemeClr val="bg1"/>
                  </a:solidFill>
                  <a:latin typeface="Arial" panose="020B0604020202090204" pitchFamily="34" charset="0"/>
                  <a:ea typeface="微软雅黑" panose="020B0503020204020204" charset="-122"/>
                </a:rPr>
                <a:t>... ...</a:t>
              </a:r>
              <a:endParaRPr lang="en-US" altLang="zh-CN" sz="1200">
                <a:solidFill>
                  <a:schemeClr val="bg1"/>
                </a:solidFill>
                <a:latin typeface="Arial" panose="020B0604020202090204" pitchFamily="34" charset="0"/>
                <a:ea typeface="微软雅黑" panose="020B0503020204020204" charset="-122"/>
              </a:endParaRPr>
            </a:p>
          </p:txBody>
        </p:sp>
      </p:grpSp>
      <p:grpSp>
        <p:nvGrpSpPr>
          <p:cNvPr id="114" name="组合 113"/>
          <p:cNvGrpSpPr/>
          <p:nvPr/>
        </p:nvGrpSpPr>
        <p:grpSpPr>
          <a:xfrm>
            <a:off x="577215" y="3938905"/>
            <a:ext cx="3180080" cy="1126490"/>
            <a:chOff x="909" y="6622"/>
            <a:chExt cx="6012" cy="1774"/>
          </a:xfrm>
        </p:grpSpPr>
        <p:sp>
          <p:nvSpPr>
            <p:cNvPr id="115" name="矩形 114"/>
            <p:cNvSpPr/>
            <p:nvPr/>
          </p:nvSpPr>
          <p:spPr>
            <a:xfrm>
              <a:off x="909" y="6622"/>
              <a:ext cx="6013" cy="1774"/>
            </a:xfrm>
            <a:prstGeom prst="rect">
              <a:avLst/>
            </a:prstGeom>
            <a:noFill/>
            <a:ln w="19050" cap="flat" cmpd="sng" algn="ctr">
              <a:solidFill>
                <a:srgbClr val="4874CB"/>
              </a:solidFill>
              <a:prstDash val="dash"/>
              <a:miter lim="800000"/>
            </a:ln>
            <a:effectLst/>
          </p:spPr>
          <p:txBody>
            <a:bodyPr rtlCol="0" anchor="ctr"/>
            <a:lstStyle/>
            <a:p>
              <a:pPr algn="ctr"/>
              <a:endParaRPr lang="zh-CN" altLang="en-US" sz="1200">
                <a:solidFill>
                  <a:schemeClr val="bg1"/>
                </a:solidFill>
                <a:latin typeface="Arial" panose="020B0604020202090204" pitchFamily="34" charset="0"/>
                <a:ea typeface="微软雅黑" panose="020B0503020204020204" charset="-122"/>
              </a:endParaRPr>
            </a:p>
          </p:txBody>
        </p:sp>
        <p:sp>
          <p:nvSpPr>
            <p:cNvPr id="116" name="圆角矩形 115"/>
            <p:cNvSpPr/>
            <p:nvPr/>
          </p:nvSpPr>
          <p:spPr>
            <a:xfrm>
              <a:off x="1092" y="6727"/>
              <a:ext cx="2675"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sz="1200">
                  <a:solidFill>
                    <a:schemeClr val="bg1"/>
                  </a:solidFill>
                  <a:latin typeface="Arial" panose="020B0604020202090204" pitchFamily="34" charset="0"/>
                </a:rPr>
                <a:t>微调</a:t>
              </a:r>
              <a:endParaRPr lang="en-US" sz="1200">
                <a:solidFill>
                  <a:schemeClr val="bg1"/>
                </a:solidFill>
                <a:latin typeface="Arial" panose="020B0604020202090204" pitchFamily="34" charset="0"/>
              </a:endParaRPr>
            </a:p>
          </p:txBody>
        </p:sp>
        <p:sp>
          <p:nvSpPr>
            <p:cNvPr id="117" name="圆角矩形 116"/>
            <p:cNvSpPr/>
            <p:nvPr/>
          </p:nvSpPr>
          <p:spPr>
            <a:xfrm>
              <a:off x="3905" y="6727"/>
              <a:ext cx="2835"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sz="1200">
                  <a:solidFill>
                    <a:schemeClr val="bg1"/>
                  </a:solidFill>
                  <a:latin typeface="Arial" panose="020B0604020202090204" pitchFamily="34" charset="0"/>
                </a:rPr>
                <a:t>RAG</a:t>
              </a:r>
              <a:endParaRPr lang="en-US" sz="1200">
                <a:solidFill>
                  <a:schemeClr val="bg1"/>
                </a:solidFill>
                <a:latin typeface="Arial" panose="020B0604020202090204" pitchFamily="34" charset="0"/>
              </a:endParaRPr>
            </a:p>
          </p:txBody>
        </p:sp>
        <p:sp>
          <p:nvSpPr>
            <p:cNvPr id="118" name="圆角矩形 117"/>
            <p:cNvSpPr/>
            <p:nvPr/>
          </p:nvSpPr>
          <p:spPr>
            <a:xfrm>
              <a:off x="1092" y="7276"/>
              <a:ext cx="5648"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zh-CN" altLang="en-US" sz="1200">
                  <a:solidFill>
                    <a:schemeClr val="bg1"/>
                  </a:solidFill>
                  <a:latin typeface="Arial" panose="020B0604020202090204" pitchFamily="34" charset="0"/>
                  <a:ea typeface="微软雅黑" panose="020B0503020204020204" charset="-122"/>
                </a:rPr>
                <a:t>基于</a:t>
              </a:r>
              <a:r>
                <a:rPr lang="en-US" sz="1200">
                  <a:solidFill>
                    <a:schemeClr val="bg1"/>
                  </a:solidFill>
                  <a:latin typeface="Arial" panose="020B0604020202090204" pitchFamily="34" charset="0"/>
                </a:rPr>
                <a:t>APO算法</a:t>
              </a:r>
              <a:r>
                <a:rPr lang="zh-CN" altLang="en-US" sz="1200">
                  <a:solidFill>
                    <a:schemeClr val="bg1"/>
                  </a:solidFill>
                  <a:latin typeface="Arial" panose="020B0604020202090204" pitchFamily="34" charset="0"/>
                  <a:ea typeface="微软雅黑" panose="020B0503020204020204" charset="-122"/>
                </a:rPr>
                <a:t>的提示优化方法</a:t>
              </a:r>
              <a:endParaRPr lang="zh-CN" altLang="en-US" sz="1200">
                <a:solidFill>
                  <a:schemeClr val="bg1"/>
                </a:solidFill>
                <a:latin typeface="Arial" panose="020B0604020202090204" pitchFamily="34" charset="0"/>
                <a:ea typeface="微软雅黑" panose="020B0503020204020204" charset="-122"/>
              </a:endParaRPr>
            </a:p>
          </p:txBody>
        </p:sp>
        <p:sp>
          <p:nvSpPr>
            <p:cNvPr id="119" name="圆角矩形 118"/>
            <p:cNvSpPr/>
            <p:nvPr/>
          </p:nvSpPr>
          <p:spPr>
            <a:xfrm>
              <a:off x="1092" y="7825"/>
              <a:ext cx="5649"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zh-CN" altLang="en-US" sz="1200">
                  <a:solidFill>
                    <a:schemeClr val="bg1"/>
                  </a:solidFill>
                  <a:latin typeface="Arial" panose="020B0604020202090204" pitchFamily="34" charset="0"/>
                  <a:ea typeface="微软雅黑" panose="020B0503020204020204" charset="-122"/>
                </a:rPr>
                <a:t>安全专家思维链样本库</a:t>
              </a:r>
              <a:endParaRPr lang="zh-CN" altLang="en-US" sz="1200">
                <a:solidFill>
                  <a:schemeClr val="bg1"/>
                </a:solidFill>
                <a:latin typeface="Arial" panose="020B0604020202090204" pitchFamily="34" charset="0"/>
                <a:ea typeface="微软雅黑" panose="020B0503020204020204" charset="-122"/>
              </a:endParaRPr>
            </a:p>
          </p:txBody>
        </p:sp>
      </p:grpSp>
      <p:grpSp>
        <p:nvGrpSpPr>
          <p:cNvPr id="120" name="组合 119"/>
          <p:cNvGrpSpPr/>
          <p:nvPr/>
        </p:nvGrpSpPr>
        <p:grpSpPr>
          <a:xfrm>
            <a:off x="577215" y="2447290"/>
            <a:ext cx="3180080" cy="1126490"/>
            <a:chOff x="909" y="4214"/>
            <a:chExt cx="6012" cy="1774"/>
          </a:xfrm>
        </p:grpSpPr>
        <p:sp>
          <p:nvSpPr>
            <p:cNvPr id="121" name="矩形 120"/>
            <p:cNvSpPr/>
            <p:nvPr/>
          </p:nvSpPr>
          <p:spPr>
            <a:xfrm>
              <a:off x="909" y="4214"/>
              <a:ext cx="6013" cy="1774"/>
            </a:xfrm>
            <a:prstGeom prst="rect">
              <a:avLst/>
            </a:prstGeom>
            <a:noFill/>
            <a:ln w="19050" cap="flat" cmpd="sng" algn="ctr">
              <a:solidFill>
                <a:srgbClr val="4874CB"/>
              </a:solidFill>
              <a:prstDash val="dash"/>
              <a:miter lim="800000"/>
            </a:ln>
            <a:effectLst/>
          </p:spPr>
          <p:txBody>
            <a:bodyPr rtlCol="0" anchor="ctr"/>
            <a:lstStyle/>
            <a:p>
              <a:pPr algn="ctr"/>
              <a:endParaRPr lang="zh-CN" altLang="en-US" sz="1200">
                <a:solidFill>
                  <a:schemeClr val="bg1"/>
                </a:solidFill>
                <a:latin typeface="Arial" panose="020B0604020202090204" pitchFamily="34" charset="0"/>
                <a:ea typeface="微软雅黑" panose="020B0503020204020204" charset="-122"/>
              </a:endParaRPr>
            </a:p>
          </p:txBody>
        </p:sp>
        <p:sp>
          <p:nvSpPr>
            <p:cNvPr id="122" name="圆角矩形 121"/>
            <p:cNvSpPr/>
            <p:nvPr/>
          </p:nvSpPr>
          <p:spPr>
            <a:xfrm>
              <a:off x="1091" y="5411"/>
              <a:ext cx="5649"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zh-CN" altLang="en-US" sz="1200">
                  <a:solidFill>
                    <a:schemeClr val="bg1"/>
                  </a:solidFill>
                  <a:latin typeface="Arial" panose="020B0604020202090204" pitchFamily="34" charset="0"/>
                  <a:ea typeface="微软雅黑" panose="020B0503020204020204" charset="-122"/>
                </a:rPr>
                <a:t>异步批量并行推理</a:t>
              </a:r>
              <a:endParaRPr lang="zh-CN" altLang="en-US" sz="1200">
                <a:solidFill>
                  <a:schemeClr val="bg1"/>
                </a:solidFill>
                <a:latin typeface="Arial" panose="020B0604020202090204" pitchFamily="34" charset="0"/>
                <a:ea typeface="微软雅黑" panose="020B0503020204020204" charset="-122"/>
              </a:endParaRPr>
            </a:p>
          </p:txBody>
        </p:sp>
        <p:sp>
          <p:nvSpPr>
            <p:cNvPr id="123" name="圆角矩形 122"/>
            <p:cNvSpPr/>
            <p:nvPr/>
          </p:nvSpPr>
          <p:spPr>
            <a:xfrm>
              <a:off x="1092" y="4357"/>
              <a:ext cx="5649"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zh-CN" altLang="en-US" sz="1200">
                  <a:solidFill>
                    <a:schemeClr val="bg1"/>
                  </a:solidFill>
                  <a:latin typeface="Arial" panose="020B0604020202090204" pitchFamily="34" charset="0"/>
                  <a:ea typeface="微软雅黑" panose="020B0503020204020204" charset="-122"/>
                </a:rPr>
                <a:t>高对抗威胁智能分析引擎</a:t>
              </a:r>
              <a:endParaRPr lang="zh-CN" altLang="en-US" sz="1200">
                <a:solidFill>
                  <a:schemeClr val="bg1"/>
                </a:solidFill>
                <a:latin typeface="Arial" panose="020B0604020202090204" pitchFamily="34" charset="0"/>
                <a:ea typeface="微软雅黑" panose="020B0503020204020204" charset="-122"/>
              </a:endParaRPr>
            </a:p>
          </p:txBody>
        </p:sp>
        <p:sp>
          <p:nvSpPr>
            <p:cNvPr id="124" name="圆角矩形 123"/>
            <p:cNvSpPr/>
            <p:nvPr/>
          </p:nvSpPr>
          <p:spPr>
            <a:xfrm>
              <a:off x="1092" y="4884"/>
              <a:ext cx="5649" cy="469"/>
            </a:xfrm>
            <a:prstGeom prst="roundRect">
              <a:avLst/>
            </a:prstGeom>
            <a:solidFill>
              <a:srgbClr val="4874CB"/>
            </a:solidFill>
            <a:ln w="12700" cap="flat" cmpd="sng" algn="ctr">
              <a:solidFill>
                <a:srgbClr val="4874CB">
                  <a:lumMod val="75000"/>
                </a:srgbClr>
              </a:solidFill>
              <a:prstDash val="solid"/>
              <a:miter lim="800000"/>
            </a:ln>
            <a:effectLst/>
          </p:spPr>
          <p:txBody>
            <a:bodyPr rtlCol="0" anchor="ctr"/>
            <a:lstStyle/>
            <a:p>
              <a:pPr algn="ctr"/>
              <a:r>
                <a:rPr lang="en-US" altLang="zh-CN" sz="1200">
                  <a:solidFill>
                    <a:schemeClr val="bg1"/>
                  </a:solidFill>
                  <a:latin typeface="Arial" panose="020B0604020202090204" pitchFamily="34" charset="0"/>
                  <a:ea typeface="微软雅黑" panose="020B0503020204020204" charset="-122"/>
                </a:rPr>
                <a:t>7*24</a:t>
              </a:r>
              <a:r>
                <a:rPr lang="zh-CN" altLang="en-US" sz="1200">
                  <a:solidFill>
                    <a:schemeClr val="bg1"/>
                  </a:solidFill>
                  <a:latin typeface="Arial" panose="020B0604020202090204" pitchFamily="34" charset="0"/>
                  <a:ea typeface="微软雅黑" panose="020B0503020204020204" charset="-122"/>
                </a:rPr>
                <a:t>自主值守安全智能体</a:t>
              </a:r>
              <a:endParaRPr lang="zh-CN" altLang="en-US" sz="1200">
                <a:solidFill>
                  <a:schemeClr val="bg1"/>
                </a:solidFill>
                <a:latin typeface="Arial" panose="020B0604020202090204" pitchFamily="34" charset="0"/>
                <a:ea typeface="微软雅黑" panose="020B0503020204020204" charset="-122"/>
              </a:endParaRPr>
            </a:p>
          </p:txBody>
        </p:sp>
      </p:grpSp>
      <p:sp>
        <p:nvSpPr>
          <p:cNvPr id="125" name="上箭头 4"/>
          <p:cNvSpPr/>
          <p:nvPr/>
        </p:nvSpPr>
        <p:spPr>
          <a:xfrm rot="5400000" flipH="1">
            <a:off x="4197179" y="2685254"/>
            <a:ext cx="448164" cy="653415"/>
          </a:xfrm>
          <a:prstGeom prst="upArrow">
            <a:avLst>
              <a:gd name="adj1" fmla="val 50000"/>
              <a:gd name="adj2" fmla="val 91463"/>
            </a:avLst>
          </a:prstGeom>
          <a:gradFill flip="none" rotWithShape="1">
            <a:gsLst>
              <a:gs pos="0">
                <a:srgbClr val="2164ED"/>
              </a:gs>
              <a:gs pos="100000">
                <a:srgbClr val="2468F2">
                  <a:alpha val="0"/>
                </a:srgbClr>
              </a:gs>
            </a:gsLst>
            <a:lin ang="5400000" scaled="1"/>
            <a:tileRect/>
          </a:gradFill>
          <a:ln w="12700" cap="flat" cmpd="sng" algn="ctr">
            <a:noFill/>
            <a:prstDash val="solid"/>
            <a:miter lim="800000"/>
          </a:ln>
          <a:effectLst/>
        </p:spPr>
        <p:txBody>
          <a:bodyPr rtlCol="0" anchor="ctr"/>
          <a:lstStyle/>
          <a:p>
            <a:pPr algn="ctr"/>
            <a:endParaRPr kumimoji="1" lang="zh-CN" altLang="en-US">
              <a:latin typeface="Arial" panose="020B0604020202090204" pitchFamily="34" charset="0"/>
              <a:ea typeface="微软雅黑" panose="020B0503020204020204" charset="-122"/>
            </a:endParaRPr>
          </a:p>
        </p:txBody>
      </p:sp>
      <p:sp>
        <p:nvSpPr>
          <p:cNvPr id="126" name="上箭头 4"/>
          <p:cNvSpPr/>
          <p:nvPr/>
        </p:nvSpPr>
        <p:spPr>
          <a:xfrm rot="5400000" flipH="1">
            <a:off x="4197179" y="4397214"/>
            <a:ext cx="448164" cy="653415"/>
          </a:xfrm>
          <a:prstGeom prst="upArrow">
            <a:avLst>
              <a:gd name="adj1" fmla="val 50000"/>
              <a:gd name="adj2" fmla="val 91463"/>
            </a:avLst>
          </a:prstGeom>
          <a:gradFill flip="none" rotWithShape="1">
            <a:gsLst>
              <a:gs pos="0">
                <a:srgbClr val="2164ED"/>
              </a:gs>
              <a:gs pos="100000">
                <a:srgbClr val="2468F2">
                  <a:alpha val="0"/>
                </a:srgbClr>
              </a:gs>
            </a:gsLst>
            <a:lin ang="5400000" scaled="1"/>
            <a:tileRect/>
          </a:gradFill>
          <a:ln w="12700" cap="flat" cmpd="sng" algn="ctr">
            <a:noFill/>
            <a:prstDash val="solid"/>
            <a:miter lim="800000"/>
          </a:ln>
          <a:effectLst/>
        </p:spPr>
        <p:txBody>
          <a:bodyPr rtlCol="0" anchor="ctr"/>
          <a:lstStyle/>
          <a:p>
            <a:pPr algn="ctr"/>
            <a:endParaRPr kumimoji="1" lang="zh-CN" altLang="en-US">
              <a:latin typeface="Arial" panose="020B0604020202090204" pitchFamily="34" charset="0"/>
              <a:ea typeface="微软雅黑" panose="020B0503020204020204" charset="-122"/>
            </a:endParaRPr>
          </a:p>
        </p:txBody>
      </p:sp>
      <p:sp>
        <p:nvSpPr>
          <p:cNvPr id="127" name="上箭头 4"/>
          <p:cNvSpPr/>
          <p:nvPr/>
        </p:nvSpPr>
        <p:spPr>
          <a:xfrm rot="5400000" flipH="1">
            <a:off x="4197179" y="5822789"/>
            <a:ext cx="448164" cy="653415"/>
          </a:xfrm>
          <a:prstGeom prst="upArrow">
            <a:avLst>
              <a:gd name="adj1" fmla="val 50000"/>
              <a:gd name="adj2" fmla="val 91463"/>
            </a:avLst>
          </a:prstGeom>
          <a:gradFill flip="none" rotWithShape="1">
            <a:gsLst>
              <a:gs pos="0">
                <a:srgbClr val="2164ED"/>
              </a:gs>
              <a:gs pos="100000">
                <a:srgbClr val="2468F2">
                  <a:alpha val="0"/>
                </a:srgbClr>
              </a:gs>
            </a:gsLst>
            <a:lin ang="5400000" scaled="1"/>
            <a:tileRect/>
          </a:gradFill>
          <a:ln w="12700" cap="flat" cmpd="sng" algn="ctr">
            <a:noFill/>
            <a:prstDash val="solid"/>
            <a:miter lim="800000"/>
          </a:ln>
          <a:effectLst/>
        </p:spPr>
        <p:txBody>
          <a:bodyPr rtlCol="0" anchor="ctr"/>
          <a:lstStyle/>
          <a:p>
            <a:pPr algn="ctr"/>
            <a:endParaRPr kumimoji="1" lang="zh-CN" altLang="en-US">
              <a:latin typeface="Arial" panose="020B0604020202090204" pitchFamily="34" charset="0"/>
              <a:ea typeface="微软雅黑" panose="020B0503020204020204" charset="-122"/>
            </a:endParaRPr>
          </a:p>
        </p:txBody>
      </p:sp>
      <p:sp>
        <p:nvSpPr>
          <p:cNvPr id="128" name="矩形 127"/>
          <p:cNvSpPr/>
          <p:nvPr/>
        </p:nvSpPr>
        <p:spPr>
          <a:xfrm>
            <a:off x="487680" y="965835"/>
            <a:ext cx="11235055" cy="1043305"/>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marL="285750" indent="-285750" algn="l" fontAlgn="auto">
              <a:lnSpc>
                <a:spcPct val="130000"/>
              </a:lnSpc>
              <a:spcBef>
                <a:spcPts val="0"/>
              </a:spcBef>
              <a:spcAft>
                <a:spcPts val="0"/>
              </a:spcAft>
              <a:buFont typeface="Arial" panose="020B0604020202090204" pitchFamily="34" charset="0"/>
              <a:buChar char="•"/>
            </a:pPr>
            <a:r>
              <a:rPr lang="zh-CN" sz="1600" dirty="0">
                <a:latin typeface="微软雅黑" panose="020B0503020204020204" charset="-122"/>
                <a:ea typeface="微软雅黑" panose="020B0503020204020204" charset="-122"/>
              </a:rPr>
              <a:t>整个安全技术和产业都将被</a:t>
            </a:r>
            <a:r>
              <a:rPr lang="zh-CN" sz="1600" b="1" dirty="0">
                <a:solidFill>
                  <a:srgbClr val="C00000"/>
                </a:solidFill>
                <a:latin typeface="微软雅黑" panose="020B0503020204020204" charset="-122"/>
                <a:ea typeface="微软雅黑" panose="020B0503020204020204" charset="-122"/>
              </a:rPr>
              <a:t>大模型重塑</a:t>
            </a:r>
            <a:r>
              <a:rPr lang="zh-CN" sz="1600" dirty="0">
                <a:latin typeface="微软雅黑" panose="020B0503020204020204" charset="-122"/>
                <a:ea typeface="微软雅黑" panose="020B0503020204020204" charset="-122"/>
              </a:rPr>
              <a:t>，构成一个以大模型底座驱动的安全应用和服务生态。</a:t>
            </a:r>
            <a:endParaRPr lang="en-US" altLang="zh-CN" sz="1600" dirty="0">
              <a:latin typeface="微软雅黑" panose="020B0503020204020204" charset="-122"/>
              <a:ea typeface="微软雅黑" panose="020B0503020204020204" charset="-122"/>
            </a:endParaRPr>
          </a:p>
          <a:p>
            <a:pPr marL="285750" indent="-285750" algn="l" fontAlgn="auto">
              <a:lnSpc>
                <a:spcPct val="130000"/>
              </a:lnSpc>
              <a:spcBef>
                <a:spcPts val="0"/>
              </a:spcBef>
              <a:spcAft>
                <a:spcPts val="0"/>
              </a:spcAft>
              <a:buFont typeface="Arial" panose="020B0604020202090204" pitchFamily="34" charset="0"/>
              <a:buChar char="•"/>
            </a:pPr>
            <a:r>
              <a:rPr lang="zh-CN" altLang="en-US" sz="1600" dirty="0">
                <a:latin typeface="微软雅黑" panose="020B0503020204020204" charset="-122"/>
                <a:ea typeface="微软雅黑" panose="020B0503020204020204" charset="-122"/>
              </a:rPr>
              <a:t>而</a:t>
            </a:r>
            <a:r>
              <a:rPr lang="zh-CN" altLang="zh-CN" sz="1600" dirty="0">
                <a:latin typeface="微软雅黑" panose="020B0503020204020204" charset="-122"/>
                <a:ea typeface="微软雅黑" panose="020B0503020204020204" charset="-122"/>
              </a:rPr>
              <a:t>安全行业的博弈和竞争也会最终落脚在</a:t>
            </a:r>
            <a:r>
              <a:rPr lang="en-US" altLang="zh-CN"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算力</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人员</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数据</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的军备竞赛上。</a:t>
            </a:r>
            <a:endParaRPr lang="en-US" altLang="zh-CN" sz="1600" dirty="0">
              <a:latin typeface="微软雅黑" panose="020B0503020204020204" charset="-122"/>
              <a:ea typeface="微软雅黑" panose="020B0503020204020204" charset="-122"/>
            </a:endParaRPr>
          </a:p>
          <a:p>
            <a:pPr marL="285750" indent="-285750" algn="l" fontAlgn="auto">
              <a:lnSpc>
                <a:spcPct val="130000"/>
              </a:lnSpc>
              <a:spcBef>
                <a:spcPts val="0"/>
              </a:spcBef>
              <a:spcAft>
                <a:spcPts val="0"/>
              </a:spcAft>
              <a:buFont typeface="Arial" panose="020B0604020202090204" pitchFamily="34" charset="0"/>
              <a:buChar char="•"/>
            </a:pPr>
            <a:r>
              <a:rPr lang="zh-CN" altLang="en-US" sz="1600" dirty="0">
                <a:latin typeface="微软雅黑" panose="020B0503020204020204" charset="-122"/>
                <a:ea typeface="微软雅黑" panose="020B0503020204020204" charset="-122"/>
              </a:rPr>
              <a:t>国内安全产业应该抓住</a:t>
            </a:r>
            <a:r>
              <a:rPr lang="zh-CN" altLang="en-US" sz="1600" b="1" dirty="0">
                <a:solidFill>
                  <a:srgbClr val="C00000"/>
                </a:solidFill>
                <a:latin typeface="微软雅黑" panose="020B0503020204020204" charset="-122"/>
                <a:ea typeface="微软雅黑" panose="020B0503020204020204" charset="-122"/>
              </a:rPr>
              <a:t>大模型带来的战略机遇期</a:t>
            </a:r>
            <a:r>
              <a:rPr lang="zh-CN" altLang="en-US" sz="1600" dirty="0">
                <a:latin typeface="微软雅黑" panose="020B0503020204020204" charset="-122"/>
                <a:ea typeface="微软雅黑" panose="020B0503020204020204" charset="-122"/>
              </a:rPr>
              <a:t>，创新产品形态，打磨突破性技术，引领全球网络安全产业。</a:t>
            </a:r>
            <a:endParaRPr lang="zh-CN" altLang="en-US" sz="1600" dirty="0">
              <a:latin typeface="微软雅黑" panose="020B0503020204020204" charset="-122"/>
              <a:ea typeface="微软雅黑" panose="020B0503020204020204" charset="-122"/>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0" y="0"/>
            <a:ext cx="12192000" cy="6858000"/>
          </a:xfrm>
          <a:prstGeom prst="rect">
            <a:avLst/>
          </a:prstGeom>
        </p:spPr>
      </p:pic>
      <p:pic>
        <p:nvPicPr>
          <p:cNvPr id="5" name="图片 4" descr="图片包含 游戏机&#10;&#10;描述已自动生成"/>
          <p:cNvPicPr>
            <a:picLocks noChangeAspect="1"/>
          </p:cNvPicPr>
          <p:nvPr/>
        </p:nvPicPr>
        <p:blipFill rotWithShape="1">
          <a:blip r:embed="rId2" cstate="screen"/>
          <a:srcRect/>
          <a:stretch>
            <a:fillRect/>
          </a:stretch>
        </p:blipFill>
        <p:spPr>
          <a:xfrm>
            <a:off x="983159" y="1953412"/>
            <a:ext cx="1758774" cy="694436"/>
          </a:xfrm>
          <a:prstGeom prst="rect">
            <a:avLst/>
          </a:prstGeom>
        </p:spPr>
      </p:pic>
      <p:sp>
        <p:nvSpPr>
          <p:cNvPr id="6" name="文本框 8"/>
          <p:cNvSpPr txBox="1">
            <a:spLocks noChangeArrowheads="1"/>
          </p:cNvSpPr>
          <p:nvPr/>
        </p:nvSpPr>
        <p:spPr bwMode="auto">
          <a:xfrm>
            <a:off x="983159" y="4209877"/>
            <a:ext cx="673837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9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9pPr>
          </a:lstStyle>
          <a:p>
            <a:pPr>
              <a:lnSpc>
                <a:spcPct val="100000"/>
              </a:lnSpc>
              <a:spcBef>
                <a:spcPct val="0"/>
              </a:spcBef>
              <a:buNone/>
            </a:pPr>
            <a:r>
              <a:rPr lang="zh-CN" altLang="en-US" sz="1800" spc="600" dirty="0">
                <a:latin typeface="微软雅黑" panose="020B0503020204020204" charset="-122"/>
                <a:ea typeface="微软雅黑" panose="020B0503020204020204" charset="-122"/>
              </a:rPr>
              <a:t>让每个用户的数字化更简单，更安全</a:t>
            </a:r>
            <a:endParaRPr lang="en-US" altLang="zh-CN" sz="2000" spc="600" dirty="0">
              <a:latin typeface="微软雅黑" panose="020B0503020204020204" charset="-122"/>
              <a:ea typeface="微软雅黑" panose="020B0503020204020204" charset="-122"/>
            </a:endParaRPr>
          </a:p>
        </p:txBody>
      </p:sp>
      <p:sp>
        <p:nvSpPr>
          <p:cNvPr id="3" name="矩形 2"/>
          <p:cNvSpPr/>
          <p:nvPr/>
        </p:nvSpPr>
        <p:spPr>
          <a:xfrm rot="5400000">
            <a:off x="2734717" y="1277393"/>
            <a:ext cx="921544" cy="4424660"/>
          </a:xfrm>
          <a:prstGeom prst="rect">
            <a:avLst/>
          </a:prstGeom>
          <a:gradFill>
            <a:gsLst>
              <a:gs pos="0">
                <a:srgbClr val="003592">
                  <a:alpha val="0"/>
                </a:srgbClr>
              </a:gs>
              <a:gs pos="83000">
                <a:srgbClr val="0035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8"/>
          <p:cNvSpPr txBox="1">
            <a:spLocks noChangeArrowheads="1"/>
          </p:cNvSpPr>
          <p:nvPr/>
        </p:nvSpPr>
        <p:spPr bwMode="auto">
          <a:xfrm>
            <a:off x="1143353" y="2988514"/>
            <a:ext cx="3590862"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9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charset="0"/>
                <a:ea typeface="宋体" pitchFamily="2" charset="-122"/>
              </a:defRPr>
            </a:lvl9pPr>
          </a:lstStyle>
          <a:p>
            <a:pPr>
              <a:lnSpc>
                <a:spcPct val="100000"/>
              </a:lnSpc>
              <a:spcBef>
                <a:spcPct val="0"/>
              </a:spcBef>
              <a:buNone/>
            </a:pPr>
            <a:r>
              <a:rPr lang="zh-CN" altLang="en-US" sz="6000" b="1" spc="600" dirty="0">
                <a:solidFill>
                  <a:schemeClr val="bg1"/>
                </a:solidFill>
                <a:latin typeface="微软雅黑" panose="020B0503020204020204" charset="-122"/>
                <a:ea typeface="微软雅黑" panose="020B0503020204020204" charset="-122"/>
              </a:rPr>
              <a:t>谢谢聆听</a:t>
            </a:r>
            <a:endParaRPr lang="en-US" altLang="zh-CN" sz="6000" b="1" spc="600" dirty="0">
              <a:solidFill>
                <a:schemeClr val="bg1"/>
              </a:solidFill>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6600" b="1" spc="600" dirty="0">
              <a:solidFill>
                <a:srgbClr val="66BC29"/>
              </a:solidFill>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24"/>
          <p:cNvSpPr/>
          <p:nvPr/>
        </p:nvSpPr>
        <p:spPr>
          <a:xfrm>
            <a:off x="325119" y="796600"/>
            <a:ext cx="11541759" cy="983427"/>
          </a:xfrm>
          <a:prstGeom prst="roundRect">
            <a:avLst>
              <a:gd name="adj" fmla="val 4288"/>
            </a:avLst>
          </a:prstGeom>
          <a:gradFill>
            <a:gsLst>
              <a:gs pos="0">
                <a:srgbClr val="FFFFFF">
                  <a:alpha val="100000"/>
                </a:srgbClr>
              </a:gs>
              <a:gs pos="100000">
                <a:srgbClr val="FFFFFF">
                  <a:alpha val="58000"/>
                </a:srgbClr>
              </a:gs>
            </a:gsLst>
            <a:lin ang="5400000"/>
          </a:gradFill>
          <a:ln w="12700">
            <a:solidFill>
              <a:srgbClr val="FFFFFF"/>
            </a:solidFill>
            <a:miter/>
          </a:ln>
          <a:effectLst>
            <a:outerShdw blurRad="127000" dist="50800" dir="5400000" rotWithShape="0">
              <a:srgbClr val="033EB5">
                <a:alpha val="20000"/>
              </a:srgbClr>
            </a:outerShdw>
          </a:effectLst>
        </p:spPr>
        <p:txBody>
          <a:bodyPr lIns="22859" rIns="22859" anchor="ctr"/>
          <a:ls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微软雅黑" panose="020B0503020204020204" charset="-122"/>
              </a:defRPr>
            </a:lvl9pPr>
          </a:lstStyle>
          <a:p>
            <a:pPr algn="l" defTabSz="914400">
              <a:defRPr sz="1800">
                <a:solidFill>
                  <a:srgbClr val="000000"/>
                </a:solidFill>
                <a:latin typeface="等线" panose="02010600030101010101" charset="-122"/>
                <a:ea typeface="等线" panose="02010600030101010101" charset="-122"/>
                <a:cs typeface="等线" panose="02010600030101010101" charset="-122"/>
                <a:sym typeface="等线" panose="02010600030101010101" charset="-122"/>
              </a:defRPr>
            </a:pPr>
            <a:endParaRPr sz="900" dirty="0">
              <a:latin typeface="微软雅黑" panose="020B0503020204020204" charset="-122"/>
              <a:ea typeface="微软雅黑" panose="020B0503020204020204" charset="-122"/>
            </a:endParaRPr>
          </a:p>
        </p:txBody>
      </p:sp>
      <p:grpSp>
        <p:nvGrpSpPr>
          <p:cNvPr id="21" name="组合 20"/>
          <p:cNvGrpSpPr/>
          <p:nvPr/>
        </p:nvGrpSpPr>
        <p:grpSpPr>
          <a:xfrm>
            <a:off x="4445635" y="2273300"/>
            <a:ext cx="3197225" cy="3931920"/>
            <a:chOff x="5510" y="3645"/>
            <a:chExt cx="5035" cy="6192"/>
          </a:xfrm>
        </p:grpSpPr>
        <p:sp>
          <p:nvSpPr>
            <p:cNvPr id="2" name="矩形 1"/>
            <p:cNvSpPr/>
            <p:nvPr/>
          </p:nvSpPr>
          <p:spPr>
            <a:xfrm>
              <a:off x="5511" y="3645"/>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dirty="0">
                  <a:solidFill>
                    <a:srgbClr val="0746B3"/>
                  </a:solidFill>
                  <a:latin typeface="微软雅黑" panose="020B0503020204020204" charset="-122"/>
                  <a:ea typeface="微软雅黑" panose="020B0503020204020204" charset="-122"/>
                  <a:sym typeface="Source Han Sans CN Bold" charset="0"/>
                </a:rPr>
                <a:t>漏洞挖掘</a:t>
              </a:r>
              <a:endParaRPr lang="zh-CN" altLang="en-US" sz="1400" b="1" kern="1200" dirty="0">
                <a:solidFill>
                  <a:srgbClr val="0746B3"/>
                </a:solidFill>
                <a:latin typeface="微软雅黑" panose="020B0503020204020204" charset="-122"/>
                <a:ea typeface="微软雅黑" panose="020B0503020204020204" charset="-122"/>
                <a:sym typeface="Source Han Sans CN Bold" charset="0"/>
              </a:endParaRPr>
            </a:p>
          </p:txBody>
        </p:sp>
        <p:sp>
          <p:nvSpPr>
            <p:cNvPr id="7" name="矩形 6"/>
            <p:cNvSpPr/>
            <p:nvPr>
              <p:custDataLst>
                <p:tags r:id="rId1"/>
              </p:custDataLst>
            </p:nvPr>
          </p:nvSpPr>
          <p:spPr>
            <a:xfrm>
              <a:off x="5511" y="4572"/>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文档管理</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10" name="矩形 9"/>
            <p:cNvSpPr/>
            <p:nvPr>
              <p:custDataLst>
                <p:tags r:id="rId2"/>
              </p:custDataLst>
            </p:nvPr>
          </p:nvSpPr>
          <p:spPr>
            <a:xfrm>
              <a:off x="8143" y="3645"/>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dirty="0">
                  <a:solidFill>
                    <a:srgbClr val="0746B3"/>
                  </a:solidFill>
                  <a:latin typeface="微软雅黑" panose="020B0503020204020204" charset="-122"/>
                  <a:ea typeface="微软雅黑" panose="020B0503020204020204" charset="-122"/>
                  <a:sym typeface="Source Han Sans CN Bold" charset="0"/>
                </a:rPr>
                <a:t>代码审计</a:t>
              </a:r>
              <a:endParaRPr lang="zh-CN" altLang="en-US" sz="1400" b="1" kern="1200" dirty="0">
                <a:solidFill>
                  <a:srgbClr val="0746B3"/>
                </a:solidFill>
                <a:latin typeface="微软雅黑" panose="020B0503020204020204" charset="-122"/>
                <a:ea typeface="微软雅黑" panose="020B0503020204020204" charset="-122"/>
                <a:sym typeface="Source Han Sans CN Bold" charset="0"/>
              </a:endParaRPr>
            </a:p>
          </p:txBody>
        </p:sp>
        <p:sp>
          <p:nvSpPr>
            <p:cNvPr id="31" name="矩形 30"/>
            <p:cNvSpPr/>
            <p:nvPr>
              <p:custDataLst>
                <p:tags r:id="rId3"/>
              </p:custDataLst>
            </p:nvPr>
          </p:nvSpPr>
          <p:spPr>
            <a:xfrm>
              <a:off x="5510" y="8230"/>
              <a:ext cx="2376"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数据资产识别</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3" name="矩形 32"/>
            <p:cNvSpPr/>
            <p:nvPr>
              <p:custDataLst>
                <p:tags r:id="rId4"/>
              </p:custDataLst>
            </p:nvPr>
          </p:nvSpPr>
          <p:spPr>
            <a:xfrm>
              <a:off x="8143" y="4571"/>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权限治理</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5" name="矩形 34"/>
            <p:cNvSpPr/>
            <p:nvPr>
              <p:custDataLst>
                <p:tags r:id="rId5"/>
              </p:custDataLst>
            </p:nvPr>
          </p:nvSpPr>
          <p:spPr>
            <a:xfrm>
              <a:off x="8117" y="8230"/>
              <a:ext cx="2427"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规则编排</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6" name="矩形 35"/>
            <p:cNvSpPr/>
            <p:nvPr>
              <p:custDataLst>
                <p:tags r:id="rId6"/>
              </p:custDataLst>
            </p:nvPr>
          </p:nvSpPr>
          <p:spPr>
            <a:xfrm>
              <a:off x="5511" y="5499"/>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行业百科</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7" name="矩形 36"/>
            <p:cNvSpPr/>
            <p:nvPr>
              <p:custDataLst>
                <p:tags r:id="rId7"/>
              </p:custDataLst>
            </p:nvPr>
          </p:nvSpPr>
          <p:spPr>
            <a:xfrm>
              <a:off x="5511" y="6430"/>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事件聚合</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8" name="矩形 37"/>
            <p:cNvSpPr/>
            <p:nvPr>
              <p:custDataLst>
                <p:tags r:id="rId8"/>
              </p:custDataLst>
            </p:nvPr>
          </p:nvSpPr>
          <p:spPr>
            <a:xfrm>
              <a:off x="8143" y="6425"/>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分析决策</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39" name="矩形 38"/>
            <p:cNvSpPr/>
            <p:nvPr>
              <p:custDataLst>
                <p:tags r:id="rId9"/>
              </p:custDataLst>
            </p:nvPr>
          </p:nvSpPr>
          <p:spPr>
            <a:xfrm>
              <a:off x="5511" y="7341"/>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漏洞修补</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40" name="矩形 39"/>
            <p:cNvSpPr/>
            <p:nvPr>
              <p:custDataLst>
                <p:tags r:id="rId10"/>
              </p:custDataLst>
            </p:nvPr>
          </p:nvSpPr>
          <p:spPr>
            <a:xfrm>
              <a:off x="8143" y="5498"/>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情报检索</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12" name="矩形 11"/>
            <p:cNvSpPr/>
            <p:nvPr>
              <p:custDataLst>
                <p:tags r:id="rId11"/>
              </p:custDataLst>
            </p:nvPr>
          </p:nvSpPr>
          <p:spPr>
            <a:xfrm>
              <a:off x="8143" y="7341"/>
              <a:ext cx="240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根因挖掘</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47" name="矩形 46"/>
            <p:cNvSpPr/>
            <p:nvPr>
              <p:custDataLst>
                <p:tags r:id="rId12"/>
              </p:custDataLst>
            </p:nvPr>
          </p:nvSpPr>
          <p:spPr>
            <a:xfrm>
              <a:off x="8092" y="9110"/>
              <a:ext cx="2452"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模拟攻防</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sp>
          <p:nvSpPr>
            <p:cNvPr id="52" name="矩形 51"/>
            <p:cNvSpPr/>
            <p:nvPr>
              <p:custDataLst>
                <p:tags r:id="rId13"/>
              </p:custDataLst>
            </p:nvPr>
          </p:nvSpPr>
          <p:spPr>
            <a:xfrm>
              <a:off x="5510" y="9119"/>
              <a:ext cx="2376" cy="718"/>
            </a:xfrm>
            <a:prstGeom prst="rect">
              <a:avLst/>
            </a:prstGeom>
            <a:solidFill>
              <a:schemeClr val="bg1"/>
            </a:solidFill>
            <a:ln>
              <a:gradFill>
                <a:gsLst>
                  <a:gs pos="0">
                    <a:schemeClr val="accent1">
                      <a:lumMod val="5000"/>
                      <a:lumOff val="95000"/>
                    </a:schemeClr>
                  </a:gs>
                  <a:gs pos="100000">
                    <a:srgbClr val="115BC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zh-CN" altLang="en-US" sz="1400" b="1" kern="1200">
                  <a:solidFill>
                    <a:srgbClr val="0746B3"/>
                  </a:solidFill>
                  <a:latin typeface="微软雅黑" panose="020B0503020204020204" charset="-122"/>
                  <a:ea typeface="微软雅黑" panose="020B0503020204020204" charset="-122"/>
                  <a:sym typeface="Source Han Sans CN Bold" charset="0"/>
                </a:rPr>
                <a:t>访问控制和管理</a:t>
              </a:r>
              <a:endParaRPr lang="zh-CN" altLang="en-US" sz="1400" b="1" kern="1200">
                <a:solidFill>
                  <a:srgbClr val="0746B3"/>
                </a:solidFill>
                <a:latin typeface="微软雅黑" panose="020B0503020204020204" charset="-122"/>
                <a:ea typeface="微软雅黑" panose="020B0503020204020204" charset="-122"/>
                <a:sym typeface="Source Han Sans CN Bold" charset="0"/>
              </a:endParaRPr>
            </a:p>
          </p:txBody>
        </p:sp>
      </p:grpSp>
      <p:grpSp>
        <p:nvGrpSpPr>
          <p:cNvPr id="24" name="组合 23"/>
          <p:cNvGrpSpPr/>
          <p:nvPr/>
        </p:nvGrpSpPr>
        <p:grpSpPr>
          <a:xfrm>
            <a:off x="1657985" y="2132648"/>
            <a:ext cx="1795780" cy="4213225"/>
            <a:chOff x="1671" y="3584"/>
            <a:chExt cx="2828" cy="6635"/>
          </a:xfrm>
        </p:grpSpPr>
        <p:sp>
          <p:nvSpPr>
            <p:cNvPr id="53" name="椭圆 52"/>
            <p:cNvSpPr/>
            <p:nvPr/>
          </p:nvSpPr>
          <p:spPr>
            <a:xfrm>
              <a:off x="1671" y="3584"/>
              <a:ext cx="2829" cy="1238"/>
            </a:xfrm>
            <a:prstGeom prst="ellipse">
              <a:avLst/>
            </a:prstGeom>
            <a:gradFill flip="none" rotWithShape="1">
              <a:gsLst>
                <a:gs pos="0">
                  <a:srgbClr val="0066F6">
                    <a:alpha val="50000"/>
                  </a:srgbClr>
                </a:gs>
                <a:gs pos="100000">
                  <a:srgbClr val="0746B3"/>
                </a:gs>
              </a:gsLst>
              <a:lin ang="8100000" scaled="0"/>
            </a:gradFill>
            <a:ln w="25400" cap="flat">
              <a:noFill/>
              <a:miter lim="400000"/>
            </a:ln>
            <a:effectLst>
              <a:outerShdw blurRad="88900" dist="25400" dir="5400000" algn="t" rotWithShape="0">
                <a:srgbClr val="0062DC">
                  <a:alpha val="40000"/>
                </a:srgbClr>
              </a:outerShdw>
            </a:effectLst>
          </p:spPr>
          <p:txBody>
            <a:bodyPr wrap="square" lIns="45720" tIns="45720" rIns="45720" bIns="45720" numCol="1" anchor="ctr">
              <a:noAutofit/>
            </a:bodyPr>
            <a:lstStyle/>
            <a:p>
              <a:pPr algn="ctr" hangingPunct="1"/>
              <a:r>
                <a:rPr lang="zh-CN" altLang="en-US" sz="1400" b="1" dirty="0">
                  <a:solidFill>
                    <a:srgbClr val="FFFFFF"/>
                  </a:solidFill>
                  <a:latin typeface="微软雅黑" panose="020B0503020204020204" charset="-122"/>
                  <a:ea typeface="微软雅黑" panose="020B0503020204020204" charset="-122"/>
                  <a:sym typeface="Source Han Sans CN Bold" charset="0"/>
                </a:rPr>
                <a:t>安全语言</a:t>
              </a:r>
              <a:r>
                <a:rPr lang="en-US" altLang="zh-CN" sz="1400" b="1" dirty="0">
                  <a:solidFill>
                    <a:srgbClr val="FFFFFF"/>
                  </a:solidFill>
                  <a:latin typeface="微软雅黑" panose="020B0503020204020204" charset="-122"/>
                  <a:ea typeface="微软雅黑" panose="020B0503020204020204" charset="-122"/>
                  <a:sym typeface="Source Han Sans CN Bold" charset="0"/>
                </a:rPr>
                <a:t>/</a:t>
              </a:r>
              <a:r>
                <a:rPr lang="zh-CN" altLang="en-US" sz="1400" b="1" dirty="0">
                  <a:solidFill>
                    <a:srgbClr val="FFFFFF"/>
                  </a:solidFill>
                  <a:latin typeface="微软雅黑" panose="020B0503020204020204" charset="-122"/>
                  <a:ea typeface="微软雅黑" panose="020B0503020204020204" charset="-122"/>
                  <a:sym typeface="Source Han Sans CN Bold" charset="0"/>
                </a:rPr>
                <a:t>语义理解</a:t>
              </a:r>
              <a:endParaRPr lang="zh-CN" altLang="en-US" sz="1400" b="1" dirty="0">
                <a:solidFill>
                  <a:srgbClr val="FFFFFF"/>
                </a:solidFill>
                <a:latin typeface="微软雅黑" panose="020B0503020204020204" charset="-122"/>
                <a:ea typeface="微软雅黑" panose="020B0503020204020204" charset="-122"/>
                <a:sym typeface="Source Han Sans CN Bold" charset="0"/>
              </a:endParaRPr>
            </a:p>
          </p:txBody>
        </p:sp>
        <p:sp>
          <p:nvSpPr>
            <p:cNvPr id="54" name="椭圆 53"/>
            <p:cNvSpPr/>
            <p:nvPr/>
          </p:nvSpPr>
          <p:spPr>
            <a:xfrm>
              <a:off x="1671" y="5383"/>
              <a:ext cx="2829" cy="1238"/>
            </a:xfrm>
            <a:prstGeom prst="ellipse">
              <a:avLst/>
            </a:prstGeom>
            <a:gradFill flip="none" rotWithShape="1">
              <a:gsLst>
                <a:gs pos="0">
                  <a:srgbClr val="0066F6">
                    <a:alpha val="50000"/>
                  </a:srgbClr>
                </a:gs>
                <a:gs pos="100000">
                  <a:srgbClr val="0746B3"/>
                </a:gs>
              </a:gsLst>
              <a:lin ang="8100000" scaled="0"/>
            </a:gradFill>
            <a:ln w="25400" cap="flat">
              <a:noFill/>
              <a:miter lim="400000"/>
            </a:ln>
            <a:effectLst>
              <a:outerShdw blurRad="88900" dist="25400" dir="5400000" algn="t" rotWithShape="0">
                <a:srgbClr val="0062DC">
                  <a:alpha val="40000"/>
                </a:srgbClr>
              </a:outerShdw>
            </a:effectLst>
          </p:spPr>
          <p:txBody>
            <a:bodyPr wrap="square" lIns="45720" tIns="45720" rIns="45720" bIns="45720" numCol="1" anchor="ctr">
              <a:noAutofit/>
            </a:bodyPr>
            <a:lstStyle/>
            <a:p>
              <a:pPr algn="ctr" hangingPunct="1"/>
              <a:r>
                <a:rPr lang="zh-CN" altLang="en-US" sz="1400" b="1" dirty="0">
                  <a:solidFill>
                    <a:srgbClr val="FFFFFF"/>
                  </a:solidFill>
                  <a:latin typeface="微软雅黑" panose="020B0503020204020204" charset="-122"/>
                  <a:ea typeface="微软雅黑" panose="020B0503020204020204" charset="-122"/>
                  <a:sym typeface="Source Han Sans CN Bold" charset="0"/>
                </a:rPr>
                <a:t>海量安全知识嵌入与检索</a:t>
              </a:r>
              <a:endParaRPr lang="zh-CN" altLang="en-US" sz="1400" b="1" dirty="0">
                <a:solidFill>
                  <a:srgbClr val="FFFFFF"/>
                </a:solidFill>
                <a:latin typeface="微软雅黑" panose="020B0503020204020204" charset="-122"/>
                <a:ea typeface="微软雅黑" panose="020B0503020204020204" charset="-122"/>
                <a:sym typeface="Source Han Sans CN Bold" charset="0"/>
              </a:endParaRPr>
            </a:p>
          </p:txBody>
        </p:sp>
        <p:sp>
          <p:nvSpPr>
            <p:cNvPr id="13" name="椭圆 12"/>
            <p:cNvSpPr/>
            <p:nvPr/>
          </p:nvSpPr>
          <p:spPr>
            <a:xfrm>
              <a:off x="1671" y="7182"/>
              <a:ext cx="2829" cy="1238"/>
            </a:xfrm>
            <a:prstGeom prst="ellipse">
              <a:avLst/>
            </a:prstGeom>
            <a:gradFill flip="none" rotWithShape="1">
              <a:gsLst>
                <a:gs pos="0">
                  <a:srgbClr val="0066F6">
                    <a:alpha val="50000"/>
                  </a:srgbClr>
                </a:gs>
                <a:gs pos="100000">
                  <a:srgbClr val="0746B3"/>
                </a:gs>
              </a:gsLst>
              <a:lin ang="8100000" scaled="0"/>
            </a:gradFill>
            <a:ln w="25400" cap="flat">
              <a:noFill/>
              <a:miter lim="400000"/>
            </a:ln>
            <a:effectLst>
              <a:outerShdw blurRad="88900" dist="25400" dir="5400000" algn="t" rotWithShape="0">
                <a:srgbClr val="0062DC">
                  <a:alpha val="40000"/>
                </a:srgbClr>
              </a:outerShdw>
            </a:effectLst>
          </p:spPr>
          <p:txBody>
            <a:bodyPr wrap="square" lIns="45720" tIns="45720" rIns="45720" bIns="45720" numCol="1" anchor="ctr">
              <a:noAutofit/>
            </a:bodyPr>
            <a:lstStyle/>
            <a:p>
              <a:pPr algn="ctr" hangingPunct="1"/>
              <a:r>
                <a:rPr lang="zh-CN" altLang="en-US" sz="1400" b="1" dirty="0">
                  <a:solidFill>
                    <a:srgbClr val="FFFFFF"/>
                  </a:solidFill>
                  <a:latin typeface="微软雅黑" panose="020B0503020204020204" charset="-122"/>
                  <a:ea typeface="微软雅黑" panose="020B0503020204020204" charset="-122"/>
                  <a:sym typeface="Source Han Sans CN Bold" charset="0"/>
                </a:rPr>
                <a:t>安全业务内容生成</a:t>
              </a:r>
              <a:endParaRPr lang="zh-CN" altLang="en-US" sz="1400" b="1" dirty="0">
                <a:solidFill>
                  <a:srgbClr val="FFFFFF"/>
                </a:solidFill>
                <a:latin typeface="微软雅黑" panose="020B0503020204020204" charset="-122"/>
                <a:ea typeface="微软雅黑" panose="020B0503020204020204" charset="-122"/>
                <a:sym typeface="Source Han Sans CN Bold" charset="0"/>
              </a:endParaRPr>
            </a:p>
          </p:txBody>
        </p:sp>
        <p:sp>
          <p:nvSpPr>
            <p:cNvPr id="15" name="椭圆 14"/>
            <p:cNvSpPr/>
            <p:nvPr/>
          </p:nvSpPr>
          <p:spPr>
            <a:xfrm>
              <a:off x="1671" y="8981"/>
              <a:ext cx="2829" cy="1238"/>
            </a:xfrm>
            <a:prstGeom prst="ellipse">
              <a:avLst/>
            </a:prstGeom>
            <a:gradFill flip="none" rotWithShape="1">
              <a:gsLst>
                <a:gs pos="0">
                  <a:srgbClr val="0066F6">
                    <a:alpha val="50000"/>
                  </a:srgbClr>
                </a:gs>
                <a:gs pos="100000">
                  <a:srgbClr val="0746B3"/>
                </a:gs>
              </a:gsLst>
              <a:lin ang="8100000" scaled="0"/>
            </a:gradFill>
            <a:ln w="25400" cap="flat">
              <a:noFill/>
              <a:miter lim="400000"/>
            </a:ln>
            <a:effectLst>
              <a:outerShdw blurRad="88900" dist="25400" dir="5400000" algn="t" rotWithShape="0">
                <a:srgbClr val="0062DC">
                  <a:alpha val="40000"/>
                </a:srgbClr>
              </a:outerShdw>
            </a:effectLst>
          </p:spPr>
          <p:txBody>
            <a:bodyPr wrap="square" lIns="45720" tIns="45720" rIns="45720" bIns="45720" numCol="1" anchor="ctr">
              <a:noAutofit/>
            </a:bodyPr>
            <a:lstStyle/>
            <a:p>
              <a:pPr algn="ctr" hangingPunct="1"/>
              <a:r>
                <a:rPr lang="zh-CN" altLang="en-US" sz="1400" b="1">
                  <a:solidFill>
                    <a:srgbClr val="FFFFFF"/>
                  </a:solidFill>
                  <a:latin typeface="微软雅黑" panose="020B0503020204020204" charset="-122"/>
                  <a:ea typeface="微软雅黑" panose="020B0503020204020204" charset="-122"/>
                  <a:sym typeface="Source Han Sans CN Bold" charset="0"/>
                </a:rPr>
                <a:t>任务规划与</a:t>
              </a:r>
              <a:endParaRPr lang="en-US" altLang="zh-CN" sz="1400" b="1">
                <a:solidFill>
                  <a:srgbClr val="FFFFFF"/>
                </a:solidFill>
                <a:latin typeface="微软雅黑" panose="020B0503020204020204" charset="-122"/>
                <a:ea typeface="微软雅黑" panose="020B0503020204020204" charset="-122"/>
                <a:sym typeface="Source Han Sans CN Bold" charset="0"/>
              </a:endParaRPr>
            </a:p>
            <a:p>
              <a:pPr algn="ctr" hangingPunct="1"/>
              <a:r>
                <a:rPr lang="zh-CN" altLang="en-US" sz="1400" b="1">
                  <a:solidFill>
                    <a:srgbClr val="FFFFFF"/>
                  </a:solidFill>
                  <a:latin typeface="微软雅黑" panose="020B0503020204020204" charset="-122"/>
                  <a:ea typeface="微软雅黑" panose="020B0503020204020204" charset="-122"/>
                  <a:sym typeface="Source Han Sans CN Bold" charset="0"/>
                </a:rPr>
                <a:t>工具使用</a:t>
              </a:r>
              <a:endParaRPr lang="zh-CN" altLang="en-US" sz="1400" b="1">
                <a:solidFill>
                  <a:srgbClr val="FFFFFF"/>
                </a:solidFill>
                <a:latin typeface="微软雅黑" panose="020B0503020204020204" charset="-122"/>
                <a:ea typeface="微软雅黑" panose="020B0503020204020204" charset="-122"/>
                <a:sym typeface="Source Han Sans CN Bold" charset="0"/>
              </a:endParaRPr>
            </a:p>
          </p:txBody>
        </p:sp>
      </p:grpSp>
      <p:sp>
        <p:nvSpPr>
          <p:cNvPr id="16" name="左大括号 15"/>
          <p:cNvSpPr/>
          <p:nvPr/>
        </p:nvSpPr>
        <p:spPr>
          <a:xfrm>
            <a:off x="1261745" y="2512060"/>
            <a:ext cx="179070" cy="3454400"/>
          </a:xfrm>
          <a:prstGeom prst="leftBrace">
            <a:avLst>
              <a:gd name="adj1" fmla="val 87192"/>
              <a:gd name="adj2" fmla="val 50000"/>
            </a:avLst>
          </a:prstGeom>
          <a:noFill/>
          <a:ln w="12700" cap="flat" cmpd="sng" algn="ctr">
            <a:solidFill>
              <a:sysClr val="windowText" lastClr="000000"/>
            </a:solidFill>
            <a:prstDash val="solid"/>
            <a:miter lim="800000"/>
          </a:ln>
          <a:effectLst/>
        </p:spPr>
        <p:txBody>
          <a:bodyPr rtlCol="0" anchor="ctr"/>
          <a:lstStyle/>
          <a:p>
            <a:pPr algn="ctr"/>
            <a:endParaRPr lang="zh-CN" altLang="en-US">
              <a:ln>
                <a:solidFill>
                  <a:schemeClr val="tx1">
                    <a:lumMod val="85000"/>
                    <a:lumOff val="15000"/>
                  </a:schemeClr>
                </a:solidFill>
              </a:ln>
              <a:solidFill>
                <a:sysClr val="windowText" lastClr="000000"/>
              </a:solidFill>
              <a:latin typeface="Source Han Sans CN Bold" charset="0"/>
              <a:ea typeface="Source Han Sans CN Bold" charset="0"/>
            </a:endParaRPr>
          </a:p>
        </p:txBody>
      </p:sp>
      <p:sp>
        <p:nvSpPr>
          <p:cNvPr id="60" name="文本框 59"/>
          <p:cNvSpPr txBox="1"/>
          <p:nvPr/>
        </p:nvSpPr>
        <p:spPr>
          <a:xfrm>
            <a:off x="603885" y="3293745"/>
            <a:ext cx="440690" cy="1891030"/>
          </a:xfrm>
          <a:prstGeom prst="rect">
            <a:avLst/>
          </a:prstGeom>
          <a:noFill/>
        </p:spPr>
        <p:txBody>
          <a:bodyPr wrap="square" rtlCol="0" anchor="ctr" anchorCtr="0">
            <a:noAutofit/>
          </a:bodyPr>
          <a:lstStyle/>
          <a:p>
            <a:pPr algn="ctr"/>
            <a:r>
              <a:rPr lang="zh-CN" altLang="en-US" sz="1600" b="1">
                <a:solidFill>
                  <a:schemeClr val="tx1">
                    <a:lumMod val="85000"/>
                    <a:lumOff val="15000"/>
                  </a:schemeClr>
                </a:solidFill>
                <a:latin typeface="微软雅黑" panose="020B0503020204020204" charset="-122"/>
                <a:ea typeface="微软雅黑" panose="020B0503020204020204" charset="-122"/>
                <a:sym typeface="Source Han Sans CN Bold" charset="0"/>
              </a:rPr>
              <a:t>大模型能力</a:t>
            </a:r>
            <a:endParaRPr lang="zh-CN" altLang="en-US" sz="1600" b="1">
              <a:solidFill>
                <a:schemeClr val="tx1">
                  <a:lumMod val="85000"/>
                  <a:lumOff val="15000"/>
                </a:schemeClr>
              </a:solidFill>
              <a:latin typeface="微软雅黑" panose="020B0503020204020204" charset="-122"/>
              <a:ea typeface="微软雅黑" panose="020B0503020204020204" charset="-122"/>
              <a:sym typeface="Source Han Sans CN Bold" charset="0"/>
            </a:endParaRPr>
          </a:p>
        </p:txBody>
      </p:sp>
      <p:grpSp>
        <p:nvGrpSpPr>
          <p:cNvPr id="23" name="组合 22"/>
          <p:cNvGrpSpPr/>
          <p:nvPr/>
        </p:nvGrpSpPr>
        <p:grpSpPr>
          <a:xfrm>
            <a:off x="3670935" y="2284413"/>
            <a:ext cx="557530" cy="3909695"/>
            <a:chOff x="4800" y="3840"/>
            <a:chExt cx="878" cy="6157"/>
          </a:xfrm>
        </p:grpSpPr>
        <p:sp>
          <p:nvSpPr>
            <p:cNvPr id="61" name="右箭头 60"/>
            <p:cNvSpPr/>
            <p:nvPr/>
          </p:nvSpPr>
          <p:spPr>
            <a:xfrm>
              <a:off x="4800" y="3840"/>
              <a:ext cx="879" cy="760"/>
            </a:xfrm>
            <a:prstGeom prst="rightArrow">
              <a:avLst/>
            </a:prstGeom>
            <a:gradFill>
              <a:gsLst>
                <a:gs pos="50000">
                  <a:srgbClr val="5B9BD5"/>
                </a:gs>
                <a:gs pos="0">
                  <a:srgbClr val="5B9BD5">
                    <a:lumMod val="25000"/>
                    <a:lumOff val="75000"/>
                  </a:srgbClr>
                </a:gs>
                <a:gs pos="100000">
                  <a:srgbClr val="5B9BD5">
                    <a:lumMod val="85000"/>
                  </a:srgbClr>
                </a:gs>
              </a:gsLst>
              <a:lin ang="0" scaled="1"/>
            </a:gradFill>
            <a:ln w="12700" cap="flat" cmpd="sng" algn="ctr">
              <a:noFill/>
              <a:prstDash val="solid"/>
              <a:miter lim="800000"/>
            </a:ln>
            <a:effectLst/>
          </p:spPr>
          <p:txBody>
            <a:bodyPr rtlCol="0" anchor="ctr"/>
            <a:lstStyle/>
            <a:p>
              <a:pPr algn="ctr"/>
              <a:r>
                <a:rPr lang="zh-CN" altLang="en-US" sz="900" b="1">
                  <a:solidFill>
                    <a:sysClr val="window" lastClr="FFFFFF"/>
                  </a:solidFill>
                  <a:latin typeface="Source Han Sans CN Bold" charset="0"/>
                  <a:ea typeface="Source Han Sans CN Bold" charset="0"/>
                </a:rPr>
                <a:t>迁移</a:t>
              </a:r>
              <a:endParaRPr lang="zh-CN" altLang="en-US" sz="900" b="1">
                <a:solidFill>
                  <a:sysClr val="window" lastClr="FFFFFF"/>
                </a:solidFill>
                <a:latin typeface="Source Han Sans CN Bold" charset="0"/>
                <a:ea typeface="Source Han Sans CN Bold" charset="0"/>
              </a:endParaRPr>
            </a:p>
          </p:txBody>
        </p:sp>
        <p:sp>
          <p:nvSpPr>
            <p:cNvPr id="17" name="右箭头 16"/>
            <p:cNvSpPr/>
            <p:nvPr/>
          </p:nvSpPr>
          <p:spPr>
            <a:xfrm>
              <a:off x="4800" y="5639"/>
              <a:ext cx="879" cy="760"/>
            </a:xfrm>
            <a:prstGeom prst="rightArrow">
              <a:avLst/>
            </a:prstGeom>
            <a:gradFill>
              <a:gsLst>
                <a:gs pos="50000">
                  <a:srgbClr val="5B9BD5"/>
                </a:gs>
                <a:gs pos="0">
                  <a:srgbClr val="5B9BD5">
                    <a:lumMod val="25000"/>
                    <a:lumOff val="75000"/>
                  </a:srgbClr>
                </a:gs>
                <a:gs pos="100000">
                  <a:srgbClr val="5B9BD5">
                    <a:lumMod val="85000"/>
                  </a:srgbClr>
                </a:gs>
              </a:gsLst>
              <a:lin ang="0" scaled="1"/>
            </a:gradFill>
            <a:ln w="12700" cap="flat" cmpd="sng" algn="ctr">
              <a:noFill/>
              <a:prstDash val="solid"/>
              <a:miter lim="800000"/>
            </a:ln>
            <a:effectLst/>
          </p:spPr>
          <p:txBody>
            <a:bodyPr rtlCol="0" anchor="ctr"/>
            <a:lstStyle/>
            <a:p>
              <a:pPr algn="ctr"/>
              <a:r>
                <a:rPr lang="zh-CN" altLang="en-US" sz="900" b="1">
                  <a:solidFill>
                    <a:sysClr val="window" lastClr="FFFFFF"/>
                  </a:solidFill>
                  <a:latin typeface="Source Han Sans CN Bold" charset="0"/>
                  <a:ea typeface="Source Han Sans CN Bold" charset="0"/>
                </a:rPr>
                <a:t>迁移</a:t>
              </a:r>
              <a:endParaRPr lang="zh-CN" altLang="en-US" sz="900" b="1">
                <a:solidFill>
                  <a:sysClr val="window" lastClr="FFFFFF"/>
                </a:solidFill>
                <a:latin typeface="Source Han Sans CN Bold" charset="0"/>
                <a:ea typeface="Source Han Sans CN Bold" charset="0"/>
              </a:endParaRPr>
            </a:p>
          </p:txBody>
        </p:sp>
        <p:sp>
          <p:nvSpPr>
            <p:cNvPr id="63" name="右箭头 62"/>
            <p:cNvSpPr/>
            <p:nvPr/>
          </p:nvSpPr>
          <p:spPr>
            <a:xfrm>
              <a:off x="4800" y="7438"/>
              <a:ext cx="879" cy="760"/>
            </a:xfrm>
            <a:prstGeom prst="rightArrow">
              <a:avLst/>
            </a:prstGeom>
            <a:gradFill>
              <a:gsLst>
                <a:gs pos="50000">
                  <a:srgbClr val="5B9BD5"/>
                </a:gs>
                <a:gs pos="0">
                  <a:srgbClr val="5B9BD5">
                    <a:lumMod val="25000"/>
                    <a:lumOff val="75000"/>
                  </a:srgbClr>
                </a:gs>
                <a:gs pos="100000">
                  <a:srgbClr val="5B9BD5">
                    <a:lumMod val="85000"/>
                  </a:srgbClr>
                </a:gs>
              </a:gsLst>
              <a:lin ang="0" scaled="1"/>
            </a:gradFill>
            <a:ln w="12700" cap="flat" cmpd="sng" algn="ctr">
              <a:noFill/>
              <a:prstDash val="solid"/>
              <a:miter lim="800000"/>
            </a:ln>
            <a:effectLst/>
          </p:spPr>
          <p:txBody>
            <a:bodyPr rtlCol="0" anchor="ctr"/>
            <a:lstStyle/>
            <a:p>
              <a:pPr algn="ctr"/>
              <a:r>
                <a:rPr lang="zh-CN" altLang="en-US" sz="900" b="1">
                  <a:solidFill>
                    <a:sysClr val="window" lastClr="FFFFFF"/>
                  </a:solidFill>
                  <a:latin typeface="Source Han Sans CN Bold" charset="0"/>
                  <a:ea typeface="Source Han Sans CN Bold" charset="0"/>
                </a:rPr>
                <a:t>迁移</a:t>
              </a:r>
              <a:endParaRPr lang="zh-CN" altLang="en-US" sz="900" b="1">
                <a:solidFill>
                  <a:sysClr val="window" lastClr="FFFFFF"/>
                </a:solidFill>
                <a:latin typeface="Source Han Sans CN Bold" charset="0"/>
                <a:ea typeface="Source Han Sans CN Bold" charset="0"/>
              </a:endParaRPr>
            </a:p>
          </p:txBody>
        </p:sp>
        <p:sp>
          <p:nvSpPr>
            <p:cNvPr id="64" name="右箭头 63"/>
            <p:cNvSpPr/>
            <p:nvPr/>
          </p:nvSpPr>
          <p:spPr>
            <a:xfrm>
              <a:off x="4800" y="9237"/>
              <a:ext cx="879" cy="760"/>
            </a:xfrm>
            <a:prstGeom prst="rightArrow">
              <a:avLst/>
            </a:prstGeom>
            <a:gradFill>
              <a:gsLst>
                <a:gs pos="50000">
                  <a:srgbClr val="5B9BD5"/>
                </a:gs>
                <a:gs pos="0">
                  <a:srgbClr val="5B9BD5">
                    <a:lumMod val="25000"/>
                    <a:lumOff val="75000"/>
                  </a:srgbClr>
                </a:gs>
                <a:gs pos="100000">
                  <a:srgbClr val="5B9BD5">
                    <a:lumMod val="85000"/>
                  </a:srgbClr>
                </a:gs>
              </a:gsLst>
              <a:lin ang="0" scaled="1"/>
            </a:gradFill>
            <a:ln w="12700" cap="flat" cmpd="sng" algn="ctr">
              <a:noFill/>
              <a:prstDash val="solid"/>
              <a:miter lim="800000"/>
            </a:ln>
            <a:effectLst/>
          </p:spPr>
          <p:txBody>
            <a:bodyPr rtlCol="0" anchor="ctr"/>
            <a:lstStyle/>
            <a:p>
              <a:pPr algn="ctr"/>
              <a:r>
                <a:rPr lang="zh-CN" altLang="en-US" sz="900" b="1">
                  <a:solidFill>
                    <a:sysClr val="window" lastClr="FFFFFF"/>
                  </a:solidFill>
                  <a:latin typeface="Source Han Sans CN Bold" charset="0"/>
                  <a:ea typeface="Source Han Sans CN Bold" charset="0"/>
                </a:rPr>
                <a:t>迁移</a:t>
              </a:r>
              <a:endParaRPr lang="zh-CN" altLang="en-US" sz="900" b="1">
                <a:solidFill>
                  <a:sysClr val="window" lastClr="FFFFFF"/>
                </a:solidFill>
                <a:latin typeface="Source Han Sans CN Bold" charset="0"/>
                <a:ea typeface="Source Han Sans CN Bold" charset="0"/>
              </a:endParaRPr>
            </a:p>
          </p:txBody>
        </p:sp>
      </p:grpSp>
      <p:sp>
        <p:nvSpPr>
          <p:cNvPr id="97" name="矩形 96"/>
          <p:cNvSpPr/>
          <p:nvPr/>
        </p:nvSpPr>
        <p:spPr>
          <a:xfrm>
            <a:off x="325120" y="822325"/>
            <a:ext cx="11541760" cy="920750"/>
          </a:xfrm>
          <a:prstGeom prst="rect">
            <a:avLst/>
          </a:prstGeom>
          <a:noFill/>
          <a:ln w="12700" cap="flat" cmpd="sng" algn="ctr">
            <a:noFill/>
            <a:prstDash val="solid"/>
            <a:miter lim="800000"/>
          </a:ln>
          <a:effectLst/>
        </p:spPr>
        <p:txBody>
          <a:bodyPr rtlCol="0" anchor="ctr"/>
          <a:lstStyle/>
          <a:p>
            <a:pPr indent="0" algn="l" fontAlgn="auto">
              <a:lnSpc>
                <a:spcPct val="130000"/>
              </a:lnSpc>
              <a:spcBef>
                <a:spcPts val="0"/>
              </a:spcBef>
              <a:spcAft>
                <a:spcPts val="0"/>
              </a:spcAft>
            </a:pPr>
            <a:r>
              <a:rPr lang="zh-CN" sz="1600" dirty="0">
                <a:solidFill>
                  <a:sysClr val="windowText" lastClr="000000"/>
                </a:solidFill>
                <a:latin typeface="微软雅黑" panose="020B0503020204020204" charset="-122"/>
                <a:ea typeface="微软雅黑" panose="020B0503020204020204" charset="-122"/>
              </a:rPr>
              <a:t>从</a:t>
            </a:r>
            <a:r>
              <a:rPr sz="1600" dirty="0" err="1">
                <a:solidFill>
                  <a:sysClr val="windowText" lastClr="000000"/>
                </a:solidFill>
                <a:latin typeface="微软雅黑" panose="020B0503020204020204" charset="-122"/>
                <a:ea typeface="微软雅黑" panose="020B0503020204020204" charset="-122"/>
              </a:rPr>
              <a:t>大模型“</a:t>
            </a:r>
            <a:r>
              <a:rPr sz="1600" b="1" dirty="0" err="1">
                <a:solidFill>
                  <a:srgbClr val="C00000"/>
                </a:solidFill>
                <a:latin typeface="微软雅黑" panose="020B0503020204020204" charset="-122"/>
                <a:ea typeface="微软雅黑" panose="020B0503020204020204" charset="-122"/>
              </a:rPr>
              <a:t>涌现</a:t>
            </a:r>
            <a:r>
              <a:rPr sz="1600" dirty="0" err="1">
                <a:solidFill>
                  <a:sysClr val="windowText" lastClr="000000"/>
                </a:solidFill>
                <a:latin typeface="微软雅黑" panose="020B0503020204020204" charset="-122"/>
                <a:ea typeface="微软雅黑" panose="020B0503020204020204" charset="-122"/>
              </a:rPr>
              <a:t>”能力的基本特性</a:t>
            </a:r>
            <a:r>
              <a:rPr lang="zh-CN" sz="1600" dirty="0">
                <a:solidFill>
                  <a:sysClr val="windowText" lastClr="000000"/>
                </a:solidFill>
                <a:latin typeface="微软雅黑" panose="020B0503020204020204" charset="-122"/>
                <a:ea typeface="微软雅黑" panose="020B0503020204020204" charset="-122"/>
              </a:rPr>
              <a:t>出发</a:t>
            </a:r>
            <a:r>
              <a:rPr sz="1600" dirty="0">
                <a:solidFill>
                  <a:srgbClr val="184199"/>
                </a:solidFill>
                <a:latin typeface="微软雅黑" panose="020B0503020204020204" charset="-122"/>
                <a:ea typeface="微软雅黑" panose="020B0503020204020204" charset="-122"/>
              </a:rPr>
              <a:t>：</a:t>
            </a:r>
            <a:r>
              <a:rPr sz="1600" b="1" dirty="0">
                <a:solidFill>
                  <a:srgbClr val="184199"/>
                </a:solidFill>
                <a:latin typeface="微软雅黑" panose="020B0503020204020204" charset="-122"/>
                <a:ea typeface="微软雅黑" panose="020B0503020204020204" charset="-122"/>
              </a:rPr>
              <a:t>①</a:t>
            </a:r>
            <a:r>
              <a:rPr sz="1600" b="1" dirty="0" err="1">
                <a:solidFill>
                  <a:srgbClr val="184199"/>
                </a:solidFill>
                <a:latin typeface="微软雅黑" panose="020B0503020204020204" charset="-122"/>
                <a:ea typeface="微软雅黑" panose="020B0503020204020204" charset="-122"/>
              </a:rPr>
              <a:t>超强的语言</a:t>
            </a:r>
            <a:r>
              <a:rPr sz="1600" b="1" dirty="0">
                <a:solidFill>
                  <a:srgbClr val="184199"/>
                </a:solidFill>
                <a:latin typeface="微软雅黑" panose="020B0503020204020204" charset="-122"/>
                <a:ea typeface="微软雅黑" panose="020B0503020204020204" charset="-122"/>
              </a:rPr>
              <a:t>/</a:t>
            </a:r>
            <a:r>
              <a:rPr sz="1600" b="1" dirty="0" err="1">
                <a:solidFill>
                  <a:srgbClr val="184199"/>
                </a:solidFill>
                <a:latin typeface="微软雅黑" panose="020B0503020204020204" charset="-122"/>
                <a:ea typeface="微软雅黑" panose="020B0503020204020204" charset="-122"/>
              </a:rPr>
              <a:t>语义理解能力</a:t>
            </a:r>
            <a:r>
              <a:rPr sz="1600" b="1" dirty="0">
                <a:solidFill>
                  <a:srgbClr val="184199"/>
                </a:solidFill>
                <a:latin typeface="微软雅黑" panose="020B0503020204020204" charset="-122"/>
                <a:ea typeface="微软雅黑" panose="020B0503020204020204" charset="-122"/>
              </a:rPr>
              <a:t>；②</a:t>
            </a:r>
            <a:r>
              <a:rPr sz="1600" b="1" dirty="0" err="1">
                <a:solidFill>
                  <a:srgbClr val="184199"/>
                </a:solidFill>
                <a:latin typeface="微软雅黑" panose="020B0503020204020204" charset="-122"/>
                <a:ea typeface="微软雅黑" panose="020B0503020204020204" charset="-122"/>
              </a:rPr>
              <a:t>海量知识嵌入和检索能力</a:t>
            </a:r>
            <a:r>
              <a:rPr sz="1600" b="1" dirty="0">
                <a:solidFill>
                  <a:srgbClr val="184199"/>
                </a:solidFill>
                <a:latin typeface="微软雅黑" panose="020B0503020204020204" charset="-122"/>
                <a:ea typeface="微软雅黑" panose="020B0503020204020204" charset="-122"/>
              </a:rPr>
              <a:t>；③</a:t>
            </a:r>
            <a:r>
              <a:rPr sz="1600" b="1" dirty="0" err="1">
                <a:solidFill>
                  <a:srgbClr val="184199"/>
                </a:solidFill>
                <a:latin typeface="微软雅黑" panose="020B0503020204020204" charset="-122"/>
                <a:ea typeface="微软雅黑" panose="020B0503020204020204" charset="-122"/>
              </a:rPr>
              <a:t>文本生成</a:t>
            </a:r>
            <a:r>
              <a:rPr lang="zh-CN" altLang="en-US" sz="1600" b="1" dirty="0">
                <a:solidFill>
                  <a:srgbClr val="184199"/>
                </a:solidFill>
                <a:latin typeface="微软雅黑" panose="020B0503020204020204" charset="-122"/>
                <a:ea typeface="微软雅黑" panose="020B0503020204020204" charset="-122"/>
              </a:rPr>
              <a:t>和推理</a:t>
            </a:r>
            <a:r>
              <a:rPr sz="1600" b="1" dirty="0" err="1">
                <a:solidFill>
                  <a:srgbClr val="184199"/>
                </a:solidFill>
                <a:latin typeface="微软雅黑" panose="020B0503020204020204" charset="-122"/>
                <a:ea typeface="微软雅黑" panose="020B0503020204020204" charset="-122"/>
              </a:rPr>
              <a:t>能力</a:t>
            </a:r>
            <a:r>
              <a:rPr sz="1600" b="1" dirty="0">
                <a:solidFill>
                  <a:srgbClr val="184199"/>
                </a:solidFill>
                <a:latin typeface="微软雅黑" panose="020B0503020204020204" charset="-122"/>
                <a:ea typeface="微软雅黑" panose="020B0503020204020204" charset="-122"/>
              </a:rPr>
              <a:t>；④</a:t>
            </a:r>
            <a:r>
              <a:rPr lang="zh-CN" altLang="en-US" sz="1600" b="1" dirty="0">
                <a:solidFill>
                  <a:srgbClr val="184199"/>
                </a:solidFill>
                <a:latin typeface="微软雅黑" panose="020B0503020204020204" charset="-122"/>
                <a:ea typeface="微软雅黑" panose="020B0503020204020204" charset="-122"/>
              </a:rPr>
              <a:t>任务规划与工具使用</a:t>
            </a:r>
            <a:r>
              <a:rPr sz="1600" dirty="0">
                <a:solidFill>
                  <a:srgbClr val="184199"/>
                </a:solidFill>
                <a:latin typeface="微软雅黑" panose="020B0503020204020204" charset="-122"/>
                <a:ea typeface="微软雅黑" panose="020B0503020204020204" charset="-122"/>
              </a:rPr>
              <a:t>。</a:t>
            </a:r>
            <a:r>
              <a:rPr lang="zh-CN" sz="1600" dirty="0">
                <a:solidFill>
                  <a:sysClr val="windowText" lastClr="000000"/>
                </a:solidFill>
                <a:latin typeface="微软雅黑" panose="020B0503020204020204" charset="-122"/>
                <a:ea typeface="微软雅黑" panose="020B0503020204020204" charset="-122"/>
              </a:rPr>
              <a:t>找到</a:t>
            </a:r>
            <a:r>
              <a:rPr lang="en-US" altLang="zh-CN" sz="1600" dirty="0">
                <a:solidFill>
                  <a:sysClr val="windowText" lastClr="000000"/>
                </a:solidFill>
                <a:latin typeface="微软雅黑" panose="020B0503020204020204" charset="-122"/>
                <a:ea typeface="微软雅黑" panose="020B0503020204020204" charset="-122"/>
              </a:rPr>
              <a:t>“</a:t>
            </a:r>
            <a:r>
              <a:rPr lang="zh-CN" sz="1600" b="1" dirty="0">
                <a:solidFill>
                  <a:srgbClr val="C00000"/>
                </a:solidFill>
                <a:latin typeface="微软雅黑" panose="020B0503020204020204" charset="-122"/>
                <a:ea typeface="微软雅黑" panose="020B0503020204020204" charset="-122"/>
              </a:rPr>
              <a:t>安全场景</a:t>
            </a:r>
            <a:r>
              <a:rPr lang="en-US" altLang="zh-CN" sz="1600" dirty="0">
                <a:solidFill>
                  <a:sysClr val="windowText" lastClr="000000"/>
                </a:solidFill>
                <a:latin typeface="微软雅黑" panose="020B0503020204020204" charset="-122"/>
                <a:ea typeface="微软雅黑" panose="020B0503020204020204" charset="-122"/>
              </a:rPr>
              <a:t>”</a:t>
            </a:r>
            <a:r>
              <a:rPr lang="zh-CN" sz="1600" dirty="0">
                <a:solidFill>
                  <a:sysClr val="windowText" lastClr="000000"/>
                </a:solidFill>
                <a:latin typeface="微软雅黑" panose="020B0503020204020204" charset="-122"/>
                <a:ea typeface="微软雅黑" panose="020B0503020204020204" charset="-122"/>
              </a:rPr>
              <a:t>与</a:t>
            </a:r>
            <a:r>
              <a:rPr lang="en-US" altLang="zh-CN" sz="1600" dirty="0">
                <a:solidFill>
                  <a:sysClr val="windowText" lastClr="0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文本语义</a:t>
            </a:r>
            <a:r>
              <a:rPr lang="en-US" altLang="zh-CN" sz="1600" dirty="0">
                <a:solidFill>
                  <a:sysClr val="windowText" lastClr="000000"/>
                </a:solidFill>
                <a:latin typeface="微软雅黑" panose="020B0503020204020204" charset="-122"/>
                <a:ea typeface="微软雅黑" panose="020B0503020204020204" charset="-122"/>
              </a:rPr>
              <a:t>”</a:t>
            </a:r>
            <a:r>
              <a:rPr lang="zh-CN" altLang="en-US" sz="1600" dirty="0">
                <a:solidFill>
                  <a:sysClr val="windowText" lastClr="0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工具智能</a:t>
            </a:r>
            <a:r>
              <a:rPr lang="zh-CN" altLang="en-US" sz="1600" dirty="0">
                <a:solidFill>
                  <a:sysClr val="windowText" lastClr="000000"/>
                </a:solidFill>
                <a:latin typeface="微软雅黑" panose="020B0503020204020204" charset="-122"/>
                <a:ea typeface="微软雅黑" panose="020B0503020204020204" charset="-122"/>
              </a:rPr>
              <a:t>”的契合点，重塑各领域安全应用。</a:t>
            </a:r>
            <a:endParaRPr lang="zh-CN" altLang="en-US" sz="1600" dirty="0">
              <a:solidFill>
                <a:sysClr val="windowText" lastClr="000000"/>
              </a:solidFill>
              <a:latin typeface="微软雅黑" panose="020B0503020204020204" charset="-122"/>
              <a:ea typeface="微软雅黑" panose="020B0503020204020204" charset="-122"/>
            </a:endParaRPr>
          </a:p>
        </p:txBody>
      </p:sp>
      <p:grpSp>
        <p:nvGrpSpPr>
          <p:cNvPr id="25" name="组合 24"/>
          <p:cNvGrpSpPr/>
          <p:nvPr/>
        </p:nvGrpSpPr>
        <p:grpSpPr>
          <a:xfrm>
            <a:off x="8809990" y="2120900"/>
            <a:ext cx="2637790" cy="4464685"/>
            <a:chOff x="13224" y="3547"/>
            <a:chExt cx="4154" cy="7031"/>
          </a:xfrm>
        </p:grpSpPr>
        <p:sp>
          <p:nvSpPr>
            <p:cNvPr id="87" name="圆角矩形 86"/>
            <p:cNvSpPr/>
            <p:nvPr/>
          </p:nvSpPr>
          <p:spPr>
            <a:xfrm>
              <a:off x="13224" y="3547"/>
              <a:ext cx="4154" cy="786"/>
            </a:xfrm>
            <a:prstGeom prst="roundRect">
              <a:avLst>
                <a:gd name="adj" fmla="val 6232"/>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lt1"/>
                  </a:solidFill>
                  <a:latin typeface="微软雅黑" panose="020B0503020204020204" charset="-122"/>
                  <a:ea typeface="微软雅黑" panose="020B0503020204020204" charset="-122"/>
                  <a:sym typeface="Source Han Sans CN Bold" charset="0"/>
                </a:rPr>
                <a:t>安全运营</a:t>
              </a:r>
              <a:r>
                <a:rPr lang="zh-CN" altLang="en-US" sz="1600" b="1">
                  <a:solidFill>
                    <a:schemeClr val="lt1"/>
                  </a:solidFill>
                  <a:latin typeface="微软雅黑" panose="020B0503020204020204" charset="-122"/>
                  <a:ea typeface="微软雅黑" panose="020B0503020204020204" charset="-122"/>
                  <a:sym typeface="Source Han Sans CN Bold" charset="0"/>
                </a:rPr>
                <a:t>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sp>
          <p:nvSpPr>
            <p:cNvPr id="68" name="文本框 67"/>
            <p:cNvSpPr txBox="1"/>
            <p:nvPr/>
          </p:nvSpPr>
          <p:spPr>
            <a:xfrm>
              <a:off x="14208" y="9998"/>
              <a:ext cx="2186" cy="580"/>
            </a:xfrm>
            <a:prstGeom prst="rect">
              <a:avLst/>
            </a:prstGeom>
            <a:noFill/>
          </p:spPr>
          <p:txBody>
            <a:bodyPr wrap="square" rtlCol="0">
              <a:spAutoFit/>
            </a:bodyPr>
            <a:lstStyle/>
            <a:p>
              <a:pPr algn="ctr"/>
              <a:r>
                <a:rPr kumimoji="1" lang="en-US" altLang="zh-CN" b="1">
                  <a:solidFill>
                    <a:srgbClr val="70AD47"/>
                  </a:solidFill>
                  <a:cs typeface="微软雅黑" charset="0"/>
                </a:rPr>
                <a:t>……</a:t>
              </a:r>
              <a:endParaRPr kumimoji="1" lang="en-US" altLang="zh-CN" b="1">
                <a:solidFill>
                  <a:srgbClr val="70AD47"/>
                </a:solidFill>
                <a:cs typeface="微软雅黑" charset="0"/>
              </a:endParaRPr>
            </a:p>
          </p:txBody>
        </p:sp>
        <p:sp>
          <p:nvSpPr>
            <p:cNvPr id="85" name="圆角矩形 84"/>
            <p:cNvSpPr/>
            <p:nvPr/>
          </p:nvSpPr>
          <p:spPr>
            <a:xfrm>
              <a:off x="13224" y="4623"/>
              <a:ext cx="4154" cy="785"/>
            </a:xfrm>
            <a:prstGeom prst="roundRect">
              <a:avLst>
                <a:gd name="adj" fmla="val 6232"/>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lt1"/>
                  </a:solidFill>
                  <a:latin typeface="微软雅黑" panose="020B0503020204020204" charset="-122"/>
                  <a:ea typeface="微软雅黑" panose="020B0503020204020204" charset="-122"/>
                  <a:sym typeface="Source Han Sans CN Bold" charset="0"/>
                </a:rPr>
                <a:t>Web</a:t>
              </a:r>
              <a:r>
                <a:rPr lang="zh-CN" altLang="en-US" sz="1600" b="1">
                  <a:solidFill>
                    <a:schemeClr val="lt1"/>
                  </a:solidFill>
                  <a:latin typeface="微软雅黑" panose="020B0503020204020204" charset="-122"/>
                  <a:ea typeface="微软雅黑" panose="020B0503020204020204" charset="-122"/>
                  <a:sym typeface="Source Han Sans CN Bold" charset="0"/>
                </a:rPr>
                <a:t>威胁检测</a:t>
              </a:r>
              <a:r>
                <a:rPr lang="zh-CN" altLang="en-US" sz="1600" b="1">
                  <a:solidFill>
                    <a:schemeClr val="lt1"/>
                  </a:solidFill>
                  <a:latin typeface="微软雅黑" panose="020B0503020204020204" charset="-122"/>
                  <a:ea typeface="微软雅黑" panose="020B0503020204020204" charset="-122"/>
                  <a:sym typeface="Source Han Sans CN Bold" charset="0"/>
                </a:rPr>
                <a:t>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sp>
          <p:nvSpPr>
            <p:cNvPr id="4" name="圆角矩形 3"/>
            <p:cNvSpPr/>
            <p:nvPr/>
          </p:nvSpPr>
          <p:spPr>
            <a:xfrm>
              <a:off x="13224" y="5698"/>
              <a:ext cx="4154" cy="785"/>
            </a:xfrm>
            <a:prstGeom prst="roundRect">
              <a:avLst>
                <a:gd name="adj" fmla="val 6232"/>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lt1"/>
                  </a:solidFill>
                  <a:latin typeface="微软雅黑" panose="020B0503020204020204" charset="-122"/>
                  <a:ea typeface="微软雅黑" panose="020B0503020204020204" charset="-122"/>
                  <a:sym typeface="Source Han Sans CN Bold" charset="0"/>
                </a:rPr>
                <a:t>钓鱼</a:t>
              </a:r>
              <a:r>
                <a:rPr lang="zh-CN" altLang="en-US" sz="1600" b="1">
                  <a:solidFill>
                    <a:schemeClr val="lt1"/>
                  </a:solidFill>
                  <a:latin typeface="微软雅黑" panose="020B0503020204020204" charset="-122"/>
                  <a:ea typeface="微软雅黑" panose="020B0503020204020204" charset="-122"/>
                  <a:sym typeface="Source Han Sans CN Bold" charset="0"/>
                </a:rPr>
                <a:t>威胁检测</a:t>
              </a:r>
              <a:r>
                <a:rPr lang="zh-CN" altLang="en-US" sz="1600" b="1">
                  <a:solidFill>
                    <a:schemeClr val="lt1"/>
                  </a:solidFill>
                  <a:latin typeface="微软雅黑" panose="020B0503020204020204" charset="-122"/>
                  <a:ea typeface="微软雅黑" panose="020B0503020204020204" charset="-122"/>
                  <a:sym typeface="Source Han Sans CN Bold" charset="0"/>
                </a:rPr>
                <a:t>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sp>
          <p:nvSpPr>
            <p:cNvPr id="8" name="圆角矩形 7"/>
            <p:cNvSpPr/>
            <p:nvPr/>
          </p:nvSpPr>
          <p:spPr>
            <a:xfrm>
              <a:off x="13224" y="6773"/>
              <a:ext cx="4154" cy="785"/>
            </a:xfrm>
            <a:prstGeom prst="roundRect">
              <a:avLst>
                <a:gd name="adj" fmla="val 6232"/>
              </a:avLst>
            </a:prstGeom>
            <a:solidFill>
              <a:srgbClr val="58B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lt1"/>
                  </a:solidFill>
                  <a:latin typeface="微软雅黑" panose="020B0503020204020204" charset="-122"/>
                  <a:ea typeface="微软雅黑" panose="020B0503020204020204" charset="-122"/>
                  <a:sym typeface="Source Han Sans CN Bold" charset="0"/>
                </a:rPr>
                <a:t>数据安全</a:t>
              </a:r>
              <a:r>
                <a:rPr lang="zh-CN" altLang="en-US" sz="1600" b="1">
                  <a:solidFill>
                    <a:schemeClr val="lt1"/>
                  </a:solidFill>
                  <a:latin typeface="微软雅黑" panose="020B0503020204020204" charset="-122"/>
                  <a:ea typeface="微软雅黑" panose="020B0503020204020204" charset="-122"/>
                  <a:sym typeface="Source Han Sans CN Bold" charset="0"/>
                </a:rPr>
                <a:t>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sp>
          <p:nvSpPr>
            <p:cNvPr id="9" name="圆角矩形 8"/>
            <p:cNvSpPr/>
            <p:nvPr/>
          </p:nvSpPr>
          <p:spPr>
            <a:xfrm>
              <a:off x="13224" y="7848"/>
              <a:ext cx="4154" cy="785"/>
            </a:xfrm>
            <a:prstGeom prst="roundRect">
              <a:avLst>
                <a:gd name="adj" fmla="val 623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lt1"/>
                  </a:solidFill>
                  <a:latin typeface="微软雅黑" panose="020B0503020204020204" charset="-122"/>
                  <a:ea typeface="微软雅黑" panose="020B0503020204020204" charset="-122"/>
                  <a:sym typeface="Source Han Sans CN Bold" charset="0"/>
                </a:rPr>
                <a:t>身份与行为</a:t>
              </a:r>
              <a:r>
                <a:rPr lang="zh-CN" altLang="en-US" sz="1600" b="1">
                  <a:solidFill>
                    <a:schemeClr val="lt1"/>
                  </a:solidFill>
                  <a:latin typeface="微软雅黑" panose="020B0503020204020204" charset="-122"/>
                  <a:ea typeface="微软雅黑" panose="020B0503020204020204" charset="-122"/>
                  <a:sym typeface="Source Han Sans CN Bold" charset="0"/>
                </a:rPr>
                <a:t>安全大模型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sp>
          <p:nvSpPr>
            <p:cNvPr id="14" name="圆角矩形 13"/>
            <p:cNvSpPr/>
            <p:nvPr/>
          </p:nvSpPr>
          <p:spPr>
            <a:xfrm>
              <a:off x="13224" y="8923"/>
              <a:ext cx="4154" cy="785"/>
            </a:xfrm>
            <a:prstGeom prst="roundRect">
              <a:avLst>
                <a:gd name="adj" fmla="val 623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lt1"/>
                  </a:solidFill>
                  <a:latin typeface="微软雅黑" panose="020B0503020204020204" charset="-122"/>
                  <a:ea typeface="微软雅黑" panose="020B0503020204020204" charset="-122"/>
                  <a:sym typeface="Source Han Sans CN Bold" charset="0"/>
                </a:rPr>
                <a:t>终端安全</a:t>
              </a:r>
              <a:r>
                <a:rPr lang="zh-CN" altLang="en-US" sz="1600" b="1">
                  <a:solidFill>
                    <a:schemeClr val="lt1"/>
                  </a:solidFill>
                  <a:latin typeface="微软雅黑" panose="020B0503020204020204" charset="-122"/>
                  <a:ea typeface="微软雅黑" panose="020B0503020204020204" charset="-122"/>
                  <a:sym typeface="Source Han Sans CN Bold" charset="0"/>
                </a:rPr>
                <a:t>检测大模型</a:t>
              </a:r>
              <a:endParaRPr lang="zh-CN" altLang="en-US" sz="1600" b="1">
                <a:solidFill>
                  <a:schemeClr val="lt1"/>
                </a:solidFill>
                <a:latin typeface="微软雅黑" panose="020B0503020204020204" charset="-122"/>
                <a:ea typeface="微软雅黑" panose="020B0503020204020204" charset="-122"/>
                <a:sym typeface="Source Han Sans CN Bold" charset="0"/>
              </a:endParaRPr>
            </a:p>
          </p:txBody>
        </p:sp>
      </p:grpSp>
      <p:grpSp>
        <p:nvGrpSpPr>
          <p:cNvPr id="20" name="组合 19"/>
          <p:cNvGrpSpPr/>
          <p:nvPr/>
        </p:nvGrpSpPr>
        <p:grpSpPr>
          <a:xfrm>
            <a:off x="7860030" y="2147570"/>
            <a:ext cx="732790" cy="4183380"/>
            <a:chOff x="9411" y="3547"/>
            <a:chExt cx="1155" cy="6588"/>
          </a:xfrm>
        </p:grpSpPr>
        <p:sp>
          <p:nvSpPr>
            <p:cNvPr id="94" name="等腰三角形 145"/>
            <p:cNvSpPr/>
            <p:nvPr>
              <p:custDataLst>
                <p:tags r:id="rId14"/>
              </p:custDataLst>
            </p:nvPr>
          </p:nvSpPr>
          <p:spPr>
            <a:xfrm rot="16200000">
              <a:off x="6694" y="6264"/>
              <a:ext cx="6588" cy="1155"/>
            </a:xfrm>
            <a:prstGeom prst="trapezoid">
              <a:avLst>
                <a:gd name="adj" fmla="val 148086"/>
              </a:avLst>
            </a:prstGeom>
            <a:gradFill>
              <a:gsLst>
                <a:gs pos="100000">
                  <a:srgbClr val="4472C4">
                    <a:lumMod val="5000"/>
                    <a:lumOff val="95000"/>
                    <a:alpha val="25000"/>
                  </a:srgbClr>
                </a:gs>
                <a:gs pos="46000">
                  <a:srgbClr val="DFE7F5">
                    <a:alpha val="50000"/>
                  </a:srgbClr>
                </a:gs>
                <a:gs pos="0">
                  <a:srgbClr val="4472C4">
                    <a:lumMod val="30000"/>
                    <a:lumOff val="70000"/>
                    <a:alpha val="50000"/>
                  </a:srgbClr>
                </a:gs>
              </a:gsLst>
              <a:lin ang="5400000" scaled="0"/>
            </a:gradFill>
            <a:ln w="12700" cap="flat" cmpd="sng" algn="ctr">
              <a:noFill/>
              <a:prstDash val="solid"/>
              <a:miter lim="800000"/>
            </a:ln>
            <a:effectLst/>
          </p:spPr>
          <p:txBody>
            <a:bodyPr rtlCol="0" anchor="ctr"/>
            <a:lstStyle/>
            <a:p>
              <a:pPr algn="ctr"/>
              <a:endParaRPr lang="zh-CN" altLang="en-US">
                <a:solidFill>
                  <a:sysClr val="window" lastClr="FFFFFF"/>
                </a:solidFill>
                <a:latin typeface="Source Han Sans CN Bold" charset="0"/>
                <a:ea typeface="Source Han Sans CN Bold" charset="0"/>
              </a:endParaRPr>
            </a:p>
          </p:txBody>
        </p:sp>
        <p:sp>
          <p:nvSpPr>
            <p:cNvPr id="96" name="文本框 95"/>
            <p:cNvSpPr txBox="1"/>
            <p:nvPr/>
          </p:nvSpPr>
          <p:spPr>
            <a:xfrm>
              <a:off x="9641" y="5242"/>
              <a:ext cx="694" cy="3199"/>
            </a:xfrm>
            <a:prstGeom prst="rect">
              <a:avLst/>
            </a:prstGeom>
            <a:noFill/>
          </p:spPr>
          <p:txBody>
            <a:bodyPr wrap="square" rtlCol="0" anchor="ctr" anchorCtr="0">
              <a:noAutofit/>
            </a:bodyPr>
            <a:lstStyle/>
            <a:p>
              <a:pPr algn="ctr"/>
              <a:r>
                <a:rPr lang="zh-CN" altLang="en-US" sz="1400" b="1">
                  <a:solidFill>
                    <a:schemeClr val="tx1">
                      <a:lumMod val="85000"/>
                      <a:lumOff val="15000"/>
                    </a:schemeClr>
                  </a:solidFill>
                  <a:latin typeface="微软雅黑" panose="020B0503020204020204" charset="-122"/>
                  <a:ea typeface="微软雅黑" panose="020B0503020204020204" charset="-122"/>
                  <a:sym typeface="Source Han Sans CN Bold" charset="0"/>
                </a:rPr>
                <a:t>模型能力产品化</a:t>
              </a:r>
              <a:endParaRPr lang="zh-CN" altLang="en-US" sz="1400" b="1">
                <a:solidFill>
                  <a:schemeClr val="tx1">
                    <a:lumMod val="85000"/>
                    <a:lumOff val="15000"/>
                  </a:schemeClr>
                </a:solidFill>
                <a:latin typeface="微软雅黑" panose="020B0503020204020204" charset="-122"/>
                <a:ea typeface="微软雅黑" panose="020B0503020204020204" charset="-122"/>
                <a:sym typeface="Source Han Sans CN Bold" charset="0"/>
              </a:endParaRPr>
            </a:p>
          </p:txBody>
        </p:sp>
      </p:grpSp>
      <p:sp>
        <p:nvSpPr>
          <p:cNvPr id="3" name="文本框 2"/>
          <p:cNvSpPr txBox="1"/>
          <p:nvPr/>
        </p:nvSpPr>
        <p:spPr>
          <a:xfrm>
            <a:off x="500380" y="212725"/>
            <a:ext cx="903160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大模型技术为网络安全带来全新的机遇和想象空间</a:t>
            </a:r>
            <a:endParaRPr lang="zh-CN" altLang="en-US" sz="2600" b="1" dirty="0">
              <a:solidFill>
                <a:srgbClr val="184199"/>
              </a:solidFill>
              <a:latin typeface="微软雅黑" panose="020B0503020204020204" charset="-122"/>
              <a:ea typeface="微软雅黑" panose="020B0503020204020204" charset="-122"/>
              <a:sym typeface="+mn-ea"/>
            </a:endParaRPr>
          </a:p>
        </p:txBody>
      </p:sp>
    </p:spTree>
    <p:custDataLst>
      <p:tags r:id="rId1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 name="右箭头 82"/>
          <p:cNvSpPr/>
          <p:nvPr/>
        </p:nvSpPr>
        <p:spPr>
          <a:xfrm>
            <a:off x="3425190" y="3427095"/>
            <a:ext cx="628650" cy="186055"/>
          </a:xfrm>
          <a:prstGeom prst="rightArrow">
            <a:avLst/>
          </a:prstGeom>
          <a:gradFill>
            <a:gsLst>
              <a:gs pos="0">
                <a:srgbClr val="184199"/>
              </a:gs>
              <a:gs pos="92000">
                <a:schemeClr val="accent1">
                  <a:lumMod val="30000"/>
                  <a:lumOff val="70000"/>
                </a:schemeClr>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endParaRPr lang="zh-CN" altLang="en-US" sz="1200">
              <a:solidFill>
                <a:schemeClr val="lt1"/>
              </a:solidFill>
              <a:latin typeface="微软雅黑" panose="020B0503020204020204" charset="-122"/>
              <a:ea typeface="微软雅黑" panose="020B0503020204020204" charset="-122"/>
            </a:endParaRPr>
          </a:p>
        </p:txBody>
      </p:sp>
      <p:sp>
        <p:nvSpPr>
          <p:cNvPr id="6" name="矩形 5"/>
          <p:cNvSpPr/>
          <p:nvPr/>
        </p:nvSpPr>
        <p:spPr>
          <a:xfrm>
            <a:off x="4110990" y="1207135"/>
            <a:ext cx="3593465" cy="4070350"/>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8" name="矩形 7"/>
          <p:cNvSpPr/>
          <p:nvPr/>
        </p:nvSpPr>
        <p:spPr>
          <a:xfrm>
            <a:off x="4110990" y="869315"/>
            <a:ext cx="3593465"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领域知识清洗</a:t>
            </a:r>
            <a:endParaRPr lang="zh-CN" altLang="en-US" sz="1200" b="1">
              <a:solidFill>
                <a:schemeClr val="lt1"/>
              </a:solidFill>
              <a:latin typeface="微软雅黑" panose="020B0503020204020204" charset="-122"/>
              <a:ea typeface="微软雅黑" panose="020B0503020204020204" charset="-122"/>
            </a:endParaRPr>
          </a:p>
        </p:txBody>
      </p:sp>
      <p:sp>
        <p:nvSpPr>
          <p:cNvPr id="105" name="矩形 104"/>
          <p:cNvSpPr/>
          <p:nvPr/>
        </p:nvSpPr>
        <p:spPr>
          <a:xfrm>
            <a:off x="4243705" y="1377950"/>
            <a:ext cx="3327400" cy="1612265"/>
          </a:xfrm>
          <a:prstGeom prst="rect">
            <a:avLst/>
          </a:prstGeom>
          <a:solidFill>
            <a:srgbClr val="F2F2F2">
              <a:alpha val="50000"/>
            </a:srgbClr>
          </a:solidFill>
          <a:ln>
            <a:noFill/>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143" name="文本框 99"/>
          <p:cNvSpPr txBox="1"/>
          <p:nvPr/>
        </p:nvSpPr>
        <p:spPr>
          <a:xfrm>
            <a:off x="4363085" y="1896745"/>
            <a:ext cx="824230" cy="19304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分段分句</a:t>
            </a:r>
            <a:endParaRPr lang="zh-CN" altLang="zh-CN" sz="1000">
              <a:solidFill>
                <a:srgbClr val="404040"/>
              </a:solidFill>
              <a:latin typeface="微软雅黑" panose="020B0503020204020204" charset="-122"/>
              <a:ea typeface="微软雅黑" panose="020B0503020204020204" charset="-122"/>
            </a:endParaRPr>
          </a:p>
        </p:txBody>
      </p:sp>
      <p:sp>
        <p:nvSpPr>
          <p:cNvPr id="147" name="文本框 99"/>
          <p:cNvSpPr txBox="1"/>
          <p:nvPr/>
        </p:nvSpPr>
        <p:spPr>
          <a:xfrm>
            <a:off x="6271260" y="1743075"/>
            <a:ext cx="1306195" cy="282575"/>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800">
                <a:solidFill>
                  <a:srgbClr val="404040"/>
                </a:solidFill>
                <a:latin typeface="微软雅黑" panose="020B0503020204020204" charset="-122"/>
                <a:ea typeface="微软雅黑" panose="020B0503020204020204" charset="-122"/>
              </a:rPr>
              <a:t>特殊字符</a:t>
            </a:r>
            <a:endParaRPr lang="zh-CN" altLang="zh-CN" sz="800">
              <a:solidFill>
                <a:srgbClr val="404040"/>
              </a:solidFill>
              <a:latin typeface="微软雅黑" panose="020B0503020204020204" charset="-122"/>
              <a:ea typeface="微软雅黑" panose="020B0503020204020204" charset="-122"/>
            </a:endParaRPr>
          </a:p>
        </p:txBody>
      </p:sp>
      <p:pic>
        <p:nvPicPr>
          <p:cNvPr id="140" name="图片 139"/>
          <p:cNvPicPr>
            <a:picLocks noChangeAspect="1"/>
          </p:cNvPicPr>
          <p:nvPr/>
        </p:nvPicPr>
        <p:blipFill>
          <a:blip r:embed="rId1"/>
          <a:stretch>
            <a:fillRect/>
          </a:stretch>
        </p:blipFill>
        <p:spPr>
          <a:xfrm>
            <a:off x="4395470" y="1528445"/>
            <a:ext cx="825500" cy="299085"/>
          </a:xfrm>
          <a:prstGeom prst="rect">
            <a:avLst/>
          </a:prstGeom>
        </p:spPr>
      </p:pic>
      <p:pic>
        <p:nvPicPr>
          <p:cNvPr id="146" name="图片 145"/>
          <p:cNvPicPr>
            <a:picLocks noChangeAspect="1"/>
          </p:cNvPicPr>
          <p:nvPr/>
        </p:nvPicPr>
        <p:blipFill>
          <a:blip r:embed="rId2"/>
          <a:stretch>
            <a:fillRect/>
          </a:stretch>
        </p:blipFill>
        <p:spPr>
          <a:xfrm>
            <a:off x="6678930" y="1512570"/>
            <a:ext cx="737870" cy="328295"/>
          </a:xfrm>
          <a:prstGeom prst="rect">
            <a:avLst/>
          </a:prstGeom>
        </p:spPr>
      </p:pic>
      <p:sp>
        <p:nvSpPr>
          <p:cNvPr id="142" name="文本框 99"/>
          <p:cNvSpPr txBox="1"/>
          <p:nvPr/>
        </p:nvSpPr>
        <p:spPr>
          <a:xfrm>
            <a:off x="5509260" y="1890395"/>
            <a:ext cx="824230" cy="19304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格式编码</a:t>
            </a:r>
            <a:endParaRPr lang="zh-CN" altLang="zh-CN" sz="1000">
              <a:solidFill>
                <a:srgbClr val="404040"/>
              </a:solidFill>
              <a:latin typeface="微软雅黑" panose="020B0503020204020204" charset="-122"/>
              <a:ea typeface="微软雅黑" panose="020B0503020204020204" charset="-122"/>
            </a:endParaRPr>
          </a:p>
        </p:txBody>
      </p:sp>
      <p:sp>
        <p:nvSpPr>
          <p:cNvPr id="149" name="文本框 99"/>
          <p:cNvSpPr txBox="1"/>
          <p:nvPr/>
        </p:nvSpPr>
        <p:spPr>
          <a:xfrm>
            <a:off x="4385310" y="2771140"/>
            <a:ext cx="769620" cy="17272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违禁词过滤</a:t>
            </a:r>
            <a:endParaRPr lang="zh-CN" altLang="zh-CN" sz="1000">
              <a:solidFill>
                <a:srgbClr val="404040"/>
              </a:solidFill>
              <a:latin typeface="微软雅黑" panose="020B0503020204020204" charset="-122"/>
              <a:ea typeface="微软雅黑" panose="020B0503020204020204" charset="-122"/>
            </a:endParaRPr>
          </a:p>
        </p:txBody>
      </p:sp>
      <p:pic>
        <p:nvPicPr>
          <p:cNvPr id="141" name="图片 140"/>
          <p:cNvPicPr>
            <a:picLocks noChangeAspect="1"/>
          </p:cNvPicPr>
          <p:nvPr/>
        </p:nvPicPr>
        <p:blipFill>
          <a:blip r:embed="rId3"/>
          <a:stretch>
            <a:fillRect/>
          </a:stretch>
        </p:blipFill>
        <p:spPr>
          <a:xfrm>
            <a:off x="5487035" y="1543050"/>
            <a:ext cx="868680" cy="271780"/>
          </a:xfrm>
          <a:prstGeom prst="rect">
            <a:avLst/>
          </a:prstGeom>
        </p:spPr>
      </p:pic>
      <p:pic>
        <p:nvPicPr>
          <p:cNvPr id="148" name="图片 147"/>
          <p:cNvPicPr>
            <a:picLocks noChangeAspect="1"/>
          </p:cNvPicPr>
          <p:nvPr/>
        </p:nvPicPr>
        <p:blipFill>
          <a:blip r:embed="rId4"/>
          <a:stretch>
            <a:fillRect/>
          </a:stretch>
        </p:blipFill>
        <p:spPr>
          <a:xfrm>
            <a:off x="4535805" y="2296795"/>
            <a:ext cx="382905" cy="370205"/>
          </a:xfrm>
          <a:prstGeom prst="rect">
            <a:avLst/>
          </a:prstGeom>
        </p:spPr>
      </p:pic>
      <p:sp>
        <p:nvSpPr>
          <p:cNvPr id="139" name="文本框 99"/>
          <p:cNvSpPr txBox="1"/>
          <p:nvPr/>
        </p:nvSpPr>
        <p:spPr>
          <a:xfrm>
            <a:off x="6591935" y="2771140"/>
            <a:ext cx="897890" cy="17272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语种筛选</a:t>
            </a:r>
            <a:endParaRPr lang="zh-CN" altLang="zh-CN" sz="1000">
              <a:solidFill>
                <a:srgbClr val="404040"/>
              </a:solidFill>
              <a:latin typeface="微软雅黑" panose="020B0503020204020204" charset="-122"/>
              <a:ea typeface="微软雅黑" panose="020B0503020204020204" charset="-122"/>
            </a:endParaRPr>
          </a:p>
        </p:txBody>
      </p:sp>
      <p:sp>
        <p:nvSpPr>
          <p:cNvPr id="145" name="文本框 99"/>
          <p:cNvSpPr txBox="1"/>
          <p:nvPr/>
        </p:nvSpPr>
        <p:spPr>
          <a:xfrm>
            <a:off x="5362575" y="2771140"/>
            <a:ext cx="897890" cy="17272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繁简转换</a:t>
            </a:r>
            <a:endParaRPr lang="zh-CN" altLang="zh-CN" sz="1000">
              <a:solidFill>
                <a:srgbClr val="404040"/>
              </a:solidFill>
              <a:latin typeface="微软雅黑" panose="020B0503020204020204" charset="-122"/>
              <a:ea typeface="微软雅黑" panose="020B0503020204020204" charset="-122"/>
            </a:endParaRPr>
          </a:p>
        </p:txBody>
      </p:sp>
      <p:pic>
        <p:nvPicPr>
          <p:cNvPr id="144" name="图片 143"/>
          <p:cNvPicPr>
            <a:picLocks noChangeAspect="1"/>
          </p:cNvPicPr>
          <p:nvPr/>
        </p:nvPicPr>
        <p:blipFill>
          <a:blip r:embed="rId5"/>
          <a:stretch>
            <a:fillRect/>
          </a:stretch>
        </p:blipFill>
        <p:spPr>
          <a:xfrm>
            <a:off x="5637530" y="2296160"/>
            <a:ext cx="437515" cy="370840"/>
          </a:xfrm>
          <a:prstGeom prst="rect">
            <a:avLst/>
          </a:prstGeom>
        </p:spPr>
      </p:pic>
      <p:pic>
        <p:nvPicPr>
          <p:cNvPr id="101" name="图片 100"/>
          <p:cNvPicPr>
            <a:picLocks noChangeAspect="1"/>
          </p:cNvPicPr>
          <p:nvPr/>
        </p:nvPicPr>
        <p:blipFill>
          <a:blip r:embed="rId6"/>
          <a:stretch>
            <a:fillRect/>
          </a:stretch>
        </p:blipFill>
        <p:spPr>
          <a:xfrm>
            <a:off x="6851015" y="2296160"/>
            <a:ext cx="393700" cy="370840"/>
          </a:xfrm>
          <a:prstGeom prst="rect">
            <a:avLst/>
          </a:prstGeom>
        </p:spPr>
      </p:pic>
      <p:grpSp>
        <p:nvGrpSpPr>
          <p:cNvPr id="71" name="组合 70"/>
          <p:cNvGrpSpPr/>
          <p:nvPr/>
        </p:nvGrpSpPr>
        <p:grpSpPr>
          <a:xfrm rot="0">
            <a:off x="5975985" y="3315970"/>
            <a:ext cx="1590675" cy="1770380"/>
            <a:chOff x="4180" y="7766"/>
            <a:chExt cx="1718" cy="2031"/>
          </a:xfrm>
        </p:grpSpPr>
        <p:pic>
          <p:nvPicPr>
            <p:cNvPr id="164" name="图片 163"/>
            <p:cNvPicPr>
              <a:picLocks noChangeAspect="1"/>
            </p:cNvPicPr>
            <p:nvPr/>
          </p:nvPicPr>
          <p:blipFill>
            <a:blip r:embed="rId7"/>
            <a:stretch>
              <a:fillRect/>
            </a:stretch>
          </p:blipFill>
          <p:spPr>
            <a:xfrm>
              <a:off x="4180" y="8232"/>
              <a:ext cx="1718" cy="1565"/>
            </a:xfrm>
            <a:prstGeom prst="rect">
              <a:avLst/>
            </a:prstGeom>
          </p:spPr>
        </p:pic>
        <p:sp>
          <p:nvSpPr>
            <p:cNvPr id="107" name="文本框 99"/>
            <p:cNvSpPr txBox="1"/>
            <p:nvPr/>
          </p:nvSpPr>
          <p:spPr>
            <a:xfrm>
              <a:off x="4376" y="7766"/>
              <a:ext cx="1317" cy="311"/>
            </a:xfrm>
            <a:prstGeom prst="rect">
              <a:avLst/>
            </a:prstGeom>
            <a:solidFill>
              <a:schemeClr val="accent5">
                <a:lumMod val="20000"/>
                <a:lumOff val="80000"/>
              </a:schemeClr>
            </a:solidFill>
            <a:ln>
              <a:noFill/>
            </a:ln>
          </p:spPr>
          <p:txBody>
            <a:bodyPr rot="0" vert="horz" wrap="none" lIns="12545" tIns="12545" rIns="12545" bIns="12545" numCol="1" spcCol="38100" anchor="ctr" anchorCtr="0"/>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defTabSz="108585"/>
              <a:r>
                <a:rPr lang="zh-CN" altLang="zh-CN" sz="1000">
                  <a:solidFill>
                    <a:schemeClr val="tx1">
                      <a:lumMod val="75000"/>
                      <a:lumOff val="25000"/>
                    </a:schemeClr>
                  </a:solidFill>
                  <a:latin typeface="微软雅黑" panose="020B0503020204020204" charset="-122"/>
                  <a:ea typeface="微软雅黑" panose="020B0503020204020204" charset="-122"/>
                </a:rPr>
                <a:t>文本去重去噪</a:t>
              </a:r>
              <a:endParaRPr lang="zh-CN" altLang="zh-CN" sz="1000">
                <a:solidFill>
                  <a:schemeClr val="tx1">
                    <a:lumMod val="75000"/>
                    <a:lumOff val="25000"/>
                  </a:schemeClr>
                </a:solidFill>
                <a:latin typeface="微软雅黑" panose="020B0503020204020204" charset="-122"/>
                <a:ea typeface="微软雅黑" panose="020B0503020204020204" charset="-122"/>
              </a:endParaRPr>
            </a:p>
          </p:txBody>
        </p:sp>
        <p:sp>
          <p:nvSpPr>
            <p:cNvPr id="108" name="矩形 107"/>
            <p:cNvSpPr/>
            <p:nvPr/>
          </p:nvSpPr>
          <p:spPr>
            <a:xfrm>
              <a:off x="4252" y="8232"/>
              <a:ext cx="1645" cy="1089"/>
            </a:xfrm>
            <a:prstGeom prst="rect">
              <a:avLst/>
            </a:prstGeom>
            <a:noFill/>
            <a:ln w="6350">
              <a:solidFill>
                <a:srgbClr val="E2F1DA"/>
              </a:solidFill>
              <a:prstDash val="solid"/>
            </a:ln>
          </p:spPr>
          <p:txBody>
            <a:bodyPr anchor="ctr"/>
            <a:lstStyle/>
            <a:p>
              <a:pPr algn="ctr"/>
              <a:endParaRPr lang="zh-CN" altLang="en-US" sz="2400">
                <a:solidFill>
                  <a:schemeClr val="lt1"/>
                </a:solidFill>
              </a:endParaRPr>
            </a:p>
          </p:txBody>
        </p:sp>
      </p:grpSp>
      <p:grpSp>
        <p:nvGrpSpPr>
          <p:cNvPr id="67" name="组合 66"/>
          <p:cNvGrpSpPr/>
          <p:nvPr/>
        </p:nvGrpSpPr>
        <p:grpSpPr>
          <a:xfrm rot="0">
            <a:off x="4224655" y="3319780"/>
            <a:ext cx="1653540" cy="1814195"/>
            <a:chOff x="4196" y="5492"/>
            <a:chExt cx="2137" cy="2114"/>
          </a:xfrm>
        </p:grpSpPr>
        <p:pic>
          <p:nvPicPr>
            <p:cNvPr id="165" name="图片 164"/>
            <p:cNvPicPr>
              <a:picLocks noChangeAspect="1"/>
            </p:cNvPicPr>
            <p:nvPr/>
          </p:nvPicPr>
          <p:blipFill>
            <a:blip r:embed="rId8"/>
            <a:stretch>
              <a:fillRect/>
            </a:stretch>
          </p:blipFill>
          <p:spPr>
            <a:xfrm>
              <a:off x="4227" y="5932"/>
              <a:ext cx="2097" cy="830"/>
            </a:xfrm>
            <a:prstGeom prst="rect">
              <a:avLst/>
            </a:prstGeom>
          </p:spPr>
        </p:pic>
        <p:sp>
          <p:nvSpPr>
            <p:cNvPr id="167" name="文本框 99"/>
            <p:cNvSpPr txBox="1"/>
            <p:nvPr/>
          </p:nvSpPr>
          <p:spPr>
            <a:xfrm>
              <a:off x="4556" y="5492"/>
              <a:ext cx="1487" cy="316"/>
            </a:xfrm>
            <a:prstGeom prst="rect">
              <a:avLst/>
            </a:prstGeom>
            <a:solidFill>
              <a:schemeClr val="accent5">
                <a:lumMod val="20000"/>
                <a:lumOff val="80000"/>
              </a:schemeClr>
            </a:solidFill>
            <a:ln>
              <a:noFill/>
            </a:ln>
          </p:spPr>
          <p:txBody>
            <a:bodyPr rot="0" vert="horz" wrap="none" lIns="12545" tIns="12545" rIns="12545" bIns="12545" numCol="1" spcCol="38100" anchor="ctr" anchorCtr="0"/>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lvl="0" algn="ctr" defTabSz="108585"/>
              <a:r>
                <a:rPr lang="zh-CN" altLang="zh-CN" sz="1000">
                  <a:solidFill>
                    <a:schemeClr val="tx1">
                      <a:lumMod val="75000"/>
                      <a:lumOff val="25000"/>
                    </a:schemeClr>
                  </a:solidFill>
                  <a:latin typeface="微软雅黑" panose="020B0503020204020204" charset="-122"/>
                  <a:ea typeface="微软雅黑" panose="020B0503020204020204" charset="-122"/>
                </a:rPr>
                <a:t>低质量文本过滤</a:t>
              </a:r>
              <a:endParaRPr lang="zh-CN" altLang="zh-CN" sz="1000">
                <a:solidFill>
                  <a:schemeClr val="tx1">
                    <a:lumMod val="75000"/>
                    <a:lumOff val="25000"/>
                  </a:schemeClr>
                </a:solidFill>
                <a:latin typeface="微软雅黑" panose="020B0503020204020204" charset="-122"/>
                <a:ea typeface="微软雅黑" panose="020B0503020204020204" charset="-122"/>
              </a:endParaRPr>
            </a:p>
          </p:txBody>
        </p:sp>
        <p:grpSp>
          <p:nvGrpSpPr>
            <p:cNvPr id="115" name="组合 114"/>
            <p:cNvGrpSpPr/>
            <p:nvPr/>
          </p:nvGrpSpPr>
          <p:grpSpPr>
            <a:xfrm>
              <a:off x="4196" y="6821"/>
              <a:ext cx="2137" cy="785"/>
              <a:chOff x="4385" y="7291"/>
              <a:chExt cx="2137" cy="785"/>
            </a:xfrm>
          </p:grpSpPr>
          <p:grpSp>
            <p:nvGrpSpPr>
              <p:cNvPr id="111" name="组合 110"/>
              <p:cNvGrpSpPr/>
              <p:nvPr/>
            </p:nvGrpSpPr>
            <p:grpSpPr>
              <a:xfrm>
                <a:off x="4385" y="7291"/>
                <a:ext cx="1164" cy="785"/>
                <a:chOff x="8170" y="7022"/>
                <a:chExt cx="1315" cy="785"/>
              </a:xfrm>
            </p:grpSpPr>
            <p:sp>
              <p:nvSpPr>
                <p:cNvPr id="175" name="圆角矩形 8"/>
                <p:cNvSpPr/>
                <p:nvPr/>
              </p:nvSpPr>
              <p:spPr>
                <a:xfrm>
                  <a:off x="8199" y="7022"/>
                  <a:ext cx="1132" cy="765"/>
                </a:xfrm>
                <a:prstGeom prst="roundRect">
                  <a:avLst>
                    <a:gd name="adj" fmla="val 0"/>
                  </a:avLst>
                </a:prstGeom>
                <a:solidFill>
                  <a:srgbClr val="F2F2F2">
                    <a:alpha val="50000"/>
                  </a:srgbClr>
                </a:solidFill>
                <a:ln>
                  <a:noFill/>
                </a:ln>
              </p:spPr>
              <p:txBody>
                <a:bodyPr rot="0" vert="horz" wrap="square" lIns="91440" tIns="45720" rIns="91440" bIns="45720" numCol="1" spcCol="0" anchor="t" anchorCtr="0"/>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lvl="0" algn="ctr" defTabSz="914400"/>
                  <a:r>
                    <a:rPr lang="zh-CN" altLang="en-US" sz="900">
                      <a:solidFill>
                        <a:schemeClr val="tx1">
                          <a:lumMod val="75000"/>
                          <a:lumOff val="25000"/>
                        </a:schemeClr>
                      </a:solidFill>
                      <a:latin typeface="微软雅黑" panose="020B0503020204020204" charset="-122"/>
                      <a:ea typeface="微软雅黑" panose="020B0503020204020204" charset="-122"/>
                    </a:rPr>
                    <a:t>高质量文本</a:t>
                  </a:r>
                  <a:endParaRPr lang="zh-CN" altLang="en-US" sz="900">
                    <a:solidFill>
                      <a:schemeClr val="tx1">
                        <a:lumMod val="75000"/>
                        <a:lumOff val="25000"/>
                      </a:schemeClr>
                    </a:solidFill>
                    <a:latin typeface="微软雅黑" panose="020B0503020204020204" charset="-122"/>
                    <a:ea typeface="微软雅黑" panose="020B0503020204020204" charset="-122"/>
                  </a:endParaRPr>
                </a:p>
              </p:txBody>
            </p:sp>
            <p:sp>
              <p:nvSpPr>
                <p:cNvPr id="168" name="文本框 167"/>
                <p:cNvSpPr txBox="1"/>
                <p:nvPr/>
              </p:nvSpPr>
              <p:spPr>
                <a:xfrm>
                  <a:off x="8170" y="7289"/>
                  <a:ext cx="1315" cy="518"/>
                </a:xfrm>
                <a:prstGeom prst="rect">
                  <a:avLst/>
                </a:prstGeom>
                <a:ln w="9525">
                  <a:solidFill>
                    <a:srgbClr val="2F528F"/>
                  </a:solidFill>
                  <a:prstDash val="solid"/>
                </a:ln>
              </p:spPr>
              <p:txBody>
                <a:bodyPr/>
                <a:lstStyle/>
                <a:p>
                  <a:pPr lvl="0" algn="just"/>
                  <a:r>
                    <a:rPr lang="zh-CN" altLang="zh-CN" sz="700">
                      <a:solidFill>
                        <a:schemeClr val="accent1">
                          <a:lumMod val="75000"/>
                        </a:schemeClr>
                      </a:solidFill>
                      <a:latin typeface="微软雅黑" panose="020B0503020204020204" charset="-122"/>
                      <a:ea typeface="微软雅黑" panose="020B0503020204020204" charset="-122"/>
                    </a:rPr>
                    <a:t>漏洞编号：</a:t>
                  </a:r>
                  <a:r>
                    <a:rPr lang="en-US" altLang="en-US" sz="700">
                      <a:solidFill>
                        <a:schemeClr val="accent1">
                          <a:lumMod val="75000"/>
                        </a:schemeClr>
                      </a:solidFill>
                      <a:latin typeface="微软雅黑" panose="020B0503020204020204" charset="-122"/>
                      <a:ea typeface="微软雅黑" panose="020B0503020204020204" charset="-122"/>
                    </a:rPr>
                    <a:t>cnvd</a:t>
                  </a:r>
                  <a:endParaRPr lang="en-US" altLang="en-US" sz="700">
                    <a:solidFill>
                      <a:schemeClr val="accent1">
                        <a:lumMod val="75000"/>
                      </a:schemeClr>
                    </a:solidFill>
                    <a:latin typeface="微软雅黑" panose="020B0503020204020204" charset="-122"/>
                    <a:ea typeface="微软雅黑" panose="020B0503020204020204" charset="-122"/>
                  </a:endParaRPr>
                </a:p>
                <a:p>
                  <a:pPr lvl="0" algn="just"/>
                  <a:r>
                    <a:rPr lang="zh-CN" altLang="zh-CN" sz="700">
                      <a:solidFill>
                        <a:schemeClr val="accent1">
                          <a:lumMod val="75000"/>
                        </a:schemeClr>
                      </a:solidFill>
                      <a:latin typeface="微软雅黑" panose="020B0503020204020204" charset="-122"/>
                      <a:ea typeface="微软雅黑" panose="020B0503020204020204" charset="-122"/>
                    </a:rPr>
                    <a:t>危害等级：中</a:t>
                  </a:r>
                  <a:endParaRPr lang="zh-CN" altLang="zh-CN" sz="700">
                    <a:solidFill>
                      <a:schemeClr val="accent1">
                        <a:lumMod val="75000"/>
                      </a:schemeClr>
                    </a:solidFill>
                    <a:latin typeface="微软雅黑" panose="020B0503020204020204" charset="-122"/>
                    <a:ea typeface="微软雅黑" panose="020B0503020204020204" charset="-122"/>
                  </a:endParaRPr>
                </a:p>
                <a:p>
                  <a:pPr lvl="0" algn="just"/>
                  <a:r>
                    <a:rPr lang="zh-CN" altLang="zh-CN" sz="700">
                      <a:solidFill>
                        <a:schemeClr val="accent1">
                          <a:lumMod val="75000"/>
                        </a:schemeClr>
                      </a:solidFill>
                      <a:latin typeface="微软雅黑" panose="020B0503020204020204" charset="-122"/>
                      <a:ea typeface="微软雅黑" panose="020B0503020204020204" charset="-122"/>
                    </a:rPr>
                    <a:t>影响产品：</a:t>
                  </a:r>
                  <a:r>
                    <a:rPr lang="en-US" altLang="en-US" sz="700">
                      <a:solidFill>
                        <a:schemeClr val="accent1">
                          <a:lumMod val="75000"/>
                        </a:schemeClr>
                      </a:solidFill>
                      <a:latin typeface="微软雅黑" panose="020B0503020204020204" charset="-122"/>
                      <a:ea typeface="微软雅黑" panose="020B0503020204020204" charset="-122"/>
                    </a:rPr>
                    <a:t>xxx</a:t>
                  </a:r>
                  <a:endParaRPr lang="en-US" altLang="en-US" sz="700">
                    <a:solidFill>
                      <a:schemeClr val="accent1">
                        <a:lumMod val="75000"/>
                      </a:schemeClr>
                    </a:solidFill>
                    <a:latin typeface="微软雅黑" panose="020B0503020204020204" charset="-122"/>
                    <a:ea typeface="微软雅黑" panose="020B0503020204020204" charset="-122"/>
                  </a:endParaRPr>
                </a:p>
              </p:txBody>
            </p:sp>
          </p:grpSp>
          <p:grpSp>
            <p:nvGrpSpPr>
              <p:cNvPr id="112" name="组合 111"/>
              <p:cNvGrpSpPr/>
              <p:nvPr/>
            </p:nvGrpSpPr>
            <p:grpSpPr>
              <a:xfrm>
                <a:off x="5497" y="7291"/>
                <a:ext cx="1024" cy="785"/>
                <a:chOff x="7999" y="7022"/>
                <a:chExt cx="1157" cy="785"/>
              </a:xfrm>
            </p:grpSpPr>
            <p:sp>
              <p:nvSpPr>
                <p:cNvPr id="113" name="圆角矩形 8"/>
                <p:cNvSpPr/>
                <p:nvPr/>
              </p:nvSpPr>
              <p:spPr>
                <a:xfrm>
                  <a:off x="8008" y="7022"/>
                  <a:ext cx="1134" cy="765"/>
                </a:xfrm>
                <a:prstGeom prst="roundRect">
                  <a:avLst>
                    <a:gd name="adj" fmla="val 0"/>
                  </a:avLst>
                </a:prstGeom>
                <a:solidFill>
                  <a:srgbClr val="F2F2F2">
                    <a:alpha val="50000"/>
                  </a:srgbClr>
                </a:solidFill>
                <a:ln>
                  <a:noFill/>
                </a:ln>
              </p:spPr>
              <p:txBody>
                <a:bodyPr rot="0" vert="horz" wrap="square" lIns="91440" tIns="45720" rIns="91440" bIns="45720" numCol="1" spcCol="0" anchor="t" anchorCtr="0"/>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lvl="0" algn="ctr" defTabSz="914400"/>
                  <a:r>
                    <a:rPr lang="zh-CN" altLang="en-US" sz="900">
                      <a:solidFill>
                        <a:schemeClr val="tx1">
                          <a:lumMod val="75000"/>
                          <a:lumOff val="25000"/>
                        </a:schemeClr>
                      </a:solidFill>
                      <a:latin typeface="微软雅黑" panose="020B0503020204020204" charset="-122"/>
                      <a:ea typeface="微软雅黑" panose="020B0503020204020204" charset="-122"/>
                    </a:rPr>
                    <a:t>低质量文本</a:t>
                  </a:r>
                  <a:endParaRPr lang="zh-CN" altLang="en-US" sz="900">
                    <a:solidFill>
                      <a:schemeClr val="tx1">
                        <a:lumMod val="75000"/>
                        <a:lumOff val="25000"/>
                      </a:schemeClr>
                    </a:solidFill>
                    <a:latin typeface="微软雅黑" panose="020B0503020204020204" charset="-122"/>
                    <a:ea typeface="微软雅黑" panose="020B0503020204020204" charset="-122"/>
                  </a:endParaRPr>
                </a:p>
              </p:txBody>
            </p:sp>
            <p:sp>
              <p:nvSpPr>
                <p:cNvPr id="114" name="文本框 113"/>
                <p:cNvSpPr txBox="1"/>
                <p:nvPr/>
              </p:nvSpPr>
              <p:spPr>
                <a:xfrm>
                  <a:off x="7999" y="7289"/>
                  <a:ext cx="1157" cy="518"/>
                </a:xfrm>
                <a:prstGeom prst="rect">
                  <a:avLst/>
                </a:prstGeom>
                <a:ln w="9525">
                  <a:solidFill>
                    <a:srgbClr val="2F528F"/>
                  </a:solidFill>
                  <a:prstDash val="solid"/>
                </a:ln>
              </p:spPr>
              <p:txBody>
                <a:bodyPr/>
                <a:lstStyle/>
                <a:p>
                  <a:pPr lvl="0" algn="just"/>
                  <a:r>
                    <a:rPr lang="zh-CN" altLang="zh-CN" sz="700">
                      <a:solidFill>
                        <a:schemeClr val="accent1">
                          <a:lumMod val="75000"/>
                        </a:schemeClr>
                      </a:solidFill>
                      <a:latin typeface="微软雅黑" panose="020B0503020204020204" charset="-122"/>
                      <a:ea typeface="微软雅黑" panose="020B0503020204020204" charset="-122"/>
                    </a:rPr>
                    <a:t>免责声明：</a:t>
                  </a:r>
                  <a:r>
                    <a:rPr lang="en-US" altLang="en-US" sz="700">
                      <a:solidFill>
                        <a:schemeClr val="accent1">
                          <a:lumMod val="75000"/>
                        </a:schemeClr>
                      </a:solidFill>
                      <a:latin typeface="微软雅黑" panose="020B0503020204020204" charset="-122"/>
                      <a:ea typeface="微软雅黑" panose="020B0503020204020204" charset="-122"/>
                    </a:rPr>
                    <a:t> xxx</a:t>
                  </a:r>
                  <a:endParaRPr lang="en-US" altLang="en-US" sz="700">
                    <a:solidFill>
                      <a:schemeClr val="accent1">
                        <a:lumMod val="75000"/>
                      </a:schemeClr>
                    </a:solidFill>
                    <a:latin typeface="微软雅黑" panose="020B0503020204020204" charset="-122"/>
                    <a:ea typeface="微软雅黑" panose="020B0503020204020204" charset="-122"/>
                  </a:endParaRPr>
                </a:p>
                <a:p>
                  <a:pPr lvl="0" algn="just"/>
                  <a:r>
                    <a:rPr lang="zh-CN" altLang="zh-CN" sz="700">
                      <a:solidFill>
                        <a:schemeClr val="accent1">
                          <a:lumMod val="75000"/>
                        </a:schemeClr>
                      </a:solidFill>
                      <a:latin typeface="微软雅黑" panose="020B0503020204020204" charset="-122"/>
                      <a:ea typeface="微软雅黑" panose="020B0503020204020204" charset="-122"/>
                    </a:rPr>
                    <a:t>谢邀专家：</a:t>
                  </a:r>
                  <a:r>
                    <a:rPr lang="en-US" altLang="zh-CN" sz="700">
                      <a:solidFill>
                        <a:schemeClr val="accent1">
                          <a:lumMod val="75000"/>
                        </a:schemeClr>
                      </a:solidFill>
                      <a:latin typeface="微软雅黑" panose="020B0503020204020204" charset="-122"/>
                      <a:ea typeface="微软雅黑" panose="020B0503020204020204" charset="-122"/>
                    </a:rPr>
                    <a:t>xxx</a:t>
                  </a:r>
                  <a:endParaRPr lang="zh-CN" altLang="zh-CN" sz="700">
                    <a:solidFill>
                      <a:schemeClr val="accent1">
                        <a:lumMod val="75000"/>
                      </a:schemeClr>
                    </a:solidFill>
                    <a:latin typeface="微软雅黑" panose="020B0503020204020204" charset="-122"/>
                    <a:ea typeface="微软雅黑" panose="020B0503020204020204" charset="-122"/>
                  </a:endParaRPr>
                </a:p>
                <a:p>
                  <a:pPr lvl="0" algn="just"/>
                  <a:r>
                    <a:rPr lang="zh-CN" altLang="zh-CN" sz="700">
                      <a:solidFill>
                        <a:schemeClr val="accent1">
                          <a:lumMod val="75000"/>
                        </a:schemeClr>
                      </a:solidFill>
                      <a:latin typeface="微软雅黑" panose="020B0503020204020204" charset="-122"/>
                      <a:ea typeface="微软雅黑" panose="020B0503020204020204" charset="-122"/>
                    </a:rPr>
                    <a:t>关注</a:t>
                  </a:r>
                  <a:r>
                    <a:rPr lang="en-US" altLang="zh-CN" sz="700">
                      <a:solidFill>
                        <a:schemeClr val="accent1">
                          <a:lumMod val="75000"/>
                        </a:schemeClr>
                      </a:solidFill>
                      <a:latin typeface="微软雅黑" panose="020B0503020204020204" charset="-122"/>
                      <a:ea typeface="微软雅黑" panose="020B0503020204020204" charset="-122"/>
                    </a:rPr>
                    <a:t>+</a:t>
                  </a:r>
                  <a:r>
                    <a:rPr lang="zh-CN" altLang="en-US" sz="700">
                      <a:solidFill>
                        <a:schemeClr val="accent1">
                          <a:lumMod val="75000"/>
                        </a:schemeClr>
                      </a:solidFill>
                      <a:latin typeface="微软雅黑" panose="020B0503020204020204" charset="-122"/>
                      <a:ea typeface="微软雅黑" panose="020B0503020204020204" charset="-122"/>
                    </a:rPr>
                    <a:t>点赞收藏</a:t>
                  </a:r>
                  <a:endParaRPr lang="zh-CN" altLang="en-US" sz="700">
                    <a:solidFill>
                      <a:schemeClr val="accent1">
                        <a:lumMod val="75000"/>
                      </a:schemeClr>
                    </a:solidFill>
                    <a:latin typeface="微软雅黑" panose="020B0503020204020204" charset="-122"/>
                    <a:ea typeface="微软雅黑" panose="020B0503020204020204" charset="-122"/>
                  </a:endParaRPr>
                </a:p>
              </p:txBody>
            </p:sp>
          </p:grpSp>
        </p:grpSp>
      </p:grpSp>
      <p:sp>
        <p:nvSpPr>
          <p:cNvPr id="84" name="右箭头 83"/>
          <p:cNvSpPr/>
          <p:nvPr/>
        </p:nvSpPr>
        <p:spPr>
          <a:xfrm>
            <a:off x="7751445" y="3427095"/>
            <a:ext cx="615950" cy="186055"/>
          </a:xfrm>
          <a:prstGeom prst="rightArrow">
            <a:avLst/>
          </a:prstGeom>
          <a:gradFill>
            <a:gsLst>
              <a:gs pos="0">
                <a:srgbClr val="184199"/>
              </a:gs>
              <a:gs pos="92000">
                <a:schemeClr val="accent1">
                  <a:lumMod val="30000"/>
                  <a:lumOff val="70000"/>
                </a:schemeClr>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endParaRPr lang="zh-CN" altLang="en-US" sz="1200">
              <a:solidFill>
                <a:schemeClr val="lt1"/>
              </a:solidFill>
              <a:latin typeface="微软雅黑" panose="020B0503020204020204" charset="-122"/>
              <a:ea typeface="微软雅黑" panose="020B0503020204020204" charset="-122"/>
            </a:endParaRPr>
          </a:p>
        </p:txBody>
      </p:sp>
      <p:sp>
        <p:nvSpPr>
          <p:cNvPr id="44" name="矩形 43"/>
          <p:cNvSpPr/>
          <p:nvPr/>
        </p:nvSpPr>
        <p:spPr>
          <a:xfrm>
            <a:off x="8387080" y="1207135"/>
            <a:ext cx="3548380" cy="4070350"/>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51" name="矩形 50"/>
          <p:cNvSpPr/>
          <p:nvPr/>
        </p:nvSpPr>
        <p:spPr>
          <a:xfrm>
            <a:off x="8387080" y="869315"/>
            <a:ext cx="3548380"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领域知识训练</a:t>
            </a:r>
            <a:endParaRPr lang="zh-CN" altLang="en-US" sz="1200" b="1">
              <a:solidFill>
                <a:schemeClr val="lt1"/>
              </a:solidFill>
              <a:latin typeface="微软雅黑" panose="020B0503020204020204" charset="-122"/>
              <a:ea typeface="微软雅黑" panose="020B0503020204020204" charset="-122"/>
            </a:endParaRPr>
          </a:p>
        </p:txBody>
      </p:sp>
      <p:grpSp>
        <p:nvGrpSpPr>
          <p:cNvPr id="73" name="组合 72"/>
          <p:cNvGrpSpPr/>
          <p:nvPr/>
        </p:nvGrpSpPr>
        <p:grpSpPr>
          <a:xfrm rot="0">
            <a:off x="8492490" y="1335405"/>
            <a:ext cx="3331210" cy="1761236"/>
            <a:chOff x="7808" y="1972"/>
            <a:chExt cx="3555" cy="2626"/>
          </a:xfrm>
        </p:grpSpPr>
        <p:sp>
          <p:nvSpPr>
            <p:cNvPr id="130" name="矩形 129"/>
            <p:cNvSpPr/>
            <p:nvPr/>
          </p:nvSpPr>
          <p:spPr>
            <a:xfrm>
              <a:off x="7808" y="1972"/>
              <a:ext cx="3555" cy="2324"/>
            </a:xfrm>
            <a:prstGeom prst="rect">
              <a:avLst/>
            </a:prstGeom>
            <a:solidFill>
              <a:srgbClr val="F2F2F2">
                <a:alpha val="50000"/>
              </a:srgbClr>
            </a:solidFill>
            <a:ln>
              <a:noFill/>
            </a:ln>
          </p:spPr>
          <p:txBody>
            <a:bodyPr anchor="ctr"/>
            <a:lstStyle/>
            <a:p>
              <a:pPr algn="ctr"/>
              <a:endParaRPr lang="zh-CN" altLang="en-US">
                <a:solidFill>
                  <a:schemeClr val="lt1"/>
                </a:solidFill>
              </a:endParaRPr>
            </a:p>
          </p:txBody>
        </p:sp>
        <p:sp>
          <p:nvSpPr>
            <p:cNvPr id="178" name="文本框 177"/>
            <p:cNvSpPr txBox="1"/>
            <p:nvPr/>
          </p:nvSpPr>
          <p:spPr>
            <a:xfrm>
              <a:off x="7911" y="1992"/>
              <a:ext cx="3349" cy="2606"/>
            </a:xfrm>
            <a:prstGeom prst="rect">
              <a:avLst/>
            </a:prstGeom>
            <a:solidFill>
              <a:schemeClr val="bg1">
                <a:lumMod val="95000"/>
              </a:schemeClr>
            </a:solidFill>
            <a:ln w="12700">
              <a:solidFill>
                <a:schemeClr val="accent1">
                  <a:lumMod val="20000"/>
                  <a:lumOff val="80000"/>
                </a:schemeClr>
              </a:solidFill>
              <a:prstDash val="solid"/>
            </a:ln>
          </p:spPr>
          <p:txBody>
            <a:bodyPr wrap="square">
              <a:spAutoFit/>
            </a:bodyPr>
            <a:lstStyle/>
            <a:p>
              <a:pPr lvl="0" algn="just">
                <a:lnSpc>
                  <a:spcPct val="120000"/>
                </a:lnSpc>
                <a:spcBef>
                  <a:spcPts val="500"/>
                </a:spcBef>
                <a:spcAft>
                  <a:spcPts val="0"/>
                </a:spcAft>
              </a:pPr>
              <a:r>
                <a:rPr lang="en-US" altLang="en-US" sz="1000" b="1">
                  <a:solidFill>
                    <a:srgbClr val="184199"/>
                  </a:solidFill>
                  <a:latin typeface="微软雅黑" panose="020B0503020204020204" charset="-122"/>
                  <a:ea typeface="微软雅黑" panose="020B0503020204020204" charset="-122"/>
                </a:rPr>
                <a:t>[</a:t>
              </a:r>
              <a:r>
                <a:rPr lang="zh-CN" altLang="en-US" sz="1000" b="1">
                  <a:solidFill>
                    <a:srgbClr val="184199"/>
                  </a:solidFill>
                  <a:latin typeface="微软雅黑" panose="020B0503020204020204" charset="-122"/>
                  <a:ea typeface="微软雅黑" panose="020B0503020204020204" charset="-122"/>
                </a:rPr>
                <a:t>通用数据：世界知识</a:t>
              </a:r>
              <a:r>
                <a:rPr lang="en-US" altLang="en-US" sz="1000" b="1">
                  <a:solidFill>
                    <a:srgbClr val="184199"/>
                  </a:solidFill>
                  <a:latin typeface="微软雅黑" panose="020B0503020204020204" charset="-122"/>
                  <a:ea typeface="微软雅黑" panose="020B0503020204020204" charset="-122"/>
                </a:rPr>
                <a:t>]</a:t>
              </a:r>
              <a:endParaRPr lang="en-US" altLang="en-US" sz="1000" b="1">
                <a:solidFill>
                  <a:srgbClr val="184199"/>
                </a:solidFill>
                <a:latin typeface="微软雅黑" panose="020B0503020204020204" charset="-122"/>
                <a:ea typeface="微软雅黑" panose="020B0503020204020204" charset="-122"/>
              </a:endParaRPr>
            </a:p>
            <a:p>
              <a:pPr lvl="0" algn="just">
                <a:lnSpc>
                  <a:spcPct val="120000"/>
                </a:lnSpc>
                <a:spcBef>
                  <a:spcPts val="300"/>
                </a:spcBef>
                <a:spcAft>
                  <a:spcPts val="0"/>
                </a:spcAft>
                <a:buClrTx/>
                <a:buSzTx/>
                <a:buFontTx/>
              </a:pPr>
              <a:r>
                <a:rPr sz="1000">
                  <a:latin typeface="微软雅黑" panose="020B0503020204020204" charset="-122"/>
                  <a:ea typeface="微软雅黑" panose="020B0503020204020204" charset="-122"/>
                </a:rPr>
                <a:t>唐代之所以能广泛吸取西域民族、北方民族及佛教的文化，正因为它拥有一个秦汉以来建立的强大的中华文化传统。</a:t>
              </a:r>
              <a:endParaRPr sz="1000">
                <a:latin typeface="微软雅黑" panose="020B0503020204020204" charset="-122"/>
                <a:ea typeface="微软雅黑" panose="020B0503020204020204" charset="-122"/>
              </a:endParaRPr>
            </a:p>
            <a:p>
              <a:pPr lvl="0" indent="0" algn="just">
                <a:lnSpc>
                  <a:spcPct val="120000"/>
                </a:lnSpc>
                <a:spcBef>
                  <a:spcPts val="800"/>
                </a:spcBef>
                <a:spcAft>
                  <a:spcPts val="0"/>
                </a:spcAft>
              </a:pPr>
              <a:r>
                <a:rPr lang="en-US" altLang="en-US" sz="1000" b="1">
                  <a:solidFill>
                    <a:srgbClr val="184199"/>
                  </a:solidFill>
                  <a:latin typeface="微软雅黑" panose="020B0503020204020204" charset="-122"/>
                  <a:ea typeface="微软雅黑" panose="020B0503020204020204" charset="-122"/>
                </a:rPr>
                <a:t>[</a:t>
              </a:r>
              <a:r>
                <a:rPr lang="zh-CN" altLang="en-US" sz="1000" b="1">
                  <a:solidFill>
                    <a:srgbClr val="184199"/>
                  </a:solidFill>
                  <a:latin typeface="微软雅黑" panose="020B0503020204020204" charset="-122"/>
                  <a:ea typeface="微软雅黑" panose="020B0503020204020204" charset="-122"/>
                </a:rPr>
                <a:t>安全数据：行业知识</a:t>
              </a:r>
              <a:r>
                <a:rPr lang="en-US" altLang="en-US" sz="1000" b="1">
                  <a:solidFill>
                    <a:srgbClr val="184199"/>
                  </a:solidFill>
                  <a:latin typeface="微软雅黑" panose="020B0503020204020204" charset="-122"/>
                  <a:ea typeface="微软雅黑" panose="020B0503020204020204" charset="-122"/>
                </a:rPr>
                <a:t>]</a:t>
              </a:r>
              <a:endParaRPr lang="en-US" altLang="en-US" sz="1000">
                <a:solidFill>
                  <a:srgbClr val="184199"/>
                </a:solidFill>
                <a:latin typeface="微软雅黑" panose="020B0503020204020204" charset="-122"/>
                <a:ea typeface="微软雅黑" panose="020B0503020204020204" charset="-122"/>
              </a:endParaRPr>
            </a:p>
            <a:p>
              <a:pPr lvl="0" indent="0" algn="just">
                <a:lnSpc>
                  <a:spcPct val="120000"/>
                </a:lnSpc>
                <a:spcBef>
                  <a:spcPts val="300"/>
                </a:spcBef>
                <a:spcAft>
                  <a:spcPts val="0"/>
                </a:spcAft>
              </a:pPr>
              <a:r>
                <a:rPr sz="1000">
                  <a:latin typeface="微软雅黑" panose="020B0503020204020204" charset="-122"/>
                  <a:ea typeface="微软雅黑" panose="020B0503020204020204" charset="-122"/>
                </a:rPr>
                <a:t>横向攻击是在一个已被入侵的网络环境中，攻击者试图扩展他们的攻击面，将入侵范围从初始受害主机扩展到其他网络节点。</a:t>
              </a:r>
              <a:endParaRPr sz="1000">
                <a:latin typeface="微软雅黑" panose="020B0503020204020204" charset="-122"/>
                <a:ea typeface="微软雅黑" panose="020B0503020204020204" charset="-122"/>
              </a:endParaRPr>
            </a:p>
          </p:txBody>
        </p:sp>
      </p:grpSp>
      <p:grpSp>
        <p:nvGrpSpPr>
          <p:cNvPr id="75" name="组合 74"/>
          <p:cNvGrpSpPr/>
          <p:nvPr/>
        </p:nvGrpSpPr>
        <p:grpSpPr>
          <a:xfrm rot="0">
            <a:off x="8444230" y="3426460"/>
            <a:ext cx="3439795" cy="1784350"/>
            <a:chOff x="7728" y="4854"/>
            <a:chExt cx="3715" cy="2047"/>
          </a:xfrm>
        </p:grpSpPr>
        <p:sp>
          <p:nvSpPr>
            <p:cNvPr id="174" name="文本框 64"/>
            <p:cNvSpPr txBox="1"/>
            <p:nvPr/>
          </p:nvSpPr>
          <p:spPr>
            <a:xfrm>
              <a:off x="8536" y="4854"/>
              <a:ext cx="2099" cy="305"/>
            </a:xfrm>
            <a:prstGeom prst="rect">
              <a:avLst/>
            </a:prstGeom>
            <a:solidFill>
              <a:schemeClr val="accent5">
                <a:lumMod val="20000"/>
                <a:lumOff val="80000"/>
              </a:schemeClr>
            </a:solidFill>
            <a:ln>
              <a:noFill/>
            </a:ln>
          </p:spPr>
          <p:txBody>
            <a:bodyPr rot="0" vert="horz" wrap="none" lIns="12545" tIns="12545" rIns="12545" bIns="12545" numCol="1" spcCol="38100" anchor="ctr" anchorCtr="0"/>
            <a:lstStyle>
              <a:lvl1pPr marL="0" lvl="0"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spc="0" baseline="0">
                  <a:ln>
                    <a:noFill/>
                  </a:ln>
                  <a:solidFill>
                    <a:srgbClr val="000000"/>
                  </a:solidFill>
                  <a:effectLst/>
                  <a:latin typeface="Helvetica"/>
                  <a:ea typeface="Helvetica"/>
                </a:defRPr>
              </a:lvl9pPr>
            </a:lstStyle>
            <a:p>
              <a:pPr lvl="0" algn="ctr" defTabSz="108585"/>
              <a:r>
                <a:rPr lang="zh-CN" altLang="zh-CN" sz="1000">
                  <a:solidFill>
                    <a:schemeClr val="tx1">
                      <a:lumMod val="75000"/>
                      <a:lumOff val="25000"/>
                    </a:schemeClr>
                  </a:solidFill>
                  <a:latin typeface="微软雅黑" panose="020B0503020204020204" charset="-122"/>
                  <a:ea typeface="微软雅黑" panose="020B0503020204020204" charset="-122"/>
                </a:rPr>
                <a:t>数据配比和增量预训练</a:t>
              </a:r>
              <a:endParaRPr lang="zh-CN" altLang="zh-CN" sz="1000">
                <a:solidFill>
                  <a:schemeClr val="tx1">
                    <a:lumMod val="75000"/>
                    <a:lumOff val="25000"/>
                  </a:schemeClr>
                </a:solidFill>
                <a:latin typeface="微软雅黑" panose="020B0503020204020204" charset="-122"/>
                <a:ea typeface="微软雅黑" panose="020B0503020204020204" charset="-122"/>
              </a:endParaRPr>
            </a:p>
          </p:txBody>
        </p:sp>
        <p:pic>
          <p:nvPicPr>
            <p:cNvPr id="128" name="图片 127"/>
            <p:cNvPicPr>
              <a:picLocks noChangeAspect="1"/>
            </p:cNvPicPr>
            <p:nvPr/>
          </p:nvPicPr>
          <p:blipFill>
            <a:blip r:embed="rId9"/>
            <a:srcRect l="37602" t="18313" r="30944" b="-568"/>
            <a:stretch>
              <a:fillRect/>
            </a:stretch>
          </p:blipFill>
          <p:spPr>
            <a:xfrm>
              <a:off x="7728" y="5265"/>
              <a:ext cx="1795" cy="1637"/>
            </a:xfrm>
            <a:prstGeom prst="rect">
              <a:avLst/>
            </a:prstGeom>
          </p:spPr>
        </p:pic>
        <p:pic>
          <p:nvPicPr>
            <p:cNvPr id="134" name="图片 133"/>
            <p:cNvPicPr>
              <a:picLocks noChangeAspect="1"/>
            </p:cNvPicPr>
            <p:nvPr/>
          </p:nvPicPr>
          <p:blipFill>
            <a:blip r:embed="rId10"/>
            <a:srcRect l="29508" r="9662"/>
            <a:stretch>
              <a:fillRect/>
            </a:stretch>
          </p:blipFill>
          <p:spPr>
            <a:xfrm>
              <a:off x="9663" y="5268"/>
              <a:ext cx="1781" cy="1632"/>
            </a:xfrm>
            <a:prstGeom prst="rect">
              <a:avLst/>
            </a:prstGeom>
          </p:spPr>
        </p:pic>
      </p:grpSp>
      <p:sp>
        <p:nvSpPr>
          <p:cNvPr id="252" name="下箭头 251"/>
          <p:cNvSpPr/>
          <p:nvPr/>
        </p:nvSpPr>
        <p:spPr>
          <a:xfrm>
            <a:off x="9930130" y="3054985"/>
            <a:ext cx="361950" cy="305435"/>
          </a:xfrm>
          <a:prstGeom prst="downArrow">
            <a:avLst/>
          </a:prstGeom>
          <a:gradFill>
            <a:gsLst>
              <a:gs pos="100000">
                <a:srgbClr val="FE8B8B"/>
              </a:gs>
              <a:gs pos="0">
                <a:srgbClr val="FEE699"/>
              </a:gs>
            </a:gsLst>
            <a:path path="circle">
              <a:fillToRect l="100000" t="100000"/>
            </a:path>
            <a:tileRect r="-100000" b="-100000"/>
          </a:gradFill>
          <a:ln>
            <a:noFill/>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2" name="矩形 1"/>
          <p:cNvSpPr/>
          <p:nvPr/>
        </p:nvSpPr>
        <p:spPr>
          <a:xfrm>
            <a:off x="271780" y="869315"/>
            <a:ext cx="3107690"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领域知识准备</a:t>
            </a:r>
            <a:endParaRPr lang="zh-CN" altLang="en-US" sz="1000" b="1">
              <a:solidFill>
                <a:schemeClr val="lt1"/>
              </a:solidFill>
              <a:latin typeface="微软雅黑" panose="020B0503020204020204" charset="-122"/>
              <a:ea typeface="微软雅黑" panose="020B0503020204020204" charset="-122"/>
            </a:endParaRPr>
          </a:p>
        </p:txBody>
      </p:sp>
      <p:sp>
        <p:nvSpPr>
          <p:cNvPr id="3" name="矩形 2"/>
          <p:cNvSpPr/>
          <p:nvPr/>
        </p:nvSpPr>
        <p:spPr>
          <a:xfrm>
            <a:off x="271780" y="1207135"/>
            <a:ext cx="3107690" cy="4069715"/>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grpSp>
        <p:nvGrpSpPr>
          <p:cNvPr id="163" name="组合 162"/>
          <p:cNvGrpSpPr/>
          <p:nvPr/>
        </p:nvGrpSpPr>
        <p:grpSpPr>
          <a:xfrm>
            <a:off x="337820" y="1335405"/>
            <a:ext cx="2935605" cy="3799840"/>
            <a:chOff x="532" y="1943"/>
            <a:chExt cx="4488" cy="4784"/>
          </a:xfrm>
        </p:grpSpPr>
        <p:sp>
          <p:nvSpPr>
            <p:cNvPr id="5" name="矩形 4"/>
            <p:cNvSpPr/>
            <p:nvPr/>
          </p:nvSpPr>
          <p:spPr>
            <a:xfrm>
              <a:off x="532" y="1943"/>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7" name="图片 6"/>
            <p:cNvPicPr>
              <a:picLocks noChangeAspect="1"/>
            </p:cNvPicPr>
            <p:nvPr/>
          </p:nvPicPr>
          <p:blipFill>
            <a:blip r:embed="rId11"/>
            <a:stretch>
              <a:fillRect/>
            </a:stretch>
          </p:blipFill>
          <p:spPr>
            <a:xfrm>
              <a:off x="956" y="2143"/>
              <a:ext cx="574" cy="568"/>
            </a:xfrm>
            <a:prstGeom prst="rect">
              <a:avLst/>
            </a:prstGeom>
          </p:spPr>
        </p:pic>
        <p:sp>
          <p:nvSpPr>
            <p:cNvPr id="9" name="文本框 8"/>
            <p:cNvSpPr txBox="1"/>
            <p:nvPr/>
          </p:nvSpPr>
          <p:spPr>
            <a:xfrm>
              <a:off x="532" y="2772"/>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设备日志</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11" name="矩形 10"/>
            <p:cNvSpPr/>
            <p:nvPr/>
          </p:nvSpPr>
          <p:spPr>
            <a:xfrm>
              <a:off x="2071" y="1943"/>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12" name="图片 11"/>
            <p:cNvPicPr>
              <a:picLocks noChangeAspect="1"/>
            </p:cNvPicPr>
            <p:nvPr/>
          </p:nvPicPr>
          <p:blipFill>
            <a:blip r:embed="rId12"/>
            <a:stretch>
              <a:fillRect/>
            </a:stretch>
          </p:blipFill>
          <p:spPr>
            <a:xfrm>
              <a:off x="2490" y="2138"/>
              <a:ext cx="584" cy="578"/>
            </a:xfrm>
            <a:prstGeom prst="rect">
              <a:avLst/>
            </a:prstGeom>
          </p:spPr>
        </p:pic>
        <p:sp>
          <p:nvSpPr>
            <p:cNvPr id="29" name="文本框 28"/>
            <p:cNvSpPr txBox="1"/>
            <p:nvPr/>
          </p:nvSpPr>
          <p:spPr>
            <a:xfrm>
              <a:off x="2071" y="2772"/>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业务流量</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14" name="矩形 13"/>
            <p:cNvSpPr/>
            <p:nvPr/>
          </p:nvSpPr>
          <p:spPr>
            <a:xfrm>
              <a:off x="532" y="3676"/>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15" name="图片 14"/>
            <p:cNvPicPr>
              <a:picLocks noChangeAspect="1"/>
            </p:cNvPicPr>
            <p:nvPr/>
          </p:nvPicPr>
          <p:blipFill>
            <a:blip r:embed="rId13"/>
            <a:stretch>
              <a:fillRect/>
            </a:stretch>
          </p:blipFill>
          <p:spPr>
            <a:xfrm>
              <a:off x="938" y="3818"/>
              <a:ext cx="610" cy="604"/>
            </a:xfrm>
            <a:prstGeom prst="rect">
              <a:avLst/>
            </a:prstGeom>
          </p:spPr>
        </p:pic>
        <p:sp>
          <p:nvSpPr>
            <p:cNvPr id="30" name="文本框 29"/>
            <p:cNvSpPr txBox="1"/>
            <p:nvPr/>
          </p:nvSpPr>
          <p:spPr>
            <a:xfrm>
              <a:off x="532" y="4492"/>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告警事件</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31" name="矩形 30"/>
            <p:cNvSpPr/>
            <p:nvPr/>
          </p:nvSpPr>
          <p:spPr>
            <a:xfrm>
              <a:off x="2071" y="3676"/>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32" name="图片 31"/>
            <p:cNvPicPr>
              <a:picLocks noChangeAspect="1"/>
            </p:cNvPicPr>
            <p:nvPr/>
          </p:nvPicPr>
          <p:blipFill>
            <a:blip r:embed="rId14"/>
            <a:stretch>
              <a:fillRect/>
            </a:stretch>
          </p:blipFill>
          <p:spPr>
            <a:xfrm>
              <a:off x="2472" y="3812"/>
              <a:ext cx="622" cy="616"/>
            </a:xfrm>
            <a:prstGeom prst="rect">
              <a:avLst/>
            </a:prstGeom>
          </p:spPr>
        </p:pic>
        <p:sp>
          <p:nvSpPr>
            <p:cNvPr id="33" name="文本框 32"/>
            <p:cNvSpPr txBox="1"/>
            <p:nvPr/>
          </p:nvSpPr>
          <p:spPr>
            <a:xfrm>
              <a:off x="2071" y="4491"/>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安全百科</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34" name="矩形 33"/>
            <p:cNvSpPr/>
            <p:nvPr/>
          </p:nvSpPr>
          <p:spPr>
            <a:xfrm>
              <a:off x="3598" y="1943"/>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35" name="图片 34"/>
            <p:cNvPicPr>
              <a:picLocks noChangeAspect="1"/>
            </p:cNvPicPr>
            <p:nvPr/>
          </p:nvPicPr>
          <p:blipFill>
            <a:blip r:embed="rId15"/>
            <a:stretch>
              <a:fillRect/>
            </a:stretch>
          </p:blipFill>
          <p:spPr>
            <a:xfrm>
              <a:off x="3987" y="2107"/>
              <a:ext cx="645" cy="639"/>
            </a:xfrm>
            <a:prstGeom prst="rect">
              <a:avLst/>
            </a:prstGeom>
          </p:spPr>
        </p:pic>
        <p:sp>
          <p:nvSpPr>
            <p:cNvPr id="36" name="文本框 35"/>
            <p:cNvSpPr txBox="1"/>
            <p:nvPr/>
          </p:nvSpPr>
          <p:spPr>
            <a:xfrm>
              <a:off x="3598" y="2721"/>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公开漏洞</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37" name="矩形 36"/>
            <p:cNvSpPr/>
            <p:nvPr/>
          </p:nvSpPr>
          <p:spPr>
            <a:xfrm>
              <a:off x="3598" y="3667"/>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38" name="图片 37"/>
            <p:cNvPicPr>
              <a:picLocks noChangeAspect="1"/>
            </p:cNvPicPr>
            <p:nvPr/>
          </p:nvPicPr>
          <p:blipFill>
            <a:blip r:embed="rId16"/>
            <a:stretch>
              <a:fillRect/>
            </a:stretch>
          </p:blipFill>
          <p:spPr>
            <a:xfrm>
              <a:off x="4014" y="3861"/>
              <a:ext cx="591" cy="544"/>
            </a:xfrm>
            <a:prstGeom prst="rect">
              <a:avLst/>
            </a:prstGeom>
          </p:spPr>
        </p:pic>
        <p:sp>
          <p:nvSpPr>
            <p:cNvPr id="39" name="文本框 38"/>
            <p:cNvSpPr txBox="1"/>
            <p:nvPr/>
          </p:nvSpPr>
          <p:spPr>
            <a:xfrm>
              <a:off x="3598" y="4440"/>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安全新闻</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43" name="矩形 42"/>
            <p:cNvSpPr/>
            <p:nvPr/>
          </p:nvSpPr>
          <p:spPr>
            <a:xfrm>
              <a:off x="3598" y="5382"/>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sp>
          <p:nvSpPr>
            <p:cNvPr id="45" name="文本框 44"/>
            <p:cNvSpPr txBox="1"/>
            <p:nvPr/>
          </p:nvSpPr>
          <p:spPr>
            <a:xfrm>
              <a:off x="3598" y="6169"/>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威胁情报</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pic>
          <p:nvPicPr>
            <p:cNvPr id="50" name="图片 49"/>
            <p:cNvPicPr>
              <a:picLocks noChangeAspect="1"/>
            </p:cNvPicPr>
            <p:nvPr/>
          </p:nvPicPr>
          <p:blipFill>
            <a:blip r:embed="rId17"/>
            <a:stretch>
              <a:fillRect/>
            </a:stretch>
          </p:blipFill>
          <p:spPr>
            <a:xfrm>
              <a:off x="3998" y="5562"/>
              <a:ext cx="623" cy="617"/>
            </a:xfrm>
            <a:prstGeom prst="rect">
              <a:avLst/>
            </a:prstGeom>
          </p:spPr>
        </p:pic>
        <p:sp>
          <p:nvSpPr>
            <p:cNvPr id="65" name="矩形 64"/>
            <p:cNvSpPr/>
            <p:nvPr/>
          </p:nvSpPr>
          <p:spPr>
            <a:xfrm>
              <a:off x="2071" y="5409"/>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pic>
          <p:nvPicPr>
            <p:cNvPr id="76" name="图片 75"/>
            <p:cNvPicPr>
              <a:picLocks noChangeAspect="1"/>
            </p:cNvPicPr>
            <p:nvPr/>
          </p:nvPicPr>
          <p:blipFill>
            <a:blip r:embed="rId18"/>
            <a:stretch>
              <a:fillRect/>
            </a:stretch>
          </p:blipFill>
          <p:spPr>
            <a:xfrm>
              <a:off x="2424" y="5573"/>
              <a:ext cx="717" cy="622"/>
            </a:xfrm>
            <a:prstGeom prst="rect">
              <a:avLst/>
            </a:prstGeom>
          </p:spPr>
        </p:pic>
        <p:sp>
          <p:nvSpPr>
            <p:cNvPr id="77" name="文本框 76"/>
            <p:cNvSpPr txBox="1"/>
            <p:nvPr/>
          </p:nvSpPr>
          <p:spPr>
            <a:xfrm>
              <a:off x="2071" y="6210"/>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期刊论文</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sp>
          <p:nvSpPr>
            <p:cNvPr id="81" name="矩形 80"/>
            <p:cNvSpPr/>
            <p:nvPr/>
          </p:nvSpPr>
          <p:spPr>
            <a:xfrm>
              <a:off x="532" y="5409"/>
              <a:ext cx="1422" cy="1318"/>
            </a:xfrm>
            <a:prstGeom prst="rect">
              <a:avLst/>
            </a:prstGeom>
            <a:solidFill>
              <a:srgbClr val="F2F2F2">
                <a:alpha val="50000"/>
              </a:srgbClr>
            </a:solidFill>
            <a:ln>
              <a:noFill/>
            </a:ln>
          </p:spPr>
          <p:txBody>
            <a:bodyPr anchor="ctr"/>
            <a:lstStyle/>
            <a:p>
              <a:pPr algn="ctr"/>
              <a:endParaRPr lang="zh-CN" altLang="en-US" sz="2400">
                <a:solidFill>
                  <a:schemeClr val="lt1"/>
                </a:solidFill>
              </a:endParaRPr>
            </a:p>
          </p:txBody>
        </p:sp>
        <p:sp>
          <p:nvSpPr>
            <p:cNvPr id="82" name="文本框 81"/>
            <p:cNvSpPr txBox="1"/>
            <p:nvPr/>
          </p:nvSpPr>
          <p:spPr>
            <a:xfrm>
              <a:off x="532" y="6213"/>
              <a:ext cx="1422" cy="309"/>
            </a:xfrm>
            <a:prstGeom prst="rect">
              <a:avLst/>
            </a:prstGeom>
            <a:noFill/>
          </p:spPr>
          <p:txBody>
            <a:bodyPr wrap="square">
              <a:spAutoFit/>
            </a:bodyPr>
            <a:lstStyle/>
            <a:p>
              <a:pPr algn="ctr"/>
              <a:r>
                <a:rPr lang="zh-CN" altLang="en-US" sz="1000">
                  <a:solidFill>
                    <a:schemeClr val="tx1">
                      <a:lumMod val="75000"/>
                      <a:lumOff val="25000"/>
                    </a:schemeClr>
                  </a:solidFill>
                  <a:latin typeface="微软雅黑" panose="020B0503020204020204" charset="-122"/>
                  <a:ea typeface="微软雅黑" panose="020B0503020204020204" charset="-122"/>
                </a:rPr>
                <a:t>恶意样本</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pic>
          <p:nvPicPr>
            <p:cNvPr id="87" name="图片 86"/>
            <p:cNvPicPr>
              <a:picLocks noChangeAspect="1"/>
            </p:cNvPicPr>
            <p:nvPr/>
          </p:nvPicPr>
          <p:blipFill>
            <a:blip r:embed="rId19"/>
            <a:stretch>
              <a:fillRect/>
            </a:stretch>
          </p:blipFill>
          <p:spPr>
            <a:xfrm>
              <a:off x="931" y="5570"/>
              <a:ext cx="623" cy="617"/>
            </a:xfrm>
            <a:prstGeom prst="rect">
              <a:avLst/>
            </a:prstGeom>
          </p:spPr>
        </p:pic>
      </p:grpSp>
      <p:sp>
        <p:nvSpPr>
          <p:cNvPr id="88" name="矩形 87"/>
          <p:cNvSpPr/>
          <p:nvPr/>
        </p:nvSpPr>
        <p:spPr>
          <a:xfrm>
            <a:off x="6039485" y="5899785"/>
            <a:ext cx="5937885" cy="678815"/>
          </a:xfrm>
          <a:prstGeom prst="rect">
            <a:avLst/>
          </a:prstGeom>
          <a:solidFill>
            <a:schemeClr val="bg1">
              <a:lumMod val="95000"/>
            </a:schemeClr>
          </a:solidFill>
        </p:spPr>
        <p:txBody>
          <a:bodyPr wrap="square"/>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285750" indent="-285750" algn="l">
              <a:lnSpc>
                <a:spcPct val="150000"/>
              </a:lnSpc>
              <a:spcBef>
                <a:spcPts val="0"/>
              </a:spcBef>
              <a:spcAft>
                <a:spcPts val="0"/>
              </a:spcAft>
              <a:buClrTx/>
              <a:buSzTx/>
              <a:buFont typeface="Arial" panose="020B0604020202090204" pitchFamily="34" charset="0"/>
              <a:buChar char="•"/>
            </a:pPr>
            <a:r>
              <a:rPr lang="en-US" altLang="zh-CN" sz="1200">
                <a:solidFill>
                  <a:schemeClr val="tx1">
                    <a:lumMod val="85000"/>
                    <a:lumOff val="15000"/>
                  </a:schemeClr>
                </a:solidFill>
                <a:latin typeface="微软雅黑" panose="020B0503020204020204" charset="-122"/>
                <a:ea typeface="微软雅黑" panose="020B0503020204020204" charset="-122"/>
              </a:rPr>
              <a:t>Byte-Pair Encoding，Flash-Attention、混合精度、蒸馏等手段为</a:t>
            </a:r>
            <a:r>
              <a:rPr lang="zh-CN" altLang="en-US" sz="1200">
                <a:solidFill>
                  <a:schemeClr val="tx1">
                    <a:lumMod val="85000"/>
                    <a:lumOff val="15000"/>
                  </a:schemeClr>
                </a:solidFill>
                <a:latin typeface="微软雅黑" panose="020B0503020204020204" charset="-122"/>
                <a:ea typeface="微软雅黑" panose="020B0503020204020204" charset="-122"/>
              </a:rPr>
              <a:t>推训</a:t>
            </a:r>
            <a:r>
              <a:rPr lang="en-US" altLang="zh-CN" sz="1200">
                <a:solidFill>
                  <a:schemeClr val="tx1">
                    <a:lumMod val="85000"/>
                    <a:lumOff val="15000"/>
                  </a:schemeClr>
                </a:solidFill>
                <a:latin typeface="微软雅黑" panose="020B0503020204020204" charset="-122"/>
                <a:ea typeface="微软雅黑" panose="020B0503020204020204" charset="-122"/>
              </a:rPr>
              <a:t>提速</a:t>
            </a:r>
            <a:endParaRPr lang="en-US" altLang="zh-CN" sz="1200">
              <a:solidFill>
                <a:schemeClr val="tx1">
                  <a:lumMod val="85000"/>
                  <a:lumOff val="15000"/>
                </a:schemeClr>
              </a:solidFill>
              <a:latin typeface="微软雅黑" panose="020B0503020204020204" charset="-122"/>
              <a:ea typeface="微软雅黑" panose="020B0503020204020204" charset="-122"/>
            </a:endParaRPr>
          </a:p>
          <a:p>
            <a:pPr marL="285750" indent="-285750" algn="l">
              <a:lnSpc>
                <a:spcPct val="150000"/>
              </a:lnSpc>
              <a:spcBef>
                <a:spcPts val="0"/>
              </a:spcBef>
              <a:spcAft>
                <a:spcPts val="0"/>
              </a:spcAft>
              <a:buClrTx/>
              <a:buSzTx/>
              <a:buFont typeface="Arial" panose="020B0604020202090204" pitchFamily="34" charset="0"/>
              <a:buChar char="•"/>
            </a:pPr>
            <a:r>
              <a:rPr lang="en-US" altLang="zh-CN" sz="1200">
                <a:solidFill>
                  <a:schemeClr val="tx1">
                    <a:lumMod val="85000"/>
                    <a:lumOff val="15000"/>
                  </a:schemeClr>
                </a:solidFill>
                <a:latin typeface="微软雅黑" panose="020B0503020204020204" charset="-122"/>
                <a:ea typeface="微软雅黑" panose="020B0503020204020204" charset="-122"/>
              </a:rPr>
              <a:t>500+ A100/A800 训练+4090推理，逐步适配/切换昇腾等信创体系</a:t>
            </a:r>
            <a:endParaRPr lang="en-US" altLang="zh-CN" sz="1200">
              <a:solidFill>
                <a:schemeClr val="tx1">
                  <a:lumMod val="85000"/>
                  <a:lumOff val="15000"/>
                </a:schemeClr>
              </a:solidFill>
              <a:latin typeface="微软雅黑" panose="020B0503020204020204" charset="-122"/>
              <a:ea typeface="微软雅黑" panose="020B0503020204020204" charset="-122"/>
            </a:endParaRPr>
          </a:p>
        </p:txBody>
      </p:sp>
      <p:sp>
        <p:nvSpPr>
          <p:cNvPr id="89" name="文本框 88"/>
          <p:cNvSpPr txBox="1"/>
          <p:nvPr/>
        </p:nvSpPr>
        <p:spPr>
          <a:xfrm>
            <a:off x="266700" y="5933440"/>
            <a:ext cx="5626100" cy="641350"/>
          </a:xfrm>
          <a:prstGeom prst="rect">
            <a:avLst/>
          </a:prstGeom>
          <a:solidFill>
            <a:schemeClr val="bg1">
              <a:lumMod val="95000"/>
            </a:schemeClr>
          </a:solidFill>
        </p:spPr>
        <p:txBody>
          <a:bodyPr wrap="square">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285750" lvl="0" indent="-285750">
              <a:lnSpc>
                <a:spcPct val="150000"/>
              </a:lnSpc>
              <a:spcBef>
                <a:spcPts val="0"/>
              </a:spcBef>
              <a:spcAft>
                <a:spcPts val="0"/>
              </a:spcAft>
              <a:buFont typeface="Arial" panose="020B0604020202090204" pitchFamily="34" charset="0"/>
              <a:buChar char="•"/>
            </a:pPr>
            <a:r>
              <a:rPr lang="en-US" altLang="en-US" sz="1200">
                <a:solidFill>
                  <a:srgbClr val="262626"/>
                </a:solidFill>
                <a:latin typeface="微软雅黑" panose="020B0503020204020204" charset="-122"/>
                <a:ea typeface="微软雅黑" panose="020B0503020204020204" charset="-122"/>
              </a:rPr>
              <a:t>3000</a:t>
            </a:r>
            <a:r>
              <a:rPr lang="zh-CN" altLang="zh-CN" sz="1200">
                <a:solidFill>
                  <a:srgbClr val="262626"/>
                </a:solidFill>
                <a:latin typeface="微软雅黑" panose="020B0503020204020204" charset="-122"/>
                <a:ea typeface="微软雅黑" panose="020B0503020204020204" charset="-122"/>
              </a:rPr>
              <a:t>亿</a:t>
            </a:r>
            <a:r>
              <a:rPr lang="en-US" altLang="en-US" sz="1200">
                <a:solidFill>
                  <a:srgbClr val="262626"/>
                </a:solidFill>
                <a:latin typeface="微软雅黑" panose="020B0503020204020204" charset="-122"/>
                <a:ea typeface="微软雅黑" panose="020B0503020204020204" charset="-122"/>
              </a:rPr>
              <a:t>Token</a:t>
            </a:r>
            <a:r>
              <a:rPr lang="zh-CN" altLang="zh-CN" sz="1200">
                <a:solidFill>
                  <a:srgbClr val="262626"/>
                </a:solidFill>
                <a:latin typeface="微软雅黑" panose="020B0503020204020204" charset="-122"/>
                <a:ea typeface="微软雅黑" panose="020B0503020204020204" charset="-122"/>
              </a:rPr>
              <a:t>安全领域知识保障训练数据的数量和质量</a:t>
            </a:r>
            <a:endParaRPr lang="zh-CN" altLang="zh-CN" sz="1200">
              <a:solidFill>
                <a:srgbClr val="262626"/>
              </a:solidFill>
              <a:latin typeface="微软雅黑" panose="020B0503020204020204" charset="-122"/>
              <a:ea typeface="微软雅黑" panose="020B0503020204020204" charset="-122"/>
            </a:endParaRPr>
          </a:p>
          <a:p>
            <a:pPr marL="285750" lvl="0" indent="-285750">
              <a:lnSpc>
                <a:spcPct val="150000"/>
              </a:lnSpc>
              <a:spcBef>
                <a:spcPts val="0"/>
              </a:spcBef>
              <a:spcAft>
                <a:spcPts val="0"/>
              </a:spcAft>
              <a:buFont typeface="Arial" panose="020B0604020202090204" pitchFamily="34" charset="0"/>
              <a:buChar char="•"/>
            </a:pPr>
            <a:r>
              <a:rPr lang="zh-CN" altLang="zh-CN" sz="1200">
                <a:solidFill>
                  <a:srgbClr val="262626"/>
                </a:solidFill>
                <a:latin typeface="微软雅黑" panose="020B0503020204020204" charset="-122"/>
                <a:ea typeface="微软雅黑" panose="020B0503020204020204" charset="-122"/>
              </a:rPr>
              <a:t>自动化训练数据生成和管理平台</a:t>
            </a:r>
            <a:r>
              <a:rPr lang="zh-CN" altLang="zh-CN" sz="1200">
                <a:solidFill>
                  <a:srgbClr val="262626"/>
                </a:solidFill>
                <a:latin typeface="微软雅黑" panose="020B0503020204020204" charset="-122"/>
                <a:ea typeface="微软雅黑" panose="020B0503020204020204" charset="-122"/>
              </a:rPr>
              <a:t>——GeniusAI</a:t>
            </a:r>
            <a:endParaRPr lang="en-US" altLang="en-US" sz="1200">
              <a:solidFill>
                <a:srgbClr val="262626"/>
              </a:solidFill>
              <a:latin typeface="微软雅黑" panose="020B0503020204020204" charset="-122"/>
              <a:ea typeface="微软雅黑" panose="020B0503020204020204" charset="-122"/>
            </a:endParaRPr>
          </a:p>
        </p:txBody>
      </p:sp>
      <p:sp>
        <p:nvSpPr>
          <p:cNvPr id="94" name="矩形 93"/>
          <p:cNvSpPr/>
          <p:nvPr/>
        </p:nvSpPr>
        <p:spPr>
          <a:xfrm>
            <a:off x="268605" y="5447030"/>
            <a:ext cx="5621020" cy="397510"/>
          </a:xfrm>
          <a:prstGeom prst="rect">
            <a:avLst/>
          </a:prstGeom>
          <a:gradFill>
            <a:gsLst>
              <a:gs pos="0">
                <a:schemeClr val="bg1"/>
              </a:gs>
              <a:gs pos="50000">
                <a:srgbClr val="0061D6"/>
              </a:gs>
              <a:gs pos="100000">
                <a:schemeClr val="bg1"/>
              </a:gs>
            </a:gsLst>
            <a:lin ang="0" scaled="0"/>
          </a:gradFill>
          <a:ln>
            <a:noFill/>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行业领跑</a:t>
            </a:r>
            <a:endPar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5" name="矩形 94"/>
          <p:cNvSpPr/>
          <p:nvPr/>
        </p:nvSpPr>
        <p:spPr>
          <a:xfrm>
            <a:off x="6036310" y="5447030"/>
            <a:ext cx="5952490" cy="397510"/>
          </a:xfrm>
          <a:prstGeom prst="rect">
            <a:avLst/>
          </a:prstGeom>
          <a:gradFill>
            <a:gsLst>
              <a:gs pos="0">
                <a:schemeClr val="bg1"/>
              </a:gs>
              <a:gs pos="50000">
                <a:srgbClr val="0061D6"/>
              </a:gs>
              <a:gs pos="100000">
                <a:schemeClr val="bg1"/>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工程创新</a:t>
            </a:r>
            <a:endPar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9" name="文本框 99"/>
          <p:cNvSpPr txBox="1"/>
          <p:nvPr/>
        </p:nvSpPr>
        <p:spPr>
          <a:xfrm>
            <a:off x="6635750" y="1918335"/>
            <a:ext cx="824230" cy="19304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000">
                <a:solidFill>
                  <a:srgbClr val="404040"/>
                </a:solidFill>
                <a:latin typeface="微软雅黑" panose="020B0503020204020204" charset="-122"/>
                <a:ea typeface="微软雅黑" panose="020B0503020204020204" charset="-122"/>
              </a:rPr>
              <a:t>特殊字符</a:t>
            </a:r>
            <a:endParaRPr lang="zh-CN" altLang="zh-CN" sz="1000">
              <a:solidFill>
                <a:srgbClr val="404040"/>
              </a:solidFill>
              <a:latin typeface="微软雅黑" panose="020B0503020204020204" charset="-122"/>
              <a:ea typeface="微软雅黑" panose="020B0503020204020204" charset="-122"/>
            </a:endParaRPr>
          </a:p>
        </p:txBody>
      </p:sp>
      <p:sp>
        <p:nvSpPr>
          <p:cNvPr id="10" name="文本框 9"/>
          <p:cNvSpPr txBox="1"/>
          <p:nvPr/>
        </p:nvSpPr>
        <p:spPr>
          <a:xfrm>
            <a:off x="500380" y="212725"/>
            <a:ext cx="8397875" cy="491490"/>
          </a:xfrm>
          <a:prstGeom prst="rect">
            <a:avLst/>
          </a:prstGeom>
          <a:noFill/>
        </p:spPr>
        <p:txBody>
          <a:bodyPr wrap="square" rtlCol="0">
            <a:spAutoFit/>
          </a:bodyPr>
          <a:lstStyle/>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一</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通过预训练提升</a:t>
            </a:r>
            <a:r>
              <a:rPr lang="zh-CN" altLang="en-US" sz="2600" b="1" dirty="0">
                <a:solidFill>
                  <a:srgbClr val="184199"/>
                </a:solidFill>
                <a:latin typeface="微软雅黑" panose="020B0503020204020204" charset="-122"/>
                <a:ea typeface="微软雅黑" panose="020B0503020204020204" charset="-122"/>
                <a:sym typeface="+mn-ea"/>
              </a:rPr>
              <a:t>大模型垂域专业知识</a:t>
            </a:r>
            <a:endParaRPr lang="zh-CN" altLang="en-US" sz="2600" b="1" dirty="0">
              <a:solidFill>
                <a:srgbClr val="184199"/>
              </a:solidFill>
              <a:latin typeface="微软雅黑" panose="020B0503020204020204" charset="-122"/>
              <a:ea typeface="微软雅黑" panose="020B0503020204020204" charset="-122"/>
              <a:sym typeface="+mn-e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 name="右箭头 82"/>
          <p:cNvSpPr/>
          <p:nvPr/>
        </p:nvSpPr>
        <p:spPr>
          <a:xfrm>
            <a:off x="3726815" y="2962910"/>
            <a:ext cx="628650" cy="186055"/>
          </a:xfrm>
          <a:prstGeom prst="rightArrow">
            <a:avLst/>
          </a:prstGeom>
          <a:gradFill>
            <a:gsLst>
              <a:gs pos="0">
                <a:srgbClr val="184199"/>
              </a:gs>
              <a:gs pos="92000">
                <a:schemeClr val="accent1">
                  <a:lumMod val="30000"/>
                  <a:lumOff val="70000"/>
                </a:schemeClr>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endParaRPr lang="zh-CN" altLang="en-US" sz="1200">
              <a:solidFill>
                <a:schemeClr val="lt1"/>
              </a:solidFill>
              <a:latin typeface="微软雅黑" panose="020B0503020204020204" charset="-122"/>
              <a:ea typeface="微软雅黑" panose="020B0503020204020204" charset="-122"/>
            </a:endParaRPr>
          </a:p>
        </p:txBody>
      </p:sp>
      <p:sp>
        <p:nvSpPr>
          <p:cNvPr id="6" name="矩形 5"/>
          <p:cNvSpPr/>
          <p:nvPr/>
        </p:nvSpPr>
        <p:spPr>
          <a:xfrm>
            <a:off x="4491990" y="1207135"/>
            <a:ext cx="3216275" cy="4070350"/>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8" name="矩形 7"/>
          <p:cNvSpPr/>
          <p:nvPr/>
        </p:nvSpPr>
        <p:spPr>
          <a:xfrm>
            <a:off x="4491990" y="869315"/>
            <a:ext cx="3216275"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任务指令清洗与富化</a:t>
            </a:r>
            <a:endParaRPr lang="en-US" altLang="zh-CN" sz="1200" b="1">
              <a:solidFill>
                <a:schemeClr val="lt1"/>
              </a:solidFill>
              <a:latin typeface="微软雅黑" panose="020B0503020204020204" charset="-122"/>
              <a:ea typeface="微软雅黑" panose="020B0503020204020204" charset="-122"/>
            </a:endParaRPr>
          </a:p>
        </p:txBody>
      </p:sp>
      <p:sp>
        <p:nvSpPr>
          <p:cNvPr id="84" name="右箭头 83"/>
          <p:cNvSpPr/>
          <p:nvPr/>
        </p:nvSpPr>
        <p:spPr>
          <a:xfrm>
            <a:off x="7876540" y="2979420"/>
            <a:ext cx="615950" cy="186055"/>
          </a:xfrm>
          <a:prstGeom prst="rightArrow">
            <a:avLst/>
          </a:prstGeom>
          <a:gradFill>
            <a:gsLst>
              <a:gs pos="0">
                <a:srgbClr val="184199"/>
              </a:gs>
              <a:gs pos="92000">
                <a:schemeClr val="accent1">
                  <a:lumMod val="30000"/>
                  <a:lumOff val="70000"/>
                </a:schemeClr>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endParaRPr lang="zh-CN" altLang="en-US" sz="1200">
              <a:solidFill>
                <a:schemeClr val="lt1"/>
              </a:solidFill>
              <a:latin typeface="微软雅黑" panose="020B0503020204020204" charset="-122"/>
              <a:ea typeface="微软雅黑" panose="020B0503020204020204" charset="-122"/>
            </a:endParaRPr>
          </a:p>
        </p:txBody>
      </p:sp>
      <p:sp>
        <p:nvSpPr>
          <p:cNvPr id="44" name="矩形 43"/>
          <p:cNvSpPr/>
          <p:nvPr/>
        </p:nvSpPr>
        <p:spPr>
          <a:xfrm>
            <a:off x="8589006" y="1207135"/>
            <a:ext cx="3346454" cy="4070350"/>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51" name="矩形 50"/>
          <p:cNvSpPr/>
          <p:nvPr/>
        </p:nvSpPr>
        <p:spPr>
          <a:xfrm>
            <a:off x="8589006" y="869315"/>
            <a:ext cx="3346454"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任务指令训练策略</a:t>
            </a:r>
            <a:endParaRPr lang="zh-CN" altLang="en-US" sz="1200" b="1">
              <a:solidFill>
                <a:schemeClr val="lt1"/>
              </a:solidFill>
              <a:latin typeface="微软雅黑" panose="020B0503020204020204" charset="-122"/>
              <a:ea typeface="微软雅黑" panose="020B0503020204020204" charset="-122"/>
            </a:endParaRPr>
          </a:p>
        </p:txBody>
      </p:sp>
      <p:sp>
        <p:nvSpPr>
          <p:cNvPr id="2" name="矩形 1"/>
          <p:cNvSpPr/>
          <p:nvPr/>
        </p:nvSpPr>
        <p:spPr>
          <a:xfrm>
            <a:off x="271780" y="869315"/>
            <a:ext cx="3215640" cy="321310"/>
          </a:xfrm>
          <a:prstGeom prst="rect">
            <a:avLst/>
          </a:prstGeom>
          <a:solidFill>
            <a:srgbClr val="184199"/>
          </a:solidFill>
          <a:ln w="6350">
            <a:solidFill>
              <a:srgbClr val="184199"/>
            </a:solidFill>
            <a:prstDash val="solid"/>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200" b="1">
                <a:solidFill>
                  <a:schemeClr val="lt1"/>
                </a:solidFill>
                <a:latin typeface="微软雅黑" panose="020B0503020204020204" charset="-122"/>
                <a:ea typeface="微软雅黑" panose="020B0503020204020204" charset="-122"/>
              </a:rPr>
              <a:t>任务指令准备</a:t>
            </a:r>
            <a:endParaRPr lang="zh-CN" altLang="en-US" sz="1000" b="1">
              <a:solidFill>
                <a:schemeClr val="lt1"/>
              </a:solidFill>
              <a:latin typeface="微软雅黑" panose="020B0503020204020204" charset="-122"/>
              <a:ea typeface="微软雅黑" panose="020B0503020204020204" charset="-122"/>
            </a:endParaRPr>
          </a:p>
        </p:txBody>
      </p:sp>
      <p:sp>
        <p:nvSpPr>
          <p:cNvPr id="88" name="矩形 87"/>
          <p:cNvSpPr/>
          <p:nvPr/>
        </p:nvSpPr>
        <p:spPr>
          <a:xfrm>
            <a:off x="6039485" y="5899785"/>
            <a:ext cx="5937885" cy="633095"/>
          </a:xfrm>
          <a:prstGeom prst="rect">
            <a:avLst/>
          </a:prstGeom>
          <a:solidFill>
            <a:schemeClr val="bg1">
              <a:lumMod val="95000"/>
            </a:schemeClr>
          </a:solidFill>
        </p:spPr>
        <p:txBody>
          <a:bodyPr wrap="square"/>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285750" indent="-285750" algn="l">
              <a:lnSpc>
                <a:spcPct val="150000"/>
              </a:lnSpc>
              <a:spcBef>
                <a:spcPts val="0"/>
              </a:spcBef>
              <a:spcAft>
                <a:spcPts val="0"/>
              </a:spcAft>
              <a:buClrTx/>
              <a:buSzTx/>
              <a:buFont typeface="Arial" panose="020B0604020202090204" pitchFamily="34" charset="0"/>
              <a:buChar char="•"/>
            </a:pPr>
            <a:r>
              <a:rPr lang="zh-CN" altLang="zh-CN" sz="1200">
                <a:solidFill>
                  <a:schemeClr val="tx1">
                    <a:lumMod val="85000"/>
                    <a:lumOff val="15000"/>
                  </a:schemeClr>
                </a:solidFill>
                <a:latin typeface="微软雅黑" panose="020B0503020204020204" charset="-122"/>
                <a:ea typeface="微软雅黑" panose="020B0503020204020204" charset="-122"/>
              </a:rPr>
              <a:t>引入对比学习策略降低模型幻觉，提高模型精准率</a:t>
            </a:r>
            <a:endParaRPr lang="zh-CN" altLang="zh-CN" sz="1200">
              <a:solidFill>
                <a:schemeClr val="tx1">
                  <a:lumMod val="85000"/>
                  <a:lumOff val="15000"/>
                </a:schemeClr>
              </a:solidFill>
              <a:latin typeface="微软雅黑" panose="020B0503020204020204" charset="-122"/>
              <a:ea typeface="微软雅黑" panose="020B0503020204020204" charset="-122"/>
            </a:endParaRPr>
          </a:p>
          <a:p>
            <a:pPr marL="285750" indent="-285750" algn="l">
              <a:lnSpc>
                <a:spcPct val="150000"/>
              </a:lnSpc>
              <a:spcBef>
                <a:spcPts val="0"/>
              </a:spcBef>
              <a:spcAft>
                <a:spcPts val="0"/>
              </a:spcAft>
              <a:buClrTx/>
              <a:buSzTx/>
              <a:buFont typeface="Arial" panose="020B0604020202090204" pitchFamily="34" charset="0"/>
              <a:buChar char="•"/>
            </a:pPr>
            <a:endParaRPr lang="zh-CN" altLang="zh-CN" sz="1200">
              <a:solidFill>
                <a:schemeClr val="tx1">
                  <a:lumMod val="85000"/>
                  <a:lumOff val="15000"/>
                </a:schemeClr>
              </a:solidFill>
              <a:latin typeface="微软雅黑" panose="020B0503020204020204" charset="-122"/>
              <a:ea typeface="微软雅黑" panose="020B0503020204020204" charset="-122"/>
            </a:endParaRPr>
          </a:p>
        </p:txBody>
      </p:sp>
      <p:sp>
        <p:nvSpPr>
          <p:cNvPr id="89" name="文本框 88"/>
          <p:cNvSpPr txBox="1"/>
          <p:nvPr/>
        </p:nvSpPr>
        <p:spPr>
          <a:xfrm>
            <a:off x="266700" y="5933440"/>
            <a:ext cx="5623560" cy="645160"/>
          </a:xfrm>
          <a:prstGeom prst="rect">
            <a:avLst/>
          </a:prstGeom>
          <a:solidFill>
            <a:schemeClr val="bg1">
              <a:lumMod val="95000"/>
            </a:schemeClr>
          </a:solidFill>
        </p:spPr>
        <p:txBody>
          <a:bodyPr wrap="square">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285750" indent="-285750">
              <a:lnSpc>
                <a:spcPct val="150000"/>
              </a:lnSpc>
              <a:spcBef>
                <a:spcPts val="0"/>
              </a:spcBef>
              <a:spcAft>
                <a:spcPts val="0"/>
              </a:spcAft>
              <a:buFont typeface="Arial" panose="020B0604020202090204" pitchFamily="34" charset="0"/>
              <a:buChar char="•"/>
            </a:pPr>
            <a:r>
              <a:rPr lang="zh-CN" altLang="zh-CN" sz="1200">
                <a:solidFill>
                  <a:schemeClr val="tx1">
                    <a:lumMod val="85000"/>
                    <a:lumOff val="15000"/>
                  </a:schemeClr>
                </a:solidFill>
                <a:latin typeface="微软雅黑" panose="020B0503020204020204" charset="-122"/>
                <a:ea typeface="微软雅黑" panose="020B0503020204020204" charset="-122"/>
              </a:rPr>
              <a:t>自动化生成高难度样本</a:t>
            </a:r>
            <a:endParaRPr lang="zh-CN" altLang="zh-CN" sz="120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spcBef>
                <a:spcPts val="0"/>
              </a:spcBef>
              <a:spcAft>
                <a:spcPts val="0"/>
              </a:spcAft>
              <a:buFont typeface="Arial" panose="020B0604020202090204" pitchFamily="34" charset="0"/>
              <a:buChar char="•"/>
            </a:pPr>
            <a:r>
              <a:rPr lang="zh-CN" altLang="zh-CN" sz="1200">
                <a:solidFill>
                  <a:schemeClr val="tx1">
                    <a:lumMod val="85000"/>
                    <a:lumOff val="15000"/>
                  </a:schemeClr>
                </a:solidFill>
                <a:latin typeface="微软雅黑" panose="020B0503020204020204" charset="-122"/>
                <a:ea typeface="微软雅黑" panose="020B0503020204020204" charset="-122"/>
              </a:rPr>
              <a:t>基于半监督学习利用海量无标记样本</a:t>
            </a:r>
            <a:endParaRPr lang="zh-CN" altLang="zh-CN" sz="1200">
              <a:solidFill>
                <a:schemeClr val="tx1">
                  <a:lumMod val="85000"/>
                  <a:lumOff val="15000"/>
                </a:schemeClr>
              </a:solidFill>
              <a:latin typeface="微软雅黑" panose="020B0503020204020204" charset="-122"/>
              <a:ea typeface="微软雅黑" panose="020B0503020204020204" charset="-122"/>
            </a:endParaRPr>
          </a:p>
        </p:txBody>
      </p:sp>
      <p:sp>
        <p:nvSpPr>
          <p:cNvPr id="94" name="矩形 93"/>
          <p:cNvSpPr/>
          <p:nvPr/>
        </p:nvSpPr>
        <p:spPr>
          <a:xfrm>
            <a:off x="268605" y="5447030"/>
            <a:ext cx="5621020" cy="397510"/>
          </a:xfrm>
          <a:prstGeom prst="rect">
            <a:avLst/>
          </a:prstGeom>
          <a:gradFill>
            <a:gsLst>
              <a:gs pos="0">
                <a:schemeClr val="bg1"/>
              </a:gs>
              <a:gs pos="50000">
                <a:srgbClr val="0061D6"/>
              </a:gs>
              <a:gs pos="100000">
                <a:schemeClr val="bg1"/>
              </a:gs>
            </a:gsLst>
            <a:lin ang="0" scaled="0"/>
          </a:gradFill>
          <a:ln>
            <a:noFill/>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数据创新</a:t>
            </a:r>
            <a:endPar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5" name="矩形 94"/>
          <p:cNvSpPr/>
          <p:nvPr/>
        </p:nvSpPr>
        <p:spPr>
          <a:xfrm>
            <a:off x="6036310" y="5447030"/>
            <a:ext cx="5952490" cy="397510"/>
          </a:xfrm>
          <a:prstGeom prst="rect">
            <a:avLst/>
          </a:prstGeom>
          <a:gradFill>
            <a:gsLst>
              <a:gs pos="0">
                <a:schemeClr val="bg1"/>
              </a:gs>
              <a:gs pos="50000">
                <a:srgbClr val="0061D6"/>
              </a:gs>
              <a:gs pos="100000">
                <a:schemeClr val="bg1"/>
              </a:gs>
            </a:gsLst>
            <a:lin ang="0" scaled="0"/>
          </a:gradFill>
          <a:ln>
            <a:noFill/>
          </a:ln>
        </p:spPr>
        <p:txBody>
          <a:bodyPr vert="horz" wrap="square" numCol="1" spcCol="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工程创新</a:t>
            </a:r>
            <a:endParaRPr lang="zh-CN" altLang="en-US" sz="16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1"/>
          <p:nvPr/>
        </p:nvSpPr>
        <p:spPr>
          <a:xfrm>
            <a:off x="770255" y="1316990"/>
            <a:ext cx="2690495" cy="3743960"/>
          </a:xfrm>
          <a:prstGeom prst="rect">
            <a:avLst/>
          </a:prstGeom>
          <a:solidFill>
            <a:schemeClr val="accent5">
              <a:lumMod val="20000"/>
              <a:lumOff val="80000"/>
            </a:schemeClr>
          </a:solidFill>
          <a:ln w="12700" cmpd="sng">
            <a:solidFill>
              <a:schemeClr val="accent1">
                <a:shade val="50000"/>
              </a:schemeClr>
            </a:solidFill>
            <a:prstDash val="dash"/>
          </a:ln>
        </p:spPr>
        <p:txBody>
          <a:bodyPr rot="0" vert="horz" wrap="square" lIns="91440" tIns="45720" rIns="91440" bIns="45720" numCol="1" spcCol="0" anchor="t"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buClrTx/>
              <a:buSzTx/>
              <a:buFontTx/>
            </a:pPr>
            <a:endParaRPr lang="zh-CN" altLang="en-US" b="1">
              <a:solidFill>
                <a:srgbClr val="00479D"/>
              </a:solidFill>
              <a:latin typeface="微软雅黑" panose="020B0503020204020204" charset="-122"/>
              <a:ea typeface="微软雅黑" panose="020B0503020204020204" charset="-122"/>
            </a:endParaRPr>
          </a:p>
        </p:txBody>
      </p:sp>
      <p:sp>
        <p:nvSpPr>
          <p:cNvPr id="11" name="文本框 10"/>
          <p:cNvSpPr txBox="1"/>
          <p:nvPr/>
        </p:nvSpPr>
        <p:spPr>
          <a:xfrm>
            <a:off x="891540" y="1742440"/>
            <a:ext cx="1608455" cy="559435"/>
          </a:xfrm>
          <a:prstGeom prst="rect">
            <a:avLst/>
          </a:prstGeom>
          <a:solidFill>
            <a:schemeClr val="accent5">
              <a:lumMod val="20000"/>
              <a:lumOff val="80000"/>
            </a:schemeClr>
          </a:solidFill>
          <a:ln>
            <a:noFill/>
          </a:ln>
        </p:spPr>
        <p:txBody>
          <a:bodyPr wrap="square" lIns="68580" tIns="34289" rIns="68580" bIns="34289">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POST  /sys?cmd=user-input</a:t>
            </a:r>
            <a:endParaRPr lang="en-US" altLang="zh-CN" sz="800">
              <a:solidFill>
                <a:schemeClr val="accent1">
                  <a:lumMod val="75000"/>
                </a:schemeClr>
              </a:solidFill>
              <a:latin typeface="微软雅黑" panose="020B0503020204020204" charset="-122"/>
              <a:ea typeface="微软雅黑" panose="020B0503020204020204" charset="-122"/>
            </a:endParaRPr>
          </a:p>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HOST: 106.39.41.106</a:t>
            </a:r>
            <a:endParaRPr lang="en-US" altLang="zh-CN" sz="800">
              <a:solidFill>
                <a:schemeClr val="accent1">
                  <a:lumMod val="75000"/>
                </a:schemeClr>
              </a:solidFill>
              <a:latin typeface="微软雅黑" panose="020B0503020204020204" charset="-122"/>
              <a:ea typeface="微软雅黑" panose="020B0503020204020204" charset="-122"/>
            </a:endParaRPr>
          </a:p>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Accept:</a:t>
            </a:r>
            <a:r>
              <a:rPr lang="en-US" altLang="zh-CN" sz="800">
                <a:solidFill>
                  <a:schemeClr val="accent1">
                    <a:lumMod val="75000"/>
                  </a:schemeClr>
                </a:solidFill>
                <a:highlight>
                  <a:srgbClr val="000000">
                    <a:alpha val="0"/>
                  </a:srgbClr>
                </a:highlight>
                <a:latin typeface="微软雅黑" panose="020B0503020204020204" charset="-122"/>
                <a:ea typeface="微软雅黑" panose="020B0503020204020204" charset="-122"/>
              </a:rPr>
              <a:t> </a:t>
            </a:r>
            <a:r>
              <a:rPr lang="en-US" altLang="zh-CN" sz="800" b="1">
                <a:solidFill>
                  <a:srgbClr val="C00000"/>
                </a:solidFill>
                <a:highlight>
                  <a:srgbClr val="000000">
                    <a:alpha val="0"/>
                  </a:srgbClr>
                </a:highlight>
                <a:latin typeface="微软雅黑" panose="020B0503020204020204" charset="-122"/>
                <a:ea typeface="微软雅黑" panose="020B0503020204020204" charset="-122"/>
              </a:rPr>
              <a:t>cat /etc/passwd</a:t>
            </a:r>
            <a:endParaRPr lang="en-US" altLang="zh-CN" sz="800">
              <a:solidFill>
                <a:schemeClr val="accent1">
                  <a:lumMod val="75000"/>
                </a:schemeClr>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Content-Type: text/html</a:t>
            </a:r>
            <a:endParaRPr lang="en-US" altLang="zh-CN" sz="800">
              <a:solidFill>
                <a:schemeClr val="accent1">
                  <a:lumMod val="75000"/>
                </a:schemeClr>
              </a:solidFill>
              <a:latin typeface="微软雅黑" panose="020B0503020204020204" charset="-122"/>
              <a:ea typeface="微软雅黑" panose="020B0503020204020204" charset="-122"/>
            </a:endParaRPr>
          </a:p>
        </p:txBody>
      </p:sp>
      <p:sp>
        <p:nvSpPr>
          <p:cNvPr id="12" name="文本框 11"/>
          <p:cNvSpPr txBox="1"/>
          <p:nvPr/>
        </p:nvSpPr>
        <p:spPr>
          <a:xfrm>
            <a:off x="822484" y="1407160"/>
            <a:ext cx="1159510" cy="290195"/>
          </a:xfrm>
          <a:prstGeom prst="rect">
            <a:avLst/>
          </a:prstGeom>
          <a:solidFill>
            <a:schemeClr val="accent5">
              <a:lumMod val="20000"/>
              <a:lumOff val="80000"/>
            </a:schemeClr>
          </a:solidFill>
        </p:spPr>
        <p:txBody>
          <a:bodyPr wrap="square" lIns="91440" tIns="45720" rIns="91440" bIns="4572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buClrTx/>
              <a:buSzTx/>
              <a:buFontTx/>
            </a:pPr>
            <a:r>
              <a:rPr lang="zh-CN" altLang="zh-CN" sz="1400" b="1">
                <a:solidFill>
                  <a:srgbClr val="2E75B6"/>
                </a:solidFill>
                <a:latin typeface="微软雅黑" panose="020B0503020204020204" charset="-122"/>
                <a:ea typeface="微软雅黑" panose="020B0503020204020204" charset="-122"/>
              </a:rPr>
              <a:t>HTTP请求：</a:t>
            </a:r>
            <a:endParaRPr lang="zh-CN" altLang="zh-CN" sz="1400" b="1">
              <a:solidFill>
                <a:srgbClr val="2E75B6"/>
              </a:solidFill>
              <a:latin typeface="微软雅黑" panose="020B0503020204020204" charset="-122"/>
              <a:ea typeface="微软雅黑" panose="020B0503020204020204" charset="-122"/>
            </a:endParaRPr>
          </a:p>
        </p:txBody>
      </p:sp>
      <p:sp>
        <p:nvSpPr>
          <p:cNvPr id="13" name="文本框 12"/>
          <p:cNvSpPr txBox="1"/>
          <p:nvPr/>
        </p:nvSpPr>
        <p:spPr>
          <a:xfrm>
            <a:off x="753428" y="2594292"/>
            <a:ext cx="1297622" cy="299085"/>
          </a:xfrm>
          <a:prstGeom prst="rect">
            <a:avLst/>
          </a:prstGeom>
          <a:solidFill>
            <a:schemeClr val="accent5">
              <a:lumMod val="20000"/>
              <a:lumOff val="80000"/>
            </a:schemeClr>
          </a:solidFill>
        </p:spPr>
        <p:txBody>
          <a:bodyPr wrap="square" lIns="91440" tIns="45720" rIns="91440" bIns="4572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buClrTx/>
              <a:buSzTx/>
              <a:buFontTx/>
            </a:pPr>
            <a:r>
              <a:rPr lang="zh-CN" altLang="zh-CN" sz="1400" b="1">
                <a:solidFill>
                  <a:srgbClr val="2E75B6"/>
                </a:solidFill>
                <a:latin typeface="微软雅黑" panose="020B0503020204020204" charset="-122"/>
                <a:ea typeface="微软雅黑" panose="020B0503020204020204" charset="-122"/>
              </a:rPr>
              <a:t>HTTP响应：</a:t>
            </a:r>
            <a:endParaRPr lang="zh-CN" altLang="zh-CN" sz="1400" b="1">
              <a:solidFill>
                <a:srgbClr val="2E75B6"/>
              </a:solidFill>
              <a:latin typeface="微软雅黑" panose="020B0503020204020204" charset="-122"/>
              <a:ea typeface="微软雅黑" panose="020B0503020204020204" charset="-122"/>
            </a:endParaRPr>
          </a:p>
        </p:txBody>
      </p:sp>
      <p:sp>
        <p:nvSpPr>
          <p:cNvPr id="15" name="文本框 14"/>
          <p:cNvSpPr txBox="1"/>
          <p:nvPr/>
        </p:nvSpPr>
        <p:spPr>
          <a:xfrm>
            <a:off x="772795" y="2861945"/>
            <a:ext cx="2014855" cy="805983"/>
          </a:xfrm>
          <a:prstGeom prst="rect">
            <a:avLst/>
          </a:prstGeom>
          <a:solidFill>
            <a:schemeClr val="accent5">
              <a:lumMod val="20000"/>
              <a:lumOff val="80000"/>
            </a:schemeClr>
          </a:solidFill>
          <a:ln>
            <a:noFill/>
          </a:ln>
        </p:spPr>
        <p:txBody>
          <a:bodyPr wrap="square" lIns="68580" tIns="34289" rIns="68580" bIns="34289"/>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buClrTx/>
              <a:buSzTx/>
              <a:buFontTx/>
            </a:pPr>
            <a:endParaRPr lang="en-US" altLang="zh-CN" sz="800">
              <a:solidFill>
                <a:schemeClr val="accent1">
                  <a:lumMod val="75000"/>
                </a:schemeClr>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zh-CN" sz="800" b="1">
                <a:solidFill>
                  <a:srgbClr val="C00000"/>
                </a:solidFill>
                <a:highlight>
                  <a:srgbClr val="000000">
                    <a:alpha val="0"/>
                  </a:srgbClr>
                </a:highlight>
                <a:latin typeface="微软雅黑" panose="020B0503020204020204" charset="-122"/>
                <a:ea typeface="微软雅黑" panose="020B0503020204020204" charset="-122"/>
              </a:rPr>
              <a:t>sys:x:3:3:sys:/dev:/usr/sbin/nologin</a:t>
            </a:r>
            <a:endParaRPr lang="en-US" altLang="zh-CN" sz="800" b="1">
              <a:solidFill>
                <a:srgbClr val="C00000"/>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zh-CN" sz="800" b="1">
                <a:solidFill>
                  <a:srgbClr val="C00000"/>
                </a:solidFill>
                <a:highlight>
                  <a:srgbClr val="000000">
                    <a:alpha val="0"/>
                  </a:srgbClr>
                </a:highlight>
                <a:latin typeface="微软雅黑" panose="020B0503020204020204" charset="-122"/>
                <a:ea typeface="微软雅黑" panose="020B0503020204020204" charset="-122"/>
              </a:rPr>
              <a:t>sync:x:4:65534:sync:/bin:/bin/sync</a:t>
            </a:r>
            <a:endParaRPr lang="en-US" altLang="zh-CN" sz="800" b="1">
              <a:solidFill>
                <a:srgbClr val="C00000"/>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&lt;script src=“static/js/common.js”&gt;</a:t>
            </a:r>
            <a:endParaRPr lang="en-US" altLang="zh-CN" sz="800">
              <a:solidFill>
                <a:schemeClr val="accent1">
                  <a:lumMod val="75000"/>
                </a:schemeClr>
              </a:solidFill>
              <a:latin typeface="微软雅黑" panose="020B0503020204020204" charset="-122"/>
              <a:ea typeface="微软雅黑" panose="020B0503020204020204" charset="-122"/>
            </a:endParaRPr>
          </a:p>
          <a:p>
            <a:pPr lvl="0" algn="l">
              <a:buClrTx/>
              <a:buSzTx/>
              <a:buFontTx/>
            </a:pPr>
            <a:r>
              <a:rPr lang="en-US" altLang="zh-CN" sz="800">
                <a:solidFill>
                  <a:schemeClr val="accent1">
                    <a:lumMod val="75000"/>
                  </a:schemeClr>
                </a:solidFill>
                <a:latin typeface="微软雅黑" panose="020B0503020204020204" charset="-122"/>
                <a:ea typeface="微软雅黑" panose="020B0503020204020204" charset="-122"/>
              </a:rPr>
              <a:t>...</a:t>
            </a:r>
            <a:endParaRPr lang="en-US" altLang="zh-CN" sz="800">
              <a:solidFill>
                <a:schemeClr val="accent1">
                  <a:lumMod val="75000"/>
                </a:schemeClr>
              </a:solidFill>
              <a:latin typeface="微软雅黑" panose="020B0503020204020204" charset="-122"/>
              <a:ea typeface="微软雅黑" panose="020B0503020204020204" charset="-122"/>
            </a:endParaRPr>
          </a:p>
        </p:txBody>
      </p:sp>
      <p:sp>
        <p:nvSpPr>
          <p:cNvPr id="16" name="文本框 15"/>
          <p:cNvSpPr txBox="1"/>
          <p:nvPr/>
        </p:nvSpPr>
        <p:spPr>
          <a:xfrm>
            <a:off x="770255" y="3735705"/>
            <a:ext cx="2663190" cy="597535"/>
          </a:xfrm>
          <a:prstGeom prst="rect">
            <a:avLst/>
          </a:prstGeom>
          <a:solidFill>
            <a:schemeClr val="accent5">
              <a:lumMod val="20000"/>
              <a:lumOff val="80000"/>
            </a:schemeClr>
          </a:solidFill>
          <a:ln>
            <a:noFill/>
          </a:ln>
        </p:spPr>
        <p:txBody>
          <a:bodyPr wrap="square" lIns="68580" tIns="34289" rIns="68580" bIns="34289"/>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nSpc>
                <a:spcPct val="100000"/>
              </a:lnSpc>
              <a:spcBef>
                <a:spcPct val="0"/>
              </a:spcBef>
              <a:buFontTx/>
              <a:buNone/>
            </a:pPr>
            <a:r>
              <a:rPr lang="zh-CN" altLang="zh-CN" sz="1400" b="1">
                <a:solidFill>
                  <a:srgbClr val="2E75B6"/>
                </a:solidFill>
                <a:latin typeface="微软雅黑" panose="020B0503020204020204" charset="-122"/>
                <a:ea typeface="微软雅黑" panose="020B0503020204020204" charset="-122"/>
              </a:rPr>
              <a:t>专家标注思维链：</a:t>
            </a:r>
            <a:endParaRPr lang="zh-CN" altLang="zh-CN" sz="1400" b="1">
              <a:solidFill>
                <a:srgbClr val="2E75B6"/>
              </a:solidFill>
              <a:latin typeface="微软雅黑" panose="020B0503020204020204" charset="-122"/>
              <a:ea typeface="微软雅黑" panose="020B0503020204020204" charset="-122"/>
            </a:endParaRPr>
          </a:p>
          <a:p>
            <a:pPr marL="0" lvl="0" indent="0">
              <a:lnSpc>
                <a:spcPct val="100000"/>
              </a:lnSpc>
              <a:spcBef>
                <a:spcPct val="0"/>
              </a:spcBef>
              <a:buNone/>
            </a:pPr>
            <a:r>
              <a:rPr lang="zh-CN" altLang="zh-CN" sz="800" b="0" i="0" strike="noStrike" spc="0">
                <a:solidFill>
                  <a:srgbClr val="2E75B6"/>
                </a:solidFill>
                <a:latin typeface="微软雅黑" panose="020B0503020204020204" charset="-122"/>
                <a:ea typeface="微软雅黑" panose="020B0503020204020204" charset="-122"/>
              </a:rPr>
              <a:t>通过命令注入攻击，利用</a:t>
            </a:r>
            <a:r>
              <a:rPr lang="en-US" altLang="en-US" sz="800" b="0" i="0" strike="noStrike" spc="0">
                <a:solidFill>
                  <a:srgbClr val="2E75B6"/>
                </a:solidFill>
                <a:latin typeface="微软雅黑" panose="020B0503020204020204" charset="-122"/>
                <a:ea typeface="微软雅黑" panose="020B0503020204020204" charset="-122"/>
              </a:rPr>
              <a:t> payload cat /etc/passwd </a:t>
            </a:r>
            <a:r>
              <a:rPr lang="zh-CN" altLang="zh-CN" sz="800" b="0" i="0" strike="noStrike" spc="0">
                <a:solidFill>
                  <a:srgbClr val="2E75B6"/>
                </a:solidFill>
                <a:latin typeface="微软雅黑" panose="020B0503020204020204" charset="-122"/>
                <a:ea typeface="微软雅黑" panose="020B0503020204020204" charset="-122"/>
              </a:rPr>
              <a:t>成功读取服务器的</a:t>
            </a:r>
            <a:r>
              <a:rPr lang="en-US" altLang="en-US" sz="800" b="0" i="0" strike="noStrike" spc="0">
                <a:solidFill>
                  <a:srgbClr val="2E75B6"/>
                </a:solidFill>
                <a:latin typeface="微软雅黑" panose="020B0503020204020204" charset="-122"/>
                <a:ea typeface="微软雅黑" panose="020B0503020204020204" charset="-122"/>
              </a:rPr>
              <a:t> /etc/passwd </a:t>
            </a:r>
            <a:r>
              <a:rPr lang="zh-CN" altLang="zh-CN" sz="800" b="0" i="0" strike="noStrike" spc="0">
                <a:solidFill>
                  <a:srgbClr val="2E75B6"/>
                </a:solidFill>
                <a:latin typeface="微软雅黑" panose="020B0503020204020204" charset="-122"/>
                <a:ea typeface="微软雅黑" panose="020B0503020204020204" charset="-122"/>
              </a:rPr>
              <a:t>文件，获取了系统用户列表信息。请求方法为</a:t>
            </a:r>
            <a:r>
              <a:rPr lang="en-US" altLang="en-US" sz="800" b="0" i="0" strike="noStrike" spc="0">
                <a:solidFill>
                  <a:srgbClr val="2E75B6"/>
                </a:solidFill>
                <a:latin typeface="微软雅黑" panose="020B0503020204020204" charset="-122"/>
                <a:ea typeface="微软雅黑" panose="020B0503020204020204" charset="-122"/>
              </a:rPr>
              <a:t> POST</a:t>
            </a:r>
            <a:r>
              <a:rPr lang="zh-CN" altLang="zh-CN" sz="800" b="0" i="0" strike="noStrike" spc="0">
                <a:solidFill>
                  <a:srgbClr val="2E75B6"/>
                </a:solidFill>
                <a:latin typeface="微软雅黑" panose="020B0503020204020204" charset="-122"/>
                <a:ea typeface="微软雅黑" panose="020B0503020204020204" charset="-122"/>
              </a:rPr>
              <a:t>，路径为</a:t>
            </a:r>
            <a:r>
              <a:rPr lang="en-US" altLang="en-US" sz="800" b="0" i="0" strike="noStrike" spc="0">
                <a:solidFill>
                  <a:srgbClr val="2E75B6"/>
                </a:solidFill>
                <a:latin typeface="微软雅黑" panose="020B0503020204020204" charset="-122"/>
                <a:ea typeface="微软雅黑" panose="020B0503020204020204" charset="-122"/>
              </a:rPr>
              <a:t> /sys?cmd=user-input</a:t>
            </a:r>
            <a:r>
              <a:rPr lang="zh-CN" altLang="zh-CN" sz="800" b="0" i="0" strike="noStrike" spc="0">
                <a:solidFill>
                  <a:srgbClr val="2E75B6"/>
                </a:solidFill>
                <a:latin typeface="微软雅黑" panose="020B0503020204020204" charset="-122"/>
                <a:ea typeface="微软雅黑" panose="020B0503020204020204" charset="-122"/>
              </a:rPr>
              <a:t>，响应状态码为</a:t>
            </a:r>
            <a:r>
              <a:rPr lang="en-US" altLang="en-US" sz="800" b="0" i="0" strike="noStrike" spc="0">
                <a:solidFill>
                  <a:srgbClr val="2E75B6"/>
                </a:solidFill>
                <a:latin typeface="微软雅黑" panose="020B0503020204020204" charset="-122"/>
                <a:ea typeface="微软雅黑" panose="020B0503020204020204" charset="-122"/>
              </a:rPr>
              <a:t> 200</a:t>
            </a:r>
            <a:r>
              <a:rPr lang="zh-CN" altLang="zh-CN" sz="800" b="0" i="0" strike="noStrike" spc="0">
                <a:solidFill>
                  <a:srgbClr val="2E75B6"/>
                </a:solidFill>
                <a:latin typeface="微软雅黑" panose="020B0503020204020204" charset="-122"/>
                <a:ea typeface="微软雅黑" panose="020B0503020204020204" charset="-122"/>
              </a:rPr>
              <a:t>，响应体中包含用户列表。这表明系统存在命令注入漏洞，攻击已成功执行。
</a:t>
            </a:r>
            <a:endParaRPr lang="zh-CN" altLang="zh-CN" sz="800" b="0" i="0" strike="noStrike" spc="0">
              <a:solidFill>
                <a:srgbClr val="2E75B6"/>
              </a:solidFill>
              <a:latin typeface="微软雅黑" panose="020B0503020204020204" charset="-122"/>
              <a:ea typeface="微软雅黑" panose="020B0503020204020204" charset="-122"/>
            </a:endParaRPr>
          </a:p>
        </p:txBody>
      </p:sp>
      <p:sp>
        <p:nvSpPr>
          <p:cNvPr id="17" name="文本框 16"/>
          <p:cNvSpPr txBox="1"/>
          <p:nvPr/>
        </p:nvSpPr>
        <p:spPr>
          <a:xfrm>
            <a:off x="299085" y="1304925"/>
            <a:ext cx="469900" cy="3756025"/>
          </a:xfrm>
          <a:prstGeom prst="rect">
            <a:avLst/>
          </a:prstGeom>
          <a:solidFill>
            <a:schemeClr val="accent5">
              <a:lumMod val="20000"/>
              <a:lumOff val="80000"/>
            </a:schemeClr>
          </a:solidFill>
          <a:ln w="12700" cmpd="sng">
            <a:solidFill>
              <a:schemeClr val="accent1">
                <a:shade val="50000"/>
              </a:schemeClr>
            </a:solidFill>
            <a:prstDash val="dash"/>
          </a:ln>
        </p:spPr>
        <p:txBody>
          <a:bodyPr wrap="square" lIns="68580" tIns="34290" rIns="68580" bIns="3429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lnSpc>
                <a:spcPct val="100000"/>
              </a:lnSpc>
              <a:spcBef>
                <a:spcPct val="0"/>
              </a:spcBef>
              <a:buFontTx/>
              <a:buNone/>
            </a:pPr>
            <a:r>
              <a:rPr lang="zh-CN" altLang="zh-CN" sz="1400" b="1">
                <a:solidFill>
                  <a:srgbClr val="C00000"/>
                </a:solidFill>
                <a:latin typeface="微软雅黑" panose="020B0503020204020204" charset="-122"/>
                <a:ea typeface="微软雅黑" panose="020B0503020204020204" charset="-122"/>
              </a:rPr>
              <a:t>千万级专家标签数据</a:t>
            </a:r>
            <a:endParaRPr lang="zh-CN" altLang="zh-CN" sz="1400" b="1">
              <a:solidFill>
                <a:srgbClr val="C00000"/>
              </a:solidFill>
              <a:latin typeface="微软雅黑" panose="020B0503020204020204" charset="-122"/>
              <a:ea typeface="微软雅黑" panose="020B0503020204020204" charset="-122"/>
            </a:endParaRPr>
          </a:p>
        </p:txBody>
      </p:sp>
      <p:sp>
        <p:nvSpPr>
          <p:cNvPr id="18" name="文本框 99"/>
          <p:cNvSpPr txBox="1"/>
          <p:nvPr/>
        </p:nvSpPr>
        <p:spPr>
          <a:xfrm>
            <a:off x="9329944" y="3188970"/>
            <a:ext cx="1721485" cy="364490"/>
          </a:xfrm>
          <a:prstGeom prst="rect">
            <a:avLst/>
          </a:prstGeom>
          <a:solidFill>
            <a:schemeClr val="accent5">
              <a:lumMod val="20000"/>
              <a:lumOff val="80000"/>
            </a:schemeClr>
          </a:solidFill>
          <a:ln>
            <a:noFill/>
          </a:ln>
        </p:spPr>
        <p:txBody>
          <a:bodyPr rot="0" vert="horz" wrap="none" lIns="12545" tIns="12545" rIns="12545" bIns="12545" numCol="1" spcCol="38100" anchor="ctr" anchorCtr="0"/>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lvl="0" algn="ctr" defTabSz="108585"/>
            <a:r>
              <a:rPr lang="zh-CN" altLang="en-US" sz="1000">
                <a:solidFill>
                  <a:schemeClr val="tx1">
                    <a:lumMod val="75000"/>
                    <a:lumOff val="25000"/>
                  </a:schemeClr>
                </a:solidFill>
                <a:latin typeface="微软雅黑" panose="020B0503020204020204" charset="-122"/>
                <a:ea typeface="微软雅黑" panose="020B0503020204020204" charset="-122"/>
              </a:rPr>
              <a:t>对比学习降低模型幻觉</a:t>
            </a:r>
            <a:endParaRPr lang="zh-CN" altLang="en-US" sz="1000">
              <a:solidFill>
                <a:schemeClr val="tx1">
                  <a:lumMod val="75000"/>
                  <a:lumOff val="25000"/>
                </a:schemeClr>
              </a:solidFill>
              <a:latin typeface="微软雅黑" panose="020B0503020204020204" charset="-122"/>
              <a:ea typeface="微软雅黑" panose="020B0503020204020204" charset="-122"/>
            </a:endParaRPr>
          </a:p>
        </p:txBody>
      </p:sp>
      <p:graphicFrame>
        <p:nvGraphicFramePr>
          <p:cNvPr id="19" name="表格 18"/>
          <p:cNvGraphicFramePr/>
          <p:nvPr/>
        </p:nvGraphicFramePr>
        <p:xfrm>
          <a:off x="5085715" y="3178175"/>
          <a:ext cx="2564765" cy="1962150"/>
        </p:xfrm>
        <a:graphic>
          <a:graphicData uri="http://schemas.openxmlformats.org/drawingml/2006/table">
            <a:tbl>
              <a:tblPr firstRow="1" bandRow="1">
                <a:tableStyleId>{5C22544A-7EE6-4342-B048-85BDC9FD1C3A}</a:tableStyleId>
              </a:tblPr>
              <a:tblGrid>
                <a:gridCol w="707108"/>
                <a:gridCol w="1857657"/>
              </a:tblGrid>
              <a:tr h="508000">
                <a:tc>
                  <a:txBody>
                    <a:bodyPr/>
                    <a:lstStyle/>
                    <a:p>
                      <a:pPr algn="ctr">
                        <a:buNone/>
                      </a:pPr>
                      <a:r>
                        <a:rPr lang="zh-CN" altLang="en-US" sz="1400">
                          <a:solidFill>
                            <a:schemeClr val="accent1">
                              <a:lumMod val="75000"/>
                            </a:schemeClr>
                          </a:solidFill>
                          <a:latin typeface="微软雅黑" panose="020B0503020204020204" charset="-122"/>
                          <a:ea typeface="微软雅黑" panose="020B0503020204020204" charset="-122"/>
                        </a:rPr>
                        <a:t>混淆手法</a:t>
                      </a:r>
                      <a:endParaRPr lang="zh-CN" altLang="en-US" sz="140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38100" cmpd="sng">
                      <a:solidFill>
                        <a:schemeClr val="lt1"/>
                      </a:solidFill>
                    </a:lnB>
                    <a:solidFill>
                      <a:schemeClr val="accent5">
                        <a:lumMod val="20000"/>
                        <a:lumOff val="80000"/>
                      </a:schemeClr>
                    </a:solidFill>
                  </a:tcPr>
                </a:tc>
                <a:tc>
                  <a:txBody>
                    <a:bodyPr/>
                    <a:lstStyle/>
                    <a:p>
                      <a:pPr algn="ctr">
                        <a:buNone/>
                      </a:pPr>
                      <a:r>
                        <a:rPr lang="zh-CN" altLang="en-US" sz="1400">
                          <a:solidFill>
                            <a:schemeClr val="accent1">
                              <a:lumMod val="75000"/>
                            </a:schemeClr>
                          </a:solidFill>
                          <a:latin typeface="微软雅黑" panose="020B0503020204020204" charset="-122"/>
                          <a:ea typeface="微软雅黑" panose="020B0503020204020204" charset="-122"/>
                        </a:rPr>
                        <a:t>攻击细节</a:t>
                      </a:r>
                      <a:endParaRPr lang="zh-CN" altLang="en-US" sz="140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38100" cmpd="sng">
                      <a:solidFill>
                        <a:schemeClr val="lt1"/>
                      </a:solidFill>
                    </a:lnB>
                    <a:solidFill>
                      <a:schemeClr val="accent5">
                        <a:lumMod val="20000"/>
                        <a:lumOff val="80000"/>
                      </a:schemeClr>
                    </a:solidFill>
                  </a:tcPr>
                </a:tc>
              </a:tr>
              <a:tr h="279400">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原始攻击</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cat /etc/passwd</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r>
              <a:tr h="336550">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编码绕过</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Y2F0JTIwJTJGZXRjJTJGcGFzc3dk</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r>
              <a:tr h="336550">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注释绕过</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cat /etc/passwd#anything</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r>
              <a:tr h="254000">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空字符绕过</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cat$IFS/etc/passwd</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r>
              <a:tr h="247650">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字符拼接</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c>
                  <a:txBody>
                    <a:bodyPr/>
                    <a:lstStyle/>
                    <a:p>
                      <a:pPr algn="ctr">
                        <a:buClrTx/>
                        <a:buSzTx/>
                        <a:buFontTx/>
                        <a:buNone/>
                      </a:pPr>
                      <a:r>
                        <a:rPr lang="zh-CN" altLang="en-US" sz="800" b="0">
                          <a:solidFill>
                            <a:schemeClr val="accent1">
                              <a:lumMod val="75000"/>
                            </a:schemeClr>
                          </a:solidFill>
                          <a:latin typeface="微软雅黑" panose="020B0503020204020204" charset="-122"/>
                          <a:ea typeface="微软雅黑" panose="020B0503020204020204" charset="-122"/>
                        </a:rPr>
                        <a:t>cat /" e" tc/'p'a's'swd</a:t>
                      </a:r>
                      <a:endParaRPr lang="zh-CN" altLang="en-US" sz="800" b="0">
                        <a:solidFill>
                          <a:schemeClr val="accent1">
                            <a:lumMod val="75000"/>
                          </a:schemeClr>
                        </a:solidFill>
                        <a:latin typeface="微软雅黑" panose="020B0503020204020204" charset="-122"/>
                        <a:ea typeface="微软雅黑" panose="020B0503020204020204" charset="-122"/>
                      </a:endParaRPr>
                    </a:p>
                  </a:txBody>
                  <a:tcPr anchor="ctr" anchorCtr="0">
                    <a:lnL w="12700" cmpd="sng">
                      <a:solidFill>
                        <a:schemeClr val="lt1"/>
                      </a:solidFill>
                    </a:lnL>
                    <a:lnR w="12700" cmpd="sng">
                      <a:solidFill>
                        <a:schemeClr val="lt1"/>
                      </a:solidFill>
                    </a:lnR>
                    <a:lnT w="12700" cmpd="sng">
                      <a:solidFill>
                        <a:schemeClr val="lt1"/>
                      </a:solidFill>
                    </a:lnT>
                    <a:lnB w="12700" cmpd="sng">
                      <a:solidFill>
                        <a:schemeClr val="lt1"/>
                      </a:solidFill>
                    </a:lnB>
                    <a:solidFill>
                      <a:schemeClr val="accent5">
                        <a:lumMod val="20000"/>
                        <a:lumOff val="80000"/>
                      </a:schemeClr>
                    </a:solidFill>
                  </a:tcPr>
                </a:tc>
              </a:tr>
            </a:tbl>
          </a:graphicData>
        </a:graphic>
      </p:graphicFrame>
      <p:sp>
        <p:nvSpPr>
          <p:cNvPr id="20" name="文本框 19"/>
          <p:cNvSpPr txBox="1"/>
          <p:nvPr/>
        </p:nvSpPr>
        <p:spPr>
          <a:xfrm>
            <a:off x="4622165" y="3165475"/>
            <a:ext cx="463550" cy="1981200"/>
          </a:xfrm>
          <a:prstGeom prst="rect">
            <a:avLst/>
          </a:prstGeom>
          <a:solidFill>
            <a:schemeClr val="accent5">
              <a:lumMod val="20000"/>
              <a:lumOff val="80000"/>
            </a:schemeClr>
          </a:solidFill>
          <a:ln w="12700" cmpd="sng">
            <a:solidFill>
              <a:schemeClr val="accent1">
                <a:shade val="50000"/>
              </a:schemeClr>
            </a:solidFill>
            <a:prstDash val="dash"/>
          </a:ln>
        </p:spPr>
        <p:txBody>
          <a:bodyPr wrap="square" lIns="68580" tIns="34290" rIns="68580" bIns="3429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lnSpc>
                <a:spcPct val="100000"/>
              </a:lnSpc>
              <a:spcBef>
                <a:spcPct val="0"/>
              </a:spcBef>
              <a:buFontTx/>
              <a:buNone/>
            </a:pPr>
            <a:r>
              <a:rPr lang="zh-CN" altLang="en-US" sz="1400" b="1">
                <a:solidFill>
                  <a:srgbClr val="C00000"/>
                </a:solidFill>
                <a:latin typeface="微软雅黑" panose="020B0503020204020204" charset="-122"/>
                <a:ea typeface="微软雅黑" panose="020B0503020204020204" charset="-122"/>
              </a:rPr>
              <a:t>高质量样本富化</a:t>
            </a:r>
            <a:endParaRPr lang="zh-CN" altLang="en-US" sz="1400" b="1">
              <a:solidFill>
                <a:srgbClr val="C00000"/>
              </a:solidFill>
              <a:latin typeface="微软雅黑" panose="020B0503020204020204" charset="-122"/>
              <a:ea typeface="微软雅黑" panose="020B0503020204020204" charset="-122"/>
            </a:endParaRPr>
          </a:p>
        </p:txBody>
      </p:sp>
      <p:sp>
        <p:nvSpPr>
          <p:cNvPr id="24" name="文本框 23"/>
          <p:cNvSpPr txBox="1"/>
          <p:nvPr/>
        </p:nvSpPr>
        <p:spPr>
          <a:xfrm>
            <a:off x="4653915" y="1263650"/>
            <a:ext cx="463550" cy="1713230"/>
          </a:xfrm>
          <a:prstGeom prst="rect">
            <a:avLst/>
          </a:prstGeom>
          <a:solidFill>
            <a:schemeClr val="accent5">
              <a:lumMod val="20000"/>
              <a:lumOff val="80000"/>
            </a:schemeClr>
          </a:solidFill>
          <a:ln w="12700" cmpd="sng">
            <a:solidFill>
              <a:schemeClr val="accent1">
                <a:shade val="50000"/>
              </a:schemeClr>
            </a:solidFill>
            <a:prstDash val="dash"/>
          </a:ln>
        </p:spPr>
        <p:txBody>
          <a:bodyPr wrap="square" lIns="68580" tIns="34290" rIns="68580" bIns="34290"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lnSpc>
                <a:spcPct val="100000"/>
              </a:lnSpc>
              <a:spcBef>
                <a:spcPct val="0"/>
              </a:spcBef>
              <a:buFontTx/>
              <a:buNone/>
            </a:pPr>
            <a:r>
              <a:rPr lang="zh-CN" altLang="en-US" sz="1400" b="1">
                <a:solidFill>
                  <a:srgbClr val="C00000"/>
                </a:solidFill>
                <a:latin typeface="微软雅黑" panose="020B0503020204020204" charset="-122"/>
                <a:ea typeface="微软雅黑" panose="020B0503020204020204" charset="-122"/>
              </a:rPr>
              <a:t>低质量样本清洗</a:t>
            </a:r>
            <a:endParaRPr lang="zh-CN" altLang="en-US" sz="1400" b="1">
              <a:solidFill>
                <a:srgbClr val="C00000"/>
              </a:solidFill>
              <a:latin typeface="微软雅黑" panose="020B0503020204020204" charset="-122"/>
              <a:ea typeface="微软雅黑" panose="020B0503020204020204" charset="-122"/>
            </a:endParaRPr>
          </a:p>
        </p:txBody>
      </p:sp>
      <p:sp>
        <p:nvSpPr>
          <p:cNvPr id="28" name="文本框 99"/>
          <p:cNvSpPr txBox="1"/>
          <p:nvPr/>
        </p:nvSpPr>
        <p:spPr>
          <a:xfrm>
            <a:off x="5331460" y="1620520"/>
            <a:ext cx="882650" cy="272415"/>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defTabSz="108585"/>
            <a:r>
              <a:rPr lang="zh-CN" altLang="zh-CN" sz="1200">
                <a:solidFill>
                  <a:srgbClr val="404040"/>
                </a:solidFill>
                <a:latin typeface="微软雅黑" panose="020B0503020204020204" charset="-122"/>
                <a:ea typeface="微软雅黑" panose="020B0503020204020204" charset="-122"/>
              </a:rPr>
              <a:t>乱码数据清洗</a:t>
            </a:r>
            <a:endParaRPr lang="zh-CN" altLang="zh-CN" sz="1200">
              <a:solidFill>
                <a:srgbClr val="404040"/>
              </a:solidFill>
              <a:latin typeface="微软雅黑" panose="020B0503020204020204" charset="-122"/>
              <a:ea typeface="微软雅黑" panose="020B0503020204020204" charset="-122"/>
            </a:endParaRPr>
          </a:p>
        </p:txBody>
      </p:sp>
      <p:pic>
        <p:nvPicPr>
          <p:cNvPr id="29" name="图片 28"/>
          <p:cNvPicPr>
            <a:picLocks noChangeAspect="1"/>
          </p:cNvPicPr>
          <p:nvPr/>
        </p:nvPicPr>
        <p:blipFill>
          <a:blip r:embed="rId1"/>
          <a:stretch>
            <a:fillRect/>
          </a:stretch>
        </p:blipFill>
        <p:spPr>
          <a:xfrm>
            <a:off x="5296535" y="1271270"/>
            <a:ext cx="868680" cy="271780"/>
          </a:xfrm>
          <a:prstGeom prst="rect">
            <a:avLst/>
          </a:prstGeom>
        </p:spPr>
      </p:pic>
      <p:sp>
        <p:nvSpPr>
          <p:cNvPr id="30" name="文本框 99"/>
          <p:cNvSpPr txBox="1"/>
          <p:nvPr/>
        </p:nvSpPr>
        <p:spPr>
          <a:xfrm>
            <a:off x="6633210" y="1620520"/>
            <a:ext cx="909955" cy="260350"/>
          </a:xfrm>
          <a:prstGeom prst="rect">
            <a:avLst/>
          </a:prstGeom>
          <a:noFill/>
          <a:ln>
            <a:noFill/>
          </a:ln>
        </p:spPr>
        <p:txBody>
          <a:bodyPr rot="0" vert="horz" wrap="none" lIns="12545" tIns="12545" rIns="12545" bIns="12545" numCol="1" spcCol="38100" anchor="t"/>
          <a:lstStyle>
            <a:lvl1pPr marL="0" lvl="0"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1pPr>
            <a:lvl2pPr marL="0" lvl="1"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2pPr>
            <a:lvl3pPr marL="0" lvl="2"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3pPr>
            <a:lvl4pPr marL="0" lvl="3"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4pPr>
            <a:lvl5pPr marL="0" lvl="4"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5pPr>
            <a:lvl6pPr marL="0" lvl="5"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6pPr>
            <a:lvl7pPr marL="0" lvl="6"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7pPr>
            <a:lvl8pPr marL="0" lvl="7"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8pPr>
            <a:lvl9pPr marL="0" lvl="8" indent="0" algn="ctr" defTabSz="825500">
              <a:lnSpc>
                <a:spcPct val="100000"/>
              </a:lnSpc>
              <a:spcBef>
                <a:spcPts val="0"/>
              </a:spcBef>
              <a:spcAft>
                <a:spcPts val="0"/>
              </a:spcAft>
              <a:buClrTx/>
              <a:buSzTx/>
              <a:buFontTx/>
              <a:buNone/>
              <a:defRPr sz="5000" b="0" i="0" u="none" strike="noStrike" kern="1200" spc="0" baseline="0">
                <a:ln>
                  <a:noFill/>
                </a:ln>
                <a:solidFill>
                  <a:srgbClr val="000000"/>
                </a:solidFill>
                <a:effectLst/>
                <a:latin typeface="Helvetica"/>
                <a:ea typeface="Helvetica"/>
              </a:defRPr>
            </a:lvl9pPr>
          </a:lstStyle>
          <a:p>
            <a:pPr lvl="0" defTabSz="108585"/>
            <a:r>
              <a:rPr lang="zh-CN" altLang="zh-CN" sz="1200">
                <a:solidFill>
                  <a:srgbClr val="404040"/>
                </a:solidFill>
                <a:latin typeface="微软雅黑" panose="020B0503020204020204" charset="-122"/>
                <a:ea typeface="微软雅黑" panose="020B0503020204020204" charset="-122"/>
              </a:rPr>
              <a:t>删除高相似样本</a:t>
            </a:r>
            <a:endParaRPr lang="zh-CN" altLang="zh-CN" sz="1200">
              <a:solidFill>
                <a:srgbClr val="404040"/>
              </a:solidFill>
              <a:latin typeface="微软雅黑" panose="020B0503020204020204" charset="-122"/>
              <a:ea typeface="微软雅黑" panose="020B0503020204020204" charset="-122"/>
            </a:endParaRPr>
          </a:p>
        </p:txBody>
      </p:sp>
      <p:pic>
        <p:nvPicPr>
          <p:cNvPr id="32" name="图片 31"/>
          <p:cNvPicPr/>
          <p:nvPr/>
        </p:nvPicPr>
        <p:blipFill>
          <a:blip r:embed="rId2"/>
          <a:stretch>
            <a:fillRect/>
          </a:stretch>
        </p:blipFill>
        <p:spPr>
          <a:xfrm>
            <a:off x="6633210" y="1269365"/>
            <a:ext cx="901700" cy="276860"/>
          </a:xfrm>
          <a:prstGeom prst="rect">
            <a:avLst/>
          </a:prstGeom>
        </p:spPr>
      </p:pic>
      <p:sp>
        <p:nvSpPr>
          <p:cNvPr id="33" name="文本框 32"/>
          <p:cNvSpPr txBox="1"/>
          <p:nvPr/>
        </p:nvSpPr>
        <p:spPr>
          <a:xfrm>
            <a:off x="5220335" y="2552700"/>
            <a:ext cx="1296035" cy="274320"/>
          </a:xfrm>
          <a:prstGeom prst="rect">
            <a:avLst/>
          </a:prstGeom>
          <a:noFill/>
          <a:ln>
            <a:noFill/>
          </a:ln>
        </p:spPr>
        <p:txBody>
          <a:bodyPr rot="0" vert="horz" wrap="square" lIns="45718" tIns="45718" rIns="45718" bIns="45718" numCol="1" spcCol="38100" anchor="t">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0" indent="0" algn="l" defTabSz="914400">
              <a:lnSpc>
                <a:spcPct val="100000"/>
              </a:lnSpc>
              <a:spcBef>
                <a:spcPts val="0"/>
              </a:spcBef>
              <a:spcAft>
                <a:spcPts val="0"/>
              </a:spcAft>
              <a:buClrTx/>
              <a:buSzTx/>
              <a:buFontTx/>
              <a:buNone/>
            </a:pPr>
            <a:r>
              <a:rPr lang="zh-CN" altLang="en-US" sz="1200" b="0" i="0" u="none" strike="noStrike" spc="0" baseline="0">
                <a:ln>
                  <a:noFill/>
                </a:ln>
                <a:solidFill>
                  <a:srgbClr val="000000"/>
                </a:solidFill>
                <a:effectLst/>
                <a:latin typeface="微软雅黑" panose="020B0503020204020204" charset="-122"/>
                <a:ea typeface="微软雅黑" panose="020B0503020204020204" charset="-122"/>
              </a:rPr>
              <a:t>数据标准化</a:t>
            </a:r>
            <a:endParaRPr lang="zh-CN" altLang="en-US" sz="12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34" name="文本框 33"/>
          <p:cNvSpPr txBox="1"/>
          <p:nvPr/>
        </p:nvSpPr>
        <p:spPr>
          <a:xfrm>
            <a:off x="6756400" y="2527300"/>
            <a:ext cx="1079500" cy="274320"/>
          </a:xfrm>
          <a:prstGeom prst="rect">
            <a:avLst/>
          </a:prstGeom>
          <a:noFill/>
          <a:ln>
            <a:noFill/>
          </a:ln>
        </p:spPr>
        <p:txBody>
          <a:bodyPr rot="0" vert="horz" wrap="square" lIns="45718" tIns="45718" rIns="45718" bIns="45718" numCol="1" spcCol="38100" anchor="t">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marL="0" indent="0" algn="l" defTabSz="914400">
              <a:lnSpc>
                <a:spcPct val="100000"/>
              </a:lnSpc>
              <a:spcBef>
                <a:spcPts val="0"/>
              </a:spcBef>
              <a:spcAft>
                <a:spcPts val="0"/>
              </a:spcAft>
              <a:buClrTx/>
              <a:buSzTx/>
              <a:buFontTx/>
              <a:buNone/>
            </a:pPr>
            <a:r>
              <a:rPr lang="zh-CN" altLang="en-US" sz="1200" b="0" i="0" u="none" strike="noStrike" spc="0" baseline="0">
                <a:ln>
                  <a:noFill/>
                </a:ln>
                <a:solidFill>
                  <a:srgbClr val="000000"/>
                </a:solidFill>
                <a:effectLst/>
                <a:latin typeface="微软雅黑" panose="020B0503020204020204" charset="-122"/>
                <a:ea typeface="微软雅黑" panose="020B0503020204020204" charset="-122"/>
              </a:rPr>
              <a:t>数据降噪</a:t>
            </a:r>
            <a:endParaRPr lang="zh-CN" altLang="en-US" sz="1200" b="0" i="0" u="none" strike="noStrike" spc="0" baseline="0">
              <a:ln>
                <a:noFill/>
              </a:ln>
              <a:solidFill>
                <a:srgbClr val="000000"/>
              </a:solidFill>
              <a:effectLst/>
              <a:latin typeface="微软雅黑" panose="020B0503020204020204" charset="-122"/>
              <a:ea typeface="微软雅黑" panose="020B0503020204020204" charset="-122"/>
            </a:endParaRPr>
          </a:p>
        </p:txBody>
      </p:sp>
      <p:pic>
        <p:nvPicPr>
          <p:cNvPr id="35" name="图片 34"/>
          <p:cNvPicPr>
            <a:picLocks noChangeAspect="1"/>
          </p:cNvPicPr>
          <p:nvPr/>
        </p:nvPicPr>
        <p:blipFill>
          <a:blip r:embed="rId3"/>
          <a:stretch>
            <a:fillRect/>
          </a:stretch>
        </p:blipFill>
        <p:spPr>
          <a:xfrm>
            <a:off x="5220970" y="2204720"/>
            <a:ext cx="825500" cy="299085"/>
          </a:xfrm>
          <a:prstGeom prst="rect">
            <a:avLst/>
          </a:prstGeom>
        </p:spPr>
      </p:pic>
      <p:pic>
        <p:nvPicPr>
          <p:cNvPr id="36" name="图片 35"/>
          <p:cNvPicPr/>
          <p:nvPr/>
        </p:nvPicPr>
        <p:blipFill>
          <a:blip r:embed="rId4"/>
          <a:stretch>
            <a:fillRect/>
          </a:stretch>
        </p:blipFill>
        <p:spPr>
          <a:xfrm>
            <a:off x="6633210" y="2105025"/>
            <a:ext cx="769620" cy="398780"/>
          </a:xfrm>
          <a:prstGeom prst="rect">
            <a:avLst/>
          </a:prstGeom>
        </p:spPr>
      </p:pic>
      <p:sp>
        <p:nvSpPr>
          <p:cNvPr id="53265" name="矩形 5"/>
          <p:cNvSpPr/>
          <p:nvPr/>
        </p:nvSpPr>
        <p:spPr>
          <a:xfrm>
            <a:off x="271780" y="1269365"/>
            <a:ext cx="3215640" cy="4027805"/>
          </a:xfrm>
          <a:prstGeom prst="rect">
            <a:avLst/>
          </a:prstGeom>
          <a:noFill/>
          <a:ln w="6350">
            <a:solidFill>
              <a:srgbClr val="184199"/>
            </a:solidFill>
            <a:prstDash val="dash"/>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grpSp>
        <p:nvGrpSpPr>
          <p:cNvPr id="53266" name="组合 53265"/>
          <p:cNvGrpSpPr/>
          <p:nvPr/>
        </p:nvGrpSpPr>
        <p:grpSpPr>
          <a:xfrm rot="0">
            <a:off x="9177655" y="3553460"/>
            <a:ext cx="2223296" cy="1724025"/>
            <a:chOff x="9831705" y="1782445"/>
            <a:chExt cx="1880396" cy="1623695"/>
          </a:xfrm>
        </p:grpSpPr>
        <p:pic>
          <p:nvPicPr>
            <p:cNvPr id="53264" name="图片 20589"/>
            <p:cNvPicPr>
              <a:picLocks noChangeAspect="1"/>
            </p:cNvPicPr>
            <p:nvPr/>
          </p:nvPicPr>
          <p:blipFill>
            <a:blip r:embed="rId5"/>
            <a:srcRect r="64718" b="-954"/>
            <a:stretch>
              <a:fillRect/>
            </a:stretch>
          </p:blipFill>
          <p:spPr>
            <a:xfrm>
              <a:off x="9831705" y="1782445"/>
              <a:ext cx="1777365" cy="1623695"/>
            </a:xfrm>
            <a:prstGeom prst="rect">
              <a:avLst/>
            </a:prstGeom>
            <a:noFill/>
            <a:ln>
              <a:noFill/>
            </a:ln>
          </p:spPr>
        </p:pic>
        <p:pic>
          <p:nvPicPr>
            <p:cNvPr id="53267" name="图片 53266"/>
            <p:cNvPicPr>
              <a:picLocks noChangeAspect="1"/>
            </p:cNvPicPr>
            <p:nvPr/>
          </p:nvPicPr>
          <p:blipFill>
            <a:blip r:embed="rId6"/>
            <a:stretch>
              <a:fillRect/>
            </a:stretch>
          </p:blipFill>
          <p:spPr>
            <a:xfrm flipV="1">
              <a:off x="11120869" y="2268220"/>
              <a:ext cx="591233" cy="211455"/>
            </a:xfrm>
            <a:prstGeom prst="rect">
              <a:avLst/>
            </a:prstGeom>
          </p:spPr>
        </p:pic>
      </p:grpSp>
      <p:grpSp>
        <p:nvGrpSpPr>
          <p:cNvPr id="53268" name="组合 72"/>
          <p:cNvGrpSpPr/>
          <p:nvPr/>
        </p:nvGrpSpPr>
        <p:grpSpPr>
          <a:xfrm rot="0">
            <a:off x="8797290" y="1306195"/>
            <a:ext cx="3026410" cy="1549562"/>
            <a:chOff x="7808" y="1972"/>
            <a:chExt cx="3555" cy="2409"/>
          </a:xfrm>
        </p:grpSpPr>
        <p:sp>
          <p:nvSpPr>
            <p:cNvPr id="53269" name="矩形 129"/>
            <p:cNvSpPr/>
            <p:nvPr/>
          </p:nvSpPr>
          <p:spPr>
            <a:xfrm>
              <a:off x="7808" y="1972"/>
              <a:ext cx="3555" cy="2324"/>
            </a:xfrm>
            <a:prstGeom prst="rect">
              <a:avLst/>
            </a:prstGeom>
            <a:solidFill>
              <a:srgbClr val="F2F2F2">
                <a:alpha val="50000"/>
              </a:srgbClr>
            </a:solidFill>
            <a:ln>
              <a:noFill/>
            </a:ln>
          </p:spPr>
          <p:txBody>
            <a:bodyPr anchor="ctr"/>
            <a:lstStyle/>
            <a:p>
              <a:pPr algn="ctr"/>
              <a:endParaRPr lang="zh-CN" altLang="en-US">
                <a:solidFill>
                  <a:schemeClr val="lt1"/>
                </a:solidFill>
              </a:endParaRPr>
            </a:p>
          </p:txBody>
        </p:sp>
        <p:sp>
          <p:nvSpPr>
            <p:cNvPr id="53270" name="文本框 177"/>
            <p:cNvSpPr txBox="1"/>
            <p:nvPr/>
          </p:nvSpPr>
          <p:spPr>
            <a:xfrm>
              <a:off x="7911" y="1992"/>
              <a:ext cx="3349" cy="2389"/>
            </a:xfrm>
            <a:prstGeom prst="rect">
              <a:avLst/>
            </a:prstGeom>
            <a:solidFill>
              <a:schemeClr val="bg1">
                <a:lumMod val="95000"/>
              </a:schemeClr>
            </a:solidFill>
            <a:ln w="12700">
              <a:solidFill>
                <a:schemeClr val="accent1">
                  <a:lumMod val="20000"/>
                  <a:lumOff val="80000"/>
                </a:schemeClr>
              </a:solidFill>
              <a:prstDash val="solid"/>
            </a:ln>
          </p:spPr>
          <p:txBody>
            <a:bodyPr wrap="square">
              <a:spAutoFit/>
            </a:bodyPr>
            <a:lstStyle/>
            <a:p>
              <a:pPr lvl="0" algn="just">
                <a:lnSpc>
                  <a:spcPct val="120000"/>
                </a:lnSpc>
                <a:spcBef>
                  <a:spcPts val="500"/>
                </a:spcBef>
                <a:spcAft>
                  <a:spcPts val="0"/>
                </a:spcAft>
              </a:pPr>
              <a:r>
                <a:rPr lang="en-US" altLang="en-US" sz="1000" b="1">
                  <a:solidFill>
                    <a:srgbClr val="184199"/>
                  </a:solidFill>
                  <a:latin typeface="微软雅黑" panose="020B0503020204020204" charset="-122"/>
                  <a:ea typeface="微软雅黑" panose="020B0503020204020204" charset="-122"/>
                </a:rPr>
                <a:t>[</a:t>
              </a:r>
              <a:r>
                <a:rPr lang="zh-CN" altLang="zh-CN" sz="1000" b="1">
                  <a:solidFill>
                    <a:srgbClr val="184199"/>
                  </a:solidFill>
                  <a:latin typeface="微软雅黑" panose="020B0503020204020204" charset="-122"/>
                  <a:ea typeface="微软雅黑" panose="020B0503020204020204" charset="-122"/>
                </a:rPr>
                <a:t>攻击</a:t>
              </a:r>
              <a:r>
                <a:rPr lang="zh-CN" altLang="zh-CN" sz="1000" b="1">
                  <a:solidFill>
                    <a:srgbClr val="184199"/>
                  </a:solidFill>
                  <a:latin typeface="微软雅黑" panose="020B0503020204020204" charset="-122"/>
                  <a:ea typeface="微软雅黑" panose="020B0503020204020204" charset="-122"/>
                </a:rPr>
                <a:t>数据</a:t>
              </a:r>
              <a:r>
                <a:rPr lang="en-US" altLang="en-US" sz="1000" b="1">
                  <a:solidFill>
                    <a:srgbClr val="184199"/>
                  </a:solidFill>
                  <a:latin typeface="微软雅黑" panose="020B0503020204020204" charset="-122"/>
                  <a:ea typeface="微软雅黑" panose="020B0503020204020204" charset="-122"/>
                </a:rPr>
                <a:t>]</a:t>
              </a:r>
              <a:endParaRPr lang="en-US" altLang="en-US" sz="1000" b="1">
                <a:solidFill>
                  <a:srgbClr val="184199"/>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POST  /sys?cmd=user-input</a:t>
              </a:r>
              <a:endParaRPr lang="en-US" altLang="en-US" sz="800">
                <a:solidFill>
                  <a:srgbClr val="2E75B6"/>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HOST: 106.39.41.106</a:t>
              </a:r>
              <a:endParaRPr lang="en-US" altLang="en-US" sz="800">
                <a:solidFill>
                  <a:srgbClr val="2E75B6"/>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Accept:</a:t>
              </a:r>
              <a:r>
                <a:rPr lang="en-US" altLang="en-US" sz="800">
                  <a:solidFill>
                    <a:srgbClr val="2E75B6"/>
                  </a:solidFill>
                  <a:highlight>
                    <a:srgbClr val="000000">
                      <a:alpha val="0"/>
                    </a:srgbClr>
                  </a:highlight>
                  <a:latin typeface="微软雅黑" panose="020B0503020204020204" charset="-122"/>
                  <a:ea typeface="微软雅黑" panose="020B0503020204020204" charset="-122"/>
                </a:rPr>
                <a:t> </a:t>
              </a:r>
              <a:r>
                <a:rPr lang="en-US" altLang="en-US" sz="800" b="1">
                  <a:solidFill>
                    <a:srgbClr val="C00000"/>
                  </a:solidFill>
                  <a:highlight>
                    <a:srgbClr val="000000">
                      <a:alpha val="0"/>
                    </a:srgbClr>
                  </a:highlight>
                  <a:latin typeface="微软雅黑" panose="020B0503020204020204" charset="-122"/>
                  <a:ea typeface="微软雅黑" panose="020B0503020204020204" charset="-122"/>
                </a:rPr>
                <a:t>cat /etc/passwd</a:t>
              </a:r>
              <a:endParaRPr lang="en-US" altLang="en-US" sz="800">
                <a:solidFill>
                  <a:srgbClr val="2E75B6"/>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Content-Type: text/html</a:t>
              </a:r>
              <a:endParaRPr lang="en-US" altLang="en-US" sz="800">
                <a:solidFill>
                  <a:srgbClr val="2E75B6"/>
                </a:solidFill>
                <a:latin typeface="微软雅黑" panose="020B0503020204020204" charset="-122"/>
                <a:ea typeface="微软雅黑" panose="020B0503020204020204" charset="-122"/>
              </a:endParaRPr>
            </a:p>
            <a:p>
              <a:pPr lvl="0" indent="0" algn="just">
                <a:lnSpc>
                  <a:spcPct val="120000"/>
                </a:lnSpc>
                <a:spcBef>
                  <a:spcPts val="800"/>
                </a:spcBef>
                <a:spcAft>
                  <a:spcPts val="0"/>
                </a:spcAft>
              </a:pPr>
              <a:r>
                <a:rPr lang="en-US" altLang="en-US" sz="1000" b="1">
                  <a:solidFill>
                    <a:srgbClr val="184199"/>
                  </a:solidFill>
                  <a:latin typeface="微软雅黑" panose="020B0503020204020204" charset="-122"/>
                  <a:ea typeface="微软雅黑" panose="020B0503020204020204" charset="-122"/>
                </a:rPr>
                <a:t>[</a:t>
              </a:r>
              <a:r>
                <a:rPr lang="zh-CN" altLang="zh-CN" sz="1000" b="1">
                  <a:solidFill>
                    <a:srgbClr val="184199"/>
                  </a:solidFill>
                  <a:latin typeface="微软雅黑" panose="020B0503020204020204" charset="-122"/>
                  <a:ea typeface="微软雅黑" panose="020B0503020204020204" charset="-122"/>
                </a:rPr>
                <a:t>对抗数据</a:t>
              </a:r>
              <a:r>
                <a:rPr lang="en-US" altLang="en-US" sz="1000" b="1">
                  <a:solidFill>
                    <a:srgbClr val="184199"/>
                  </a:solidFill>
                  <a:latin typeface="微软雅黑" panose="020B0503020204020204" charset="-122"/>
                  <a:ea typeface="微软雅黑" panose="020B0503020204020204" charset="-122"/>
                </a:rPr>
                <a:t>]</a:t>
              </a:r>
              <a:endParaRPr lang="en-US" altLang="en-US" sz="1000">
                <a:solidFill>
                  <a:srgbClr val="184199"/>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POST  /sys?cmd=user-input</a:t>
              </a:r>
              <a:endParaRPr lang="en-US" altLang="en-US" sz="800">
                <a:solidFill>
                  <a:srgbClr val="2E75B6"/>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HOST: 106.39.41.106</a:t>
              </a:r>
              <a:endParaRPr lang="en-US" altLang="en-US" sz="800">
                <a:solidFill>
                  <a:srgbClr val="2E75B6"/>
                </a:solidFill>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Accept:</a:t>
              </a:r>
              <a:r>
                <a:rPr lang="en-US" altLang="en-US" sz="800">
                  <a:solidFill>
                    <a:srgbClr val="2E75B6"/>
                  </a:solidFill>
                  <a:highlight>
                    <a:srgbClr val="000000">
                      <a:alpha val="0"/>
                    </a:srgbClr>
                  </a:highlight>
                  <a:latin typeface="微软雅黑" panose="020B0503020204020204" charset="-122"/>
                  <a:ea typeface="微软雅黑" panose="020B0503020204020204" charset="-122"/>
                </a:rPr>
                <a:t> text/html</a:t>
              </a:r>
              <a:endParaRPr lang="en-US" altLang="en-US" sz="800">
                <a:solidFill>
                  <a:srgbClr val="2E75B6"/>
                </a:solidFill>
                <a:highlight>
                  <a:srgbClr val="000000">
                    <a:alpha val="0"/>
                  </a:srgbClr>
                </a:highlight>
                <a:latin typeface="微软雅黑" panose="020B0503020204020204" charset="-122"/>
                <a:ea typeface="微软雅黑" panose="020B0503020204020204" charset="-122"/>
              </a:endParaRPr>
            </a:p>
            <a:p>
              <a:pPr lvl="0" algn="l">
                <a:buClrTx/>
                <a:buSzTx/>
                <a:buFontTx/>
              </a:pPr>
              <a:r>
                <a:rPr lang="en-US" altLang="en-US" sz="800">
                  <a:solidFill>
                    <a:srgbClr val="2E75B6"/>
                  </a:solidFill>
                  <a:latin typeface="微软雅黑" panose="020B0503020204020204" charset="-122"/>
                  <a:ea typeface="微软雅黑" panose="020B0503020204020204" charset="-122"/>
                </a:rPr>
                <a:t>Content-Type: text/html</a:t>
              </a:r>
              <a:endParaRPr lang="en-US" altLang="en-US" sz="800">
                <a:solidFill>
                  <a:srgbClr val="2E75B6"/>
                </a:solidFill>
                <a:latin typeface="微软雅黑" panose="020B0503020204020204" charset="-122"/>
                <a:ea typeface="微软雅黑" panose="020B0503020204020204" charset="-122"/>
              </a:endParaRPr>
            </a:p>
          </p:txBody>
        </p:sp>
      </p:grpSp>
      <p:sp>
        <p:nvSpPr>
          <p:cNvPr id="53271" name="下箭头 251"/>
          <p:cNvSpPr/>
          <p:nvPr/>
        </p:nvSpPr>
        <p:spPr>
          <a:xfrm>
            <a:off x="9930130" y="2870835"/>
            <a:ext cx="361950" cy="305435"/>
          </a:xfrm>
          <a:prstGeom prst="downArrow">
            <a:avLst/>
          </a:prstGeom>
          <a:gradFill>
            <a:gsLst>
              <a:gs pos="100000">
                <a:srgbClr val="FE8B8B"/>
              </a:gs>
              <a:gs pos="0">
                <a:srgbClr val="FEE699"/>
              </a:gs>
            </a:gsLst>
            <a:path path="circle">
              <a:fillToRect l="100000" t="100000"/>
            </a:path>
            <a:tileRect r="-100000" b="-100000"/>
          </a:gradFill>
          <a:ln>
            <a:noFill/>
          </a:ln>
        </p:spPr>
        <p:txBody>
          <a:bodyPr anchor="ct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endParaRPr lang="zh-CN" altLang="en-US">
              <a:solidFill>
                <a:schemeClr val="lt1"/>
              </a:solidFill>
            </a:endParaRPr>
          </a:p>
        </p:txBody>
      </p:sp>
      <p:sp>
        <p:nvSpPr>
          <p:cNvPr id="10" name="文本框 9"/>
          <p:cNvSpPr txBox="1"/>
          <p:nvPr/>
        </p:nvSpPr>
        <p:spPr>
          <a:xfrm>
            <a:off x="500380" y="212725"/>
            <a:ext cx="903160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二</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通过指令微调提升模型下游任务的效果</a:t>
            </a:r>
            <a:endParaRPr lang="zh-CN" altLang="en-US" sz="2600" b="1" dirty="0">
              <a:solidFill>
                <a:srgbClr val="184199"/>
              </a:solidFill>
              <a:latin typeface="微软雅黑" panose="020B0503020204020204" charset="-122"/>
              <a:ea typeface="微软雅黑" panose="020B0503020204020204" charset="-122"/>
              <a:sym typeface="+mn-ea"/>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0380" y="212725"/>
            <a:ext cx="903160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三</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通过强化学习训练提升模型推理</a:t>
            </a:r>
            <a:r>
              <a:rPr lang="zh-CN" altLang="en-US" sz="2600" b="1" dirty="0">
                <a:solidFill>
                  <a:srgbClr val="184199"/>
                </a:solidFill>
                <a:latin typeface="微软雅黑" panose="020B0503020204020204" charset="-122"/>
                <a:ea typeface="微软雅黑" panose="020B0503020204020204" charset="-122"/>
                <a:sym typeface="+mn-ea"/>
              </a:rPr>
              <a:t>能力</a:t>
            </a:r>
            <a:endParaRPr lang="zh-CN" altLang="en-US" sz="2600" b="1" dirty="0">
              <a:solidFill>
                <a:srgbClr val="184199"/>
              </a:solidFill>
              <a:latin typeface="微软雅黑" panose="020B0503020204020204" charset="-122"/>
              <a:ea typeface="微软雅黑" panose="020B0503020204020204" charset="-122"/>
              <a:sym typeface="+mn-ea"/>
            </a:endParaRPr>
          </a:p>
        </p:txBody>
      </p:sp>
      <p:sp>
        <p:nvSpPr>
          <p:cNvPr id="7" name="文本框 6"/>
          <p:cNvSpPr txBox="1"/>
          <p:nvPr/>
        </p:nvSpPr>
        <p:spPr>
          <a:xfrm>
            <a:off x="2499995" y="2024415"/>
            <a:ext cx="939800" cy="645160"/>
          </a:xfrm>
          <a:prstGeom prst="rect">
            <a:avLst/>
          </a:prstGeom>
          <a:solidFill>
            <a:srgbClr val="DFF8FF">
              <a:alpha val="50000"/>
            </a:srgbClr>
          </a:solidFill>
          <a:ln w="6350">
            <a:prstDash val="solid"/>
          </a:ln>
        </p:spPr>
        <p:txBody>
          <a:bodyPr anchor="ctr">
            <a:sp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r>
              <a:rPr lang="zh-CN" altLang="zh-CN" sz="1200">
                <a:latin typeface="微软雅黑" charset="0"/>
                <a:ea typeface="微软雅黑" charset="0"/>
                <a:cs typeface="微软雅黑" charset="0"/>
              </a:rPr>
              <a:t>模型</a:t>
            </a:r>
            <a:endParaRPr lang="zh-CN" altLang="zh-CN" sz="1200">
              <a:latin typeface="微软雅黑" charset="0"/>
              <a:ea typeface="微软雅黑" charset="0"/>
              <a:cs typeface="微软雅黑" charset="0"/>
            </a:endParaRPr>
          </a:p>
          <a:p>
            <a:pPr lvl="0" algn="ctr"/>
            <a:r>
              <a:rPr lang="zh-CN" altLang="zh-CN" sz="1200">
                <a:latin typeface="微软雅黑" charset="0"/>
                <a:ea typeface="微软雅黑" charset="0"/>
                <a:cs typeface="微软雅黑" charset="0"/>
              </a:rPr>
              <a:t>生成采样</a:t>
            </a:r>
            <a:endParaRPr lang="zh-CN" altLang="zh-CN" sz="1200">
              <a:latin typeface="微软雅黑" charset="0"/>
              <a:ea typeface="微软雅黑" charset="0"/>
              <a:cs typeface="微软雅黑" charset="0"/>
            </a:endParaRPr>
          </a:p>
          <a:p>
            <a:pPr lvl="0" algn="ctr"/>
            <a:r>
              <a:rPr lang="en-US" altLang="en-US" sz="1200">
                <a:latin typeface="微软雅黑" charset="0"/>
                <a:ea typeface="微软雅黑" charset="0"/>
                <a:cs typeface="微软雅黑" charset="0"/>
              </a:rPr>
              <a:t>Rollout</a:t>
            </a:r>
            <a:endParaRPr lang="en-US" altLang="en-US" sz="1200">
              <a:latin typeface="微软雅黑" charset="0"/>
              <a:ea typeface="微软雅黑" charset="0"/>
              <a:cs typeface="微软雅黑" charset="0"/>
            </a:endParaRPr>
          </a:p>
        </p:txBody>
      </p:sp>
      <p:sp>
        <p:nvSpPr>
          <p:cNvPr id="10" name="圆角矩形 9"/>
          <p:cNvSpPr/>
          <p:nvPr/>
        </p:nvSpPr>
        <p:spPr>
          <a:xfrm>
            <a:off x="3823970" y="1356995"/>
            <a:ext cx="4262120" cy="1979930"/>
          </a:xfrm>
          <a:prstGeom prst="roundRect">
            <a:avLst>
              <a:gd name="adj" fmla="val 0"/>
            </a:avLst>
          </a:prstGeom>
          <a:noFill/>
          <a:ln w="12700">
            <a:solidFill>
              <a:srgbClr val="5C5C5C"/>
            </a:solidFill>
            <a:prstDash val="lgDash"/>
            <a:miter/>
          </a:ln>
        </p:spPr>
        <p:txBody>
          <a:bodyPr anchor="t" anchorCtr="0">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zh-CN" altLang="zh-CN" sz="1400">
                <a:latin typeface="微软雅黑" charset="0"/>
                <a:ea typeface="微软雅黑" charset="0"/>
                <a:sym typeface="+mn-ea"/>
              </a:rPr>
              <a:t>模型生成多个研判结果</a:t>
            </a:r>
            <a:endParaRPr lang="zh-CN" sz="1400">
              <a:solidFill>
                <a:schemeClr val="tx1">
                  <a:lumMod val="85000"/>
                  <a:lumOff val="15000"/>
                </a:schemeClr>
              </a:solidFill>
              <a:latin typeface="微软雅黑" charset="0"/>
              <a:ea typeface="微软雅黑" charset="0"/>
              <a:sym typeface="+mn-ea"/>
            </a:endParaRPr>
          </a:p>
        </p:txBody>
      </p:sp>
      <p:grpSp>
        <p:nvGrpSpPr>
          <p:cNvPr id="4" name="组合 3"/>
          <p:cNvGrpSpPr/>
          <p:nvPr/>
        </p:nvGrpSpPr>
        <p:grpSpPr>
          <a:xfrm rot="0">
            <a:off x="3947160" y="1741805"/>
            <a:ext cx="4015740" cy="1512000"/>
            <a:chOff x="3905" y="6829"/>
            <a:chExt cx="4906" cy="2272"/>
          </a:xfrm>
        </p:grpSpPr>
        <p:sp>
          <p:nvSpPr>
            <p:cNvPr id="21" name="圆角矩形 20"/>
            <p:cNvSpPr/>
            <p:nvPr/>
          </p:nvSpPr>
          <p:spPr>
            <a:xfrm>
              <a:off x="3905" y="6829"/>
              <a:ext cx="4906" cy="433"/>
            </a:xfrm>
            <a:prstGeom prst="roundRect">
              <a:avLst/>
            </a:prstGeom>
            <a:solidFill>
              <a:srgbClr val="FF9900"/>
            </a:solidFill>
            <a:ln w="12700">
              <a:noFill/>
              <a:prstDash val="solid"/>
              <a:miter/>
            </a:ln>
          </p:spPr>
          <p:txBody>
            <a:bodyPr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r>
                <a:rPr lang="zh-CN" altLang="zh-CN" sz="1200">
                  <a:solidFill>
                    <a:srgbClr val="FFFFFF"/>
                  </a:solidFill>
                  <a:latin typeface="微软雅黑" charset="0"/>
                  <a:ea typeface="微软雅黑" charset="0"/>
                  <a:cs typeface="微软雅黑" charset="0"/>
                </a:rPr>
                <a:t>攻击成功</a:t>
              </a:r>
              <a:r>
                <a:rPr lang="en-US" altLang="zh-CN" sz="1200">
                  <a:solidFill>
                    <a:srgbClr val="FFFFFF"/>
                  </a:solidFill>
                  <a:latin typeface="微软雅黑" charset="0"/>
                  <a:ea typeface="微软雅黑" charset="0"/>
                  <a:cs typeface="微软雅黑" charset="0"/>
                </a:rPr>
                <a:t>，</a:t>
              </a:r>
              <a:r>
                <a:rPr lang="zh-CN" altLang="zh-CN" sz="1200">
                  <a:solidFill>
                    <a:srgbClr val="FFFFFF"/>
                  </a:solidFill>
                  <a:latin typeface="微软雅黑" charset="0"/>
                  <a:ea typeface="微软雅黑" charset="0"/>
                  <a:cs typeface="微软雅黑" charset="0"/>
                </a:rPr>
                <a:t>攻击载荷为</a:t>
              </a:r>
              <a:r>
                <a:rPr lang="en-US" altLang="en-US" sz="1200">
                  <a:solidFill>
                    <a:srgbClr val="FFFFFF"/>
                  </a:solidFill>
                  <a:latin typeface="微软雅黑" charset="0"/>
                  <a:ea typeface="微软雅黑" charset="0"/>
                  <a:cs typeface="微软雅黑" charset="0"/>
                </a:rPr>
                <a:t>xxx</a:t>
              </a:r>
              <a:r>
                <a:rPr lang="zh-CN" altLang="en-US" sz="1200">
                  <a:solidFill>
                    <a:srgbClr val="FFFFFF"/>
                  </a:solidFill>
                  <a:latin typeface="微软雅黑" charset="0"/>
                  <a:ea typeface="微软雅黑" charset="0"/>
                  <a:cs typeface="微软雅黑" charset="0"/>
                </a:rPr>
                <a:t>，修复</a:t>
              </a:r>
              <a:r>
                <a:rPr lang="zh-CN" altLang="zh-CN" sz="1200">
                  <a:solidFill>
                    <a:srgbClr val="FFFFFF"/>
                  </a:solidFill>
                  <a:latin typeface="微软雅黑" charset="0"/>
                  <a:ea typeface="微软雅黑" charset="0"/>
                  <a:cs typeface="微软雅黑" charset="0"/>
                </a:rPr>
                <a:t>建议</a:t>
              </a:r>
              <a:r>
                <a:rPr lang="en-US" altLang="zh-CN" sz="1200">
                  <a:solidFill>
                    <a:srgbClr val="FFFFFF"/>
                  </a:solidFill>
                  <a:latin typeface="微软雅黑" charset="0"/>
                  <a:ea typeface="微软雅黑" charset="0"/>
                  <a:cs typeface="微软雅黑" charset="0"/>
                </a:rPr>
                <a:t>xxx</a:t>
              </a:r>
              <a:endParaRPr lang="en-US" altLang="zh-CN" sz="1200">
                <a:solidFill>
                  <a:srgbClr val="FFFFFF"/>
                </a:solidFill>
                <a:latin typeface="微软雅黑" charset="0"/>
                <a:ea typeface="微软雅黑" charset="0"/>
                <a:cs typeface="微软雅黑" charset="0"/>
              </a:endParaRPr>
            </a:p>
          </p:txBody>
        </p:sp>
        <p:sp>
          <p:nvSpPr>
            <p:cNvPr id="22" name="圆角矩形 21"/>
            <p:cNvSpPr/>
            <p:nvPr/>
          </p:nvSpPr>
          <p:spPr>
            <a:xfrm>
              <a:off x="3905" y="7289"/>
              <a:ext cx="4906" cy="433"/>
            </a:xfrm>
            <a:prstGeom prst="roundRect">
              <a:avLst/>
            </a:prstGeom>
            <a:solidFill>
              <a:srgbClr val="FF9900"/>
            </a:solidFill>
            <a:ln w="12700">
              <a:noFill/>
              <a:prstDash val="solid"/>
              <a:miter/>
            </a:ln>
          </p:spPr>
          <p:txBody>
            <a:bodyPr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r>
                <a:rPr lang="zh-CN" altLang="zh-CN" sz="1200">
                  <a:solidFill>
                    <a:srgbClr val="FFFFFF"/>
                  </a:solidFill>
                  <a:latin typeface="微软雅黑" charset="0"/>
                  <a:ea typeface="微软雅黑" charset="0"/>
                  <a:cs typeface="微软雅黑" charset="0"/>
                </a:rPr>
                <a:t>正常业务</a:t>
              </a:r>
              <a:r>
                <a:rPr lang="en-US" altLang="zh-CN" sz="1200">
                  <a:solidFill>
                    <a:srgbClr val="FFFFFF"/>
                  </a:solidFill>
                  <a:latin typeface="微软雅黑" charset="0"/>
                  <a:ea typeface="微软雅黑" charset="0"/>
                  <a:cs typeface="微软雅黑" charset="0"/>
                </a:rPr>
                <a:t>，</a:t>
              </a:r>
              <a:r>
                <a:rPr lang="zh-CN" altLang="zh-CN" sz="1200">
                  <a:solidFill>
                    <a:srgbClr val="FFFFFF"/>
                  </a:solidFill>
                  <a:latin typeface="微软雅黑" charset="0"/>
                  <a:ea typeface="微软雅黑" charset="0"/>
                  <a:cs typeface="微软雅黑" charset="0"/>
                </a:rPr>
                <a:t>无</a:t>
              </a:r>
              <a:r>
                <a:rPr lang="zh-CN" altLang="zh-CN" sz="1200">
                  <a:solidFill>
                    <a:srgbClr val="FFFFFF"/>
                  </a:solidFill>
                  <a:latin typeface="微软雅黑" charset="0"/>
                  <a:ea typeface="微软雅黑" charset="0"/>
                  <a:cs typeface="微软雅黑" charset="0"/>
                </a:rPr>
                <a:t>明显攻击特征，分析逻辑</a:t>
              </a:r>
              <a:r>
                <a:rPr lang="en-US" altLang="zh-CN" sz="1200">
                  <a:solidFill>
                    <a:srgbClr val="FFFFFF"/>
                  </a:solidFill>
                  <a:latin typeface="微软雅黑" charset="0"/>
                  <a:ea typeface="微软雅黑" charset="0"/>
                  <a:cs typeface="微软雅黑" charset="0"/>
                </a:rPr>
                <a:t>xxx</a:t>
              </a:r>
              <a:endParaRPr lang="en-US" altLang="zh-CN" sz="1200">
                <a:solidFill>
                  <a:srgbClr val="FFFFFF"/>
                </a:solidFill>
                <a:latin typeface="微软雅黑" charset="0"/>
                <a:ea typeface="微软雅黑" charset="0"/>
                <a:cs typeface="微软雅黑" charset="0"/>
              </a:endParaRPr>
            </a:p>
          </p:txBody>
        </p:sp>
        <p:sp>
          <p:nvSpPr>
            <p:cNvPr id="23" name="圆角矩形 22"/>
            <p:cNvSpPr/>
            <p:nvPr/>
          </p:nvSpPr>
          <p:spPr>
            <a:xfrm>
              <a:off x="3905" y="7749"/>
              <a:ext cx="4906" cy="433"/>
            </a:xfrm>
            <a:prstGeom prst="roundRect">
              <a:avLst/>
            </a:prstGeom>
            <a:solidFill>
              <a:srgbClr val="FF9900"/>
            </a:solidFill>
            <a:ln w="12700">
              <a:noFill/>
              <a:prstDash val="solid"/>
              <a:miter/>
            </a:ln>
          </p:spPr>
          <p:txBody>
            <a:bodyPr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r>
                <a:rPr lang="zh-CN" altLang="zh-CN" sz="1200">
                  <a:solidFill>
                    <a:srgbClr val="FFFFFF"/>
                  </a:solidFill>
                  <a:latin typeface="微软雅黑" charset="0"/>
                  <a:ea typeface="微软雅黑" charset="0"/>
                  <a:cs typeface="微软雅黑" charset="0"/>
                </a:rPr>
                <a:t>攻击失败</a:t>
              </a:r>
              <a:r>
                <a:rPr lang="en-US" altLang="zh-CN" sz="1200">
                  <a:solidFill>
                    <a:srgbClr val="FFFFFF"/>
                  </a:solidFill>
                  <a:latin typeface="微软雅黑" charset="0"/>
                  <a:ea typeface="微软雅黑" charset="0"/>
                  <a:cs typeface="微软雅黑" charset="0"/>
                </a:rPr>
                <a:t>，</a:t>
              </a:r>
              <a:r>
                <a:rPr lang="zh-CN" altLang="zh-CN" sz="1200">
                  <a:solidFill>
                    <a:srgbClr val="FFFFFF"/>
                  </a:solidFill>
                  <a:latin typeface="微软雅黑" charset="0"/>
                  <a:ea typeface="微软雅黑" charset="0"/>
                  <a:cs typeface="微软雅黑" charset="0"/>
                </a:rPr>
                <a:t>攻击载荷为</a:t>
              </a:r>
              <a:r>
                <a:rPr lang="en-US" altLang="en-US" sz="1200">
                  <a:solidFill>
                    <a:srgbClr val="FFFFFF"/>
                  </a:solidFill>
                  <a:latin typeface="微软雅黑" charset="0"/>
                  <a:ea typeface="微软雅黑" charset="0"/>
                  <a:cs typeface="微软雅黑" charset="0"/>
                </a:rPr>
                <a:t>xxx</a:t>
              </a:r>
              <a:r>
                <a:rPr lang="zh-CN" altLang="en-US" sz="1200">
                  <a:solidFill>
                    <a:srgbClr val="FFFFFF"/>
                  </a:solidFill>
                  <a:latin typeface="微软雅黑" charset="0"/>
                  <a:ea typeface="微软雅黑" charset="0"/>
                  <a:cs typeface="微软雅黑" charset="0"/>
                </a:rPr>
                <a:t>，攻击意图</a:t>
              </a:r>
              <a:r>
                <a:rPr lang="en-US" altLang="zh-CN" sz="1200">
                  <a:solidFill>
                    <a:srgbClr val="FFFFFF"/>
                  </a:solidFill>
                  <a:latin typeface="微软雅黑" charset="0"/>
                  <a:ea typeface="微软雅黑" charset="0"/>
                  <a:cs typeface="微软雅黑" charset="0"/>
                </a:rPr>
                <a:t>xxx</a:t>
              </a:r>
              <a:endParaRPr lang="en-US" altLang="zh-CN" sz="1200">
                <a:solidFill>
                  <a:srgbClr val="FFFFFF"/>
                </a:solidFill>
                <a:latin typeface="微软雅黑" charset="0"/>
                <a:ea typeface="微软雅黑" charset="0"/>
                <a:cs typeface="微软雅黑" charset="0"/>
              </a:endParaRPr>
            </a:p>
          </p:txBody>
        </p:sp>
        <p:sp>
          <p:nvSpPr>
            <p:cNvPr id="24" name="圆角矩形 23"/>
            <p:cNvSpPr/>
            <p:nvPr/>
          </p:nvSpPr>
          <p:spPr>
            <a:xfrm>
              <a:off x="3905" y="8209"/>
              <a:ext cx="4906" cy="433"/>
            </a:xfrm>
            <a:prstGeom prst="roundRect">
              <a:avLst/>
            </a:prstGeom>
            <a:solidFill>
              <a:srgbClr val="FF9900"/>
            </a:solidFill>
            <a:ln w="12700">
              <a:noFill/>
              <a:prstDash val="solid"/>
              <a:miter/>
            </a:ln>
          </p:spPr>
          <p:txBody>
            <a:bodyPr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r>
                <a:rPr lang="zh-CN" altLang="zh-CN" sz="1200">
                  <a:solidFill>
                    <a:srgbClr val="FFFFFF"/>
                  </a:solidFill>
                  <a:latin typeface="微软雅黑" charset="0"/>
                  <a:ea typeface="微软雅黑" charset="0"/>
                  <a:cs typeface="微软雅黑" charset="0"/>
                </a:rPr>
                <a:t>攻击成功</a:t>
              </a:r>
              <a:r>
                <a:rPr lang="en-US" altLang="zh-CN" sz="1200">
                  <a:solidFill>
                    <a:srgbClr val="FFFFFF"/>
                  </a:solidFill>
                  <a:latin typeface="微软雅黑" charset="0"/>
                  <a:ea typeface="微软雅黑" charset="0"/>
                  <a:cs typeface="微软雅黑" charset="0"/>
                </a:rPr>
                <a:t>，</a:t>
              </a:r>
              <a:r>
                <a:rPr lang="zh-CN" altLang="zh-CN" sz="1200">
                  <a:solidFill>
                    <a:srgbClr val="FFFFFF"/>
                  </a:solidFill>
                  <a:latin typeface="微软雅黑" charset="0"/>
                  <a:ea typeface="微软雅黑" charset="0"/>
                  <a:cs typeface="微软雅黑" charset="0"/>
                </a:rPr>
                <a:t>攻击载荷为</a:t>
              </a:r>
              <a:r>
                <a:rPr lang="en-US" altLang="en-US" sz="1200">
                  <a:solidFill>
                    <a:srgbClr val="FFFFFF"/>
                  </a:solidFill>
                  <a:latin typeface="微软雅黑" charset="0"/>
                  <a:ea typeface="微软雅黑" charset="0"/>
                  <a:cs typeface="微软雅黑" charset="0"/>
                </a:rPr>
                <a:t>xxx</a:t>
              </a:r>
              <a:r>
                <a:rPr lang="zh-CN" altLang="en-US" sz="1200">
                  <a:solidFill>
                    <a:srgbClr val="FFFFFF"/>
                  </a:solidFill>
                  <a:latin typeface="微软雅黑" charset="0"/>
                  <a:ea typeface="微软雅黑" charset="0"/>
                  <a:cs typeface="微软雅黑" charset="0"/>
                </a:rPr>
                <a:t>，响应包</a:t>
              </a:r>
              <a:r>
                <a:rPr lang="en-US" altLang="zh-CN" sz="1200">
                  <a:solidFill>
                    <a:srgbClr val="FFFFFF"/>
                  </a:solidFill>
                  <a:latin typeface="微软雅黑" charset="0"/>
                  <a:ea typeface="微软雅黑" charset="0"/>
                  <a:cs typeface="微软雅黑" charset="0"/>
                </a:rPr>
                <a:t>xxx</a:t>
              </a:r>
              <a:endParaRPr lang="en-US" altLang="zh-CN" sz="1200">
                <a:solidFill>
                  <a:srgbClr val="FFFFFF"/>
                </a:solidFill>
                <a:latin typeface="微软雅黑" charset="0"/>
                <a:ea typeface="微软雅黑" charset="0"/>
                <a:cs typeface="微软雅黑" charset="0"/>
              </a:endParaRPr>
            </a:p>
          </p:txBody>
        </p:sp>
        <p:sp>
          <p:nvSpPr>
            <p:cNvPr id="26" name="圆角矩形 25"/>
            <p:cNvSpPr/>
            <p:nvPr/>
          </p:nvSpPr>
          <p:spPr>
            <a:xfrm>
              <a:off x="3905" y="8669"/>
              <a:ext cx="4906" cy="433"/>
            </a:xfrm>
            <a:prstGeom prst="roundRect">
              <a:avLst/>
            </a:prstGeom>
            <a:solidFill>
              <a:srgbClr val="FF9900"/>
            </a:solidFill>
            <a:ln w="12700">
              <a:noFill/>
              <a:prstDash val="solid"/>
              <a:miter/>
            </a:ln>
          </p:spPr>
          <p:txBody>
            <a:bodyPr anchor="ctr"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l"/>
              <a:r>
                <a:rPr lang="en-US" altLang="en-US" sz="1200">
                  <a:solidFill>
                    <a:srgbClr val="FFFFFF"/>
                  </a:solidFill>
                  <a:latin typeface="微软雅黑" charset="0"/>
                  <a:ea typeface="微软雅黑" charset="0"/>
                </a:rPr>
                <a:t>... ... ... ...</a:t>
              </a:r>
              <a:endParaRPr lang="en-US" altLang="en-US" sz="1200">
                <a:solidFill>
                  <a:srgbClr val="FFFFFF"/>
                </a:solidFill>
                <a:latin typeface="微软雅黑" charset="0"/>
                <a:ea typeface="微软雅黑" charset="0"/>
              </a:endParaRPr>
            </a:p>
          </p:txBody>
        </p:sp>
      </p:grpSp>
      <p:sp>
        <p:nvSpPr>
          <p:cNvPr id="27" name="文本框 26"/>
          <p:cNvSpPr txBox="1"/>
          <p:nvPr/>
        </p:nvSpPr>
        <p:spPr>
          <a:xfrm>
            <a:off x="3986530" y="4373245"/>
            <a:ext cx="1710055" cy="1443990"/>
          </a:xfrm>
          <a:prstGeom prst="rect">
            <a:avLst/>
          </a:prstGeom>
          <a:solidFill>
            <a:srgbClr val="FFF2CC">
              <a:alpha val="50000"/>
            </a:srgbClr>
          </a:solidFill>
          <a:ln w="6350">
            <a:prstDash val="solid"/>
          </a:ln>
        </p:spPr>
        <p:txBody>
          <a:bodyPr anchor="ctr">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indent="0" algn="ctr" fontAlgn="auto">
              <a:lnSpc>
                <a:spcPct val="100000"/>
              </a:lnSpc>
              <a:spcBef>
                <a:spcPts val="600"/>
              </a:spcBef>
            </a:pPr>
            <a:r>
              <a:rPr lang="zh-CN" altLang="zh-CN" sz="1200">
                <a:latin typeface="微软雅黑" charset="0"/>
                <a:ea typeface="微软雅黑" charset="0"/>
                <a:cs typeface="微软雅黑" charset="0"/>
              </a:rPr>
              <a:t>奖励打分</a:t>
            </a:r>
            <a:r>
              <a:rPr lang="en-US" altLang="en-US" sz="1200">
                <a:latin typeface="微软雅黑" charset="0"/>
                <a:ea typeface="微软雅黑" charset="0"/>
                <a:cs typeface="微软雅黑" charset="0"/>
              </a:rPr>
              <a:t>Reward</a:t>
            </a:r>
            <a:endParaRPr lang="zh-CN" altLang="zh-CN" sz="1200">
              <a:solidFill>
                <a:srgbClr val="FF0000"/>
              </a:solidFill>
              <a:latin typeface="微软雅黑" charset="0"/>
              <a:ea typeface="微软雅黑" charset="0"/>
              <a:cs typeface="微软雅黑" charset="0"/>
            </a:endParaRPr>
          </a:p>
          <a:p>
            <a:pPr marL="228600" lvl="0" indent="-228600" algn="ctr" fontAlgn="auto">
              <a:lnSpc>
                <a:spcPct val="100000"/>
              </a:lnSpc>
              <a:spcBef>
                <a:spcPts val="600"/>
              </a:spcBef>
              <a:buAutoNum type="arabicPeriod"/>
            </a:pPr>
            <a:r>
              <a:rPr lang="zh-CN" altLang="zh-CN" sz="1200">
                <a:solidFill>
                  <a:srgbClr val="FF0000"/>
                </a:solidFill>
                <a:latin typeface="微软雅黑" charset="0"/>
                <a:ea typeface="微软雅黑" charset="0"/>
                <a:cs typeface="微软雅黑" charset="0"/>
              </a:rPr>
              <a:t>攻击结果是否正确</a:t>
            </a:r>
            <a:endParaRPr lang="zh-CN" altLang="zh-CN" sz="1200">
              <a:solidFill>
                <a:srgbClr val="FF0000"/>
              </a:solidFill>
              <a:latin typeface="微软雅黑" charset="0"/>
              <a:ea typeface="微软雅黑" charset="0"/>
              <a:cs typeface="微软雅黑" charset="0"/>
            </a:endParaRPr>
          </a:p>
          <a:p>
            <a:pPr marL="228600" lvl="0" indent="-228600" algn="ctr" fontAlgn="auto">
              <a:lnSpc>
                <a:spcPct val="100000"/>
              </a:lnSpc>
              <a:spcBef>
                <a:spcPts val="600"/>
              </a:spcBef>
              <a:buAutoNum type="arabicPeriod"/>
            </a:pPr>
            <a:r>
              <a:rPr lang="zh-CN" altLang="en-US" sz="1200">
                <a:solidFill>
                  <a:srgbClr val="FF0000"/>
                </a:solidFill>
                <a:latin typeface="微软雅黑" charset="0"/>
                <a:ea typeface="微软雅黑" charset="0"/>
                <a:cs typeface="微软雅黑" charset="0"/>
              </a:rPr>
              <a:t>载荷提取</a:t>
            </a:r>
            <a:r>
              <a:rPr lang="zh-CN" altLang="zh-CN" sz="1200">
                <a:solidFill>
                  <a:srgbClr val="FF0000"/>
                </a:solidFill>
                <a:latin typeface="微软雅黑" charset="0"/>
                <a:ea typeface="微软雅黑" charset="0"/>
                <a:cs typeface="微软雅黑" charset="0"/>
              </a:rPr>
              <a:t>是否正确</a:t>
            </a:r>
            <a:endParaRPr lang="zh-CN" altLang="zh-CN" sz="1200">
              <a:solidFill>
                <a:srgbClr val="FF0000"/>
              </a:solidFill>
              <a:latin typeface="微软雅黑" charset="0"/>
              <a:ea typeface="微软雅黑" charset="0"/>
              <a:cs typeface="微软雅黑" charset="0"/>
            </a:endParaRPr>
          </a:p>
          <a:p>
            <a:pPr marL="228600" lvl="0" indent="-228600" algn="ctr" fontAlgn="auto">
              <a:lnSpc>
                <a:spcPct val="100000"/>
              </a:lnSpc>
              <a:spcBef>
                <a:spcPts val="600"/>
              </a:spcBef>
              <a:buAutoNum type="arabicPeriod"/>
            </a:pPr>
            <a:r>
              <a:rPr lang="zh-CN" altLang="en-US" sz="1200">
                <a:solidFill>
                  <a:srgbClr val="FF0000"/>
                </a:solidFill>
                <a:latin typeface="微软雅黑" charset="0"/>
                <a:ea typeface="微软雅黑" charset="0"/>
                <a:cs typeface="微软雅黑" charset="0"/>
              </a:rPr>
              <a:t>载荷还原是否正确</a:t>
            </a:r>
            <a:endParaRPr lang="zh-CN" altLang="en-US" sz="1200">
              <a:solidFill>
                <a:srgbClr val="FF0000"/>
              </a:solidFill>
              <a:latin typeface="微软雅黑" charset="0"/>
              <a:ea typeface="微软雅黑" charset="0"/>
              <a:cs typeface="微软雅黑" charset="0"/>
            </a:endParaRPr>
          </a:p>
          <a:p>
            <a:pPr marL="228600" lvl="0" indent="-228600" algn="ctr" fontAlgn="auto">
              <a:lnSpc>
                <a:spcPct val="100000"/>
              </a:lnSpc>
              <a:spcBef>
                <a:spcPts val="600"/>
              </a:spcBef>
              <a:buAutoNum type="arabicPeriod"/>
            </a:pPr>
            <a:r>
              <a:rPr lang="zh-CN" altLang="en-US" sz="1200">
                <a:solidFill>
                  <a:srgbClr val="FF0000"/>
                </a:solidFill>
                <a:latin typeface="微软雅黑" charset="0"/>
                <a:ea typeface="微软雅黑" charset="0"/>
                <a:cs typeface="微软雅黑" charset="0"/>
              </a:rPr>
              <a:t>回答格式是否正确</a:t>
            </a:r>
            <a:endParaRPr lang="zh-CN" altLang="en-US" sz="1200">
              <a:solidFill>
                <a:srgbClr val="FF0000"/>
              </a:solidFill>
              <a:latin typeface="微软雅黑" charset="0"/>
              <a:ea typeface="微软雅黑" charset="0"/>
              <a:cs typeface="微软雅黑" charset="0"/>
            </a:endParaRPr>
          </a:p>
        </p:txBody>
      </p:sp>
      <p:sp>
        <p:nvSpPr>
          <p:cNvPr id="28" name="矩形 27"/>
          <p:cNvSpPr/>
          <p:nvPr/>
        </p:nvSpPr>
        <p:spPr>
          <a:xfrm>
            <a:off x="3823335" y="3980180"/>
            <a:ext cx="2036445" cy="1979930"/>
          </a:xfrm>
          <a:prstGeom prst="rect">
            <a:avLst/>
          </a:prstGeom>
          <a:noFill/>
          <a:ln w="12700">
            <a:solidFill>
              <a:srgbClr val="5C5C5C"/>
            </a:solidFill>
            <a:prstDash val="lgDash"/>
            <a:miter/>
          </a:ln>
        </p:spPr>
        <p:txBody>
          <a:bodyPr anchor="t" anchorCtr="0">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zh-CN" altLang="en-US" sz="1400">
                <a:latin typeface="微软雅黑" charset="0"/>
                <a:ea typeface="微软雅黑" charset="0"/>
                <a:sym typeface="+mn-ea"/>
              </a:rPr>
              <a:t>评估采样优劣调整策略</a:t>
            </a:r>
            <a:endParaRPr lang="zh-CN" sz="1400">
              <a:solidFill>
                <a:schemeClr val="tx1">
                  <a:lumMod val="85000"/>
                  <a:lumOff val="15000"/>
                </a:schemeClr>
              </a:solidFill>
              <a:latin typeface="微软雅黑" charset="0"/>
              <a:ea typeface="微软雅黑" charset="0"/>
              <a:sym typeface="+mn-ea"/>
            </a:endParaRPr>
          </a:p>
        </p:txBody>
      </p:sp>
      <p:cxnSp>
        <p:nvCxnSpPr>
          <p:cNvPr id="34" name="肘形连接符 33"/>
          <p:cNvCxnSpPr>
            <a:stCxn id="35" idx="2"/>
            <a:endCxn id="7" idx="2"/>
          </p:cNvCxnSpPr>
          <p:nvPr/>
        </p:nvCxnSpPr>
        <p:spPr>
          <a:xfrm rot="5400000" flipH="1">
            <a:off x="3449320" y="2190115"/>
            <a:ext cx="3290570" cy="4249420"/>
          </a:xfrm>
          <a:prstGeom prst="bentConnector3">
            <a:avLst>
              <a:gd name="adj1" fmla="val -7237"/>
            </a:avLst>
          </a:prstGeom>
          <a:noFill/>
          <a:ln w="25400">
            <a:solidFill>
              <a:srgbClr val="C4C4C4"/>
            </a:solidFill>
            <a:prstDash val="dash"/>
            <a:headEnd w="med" len="med"/>
            <a:tailEnd type="triangle" w="med" len="med"/>
          </a:ln>
        </p:spPr>
      </p:cxnSp>
      <p:grpSp>
        <p:nvGrpSpPr>
          <p:cNvPr id="71" name="组合 70"/>
          <p:cNvGrpSpPr/>
          <p:nvPr/>
        </p:nvGrpSpPr>
        <p:grpSpPr>
          <a:xfrm rot="0">
            <a:off x="415925" y="1741170"/>
            <a:ext cx="1608455" cy="1512570"/>
            <a:chOff x="654" y="2742"/>
            <a:chExt cx="2533" cy="2066"/>
          </a:xfrm>
        </p:grpSpPr>
        <p:sp>
          <p:nvSpPr>
            <p:cNvPr id="37" name="文本框 36"/>
            <p:cNvSpPr txBox="1"/>
            <p:nvPr/>
          </p:nvSpPr>
          <p:spPr>
            <a:xfrm>
              <a:off x="654" y="2742"/>
              <a:ext cx="2533" cy="1136"/>
            </a:xfrm>
            <a:prstGeom prst="rect">
              <a:avLst/>
            </a:prstGeom>
            <a:solidFill>
              <a:schemeClr val="accent5">
                <a:lumMod val="20000"/>
                <a:lumOff val="80000"/>
              </a:schemeClr>
            </a:solidFill>
            <a:ln>
              <a:noFill/>
            </a:ln>
          </p:spPr>
          <p:txBody>
            <a:bodyPr wrap="square" lIns="68580" tIns="34289" rIns="68580" bIns="34289"/>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en-US" altLang="zh-CN" sz="800">
                  <a:solidFill>
                    <a:schemeClr val="accent1">
                      <a:lumMod val="75000"/>
                    </a:schemeClr>
                  </a:solidFill>
                  <a:latin typeface="微软雅黑" charset="0"/>
                  <a:ea typeface="微软雅黑" charset="0"/>
                  <a:cs typeface="微软雅黑" charset="0"/>
                </a:rPr>
                <a:t>HTTP</a:t>
              </a:r>
              <a:r>
                <a:rPr lang="zh-CN" altLang="en-US" sz="800">
                  <a:solidFill>
                    <a:schemeClr val="accent1">
                      <a:lumMod val="75000"/>
                    </a:schemeClr>
                  </a:solidFill>
                  <a:latin typeface="微软雅黑" charset="0"/>
                  <a:ea typeface="微软雅黑" charset="0"/>
                  <a:cs typeface="微软雅黑" charset="0"/>
                </a:rPr>
                <a:t>请求</a:t>
              </a:r>
              <a:endParaRPr lang="en-US" altLang="zh-CN" sz="800">
                <a:solidFill>
                  <a:schemeClr val="accent1">
                    <a:lumMod val="75000"/>
                  </a:schemeClr>
                </a:solidFill>
                <a:latin typeface="微软雅黑" charset="0"/>
                <a:ea typeface="微软雅黑" charset="0"/>
                <a:cs typeface="微软雅黑" charset="0"/>
              </a:endParaRPr>
            </a:p>
            <a:p>
              <a:pPr lvl="0" algn="l">
                <a:buClrTx/>
                <a:buSzTx/>
                <a:buFontTx/>
              </a:pPr>
              <a:r>
                <a:rPr lang="en-US" altLang="zh-CN" sz="800">
                  <a:solidFill>
                    <a:schemeClr val="accent1">
                      <a:lumMod val="75000"/>
                    </a:schemeClr>
                  </a:solidFill>
                  <a:latin typeface="微软雅黑" charset="0"/>
                  <a:ea typeface="微软雅黑" charset="0"/>
                  <a:cs typeface="微软雅黑" charset="0"/>
                </a:rPr>
                <a:t>POST  /sys?cmd=user-input</a:t>
              </a:r>
              <a:endParaRPr lang="en-US" altLang="zh-CN" sz="800">
                <a:solidFill>
                  <a:schemeClr val="accent1">
                    <a:lumMod val="75000"/>
                  </a:schemeClr>
                </a:solidFill>
                <a:latin typeface="微软雅黑" charset="0"/>
                <a:ea typeface="微软雅黑" charset="0"/>
                <a:cs typeface="微软雅黑" charset="0"/>
              </a:endParaRPr>
            </a:p>
            <a:p>
              <a:pPr lvl="0" algn="l">
                <a:buClrTx/>
                <a:buSzTx/>
                <a:buFontTx/>
              </a:pPr>
              <a:r>
                <a:rPr lang="en-US" altLang="zh-CN" sz="800">
                  <a:solidFill>
                    <a:schemeClr val="accent1">
                      <a:lumMod val="75000"/>
                    </a:schemeClr>
                  </a:solidFill>
                  <a:latin typeface="微软雅黑" charset="0"/>
                  <a:ea typeface="微软雅黑" charset="0"/>
                  <a:cs typeface="微软雅黑" charset="0"/>
                </a:rPr>
                <a:t>HOST: 106.39.41.106</a:t>
              </a:r>
              <a:endParaRPr lang="en-US" altLang="zh-CN" sz="800">
                <a:solidFill>
                  <a:schemeClr val="accent1">
                    <a:lumMod val="75000"/>
                  </a:schemeClr>
                </a:solidFill>
                <a:latin typeface="微软雅黑" charset="0"/>
                <a:ea typeface="微软雅黑" charset="0"/>
                <a:cs typeface="微软雅黑" charset="0"/>
              </a:endParaRPr>
            </a:p>
            <a:p>
              <a:pPr lvl="0" algn="l">
                <a:buClrTx/>
                <a:buSzTx/>
                <a:buFontTx/>
              </a:pPr>
              <a:r>
                <a:rPr lang="en-US" altLang="zh-CN" sz="800">
                  <a:solidFill>
                    <a:schemeClr val="accent1">
                      <a:lumMod val="75000"/>
                    </a:schemeClr>
                  </a:solidFill>
                  <a:latin typeface="微软雅黑" charset="0"/>
                  <a:ea typeface="微软雅黑" charset="0"/>
                  <a:cs typeface="微软雅黑" charset="0"/>
                </a:rPr>
                <a:t>Accept:</a:t>
              </a:r>
              <a:r>
                <a:rPr lang="en-US" altLang="zh-CN" sz="800">
                  <a:solidFill>
                    <a:schemeClr val="accent1">
                      <a:lumMod val="75000"/>
                    </a:schemeClr>
                  </a:solidFill>
                  <a:highlight>
                    <a:srgbClr val="000000">
                      <a:alpha val="0"/>
                    </a:srgbClr>
                  </a:highlight>
                  <a:latin typeface="微软雅黑" charset="0"/>
                  <a:ea typeface="微软雅黑" charset="0"/>
                  <a:cs typeface="微软雅黑" charset="0"/>
                </a:rPr>
                <a:t> </a:t>
              </a:r>
              <a:r>
                <a:rPr lang="en-US" altLang="zh-CN" sz="800" b="1">
                  <a:solidFill>
                    <a:srgbClr val="C00000"/>
                  </a:solidFill>
                  <a:highlight>
                    <a:srgbClr val="000000">
                      <a:alpha val="0"/>
                    </a:srgbClr>
                  </a:highlight>
                  <a:latin typeface="微软雅黑" charset="0"/>
                  <a:ea typeface="微软雅黑" charset="0"/>
                  <a:cs typeface="微软雅黑" charset="0"/>
                </a:rPr>
                <a:t>cat /etc/passwd</a:t>
              </a:r>
              <a:endParaRPr lang="en-US" altLang="zh-CN" sz="800">
                <a:solidFill>
                  <a:schemeClr val="accent1">
                    <a:lumMod val="75000"/>
                  </a:schemeClr>
                </a:solidFill>
                <a:highlight>
                  <a:srgbClr val="000000">
                    <a:alpha val="0"/>
                  </a:srgbClr>
                </a:highlight>
                <a:latin typeface="微软雅黑" charset="0"/>
                <a:ea typeface="微软雅黑" charset="0"/>
                <a:cs typeface="微软雅黑" charset="0"/>
              </a:endParaRPr>
            </a:p>
            <a:p>
              <a:pPr lvl="0" algn="l">
                <a:buClrTx/>
                <a:buSzTx/>
                <a:buFontTx/>
              </a:pPr>
              <a:r>
                <a:rPr lang="en-US" altLang="zh-CN" sz="800">
                  <a:solidFill>
                    <a:schemeClr val="accent1">
                      <a:lumMod val="75000"/>
                    </a:schemeClr>
                  </a:solidFill>
                  <a:latin typeface="微软雅黑" charset="0"/>
                  <a:ea typeface="微软雅黑" charset="0"/>
                  <a:cs typeface="微软雅黑" charset="0"/>
                </a:rPr>
                <a:t>Content-Type: text/html</a:t>
              </a:r>
              <a:endParaRPr lang="en-US" altLang="zh-CN" sz="800">
                <a:solidFill>
                  <a:schemeClr val="accent1">
                    <a:lumMod val="75000"/>
                  </a:schemeClr>
                </a:solidFill>
                <a:latin typeface="微软雅黑" charset="0"/>
                <a:ea typeface="微软雅黑" charset="0"/>
                <a:cs typeface="微软雅黑" charset="0"/>
              </a:endParaRPr>
            </a:p>
          </p:txBody>
        </p:sp>
        <p:sp>
          <p:nvSpPr>
            <p:cNvPr id="38" name="文本框 37"/>
            <p:cNvSpPr txBox="1"/>
            <p:nvPr/>
          </p:nvSpPr>
          <p:spPr>
            <a:xfrm>
              <a:off x="657" y="4005"/>
              <a:ext cx="2527" cy="803"/>
            </a:xfrm>
            <a:prstGeom prst="rect">
              <a:avLst/>
            </a:prstGeom>
            <a:solidFill>
              <a:schemeClr val="accent5">
                <a:lumMod val="20000"/>
                <a:lumOff val="80000"/>
              </a:schemeClr>
            </a:solidFill>
            <a:ln>
              <a:noFill/>
            </a:ln>
          </p:spPr>
          <p:txBody>
            <a:bodyPr wrap="square" lIns="68580" tIns="34289" rIns="68580" bIns="34289"/>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en-US" altLang="zh-CN" sz="800" b="1">
                  <a:solidFill>
                    <a:schemeClr val="accent1">
                      <a:lumMod val="60000"/>
                      <a:lumOff val="40000"/>
                    </a:schemeClr>
                  </a:solidFill>
                  <a:highlight>
                    <a:srgbClr val="000000">
                      <a:alpha val="0"/>
                    </a:srgbClr>
                  </a:highlight>
                  <a:latin typeface="微软雅黑" charset="0"/>
                  <a:ea typeface="微软雅黑" charset="0"/>
                  <a:cs typeface="微软雅黑" charset="0"/>
                </a:rPr>
                <a:t>HTTP</a:t>
              </a:r>
              <a:r>
                <a:rPr lang="zh-CN" altLang="en-US" sz="800" b="1">
                  <a:solidFill>
                    <a:schemeClr val="accent1">
                      <a:lumMod val="60000"/>
                      <a:lumOff val="40000"/>
                    </a:schemeClr>
                  </a:solidFill>
                  <a:highlight>
                    <a:srgbClr val="000000">
                      <a:alpha val="0"/>
                    </a:srgbClr>
                  </a:highlight>
                  <a:latin typeface="微软雅黑" charset="0"/>
                  <a:ea typeface="微软雅黑" charset="0"/>
                  <a:cs typeface="微软雅黑" charset="0"/>
                </a:rPr>
                <a:t>响应</a:t>
              </a:r>
              <a:endParaRPr lang="en-US" altLang="zh-CN" sz="800" b="1">
                <a:solidFill>
                  <a:schemeClr val="accent1">
                    <a:lumMod val="60000"/>
                    <a:lumOff val="40000"/>
                  </a:schemeClr>
                </a:solidFill>
                <a:highlight>
                  <a:srgbClr val="000000">
                    <a:alpha val="0"/>
                  </a:srgbClr>
                </a:highlight>
                <a:latin typeface="微软雅黑" charset="0"/>
                <a:ea typeface="微软雅黑" charset="0"/>
                <a:cs typeface="微软雅黑" charset="0"/>
              </a:endParaRPr>
            </a:p>
            <a:p>
              <a:pPr lvl="0" algn="l">
                <a:buClrTx/>
                <a:buSzTx/>
                <a:buFontTx/>
              </a:pPr>
              <a:r>
                <a:rPr lang="en-US" altLang="zh-CN" sz="800" b="1">
                  <a:solidFill>
                    <a:srgbClr val="C00000"/>
                  </a:solidFill>
                  <a:highlight>
                    <a:srgbClr val="000000">
                      <a:alpha val="0"/>
                    </a:srgbClr>
                  </a:highlight>
                  <a:latin typeface="微软雅黑" charset="0"/>
                  <a:ea typeface="微软雅黑" charset="0"/>
                  <a:cs typeface="微软雅黑" charset="0"/>
                </a:rPr>
                <a:t>sys:x:3:3:sys:/dev:/usr/sbin/nologin</a:t>
              </a:r>
              <a:endParaRPr lang="en-US" altLang="zh-CN" sz="800" b="1">
                <a:solidFill>
                  <a:srgbClr val="C00000"/>
                </a:solidFill>
                <a:highlight>
                  <a:srgbClr val="000000">
                    <a:alpha val="0"/>
                  </a:srgbClr>
                </a:highlight>
                <a:latin typeface="微软雅黑" charset="0"/>
                <a:ea typeface="微软雅黑" charset="0"/>
                <a:cs typeface="微软雅黑" charset="0"/>
              </a:endParaRPr>
            </a:p>
            <a:p>
              <a:pPr lvl="0" algn="l">
                <a:buClrTx/>
                <a:buSzTx/>
                <a:buFontTx/>
              </a:pPr>
              <a:r>
                <a:rPr lang="en-US" altLang="zh-CN" sz="800">
                  <a:solidFill>
                    <a:schemeClr val="accent1">
                      <a:lumMod val="75000"/>
                    </a:schemeClr>
                  </a:solidFill>
                  <a:latin typeface="微软雅黑" charset="0"/>
                  <a:ea typeface="微软雅黑" charset="0"/>
                  <a:cs typeface="微软雅黑" charset="0"/>
                </a:rPr>
                <a:t>...</a:t>
              </a:r>
              <a:endParaRPr lang="en-US" altLang="zh-CN" sz="800">
                <a:solidFill>
                  <a:schemeClr val="accent1">
                    <a:lumMod val="75000"/>
                  </a:schemeClr>
                </a:solidFill>
                <a:latin typeface="微软雅黑" charset="0"/>
                <a:ea typeface="微软雅黑" charset="0"/>
                <a:cs typeface="微软雅黑" charset="0"/>
              </a:endParaRPr>
            </a:p>
          </p:txBody>
        </p:sp>
      </p:grpSp>
      <p:sp>
        <p:nvSpPr>
          <p:cNvPr id="39" name="矩形 38"/>
          <p:cNvSpPr/>
          <p:nvPr/>
        </p:nvSpPr>
        <p:spPr>
          <a:xfrm>
            <a:off x="322580" y="1356995"/>
            <a:ext cx="1793875" cy="1979930"/>
          </a:xfrm>
          <a:prstGeom prst="rect">
            <a:avLst/>
          </a:prstGeom>
          <a:noFill/>
          <a:ln w="12700">
            <a:solidFill>
              <a:srgbClr val="5C5C5C"/>
            </a:solidFill>
            <a:prstDash val="lgDash"/>
            <a:miter/>
          </a:ln>
        </p:spPr>
        <p:txBody>
          <a:bodyPr anchor="t" anchorCtr="0"/>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algn="ctr"/>
            <a:r>
              <a:rPr lang="zh-CN" sz="1400">
                <a:solidFill>
                  <a:schemeClr val="tx1">
                    <a:lumMod val="85000"/>
                    <a:lumOff val="15000"/>
                  </a:schemeClr>
                </a:solidFill>
                <a:latin typeface="微软雅黑" charset="0"/>
                <a:ea typeface="微软雅黑" charset="0"/>
              </a:rPr>
              <a:t>输入样本</a:t>
            </a:r>
            <a:endParaRPr lang="zh-CN" sz="1400">
              <a:solidFill>
                <a:schemeClr val="tx1">
                  <a:lumMod val="85000"/>
                  <a:lumOff val="15000"/>
                </a:schemeClr>
              </a:solidFill>
              <a:latin typeface="微软雅黑" charset="0"/>
              <a:ea typeface="微软雅黑" charset="0"/>
            </a:endParaRPr>
          </a:p>
        </p:txBody>
      </p:sp>
      <p:grpSp>
        <p:nvGrpSpPr>
          <p:cNvPr id="74" name="组合 73"/>
          <p:cNvGrpSpPr/>
          <p:nvPr/>
        </p:nvGrpSpPr>
        <p:grpSpPr>
          <a:xfrm>
            <a:off x="6351905" y="3980180"/>
            <a:ext cx="1734820" cy="1979930"/>
            <a:chOff x="10003" y="5818"/>
            <a:chExt cx="2732" cy="3118"/>
          </a:xfrm>
        </p:grpSpPr>
        <p:sp>
          <p:nvSpPr>
            <p:cNvPr id="35" name="矩形 34"/>
            <p:cNvSpPr/>
            <p:nvPr/>
          </p:nvSpPr>
          <p:spPr>
            <a:xfrm>
              <a:off x="10003" y="5818"/>
              <a:ext cx="2732" cy="3118"/>
            </a:xfrm>
            <a:prstGeom prst="rect">
              <a:avLst/>
            </a:prstGeom>
            <a:noFill/>
            <a:ln w="12700">
              <a:solidFill>
                <a:srgbClr val="5C5C5C"/>
              </a:solidFill>
              <a:prstDash val="lgDash"/>
              <a:miter/>
            </a:ln>
          </p:spPr>
          <p:txBody>
            <a:bodyPr anchor="t" anchorCtr="0">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buClrTx/>
                <a:buSzTx/>
                <a:buFontTx/>
              </a:pPr>
              <a:r>
                <a:rPr lang="zh-CN" altLang="en-US" sz="1400">
                  <a:latin typeface="微软雅黑" charset="0"/>
                  <a:ea typeface="微软雅黑" charset="0"/>
                  <a:sym typeface="+mn-ea"/>
                </a:rPr>
                <a:t>更新策略模型</a:t>
              </a:r>
              <a:endParaRPr lang="zh-CN" sz="1400">
                <a:solidFill>
                  <a:schemeClr val="tx1">
                    <a:lumMod val="85000"/>
                    <a:lumOff val="15000"/>
                  </a:schemeClr>
                </a:solidFill>
                <a:latin typeface="微软雅黑" charset="0"/>
                <a:ea typeface="微软雅黑" charset="0"/>
                <a:sym typeface="+mn-ea"/>
              </a:endParaRPr>
            </a:p>
          </p:txBody>
        </p:sp>
        <p:grpSp>
          <p:nvGrpSpPr>
            <p:cNvPr id="3" name="组合 2"/>
            <p:cNvGrpSpPr/>
            <p:nvPr/>
          </p:nvGrpSpPr>
          <p:grpSpPr>
            <a:xfrm rot="0">
              <a:off x="10235" y="6437"/>
              <a:ext cx="2268" cy="2279"/>
              <a:chOff x="14630" y="6823"/>
              <a:chExt cx="2268" cy="2279"/>
            </a:xfrm>
          </p:grpSpPr>
          <p:sp>
            <p:nvSpPr>
              <p:cNvPr id="29" name="文本框 28"/>
              <p:cNvSpPr txBox="1"/>
              <p:nvPr/>
            </p:nvSpPr>
            <p:spPr>
              <a:xfrm>
                <a:off x="14630" y="6823"/>
                <a:ext cx="2268" cy="1199"/>
              </a:xfrm>
              <a:prstGeom prst="rect">
                <a:avLst/>
              </a:prstGeom>
              <a:solidFill>
                <a:srgbClr val="FFF2CC">
                  <a:alpha val="50000"/>
                </a:srgbClr>
              </a:solidFill>
              <a:ln w="6350">
                <a:solidFill>
                  <a:srgbClr val="000000">
                    <a:alpha val="0"/>
                  </a:srgbClr>
                </a:solidFill>
                <a:prstDash val="solid"/>
              </a:ln>
            </p:spPr>
            <p:txBody>
              <a:bodyPr wrap="square" anchor="t" anchorCtr="0">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r>
                  <a:rPr lang="zh-CN" altLang="zh-CN" sz="1200">
                    <a:latin typeface="微软雅黑" charset="0"/>
                    <a:ea typeface="微软雅黑" charset="0"/>
                    <a:cs typeface="微软雅黑" charset="0"/>
                  </a:rPr>
                  <a:t>优势评估</a:t>
                </a:r>
                <a:endParaRPr lang="en-US" altLang="en-US" sz="1200">
                  <a:solidFill>
                    <a:srgbClr val="000000"/>
                  </a:solidFill>
                  <a:latin typeface="微软雅黑" charset="0"/>
                  <a:ea typeface="微软雅黑" charset="0"/>
                  <a:cs typeface="微软雅黑" charset="0"/>
                </a:endParaRPr>
              </a:p>
            </p:txBody>
          </p:sp>
          <p:sp>
            <p:nvSpPr>
              <p:cNvPr id="33" name="文本框 32"/>
              <p:cNvSpPr txBox="1"/>
              <p:nvPr/>
            </p:nvSpPr>
            <p:spPr>
              <a:xfrm>
                <a:off x="14630" y="8156"/>
                <a:ext cx="2268" cy="947"/>
              </a:xfrm>
              <a:prstGeom prst="rect">
                <a:avLst/>
              </a:prstGeom>
              <a:solidFill>
                <a:srgbClr val="FFC8B8"/>
              </a:solidFill>
              <a:ln w="6350">
                <a:solidFill>
                  <a:srgbClr val="000000">
                    <a:alpha val="0"/>
                  </a:srgbClr>
                </a:solidFill>
                <a:prstDash val="solid"/>
              </a:ln>
            </p:spPr>
            <p:txBody>
              <a:bodyPr wrap="square" anchor="ctr">
                <a:noAutofit/>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pPr lvl="0" algn="ctr"/>
                <a:r>
                  <a:rPr lang="en-US" altLang="en-US" sz="1200">
                    <a:latin typeface="微软雅黑" charset="0"/>
                    <a:ea typeface="微软雅黑" charset="0"/>
                    <a:cs typeface="微软雅黑" charset="0"/>
                  </a:rPr>
                  <a:t>KL</a:t>
                </a:r>
                <a:r>
                  <a:rPr lang="zh-CN" altLang="zh-CN" sz="1200">
                    <a:latin typeface="微软雅黑" charset="0"/>
                    <a:ea typeface="微软雅黑" charset="0"/>
                    <a:cs typeface="微软雅黑" charset="0"/>
                  </a:rPr>
                  <a:t>散度</a:t>
                </a:r>
                <a:endParaRPr lang="zh-CN" altLang="zh-CN" sz="1200">
                  <a:latin typeface="微软雅黑" charset="0"/>
                  <a:ea typeface="微软雅黑" charset="0"/>
                  <a:cs typeface="微软雅黑" charset="0"/>
                </a:endParaRPr>
              </a:p>
              <a:p>
                <a:pPr lvl="0" algn="ctr"/>
                <a:r>
                  <a:rPr lang="zh-CN" altLang="en-US" sz="1200">
                    <a:latin typeface="微软雅黑" charset="0"/>
                    <a:ea typeface="微软雅黑" charset="0"/>
                    <a:cs typeface="微软雅黑" charset="0"/>
                  </a:rPr>
                  <a:t>保留原有能力</a:t>
                </a:r>
                <a:endParaRPr lang="zh-CN" altLang="en-US" sz="1200">
                  <a:latin typeface="微软雅黑" charset="0"/>
                  <a:ea typeface="微软雅黑" charset="0"/>
                  <a:cs typeface="微软雅黑" charset="0"/>
                </a:endParaRPr>
              </a:p>
            </p:txBody>
          </p:sp>
          <p:pic>
            <p:nvPicPr>
              <p:cNvPr id="44" name="图片 43"/>
              <p:cNvPicPr>
                <a:picLocks noChangeAspect="1"/>
              </p:cNvPicPr>
              <p:nvPr/>
            </p:nvPicPr>
            <p:blipFill>
              <a:blip r:embed="rId1"/>
              <a:stretch>
                <a:fillRect/>
              </a:stretch>
            </p:blipFill>
            <p:spPr>
              <a:xfrm>
                <a:off x="14687" y="7360"/>
                <a:ext cx="2154" cy="493"/>
              </a:xfrm>
              <a:prstGeom prst="rect">
                <a:avLst/>
              </a:prstGeom>
            </p:spPr>
          </p:pic>
        </p:grpSp>
      </p:grpSp>
      <p:cxnSp>
        <p:nvCxnSpPr>
          <p:cNvPr id="66" name="直接箭头连接符 65"/>
          <p:cNvCxnSpPr>
            <a:stCxn id="7" idx="3"/>
          </p:cNvCxnSpPr>
          <p:nvPr/>
        </p:nvCxnSpPr>
        <p:spPr>
          <a:xfrm>
            <a:off x="3439795" y="2346960"/>
            <a:ext cx="417195" cy="0"/>
          </a:xfrm>
          <a:prstGeom prst="straightConnector1">
            <a:avLst/>
          </a:prstGeom>
          <a:ln w="19050">
            <a:solidFill>
              <a:schemeClr val="tx1">
                <a:lumMod val="75000"/>
                <a:lumOff val="2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68" name="直接箭头连接符 67"/>
          <p:cNvCxnSpPr>
            <a:stCxn id="28" idx="3"/>
            <a:endCxn id="35" idx="1"/>
          </p:cNvCxnSpPr>
          <p:nvPr/>
        </p:nvCxnSpPr>
        <p:spPr>
          <a:xfrm>
            <a:off x="5859780" y="4970145"/>
            <a:ext cx="492125" cy="0"/>
          </a:xfrm>
          <a:prstGeom prst="straightConnector1">
            <a:avLst/>
          </a:prstGeom>
          <a:ln w="19050">
            <a:solidFill>
              <a:schemeClr val="tx1">
                <a:lumMod val="75000"/>
                <a:lumOff val="2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pic>
        <p:nvPicPr>
          <p:cNvPr id="69" name="图片 68"/>
          <p:cNvPicPr>
            <a:picLocks noChangeAspect="1"/>
          </p:cNvPicPr>
          <p:nvPr/>
        </p:nvPicPr>
        <p:blipFill>
          <a:blip r:embed="rId2"/>
          <a:srcRect l="19011" t="11109" r="9433" b="2305"/>
          <a:stretch>
            <a:fillRect/>
          </a:stretch>
        </p:blipFill>
        <p:spPr>
          <a:xfrm>
            <a:off x="8680450" y="1356995"/>
            <a:ext cx="2874379" cy="1980000"/>
          </a:xfrm>
          <a:prstGeom prst="rect">
            <a:avLst/>
          </a:prstGeom>
          <a:ln>
            <a:solidFill>
              <a:schemeClr val="bg1">
                <a:lumMod val="75000"/>
              </a:schemeClr>
            </a:solidFill>
          </a:ln>
        </p:spPr>
      </p:pic>
      <p:cxnSp>
        <p:nvCxnSpPr>
          <p:cNvPr id="70" name="直接箭头连接符 69"/>
          <p:cNvCxnSpPr>
            <a:stCxn id="39" idx="3"/>
            <a:endCxn id="7" idx="1"/>
          </p:cNvCxnSpPr>
          <p:nvPr/>
        </p:nvCxnSpPr>
        <p:spPr>
          <a:xfrm>
            <a:off x="2116455" y="2346960"/>
            <a:ext cx="383540" cy="0"/>
          </a:xfrm>
          <a:prstGeom prst="straightConnector1">
            <a:avLst/>
          </a:prstGeom>
          <a:ln w="19050">
            <a:solidFill>
              <a:schemeClr val="tx1">
                <a:lumMod val="75000"/>
                <a:lumOff val="2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75" name="肘形连接符 74"/>
          <p:cNvCxnSpPr>
            <a:stCxn id="10" idx="2"/>
            <a:endCxn id="28" idx="0"/>
          </p:cNvCxnSpPr>
          <p:nvPr/>
        </p:nvCxnSpPr>
        <p:spPr>
          <a:xfrm rot="5400000">
            <a:off x="5076825" y="3101975"/>
            <a:ext cx="643255" cy="1113155"/>
          </a:xfrm>
          <a:prstGeom prst="bentConnector3">
            <a:avLst>
              <a:gd name="adj1" fmla="val 50049"/>
            </a:avLst>
          </a:prstGeom>
          <a:ln w="19050">
            <a:solidFill>
              <a:schemeClr val="tx1">
                <a:lumMod val="75000"/>
                <a:lumOff val="2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77" name="文本框 76"/>
          <p:cNvSpPr txBox="1"/>
          <p:nvPr/>
        </p:nvSpPr>
        <p:spPr>
          <a:xfrm>
            <a:off x="8680450" y="3959225"/>
            <a:ext cx="2874645" cy="1997710"/>
          </a:xfrm>
          <a:prstGeom prst="rect">
            <a:avLst/>
          </a:prstGeom>
          <a:solidFill>
            <a:schemeClr val="bg1">
              <a:lumMod val="95000"/>
            </a:schemeClr>
          </a:solidFill>
        </p:spPr>
        <p:txBody>
          <a:bodyPr wrap="square" rtlCol="0" anchor="ctr" anchorCtr="0">
            <a:noAutofit/>
          </a:bodyPr>
          <a:p>
            <a:pPr algn="just">
              <a:lnSpc>
                <a:spcPct val="130000"/>
              </a:lnSpc>
              <a:spcBef>
                <a:spcPts val="0"/>
              </a:spcBef>
              <a:spcAft>
                <a:spcPts val="0"/>
              </a:spcAft>
            </a:pPr>
            <a:r>
              <a:rPr lang="zh-CN" altLang="en-US" sz="1400">
                <a:solidFill>
                  <a:schemeClr val="tx1">
                    <a:lumMod val="85000"/>
                    <a:lumOff val="15000"/>
                  </a:schemeClr>
                </a:solidFill>
                <a:latin typeface="微软雅黑" charset="0"/>
                <a:ea typeface="微软雅黑" charset="0"/>
              </a:rPr>
              <a:t>通过准备更复杂的数据样本形式</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状态</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动作</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奖励</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利用强化学习的训练方法</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通过探索获得最大化累计奖励</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提升模型针对复杂问题的推理研判性能</a:t>
            </a:r>
            <a:r>
              <a:rPr lang="en-US" altLang="zh-CN" sz="1400">
                <a:solidFill>
                  <a:schemeClr val="tx1">
                    <a:lumMod val="85000"/>
                    <a:lumOff val="15000"/>
                  </a:schemeClr>
                </a:solidFill>
                <a:latin typeface="微软雅黑" charset="0"/>
                <a:ea typeface="微软雅黑" charset="0"/>
              </a:rPr>
              <a:t>，</a:t>
            </a:r>
            <a:r>
              <a:rPr lang="zh-CN" altLang="en-US" sz="1400">
                <a:solidFill>
                  <a:schemeClr val="tx1">
                    <a:lumMod val="85000"/>
                    <a:lumOff val="15000"/>
                  </a:schemeClr>
                </a:solidFill>
                <a:latin typeface="微软雅黑" charset="0"/>
                <a:ea typeface="微软雅黑" charset="0"/>
              </a:rPr>
              <a:t>避免仅依靠微调数据造成泛化能力缺陷问题</a:t>
            </a:r>
            <a:endParaRPr lang="zh-CN" altLang="en-US" sz="1400">
              <a:solidFill>
                <a:schemeClr val="tx1">
                  <a:lumMod val="85000"/>
                  <a:lumOff val="15000"/>
                </a:schemeClr>
              </a:solidFill>
              <a:latin typeface="微软雅黑" charset="0"/>
              <a:ea typeface="微软雅黑"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0380" y="212725"/>
            <a:ext cx="839279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四</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通过级联模型架构，平衡速度和效果</a:t>
            </a:r>
            <a:endParaRPr lang="zh-CN" altLang="en-US" sz="2600" b="1" dirty="0">
              <a:solidFill>
                <a:srgbClr val="184199"/>
              </a:solidFill>
              <a:latin typeface="微软雅黑" panose="020B0503020204020204" charset="-122"/>
              <a:ea typeface="微软雅黑" panose="020B0503020204020204" charset="-122"/>
              <a:sym typeface="+mn-ea"/>
            </a:endParaRPr>
          </a:p>
        </p:txBody>
      </p:sp>
      <p:sp>
        <p:nvSpPr>
          <p:cNvPr id="8" name="文本框 7"/>
          <p:cNvSpPr txBox="1"/>
          <p:nvPr/>
        </p:nvSpPr>
        <p:spPr>
          <a:xfrm>
            <a:off x="477520" y="4231005"/>
            <a:ext cx="11320145" cy="2324100"/>
          </a:xfrm>
          <a:prstGeom prst="rect">
            <a:avLst/>
          </a:prstGeom>
          <a:noFill/>
        </p:spPr>
        <p:txBody>
          <a:bodyPr wrap="square" anchor="t"/>
          <a:lstStyle>
            <a:lvl1pPr marL="0" lvl="0" algn="l" defTabSz="914400">
              <a:defRPr sz="1800" kern="1200">
                <a:solidFill>
                  <a:schemeClr val="tx1"/>
                </a:solidFill>
                <a:latin typeface="Calibri" panose="020F0502020204030204"/>
                <a:ea typeface="Calibri" panose="020F0502020204030204"/>
              </a:defRPr>
            </a:lvl1pPr>
            <a:lvl2pPr marL="457200" lvl="1" algn="l" defTabSz="914400">
              <a:defRPr sz="1800" kern="1200">
                <a:solidFill>
                  <a:schemeClr val="tx1"/>
                </a:solidFill>
                <a:latin typeface="Calibri" panose="020F0502020204030204"/>
                <a:ea typeface="Calibri" panose="020F0502020204030204"/>
              </a:defRPr>
            </a:lvl2pPr>
            <a:lvl3pPr marL="914400" lvl="2" algn="l" defTabSz="914400">
              <a:defRPr sz="1800" kern="1200">
                <a:solidFill>
                  <a:schemeClr val="tx1"/>
                </a:solidFill>
                <a:latin typeface="Calibri" panose="020F0502020204030204"/>
                <a:ea typeface="Calibri" panose="020F0502020204030204"/>
              </a:defRPr>
            </a:lvl3pPr>
            <a:lvl4pPr marL="1371600" lvl="3" algn="l" defTabSz="914400">
              <a:defRPr sz="1800" kern="1200">
                <a:solidFill>
                  <a:schemeClr val="tx1"/>
                </a:solidFill>
                <a:latin typeface="Calibri" panose="020F0502020204030204"/>
                <a:ea typeface="Calibri" panose="020F0502020204030204"/>
              </a:defRPr>
            </a:lvl4pPr>
            <a:lvl5pPr marL="1828800" lvl="4" algn="l" defTabSz="914400">
              <a:defRPr sz="1800" kern="1200">
                <a:solidFill>
                  <a:schemeClr val="tx1"/>
                </a:solidFill>
                <a:latin typeface="Calibri" panose="020F0502020204030204"/>
                <a:ea typeface="Calibri" panose="020F0502020204030204"/>
              </a:defRPr>
            </a:lvl5pPr>
            <a:lvl6pPr marL="2286000" lvl="5" algn="l" defTabSz="914400">
              <a:defRPr sz="1800" kern="1200">
                <a:solidFill>
                  <a:schemeClr val="tx1"/>
                </a:solidFill>
                <a:latin typeface="Calibri" panose="020F0502020204030204"/>
                <a:ea typeface="Calibri" panose="020F0502020204030204"/>
              </a:defRPr>
            </a:lvl6pPr>
            <a:lvl7pPr marL="2743200" lvl="6" algn="l" defTabSz="914400">
              <a:defRPr sz="1800" kern="1200">
                <a:solidFill>
                  <a:schemeClr val="tx1"/>
                </a:solidFill>
                <a:latin typeface="Calibri" panose="020F0502020204030204"/>
                <a:ea typeface="Calibri" panose="020F0502020204030204"/>
              </a:defRPr>
            </a:lvl7pPr>
            <a:lvl8pPr marL="3200400" lvl="7" algn="l" defTabSz="914400">
              <a:defRPr sz="1800" kern="1200">
                <a:solidFill>
                  <a:schemeClr val="tx1"/>
                </a:solidFill>
                <a:latin typeface="Calibri" panose="020F0502020204030204"/>
                <a:ea typeface="Calibri" panose="020F0502020204030204"/>
              </a:defRPr>
            </a:lvl8pPr>
            <a:lvl9pPr marL="3657600" lvl="8" algn="l" defTabSz="914400">
              <a:defRPr sz="1800" kern="1200">
                <a:solidFill>
                  <a:schemeClr val="tx1"/>
                </a:solidFill>
                <a:latin typeface="Calibri" panose="020F0502020204030204"/>
                <a:ea typeface="Calibri" panose="020F0502020204030204"/>
              </a:defRPr>
            </a:lvl9pPr>
          </a:lstStyle>
          <a:p>
            <a:pPr marL="285750" lvl="0" indent="-285750" algn="just">
              <a:lnSpc>
                <a:spcPct val="150000"/>
              </a:lnSpc>
              <a:buFont typeface="Wingdings" panose="05000000000000000000" charset="0"/>
              <a:buChar char="n"/>
            </a:pPr>
            <a:r>
              <a:rPr lang="zh-CN" altLang="zh-CN" sz="1400" b="1" u="sng">
                <a:latin typeface="微软雅黑" panose="020B0503020204020204" charset="-122"/>
                <a:ea typeface="微软雅黑" panose="020B0503020204020204" charset="-122"/>
              </a:rPr>
              <a:t>场景分类</a:t>
            </a:r>
            <a:r>
              <a:rPr lang="zh-CN" altLang="zh-CN" sz="1400" b="1">
                <a:latin typeface="微软雅黑" panose="020B0503020204020204" charset="-122"/>
                <a:ea typeface="微软雅黑" panose="020B0503020204020204" charset="-122"/>
              </a:rPr>
              <a:t>：</a:t>
            </a:r>
            <a:r>
              <a:rPr lang="zh-CN" altLang="zh-CN" sz="1400">
                <a:latin typeface="微软雅黑" panose="020B0503020204020204" charset="-122"/>
                <a:ea typeface="微软雅黑" panose="020B0503020204020204" charset="-122"/>
              </a:rPr>
              <a:t>通过场景分类，让不同类型的数据用不用参数量模型处理，即简单任务获取简单特征用简单模型，复杂任务获取复杂特征用复杂模型，并对拿不准的数据用用</a:t>
            </a:r>
            <a:r>
              <a:rPr lang="en-US" altLang="en-US" sz="1400">
                <a:latin typeface="微软雅黑" panose="020B0503020204020204" charset="-122"/>
                <a:ea typeface="微软雅黑" panose="020B0503020204020204" charset="-122"/>
              </a:rPr>
              <a:t>32B</a:t>
            </a:r>
            <a:r>
              <a:rPr lang="zh-CN" altLang="zh-CN" sz="1400">
                <a:latin typeface="微软雅黑" panose="020B0503020204020204" charset="-122"/>
                <a:ea typeface="微软雅黑" panose="020B0503020204020204" charset="-122"/>
              </a:rPr>
              <a:t>大模型兜底，从而在取得最佳效果的同时，能实时处理海量数据。</a:t>
            </a:r>
            <a:endParaRPr lang="zh-CN" altLang="zh-CN" sz="1400">
              <a:latin typeface="微软雅黑" panose="020B0503020204020204" charset="-122"/>
              <a:ea typeface="微软雅黑" panose="020B0503020204020204" charset="-122"/>
            </a:endParaRPr>
          </a:p>
          <a:p>
            <a:pPr marL="285750" lvl="0" indent="-285750" algn="just">
              <a:lnSpc>
                <a:spcPct val="150000"/>
              </a:lnSpc>
              <a:buFont typeface="Wingdings" panose="05000000000000000000" charset="0"/>
              <a:buChar char="n"/>
            </a:pPr>
            <a:r>
              <a:rPr lang="zh-CN" altLang="zh-CN" sz="1400" b="1" u="sng">
                <a:latin typeface="微软雅黑" panose="020B0503020204020204" charset="-122"/>
                <a:ea typeface="微软雅黑" panose="020B0503020204020204" charset="-122"/>
              </a:rPr>
              <a:t>高效性</a:t>
            </a:r>
            <a:r>
              <a:rPr lang="zh-CN" altLang="zh-CN" sz="1400">
                <a:latin typeface="微软雅黑" panose="020B0503020204020204" charset="-122"/>
                <a:ea typeface="微软雅黑" panose="020B0503020204020204" charset="-122"/>
              </a:rPr>
              <a:t>：由于级联分层结构的设计，小参数模型能够快速处理大部分简单数据，减少大参数模型的计算负担，从而处理实时任务非常高效</a:t>
            </a:r>
            <a:endParaRPr lang="zh-CN" altLang="zh-CN" sz="1400">
              <a:latin typeface="微软雅黑" panose="020B0503020204020204" charset="-122"/>
              <a:ea typeface="微软雅黑" panose="020B0503020204020204" charset="-122"/>
            </a:endParaRPr>
          </a:p>
          <a:p>
            <a:pPr marL="285750" lvl="0" indent="-285750" algn="just">
              <a:lnSpc>
                <a:spcPct val="150000"/>
              </a:lnSpc>
              <a:buFont typeface="Wingdings" panose="05000000000000000000" charset="0"/>
              <a:buChar char="n"/>
            </a:pPr>
            <a:r>
              <a:rPr lang="zh-CN" altLang="zh-CN" sz="1400" b="1" u="sng">
                <a:latin typeface="微软雅黑" panose="020B0503020204020204" charset="-122"/>
                <a:ea typeface="微软雅黑" panose="020B0503020204020204" charset="-122"/>
              </a:rPr>
              <a:t>特征逐步精细化</a:t>
            </a:r>
            <a:r>
              <a:rPr lang="zh-CN" altLang="zh-CN" sz="1400">
                <a:latin typeface="微软雅黑" panose="020B0503020204020204" charset="-122"/>
                <a:ea typeface="微软雅黑" panose="020B0503020204020204" charset="-122"/>
              </a:rPr>
              <a:t>：小模型只用简单特征处理简单数据，而更大的模型则会用更复杂的特征来处理更复杂的数据（特征即上下文信息）</a:t>
            </a:r>
            <a:endParaRPr lang="zh-CN" altLang="zh-CN" sz="1400">
              <a:latin typeface="微软雅黑" panose="020B0503020204020204" charset="-122"/>
              <a:ea typeface="微软雅黑" panose="020B0503020204020204" charset="-122"/>
            </a:endParaRPr>
          </a:p>
          <a:p>
            <a:pPr marL="285750" lvl="0" indent="-285750" algn="just">
              <a:lnSpc>
                <a:spcPct val="150000"/>
              </a:lnSpc>
              <a:buFont typeface="Wingdings" panose="05000000000000000000" charset="0"/>
              <a:buChar char="n"/>
            </a:pPr>
            <a:r>
              <a:rPr lang="zh-CN" altLang="zh-CN" sz="1400" b="1" u="sng">
                <a:latin typeface="微软雅黑" panose="020B0503020204020204" charset="-122"/>
                <a:ea typeface="微软雅黑" panose="020B0503020204020204" charset="-122"/>
              </a:rPr>
              <a:t>适应性强</a:t>
            </a:r>
            <a:r>
              <a:rPr lang="zh-CN" altLang="zh-CN" sz="1400">
                <a:latin typeface="微软雅黑" panose="020B0503020204020204" charset="-122"/>
                <a:ea typeface="微软雅黑" panose="020B0503020204020204" charset="-122"/>
              </a:rPr>
              <a:t>：级联分层架构可以根据不同的应用场景和需求进行调整和优化，可适用于各种各样的任务</a:t>
            </a:r>
            <a:endParaRPr lang="zh-CN" altLang="zh-CN" sz="1400">
              <a:latin typeface="微软雅黑" panose="020B0503020204020204" charset="-122"/>
              <a:ea typeface="微软雅黑" panose="020B0503020204020204" charset="-122"/>
            </a:endParaRPr>
          </a:p>
          <a:p>
            <a:pPr marL="285750" lvl="0" indent="-285750" algn="just">
              <a:lnSpc>
                <a:spcPct val="150000"/>
              </a:lnSpc>
              <a:buFont typeface="Wingdings" panose="05000000000000000000" charset="0"/>
              <a:buChar char="n"/>
            </a:pPr>
            <a:r>
              <a:rPr lang="en-US" altLang="en-US" sz="1400" b="1" u="sng">
                <a:latin typeface="微软雅黑" panose="020B0503020204020204" charset="-122"/>
                <a:ea typeface="微软雅黑" panose="020B0503020204020204" charset="-122"/>
              </a:rPr>
              <a:t>RAG</a:t>
            </a:r>
            <a:r>
              <a:rPr lang="zh-CN" altLang="zh-CN" sz="1400" b="1" u="sng">
                <a:latin typeface="微软雅黑" panose="020B0503020204020204" charset="-122"/>
                <a:ea typeface="微软雅黑" panose="020B0503020204020204" charset="-122"/>
              </a:rPr>
              <a:t>缓存</a:t>
            </a:r>
            <a:r>
              <a:rPr lang="zh-CN" altLang="zh-CN" sz="1400">
                <a:latin typeface="微软雅黑" panose="020B0503020204020204" charset="-122"/>
                <a:ea typeface="微软雅黑" panose="020B0503020204020204" charset="-122"/>
              </a:rPr>
              <a:t>：历史</a:t>
            </a:r>
            <a:r>
              <a:rPr lang="zh-CN" altLang="zh-CN" sz="1400">
                <a:ln>
                  <a:noFill/>
                </a:ln>
                <a:solidFill>
                  <a:srgbClr val="000000"/>
                </a:solidFill>
                <a:effectLst/>
                <a:latin typeface="微软雅黑" panose="020B0503020204020204" charset="-122"/>
                <a:ea typeface="微软雅黑" panose="020B0503020204020204" charset="-122"/>
              </a:rPr>
              <a:t>结果</a:t>
            </a:r>
            <a:r>
              <a:rPr lang="en-US" altLang="en-US" sz="1400">
                <a:ln>
                  <a:noFill/>
                </a:ln>
                <a:solidFill>
                  <a:srgbClr val="000000"/>
                </a:solidFill>
                <a:effectLst/>
                <a:latin typeface="微软雅黑" panose="020B0503020204020204" charset="-122"/>
                <a:ea typeface="微软雅黑" panose="020B0503020204020204" charset="-122"/>
              </a:rPr>
              <a:t>Embedding</a:t>
            </a:r>
            <a:r>
              <a:rPr lang="zh-CN" altLang="zh-CN" sz="1400">
                <a:ln>
                  <a:noFill/>
                </a:ln>
                <a:solidFill>
                  <a:srgbClr val="000000"/>
                </a:solidFill>
                <a:effectLst/>
                <a:latin typeface="微软雅黑" panose="020B0503020204020204" charset="-122"/>
                <a:ea typeface="微软雅黑" panose="020B0503020204020204" charset="-122"/>
              </a:rPr>
              <a:t>后存入向量数据库，相似数据快速处理，节省</a:t>
            </a:r>
            <a:r>
              <a:rPr lang="en-US" altLang="en-US" sz="1400">
                <a:ln>
                  <a:noFill/>
                </a:ln>
                <a:solidFill>
                  <a:srgbClr val="000000"/>
                </a:solidFill>
                <a:effectLst/>
                <a:latin typeface="微软雅黑" panose="020B0503020204020204" charset="-122"/>
                <a:ea typeface="微软雅黑" panose="020B0503020204020204" charset="-122"/>
              </a:rPr>
              <a:t>GPU</a:t>
            </a:r>
            <a:r>
              <a:rPr lang="zh-CN" altLang="zh-CN" sz="1400">
                <a:ln>
                  <a:noFill/>
                </a:ln>
                <a:solidFill>
                  <a:srgbClr val="000000"/>
                </a:solidFill>
                <a:effectLst/>
                <a:latin typeface="微软雅黑" panose="020B0503020204020204" charset="-122"/>
                <a:ea typeface="微软雅黑" panose="020B0503020204020204" charset="-122"/>
              </a:rPr>
              <a:t>资源，提升性能</a:t>
            </a:r>
            <a:endParaRPr lang="en-US" altLang="en-US" sz="1400">
              <a:latin typeface="微软雅黑" panose="020B0503020204020204" charset="-122"/>
              <a:ea typeface="微软雅黑" panose="020B0503020204020204" charset="-122"/>
            </a:endParaRPr>
          </a:p>
          <a:p>
            <a:pPr marL="285750" lvl="0" indent="-285750" algn="just">
              <a:lnSpc>
                <a:spcPct val="150000"/>
              </a:lnSpc>
              <a:buFont typeface="Wingdings" panose="05000000000000000000" charset="0"/>
              <a:buChar char="n"/>
            </a:pPr>
            <a:r>
              <a:rPr lang="zh-CN" altLang="zh-CN" sz="1400" b="1" u="sng">
                <a:latin typeface="微软雅黑" panose="020B0503020204020204" charset="-122"/>
                <a:ea typeface="微软雅黑" panose="020B0503020204020204" charset="-122"/>
              </a:rPr>
              <a:t>工具调用</a:t>
            </a:r>
            <a:r>
              <a:rPr lang="zh-CN" altLang="zh-CN" sz="1400">
                <a:latin typeface="微软雅黑" panose="020B0503020204020204" charset="-122"/>
                <a:ea typeface="微软雅黑" panose="020B0503020204020204" charset="-122"/>
              </a:rPr>
              <a:t>：级联架构中的每个模型都可以选择调用</a:t>
            </a:r>
            <a:r>
              <a:rPr lang="zh-CN" altLang="zh-CN" sz="1400">
                <a:ln>
                  <a:noFill/>
                </a:ln>
                <a:solidFill>
                  <a:srgbClr val="000000"/>
                </a:solidFill>
                <a:effectLst/>
                <a:latin typeface="微软雅黑" panose="020B0503020204020204" charset="-122"/>
                <a:ea typeface="微软雅黑" panose="020B0503020204020204" charset="-122"/>
              </a:rPr>
              <a:t>外部工具，来提升模型自身不具备的能力</a:t>
            </a:r>
            <a:endParaRPr lang="zh-CN" altLang="zh-CN" sz="1400">
              <a:ln>
                <a:noFill/>
              </a:ln>
              <a:solidFill>
                <a:srgbClr val="000000"/>
              </a:solidFill>
              <a:effectLst/>
              <a:latin typeface="微软雅黑" panose="020B0503020204020204" charset="-122"/>
              <a:ea typeface="微软雅黑" panose="020B0503020204020204" charset="-122"/>
            </a:endParaRPr>
          </a:p>
        </p:txBody>
      </p:sp>
      <p:grpSp>
        <p:nvGrpSpPr>
          <p:cNvPr id="9" name="组合 8"/>
          <p:cNvGrpSpPr/>
          <p:nvPr/>
        </p:nvGrpSpPr>
        <p:grpSpPr>
          <a:xfrm rot="0">
            <a:off x="2045335" y="1737642"/>
            <a:ext cx="1439841" cy="908755"/>
            <a:chOff x="2035" y="3434"/>
            <a:chExt cx="2830" cy="1187"/>
          </a:xfrm>
        </p:grpSpPr>
        <p:sp>
          <p:nvSpPr>
            <p:cNvPr id="11" name="流程图: 决策 10"/>
            <p:cNvSpPr/>
            <p:nvPr/>
          </p:nvSpPr>
          <p:spPr>
            <a:xfrm>
              <a:off x="2035" y="3434"/>
              <a:ext cx="2830" cy="1187"/>
            </a:xfrm>
            <a:prstGeom prst="flowChartDecision">
              <a:avLst/>
            </a:prstGeom>
            <a:solidFill>
              <a:schemeClr val="accent6">
                <a:alpha val="50000"/>
              </a:schemeClr>
            </a:solidFill>
            <a:ln w="38100" cap="flat" cmpd="sng">
              <a:solidFill>
                <a:schemeClr val="lt1"/>
              </a:solidFill>
              <a:prstDash val="solid"/>
            </a:ln>
          </p:spPr>
          <p:txBody>
            <a:bodyPr rot="0" vert="horz" wrap="square" lIns="45718" tIns="45718" rIns="45718" bIns="45718" numCol="1" spcCol="38100" anchor="ctr">
              <a:spAutoFit/>
            </a:body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12" name="文本框 11"/>
            <p:cNvSpPr txBox="1"/>
            <p:nvPr/>
          </p:nvSpPr>
          <p:spPr>
            <a:xfrm>
              <a:off x="2905" y="3687"/>
              <a:ext cx="1101" cy="680"/>
            </a:xfrm>
            <a:prstGeom prst="rect">
              <a:avLst/>
            </a:prstGeom>
            <a:noFill/>
            <a:ln>
              <a:noFill/>
            </a:ln>
          </p:spPr>
          <p:txBody>
            <a:bodyPr rot="0" vert="horz" wrap="square" lIns="45718" tIns="45718" rIns="45718" bIns="45718" numCol="1" spcCol="38100" anchor="t">
              <a:spAutoFit/>
            </a:bodyPr>
            <a:lstStyle/>
            <a:p>
              <a:pPr marL="0" indent="0" algn="ctr" defTabSz="914400">
                <a:lnSpc>
                  <a:spcPct val="100000"/>
                </a:lnSpc>
                <a:spcBef>
                  <a:spcPts val="0"/>
                </a:spcBef>
                <a:spcAft>
                  <a:spcPts val="0"/>
                </a:spcAft>
                <a:buClrTx/>
                <a:buSzTx/>
                <a:buFontTx/>
                <a:buNone/>
              </a:pPr>
              <a:r>
                <a:rPr lang="zh-CN" altLang="en-US" sz="1400" b="0" i="0" u="none" strike="noStrike" spc="0" baseline="0">
                  <a:ln>
                    <a:noFill/>
                  </a:ln>
                  <a:solidFill>
                    <a:srgbClr val="000000"/>
                  </a:solidFill>
                  <a:effectLst/>
                  <a:latin typeface="微软雅黑" panose="020B0503020204020204" charset="-122"/>
                  <a:ea typeface="微软雅黑" panose="020B0503020204020204" charset="-122"/>
                </a:rPr>
                <a:t>场景</a:t>
              </a:r>
              <a:endParaRPr lang="zh-CN" altLang="en-US" sz="1400" b="0" i="0" u="none" strike="noStrike" spc="0" baseline="0">
                <a:ln>
                  <a:noFill/>
                </a:ln>
                <a:solidFill>
                  <a:srgbClr val="000000"/>
                </a:solidFill>
                <a:effectLst/>
                <a:latin typeface="微软雅黑" panose="020B0503020204020204" charset="-122"/>
                <a:ea typeface="微软雅黑" panose="020B0503020204020204" charset="-122"/>
              </a:endParaRPr>
            </a:p>
            <a:p>
              <a:pPr marL="0" indent="0" algn="ctr" defTabSz="914400">
                <a:lnSpc>
                  <a:spcPct val="100000"/>
                </a:lnSpc>
                <a:spcBef>
                  <a:spcPts val="0"/>
                </a:spcBef>
                <a:spcAft>
                  <a:spcPts val="0"/>
                </a:spcAft>
                <a:buClrTx/>
                <a:buSzTx/>
                <a:buFontTx/>
                <a:buNone/>
              </a:pPr>
              <a:r>
                <a:rPr lang="zh-CN" altLang="en-US" sz="1400" b="0" i="0" u="none" strike="noStrike" spc="0" baseline="0">
                  <a:ln>
                    <a:noFill/>
                  </a:ln>
                  <a:solidFill>
                    <a:srgbClr val="000000"/>
                  </a:solidFill>
                  <a:effectLst/>
                  <a:latin typeface="微软雅黑" panose="020B0503020204020204" charset="-122"/>
                  <a:ea typeface="微软雅黑" panose="020B0503020204020204" charset="-122"/>
                </a:rPr>
                <a:t>分类</a:t>
              </a:r>
              <a:endParaRPr lang="zh-CN" altLang="en-US" sz="1400" b="0" i="0" u="none" strike="noStrike" spc="0" baseline="0">
                <a:ln>
                  <a:noFill/>
                </a:ln>
                <a:solidFill>
                  <a:srgbClr val="000000"/>
                </a:solidFill>
                <a:effectLst/>
                <a:latin typeface="微软雅黑" panose="020B0503020204020204" charset="-122"/>
                <a:ea typeface="微软雅黑" panose="020B0503020204020204" charset="-122"/>
              </a:endParaRPr>
            </a:p>
          </p:txBody>
        </p:sp>
      </p:grpSp>
      <p:grpSp>
        <p:nvGrpSpPr>
          <p:cNvPr id="13" name="组合 12"/>
          <p:cNvGrpSpPr/>
          <p:nvPr/>
        </p:nvGrpSpPr>
        <p:grpSpPr>
          <a:xfrm rot="0">
            <a:off x="7176770" y="1528445"/>
            <a:ext cx="1260327" cy="1260158"/>
            <a:chOff x="11027" y="2947"/>
            <a:chExt cx="1737" cy="1736"/>
          </a:xfrm>
        </p:grpSpPr>
        <p:sp>
          <p:nvSpPr>
            <p:cNvPr id="15" name="椭圆 14"/>
            <p:cNvSpPr/>
            <p:nvPr/>
          </p:nvSpPr>
          <p:spPr>
            <a:xfrm>
              <a:off x="11027" y="2947"/>
              <a:ext cx="1737" cy="1736"/>
            </a:xfrm>
            <a:prstGeom prst="ellipse">
              <a:avLst/>
            </a:prstGeom>
            <a:solidFill>
              <a:schemeClr val="accent6">
                <a:alpha val="50000"/>
              </a:schemeClr>
            </a:solidFill>
            <a:ln w="38100" cap="flat" cmpd="sng">
              <a:solidFill>
                <a:schemeClr val="lt1"/>
              </a:solidFill>
              <a:prstDash val="solid"/>
            </a:ln>
          </p:spPr>
          <p:txBody>
            <a:bodyPr rot="0" vert="horz" wrap="square" lIns="45718" tIns="45718" rIns="45718" bIns="45718" numCol="1" spcCol="38100" anchor="ctr">
              <a:spAutoFit/>
            </a:body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16" name="文本框 15"/>
            <p:cNvSpPr txBox="1"/>
            <p:nvPr/>
          </p:nvSpPr>
          <p:spPr>
            <a:xfrm>
              <a:off x="11194" y="3359"/>
              <a:ext cx="1372" cy="972"/>
            </a:xfrm>
            <a:prstGeom prst="rect">
              <a:avLst/>
            </a:prstGeom>
            <a:noFill/>
            <a:ln>
              <a:noFill/>
            </a:ln>
          </p:spPr>
          <p:txBody>
            <a:bodyPr rot="0" vert="horz" wrap="none" lIns="45718" tIns="45718" rIns="45718" bIns="45718" numCol="1" spcCol="38100" anchor="t">
              <a:spAutoFit/>
            </a:bodyPr>
            <a:lstStyle/>
            <a:p>
              <a:pPr marL="0" indent="0" algn="ctr" defTabSz="914400">
                <a:lnSpc>
                  <a:spcPct val="100000"/>
                </a:lnSpc>
                <a:spcBef>
                  <a:spcPts val="0"/>
                </a:spcBef>
                <a:spcAft>
                  <a:spcPts val="0"/>
                </a:spcAft>
                <a:buClrTx/>
                <a:buSzTx/>
                <a:buFontTx/>
                <a:buNone/>
              </a:pPr>
              <a:r>
                <a:rPr lang="en-US" altLang="zh-CN" sz="4000" b="0" i="0" u="none" strike="noStrike" spc="0" baseline="0">
                  <a:ln>
                    <a:noFill/>
                  </a:ln>
                  <a:solidFill>
                    <a:srgbClr val="000000"/>
                  </a:solidFill>
                  <a:effectLst/>
                  <a:latin typeface="微软雅黑" panose="020B0503020204020204" charset="-122"/>
                  <a:ea typeface="微软雅黑" panose="020B0503020204020204" charset="-122"/>
                </a:rPr>
                <a:t>32 B</a:t>
              </a:r>
              <a:endParaRPr lang="en-US" altLang="zh-CN" sz="4000" b="0" i="0" u="none" strike="noStrike" spc="0" baseline="0">
                <a:ln>
                  <a:noFill/>
                </a:ln>
                <a:solidFill>
                  <a:srgbClr val="000000"/>
                </a:solidFill>
                <a:effectLst/>
                <a:latin typeface="微软雅黑" panose="020B0503020204020204" charset="-122"/>
                <a:ea typeface="微软雅黑" panose="020B0503020204020204" charset="-122"/>
              </a:endParaRPr>
            </a:p>
          </p:txBody>
        </p:sp>
      </p:grpSp>
      <p:grpSp>
        <p:nvGrpSpPr>
          <p:cNvPr id="17" name="组合 16"/>
          <p:cNvGrpSpPr/>
          <p:nvPr/>
        </p:nvGrpSpPr>
        <p:grpSpPr>
          <a:xfrm rot="0">
            <a:off x="4600893" y="3063240"/>
            <a:ext cx="1007745" cy="1007745"/>
            <a:chOff x="8674" y="3172"/>
            <a:chExt cx="1587" cy="1587"/>
          </a:xfrm>
        </p:grpSpPr>
        <p:sp>
          <p:nvSpPr>
            <p:cNvPr id="18" name="椭圆 17"/>
            <p:cNvSpPr/>
            <p:nvPr/>
          </p:nvSpPr>
          <p:spPr>
            <a:xfrm>
              <a:off x="8674" y="3172"/>
              <a:ext cx="1587" cy="1587"/>
            </a:xfrm>
            <a:prstGeom prst="ellipse">
              <a:avLst/>
            </a:prstGeom>
            <a:solidFill>
              <a:schemeClr val="accent6">
                <a:alpha val="50000"/>
              </a:schemeClr>
            </a:solidFill>
            <a:ln w="38100" cap="flat" cmpd="sng">
              <a:solidFill>
                <a:schemeClr val="lt1"/>
              </a:solidFill>
              <a:prstDash val="solid"/>
            </a:ln>
          </p:spPr>
          <p:txBody>
            <a:bodyPr rot="0" vert="horz" wrap="square" lIns="45718" tIns="45718" rIns="45718" bIns="45718" numCol="1" spcCol="38100" anchor="ctr">
              <a:spAutoFit/>
            </a:body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19" name="文本框 18"/>
            <p:cNvSpPr txBox="1"/>
            <p:nvPr/>
          </p:nvSpPr>
          <p:spPr>
            <a:xfrm>
              <a:off x="8803" y="3524"/>
              <a:ext cx="1283" cy="917"/>
            </a:xfrm>
            <a:prstGeom prst="rect">
              <a:avLst/>
            </a:prstGeom>
            <a:noFill/>
            <a:ln>
              <a:noFill/>
            </a:ln>
          </p:spPr>
          <p:txBody>
            <a:bodyPr rot="0" vert="horz" wrap="none" lIns="45718" tIns="45718" rIns="45718" bIns="45718" numCol="1" spcCol="38100" anchor="t">
              <a:spAutoFit/>
            </a:bodyPr>
            <a:lstStyle/>
            <a:p>
              <a:pPr marL="0" indent="0" algn="ctr" defTabSz="914400">
                <a:lnSpc>
                  <a:spcPct val="100000"/>
                </a:lnSpc>
                <a:spcBef>
                  <a:spcPts val="0"/>
                </a:spcBef>
                <a:spcAft>
                  <a:spcPts val="0"/>
                </a:spcAft>
                <a:buClrTx/>
                <a:buSzTx/>
                <a:buFontTx/>
                <a:buNone/>
              </a:pPr>
              <a:r>
                <a:rPr lang="en-US" altLang="zh-CN" sz="3200" b="0" i="0" u="none" strike="noStrike" spc="0" baseline="0">
                  <a:ln>
                    <a:noFill/>
                  </a:ln>
                  <a:solidFill>
                    <a:srgbClr val="000000"/>
                  </a:solidFill>
                  <a:effectLst/>
                  <a:latin typeface="微软雅黑" panose="020B0503020204020204" charset="-122"/>
                  <a:ea typeface="微软雅黑" panose="020B0503020204020204" charset="-122"/>
                </a:rPr>
                <a:t>14 B</a:t>
              </a:r>
              <a:endParaRPr lang="en-US" altLang="zh-CN" sz="3200" b="0" i="0" u="none" strike="noStrike" spc="0" baseline="0">
                <a:ln>
                  <a:noFill/>
                </a:ln>
                <a:solidFill>
                  <a:srgbClr val="000000"/>
                </a:solidFill>
                <a:effectLst/>
                <a:latin typeface="微软雅黑" panose="020B0503020204020204" charset="-122"/>
                <a:ea typeface="微软雅黑" panose="020B0503020204020204" charset="-122"/>
              </a:endParaRPr>
            </a:p>
          </p:txBody>
        </p:sp>
      </p:grpSp>
      <p:grpSp>
        <p:nvGrpSpPr>
          <p:cNvPr id="20" name="组合 19"/>
          <p:cNvGrpSpPr/>
          <p:nvPr/>
        </p:nvGrpSpPr>
        <p:grpSpPr>
          <a:xfrm rot="0">
            <a:off x="4708843" y="1793875"/>
            <a:ext cx="791845" cy="791845"/>
            <a:chOff x="5335" y="3230"/>
            <a:chExt cx="1247" cy="1247"/>
          </a:xfrm>
        </p:grpSpPr>
        <p:sp>
          <p:nvSpPr>
            <p:cNvPr id="40" name="椭圆 39"/>
            <p:cNvSpPr/>
            <p:nvPr/>
          </p:nvSpPr>
          <p:spPr>
            <a:xfrm>
              <a:off x="5335" y="3230"/>
              <a:ext cx="1247" cy="1247"/>
            </a:xfrm>
            <a:prstGeom prst="ellipse">
              <a:avLst/>
            </a:prstGeom>
            <a:solidFill>
              <a:schemeClr val="accent6">
                <a:alpha val="50000"/>
              </a:schemeClr>
            </a:solidFill>
            <a:ln w="38100" cap="flat" cmpd="sng">
              <a:solidFill>
                <a:schemeClr val="lt1"/>
              </a:solidFill>
              <a:prstDash val="solid"/>
            </a:ln>
          </p:spPr>
          <p:txBody>
            <a:bodyPr rot="0" vert="horz" wrap="square" lIns="45718" tIns="45718" rIns="45718" bIns="45718" numCol="1" spcCol="38100" anchor="ctr">
              <a:spAutoFit/>
            </a:body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42" name="文本框 41"/>
            <p:cNvSpPr txBox="1"/>
            <p:nvPr/>
          </p:nvSpPr>
          <p:spPr>
            <a:xfrm>
              <a:off x="5566" y="3497"/>
              <a:ext cx="755" cy="723"/>
            </a:xfrm>
            <a:prstGeom prst="rect">
              <a:avLst/>
            </a:prstGeom>
            <a:noFill/>
            <a:ln>
              <a:noFill/>
            </a:ln>
          </p:spPr>
          <p:txBody>
            <a:bodyPr rot="0" vert="horz" wrap="none" lIns="45718" tIns="45718" rIns="45718" bIns="45718" numCol="1" spcCol="38100" anchor="t">
              <a:spAutoFit/>
            </a:bodyPr>
            <a:lstStyle/>
            <a:p>
              <a:pPr marL="0" indent="0" algn="ctr" defTabSz="914400">
                <a:lnSpc>
                  <a:spcPct val="100000"/>
                </a:lnSpc>
                <a:spcBef>
                  <a:spcPts val="0"/>
                </a:spcBef>
                <a:spcAft>
                  <a:spcPts val="0"/>
                </a:spcAft>
                <a:buClrTx/>
                <a:buSzTx/>
                <a:buFontTx/>
                <a:buNone/>
              </a:pPr>
              <a:r>
                <a:rPr lang="en-US" altLang="zh-CN" sz="2400" b="0" i="0" u="none" strike="noStrike" spc="0" baseline="0">
                  <a:ln>
                    <a:noFill/>
                  </a:ln>
                  <a:solidFill>
                    <a:srgbClr val="000000"/>
                  </a:solidFill>
                  <a:effectLst/>
                  <a:latin typeface="微软雅黑" panose="020B0503020204020204" charset="-122"/>
                  <a:ea typeface="微软雅黑" panose="020B0503020204020204" charset="-122"/>
                </a:rPr>
                <a:t>7 B</a:t>
              </a:r>
              <a:endParaRPr lang="en-US" altLang="zh-CN" sz="2400" b="0" i="0" u="none" strike="noStrike" spc="0" baseline="0">
                <a:ln>
                  <a:noFill/>
                </a:ln>
                <a:solidFill>
                  <a:srgbClr val="000000"/>
                </a:solidFill>
                <a:effectLst/>
                <a:latin typeface="微软雅黑" panose="020B0503020204020204" charset="-122"/>
                <a:ea typeface="微软雅黑" panose="020B0503020204020204" charset="-122"/>
              </a:endParaRPr>
            </a:p>
          </p:txBody>
        </p:sp>
      </p:grpSp>
      <p:grpSp>
        <p:nvGrpSpPr>
          <p:cNvPr id="46" name="组合 45"/>
          <p:cNvGrpSpPr/>
          <p:nvPr/>
        </p:nvGrpSpPr>
        <p:grpSpPr>
          <a:xfrm rot="0">
            <a:off x="4834890" y="958215"/>
            <a:ext cx="539750" cy="539750"/>
            <a:chOff x="3548" y="3397"/>
            <a:chExt cx="850" cy="850"/>
          </a:xfrm>
        </p:grpSpPr>
        <p:sp>
          <p:nvSpPr>
            <p:cNvPr id="47" name="椭圆 46"/>
            <p:cNvSpPr/>
            <p:nvPr/>
          </p:nvSpPr>
          <p:spPr>
            <a:xfrm>
              <a:off x="3548" y="3397"/>
              <a:ext cx="850" cy="850"/>
            </a:xfrm>
            <a:prstGeom prst="ellipse">
              <a:avLst/>
            </a:prstGeom>
            <a:solidFill>
              <a:schemeClr val="accent6">
                <a:alpha val="50000"/>
              </a:schemeClr>
            </a:solidFill>
            <a:ln w="38100" cap="flat" cmpd="sng">
              <a:solidFill>
                <a:schemeClr val="lt1"/>
              </a:solidFill>
              <a:prstDash val="solid"/>
            </a:ln>
          </p:spPr>
          <p:txBody>
            <a:bodyPr rot="0" vert="horz" wrap="square" lIns="45718" tIns="45718" rIns="45718" bIns="45718" numCol="1" spcCol="38100" anchor="ctr">
              <a:spAutoFit/>
            </a:body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48" name="文本框 47"/>
            <p:cNvSpPr txBox="1"/>
            <p:nvPr/>
          </p:nvSpPr>
          <p:spPr>
            <a:xfrm>
              <a:off x="3715" y="3535"/>
              <a:ext cx="520" cy="578"/>
            </a:xfrm>
            <a:prstGeom prst="rect">
              <a:avLst/>
            </a:prstGeom>
            <a:noFill/>
            <a:ln>
              <a:noFill/>
            </a:ln>
          </p:spPr>
          <p:txBody>
            <a:bodyPr rot="0" vert="horz" wrap="none" lIns="45718" tIns="45718" rIns="45718" bIns="45718" numCol="1" spcCol="38100" anchor="t">
              <a:spAutoFit/>
            </a:bodyPr>
            <a:lstStyle/>
            <a:p>
              <a:pPr marL="0" indent="0" algn="ctr" defTabSz="914400">
                <a:lnSpc>
                  <a:spcPct val="100000"/>
                </a:lnSpc>
                <a:spcBef>
                  <a:spcPts val="0"/>
                </a:spcBef>
                <a:spcAft>
                  <a:spcPts val="0"/>
                </a:spcAft>
                <a:buClrTx/>
                <a:buSzTx/>
                <a:buFontTx/>
                <a:buNone/>
              </a:pPr>
              <a:r>
                <a:rPr lang="en-US" altLang="zh-CN" b="0" i="0" u="none" strike="noStrike" spc="0" baseline="0">
                  <a:ln>
                    <a:noFill/>
                  </a:ln>
                  <a:solidFill>
                    <a:srgbClr val="000000"/>
                  </a:solidFill>
                  <a:effectLst/>
                  <a:latin typeface="微软雅黑" panose="020B0503020204020204" charset="-122"/>
                  <a:ea typeface="微软雅黑" panose="020B0503020204020204" charset="-122"/>
                </a:rPr>
                <a:t>1B</a:t>
              </a:r>
              <a:endParaRPr lang="en-US" altLang="zh-CN" b="0" i="0" u="none" strike="noStrike" spc="0" baseline="0">
                <a:ln>
                  <a:noFill/>
                </a:ln>
                <a:solidFill>
                  <a:srgbClr val="000000"/>
                </a:solidFill>
                <a:effectLst/>
                <a:latin typeface="微软雅黑" panose="020B0503020204020204" charset="-122"/>
                <a:ea typeface="微软雅黑" panose="020B0503020204020204" charset="-122"/>
              </a:endParaRPr>
            </a:p>
          </p:txBody>
        </p:sp>
      </p:grpSp>
      <p:cxnSp>
        <p:nvCxnSpPr>
          <p:cNvPr id="49" name="直接箭头连接符 48"/>
          <p:cNvCxnSpPr/>
          <p:nvPr/>
        </p:nvCxnSpPr>
        <p:spPr>
          <a:xfrm>
            <a:off x="1323340" y="2199640"/>
            <a:ext cx="720000" cy="0"/>
          </a:xfrm>
          <a:prstGeom prst="straightConnector1">
            <a:avLst/>
          </a:prstGeom>
          <a:ln w="25400">
            <a:solidFill>
              <a:schemeClr val="dk1"/>
            </a:solidFill>
            <a:prstDash val="solid"/>
            <a:tailEnd type="arrow" w="med" len="med"/>
          </a:ln>
        </p:spPr>
      </p:cxnSp>
      <p:cxnSp>
        <p:nvCxnSpPr>
          <p:cNvPr id="50" name="直接箭头连接符 49"/>
          <p:cNvCxnSpPr/>
          <p:nvPr/>
        </p:nvCxnSpPr>
        <p:spPr>
          <a:xfrm>
            <a:off x="3448685" y="2181860"/>
            <a:ext cx="1260475" cy="8255"/>
          </a:xfrm>
          <a:prstGeom prst="straightConnector1">
            <a:avLst/>
          </a:prstGeom>
          <a:ln w="25400">
            <a:solidFill>
              <a:schemeClr val="dk1"/>
            </a:solidFill>
            <a:prstDash val="solid"/>
            <a:tailEnd type="arrow" w="med" len="med"/>
          </a:ln>
        </p:spPr>
      </p:cxnSp>
      <p:cxnSp>
        <p:nvCxnSpPr>
          <p:cNvPr id="51" name="直接箭头连接符 50"/>
          <p:cNvCxnSpPr/>
          <p:nvPr/>
        </p:nvCxnSpPr>
        <p:spPr>
          <a:xfrm flipV="1">
            <a:off x="5501005" y="2158365"/>
            <a:ext cx="1675765" cy="31750"/>
          </a:xfrm>
          <a:prstGeom prst="straightConnector1">
            <a:avLst/>
          </a:prstGeom>
          <a:ln w="25400">
            <a:solidFill>
              <a:schemeClr val="dk1"/>
            </a:solidFill>
            <a:prstDash val="solid"/>
            <a:tailEnd type="triangle" w="med" len="med"/>
          </a:ln>
        </p:spPr>
      </p:cxnSp>
      <p:cxnSp>
        <p:nvCxnSpPr>
          <p:cNvPr id="52" name="直接箭头连接符 51"/>
          <p:cNvCxnSpPr/>
          <p:nvPr/>
        </p:nvCxnSpPr>
        <p:spPr>
          <a:xfrm>
            <a:off x="8437245" y="2158365"/>
            <a:ext cx="1151890" cy="0"/>
          </a:xfrm>
          <a:prstGeom prst="straightConnector1">
            <a:avLst/>
          </a:prstGeom>
          <a:ln w="25400">
            <a:solidFill>
              <a:schemeClr val="accent2"/>
            </a:solidFill>
            <a:prstDash val="solid"/>
            <a:tailEnd type="arrow" w="med" len="med"/>
          </a:ln>
        </p:spPr>
      </p:cxnSp>
      <p:sp>
        <p:nvSpPr>
          <p:cNvPr id="53" name="矩形 52"/>
          <p:cNvSpPr/>
          <p:nvPr/>
        </p:nvSpPr>
        <p:spPr>
          <a:xfrm rot="16200000">
            <a:off x="8932750" y="1614600"/>
            <a:ext cx="3112770" cy="1800000"/>
          </a:xfrm>
          <a:prstGeom prst="rect">
            <a:avLst/>
          </a:prstGeom>
          <a:solidFill>
            <a:schemeClr val="accent4">
              <a:alpha val="50000"/>
            </a:schemeClr>
          </a:solidFill>
          <a:ln w="19050">
            <a:solidFill>
              <a:schemeClr val="tx1"/>
            </a:solidFill>
            <a:prstDash val="solid"/>
          </a:ln>
        </p:spPr>
        <p:txBody>
          <a:bodyPr rot="0" vert="horz" wrap="square" lIns="45718" tIns="45718" rIns="45718" bIns="45718" numCol="1" spcCol="38100" anchor="ctr">
            <a:spAutoFit/>
          </a:bodyPr>
          <a:lstStyle>
            <a:lvl1pPr marL="0" lvl="0" algn="l" defTabSz="914400">
              <a:defRPr sz="1800" kern="1200">
                <a:solidFill>
                  <a:schemeClr val="tx1"/>
                </a:solidFill>
                <a:latin typeface="Calibri" panose="020F0502020204030204"/>
                <a:ea typeface="Calibri" panose="020F0502020204030204"/>
              </a:defRPr>
            </a:lvl1pPr>
            <a:lvl2pPr marL="457200" lvl="1" algn="l" defTabSz="914400">
              <a:defRPr sz="1800" kern="1200">
                <a:solidFill>
                  <a:schemeClr val="tx1"/>
                </a:solidFill>
                <a:latin typeface="Calibri" panose="020F0502020204030204"/>
                <a:ea typeface="Calibri" panose="020F0502020204030204"/>
              </a:defRPr>
            </a:lvl2pPr>
            <a:lvl3pPr marL="914400" lvl="2" algn="l" defTabSz="914400">
              <a:defRPr sz="1800" kern="1200">
                <a:solidFill>
                  <a:schemeClr val="tx1"/>
                </a:solidFill>
                <a:latin typeface="Calibri" panose="020F0502020204030204"/>
                <a:ea typeface="Calibri" panose="020F0502020204030204"/>
              </a:defRPr>
            </a:lvl3pPr>
            <a:lvl4pPr marL="1371600" lvl="3" algn="l" defTabSz="914400">
              <a:defRPr sz="1800" kern="1200">
                <a:solidFill>
                  <a:schemeClr val="tx1"/>
                </a:solidFill>
                <a:latin typeface="Calibri" panose="020F0502020204030204"/>
                <a:ea typeface="Calibri" panose="020F0502020204030204"/>
              </a:defRPr>
            </a:lvl4pPr>
            <a:lvl5pPr marL="1828800" lvl="4" algn="l" defTabSz="914400">
              <a:defRPr sz="1800" kern="1200">
                <a:solidFill>
                  <a:schemeClr val="tx1"/>
                </a:solidFill>
                <a:latin typeface="Calibri" panose="020F0502020204030204"/>
                <a:ea typeface="Calibri" panose="020F0502020204030204"/>
              </a:defRPr>
            </a:lvl5pPr>
            <a:lvl6pPr marL="2286000" lvl="5" algn="l" defTabSz="914400">
              <a:defRPr sz="1800" kern="1200">
                <a:solidFill>
                  <a:schemeClr val="tx1"/>
                </a:solidFill>
                <a:latin typeface="Calibri" panose="020F0502020204030204"/>
                <a:ea typeface="Calibri" panose="020F0502020204030204"/>
              </a:defRPr>
            </a:lvl6pPr>
            <a:lvl7pPr marL="2743200" lvl="6" algn="l" defTabSz="914400">
              <a:defRPr sz="1800" kern="1200">
                <a:solidFill>
                  <a:schemeClr val="tx1"/>
                </a:solidFill>
                <a:latin typeface="Calibri" panose="020F0502020204030204"/>
                <a:ea typeface="Calibri" panose="020F0502020204030204"/>
              </a:defRPr>
            </a:lvl7pPr>
            <a:lvl8pPr marL="3200400" lvl="7" algn="l" defTabSz="914400">
              <a:defRPr sz="1800" kern="1200">
                <a:solidFill>
                  <a:schemeClr val="tx1"/>
                </a:solidFill>
                <a:latin typeface="Calibri" panose="020F0502020204030204"/>
                <a:ea typeface="Calibri" panose="020F0502020204030204"/>
              </a:defRPr>
            </a:lvl8pPr>
            <a:lvl9pPr marL="3657600" lvl="8" algn="l" defTabSz="914400">
              <a:defRPr sz="1800" kern="1200">
                <a:solidFill>
                  <a:schemeClr val="tx1"/>
                </a:solidFill>
                <a:latin typeface="Calibri" panose="020F0502020204030204"/>
                <a:ea typeface="Calibri" panose="020F0502020204030204"/>
              </a:defRPr>
            </a:lvl9pPr>
          </a:lstStyle>
          <a:p>
            <a:pPr marL="0" indent="0" algn="l" defTabSz="914400">
              <a:lnSpc>
                <a:spcPct val="100000"/>
              </a:lnSpc>
              <a:spcBef>
                <a:spcPts val="0"/>
              </a:spcBef>
              <a:spcAft>
                <a:spcPts val="0"/>
              </a:spcAft>
              <a:buClrTx/>
              <a:buSzTx/>
              <a:buFontTx/>
              <a:buNone/>
            </a:pPr>
            <a:endParaRPr lang="zh-CN" altLang="en-US" sz="1800" b="0" i="0" u="none" strike="noStrike" spc="0" baseline="0">
              <a:ln>
                <a:noFill/>
              </a:ln>
              <a:solidFill>
                <a:srgbClr val="000000"/>
              </a:solidFill>
              <a:effectLst/>
              <a:latin typeface="微软雅黑" panose="020B0503020204020204" charset="-122"/>
              <a:ea typeface="微软雅黑" panose="020B0503020204020204" charset="-122"/>
            </a:endParaRPr>
          </a:p>
        </p:txBody>
      </p:sp>
      <p:sp>
        <p:nvSpPr>
          <p:cNvPr id="54" name="文本框 53"/>
          <p:cNvSpPr txBox="1"/>
          <p:nvPr/>
        </p:nvSpPr>
        <p:spPr>
          <a:xfrm>
            <a:off x="266700" y="1948815"/>
            <a:ext cx="1287145" cy="1011555"/>
          </a:xfrm>
          <a:prstGeom prst="rect">
            <a:avLst/>
          </a:prstGeom>
          <a:noFill/>
        </p:spPr>
        <p:txBody>
          <a:bodyPr wrap="square" anchor="t"/>
          <a:lstStyle>
            <a:lvl1pPr marL="0" lvl="0" algn="l" defTabSz="914400">
              <a:defRPr sz="1800" kern="1200">
                <a:solidFill>
                  <a:schemeClr val="tx1"/>
                </a:solidFill>
                <a:latin typeface="Calibri" panose="020F0502020204030204"/>
                <a:ea typeface="Calibri" panose="020F0502020204030204"/>
              </a:defRPr>
            </a:lvl1pPr>
            <a:lvl2pPr marL="457200" lvl="1" algn="l" defTabSz="914400">
              <a:defRPr sz="1800" kern="1200">
                <a:solidFill>
                  <a:schemeClr val="tx1"/>
                </a:solidFill>
                <a:latin typeface="Calibri" panose="020F0502020204030204"/>
                <a:ea typeface="Calibri" panose="020F0502020204030204"/>
              </a:defRPr>
            </a:lvl2pPr>
            <a:lvl3pPr marL="914400" lvl="2" algn="l" defTabSz="914400">
              <a:defRPr sz="1800" kern="1200">
                <a:solidFill>
                  <a:schemeClr val="tx1"/>
                </a:solidFill>
                <a:latin typeface="Calibri" panose="020F0502020204030204"/>
                <a:ea typeface="Calibri" panose="020F0502020204030204"/>
              </a:defRPr>
            </a:lvl3pPr>
            <a:lvl4pPr marL="1371600" lvl="3" algn="l" defTabSz="914400">
              <a:defRPr sz="1800" kern="1200">
                <a:solidFill>
                  <a:schemeClr val="tx1"/>
                </a:solidFill>
                <a:latin typeface="Calibri" panose="020F0502020204030204"/>
                <a:ea typeface="Calibri" panose="020F0502020204030204"/>
              </a:defRPr>
            </a:lvl4pPr>
            <a:lvl5pPr marL="1828800" lvl="4" algn="l" defTabSz="914400">
              <a:defRPr sz="1800" kern="1200">
                <a:solidFill>
                  <a:schemeClr val="tx1"/>
                </a:solidFill>
                <a:latin typeface="Calibri" panose="020F0502020204030204"/>
                <a:ea typeface="Calibri" panose="020F0502020204030204"/>
              </a:defRPr>
            </a:lvl5pPr>
            <a:lvl6pPr marL="2286000" lvl="5" algn="l" defTabSz="914400">
              <a:defRPr sz="1800" kern="1200">
                <a:solidFill>
                  <a:schemeClr val="tx1"/>
                </a:solidFill>
                <a:latin typeface="Calibri" panose="020F0502020204030204"/>
                <a:ea typeface="Calibri" panose="020F0502020204030204"/>
              </a:defRPr>
            </a:lvl6pPr>
            <a:lvl7pPr marL="2743200" lvl="6" algn="l" defTabSz="914400">
              <a:defRPr sz="1800" kern="1200">
                <a:solidFill>
                  <a:schemeClr val="tx1"/>
                </a:solidFill>
                <a:latin typeface="Calibri" panose="020F0502020204030204"/>
                <a:ea typeface="Calibri" panose="020F0502020204030204"/>
              </a:defRPr>
            </a:lvl7pPr>
            <a:lvl8pPr marL="3200400" lvl="7" algn="l" defTabSz="914400">
              <a:defRPr sz="1800" kern="1200">
                <a:solidFill>
                  <a:schemeClr val="tx1"/>
                </a:solidFill>
                <a:latin typeface="Calibri" panose="020F0502020204030204"/>
                <a:ea typeface="Calibri" panose="020F0502020204030204"/>
              </a:defRPr>
            </a:lvl8pPr>
            <a:lvl9pPr marL="3657600" lvl="8" algn="l" defTabSz="914400">
              <a:defRPr sz="1800" kern="1200">
                <a:solidFill>
                  <a:schemeClr val="tx1"/>
                </a:solidFill>
                <a:latin typeface="Calibri" panose="020F0502020204030204"/>
                <a:ea typeface="Calibri" panose="020F0502020204030204"/>
              </a:defRPr>
            </a:lvl9pPr>
          </a:lstStyle>
          <a:p>
            <a:pPr indent="0" algn="ctr">
              <a:lnSpc>
                <a:spcPct val="150000"/>
              </a:lnSpc>
              <a:buFont typeface="Wingdings" panose="05000000000000000000" charset="0"/>
              <a:buNone/>
            </a:pPr>
            <a:r>
              <a:rPr lang="zh-CN" altLang="zh-CN" sz="1400" b="1">
                <a:latin typeface="微软雅黑" panose="020B0503020204020204" charset="-122"/>
                <a:ea typeface="微软雅黑" panose="020B0503020204020204" charset="-122"/>
              </a:rPr>
              <a:t>海量数据</a:t>
            </a:r>
            <a:endParaRPr lang="zh-CN" altLang="zh-CN" sz="1400" b="1">
              <a:latin typeface="微软雅黑" panose="020B0503020204020204" charset="-122"/>
              <a:ea typeface="微软雅黑" panose="020B0503020204020204" charset="-122"/>
            </a:endParaRPr>
          </a:p>
          <a:p>
            <a:pPr marL="171450" indent="-171450" algn="ctr">
              <a:lnSpc>
                <a:spcPct val="150000"/>
              </a:lnSpc>
              <a:buFont typeface="Arial" panose="020B0604020202090204" pitchFamily="34" charset="0"/>
              <a:buChar char="•"/>
            </a:pPr>
            <a:r>
              <a:rPr lang="zh-CN" altLang="zh-CN" sz="1200">
                <a:latin typeface="微软雅黑" panose="020B0503020204020204" charset="-122"/>
                <a:ea typeface="微软雅黑" panose="020B0503020204020204" charset="-122"/>
              </a:rPr>
              <a:t>原始日志</a:t>
            </a:r>
            <a:endParaRPr lang="zh-CN" altLang="zh-CN" sz="1200">
              <a:latin typeface="微软雅黑" panose="020B0503020204020204" charset="-122"/>
              <a:ea typeface="微软雅黑" panose="020B0503020204020204" charset="-122"/>
            </a:endParaRPr>
          </a:p>
          <a:p>
            <a:pPr marL="171450" indent="-171450" algn="ctr">
              <a:lnSpc>
                <a:spcPct val="150000"/>
              </a:lnSpc>
              <a:buFont typeface="Arial" panose="020B0604020202090204" pitchFamily="34" charset="0"/>
              <a:buChar char="•"/>
            </a:pPr>
            <a:r>
              <a:rPr lang="zh-CN" altLang="zh-CN" sz="1200">
                <a:latin typeface="微软雅黑" panose="020B0503020204020204" charset="-122"/>
                <a:ea typeface="微软雅黑" panose="020B0503020204020204" charset="-122"/>
              </a:rPr>
              <a:t>安全告警</a:t>
            </a:r>
            <a:endParaRPr lang="zh-CN" altLang="zh-CN" sz="1200">
              <a:latin typeface="微软雅黑" panose="020B0503020204020204" charset="-122"/>
              <a:ea typeface="微软雅黑" panose="020B0503020204020204" charset="-122"/>
            </a:endParaRPr>
          </a:p>
        </p:txBody>
      </p:sp>
      <p:cxnSp>
        <p:nvCxnSpPr>
          <p:cNvPr id="55" name="肘形连接符 54"/>
          <p:cNvCxnSpPr/>
          <p:nvPr/>
        </p:nvCxnSpPr>
        <p:spPr>
          <a:xfrm rot="16200000">
            <a:off x="3545523" y="447993"/>
            <a:ext cx="509270" cy="2069465"/>
          </a:xfrm>
          <a:prstGeom prst="bentConnector2">
            <a:avLst/>
          </a:prstGeom>
          <a:ln w="25400">
            <a:solidFill>
              <a:schemeClr val="dk1"/>
            </a:solidFill>
            <a:prstDash val="solid"/>
            <a:tailEnd type="arrow" w="med" len="med"/>
          </a:ln>
        </p:spPr>
      </p:cxnSp>
      <p:cxnSp>
        <p:nvCxnSpPr>
          <p:cNvPr id="56" name="肘形连接符 55"/>
          <p:cNvCxnSpPr/>
          <p:nvPr/>
        </p:nvCxnSpPr>
        <p:spPr>
          <a:xfrm rot="5400000" flipV="1">
            <a:off x="3222625" y="2188845"/>
            <a:ext cx="921385" cy="1835785"/>
          </a:xfrm>
          <a:prstGeom prst="bentConnector2">
            <a:avLst/>
          </a:prstGeom>
          <a:ln w="25400">
            <a:solidFill>
              <a:schemeClr val="dk1"/>
            </a:solidFill>
            <a:prstDash val="solid"/>
            <a:tailEnd type="arrow" w="med" len="med"/>
          </a:ln>
        </p:spPr>
      </p:cxnSp>
      <p:cxnSp>
        <p:nvCxnSpPr>
          <p:cNvPr id="57" name="直接箭头连接符 56"/>
          <p:cNvCxnSpPr/>
          <p:nvPr/>
        </p:nvCxnSpPr>
        <p:spPr>
          <a:xfrm>
            <a:off x="5374640" y="1228090"/>
            <a:ext cx="1986915" cy="485140"/>
          </a:xfrm>
          <a:prstGeom prst="straightConnector1">
            <a:avLst/>
          </a:prstGeom>
          <a:ln w="25400">
            <a:solidFill>
              <a:schemeClr val="dk1"/>
            </a:solidFill>
            <a:prstDash val="solid"/>
            <a:tailEnd type="triangle" w="med" len="med"/>
          </a:ln>
        </p:spPr>
      </p:cxnSp>
      <p:cxnSp>
        <p:nvCxnSpPr>
          <p:cNvPr id="58" name="直接箭头连接符 57"/>
          <p:cNvCxnSpPr/>
          <p:nvPr/>
        </p:nvCxnSpPr>
        <p:spPr>
          <a:xfrm flipV="1">
            <a:off x="5608955" y="2603500"/>
            <a:ext cx="1752600" cy="963930"/>
          </a:xfrm>
          <a:prstGeom prst="straightConnector1">
            <a:avLst/>
          </a:prstGeom>
          <a:ln w="25400">
            <a:solidFill>
              <a:schemeClr val="dk1"/>
            </a:solidFill>
            <a:prstDash val="solid"/>
            <a:tailEnd type="triangle" w="med" len="med"/>
          </a:ln>
        </p:spPr>
      </p:cxnSp>
      <p:cxnSp>
        <p:nvCxnSpPr>
          <p:cNvPr id="59" name="直接箭头连接符 58"/>
          <p:cNvCxnSpPr/>
          <p:nvPr/>
        </p:nvCxnSpPr>
        <p:spPr>
          <a:xfrm>
            <a:off x="5374640" y="1228090"/>
            <a:ext cx="4214495" cy="0"/>
          </a:xfrm>
          <a:prstGeom prst="straightConnector1">
            <a:avLst/>
          </a:prstGeom>
          <a:ln w="25400">
            <a:solidFill>
              <a:schemeClr val="accent2"/>
            </a:solidFill>
            <a:prstDash val="solid"/>
            <a:tailEnd type="arrow" w="med" len="med"/>
          </a:ln>
        </p:spPr>
      </p:cxnSp>
      <p:cxnSp>
        <p:nvCxnSpPr>
          <p:cNvPr id="60" name="直接箭头连接符 59"/>
          <p:cNvCxnSpPr/>
          <p:nvPr/>
        </p:nvCxnSpPr>
        <p:spPr>
          <a:xfrm>
            <a:off x="5608955" y="3567430"/>
            <a:ext cx="3980180" cy="13335"/>
          </a:xfrm>
          <a:prstGeom prst="straightConnector1">
            <a:avLst/>
          </a:prstGeom>
          <a:ln w="25400">
            <a:solidFill>
              <a:schemeClr val="accent2"/>
            </a:solidFill>
            <a:prstDash val="solid"/>
            <a:tailEnd type="arrow" w="med" len="med"/>
          </a:ln>
        </p:spPr>
      </p:cxnSp>
      <p:cxnSp>
        <p:nvCxnSpPr>
          <p:cNvPr id="61" name="肘形连接符 60"/>
          <p:cNvCxnSpPr/>
          <p:nvPr/>
        </p:nvCxnSpPr>
        <p:spPr>
          <a:xfrm rot="5400000" flipV="1">
            <a:off x="7209790" y="480695"/>
            <a:ext cx="274955" cy="4484370"/>
          </a:xfrm>
          <a:prstGeom prst="bentConnector2">
            <a:avLst/>
          </a:prstGeom>
          <a:ln w="25400">
            <a:solidFill>
              <a:schemeClr val="accent2"/>
            </a:solidFill>
            <a:prstDash val="solid"/>
            <a:tailEnd type="arrow" w="med" len="med"/>
          </a:ln>
        </p:spPr>
      </p:cxnSp>
      <p:sp>
        <p:nvSpPr>
          <p:cNvPr id="62" name="文本框 61"/>
          <p:cNvSpPr txBox="1"/>
          <p:nvPr/>
        </p:nvSpPr>
        <p:spPr>
          <a:xfrm>
            <a:off x="9650730" y="1176973"/>
            <a:ext cx="1689100" cy="2675255"/>
          </a:xfrm>
          <a:prstGeom prst="rect">
            <a:avLst/>
          </a:prstGeom>
          <a:noFill/>
          <a:ln>
            <a:noFill/>
          </a:ln>
        </p:spPr>
        <p:txBody>
          <a:bodyPr rot="0" vert="horz" wrap="square" lIns="45718" tIns="45718" rIns="45718" bIns="45718" numCol="1" spcCol="38100" anchor="t">
            <a:spAutoFit/>
          </a:bodyPr>
          <a:lstStyle>
            <a:lvl1pPr marL="0" lvl="0" algn="l" defTabSz="914400">
              <a:defRPr sz="1800" kern="1200">
                <a:solidFill>
                  <a:schemeClr val="tx1"/>
                </a:solidFill>
                <a:latin typeface="Calibri" panose="020F0502020204030204"/>
                <a:ea typeface="Calibri" panose="020F0502020204030204"/>
              </a:defRPr>
            </a:lvl1pPr>
            <a:lvl2pPr marL="457200" lvl="1" algn="l" defTabSz="914400">
              <a:defRPr sz="1800" kern="1200">
                <a:solidFill>
                  <a:schemeClr val="tx1"/>
                </a:solidFill>
                <a:latin typeface="Calibri" panose="020F0502020204030204"/>
                <a:ea typeface="Calibri" panose="020F0502020204030204"/>
              </a:defRPr>
            </a:lvl2pPr>
            <a:lvl3pPr marL="914400" lvl="2" algn="l" defTabSz="914400">
              <a:defRPr sz="1800" kern="1200">
                <a:solidFill>
                  <a:schemeClr val="tx1"/>
                </a:solidFill>
                <a:latin typeface="Calibri" panose="020F0502020204030204"/>
                <a:ea typeface="Calibri" panose="020F0502020204030204"/>
              </a:defRPr>
            </a:lvl3pPr>
            <a:lvl4pPr marL="1371600" lvl="3" algn="l" defTabSz="914400">
              <a:defRPr sz="1800" kern="1200">
                <a:solidFill>
                  <a:schemeClr val="tx1"/>
                </a:solidFill>
                <a:latin typeface="Calibri" panose="020F0502020204030204"/>
                <a:ea typeface="Calibri" panose="020F0502020204030204"/>
              </a:defRPr>
            </a:lvl4pPr>
            <a:lvl5pPr marL="1828800" lvl="4" algn="l" defTabSz="914400">
              <a:defRPr sz="1800" kern="1200">
                <a:solidFill>
                  <a:schemeClr val="tx1"/>
                </a:solidFill>
                <a:latin typeface="Calibri" panose="020F0502020204030204"/>
                <a:ea typeface="Calibri" panose="020F0502020204030204"/>
              </a:defRPr>
            </a:lvl5pPr>
            <a:lvl6pPr marL="2286000" lvl="5" algn="l" defTabSz="914400">
              <a:defRPr sz="1800" kern="1200">
                <a:solidFill>
                  <a:schemeClr val="tx1"/>
                </a:solidFill>
                <a:latin typeface="Calibri" panose="020F0502020204030204"/>
                <a:ea typeface="Calibri" panose="020F0502020204030204"/>
              </a:defRPr>
            </a:lvl6pPr>
            <a:lvl7pPr marL="2743200" lvl="6" algn="l" defTabSz="914400">
              <a:defRPr sz="1800" kern="1200">
                <a:solidFill>
                  <a:schemeClr val="tx1"/>
                </a:solidFill>
                <a:latin typeface="Calibri" panose="020F0502020204030204"/>
                <a:ea typeface="Calibri" panose="020F0502020204030204"/>
              </a:defRPr>
            </a:lvl7pPr>
            <a:lvl8pPr marL="3200400" lvl="7" algn="l" defTabSz="914400">
              <a:defRPr sz="1800" kern="1200">
                <a:solidFill>
                  <a:schemeClr val="tx1"/>
                </a:solidFill>
                <a:latin typeface="Calibri" panose="020F0502020204030204"/>
                <a:ea typeface="Calibri" panose="020F0502020204030204"/>
              </a:defRPr>
            </a:lvl8pPr>
            <a:lvl9pPr marL="3657600" lvl="8" algn="l" defTabSz="914400">
              <a:defRPr sz="1800" kern="1200">
                <a:solidFill>
                  <a:schemeClr val="tx1"/>
                </a:solidFill>
                <a:latin typeface="Calibri" panose="020F0502020204030204"/>
                <a:ea typeface="Calibri" panose="020F0502020204030204"/>
              </a:defRPr>
            </a:lvl9pPr>
          </a:lstStyle>
          <a:p>
            <a:pPr marL="0" indent="0" algn="ctr" defTabSz="914400">
              <a:lnSpc>
                <a:spcPct val="150000"/>
              </a:lnSpc>
              <a:spcBef>
                <a:spcPts val="0"/>
              </a:spcBef>
              <a:spcAft>
                <a:spcPts val="0"/>
              </a:spcAft>
              <a:buClrTx/>
              <a:buSzTx/>
              <a:buFontTx/>
              <a:buNone/>
            </a:pPr>
            <a:r>
              <a:rPr lang="en-US" altLang="zh-CN" sz="1600" b="1" u="sng">
                <a:ln>
                  <a:noFill/>
                </a:ln>
                <a:solidFill>
                  <a:srgbClr val="000000"/>
                </a:solidFill>
                <a:effectLst/>
                <a:latin typeface="微软雅黑" panose="020B0503020204020204" charset="-122"/>
                <a:ea typeface="微软雅黑" panose="020B0503020204020204" charset="-122"/>
              </a:rPr>
              <a:t>RAG</a:t>
            </a:r>
            <a:r>
              <a:rPr lang="zh-CN" altLang="en-US" sz="1600" b="1" u="sng">
                <a:ln>
                  <a:noFill/>
                </a:ln>
                <a:solidFill>
                  <a:srgbClr val="000000"/>
                </a:solidFill>
                <a:effectLst/>
                <a:latin typeface="微软雅黑" panose="020B0503020204020204" charset="-122"/>
                <a:ea typeface="微软雅黑" panose="020B0503020204020204" charset="-122"/>
              </a:rPr>
              <a:t>缓存</a:t>
            </a:r>
            <a:endParaRPr lang="zh-CN" altLang="en-US" sz="1600" b="1" u="sng">
              <a:ln>
                <a:noFill/>
              </a:ln>
              <a:solidFill>
                <a:srgbClr val="000000"/>
              </a:solidFill>
              <a:effectLst/>
              <a:latin typeface="微软雅黑" panose="020B0503020204020204" charset="-122"/>
              <a:ea typeface="微软雅黑" panose="020B0503020204020204" charset="-122"/>
            </a:endParaRPr>
          </a:p>
          <a:p>
            <a:pPr marL="0" indent="0" algn="just" defTabSz="914400">
              <a:lnSpc>
                <a:spcPct val="150000"/>
              </a:lnSpc>
              <a:spcBef>
                <a:spcPts val="0"/>
              </a:spcBef>
              <a:spcAft>
                <a:spcPts val="0"/>
              </a:spcAft>
              <a:buClrTx/>
              <a:buSzTx/>
              <a:buFontTx/>
              <a:buNone/>
            </a:pPr>
            <a:r>
              <a:rPr lang="en-US" altLang="zh-CN" sz="1600">
                <a:ln>
                  <a:noFill/>
                </a:ln>
                <a:solidFill>
                  <a:srgbClr val="000000"/>
                </a:solidFill>
                <a:effectLst/>
                <a:latin typeface="微软雅黑" panose="020B0503020204020204" charset="-122"/>
                <a:ea typeface="微软雅黑" panose="020B0503020204020204" charset="-122"/>
              </a:rPr>
              <a:t>Embedding</a:t>
            </a:r>
            <a:r>
              <a:rPr lang="zh-CN" altLang="en-US" sz="1600">
                <a:ln>
                  <a:noFill/>
                </a:ln>
                <a:solidFill>
                  <a:srgbClr val="000000"/>
                </a:solidFill>
                <a:effectLst/>
                <a:latin typeface="微软雅黑" panose="020B0503020204020204" charset="-122"/>
                <a:ea typeface="微软雅黑" panose="020B0503020204020204" charset="-122"/>
              </a:rPr>
              <a:t>结果后存入向量数据库，相似数据快速处理，节省</a:t>
            </a:r>
            <a:r>
              <a:rPr lang="en-US" altLang="zh-CN" sz="1600">
                <a:ln>
                  <a:noFill/>
                </a:ln>
                <a:solidFill>
                  <a:srgbClr val="000000"/>
                </a:solidFill>
                <a:effectLst/>
                <a:latin typeface="微软雅黑" panose="020B0503020204020204" charset="-122"/>
                <a:ea typeface="微软雅黑" panose="020B0503020204020204" charset="-122"/>
              </a:rPr>
              <a:t>GPU</a:t>
            </a:r>
            <a:r>
              <a:rPr lang="zh-CN" altLang="en-US" sz="1600">
                <a:ln>
                  <a:noFill/>
                </a:ln>
                <a:solidFill>
                  <a:srgbClr val="000000"/>
                </a:solidFill>
                <a:effectLst/>
                <a:latin typeface="微软雅黑" panose="020B0503020204020204" charset="-122"/>
                <a:ea typeface="微软雅黑" panose="020B0503020204020204" charset="-122"/>
              </a:rPr>
              <a:t>资源，提升性能</a:t>
            </a:r>
            <a:endParaRPr lang="zh-CN" altLang="en-US" sz="1600" b="0" i="0" u="none" strike="noStrike" spc="0" baseline="0">
              <a:ln>
                <a:noFill/>
              </a:ln>
              <a:solidFill>
                <a:srgbClr val="000000"/>
              </a:solidFill>
              <a:effectLst/>
              <a:latin typeface="微软雅黑" panose="020B0503020204020204" charset="-122"/>
              <a:ea typeface="微软雅黑" panose="020B0503020204020204" charset="-122"/>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0380" y="212725"/>
            <a:ext cx="855408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五</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：不仅</a:t>
            </a:r>
            <a:r>
              <a:rPr lang="zh-CN" altLang="en-US" sz="2600" b="1" dirty="0">
                <a:solidFill>
                  <a:srgbClr val="184199"/>
                </a:solidFill>
                <a:latin typeface="微软雅黑" panose="020B0503020204020204" charset="-122"/>
                <a:ea typeface="微软雅黑" panose="020B0503020204020204" charset="-122"/>
                <a:sym typeface="+mn-ea"/>
              </a:rPr>
              <a:t>是模型</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更是</a:t>
            </a:r>
            <a:r>
              <a:rPr lang="zh-CN" altLang="en-US" sz="2600" b="1" dirty="0">
                <a:solidFill>
                  <a:srgbClr val="184199"/>
                </a:solidFill>
                <a:latin typeface="微软雅黑" panose="020B0503020204020204" charset="-122"/>
                <a:ea typeface="微软雅黑" panose="020B0503020204020204" charset="-122"/>
                <a:sym typeface="+mn-ea"/>
              </a:rPr>
              <a:t>基于思维链的智能体</a:t>
            </a:r>
            <a:endParaRPr lang="zh-CN" altLang="en-US" sz="2600" b="1" dirty="0">
              <a:solidFill>
                <a:srgbClr val="184199"/>
              </a:solidFill>
              <a:latin typeface="微软雅黑" panose="020B0503020204020204" charset="-122"/>
              <a:ea typeface="微软雅黑" panose="020B0503020204020204" charset="-122"/>
              <a:sym typeface="+mn-ea"/>
            </a:endParaRPr>
          </a:p>
        </p:txBody>
      </p:sp>
      <p:pic>
        <p:nvPicPr>
          <p:cNvPr id="4" name="图片 3" descr="Web检测"/>
          <p:cNvPicPr>
            <a:picLocks noChangeAspect="1"/>
          </p:cNvPicPr>
          <p:nvPr/>
        </p:nvPicPr>
        <p:blipFill>
          <a:blip r:embed="rId1"/>
          <a:stretch>
            <a:fillRect/>
          </a:stretch>
        </p:blipFill>
        <p:spPr>
          <a:xfrm>
            <a:off x="810895" y="685165"/>
            <a:ext cx="9970135" cy="5952490"/>
          </a:xfrm>
          <a:prstGeom prst="rect">
            <a:avLst/>
          </a:prstGeom>
        </p:spPr>
      </p:pic>
      <p:sp>
        <p:nvSpPr>
          <p:cNvPr id="24" name="矩形 23"/>
          <p:cNvSpPr/>
          <p:nvPr/>
        </p:nvSpPr>
        <p:spPr>
          <a:xfrm>
            <a:off x="6050280" y="1639570"/>
            <a:ext cx="2520000" cy="5076000"/>
          </a:xfrm>
          <a:prstGeom prst="rect">
            <a:avLst/>
          </a:prstGeom>
          <a:noFill/>
          <a:ln w="9525">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圆角矩形标注 24"/>
          <p:cNvSpPr/>
          <p:nvPr/>
        </p:nvSpPr>
        <p:spPr>
          <a:xfrm>
            <a:off x="9014460" y="4175125"/>
            <a:ext cx="2677795" cy="1571625"/>
          </a:xfrm>
          <a:prstGeom prst="wedgeRoundRectCallout">
            <a:avLst>
              <a:gd name="adj1" fmla="val -63303"/>
              <a:gd name="adj2" fmla="val -55131"/>
              <a:gd name="adj3" fmla="val 16667"/>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000" b="1">
                <a:solidFill>
                  <a:schemeClr val="tx1">
                    <a:lumMod val="85000"/>
                    <a:lumOff val="15000"/>
                  </a:schemeClr>
                </a:solidFill>
                <a:latin typeface="微软雅黑" panose="020B0503020204020204" charset="-122"/>
                <a:ea typeface="微软雅黑" panose="020B0503020204020204" charset="-122"/>
              </a:rPr>
              <a:t>通过融合安全专家经验的思维链，对模型的报文研判过程进行指导，</a:t>
            </a:r>
            <a:r>
              <a:rPr lang="zh-CN" altLang="en-US" sz="1000">
                <a:solidFill>
                  <a:schemeClr val="tx1">
                    <a:lumMod val="85000"/>
                    <a:lumOff val="15000"/>
                  </a:schemeClr>
                </a:solidFill>
                <a:latin typeface="微软雅黑" panose="020B0503020204020204" charset="-122"/>
                <a:ea typeface="微软雅黑" panose="020B0503020204020204" charset="-122"/>
              </a:rPr>
              <a:t>将复杂过程拆分为多个子任务，</a:t>
            </a:r>
            <a:r>
              <a:rPr lang="zh-CN" altLang="en-US" sz="1000">
                <a:solidFill>
                  <a:schemeClr val="tx1">
                    <a:lumMod val="85000"/>
                    <a:lumOff val="15000"/>
                  </a:schemeClr>
                </a:solidFill>
                <a:latin typeface="微软雅黑" panose="020B0503020204020204" charset="-122"/>
                <a:ea typeface="微软雅黑" panose="020B0503020204020204" charset="-122"/>
              </a:rPr>
              <a:t>如：</a:t>
            </a:r>
            <a:endParaRPr lang="zh-CN" altLang="en-US" sz="1000">
              <a:solidFill>
                <a:schemeClr val="tx1">
                  <a:lumMod val="85000"/>
                  <a:lumOff val="15000"/>
                </a:schemeClr>
              </a:solidFill>
              <a:latin typeface="微软雅黑" panose="020B0503020204020204" charset="-122"/>
              <a:ea typeface="微软雅黑" panose="020B0503020204020204" charset="-122"/>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Step1</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：明确是否攻击，非攻击不再</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研判</a:t>
            </a:r>
            <a:endParaRPr lang="zh-CN" altLang="en-US" sz="1000">
              <a:solidFill>
                <a:schemeClr val="tx1">
                  <a:lumMod val="85000"/>
                  <a:lumOff val="15000"/>
                </a:schemeClr>
              </a:solidFill>
              <a:latin typeface="微软雅黑" panose="020B0503020204020204" charset="-122"/>
              <a:ea typeface="微软雅黑" panose="020B0503020204020204" charset="-122"/>
              <a:sym typeface="+mn-ea"/>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Step2</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：输出报文威胁类型</a:t>
            </a:r>
            <a:endParaRPr lang="zh-CN" altLang="en-US" sz="1000">
              <a:solidFill>
                <a:schemeClr val="tx1">
                  <a:lumMod val="85000"/>
                  <a:lumOff val="15000"/>
                </a:schemeClr>
              </a:solidFill>
              <a:latin typeface="微软雅黑" panose="020B0503020204020204" charset="-122"/>
              <a:ea typeface="微软雅黑" panose="020B0503020204020204" charset="-122"/>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Step3</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：输出攻击</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威胁目的</a:t>
            </a:r>
            <a:endParaRPr lang="zh-CN" altLang="en-US" sz="1000">
              <a:solidFill>
                <a:schemeClr val="tx1">
                  <a:lumMod val="85000"/>
                  <a:lumOff val="15000"/>
                </a:schemeClr>
              </a:solidFill>
              <a:latin typeface="微软雅黑" panose="020B0503020204020204" charset="-122"/>
              <a:ea typeface="微软雅黑" panose="020B0503020204020204" charset="-122"/>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Step4</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：输出攻击载荷分析</a:t>
            </a:r>
            <a:endParaRPr lang="zh-CN" altLang="en-US" sz="1000">
              <a:solidFill>
                <a:schemeClr val="tx1">
                  <a:lumMod val="85000"/>
                  <a:lumOff val="15000"/>
                </a:schemeClr>
              </a:solidFill>
              <a:latin typeface="微软雅黑" panose="020B0503020204020204" charset="-122"/>
              <a:ea typeface="微软雅黑" panose="020B0503020204020204" charset="-122"/>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Step5</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：输出攻击手法</a:t>
            </a:r>
            <a:r>
              <a:rPr lang="zh-CN" altLang="en-US" sz="1000">
                <a:solidFill>
                  <a:schemeClr val="tx1">
                    <a:lumMod val="85000"/>
                    <a:lumOff val="15000"/>
                  </a:schemeClr>
                </a:solidFill>
                <a:latin typeface="微软雅黑" panose="020B0503020204020204" charset="-122"/>
                <a:ea typeface="微软雅黑" panose="020B0503020204020204" charset="-122"/>
                <a:sym typeface="+mn-ea"/>
              </a:rPr>
              <a:t>分析</a:t>
            </a:r>
            <a:endParaRPr lang="zh-CN" altLang="en-US" sz="1000">
              <a:solidFill>
                <a:schemeClr val="tx1">
                  <a:lumMod val="85000"/>
                  <a:lumOff val="15000"/>
                </a:schemeClr>
              </a:solidFill>
              <a:latin typeface="微软雅黑" panose="020B0503020204020204" charset="-122"/>
              <a:ea typeface="微软雅黑" panose="020B0503020204020204" charset="-122"/>
              <a:sym typeface="+mn-ea"/>
            </a:endParaRPr>
          </a:p>
          <a:p>
            <a:pPr algn="l"/>
            <a:r>
              <a:rPr lang="en-US" altLang="zh-CN" sz="100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100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8" name="圆角矩形标注 27"/>
          <p:cNvSpPr/>
          <p:nvPr/>
        </p:nvSpPr>
        <p:spPr>
          <a:xfrm>
            <a:off x="3938905" y="4936490"/>
            <a:ext cx="1584325" cy="718185"/>
          </a:xfrm>
          <a:prstGeom prst="wedgeRoundRectCallout">
            <a:avLst>
              <a:gd name="adj1" fmla="val -88036"/>
              <a:gd name="adj2" fmla="val 73519"/>
              <a:gd name="adj3" fmla="val 16667"/>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000" b="1">
                <a:solidFill>
                  <a:schemeClr val="tx1">
                    <a:lumMod val="85000"/>
                    <a:lumOff val="15000"/>
                  </a:schemeClr>
                </a:solidFill>
                <a:latin typeface="微软雅黑" panose="020B0503020204020204" charset="-122"/>
                <a:ea typeface="微软雅黑" panose="020B0503020204020204" charset="-122"/>
              </a:rPr>
              <a:t>真实用户场景的外部知识引入</a:t>
            </a:r>
            <a:r>
              <a:rPr lang="zh-CN" altLang="en-US" sz="1000">
                <a:solidFill>
                  <a:schemeClr val="tx1">
                    <a:lumMod val="85000"/>
                    <a:lumOff val="15000"/>
                  </a:schemeClr>
                </a:solidFill>
                <a:latin typeface="微软雅黑" panose="020B0503020204020204" charset="-122"/>
                <a:ea typeface="微软雅黑" panose="020B0503020204020204" charset="-122"/>
              </a:rPr>
              <a:t>对模型推理效果有积极</a:t>
            </a:r>
            <a:r>
              <a:rPr lang="zh-CN" altLang="en-US" sz="1000">
                <a:solidFill>
                  <a:schemeClr val="tx1">
                    <a:lumMod val="85000"/>
                    <a:lumOff val="15000"/>
                  </a:schemeClr>
                </a:solidFill>
                <a:latin typeface="微软雅黑" panose="020B0503020204020204" charset="-122"/>
                <a:ea typeface="微软雅黑" panose="020B0503020204020204" charset="-122"/>
              </a:rPr>
              <a:t>作用</a:t>
            </a:r>
            <a:endParaRPr lang="zh-CN" altLang="en-US" sz="1000">
              <a:solidFill>
                <a:schemeClr val="tx1">
                  <a:lumMod val="85000"/>
                  <a:lumOff val="15000"/>
                </a:schemeClr>
              </a:solidFill>
              <a:latin typeface="微软雅黑" panose="020B0503020204020204" charset="-122"/>
              <a:ea typeface="微软雅黑" panose="020B0503020204020204" charset="-122"/>
            </a:endParaRPr>
          </a:p>
        </p:txBody>
      </p:sp>
      <p:sp>
        <p:nvSpPr>
          <p:cNvPr id="30" name="圆角矩形标注 29"/>
          <p:cNvSpPr/>
          <p:nvPr/>
        </p:nvSpPr>
        <p:spPr>
          <a:xfrm>
            <a:off x="4000500" y="2393315"/>
            <a:ext cx="1574165" cy="984250"/>
          </a:xfrm>
          <a:prstGeom prst="wedgeRoundRectCallout">
            <a:avLst>
              <a:gd name="adj1" fmla="val -42254"/>
              <a:gd name="adj2" fmla="val 86258"/>
              <a:gd name="adj3" fmla="val 16667"/>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000" b="1">
                <a:solidFill>
                  <a:schemeClr val="tx1">
                    <a:lumMod val="85000"/>
                    <a:lumOff val="15000"/>
                  </a:schemeClr>
                </a:solidFill>
                <a:latin typeface="微软雅黑" panose="020B0503020204020204" charset="-122"/>
                <a:ea typeface="微软雅黑" panose="020B0503020204020204" charset="-122"/>
              </a:rPr>
              <a:t>提示工程作用于每个处理环节之中，</a:t>
            </a:r>
            <a:r>
              <a:rPr lang="zh-CN" altLang="en-US" sz="1000">
                <a:solidFill>
                  <a:schemeClr val="tx1">
                    <a:lumMod val="85000"/>
                    <a:lumOff val="15000"/>
                  </a:schemeClr>
                </a:solidFill>
                <a:latin typeface="微软雅黑" panose="020B0503020204020204" charset="-122"/>
                <a:ea typeface="微软雅黑" panose="020B0503020204020204" charset="-122"/>
              </a:rPr>
              <a:t>迭代完善和丰富提示信息，保障大模型输出结果</a:t>
            </a:r>
            <a:r>
              <a:rPr lang="zh-CN" altLang="en-US" sz="1000">
                <a:solidFill>
                  <a:schemeClr val="tx1">
                    <a:lumMod val="85000"/>
                    <a:lumOff val="15000"/>
                  </a:schemeClr>
                </a:solidFill>
                <a:latin typeface="微软雅黑" panose="020B0503020204020204" charset="-122"/>
                <a:ea typeface="微软雅黑" panose="020B0503020204020204" charset="-122"/>
              </a:rPr>
              <a:t>匹配任务目标效果</a:t>
            </a:r>
            <a:endParaRPr lang="zh-CN" altLang="en-US" sz="1000">
              <a:solidFill>
                <a:schemeClr val="tx1">
                  <a:lumMod val="85000"/>
                  <a:lumOff val="15000"/>
                </a:schemeClr>
              </a:solidFill>
              <a:latin typeface="微软雅黑" panose="020B0503020204020204" charset="-122"/>
              <a:ea typeface="微软雅黑" panose="020B0503020204020204" charset="-122"/>
            </a:endParaRPr>
          </a:p>
        </p:txBody>
      </p:sp>
      <p:sp>
        <p:nvSpPr>
          <p:cNvPr id="33" name="圆角矩形标注 32"/>
          <p:cNvSpPr/>
          <p:nvPr/>
        </p:nvSpPr>
        <p:spPr>
          <a:xfrm>
            <a:off x="9014460" y="2483485"/>
            <a:ext cx="1800225" cy="854075"/>
          </a:xfrm>
          <a:prstGeom prst="wedgeRoundRectCallout">
            <a:avLst>
              <a:gd name="adj1" fmla="val -73033"/>
              <a:gd name="adj2" fmla="val -4200"/>
              <a:gd name="adj3" fmla="val 16667"/>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000">
                <a:solidFill>
                  <a:schemeClr val="tx1">
                    <a:lumMod val="85000"/>
                    <a:lumOff val="15000"/>
                  </a:schemeClr>
                </a:solidFill>
                <a:latin typeface="微软雅黑" panose="020B0503020204020204" charset="-122"/>
                <a:ea typeface="微软雅黑" panose="020B0503020204020204" charset="-122"/>
              </a:rPr>
              <a:t>利用诸如蒙特卡洛搜索策略等算法</a:t>
            </a:r>
            <a:r>
              <a:rPr lang="zh-CN" altLang="en-US" sz="1000" b="1">
                <a:solidFill>
                  <a:schemeClr val="tx1">
                    <a:lumMod val="85000"/>
                    <a:lumOff val="15000"/>
                  </a:schemeClr>
                </a:solidFill>
                <a:latin typeface="微软雅黑" panose="020B0503020204020204" charset="-122"/>
                <a:ea typeface="微软雅黑" panose="020B0503020204020204" charset="-122"/>
              </a:rPr>
              <a:t>评估每个可选行动的价值</a:t>
            </a:r>
            <a:r>
              <a:rPr lang="zh-CN" altLang="en-US" sz="1000">
                <a:solidFill>
                  <a:schemeClr val="tx1">
                    <a:lumMod val="85000"/>
                    <a:lumOff val="15000"/>
                  </a:schemeClr>
                </a:solidFill>
                <a:latin typeface="微软雅黑" panose="020B0503020204020204" charset="-122"/>
                <a:ea typeface="微软雅黑" panose="020B0503020204020204" charset="-122"/>
              </a:rPr>
              <a:t>，并利用统计信息来</a:t>
            </a:r>
            <a:r>
              <a:rPr lang="zh-CN" altLang="en-US" sz="1000" b="1">
                <a:solidFill>
                  <a:schemeClr val="tx1">
                    <a:lumMod val="85000"/>
                    <a:lumOff val="15000"/>
                  </a:schemeClr>
                </a:solidFill>
                <a:latin typeface="微软雅黑" panose="020B0503020204020204" charset="-122"/>
                <a:ea typeface="微软雅黑" panose="020B0503020204020204" charset="-122"/>
              </a:rPr>
              <a:t>生成更好的决策计划</a:t>
            </a:r>
            <a:endParaRPr lang="en-US" altLang="zh-CN" sz="1000" b="1">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40891"/>
    </mc:Choice>
    <mc:Fallback>
      <p:transition spd="slow" advTm="4089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81965" y="5544185"/>
            <a:ext cx="11212195" cy="1017905"/>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130000"/>
              </a:lnSpc>
            </a:pPr>
            <a:r>
              <a:rPr lang="zh-CN" altLang="en-US" sz="1400" b="1">
                <a:solidFill>
                  <a:schemeClr val="tx1">
                    <a:lumMod val="85000"/>
                    <a:lumOff val="15000"/>
                  </a:schemeClr>
                </a:solidFill>
                <a:latin typeface="微软雅黑" panose="020B0503020204020204" charset="-122"/>
                <a:ea typeface="微软雅黑" panose="020B0503020204020204" charset="-122"/>
                <a:sym typeface="+mn-ea"/>
              </a:rPr>
              <a:t>人工标注削减误报基本原理：</a:t>
            </a:r>
            <a:r>
              <a:rPr lang="zh-CN" altLang="en-US" sz="1400">
                <a:solidFill>
                  <a:schemeClr val="tx1">
                    <a:lumMod val="85000"/>
                    <a:lumOff val="15000"/>
                  </a:schemeClr>
                </a:solidFill>
                <a:latin typeface="微软雅黑" panose="020B0503020204020204" charset="-122"/>
                <a:ea typeface="微软雅黑" panose="020B0503020204020204" charset="-122"/>
                <a:sym typeface="+mn-ea"/>
              </a:rPr>
              <a:t>①</a:t>
            </a:r>
            <a:r>
              <a:rPr lang="zh-CN" sz="1400">
                <a:solidFill>
                  <a:schemeClr val="tx1">
                    <a:lumMod val="85000"/>
                    <a:lumOff val="15000"/>
                  </a:schemeClr>
                </a:solidFill>
                <a:latin typeface="微软雅黑" panose="020B0503020204020204" charset="-122"/>
                <a:ea typeface="微软雅黑" panose="020B0503020204020204" charset="-122"/>
                <a:sym typeface="+mn-ea"/>
              </a:rPr>
              <a:t>标注的误报内容（包含攻击方向、数据包等信息）</a:t>
            </a:r>
            <a:r>
              <a:rPr sz="1400">
                <a:solidFill>
                  <a:schemeClr val="tx1">
                    <a:lumMod val="85000"/>
                    <a:lumOff val="15000"/>
                  </a:schemeClr>
                </a:solidFill>
                <a:latin typeface="微软雅黑" panose="020B0503020204020204" charset="-122"/>
                <a:ea typeface="微软雅黑" panose="020B0503020204020204" charset="-122"/>
                <a:sym typeface="+mn-ea"/>
              </a:rPr>
              <a:t>经分词器</a:t>
            </a:r>
            <a:r>
              <a:rPr lang="zh-CN" sz="1400">
                <a:solidFill>
                  <a:schemeClr val="tx1">
                    <a:lumMod val="85000"/>
                    <a:lumOff val="15000"/>
                  </a:schemeClr>
                </a:solidFill>
                <a:latin typeface="微软雅黑" panose="020B0503020204020204" charset="-122"/>
                <a:ea typeface="微软雅黑" panose="020B0503020204020204" charset="-122"/>
                <a:sym typeface="+mn-ea"/>
              </a:rPr>
              <a:t>（</a:t>
            </a:r>
            <a:r>
              <a:rPr lang="en-US" altLang="zh-CN" sz="1400">
                <a:solidFill>
                  <a:schemeClr val="tx1">
                    <a:lumMod val="85000"/>
                    <a:lumOff val="15000"/>
                  </a:schemeClr>
                </a:solidFill>
                <a:latin typeface="微软雅黑" panose="020B0503020204020204" charset="-122"/>
                <a:ea typeface="微软雅黑" panose="020B0503020204020204" charset="-122"/>
                <a:sym typeface="+mn-ea"/>
              </a:rPr>
              <a:t>Tonkenizer</a:t>
            </a:r>
            <a:r>
              <a:rPr lang="zh-CN" sz="1400">
                <a:solidFill>
                  <a:schemeClr val="tx1">
                    <a:lumMod val="85000"/>
                    <a:lumOff val="15000"/>
                  </a:schemeClr>
                </a:solidFill>
                <a:latin typeface="微软雅黑" panose="020B0503020204020204" charset="-122"/>
                <a:ea typeface="微软雅黑" panose="020B0503020204020204" charset="-122"/>
                <a:sym typeface="+mn-ea"/>
              </a:rPr>
              <a:t>）</a:t>
            </a:r>
            <a:r>
              <a:rPr sz="1400">
                <a:solidFill>
                  <a:schemeClr val="tx1">
                    <a:lumMod val="85000"/>
                    <a:lumOff val="15000"/>
                  </a:schemeClr>
                </a:solidFill>
                <a:latin typeface="微软雅黑" panose="020B0503020204020204" charset="-122"/>
                <a:ea typeface="微软雅黑" panose="020B0503020204020204" charset="-122"/>
                <a:sym typeface="+mn-ea"/>
              </a:rPr>
              <a:t>处理</a:t>
            </a:r>
            <a:r>
              <a:rPr lang="zh-CN" sz="1400">
                <a:solidFill>
                  <a:schemeClr val="tx1">
                    <a:lumMod val="85000"/>
                    <a:lumOff val="15000"/>
                  </a:schemeClr>
                </a:solidFill>
                <a:latin typeface="微软雅黑" panose="020B0503020204020204" charset="-122"/>
                <a:ea typeface="微软雅黑" panose="020B0503020204020204" charset="-122"/>
                <a:sym typeface="+mn-ea"/>
              </a:rPr>
              <a:t>后</a:t>
            </a:r>
            <a:r>
              <a:rPr sz="1400">
                <a:solidFill>
                  <a:schemeClr val="tx1">
                    <a:lumMod val="85000"/>
                    <a:lumOff val="15000"/>
                  </a:schemeClr>
                </a:solidFill>
                <a:latin typeface="微软雅黑" panose="020B0503020204020204" charset="-122"/>
                <a:ea typeface="微软雅黑" panose="020B0503020204020204" charset="-122"/>
                <a:sym typeface="+mn-ea"/>
              </a:rPr>
              <a:t>分割</a:t>
            </a:r>
            <a:r>
              <a:rPr lang="zh-CN" sz="1400">
                <a:solidFill>
                  <a:schemeClr val="tx1">
                    <a:lumMod val="85000"/>
                    <a:lumOff val="15000"/>
                  </a:schemeClr>
                </a:solidFill>
                <a:latin typeface="微软雅黑" panose="020B0503020204020204" charset="-122"/>
                <a:ea typeface="微软雅黑" panose="020B0503020204020204" charset="-122"/>
                <a:sym typeface="+mn-ea"/>
              </a:rPr>
              <a:t>成诸多</a:t>
            </a:r>
            <a:r>
              <a:rPr lang="en-US" altLang="zh-CN" sz="1400">
                <a:solidFill>
                  <a:schemeClr val="tx1">
                    <a:lumMod val="85000"/>
                    <a:lumOff val="15000"/>
                  </a:schemeClr>
                </a:solidFill>
                <a:latin typeface="微软雅黑" panose="020B0503020204020204" charset="-122"/>
                <a:ea typeface="微软雅黑" panose="020B0503020204020204" charset="-122"/>
                <a:sym typeface="+mn-ea"/>
              </a:rPr>
              <a:t>Token</a:t>
            </a:r>
            <a:r>
              <a:rPr lang="zh-CN" sz="1400">
                <a:solidFill>
                  <a:schemeClr val="tx1">
                    <a:lumMod val="85000"/>
                    <a:lumOff val="15000"/>
                  </a:schemeClr>
                </a:solidFill>
                <a:latin typeface="微软雅黑" panose="020B0503020204020204" charset="-122"/>
                <a:ea typeface="微软雅黑" panose="020B0503020204020204" charset="-122"/>
                <a:sym typeface="+mn-ea"/>
              </a:rPr>
              <a:t>；②这些</a:t>
            </a:r>
            <a:r>
              <a:rPr lang="en-US" altLang="zh-CN" sz="1400">
                <a:solidFill>
                  <a:schemeClr val="tx1">
                    <a:lumMod val="85000"/>
                    <a:lumOff val="15000"/>
                  </a:schemeClr>
                </a:solidFill>
                <a:latin typeface="微软雅黑" panose="020B0503020204020204" charset="-122"/>
                <a:ea typeface="微软雅黑" panose="020B0503020204020204" charset="-122"/>
                <a:sym typeface="+mn-ea"/>
              </a:rPr>
              <a:t>Token</a:t>
            </a:r>
            <a:r>
              <a:rPr lang="zh-CN" sz="1400">
                <a:solidFill>
                  <a:schemeClr val="tx1">
                    <a:lumMod val="85000"/>
                    <a:lumOff val="15000"/>
                  </a:schemeClr>
                </a:solidFill>
                <a:latin typeface="微软雅黑" panose="020B0503020204020204" charset="-122"/>
                <a:ea typeface="微软雅黑" panose="020B0503020204020204" charset="-122"/>
                <a:sym typeface="+mn-ea"/>
              </a:rPr>
              <a:t>经过大模型</a:t>
            </a:r>
            <a:r>
              <a:rPr sz="1400">
                <a:solidFill>
                  <a:schemeClr val="tx1">
                    <a:lumMod val="85000"/>
                    <a:lumOff val="15000"/>
                  </a:schemeClr>
                </a:solidFill>
                <a:latin typeface="微软雅黑" panose="020B0503020204020204" charset="-122"/>
                <a:ea typeface="微软雅黑" panose="020B0503020204020204" charset="-122"/>
                <a:sym typeface="+mn-ea"/>
              </a:rPr>
              <a:t>嵌入层</a:t>
            </a:r>
            <a:r>
              <a:rPr lang="zh-CN" sz="1400">
                <a:solidFill>
                  <a:schemeClr val="tx1">
                    <a:lumMod val="85000"/>
                    <a:lumOff val="15000"/>
                  </a:schemeClr>
                </a:solidFill>
                <a:latin typeface="微软雅黑" panose="020B0503020204020204" charset="-122"/>
                <a:ea typeface="微软雅黑" panose="020B0503020204020204" charset="-122"/>
                <a:sym typeface="+mn-ea"/>
              </a:rPr>
              <a:t>（</a:t>
            </a:r>
            <a:r>
              <a:rPr lang="en-US" altLang="zh-CN" sz="1400">
                <a:solidFill>
                  <a:schemeClr val="tx1">
                    <a:lumMod val="85000"/>
                    <a:lumOff val="15000"/>
                  </a:schemeClr>
                </a:solidFill>
                <a:latin typeface="微软雅黑" panose="020B0503020204020204" charset="-122"/>
                <a:ea typeface="微软雅黑" panose="020B0503020204020204" charset="-122"/>
                <a:sym typeface="+mn-ea"/>
              </a:rPr>
              <a:t>Embedding</a:t>
            </a:r>
            <a:r>
              <a:rPr lang="zh-CN" sz="1400">
                <a:solidFill>
                  <a:schemeClr val="tx1">
                    <a:lumMod val="85000"/>
                    <a:lumOff val="15000"/>
                  </a:schemeClr>
                </a:solidFill>
                <a:latin typeface="微软雅黑" panose="020B0503020204020204" charset="-122"/>
                <a:ea typeface="微软雅黑" panose="020B0503020204020204" charset="-122"/>
                <a:sym typeface="+mn-ea"/>
              </a:rPr>
              <a:t>）</a:t>
            </a:r>
            <a:r>
              <a:rPr sz="1400">
                <a:solidFill>
                  <a:schemeClr val="tx1">
                    <a:lumMod val="85000"/>
                    <a:lumOff val="15000"/>
                  </a:schemeClr>
                </a:solidFill>
                <a:latin typeface="微软雅黑" panose="020B0503020204020204" charset="-122"/>
                <a:ea typeface="微软雅黑" panose="020B0503020204020204" charset="-122"/>
                <a:sym typeface="+mn-ea"/>
              </a:rPr>
              <a:t>处理</a:t>
            </a:r>
            <a:r>
              <a:rPr lang="zh-CN" sz="1400">
                <a:solidFill>
                  <a:schemeClr val="tx1">
                    <a:lumMod val="85000"/>
                    <a:lumOff val="15000"/>
                  </a:schemeClr>
                </a:solidFill>
                <a:latin typeface="微软雅黑" panose="020B0503020204020204" charset="-122"/>
                <a:ea typeface="微软雅黑" panose="020B0503020204020204" charset="-122"/>
                <a:sym typeface="+mn-ea"/>
              </a:rPr>
              <a:t>转</a:t>
            </a:r>
            <a:r>
              <a:rPr sz="1400">
                <a:solidFill>
                  <a:schemeClr val="tx1">
                    <a:lumMod val="85000"/>
                    <a:lumOff val="15000"/>
                  </a:schemeClr>
                </a:solidFill>
                <a:latin typeface="微软雅黑" panose="020B0503020204020204" charset="-122"/>
                <a:ea typeface="微软雅黑" panose="020B0503020204020204" charset="-122"/>
                <a:sym typeface="+mn-ea"/>
              </a:rPr>
              <a:t>换为</a:t>
            </a:r>
            <a:r>
              <a:rPr lang="zh-CN" sz="1400">
                <a:solidFill>
                  <a:schemeClr val="tx1">
                    <a:lumMod val="85000"/>
                    <a:lumOff val="15000"/>
                  </a:schemeClr>
                </a:solidFill>
                <a:latin typeface="微软雅黑" panose="020B0503020204020204" charset="-122"/>
                <a:ea typeface="微软雅黑" panose="020B0503020204020204" charset="-122"/>
                <a:sym typeface="+mn-ea"/>
              </a:rPr>
              <a:t>蕴含语义信息的词嵌入</a:t>
            </a:r>
            <a:r>
              <a:rPr sz="1400">
                <a:solidFill>
                  <a:schemeClr val="tx1">
                    <a:lumMod val="85000"/>
                    <a:lumOff val="15000"/>
                  </a:schemeClr>
                </a:solidFill>
                <a:latin typeface="微软雅黑" panose="020B0503020204020204" charset="-122"/>
                <a:ea typeface="微软雅黑" panose="020B0503020204020204" charset="-122"/>
                <a:sym typeface="+mn-ea"/>
              </a:rPr>
              <a:t>向量</a:t>
            </a:r>
            <a:r>
              <a:rPr lang="zh-CN" sz="1400">
                <a:solidFill>
                  <a:schemeClr val="tx1">
                    <a:lumMod val="85000"/>
                    <a:lumOff val="15000"/>
                  </a:schemeClr>
                </a:solidFill>
                <a:latin typeface="微软雅黑" panose="020B0503020204020204" charset="-122"/>
                <a:ea typeface="微软雅黑" panose="020B0503020204020204" charset="-122"/>
                <a:sym typeface="+mn-ea"/>
              </a:rPr>
              <a:t>；</a:t>
            </a:r>
            <a:r>
              <a:rPr lang="zh-CN" sz="1400">
                <a:solidFill>
                  <a:schemeClr val="tx1">
                    <a:lumMod val="85000"/>
                    <a:lumOff val="15000"/>
                  </a:schemeClr>
                </a:solidFill>
                <a:latin typeface="微软雅黑" panose="020B0503020204020204" charset="-122"/>
                <a:ea typeface="微软雅黑" panose="020B0503020204020204" charset="-122"/>
                <a:sym typeface="+mn-ea"/>
              </a:rPr>
              <a:t>③</a:t>
            </a:r>
            <a:r>
              <a:rPr lang="zh-CN" sz="1400">
                <a:solidFill>
                  <a:schemeClr val="tx1">
                    <a:lumMod val="85000"/>
                    <a:lumOff val="15000"/>
                  </a:schemeClr>
                </a:solidFill>
                <a:latin typeface="微软雅黑" panose="020B0503020204020204" charset="-122"/>
                <a:ea typeface="微软雅黑" panose="020B0503020204020204" charset="-122"/>
                <a:sym typeface="+mn-ea"/>
              </a:rPr>
              <a:t>将这些词嵌入向量存储在安全大模型的向量数据库中；</a:t>
            </a:r>
            <a:r>
              <a:rPr lang="zh-CN" sz="1400">
                <a:solidFill>
                  <a:schemeClr val="tx1">
                    <a:lumMod val="85000"/>
                    <a:lumOff val="15000"/>
                  </a:schemeClr>
                </a:solidFill>
                <a:latin typeface="微软雅黑" panose="020B0503020204020204" charset="-122"/>
                <a:ea typeface="微软雅黑" panose="020B0503020204020204" charset="-122"/>
                <a:sym typeface="+mn-ea"/>
              </a:rPr>
              <a:t>④对于</a:t>
            </a:r>
            <a:r>
              <a:rPr lang="zh-CN" sz="1400">
                <a:solidFill>
                  <a:schemeClr val="tx1">
                    <a:lumMod val="85000"/>
                    <a:lumOff val="15000"/>
                  </a:schemeClr>
                </a:solidFill>
                <a:latin typeface="微软雅黑" panose="020B0503020204020204" charset="-122"/>
                <a:ea typeface="微软雅黑" panose="020B0503020204020204" charset="-122"/>
                <a:sym typeface="+mn-ea"/>
              </a:rPr>
              <a:t>后续待研判流量，大模型先在向量数据库</a:t>
            </a:r>
            <a:r>
              <a:rPr lang="zh-CN" sz="1400">
                <a:solidFill>
                  <a:schemeClr val="tx1">
                    <a:lumMod val="85000"/>
                    <a:lumOff val="15000"/>
                  </a:schemeClr>
                </a:solidFill>
                <a:latin typeface="微软雅黑" panose="020B0503020204020204" charset="-122"/>
                <a:ea typeface="微软雅黑" panose="020B0503020204020204" charset="-122"/>
                <a:sym typeface="+mn-ea"/>
              </a:rPr>
              <a:t>中进行相似度检索，匹配流量不再</a:t>
            </a:r>
            <a:r>
              <a:rPr lang="zh-CN" sz="1400">
                <a:solidFill>
                  <a:schemeClr val="tx1">
                    <a:lumMod val="85000"/>
                    <a:lumOff val="15000"/>
                  </a:schemeClr>
                </a:solidFill>
                <a:latin typeface="微软雅黑" panose="020B0503020204020204" charset="-122"/>
                <a:ea typeface="微软雅黑" panose="020B0503020204020204" charset="-122"/>
                <a:sym typeface="+mn-ea"/>
              </a:rPr>
              <a:t>告警，不匹配的流量才会进行进一步</a:t>
            </a:r>
            <a:r>
              <a:rPr lang="zh-CN" sz="1400">
                <a:solidFill>
                  <a:schemeClr val="tx1">
                    <a:lumMod val="85000"/>
                    <a:lumOff val="15000"/>
                  </a:schemeClr>
                </a:solidFill>
                <a:latin typeface="微软雅黑" panose="020B0503020204020204" charset="-122"/>
                <a:ea typeface="微软雅黑" panose="020B0503020204020204" charset="-122"/>
                <a:sym typeface="+mn-ea"/>
              </a:rPr>
              <a:t>地研判与生成</a:t>
            </a:r>
            <a:r>
              <a:rPr lang="zh-CN" sz="1400">
                <a:solidFill>
                  <a:schemeClr val="tx1">
                    <a:lumMod val="85000"/>
                    <a:lumOff val="15000"/>
                  </a:schemeClr>
                </a:solidFill>
                <a:latin typeface="微软雅黑" panose="020B0503020204020204" charset="-122"/>
                <a:ea typeface="微软雅黑" panose="020B0503020204020204" charset="-122"/>
                <a:sym typeface="+mn-ea"/>
              </a:rPr>
              <a:t>结果</a:t>
            </a:r>
            <a:endParaRPr lang="zh-CN" sz="140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38" name="组合 37"/>
          <p:cNvGrpSpPr/>
          <p:nvPr/>
        </p:nvGrpSpPr>
        <p:grpSpPr>
          <a:xfrm>
            <a:off x="375920" y="2135505"/>
            <a:ext cx="9090025" cy="966470"/>
            <a:chOff x="592" y="3363"/>
            <a:chExt cx="14315" cy="1522"/>
          </a:xfrm>
        </p:grpSpPr>
        <p:pic>
          <p:nvPicPr>
            <p:cNvPr id="62" name="图片 61" descr="用户"/>
            <p:cNvPicPr>
              <a:picLocks noChangeAspect="1"/>
            </p:cNvPicPr>
            <p:nvPr/>
          </p:nvPicPr>
          <p:blipFill>
            <a:blip r:embed="rId1"/>
            <a:stretch>
              <a:fillRect/>
            </a:stretch>
          </p:blipFill>
          <p:spPr>
            <a:xfrm>
              <a:off x="2013" y="3683"/>
              <a:ext cx="916" cy="916"/>
            </a:xfrm>
            <a:prstGeom prst="rect">
              <a:avLst/>
            </a:prstGeom>
          </p:spPr>
        </p:pic>
        <p:sp>
          <p:nvSpPr>
            <p:cNvPr id="64" name="矩形 63"/>
            <p:cNvSpPr/>
            <p:nvPr/>
          </p:nvSpPr>
          <p:spPr>
            <a:xfrm>
              <a:off x="4090" y="3683"/>
              <a:ext cx="2009"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人工研判为</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误报</a:t>
              </a:r>
              <a:r>
                <a:rPr lang="zh-CN" altLang="en-US" sz="1200">
                  <a:solidFill>
                    <a:schemeClr val="tx1">
                      <a:lumMod val="85000"/>
                      <a:lumOff val="15000"/>
                    </a:schemeClr>
                  </a:solidFill>
                  <a:latin typeface="微软雅黑" panose="020B0503020204020204" charset="-122"/>
                  <a:ea typeface="微软雅黑" panose="020B0503020204020204" charset="-122"/>
                </a:rPr>
                <a:t>告警</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sp>
          <p:nvSpPr>
            <p:cNvPr id="65" name="矩形 64"/>
            <p:cNvSpPr/>
            <p:nvPr/>
          </p:nvSpPr>
          <p:spPr>
            <a:xfrm>
              <a:off x="7260" y="3683"/>
              <a:ext cx="1074"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误报</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标注</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sp>
          <p:nvSpPr>
            <p:cNvPr id="66" name="矩形 65"/>
            <p:cNvSpPr/>
            <p:nvPr/>
          </p:nvSpPr>
          <p:spPr>
            <a:xfrm>
              <a:off x="9495" y="3683"/>
              <a:ext cx="2009"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误报内容</a:t>
              </a:r>
              <a:r>
                <a:rPr lang="en-US" sz="1200">
                  <a:solidFill>
                    <a:schemeClr val="tx1">
                      <a:lumMod val="85000"/>
                      <a:lumOff val="15000"/>
                    </a:schemeClr>
                  </a:solidFill>
                  <a:latin typeface="微软雅黑" panose="020B0503020204020204" charset="-122"/>
                  <a:ea typeface="微软雅黑" panose="020B0503020204020204" charset="-122"/>
                </a:rPr>
                <a:t>T</a:t>
              </a:r>
              <a:r>
                <a:rPr sz="1200">
                  <a:solidFill>
                    <a:schemeClr val="tx1">
                      <a:lumMod val="85000"/>
                      <a:lumOff val="15000"/>
                    </a:schemeClr>
                  </a:solidFill>
                  <a:latin typeface="微软雅黑" panose="020B0503020204020204" charset="-122"/>
                  <a:ea typeface="微软雅黑" panose="020B0503020204020204" charset="-122"/>
                </a:rPr>
                <a:t>okenization</a:t>
              </a:r>
              <a:endParaRPr sz="1200">
                <a:solidFill>
                  <a:schemeClr val="tx1">
                    <a:lumMod val="85000"/>
                    <a:lumOff val="15000"/>
                  </a:schemeClr>
                </a:solidFill>
                <a:latin typeface="微软雅黑" panose="020B0503020204020204" charset="-122"/>
                <a:ea typeface="微软雅黑" panose="020B0503020204020204" charset="-122"/>
              </a:endParaRPr>
            </a:p>
          </p:txBody>
        </p:sp>
        <p:sp>
          <p:nvSpPr>
            <p:cNvPr id="67" name="矩形 66"/>
            <p:cNvSpPr/>
            <p:nvPr/>
          </p:nvSpPr>
          <p:spPr>
            <a:xfrm>
              <a:off x="12666" y="3683"/>
              <a:ext cx="1767"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词向量转换</a:t>
              </a:r>
              <a:endParaRPr lang="en-US" altLang="zh-CN"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en-US" altLang="zh-CN" sz="1200">
                  <a:solidFill>
                    <a:schemeClr val="tx1">
                      <a:lumMod val="85000"/>
                      <a:lumOff val="15000"/>
                    </a:schemeClr>
                  </a:solidFill>
                  <a:latin typeface="微软雅黑" panose="020B0503020204020204" charset="-122"/>
                  <a:ea typeface="微软雅黑" panose="020B0503020204020204" charset="-122"/>
                </a:rPr>
                <a:t>Embe</a:t>
              </a:r>
              <a:r>
                <a:rPr lang="en-US" altLang="zh-CN" sz="1200">
                  <a:solidFill>
                    <a:schemeClr val="tx1">
                      <a:lumMod val="85000"/>
                      <a:lumOff val="15000"/>
                    </a:schemeClr>
                  </a:solidFill>
                  <a:latin typeface="微软雅黑" panose="020B0503020204020204" charset="-122"/>
                  <a:ea typeface="微软雅黑" panose="020B0503020204020204" charset="-122"/>
                </a:rPr>
                <a:t>dding</a:t>
              </a:r>
              <a:endParaRPr lang="en-US" altLang="zh-CN" sz="1200">
                <a:solidFill>
                  <a:schemeClr val="tx1">
                    <a:lumMod val="85000"/>
                    <a:lumOff val="15000"/>
                  </a:schemeClr>
                </a:solidFill>
                <a:latin typeface="微软雅黑" panose="020B0503020204020204" charset="-122"/>
                <a:ea typeface="微软雅黑" panose="020B0503020204020204" charset="-122"/>
              </a:endParaRPr>
            </a:p>
          </p:txBody>
        </p:sp>
        <p:sp>
          <p:nvSpPr>
            <p:cNvPr id="68" name="文本框 67"/>
            <p:cNvSpPr txBox="1"/>
            <p:nvPr/>
          </p:nvSpPr>
          <p:spPr>
            <a:xfrm>
              <a:off x="592" y="3374"/>
              <a:ext cx="666" cy="1501"/>
            </a:xfrm>
            <a:prstGeom prst="rect">
              <a:avLst/>
            </a:prstGeom>
            <a:noFill/>
          </p:spPr>
          <p:txBody>
            <a:bodyPr wrap="square" rtlCol="0">
              <a:spAutoFit/>
            </a:bodyPr>
            <a:p>
              <a:pPr algn="ctr"/>
              <a:r>
                <a:rPr lang="zh-CN" altLang="en-US" sz="1400" b="1">
                  <a:solidFill>
                    <a:srgbClr val="184199"/>
                  </a:solidFill>
                  <a:latin typeface="微软雅黑" panose="020B0503020204020204" charset="-122"/>
                  <a:ea typeface="微软雅黑" panose="020B0503020204020204" charset="-122"/>
                </a:rPr>
                <a:t>误报标注</a:t>
              </a:r>
              <a:endParaRPr lang="zh-CN" altLang="en-US" sz="1400" b="1">
                <a:solidFill>
                  <a:srgbClr val="184199"/>
                </a:solidFill>
                <a:latin typeface="微软雅黑" panose="020B0503020204020204" charset="-122"/>
                <a:ea typeface="微软雅黑" panose="020B0503020204020204" charset="-122"/>
              </a:endParaRPr>
            </a:p>
          </p:txBody>
        </p:sp>
        <p:cxnSp>
          <p:nvCxnSpPr>
            <p:cNvPr id="69" name="直接箭头连接符 68"/>
            <p:cNvCxnSpPr/>
            <p:nvPr/>
          </p:nvCxnSpPr>
          <p:spPr>
            <a:xfrm>
              <a:off x="2838" y="4141"/>
              <a:ext cx="1247"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70" name="直接箭头连接符 69"/>
            <p:cNvCxnSpPr>
              <a:stCxn id="64" idx="3"/>
              <a:endCxn id="65" idx="1"/>
            </p:cNvCxnSpPr>
            <p:nvPr/>
          </p:nvCxnSpPr>
          <p:spPr>
            <a:xfrm>
              <a:off x="6099" y="4141"/>
              <a:ext cx="1161"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71" name="直接箭头连接符 70"/>
            <p:cNvCxnSpPr>
              <a:stCxn id="65" idx="3"/>
              <a:endCxn id="66" idx="1"/>
            </p:cNvCxnSpPr>
            <p:nvPr/>
          </p:nvCxnSpPr>
          <p:spPr>
            <a:xfrm>
              <a:off x="8334" y="4141"/>
              <a:ext cx="1161"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72" name="直接箭头连接符 71"/>
            <p:cNvCxnSpPr>
              <a:stCxn id="66" idx="3"/>
              <a:endCxn id="67" idx="1"/>
            </p:cNvCxnSpPr>
            <p:nvPr/>
          </p:nvCxnSpPr>
          <p:spPr>
            <a:xfrm>
              <a:off x="11504" y="4141"/>
              <a:ext cx="1162"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73" name="矩形 72"/>
            <p:cNvSpPr/>
            <p:nvPr/>
          </p:nvSpPr>
          <p:spPr>
            <a:xfrm>
              <a:off x="1415" y="3363"/>
              <a:ext cx="13492" cy="1522"/>
            </a:xfrm>
            <a:prstGeom prst="rect">
              <a:avLst/>
            </a:prstGeom>
            <a:noFill/>
            <a:ln w="9525">
              <a:solidFill>
                <a:srgbClr val="184199"/>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11574" y="3709"/>
              <a:ext cx="1022" cy="386"/>
            </a:xfrm>
            <a:prstGeom prst="rect">
              <a:avLst/>
            </a:prstGeom>
            <a:noFill/>
          </p:spPr>
          <p:txBody>
            <a:bodyPr wrap="square" rtlCol="0">
              <a:spAutoFit/>
            </a:bodyPr>
            <a:p>
              <a:pPr algn="ctr"/>
              <a:r>
                <a:rPr lang="en-US" altLang="zh-CN" sz="1000">
                  <a:latin typeface="微软雅黑" panose="020B0503020204020204" charset="-122"/>
                  <a:ea typeface="微软雅黑" panose="020B0503020204020204" charset="-122"/>
                </a:rPr>
                <a:t>Token</a:t>
              </a:r>
              <a:r>
                <a:rPr lang="en-US" altLang="zh-CN" sz="1000">
                  <a:latin typeface="微软雅黑" panose="020B0503020204020204" charset="-122"/>
                  <a:ea typeface="微软雅黑" panose="020B0503020204020204" charset="-122"/>
                </a:rPr>
                <a:t>s</a:t>
              </a:r>
              <a:endParaRPr lang="en-US" altLang="zh-CN" sz="1000">
                <a:latin typeface="微软雅黑" panose="020B0503020204020204" charset="-122"/>
                <a:ea typeface="微软雅黑" panose="020B0503020204020204" charset="-122"/>
              </a:endParaRPr>
            </a:p>
          </p:txBody>
        </p:sp>
      </p:grpSp>
      <p:grpSp>
        <p:nvGrpSpPr>
          <p:cNvPr id="75" name="组合 74"/>
          <p:cNvGrpSpPr/>
          <p:nvPr/>
        </p:nvGrpSpPr>
        <p:grpSpPr>
          <a:xfrm>
            <a:off x="412115" y="2920365"/>
            <a:ext cx="11281410" cy="2404110"/>
            <a:chOff x="649" y="4599"/>
            <a:chExt cx="17766" cy="3786"/>
          </a:xfrm>
        </p:grpSpPr>
        <p:sp>
          <p:nvSpPr>
            <p:cNvPr id="76" name="流程图: 多文档 75"/>
            <p:cNvSpPr/>
            <p:nvPr/>
          </p:nvSpPr>
          <p:spPr>
            <a:xfrm>
              <a:off x="1608" y="5442"/>
              <a:ext cx="1726" cy="988"/>
            </a:xfrm>
            <a:prstGeom prst="flowChartMultidocument">
              <a:avLst/>
            </a:prstGeom>
            <a:solidFill>
              <a:schemeClr val="bg1">
                <a:lumMod val="95000"/>
              </a:schemeClr>
            </a:solidFill>
            <a:ln w="6350">
              <a:solidFill>
                <a:schemeClr val="tx1">
                  <a:lumMod val="65000"/>
                  <a:lumOff val="3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600">
                  <a:solidFill>
                    <a:schemeClr val="tx1">
                      <a:lumMod val="85000"/>
                      <a:lumOff val="15000"/>
                    </a:schemeClr>
                  </a:solidFill>
                  <a:latin typeface="Times New Roman" panose="02020503050405090304" pitchFamily="18" charset="0"/>
                  <a:ea typeface="微软雅黑" panose="020B0503020204020204" charset="-122"/>
                  <a:cs typeface="Times New Roman" panose="02020503050405090304" pitchFamily="18" charset="0"/>
                </a:rPr>
                <a:t>POST /setUserProfile?version=2.5.1&amp;token=SVb8TE6klvE</a:t>
              </a:r>
              <a:endParaRPr lang="zh-CN" altLang="en-US" sz="600">
                <a:solidFill>
                  <a:schemeClr val="tx1">
                    <a:lumMod val="85000"/>
                    <a:lumOff val="15000"/>
                  </a:schemeClr>
                </a:solidFill>
                <a:latin typeface="Times New Roman" panose="02020503050405090304" pitchFamily="18" charset="0"/>
                <a:ea typeface="微软雅黑" panose="020B0503020204020204" charset="-122"/>
                <a:cs typeface="Times New Roman" panose="02020503050405090304" pitchFamily="18" charset="0"/>
              </a:endParaRPr>
            </a:p>
          </p:txBody>
        </p:sp>
        <p:sp>
          <p:nvSpPr>
            <p:cNvPr id="77" name="矩形 76"/>
            <p:cNvSpPr/>
            <p:nvPr/>
          </p:nvSpPr>
          <p:spPr>
            <a:xfrm>
              <a:off x="5185" y="5478"/>
              <a:ext cx="2009"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报文</a:t>
              </a:r>
              <a:r>
                <a:rPr lang="zh-CN" altLang="en-US" sz="1200">
                  <a:solidFill>
                    <a:schemeClr val="tx1">
                      <a:lumMod val="85000"/>
                      <a:lumOff val="15000"/>
                    </a:schemeClr>
                  </a:solidFill>
                  <a:latin typeface="微软雅黑" panose="020B0503020204020204" charset="-122"/>
                  <a:ea typeface="微软雅黑" panose="020B0503020204020204" charset="-122"/>
                </a:rPr>
                <a:t>内容</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en-US" sz="1200">
                  <a:solidFill>
                    <a:schemeClr val="tx1">
                      <a:lumMod val="85000"/>
                      <a:lumOff val="15000"/>
                    </a:schemeClr>
                  </a:solidFill>
                  <a:latin typeface="微软雅黑" panose="020B0503020204020204" charset="-122"/>
                  <a:ea typeface="微软雅黑" panose="020B0503020204020204" charset="-122"/>
                  <a:sym typeface="+mn-ea"/>
                </a:rPr>
                <a:t>T</a:t>
              </a:r>
              <a:r>
                <a:rPr sz="1200">
                  <a:solidFill>
                    <a:schemeClr val="tx1">
                      <a:lumMod val="85000"/>
                      <a:lumOff val="15000"/>
                    </a:schemeClr>
                  </a:solidFill>
                  <a:latin typeface="微软雅黑" panose="020B0503020204020204" charset="-122"/>
                  <a:ea typeface="微软雅黑" panose="020B0503020204020204" charset="-122"/>
                  <a:sym typeface="+mn-ea"/>
                </a:rPr>
                <a:t>okenization</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sp>
          <p:nvSpPr>
            <p:cNvPr id="78" name="矩形 77"/>
            <p:cNvSpPr/>
            <p:nvPr/>
          </p:nvSpPr>
          <p:spPr>
            <a:xfrm>
              <a:off x="9046" y="5478"/>
              <a:ext cx="1767"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词向量转换</a:t>
              </a:r>
              <a:endParaRPr lang="en-US" altLang="zh-CN"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en-US" altLang="zh-CN" sz="1200">
                  <a:solidFill>
                    <a:schemeClr val="tx1">
                      <a:lumMod val="85000"/>
                      <a:lumOff val="15000"/>
                    </a:schemeClr>
                  </a:solidFill>
                  <a:latin typeface="微软雅黑" panose="020B0503020204020204" charset="-122"/>
                  <a:ea typeface="微软雅黑" panose="020B0503020204020204" charset="-122"/>
                </a:rPr>
                <a:t>Embe</a:t>
              </a:r>
              <a:r>
                <a:rPr lang="en-US" altLang="zh-CN" sz="1200">
                  <a:solidFill>
                    <a:schemeClr val="tx1">
                      <a:lumMod val="85000"/>
                      <a:lumOff val="15000"/>
                    </a:schemeClr>
                  </a:solidFill>
                  <a:latin typeface="微软雅黑" panose="020B0503020204020204" charset="-122"/>
                  <a:ea typeface="微软雅黑" panose="020B0503020204020204" charset="-122"/>
                </a:rPr>
                <a:t>dding</a:t>
              </a:r>
              <a:endParaRPr lang="en-US" altLang="zh-CN" sz="1200">
                <a:solidFill>
                  <a:schemeClr val="tx1">
                    <a:lumMod val="85000"/>
                    <a:lumOff val="15000"/>
                  </a:schemeClr>
                </a:solidFill>
                <a:latin typeface="微软雅黑" panose="020B0503020204020204" charset="-122"/>
                <a:ea typeface="微软雅黑" panose="020B0503020204020204" charset="-122"/>
              </a:endParaRPr>
            </a:p>
          </p:txBody>
        </p:sp>
        <p:grpSp>
          <p:nvGrpSpPr>
            <p:cNvPr id="79" name="组合 78"/>
            <p:cNvGrpSpPr/>
            <p:nvPr/>
          </p:nvGrpSpPr>
          <p:grpSpPr>
            <a:xfrm>
              <a:off x="12663" y="5478"/>
              <a:ext cx="1766" cy="916"/>
              <a:chOff x="11474" y="6420"/>
              <a:chExt cx="1766" cy="916"/>
            </a:xfrm>
          </p:grpSpPr>
          <p:sp>
            <p:nvSpPr>
              <p:cNvPr id="80" name="流程图: 磁盘 79"/>
              <p:cNvSpPr/>
              <p:nvPr/>
            </p:nvSpPr>
            <p:spPr>
              <a:xfrm>
                <a:off x="11474" y="6420"/>
                <a:ext cx="1767" cy="916"/>
              </a:xfrm>
              <a:prstGeom prst="flowChartMagneticDisk">
                <a:avLst/>
              </a:prstGeom>
              <a:solidFill>
                <a:schemeClr val="accent1">
                  <a:lumMod val="20000"/>
                  <a:lumOff val="80000"/>
                </a:schemeClr>
              </a:solidFill>
              <a:ln w="6350">
                <a:solidFill>
                  <a:schemeClr val="tx2">
                    <a:lumMod val="40000"/>
                    <a:lumOff val="6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600">
                  <a:solidFill>
                    <a:schemeClr val="tx1">
                      <a:lumMod val="85000"/>
                      <a:lumOff val="15000"/>
                    </a:schemeClr>
                  </a:solidFill>
                  <a:latin typeface="Times New Roman" panose="02020503050405090304" pitchFamily="18" charset="0"/>
                  <a:ea typeface="微软雅黑" panose="020B0503020204020204" charset="-122"/>
                  <a:cs typeface="Times New Roman" panose="02020503050405090304" pitchFamily="18" charset="0"/>
                  <a:sym typeface="+mn-ea"/>
                </a:endParaRPr>
              </a:p>
            </p:txBody>
          </p:sp>
          <p:sp>
            <p:nvSpPr>
              <p:cNvPr id="81" name="文本框 80"/>
              <p:cNvSpPr txBox="1"/>
              <p:nvPr/>
            </p:nvSpPr>
            <p:spPr>
              <a:xfrm>
                <a:off x="11583" y="6791"/>
                <a:ext cx="1549" cy="434"/>
              </a:xfrm>
              <a:prstGeom prst="rect">
                <a:avLst/>
              </a:prstGeom>
              <a:noFill/>
            </p:spPr>
            <p:txBody>
              <a:bodyPr wrap="square" rtlCol="0">
                <a:spAutoFit/>
              </a:bodyPr>
              <a:p>
                <a:pPr algn="ctr"/>
                <a:r>
                  <a:rPr lang="zh-CN" altLang="en-US" sz="1200" b="1">
                    <a:solidFill>
                      <a:schemeClr val="tx2">
                        <a:lumMod val="75000"/>
                      </a:schemeClr>
                    </a:solidFill>
                    <a:latin typeface="微软雅黑" panose="020B0503020204020204" charset="-122"/>
                    <a:ea typeface="微软雅黑" panose="020B0503020204020204" charset="-122"/>
                  </a:rPr>
                  <a:t>向量数据库</a:t>
                </a:r>
                <a:endParaRPr lang="zh-CN" altLang="en-US" sz="1200" b="1">
                  <a:solidFill>
                    <a:schemeClr val="tx2">
                      <a:lumMod val="75000"/>
                    </a:schemeClr>
                  </a:solidFill>
                  <a:latin typeface="微软雅黑" panose="020B0503020204020204" charset="-122"/>
                  <a:ea typeface="微软雅黑" panose="020B0503020204020204" charset="-122"/>
                </a:endParaRPr>
              </a:p>
            </p:txBody>
          </p:sp>
        </p:grpSp>
        <p:sp>
          <p:nvSpPr>
            <p:cNvPr id="82" name="矩形 81"/>
            <p:cNvSpPr/>
            <p:nvPr/>
          </p:nvSpPr>
          <p:spPr>
            <a:xfrm>
              <a:off x="12663" y="7223"/>
              <a:ext cx="1767" cy="916"/>
            </a:xfrm>
            <a:prstGeom prst="rect">
              <a:avLst/>
            </a:prstGeom>
            <a:noFill/>
            <a:ln w="6350">
              <a:solidFill>
                <a:schemeClr val="tx1">
                  <a:lumMod val="65000"/>
                  <a:lumOff val="3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安全</a:t>
              </a:r>
              <a:r>
                <a:rPr lang="zh-CN" altLang="en-US" sz="1200">
                  <a:solidFill>
                    <a:schemeClr val="tx1">
                      <a:lumMod val="85000"/>
                      <a:lumOff val="15000"/>
                    </a:schemeClr>
                  </a:solidFill>
                  <a:latin typeface="微软雅黑" panose="020B0503020204020204" charset="-122"/>
                  <a:ea typeface="微软雅黑" panose="020B0503020204020204" charset="-122"/>
                </a:rPr>
                <a:t>大模型</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进一步研判</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sp>
          <p:nvSpPr>
            <p:cNvPr id="83" name="矩形 82"/>
            <p:cNvSpPr/>
            <p:nvPr/>
          </p:nvSpPr>
          <p:spPr>
            <a:xfrm>
              <a:off x="16281" y="5478"/>
              <a:ext cx="1767" cy="916"/>
            </a:xfrm>
            <a:prstGeom prst="rect">
              <a:avLst/>
            </a:prstGeom>
            <a:solidFill>
              <a:schemeClr val="accent6">
                <a:lumMod val="20000"/>
                <a:lumOff val="80000"/>
              </a:schemeClr>
            </a:solidFill>
            <a:ln w="6350">
              <a:solidFill>
                <a:schemeClr val="tx1">
                  <a:lumMod val="65000"/>
                  <a:lumOff val="3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判定为白</a:t>
              </a:r>
              <a:r>
                <a:rPr lang="zh-CN" altLang="en-US" sz="1200">
                  <a:solidFill>
                    <a:schemeClr val="tx1">
                      <a:lumMod val="85000"/>
                      <a:lumOff val="15000"/>
                    </a:schemeClr>
                  </a:solidFill>
                  <a:latin typeface="微软雅黑" panose="020B0503020204020204" charset="-122"/>
                  <a:ea typeface="微软雅黑" panose="020B0503020204020204" charset="-122"/>
                </a:rPr>
                <a:t>流量</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不再</a:t>
              </a:r>
              <a:r>
                <a:rPr lang="zh-CN" altLang="en-US" sz="1200">
                  <a:solidFill>
                    <a:schemeClr val="tx1">
                      <a:lumMod val="85000"/>
                      <a:lumOff val="15000"/>
                    </a:schemeClr>
                  </a:solidFill>
                  <a:latin typeface="微软雅黑" panose="020B0503020204020204" charset="-122"/>
                  <a:ea typeface="微软雅黑" panose="020B0503020204020204" charset="-122"/>
                </a:rPr>
                <a:t>告警</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pic>
          <p:nvPicPr>
            <p:cNvPr id="84" name="图像" descr="图像"/>
            <p:cNvPicPr>
              <a:picLocks noChangeAspect="1"/>
            </p:cNvPicPr>
            <p:nvPr/>
          </p:nvPicPr>
          <p:blipFill>
            <a:blip r:embed="rId2"/>
            <a:stretch>
              <a:fillRect/>
            </a:stretch>
          </p:blipFill>
          <p:spPr>
            <a:xfrm>
              <a:off x="12085" y="7476"/>
              <a:ext cx="393" cy="411"/>
            </a:xfrm>
            <a:prstGeom prst="rect">
              <a:avLst/>
            </a:prstGeom>
            <a:ln w="12700">
              <a:miter lim="400000"/>
              <a:headEnd/>
              <a:tailEnd/>
            </a:ln>
          </p:spPr>
        </p:pic>
        <p:sp>
          <p:nvSpPr>
            <p:cNvPr id="85" name="文本框 84"/>
            <p:cNvSpPr txBox="1"/>
            <p:nvPr/>
          </p:nvSpPr>
          <p:spPr>
            <a:xfrm>
              <a:off x="649" y="5696"/>
              <a:ext cx="553" cy="2179"/>
            </a:xfrm>
            <a:prstGeom prst="rect">
              <a:avLst/>
            </a:prstGeom>
            <a:noFill/>
          </p:spPr>
          <p:txBody>
            <a:bodyPr wrap="square" rtlCol="0">
              <a:spAutoFit/>
            </a:bodyPr>
            <a:p>
              <a:pPr algn="ctr"/>
              <a:r>
                <a:rPr lang="zh-CN" altLang="en-US" sz="1400" b="1">
                  <a:solidFill>
                    <a:srgbClr val="184199"/>
                  </a:solidFill>
                  <a:latin typeface="微软雅黑" panose="020B0503020204020204" charset="-122"/>
                  <a:ea typeface="微软雅黑" panose="020B0503020204020204" charset="-122"/>
                </a:rPr>
                <a:t>后续</a:t>
              </a:r>
              <a:r>
                <a:rPr lang="zh-CN" altLang="en-US" sz="1400" b="1">
                  <a:solidFill>
                    <a:srgbClr val="184199"/>
                  </a:solidFill>
                  <a:latin typeface="微软雅黑" panose="020B0503020204020204" charset="-122"/>
                  <a:ea typeface="微软雅黑" panose="020B0503020204020204" charset="-122"/>
                </a:rPr>
                <a:t>流量研判</a:t>
              </a:r>
              <a:endParaRPr lang="zh-CN" altLang="en-US" sz="1400" b="1">
                <a:solidFill>
                  <a:srgbClr val="184199"/>
                </a:solidFill>
                <a:latin typeface="微软雅黑" panose="020B0503020204020204" charset="-122"/>
                <a:ea typeface="微软雅黑" panose="020B0503020204020204" charset="-122"/>
              </a:endParaRPr>
            </a:p>
          </p:txBody>
        </p:sp>
        <p:cxnSp>
          <p:nvCxnSpPr>
            <p:cNvPr id="86" name="直接箭头连接符 85"/>
            <p:cNvCxnSpPr>
              <a:stCxn id="76" idx="3"/>
              <a:endCxn id="77" idx="1"/>
            </p:cNvCxnSpPr>
            <p:nvPr/>
          </p:nvCxnSpPr>
          <p:spPr>
            <a:xfrm>
              <a:off x="3334" y="5936"/>
              <a:ext cx="1851"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87" name="直接箭头连接符 86"/>
            <p:cNvCxnSpPr>
              <a:stCxn id="77" idx="3"/>
            </p:cNvCxnSpPr>
            <p:nvPr/>
          </p:nvCxnSpPr>
          <p:spPr>
            <a:xfrm>
              <a:off x="7194" y="5936"/>
              <a:ext cx="1851"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88" name="直接箭头连接符 87"/>
            <p:cNvCxnSpPr>
              <a:stCxn id="78" idx="3"/>
              <a:endCxn id="80" idx="2"/>
            </p:cNvCxnSpPr>
            <p:nvPr/>
          </p:nvCxnSpPr>
          <p:spPr>
            <a:xfrm>
              <a:off x="10813" y="5936"/>
              <a:ext cx="1850"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89" name="直接箭头连接符 88"/>
            <p:cNvCxnSpPr>
              <a:stCxn id="80" idx="4"/>
              <a:endCxn id="83" idx="1"/>
            </p:cNvCxnSpPr>
            <p:nvPr/>
          </p:nvCxnSpPr>
          <p:spPr>
            <a:xfrm>
              <a:off x="14430" y="5936"/>
              <a:ext cx="1851"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90" name="直接箭头连接符 89"/>
            <p:cNvCxnSpPr>
              <a:stCxn id="67" idx="2"/>
              <a:endCxn id="80" idx="1"/>
            </p:cNvCxnSpPr>
            <p:nvPr/>
          </p:nvCxnSpPr>
          <p:spPr>
            <a:xfrm flipH="1">
              <a:off x="13547" y="4599"/>
              <a:ext cx="3" cy="879"/>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91" name="直接箭头连接符 90"/>
            <p:cNvCxnSpPr>
              <a:stCxn id="80" idx="3"/>
              <a:endCxn id="82" idx="0"/>
            </p:cNvCxnSpPr>
            <p:nvPr/>
          </p:nvCxnSpPr>
          <p:spPr>
            <a:xfrm>
              <a:off x="13547" y="6394"/>
              <a:ext cx="0" cy="829"/>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92" name="矩形 91"/>
            <p:cNvSpPr/>
            <p:nvPr/>
          </p:nvSpPr>
          <p:spPr>
            <a:xfrm>
              <a:off x="16282" y="7223"/>
              <a:ext cx="1767" cy="916"/>
            </a:xfrm>
            <a:prstGeom prst="rect">
              <a:avLst/>
            </a:prstGeom>
            <a:solidFill>
              <a:schemeClr val="accent2">
                <a:lumMod val="20000"/>
                <a:lumOff val="80000"/>
              </a:schemeClr>
            </a:solidFill>
            <a:ln w="6350">
              <a:solidFill>
                <a:schemeClr val="tx1">
                  <a:lumMod val="65000"/>
                  <a:lumOff val="3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上报告警</a:t>
              </a:r>
              <a:endParaRPr lang="zh-CN" altLang="en-US" sz="1200">
                <a:solidFill>
                  <a:schemeClr val="tx1">
                    <a:lumMod val="85000"/>
                    <a:lumOff val="15000"/>
                  </a:schemeClr>
                </a:solidFill>
                <a:latin typeface="微软雅黑" panose="020B0503020204020204" charset="-122"/>
                <a:ea typeface="微软雅黑" panose="020B0503020204020204" charset="-122"/>
              </a:endParaRPr>
            </a:p>
            <a:p>
              <a:pPr algn="ctr">
                <a:lnSpc>
                  <a:spcPct val="100000"/>
                </a:lnSpc>
                <a:spcBef>
                  <a:spcPts val="500"/>
                </a:spcBef>
                <a:spcAft>
                  <a:spcPts val="0"/>
                </a:spcAft>
              </a:pPr>
              <a:r>
                <a:rPr lang="zh-CN" altLang="en-US" sz="1200">
                  <a:solidFill>
                    <a:schemeClr val="tx1">
                      <a:lumMod val="85000"/>
                      <a:lumOff val="15000"/>
                    </a:schemeClr>
                  </a:solidFill>
                  <a:latin typeface="微软雅黑" panose="020B0503020204020204" charset="-122"/>
                  <a:ea typeface="微软雅黑" panose="020B0503020204020204" charset="-122"/>
                </a:rPr>
                <a:t>生成</a:t>
              </a:r>
              <a:r>
                <a:rPr lang="zh-CN" altLang="en-US" sz="1200">
                  <a:solidFill>
                    <a:schemeClr val="tx1">
                      <a:lumMod val="85000"/>
                      <a:lumOff val="15000"/>
                    </a:schemeClr>
                  </a:solidFill>
                  <a:latin typeface="微软雅黑" panose="020B0503020204020204" charset="-122"/>
                  <a:ea typeface="微软雅黑" panose="020B0503020204020204" charset="-122"/>
                </a:rPr>
                <a:t>分析结果</a:t>
              </a:r>
              <a:endParaRPr lang="zh-CN" altLang="en-US" sz="1200">
                <a:solidFill>
                  <a:schemeClr val="tx1">
                    <a:lumMod val="85000"/>
                    <a:lumOff val="15000"/>
                  </a:schemeClr>
                </a:solidFill>
                <a:latin typeface="微软雅黑" panose="020B0503020204020204" charset="-122"/>
                <a:ea typeface="微软雅黑" panose="020B0503020204020204" charset="-122"/>
              </a:endParaRPr>
            </a:p>
          </p:txBody>
        </p:sp>
        <p:cxnSp>
          <p:nvCxnSpPr>
            <p:cNvPr id="93" name="直接箭头连接符 92"/>
            <p:cNvCxnSpPr>
              <a:stCxn id="82" idx="3"/>
              <a:endCxn id="92" idx="1"/>
            </p:cNvCxnSpPr>
            <p:nvPr/>
          </p:nvCxnSpPr>
          <p:spPr>
            <a:xfrm>
              <a:off x="14430" y="7681"/>
              <a:ext cx="1852" cy="0"/>
            </a:xfrm>
            <a:prstGeom prst="straightConnector1">
              <a:avLst/>
            </a:prstGeom>
            <a:ln w="28575">
              <a:solidFill>
                <a:schemeClr val="tx1">
                  <a:lumMod val="65000"/>
                  <a:lumOff val="35000"/>
                </a:schemeClr>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94" name="矩形 93"/>
            <p:cNvSpPr/>
            <p:nvPr/>
          </p:nvSpPr>
          <p:spPr>
            <a:xfrm>
              <a:off x="1415" y="5185"/>
              <a:ext cx="17001" cy="3200"/>
            </a:xfrm>
            <a:prstGeom prst="rect">
              <a:avLst/>
            </a:prstGeom>
            <a:noFill/>
            <a:ln w="9525">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5" name="文本框 94"/>
            <p:cNvSpPr txBox="1"/>
            <p:nvPr/>
          </p:nvSpPr>
          <p:spPr>
            <a:xfrm>
              <a:off x="14546" y="5261"/>
              <a:ext cx="1618" cy="628"/>
            </a:xfrm>
            <a:prstGeom prst="rect">
              <a:avLst/>
            </a:prstGeom>
            <a:noFill/>
          </p:spPr>
          <p:txBody>
            <a:bodyPr wrap="square" rtlCol="0">
              <a:spAutoFit/>
            </a:bodyPr>
            <a:p>
              <a:pPr algn="ctr"/>
              <a:r>
                <a:rPr lang="zh-CN" altLang="en-US" sz="1000">
                  <a:solidFill>
                    <a:srgbClr val="C00000"/>
                  </a:solidFill>
                  <a:latin typeface="微软雅黑" panose="020B0503020204020204" charset="-122"/>
                  <a:ea typeface="微软雅黑" panose="020B0503020204020204" charset="-122"/>
                </a:rPr>
                <a:t>相似度</a:t>
              </a:r>
              <a:endParaRPr lang="zh-CN" altLang="en-US" sz="1000">
                <a:solidFill>
                  <a:srgbClr val="C00000"/>
                </a:solidFill>
                <a:latin typeface="微软雅黑" panose="020B0503020204020204" charset="-122"/>
                <a:ea typeface="微软雅黑" panose="020B0503020204020204" charset="-122"/>
              </a:endParaRPr>
            </a:p>
            <a:p>
              <a:pPr algn="ctr"/>
              <a:r>
                <a:rPr lang="zh-CN" altLang="en-US" sz="1000">
                  <a:solidFill>
                    <a:srgbClr val="C00000"/>
                  </a:solidFill>
                  <a:latin typeface="微软雅黑" panose="020B0503020204020204" charset="-122"/>
                  <a:ea typeface="微软雅黑" panose="020B0503020204020204" charset="-122"/>
                </a:rPr>
                <a:t>在阈值范围内</a:t>
              </a:r>
              <a:endParaRPr lang="zh-CN" altLang="en-US" sz="1000">
                <a:solidFill>
                  <a:srgbClr val="C00000"/>
                </a:solidFill>
                <a:latin typeface="微软雅黑" panose="020B0503020204020204" charset="-122"/>
                <a:ea typeface="微软雅黑" panose="020B0503020204020204" charset="-122"/>
              </a:endParaRPr>
            </a:p>
          </p:txBody>
        </p:sp>
        <p:sp>
          <p:nvSpPr>
            <p:cNvPr id="96" name="文本框 95"/>
            <p:cNvSpPr txBox="1"/>
            <p:nvPr/>
          </p:nvSpPr>
          <p:spPr>
            <a:xfrm>
              <a:off x="11786" y="6465"/>
              <a:ext cx="1903" cy="628"/>
            </a:xfrm>
            <a:prstGeom prst="rect">
              <a:avLst/>
            </a:prstGeom>
            <a:noFill/>
          </p:spPr>
          <p:txBody>
            <a:bodyPr wrap="square" rtlCol="0">
              <a:spAutoFit/>
            </a:bodyPr>
            <a:p>
              <a:pPr algn="ctr"/>
              <a:r>
                <a:rPr lang="zh-CN" altLang="en-US" sz="1000">
                  <a:solidFill>
                    <a:srgbClr val="C00000"/>
                  </a:solidFill>
                  <a:latin typeface="微软雅黑" panose="020B0503020204020204" charset="-122"/>
                  <a:ea typeface="微软雅黑" panose="020B0503020204020204" charset="-122"/>
                </a:rPr>
                <a:t>相似度</a:t>
              </a:r>
              <a:endParaRPr lang="zh-CN" altLang="en-US" sz="1000">
                <a:solidFill>
                  <a:srgbClr val="C00000"/>
                </a:solidFill>
                <a:latin typeface="微软雅黑" panose="020B0503020204020204" charset="-122"/>
                <a:ea typeface="微软雅黑" panose="020B0503020204020204" charset="-122"/>
              </a:endParaRPr>
            </a:p>
            <a:p>
              <a:pPr algn="ctr"/>
              <a:r>
                <a:rPr lang="zh-CN" altLang="en-US" sz="1000">
                  <a:solidFill>
                    <a:srgbClr val="C00000"/>
                  </a:solidFill>
                  <a:latin typeface="微软雅黑" panose="020B0503020204020204" charset="-122"/>
                  <a:ea typeface="微软雅黑" panose="020B0503020204020204" charset="-122"/>
                </a:rPr>
                <a:t>不在阈值范围内</a:t>
              </a:r>
              <a:endParaRPr lang="zh-CN" altLang="en-US" sz="1000">
                <a:solidFill>
                  <a:srgbClr val="C00000"/>
                </a:solidFill>
                <a:latin typeface="微软雅黑" panose="020B0503020204020204" charset="-122"/>
                <a:ea typeface="微软雅黑" panose="020B0503020204020204" charset="-122"/>
              </a:endParaRPr>
            </a:p>
          </p:txBody>
        </p:sp>
        <p:sp>
          <p:nvSpPr>
            <p:cNvPr id="97" name="文本框 96"/>
            <p:cNvSpPr txBox="1"/>
            <p:nvPr/>
          </p:nvSpPr>
          <p:spPr>
            <a:xfrm>
              <a:off x="11227" y="5503"/>
              <a:ext cx="1022" cy="386"/>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rPr>
                <a:t>检索</a:t>
              </a:r>
              <a:endParaRPr lang="zh-CN" altLang="en-US" sz="1000">
                <a:latin typeface="微软雅黑" panose="020B0503020204020204" charset="-122"/>
                <a:ea typeface="微软雅黑" panose="020B0503020204020204" charset="-122"/>
              </a:endParaRPr>
            </a:p>
          </p:txBody>
        </p:sp>
        <p:sp>
          <p:nvSpPr>
            <p:cNvPr id="98" name="文本框 97"/>
            <p:cNvSpPr txBox="1"/>
            <p:nvPr/>
          </p:nvSpPr>
          <p:spPr>
            <a:xfrm>
              <a:off x="7609" y="5503"/>
              <a:ext cx="1022" cy="386"/>
            </a:xfrm>
            <a:prstGeom prst="rect">
              <a:avLst/>
            </a:prstGeom>
            <a:noFill/>
          </p:spPr>
          <p:txBody>
            <a:bodyPr wrap="square" rtlCol="0">
              <a:spAutoFit/>
            </a:bodyPr>
            <a:p>
              <a:pPr algn="ctr"/>
              <a:r>
                <a:rPr lang="en-US" altLang="zh-CN" sz="1000">
                  <a:latin typeface="微软雅黑" panose="020B0503020204020204" charset="-122"/>
                  <a:ea typeface="微软雅黑" panose="020B0503020204020204" charset="-122"/>
                </a:rPr>
                <a:t>Token</a:t>
              </a:r>
              <a:r>
                <a:rPr lang="en-US" altLang="zh-CN" sz="1000">
                  <a:latin typeface="微软雅黑" panose="020B0503020204020204" charset="-122"/>
                  <a:ea typeface="微软雅黑" panose="020B0503020204020204" charset="-122"/>
                </a:rPr>
                <a:t>s</a:t>
              </a:r>
              <a:endParaRPr lang="en-US" altLang="zh-CN" sz="1000">
                <a:latin typeface="微软雅黑" panose="020B0503020204020204" charset="-122"/>
                <a:ea typeface="微软雅黑" panose="020B0503020204020204" charset="-122"/>
              </a:endParaRPr>
            </a:p>
          </p:txBody>
        </p:sp>
        <p:sp>
          <p:nvSpPr>
            <p:cNvPr id="100" name="文本框 99"/>
            <p:cNvSpPr txBox="1"/>
            <p:nvPr/>
          </p:nvSpPr>
          <p:spPr>
            <a:xfrm>
              <a:off x="14547" y="7230"/>
              <a:ext cx="1618" cy="386"/>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rPr>
                <a:t>恶意</a:t>
              </a:r>
              <a:r>
                <a:rPr lang="zh-CN" altLang="en-US" sz="1000">
                  <a:latin typeface="微软雅黑" panose="020B0503020204020204" charset="-122"/>
                  <a:ea typeface="微软雅黑" panose="020B0503020204020204" charset="-122"/>
                </a:rPr>
                <a:t>流量</a:t>
              </a:r>
              <a:endParaRPr lang="zh-CN" altLang="en-US" sz="1000">
                <a:latin typeface="微软雅黑" panose="020B0503020204020204" charset="-122"/>
                <a:ea typeface="微软雅黑" panose="020B0503020204020204" charset="-122"/>
              </a:endParaRPr>
            </a:p>
          </p:txBody>
        </p:sp>
      </p:grpSp>
      <p:sp>
        <p:nvSpPr>
          <p:cNvPr id="101" name="矩形 100"/>
          <p:cNvSpPr/>
          <p:nvPr/>
        </p:nvSpPr>
        <p:spPr>
          <a:xfrm>
            <a:off x="482600" y="1004570"/>
            <a:ext cx="11211560" cy="7194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spcBef>
                <a:spcPts val="0"/>
              </a:spcBef>
              <a:spcAft>
                <a:spcPts val="0"/>
              </a:spcAft>
              <a:buClrTx/>
              <a:buSzTx/>
              <a:buFontTx/>
            </a:pP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在运行过程中，</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用户</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基于实际业务情况进行误报标注，</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无需理解误报原理，无需手工配</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置复杂加白规则</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，一键标注，</a:t>
            </a:r>
            <a:r>
              <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rPr>
              <a:t>指导安全大模型有效理解业务特征，进一步改善误报情况</a:t>
            </a:r>
            <a:endParaRPr lang="zh-CN" altLang="en-US" sz="1600" b="1">
              <a:gradFill>
                <a:gsLst>
                  <a:gs pos="100000">
                    <a:schemeClr val="accent6"/>
                  </a:gs>
                  <a:gs pos="64000">
                    <a:srgbClr val="447770">
                      <a:alpha val="100000"/>
                    </a:srgbClr>
                  </a:gs>
                  <a:gs pos="19000">
                    <a:srgbClr val="184199"/>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00380" y="212725"/>
            <a:ext cx="9031605" cy="491490"/>
          </a:xfrm>
          <a:prstGeom prst="rect">
            <a:avLst/>
          </a:prstGeom>
          <a:noFill/>
        </p:spPr>
        <p:txBody>
          <a:bodyPr wrap="square" rtlCol="0">
            <a:spAutoFit/>
          </a:bodyPr>
          <a:p>
            <a:r>
              <a:rPr lang="zh-CN" altLang="en-US" sz="2600" b="1" dirty="0">
                <a:solidFill>
                  <a:srgbClr val="184199"/>
                </a:solidFill>
                <a:latin typeface="微软雅黑" panose="020B0503020204020204" charset="-122"/>
                <a:ea typeface="微软雅黑" panose="020B0503020204020204" charset="-122"/>
                <a:sym typeface="+mn-ea"/>
              </a:rPr>
              <a:t>技术研究</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六</a:t>
            </a:r>
            <a:r>
              <a:rPr lang="en-US" altLang="zh-CN" sz="2600" b="1" dirty="0">
                <a:solidFill>
                  <a:srgbClr val="184199"/>
                </a:solidFill>
                <a:latin typeface="微软雅黑" panose="020B0503020204020204" charset="-122"/>
                <a:ea typeface="微软雅黑" panose="020B0503020204020204" charset="-122"/>
                <a:sym typeface="+mn-ea"/>
              </a:rPr>
              <a:t>）</a:t>
            </a:r>
            <a:r>
              <a:rPr lang="zh-CN" altLang="en-US" sz="2600" b="1" dirty="0">
                <a:solidFill>
                  <a:srgbClr val="184199"/>
                </a:solidFill>
                <a:latin typeface="微软雅黑" panose="020B0503020204020204" charset="-122"/>
                <a:ea typeface="微软雅黑" panose="020B0503020204020204" charset="-122"/>
                <a:sym typeface="+mn-ea"/>
              </a:rPr>
              <a:t>：</a:t>
            </a:r>
            <a:r>
              <a:rPr lang="zh-CN" altLang="en-US" sz="2600" b="1">
                <a:solidFill>
                  <a:srgbClr val="00479D"/>
                </a:solidFill>
                <a:latin typeface="微软雅黑" panose="020B0503020204020204" charset="-122"/>
                <a:ea typeface="微软雅黑" panose="020B0503020204020204" charset="-122"/>
                <a:cs typeface="微软雅黑" panose="020B0503020204020204" charset="-122"/>
                <a:sym typeface="等线" panose="02010600030101010101" charset="-122"/>
              </a:rPr>
              <a:t>基于</a:t>
            </a:r>
            <a:r>
              <a:rPr lang="en-US" altLang="zh-CN" sz="2600" b="1">
                <a:solidFill>
                  <a:srgbClr val="00479D"/>
                </a:solidFill>
                <a:latin typeface="微软雅黑" panose="020B0503020204020204" charset="-122"/>
                <a:ea typeface="微软雅黑" panose="020B0503020204020204" charset="-122"/>
                <a:cs typeface="微软雅黑" panose="020B0503020204020204" charset="-122"/>
                <a:sym typeface="等线" panose="02010600030101010101" charset="-122"/>
              </a:rPr>
              <a:t>RAG</a:t>
            </a:r>
            <a:r>
              <a:rPr lang="zh-CN" altLang="en-US" sz="2600" b="1">
                <a:solidFill>
                  <a:srgbClr val="00479D"/>
                </a:solidFill>
                <a:latin typeface="微软雅黑" panose="020B0503020204020204" charset="-122"/>
                <a:ea typeface="微软雅黑" panose="020B0503020204020204" charset="-122"/>
                <a:cs typeface="微软雅黑" panose="020B0503020204020204" charset="-122"/>
                <a:sym typeface="等线" panose="02010600030101010101" charset="-122"/>
              </a:rPr>
              <a:t>实现推理阶段的知识</a:t>
            </a:r>
            <a:r>
              <a:rPr lang="zh-CN" altLang="en-US" sz="2600" b="1">
                <a:solidFill>
                  <a:srgbClr val="00479D"/>
                </a:solidFill>
                <a:latin typeface="微软雅黑" panose="020B0503020204020204" charset="-122"/>
                <a:ea typeface="微软雅黑" panose="020B0503020204020204" charset="-122"/>
                <a:cs typeface="微软雅黑" panose="020B0503020204020204" charset="-122"/>
                <a:sym typeface="等线" panose="02010600030101010101" charset="-122"/>
              </a:rPr>
              <a:t>引入</a:t>
            </a:r>
            <a:endParaRPr lang="zh-CN" altLang="en-US" sz="2600" b="1">
              <a:solidFill>
                <a:srgbClr val="00479D"/>
              </a:solidFill>
              <a:latin typeface="微软雅黑" panose="020B0503020204020204" charset="-122"/>
              <a:ea typeface="微软雅黑" panose="020B0503020204020204" charset="-122"/>
              <a:cs typeface="微软雅黑" panose="020B0503020204020204" charset="-122"/>
              <a:sym typeface="等线" panose="02010600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linds(horizont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blinds(horizontal)">
                                      <p:cBhvr>
                                        <p:cTn id="18" dur="500"/>
                                        <p:tgtEl>
                                          <p:spTgt spid="7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01" grpId="0" bldLvl="0" animBg="1"/>
      <p:bldP spid="101"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TABLE_ENDDRAG_ORIGIN_RECT" val="333*429"/>
  <p:tag name="TABLE_ENDDRAG_RECT" val="597*77*333*43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4_1*n_h_h_i*1_2_1_2"/>
  <p:tag name="KSO_WM_TEMPLATE_CATEGORY" val="diagram"/>
  <p:tag name="KSO_WM_TEMPLATE_INDEX" val="20235024"/>
  <p:tag name="KSO_WM_UNIT_LAYERLEVEL" val="1_1_1_1"/>
  <p:tag name="KSO_WM_TAG_VERSION" val="3.0"/>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44.0749938964844,&quot;left&quot;:58.57501220703125,&quot;top&quot;:156.6,&quot;width&quot;:842.8500271630476}"/>
  <p:tag name="KSO_WM_DIAGRAM_COLOR_MATCH_VALUE" val="{&quot;shape&quot;:{&quot;fill&quot;:{&quot;gradient&quot;:[{&quot;brightness&quot;:0,&quot;colorType&quot;:1,&quot;foreColorIndex&quot;:5,&quot;pos&quot;:0.1899999976158142,&quot;transparency&quot;:0.699999988079071},{&quot;brightness&quot;:0,&quot;colorType&quot;:1,&quot;foreColorIndex&quot;:5,&quot;pos&quot;:0.550000011920929,&quot;transparency&quot;:0.8999999761581421},{&quot;brightness&quot;:0,&quot;colorType&quot;:1,&quot;foreColorIndex&quot;:5,&quot;pos&quot;:0.9599999785423279,&quot;transparency&quot;:1}],&quot;type&quot;:3},&quot;glow&quot;:{&quot;colorType&quot;:0},&quot;line&quot;:{&quot;gradient&quot;:[{&quot;brightness&quot;:0,&quot;colorType&quot;:1,&quot;foreColorIndex&quot;:5,&quot;pos&quot;:0.019999999552965164,&quot;transparency&quot;:1},{&quot;brightness&quot;:0,&quot;colorType&quot;:1,&quot;foreColorIndex&quot;:5,&quot;pos&quot;:1,&quot;transparency&quot;:0.6000000238418579}],&quot;type&quot;:2},&quot;shadow&quot;:{&quot;brightness&quot;:-0.25,&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RESOURCE_RECORD_KEY" val="{&quot;13&quot;:[19965469,4663468]}"/>
  <p:tag name="resource_record_key" val="{&quot;13&quot;:[19965469,4663468],&quot;70&quot;:[3312130]}"/>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4_1*n_h_h_i*1_2_1_2"/>
  <p:tag name="KSO_WM_TEMPLATE_CATEGORY" val="diagram"/>
  <p:tag name="KSO_WM_TEMPLATE_INDEX" val="20235024"/>
  <p:tag name="KSO_WM_UNIT_LAYERLEVEL" val="1_1_1_1"/>
  <p:tag name="KSO_WM_TAG_VERSION" val="3.0"/>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44.0749938964844,&quot;left&quot;:58.57501220703125,&quot;top&quot;:156.6,&quot;width&quot;:842.8500271630476}"/>
  <p:tag name="KSO_WM_DIAGRAM_COLOR_MATCH_VALUE" val="{&quot;shape&quot;:{&quot;fill&quot;:{&quot;gradient&quot;:[{&quot;brightness&quot;:0,&quot;colorType&quot;:1,&quot;foreColorIndex&quot;:5,&quot;pos&quot;:0.1899999976158142,&quot;transparency&quot;:0.699999988079071},{&quot;brightness&quot;:0,&quot;colorType&quot;:1,&quot;foreColorIndex&quot;:5,&quot;pos&quot;:0.550000011920929,&quot;transparency&quot;:0.8999999761581421},{&quot;brightness&quot;:0,&quot;colorType&quot;:1,&quot;foreColorIndex&quot;:5,&quot;pos&quot;:0.9599999785423279,&quot;transparency&quot;:1}],&quot;type&quot;:3},&quot;glow&quot;:{&quot;colorType&quot;:0},&quot;line&quot;:{&quot;gradient&quot;:[{&quot;brightness&quot;:0,&quot;colorType&quot;:1,&quot;foreColorIndex&quot;:5,&quot;pos&quot;:0.019999999552965164,&quot;transparency&quot;:1},{&quot;brightness&quot;:0,&quot;colorType&quot;:1,&quot;foreColorIndex&quot;:5,&quot;pos&quot;:1,&quot;transparency&quot;:0.6000000238418579}],&quot;type&quot;:2},&quot;shadow&quot;:{&quot;brightness&quot;:-0.25,&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4_1*n_h_h_i*1_2_1_2"/>
  <p:tag name="KSO_WM_TEMPLATE_CATEGORY" val="diagram"/>
  <p:tag name="KSO_WM_TEMPLATE_INDEX" val="20235024"/>
  <p:tag name="KSO_WM_UNIT_LAYERLEVEL" val="1_1_1_1"/>
  <p:tag name="KSO_WM_TAG_VERSION" val="3.0"/>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44.0749938964844,&quot;left&quot;:58.57501220703125,&quot;top&quot;:156.6,&quot;width&quot;:842.8500271630476}"/>
  <p:tag name="KSO_WM_DIAGRAM_COLOR_MATCH_VALUE" val="{&quot;shape&quot;:{&quot;fill&quot;:{&quot;gradient&quot;:[{&quot;brightness&quot;:0,&quot;colorType&quot;:1,&quot;foreColorIndex&quot;:5,&quot;pos&quot;:0.1899999976158142,&quot;transparency&quot;:0.699999988079071},{&quot;brightness&quot;:0,&quot;colorType&quot;:1,&quot;foreColorIndex&quot;:5,&quot;pos&quot;:0.550000011920929,&quot;transparency&quot;:0.8999999761581421},{&quot;brightness&quot;:0,&quot;colorType&quot;:1,&quot;foreColorIndex&quot;:5,&quot;pos&quot;:0.9599999785423279,&quot;transparency&quot;:1}],&quot;type&quot;:3},&quot;glow&quot;:{&quot;colorType&quot;:0},&quot;line&quot;:{&quot;gradient&quot;:[{&quot;brightness&quot;:0,&quot;colorType&quot;:1,&quot;foreColorIndex&quot;:5,&quot;pos&quot;:0.019999999552965164,&quot;transparency&quot;:1},{&quot;brightness&quot;:0,&quot;colorType&quot;:1,&quot;foreColorIndex&quot;:5,&quot;pos&quot;:1,&quot;transparency&quot;:0.6000000238418579}],&quot;type&quot;:2},&quot;shadow&quot;:{&quot;brightness&quot;:-0.25,&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RESOURCE_RECORD_KEY" val="{&quot;13&quot;:[19965469,4663468]}"/>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TABLE_ENDDRAG_ORIGIN_RECT" val="307*224"/>
  <p:tag name="TABLE_ENDDRAG_RECT" val="572*243*307*224"/>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10583</Words>
  <Application>WPS 表格</Application>
  <PresentationFormat>宽屏</PresentationFormat>
  <Paragraphs>1249</Paragraphs>
  <Slides>28</Slides>
  <Notes>0</Notes>
  <HiddenSlides>0</HiddenSlides>
  <MMClips>0</MMClips>
  <ScaleCrop>false</ScaleCrop>
  <HeadingPairs>
    <vt:vector size="6" baseType="variant">
      <vt:variant>
        <vt:lpstr>已用的字体</vt:lpstr>
      </vt:variant>
      <vt:variant>
        <vt:i4>46</vt:i4>
      </vt:variant>
      <vt:variant>
        <vt:lpstr>主题</vt:lpstr>
      </vt:variant>
      <vt:variant>
        <vt:i4>2</vt:i4>
      </vt:variant>
      <vt:variant>
        <vt:lpstr>幻灯片标题</vt:lpstr>
      </vt:variant>
      <vt:variant>
        <vt:i4>28</vt:i4>
      </vt:variant>
    </vt:vector>
  </HeadingPairs>
  <TitlesOfParts>
    <vt:vector size="76" baseType="lpstr">
      <vt:lpstr>Arial</vt:lpstr>
      <vt:lpstr>宋体</vt:lpstr>
      <vt:lpstr>Wingdings</vt:lpstr>
      <vt:lpstr>微软雅黑</vt:lpstr>
      <vt:lpstr>汉仪旗黑</vt:lpstr>
      <vt:lpstr>思源黑体 CN Normal</vt:lpstr>
      <vt:lpstr>思源黑体 CN Medium</vt:lpstr>
      <vt:lpstr>黑体</vt:lpstr>
      <vt:lpstr>Calibri</vt:lpstr>
      <vt:lpstr>Helvetica Neue</vt:lpstr>
      <vt:lpstr>汉仪书宋二KW</vt:lpstr>
      <vt:lpstr>等线</vt:lpstr>
      <vt:lpstr>Helvetica</vt:lpstr>
      <vt:lpstr>微软雅黑</vt:lpstr>
      <vt:lpstr>Arial Regular</vt:lpstr>
      <vt:lpstr>汉仪中等线KW</vt:lpstr>
      <vt:lpstr>宋体</vt:lpstr>
      <vt:lpstr>Arial Unicode MS</vt:lpstr>
      <vt:lpstr>等线 Light</vt:lpstr>
      <vt:lpstr>汉仪中黑KW</vt:lpstr>
      <vt:lpstr>Helvetica</vt:lpstr>
      <vt:lpstr>等线</vt:lpstr>
      <vt:lpstr>PingFangSC-Regular</vt:lpstr>
      <vt:lpstr>Source Han Sans CN Bold</vt:lpstr>
      <vt:lpstr>Calibri</vt:lpstr>
      <vt:lpstr>苹方-简</vt:lpstr>
      <vt:lpstr>Times New Roman</vt:lpstr>
      <vt:lpstr>Roboto Regular</vt:lpstr>
      <vt:lpstr>Saturday Sans Regular</vt:lpstr>
      <vt:lpstr>优设标题黑</vt:lpstr>
      <vt:lpstr>等线 Light</vt:lpstr>
      <vt:lpstr>Wingdings</vt:lpstr>
      <vt:lpstr>华文宋体</vt:lpstr>
      <vt:lpstr>Thonburi</vt:lpstr>
      <vt:lpstr>-apple-system</vt:lpstr>
      <vt:lpstr>-apple-system</vt:lpstr>
      <vt:lpstr>Roboto Regular</vt:lpstr>
      <vt:lpstr>Saturday Sans Regular</vt:lpstr>
      <vt:lpstr>优设标题黑</vt:lpstr>
      <vt:lpstr>FZLanTingHeiS-DB-GB</vt:lpstr>
      <vt:lpstr>FZLanTingHeiS-R-GB</vt:lpstr>
      <vt:lpstr>OPPOSans L</vt:lpstr>
      <vt:lpstr>OPPOSans H</vt:lpstr>
      <vt:lpstr>OPPOSans M</vt:lpstr>
      <vt:lpstr>Avenir Next Medium</vt:lpstr>
      <vt:lpstr>冬青黑体简体中文</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andy</cp:lastModifiedBy>
  <cp:revision>43</cp:revision>
  <dcterms:created xsi:type="dcterms:W3CDTF">2025-08-25T06:34:48Z</dcterms:created>
  <dcterms:modified xsi:type="dcterms:W3CDTF">2025-08-25T06:34:48Z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2052-12.1.21861.21861</vt:lpwstr>
  </property>
  <property fmtid="{D5CDD505-2E9C-101B-9397-08002B2CF9AE}" pid="3" name="ICV">
    <vt:lpwstr>FA3244461ED6433546C0AB689645A07A_43</vt:lpwstr>
  </property>
</Properties>
</file>