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07" r:id="rId2"/>
    <p:sldId id="435" r:id="rId3"/>
    <p:sldId id="436" r:id="rId4"/>
    <p:sldId id="462" r:id="rId5"/>
    <p:sldId id="447" r:id="rId6"/>
    <p:sldId id="448" r:id="rId7"/>
    <p:sldId id="377" r:id="rId8"/>
    <p:sldId id="454" r:id="rId9"/>
    <p:sldId id="427" r:id="rId10"/>
    <p:sldId id="471" r:id="rId11"/>
    <p:sldId id="405" r:id="rId12"/>
    <p:sldId id="437" r:id="rId13"/>
    <p:sldId id="450" r:id="rId14"/>
    <p:sldId id="469" r:id="rId15"/>
    <p:sldId id="457" r:id="rId16"/>
    <p:sldId id="461" r:id="rId17"/>
    <p:sldId id="459" r:id="rId18"/>
    <p:sldId id="460" r:id="rId19"/>
    <p:sldId id="475" r:id="rId20"/>
    <p:sldId id="474" r:id="rId21"/>
    <p:sldId id="406" r:id="rId22"/>
    <p:sldId id="476" r:id="rId23"/>
    <p:sldId id="477" r:id="rId24"/>
    <p:sldId id="455" r:id="rId25"/>
    <p:sldId id="458" r:id="rId26"/>
    <p:sldId id="472" r:id="rId27"/>
    <p:sldId id="463" r:id="rId28"/>
    <p:sldId id="468" r:id="rId29"/>
    <p:sldId id="464" r:id="rId30"/>
    <p:sldId id="466" r:id="rId31"/>
    <p:sldId id="467" r:id="rId3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CCFF33"/>
    <a:srgbClr val="FF00FF"/>
    <a:srgbClr val="00CC00"/>
    <a:srgbClr val="66CCFF"/>
    <a:srgbClr val="33CC33"/>
    <a:srgbClr val="00FF00"/>
    <a:srgbClr val="EC3CDB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2" autoAdjust="0"/>
    <p:restoredTop sz="86368" autoAdjust="0"/>
  </p:normalViewPr>
  <p:slideViewPr>
    <p:cSldViewPr>
      <p:cViewPr varScale="1">
        <p:scale>
          <a:sx n="81" d="100"/>
          <a:sy n="81" d="100"/>
        </p:scale>
        <p:origin x="-19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4"/>
    </p:cViewPr>
  </p:sorterViewPr>
  <p:notesViewPr>
    <p:cSldViewPr>
      <p:cViewPr varScale="1">
        <p:scale>
          <a:sx n="79" d="100"/>
          <a:sy n="79" d="100"/>
        </p:scale>
        <p:origin x="-3340" y="-6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ABB3C-4EB7-48F0-952C-0576F0C8A4CA}" type="datetimeFigureOut">
              <a:rPr lang="zh-TW" altLang="en-US" smtClean="0"/>
              <a:pPr/>
              <a:t>2025-04-21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EF55B-D938-4DB9-BA9A-5096F23EC6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11832-FE84-4660-B4AA-A83DDF432BAC}" type="datetimeFigureOut">
              <a:rPr lang="zh-TW" altLang="en-US" smtClean="0"/>
              <a:pPr/>
              <a:t>2025-04-21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A2D22-7CBD-4819-819D-8CE772169E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58260-23E0-4032-B1E0-EB311F5E2395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58260-23E0-4032-B1E0-EB311F5E2395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58260-23E0-4032-B1E0-EB311F5E2395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58260-23E0-4032-B1E0-EB311F5E2395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CE8C1-FF93-44CA-96F4-779D37338549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81477C-AAC3-461F-B439-9B7E9DD7E2C3}" type="slidenum">
              <a:rPr lang="en-US" altLang="zh-TW"/>
              <a:pPr/>
              <a:t>30</a:t>
            </a:fld>
            <a:endParaRPr lang="en-US" altLang="zh-TW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ED47DF-25ED-47E9-8052-F0AB7EB42172}" type="slidenum">
              <a:rPr lang="en-US" altLang="zh-TW"/>
              <a:pPr/>
              <a:t>31</a:t>
            </a:fld>
            <a:endParaRPr lang="en-US" altLang="zh-TW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51520" y="44624"/>
            <a:ext cx="63001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Autofit/>
          </a:bodyPr>
          <a:lstStyle>
            <a:lvl1pPr marL="514350" indent="-514350" algn="l">
              <a:spcAft>
                <a:spcPts val="600"/>
              </a:spcAft>
              <a:buFont typeface="Rockwell Condensed" pitchFamily="18" charset="0"/>
              <a:buNone/>
              <a:defRPr sz="3600" b="1" baseline="0">
                <a:latin typeface="Cambria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TW" dirty="0" smtClean="0"/>
              <a:t>page title</a:t>
            </a:r>
            <a:endParaRPr lang="zh-TW" altLang="en-US" dirty="0" smtClean="0"/>
          </a:p>
        </p:txBody>
      </p:sp>
      <p:sp>
        <p:nvSpPr>
          <p:cNvPr id="14" name="矩形 13"/>
          <p:cNvSpPr/>
          <p:nvPr userDrawn="1"/>
        </p:nvSpPr>
        <p:spPr>
          <a:xfrm>
            <a:off x="-32" y="0"/>
            <a:ext cx="214314" cy="92867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361A-23A7-441D-BAEB-93E375581B90}" type="datetime1">
              <a:rPr lang="zh-TW" altLang="en-US" smtClean="0"/>
              <a:pPr/>
              <a:t>2025-04-21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8676456" y="0"/>
            <a:ext cx="467544" cy="332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ts val="1800"/>
              </a:lnSpc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9E942-762B-44FB-982A-F5994CDE5E9E}" type="slidenum">
              <a:rPr kumimoji="0" lang="zh-TW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28625" y="1285875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541655" indent="-360680" defTabSz="-635">
              <a:buFont typeface="Rockwell Condensed" panose="02060603050405020104" pitchFamily="18" charset="0"/>
              <a:buChar char="−"/>
              <a:tabLst>
                <a:tab pos="0" algn="l"/>
              </a:tabLst>
              <a:defRPr sz="2800" b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655" indent="0">
              <a:buFont typeface="Arial" panose="020B0604020202020204" pitchFamily="34" charset="0"/>
              <a:buChar char="−"/>
              <a:defRPr sz="280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en-US" altLang="zh-TW" dirty="0" smtClean="0"/>
              <a:t>	</a:t>
            </a:r>
            <a:r>
              <a:rPr lang="zh-TW" altLang="en-US" dirty="0" smtClean="0"/>
              <a:t>第二層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448" y="6572272"/>
            <a:ext cx="539552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1" i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fld id="{1DB9E942-762B-44FB-982A-F5994CDE5E9E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C9163-E613-42F4-BACC-904EDF7445E8}" type="datetime1">
              <a:rPr lang="zh-TW" altLang="en-US" smtClean="0"/>
              <a:pPr/>
              <a:t>2025-04-21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448" y="6572272"/>
            <a:ext cx="539552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1" i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fld id="{1DB9E942-762B-44FB-982A-F5994CDE5E9E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214282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0" y="820670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23528" y="144000"/>
            <a:ext cx="63001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Autofit/>
          </a:bodyPr>
          <a:lstStyle>
            <a:lvl1pPr marL="514350" indent="-514350" algn="l">
              <a:spcAft>
                <a:spcPts val="600"/>
              </a:spcAft>
              <a:buFont typeface="Rockwell Condensed" pitchFamily="18" charset="0"/>
              <a:buNone/>
              <a:defRPr sz="3600" b="1" baseline="0">
                <a:latin typeface="Cambria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TW" dirty="0" smtClean="0"/>
              <a:t>page title</a:t>
            </a:r>
            <a:endParaRPr lang="zh-TW" altLang="en-US" dirty="0" smtClean="0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1857357" y="6750024"/>
            <a:ext cx="7286644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矩形 13"/>
          <p:cNvSpPr/>
          <p:nvPr userDrawn="1"/>
        </p:nvSpPr>
        <p:spPr>
          <a:xfrm>
            <a:off x="-32" y="0"/>
            <a:ext cx="214314" cy="92867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23528" y="144000"/>
            <a:ext cx="63001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Autofit/>
          </a:bodyPr>
          <a:lstStyle>
            <a:lvl1pPr marL="514350" indent="-514350" algn="l">
              <a:spcAft>
                <a:spcPts val="600"/>
              </a:spcAft>
              <a:buFont typeface="Rockwell Condensed" pitchFamily="18" charset="0"/>
              <a:buNone/>
              <a:defRPr sz="3600" b="1" baseline="0">
                <a:latin typeface="Cambria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TW" dirty="0" smtClean="0"/>
              <a:t>page title</a:t>
            </a:r>
            <a:endParaRPr lang="zh-TW" altLang="en-US" dirty="0" smtClean="0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1857357" y="6750024"/>
            <a:ext cx="7286644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矩形 13"/>
          <p:cNvSpPr/>
          <p:nvPr userDrawn="1"/>
        </p:nvSpPr>
        <p:spPr>
          <a:xfrm>
            <a:off x="-32" y="0"/>
            <a:ext cx="214314" cy="92867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矩形 5"/>
          <p:cNvSpPr/>
          <p:nvPr userDrawn="1"/>
        </p:nvSpPr>
        <p:spPr>
          <a:xfrm>
            <a:off x="0" y="836712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C9163-E613-42F4-BACC-904EDF7445E8}" type="datetime1">
              <a:rPr lang="zh-TW" altLang="en-US" smtClean="0"/>
              <a:pPr/>
              <a:t>2025-04-21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8676456" y="0"/>
            <a:ext cx="467544" cy="332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ts val="1800"/>
              </a:lnSpc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9E942-762B-44FB-982A-F5994CDE5E9E}" type="slidenum">
              <a:rPr kumimoji="0" lang="zh-TW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D371-FD6F-4812-A190-C69B3D885AD8}" type="datetime1">
              <a:rPr lang="zh-TW" altLang="en-US" smtClean="0"/>
              <a:pPr/>
              <a:t>2025-04-21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6456" y="0"/>
            <a:ext cx="467544" cy="332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ts val="1800"/>
              </a:lnSpc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fld id="{1DB9E942-762B-44FB-982A-F5994CDE5E9E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25DD-49B1-4BF9-A03F-C4380F7A4F3B}" type="datetime1">
              <a:rPr lang="zh-TW" altLang="en-US" smtClean="0"/>
              <a:pPr/>
              <a:t>2025-04-21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8676456" y="0"/>
            <a:ext cx="467544" cy="332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ts val="1800"/>
              </a:lnSpc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9E942-762B-44FB-982A-F5994CDE5E9E}" type="slidenum">
              <a:rPr kumimoji="0" lang="zh-TW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4E77-6979-49DC-AA25-C35DF58B6C95}" type="datetime1">
              <a:rPr lang="zh-TW" altLang="en-US" smtClean="0"/>
              <a:pPr/>
              <a:t>2025-04-21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676456" y="0"/>
            <a:ext cx="467544" cy="332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ts val="1800"/>
              </a:lnSpc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9E942-762B-44FB-982A-F5994CDE5E9E}" type="slidenum">
              <a:rPr kumimoji="0" lang="zh-TW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CB0D-1A9F-4D08-BC00-6F0A3B72703C}" type="datetime1">
              <a:rPr lang="zh-TW" altLang="en-US" smtClean="0"/>
              <a:pPr/>
              <a:t>2025-04-21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8676456" y="0"/>
            <a:ext cx="467544" cy="332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ts val="1800"/>
              </a:lnSpc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9E942-762B-44FB-982A-F5994CDE5E9E}" type="slidenum">
              <a:rPr kumimoji="0" lang="zh-TW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9AA8-75E4-48C9-828A-FA6C968B0256}" type="datetime1">
              <a:rPr lang="zh-TW" altLang="en-US" smtClean="0"/>
              <a:pPr/>
              <a:t>2025-04-21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8676456" y="0"/>
            <a:ext cx="467544" cy="332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ts val="1800"/>
              </a:lnSpc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9E942-762B-44FB-982A-F5994CDE5E9E}" type="slidenum">
              <a:rPr kumimoji="0" lang="zh-TW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D161E-97D9-4D1B-BB8D-271AE7CD2285}" type="datetime1">
              <a:rPr lang="zh-TW" altLang="en-US" smtClean="0"/>
              <a:pPr/>
              <a:t>2025-04-21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676456" y="0"/>
            <a:ext cx="467544" cy="332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ts val="1800"/>
              </a:lnSpc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9E942-762B-44FB-982A-F5994CDE5E9E}" type="slidenum">
              <a:rPr kumimoji="0" lang="zh-TW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8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65" r:id="rId11"/>
    <p:sldLayoutId id="214748366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2844" y="357166"/>
            <a:ext cx="72152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Achieving 10</a:t>
            </a:r>
            <a:r>
              <a:rPr lang="en-US" altLang="zh-TW" sz="3200" b="1" baseline="30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-4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 luminosity</a:t>
            </a:r>
          </a:p>
          <a:p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with LumiCal @ CEPC</a:t>
            </a:r>
          </a:p>
        </p:txBody>
      </p:sp>
      <p:sp>
        <p:nvSpPr>
          <p:cNvPr id="11" name="矩形 10"/>
          <p:cNvSpPr/>
          <p:nvPr/>
        </p:nvSpPr>
        <p:spPr>
          <a:xfrm>
            <a:off x="6357950" y="357166"/>
            <a:ext cx="2339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352925">
              <a:spcAft>
                <a:spcPts val="0"/>
              </a:spcAft>
            </a:pPr>
            <a:r>
              <a:rPr lang="en-US" altLang="zh-TW" dirty="0" smtClean="0">
                <a:solidFill>
                  <a:schemeClr val="tx2"/>
                </a:solidFill>
                <a:ea typeface="微軟正黑體" pitchFamily="34" charset="-120"/>
                <a:cs typeface="Times New Roman" pitchFamily="18" charset="0"/>
              </a:rPr>
              <a:t>2025.04.21</a:t>
            </a:r>
          </a:p>
          <a:p>
            <a:pPr algn="r" defTabSz="4352925">
              <a:spcAft>
                <a:spcPts val="0"/>
              </a:spcAft>
            </a:pPr>
            <a:r>
              <a:rPr lang="en-US" altLang="zh-TW" dirty="0" smtClean="0">
                <a:solidFill>
                  <a:schemeClr val="tx2"/>
                </a:solidFill>
                <a:ea typeface="微軟正黑體" pitchFamily="34" charset="-120"/>
                <a:cs typeface="Times New Roman" pitchFamily="18" charset="0"/>
              </a:rPr>
              <a:t>S. Hou</a:t>
            </a:r>
          </a:p>
        </p:txBody>
      </p:sp>
      <p:sp>
        <p:nvSpPr>
          <p:cNvPr id="8" name="矩形 7"/>
          <p:cNvSpPr/>
          <p:nvPr/>
        </p:nvSpPr>
        <p:spPr>
          <a:xfrm>
            <a:off x="285720" y="1714488"/>
            <a:ext cx="7286676" cy="1631216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marL="355600" indent="-355600">
              <a:buFont typeface="Courier New" pitchFamily="49" charset="0"/>
              <a:buChar char="o"/>
            </a:pPr>
            <a:r>
              <a:rPr lang="en-US" altLang="zh-TW" sz="2000" b="1" dirty="0" smtClean="0"/>
              <a:t>LumiCal group  </a:t>
            </a:r>
            <a:r>
              <a:rPr lang="en-US" altLang="zh-TW" sz="2000" dirty="0" smtClean="0"/>
              <a:t>(weekly meetings, </a:t>
            </a:r>
            <a:r>
              <a:rPr lang="en-US" altLang="zh-TW" sz="2000" dirty="0" err="1" smtClean="0"/>
              <a:t>onging</a:t>
            </a:r>
            <a:r>
              <a:rPr lang="en-US" altLang="zh-TW" sz="2000" dirty="0" smtClean="0"/>
              <a:t> 2yrs)</a:t>
            </a:r>
          </a:p>
          <a:p>
            <a:pPr marL="355600" indent="-355600">
              <a:buFont typeface="Courier New" pitchFamily="49" charset="0"/>
              <a:buChar char="o"/>
            </a:pPr>
            <a:r>
              <a:rPr lang="en-US" altLang="zh-TW" sz="2000" b="1" dirty="0" smtClean="0"/>
              <a:t>TDR </a:t>
            </a:r>
            <a:r>
              <a:rPr lang="en-US" altLang="zh-TW" sz="2000" dirty="0" smtClean="0"/>
              <a:t>design accomplished, aim for 10</a:t>
            </a:r>
            <a:r>
              <a:rPr lang="en-US" altLang="zh-TW" sz="2000" baseline="30000" dirty="0" smtClean="0"/>
              <a:t>-4 </a:t>
            </a:r>
          </a:p>
          <a:p>
            <a:pPr marL="355600" indent="-355600">
              <a:buFont typeface="Courier New" pitchFamily="49" charset="0"/>
              <a:buChar char="o"/>
            </a:pPr>
            <a:r>
              <a:rPr lang="en-US" altLang="zh-TW" sz="2000" b="1" dirty="0" smtClean="0"/>
              <a:t>Goal</a:t>
            </a:r>
            <a:r>
              <a:rPr lang="en-US" altLang="zh-TW" sz="2000" dirty="0" smtClean="0"/>
              <a:t>: 	     IP BPM, Radiative </a:t>
            </a:r>
            <a:r>
              <a:rPr lang="en-US" altLang="zh-TW" sz="2000" dirty="0" err="1" smtClean="0"/>
              <a:t>Bahbha</a:t>
            </a:r>
            <a:r>
              <a:rPr lang="en-US" altLang="zh-TW" sz="2000" dirty="0" smtClean="0"/>
              <a:t>, Survey monitoring</a:t>
            </a:r>
          </a:p>
          <a:p>
            <a:pPr marL="355600" indent="-355600">
              <a:buFont typeface="Courier New" pitchFamily="49" charset="0"/>
              <a:buChar char="o"/>
            </a:pPr>
            <a:r>
              <a:rPr lang="en-US" altLang="zh-TW" sz="2000" b="1" dirty="0" smtClean="0"/>
              <a:t>Prototyping</a:t>
            </a:r>
            <a:r>
              <a:rPr lang="en-US" altLang="zh-TW" sz="2000" dirty="0" smtClean="0"/>
              <a:t>:        Diamond, Tracking multi-scattering</a:t>
            </a:r>
          </a:p>
          <a:p>
            <a:pPr marL="355600" indent="-355600"/>
            <a:r>
              <a:rPr lang="en-US" altLang="zh-TW" sz="2000" dirty="0" smtClean="0"/>
              <a:t>			     forward LYSO, BPM  @BES III </a:t>
            </a:r>
            <a:endParaRPr lang="en-US" sz="2000" dirty="0" smtClean="0">
              <a:latin typeface="Calibri"/>
            </a:endParaRPr>
          </a:p>
        </p:txBody>
      </p:sp>
      <p:pic>
        <p:nvPicPr>
          <p:cNvPr id="17" name="图片 7">
            <a:extLst>
              <a:ext uri="{FF2B5EF4-FFF2-40B4-BE49-F238E27FC236}">
                <a16:creationId xmlns:a16="http://schemas.microsoft.com/office/drawing/2014/main" xmlns="" id="{93F12686-5CF4-B65C-CC6C-B86F7AABF6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0992" t="6937" r="2464" b="1669"/>
          <a:stretch/>
        </p:blipFill>
        <p:spPr>
          <a:xfrm>
            <a:off x="8111883" y="5786454"/>
            <a:ext cx="817835" cy="819093"/>
          </a:xfrm>
          <a:prstGeom prst="rect">
            <a:avLst/>
          </a:prstGeom>
        </p:spPr>
      </p:pic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3CF87D0B-FC21-186B-4CB4-549EE66AA23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928934"/>
            <a:ext cx="1214414" cy="96196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57158" y="3571876"/>
            <a:ext cx="72152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 smtClean="0">
                <a:cs typeface="Arial" panose="020B0604020202020204" pitchFamily="34" charset="0"/>
              </a:rPr>
              <a:t>高能所 </a:t>
            </a:r>
            <a:r>
              <a:rPr lang="en-US" altLang="zh-TW" sz="1600" b="1" dirty="0" smtClean="0">
                <a:cs typeface="Arial" panose="020B0604020202020204" pitchFamily="34" charset="0"/>
              </a:rPr>
              <a:t>IHEP:</a:t>
            </a:r>
            <a:r>
              <a:rPr lang="zh-TW" altLang="en-US" sz="1600" dirty="0" smtClean="0">
                <a:cs typeface="Arial" panose="020B0604020202020204" pitchFamily="34" charset="0"/>
              </a:rPr>
              <a:t>  </a:t>
            </a:r>
            <a:r>
              <a:rPr lang="en-US" altLang="zh-TW" sz="1600" dirty="0" smtClean="0">
                <a:cs typeface="Arial" panose="020B0604020202020204" pitchFamily="34" charset="0"/>
              </a:rPr>
              <a:t>MDI, beam-pipe, mechanics:   </a:t>
            </a:r>
            <a:r>
              <a:rPr lang="en-US" altLang="zh-TW" sz="1600" dirty="0" err="1" smtClean="0">
                <a:cs typeface="Arial" panose="020B0604020202020204" pitchFamily="34" charset="0"/>
              </a:rPr>
              <a:t>Haoyu</a:t>
            </a:r>
            <a:r>
              <a:rPr lang="en-US" altLang="zh-TW" sz="1600" dirty="0" smtClean="0">
                <a:cs typeface="Arial" panose="020B0604020202020204" pitchFamily="34" charset="0"/>
              </a:rPr>
              <a:t> Shi, </a:t>
            </a:r>
            <a:r>
              <a:rPr lang="en-US" altLang="zh-TW" sz="1600" dirty="0" err="1" smtClean="0">
                <a:cs typeface="Arial" panose="020B0604020202020204" pitchFamily="34" charset="0"/>
              </a:rPr>
              <a:t>Quan</a:t>
            </a:r>
            <a:r>
              <a:rPr lang="en-US" altLang="zh-TW" sz="1600" dirty="0" smtClean="0">
                <a:cs typeface="Arial" panose="020B0604020202020204" pitchFamily="34" charset="0"/>
              </a:rPr>
              <a:t> JI, </a:t>
            </a:r>
            <a:r>
              <a:rPr lang="en-US" altLang="zh-TW" sz="1600" dirty="0" err="1" smtClean="0">
                <a:cs typeface="Arial" panose="020B0604020202020204" pitchFamily="34" charset="0"/>
              </a:rPr>
              <a:t>Longyan</a:t>
            </a:r>
            <a:r>
              <a:rPr lang="en-US" altLang="zh-TW" sz="1600" dirty="0" smtClean="0">
                <a:cs typeface="Arial" panose="020B0604020202020204" pitchFamily="34" charset="0"/>
              </a:rPr>
              <a:t> He, …</a:t>
            </a:r>
            <a:r>
              <a:rPr lang="zh-TW" altLang="en-US" sz="1600" dirty="0" smtClean="0">
                <a:cs typeface="Arial" panose="020B0604020202020204" pitchFamily="34" charset="0"/>
              </a:rPr>
              <a:t> </a:t>
            </a:r>
            <a:endParaRPr lang="en-US" altLang="zh-TW" sz="1600" dirty="0" smtClean="0">
              <a:cs typeface="Arial" panose="020B0604020202020204" pitchFamily="34" charset="0"/>
            </a:endParaRPr>
          </a:p>
          <a:p>
            <a:r>
              <a:rPr lang="en-US" altLang="zh-TW" sz="1600" dirty="0" smtClean="0">
                <a:cs typeface="Arial" panose="020B0604020202020204" pitchFamily="34" charset="0"/>
              </a:rPr>
              <a:t>	</a:t>
            </a:r>
            <a:r>
              <a:rPr lang="zh-TW" altLang="en-US" sz="1600" dirty="0" smtClean="0">
                <a:cs typeface="Arial" panose="020B0604020202020204" pitchFamily="34" charset="0"/>
              </a:rPr>
              <a:t>      </a:t>
            </a:r>
            <a:r>
              <a:rPr lang="en-US" altLang="zh-TW" sz="1600" dirty="0" smtClean="0">
                <a:cs typeface="Arial" panose="020B0604020202020204" pitchFamily="34" charset="0"/>
              </a:rPr>
              <a:t>BPM: </a:t>
            </a:r>
            <a:r>
              <a:rPr lang="zh-TW" altLang="en-US" sz="1600" dirty="0" smtClean="0">
                <a:cs typeface="Arial" panose="020B0604020202020204" pitchFamily="34" charset="0"/>
              </a:rPr>
              <a:t> </a:t>
            </a:r>
            <a:r>
              <a:rPr lang="en-US" altLang="zh-TW" sz="1600" dirty="0" smtClean="0">
                <a:cs typeface="Arial" panose="020B0604020202020204" pitchFamily="34" charset="0"/>
              </a:rPr>
              <a:t>Jun He, …</a:t>
            </a:r>
          </a:p>
          <a:p>
            <a:r>
              <a:rPr lang="en-US" altLang="zh-TW" sz="1600" dirty="0" smtClean="0">
                <a:cs typeface="Arial" panose="020B0604020202020204" pitchFamily="34" charset="0"/>
              </a:rPr>
              <a:t>                          AC LGAD:  Mei Zhao, …</a:t>
            </a:r>
          </a:p>
          <a:p>
            <a:r>
              <a:rPr lang="zh-TW" altLang="en-US" sz="1600" b="1" dirty="0" smtClean="0">
                <a:cs typeface="Arial" panose="020B0604020202020204" pitchFamily="34" charset="0"/>
              </a:rPr>
              <a:t>物理所 </a:t>
            </a:r>
            <a:r>
              <a:rPr lang="en-US" altLang="zh-TW" sz="1600" b="1" dirty="0" smtClean="0">
                <a:cs typeface="Arial" panose="020B0604020202020204" pitchFamily="34" charset="0"/>
              </a:rPr>
              <a:t>AS</a:t>
            </a:r>
            <a:r>
              <a:rPr lang="zh-TW" altLang="en-US" sz="1600" b="1" dirty="0" smtClean="0">
                <a:cs typeface="Arial" panose="020B0604020202020204" pitchFamily="34" charset="0"/>
              </a:rPr>
              <a:t>：  </a:t>
            </a:r>
            <a:r>
              <a:rPr lang="en-US" altLang="zh-TW" sz="1600" dirty="0" smtClean="0">
                <a:cs typeface="Arial" panose="020B0604020202020204" pitchFamily="34" charset="0"/>
              </a:rPr>
              <a:t>Generator, GEANT:</a:t>
            </a:r>
            <a:r>
              <a:rPr lang="zh-TW" altLang="en-US" sz="1600" dirty="0" smtClean="0">
                <a:cs typeface="Arial" panose="020B0604020202020204" pitchFamily="34" charset="0"/>
              </a:rPr>
              <a:t>  </a:t>
            </a:r>
            <a:r>
              <a:rPr lang="en-US" altLang="zh-TW" sz="1600" dirty="0" smtClean="0">
                <a:cs typeface="Arial" panose="020B0604020202020204" pitchFamily="34" charset="0"/>
              </a:rPr>
              <a:t>Suen Hou</a:t>
            </a:r>
          </a:p>
          <a:p>
            <a:r>
              <a:rPr lang="zh-TW" altLang="en-US" sz="1600" b="1" dirty="0" smtClean="0">
                <a:cs typeface="Arial" panose="020B0604020202020204" pitchFamily="34" charset="0"/>
              </a:rPr>
              <a:t>吉林大学：</a:t>
            </a:r>
            <a:r>
              <a:rPr lang="zh-TW" altLang="en-US" sz="1600" dirty="0" smtClean="0">
                <a:cs typeface="Arial" panose="020B0604020202020204" pitchFamily="34" charset="0"/>
              </a:rPr>
              <a:t>   </a:t>
            </a:r>
            <a:r>
              <a:rPr lang="en-US" altLang="zh-TW" sz="1600" dirty="0" smtClean="0">
                <a:cs typeface="Arial" panose="020B0604020202020204" pitchFamily="34" charset="0"/>
              </a:rPr>
              <a:t>Generator, BESIII BPM:  </a:t>
            </a:r>
            <a:r>
              <a:rPr lang="en-US" altLang="zh-TW" sz="1600" dirty="0" err="1" smtClean="0">
                <a:cs typeface="Arial" panose="020B0604020202020204" pitchFamily="34" charset="0"/>
              </a:rPr>
              <a:t>Weiming</a:t>
            </a:r>
            <a:r>
              <a:rPr lang="en-US" altLang="zh-TW" sz="1600" dirty="0" smtClean="0">
                <a:cs typeface="Arial" panose="020B0604020202020204" pitchFamily="34" charset="0"/>
              </a:rPr>
              <a:t> Song, </a:t>
            </a:r>
            <a:r>
              <a:rPr lang="en-US" altLang="zh-TW" sz="1600" dirty="0" err="1" smtClean="0">
                <a:cs typeface="Arial" panose="020B0604020202020204" pitchFamily="34" charset="0"/>
              </a:rPr>
              <a:t>Jiading</a:t>
            </a:r>
            <a:r>
              <a:rPr lang="en-US" altLang="zh-TW" sz="1600" dirty="0" smtClean="0">
                <a:cs typeface="Arial" panose="020B0604020202020204" pitchFamily="34" charset="0"/>
              </a:rPr>
              <a:t> Gong </a:t>
            </a:r>
          </a:p>
          <a:p>
            <a:r>
              <a:rPr lang="zh-TW" altLang="en-US" sz="1600" b="1" dirty="0" smtClean="0">
                <a:cs typeface="Arial" panose="020B0604020202020204" pitchFamily="34" charset="0"/>
              </a:rPr>
              <a:t>南京大学：</a:t>
            </a:r>
            <a:r>
              <a:rPr lang="zh-TW" altLang="en-US" sz="1600" dirty="0" smtClean="0">
                <a:cs typeface="Arial" panose="020B0604020202020204" pitchFamily="34" charset="0"/>
              </a:rPr>
              <a:t>   </a:t>
            </a:r>
            <a:r>
              <a:rPr lang="en-US" altLang="zh-TW" sz="1600" dirty="0" smtClean="0">
                <a:cs typeface="Arial" panose="020B0604020202020204" pitchFamily="34" charset="0"/>
              </a:rPr>
              <a:t>Generator, GEANT4:   </a:t>
            </a:r>
            <a:r>
              <a:rPr lang="en-US" altLang="zh-TW" sz="1600" dirty="0" smtClean="0"/>
              <a:t>Lei Zhang, </a:t>
            </a:r>
            <a:r>
              <a:rPr lang="en-US" altLang="zh-TW" sz="1600" dirty="0" err="1" smtClean="0">
                <a:cs typeface="Arial" panose="020B0604020202020204" pitchFamily="34" charset="0"/>
              </a:rPr>
              <a:t>Renjie</a:t>
            </a:r>
            <a:r>
              <a:rPr lang="en-US" altLang="zh-TW" sz="1600" dirty="0" smtClean="0">
                <a:cs typeface="Arial" panose="020B0604020202020204" pitchFamily="34" charset="0"/>
              </a:rPr>
              <a:t> Ma, </a:t>
            </a:r>
            <a:r>
              <a:rPr lang="en-US" altLang="zh-TW" sz="1600" dirty="0" err="1" smtClean="0">
                <a:cs typeface="Arial" panose="020B0604020202020204" pitchFamily="34" charset="0"/>
              </a:rPr>
              <a:t>Yilun</a:t>
            </a:r>
            <a:r>
              <a:rPr lang="en-US" altLang="zh-TW" sz="1600" dirty="0" smtClean="0">
                <a:cs typeface="Arial" panose="020B0604020202020204" pitchFamily="34" charset="0"/>
              </a:rPr>
              <a:t> Wang</a:t>
            </a:r>
          </a:p>
          <a:p>
            <a:r>
              <a:rPr lang="en-US" altLang="zh-TW" sz="1600" dirty="0" smtClean="0">
                <a:cs typeface="Arial" panose="020B0604020202020204" pitchFamily="34" charset="0"/>
              </a:rPr>
              <a:t>                         Diamond, LYSO:   </a:t>
            </a:r>
            <a:r>
              <a:rPr lang="en-US" altLang="zh-TW" sz="1600" dirty="0" err="1" smtClean="0">
                <a:cs typeface="Arial" panose="020B0604020202020204" pitchFamily="34" charset="0"/>
              </a:rPr>
              <a:t>Jialiang</a:t>
            </a:r>
            <a:r>
              <a:rPr lang="en-US" altLang="zh-TW" sz="1600" dirty="0" smtClean="0">
                <a:cs typeface="Arial" panose="020B0604020202020204" pitchFamily="34" charset="0"/>
              </a:rPr>
              <a:t>  Zhang, …</a:t>
            </a:r>
          </a:p>
          <a:p>
            <a:r>
              <a:rPr lang="en-US" altLang="zh-TW" sz="1600" dirty="0" smtClean="0">
                <a:cs typeface="Arial" panose="020B0604020202020204" pitchFamily="34" charset="0"/>
              </a:rPr>
              <a:t>                         Si tracking:    </a:t>
            </a:r>
            <a:r>
              <a:rPr lang="en-US" sz="1600" dirty="0" err="1" smtClean="0"/>
              <a:t>Changhua</a:t>
            </a:r>
            <a:r>
              <a:rPr lang="en-US" sz="1600" dirty="0" smtClean="0"/>
              <a:t> </a:t>
            </a:r>
            <a:r>
              <a:rPr lang="en-US" sz="1600" dirty="0" err="1" smtClean="0"/>
              <a:t>Hao</a:t>
            </a:r>
            <a:r>
              <a:rPr lang="en-US" sz="1600" dirty="0" smtClean="0"/>
              <a:t>, </a:t>
            </a:r>
            <a:r>
              <a:rPr lang="en-US" sz="1600" dirty="0" err="1" smtClean="0"/>
              <a:t>Yuhui</a:t>
            </a:r>
            <a:r>
              <a:rPr lang="en-US" sz="1600" dirty="0" smtClean="0"/>
              <a:t> Miao, </a:t>
            </a:r>
            <a:r>
              <a:rPr lang="en-US" sz="1600" dirty="0" err="1" smtClean="0"/>
              <a:t>Xingyang</a:t>
            </a:r>
            <a:r>
              <a:rPr lang="en-US" sz="1600" dirty="0" smtClean="0"/>
              <a:t> Sun, </a:t>
            </a:r>
            <a:r>
              <a:rPr lang="en-US" sz="1600" dirty="0" err="1" smtClean="0"/>
              <a:t>Ligang</a:t>
            </a:r>
            <a:r>
              <a:rPr lang="en-US" sz="1600" dirty="0" smtClean="0"/>
              <a:t> Xia</a:t>
            </a:r>
          </a:p>
          <a:p>
            <a:r>
              <a:rPr lang="en-US" altLang="zh-TW" sz="1600" b="1" dirty="0" smtClean="0"/>
              <a:t>LumiCal 	:</a:t>
            </a:r>
            <a:r>
              <a:rPr lang="en-US" altLang="zh-TW" sz="1600" dirty="0" smtClean="0"/>
              <a:t>    IHEP: Xiao </a:t>
            </a:r>
            <a:r>
              <a:rPr lang="en-US" altLang="zh-TW" sz="1600" dirty="0" err="1" smtClean="0"/>
              <a:t>Cai</a:t>
            </a:r>
            <a:r>
              <a:rPr lang="en-US" altLang="zh-TW" sz="1600" dirty="0" smtClean="0"/>
              <a:t> , </a:t>
            </a:r>
            <a:r>
              <a:rPr lang="en-US" altLang="zh-TW" sz="1600" dirty="0" err="1" smtClean="0"/>
              <a:t>Sheng</a:t>
            </a:r>
            <a:r>
              <a:rPr lang="en-US" altLang="zh-TW" sz="1600" dirty="0" smtClean="0"/>
              <a:t> Dong, </a:t>
            </a:r>
            <a:r>
              <a:rPr lang="en-US" altLang="zh-TW" sz="1600" dirty="0" err="1" smtClean="0"/>
              <a:t>Jingzhou</a:t>
            </a:r>
            <a:r>
              <a:rPr lang="en-US" altLang="zh-TW" sz="1600" dirty="0" smtClean="0"/>
              <a:t> Zhao, </a:t>
            </a:r>
            <a:r>
              <a:rPr lang="en-US" altLang="zh-TW" sz="1600" dirty="0" err="1" smtClean="0"/>
              <a:t>Jie</a:t>
            </a:r>
            <a:r>
              <a:rPr lang="en-US" altLang="zh-TW" sz="1600" dirty="0" smtClean="0"/>
              <a:t> Zhang</a:t>
            </a:r>
          </a:p>
          <a:p>
            <a:r>
              <a:rPr lang="en-US" altLang="zh-TW" sz="1600" b="1" dirty="0" smtClean="0"/>
              <a:t>prototype</a:t>
            </a:r>
            <a:r>
              <a:rPr lang="en-US" sz="1600" b="1" dirty="0" smtClean="0"/>
              <a:t>  :    </a:t>
            </a:r>
            <a:r>
              <a:rPr lang="en-US" altLang="zh-TW" sz="1600" dirty="0" smtClean="0"/>
              <a:t>NJU:</a:t>
            </a:r>
            <a:r>
              <a:rPr lang="zh-TW" altLang="en-US" sz="1600" dirty="0" smtClean="0"/>
              <a:t>  </a:t>
            </a:r>
            <a:r>
              <a:rPr lang="en-US" altLang="zh-TW" sz="1600" dirty="0" smtClean="0"/>
              <a:t>Lie Zhang, L</a:t>
            </a:r>
            <a:r>
              <a:rPr lang="sv-SE" altLang="zh-TW" sz="1600" dirty="0" smtClean="0"/>
              <a:t>iangliang </a:t>
            </a:r>
            <a:r>
              <a:rPr lang="en-US" altLang="zh-TW" sz="1600" dirty="0" smtClean="0"/>
              <a:t>H</a:t>
            </a:r>
            <a:r>
              <a:rPr lang="sv-SE" altLang="zh-TW" sz="1600" dirty="0" smtClean="0"/>
              <a:t>an, Zhenwu Ge</a:t>
            </a:r>
            <a:endParaRPr lang="en-US" sz="1600" dirty="0" smtClean="0"/>
          </a:p>
        </p:txBody>
      </p:sp>
      <p:pic>
        <p:nvPicPr>
          <p:cNvPr id="21" name="Picture 2" descr="南京大学校徽设计图__公共标识标志_标志图标_设计图库_昵图网nipic.com">
            <a:extLst>
              <a:ext uri="{FF2B5EF4-FFF2-40B4-BE49-F238E27FC236}">
                <a16:creationId xmlns:a16="http://schemas.microsoft.com/office/drawing/2014/main" xmlns="" id="{03F6E7FD-9A9B-A614-5C44-2D9689543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37" t="-1" r="15951" b="814"/>
          <a:stretch/>
        </p:blipFill>
        <p:spPr bwMode="auto">
          <a:xfrm>
            <a:off x="8143900" y="4000504"/>
            <a:ext cx="737354" cy="77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吉林大学校徽矢量图__公共标识标志_标志图标_矢量图库_昵图网nipic.com">
            <a:extLst>
              <a:ext uri="{FF2B5EF4-FFF2-40B4-BE49-F238E27FC236}">
                <a16:creationId xmlns:a16="http://schemas.microsoft.com/office/drawing/2014/main" xmlns="" id="{DCF9222D-367D-DBE7-F95F-580A9D0A4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9131" y="4929198"/>
            <a:ext cx="689149" cy="65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4929190" y="0"/>
            <a:ext cx="3866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https://indico.ihep.ac.cn/event/25730/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3"/>
          <p:cNvGrpSpPr/>
          <p:nvPr/>
        </p:nvGrpSpPr>
        <p:grpSpPr>
          <a:xfrm>
            <a:off x="4714876" y="764704"/>
            <a:ext cx="4381898" cy="5933244"/>
            <a:chOff x="4661506" y="880132"/>
            <a:chExt cx="4381898" cy="593324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61506" y="880132"/>
              <a:ext cx="4374990" cy="5717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矩形 9"/>
            <p:cNvSpPr/>
            <p:nvPr/>
          </p:nvSpPr>
          <p:spPr>
            <a:xfrm>
              <a:off x="8244408" y="1096156"/>
              <a:ext cx="626437" cy="45140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US" altLang="zh-TW" sz="1600" b="1" dirty="0" smtClean="0">
                  <a:solidFill>
                    <a:srgbClr val="FF0000"/>
                  </a:solidFill>
                </a:rPr>
                <a:t>2X</a:t>
              </a:r>
              <a:r>
                <a:rPr lang="en-US" altLang="zh-TW" sz="1600" b="1" baseline="-25000" dirty="0" smtClean="0">
                  <a:solidFill>
                    <a:srgbClr val="FF0000"/>
                  </a:solidFill>
                </a:rPr>
                <a:t>0</a:t>
              </a:r>
            </a:p>
            <a:p>
              <a:pPr algn="r">
                <a:lnSpc>
                  <a:spcPts val="1400"/>
                </a:lnSpc>
              </a:pPr>
              <a:r>
                <a:rPr lang="en-US" altLang="zh-TW" sz="1600" b="1" dirty="0" smtClean="0">
                  <a:solidFill>
                    <a:srgbClr val="FF0000"/>
                  </a:solidFill>
                </a:rPr>
                <a:t>LYSO</a:t>
              </a:r>
              <a:endParaRPr lang="zh-TW" altLang="en-US" sz="1600" b="1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4665850" y="3119553"/>
              <a:ext cx="338198" cy="542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</a:rPr>
                <a:t>y</a:t>
              </a:r>
              <a:endParaRPr lang="zh-TW" altLang="en-US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6077260" y="2535287"/>
              <a:ext cx="29592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</a:rPr>
                <a:t>x                             z</a:t>
              </a:r>
              <a:endParaRPr lang="zh-TW" altLang="en-US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6077260" y="4471103"/>
              <a:ext cx="29592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</a:rPr>
                <a:t>x                             z</a:t>
              </a:r>
              <a:endParaRPr lang="zh-TW" altLang="en-US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4665850" y="1259460"/>
              <a:ext cx="338198" cy="542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</a:rPr>
                <a:t>y</a:t>
              </a:r>
              <a:endParaRPr lang="zh-TW" altLang="en-US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8244408" y="2968364"/>
              <a:ext cx="645486" cy="45140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US" altLang="zh-TW" sz="1600" b="1" dirty="0" smtClean="0">
                  <a:solidFill>
                    <a:srgbClr val="FF0000"/>
                  </a:solidFill>
                </a:rPr>
                <a:t>17X</a:t>
              </a:r>
              <a:r>
                <a:rPr lang="en-US" altLang="zh-TW" sz="1600" b="1" baseline="-25000" dirty="0" smtClean="0">
                  <a:solidFill>
                    <a:srgbClr val="FF0000"/>
                  </a:solidFill>
                </a:rPr>
                <a:t>0</a:t>
              </a:r>
            </a:p>
            <a:p>
              <a:pPr algn="r">
                <a:lnSpc>
                  <a:spcPts val="1400"/>
                </a:lnSpc>
              </a:pPr>
              <a:r>
                <a:rPr lang="en-US" altLang="zh-TW" sz="1600" b="1" dirty="0" smtClean="0">
                  <a:solidFill>
                    <a:srgbClr val="FF0000"/>
                  </a:solidFill>
                </a:rPr>
                <a:t>LYSO</a:t>
              </a:r>
              <a:endParaRPr lang="zh-TW" altLang="en-US" sz="1600" b="1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5746647" y="5064192"/>
              <a:ext cx="1090168" cy="4336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dis. in X</a:t>
              </a:r>
              <a:endParaRPr lang="zh-TW" altLang="en-US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7308305" y="4895093"/>
              <a:ext cx="14401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deposit in Z</a:t>
              </a:r>
              <a:endParaRPr lang="zh-TW" altLang="en-US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6084168" y="6351711"/>
              <a:ext cx="29592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</a:rPr>
                <a:t>X cm                      z cm</a:t>
              </a:r>
              <a:endParaRPr lang="zh-TW" altLang="en-US" dirty="0"/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178372" y="954508"/>
            <a:ext cx="453650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50 GeV electron   </a:t>
            </a:r>
            <a:r>
              <a:rPr lang="en-US" altLang="zh-TW" dirty="0" smtClean="0"/>
              <a:t>@ </a:t>
            </a:r>
            <a:r>
              <a:rPr lang="el-GR" altLang="zh-TW" dirty="0" smtClean="0"/>
              <a:t>θ </a:t>
            </a:r>
            <a:r>
              <a:rPr lang="en-US" altLang="zh-TW" dirty="0" smtClean="0"/>
              <a:t>= 32 </a:t>
            </a:r>
            <a:r>
              <a:rPr lang="en-US" altLang="zh-TW" dirty="0" err="1" smtClean="0"/>
              <a:t>mRad</a:t>
            </a:r>
            <a:r>
              <a:rPr lang="en-US" altLang="zh-TW" dirty="0" smtClean="0"/>
              <a:t>, </a:t>
            </a:r>
            <a:r>
              <a:rPr lang="el-GR" altLang="zh-TW" dirty="0" smtClean="0"/>
              <a:t>φ</a:t>
            </a:r>
            <a:r>
              <a:rPr lang="en-US" altLang="zh-TW" dirty="0" smtClean="0"/>
              <a:t>=90</a:t>
            </a:r>
            <a:r>
              <a:rPr lang="en-US" altLang="zh-TW" baseline="30000" dirty="0" smtClean="0"/>
              <a:t>o</a:t>
            </a:r>
            <a:endParaRPr lang="en-US" altLang="zh-TW" sz="2000" dirty="0" smtClean="0"/>
          </a:p>
          <a:p>
            <a:pPr marL="174625" indent="-174625">
              <a:buFont typeface="Calibri" pitchFamily="34" charset="0"/>
              <a:buChar char="○"/>
            </a:pPr>
            <a:r>
              <a:rPr lang="en-US" altLang="zh-TW" sz="2000" dirty="0" smtClean="0"/>
              <a:t> 2X0 </a:t>
            </a:r>
            <a:r>
              <a:rPr lang="en-US" altLang="zh-TW" sz="2000" dirty="0" smtClean="0">
                <a:solidFill>
                  <a:srgbClr val="FF0000"/>
                </a:solidFill>
              </a:rPr>
              <a:t>LYSO</a:t>
            </a:r>
            <a:r>
              <a:rPr lang="en-US" altLang="zh-TW" sz="2000" dirty="0" smtClean="0"/>
              <a:t>  + 4.3X0 </a:t>
            </a:r>
            <a:r>
              <a:rPr lang="en-US" altLang="zh-TW" sz="2000" dirty="0" err="1" smtClean="0"/>
              <a:t>Flange,Bellow</a:t>
            </a:r>
            <a:r>
              <a:rPr lang="en-US" altLang="zh-TW" sz="2000" dirty="0" smtClean="0"/>
              <a:t> </a:t>
            </a:r>
          </a:p>
          <a:p>
            <a:pPr marL="174625" indent="-174625"/>
            <a:r>
              <a:rPr lang="en-US" altLang="zh-TW" sz="2000" dirty="0" smtClean="0"/>
              <a:t>	 + 17X0 </a:t>
            </a:r>
            <a:r>
              <a:rPr lang="en-US" altLang="zh-TW" sz="2000" dirty="0" smtClean="0">
                <a:solidFill>
                  <a:srgbClr val="FF0000"/>
                </a:solidFill>
              </a:rPr>
              <a:t>LYSO</a:t>
            </a:r>
            <a:r>
              <a:rPr lang="en-US" altLang="zh-TW" sz="2000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en-US" altLang="zh-TW" sz="2400" b="1" dirty="0" smtClean="0"/>
              <a:t>Shower deposition, </a:t>
            </a:r>
            <a:r>
              <a:rPr lang="en-US" altLang="zh-TW" sz="2000" dirty="0" smtClean="0"/>
              <a:t>by Sum(</a:t>
            </a:r>
            <a:r>
              <a:rPr lang="en-US" altLang="zh-TW" sz="2000" dirty="0" err="1" smtClean="0"/>
              <a:t>dE</a:t>
            </a:r>
            <a:r>
              <a:rPr lang="en-US" altLang="zh-TW" sz="2000" dirty="0" smtClean="0"/>
              <a:t>/</a:t>
            </a:r>
            <a:r>
              <a:rPr lang="en-US" altLang="zh-TW" sz="2000" dirty="0" err="1" smtClean="0"/>
              <a:t>dx</a:t>
            </a:r>
            <a:r>
              <a:rPr lang="en-US" altLang="zh-TW" sz="2000" dirty="0" smtClean="0"/>
              <a:t>)</a:t>
            </a:r>
            <a:endParaRPr lang="en-US" altLang="zh-TW" sz="2400" dirty="0" smtClean="0"/>
          </a:p>
          <a:p>
            <a:pPr>
              <a:buFont typeface="Calibri" pitchFamily="34" charset="0"/>
              <a:buChar char="○"/>
            </a:pPr>
            <a:r>
              <a:rPr lang="en-US" altLang="zh-TW" sz="2000" dirty="0" smtClean="0"/>
              <a:t> in front LYSO:	</a:t>
            </a:r>
            <a:r>
              <a:rPr lang="en-US" altLang="zh-TW" sz="2000" dirty="0" smtClean="0">
                <a:solidFill>
                  <a:srgbClr val="FF0000"/>
                </a:solidFill>
              </a:rPr>
              <a:t>~1.0 %</a:t>
            </a:r>
          </a:p>
          <a:p>
            <a:pPr>
              <a:buFont typeface="Calibri" pitchFamily="34" charset="0"/>
              <a:buChar char="○"/>
            </a:pPr>
            <a:r>
              <a:rPr lang="en-US" altLang="zh-TW" sz="2000" dirty="0" smtClean="0"/>
              <a:t> in back LYSO:	</a:t>
            </a:r>
            <a:r>
              <a:rPr lang="en-US" altLang="zh-TW" sz="2000" dirty="0" smtClean="0">
                <a:solidFill>
                  <a:srgbClr val="FF0000"/>
                </a:solidFill>
              </a:rPr>
              <a:t>~ 61 %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8" y="3400820"/>
            <a:ext cx="4573135" cy="331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106364" y="954508"/>
            <a:ext cx="4608512" cy="216024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標題 20"/>
          <p:cNvSpPr>
            <a:spLocks noGrp="1"/>
          </p:cNvSpPr>
          <p:nvPr>
            <p:ph type="title"/>
          </p:nvPr>
        </p:nvSpPr>
        <p:spPr>
          <a:xfrm>
            <a:off x="251520" y="44624"/>
            <a:ext cx="8352928" cy="576064"/>
          </a:xfrm>
        </p:spPr>
        <p:txBody>
          <a:bodyPr/>
          <a:lstStyle/>
          <a:p>
            <a:pPr lvl="0"/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</a:rPr>
              <a:t>GEANT LumiCal electron shower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214554"/>
            <a:ext cx="2700370" cy="120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文字方塊 10"/>
          <p:cNvSpPr txBox="1"/>
          <p:nvPr/>
        </p:nvSpPr>
        <p:spPr>
          <a:xfrm>
            <a:off x="357158" y="642918"/>
            <a:ext cx="453650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LYSO length </a:t>
            </a:r>
            <a:r>
              <a:rPr lang="en-US" altLang="zh-TW" sz="2000" b="1" dirty="0" err="1" smtClean="0"/>
              <a:t>vs</a:t>
            </a:r>
            <a:r>
              <a:rPr lang="en-US" altLang="zh-TW" sz="2000" b="1" dirty="0" smtClean="0"/>
              <a:t> E resolution</a:t>
            </a:r>
          </a:p>
          <a:p>
            <a:r>
              <a:rPr lang="en-US" altLang="zh-TW" dirty="0" smtClean="0"/>
              <a:t>150 mm, 13 X</a:t>
            </a:r>
            <a:r>
              <a:rPr lang="en-US" altLang="zh-TW" baseline="-25000" dirty="0" smtClean="0"/>
              <a:t>0</a:t>
            </a:r>
            <a:r>
              <a:rPr lang="en-US" altLang="zh-TW" dirty="0" smtClean="0"/>
              <a:t>,  210 mm, 18 X</a:t>
            </a:r>
            <a:r>
              <a:rPr lang="en-US" altLang="zh-TW" baseline="-25000" dirty="0" smtClean="0"/>
              <a:t>0</a:t>
            </a:r>
            <a:endParaRPr lang="en-US" altLang="zh-TW" sz="2000" b="1" dirty="0" smtClean="0"/>
          </a:p>
          <a:p>
            <a:r>
              <a:rPr lang="en-US" altLang="zh-TW" sz="2000" b="1" dirty="0" smtClean="0"/>
              <a:t>Electron energies     </a:t>
            </a:r>
            <a:r>
              <a:rPr lang="en-US" altLang="zh-TW" dirty="0" smtClean="0"/>
              <a:t>50 GeV,  120 GeV</a:t>
            </a:r>
          </a:p>
          <a:p>
            <a:r>
              <a:rPr lang="en-US" altLang="zh-TW" sz="2000" b="1" dirty="0" smtClean="0"/>
              <a:t>150, 13 X</a:t>
            </a:r>
            <a:r>
              <a:rPr lang="en-US" altLang="zh-TW" sz="2000" b="1" baseline="-25000" dirty="0" smtClean="0"/>
              <a:t>0  </a:t>
            </a:r>
            <a:r>
              <a:rPr lang="en-US" altLang="zh-TW" sz="2000" b="1" dirty="0" smtClean="0"/>
              <a:t>LYSO sufficient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50GeV:    RMS 2.5 GeV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120GeV:  RMS 4.3 GeV</a:t>
            </a:r>
          </a:p>
        </p:txBody>
      </p:sp>
      <p:sp>
        <p:nvSpPr>
          <p:cNvPr id="21" name="標題 20"/>
          <p:cNvSpPr>
            <a:spLocks noGrp="1"/>
          </p:cNvSpPr>
          <p:nvPr>
            <p:ph type="title"/>
          </p:nvPr>
        </p:nvSpPr>
        <p:spPr>
          <a:xfrm>
            <a:off x="251520" y="44624"/>
            <a:ext cx="8352928" cy="576064"/>
          </a:xfrm>
        </p:spPr>
        <p:txBody>
          <a:bodyPr/>
          <a:lstStyle/>
          <a:p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</a:rPr>
              <a:t>LumiCal electron LYSO,</a:t>
            </a:r>
            <a:r>
              <a:rPr lang="en-US" altLang="zh-TW" sz="3200" baseline="-250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</a:rPr>
              <a:t>5% resolution</a:t>
            </a:r>
            <a:endParaRPr lang="en-US" sz="3200" baseline="-25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0738" y="1071546"/>
            <a:ext cx="389610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矩形 21"/>
          <p:cNvSpPr/>
          <p:nvPr/>
        </p:nvSpPr>
        <p:spPr>
          <a:xfrm>
            <a:off x="5429256" y="742874"/>
            <a:ext cx="2216569" cy="40011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000" b="1" dirty="0" err="1" smtClean="0"/>
              <a:t>dE</a:t>
            </a:r>
            <a:r>
              <a:rPr lang="en-US" altLang="zh-TW" sz="2000" b="1" dirty="0" smtClean="0"/>
              <a:t>/</a:t>
            </a:r>
            <a:r>
              <a:rPr lang="en-US" altLang="zh-TW" sz="2000" b="1" dirty="0" err="1" smtClean="0"/>
              <a:t>dx</a:t>
            </a:r>
            <a:r>
              <a:rPr lang="en-US" altLang="zh-TW" sz="2000" b="1" dirty="0" smtClean="0"/>
              <a:t> in long LYSO </a:t>
            </a:r>
            <a:endParaRPr lang="zh-TW" altLang="en-US" sz="2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872970"/>
            <a:ext cx="4098616" cy="298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矩形 22"/>
          <p:cNvSpPr/>
          <p:nvPr/>
        </p:nvSpPr>
        <p:spPr>
          <a:xfrm>
            <a:off x="714348" y="3571876"/>
            <a:ext cx="2742354" cy="40011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000" b="1" dirty="0" smtClean="0"/>
              <a:t>Sum </a:t>
            </a:r>
            <a:r>
              <a:rPr lang="en-US" altLang="zh-TW" sz="2000" b="1" dirty="0" err="1" smtClean="0"/>
              <a:t>dE</a:t>
            </a:r>
            <a:r>
              <a:rPr lang="en-US" altLang="zh-TW" sz="2000" b="1" dirty="0" smtClean="0"/>
              <a:t>/</a:t>
            </a:r>
            <a:r>
              <a:rPr lang="en-US" altLang="zh-TW" sz="2000" b="1" dirty="0" err="1" smtClean="0"/>
              <a:t>dx</a:t>
            </a:r>
            <a:r>
              <a:rPr lang="en-US" altLang="zh-TW" sz="2000" b="1" dirty="0" smtClean="0"/>
              <a:t> in long LYSO </a:t>
            </a:r>
            <a:endParaRPr lang="zh-TW" altLang="en-US" sz="2000" dirty="0"/>
          </a:p>
        </p:txBody>
      </p:sp>
      <p:sp>
        <p:nvSpPr>
          <p:cNvPr id="25" name="矩形 24"/>
          <p:cNvSpPr/>
          <p:nvPr/>
        </p:nvSpPr>
        <p:spPr>
          <a:xfrm>
            <a:off x="8215306" y="0"/>
            <a:ext cx="92869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latin typeface="+mj-ea"/>
                <a:ea typeface="+mj-ea"/>
              </a:rPr>
              <a:t>马仁杰 </a:t>
            </a:r>
            <a:endParaRPr lang="en-US" sz="1600" dirty="0" smtClean="0">
              <a:latin typeface="+mj-ea"/>
              <a:ea typeface="+mj-ea"/>
            </a:endParaRPr>
          </a:p>
          <a:p>
            <a:r>
              <a:rPr lang="zh-TW" altLang="en-US" sz="1600" dirty="0" smtClean="0">
                <a:latin typeface="+mj-ea"/>
                <a:ea typeface="+mj-ea"/>
              </a:rPr>
              <a:t>王翊伦</a:t>
            </a:r>
            <a:endParaRPr lang="en-US" altLang="zh-TW" sz="1600" dirty="0" smtClean="0">
              <a:latin typeface="+mj-ea"/>
              <a:ea typeface="+mj-ea"/>
            </a:endParaRPr>
          </a:p>
          <a:p>
            <a:r>
              <a:rPr lang="zh-TW" altLang="en-US" sz="1600" dirty="0" smtClean="0">
                <a:latin typeface="+mj-ea"/>
                <a:ea typeface="+mj-ea"/>
              </a:rPr>
              <a:t>孙行阳 </a:t>
            </a:r>
            <a:endParaRPr lang="zh-TW" altLang="en-US" sz="1600" dirty="0">
              <a:latin typeface="+mj-ea"/>
              <a:ea typeface="+mj-ea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063334"/>
            <a:ext cx="4000528" cy="279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矩形 25"/>
          <p:cNvSpPr/>
          <p:nvPr/>
        </p:nvSpPr>
        <p:spPr>
          <a:xfrm>
            <a:off x="5462706" y="3714752"/>
            <a:ext cx="1466748" cy="40011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000" b="1" dirty="0" smtClean="0"/>
              <a:t>Acceptance </a:t>
            </a:r>
            <a:endParaRPr lang="zh-TW" alt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爆炸 1 15"/>
          <p:cNvSpPr/>
          <p:nvPr/>
        </p:nvSpPr>
        <p:spPr>
          <a:xfrm>
            <a:off x="4643438" y="142852"/>
            <a:ext cx="4286280" cy="785818"/>
          </a:xfrm>
          <a:prstGeom prst="irregularSeal1">
            <a:avLst/>
          </a:prstGeom>
          <a:solidFill>
            <a:srgbClr val="FFFF00">
              <a:alpha val="51000"/>
            </a:srgbClr>
          </a:solidFill>
          <a:ln>
            <a:solidFill>
              <a:srgbClr val="FF0000">
                <a:alpha val="3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85720" y="1000108"/>
            <a:ext cx="6000792" cy="1261884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</a:rPr>
              <a:t>Compare </a:t>
            </a:r>
          </a:p>
          <a:p>
            <a:r>
              <a:rPr lang="en-US" altLang="zh-TW" sz="2400" b="1" dirty="0" smtClean="0">
                <a:solidFill>
                  <a:schemeClr val="accent5">
                    <a:lumMod val="50000"/>
                  </a:schemeClr>
                </a:solidFill>
              </a:rPr>
              <a:t>BHLUMI: 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YFS exponentiation   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it-IT" sz="2400" baseline="30000" dirty="0" smtClean="0">
                <a:solidFill>
                  <a:schemeClr val="accent5">
                    <a:lumMod val="50000"/>
                  </a:schemeClr>
                </a:solidFill>
              </a:rPr>
              <a:t>+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it-IT" sz="2400" baseline="30000" dirty="0" smtClean="0">
                <a:solidFill>
                  <a:schemeClr val="accent5">
                    <a:lumMod val="50000"/>
                  </a:schemeClr>
                </a:solidFill>
              </a:rPr>
              <a:t>−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→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 e</a:t>
            </a:r>
            <a:r>
              <a:rPr lang="it-IT" sz="2400" baseline="30000" dirty="0" smtClean="0">
                <a:solidFill>
                  <a:schemeClr val="accent5">
                    <a:lumMod val="50000"/>
                  </a:schemeClr>
                </a:solidFill>
              </a:rPr>
              <a:t>+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it-IT" sz="2400" baseline="30000" dirty="0" smtClean="0">
                <a:solidFill>
                  <a:schemeClr val="accent5">
                    <a:lumMod val="50000"/>
                  </a:schemeClr>
                </a:solidFill>
              </a:rPr>
              <a:t>−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n</a:t>
            </a:r>
            <a:r>
              <a:rPr lang="el-GR" sz="2400" b="1" dirty="0" smtClean="0">
                <a:solidFill>
                  <a:srgbClr val="FF0000"/>
                </a:solidFill>
              </a:rPr>
              <a:t>γ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r>
              <a:rPr lang="en-US" altLang="zh-TW" sz="2400" b="1" dirty="0" err="1" smtClean="0">
                <a:solidFill>
                  <a:schemeClr val="accent5">
                    <a:lumMod val="50000"/>
                  </a:schemeClr>
                </a:solidFill>
              </a:rPr>
              <a:t>ReneSANCe</a:t>
            </a:r>
            <a:r>
              <a:rPr lang="en-US" altLang="zh-TW" sz="2400" b="1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NLO calculation	 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it-IT" sz="2400" baseline="30000" dirty="0" smtClean="0">
                <a:solidFill>
                  <a:schemeClr val="accent5">
                    <a:lumMod val="50000"/>
                  </a:schemeClr>
                </a:solidFill>
              </a:rPr>
              <a:t>+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it-IT" sz="2400" baseline="30000" dirty="0" smtClean="0">
                <a:solidFill>
                  <a:schemeClr val="accent5">
                    <a:lumMod val="50000"/>
                  </a:schemeClr>
                </a:solidFill>
              </a:rPr>
              <a:t>−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→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 e</a:t>
            </a:r>
            <a:r>
              <a:rPr lang="it-IT" sz="2400" baseline="30000" dirty="0" smtClean="0">
                <a:solidFill>
                  <a:schemeClr val="accent5">
                    <a:lumMod val="50000"/>
                  </a:schemeClr>
                </a:solidFill>
              </a:rPr>
              <a:t>+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it-IT" sz="2400" baseline="30000" dirty="0" smtClean="0">
                <a:solidFill>
                  <a:schemeClr val="accent5">
                    <a:lumMod val="50000"/>
                  </a:schemeClr>
                </a:solidFill>
              </a:rPr>
              <a:t>−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l-GR" sz="2400" b="1" dirty="0" smtClean="0">
                <a:solidFill>
                  <a:srgbClr val="FF0000"/>
                </a:solidFill>
              </a:rPr>
              <a:t>γ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23528" y="66854"/>
            <a:ext cx="7992888" cy="790378"/>
          </a:xfrm>
        </p:spPr>
        <p:txBody>
          <a:bodyPr/>
          <a:lstStyle/>
          <a:p>
            <a:pPr marL="0" indent="0">
              <a:defRPr/>
            </a:pPr>
            <a:r>
              <a:rPr lang="en-US" altLang="zh-TW" sz="3200" i="1" dirty="0" smtClean="0">
                <a:solidFill>
                  <a:srgbClr val="FF0000"/>
                </a:solidFill>
              </a:rPr>
              <a:t>Challenge: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</a:rPr>
              <a:t>   QED </a:t>
            </a:r>
            <a:r>
              <a:rPr lang="el-GR" altLang="zh-TW" sz="3200" dirty="0" smtClean="0">
                <a:solidFill>
                  <a:schemeClr val="accent5">
                    <a:lumMod val="50000"/>
                  </a:schemeClr>
                </a:solidFill>
              </a:rPr>
              <a:t>α</a:t>
            </a:r>
            <a:r>
              <a:rPr lang="en-US" altLang="zh-TW" sz="3200" baseline="30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</a:rPr>
              <a:t>L</a:t>
            </a:r>
            <a:r>
              <a:rPr lang="en-US" altLang="zh-TW" sz="3200" baseline="30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TW" sz="3200" i="1" dirty="0" smtClean="0">
                <a:solidFill>
                  <a:srgbClr val="FF0000"/>
                </a:solidFill>
              </a:rPr>
              <a:t>shall be measured</a:t>
            </a:r>
            <a:endParaRPr lang="zh-TW" altLang="en-US" sz="3200" i="1" dirty="0" smtClean="0">
              <a:solidFill>
                <a:srgbClr val="FF00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072230" y="4572008"/>
            <a:ext cx="2214578" cy="307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b="1" i="1" dirty="0" smtClean="0">
                <a:solidFill>
                  <a:srgbClr val="0000FF"/>
                </a:solidFill>
                <a:cs typeface="Times New Roman" pitchFamily="18" charset="0"/>
              </a:rPr>
              <a:t>BHLUMI  E(</a:t>
            </a:r>
            <a:r>
              <a:rPr lang="el-GR" b="1" i="1" dirty="0" smtClean="0">
                <a:solidFill>
                  <a:srgbClr val="0000FF"/>
                </a:solidFill>
                <a:cs typeface="Times New Roman" pitchFamily="18" charset="0"/>
              </a:rPr>
              <a:t>γ</a:t>
            </a:r>
            <a:r>
              <a:rPr lang="en-US" b="1" i="1" dirty="0" smtClean="0">
                <a:solidFill>
                  <a:srgbClr val="0000FF"/>
                </a:solidFill>
                <a:cs typeface="Times New Roman" pitchFamily="18" charset="0"/>
              </a:rPr>
              <a:t>)&gt;5MeV</a:t>
            </a:r>
          </a:p>
        </p:txBody>
      </p:sp>
      <p:graphicFrame>
        <p:nvGraphicFramePr>
          <p:cNvPr id="34" name="表格 33"/>
          <p:cNvGraphicFramePr>
            <a:graphicFrameLocks noGrp="1"/>
          </p:cNvGraphicFramePr>
          <p:nvPr/>
        </p:nvGraphicFramePr>
        <p:xfrm>
          <a:off x="6143636" y="5000636"/>
          <a:ext cx="285752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10715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Event</a:t>
                      </a:r>
                      <a:r>
                        <a:rPr lang="en-US" altLang="zh-TW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altLang="zh-TW" sz="1400" baseline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inal states 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BHLUMI</a:t>
                      </a:r>
                    </a:p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generated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+mn-lt"/>
                        </a:rPr>
                        <a:t>e</a:t>
                      </a:r>
                      <a:r>
                        <a:rPr lang="it-IT" sz="1800" baseline="30000" dirty="0" smtClean="0">
                          <a:latin typeface="+mn-lt"/>
                        </a:rPr>
                        <a:t>+</a:t>
                      </a:r>
                      <a:r>
                        <a:rPr lang="it-IT" sz="1800" dirty="0" smtClean="0">
                          <a:latin typeface="+mn-lt"/>
                        </a:rPr>
                        <a:t>e</a:t>
                      </a:r>
                      <a:r>
                        <a:rPr lang="it-IT" sz="1800" baseline="30000" dirty="0" smtClean="0">
                          <a:latin typeface="+mn-lt"/>
                        </a:rPr>
                        <a:t>−</a:t>
                      </a:r>
                      <a:r>
                        <a:rPr lang="en-US" sz="1800" baseline="30000" dirty="0" smtClean="0">
                          <a:latin typeface="+mn-lt"/>
                        </a:rPr>
                        <a:t> 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36.4%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dirty="0" smtClean="0">
                          <a:latin typeface="+mn-lt"/>
                        </a:rPr>
                        <a:t>e</a:t>
                      </a:r>
                      <a:r>
                        <a:rPr lang="it-IT" sz="1800" b="0" i="0" baseline="30000" dirty="0" smtClean="0">
                          <a:latin typeface="+mn-lt"/>
                        </a:rPr>
                        <a:t>+</a:t>
                      </a:r>
                      <a:r>
                        <a:rPr lang="it-IT" sz="1800" b="0" i="0" dirty="0" smtClean="0"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lang="it-IT" sz="1800" b="0" i="0" dirty="0" smtClean="0">
                          <a:latin typeface="+mn-lt"/>
                        </a:rPr>
                        <a:t>e</a:t>
                      </a:r>
                      <a:r>
                        <a:rPr lang="it-IT" sz="1800" b="0" i="0" baseline="30000" dirty="0" smtClean="0">
                          <a:latin typeface="+mn-lt"/>
                        </a:rPr>
                        <a:t>−</a:t>
                      </a:r>
                      <a:r>
                        <a:rPr lang="el-GR" sz="1800" b="0" i="0" dirty="0" smtClean="0">
                          <a:latin typeface="+mn-lt"/>
                          <a:cs typeface="Times New Roman" pitchFamily="18" charset="0"/>
                        </a:rPr>
                        <a:t>γ</a:t>
                      </a:r>
                      <a:r>
                        <a:rPr lang="en-US" sz="1800" b="0" i="0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r>
                        <a:rPr lang="en-US" sz="1800" b="0" i="0" baseline="0" dirty="0" smtClean="0">
                          <a:latin typeface="+mn-lt"/>
                          <a:cs typeface="Times New Roman" pitchFamily="18" charset="0"/>
                        </a:rPr>
                        <a:t> or</a:t>
                      </a:r>
                      <a:r>
                        <a:rPr lang="it-IT" sz="1800" b="0" i="0" dirty="0" smtClean="0">
                          <a:latin typeface="+mn-lt"/>
                          <a:cs typeface="Times New Roman" pitchFamily="18" charset="0"/>
                        </a:rPr>
                        <a:t> (</a:t>
                      </a:r>
                      <a:r>
                        <a:rPr lang="it-IT" sz="1800" b="0" i="0" dirty="0" smtClean="0">
                          <a:latin typeface="+mn-lt"/>
                        </a:rPr>
                        <a:t>e</a:t>
                      </a:r>
                      <a:r>
                        <a:rPr lang="it-IT" sz="1800" b="0" i="0" baseline="30000" dirty="0" smtClean="0">
                          <a:latin typeface="+mn-lt"/>
                        </a:rPr>
                        <a:t>+</a:t>
                      </a:r>
                      <a:r>
                        <a:rPr lang="el-GR" sz="1800" b="0" i="0" dirty="0" smtClean="0">
                          <a:latin typeface="+mn-lt"/>
                          <a:cs typeface="Times New Roman" pitchFamily="18" charset="0"/>
                        </a:rPr>
                        <a:t>γ</a:t>
                      </a:r>
                      <a:r>
                        <a:rPr lang="it-IT" sz="1800" b="0" i="0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r>
                        <a:rPr lang="it-IT" sz="1800" b="0" i="0" dirty="0" smtClean="0">
                          <a:latin typeface="+mn-lt"/>
                        </a:rPr>
                        <a:t>e</a:t>
                      </a:r>
                      <a:r>
                        <a:rPr lang="it-IT" sz="1800" b="0" i="0" baseline="30000" dirty="0" smtClean="0">
                          <a:latin typeface="+mn-lt"/>
                        </a:rPr>
                        <a:t>−</a:t>
                      </a:r>
                      <a:endParaRPr lang="zh-TW" altLang="en-US" b="0" i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47.8%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dirty="0" smtClean="0"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lang="it-IT" sz="1800" b="0" i="0" dirty="0" smtClean="0">
                          <a:latin typeface="+mn-lt"/>
                        </a:rPr>
                        <a:t>e</a:t>
                      </a:r>
                      <a:r>
                        <a:rPr lang="it-IT" sz="1800" b="0" i="0" baseline="30000" dirty="0" smtClean="0">
                          <a:latin typeface="+mn-lt"/>
                        </a:rPr>
                        <a:t>+</a:t>
                      </a:r>
                      <a:r>
                        <a:rPr lang="el-GR" sz="1800" b="0" i="0" dirty="0" smtClean="0">
                          <a:latin typeface="+mn-lt"/>
                          <a:cs typeface="Times New Roman" pitchFamily="18" charset="0"/>
                        </a:rPr>
                        <a:t>γ</a:t>
                      </a:r>
                      <a:r>
                        <a:rPr lang="it-IT" sz="1800" b="0" i="0" dirty="0" smtClean="0">
                          <a:latin typeface="+mn-lt"/>
                          <a:cs typeface="Times New Roman" pitchFamily="18" charset="0"/>
                        </a:rPr>
                        <a:t>)(</a:t>
                      </a:r>
                      <a:r>
                        <a:rPr lang="it-IT" sz="1800" b="0" i="0" dirty="0" smtClean="0">
                          <a:latin typeface="+mn-lt"/>
                        </a:rPr>
                        <a:t>e</a:t>
                      </a:r>
                      <a:r>
                        <a:rPr lang="it-IT" sz="1800" b="0" i="0" baseline="30000" dirty="0" smtClean="0">
                          <a:latin typeface="+mn-lt"/>
                        </a:rPr>
                        <a:t>−</a:t>
                      </a:r>
                      <a:r>
                        <a:rPr lang="el-GR" sz="1800" b="0" i="0" dirty="0" smtClean="0">
                          <a:latin typeface="+mn-lt"/>
                          <a:cs typeface="Times New Roman" pitchFamily="18" charset="0"/>
                        </a:rPr>
                        <a:t>γ</a:t>
                      </a:r>
                      <a:r>
                        <a:rPr lang="en-US" sz="1800" b="0" i="0" dirty="0" smtClean="0">
                          <a:latin typeface="+mn-lt"/>
                          <a:cs typeface="Times New Roman" pitchFamily="18" charset="0"/>
                        </a:rPr>
                        <a:t>),</a:t>
                      </a:r>
                      <a:endParaRPr lang="zh-TW" altLang="en-US" b="0" i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15.8%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" name="矩形 34"/>
          <p:cNvSpPr/>
          <p:nvPr/>
        </p:nvSpPr>
        <p:spPr>
          <a:xfrm>
            <a:off x="6572264" y="1285860"/>
            <a:ext cx="221457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b="1" i="1" dirty="0" smtClean="0">
                <a:solidFill>
                  <a:srgbClr val="0000FF"/>
                </a:solidFill>
                <a:cs typeface="Times New Roman" pitchFamily="18" charset="0"/>
              </a:rPr>
              <a:t># photons</a:t>
            </a:r>
          </a:p>
          <a:p>
            <a:pPr>
              <a:lnSpc>
                <a:spcPts val="1600"/>
              </a:lnSpc>
            </a:pPr>
            <a:r>
              <a:rPr lang="en-US" altLang="zh-TW" b="1" i="1" dirty="0" smtClean="0">
                <a:solidFill>
                  <a:srgbClr val="FF0000"/>
                </a:solidFill>
                <a:cs typeface="Times New Roman" pitchFamily="18" charset="0"/>
              </a:rPr>
              <a:t>Differ very much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714488"/>
            <a:ext cx="2571768" cy="275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6" y="2928934"/>
            <a:ext cx="2951348" cy="364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矩形 11"/>
          <p:cNvSpPr/>
          <p:nvPr/>
        </p:nvSpPr>
        <p:spPr>
          <a:xfrm>
            <a:off x="428628" y="2500306"/>
            <a:ext cx="2214578" cy="512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2000" b="1" i="1" dirty="0" smtClean="0">
                <a:solidFill>
                  <a:srgbClr val="0000FF"/>
                </a:solidFill>
                <a:cs typeface="Times New Roman" pitchFamily="18" charset="0"/>
              </a:rPr>
              <a:t>e</a:t>
            </a:r>
            <a:r>
              <a:rPr lang="el-GR" altLang="zh-TW" sz="2000" b="1" i="1" dirty="0" smtClean="0">
                <a:solidFill>
                  <a:srgbClr val="0000FF"/>
                </a:solidFill>
                <a:cs typeface="Times New Roman" pitchFamily="18" charset="0"/>
              </a:rPr>
              <a:t>γ</a:t>
            </a:r>
            <a:r>
              <a:rPr lang="en-US" altLang="zh-TW" sz="2000" b="1" i="1" dirty="0" smtClean="0">
                <a:solidFill>
                  <a:srgbClr val="0000FF"/>
                </a:solidFill>
                <a:cs typeface="Times New Roman" pitchFamily="18" charset="0"/>
              </a:rPr>
              <a:t>  opening angle</a:t>
            </a:r>
          </a:p>
          <a:p>
            <a:pPr>
              <a:lnSpc>
                <a:spcPts val="1600"/>
              </a:lnSpc>
            </a:pPr>
            <a:r>
              <a:rPr lang="en-US" altLang="zh-TW" sz="2000" b="1" i="1" dirty="0" smtClean="0">
                <a:solidFill>
                  <a:srgbClr val="FF0000"/>
                </a:solidFill>
                <a:cs typeface="Times New Roman" pitchFamily="18" charset="0"/>
              </a:rPr>
              <a:t>Consistent 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3357" y="2901096"/>
            <a:ext cx="2744527" cy="381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矩形 14"/>
          <p:cNvSpPr/>
          <p:nvPr/>
        </p:nvSpPr>
        <p:spPr>
          <a:xfrm>
            <a:off x="3357554" y="2500306"/>
            <a:ext cx="2714644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2000" b="1" dirty="0" smtClean="0">
                <a:solidFill>
                  <a:srgbClr val="0000FF"/>
                </a:solidFill>
                <a:cs typeface="Times New Roman" pitchFamily="18" charset="0"/>
              </a:rPr>
              <a:t>e±  theta angle </a:t>
            </a:r>
          </a:p>
          <a:p>
            <a:pPr>
              <a:lnSpc>
                <a:spcPts val="1600"/>
              </a:lnSpc>
            </a:pPr>
            <a:r>
              <a:rPr lang="en-US" altLang="zh-TW" sz="2000" b="1" i="1" dirty="0" smtClean="0">
                <a:solidFill>
                  <a:srgbClr val="FF0000"/>
                </a:solidFill>
                <a:cs typeface="Times New Roman" pitchFamily="18" charset="0"/>
              </a:rPr>
              <a:t>NLO 0</a:t>
            </a:r>
            <a:r>
              <a:rPr lang="el-GR" altLang="zh-TW" sz="2000" b="1" i="1" dirty="0" smtClean="0">
                <a:solidFill>
                  <a:srgbClr val="FF0000"/>
                </a:solidFill>
                <a:cs typeface="Times New Roman" pitchFamily="18" charset="0"/>
              </a:rPr>
              <a:t>γ</a:t>
            </a:r>
            <a:r>
              <a:rPr lang="en-US" altLang="zh-TW" sz="2000" b="1" i="1" dirty="0" smtClean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altLang="zh-TW" sz="2000" b="1" i="1" dirty="0" err="1" smtClean="0">
                <a:solidFill>
                  <a:srgbClr val="FF0000"/>
                </a:solidFill>
                <a:cs typeface="Times New Roman" pitchFamily="18" charset="0"/>
              </a:rPr>
              <a:t>discrepency</a:t>
            </a:r>
            <a:r>
              <a:rPr lang="en-US" altLang="zh-TW" sz="20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7" name="矩形 16"/>
          <p:cNvSpPr/>
          <p:nvPr/>
        </p:nvSpPr>
        <p:spPr>
          <a:xfrm>
            <a:off x="7765096" y="714356"/>
            <a:ext cx="1378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Jiading</a:t>
            </a:r>
            <a:r>
              <a:rPr lang="en-US" dirty="0" smtClean="0"/>
              <a:t> Gong</a:t>
            </a:r>
          </a:p>
          <a:p>
            <a:r>
              <a:rPr lang="en-US" dirty="0" err="1" smtClean="0"/>
              <a:t>Renjie</a:t>
            </a:r>
            <a:r>
              <a:rPr lang="en-US" dirty="0" smtClean="0"/>
              <a:t> Ma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爆炸 1 22"/>
          <p:cNvSpPr/>
          <p:nvPr/>
        </p:nvSpPr>
        <p:spPr>
          <a:xfrm>
            <a:off x="4572000" y="6072206"/>
            <a:ext cx="1214446" cy="428628"/>
          </a:xfrm>
          <a:prstGeom prst="irregularSeal1">
            <a:avLst/>
          </a:prstGeom>
          <a:solidFill>
            <a:srgbClr val="FFFF00">
              <a:alpha val="51000"/>
            </a:srgbClr>
          </a:solidFill>
          <a:ln>
            <a:solidFill>
              <a:srgbClr val="FF0000">
                <a:alpha val="3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爆炸 1 13"/>
          <p:cNvSpPr/>
          <p:nvPr/>
        </p:nvSpPr>
        <p:spPr>
          <a:xfrm>
            <a:off x="4643438" y="0"/>
            <a:ext cx="4286280" cy="785818"/>
          </a:xfrm>
          <a:prstGeom prst="irregularSeal1">
            <a:avLst/>
          </a:prstGeom>
          <a:solidFill>
            <a:srgbClr val="FFFF00">
              <a:alpha val="51000"/>
            </a:srgbClr>
          </a:solidFill>
          <a:ln>
            <a:solidFill>
              <a:srgbClr val="FF0000">
                <a:alpha val="3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285720" y="-24"/>
            <a:ext cx="7992888" cy="576064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Detecting photons in </a:t>
            </a:r>
            <a:r>
              <a:rPr lang="it-IT" sz="3200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it-IT" sz="3200" baseline="30000" dirty="0" smtClean="0">
                <a:solidFill>
                  <a:schemeClr val="accent5">
                    <a:lumMod val="50000"/>
                  </a:schemeClr>
                </a:solidFill>
              </a:rPr>
              <a:t>+</a:t>
            </a:r>
            <a:r>
              <a:rPr lang="it-IT" sz="3200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it-IT" sz="3200" baseline="30000" dirty="0" smtClean="0">
                <a:solidFill>
                  <a:schemeClr val="accent5">
                    <a:lumMod val="50000"/>
                  </a:schemeClr>
                </a:solidFill>
              </a:rPr>
              <a:t>−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→</a:t>
            </a:r>
            <a:r>
              <a:rPr lang="it-IT" sz="3200" dirty="0" smtClean="0">
                <a:solidFill>
                  <a:schemeClr val="accent5">
                    <a:lumMod val="50000"/>
                  </a:schemeClr>
                </a:solidFill>
              </a:rPr>
              <a:t> e</a:t>
            </a:r>
            <a:r>
              <a:rPr lang="it-IT" sz="3200" baseline="30000" dirty="0" smtClean="0">
                <a:solidFill>
                  <a:schemeClr val="accent5">
                    <a:lumMod val="50000"/>
                  </a:schemeClr>
                </a:solidFill>
              </a:rPr>
              <a:t>+</a:t>
            </a:r>
            <a:r>
              <a:rPr lang="it-IT" sz="3200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it-IT" sz="3200" baseline="30000" dirty="0" smtClean="0">
                <a:solidFill>
                  <a:schemeClr val="accent5">
                    <a:lumMod val="50000"/>
                  </a:schemeClr>
                </a:solidFill>
              </a:rPr>
              <a:t>−</a:t>
            </a:r>
            <a:r>
              <a:rPr lang="it-IT" sz="32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el-GR" sz="3200" dirty="0" smtClean="0">
                <a:solidFill>
                  <a:schemeClr val="accent5">
                    <a:lumMod val="50000"/>
                  </a:schemeClr>
                </a:solidFill>
              </a:rPr>
              <a:t>γ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it-IT" sz="32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zh-TW" altLang="en-US" sz="3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428596" y="2106690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0000FF"/>
                </a:solidFill>
              </a:rPr>
              <a:t>Bhabha events in LumiCal acceptance</a:t>
            </a:r>
          </a:p>
          <a:p>
            <a:r>
              <a:rPr lang="it-IT" sz="2000" b="1" dirty="0" smtClean="0">
                <a:solidFill>
                  <a:srgbClr val="0000FF"/>
                </a:solidFill>
              </a:rPr>
              <a:t>e</a:t>
            </a:r>
            <a:r>
              <a:rPr lang="it-IT" sz="2000" b="1" baseline="30000" dirty="0" smtClean="0">
                <a:solidFill>
                  <a:srgbClr val="0000FF"/>
                </a:solidFill>
              </a:rPr>
              <a:t>+</a:t>
            </a:r>
            <a:r>
              <a:rPr lang="it-IT" sz="2000" b="1" dirty="0" smtClean="0">
                <a:solidFill>
                  <a:srgbClr val="0000FF"/>
                </a:solidFill>
              </a:rPr>
              <a:t>,e</a:t>
            </a:r>
            <a:r>
              <a:rPr lang="it-IT" sz="2000" b="1" baseline="30000" dirty="0" smtClean="0">
                <a:solidFill>
                  <a:srgbClr val="0000FF"/>
                </a:solidFill>
              </a:rPr>
              <a:t>−</a:t>
            </a:r>
            <a:r>
              <a:rPr lang="en-US" altLang="zh-TW" sz="2000" b="1" dirty="0" smtClean="0">
                <a:solidFill>
                  <a:srgbClr val="0000FF"/>
                </a:solidFill>
              </a:rPr>
              <a:t>,</a:t>
            </a:r>
            <a:r>
              <a:rPr lang="el-GR" sz="2000" b="1" dirty="0" smtClean="0">
                <a:solidFill>
                  <a:srgbClr val="0000FF"/>
                </a:solidFill>
              </a:rPr>
              <a:t>γ</a:t>
            </a:r>
            <a:r>
              <a:rPr lang="en-US" sz="2000" b="1" dirty="0" smtClean="0">
                <a:solidFill>
                  <a:srgbClr val="0000FF"/>
                </a:solidFill>
              </a:rPr>
              <a:t> :  </a:t>
            </a:r>
            <a:r>
              <a:rPr lang="en-US" altLang="zh-TW" dirty="0" smtClean="0">
                <a:solidFill>
                  <a:srgbClr val="0000FF"/>
                </a:solidFill>
              </a:rPr>
              <a:t>|y|&gt;12 mm at LYSO front face ±z=647mm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7187" y="674832"/>
            <a:ext cx="1428760" cy="139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941179"/>
            <a:ext cx="3247153" cy="83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790860" y="2814576"/>
          <a:ext cx="3780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/>
                <a:gridCol w="1260000"/>
                <a:gridCol w="1260000"/>
              </a:tblGrid>
              <a:tr h="324000">
                <a:tc>
                  <a:txBody>
                    <a:bodyPr/>
                    <a:lstStyle/>
                    <a:p>
                      <a:r>
                        <a:rPr lang="en-US" altLang="zh-TW" sz="1400" baseline="0" dirty="0" smtClean="0">
                          <a:solidFill>
                            <a:schemeClr val="tx1"/>
                          </a:solidFill>
                        </a:rPr>
                        <a:t>±z  H</a:t>
                      </a: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emisphere</a:t>
                      </a:r>
                      <a:r>
                        <a:rPr lang="en-US" altLang="zh-TW" sz="1400" baseline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BHLUMI</a:t>
                      </a:r>
                    </a:p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generated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&amp; P2,Q2</a:t>
                      </a:r>
                    </a:p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|y|&gt;12mm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+mn-lt"/>
                        </a:rPr>
                        <a:t>e</a:t>
                      </a:r>
                      <a:r>
                        <a:rPr lang="en-US" altLang="zh-TW" sz="160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±</a:t>
                      </a:r>
                      <a:endParaRPr lang="zh-TW" altLang="en-US" sz="1600" baseline="30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60.3  %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3.87 %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smtClean="0">
                          <a:latin typeface="+mn-lt"/>
                        </a:rPr>
                        <a:t>e</a:t>
                      </a:r>
                      <a:r>
                        <a:rPr lang="en-US" altLang="zh-TW" sz="160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± </a:t>
                      </a:r>
                      <a:r>
                        <a:rPr lang="el-GR" sz="1600" b="0" i="0" dirty="0" smtClean="0">
                          <a:latin typeface="+mn-lt"/>
                          <a:cs typeface="Times New Roman" pitchFamily="18" charset="0"/>
                        </a:rPr>
                        <a:t>γ</a:t>
                      </a:r>
                      <a:endParaRPr lang="zh-TW" altLang="en-US" sz="1600" b="0" i="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39.7 %*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3.16 %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2285984" y="4100460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*ISR 20.3%, FSR 19.4% </a:t>
            </a:r>
            <a:endParaRPr lang="en-US" altLang="zh-TW" sz="1400" dirty="0" smtClean="0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3360" y="3722010"/>
            <a:ext cx="3181182" cy="313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790860" y="4814840"/>
          <a:ext cx="37800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/>
                <a:gridCol w="1260000"/>
                <a:gridCol w="1260000"/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TW" sz="1400" baseline="0" dirty="0" smtClean="0">
                          <a:solidFill>
                            <a:schemeClr val="tx1"/>
                          </a:solidFill>
                        </a:rPr>
                        <a:t>±z  H</a:t>
                      </a: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emisphere</a:t>
                      </a:r>
                      <a:r>
                        <a:rPr lang="en-US" altLang="zh-TW" sz="1400" baseline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 P2,Q2</a:t>
                      </a:r>
                    </a:p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|y|&gt;12mm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</a:rPr>
                        <a:t>&amp; E(</a:t>
                      </a:r>
                      <a:r>
                        <a:rPr lang="el-GR" sz="1400" b="1" dirty="0" smtClean="0">
                          <a:solidFill>
                            <a:srgbClr val="FF0000"/>
                          </a:solidFill>
                        </a:rPr>
                        <a:t>γ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)&gt;0.1GeV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</a:rPr>
                        <a:t>|y(</a:t>
                      </a:r>
                      <a:r>
                        <a:rPr lang="el-GR" sz="1400" b="1" dirty="0" smtClean="0">
                          <a:solidFill>
                            <a:srgbClr val="FF0000"/>
                          </a:solidFill>
                        </a:rPr>
                        <a:t>γ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</a:rPr>
                        <a:t>|&gt;12mm</a:t>
                      </a:r>
                      <a:endParaRPr lang="zh-TW" altLang="en-US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+mn-lt"/>
                        </a:rPr>
                        <a:t>e</a:t>
                      </a:r>
                      <a:r>
                        <a:rPr lang="en-US" altLang="zh-TW" sz="160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±</a:t>
                      </a:r>
                      <a:endParaRPr lang="zh-TW" altLang="en-US" sz="1600" baseline="30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55.1 %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14.7 %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smtClean="0">
                          <a:latin typeface="+mn-lt"/>
                        </a:rPr>
                        <a:t>e</a:t>
                      </a:r>
                      <a:r>
                        <a:rPr lang="en-US" altLang="zh-TW" sz="160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± </a:t>
                      </a:r>
                      <a:r>
                        <a:rPr lang="el-GR" sz="1600" b="0" i="0" dirty="0" smtClean="0">
                          <a:latin typeface="+mn-lt"/>
                          <a:cs typeface="Times New Roman" pitchFamily="18" charset="0"/>
                        </a:rPr>
                        <a:t>γ</a:t>
                      </a:r>
                      <a:endParaRPr lang="zh-TW" altLang="en-US" sz="1600" b="0" i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44.9 %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ISR  0.89 %</a:t>
                      </a:r>
                    </a:p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FSR</a:t>
                      </a:r>
                      <a:r>
                        <a:rPr lang="en-US" altLang="zh-TW" sz="1600" baseline="0" dirty="0" smtClean="0">
                          <a:latin typeface="+mn-lt"/>
                        </a:rPr>
                        <a:t> 13.8 %</a:t>
                      </a:r>
                    </a:p>
                    <a:p>
                      <a:pPr algn="ctr"/>
                      <a:r>
                        <a:rPr lang="en-US" altLang="zh-TW" sz="1600" baseline="0" dirty="0" smtClean="0">
                          <a:latin typeface="+mn-lt"/>
                        </a:rPr>
                        <a:t>  </a:t>
                      </a:r>
                      <a:r>
                        <a:rPr lang="en-US" altLang="zh-TW" sz="16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FSR 2.96%*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1857356" y="6457914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</a:rPr>
              <a:t>*FSR </a:t>
            </a:r>
            <a:r>
              <a:rPr lang="el-GR" altLang="zh-TW" sz="2000" b="1" dirty="0" smtClean="0">
                <a:solidFill>
                  <a:srgbClr val="FF0000"/>
                </a:solidFill>
              </a:rPr>
              <a:t>Ω</a:t>
            </a:r>
            <a:r>
              <a:rPr lang="it-IT" altLang="zh-TW" sz="2000" b="1" dirty="0" smtClean="0">
                <a:solidFill>
                  <a:srgbClr val="FF0000"/>
                </a:solidFill>
              </a:rPr>
              <a:t>(</a:t>
            </a:r>
            <a:r>
              <a:rPr lang="it-IT" sz="2000" b="1" dirty="0" smtClean="0">
                <a:solidFill>
                  <a:srgbClr val="FF0000"/>
                </a:solidFill>
              </a:rPr>
              <a:t>e</a:t>
            </a:r>
            <a:r>
              <a:rPr lang="en-US" altLang="zh-TW" sz="2000" b="1" baseline="30000" dirty="0" smtClean="0">
                <a:solidFill>
                  <a:srgbClr val="FF0000"/>
                </a:solidFill>
              </a:rPr>
              <a:t>±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,</a:t>
            </a:r>
            <a:r>
              <a:rPr lang="el-GR" sz="2000" b="1" dirty="0" smtClean="0">
                <a:solidFill>
                  <a:srgbClr val="FF0000"/>
                </a:solidFill>
              </a:rPr>
              <a:t>γ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)  &gt; 5 </a:t>
            </a:r>
            <a:r>
              <a:rPr lang="en-US" altLang="zh-TW" sz="2000" b="1" dirty="0" err="1" smtClean="0">
                <a:solidFill>
                  <a:srgbClr val="FF0000"/>
                </a:solidFill>
              </a:rPr>
              <a:t>mRad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   </a:t>
            </a:r>
            <a:endParaRPr lang="en-US" altLang="zh-TW" b="1" dirty="0" smtClean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28596" y="438621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000" b="1" dirty="0" smtClean="0">
                <a:solidFill>
                  <a:srgbClr val="0000FF"/>
                </a:solidFill>
              </a:rPr>
              <a:t>Detectable </a:t>
            </a:r>
            <a:r>
              <a:rPr lang="en-US" altLang="zh-TW" sz="2000" b="1" dirty="0" err="1" smtClean="0">
                <a:solidFill>
                  <a:srgbClr val="0000FF"/>
                </a:solidFill>
              </a:rPr>
              <a:t>Bhabha</a:t>
            </a:r>
            <a:r>
              <a:rPr lang="en-US" altLang="zh-TW" sz="2000" b="1" dirty="0" smtClean="0">
                <a:solidFill>
                  <a:srgbClr val="0000FF"/>
                </a:solidFill>
              </a:rPr>
              <a:t>, </a:t>
            </a:r>
            <a:r>
              <a:rPr lang="it-IT" sz="2000" b="1" dirty="0" smtClean="0">
                <a:solidFill>
                  <a:srgbClr val="0000FF"/>
                </a:solidFill>
              </a:rPr>
              <a:t>e</a:t>
            </a:r>
            <a:r>
              <a:rPr lang="it-IT" sz="2000" b="1" baseline="30000" dirty="0" smtClean="0">
                <a:solidFill>
                  <a:srgbClr val="0000FF"/>
                </a:solidFill>
              </a:rPr>
              <a:t>+</a:t>
            </a:r>
            <a:r>
              <a:rPr lang="it-IT" sz="2000" b="1" dirty="0" smtClean="0">
                <a:solidFill>
                  <a:srgbClr val="0000FF"/>
                </a:solidFill>
              </a:rPr>
              <a:t>,e</a:t>
            </a:r>
            <a:r>
              <a:rPr lang="it-IT" sz="2000" b="1" baseline="30000" dirty="0" smtClean="0">
                <a:solidFill>
                  <a:srgbClr val="0000FF"/>
                </a:solidFill>
              </a:rPr>
              <a:t>−</a:t>
            </a:r>
            <a:r>
              <a:rPr lang="en-US" altLang="zh-TW" sz="2000" b="1" dirty="0" smtClean="0">
                <a:solidFill>
                  <a:srgbClr val="0000FF"/>
                </a:solidFill>
              </a:rPr>
              <a:t>,</a:t>
            </a:r>
            <a:r>
              <a:rPr lang="el-GR" sz="2000" b="1" dirty="0" smtClean="0">
                <a:solidFill>
                  <a:srgbClr val="0000FF"/>
                </a:solidFill>
              </a:rPr>
              <a:t>γ</a:t>
            </a:r>
            <a:r>
              <a:rPr lang="en-US" sz="2000" b="1" dirty="0" smtClean="0">
                <a:solidFill>
                  <a:srgbClr val="0000FF"/>
                </a:solidFill>
              </a:rPr>
              <a:t> :  </a:t>
            </a:r>
            <a:r>
              <a:rPr lang="en-US" altLang="zh-TW" sz="2000" dirty="0" smtClean="0">
                <a:solidFill>
                  <a:srgbClr val="0000FF"/>
                </a:solidFill>
              </a:rPr>
              <a:t>|y|&gt;12 mm 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714876" y="6072206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7030A0"/>
                </a:solidFill>
                <a:sym typeface="Wingdings" pitchFamily="2" charset="2"/>
              </a:rPr>
              <a:t> ??</a:t>
            </a:r>
            <a:endParaRPr lang="zh-TW" altLang="en-US" sz="2400" b="1" dirty="0">
              <a:solidFill>
                <a:srgbClr val="7030A0"/>
              </a:solidFill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5643570" y="500042"/>
            <a:ext cx="3284474" cy="3209573"/>
            <a:chOff x="5643570" y="500042"/>
            <a:chExt cx="3284474" cy="3209573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43570" y="500042"/>
              <a:ext cx="3284474" cy="3209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矩形 23"/>
            <p:cNvSpPr/>
            <p:nvPr/>
          </p:nvSpPr>
          <p:spPr>
            <a:xfrm>
              <a:off x="7678800" y="3500438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6" name="矩形 25"/>
          <p:cNvSpPr/>
          <p:nvPr/>
        </p:nvSpPr>
        <p:spPr>
          <a:xfrm>
            <a:off x="6643702" y="1071546"/>
            <a:ext cx="2157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TW" b="1" dirty="0" smtClean="0">
                <a:solidFill>
                  <a:srgbClr val="0000FF"/>
                </a:solidFill>
              </a:rPr>
              <a:t>γ</a:t>
            </a:r>
            <a:r>
              <a:rPr lang="en-US" altLang="zh-TW" b="1" dirty="0" smtClean="0">
                <a:solidFill>
                  <a:srgbClr val="0000FF"/>
                </a:solidFill>
              </a:rPr>
              <a:t> to nearest electron</a:t>
            </a:r>
            <a:endParaRPr lang="zh-TW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6429388" y="6000768"/>
            <a:ext cx="146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TW" b="1" dirty="0" smtClean="0">
                <a:solidFill>
                  <a:srgbClr val="0000FF"/>
                </a:solidFill>
              </a:rPr>
              <a:t>γ</a:t>
            </a:r>
            <a:r>
              <a:rPr lang="en-US" altLang="zh-TW" b="1" dirty="0" smtClean="0">
                <a:solidFill>
                  <a:srgbClr val="0000FF"/>
                </a:solidFill>
              </a:rPr>
              <a:t> distribution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95536" y="71419"/>
            <a:ext cx="8319868" cy="642937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altLang="zh-TW" sz="3200" b="1" dirty="0" smtClean="0">
                <a:solidFill>
                  <a:srgbClr val="FF0000"/>
                </a:solidFill>
                <a:latin typeface="Cambria" pitchFamily="18" charset="0"/>
                <a:cs typeface="Calibri" pitchFamily="34" charset="0"/>
              </a:rPr>
              <a:t> </a:t>
            </a:r>
            <a:r>
              <a:rPr lang="en-US" altLang="zh-TW" sz="3200" b="1" i="1" dirty="0" smtClean="0">
                <a:solidFill>
                  <a:srgbClr val="FF0000"/>
                </a:solidFill>
                <a:latin typeface="Cambria" pitchFamily="18" charset="0"/>
                <a:cs typeface="Calibri" pitchFamily="34" charset="0"/>
              </a:rPr>
              <a:t>Challenge:</a:t>
            </a:r>
            <a:r>
              <a:rPr lang="en-US" altLang="zh-TW" sz="3200" b="1" dirty="0" smtClean="0">
                <a:solidFill>
                  <a:srgbClr val="FF0000"/>
                </a:solidFill>
                <a:latin typeface="Cambria" pitchFamily="18" charset="0"/>
                <a:cs typeface="Calibri" pitchFamily="34" charset="0"/>
              </a:rPr>
              <a:t>  </a:t>
            </a:r>
            <a:r>
              <a:rPr lang="en-US" altLang="zh-TW" sz="3200" b="1" dirty="0" smtClean="0">
                <a:latin typeface="Cambria" pitchFamily="18" charset="0"/>
                <a:cs typeface="Calibri" pitchFamily="34" charset="0"/>
              </a:rPr>
              <a:t>10</a:t>
            </a:r>
            <a:r>
              <a:rPr lang="en-US" altLang="zh-TW" sz="3200" b="1" baseline="30000" dirty="0" smtClean="0">
                <a:latin typeface="Cambria" pitchFamily="18" charset="0"/>
                <a:cs typeface="Calibri" pitchFamily="34" charset="0"/>
              </a:rPr>
              <a:t>-4</a:t>
            </a:r>
            <a:r>
              <a:rPr lang="en-US" altLang="zh-TW" sz="3200" b="1" dirty="0" smtClean="0">
                <a:latin typeface="Cambria" pitchFamily="18" charset="0"/>
                <a:cs typeface="Calibri" pitchFamily="34" charset="0"/>
              </a:rPr>
              <a:t> on Bhabha </a:t>
            </a:r>
            <a:r>
              <a:rPr lang="it-IT" sz="3200" b="1" dirty="0" smtClean="0">
                <a:latin typeface="Cambria" pitchFamily="18" charset="0"/>
                <a:ea typeface="Cambria" pitchFamily="18" charset="0"/>
              </a:rPr>
              <a:t>e</a:t>
            </a:r>
            <a:r>
              <a:rPr lang="it-IT" sz="3200" b="1" baseline="30000" dirty="0" smtClean="0">
                <a:latin typeface="Cambria" pitchFamily="18" charset="0"/>
                <a:ea typeface="Cambria" pitchFamily="18" charset="0"/>
              </a:rPr>
              <a:t>+</a:t>
            </a:r>
            <a:r>
              <a:rPr lang="it-IT" sz="3200" b="1" dirty="0" smtClean="0">
                <a:latin typeface="Cambria" pitchFamily="18" charset="0"/>
                <a:ea typeface="Cambria" pitchFamily="18" charset="0"/>
              </a:rPr>
              <a:t>e</a:t>
            </a:r>
            <a:r>
              <a:rPr lang="it-IT" sz="3200" b="1" baseline="30000" dirty="0" smtClean="0">
                <a:latin typeface="Cambria" pitchFamily="18" charset="0"/>
                <a:ea typeface="Cambria" pitchFamily="18" charset="0"/>
              </a:rPr>
              <a:t>−</a:t>
            </a:r>
            <a:r>
              <a:rPr lang="en-US" sz="3200" b="1" dirty="0" smtClean="0">
                <a:latin typeface="Cambria" pitchFamily="18" charset="0"/>
                <a:ea typeface="Cambria" pitchFamily="18" charset="0"/>
              </a:rPr>
              <a:t> →</a:t>
            </a:r>
            <a:r>
              <a:rPr lang="it-IT" sz="3200" b="1" dirty="0" smtClean="0">
                <a:latin typeface="Cambria" pitchFamily="18" charset="0"/>
                <a:ea typeface="Cambria" pitchFamily="18" charset="0"/>
              </a:rPr>
              <a:t> e</a:t>
            </a:r>
            <a:r>
              <a:rPr lang="it-IT" sz="3200" b="1" baseline="30000" dirty="0" smtClean="0">
                <a:latin typeface="Cambria" pitchFamily="18" charset="0"/>
                <a:ea typeface="Cambria" pitchFamily="18" charset="0"/>
              </a:rPr>
              <a:t>+</a:t>
            </a:r>
            <a:r>
              <a:rPr lang="it-IT" sz="3200" b="1" dirty="0" smtClean="0">
                <a:latin typeface="Cambria" pitchFamily="18" charset="0"/>
                <a:ea typeface="Cambria" pitchFamily="18" charset="0"/>
              </a:rPr>
              <a:t>e</a:t>
            </a:r>
            <a:r>
              <a:rPr lang="it-IT" sz="3200" b="1" baseline="30000" dirty="0" smtClean="0">
                <a:latin typeface="Cambria" pitchFamily="18" charset="0"/>
                <a:ea typeface="Cambria" pitchFamily="18" charset="0"/>
              </a:rPr>
              <a:t>−</a:t>
            </a:r>
            <a:r>
              <a:rPr lang="it-IT" sz="3200" b="1" dirty="0" smtClean="0">
                <a:latin typeface="Cambria" pitchFamily="18" charset="0"/>
                <a:ea typeface="Cambria" pitchFamily="18" charset="0"/>
              </a:rPr>
              <a:t>(</a:t>
            </a:r>
            <a:r>
              <a:rPr lang="en-US" altLang="zh-TW" sz="3200" b="1" dirty="0" smtClean="0">
                <a:latin typeface="Cambria" pitchFamily="18" charset="0"/>
                <a:ea typeface="Cambria" pitchFamily="18" charset="0"/>
              </a:rPr>
              <a:t>n</a:t>
            </a:r>
            <a:r>
              <a:rPr lang="el-GR" sz="3200" b="1" dirty="0" smtClean="0">
                <a:latin typeface="Cambria" pitchFamily="18" charset="0"/>
                <a:ea typeface="Cambria" pitchFamily="18" charset="0"/>
              </a:rPr>
              <a:t>γ</a:t>
            </a:r>
            <a:r>
              <a:rPr lang="en-US" sz="3200" b="1" dirty="0" smtClean="0">
                <a:latin typeface="Cambria" pitchFamily="18" charset="0"/>
                <a:ea typeface="Cambria" pitchFamily="18" charset="0"/>
              </a:rPr>
              <a:t>)</a:t>
            </a:r>
            <a:r>
              <a:rPr lang="it-IT" sz="32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TW" sz="3200" b="1" dirty="0" smtClean="0">
                <a:latin typeface="Cambria" pitchFamily="18" charset="0"/>
                <a:ea typeface="Cambria" pitchFamily="18" charset="0"/>
                <a:cs typeface="Calibri" pitchFamily="34" charset="0"/>
              </a:rPr>
              <a:t> </a:t>
            </a:r>
            <a:endParaRPr lang="zh-TW" altLang="en-US" sz="3200" b="1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3262" y="1357298"/>
            <a:ext cx="8676456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tabLst>
                <a:tab pos="360363" algn="l"/>
              </a:tabLst>
            </a:pPr>
            <a:r>
              <a:rPr lang="en-US" altLang="zh-TW" sz="2800" b="1" dirty="0" smtClean="0">
                <a:cs typeface="Calibri" pitchFamily="34" charset="0"/>
              </a:rPr>
              <a:t>Bhabha electron </a:t>
            </a:r>
            <a:r>
              <a:rPr lang="el-GR" altLang="zh-TW" sz="2800" b="1" dirty="0" smtClean="0">
                <a:cs typeface="Calibri" pitchFamily="34" charset="0"/>
              </a:rPr>
              <a:t>θ </a:t>
            </a:r>
            <a:r>
              <a:rPr lang="en-US" altLang="zh-TW" sz="2800" b="1" dirty="0" smtClean="0">
                <a:cs typeface="Calibri" pitchFamily="34" charset="0"/>
              </a:rPr>
              <a:t> (set by 2 points ) :  </a:t>
            </a:r>
            <a:r>
              <a:rPr lang="en-US" altLang="zh-TW" sz="3200" b="1" dirty="0" smtClean="0">
                <a:solidFill>
                  <a:srgbClr val="FF0000"/>
                </a:solidFill>
                <a:cs typeface="Calibri" pitchFamily="34" charset="0"/>
              </a:rPr>
              <a:t>IP  –  Si.hit</a:t>
            </a:r>
            <a:endParaRPr lang="en-US" altLang="zh-TW" sz="2800" b="1" dirty="0" smtClean="0">
              <a:solidFill>
                <a:srgbClr val="FF0000"/>
              </a:solidFill>
              <a:cs typeface="Calibri" pitchFamily="34" charset="0"/>
            </a:endParaRPr>
          </a:p>
          <a:p>
            <a:pPr marL="514350" indent="-514350">
              <a:spcBef>
                <a:spcPts val="600"/>
              </a:spcBef>
              <a:tabLst>
                <a:tab pos="360363" algn="l"/>
              </a:tabLst>
            </a:pPr>
            <a:r>
              <a:rPr lang="en-US" altLang="zh-TW" sz="2800" dirty="0" smtClean="0">
                <a:solidFill>
                  <a:srgbClr val="FF0000"/>
                </a:solidFill>
                <a:cs typeface="Calibri" pitchFamily="34" charset="0"/>
              </a:rPr>
              <a:t>Requirement:   1 </a:t>
            </a:r>
            <a:r>
              <a:rPr lang="el-GR" altLang="zh-TW" sz="2800" dirty="0" smtClean="0">
                <a:solidFill>
                  <a:srgbClr val="FF0000"/>
                </a:solidFill>
                <a:cs typeface="Calibri" pitchFamily="34" charset="0"/>
              </a:rPr>
              <a:t>μ</a:t>
            </a:r>
            <a:r>
              <a:rPr lang="en-US" altLang="zh-TW" sz="2800" dirty="0" err="1" smtClean="0">
                <a:solidFill>
                  <a:srgbClr val="FF0000"/>
                </a:solidFill>
                <a:cs typeface="Calibri" pitchFamily="34" charset="0"/>
              </a:rPr>
              <a:t>Rad</a:t>
            </a:r>
            <a:r>
              <a:rPr lang="en-US" altLang="zh-TW" sz="2800" dirty="0" smtClean="0">
                <a:solidFill>
                  <a:srgbClr val="FF0000"/>
                </a:solidFill>
                <a:cs typeface="Calibri" pitchFamily="34" charset="0"/>
              </a:rPr>
              <a:t> on   </a:t>
            </a:r>
            <a:r>
              <a:rPr lang="en-US" altLang="zh-TW" sz="2800" b="1" dirty="0" smtClean="0">
                <a:solidFill>
                  <a:srgbClr val="FF0000"/>
                </a:solidFill>
                <a:cs typeface="Calibri" pitchFamily="34" charset="0"/>
              </a:rPr>
              <a:t>mean of </a:t>
            </a:r>
            <a:r>
              <a:rPr lang="el-GR" altLang="zh-TW" sz="2800" b="1" dirty="0" smtClean="0">
                <a:solidFill>
                  <a:srgbClr val="FF0000"/>
                </a:solidFill>
                <a:cs typeface="Calibri" pitchFamily="34" charset="0"/>
              </a:rPr>
              <a:t>θ </a:t>
            </a:r>
            <a:r>
              <a:rPr lang="en-US" altLang="zh-TW" sz="2800" b="1" dirty="0" smtClean="0">
                <a:solidFill>
                  <a:srgbClr val="FF0000"/>
                </a:solidFill>
                <a:cs typeface="Calibri" pitchFamily="34" charset="0"/>
              </a:rPr>
              <a:t> </a:t>
            </a:r>
          </a:p>
          <a:p>
            <a:pPr marL="358775" indent="-358775">
              <a:spcBef>
                <a:spcPts val="600"/>
              </a:spcBef>
              <a:buAutoNum type="arabicPeriod"/>
              <a:tabLst>
                <a:tab pos="360363" algn="l"/>
              </a:tabLst>
            </a:pPr>
            <a:r>
              <a:rPr lang="en-US" altLang="zh-TW" sz="2800" b="1" dirty="0" smtClean="0">
                <a:solidFill>
                  <a:srgbClr val="0000FF"/>
                </a:solidFill>
                <a:cs typeface="Calibri" pitchFamily="34" charset="0"/>
              </a:rPr>
              <a:t>IP by BPM  </a:t>
            </a:r>
            <a:r>
              <a:rPr lang="en-US" altLang="zh-TW" sz="2800" dirty="0" smtClean="0">
                <a:cs typeface="Calibri" pitchFamily="34" charset="0"/>
              </a:rPr>
              <a:t>(beam position monitor) on beam current</a:t>
            </a:r>
          </a:p>
          <a:p>
            <a:pPr marL="358775" indent="-358775">
              <a:tabLst>
                <a:tab pos="360363" algn="l"/>
              </a:tabLst>
            </a:pPr>
            <a:r>
              <a:rPr lang="en-US" altLang="zh-TW" sz="2800" dirty="0" smtClean="0">
                <a:cs typeface="Calibri" pitchFamily="34" charset="0"/>
              </a:rPr>
              <a:t>	</a:t>
            </a:r>
            <a:r>
              <a:rPr lang="en-US" altLang="zh-TW" sz="2800" dirty="0" err="1" smtClean="0">
                <a:cs typeface="Calibri" pitchFamily="34" charset="0"/>
              </a:rPr>
              <a:t>x,y</a:t>
            </a:r>
            <a:r>
              <a:rPr lang="en-US" altLang="zh-TW" sz="2800" dirty="0" smtClean="0">
                <a:cs typeface="Calibri" pitchFamily="34" charset="0"/>
              </a:rPr>
              <a:t> by BPM, z by timing</a:t>
            </a:r>
          </a:p>
          <a:p>
            <a:pPr marL="358775" indent="-358775">
              <a:spcBef>
                <a:spcPts val="600"/>
              </a:spcBef>
              <a:buFont typeface="+mj-lt"/>
              <a:buAutoNum type="arabicPeriod" startAt="2"/>
              <a:tabLst>
                <a:tab pos="360363" algn="l"/>
              </a:tabLst>
            </a:pPr>
            <a:r>
              <a:rPr lang="en-US" altLang="zh-TW" sz="2800" b="1" dirty="0" smtClean="0">
                <a:solidFill>
                  <a:srgbClr val="0000FF"/>
                </a:solidFill>
                <a:cs typeface="Calibri" pitchFamily="34" charset="0"/>
              </a:rPr>
              <a:t>LumiCal Si-wafer position  </a:t>
            </a:r>
            <a:r>
              <a:rPr lang="en-US" altLang="zh-TW" sz="2800" dirty="0" smtClean="0">
                <a:cs typeface="Calibri" pitchFamily="34" charset="0"/>
              </a:rPr>
              <a:t>mounted on Flanges</a:t>
            </a:r>
          </a:p>
          <a:p>
            <a:pPr marL="514350" indent="-514350">
              <a:tabLst>
                <a:tab pos="360363" algn="l"/>
              </a:tabLst>
            </a:pPr>
            <a:r>
              <a:rPr lang="en-US" altLang="zh-TW" sz="2800" b="1" dirty="0" smtClean="0">
                <a:cs typeface="Calibri" pitchFamily="34" charset="0"/>
              </a:rPr>
              <a:t>	</a:t>
            </a:r>
            <a:r>
              <a:rPr lang="en-US" altLang="zh-TW" sz="2800" dirty="0" smtClean="0">
                <a:cs typeface="Calibri" pitchFamily="34" charset="0"/>
              </a:rPr>
              <a:t>reference to</a:t>
            </a:r>
            <a:r>
              <a:rPr lang="en-US" altLang="zh-TW" sz="2800" b="1" dirty="0" smtClean="0">
                <a:cs typeface="Calibri" pitchFamily="34" charset="0"/>
              </a:rPr>
              <a:t> “beam center” </a:t>
            </a:r>
            <a:r>
              <a:rPr lang="en-US" altLang="zh-TW" sz="2800" dirty="0" smtClean="0">
                <a:cs typeface="Calibri" pitchFamily="34" charset="0"/>
              </a:rPr>
              <a:t>at Flanges </a:t>
            </a:r>
          </a:p>
          <a:p>
            <a:pPr marL="804863" indent="-804863">
              <a:spcBef>
                <a:spcPts val="600"/>
              </a:spcBef>
              <a:tabLst>
                <a:tab pos="360363" algn="l"/>
              </a:tabLst>
            </a:pPr>
            <a:r>
              <a:rPr lang="en-US" altLang="zh-TW" sz="2800" b="1" dirty="0" smtClean="0">
                <a:cs typeface="Calibri" pitchFamily="34" charset="0"/>
                <a:sym typeface="Wingdings" pitchFamily="2" charset="2"/>
              </a:rPr>
              <a:t>		 1. </a:t>
            </a:r>
            <a:r>
              <a:rPr lang="en-US" altLang="zh-TW" sz="2800" b="1" dirty="0" smtClean="0">
                <a:cs typeface="Calibri" pitchFamily="34" charset="0"/>
              </a:rPr>
              <a:t>construction </a:t>
            </a:r>
            <a:r>
              <a:rPr lang="en-US" altLang="zh-TW" sz="2800" dirty="0" smtClean="0">
                <a:cs typeface="Calibri" pitchFamily="34" charset="0"/>
              </a:rPr>
              <a:t>survey to sub-micron</a:t>
            </a:r>
          </a:p>
          <a:p>
            <a:pPr marL="898525" indent="-804863">
              <a:tabLst>
                <a:tab pos="360363" algn="l"/>
              </a:tabLst>
            </a:pPr>
            <a:r>
              <a:rPr lang="en-US" altLang="zh-TW" sz="2800" b="1" dirty="0" smtClean="0">
                <a:cs typeface="Calibri" pitchFamily="34" charset="0"/>
              </a:rPr>
              <a:t>		2. monitoring </a:t>
            </a:r>
            <a:r>
              <a:rPr lang="en-US" altLang="zh-TW" sz="2800" dirty="0" smtClean="0">
                <a:cs typeface="Calibri" pitchFamily="34" charset="0"/>
              </a:rPr>
              <a:t>on Flanges </a:t>
            </a:r>
            <a:r>
              <a:rPr lang="en-US" altLang="zh-TW" sz="2800" b="1" dirty="0" smtClean="0">
                <a:solidFill>
                  <a:srgbClr val="FF0000"/>
                </a:solidFill>
                <a:cs typeface="Calibri" pitchFamily="34" charset="0"/>
              </a:rPr>
              <a:t>z position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500571"/>
            <a:ext cx="779646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群組 14"/>
          <p:cNvGrpSpPr>
            <a:grpSpLocks noChangeAspect="1"/>
          </p:cNvGrpSpPr>
          <p:nvPr/>
        </p:nvGrpSpPr>
        <p:grpSpPr>
          <a:xfrm>
            <a:off x="1571604" y="3429000"/>
            <a:ext cx="4500594" cy="1316632"/>
            <a:chOff x="142844" y="1928802"/>
            <a:chExt cx="7072362" cy="2068992"/>
          </a:xfrm>
        </p:grpSpPr>
        <p:pic>
          <p:nvPicPr>
            <p:cNvPr id="58" name="图片 5"/>
            <p:cNvPicPr>
              <a:picLocks noChangeAspect="1"/>
            </p:cNvPicPr>
            <p:nvPr/>
          </p:nvPicPr>
          <p:blipFill rotWithShape="1">
            <a:blip r:embed="rId4" cstate="print"/>
            <a:srcRect t="17306"/>
            <a:stretch/>
          </p:blipFill>
          <p:spPr>
            <a:xfrm>
              <a:off x="142844" y="2000240"/>
              <a:ext cx="6429388" cy="1915438"/>
            </a:xfrm>
            <a:prstGeom prst="rect">
              <a:avLst/>
            </a:prstGeom>
          </p:spPr>
        </p:pic>
        <p:sp>
          <p:nvSpPr>
            <p:cNvPr id="79" name="文字方塊 78"/>
            <p:cNvSpPr txBox="1"/>
            <p:nvPr/>
          </p:nvSpPr>
          <p:spPr>
            <a:xfrm>
              <a:off x="360455" y="3562510"/>
              <a:ext cx="829545" cy="435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srgbClr val="FF0000"/>
                  </a:solidFill>
                </a:rPr>
                <a:t>BPM</a:t>
              </a:r>
              <a:endParaRPr lang="en-US" sz="1200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81" name="直線單箭頭接點 80"/>
            <p:cNvCxnSpPr/>
            <p:nvPr/>
          </p:nvCxnSpPr>
          <p:spPr>
            <a:xfrm flipV="1">
              <a:off x="1122094" y="3429003"/>
              <a:ext cx="290148" cy="27585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矩形 82"/>
            <p:cNvSpPr/>
            <p:nvPr/>
          </p:nvSpPr>
          <p:spPr>
            <a:xfrm>
              <a:off x="3143240" y="1928802"/>
              <a:ext cx="4071966" cy="2000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3" name="標題 62"/>
          <p:cNvSpPr>
            <a:spLocks noGrp="1"/>
          </p:cNvSpPr>
          <p:nvPr>
            <p:ph type="title"/>
          </p:nvPr>
        </p:nvSpPr>
        <p:spPr>
          <a:xfrm>
            <a:off x="214282" y="-24"/>
            <a:ext cx="8820472" cy="576064"/>
          </a:xfrm>
        </p:spPr>
        <p:txBody>
          <a:bodyPr/>
          <a:lstStyle/>
          <a:p>
            <a:pPr lvl="0"/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</a:rPr>
              <a:t>Survey/monitoring,  for Beam IP position</a:t>
            </a:r>
            <a:endParaRPr lang="zh-TW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6786546" y="714356"/>
            <a:ext cx="2357454" cy="70788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000" dirty="0" smtClean="0"/>
              <a:t>CEPC WS2023</a:t>
            </a:r>
          </a:p>
          <a:p>
            <a:pPr algn="r"/>
            <a:r>
              <a:rPr lang="en-US" altLang="zh-CN" sz="2000" dirty="0" smtClean="0"/>
              <a:t>Jun He</a:t>
            </a:r>
            <a:endParaRPr lang="en-US" sz="2000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285860"/>
            <a:ext cx="699131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文字方塊 58"/>
          <p:cNvSpPr txBox="1"/>
          <p:nvPr/>
        </p:nvSpPr>
        <p:spPr>
          <a:xfrm>
            <a:off x="285720" y="642918"/>
            <a:ext cx="6215106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marL="268288" indent="-268288">
              <a:buFont typeface="Calibri" pitchFamily="34" charset="0"/>
              <a:buChar char="○"/>
            </a:pPr>
            <a:r>
              <a:rPr lang="en-US" sz="2000" dirty="0" smtClean="0">
                <a:cs typeface="Times New Roman" pitchFamily="18" charset="0"/>
              </a:rPr>
              <a:t>Beam Probe Monitor </a:t>
            </a:r>
            <a:r>
              <a:rPr lang="en-US" sz="2000" b="1" i="1" dirty="0" smtClean="0">
                <a:solidFill>
                  <a:srgbClr val="7030A0"/>
                </a:solidFill>
                <a:cs typeface="Times New Roman" pitchFamily="18" charset="0"/>
              </a:rPr>
              <a:t>BPM ,  IP </a:t>
            </a:r>
            <a:r>
              <a:rPr lang="en-US" sz="2000" b="1" i="1" dirty="0" err="1" smtClean="0">
                <a:solidFill>
                  <a:srgbClr val="7030A0"/>
                </a:solidFill>
                <a:cs typeface="Times New Roman" pitchFamily="18" charset="0"/>
              </a:rPr>
              <a:t>x,y</a:t>
            </a:r>
            <a:r>
              <a:rPr lang="en-US" sz="2000" b="1" i="1" dirty="0" smtClean="0">
                <a:solidFill>
                  <a:srgbClr val="7030A0"/>
                </a:solidFill>
                <a:cs typeface="Times New Roman" pitchFamily="18" charset="0"/>
              </a:rPr>
              <a:t> to 1</a:t>
            </a:r>
            <a:r>
              <a:rPr lang="en-US" sz="2000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l-GR" sz="2000" b="1" i="1" dirty="0" smtClean="0">
                <a:solidFill>
                  <a:srgbClr val="7030A0"/>
                </a:solidFill>
                <a:cs typeface="Times New Roman" pitchFamily="18" charset="0"/>
              </a:rPr>
              <a:t>μ</a:t>
            </a:r>
            <a:r>
              <a:rPr lang="en-US" sz="2000" b="1" i="1" dirty="0" smtClean="0">
                <a:solidFill>
                  <a:srgbClr val="7030A0"/>
                </a:solidFill>
                <a:cs typeface="Times New Roman" pitchFamily="18" charset="0"/>
              </a:rPr>
              <a:t>m</a:t>
            </a:r>
            <a:endParaRPr lang="en-US" sz="200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marL="268288" indent="-268288">
              <a:buFont typeface="Calibri" pitchFamily="34" charset="0"/>
              <a:buChar char="○"/>
            </a:pPr>
            <a:r>
              <a:rPr lang="en-US" sz="2000" dirty="0" smtClean="0">
                <a:solidFill>
                  <a:srgbClr val="7030A0"/>
                </a:solidFill>
                <a:cs typeface="Times New Roman" pitchFamily="18" charset="0"/>
              </a:rPr>
              <a:t>Position monitoring,  Flange </a:t>
            </a:r>
            <a:r>
              <a:rPr lang="en-US" sz="2000" dirty="0" err="1" smtClean="0">
                <a:solidFill>
                  <a:srgbClr val="7030A0"/>
                </a:solidFill>
                <a:cs typeface="Times New Roman" pitchFamily="18" charset="0"/>
              </a:rPr>
              <a:t>dx,dy</a:t>
            </a:r>
            <a:r>
              <a:rPr lang="en-US" sz="2000" dirty="0" smtClean="0">
                <a:solidFill>
                  <a:srgbClr val="7030A0"/>
                </a:solidFill>
                <a:cs typeface="Times New Roman" pitchFamily="18" charset="0"/>
              </a:rPr>
              <a:t> ~1</a:t>
            </a:r>
            <a:r>
              <a:rPr lang="el-GR" sz="2000" b="1" i="1" dirty="0" smtClean="0">
                <a:solidFill>
                  <a:srgbClr val="7030A0"/>
                </a:solidFill>
                <a:cs typeface="Times New Roman" pitchFamily="18" charset="0"/>
              </a:rPr>
              <a:t> μ</a:t>
            </a:r>
            <a:r>
              <a:rPr lang="en-US" sz="2000" b="1" i="1" dirty="0" smtClean="0">
                <a:solidFill>
                  <a:srgbClr val="7030A0"/>
                </a:solidFill>
                <a:cs typeface="Times New Roman" pitchFamily="18" charset="0"/>
              </a:rPr>
              <a:t>m</a:t>
            </a:r>
            <a:r>
              <a:rPr lang="en-US" sz="2000" dirty="0" smtClean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  <a:cs typeface="Times New Roman" pitchFamily="18" charset="0"/>
              </a:rPr>
              <a:t>dz</a:t>
            </a:r>
            <a:r>
              <a:rPr lang="en-US" sz="2000" dirty="0" smtClean="0">
                <a:solidFill>
                  <a:srgbClr val="7030A0"/>
                </a:solidFill>
                <a:cs typeface="Times New Roman" pitchFamily="18" charset="0"/>
              </a:rPr>
              <a:t>~ </a:t>
            </a:r>
            <a:r>
              <a:rPr lang="en-US" sz="2000" b="1" i="1" dirty="0" smtClean="0">
                <a:solidFill>
                  <a:srgbClr val="7030A0"/>
                </a:solidFill>
                <a:cs typeface="Times New Roman" pitchFamily="18" charset="0"/>
              </a:rPr>
              <a:t>50 </a:t>
            </a:r>
            <a:r>
              <a:rPr lang="el-GR" sz="2000" b="1" i="1" dirty="0" smtClean="0">
                <a:solidFill>
                  <a:srgbClr val="7030A0"/>
                </a:solidFill>
                <a:cs typeface="Times New Roman" pitchFamily="18" charset="0"/>
              </a:rPr>
              <a:t>μ</a:t>
            </a:r>
            <a:r>
              <a:rPr lang="en-US" sz="2000" b="1" i="1" dirty="0" smtClean="0">
                <a:solidFill>
                  <a:srgbClr val="7030A0"/>
                </a:solidFill>
                <a:cs typeface="Times New Roman" pitchFamily="18" charset="0"/>
              </a:rPr>
              <a:t>m  </a:t>
            </a:r>
            <a:endParaRPr lang="en-US" sz="1400" dirty="0" smtClean="0">
              <a:cs typeface="Times New Roman" pitchFamily="18" charset="0"/>
            </a:endParaRPr>
          </a:p>
        </p:txBody>
      </p:sp>
      <p:sp>
        <p:nvSpPr>
          <p:cNvPr id="21" name="爆炸 1 20"/>
          <p:cNvSpPr/>
          <p:nvPr/>
        </p:nvSpPr>
        <p:spPr>
          <a:xfrm>
            <a:off x="5143504" y="3429000"/>
            <a:ext cx="3857652" cy="1143008"/>
          </a:xfrm>
          <a:prstGeom prst="irregularSeal1">
            <a:avLst/>
          </a:prstGeom>
          <a:solidFill>
            <a:srgbClr val="FFFF00">
              <a:alpha val="51000"/>
            </a:srgbClr>
          </a:solidFill>
          <a:ln>
            <a:solidFill>
              <a:srgbClr val="FF0000">
                <a:alpha val="3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5929322" y="3536580"/>
            <a:ext cx="32861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LumiCal  </a:t>
            </a:r>
            <a:r>
              <a:rPr lang="zh-TW" altLang="en-US" sz="16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监测</a:t>
            </a:r>
            <a:endParaRPr lang="en-US" altLang="zh-TW" sz="16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82563" indent="-163513"/>
            <a:r>
              <a:rPr lang="en-US" altLang="zh-TW" sz="16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zh-TW" altLang="en-US" sz="16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法藍</a:t>
            </a:r>
            <a:r>
              <a:rPr lang="en-US" altLang="zh-TW" sz="16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b="1" i="1" dirty="0" err="1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dx,dy</a:t>
            </a:r>
            <a:r>
              <a:rPr lang="en-US" altLang="zh-TW" sz="1600" b="1" i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sz="1600" i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</a:t>
            </a:r>
            <a:r>
              <a:rPr lang="el-GR" sz="1600" b="1" i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μ</a:t>
            </a:r>
            <a:r>
              <a:rPr lang="en-US" sz="1600" b="1" i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m</a:t>
            </a:r>
            <a:r>
              <a:rPr lang="en-US" sz="1600" i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, </a:t>
            </a:r>
            <a:r>
              <a:rPr lang="en-US" sz="1600" b="1" i="1" dirty="0" err="1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dz</a:t>
            </a:r>
            <a:r>
              <a:rPr lang="en-US" sz="1600" b="1" i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50 </a:t>
            </a:r>
            <a:r>
              <a:rPr lang="el-GR" sz="1600" b="1" i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μ</a:t>
            </a:r>
            <a:r>
              <a:rPr lang="en-US" sz="1600" b="1" i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m</a:t>
            </a:r>
          </a:p>
          <a:p>
            <a:pPr marL="182563" indent="-163513"/>
            <a:r>
              <a:rPr lang="en-US" altLang="zh-TW" sz="16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2. </a:t>
            </a:r>
            <a:r>
              <a:rPr lang="zh-TW" altLang="en-US" sz="16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电子束流 </a:t>
            </a:r>
            <a:r>
              <a:rPr lang="en-US" altLang="zh-TW" sz="1600" b="1" i="1" dirty="0" err="1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dx,dy</a:t>
            </a:r>
            <a:r>
              <a:rPr lang="en-US" altLang="zh-TW" sz="1600" b="1" i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sz="1600" i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</a:t>
            </a:r>
            <a:r>
              <a:rPr lang="el-GR" sz="1600" b="1" i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μ</a:t>
            </a:r>
            <a:r>
              <a:rPr lang="en-US" sz="1600" b="1" i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m</a:t>
            </a:r>
            <a:endParaRPr lang="zh-TW" altLang="en-US" sz="1600" i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178132" cy="576064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multiple scattering,  against  10</a:t>
            </a:r>
            <a:r>
              <a:rPr lang="en-US" altLang="zh-TW" b="1" baseline="30000" dirty="0" smtClean="0">
                <a:solidFill>
                  <a:schemeClr val="accent5">
                    <a:lumMod val="50000"/>
                  </a:schemeClr>
                </a:solidFill>
              </a:rPr>
              <a:t>-4</a:t>
            </a:r>
            <a:endParaRPr lang="zh-TW" altLang="en-US" b="1" baseline="30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142984"/>
            <a:ext cx="471490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988" indent="-280988">
              <a:buAutoNum type="arabicPeriod"/>
            </a:pPr>
            <a:r>
              <a:rPr lang="en-US" altLang="zh-TW" sz="2000" b="1" dirty="0" smtClean="0">
                <a:latin typeface="Calibri" pitchFamily="34" charset="0"/>
                <a:sym typeface="Wingdings" pitchFamily="2" charset="2"/>
              </a:rPr>
              <a:t>BHLUMI 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zh-TW" sz="2000" b="1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scattered e</a:t>
            </a:r>
            <a:r>
              <a:rPr lang="en-US" altLang="zh-TW" sz="2000" baseline="30000" dirty="0" smtClean="0">
                <a:latin typeface="Calibri" pitchFamily="34" charset="0"/>
                <a:sym typeface="Wingdings" pitchFamily="2" charset="2"/>
              </a:rPr>
              <a:t>+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, e</a:t>
            </a:r>
            <a:r>
              <a:rPr lang="en-US" altLang="zh-TW" sz="2000" baseline="30000" dirty="0" smtClean="0">
                <a:latin typeface="Calibri" pitchFamily="34" charset="0"/>
                <a:sym typeface="Wingdings" pitchFamily="2" charset="2"/>
              </a:rPr>
              <a:t>-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 </a:t>
            </a:r>
            <a:endParaRPr lang="en-US" altLang="zh-TW" sz="2000" b="1" dirty="0" smtClean="0">
              <a:latin typeface="Calibri" pitchFamily="34" charset="0"/>
              <a:sym typeface="Wingdings" pitchFamily="2" charset="2"/>
            </a:endParaRPr>
          </a:p>
          <a:p>
            <a:pPr marL="280988" indent="-280988"/>
            <a:r>
              <a:rPr lang="en-US" altLang="zh-TW" sz="2000" b="1" dirty="0" smtClean="0">
                <a:latin typeface="Calibri" pitchFamily="34" charset="0"/>
                <a:sym typeface="Wingdings" pitchFamily="2" charset="2"/>
              </a:rPr>
              <a:t>	</a:t>
            </a:r>
            <a:r>
              <a:rPr lang="en-US" altLang="zh-TW" sz="20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Multi. </a:t>
            </a:r>
            <a:r>
              <a:rPr lang="en-US" altLang="zh-TW" sz="2000" b="1" dirty="0" err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Scatt</a:t>
            </a:r>
            <a:r>
              <a:rPr lang="en-US" altLang="zh-TW" sz="20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.  smearing 100 </a:t>
            </a:r>
            <a:r>
              <a:rPr lang="el-GR" altLang="zh-TW" sz="20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μ</a:t>
            </a:r>
            <a:r>
              <a:rPr lang="en-US" altLang="zh-TW" sz="2000" b="1" dirty="0" err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Rad</a:t>
            </a:r>
            <a:r>
              <a:rPr lang="en-US" altLang="zh-TW" sz="20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   </a:t>
            </a:r>
          </a:p>
          <a:p>
            <a:pPr marL="280988" indent="-280988"/>
            <a:r>
              <a:rPr lang="en-US" altLang="zh-TW" sz="20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	</a:t>
            </a:r>
            <a:r>
              <a:rPr lang="el-GR" altLang="zh-TW" sz="2000" dirty="0" smtClean="0">
                <a:latin typeface="Calibri" pitchFamily="34" charset="0"/>
                <a:sym typeface="Wingdings" pitchFamily="2" charset="2"/>
              </a:rPr>
              <a:t>θ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’= </a:t>
            </a:r>
            <a:r>
              <a:rPr lang="el-GR" altLang="zh-TW" sz="2000" dirty="0" smtClean="0">
                <a:latin typeface="Calibri" pitchFamily="34" charset="0"/>
                <a:sym typeface="Wingdings" pitchFamily="2" charset="2"/>
              </a:rPr>
              <a:t>θ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 ∙ </a:t>
            </a:r>
            <a:r>
              <a:rPr lang="el-GR" altLang="zh-TW" sz="2000" dirty="0" smtClean="0">
                <a:latin typeface="Calibri" pitchFamily="34" charset="0"/>
                <a:sym typeface="Wingdings" pitchFamily="2" charset="2"/>
              </a:rPr>
              <a:t>σ 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(100</a:t>
            </a:r>
            <a:r>
              <a:rPr lang="el-GR" altLang="zh-TW" sz="2000" dirty="0" smtClean="0">
                <a:latin typeface="Calibri" pitchFamily="34" charset="0"/>
                <a:sym typeface="Wingdings" pitchFamily="2" charset="2"/>
              </a:rPr>
              <a:t>μ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R),   </a:t>
            </a:r>
            <a:r>
              <a:rPr lang="el-GR" altLang="zh-TW" sz="2000" dirty="0" smtClean="0">
                <a:latin typeface="Calibri" pitchFamily="34" charset="0"/>
                <a:sym typeface="Wingdings" pitchFamily="2" charset="2"/>
              </a:rPr>
              <a:t>φ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’= </a:t>
            </a:r>
            <a:r>
              <a:rPr lang="el-GR" altLang="zh-TW" sz="2000" dirty="0" smtClean="0">
                <a:latin typeface="Calibri" pitchFamily="34" charset="0"/>
                <a:sym typeface="Wingdings" pitchFamily="2" charset="2"/>
              </a:rPr>
              <a:t>φ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 ∙ </a:t>
            </a:r>
            <a:r>
              <a:rPr lang="el-GR" altLang="zh-TW" sz="2000" dirty="0" smtClean="0">
                <a:latin typeface="Calibri" pitchFamily="34" charset="0"/>
                <a:sym typeface="Wingdings" pitchFamily="2" charset="2"/>
              </a:rPr>
              <a:t>σ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(100</a:t>
            </a:r>
            <a:r>
              <a:rPr lang="el-GR" altLang="zh-TW" sz="2000" dirty="0" smtClean="0">
                <a:latin typeface="Calibri" pitchFamily="34" charset="0"/>
                <a:sym typeface="Wingdings" pitchFamily="2" charset="2"/>
              </a:rPr>
              <a:t>μ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R) </a:t>
            </a:r>
          </a:p>
          <a:p>
            <a:pPr marL="280988" indent="-280988">
              <a:spcBef>
                <a:spcPts val="600"/>
              </a:spcBef>
              <a:buAutoNum type="arabicPeriod" startAt="2"/>
            </a:pPr>
            <a:r>
              <a:rPr lang="el-GR" sz="2000" b="1" dirty="0" smtClean="0">
                <a:latin typeface="Calibri" pitchFamily="34" charset="0"/>
                <a:cs typeface="Times New Roman" pitchFamily="18" charset="0"/>
              </a:rPr>
              <a:t>δ</a:t>
            </a:r>
            <a:r>
              <a:rPr lang="it-IT" sz="2000" b="1" dirty="0" smtClean="0">
                <a:latin typeface="Calibri" pitchFamily="34" charset="0"/>
                <a:cs typeface="Times New Roman" pitchFamily="18" charset="0"/>
              </a:rPr>
              <a:t>N/N  </a:t>
            </a:r>
            <a:r>
              <a:rPr lang="en-US" altLang="zh-TW" sz="2000" b="1" dirty="0" smtClean="0">
                <a:latin typeface="Calibri" pitchFamily="34" charset="0"/>
                <a:sym typeface="Wingdings" pitchFamily="2" charset="2"/>
              </a:rPr>
              <a:t> due to </a:t>
            </a:r>
            <a:r>
              <a:rPr lang="el-GR" altLang="zh-TW" sz="2000" dirty="0" smtClean="0">
                <a:latin typeface="Calibri" pitchFamily="34" charset="0"/>
                <a:sym typeface="Wingdings" pitchFamily="2" charset="2"/>
              </a:rPr>
              <a:t>σ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(100</a:t>
            </a:r>
            <a:r>
              <a:rPr lang="el-GR" altLang="zh-TW" sz="2000" dirty="0" smtClean="0">
                <a:latin typeface="Calibri" pitchFamily="34" charset="0"/>
                <a:sym typeface="Wingdings" pitchFamily="2" charset="2"/>
              </a:rPr>
              <a:t>μ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R) smearing   </a:t>
            </a:r>
          </a:p>
          <a:p>
            <a:pPr marL="280988" indent="-280988"/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	</a:t>
            </a:r>
            <a:r>
              <a:rPr lang="el-GR" sz="20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δ</a:t>
            </a:r>
            <a:r>
              <a:rPr lang="it-IT" sz="20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N = </a:t>
            </a: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deviation due to </a:t>
            </a:r>
            <a:r>
              <a:rPr lang="en-US" altLang="zh-TW" sz="2000" dirty="0" err="1" smtClean="0">
                <a:latin typeface="Calibri" pitchFamily="34" charset="0"/>
                <a:sym typeface="Wingdings" pitchFamily="2" charset="2"/>
              </a:rPr>
              <a:t>Multi.Scatt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.</a:t>
            </a:r>
          </a:p>
          <a:p>
            <a:pPr marL="280988" indent="-280988"/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	effect is Gaussian, Symmetric</a:t>
            </a:r>
          </a:p>
          <a:p>
            <a:pPr marL="280988" indent="-280988"/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	</a:t>
            </a:r>
            <a:r>
              <a:rPr lang="en-US" altLang="zh-TW" sz="20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at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l-GR" altLang="zh-TW" sz="20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  <a:sym typeface="Wingdings" pitchFamily="2" charset="2"/>
              </a:rPr>
              <a:t>θ</a:t>
            </a:r>
            <a:r>
              <a:rPr lang="en-US" altLang="zh-TW" sz="2000" b="1" baseline="-250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  <a:sym typeface="Wingdings" pitchFamily="2" charset="2"/>
              </a:rPr>
              <a:t>min</a:t>
            </a:r>
            <a:r>
              <a:rPr lang="en-US" altLang="zh-TW" sz="20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  <a:sym typeface="Wingdings" pitchFamily="2" charset="2"/>
              </a:rPr>
              <a:t>= 25 mRad</a:t>
            </a:r>
            <a:r>
              <a:rPr lang="it-IT" altLang="zh-TW" sz="20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  <a:sym typeface="Wingdings" pitchFamily="2" charset="2"/>
              </a:rPr>
              <a:t>,  slope of Bbhabha </a:t>
            </a:r>
          </a:p>
          <a:p>
            <a:pPr marL="280988" indent="-280988"/>
            <a:r>
              <a:rPr lang="it-IT" altLang="zh-TW" sz="20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it-IT" altLang="zh-TW" sz="20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  <a:sym typeface="Wingdings" pitchFamily="2" charset="2"/>
              </a:rPr>
              <a:t>in neiboring 100 </a:t>
            </a:r>
            <a:r>
              <a:rPr lang="el-GR" altLang="zh-TW" sz="20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μ</a:t>
            </a:r>
            <a:r>
              <a:rPr lang="en-US" altLang="zh-TW" sz="2000" dirty="0" err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Rad</a:t>
            </a:r>
            <a:r>
              <a:rPr lang="en-US" altLang="zh-TW" sz="20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bins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  </a:t>
            </a:r>
            <a:r>
              <a:rPr lang="en-US" altLang="zh-TW" sz="20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to 25mR  </a:t>
            </a:r>
          </a:p>
          <a:p>
            <a:pPr marL="280988" indent="-280988"/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l-GR" sz="24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δ</a:t>
            </a:r>
            <a:r>
              <a:rPr lang="it-IT" sz="24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N(@25mR)/N(25-80 mR)   &lt; 10</a:t>
            </a:r>
            <a:r>
              <a:rPr lang="it-IT" sz="2400" b="1" i="1" baseline="300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-4</a:t>
            </a:r>
            <a:endParaRPr lang="en-US" altLang="zh-TW" sz="2000" b="1" i="1" baseline="30000" dirty="0" smtClean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14348" y="4429132"/>
            <a:ext cx="4286280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TW" sz="2800" b="1" i="1" dirty="0" smtClean="0">
                <a:solidFill>
                  <a:srgbClr val="FF0000"/>
                </a:solidFill>
                <a:latin typeface="Calibri" pitchFamily="34" charset="0"/>
              </a:rPr>
              <a:t>10</a:t>
            </a:r>
            <a:r>
              <a:rPr lang="en-US" altLang="zh-TW" sz="2800" b="1" i="1" baseline="30000" dirty="0" smtClean="0">
                <a:solidFill>
                  <a:srgbClr val="FF0000"/>
                </a:solidFill>
                <a:latin typeface="Calibri" pitchFamily="34" charset="0"/>
              </a:rPr>
              <a:t>-4  </a:t>
            </a:r>
            <a:r>
              <a:rPr lang="en-US" altLang="zh-TW" sz="2800" b="1" i="1" dirty="0" smtClean="0">
                <a:solidFill>
                  <a:srgbClr val="FF0000"/>
                </a:solidFill>
                <a:latin typeface="Calibri" pitchFamily="34" charset="0"/>
              </a:rPr>
              <a:t>is determined </a:t>
            </a:r>
          </a:p>
          <a:p>
            <a:r>
              <a:rPr lang="en-US" altLang="zh-TW" sz="2400" b="1" dirty="0" smtClean="0">
                <a:latin typeface="Calibri" pitchFamily="34" charset="0"/>
              </a:rPr>
              <a:t>1. </a:t>
            </a:r>
            <a:r>
              <a:rPr lang="en-US" altLang="zh-TW" sz="2400" b="1" dirty="0" err="1" smtClean="0">
                <a:latin typeface="Calibri" pitchFamily="34" charset="0"/>
              </a:rPr>
              <a:t>Multi.Scatt</a:t>
            </a:r>
            <a:r>
              <a:rPr lang="en-US" altLang="zh-TW" sz="2400" b="1" dirty="0" smtClean="0">
                <a:latin typeface="Calibri" pitchFamily="34" charset="0"/>
              </a:rPr>
              <a:t>. distribution</a:t>
            </a:r>
          </a:p>
          <a:p>
            <a:r>
              <a:rPr lang="en-US" altLang="zh-TW" sz="2400" b="1" dirty="0" smtClean="0">
                <a:latin typeface="Calibri" pitchFamily="34" charset="0"/>
              </a:rPr>
              <a:t>2.  survey of  the mean position</a:t>
            </a:r>
          </a:p>
          <a:p>
            <a:r>
              <a:rPr lang="en-US" altLang="zh-TW" sz="2000" b="1" dirty="0" smtClean="0">
                <a:solidFill>
                  <a:srgbClr val="00B050"/>
                </a:solidFill>
                <a:latin typeface="Calibri" pitchFamily="34" charset="0"/>
              </a:rPr>
              <a:t>                                    (shift of the arrow)  </a:t>
            </a:r>
            <a:endParaRPr lang="en-US" sz="2000" dirty="0">
              <a:solidFill>
                <a:srgbClr val="00B050"/>
              </a:solidFill>
              <a:latin typeface="Calibri" pitchFamily="34" charset="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4143372" y="642918"/>
            <a:ext cx="4881572" cy="2737638"/>
            <a:chOff x="4262428" y="1500174"/>
            <a:chExt cx="4881572" cy="273763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62428" y="1500174"/>
              <a:ext cx="4881572" cy="2737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群組 19"/>
            <p:cNvGrpSpPr/>
            <p:nvPr/>
          </p:nvGrpSpPr>
          <p:grpSpPr>
            <a:xfrm>
              <a:off x="7429520" y="2214554"/>
              <a:ext cx="1357322" cy="619085"/>
              <a:chOff x="7524898" y="4941168"/>
              <a:chExt cx="1357322" cy="619085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7524898" y="5301208"/>
                <a:ext cx="1357322" cy="259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300"/>
                  </a:lnSpc>
                </a:pPr>
                <a:r>
                  <a:rPr lang="el-GR" altLang="zh-TW" sz="1400" b="1" dirty="0" smtClean="0">
                    <a:solidFill>
                      <a:srgbClr val="00B050"/>
                    </a:solidFill>
                    <a:latin typeface="Calibri" pitchFamily="34" charset="0"/>
                    <a:cs typeface="Times New Roman" pitchFamily="18" charset="0"/>
                    <a:sym typeface="Wingdings" pitchFamily="2" charset="2"/>
                  </a:rPr>
                  <a:t>Θ</a:t>
                </a:r>
                <a:r>
                  <a:rPr lang="en-US" altLang="zh-TW" sz="1400" b="1" dirty="0" smtClean="0">
                    <a:solidFill>
                      <a:srgbClr val="00B050"/>
                    </a:solidFill>
                    <a:latin typeface="Calibri" pitchFamily="34" charset="0"/>
                    <a:cs typeface="Times New Roman" pitchFamily="18" charset="0"/>
                    <a:sym typeface="Wingdings" pitchFamily="2" charset="2"/>
                  </a:rPr>
                  <a:t> =25 mRad</a:t>
                </a:r>
                <a:r>
                  <a:rPr lang="it-IT" sz="1400" b="1" dirty="0" smtClean="0">
                    <a:solidFill>
                      <a:srgbClr val="00B050"/>
                    </a:solidFill>
                    <a:latin typeface="Calibri" pitchFamily="34" charset="0"/>
                    <a:cs typeface="Times New Roman" pitchFamily="18" charset="0"/>
                  </a:rPr>
                  <a:t> </a:t>
                </a:r>
                <a:endParaRPr lang="en-US" sz="1400" dirty="0">
                  <a:solidFill>
                    <a:srgbClr val="00B050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10" name="直線單箭頭接點 9"/>
              <p:cNvCxnSpPr/>
              <p:nvPr/>
            </p:nvCxnSpPr>
            <p:spPr>
              <a:xfrm flipV="1">
                <a:off x="8028384" y="4941168"/>
                <a:ext cx="0" cy="349780"/>
              </a:xfrm>
              <a:prstGeom prst="straightConnector1">
                <a:avLst/>
              </a:prstGeom>
              <a:ln w="317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直線單箭頭接點 21"/>
            <p:cNvCxnSpPr/>
            <p:nvPr/>
          </p:nvCxnSpPr>
          <p:spPr>
            <a:xfrm>
              <a:off x="5643570" y="2285992"/>
              <a:ext cx="0" cy="1296144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607589"/>
            <a:ext cx="3384376" cy="325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爆炸 1 85"/>
          <p:cNvSpPr/>
          <p:nvPr/>
        </p:nvSpPr>
        <p:spPr>
          <a:xfrm>
            <a:off x="6143636" y="0"/>
            <a:ext cx="2786082" cy="714356"/>
          </a:xfrm>
          <a:prstGeom prst="irregularSeal1">
            <a:avLst/>
          </a:prstGeom>
          <a:solidFill>
            <a:srgbClr val="FFFF00">
              <a:alpha val="51000"/>
            </a:srgbClr>
          </a:solidFill>
          <a:ln>
            <a:solidFill>
              <a:srgbClr val="FF0000">
                <a:alpha val="3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70"/>
          <p:cNvGrpSpPr>
            <a:grpSpLocks noChangeAspect="1"/>
          </p:cNvGrpSpPr>
          <p:nvPr/>
        </p:nvGrpSpPr>
        <p:grpSpPr>
          <a:xfrm>
            <a:off x="608710" y="5503892"/>
            <a:ext cx="7892380" cy="1282694"/>
            <a:chOff x="251520" y="3140968"/>
            <a:chExt cx="8676456" cy="3677536"/>
          </a:xfrm>
        </p:grpSpPr>
        <p:pic>
          <p:nvPicPr>
            <p:cNvPr id="1027" name="Picture 3" descr="C:\ds212j\CEPC_atWWW\Presentations\Workshop_20230401_衡陽\pics\圖片2..jpg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3140968"/>
              <a:ext cx="8676456" cy="3573016"/>
            </a:xfrm>
            <a:prstGeom prst="rect">
              <a:avLst/>
            </a:prstGeom>
            <a:noFill/>
          </p:spPr>
        </p:pic>
        <p:sp>
          <p:nvSpPr>
            <p:cNvPr id="7" name="橢圓 6"/>
            <p:cNvSpPr/>
            <p:nvPr/>
          </p:nvSpPr>
          <p:spPr>
            <a:xfrm>
              <a:off x="4151051" y="4998936"/>
              <a:ext cx="292465" cy="714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7" name="直線接點 76"/>
            <p:cNvCxnSpPr/>
            <p:nvPr/>
          </p:nvCxnSpPr>
          <p:spPr>
            <a:xfrm rot="5400000">
              <a:off x="6779168" y="4569885"/>
              <a:ext cx="428762" cy="2167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群組 130"/>
            <p:cNvGrpSpPr/>
            <p:nvPr/>
          </p:nvGrpSpPr>
          <p:grpSpPr>
            <a:xfrm>
              <a:off x="7044978" y="4355793"/>
              <a:ext cx="292465" cy="428762"/>
              <a:chOff x="285720" y="3420000"/>
              <a:chExt cx="285752" cy="493324"/>
            </a:xfrm>
          </p:grpSpPr>
          <p:grpSp>
            <p:nvGrpSpPr>
              <p:cNvPr id="6" name="群組 206"/>
              <p:cNvGrpSpPr/>
              <p:nvPr/>
            </p:nvGrpSpPr>
            <p:grpSpPr>
              <a:xfrm>
                <a:off x="285720" y="3420000"/>
                <a:ext cx="285752" cy="241324"/>
                <a:chOff x="142844" y="642918"/>
                <a:chExt cx="642942" cy="285752"/>
              </a:xfrm>
            </p:grpSpPr>
            <p:sp>
              <p:nvSpPr>
                <p:cNvPr id="78" name="矩形 77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9" name="矩形 78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80" name="矩形 79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81" name="矩形 80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8" name="群組 206"/>
              <p:cNvGrpSpPr/>
              <p:nvPr/>
            </p:nvGrpSpPr>
            <p:grpSpPr>
              <a:xfrm>
                <a:off x="285720" y="3672000"/>
                <a:ext cx="285752" cy="241324"/>
                <a:chOff x="142844" y="642918"/>
                <a:chExt cx="642942" cy="285752"/>
              </a:xfrm>
            </p:grpSpPr>
            <p:sp>
              <p:nvSpPr>
                <p:cNvPr id="127" name="矩形 126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8" name="矩形 127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9" name="矩形 128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0" name="矩形 129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0" name="群組 131"/>
            <p:cNvGrpSpPr/>
            <p:nvPr/>
          </p:nvGrpSpPr>
          <p:grpSpPr>
            <a:xfrm>
              <a:off x="7044978" y="5255504"/>
              <a:ext cx="292465" cy="428762"/>
              <a:chOff x="285720" y="3420000"/>
              <a:chExt cx="285752" cy="493324"/>
            </a:xfrm>
          </p:grpSpPr>
          <p:grpSp>
            <p:nvGrpSpPr>
              <p:cNvPr id="11" name="群組 206"/>
              <p:cNvGrpSpPr/>
              <p:nvPr/>
            </p:nvGrpSpPr>
            <p:grpSpPr>
              <a:xfrm>
                <a:off x="285720" y="3420000"/>
                <a:ext cx="285752" cy="241324"/>
                <a:chOff x="142844" y="642918"/>
                <a:chExt cx="642942" cy="285752"/>
              </a:xfrm>
            </p:grpSpPr>
            <p:sp>
              <p:nvSpPr>
                <p:cNvPr id="139" name="矩形 138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40" name="矩形 139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41" name="矩形 140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42" name="矩形 141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2" name="群組 206"/>
              <p:cNvGrpSpPr/>
              <p:nvPr/>
            </p:nvGrpSpPr>
            <p:grpSpPr>
              <a:xfrm>
                <a:off x="285720" y="3672000"/>
                <a:ext cx="285752" cy="241324"/>
                <a:chOff x="142844" y="642918"/>
                <a:chExt cx="642942" cy="285752"/>
              </a:xfrm>
            </p:grpSpPr>
            <p:sp>
              <p:nvSpPr>
                <p:cNvPr id="135" name="矩形 134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6" name="矩形 135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7" name="矩形 136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8" name="矩形 137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cxnSp>
          <p:nvCxnSpPr>
            <p:cNvPr id="145" name="直線接點 144"/>
            <p:cNvCxnSpPr/>
            <p:nvPr/>
          </p:nvCxnSpPr>
          <p:spPr>
            <a:xfrm rot="5400000">
              <a:off x="6779168" y="5471283"/>
              <a:ext cx="428762" cy="2167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接點 145"/>
            <p:cNvCxnSpPr/>
            <p:nvPr/>
          </p:nvCxnSpPr>
          <p:spPr>
            <a:xfrm rot="5400000">
              <a:off x="1326004" y="4571001"/>
              <a:ext cx="428762" cy="2167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群組 146"/>
            <p:cNvGrpSpPr/>
            <p:nvPr/>
          </p:nvGrpSpPr>
          <p:grpSpPr>
            <a:xfrm>
              <a:off x="1198793" y="4355223"/>
              <a:ext cx="292465" cy="428762"/>
              <a:chOff x="285720" y="3420000"/>
              <a:chExt cx="285752" cy="493324"/>
            </a:xfrm>
          </p:grpSpPr>
          <p:grpSp>
            <p:nvGrpSpPr>
              <p:cNvPr id="14" name="群組 206"/>
              <p:cNvGrpSpPr/>
              <p:nvPr/>
            </p:nvGrpSpPr>
            <p:grpSpPr>
              <a:xfrm>
                <a:off x="285720" y="3420000"/>
                <a:ext cx="285752" cy="241324"/>
                <a:chOff x="142844" y="642918"/>
                <a:chExt cx="642942" cy="285752"/>
              </a:xfrm>
            </p:grpSpPr>
            <p:sp>
              <p:nvSpPr>
                <p:cNvPr id="154" name="矩形 153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5" name="矩形 154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6" name="矩形 155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7" name="矩形 156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5" name="群組 206"/>
              <p:cNvGrpSpPr/>
              <p:nvPr/>
            </p:nvGrpSpPr>
            <p:grpSpPr>
              <a:xfrm>
                <a:off x="285720" y="3672000"/>
                <a:ext cx="285752" cy="241324"/>
                <a:chOff x="142844" y="642918"/>
                <a:chExt cx="642942" cy="285752"/>
              </a:xfrm>
            </p:grpSpPr>
            <p:sp>
              <p:nvSpPr>
                <p:cNvPr id="150" name="矩形 149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1" name="矩形 150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2" name="矩形 151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3" name="矩形 152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6" name="群組 157"/>
            <p:cNvGrpSpPr/>
            <p:nvPr/>
          </p:nvGrpSpPr>
          <p:grpSpPr>
            <a:xfrm>
              <a:off x="1198793" y="5254380"/>
              <a:ext cx="292465" cy="428762"/>
              <a:chOff x="285720" y="3420000"/>
              <a:chExt cx="285752" cy="493324"/>
            </a:xfrm>
          </p:grpSpPr>
          <p:grpSp>
            <p:nvGrpSpPr>
              <p:cNvPr id="17" name="群組 206"/>
              <p:cNvGrpSpPr/>
              <p:nvPr/>
            </p:nvGrpSpPr>
            <p:grpSpPr>
              <a:xfrm>
                <a:off x="285720" y="3420000"/>
                <a:ext cx="285752" cy="241324"/>
                <a:chOff x="142844" y="642918"/>
                <a:chExt cx="642942" cy="285752"/>
              </a:xfrm>
            </p:grpSpPr>
            <p:sp>
              <p:nvSpPr>
                <p:cNvPr id="165" name="矩形 164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6" name="矩形 165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7" name="矩形 166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8" name="矩形 167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8" name="群組 206"/>
              <p:cNvGrpSpPr/>
              <p:nvPr/>
            </p:nvGrpSpPr>
            <p:grpSpPr>
              <a:xfrm>
                <a:off x="285720" y="3672000"/>
                <a:ext cx="285752" cy="241324"/>
                <a:chOff x="142844" y="642918"/>
                <a:chExt cx="642942" cy="285752"/>
              </a:xfrm>
            </p:grpSpPr>
            <p:sp>
              <p:nvSpPr>
                <p:cNvPr id="161" name="矩形 160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2" name="矩形 161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3" name="矩形 162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4" name="矩形 163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cxnSp>
          <p:nvCxnSpPr>
            <p:cNvPr id="169" name="直線接點 168"/>
            <p:cNvCxnSpPr/>
            <p:nvPr/>
          </p:nvCxnSpPr>
          <p:spPr>
            <a:xfrm rot="5400000">
              <a:off x="1326004" y="5470158"/>
              <a:ext cx="428762" cy="2167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線接點 169"/>
            <p:cNvCxnSpPr/>
            <p:nvPr/>
          </p:nvCxnSpPr>
          <p:spPr>
            <a:xfrm rot="5400000">
              <a:off x="1764816" y="4640551"/>
              <a:ext cx="285841" cy="2167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接點 171"/>
            <p:cNvCxnSpPr/>
            <p:nvPr/>
          </p:nvCxnSpPr>
          <p:spPr>
            <a:xfrm rot="5400000">
              <a:off x="1766983" y="5398136"/>
              <a:ext cx="285841" cy="2167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線接點 172"/>
            <p:cNvCxnSpPr/>
            <p:nvPr/>
          </p:nvCxnSpPr>
          <p:spPr>
            <a:xfrm rot="5400000">
              <a:off x="6507502" y="4640551"/>
              <a:ext cx="285841" cy="2167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線接點 173"/>
            <p:cNvCxnSpPr/>
            <p:nvPr/>
          </p:nvCxnSpPr>
          <p:spPr>
            <a:xfrm rot="5400000">
              <a:off x="6507502" y="5398136"/>
              <a:ext cx="285841" cy="2167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flipV="1">
              <a:off x="1421379" y="5039437"/>
              <a:ext cx="2855960" cy="531182"/>
            </a:xfrm>
            <a:prstGeom prst="line">
              <a:avLst/>
            </a:prstGeom>
            <a:ln w="25400">
              <a:solidFill>
                <a:srgbClr val="0000F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>
              <a:endCxn id="81" idx="2"/>
            </p:cNvCxnSpPr>
            <p:nvPr/>
          </p:nvCxnSpPr>
          <p:spPr>
            <a:xfrm flipV="1">
              <a:off x="4248538" y="4565535"/>
              <a:ext cx="2942672" cy="471091"/>
            </a:xfrm>
            <a:prstGeom prst="line">
              <a:avLst/>
            </a:prstGeom>
            <a:ln w="25400">
              <a:solidFill>
                <a:srgbClr val="0000F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矩形 196"/>
            <p:cNvSpPr/>
            <p:nvPr/>
          </p:nvSpPr>
          <p:spPr>
            <a:xfrm>
              <a:off x="4928623" y="6162800"/>
              <a:ext cx="2000831" cy="65570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FF0000"/>
                  </a:solidFill>
                </a:rPr>
                <a:t>Si position detector</a:t>
              </a:r>
              <a:endParaRPr lang="zh-TW" alt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199" name="直線單箭頭接點 198"/>
            <p:cNvCxnSpPr/>
            <p:nvPr/>
          </p:nvCxnSpPr>
          <p:spPr>
            <a:xfrm rot="5400000" flipH="1" flipV="1">
              <a:off x="6698282" y="5767214"/>
              <a:ext cx="355602" cy="14367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單箭頭接點 201"/>
            <p:cNvCxnSpPr/>
            <p:nvPr/>
          </p:nvCxnSpPr>
          <p:spPr>
            <a:xfrm rot="5400000" flipH="1" flipV="1">
              <a:off x="6338242" y="5695206"/>
              <a:ext cx="355602" cy="14367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單箭頭接點 202"/>
            <p:cNvCxnSpPr/>
            <p:nvPr/>
          </p:nvCxnSpPr>
          <p:spPr>
            <a:xfrm rot="16200000" flipV="1">
              <a:off x="7129363" y="5696173"/>
              <a:ext cx="284164" cy="21431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矩形 204"/>
            <p:cNvSpPr/>
            <p:nvPr/>
          </p:nvSpPr>
          <p:spPr>
            <a:xfrm>
              <a:off x="7380312" y="5949280"/>
              <a:ext cx="594843" cy="65570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FF0000"/>
                  </a:solidFill>
                </a:rPr>
                <a:t>LYSO</a:t>
              </a:r>
              <a:endParaRPr lang="zh-TW" alt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0"/>
            <a:ext cx="8318158" cy="714356"/>
          </a:xfrm>
        </p:spPr>
        <p:txBody>
          <a:bodyPr>
            <a:noAutofit/>
          </a:bodyPr>
          <a:lstStyle/>
          <a:p>
            <a:pPr marL="468313" indent="-411163">
              <a:spcBef>
                <a:spcPts val="0"/>
              </a:spcBef>
            </a:pPr>
            <a:r>
              <a:rPr lang="fr-FR" sz="3200" dirty="0" smtClean="0">
                <a:solidFill>
                  <a:srgbClr val="7030A0"/>
                </a:solidFill>
                <a:ea typeface="Cambria" pitchFamily="18" charset="0"/>
              </a:rPr>
              <a:t>e</a:t>
            </a:r>
            <a:r>
              <a:rPr lang="fr-FR" sz="3200" baseline="30000" dirty="0" smtClean="0">
                <a:solidFill>
                  <a:srgbClr val="7030A0"/>
                </a:solidFill>
                <a:ea typeface="Cambria" pitchFamily="18" charset="0"/>
              </a:rPr>
              <a:t>+</a:t>
            </a:r>
            <a:r>
              <a:rPr lang="fr-FR" sz="3200" dirty="0" smtClean="0">
                <a:solidFill>
                  <a:srgbClr val="7030A0"/>
                </a:solidFill>
                <a:ea typeface="Cambria" pitchFamily="18" charset="0"/>
              </a:rPr>
              <a:t>, e</a:t>
            </a:r>
            <a:r>
              <a:rPr lang="fr-FR" sz="3200" baseline="30000" dirty="0" smtClean="0">
                <a:solidFill>
                  <a:srgbClr val="7030A0"/>
                </a:solidFill>
                <a:ea typeface="Cambria" pitchFamily="18" charset="0"/>
              </a:rPr>
              <a:t>−  </a:t>
            </a:r>
            <a:r>
              <a:rPr lang="en-US" altLang="zh-TW" sz="3200" i="1" dirty="0" smtClean="0">
                <a:solidFill>
                  <a:srgbClr val="7030A0"/>
                </a:solidFill>
                <a:ea typeface="Cambria" pitchFamily="18" charset="0"/>
                <a:sym typeface="Wingdings" pitchFamily="2" charset="2"/>
              </a:rPr>
              <a:t>back-back, calibrate survey, if narrow</a:t>
            </a:r>
          </a:p>
        </p:txBody>
      </p:sp>
      <p:grpSp>
        <p:nvGrpSpPr>
          <p:cNvPr id="84" name="群組 83"/>
          <p:cNvGrpSpPr/>
          <p:nvPr/>
        </p:nvGrpSpPr>
        <p:grpSpPr>
          <a:xfrm>
            <a:off x="214282" y="3450754"/>
            <a:ext cx="4106126" cy="2407138"/>
            <a:chOff x="214282" y="3214686"/>
            <a:chExt cx="4106126" cy="240713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5786" y="3857628"/>
              <a:ext cx="3528392" cy="1764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群組 82"/>
            <p:cNvGrpSpPr/>
            <p:nvPr/>
          </p:nvGrpSpPr>
          <p:grpSpPr>
            <a:xfrm>
              <a:off x="648000" y="3286124"/>
              <a:ext cx="3672408" cy="720080"/>
              <a:chOff x="1259632" y="2492896"/>
              <a:chExt cx="6136064" cy="792088"/>
            </a:xfrm>
          </p:grpSpPr>
          <p:grpSp>
            <p:nvGrpSpPr>
              <p:cNvPr id="21" name="群組 74"/>
              <p:cNvGrpSpPr/>
              <p:nvPr/>
            </p:nvGrpSpPr>
            <p:grpSpPr>
              <a:xfrm>
                <a:off x="1403648" y="2492896"/>
                <a:ext cx="5904656" cy="792088"/>
                <a:chOff x="1403648" y="2492896"/>
                <a:chExt cx="5904656" cy="792088"/>
              </a:xfrm>
            </p:grpSpPr>
            <p:cxnSp>
              <p:nvCxnSpPr>
                <p:cNvPr id="67" name="直線接點 66"/>
                <p:cNvCxnSpPr/>
                <p:nvPr/>
              </p:nvCxnSpPr>
              <p:spPr>
                <a:xfrm flipV="1">
                  <a:off x="4283968" y="2492896"/>
                  <a:ext cx="3024336" cy="147674"/>
                </a:xfrm>
                <a:prstGeom prst="line">
                  <a:avLst/>
                </a:prstGeom>
                <a:ln w="25400">
                  <a:solidFill>
                    <a:srgbClr val="0000FF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線接點 67"/>
                <p:cNvCxnSpPr/>
                <p:nvPr/>
              </p:nvCxnSpPr>
              <p:spPr>
                <a:xfrm flipV="1">
                  <a:off x="1403648" y="2664001"/>
                  <a:ext cx="2855960" cy="620983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橢圓 69"/>
                <p:cNvSpPr/>
                <p:nvPr/>
              </p:nvSpPr>
              <p:spPr>
                <a:xfrm flipV="1">
                  <a:off x="3672000" y="2592000"/>
                  <a:ext cx="1224000" cy="144000"/>
                </a:xfrm>
                <a:prstGeom prst="ellipse">
                  <a:avLst/>
                </a:prstGeom>
                <a:solidFill>
                  <a:srgbClr val="FF0000">
                    <a:alpha val="46000"/>
                  </a:srgbClr>
                </a:solidFill>
                <a:ln>
                  <a:noFill/>
                </a:ln>
                <a:scene3d>
                  <a:camera prst="orthographicFront">
                    <a:rot lat="0" lon="0" rev="6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2" name="橢圓 71"/>
                <p:cNvSpPr/>
                <p:nvPr/>
              </p:nvSpPr>
              <p:spPr>
                <a:xfrm>
                  <a:off x="3672000" y="2592000"/>
                  <a:ext cx="1224136" cy="144000"/>
                </a:xfrm>
                <a:prstGeom prst="ellipse">
                  <a:avLst/>
                </a:prstGeom>
                <a:solidFill>
                  <a:srgbClr val="0000FF">
                    <a:alpha val="49000"/>
                  </a:srgbClr>
                </a:solidFill>
                <a:ln>
                  <a:noFill/>
                </a:ln>
                <a:scene3d>
                  <a:camera prst="orthographicFront">
                    <a:rot lat="0" lon="0" rev="210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76" name="矩形 75"/>
              <p:cNvSpPr/>
              <p:nvPr/>
            </p:nvSpPr>
            <p:spPr>
              <a:xfrm>
                <a:off x="7020272" y="2564904"/>
                <a:ext cx="3754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b="1" i="1" dirty="0" smtClean="0">
                    <a:cs typeface="Times New Roman" pitchFamily="18" charset="0"/>
                  </a:rPr>
                  <a:t>e</a:t>
                </a:r>
                <a:r>
                  <a:rPr lang="it-IT" b="1" i="1" baseline="30000" dirty="0" smtClean="0">
                    <a:cs typeface="Times New Roman" pitchFamily="18" charset="0"/>
                  </a:rPr>
                  <a:t>+</a:t>
                </a:r>
                <a:endParaRPr lang="en-US" dirty="0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1259632" y="2852936"/>
                <a:ext cx="3754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b="1" i="1" dirty="0" smtClean="0">
                    <a:cs typeface="Times New Roman" pitchFamily="18" charset="0"/>
                  </a:rPr>
                  <a:t>e</a:t>
                </a:r>
                <a:r>
                  <a:rPr lang="it-IT" b="1" i="1" baseline="30000" dirty="0" smtClean="0">
                    <a:cs typeface="Times New Roman" pitchFamily="18" charset="0"/>
                  </a:rPr>
                  <a:t>−</a:t>
                </a:r>
                <a:endParaRPr lang="en-US" dirty="0"/>
              </a:p>
            </p:txBody>
          </p:sp>
        </p:grpSp>
        <p:sp>
          <p:nvSpPr>
            <p:cNvPr id="92" name="矩形 91"/>
            <p:cNvSpPr/>
            <p:nvPr/>
          </p:nvSpPr>
          <p:spPr>
            <a:xfrm>
              <a:off x="214282" y="3214686"/>
              <a:ext cx="18608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IP  collision spot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93" name="文字方塊 92"/>
          <p:cNvSpPr txBox="1"/>
          <p:nvPr/>
        </p:nvSpPr>
        <p:spPr>
          <a:xfrm>
            <a:off x="5715008" y="785794"/>
            <a:ext cx="3143272" cy="348813"/>
          </a:xfrm>
          <a:prstGeom prst="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marL="468313" indent="-411163" algn="ctr">
              <a:lnSpc>
                <a:spcPts val="2000"/>
              </a:lnSpc>
              <a:spcBef>
                <a:spcPts val="0"/>
              </a:spcBef>
            </a:pPr>
            <a:r>
              <a:rPr lang="fr-FR" sz="2800" dirty="0" smtClean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fr-FR" sz="2800" baseline="30000" dirty="0" smtClean="0">
                <a:solidFill>
                  <a:srgbClr val="FF0000"/>
                </a:solidFill>
                <a:latin typeface="Calibri" pitchFamily="34" charset="0"/>
              </a:rPr>
              <a:t>+</a:t>
            </a:r>
            <a:r>
              <a:rPr lang="fr-FR" sz="2800" dirty="0" smtClean="0">
                <a:solidFill>
                  <a:srgbClr val="FF0000"/>
                </a:solidFill>
                <a:latin typeface="Calibri" pitchFamily="34" charset="0"/>
              </a:rPr>
              <a:t>, e</a:t>
            </a:r>
            <a:r>
              <a:rPr lang="fr-FR" sz="2800" baseline="30000" dirty="0" smtClean="0">
                <a:solidFill>
                  <a:srgbClr val="FF0000"/>
                </a:solidFill>
                <a:latin typeface="Calibri" pitchFamily="34" charset="0"/>
              </a:rPr>
              <a:t>−  </a:t>
            </a:r>
            <a:r>
              <a:rPr lang="en-US" altLang="zh-TW" sz="2800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back-back</a:t>
            </a:r>
          </a:p>
        </p:txBody>
      </p:sp>
      <p:sp>
        <p:nvSpPr>
          <p:cNvPr id="85" name="文字方塊 84"/>
          <p:cNvSpPr txBox="1"/>
          <p:nvPr/>
        </p:nvSpPr>
        <p:spPr>
          <a:xfrm>
            <a:off x="5000628" y="1142984"/>
            <a:ext cx="353238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313" indent="-411163" algn="r">
              <a:lnSpc>
                <a:spcPts val="2000"/>
              </a:lnSpc>
              <a:spcBef>
                <a:spcPts val="0"/>
              </a:spcBef>
            </a:pPr>
            <a:r>
              <a:rPr lang="en-US" altLang="zh-TW" b="1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BHLUMI  </a:t>
            </a:r>
            <a:r>
              <a:rPr lang="en-US" altLang="zh-TW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scattered  </a:t>
            </a:r>
            <a:r>
              <a:rPr lang="fr-FR" dirty="0" smtClean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fr-FR" baseline="30000" dirty="0" smtClean="0">
                <a:solidFill>
                  <a:srgbClr val="FF0000"/>
                </a:solidFill>
                <a:latin typeface="Calibri" pitchFamily="34" charset="0"/>
              </a:rPr>
              <a:t>+</a:t>
            </a:r>
            <a:r>
              <a:rPr lang="fr-FR" dirty="0" smtClean="0">
                <a:solidFill>
                  <a:srgbClr val="FF0000"/>
                </a:solidFill>
                <a:latin typeface="Calibri" pitchFamily="34" charset="0"/>
              </a:rPr>
              <a:t>, e</a:t>
            </a:r>
            <a:r>
              <a:rPr lang="fr-FR" baseline="30000" dirty="0" smtClean="0">
                <a:solidFill>
                  <a:srgbClr val="FF0000"/>
                </a:solidFill>
                <a:latin typeface="Calibri" pitchFamily="34" charset="0"/>
              </a:rPr>
              <a:t>−   </a:t>
            </a:r>
          </a:p>
          <a:p>
            <a:pPr marL="468313" indent="-411163" algn="r">
              <a:lnSpc>
                <a:spcPts val="2000"/>
              </a:lnSpc>
              <a:spcBef>
                <a:spcPts val="0"/>
              </a:spcBef>
            </a:pPr>
            <a:r>
              <a:rPr lang="el-GR" altLang="zh-TW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θ</a:t>
            </a:r>
            <a:r>
              <a:rPr lang="en-US" altLang="zh-TW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, </a:t>
            </a:r>
            <a:r>
              <a:rPr lang="el-GR" altLang="zh-TW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φ</a:t>
            </a:r>
            <a:r>
              <a:rPr lang="en-US" altLang="zh-TW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smeared 100 </a:t>
            </a:r>
            <a:r>
              <a:rPr lang="el-GR" altLang="zh-TW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μ</a:t>
            </a:r>
            <a:r>
              <a:rPr lang="en-US" altLang="zh-TW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R</a:t>
            </a:r>
          </a:p>
        </p:txBody>
      </p:sp>
      <p:sp>
        <p:nvSpPr>
          <p:cNvPr id="83" name="矩形 82"/>
          <p:cNvSpPr/>
          <p:nvPr/>
        </p:nvSpPr>
        <p:spPr>
          <a:xfrm>
            <a:off x="142844" y="833794"/>
            <a:ext cx="600079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Courier New" pitchFamily="49" charset="0"/>
              <a:buChar char="o"/>
            </a:pPr>
            <a:r>
              <a:rPr lang="en-US" sz="2400" b="1" dirty="0" smtClean="0"/>
              <a:t>Bunch size  </a:t>
            </a:r>
            <a:r>
              <a:rPr lang="el-GR" sz="2000" b="1" i="1" dirty="0" smtClean="0"/>
              <a:t>σ</a:t>
            </a:r>
            <a:r>
              <a:rPr lang="en-US" sz="2000" b="1" i="1" baseline="-25000" dirty="0" smtClean="0"/>
              <a:t>x</a:t>
            </a:r>
            <a:r>
              <a:rPr lang="en-US" sz="2000" b="1" i="1" dirty="0" smtClean="0"/>
              <a:t> = 6 </a:t>
            </a:r>
            <a:r>
              <a:rPr lang="el-GR" sz="2000" b="1" i="1" dirty="0" smtClean="0"/>
              <a:t>μ</a:t>
            </a:r>
            <a:r>
              <a:rPr lang="en-US" sz="2000" b="1" i="1" dirty="0" smtClean="0"/>
              <a:t>m, </a:t>
            </a:r>
            <a:r>
              <a:rPr lang="el-GR" sz="2000" b="1" i="1" dirty="0" smtClean="0"/>
              <a:t>σ</a:t>
            </a:r>
            <a:r>
              <a:rPr lang="en-US" sz="2000" b="1" i="1" baseline="-25000" dirty="0" smtClean="0"/>
              <a:t>y</a:t>
            </a:r>
            <a:r>
              <a:rPr lang="en-US" sz="2000" b="1" i="1" dirty="0" smtClean="0"/>
              <a:t> = .035 </a:t>
            </a:r>
            <a:r>
              <a:rPr lang="el-GR" sz="2000" b="1" i="1" dirty="0" smtClean="0"/>
              <a:t>μ</a:t>
            </a:r>
            <a:r>
              <a:rPr lang="en-US" sz="2000" b="1" i="1" dirty="0" smtClean="0"/>
              <a:t>m </a:t>
            </a:r>
            <a:r>
              <a:rPr lang="en-US" sz="2000" b="1" i="1" baseline="-25000" dirty="0" smtClean="0"/>
              <a:t>z</a:t>
            </a:r>
            <a:r>
              <a:rPr lang="en-US" sz="2000" b="1" i="1" dirty="0" smtClean="0"/>
              <a:t> = 9 mm</a:t>
            </a:r>
            <a:endParaRPr lang="en-US" sz="2000" dirty="0" smtClean="0"/>
          </a:p>
          <a:p>
            <a:pPr marL="355600" indent="-355600">
              <a:buFont typeface="Wingdings"/>
              <a:buChar char="è"/>
            </a:pPr>
            <a:r>
              <a:rPr lang="en-US" sz="2000" b="1" i="1" dirty="0" smtClean="0">
                <a:sym typeface="Wingdings" pitchFamily="2" charset="2"/>
              </a:rPr>
              <a:t>IP spot, 33mRad Xing  </a:t>
            </a:r>
          </a:p>
          <a:p>
            <a:pPr marL="355600" indent="-355600"/>
            <a:r>
              <a:rPr lang="en-US" sz="2000" b="1" i="1" dirty="0" smtClean="0">
                <a:solidFill>
                  <a:srgbClr val="FF0000"/>
                </a:solidFill>
                <a:sym typeface="Wingdings" pitchFamily="2" charset="2"/>
              </a:rPr>
              <a:t>	</a:t>
            </a:r>
            <a:r>
              <a:rPr lang="el-GR" sz="2000" b="1" i="1" dirty="0" smtClean="0">
                <a:solidFill>
                  <a:srgbClr val="FF0000"/>
                </a:solidFill>
              </a:rPr>
              <a:t>σ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</a:rPr>
              <a:t> = 6 </a:t>
            </a:r>
            <a:r>
              <a:rPr lang="el-GR" sz="2000" b="1" i="1" dirty="0" smtClean="0">
                <a:solidFill>
                  <a:srgbClr val="FF0000"/>
                </a:solidFill>
              </a:rPr>
              <a:t>μ</a:t>
            </a:r>
            <a:r>
              <a:rPr lang="en-US" sz="2000" b="1" i="1" dirty="0" smtClean="0">
                <a:solidFill>
                  <a:srgbClr val="FF0000"/>
                </a:solidFill>
              </a:rPr>
              <a:t>m,  </a:t>
            </a:r>
            <a:r>
              <a:rPr lang="el-GR" sz="2000" b="1" i="1" dirty="0" smtClean="0">
                <a:solidFill>
                  <a:srgbClr val="FF0000"/>
                </a:solidFill>
              </a:rPr>
              <a:t>σ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z</a:t>
            </a:r>
            <a:r>
              <a:rPr lang="en-US" sz="2000" b="1" i="1" dirty="0" smtClean="0">
                <a:solidFill>
                  <a:srgbClr val="FF0000"/>
                </a:solidFill>
              </a:rPr>
              <a:t> = 380 </a:t>
            </a:r>
            <a:r>
              <a:rPr lang="el-GR" sz="2000" b="1" i="1" dirty="0" smtClean="0">
                <a:solidFill>
                  <a:srgbClr val="FF0000"/>
                </a:solidFill>
              </a:rPr>
              <a:t>μ</a:t>
            </a:r>
            <a:r>
              <a:rPr lang="en-US" sz="2000" b="1" i="1" dirty="0" smtClean="0">
                <a:solidFill>
                  <a:srgbClr val="FF0000"/>
                </a:solidFill>
              </a:rPr>
              <a:t>m</a:t>
            </a:r>
          </a:p>
          <a:p>
            <a:pPr marL="355600" indent="-355600"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2400" b="1" i="1" dirty="0" smtClean="0"/>
              <a:t>Z</a:t>
            </a:r>
            <a:r>
              <a:rPr lang="en-US" sz="2400" b="1" dirty="0" smtClean="0"/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400" b="1" dirty="0" smtClean="0"/>
              <a:t> </a:t>
            </a:r>
            <a:r>
              <a:rPr lang="fr-FR" sz="2400" b="1" dirty="0" smtClean="0">
                <a:latin typeface="Calibri" pitchFamily="34" charset="0"/>
              </a:rPr>
              <a:t>e</a:t>
            </a:r>
            <a:r>
              <a:rPr lang="fr-FR" sz="2400" b="1" baseline="30000" dirty="0" smtClean="0">
                <a:latin typeface="Calibri" pitchFamily="34" charset="0"/>
              </a:rPr>
              <a:t>+</a:t>
            </a:r>
            <a:r>
              <a:rPr lang="fr-FR" sz="2400" b="1" dirty="0" smtClean="0">
                <a:latin typeface="Calibri" pitchFamily="34" charset="0"/>
              </a:rPr>
              <a:t>, e</a:t>
            </a:r>
            <a:r>
              <a:rPr lang="fr-FR" sz="2400" b="1" baseline="30000" dirty="0" smtClean="0">
                <a:latin typeface="Calibri" pitchFamily="34" charset="0"/>
              </a:rPr>
              <a:t>−  </a:t>
            </a:r>
            <a:r>
              <a:rPr lang="fr-FR" sz="2400" b="1" dirty="0" smtClean="0">
                <a:latin typeface="Calibri" pitchFamily="34" charset="0"/>
              </a:rPr>
              <a:t> </a:t>
            </a:r>
            <a:r>
              <a:rPr lang="fr-FR" sz="2000" b="1" dirty="0" smtClean="0">
                <a:latin typeface="Calibri" pitchFamily="34" charset="0"/>
              </a:rPr>
              <a:t>at  </a:t>
            </a:r>
            <a:r>
              <a:rPr lang="el-GR" altLang="zh-TW" sz="2400" b="1" i="1" dirty="0" smtClean="0">
                <a:latin typeface="Calibri" pitchFamily="34" charset="0"/>
                <a:sym typeface="Wingdings" pitchFamily="2" charset="2"/>
              </a:rPr>
              <a:t>θ</a:t>
            </a:r>
            <a:r>
              <a:rPr lang="en-US" altLang="zh-TW" sz="2400" b="1" i="1" dirty="0" smtClean="0">
                <a:latin typeface="Calibri" pitchFamily="34" charset="0"/>
                <a:sym typeface="Wingdings" pitchFamily="2" charset="2"/>
              </a:rPr>
              <a:t>= 30 mRad  </a:t>
            </a:r>
            <a:endParaRPr lang="en-US" altLang="zh-TW" sz="2000" b="1" i="1" dirty="0" smtClean="0">
              <a:latin typeface="Calibri" pitchFamily="34" charset="0"/>
              <a:sym typeface="Wingdings" pitchFamily="2" charset="2"/>
            </a:endParaRPr>
          </a:p>
          <a:p>
            <a:pPr marL="355600" indent="-355600"/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	smearing at @z=560mm</a:t>
            </a:r>
          </a:p>
          <a:p>
            <a:pPr marL="355600" indent="-355600"/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	smeared width  </a:t>
            </a:r>
            <a:r>
              <a:rPr lang="el-GR" sz="2000" b="1" i="1" dirty="0" smtClean="0">
                <a:solidFill>
                  <a:srgbClr val="FF0000"/>
                </a:solidFill>
                <a:latin typeface="+mj-lt"/>
              </a:rPr>
              <a:t>σ</a:t>
            </a:r>
            <a:r>
              <a:rPr lang="en-US" sz="2000" b="1" i="1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el-GR" altLang="zh-TW" sz="2000" b="1" i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θ</a:t>
            </a:r>
            <a:r>
              <a:rPr lang="en-US" altLang="zh-TW" sz="2000" b="1" i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) = 24 </a:t>
            </a:r>
            <a:r>
              <a:rPr lang="el-GR" altLang="zh-TW" sz="2000" b="1" i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μ</a:t>
            </a:r>
            <a:r>
              <a:rPr lang="en-US" altLang="zh-TW" sz="2000" b="1" i="1" dirty="0" err="1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Rad</a:t>
            </a:r>
            <a:endParaRPr lang="en-US" altLang="zh-TW" sz="2000" b="1" i="1" dirty="0" smtClean="0">
              <a:solidFill>
                <a:srgbClr val="FF0000"/>
              </a:solidFill>
              <a:latin typeface="+mj-lt"/>
              <a:sym typeface="Wingdings" pitchFamily="2" charset="2"/>
            </a:endParaRPr>
          </a:p>
          <a:p>
            <a:pPr marL="355600" indent="-355600"/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	back-to-back     </a:t>
            </a:r>
            <a:r>
              <a:rPr lang="el-GR" sz="2000" b="1" i="1" dirty="0" smtClean="0">
                <a:solidFill>
                  <a:srgbClr val="FF0000"/>
                </a:solidFill>
              </a:rPr>
              <a:t>σ</a:t>
            </a:r>
            <a:r>
              <a:rPr lang="en-US" sz="2000" b="1" i="1" dirty="0" smtClean="0">
                <a:solidFill>
                  <a:srgbClr val="FF0000"/>
                </a:solidFill>
              </a:rPr>
              <a:t>(</a:t>
            </a:r>
            <a:r>
              <a:rPr lang="el-GR" sz="2000" b="1" i="1" dirty="0" smtClean="0">
                <a:solidFill>
                  <a:srgbClr val="FF0000"/>
                </a:solidFill>
              </a:rPr>
              <a:t>Ω</a:t>
            </a:r>
            <a:r>
              <a:rPr lang="en-US" altLang="zh-TW" sz="2000" b="1" i="1" dirty="0" smtClean="0">
                <a:solidFill>
                  <a:srgbClr val="FF0000"/>
                </a:solidFill>
                <a:sym typeface="Wingdings" pitchFamily="2" charset="2"/>
              </a:rPr>
              <a:t>) = 21  </a:t>
            </a:r>
            <a:r>
              <a:rPr lang="el-GR" altLang="zh-TW" sz="2000" b="1" i="1" dirty="0" smtClean="0">
                <a:solidFill>
                  <a:srgbClr val="FF0000"/>
                </a:solidFill>
                <a:sym typeface="Wingdings" pitchFamily="2" charset="2"/>
              </a:rPr>
              <a:t>μ</a:t>
            </a:r>
            <a:r>
              <a:rPr lang="en-US" altLang="zh-TW" sz="2000" b="1" i="1" dirty="0" err="1" smtClean="0">
                <a:solidFill>
                  <a:srgbClr val="FF0000"/>
                </a:solidFill>
                <a:sym typeface="Wingdings" pitchFamily="2" charset="2"/>
              </a:rPr>
              <a:t>Rad</a:t>
            </a:r>
            <a:endParaRPr lang="en-US" altLang="zh-TW" sz="2000" b="1" i="1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785926"/>
            <a:ext cx="3643338" cy="400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419041"/>
            <a:ext cx="3038473" cy="343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矩形 15"/>
          <p:cNvSpPr/>
          <p:nvPr/>
        </p:nvSpPr>
        <p:spPr>
          <a:xfrm>
            <a:off x="0" y="1357298"/>
            <a:ext cx="5976664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indent="-176213"/>
            <a:r>
              <a:rPr lang="en-US" sz="2400" b="1" dirty="0" smtClean="0">
                <a:solidFill>
                  <a:srgbClr val="FF0000"/>
                </a:solidFill>
              </a:rPr>
              <a:t>IP (</a:t>
            </a:r>
            <a:r>
              <a:rPr lang="el-GR" sz="2400" b="1" dirty="0" smtClean="0">
                <a:solidFill>
                  <a:srgbClr val="FF0000"/>
                </a:solidFill>
              </a:rPr>
              <a:t>σ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r>
              <a:rPr lang="el-GR" sz="2400" b="1" dirty="0" smtClean="0">
                <a:solidFill>
                  <a:srgbClr val="FF0000"/>
                </a:solidFill>
              </a:rPr>
              <a:t>σ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z</a:t>
            </a:r>
            <a:r>
              <a:rPr lang="en-US" sz="2400" b="1" dirty="0" smtClean="0">
                <a:solidFill>
                  <a:srgbClr val="FF0000"/>
                </a:solidFill>
              </a:rPr>
              <a:t>) = (6,380 </a:t>
            </a:r>
            <a:r>
              <a:rPr lang="el-GR" sz="2400" b="1" i="1" dirty="0" smtClean="0">
                <a:solidFill>
                  <a:srgbClr val="FF0000"/>
                </a:solidFill>
              </a:rPr>
              <a:t>μ</a:t>
            </a:r>
            <a:r>
              <a:rPr lang="en-US" sz="2400" b="1" i="1" dirty="0" smtClean="0">
                <a:solidFill>
                  <a:srgbClr val="FF0000"/>
                </a:solidFill>
              </a:rPr>
              <a:t>m)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55600" indent="-355600">
              <a:spcBef>
                <a:spcPts val="600"/>
              </a:spcBef>
            </a:pPr>
            <a:r>
              <a:rPr lang="en-US" sz="2400" b="1" i="1" dirty="0" smtClean="0">
                <a:solidFill>
                  <a:srgbClr val="FF0000"/>
                </a:solidFill>
              </a:rPr>
              <a:t>50 GeV   e</a:t>
            </a:r>
            <a:r>
              <a:rPr lang="fr-FR" sz="2400" b="1" i="1" baseline="30000" dirty="0" smtClean="0">
                <a:solidFill>
                  <a:srgbClr val="FF0000"/>
                </a:solidFill>
                <a:latin typeface="Calibri" pitchFamily="34" charset="0"/>
              </a:rPr>
              <a:t>+</a:t>
            </a:r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fr-FR" sz="2400" b="1" i="1" baseline="30000" dirty="0" smtClean="0">
                <a:solidFill>
                  <a:srgbClr val="FF0000"/>
                </a:solidFill>
                <a:latin typeface="Calibri" pitchFamily="34" charset="0"/>
              </a:rPr>
              <a:t>− </a:t>
            </a:r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marL="355600" indent="-355600"/>
            <a:r>
              <a:rPr lang="fr-FR" sz="2000" dirty="0" smtClean="0">
                <a:latin typeface="Calibri" pitchFamily="34" charset="0"/>
              </a:rPr>
              <a:t>@ (</a:t>
            </a:r>
            <a:r>
              <a:rPr lang="el-GR" altLang="zh-TW" sz="2000" i="1" dirty="0" smtClean="0">
                <a:latin typeface="Calibri" pitchFamily="34" charset="0"/>
                <a:sym typeface="Wingdings" pitchFamily="2" charset="2"/>
              </a:rPr>
              <a:t>θ</a:t>
            </a:r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= ± 30 mRad</a:t>
            </a:r>
            <a:r>
              <a:rPr lang="en-US" altLang="zh-TW" sz="2000" b="1" i="1" dirty="0" smtClean="0">
                <a:latin typeface="Calibri" pitchFamily="34" charset="0"/>
                <a:sym typeface="Wingdings" pitchFamily="2" charset="2"/>
              </a:rPr>
              <a:t>, </a:t>
            </a:r>
            <a:r>
              <a:rPr lang="el-GR" altLang="zh-TW" sz="2000" i="1" dirty="0" smtClean="0">
                <a:latin typeface="Calibri" pitchFamily="34" charset="0"/>
                <a:sym typeface="Wingdings" pitchFamily="2" charset="2"/>
              </a:rPr>
              <a:t>φ </a:t>
            </a:r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= 1.0, 1.0+</a:t>
            </a:r>
            <a:r>
              <a:rPr lang="el-GR" altLang="zh-TW" sz="2000" i="1" dirty="0" smtClean="0">
                <a:latin typeface="Calibri" pitchFamily="34" charset="0"/>
                <a:sym typeface="Wingdings" pitchFamily="2" charset="2"/>
              </a:rPr>
              <a:t>π</a:t>
            </a:r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 Rad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)</a:t>
            </a:r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 </a:t>
            </a:r>
            <a:endParaRPr lang="en-US" altLang="zh-TW" sz="2400" i="1" dirty="0" smtClean="0">
              <a:latin typeface="Calibri" pitchFamily="34" charset="0"/>
              <a:sym typeface="Wingdings" pitchFamily="2" charset="2"/>
            </a:endParaRPr>
          </a:p>
          <a:p>
            <a:pPr marL="176213" indent="-176213"/>
            <a:r>
              <a:rPr lang="en-US" sz="2000" b="1" i="1" dirty="0" smtClean="0">
                <a:solidFill>
                  <a:srgbClr val="00B050"/>
                </a:solidFill>
              </a:rPr>
              <a:t>Si wafer @z=560mm</a:t>
            </a:r>
          </a:p>
          <a:p>
            <a:pPr marL="176213" indent="-176213">
              <a:buFont typeface="Calibri" pitchFamily="34" charset="0"/>
              <a:buChar char="○"/>
            </a:pPr>
            <a:r>
              <a:rPr lang="en-US" sz="2000" dirty="0" smtClean="0">
                <a:solidFill>
                  <a:srgbClr val="0000FF"/>
                </a:solidFill>
              </a:rPr>
              <a:t>|x|&lt;6.0 mm </a:t>
            </a:r>
            <a:r>
              <a:rPr lang="el-GR" sz="2000" i="1" dirty="0" smtClean="0">
                <a:solidFill>
                  <a:srgbClr val="0000FF"/>
                </a:solidFill>
              </a:rPr>
              <a:t>σ</a:t>
            </a:r>
            <a:r>
              <a:rPr lang="en-US" sz="2000" i="1" dirty="0" smtClean="0">
                <a:solidFill>
                  <a:srgbClr val="0000FF"/>
                </a:solidFill>
              </a:rPr>
              <a:t>(</a:t>
            </a:r>
            <a:r>
              <a:rPr lang="el-GR" altLang="zh-TW" sz="2000" i="1" dirty="0" smtClean="0">
                <a:solidFill>
                  <a:srgbClr val="0000FF"/>
                </a:solidFill>
                <a:sym typeface="Wingdings" pitchFamily="2" charset="2"/>
              </a:rPr>
              <a:t>θ</a:t>
            </a:r>
            <a:r>
              <a:rPr lang="en-US" altLang="zh-TW" sz="2000" i="1" dirty="0" smtClean="0">
                <a:solidFill>
                  <a:srgbClr val="0000FF"/>
                </a:solidFill>
                <a:sym typeface="Wingdings" pitchFamily="2" charset="2"/>
              </a:rPr>
              <a:t>) </a:t>
            </a:r>
            <a:r>
              <a:rPr lang="en-US" sz="2000" dirty="0" smtClean="0">
                <a:solidFill>
                  <a:srgbClr val="FF0000"/>
                </a:solidFill>
              </a:rPr>
              <a:t>=  54  </a:t>
            </a:r>
            <a:r>
              <a:rPr lang="el-GR" sz="2000" i="1" dirty="0" smtClean="0">
                <a:solidFill>
                  <a:srgbClr val="FF0000"/>
                </a:solidFill>
              </a:rPr>
              <a:t>μ</a:t>
            </a:r>
            <a:r>
              <a:rPr lang="en-US" sz="2000" dirty="0" smtClean="0">
                <a:solidFill>
                  <a:srgbClr val="FF0000"/>
                </a:solidFill>
              </a:rPr>
              <a:t>R    </a:t>
            </a:r>
            <a:r>
              <a:rPr lang="en-US" dirty="0" smtClean="0">
                <a:solidFill>
                  <a:srgbClr val="0000FF"/>
                </a:solidFill>
              </a:rPr>
              <a:t>(1mm Be) 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176213" indent="-176213">
              <a:buFont typeface="Calibri" pitchFamily="34" charset="0"/>
              <a:buChar char="○"/>
            </a:pPr>
            <a:r>
              <a:rPr lang="en-US" sz="2000" dirty="0" smtClean="0">
                <a:solidFill>
                  <a:srgbClr val="0000FF"/>
                </a:solidFill>
              </a:rPr>
              <a:t>|x|&gt;6.0 mm </a:t>
            </a:r>
            <a:r>
              <a:rPr lang="el-GR" sz="2000" i="1" dirty="0" smtClean="0">
                <a:solidFill>
                  <a:srgbClr val="0000FF"/>
                </a:solidFill>
              </a:rPr>
              <a:t>σ</a:t>
            </a:r>
            <a:r>
              <a:rPr lang="en-US" sz="2000" i="1" dirty="0" smtClean="0">
                <a:solidFill>
                  <a:srgbClr val="0000FF"/>
                </a:solidFill>
              </a:rPr>
              <a:t>(</a:t>
            </a:r>
            <a:r>
              <a:rPr lang="el-GR" altLang="zh-TW" sz="2000" i="1" dirty="0" smtClean="0">
                <a:solidFill>
                  <a:srgbClr val="0000FF"/>
                </a:solidFill>
                <a:sym typeface="Wingdings" pitchFamily="2" charset="2"/>
              </a:rPr>
              <a:t>θ</a:t>
            </a:r>
            <a:r>
              <a:rPr lang="en-US" altLang="zh-TW" sz="2000" i="1" dirty="0" smtClean="0">
                <a:solidFill>
                  <a:srgbClr val="0000FF"/>
                </a:solidFill>
                <a:sym typeface="Wingdings" pitchFamily="2" charset="2"/>
              </a:rPr>
              <a:t>) </a:t>
            </a:r>
            <a:r>
              <a:rPr lang="en-US" sz="2000" dirty="0" smtClean="0">
                <a:solidFill>
                  <a:srgbClr val="FF0000"/>
                </a:solidFill>
              </a:rPr>
              <a:t>=  95  </a:t>
            </a:r>
            <a:r>
              <a:rPr lang="el-GR" sz="2000" i="1" dirty="0" smtClean="0">
                <a:solidFill>
                  <a:srgbClr val="FF0000"/>
                </a:solidFill>
              </a:rPr>
              <a:t>μ</a:t>
            </a:r>
            <a:r>
              <a:rPr lang="en-US" sz="2000" dirty="0" smtClean="0">
                <a:solidFill>
                  <a:srgbClr val="FF0000"/>
                </a:solidFill>
              </a:rPr>
              <a:t>R    </a:t>
            </a:r>
            <a:r>
              <a:rPr lang="en-US" dirty="0" smtClean="0">
                <a:solidFill>
                  <a:srgbClr val="0000FF"/>
                </a:solidFill>
              </a:rPr>
              <a:t>(1m Al pipe)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176213" indent="-176213">
              <a:buFont typeface="Calibri" pitchFamily="34" charset="0"/>
              <a:buChar char="○"/>
            </a:pPr>
            <a:r>
              <a:rPr lang="en-US" sz="2000" dirty="0" smtClean="0">
                <a:solidFill>
                  <a:srgbClr val="0000FF"/>
                </a:solidFill>
              </a:rPr>
              <a:t>back-back </a:t>
            </a:r>
            <a:r>
              <a:rPr lang="en-US" sz="2000" dirty="0" err="1" smtClean="0">
                <a:solidFill>
                  <a:srgbClr val="0000FF"/>
                </a:solidFill>
              </a:rPr>
              <a:t>Op.Ang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l-GR" sz="2000" i="1" dirty="0" smtClean="0">
                <a:solidFill>
                  <a:srgbClr val="0000FF"/>
                </a:solidFill>
              </a:rPr>
              <a:t>σ</a:t>
            </a:r>
            <a:r>
              <a:rPr lang="en-US" sz="2000" i="1" dirty="0" smtClean="0">
                <a:solidFill>
                  <a:srgbClr val="0000FF"/>
                </a:solidFill>
              </a:rPr>
              <a:t>(</a:t>
            </a:r>
            <a:r>
              <a:rPr lang="el-GR" sz="2000" i="1" dirty="0" smtClean="0">
                <a:solidFill>
                  <a:srgbClr val="0000FF"/>
                </a:solidFill>
              </a:rPr>
              <a:t>Ω</a:t>
            </a:r>
            <a:r>
              <a:rPr lang="en-US" altLang="zh-TW" sz="2000" i="1" dirty="0" smtClean="0">
                <a:solidFill>
                  <a:srgbClr val="0000FF"/>
                </a:solidFill>
                <a:sym typeface="Wingdings" pitchFamily="2" charset="2"/>
              </a:rPr>
              <a:t>)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= 137 </a:t>
            </a:r>
            <a:r>
              <a:rPr lang="el-GR" sz="2000" i="1" dirty="0" smtClean="0">
                <a:solidFill>
                  <a:srgbClr val="FF0000"/>
                </a:solidFill>
              </a:rPr>
              <a:t>μ</a:t>
            </a:r>
            <a:r>
              <a:rPr lang="en-US" sz="2000" i="1" dirty="0" smtClean="0">
                <a:solidFill>
                  <a:srgbClr val="FF0000"/>
                </a:solidFill>
              </a:rPr>
              <a:t>R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88654"/>
            <a:ext cx="5143536" cy="239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20"/>
          <p:cNvSpPr/>
          <p:nvPr/>
        </p:nvSpPr>
        <p:spPr>
          <a:xfrm>
            <a:off x="285752" y="3960026"/>
            <a:ext cx="5000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  <a:cs typeface="Times New Roman" pitchFamily="18" charset="0"/>
              </a:rPr>
              <a:t>e±  GEANT hit – gen. |x|&gt;6        hit – gen. |x|&lt;6 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19" name="標題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Aft>
                <a:spcPts val="0"/>
              </a:spcAft>
              <a:defRPr/>
            </a:pPr>
            <a:r>
              <a:rPr lang="en-US" altLang="zh-TW" sz="3200" dirty="0" smtClean="0">
                <a:solidFill>
                  <a:schemeClr val="tx2"/>
                </a:solidFill>
                <a:ea typeface="Cambria" pitchFamily="18" charset="0"/>
              </a:rPr>
              <a:t>Electron hits on 1</a:t>
            </a:r>
            <a:r>
              <a:rPr lang="en-US" altLang="zh-TW" sz="3200" baseline="30000" dirty="0" smtClean="0">
                <a:solidFill>
                  <a:schemeClr val="tx2"/>
                </a:solidFill>
                <a:ea typeface="Cambria" pitchFamily="18" charset="0"/>
              </a:rPr>
              <a:t>st</a:t>
            </a:r>
            <a:r>
              <a:rPr lang="en-US" altLang="zh-TW" sz="3200" dirty="0" smtClean="0">
                <a:solidFill>
                  <a:schemeClr val="tx2"/>
                </a:solidFill>
                <a:ea typeface="Cambria" pitchFamily="18" charset="0"/>
              </a:rPr>
              <a:t> Si-wafer</a:t>
            </a:r>
            <a:endParaRPr lang="en-US" altLang="zh-TW" sz="2800" dirty="0" smtClean="0">
              <a:solidFill>
                <a:schemeClr val="tx2"/>
              </a:solidFill>
              <a:ea typeface="Cambria" pitchFamily="18" charset="0"/>
            </a:endParaRPr>
          </a:p>
        </p:txBody>
      </p:sp>
      <p:grpSp>
        <p:nvGrpSpPr>
          <p:cNvPr id="2" name="群組 51"/>
          <p:cNvGrpSpPr>
            <a:grpSpLocks noChangeAspect="1"/>
          </p:cNvGrpSpPr>
          <p:nvPr/>
        </p:nvGrpSpPr>
        <p:grpSpPr>
          <a:xfrm>
            <a:off x="4286248" y="1357298"/>
            <a:ext cx="1908415" cy="1161644"/>
            <a:chOff x="525905" y="1348722"/>
            <a:chExt cx="2592288" cy="1367774"/>
          </a:xfrm>
        </p:grpSpPr>
        <p:pic>
          <p:nvPicPr>
            <p:cNvPr id="87" name="图片 11">
              <a:extLst>
                <a:ext uri="{FF2B5EF4-FFF2-40B4-BE49-F238E27FC236}">
                  <a16:creationId xmlns:a16="http://schemas.microsoft.com/office/drawing/2014/main" xmlns="" id="{2A2EC1E7-B38C-409B-892B-5FC552580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905" y="1348722"/>
              <a:ext cx="2592288" cy="1367774"/>
            </a:xfrm>
            <a:prstGeom prst="rect">
              <a:avLst/>
            </a:prstGeom>
            <a:ln w="50800">
              <a:solidFill>
                <a:schemeClr val="bg1"/>
              </a:solidFill>
            </a:ln>
          </p:spPr>
        </p:pic>
        <p:sp>
          <p:nvSpPr>
            <p:cNvPr id="88" name="矩形 87"/>
            <p:cNvSpPr/>
            <p:nvPr/>
          </p:nvSpPr>
          <p:spPr>
            <a:xfrm>
              <a:off x="1124126" y="1798133"/>
              <a:ext cx="1954187" cy="860534"/>
            </a:xfrm>
            <a:prstGeom prst="rect">
              <a:avLst/>
            </a:prstGeom>
            <a:ln w="5080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</a:rPr>
                <a:t>Al  </a:t>
              </a:r>
              <a:r>
                <a:rPr lang="en-US" sz="2400" dirty="0" smtClean="0">
                  <a:solidFill>
                    <a:srgbClr val="FF0000"/>
                  </a:solidFill>
                </a:rPr>
                <a:t>  </a:t>
              </a:r>
              <a:r>
                <a:rPr lang="en-US" sz="2400" dirty="0" smtClean="0">
                  <a:solidFill>
                    <a:srgbClr val="0000FF"/>
                  </a:solidFill>
                </a:rPr>
                <a:t>Be</a:t>
              </a:r>
            </a:p>
            <a:p>
              <a:pPr>
                <a:lnSpc>
                  <a:spcPts val="1400"/>
                </a:lnSpc>
              </a:pPr>
              <a:r>
                <a:rPr lang="en-US" sz="1400" dirty="0" smtClean="0"/>
                <a:t>      Low-mass  </a:t>
              </a:r>
            </a:p>
            <a:p>
              <a:pPr>
                <a:lnSpc>
                  <a:spcPts val="1400"/>
                </a:lnSpc>
              </a:pPr>
              <a:r>
                <a:rPr lang="en-US" sz="1400" dirty="0" smtClean="0"/>
                <a:t>      window </a:t>
              </a:r>
              <a:endParaRPr lang="en-US" sz="1400" dirty="0"/>
            </a:p>
          </p:txBody>
        </p:sp>
      </p:grpSp>
      <p:sp>
        <p:nvSpPr>
          <p:cNvPr id="22" name="矩形 21"/>
          <p:cNvSpPr/>
          <p:nvPr/>
        </p:nvSpPr>
        <p:spPr>
          <a:xfrm>
            <a:off x="357158" y="642918"/>
            <a:ext cx="5072098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lnSpc>
                <a:spcPts val="22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1 mm Be </a:t>
            </a:r>
            <a:r>
              <a:rPr lang="en-US" sz="2400" dirty="0" smtClean="0"/>
              <a:t>thin pipe window</a:t>
            </a:r>
          </a:p>
          <a:p>
            <a:pPr marL="263525" indent="-263525">
              <a:lnSpc>
                <a:spcPts val="2200"/>
              </a:lnSpc>
            </a:pPr>
            <a:r>
              <a:rPr lang="en-US" sz="2400" b="1" dirty="0" smtClean="0"/>
              <a:t>33 mm = </a:t>
            </a:r>
            <a:r>
              <a:rPr lang="en-US" sz="2800" b="1" dirty="0" smtClean="0">
                <a:solidFill>
                  <a:srgbClr val="FF0000"/>
                </a:solidFill>
              </a:rPr>
              <a:t>0.09 </a:t>
            </a:r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 </a:t>
            </a:r>
            <a:r>
              <a:rPr lang="en-US" sz="2400" dirty="0" smtClean="0"/>
              <a:t>traversing</a:t>
            </a:r>
            <a:r>
              <a:rPr lang="en-US" sz="2400" b="1" dirty="0" smtClean="0"/>
              <a:t> @ 30mR </a:t>
            </a:r>
            <a:endParaRPr lang="en-US" sz="2000" b="1" dirty="0" smtClean="0"/>
          </a:p>
        </p:txBody>
      </p:sp>
      <p:grpSp>
        <p:nvGrpSpPr>
          <p:cNvPr id="24" name="群組 23"/>
          <p:cNvGrpSpPr/>
          <p:nvPr/>
        </p:nvGrpSpPr>
        <p:grpSpPr>
          <a:xfrm>
            <a:off x="6357950" y="285729"/>
            <a:ext cx="2571768" cy="2357454"/>
            <a:chOff x="6286512" y="357166"/>
            <a:chExt cx="2714644" cy="2530883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86512" y="357166"/>
              <a:ext cx="2714644" cy="25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矩形 19"/>
            <p:cNvSpPr/>
            <p:nvPr/>
          </p:nvSpPr>
          <p:spPr>
            <a:xfrm>
              <a:off x="8858280" y="571480"/>
              <a:ext cx="142876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 22"/>
            <p:cNvSpPr/>
            <p:nvPr/>
          </p:nvSpPr>
          <p:spPr>
            <a:xfrm flipH="1">
              <a:off x="8143900" y="2428868"/>
              <a:ext cx="857256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矩形 24"/>
          <p:cNvSpPr/>
          <p:nvPr/>
        </p:nvSpPr>
        <p:spPr>
          <a:xfrm>
            <a:off x="6215042" y="2648546"/>
            <a:ext cx="2928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Multiple scattering at edge </a:t>
            </a:r>
          </a:p>
          <a:p>
            <a:r>
              <a:rPr lang="en-US" altLang="zh-TW" b="1" i="1" dirty="0" smtClean="0">
                <a:solidFill>
                  <a:srgbClr val="FF0000"/>
                </a:solidFill>
              </a:rPr>
              <a:t>BHLUMI    100</a:t>
            </a:r>
            <a:r>
              <a:rPr lang="el-GR" i="1" dirty="0" smtClean="0">
                <a:solidFill>
                  <a:srgbClr val="FF0000"/>
                </a:solidFill>
              </a:rPr>
              <a:t> μ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altLang="zh-TW" b="1" i="1" dirty="0" smtClean="0">
                <a:solidFill>
                  <a:srgbClr val="FF0000"/>
                </a:solidFill>
              </a:rPr>
              <a:t> smearing</a:t>
            </a:r>
          </a:p>
          <a:p>
            <a:r>
              <a:rPr lang="en-US" altLang="zh-TW" b="1" i="1" dirty="0" smtClean="0">
                <a:solidFill>
                  <a:srgbClr val="FF0000"/>
                </a:solidFill>
              </a:rPr>
              <a:t>Both z sizes  but on e- side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95536" y="0"/>
            <a:ext cx="8105554" cy="642937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altLang="zh-TW" sz="3200" b="1" dirty="0" smtClean="0">
                <a:latin typeface="Cambria" pitchFamily="18" charset="0"/>
                <a:cs typeface="Calibri" pitchFamily="34" charset="0"/>
              </a:rPr>
              <a:t>LumiCal detector/electronics options</a:t>
            </a:r>
            <a:endParaRPr lang="zh-TW" altLang="en-US" sz="3200" b="1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4282" y="1142984"/>
            <a:ext cx="650085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spcBef>
                <a:spcPts val="600"/>
              </a:spcBef>
              <a:tabLst>
                <a:tab pos="360363" algn="l"/>
              </a:tabLst>
            </a:pPr>
            <a:r>
              <a:rPr lang="en-US" altLang="zh-TW" sz="2400" b="1" dirty="0" smtClean="0">
                <a:solidFill>
                  <a:srgbClr val="0000FF"/>
                </a:solidFill>
              </a:rPr>
              <a:t>Si-wafers for electron impact position</a:t>
            </a:r>
          </a:p>
          <a:p>
            <a:pPr marL="357188" indent="-357188">
              <a:buFont typeface="Calibri" pitchFamily="34" charset="0"/>
              <a:buChar char="○"/>
              <a:tabLst>
                <a:tab pos="360363" algn="l"/>
              </a:tabLst>
            </a:pPr>
            <a:r>
              <a:rPr lang="en-US" altLang="zh-TW" sz="2000" b="1" dirty="0" smtClean="0"/>
              <a:t>Strip </a:t>
            </a:r>
            <a:r>
              <a:rPr lang="en-US" altLang="zh-TW" sz="2000" dirty="0" smtClean="0"/>
              <a:t>detector 50 or 100 </a:t>
            </a:r>
            <a:r>
              <a:rPr lang="el-GR" altLang="zh-TW" sz="2000" dirty="0" smtClean="0"/>
              <a:t>μ</a:t>
            </a:r>
            <a:r>
              <a:rPr lang="en-US" altLang="zh-TW" sz="2000" dirty="0" smtClean="0"/>
              <a:t>m pitch, 2D </a:t>
            </a:r>
            <a:r>
              <a:rPr lang="en-US" altLang="zh-TW" sz="2000" dirty="0" err="1" smtClean="0"/>
              <a:t>x,y</a:t>
            </a:r>
            <a:r>
              <a:rPr lang="en-US" altLang="zh-TW" sz="2000" dirty="0" smtClean="0"/>
              <a:t> </a:t>
            </a:r>
          </a:p>
          <a:p>
            <a:pPr marL="357188" indent="-357188">
              <a:buFont typeface="Calibri" pitchFamily="34" charset="0"/>
              <a:buChar char="○"/>
              <a:tabLst>
                <a:tab pos="360363" algn="l"/>
              </a:tabLst>
            </a:pPr>
            <a:r>
              <a:rPr lang="en-US" altLang="zh-TW" sz="2000" b="1" dirty="0" smtClean="0"/>
              <a:t>AC LGAD</a:t>
            </a:r>
            <a:r>
              <a:rPr lang="en-US" altLang="zh-TW" sz="2000" dirty="0" smtClean="0"/>
              <a:t>, 2D long coupling layer </a:t>
            </a:r>
          </a:p>
          <a:p>
            <a:pPr marL="357188" indent="-357188">
              <a:tabLst>
                <a:tab pos="360363" algn="l"/>
              </a:tabLst>
            </a:pPr>
            <a:r>
              <a:rPr lang="en-US" altLang="zh-TW" sz="2000" b="1" dirty="0" smtClean="0"/>
              <a:t>Readout:</a:t>
            </a:r>
            <a:r>
              <a:rPr lang="en-US" altLang="zh-TW" sz="2000" dirty="0" smtClean="0"/>
              <a:t>  (LGAD) tracker readout, fast and pileup ID </a:t>
            </a:r>
            <a:endParaRPr lang="en-US" altLang="zh-TW" sz="2000" b="1" dirty="0" smtClean="0"/>
          </a:p>
          <a:p>
            <a:pPr marL="357188" indent="-357188">
              <a:spcBef>
                <a:spcPts val="1200"/>
              </a:spcBef>
              <a:tabLst>
                <a:tab pos="360363" algn="l"/>
              </a:tabLst>
            </a:pPr>
            <a:r>
              <a:rPr lang="en-US" altLang="zh-TW" sz="2400" b="1" dirty="0" err="1" smtClean="0">
                <a:solidFill>
                  <a:srgbClr val="0000FF"/>
                </a:solidFill>
              </a:rPr>
              <a:t>Calorimetry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, LYSO </a:t>
            </a:r>
            <a:r>
              <a:rPr lang="en-US" altLang="zh-TW" sz="2400" b="1" dirty="0" err="1" smtClean="0">
                <a:solidFill>
                  <a:srgbClr val="0000FF"/>
                </a:solidFill>
              </a:rPr>
              <a:t>rad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-hard bars</a:t>
            </a:r>
          </a:p>
          <a:p>
            <a:pPr marL="357188" indent="-357188">
              <a:buFont typeface="Calibri" pitchFamily="34" charset="0"/>
              <a:buChar char="○"/>
              <a:tabLst>
                <a:tab pos="360363" algn="l"/>
              </a:tabLst>
            </a:pPr>
            <a:r>
              <a:rPr lang="en-US" altLang="zh-TW" sz="2000" dirty="0" smtClean="0"/>
              <a:t>2 X</a:t>
            </a:r>
            <a:r>
              <a:rPr lang="en-US" altLang="zh-TW" sz="2000" baseline="-25000" dirty="0" smtClean="0"/>
              <a:t>0</a:t>
            </a:r>
            <a:r>
              <a:rPr lang="en-US" altLang="zh-TW" sz="2000" dirty="0" smtClean="0"/>
              <a:t> (3x3x23mm3) position, e/</a:t>
            </a:r>
            <a:r>
              <a:rPr lang="el-GR" altLang="zh-TW" sz="2000" dirty="0" smtClean="0"/>
              <a:t>γ</a:t>
            </a:r>
            <a:r>
              <a:rPr lang="en-US" altLang="zh-TW" sz="2000" dirty="0" smtClean="0"/>
              <a:t> etc</a:t>
            </a:r>
          </a:p>
          <a:p>
            <a:pPr marL="357188" indent="-357188">
              <a:buFont typeface="Calibri" pitchFamily="34" charset="0"/>
              <a:buChar char="○"/>
              <a:tabLst>
                <a:tab pos="360363" algn="l"/>
              </a:tabLst>
            </a:pPr>
            <a:r>
              <a:rPr lang="en-US" altLang="zh-TW" sz="2000" dirty="0" smtClean="0"/>
              <a:t>13 X0 (10x10x150 mm3)  </a:t>
            </a:r>
            <a:r>
              <a:rPr lang="en-US" altLang="zh-TW" sz="2000" dirty="0" err="1" smtClean="0"/>
              <a:t>Ebeam</a:t>
            </a:r>
            <a:r>
              <a:rPr lang="en-US" altLang="zh-TW" sz="2000" dirty="0" smtClean="0"/>
              <a:t> electron ID</a:t>
            </a:r>
          </a:p>
          <a:p>
            <a:pPr marL="357188" indent="-357188">
              <a:tabLst>
                <a:tab pos="360363" algn="l"/>
              </a:tabLst>
            </a:pPr>
            <a:r>
              <a:rPr lang="en-US" altLang="zh-TW" sz="2000" b="1" dirty="0" smtClean="0"/>
              <a:t>Readout:</a:t>
            </a:r>
            <a:r>
              <a:rPr lang="en-US" altLang="zh-TW" sz="2000" dirty="0" smtClean="0"/>
              <a:t>  </a:t>
            </a:r>
            <a:r>
              <a:rPr lang="en-US" altLang="zh-TW" sz="2000" dirty="0" err="1" smtClean="0"/>
              <a:t>SiPM</a:t>
            </a:r>
            <a:r>
              <a:rPr lang="en-US" altLang="zh-TW" sz="2000" dirty="0" smtClean="0"/>
              <a:t> + ECAL front-end,  trigger and pileup ID</a:t>
            </a:r>
          </a:p>
          <a:p>
            <a:pPr marL="357188" indent="-357188">
              <a:spcBef>
                <a:spcPts val="1200"/>
              </a:spcBef>
              <a:tabLst>
                <a:tab pos="360363" algn="l"/>
              </a:tabLst>
            </a:pPr>
            <a:r>
              <a:rPr lang="en-US" altLang="zh-TW" sz="2400" b="1" dirty="0" smtClean="0">
                <a:solidFill>
                  <a:srgbClr val="0000FF"/>
                </a:solidFill>
              </a:rPr>
              <a:t>LumiCal trigger</a:t>
            </a:r>
          </a:p>
          <a:p>
            <a:pPr marL="357188" indent="-357188">
              <a:buFont typeface="Calibri" pitchFamily="34" charset="0"/>
              <a:buChar char="○"/>
              <a:tabLst>
                <a:tab pos="360363" algn="l"/>
              </a:tabLst>
            </a:pPr>
            <a:r>
              <a:rPr lang="en-US" altLang="zh-TW" sz="2000" dirty="0" smtClean="0"/>
              <a:t>Single side, long LYSO E&gt; </a:t>
            </a:r>
            <a:r>
              <a:rPr lang="en-US" altLang="zh-TW" sz="2000" dirty="0" err="1" smtClean="0"/>
              <a:t>Ebeam</a:t>
            </a:r>
            <a:r>
              <a:rPr lang="en-US" altLang="zh-TW" sz="2000" dirty="0" smtClean="0"/>
              <a:t>/2</a:t>
            </a:r>
          </a:p>
          <a:p>
            <a:pPr marL="357188" indent="-357188">
              <a:buFont typeface="Calibri" pitchFamily="34" charset="0"/>
              <a:buChar char="○"/>
              <a:tabLst>
                <a:tab pos="360363" algn="l"/>
              </a:tabLst>
            </a:pPr>
            <a:r>
              <a:rPr lang="en-US" altLang="zh-TW" sz="2000" dirty="0" smtClean="0"/>
              <a:t>Coincidence  +z,-z  E&gt; </a:t>
            </a:r>
            <a:r>
              <a:rPr lang="en-US" altLang="zh-TW" sz="2000" dirty="0" err="1" smtClean="0"/>
              <a:t>Ebeam</a:t>
            </a:r>
            <a:r>
              <a:rPr lang="en-US" altLang="zh-TW" sz="2000" dirty="0" smtClean="0"/>
              <a:t>/2,  </a:t>
            </a:r>
          </a:p>
          <a:p>
            <a:pPr marL="357188" indent="-357188">
              <a:tabLst>
                <a:tab pos="360363" algn="l"/>
              </a:tabLst>
            </a:pPr>
            <a:r>
              <a:rPr lang="en-US" altLang="zh-TW" sz="2000" dirty="0" smtClean="0"/>
              <a:t>	event rate @L=10</a:t>
            </a:r>
            <a:r>
              <a:rPr lang="en-US" altLang="zh-TW" sz="2000" baseline="30000" dirty="0" smtClean="0"/>
              <a:t>36   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0.003 /</a:t>
            </a:r>
            <a:r>
              <a:rPr lang="en-US" altLang="zh-TW" sz="2000" b="1" dirty="0" err="1" smtClean="0">
                <a:solidFill>
                  <a:srgbClr val="FF0000"/>
                </a:solidFill>
              </a:rPr>
              <a:t>b.c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</a:p>
          <a:p>
            <a:pPr marL="357188" indent="-357188">
              <a:tabLst>
                <a:tab pos="360363" algn="l"/>
              </a:tabLst>
            </a:pPr>
            <a:r>
              <a:rPr lang="en-US" altLang="zh-TW" sz="2000" b="1" dirty="0" smtClean="0">
                <a:solidFill>
                  <a:srgbClr val="FF0000"/>
                </a:solidFill>
              </a:rPr>
              <a:t>	but Pileup  ~10</a:t>
            </a:r>
            <a:r>
              <a:rPr lang="en-US" altLang="zh-TW" sz="2000" b="1" baseline="30000" dirty="0" smtClean="0">
                <a:solidFill>
                  <a:srgbClr val="FF0000"/>
                </a:solidFill>
              </a:rPr>
              <a:t>-4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  </a:t>
            </a:r>
            <a:r>
              <a:rPr lang="en-US" altLang="zh-TW" sz="2000" dirty="0" smtClean="0"/>
              <a:t>shall be identified</a:t>
            </a:r>
          </a:p>
          <a:p>
            <a:pPr marL="357188" indent="-357188">
              <a:tabLst>
                <a:tab pos="360363" algn="l"/>
              </a:tabLst>
            </a:pPr>
            <a:endParaRPr lang="en-US" altLang="zh-TW" sz="2000" dirty="0" smtClean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285860"/>
            <a:ext cx="2283621" cy="148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143248"/>
            <a:ext cx="2445958" cy="144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矩形 16"/>
          <p:cNvSpPr/>
          <p:nvPr/>
        </p:nvSpPr>
        <p:spPr>
          <a:xfrm>
            <a:off x="6572264" y="1000108"/>
            <a:ext cx="114550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2D Si-strip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643702" y="2845354"/>
            <a:ext cx="100642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AC LGAD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653221"/>
            <a:ext cx="4010035" cy="220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矩形 20"/>
          <p:cNvSpPr/>
          <p:nvPr/>
        </p:nvSpPr>
        <p:spPr>
          <a:xfrm>
            <a:off x="5715008" y="4643446"/>
            <a:ext cx="69127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TCAD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2928934"/>
            <a:ext cx="1415136" cy="89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</a:rPr>
              <a:t>SM  LEP to </a:t>
            </a: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CEPC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71868" y="0"/>
            <a:ext cx="5572164" cy="830997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marL="355600" indent="-355600"/>
            <a:r>
              <a:rPr lang="it-IT" sz="2400" b="1" i="1" dirty="0" smtClean="0">
                <a:solidFill>
                  <a:srgbClr val="FF0000"/>
                </a:solidFill>
              </a:rPr>
              <a:t>SM      Z-</a:t>
            </a:r>
            <a:r>
              <a:rPr lang="it-IT" sz="2400" b="1" dirty="0" smtClean="0">
                <a:solidFill>
                  <a:srgbClr val="FF0000"/>
                </a:solidFill>
              </a:rPr>
              <a:t>lineshape</a:t>
            </a:r>
            <a:r>
              <a:rPr lang="it-IT" sz="2400" b="1" i="1" dirty="0" smtClean="0">
                <a:solidFill>
                  <a:srgbClr val="FF0000"/>
                </a:solidFill>
              </a:rPr>
              <a:t>    </a:t>
            </a:r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24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24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−</a:t>
            </a:r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400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Z</a:t>
            </a:r>
            <a:r>
              <a:rPr lang="en-US" sz="2400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400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q</a:t>
            </a:r>
            <a:r>
              <a:rPr lang="it-IT" sz="2400" b="1" i="1" spc="-1000" dirty="0" smtClean="0">
                <a:solidFill>
                  <a:srgbClr val="FF0000"/>
                </a:solidFill>
                <a:cs typeface="Times New Roman" pitchFamily="18" charset="0"/>
              </a:rPr>
              <a:t>q</a:t>
            </a:r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‾</a:t>
            </a:r>
            <a:endParaRPr lang="en-US" sz="2400" b="1" i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355600" indent="-355600"/>
            <a:r>
              <a:rPr lang="it-IT" sz="2400" b="1" i="1" dirty="0" smtClean="0">
                <a:solidFill>
                  <a:srgbClr val="0000FF"/>
                </a:solidFill>
                <a:cs typeface="Times New Roman" pitchFamily="18" charset="0"/>
              </a:rPr>
              <a:t>QED    Luminosity </a:t>
            </a:r>
            <a:r>
              <a:rPr lang="en-US" altLang="zh-TW" sz="2400" b="1" i="1" dirty="0" smtClean="0">
                <a:solidFill>
                  <a:srgbClr val="0000FF"/>
                </a:solidFill>
                <a:cs typeface="Times New Roman" pitchFamily="18" charset="0"/>
              </a:rPr>
              <a:t>by </a:t>
            </a:r>
            <a:r>
              <a:rPr lang="it-IT" sz="2400" b="1" i="1" dirty="0" smtClean="0">
                <a:solidFill>
                  <a:srgbClr val="0000FF"/>
                </a:solidFill>
              </a:rPr>
              <a:t>Bhabha   e</a:t>
            </a:r>
            <a:r>
              <a:rPr lang="it-IT" sz="2400" b="1" i="1" baseline="30000" dirty="0" smtClean="0">
                <a:solidFill>
                  <a:srgbClr val="0000FF"/>
                </a:solidFill>
              </a:rPr>
              <a:t>+</a:t>
            </a:r>
            <a:r>
              <a:rPr lang="it-IT" sz="2400" b="1" i="1" dirty="0" smtClean="0">
                <a:solidFill>
                  <a:srgbClr val="0000FF"/>
                </a:solidFill>
              </a:rPr>
              <a:t>e</a:t>
            </a:r>
            <a:r>
              <a:rPr lang="it-IT" sz="2400" b="1" i="1" baseline="30000" dirty="0" smtClean="0">
                <a:solidFill>
                  <a:srgbClr val="0000FF"/>
                </a:solidFill>
              </a:rPr>
              <a:t>−</a:t>
            </a:r>
            <a:r>
              <a:rPr lang="en-US" sz="2400" b="1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it-IT" sz="2400" b="1" i="1" dirty="0" smtClean="0">
                <a:solidFill>
                  <a:srgbClr val="0000FF"/>
                </a:solidFill>
              </a:rPr>
              <a:t> e</a:t>
            </a:r>
            <a:r>
              <a:rPr lang="it-IT" sz="2400" b="1" i="1" baseline="30000" dirty="0" smtClean="0">
                <a:solidFill>
                  <a:srgbClr val="0000FF"/>
                </a:solidFill>
              </a:rPr>
              <a:t>+</a:t>
            </a:r>
            <a:r>
              <a:rPr lang="it-IT" sz="2400" b="1" i="1" dirty="0" smtClean="0">
                <a:solidFill>
                  <a:srgbClr val="0000FF"/>
                </a:solidFill>
              </a:rPr>
              <a:t>e</a:t>
            </a:r>
            <a:r>
              <a:rPr lang="it-IT" sz="2400" b="1" i="1" baseline="30000" dirty="0" smtClean="0">
                <a:solidFill>
                  <a:srgbClr val="0000FF"/>
                </a:solidFill>
              </a:rPr>
              <a:t>−</a:t>
            </a:r>
            <a:endParaRPr lang="it-IT" sz="2400" b="1" i="1" dirty="0" smtClean="0">
              <a:solidFill>
                <a:srgbClr val="0000FF"/>
              </a:solidFill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285720" y="4071942"/>
            <a:ext cx="2547932" cy="2285992"/>
            <a:chOff x="0" y="596491"/>
            <a:chExt cx="3333750" cy="3078517"/>
          </a:xfrm>
        </p:grpSpPr>
        <p:pic>
          <p:nvPicPr>
            <p:cNvPr id="17" name="Picture 2" descr="Fig. 1. Measurements of the hadron production cross-section around the Z resonance. The curves indicate the predicted cross-section for two, three and four neutrino species with Standard Model couplings and negligible mass.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96491"/>
              <a:ext cx="3333750" cy="2762251"/>
            </a:xfrm>
            <a:prstGeom prst="rect">
              <a:avLst/>
            </a:prstGeom>
            <a:noFill/>
          </p:spPr>
        </p:pic>
        <p:sp>
          <p:nvSpPr>
            <p:cNvPr id="18" name="矩形 17"/>
            <p:cNvSpPr/>
            <p:nvPr/>
          </p:nvSpPr>
          <p:spPr>
            <a:xfrm>
              <a:off x="1785918" y="3357562"/>
              <a:ext cx="14902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2 November 2005</a:t>
              </a:r>
              <a:endParaRPr lang="en-US" sz="1400" dirty="0"/>
            </a:p>
          </p:txBody>
        </p:sp>
        <p:pic>
          <p:nvPicPr>
            <p:cNvPr id="19" name="Picture 3" descr="C:\Users\suen\Pictures\圖片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429000"/>
              <a:ext cx="1857356" cy="246008"/>
            </a:xfrm>
            <a:prstGeom prst="rect">
              <a:avLst/>
            </a:prstGeom>
            <a:noFill/>
          </p:spPr>
        </p:pic>
      </p:grpSp>
      <p:sp>
        <p:nvSpPr>
          <p:cNvPr id="20" name="矩形 19"/>
          <p:cNvSpPr/>
          <p:nvPr/>
        </p:nvSpPr>
        <p:spPr>
          <a:xfrm>
            <a:off x="292083" y="2786058"/>
            <a:ext cx="278608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M</a:t>
            </a:r>
            <a:r>
              <a:rPr lang="en-US" sz="1400" baseline="-25000" dirty="0" smtClean="0"/>
              <a:t>Z</a:t>
            </a:r>
            <a:r>
              <a:rPr lang="en-US" sz="1400" dirty="0" smtClean="0"/>
              <a:t> = 91187.5 ± 2.1 MeV    2.3 × 10</a:t>
            </a:r>
            <a:r>
              <a:rPr lang="en-US" sz="1400" baseline="30000" dirty="0" smtClean="0"/>
              <a:t>−5</a:t>
            </a:r>
            <a:r>
              <a:rPr lang="en-US" sz="1400" dirty="0" smtClean="0"/>
              <a:t>  </a:t>
            </a:r>
          </a:p>
          <a:p>
            <a:r>
              <a:rPr lang="en-US" sz="1400" dirty="0" smtClean="0"/>
              <a:t>G</a:t>
            </a:r>
            <a:r>
              <a:rPr lang="en-US" sz="1400" baseline="-25000" dirty="0" smtClean="0"/>
              <a:t>Z</a:t>
            </a:r>
            <a:r>
              <a:rPr lang="en-US" sz="1400" dirty="0" smtClean="0"/>
              <a:t> = 2495.2   ± 2.3 MeV     1‰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N</a:t>
            </a:r>
            <a:r>
              <a:rPr lang="el-GR" sz="1400" b="1" baseline="-25000" dirty="0" smtClean="0">
                <a:solidFill>
                  <a:srgbClr val="FF0000"/>
                </a:solidFill>
              </a:rPr>
              <a:t>ν</a:t>
            </a:r>
            <a:r>
              <a:rPr lang="en-US" sz="1400" b="1" dirty="0" smtClean="0">
                <a:solidFill>
                  <a:srgbClr val="FF0000"/>
                </a:solidFill>
              </a:rPr>
              <a:t> = 2.9840   ± 0.0082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Precision luminosity          3‰  </a:t>
            </a:r>
          </a:p>
        </p:txBody>
      </p:sp>
      <p:sp>
        <p:nvSpPr>
          <p:cNvPr id="22" name="矩形 21"/>
          <p:cNvSpPr/>
          <p:nvPr/>
        </p:nvSpPr>
        <p:spPr>
          <a:xfrm>
            <a:off x="220645" y="2214554"/>
            <a:ext cx="2922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r>
              <a:rPr lang="el-GR" sz="2400" b="1" baseline="-25000" dirty="0" smtClean="0">
                <a:solidFill>
                  <a:srgbClr val="FF0000"/>
                </a:solidFill>
              </a:rPr>
              <a:t>ν</a:t>
            </a:r>
            <a:r>
              <a:rPr lang="en-US" sz="2400" b="1" dirty="0" smtClean="0">
                <a:solidFill>
                  <a:srgbClr val="FF0000"/>
                </a:solidFill>
              </a:rPr>
              <a:t> = 2.9840   ± 0.0082</a:t>
            </a:r>
          </a:p>
        </p:txBody>
      </p:sp>
      <p:sp>
        <p:nvSpPr>
          <p:cNvPr id="23" name="矩形 22"/>
          <p:cNvSpPr/>
          <p:nvPr/>
        </p:nvSpPr>
        <p:spPr>
          <a:xfrm>
            <a:off x="3428992" y="2285992"/>
            <a:ext cx="564360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/>
            <a:r>
              <a:rPr lang="en-US" altLang="zh-TW" sz="2800" b="1" dirty="0" smtClean="0">
                <a:sym typeface="Wingdings" pitchFamily="2" charset="2"/>
              </a:rPr>
              <a:t>Bhabha generator</a:t>
            </a:r>
          </a:p>
          <a:p>
            <a:pPr marL="360363" indent="-360363"/>
            <a:r>
              <a:rPr lang="en-US" altLang="zh-TW" sz="2000" b="1" dirty="0" smtClean="0">
                <a:sym typeface="Wingdings" pitchFamily="2" charset="2"/>
              </a:rPr>
              <a:t>was BHLUMI 4.04</a:t>
            </a:r>
            <a:r>
              <a:rPr lang="en-US" altLang="zh-TW" b="1" dirty="0" smtClean="0">
                <a:sym typeface="Wingdings" pitchFamily="2" charset="2"/>
              </a:rPr>
              <a:t>        </a:t>
            </a:r>
            <a:r>
              <a:rPr lang="en-US" altLang="zh-TW" b="1" dirty="0" smtClean="0">
                <a:solidFill>
                  <a:srgbClr val="FF0000"/>
                </a:solidFill>
                <a:sym typeface="Wingdings" pitchFamily="2" charset="2"/>
              </a:rPr>
              <a:t>     </a:t>
            </a:r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still BHLUMI ??</a:t>
            </a:r>
            <a:endParaRPr lang="en-US" altLang="zh-TW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360363" indent="-360363">
              <a:lnSpc>
                <a:spcPts val="1200"/>
              </a:lnSpc>
            </a:pPr>
            <a:r>
              <a:rPr lang="en-US" altLang="zh-TW" sz="1600" dirty="0" smtClean="0">
                <a:sym typeface="Wingdings" pitchFamily="2" charset="2"/>
              </a:rPr>
              <a:t>S. </a:t>
            </a:r>
            <a:r>
              <a:rPr lang="en-US" altLang="zh-TW" sz="1600" dirty="0" err="1" smtClean="0">
                <a:sym typeface="Wingdings" pitchFamily="2" charset="2"/>
              </a:rPr>
              <a:t>Jadach</a:t>
            </a:r>
            <a:r>
              <a:rPr lang="en-US" altLang="zh-TW" sz="1600" dirty="0" smtClean="0">
                <a:sym typeface="Wingdings" pitchFamily="2" charset="2"/>
              </a:rPr>
              <a:t>  [CPC 101 (1997) 229]</a:t>
            </a:r>
          </a:p>
          <a:p>
            <a:pPr marL="271463" indent="-271463"/>
            <a:r>
              <a:rPr lang="en-US" altLang="zh-TW" sz="2000" b="1" i="1" dirty="0" smtClean="0">
                <a:sym typeface="Wingdings" pitchFamily="2" charset="2"/>
              </a:rPr>
              <a:t>2020 systematic   </a:t>
            </a:r>
            <a:r>
              <a:rPr lang="en-US" altLang="zh-TW" sz="2400" b="1" i="1" dirty="0" smtClean="0">
                <a:solidFill>
                  <a:srgbClr val="FF0000"/>
                </a:solidFill>
                <a:sym typeface="Wingdings" pitchFamily="2" charset="2"/>
              </a:rPr>
              <a:t>0.037% </a:t>
            </a:r>
            <a:endParaRPr lang="en-US" altLang="zh-TW" sz="2000" b="1" i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271463" indent="-271463"/>
            <a:r>
              <a:rPr lang="en-US" sz="1200" dirty="0" smtClean="0"/>
              <a:t>[PLB </a:t>
            </a:r>
            <a:r>
              <a:rPr lang="fr-FR" sz="1200" dirty="0" smtClean="0"/>
              <a:t>803 (2020) 135319]</a:t>
            </a:r>
            <a:endParaRPr lang="fr-FR" sz="1200" dirty="0" smtClean="0">
              <a:solidFill>
                <a:srgbClr val="FF0000"/>
              </a:solidFill>
            </a:endParaRPr>
          </a:p>
          <a:p>
            <a:pPr marL="271463" indent="-271463"/>
            <a:r>
              <a:rPr lang="en-US" altLang="zh-TW" b="1" i="1" dirty="0" err="1" smtClean="0">
                <a:solidFill>
                  <a:srgbClr val="FF0000"/>
                </a:solidFill>
              </a:rPr>
              <a:t>Hardronic</a:t>
            </a:r>
            <a:r>
              <a:rPr lang="en-US" altLang="zh-TW" b="1" i="1" dirty="0" smtClean="0">
                <a:solidFill>
                  <a:srgbClr val="FF0000"/>
                </a:solidFill>
              </a:rPr>
              <a:t> correction to reach   </a:t>
            </a:r>
            <a:r>
              <a:rPr lang="en-US" altLang="zh-TW" sz="2400" b="1" i="1" dirty="0" smtClean="0">
                <a:solidFill>
                  <a:srgbClr val="FF0000"/>
                </a:solidFill>
              </a:rPr>
              <a:t>0.01%</a:t>
            </a:r>
            <a:endParaRPr lang="en-US" b="1" i="1" dirty="0" smtClean="0">
              <a:solidFill>
                <a:srgbClr val="FF000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14282" y="1000108"/>
            <a:ext cx="3857652" cy="1077218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0000FF"/>
                </a:solidFill>
              </a:rPr>
              <a:t>LEP:   17 Million   Z  </a:t>
            </a:r>
            <a:r>
              <a:rPr lang="en-US" altLang="zh-TW" sz="2000" dirty="0" smtClean="0">
                <a:solidFill>
                  <a:srgbClr val="0000FF"/>
                </a:solidFill>
              </a:rPr>
              <a:t>(4 IP)</a:t>
            </a:r>
            <a:endParaRPr lang="en-US" altLang="zh-TW" sz="2400" dirty="0" smtClean="0">
              <a:solidFill>
                <a:srgbClr val="0000FF"/>
              </a:solidFill>
            </a:endParaRPr>
          </a:p>
          <a:p>
            <a:r>
              <a:rPr lang="en-US" altLang="zh-TW" sz="2000" dirty="0" smtClean="0">
                <a:solidFill>
                  <a:srgbClr val="0000FF"/>
                </a:solidFill>
              </a:rPr>
              <a:t>L= 4.3 10</a:t>
            </a:r>
            <a:r>
              <a:rPr lang="en-US" altLang="zh-TW" sz="2000" baseline="30000" dirty="0" smtClean="0">
                <a:solidFill>
                  <a:srgbClr val="0000FF"/>
                </a:solidFill>
              </a:rPr>
              <a:t>31</a:t>
            </a:r>
            <a:r>
              <a:rPr lang="en-US" altLang="zh-TW" sz="2000" dirty="0" smtClean="0">
                <a:solidFill>
                  <a:srgbClr val="0000FF"/>
                </a:solidFill>
              </a:rPr>
              <a:t>/cm</a:t>
            </a:r>
            <a:r>
              <a:rPr lang="en-US" altLang="zh-TW" sz="2000" baseline="30000" dirty="0" smtClean="0">
                <a:solidFill>
                  <a:srgbClr val="0000FF"/>
                </a:solidFill>
              </a:rPr>
              <a:t>2</a:t>
            </a:r>
            <a:r>
              <a:rPr lang="en-US" altLang="zh-TW" sz="2000" dirty="0" smtClean="0">
                <a:solidFill>
                  <a:srgbClr val="0000FF"/>
                </a:solidFill>
              </a:rPr>
              <a:t>s (E=46GeV)</a:t>
            </a:r>
          </a:p>
          <a:p>
            <a:r>
              <a:rPr lang="en-US" altLang="zh-TW" sz="2000" dirty="0" smtClean="0">
                <a:solidFill>
                  <a:srgbClr val="0000FF"/>
                </a:solidFill>
              </a:rPr>
              <a:t>  = 1x10</a:t>
            </a:r>
            <a:r>
              <a:rPr lang="en-US" altLang="zh-TW" sz="2000" baseline="30000" dirty="0" smtClean="0">
                <a:solidFill>
                  <a:srgbClr val="0000FF"/>
                </a:solidFill>
              </a:rPr>
              <a:t>32</a:t>
            </a:r>
            <a:r>
              <a:rPr lang="en-US" altLang="zh-TW" sz="2000" dirty="0" smtClean="0">
                <a:solidFill>
                  <a:srgbClr val="0000FF"/>
                </a:solidFill>
              </a:rPr>
              <a:t>/cm</a:t>
            </a:r>
            <a:r>
              <a:rPr lang="en-US" altLang="zh-TW" sz="2000" baseline="30000" dirty="0" smtClean="0">
                <a:solidFill>
                  <a:srgbClr val="0000FF"/>
                </a:solidFill>
              </a:rPr>
              <a:t>2</a:t>
            </a:r>
            <a:r>
              <a:rPr lang="en-US" altLang="zh-TW" sz="2000" dirty="0" smtClean="0">
                <a:solidFill>
                  <a:srgbClr val="0000FF"/>
                </a:solidFill>
              </a:rPr>
              <a:t>s (E=100 GeV)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4786314" y="1000108"/>
            <a:ext cx="3857652" cy="1138773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0000FF"/>
                </a:solidFill>
              </a:rPr>
              <a:t>CEPC   Z-pole : 2x10</a:t>
            </a:r>
            <a:r>
              <a:rPr lang="en-US" altLang="zh-TW" sz="2400" b="1" baseline="30000" dirty="0" smtClean="0">
                <a:solidFill>
                  <a:srgbClr val="0000FF"/>
                </a:solidFill>
              </a:rPr>
              <a:t>12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 events</a:t>
            </a:r>
          </a:p>
          <a:p>
            <a:r>
              <a:rPr lang="en-US" altLang="zh-TW" sz="2000" dirty="0" smtClean="0">
                <a:solidFill>
                  <a:srgbClr val="0000FF"/>
                </a:solidFill>
              </a:rPr>
              <a:t>L~ 10</a:t>
            </a:r>
            <a:r>
              <a:rPr lang="en-US" altLang="zh-TW" sz="2000" baseline="30000" dirty="0" smtClean="0">
                <a:solidFill>
                  <a:srgbClr val="0000FF"/>
                </a:solidFill>
              </a:rPr>
              <a:t>36</a:t>
            </a:r>
            <a:r>
              <a:rPr lang="en-US" altLang="zh-TW" sz="2000" dirty="0" smtClean="0">
                <a:solidFill>
                  <a:srgbClr val="0000FF"/>
                </a:solidFill>
              </a:rPr>
              <a:t>/cm</a:t>
            </a:r>
            <a:r>
              <a:rPr lang="en-US" altLang="zh-TW" sz="2000" baseline="30000" dirty="0" smtClean="0">
                <a:solidFill>
                  <a:srgbClr val="0000FF"/>
                </a:solidFill>
              </a:rPr>
              <a:t>2</a:t>
            </a:r>
            <a:r>
              <a:rPr lang="en-US" altLang="zh-TW" sz="2000" dirty="0" smtClean="0">
                <a:solidFill>
                  <a:srgbClr val="0000FF"/>
                </a:solidFill>
              </a:rPr>
              <a:t>s (Z-pole)</a:t>
            </a:r>
          </a:p>
          <a:p>
            <a:r>
              <a:rPr lang="en-US" altLang="zh-TW" sz="2400" b="1" dirty="0" err="1" smtClean="0">
                <a:solidFill>
                  <a:srgbClr val="0000FF"/>
                </a:solidFill>
              </a:rPr>
              <a:t>dL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/L &lt;  10</a:t>
            </a:r>
            <a:r>
              <a:rPr lang="en-US" altLang="zh-TW" sz="2400" b="1" baseline="30000" dirty="0" smtClean="0">
                <a:solidFill>
                  <a:srgbClr val="0000FF"/>
                </a:solidFill>
              </a:rPr>
              <a:t>-4  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 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2630" y="2428868"/>
            <a:ext cx="85137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矩形 28"/>
          <p:cNvSpPr/>
          <p:nvPr/>
        </p:nvSpPr>
        <p:spPr>
          <a:xfrm>
            <a:off x="3428992" y="4179522"/>
            <a:ext cx="564360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/>
              <a:t>Framework of  </a:t>
            </a:r>
            <a:r>
              <a:rPr lang="en-US" sz="2000" b="1" dirty="0" smtClean="0"/>
              <a:t>YFS </a:t>
            </a:r>
            <a:r>
              <a:rPr lang="en-US" altLang="zh-TW" sz="2000" b="1" dirty="0" smtClean="0"/>
              <a:t>e</a:t>
            </a:r>
            <a:r>
              <a:rPr lang="en-US" sz="2000" b="1" dirty="0" smtClean="0"/>
              <a:t>xponentiation </a:t>
            </a:r>
            <a:endParaRPr lang="zh-TW" altLang="en-US" sz="2000" b="1" dirty="0" smtClean="0"/>
          </a:p>
          <a:p>
            <a:r>
              <a:rPr lang="it-IT" sz="3200" b="1" i="1" dirty="0" smtClean="0">
                <a:solidFill>
                  <a:srgbClr val="FF0000"/>
                </a:solidFill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+</a:t>
            </a:r>
            <a:r>
              <a:rPr lang="it-IT" sz="3200" b="1" i="1" dirty="0" smtClean="0">
                <a:solidFill>
                  <a:srgbClr val="FF0000"/>
                </a:solidFill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−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it-IT" sz="3200" b="1" i="1" dirty="0" smtClean="0">
                <a:solidFill>
                  <a:srgbClr val="FF0000"/>
                </a:solidFill>
              </a:rPr>
              <a:t> 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+</a:t>
            </a:r>
            <a:r>
              <a:rPr lang="it-IT" sz="3200" b="1" i="1" dirty="0" smtClean="0">
                <a:solidFill>
                  <a:srgbClr val="FF0000"/>
                </a:solidFill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− </a:t>
            </a:r>
            <a:r>
              <a:rPr lang="it-IT" sz="3200" b="1" i="1" dirty="0" smtClean="0">
                <a:solidFill>
                  <a:srgbClr val="FF0000"/>
                </a:solidFill>
              </a:rPr>
              <a:t>n</a:t>
            </a:r>
            <a:r>
              <a:rPr lang="el-GR" sz="3200" b="1" dirty="0" smtClean="0">
                <a:solidFill>
                  <a:srgbClr val="FF0000"/>
                </a:solidFill>
              </a:rPr>
              <a:t>γ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altLang="zh-TW" sz="2400" dirty="0" smtClean="0">
                <a:solidFill>
                  <a:srgbClr val="FF0000"/>
                </a:solidFill>
              </a:rPr>
              <a:t>predict  </a:t>
            </a:r>
            <a:r>
              <a:rPr lang="it-IT" sz="2400" b="1" i="1" dirty="0" smtClean="0">
                <a:solidFill>
                  <a:srgbClr val="FF0000"/>
                </a:solidFill>
              </a:rPr>
              <a:t>n</a:t>
            </a:r>
            <a:r>
              <a:rPr lang="el-GR" sz="2400" b="1" dirty="0" smtClean="0">
                <a:solidFill>
                  <a:srgbClr val="FF0000"/>
                </a:solidFill>
              </a:rPr>
              <a:t>γ</a:t>
            </a:r>
            <a:r>
              <a:rPr lang="en-US" altLang="zh-TW" sz="2400" dirty="0" smtClean="0">
                <a:solidFill>
                  <a:srgbClr val="FF0000"/>
                </a:solidFill>
              </a:rPr>
              <a:t> Poisson photons  (not confirmed)</a:t>
            </a:r>
            <a:endParaRPr lang="zh-TW" altLang="en-US" sz="2400" dirty="0"/>
          </a:p>
        </p:txBody>
      </p:sp>
      <p:grpSp>
        <p:nvGrpSpPr>
          <p:cNvPr id="30" name="群組 29"/>
          <p:cNvGrpSpPr>
            <a:grpSpLocks noChangeAspect="1"/>
          </p:cNvGrpSpPr>
          <p:nvPr/>
        </p:nvGrpSpPr>
        <p:grpSpPr>
          <a:xfrm>
            <a:off x="3571868" y="5643578"/>
            <a:ext cx="5245531" cy="957928"/>
            <a:chOff x="252394" y="1523317"/>
            <a:chExt cx="4061962" cy="743614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81154" y="1591660"/>
              <a:ext cx="2500330" cy="675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2394" y="1581771"/>
              <a:ext cx="1350543" cy="634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矩形 32"/>
            <p:cNvSpPr/>
            <p:nvPr/>
          </p:nvSpPr>
          <p:spPr>
            <a:xfrm>
              <a:off x="285720" y="1523317"/>
              <a:ext cx="4028636" cy="691238"/>
            </a:xfrm>
            <a:prstGeom prst="rect">
              <a:avLst/>
            </a:pr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5" name="矩形 34"/>
          <p:cNvSpPr/>
          <p:nvPr/>
        </p:nvSpPr>
        <p:spPr>
          <a:xfrm>
            <a:off x="4143372" y="1285860"/>
            <a:ext cx="567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ym typeface="Wingdings" pitchFamily="2" charset="2"/>
              </a:rPr>
              <a:t>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57158" y="44624"/>
            <a:ext cx="8643998" cy="6224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Bhabha event pile-up rate @Z-pole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grpSp>
        <p:nvGrpSpPr>
          <p:cNvPr id="5" name="群組 11"/>
          <p:cNvGrpSpPr>
            <a:grpSpLocks noChangeAspect="1"/>
          </p:cNvGrpSpPr>
          <p:nvPr/>
        </p:nvGrpSpPr>
        <p:grpSpPr>
          <a:xfrm>
            <a:off x="357158" y="4071942"/>
            <a:ext cx="2799565" cy="2714620"/>
            <a:chOff x="5000628" y="2571744"/>
            <a:chExt cx="3752850" cy="37147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628" y="2571744"/>
              <a:ext cx="3752850" cy="3714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" name="直線接點 6"/>
            <p:cNvCxnSpPr/>
            <p:nvPr/>
          </p:nvCxnSpPr>
          <p:spPr>
            <a:xfrm>
              <a:off x="5715008" y="4070354"/>
              <a:ext cx="2928958" cy="1588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5715008" y="4536000"/>
              <a:ext cx="2928958" cy="1588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214818"/>
            <a:ext cx="2998686" cy="129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433344" y="3016332"/>
            <a:ext cx="5963554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181824" y="1000108"/>
            <a:ext cx="86764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+mj-lt"/>
              <a:buAutoNum type="arabicPeriod"/>
            </a:pPr>
            <a:r>
              <a:rPr lang="en-US" altLang="zh-TW" sz="2000" dirty="0" smtClean="0">
                <a:sym typeface="Wingdings" pitchFamily="2" charset="2"/>
              </a:rPr>
              <a:t>Z-pole  </a:t>
            </a:r>
            <a:r>
              <a:rPr lang="en-US" altLang="zh-TW" sz="1400" dirty="0" smtClean="0">
                <a:sym typeface="Wingdings" pitchFamily="2" charset="2"/>
              </a:rPr>
              <a:t>(2021 design)  </a:t>
            </a:r>
            <a:r>
              <a:rPr lang="en-US" altLang="zh-TW" sz="2000" dirty="0" err="1" smtClean="0">
                <a:sym typeface="Wingdings" pitchFamily="2" charset="2"/>
              </a:rPr>
              <a:t>L</a:t>
            </a:r>
            <a:r>
              <a:rPr lang="en-US" altLang="zh-TW" sz="2000" baseline="-25000" dirty="0" err="1" smtClean="0">
                <a:sym typeface="Wingdings" pitchFamily="2" charset="2"/>
              </a:rPr>
              <a:t>max</a:t>
            </a:r>
            <a:r>
              <a:rPr lang="en-US" altLang="zh-TW" sz="2000" dirty="0" smtClean="0">
                <a:sym typeface="Wingdings" pitchFamily="2" charset="2"/>
              </a:rPr>
              <a:t>/IP = </a:t>
            </a:r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115 x 10</a:t>
            </a:r>
            <a:r>
              <a:rPr lang="en-US" altLang="zh-TW" sz="2000" b="1" baseline="30000" dirty="0" smtClean="0">
                <a:solidFill>
                  <a:srgbClr val="FF0000"/>
                </a:solidFill>
                <a:sym typeface="Wingdings" pitchFamily="2" charset="2"/>
              </a:rPr>
              <a:t>34</a:t>
            </a:r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/cm</a:t>
            </a:r>
            <a:r>
              <a:rPr lang="en-US" altLang="zh-TW" sz="2000" b="1" baseline="30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s</a:t>
            </a:r>
            <a:endParaRPr lang="en-US" altLang="zh-TW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266700" indent="-266700">
              <a:buFont typeface="+mj-lt"/>
              <a:buAutoNum type="arabicPeriod"/>
            </a:pPr>
            <a:r>
              <a:rPr lang="en-US" altLang="zh-TW" sz="2000" dirty="0" smtClean="0">
                <a:sym typeface="Wingdings" pitchFamily="2" charset="2"/>
              </a:rPr>
              <a:t>Bhabha both </a:t>
            </a:r>
            <a:r>
              <a:rPr lang="it-IT" sz="2000" b="1" i="1" dirty="0" smtClean="0">
                <a:cs typeface="Times New Roman" pitchFamily="18" charset="0"/>
              </a:rPr>
              <a:t>e</a:t>
            </a:r>
            <a:r>
              <a:rPr lang="it-IT" sz="2000" b="1" i="1" baseline="30000" dirty="0" smtClean="0">
                <a:cs typeface="Times New Roman" pitchFamily="18" charset="0"/>
              </a:rPr>
              <a:t>+</a:t>
            </a:r>
            <a:r>
              <a:rPr lang="it-IT" sz="2000" b="1" i="1" dirty="0" smtClean="0">
                <a:cs typeface="Times New Roman" pitchFamily="18" charset="0"/>
              </a:rPr>
              <a:t>, e</a:t>
            </a:r>
            <a:r>
              <a:rPr lang="it-IT" sz="2000" b="1" i="1" baseline="30000" dirty="0" smtClean="0">
                <a:cs typeface="Times New Roman" pitchFamily="18" charset="0"/>
              </a:rPr>
              <a:t>−</a:t>
            </a:r>
            <a:r>
              <a:rPr lang="en-US" sz="2000" kern="100" dirty="0" smtClean="0">
                <a:ea typeface="新細明體"/>
                <a:cs typeface="Times New Roman"/>
              </a:rPr>
              <a:t> </a:t>
            </a:r>
            <a:r>
              <a:rPr lang="en-US" altLang="zh-TW" sz="2000" dirty="0" smtClean="0">
                <a:sym typeface="Wingdings" pitchFamily="2" charset="2"/>
              </a:rPr>
              <a:t>detected,  X-sec =</a:t>
            </a:r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 100 </a:t>
            </a:r>
            <a:r>
              <a:rPr lang="en-US" altLang="zh-TW" sz="2000" b="1" dirty="0" err="1" smtClean="0">
                <a:solidFill>
                  <a:srgbClr val="FF0000"/>
                </a:solidFill>
                <a:sym typeface="Wingdings" pitchFamily="2" charset="2"/>
              </a:rPr>
              <a:t>nb</a:t>
            </a:r>
            <a:endParaRPr lang="en-US" altLang="zh-TW" sz="20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266700" indent="-266700"/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	</a:t>
            </a:r>
            <a:r>
              <a:rPr lang="en-US" altLang="zh-TW" sz="2000" b="1" dirty="0" smtClean="0">
                <a:sym typeface="Wingdings" pitchFamily="2" charset="2"/>
              </a:rPr>
              <a:t>Event rate </a:t>
            </a:r>
            <a:r>
              <a:rPr lang="en-US" altLang="zh-TW" sz="2000" dirty="0" smtClean="0">
                <a:sym typeface="Wingdings" pitchFamily="2" charset="2"/>
              </a:rPr>
              <a:t>= (246x10</a:t>
            </a:r>
            <a:r>
              <a:rPr lang="en-US" altLang="zh-TW" sz="2000" baseline="30000" dirty="0" smtClean="0">
                <a:sym typeface="Wingdings" pitchFamily="2" charset="2"/>
              </a:rPr>
              <a:t>-33</a:t>
            </a:r>
            <a:r>
              <a:rPr lang="en-US" altLang="zh-TW" sz="2000" dirty="0" smtClean="0">
                <a:sym typeface="Wingdings" pitchFamily="2" charset="2"/>
              </a:rPr>
              <a:t>) x (115 x 10</a:t>
            </a:r>
            <a:r>
              <a:rPr lang="en-US" altLang="zh-TW" sz="2000" baseline="30000" dirty="0" smtClean="0">
                <a:sym typeface="Wingdings" pitchFamily="2" charset="2"/>
              </a:rPr>
              <a:t>34</a:t>
            </a:r>
            <a:r>
              <a:rPr lang="en-US" altLang="zh-TW" sz="2000" dirty="0" smtClean="0">
                <a:sym typeface="Wingdings" pitchFamily="2" charset="2"/>
              </a:rPr>
              <a:t>) /sec  </a:t>
            </a:r>
            <a:r>
              <a:rPr lang="en-US" altLang="zh-TW" sz="2000" b="1" dirty="0" smtClean="0">
                <a:sym typeface="Wingdings" pitchFamily="2" charset="2"/>
              </a:rPr>
              <a:t>=</a:t>
            </a:r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zh-TW" sz="2000" b="1" i="1" dirty="0" smtClean="0">
                <a:solidFill>
                  <a:srgbClr val="0000FF"/>
                </a:solidFill>
                <a:sym typeface="Wingdings" pitchFamily="2" charset="2"/>
              </a:rPr>
              <a:t>115 kHz</a:t>
            </a:r>
          </a:p>
          <a:p>
            <a:pPr marL="266700" indent="-266700">
              <a:buFont typeface="+mj-lt"/>
              <a:buAutoNum type="arabicPeriod" startAt="3"/>
            </a:pPr>
            <a:r>
              <a:rPr lang="en-US" altLang="zh-TW" sz="2000" dirty="0" smtClean="0">
                <a:sym typeface="Wingdings" pitchFamily="2" charset="2"/>
              </a:rPr>
              <a:t>Event rate / 25 ns bunch crossing =  </a:t>
            </a:r>
            <a:r>
              <a:rPr lang="en-US" altLang="zh-TW" sz="2400" b="1" dirty="0" smtClean="0">
                <a:solidFill>
                  <a:srgbClr val="0000FF"/>
                </a:solidFill>
                <a:sym typeface="Wingdings" pitchFamily="2" charset="2"/>
              </a:rPr>
              <a:t>0.003</a:t>
            </a:r>
            <a:r>
              <a:rPr lang="en-US" altLang="zh-TW" sz="2400" b="1" dirty="0" smtClean="0">
                <a:solidFill>
                  <a:srgbClr val="FF0000"/>
                </a:solidFill>
                <a:sym typeface="Wingdings" pitchFamily="2" charset="2"/>
              </a:rPr>
              <a:t> events /</a:t>
            </a:r>
            <a:r>
              <a:rPr lang="en-US" altLang="zh-TW" sz="2400" b="1" dirty="0" err="1" smtClean="0">
                <a:solidFill>
                  <a:srgbClr val="FF0000"/>
                </a:solidFill>
                <a:sym typeface="Wingdings" pitchFamily="2" charset="2"/>
              </a:rPr>
              <a:t>b.c</a:t>
            </a:r>
            <a:r>
              <a:rPr lang="en-US" altLang="zh-TW" sz="2400" b="1" dirty="0" smtClean="0">
                <a:solidFill>
                  <a:srgbClr val="FF0000"/>
                </a:solidFill>
                <a:sym typeface="Wingdings" pitchFamily="2" charset="2"/>
              </a:rPr>
              <a:t>.</a:t>
            </a:r>
          </a:p>
          <a:p>
            <a:pPr marL="266700" indent="-266700">
              <a:buFont typeface="+mj-lt"/>
              <a:buAutoNum type="arabicPeriod" startAt="3"/>
            </a:pPr>
            <a:r>
              <a:rPr lang="en-US" altLang="zh-TW" sz="2400" b="1" dirty="0" smtClean="0">
                <a:solidFill>
                  <a:srgbClr val="FF0000"/>
                </a:solidFill>
                <a:sym typeface="Wingdings" pitchFamily="2" charset="2"/>
              </a:rPr>
              <a:t>Pile-up:   per </a:t>
            </a:r>
            <a:r>
              <a:rPr lang="en-US" altLang="zh-TW" sz="2400" b="1" dirty="0" err="1" smtClean="0">
                <a:solidFill>
                  <a:srgbClr val="FF0000"/>
                </a:solidFill>
                <a:sym typeface="Wingdings" pitchFamily="2" charset="2"/>
              </a:rPr>
              <a:t>b.c</a:t>
            </a:r>
            <a:r>
              <a:rPr lang="en-US" altLang="zh-TW" sz="2400" b="1" dirty="0" smtClean="0">
                <a:solidFill>
                  <a:srgbClr val="FF0000"/>
                </a:solidFill>
                <a:sym typeface="Wingdings" pitchFamily="2" charset="2"/>
              </a:rPr>
              <a:t>., @adjacent cell in peak region</a:t>
            </a:r>
          </a:p>
          <a:p>
            <a:pPr marL="266700" indent="-266700"/>
            <a:r>
              <a:rPr lang="en-US" altLang="zh-TW" sz="2400" b="1" dirty="0" smtClean="0">
                <a:solidFill>
                  <a:srgbClr val="FF0000"/>
                </a:solidFill>
                <a:sym typeface="Wingdings" pitchFamily="2" charset="2"/>
              </a:rPr>
              <a:t>	</a:t>
            </a:r>
            <a:r>
              <a:rPr lang="en-US" altLang="zh-TW" sz="2000" dirty="0" smtClean="0">
                <a:sym typeface="Wingdings" pitchFamily="2" charset="2"/>
              </a:rPr>
              <a:t>Pile-up Fraction = 0.018*6cells/2sides = </a:t>
            </a:r>
            <a:r>
              <a:rPr lang="en-US" altLang="zh-TW" sz="2000" b="1" dirty="0" smtClean="0">
                <a:solidFill>
                  <a:srgbClr val="0000FF"/>
                </a:solidFill>
                <a:sym typeface="Wingdings" pitchFamily="2" charset="2"/>
              </a:rPr>
              <a:t>0.054</a:t>
            </a:r>
            <a:r>
              <a:rPr lang="en-US" altLang="zh-TW" sz="2000" dirty="0" smtClean="0">
                <a:solidFill>
                  <a:srgbClr val="0000FF"/>
                </a:solidFill>
                <a:sym typeface="Wingdings" pitchFamily="2" charset="2"/>
              </a:rPr>
              <a:t>  </a:t>
            </a:r>
            <a:endParaRPr lang="en-US" altLang="zh-TW" sz="2400" dirty="0" smtClean="0">
              <a:solidFill>
                <a:srgbClr val="0000FF"/>
              </a:solidFill>
              <a:sym typeface="Wingdings" pitchFamily="2" charset="2"/>
            </a:endParaRPr>
          </a:p>
          <a:p>
            <a:pPr marL="266700" indent="-266700"/>
            <a:r>
              <a:rPr lang="en-US" altLang="zh-TW" sz="2400" b="1" dirty="0" smtClean="0">
                <a:solidFill>
                  <a:srgbClr val="FF0000"/>
                </a:solidFill>
                <a:sym typeface="Wingdings" pitchFamily="2" charset="2"/>
              </a:rPr>
              <a:t>	Pile-up event rate </a:t>
            </a:r>
            <a:r>
              <a:rPr lang="en-US" altLang="zh-TW" sz="2400" dirty="0" smtClean="0">
                <a:sym typeface="Wingdings" pitchFamily="2" charset="2"/>
              </a:rPr>
              <a:t>= 0.003*0.054 =  </a:t>
            </a:r>
            <a:r>
              <a:rPr lang="en-US" altLang="zh-TW" sz="2800" b="1" dirty="0" smtClean="0">
                <a:solidFill>
                  <a:srgbClr val="0000FF"/>
                </a:solidFill>
                <a:sym typeface="Wingdings" pitchFamily="2" charset="2"/>
              </a:rPr>
              <a:t>1.6 x 10</a:t>
            </a:r>
            <a:r>
              <a:rPr lang="en-US" altLang="zh-TW" sz="2800" b="1" baseline="30000" dirty="0" smtClean="0">
                <a:solidFill>
                  <a:srgbClr val="0000FF"/>
                </a:solidFill>
                <a:sym typeface="Wingdings" pitchFamily="2" charset="2"/>
              </a:rPr>
              <a:t>-4</a:t>
            </a:r>
            <a:endParaRPr lang="en-US" altLang="zh-TW" sz="2400" b="1" baseline="30000" dirty="0" smtClean="0">
              <a:solidFill>
                <a:srgbClr val="0000FF"/>
              </a:solidFill>
              <a:sym typeface="Wingdings" pitchFamily="2" charset="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5720" y="3714752"/>
            <a:ext cx="4248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50 GeV e-  </a:t>
            </a:r>
            <a:r>
              <a:rPr lang="en-US" altLang="zh-TW" b="1" dirty="0" smtClean="0">
                <a:solidFill>
                  <a:srgbClr val="FF0000"/>
                </a:solidFill>
                <a:sym typeface="Wingdings" pitchFamily="2" charset="2"/>
              </a:rPr>
              <a:t>shower on 3x3 mm</a:t>
            </a:r>
            <a:r>
              <a:rPr lang="en-US" altLang="zh-TW" b="1" baseline="30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zh-TW" b="1" dirty="0" smtClean="0">
                <a:solidFill>
                  <a:srgbClr val="FF0000"/>
                </a:solidFill>
                <a:sym typeface="Wingdings" pitchFamily="2" charset="2"/>
              </a:rPr>
              <a:t> cells</a:t>
            </a:r>
            <a:endParaRPr lang="en-US" altLang="zh-TW" sz="20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>
              <a:lnSpc>
                <a:spcPts val="2400"/>
              </a:lnSpc>
            </a:pPr>
            <a:endParaRPr lang="zh-TW" altLang="en-US" sz="2400" dirty="0" smtClean="0"/>
          </a:p>
          <a:p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254154" y="1093776"/>
            <a:ext cx="1500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i="1" dirty="0" smtClean="0">
                <a:solidFill>
                  <a:srgbClr val="0000FF"/>
                </a:solidFill>
              </a:rPr>
              <a:t>c.f. LEP</a:t>
            </a:r>
          </a:p>
          <a:p>
            <a:r>
              <a:rPr lang="en-US" altLang="zh-TW" i="1" dirty="0" smtClean="0">
                <a:solidFill>
                  <a:srgbClr val="0000FF"/>
                </a:solidFill>
              </a:rPr>
              <a:t>L= 1x10</a:t>
            </a:r>
            <a:r>
              <a:rPr lang="en-US" altLang="zh-TW" i="1" baseline="30000" dirty="0" smtClean="0">
                <a:solidFill>
                  <a:srgbClr val="0000FF"/>
                </a:solidFill>
              </a:rPr>
              <a:t>32</a:t>
            </a:r>
          </a:p>
          <a:p>
            <a:r>
              <a:rPr lang="en-US" altLang="zh-TW" i="1" dirty="0" smtClean="0">
                <a:solidFill>
                  <a:srgbClr val="0000FF"/>
                </a:solidFill>
              </a:rPr>
              <a:t>X-sec= 100nb</a:t>
            </a:r>
          </a:p>
          <a:p>
            <a:r>
              <a:rPr lang="en-US" altLang="zh-TW" i="1" dirty="0" smtClean="0">
                <a:solidFill>
                  <a:srgbClr val="0000FF"/>
                </a:solidFill>
              </a:rPr>
              <a:t>Rate= </a:t>
            </a:r>
            <a:r>
              <a:rPr lang="en-US" altLang="zh-TW" b="1" i="1" dirty="0" smtClean="0">
                <a:solidFill>
                  <a:srgbClr val="0000FF"/>
                </a:solidFill>
              </a:rPr>
              <a:t>10 Hz</a:t>
            </a:r>
          </a:p>
          <a:p>
            <a:endParaRPr lang="zh-TW" altLang="en-US" baseline="30000" dirty="0"/>
          </a:p>
        </p:txBody>
      </p:sp>
      <p:grpSp>
        <p:nvGrpSpPr>
          <p:cNvPr id="14" name="群組 18"/>
          <p:cNvGrpSpPr/>
          <p:nvPr/>
        </p:nvGrpSpPr>
        <p:grpSpPr>
          <a:xfrm>
            <a:off x="3643305" y="5481839"/>
            <a:ext cx="3641628" cy="1242249"/>
            <a:chOff x="714348" y="5012778"/>
            <a:chExt cx="4071966" cy="1526850"/>
          </a:xfrm>
        </p:grpSpPr>
        <p:grpSp>
          <p:nvGrpSpPr>
            <p:cNvPr id="15" name="群組 37"/>
            <p:cNvGrpSpPr/>
            <p:nvPr/>
          </p:nvGrpSpPr>
          <p:grpSpPr>
            <a:xfrm>
              <a:off x="714348" y="5012778"/>
              <a:ext cx="4071966" cy="1273184"/>
              <a:chOff x="500034" y="4156080"/>
              <a:chExt cx="4071966" cy="1273184"/>
            </a:xfrm>
          </p:grpSpPr>
          <p:grpSp>
            <p:nvGrpSpPr>
              <p:cNvPr id="19" name="群組 36"/>
              <p:cNvGrpSpPr/>
              <p:nvPr/>
            </p:nvGrpSpPr>
            <p:grpSpPr>
              <a:xfrm>
                <a:off x="500034" y="4156080"/>
                <a:ext cx="4071966" cy="1273184"/>
                <a:chOff x="500034" y="4156080"/>
                <a:chExt cx="4071966" cy="1273184"/>
              </a:xfrm>
            </p:grpSpPr>
            <p:cxnSp>
              <p:nvCxnSpPr>
                <p:cNvPr id="21" name="直線接點 20"/>
                <p:cNvCxnSpPr/>
                <p:nvPr/>
              </p:nvCxnSpPr>
              <p:spPr>
                <a:xfrm>
                  <a:off x="500034" y="5356238"/>
                  <a:ext cx="4071966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手繪多邊形 21"/>
                <p:cNvSpPr/>
                <p:nvPr/>
              </p:nvSpPr>
              <p:spPr>
                <a:xfrm>
                  <a:off x="771524" y="4156080"/>
                  <a:ext cx="1854200" cy="1187450"/>
                </a:xfrm>
                <a:custGeom>
                  <a:avLst/>
                  <a:gdLst>
                    <a:gd name="connsiteX0" fmla="*/ 0 w 1854200"/>
                    <a:gd name="connsiteY0" fmla="*/ 1187450 h 1187450"/>
                    <a:gd name="connsiteX1" fmla="*/ 88900 w 1854200"/>
                    <a:gd name="connsiteY1" fmla="*/ 590550 h 1187450"/>
                    <a:gd name="connsiteX2" fmla="*/ 152400 w 1854200"/>
                    <a:gd name="connsiteY2" fmla="*/ 190500 h 1187450"/>
                    <a:gd name="connsiteX3" fmla="*/ 203200 w 1854200"/>
                    <a:gd name="connsiteY3" fmla="*/ 57150 h 1187450"/>
                    <a:gd name="connsiteX4" fmla="*/ 247650 w 1854200"/>
                    <a:gd name="connsiteY4" fmla="*/ 0 h 1187450"/>
                    <a:gd name="connsiteX5" fmla="*/ 298450 w 1854200"/>
                    <a:gd name="connsiteY5" fmla="*/ 57150 h 1187450"/>
                    <a:gd name="connsiteX6" fmla="*/ 355600 w 1854200"/>
                    <a:gd name="connsiteY6" fmla="*/ 266700 h 1187450"/>
                    <a:gd name="connsiteX7" fmla="*/ 419100 w 1854200"/>
                    <a:gd name="connsiteY7" fmla="*/ 444500 h 1187450"/>
                    <a:gd name="connsiteX8" fmla="*/ 527050 w 1854200"/>
                    <a:gd name="connsiteY8" fmla="*/ 635000 h 1187450"/>
                    <a:gd name="connsiteX9" fmla="*/ 698500 w 1854200"/>
                    <a:gd name="connsiteY9" fmla="*/ 838200 h 1187450"/>
                    <a:gd name="connsiteX10" fmla="*/ 908050 w 1854200"/>
                    <a:gd name="connsiteY10" fmla="*/ 958850 h 1187450"/>
                    <a:gd name="connsiteX11" fmla="*/ 1104900 w 1854200"/>
                    <a:gd name="connsiteY11" fmla="*/ 1022350 h 1187450"/>
                    <a:gd name="connsiteX12" fmla="*/ 1384300 w 1854200"/>
                    <a:gd name="connsiteY12" fmla="*/ 1079500 h 1187450"/>
                    <a:gd name="connsiteX13" fmla="*/ 1714500 w 1854200"/>
                    <a:gd name="connsiteY13" fmla="*/ 1111250 h 1187450"/>
                    <a:gd name="connsiteX14" fmla="*/ 1854200 w 1854200"/>
                    <a:gd name="connsiteY14" fmla="*/ 1092200 h 1187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54200" h="1187450">
                      <a:moveTo>
                        <a:pt x="0" y="1187450"/>
                      </a:moveTo>
                      <a:cubicBezTo>
                        <a:pt x="31750" y="972079"/>
                        <a:pt x="63500" y="756708"/>
                        <a:pt x="88900" y="590550"/>
                      </a:cubicBezTo>
                      <a:cubicBezTo>
                        <a:pt x="114300" y="424392"/>
                        <a:pt x="133350" y="279400"/>
                        <a:pt x="152400" y="190500"/>
                      </a:cubicBezTo>
                      <a:cubicBezTo>
                        <a:pt x="171450" y="101600"/>
                        <a:pt x="187325" y="88900"/>
                        <a:pt x="203200" y="57150"/>
                      </a:cubicBezTo>
                      <a:cubicBezTo>
                        <a:pt x="219075" y="25400"/>
                        <a:pt x="231775" y="0"/>
                        <a:pt x="247650" y="0"/>
                      </a:cubicBezTo>
                      <a:cubicBezTo>
                        <a:pt x="263525" y="0"/>
                        <a:pt x="280458" y="12700"/>
                        <a:pt x="298450" y="57150"/>
                      </a:cubicBezTo>
                      <a:cubicBezTo>
                        <a:pt x="316442" y="101600"/>
                        <a:pt x="335492" y="202142"/>
                        <a:pt x="355600" y="266700"/>
                      </a:cubicBezTo>
                      <a:cubicBezTo>
                        <a:pt x="375708" y="331258"/>
                        <a:pt x="390525" y="383117"/>
                        <a:pt x="419100" y="444500"/>
                      </a:cubicBezTo>
                      <a:cubicBezTo>
                        <a:pt x="447675" y="505883"/>
                        <a:pt x="480483" y="569383"/>
                        <a:pt x="527050" y="635000"/>
                      </a:cubicBezTo>
                      <a:cubicBezTo>
                        <a:pt x="573617" y="700617"/>
                        <a:pt x="635000" y="784225"/>
                        <a:pt x="698500" y="838200"/>
                      </a:cubicBezTo>
                      <a:cubicBezTo>
                        <a:pt x="762000" y="892175"/>
                        <a:pt x="840317" y="928158"/>
                        <a:pt x="908050" y="958850"/>
                      </a:cubicBezTo>
                      <a:cubicBezTo>
                        <a:pt x="975783" y="989542"/>
                        <a:pt x="1025525" y="1002242"/>
                        <a:pt x="1104900" y="1022350"/>
                      </a:cubicBezTo>
                      <a:cubicBezTo>
                        <a:pt x="1184275" y="1042458"/>
                        <a:pt x="1282700" y="1064683"/>
                        <a:pt x="1384300" y="1079500"/>
                      </a:cubicBezTo>
                      <a:cubicBezTo>
                        <a:pt x="1485900" y="1094317"/>
                        <a:pt x="1636183" y="1109133"/>
                        <a:pt x="1714500" y="1111250"/>
                      </a:cubicBezTo>
                      <a:cubicBezTo>
                        <a:pt x="1792817" y="1113367"/>
                        <a:pt x="1823508" y="1102783"/>
                        <a:pt x="1854200" y="1092200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23" name="直線接點 22"/>
                <p:cNvCxnSpPr/>
                <p:nvPr/>
              </p:nvCxnSpPr>
              <p:spPr>
                <a:xfrm rot="5400000">
                  <a:off x="215076" y="4999842"/>
                  <a:ext cx="857256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接點 23"/>
                <p:cNvCxnSpPr/>
                <p:nvPr/>
              </p:nvCxnSpPr>
              <p:spPr>
                <a:xfrm rot="5400000">
                  <a:off x="1143770" y="4999842"/>
                  <a:ext cx="857256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接點 24"/>
                <p:cNvCxnSpPr/>
                <p:nvPr/>
              </p:nvCxnSpPr>
              <p:spPr>
                <a:xfrm rot="5400000">
                  <a:off x="2070876" y="4999842"/>
                  <a:ext cx="857256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接點 25"/>
                <p:cNvCxnSpPr/>
                <p:nvPr/>
              </p:nvCxnSpPr>
              <p:spPr>
                <a:xfrm rot="5400000">
                  <a:off x="3001158" y="4999842"/>
                  <a:ext cx="857256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接點 26"/>
                <p:cNvCxnSpPr/>
                <p:nvPr/>
              </p:nvCxnSpPr>
              <p:spPr>
                <a:xfrm rot="5400000">
                  <a:off x="3928264" y="4999842"/>
                  <a:ext cx="857256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手繪多邊形 19"/>
              <p:cNvSpPr/>
              <p:nvPr/>
            </p:nvSpPr>
            <p:spPr>
              <a:xfrm>
                <a:off x="1714480" y="4870460"/>
                <a:ext cx="1854200" cy="460370"/>
              </a:xfrm>
              <a:custGeom>
                <a:avLst/>
                <a:gdLst>
                  <a:gd name="connsiteX0" fmla="*/ 0 w 1854200"/>
                  <a:gd name="connsiteY0" fmla="*/ 1187450 h 1187450"/>
                  <a:gd name="connsiteX1" fmla="*/ 88900 w 1854200"/>
                  <a:gd name="connsiteY1" fmla="*/ 590550 h 1187450"/>
                  <a:gd name="connsiteX2" fmla="*/ 152400 w 1854200"/>
                  <a:gd name="connsiteY2" fmla="*/ 190500 h 1187450"/>
                  <a:gd name="connsiteX3" fmla="*/ 203200 w 1854200"/>
                  <a:gd name="connsiteY3" fmla="*/ 57150 h 1187450"/>
                  <a:gd name="connsiteX4" fmla="*/ 247650 w 1854200"/>
                  <a:gd name="connsiteY4" fmla="*/ 0 h 1187450"/>
                  <a:gd name="connsiteX5" fmla="*/ 298450 w 1854200"/>
                  <a:gd name="connsiteY5" fmla="*/ 57150 h 1187450"/>
                  <a:gd name="connsiteX6" fmla="*/ 355600 w 1854200"/>
                  <a:gd name="connsiteY6" fmla="*/ 266700 h 1187450"/>
                  <a:gd name="connsiteX7" fmla="*/ 419100 w 1854200"/>
                  <a:gd name="connsiteY7" fmla="*/ 444500 h 1187450"/>
                  <a:gd name="connsiteX8" fmla="*/ 527050 w 1854200"/>
                  <a:gd name="connsiteY8" fmla="*/ 635000 h 1187450"/>
                  <a:gd name="connsiteX9" fmla="*/ 698500 w 1854200"/>
                  <a:gd name="connsiteY9" fmla="*/ 838200 h 1187450"/>
                  <a:gd name="connsiteX10" fmla="*/ 908050 w 1854200"/>
                  <a:gd name="connsiteY10" fmla="*/ 958850 h 1187450"/>
                  <a:gd name="connsiteX11" fmla="*/ 1104900 w 1854200"/>
                  <a:gd name="connsiteY11" fmla="*/ 1022350 h 1187450"/>
                  <a:gd name="connsiteX12" fmla="*/ 1384300 w 1854200"/>
                  <a:gd name="connsiteY12" fmla="*/ 1079500 h 1187450"/>
                  <a:gd name="connsiteX13" fmla="*/ 1714500 w 1854200"/>
                  <a:gd name="connsiteY13" fmla="*/ 1111250 h 1187450"/>
                  <a:gd name="connsiteX14" fmla="*/ 1854200 w 1854200"/>
                  <a:gd name="connsiteY14" fmla="*/ 1092200 h 1187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54200" h="1187450">
                    <a:moveTo>
                      <a:pt x="0" y="1187450"/>
                    </a:moveTo>
                    <a:cubicBezTo>
                      <a:pt x="31750" y="972079"/>
                      <a:pt x="63500" y="756708"/>
                      <a:pt x="88900" y="590550"/>
                    </a:cubicBezTo>
                    <a:cubicBezTo>
                      <a:pt x="114300" y="424392"/>
                      <a:pt x="133350" y="279400"/>
                      <a:pt x="152400" y="190500"/>
                    </a:cubicBezTo>
                    <a:cubicBezTo>
                      <a:pt x="171450" y="101600"/>
                      <a:pt x="187325" y="88900"/>
                      <a:pt x="203200" y="57150"/>
                    </a:cubicBezTo>
                    <a:cubicBezTo>
                      <a:pt x="219075" y="25400"/>
                      <a:pt x="231775" y="0"/>
                      <a:pt x="247650" y="0"/>
                    </a:cubicBezTo>
                    <a:cubicBezTo>
                      <a:pt x="263525" y="0"/>
                      <a:pt x="280458" y="12700"/>
                      <a:pt x="298450" y="57150"/>
                    </a:cubicBezTo>
                    <a:cubicBezTo>
                      <a:pt x="316442" y="101600"/>
                      <a:pt x="335492" y="202142"/>
                      <a:pt x="355600" y="266700"/>
                    </a:cubicBezTo>
                    <a:cubicBezTo>
                      <a:pt x="375708" y="331258"/>
                      <a:pt x="390525" y="383117"/>
                      <a:pt x="419100" y="444500"/>
                    </a:cubicBezTo>
                    <a:cubicBezTo>
                      <a:pt x="447675" y="505883"/>
                      <a:pt x="480483" y="569383"/>
                      <a:pt x="527050" y="635000"/>
                    </a:cubicBezTo>
                    <a:cubicBezTo>
                      <a:pt x="573617" y="700617"/>
                      <a:pt x="635000" y="784225"/>
                      <a:pt x="698500" y="838200"/>
                    </a:cubicBezTo>
                    <a:cubicBezTo>
                      <a:pt x="762000" y="892175"/>
                      <a:pt x="840317" y="928158"/>
                      <a:pt x="908050" y="958850"/>
                    </a:cubicBezTo>
                    <a:cubicBezTo>
                      <a:pt x="975783" y="989542"/>
                      <a:pt x="1025525" y="1002242"/>
                      <a:pt x="1104900" y="1022350"/>
                    </a:cubicBezTo>
                    <a:cubicBezTo>
                      <a:pt x="1184275" y="1042458"/>
                      <a:pt x="1282700" y="1064683"/>
                      <a:pt x="1384300" y="1079500"/>
                    </a:cubicBezTo>
                    <a:cubicBezTo>
                      <a:pt x="1485900" y="1094317"/>
                      <a:pt x="1636183" y="1109133"/>
                      <a:pt x="1714500" y="1111250"/>
                    </a:cubicBezTo>
                    <a:cubicBezTo>
                      <a:pt x="1792817" y="1113367"/>
                      <a:pt x="1823508" y="1102783"/>
                      <a:pt x="1854200" y="109220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16" name="直線接點 15"/>
            <p:cNvCxnSpPr/>
            <p:nvPr/>
          </p:nvCxnSpPr>
          <p:spPr>
            <a:xfrm>
              <a:off x="857224" y="6298662"/>
              <a:ext cx="92869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1071538" y="6248131"/>
              <a:ext cx="718424" cy="291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100" dirty="0" smtClean="0">
                  <a:solidFill>
                    <a:srgbClr val="0070C0"/>
                  </a:solidFill>
                </a:rPr>
                <a:t>25 ns</a:t>
              </a:r>
              <a:endParaRPr lang="zh-TW" alt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2020450" y="5205086"/>
              <a:ext cx="2286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LYSO signal overlap</a:t>
              </a:r>
              <a:endParaRPr lang="zh-TW" altLang="en-US" dirty="0"/>
            </a:p>
          </p:txBody>
        </p:sp>
      </p:grpSp>
      <p:sp>
        <p:nvSpPr>
          <p:cNvPr id="28" name="矩形 27"/>
          <p:cNvSpPr/>
          <p:nvPr/>
        </p:nvSpPr>
        <p:spPr>
          <a:xfrm>
            <a:off x="4071934" y="3643314"/>
            <a:ext cx="3744416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TW" b="1" dirty="0" smtClean="0">
                <a:sym typeface="Wingdings" pitchFamily="2" charset="2"/>
              </a:rPr>
              <a:t>event fraction /(cell  of 3x3mm</a:t>
            </a:r>
            <a:r>
              <a:rPr lang="en-US" altLang="zh-TW" b="1" baseline="30000" dirty="0" smtClean="0">
                <a:sym typeface="Wingdings" pitchFamily="2" charset="2"/>
              </a:rPr>
              <a:t>2</a:t>
            </a:r>
            <a:r>
              <a:rPr lang="en-US" altLang="zh-TW" b="1" dirty="0" smtClean="0">
                <a:sym typeface="Wingdings" pitchFamily="2" charset="2"/>
              </a:rPr>
              <a:t>)</a:t>
            </a:r>
          </a:p>
          <a:p>
            <a:pPr>
              <a:lnSpc>
                <a:spcPts val="2000"/>
              </a:lnSpc>
            </a:pPr>
            <a:r>
              <a:rPr lang="en-US" altLang="zh-TW" b="1" dirty="0" smtClean="0">
                <a:sym typeface="Wingdings" pitchFamily="2" charset="2"/>
              </a:rPr>
              <a:t>maximum at beampipe edge  = </a:t>
            </a:r>
            <a:r>
              <a:rPr lang="en-US" altLang="zh-TW" b="1" dirty="0" smtClean="0">
                <a:solidFill>
                  <a:srgbClr val="FF0000"/>
                </a:solidFill>
                <a:sym typeface="Wingdings" pitchFamily="2" charset="2"/>
              </a:rPr>
              <a:t>0.018 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6500826" y="3000372"/>
            <a:ext cx="2315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i="1" dirty="0" smtClean="0">
                <a:solidFill>
                  <a:srgbClr val="FF0000"/>
                </a:solidFill>
                <a:sym typeface="Wingdings" pitchFamily="2" charset="2"/>
              </a:rPr>
              <a:t>   too high</a:t>
            </a:r>
            <a:endParaRPr lang="zh-TW" alt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000240"/>
            <a:ext cx="31813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95536" y="0"/>
            <a:ext cx="7021513" cy="642937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altLang="zh-TW" sz="3200" b="1" dirty="0" smtClean="0">
                <a:latin typeface="Cambria" pitchFamily="18" charset="0"/>
                <a:cs typeface="Calibri" pitchFamily="34" charset="0"/>
              </a:rPr>
              <a:t>Multiple Scattering, test beam</a:t>
            </a:r>
            <a:endParaRPr lang="zh-TW" altLang="en-US" sz="3200" b="1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2844" y="928670"/>
            <a:ext cx="4529381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7188" indent="-357188">
              <a:spcBef>
                <a:spcPts val="600"/>
              </a:spcBef>
              <a:tabLst>
                <a:tab pos="360363" algn="l"/>
              </a:tabLst>
            </a:pPr>
            <a:r>
              <a:rPr lang="zh-TW" altLang="en-US" sz="2000" b="1" dirty="0" smtClean="0"/>
              <a:t>南京大学─紫金山天文台  </a:t>
            </a:r>
            <a:r>
              <a:rPr lang="en-US" altLang="zh-TW" sz="2000" b="1" dirty="0" smtClean="0"/>
              <a:t>Si-strip station</a:t>
            </a:r>
          </a:p>
          <a:p>
            <a:pPr marL="357188" indent="-357188">
              <a:spcBef>
                <a:spcPts val="600"/>
              </a:spcBef>
              <a:buFont typeface="Calibri" pitchFamily="34" charset="0"/>
              <a:buChar char="○"/>
              <a:tabLst>
                <a:tab pos="360363" algn="l"/>
              </a:tabLst>
            </a:pPr>
            <a:r>
              <a:rPr lang="en-US" altLang="zh-TW" sz="2000" dirty="0" smtClean="0"/>
              <a:t>Cosmic ray </a:t>
            </a:r>
            <a:r>
              <a:rPr lang="en-US" altLang="zh-TW" sz="2000" dirty="0" err="1" smtClean="0"/>
              <a:t>Muon</a:t>
            </a:r>
            <a:r>
              <a:rPr lang="en-US" altLang="zh-TW" sz="2000" dirty="0" smtClean="0"/>
              <a:t>, &gt; 1 GeV filtered</a:t>
            </a:r>
          </a:p>
          <a:p>
            <a:pPr marL="357188" indent="-357188">
              <a:spcBef>
                <a:spcPts val="600"/>
              </a:spcBef>
              <a:buFont typeface="Calibri" pitchFamily="34" charset="0"/>
              <a:buChar char="○"/>
              <a:tabLst>
                <a:tab pos="360363" algn="l"/>
              </a:tabLst>
            </a:pPr>
            <a:r>
              <a:rPr lang="en-US" altLang="zh-TW" sz="2000" dirty="0" smtClean="0"/>
              <a:t>6 sets (</a:t>
            </a:r>
            <a:r>
              <a:rPr lang="en-US" altLang="zh-TW" sz="2000" dirty="0" err="1" smtClean="0"/>
              <a:t>x,y</a:t>
            </a:r>
            <a:r>
              <a:rPr lang="en-US" altLang="zh-TW" sz="2000" dirty="0" smtClean="0"/>
              <a:t>)  200 </a:t>
            </a:r>
            <a:r>
              <a:rPr lang="el-GR" altLang="zh-TW" sz="2000" dirty="0" smtClean="0"/>
              <a:t>μ</a:t>
            </a:r>
            <a:r>
              <a:rPr lang="en-US" altLang="zh-TW" sz="2000" dirty="0" smtClean="0"/>
              <a:t>m pitch, VA readout</a:t>
            </a:r>
          </a:p>
        </p:txBody>
      </p:sp>
      <p:sp>
        <p:nvSpPr>
          <p:cNvPr id="6" name="矩形 5"/>
          <p:cNvSpPr/>
          <p:nvPr/>
        </p:nvSpPr>
        <p:spPr>
          <a:xfrm>
            <a:off x="7643818" y="285728"/>
            <a:ext cx="15001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 smtClean="0"/>
              <a:t>Changhua</a:t>
            </a:r>
            <a:r>
              <a:rPr lang="en-US" dirty="0" smtClean="0"/>
              <a:t> </a:t>
            </a:r>
            <a:r>
              <a:rPr lang="en-US" dirty="0" err="1" smtClean="0"/>
              <a:t>Hao</a:t>
            </a:r>
            <a:r>
              <a:rPr lang="en-US" dirty="0" smtClean="0"/>
              <a:t>, </a:t>
            </a:r>
          </a:p>
          <a:p>
            <a:pPr algn="r"/>
            <a:r>
              <a:rPr lang="en-US" dirty="0" err="1" smtClean="0"/>
              <a:t>Yuhui</a:t>
            </a:r>
            <a:r>
              <a:rPr lang="en-US" dirty="0" smtClean="0"/>
              <a:t> Miao, </a:t>
            </a:r>
          </a:p>
          <a:p>
            <a:pPr algn="r"/>
            <a:r>
              <a:rPr lang="en-US" dirty="0" err="1" smtClean="0"/>
              <a:t>Xingyang</a:t>
            </a:r>
            <a:r>
              <a:rPr lang="en-US" dirty="0" smtClean="0"/>
              <a:t> Sun, </a:t>
            </a:r>
          </a:p>
          <a:p>
            <a:pPr algn="r"/>
            <a:r>
              <a:rPr lang="en-US" dirty="0" err="1" smtClean="0"/>
              <a:t>Ligang</a:t>
            </a:r>
            <a:r>
              <a:rPr lang="en-US" dirty="0" smtClean="0"/>
              <a:t> Xia, </a:t>
            </a:r>
          </a:p>
          <a:p>
            <a:pPr algn="r"/>
            <a:r>
              <a:rPr lang="en-US" altLang="zh-TW" dirty="0" smtClean="0"/>
              <a:t>Lei Zhang</a:t>
            </a:r>
            <a:endParaRPr lang="en-US" dirty="0" smtClean="0"/>
          </a:p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071678"/>
            <a:ext cx="2350301" cy="466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12492"/>
            <a:ext cx="37242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72074"/>
            <a:ext cx="3786182" cy="125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文字方塊 9"/>
          <p:cNvSpPr txBox="1"/>
          <p:nvPr/>
        </p:nvSpPr>
        <p:spPr>
          <a:xfrm>
            <a:off x="4643438" y="3357562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0000FF"/>
                </a:solidFill>
              </a:rPr>
              <a:t>30 mm </a:t>
            </a:r>
            <a:r>
              <a:rPr lang="en-US" altLang="zh-TW" sz="1600" dirty="0" err="1" smtClean="0">
                <a:solidFill>
                  <a:srgbClr val="0000FF"/>
                </a:solidFill>
              </a:rPr>
              <a:t>Pb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0" y="2883864"/>
            <a:ext cx="371474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0000FF"/>
                </a:solidFill>
              </a:rPr>
              <a:t>GEANT  30 mm </a:t>
            </a:r>
            <a:r>
              <a:rPr lang="en-US" altLang="zh-TW" sz="1600" dirty="0" err="1" smtClean="0">
                <a:solidFill>
                  <a:srgbClr val="0000FF"/>
                </a:solidFill>
              </a:rPr>
              <a:t>Pb</a:t>
            </a:r>
            <a:r>
              <a:rPr lang="en-US" altLang="zh-TW" sz="1600" dirty="0" smtClean="0">
                <a:solidFill>
                  <a:srgbClr val="0000FF"/>
                </a:solidFill>
              </a:rPr>
              <a:t>  </a:t>
            </a:r>
            <a:r>
              <a:rPr lang="en-US" altLang="zh-TW" sz="1600" dirty="0" err="1" smtClean="0">
                <a:solidFill>
                  <a:srgbClr val="0000FF"/>
                </a:solidFill>
              </a:rPr>
              <a:t>muon</a:t>
            </a:r>
            <a:r>
              <a:rPr lang="en-US" altLang="zh-TW" sz="1600" dirty="0" smtClean="0">
                <a:solidFill>
                  <a:srgbClr val="0000FF"/>
                </a:solidFill>
              </a:rPr>
              <a:t> scattering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0" y="4572008"/>
            <a:ext cx="371474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0000FF"/>
                </a:solidFill>
              </a:rPr>
              <a:t>1 GeV </a:t>
            </a:r>
            <a:r>
              <a:rPr lang="en-US" altLang="zh-TW" sz="1600" dirty="0" err="1" smtClean="0">
                <a:solidFill>
                  <a:srgbClr val="0000FF"/>
                </a:solidFill>
              </a:rPr>
              <a:t>muon</a:t>
            </a:r>
            <a:r>
              <a:rPr lang="en-US" altLang="zh-TW" sz="1600" dirty="0" smtClean="0">
                <a:solidFill>
                  <a:srgbClr val="0000FF"/>
                </a:solidFill>
              </a:rPr>
              <a:t>                  2 GeV </a:t>
            </a:r>
            <a:r>
              <a:rPr lang="en-US" altLang="zh-TW" sz="1600" dirty="0" err="1" smtClean="0">
                <a:solidFill>
                  <a:srgbClr val="0000FF"/>
                </a:solidFill>
              </a:rPr>
              <a:t>muon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4181475"/>
            <a:ext cx="29718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文字方塊 14"/>
          <p:cNvSpPr txBox="1"/>
          <p:nvPr/>
        </p:nvSpPr>
        <p:spPr>
          <a:xfrm>
            <a:off x="4143372" y="4214818"/>
            <a:ext cx="221457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0000FF"/>
                </a:solidFill>
              </a:rPr>
              <a:t>Cosmic </a:t>
            </a:r>
            <a:r>
              <a:rPr lang="en-US" altLang="zh-TW" sz="1600" dirty="0" err="1" smtClean="0">
                <a:solidFill>
                  <a:srgbClr val="0000FF"/>
                </a:solidFill>
              </a:rPr>
              <a:t>Muon</a:t>
            </a:r>
            <a:r>
              <a:rPr lang="en-US" altLang="zh-TW" sz="1600" dirty="0" smtClean="0">
                <a:solidFill>
                  <a:srgbClr val="0000FF"/>
                </a:solidFill>
              </a:rPr>
              <a:t> energy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43372" y="4000504"/>
            <a:ext cx="2263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journal.pone.0144679</a:t>
            </a:r>
            <a:endParaRPr lang="zh-TW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714488"/>
            <a:ext cx="4005673" cy="226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85720" y="71414"/>
            <a:ext cx="7021513" cy="642937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altLang="zh-TW" sz="3200" b="1" dirty="0" smtClean="0">
                <a:latin typeface="Cambria" pitchFamily="18" charset="0"/>
                <a:cs typeface="Calibri" pitchFamily="34" charset="0"/>
              </a:rPr>
              <a:t>Prototyping,  forward LYSO @BES III  </a:t>
            </a:r>
            <a:endParaRPr lang="zh-TW" altLang="en-US" sz="3200" b="1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2844" y="857232"/>
            <a:ext cx="885831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spcBef>
                <a:spcPts val="600"/>
              </a:spcBef>
              <a:tabLst>
                <a:tab pos="360363" algn="l"/>
              </a:tabLst>
            </a:pPr>
            <a:r>
              <a:rPr lang="en-US" altLang="zh-TW" sz="2400" b="1" dirty="0" smtClean="0"/>
              <a:t>BES III forward, between beam pipes,  stack total length 120mm</a:t>
            </a:r>
          </a:p>
          <a:p>
            <a:pPr marL="357188" indent="-357188">
              <a:spcBef>
                <a:spcPts val="600"/>
              </a:spcBef>
              <a:buFont typeface="Calibri" pitchFamily="34" charset="0"/>
              <a:buChar char="○"/>
              <a:tabLst>
                <a:tab pos="360363" algn="l"/>
              </a:tabLst>
            </a:pPr>
            <a:r>
              <a:rPr lang="en-US" altLang="zh-TW" sz="2000" dirty="0" smtClean="0"/>
              <a:t>LYSO crystals 3x5 bars  (9x10mm</a:t>
            </a:r>
            <a:r>
              <a:rPr lang="en-US" altLang="zh-TW" sz="2000" baseline="30000" dirty="0" smtClean="0"/>
              <a:t>2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frontface</a:t>
            </a:r>
            <a:r>
              <a:rPr lang="en-US" altLang="zh-TW" sz="2000" dirty="0" smtClean="0"/>
              <a:t>)</a:t>
            </a:r>
          </a:p>
          <a:p>
            <a:pPr marL="357188" indent="-357188">
              <a:spcBef>
                <a:spcPts val="600"/>
              </a:spcBef>
              <a:buFont typeface="Calibri" pitchFamily="34" charset="0"/>
              <a:buChar char="○"/>
              <a:tabLst>
                <a:tab pos="360363" algn="l"/>
              </a:tabLst>
            </a:pPr>
            <a:r>
              <a:rPr lang="en-US" altLang="zh-TW" sz="2000" dirty="0" err="1" smtClean="0"/>
              <a:t>SiPM</a:t>
            </a:r>
            <a:r>
              <a:rPr lang="en-US" altLang="zh-TW" sz="2000" dirty="0" smtClean="0"/>
              <a:t> frontend, to VME DAQ</a:t>
            </a: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3116"/>
            <a:ext cx="2895573" cy="149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32" y="2071678"/>
            <a:ext cx="2571768" cy="177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000504"/>
            <a:ext cx="684469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85720" y="71414"/>
            <a:ext cx="7021513" cy="642937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altLang="zh-TW" sz="3200" b="1" dirty="0" smtClean="0">
                <a:latin typeface="Cambria" pitchFamily="18" charset="0"/>
                <a:cs typeface="Calibri" pitchFamily="34" charset="0"/>
              </a:rPr>
              <a:t>GEANT LYSO @BES III  </a:t>
            </a:r>
            <a:endParaRPr lang="zh-TW" altLang="en-US" sz="3200" b="1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7158" y="1285860"/>
            <a:ext cx="578647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spcBef>
                <a:spcPts val="600"/>
              </a:spcBef>
              <a:tabLst>
                <a:tab pos="360363" algn="l"/>
              </a:tabLst>
            </a:pPr>
            <a:r>
              <a:rPr lang="en-US" altLang="zh-TW" sz="2400" b="1" dirty="0" smtClean="0"/>
              <a:t>BES III forward, between beam pipes</a:t>
            </a:r>
          </a:p>
          <a:p>
            <a:pPr marL="357188" indent="-357188">
              <a:spcBef>
                <a:spcPts val="600"/>
              </a:spcBef>
              <a:buFont typeface="Calibri" pitchFamily="34" charset="0"/>
              <a:buChar char="○"/>
              <a:tabLst>
                <a:tab pos="360363" algn="l"/>
              </a:tabLst>
            </a:pPr>
            <a:r>
              <a:rPr lang="en-US" altLang="zh-TW" sz="2000" dirty="0" smtClean="0"/>
              <a:t>Electron impact position analysis</a:t>
            </a:r>
          </a:p>
          <a:p>
            <a:pPr marL="357188" indent="-357188">
              <a:spcBef>
                <a:spcPts val="600"/>
              </a:spcBef>
              <a:buFont typeface="Calibri" pitchFamily="34" charset="0"/>
              <a:buChar char="○"/>
              <a:tabLst>
                <a:tab pos="360363" algn="l"/>
              </a:tabLst>
            </a:pPr>
            <a:r>
              <a:rPr lang="en-US" altLang="zh-TW" sz="2000" dirty="0" smtClean="0"/>
              <a:t>Position by Center-of-Gravity </a:t>
            </a:r>
          </a:p>
          <a:p>
            <a:pPr marL="357188" indent="-357188">
              <a:spcBef>
                <a:spcPts val="600"/>
              </a:spcBef>
              <a:buFont typeface="Calibri" pitchFamily="34" charset="0"/>
              <a:buChar char="○"/>
              <a:tabLst>
                <a:tab pos="360363" algn="l"/>
              </a:tabLst>
            </a:pPr>
            <a:r>
              <a:rPr lang="en-US" altLang="zh-TW" sz="2000" dirty="0" smtClean="0"/>
              <a:t>Calibrated for correction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85728"/>
            <a:ext cx="3364687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614B1B7D-D9FB-35DC-12FB-789DBE55E5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3570" y="4429132"/>
            <a:ext cx="3143272" cy="2258733"/>
          </a:xfrm>
          <a:prstGeom prst="rect">
            <a:avLst/>
          </a:prstGeom>
        </p:spPr>
      </p:pic>
      <p:pic>
        <p:nvPicPr>
          <p:cNvPr id="11" name="内容占位符 4">
            <a:extLst>
              <a:ext uri="{FF2B5EF4-FFF2-40B4-BE49-F238E27FC236}">
                <a16:creationId xmlns:a16="http://schemas.microsoft.com/office/drawing/2014/main" xmlns="" id="{8F4DC9A2-16DE-E1CC-3677-A3C9D2896F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3570" y="2258733"/>
            <a:ext cx="3143272" cy="225873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39552" y="3212976"/>
            <a:ext cx="3198504" cy="107721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357188" indent="-357188">
              <a:spcBef>
                <a:spcPts val="600"/>
              </a:spcBef>
              <a:tabLst>
                <a:tab pos="360363" algn="l"/>
              </a:tabLst>
            </a:pPr>
            <a:r>
              <a:rPr lang="en-US" altLang="zh-TW" b="1" dirty="0" smtClean="0"/>
              <a:t>LYSO  </a:t>
            </a:r>
            <a:r>
              <a:rPr lang="en-US" altLang="zh-TW" b="1" dirty="0" err="1" smtClean="0"/>
              <a:t>dE</a:t>
            </a:r>
            <a:r>
              <a:rPr lang="en-US" altLang="zh-TW" b="1" dirty="0" smtClean="0"/>
              <a:t>/</a:t>
            </a:r>
            <a:r>
              <a:rPr lang="en-US" altLang="zh-TW" b="1" dirty="0" err="1" smtClean="0"/>
              <a:t>dx</a:t>
            </a:r>
            <a:endParaRPr lang="en-US" altLang="zh-TW" b="1" dirty="0" smtClean="0"/>
          </a:p>
          <a:p>
            <a:pPr marL="357188" indent="-357188">
              <a:spcBef>
                <a:spcPts val="600"/>
              </a:spcBef>
              <a:tabLst>
                <a:tab pos="360363" algn="l"/>
              </a:tabLst>
            </a:pPr>
            <a:r>
              <a:rPr lang="en-US" altLang="zh-TW" dirty="0" smtClean="0"/>
              <a:t>GEANT  1 </a:t>
            </a:r>
            <a:r>
              <a:rPr lang="en-US" altLang="zh-TW" dirty="0" err="1" smtClean="0"/>
              <a:t>GeV</a:t>
            </a:r>
            <a:r>
              <a:rPr lang="en-US" altLang="zh-TW" dirty="0" smtClean="0"/>
              <a:t> electron passing </a:t>
            </a:r>
          </a:p>
          <a:p>
            <a:pPr marL="357188" indent="-357188">
              <a:spcBef>
                <a:spcPts val="600"/>
              </a:spcBef>
              <a:tabLst>
                <a:tab pos="360363" algn="l"/>
              </a:tabLst>
            </a:pPr>
            <a:r>
              <a:rPr lang="en-US" altLang="zh-TW" dirty="0" smtClean="0"/>
              <a:t>1.45 cm Cu beam pipe materials</a:t>
            </a:r>
            <a:endParaRPr lang="en-US" altLang="zh-TW" dirty="0" smtClean="0"/>
          </a:p>
        </p:txBody>
      </p:sp>
      <p:sp>
        <p:nvSpPr>
          <p:cNvPr id="15" name="矩形 14"/>
          <p:cNvSpPr/>
          <p:nvPr/>
        </p:nvSpPr>
        <p:spPr>
          <a:xfrm>
            <a:off x="6072198" y="2357430"/>
            <a:ext cx="179369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357188" indent="-357188">
              <a:spcBef>
                <a:spcPts val="600"/>
              </a:spcBef>
              <a:tabLst>
                <a:tab pos="360363" algn="l"/>
              </a:tabLst>
            </a:pPr>
            <a:r>
              <a:rPr lang="en-US" altLang="zh-TW" dirty="0" smtClean="0"/>
              <a:t>Center of gravity </a:t>
            </a:r>
          </a:p>
        </p:txBody>
      </p:sp>
      <p:sp>
        <p:nvSpPr>
          <p:cNvPr id="16" name="矩形 15"/>
          <p:cNvSpPr/>
          <p:nvPr/>
        </p:nvSpPr>
        <p:spPr>
          <a:xfrm>
            <a:off x="6143636" y="4500570"/>
            <a:ext cx="195463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357188" indent="-357188">
              <a:spcBef>
                <a:spcPts val="600"/>
              </a:spcBef>
              <a:tabLst>
                <a:tab pos="360363" algn="l"/>
              </a:tabLst>
            </a:pPr>
            <a:r>
              <a:rPr lang="en-US" altLang="zh-TW" dirty="0" smtClean="0"/>
              <a:t>Calibrated position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437112"/>
            <a:ext cx="4608512" cy="195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群組 41"/>
          <p:cNvGrpSpPr/>
          <p:nvPr/>
        </p:nvGrpSpPr>
        <p:grpSpPr>
          <a:xfrm>
            <a:off x="0" y="3786190"/>
            <a:ext cx="5623159" cy="2910914"/>
            <a:chOff x="2772000" y="3518482"/>
            <a:chExt cx="5623159" cy="2910914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72000" y="3518482"/>
              <a:ext cx="4431299" cy="2910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4" name="群組 33"/>
            <p:cNvGrpSpPr/>
            <p:nvPr/>
          </p:nvGrpSpPr>
          <p:grpSpPr>
            <a:xfrm>
              <a:off x="7092000" y="3672000"/>
              <a:ext cx="487116" cy="438326"/>
              <a:chOff x="7092000" y="3672000"/>
              <a:chExt cx="487116" cy="438326"/>
            </a:xfrm>
          </p:grpSpPr>
          <p:cxnSp>
            <p:nvCxnSpPr>
              <p:cNvPr id="20" name="直線接點 19"/>
              <p:cNvCxnSpPr/>
              <p:nvPr/>
            </p:nvCxnSpPr>
            <p:spPr>
              <a:xfrm rot="10800000">
                <a:off x="7092000" y="3960000"/>
                <a:ext cx="487116" cy="150326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接點 32"/>
              <p:cNvCxnSpPr/>
              <p:nvPr/>
            </p:nvCxnSpPr>
            <p:spPr>
              <a:xfrm rot="10800000">
                <a:off x="7092000" y="3672000"/>
                <a:ext cx="487116" cy="150326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群組 34"/>
            <p:cNvGrpSpPr/>
            <p:nvPr/>
          </p:nvGrpSpPr>
          <p:grpSpPr>
            <a:xfrm>
              <a:off x="6048000" y="4212000"/>
              <a:ext cx="487116" cy="438326"/>
              <a:chOff x="7092000" y="3672000"/>
              <a:chExt cx="487116" cy="438326"/>
            </a:xfrm>
          </p:grpSpPr>
          <p:cxnSp>
            <p:nvCxnSpPr>
              <p:cNvPr id="36" name="直線接點 35"/>
              <p:cNvCxnSpPr/>
              <p:nvPr/>
            </p:nvCxnSpPr>
            <p:spPr>
              <a:xfrm rot="10800000">
                <a:off x="7092000" y="3960000"/>
                <a:ext cx="487116" cy="150326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接點 36"/>
              <p:cNvCxnSpPr/>
              <p:nvPr/>
            </p:nvCxnSpPr>
            <p:spPr>
              <a:xfrm rot="10800000">
                <a:off x="7092000" y="3672000"/>
                <a:ext cx="487116" cy="150326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平行四邊形 39"/>
            <p:cNvSpPr/>
            <p:nvPr/>
          </p:nvSpPr>
          <p:spPr>
            <a:xfrm>
              <a:off x="5922000" y="3960000"/>
              <a:ext cx="1278000" cy="252000"/>
            </a:xfrm>
            <a:prstGeom prst="parallelogram">
              <a:avLst>
                <a:gd name="adj" fmla="val 54842"/>
              </a:avLst>
            </a:prstGeom>
            <a:solidFill>
              <a:srgbClr val="FFFF00">
                <a:alpha val="47000"/>
              </a:srgbClr>
            </a:solidFill>
            <a:ln w="12700">
              <a:solidFill>
                <a:srgbClr val="FFC000">
                  <a:alpha val="90000"/>
                </a:srgbClr>
              </a:solidFill>
            </a:ln>
            <a:scene3d>
              <a:camera prst="orthographicFront">
                <a:rot lat="0" lon="0" rev="174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6272462" y="4037184"/>
              <a:ext cx="212269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600" b="1" i="1" dirty="0" smtClean="0">
                  <a:solidFill>
                    <a:srgbClr val="FF0000"/>
                  </a:solidFill>
                </a:rPr>
                <a:t>θ</a:t>
              </a:r>
              <a:r>
                <a:rPr lang="en-US" sz="1600" b="1" i="1" baseline="-25000" dirty="0" smtClean="0">
                  <a:solidFill>
                    <a:srgbClr val="FF0000"/>
                  </a:solidFill>
                </a:rPr>
                <a:t>CMS</a:t>
              </a:r>
              <a:r>
                <a:rPr lang="en-US" sz="1600" b="1" i="1" dirty="0" smtClean="0">
                  <a:solidFill>
                    <a:srgbClr val="FF0000"/>
                  </a:solidFill>
                </a:rPr>
                <a:t> = 15.1 ~ 7.8 </a:t>
              </a:r>
              <a:r>
                <a:rPr lang="en-US" sz="1600" b="1" i="1" dirty="0" err="1" smtClean="0">
                  <a:solidFill>
                    <a:srgbClr val="FF0000"/>
                  </a:solidFill>
                </a:rPr>
                <a:t>mRad</a:t>
              </a:r>
              <a:endParaRPr lang="zh-TW" altLang="en-US" sz="1600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6073783" y="4251498"/>
              <a:ext cx="212750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600" b="1" i="1" dirty="0" smtClean="0">
                  <a:solidFill>
                    <a:srgbClr val="0000FF"/>
                  </a:solidFill>
                </a:rPr>
                <a:t>θ</a:t>
              </a:r>
              <a:r>
                <a:rPr lang="en-US" sz="1600" b="1" i="1" baseline="-25000" dirty="0" smtClean="0">
                  <a:solidFill>
                    <a:srgbClr val="0000FF"/>
                  </a:solidFill>
                </a:rPr>
                <a:t>Lab</a:t>
              </a:r>
              <a:r>
                <a:rPr lang="en-US" sz="1600" b="1" i="1" dirty="0" smtClean="0">
                  <a:solidFill>
                    <a:srgbClr val="0000FF"/>
                  </a:solidFill>
                </a:rPr>
                <a:t> = 31.6 ~24.3 </a:t>
              </a:r>
              <a:r>
                <a:rPr lang="en-US" sz="1600" b="1" i="1" dirty="0" err="1" smtClean="0">
                  <a:solidFill>
                    <a:srgbClr val="0000FF"/>
                  </a:solidFill>
                </a:rPr>
                <a:t>mRad</a:t>
              </a:r>
              <a:endParaRPr lang="zh-TW" altLang="en-US" sz="1600" dirty="0"/>
            </a:p>
          </p:txBody>
        </p:sp>
      </p:grp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000504"/>
            <a:ext cx="3500430" cy="274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4" name="群組 53"/>
          <p:cNvGrpSpPr>
            <a:grpSpLocks noChangeAspect="1"/>
          </p:cNvGrpSpPr>
          <p:nvPr/>
        </p:nvGrpSpPr>
        <p:grpSpPr>
          <a:xfrm>
            <a:off x="5072066" y="571480"/>
            <a:ext cx="3857652" cy="3000396"/>
            <a:chOff x="4526571" y="3286124"/>
            <a:chExt cx="4575517" cy="3558735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32585" y="3286124"/>
              <a:ext cx="3640043" cy="3558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矩形 55"/>
            <p:cNvSpPr/>
            <p:nvPr/>
          </p:nvSpPr>
          <p:spPr>
            <a:xfrm>
              <a:off x="8043785" y="4896028"/>
              <a:ext cx="1058303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</a:rPr>
                <a:t>Diamond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57" name="直線單箭頭接點 56"/>
            <p:cNvCxnSpPr/>
            <p:nvPr/>
          </p:nvCxnSpPr>
          <p:spPr>
            <a:xfrm rot="10800000">
              <a:off x="7746379" y="4980760"/>
              <a:ext cx="500066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矩形 57"/>
            <p:cNvSpPr/>
            <p:nvPr/>
          </p:nvSpPr>
          <p:spPr>
            <a:xfrm>
              <a:off x="4526571" y="3455588"/>
              <a:ext cx="2473176" cy="730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TW" b="1" dirty="0" smtClean="0">
                  <a:solidFill>
                    <a:srgbClr val="FF0000"/>
                  </a:solidFill>
                </a:rPr>
                <a:t>LumiCal LYSO bar</a:t>
              </a:r>
            </a:p>
            <a:p>
              <a:pPr algn="r"/>
              <a:r>
                <a:rPr lang="en-US" altLang="zh-TW" sz="1600" b="1" dirty="0" smtClean="0">
                  <a:solidFill>
                    <a:srgbClr val="FF0000"/>
                  </a:solidFill>
                </a:rPr>
                <a:t>Before Quadrupole</a:t>
              </a:r>
              <a:endParaRPr lang="zh-TW" alt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標題 17"/>
          <p:cNvSpPr>
            <a:spLocks noGrp="1"/>
          </p:cNvSpPr>
          <p:nvPr>
            <p:ph type="title"/>
          </p:nvPr>
        </p:nvSpPr>
        <p:spPr>
          <a:xfrm>
            <a:off x="180652" y="-24"/>
            <a:ext cx="8463314" cy="576064"/>
          </a:xfrm>
        </p:spPr>
        <p:txBody>
          <a:bodyPr/>
          <a:lstStyle/>
          <a:p>
            <a:r>
              <a:rPr lang="en-US" altLang="zh-TW" sz="3200" dirty="0" smtClean="0"/>
              <a:t>Diamond fast beam monitor </a:t>
            </a:r>
            <a:endParaRPr lang="zh-TW" altLang="en-US" sz="3200" dirty="0"/>
          </a:p>
        </p:txBody>
      </p:sp>
      <p:sp>
        <p:nvSpPr>
          <p:cNvPr id="14" name="矩形 13"/>
          <p:cNvSpPr/>
          <p:nvPr/>
        </p:nvSpPr>
        <p:spPr>
          <a:xfrm>
            <a:off x="71406" y="928670"/>
            <a:ext cx="7286676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266700">
              <a:buFont typeface="Courier New" pitchFamily="49" charset="0"/>
              <a:buChar char="o"/>
            </a:pPr>
            <a:r>
              <a:rPr lang="en-US" sz="2400" dirty="0" smtClean="0"/>
              <a:t>Beam monitoring </a:t>
            </a:r>
          </a:p>
          <a:p>
            <a:pPr marL="357188" indent="-266700"/>
            <a:r>
              <a:rPr lang="en-US" sz="2400" b="1" dirty="0" smtClean="0"/>
              <a:t>	Bhabha</a:t>
            </a:r>
            <a:r>
              <a:rPr lang="en-US" sz="2400" dirty="0" smtClean="0"/>
              <a:t> </a:t>
            </a:r>
            <a:r>
              <a:rPr lang="en-US" sz="2400" b="1" dirty="0" smtClean="0"/>
              <a:t>electrons of</a:t>
            </a:r>
          </a:p>
          <a:p>
            <a:pPr marL="357188" indent="-266700"/>
            <a:r>
              <a:rPr lang="en-US" sz="2400" b="1" dirty="0" smtClean="0">
                <a:solidFill>
                  <a:srgbClr val="FF0000"/>
                </a:solidFill>
              </a:rPr>
              <a:t>	~10 </a:t>
            </a:r>
            <a:r>
              <a:rPr lang="en-US" sz="2400" b="1" dirty="0" err="1" smtClean="0">
                <a:solidFill>
                  <a:srgbClr val="FF0000"/>
                </a:solidFill>
              </a:rPr>
              <a:t>mRad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(CMS) </a:t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0000FF"/>
                </a:solidFill>
              </a:rPr>
              <a:t>~25 </a:t>
            </a:r>
            <a:r>
              <a:rPr lang="en-US" sz="2400" b="1" dirty="0" err="1" smtClean="0">
                <a:solidFill>
                  <a:srgbClr val="0000FF"/>
                </a:solidFill>
              </a:rPr>
              <a:t>mRad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(Lab </a:t>
            </a:r>
            <a:r>
              <a:rPr lang="en-US" sz="1600" b="1" dirty="0" smtClean="0"/>
              <a:t>33 </a:t>
            </a:r>
            <a:r>
              <a:rPr lang="en-US" sz="1600" b="1" dirty="0" err="1" smtClean="0"/>
              <a:t>mRad</a:t>
            </a:r>
            <a:r>
              <a:rPr lang="en-US" sz="1600" b="1" dirty="0" smtClean="0"/>
              <a:t> </a:t>
            </a:r>
            <a:r>
              <a:rPr lang="en-US" sz="1600" dirty="0" smtClean="0"/>
              <a:t>beam crossing</a:t>
            </a:r>
            <a:r>
              <a:rPr lang="en-US" sz="2400" dirty="0" smtClean="0"/>
              <a:t>)</a:t>
            </a:r>
            <a:endParaRPr lang="en-US" sz="2400" i="1" dirty="0" smtClean="0">
              <a:solidFill>
                <a:srgbClr val="FF0000"/>
              </a:solidFill>
            </a:endParaRPr>
          </a:p>
          <a:p>
            <a:pPr marL="357188" indent="-26670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000" dirty="0" smtClean="0"/>
              <a:t>front of </a:t>
            </a:r>
            <a:r>
              <a:rPr lang="en-US" sz="2000" dirty="0" err="1" smtClean="0"/>
              <a:t>Quadrupole</a:t>
            </a:r>
            <a:r>
              <a:rPr lang="en-US" sz="2000" dirty="0" smtClean="0"/>
              <a:t>  </a:t>
            </a:r>
            <a:r>
              <a:rPr lang="en-US" sz="2000" b="1" dirty="0" smtClean="0"/>
              <a:t>|z|= 855~1110 mm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57188" indent="-266700"/>
            <a:r>
              <a:rPr lang="en-US" sz="2000" dirty="0" smtClean="0"/>
              <a:t>	</a:t>
            </a:r>
            <a:r>
              <a:rPr lang="en-US" sz="2000" b="1" dirty="0" smtClean="0"/>
              <a:t>diamond slab, </a:t>
            </a:r>
            <a:r>
              <a:rPr lang="en-US" sz="2000" dirty="0" smtClean="0"/>
              <a:t>on sides of </a:t>
            </a:r>
            <a:r>
              <a:rPr lang="en-US" sz="2000" dirty="0" err="1" smtClean="0"/>
              <a:t>beampipe</a:t>
            </a:r>
            <a:endParaRPr lang="en-US" sz="2000" dirty="0" smtClean="0"/>
          </a:p>
          <a:p>
            <a:pPr marL="357188" indent="-266700">
              <a:buFont typeface="Courier New" pitchFamily="49" charset="0"/>
              <a:buChar char="o"/>
            </a:pPr>
            <a:r>
              <a:rPr lang="en-US" sz="2000" dirty="0" smtClean="0"/>
              <a:t>differing event rates on +z, -z sides </a:t>
            </a:r>
          </a:p>
          <a:p>
            <a:pPr marL="357188" indent="-266700"/>
            <a:r>
              <a:rPr lang="en-US" sz="2000" dirty="0" smtClean="0"/>
              <a:t>	for </a:t>
            </a:r>
            <a:r>
              <a:rPr lang="en-US" sz="2000" b="1" dirty="0" smtClean="0"/>
              <a:t>IP offset</a:t>
            </a:r>
            <a:endParaRPr lang="en-US" sz="2000" dirty="0" smtClean="0"/>
          </a:p>
          <a:p>
            <a:endParaRPr lang="en-US" sz="2400" dirty="0" smtClean="0"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標題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463884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</a:rPr>
              <a:t>50 GeV electron on diamond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14282" y="714356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buFont typeface="Courier New" pitchFamily="49" charset="0"/>
              <a:buChar char="o"/>
            </a:pPr>
            <a:r>
              <a:rPr lang="en-US" sz="2400" dirty="0" smtClean="0"/>
              <a:t>50 GeV electrons at  CMS </a:t>
            </a:r>
            <a:r>
              <a:rPr lang="en-US" sz="2400" b="1" dirty="0" smtClean="0">
                <a:solidFill>
                  <a:srgbClr val="FF0000"/>
                </a:solidFill>
              </a:rPr>
              <a:t>9 ~ 12 </a:t>
            </a:r>
            <a:r>
              <a:rPr lang="en-US" sz="2400" b="1" dirty="0" err="1" smtClean="0">
                <a:solidFill>
                  <a:srgbClr val="FF0000"/>
                </a:solidFill>
              </a:rPr>
              <a:t>mRad</a:t>
            </a:r>
            <a:r>
              <a:rPr lang="en-US" sz="2400" b="1" dirty="0" smtClean="0">
                <a:solidFill>
                  <a:srgbClr val="FF0000"/>
                </a:solidFill>
              </a:rPr>
              <a:t>,  </a:t>
            </a:r>
            <a:r>
              <a:rPr lang="en-US" sz="2400" b="1" dirty="0" smtClean="0">
                <a:solidFill>
                  <a:srgbClr val="0000FF"/>
                </a:solidFill>
              </a:rPr>
              <a:t>Lab 25.5 ~ 28.5 </a:t>
            </a:r>
            <a:r>
              <a:rPr lang="en-US" sz="2400" b="1" dirty="0" err="1" smtClean="0">
                <a:solidFill>
                  <a:srgbClr val="0000FF"/>
                </a:solidFill>
              </a:rPr>
              <a:t>mRad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marL="357188" indent="-357188">
              <a:buFont typeface="Courier New" pitchFamily="49" charset="0"/>
              <a:buChar char="o"/>
            </a:pPr>
            <a:r>
              <a:rPr lang="en-US" sz="2400" b="1" dirty="0" smtClean="0"/>
              <a:t>3 mm thick Cu beampipe </a:t>
            </a:r>
            <a:r>
              <a:rPr lang="en-US" sz="2400" b="1" dirty="0" smtClean="0">
                <a:solidFill>
                  <a:srgbClr val="0000FF"/>
                </a:solidFill>
              </a:rPr>
              <a:t>(~300 mm traversing)</a:t>
            </a:r>
          </a:p>
          <a:p>
            <a:pPr marL="357188" indent="-357188">
              <a:buFont typeface="Courier New" pitchFamily="49" charset="0"/>
              <a:buChar char="o"/>
            </a:pPr>
            <a:r>
              <a:rPr lang="en-US" sz="2400" dirty="0" err="1" smtClean="0"/>
              <a:t>dE</a:t>
            </a:r>
            <a:r>
              <a:rPr lang="en-US" sz="2400" dirty="0" smtClean="0"/>
              <a:t>/step of </a:t>
            </a:r>
            <a:r>
              <a:rPr lang="en-US" sz="2400" b="1" dirty="0" smtClean="0"/>
              <a:t>charged tracks  </a:t>
            </a:r>
            <a:r>
              <a:rPr lang="en-US" sz="2400" dirty="0" smtClean="0"/>
              <a:t>(&gt;100 </a:t>
            </a:r>
            <a:r>
              <a:rPr lang="en-US" sz="2400" dirty="0" err="1" smtClean="0"/>
              <a:t>keV</a:t>
            </a:r>
            <a:r>
              <a:rPr lang="en-US" sz="2400" dirty="0" smtClean="0"/>
              <a:t>) </a:t>
            </a:r>
            <a:r>
              <a:rPr lang="en-US" sz="2400" b="1" dirty="0" smtClean="0"/>
              <a:t>in diamond</a:t>
            </a:r>
          </a:p>
          <a:p>
            <a:endParaRPr lang="en-US" sz="2400" dirty="0" smtClean="0">
              <a:latin typeface="Calibri" pitchFamily="34" charset="0"/>
            </a:endParaRPr>
          </a:p>
        </p:txBody>
      </p:sp>
      <p:grpSp>
        <p:nvGrpSpPr>
          <p:cNvPr id="11" name="群組 47"/>
          <p:cNvGrpSpPr>
            <a:grpSpLocks noChangeAspect="1"/>
          </p:cNvGrpSpPr>
          <p:nvPr/>
        </p:nvGrpSpPr>
        <p:grpSpPr>
          <a:xfrm>
            <a:off x="5429256" y="2786058"/>
            <a:ext cx="3286148" cy="3126662"/>
            <a:chOff x="2071670" y="1645712"/>
            <a:chExt cx="3171825" cy="2992951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71670" y="1714488"/>
              <a:ext cx="3171825" cy="292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3" name="直線接點 12"/>
            <p:cNvCxnSpPr/>
            <p:nvPr/>
          </p:nvCxnSpPr>
          <p:spPr>
            <a:xfrm rot="5400000">
              <a:off x="3132000" y="2892421"/>
              <a:ext cx="500066" cy="1588"/>
            </a:xfrm>
            <a:prstGeom prst="line">
              <a:avLst/>
            </a:prstGeom>
            <a:ln w="63500">
              <a:solidFill>
                <a:srgbClr val="33CC33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單箭頭接點 13"/>
            <p:cNvCxnSpPr/>
            <p:nvPr/>
          </p:nvCxnSpPr>
          <p:spPr>
            <a:xfrm rot="16200000" flipH="1">
              <a:off x="2382346" y="1679801"/>
              <a:ext cx="1009295" cy="941118"/>
            </a:xfrm>
            <a:prstGeom prst="straightConnector1">
              <a:avLst/>
            </a:prstGeom>
            <a:ln w="254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字方塊 14"/>
          <p:cNvSpPr txBox="1"/>
          <p:nvPr/>
        </p:nvSpPr>
        <p:spPr>
          <a:xfrm>
            <a:off x="4714876" y="2000240"/>
            <a:ext cx="400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00B050"/>
                </a:solidFill>
              </a:rPr>
              <a:t>Diamond slab 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covering   8~15 </a:t>
            </a:r>
            <a:r>
              <a:rPr lang="en-US" altLang="zh-TW" sz="2000" b="1" dirty="0" err="1" smtClean="0">
                <a:solidFill>
                  <a:srgbClr val="FF0000"/>
                </a:solidFill>
              </a:rPr>
              <a:t>mRad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r>
              <a:rPr lang="en-US" altLang="zh-TW" sz="2000" b="1" dirty="0" smtClean="0">
                <a:solidFill>
                  <a:srgbClr val="00B050"/>
                </a:solidFill>
              </a:rPr>
              <a:t>X-sec  order of ~100 </a:t>
            </a:r>
            <a:r>
              <a:rPr lang="en-US" altLang="zh-TW" sz="2000" b="1" dirty="0" err="1" smtClean="0">
                <a:solidFill>
                  <a:srgbClr val="00B050"/>
                </a:solidFill>
              </a:rPr>
              <a:t>nb</a:t>
            </a:r>
            <a:r>
              <a:rPr lang="en-US" altLang="zh-TW" sz="2000" b="1" dirty="0" smtClean="0">
                <a:solidFill>
                  <a:srgbClr val="00B050"/>
                </a:solidFill>
              </a:rPr>
              <a:t> </a:t>
            </a:r>
            <a:endParaRPr lang="zh-TW" altLang="en-US" sz="2000" b="1" dirty="0">
              <a:solidFill>
                <a:srgbClr val="00B05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14908" y="5873114"/>
            <a:ext cx="4429124" cy="770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TW" sz="2000" b="1" dirty="0" smtClean="0">
                <a:solidFill>
                  <a:srgbClr val="00B050"/>
                </a:solidFill>
              </a:rPr>
              <a:t>Event rate @Z, L=1x10</a:t>
            </a:r>
            <a:r>
              <a:rPr lang="en-US" altLang="zh-TW" sz="2000" b="1" baseline="30000" dirty="0" smtClean="0">
                <a:solidFill>
                  <a:srgbClr val="00B050"/>
                </a:solidFill>
              </a:rPr>
              <a:t>36</a:t>
            </a:r>
            <a:r>
              <a:rPr lang="en-US" altLang="zh-TW" sz="2000" b="1" dirty="0" smtClean="0">
                <a:solidFill>
                  <a:srgbClr val="00B050"/>
                </a:solidFill>
              </a:rPr>
              <a:t>/cm</a:t>
            </a:r>
            <a:r>
              <a:rPr lang="en-US" altLang="zh-TW" sz="2000" b="1" baseline="30000" dirty="0" smtClean="0">
                <a:solidFill>
                  <a:srgbClr val="00B050"/>
                </a:solidFill>
              </a:rPr>
              <a:t>2</a:t>
            </a:r>
            <a:r>
              <a:rPr lang="en-US" altLang="zh-TW" sz="2000" b="1" dirty="0" smtClean="0">
                <a:solidFill>
                  <a:srgbClr val="00B050"/>
                </a:solidFill>
              </a:rPr>
              <a:t>s</a:t>
            </a:r>
          </a:p>
          <a:p>
            <a:pPr>
              <a:lnSpc>
                <a:spcPts val="2600"/>
              </a:lnSpc>
            </a:pPr>
            <a:r>
              <a:rPr lang="en-US" altLang="zh-TW" sz="2000" b="1" dirty="0" smtClean="0">
                <a:solidFill>
                  <a:srgbClr val="00B050"/>
                </a:solidFill>
              </a:rPr>
              <a:t>= (100x10</a:t>
            </a:r>
            <a:r>
              <a:rPr lang="en-US" altLang="zh-TW" sz="2000" b="1" baseline="30000" dirty="0" smtClean="0">
                <a:solidFill>
                  <a:srgbClr val="00B050"/>
                </a:solidFill>
              </a:rPr>
              <a:t>-33</a:t>
            </a:r>
            <a:r>
              <a:rPr lang="en-US" altLang="zh-TW" sz="2000" b="1" dirty="0" smtClean="0">
                <a:solidFill>
                  <a:srgbClr val="00B050"/>
                </a:solidFill>
              </a:rPr>
              <a:t>) x (1 x 10</a:t>
            </a:r>
            <a:r>
              <a:rPr lang="en-US" altLang="zh-TW" sz="2000" b="1" baseline="30000" dirty="0" smtClean="0">
                <a:solidFill>
                  <a:srgbClr val="00B050"/>
                </a:solidFill>
              </a:rPr>
              <a:t>36</a:t>
            </a:r>
            <a:r>
              <a:rPr lang="en-US" altLang="zh-TW" sz="2000" b="1" dirty="0" smtClean="0">
                <a:solidFill>
                  <a:srgbClr val="00B050"/>
                </a:solidFill>
              </a:rPr>
              <a:t>) /s =   </a:t>
            </a:r>
            <a:r>
              <a:rPr lang="en-US" altLang="zh-TW" b="1" dirty="0" smtClean="0">
                <a:solidFill>
                  <a:srgbClr val="FF0000"/>
                </a:solidFill>
              </a:rPr>
              <a:t>~</a:t>
            </a:r>
            <a:r>
              <a:rPr lang="en-US" altLang="zh-TW" sz="2400" b="1" i="1" dirty="0" smtClean="0">
                <a:solidFill>
                  <a:srgbClr val="FF0000"/>
                </a:solidFill>
              </a:rPr>
              <a:t>100 kHz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385297"/>
            <a:ext cx="4286280" cy="200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742751"/>
            <a:ext cx="4143404" cy="197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矩形 18"/>
          <p:cNvSpPr/>
          <p:nvPr/>
        </p:nvSpPr>
        <p:spPr>
          <a:xfrm>
            <a:off x="428596" y="2099545"/>
            <a:ext cx="3786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err="1" smtClean="0">
                <a:solidFill>
                  <a:srgbClr val="0000FF"/>
                </a:solidFill>
                <a:cs typeface="Courier New" pitchFamily="49" charset="0"/>
              </a:rPr>
              <a:t>dE</a:t>
            </a:r>
            <a:r>
              <a:rPr lang="en-US" altLang="zh-TW" sz="2000" b="1" dirty="0" smtClean="0">
                <a:solidFill>
                  <a:srgbClr val="0000FF"/>
                </a:solidFill>
                <a:cs typeface="Courier New" pitchFamily="49" charset="0"/>
              </a:rPr>
              <a:t>/steps in z profile</a:t>
            </a:r>
          </a:p>
        </p:txBody>
      </p:sp>
      <p:sp>
        <p:nvSpPr>
          <p:cNvPr id="20" name="矩形 19"/>
          <p:cNvSpPr/>
          <p:nvPr/>
        </p:nvSpPr>
        <p:spPr>
          <a:xfrm>
            <a:off x="428596" y="4385561"/>
            <a:ext cx="3786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err="1" smtClean="0">
                <a:solidFill>
                  <a:srgbClr val="0000FF"/>
                </a:solidFill>
                <a:cs typeface="Courier New" pitchFamily="49" charset="0"/>
              </a:rPr>
              <a:t>dE</a:t>
            </a:r>
            <a:r>
              <a:rPr lang="en-US" altLang="zh-TW" sz="2000" b="1" dirty="0" smtClean="0">
                <a:solidFill>
                  <a:srgbClr val="0000FF"/>
                </a:solidFill>
                <a:cs typeface="Courier New" pitchFamily="49" charset="0"/>
              </a:rPr>
              <a:t>/steps in y profile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6" descr="A graph with a curved line&#10;&#10;AI-generated content may be incorrect.">
            <a:extLst>
              <a:ext uri="{FF2B5EF4-FFF2-40B4-BE49-F238E27FC236}">
                <a16:creationId xmlns="" xmlns:a16="http://schemas.microsoft.com/office/drawing/2014/main" id="{1D5B320E-47E6-9200-0EA6-D04091E8BF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2428868"/>
            <a:ext cx="3396701" cy="1827230"/>
          </a:xfrm>
          <a:prstGeom prst="rect">
            <a:avLst/>
          </a:prstGeom>
        </p:spPr>
      </p:pic>
      <p:pic>
        <p:nvPicPr>
          <p:cNvPr id="44" name="Picture 9" descr="A grey square with pink stripes&#10;&#10;AI-generated content may be incorrect.">
            <a:extLst>
              <a:ext uri="{FF2B5EF4-FFF2-40B4-BE49-F238E27FC236}">
                <a16:creationId xmlns="" xmlns:a16="http://schemas.microsoft.com/office/drawing/2014/main" id="{9C74556D-6378-882B-C123-B1660BE207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64" y="1142984"/>
            <a:ext cx="2201004" cy="1285884"/>
          </a:xfrm>
          <a:prstGeom prst="rect">
            <a:avLst/>
          </a:prstGeom>
        </p:spPr>
      </p:pic>
      <p:sp>
        <p:nvSpPr>
          <p:cNvPr id="21" name="標題 1"/>
          <p:cNvSpPr>
            <a:spLocks noGrp="1"/>
          </p:cNvSpPr>
          <p:nvPr>
            <p:ph type="title"/>
          </p:nvPr>
        </p:nvSpPr>
        <p:spPr>
          <a:xfrm>
            <a:off x="214282" y="0"/>
            <a:ext cx="8463884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</a:rPr>
              <a:t>Producing diamond pads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39" name="群組 38"/>
          <p:cNvGrpSpPr/>
          <p:nvPr/>
        </p:nvGrpSpPr>
        <p:grpSpPr>
          <a:xfrm>
            <a:off x="357158" y="2214554"/>
            <a:ext cx="5000660" cy="2428892"/>
            <a:chOff x="143190" y="2921767"/>
            <a:chExt cx="6313169" cy="3396385"/>
          </a:xfrm>
        </p:grpSpPr>
        <p:pic>
          <p:nvPicPr>
            <p:cNvPr id="31" name="Picture 1">
              <a:extLst>
                <a:ext uri="{FF2B5EF4-FFF2-40B4-BE49-F238E27FC236}">
                  <a16:creationId xmlns="" xmlns:a16="http://schemas.microsoft.com/office/drawing/2014/main" id="{492C302E-051D-19D7-5250-D471C49CAE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835" y="2942054"/>
              <a:ext cx="1801091" cy="167342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图片 4">
              <a:extLst>
                <a:ext uri="{FF2B5EF4-FFF2-40B4-BE49-F238E27FC236}">
                  <a16:creationId xmlns="" xmlns:a16="http://schemas.microsoft.com/office/drawing/2014/main" id="{726CA3AD-0F7C-46EA-8F15-B23E48930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2848" y="2993335"/>
              <a:ext cx="2183511" cy="1637633"/>
            </a:xfrm>
            <a:prstGeom prst="rect">
              <a:avLst/>
            </a:prstGeom>
          </p:spPr>
        </p:pic>
        <p:pic>
          <p:nvPicPr>
            <p:cNvPr id="33" name="Picture 7">
              <a:extLst>
                <a:ext uri="{FF2B5EF4-FFF2-40B4-BE49-F238E27FC236}">
                  <a16:creationId xmlns="" xmlns:a16="http://schemas.microsoft.com/office/drawing/2014/main" id="{F67B08BA-D934-D489-A203-D50F6063DD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58" y="4927502"/>
              <a:ext cx="5767387" cy="13906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箭头: 右 9">
              <a:extLst>
                <a:ext uri="{FF2B5EF4-FFF2-40B4-BE49-F238E27FC236}">
                  <a16:creationId xmlns="" xmlns:a16="http://schemas.microsoft.com/office/drawing/2014/main" id="{6BC98E7A-4208-09EB-1CBC-1357AB589B13}"/>
                </a:ext>
              </a:extLst>
            </p:cNvPr>
            <p:cNvSpPr/>
            <p:nvPr/>
          </p:nvSpPr>
          <p:spPr>
            <a:xfrm rot="7828182">
              <a:off x="1106444" y="4758166"/>
              <a:ext cx="1865673" cy="121998"/>
            </a:xfrm>
            <a:prstGeom prst="rightArrow">
              <a:avLst>
                <a:gd name="adj1" fmla="val 50000"/>
                <a:gd name="adj2" fmla="val 13221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箭头: 右 10">
              <a:extLst>
                <a:ext uri="{FF2B5EF4-FFF2-40B4-BE49-F238E27FC236}">
                  <a16:creationId xmlns="" xmlns:a16="http://schemas.microsoft.com/office/drawing/2014/main" id="{64E7159E-2A2E-27E0-024B-DEAF41DFA54B}"/>
                </a:ext>
              </a:extLst>
            </p:cNvPr>
            <p:cNvSpPr/>
            <p:nvPr/>
          </p:nvSpPr>
          <p:spPr>
            <a:xfrm rot="4119933">
              <a:off x="2679999" y="4586958"/>
              <a:ext cx="1603990" cy="145835"/>
            </a:xfrm>
            <a:prstGeom prst="rightArrow">
              <a:avLst>
                <a:gd name="adj1" fmla="val 50000"/>
                <a:gd name="adj2" fmla="val 13221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箭头: 右 11">
              <a:extLst>
                <a:ext uri="{FF2B5EF4-FFF2-40B4-BE49-F238E27FC236}">
                  <a16:creationId xmlns="" xmlns:a16="http://schemas.microsoft.com/office/drawing/2014/main" id="{690A25A1-D6FA-20D2-3894-958E545C1C4D}"/>
                </a:ext>
              </a:extLst>
            </p:cNvPr>
            <p:cNvSpPr/>
            <p:nvPr/>
          </p:nvSpPr>
          <p:spPr>
            <a:xfrm rot="2478847">
              <a:off x="3489056" y="4338083"/>
              <a:ext cx="1603990" cy="145835"/>
            </a:xfrm>
            <a:prstGeom prst="rightArrow">
              <a:avLst>
                <a:gd name="adj1" fmla="val 50000"/>
                <a:gd name="adj2" fmla="val 13221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14">
              <a:extLst>
                <a:ext uri="{FF2B5EF4-FFF2-40B4-BE49-F238E27FC236}">
                  <a16:creationId xmlns="" xmlns:a16="http://schemas.microsoft.com/office/drawing/2014/main" id="{4187C4A0-521D-015B-0C27-5F5815037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4853" y="2921767"/>
              <a:ext cx="1622896" cy="1580328"/>
            </a:xfrm>
            <a:prstGeom prst="rect">
              <a:avLst/>
            </a:prstGeom>
          </p:spPr>
        </p:pic>
        <p:sp>
          <p:nvSpPr>
            <p:cNvPr id="38" name="文本框 16">
              <a:extLst>
                <a:ext uri="{FF2B5EF4-FFF2-40B4-BE49-F238E27FC236}">
                  <a16:creationId xmlns="" xmlns:a16="http://schemas.microsoft.com/office/drawing/2014/main" id="{5268B57F-DC88-E471-460B-21AD0D0E4426}"/>
                </a:ext>
              </a:extLst>
            </p:cNvPr>
            <p:cNvSpPr txBox="1"/>
            <p:nvPr/>
          </p:nvSpPr>
          <p:spPr>
            <a:xfrm>
              <a:off x="143190" y="4468803"/>
              <a:ext cx="188806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Post-</a:t>
              </a:r>
              <a:r>
                <a:rPr lang="en-US" altLang="zh-CN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litho</a:t>
              </a:r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 development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文本框 8">
            <a:extLst>
              <a:ext uri="{FF2B5EF4-FFF2-40B4-BE49-F238E27FC236}">
                <a16:creationId xmlns="" xmlns:a16="http://schemas.microsoft.com/office/drawing/2014/main" id="{4CBB94FC-2644-23DA-025D-91D9E75F1186}"/>
              </a:ext>
            </a:extLst>
          </p:cNvPr>
          <p:cNvSpPr txBox="1"/>
          <p:nvPr/>
        </p:nvSpPr>
        <p:spPr>
          <a:xfrm>
            <a:off x="0" y="785794"/>
            <a:ext cx="521494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  <a:cs typeface="Arial" panose="020B0604020202020204" pitchFamily="34" charset="0"/>
              </a:rPr>
              <a:t>Two prototype microstrip diamond sensor </a:t>
            </a:r>
            <a:endParaRPr lang="en-US" altLang="zh-CN" sz="2000" dirty="0" smtClean="0">
              <a:latin typeface="+mj-lt"/>
              <a:cs typeface="Arial" panose="020B0604020202020204" pitchFamily="34" charset="0"/>
            </a:endParaRPr>
          </a:p>
          <a:p>
            <a:pPr marL="285750" indent="-285750"/>
            <a:r>
              <a:rPr lang="en-US" altLang="zh-CN" sz="2000" dirty="0" smtClean="0">
                <a:latin typeface="+mj-lt"/>
                <a:cs typeface="Arial" panose="020B0604020202020204" pitchFamily="34" charset="0"/>
              </a:rPr>
              <a:t>	successfully </a:t>
            </a:r>
            <a:r>
              <a:rPr lang="en-US" altLang="zh-CN" sz="2000" dirty="0">
                <a:latin typeface="+mj-lt"/>
                <a:cs typeface="Arial" panose="020B0604020202020204" pitchFamily="34" charset="0"/>
              </a:rPr>
              <a:t>fabricated </a:t>
            </a:r>
            <a:r>
              <a:rPr lang="en-US" altLang="zh-CN" sz="2000" dirty="0" smtClean="0">
                <a:latin typeface="+mj-lt"/>
                <a:cs typeface="Arial" panose="020B0604020202020204" pitchFamily="34" charset="0"/>
              </a:rPr>
              <a:t> </a:t>
            </a:r>
            <a:endParaRPr lang="en-US" altLang="zh-CN" sz="20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  <a:cs typeface="Arial" panose="020B0604020202020204" pitchFamily="34" charset="0"/>
              </a:rPr>
              <a:t>Pitch of 1.0 mm </a:t>
            </a:r>
            <a:r>
              <a:rPr lang="en-US" altLang="zh-CN" sz="2000" dirty="0" smtClean="0">
                <a:latin typeface="+mj-lt"/>
                <a:cs typeface="Arial" panose="020B0604020202020204" pitchFamily="34" charset="0"/>
              </a:rPr>
              <a:t>on </a:t>
            </a:r>
            <a:r>
              <a:rPr lang="en-US" altLang="zh-CN" sz="2000" dirty="0">
                <a:latin typeface="+mj-lt"/>
                <a:cs typeface="Arial" panose="020B0604020202020204" pitchFamily="34" charset="0"/>
              </a:rPr>
              <a:t>10 mm×10 mm </a:t>
            </a:r>
            <a:r>
              <a:rPr lang="en-US" altLang="zh-CN" sz="2000" dirty="0" smtClean="0">
                <a:latin typeface="+mj-lt"/>
                <a:cs typeface="Arial" panose="020B0604020202020204" pitchFamily="34" charset="0"/>
              </a:rPr>
              <a:t> </a:t>
            </a:r>
            <a:endParaRPr lang="en-US" altLang="zh-CN" sz="20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  <a:cs typeface="Arial" panose="020B0604020202020204" pitchFamily="34" charset="0"/>
              </a:rPr>
              <a:t>Pitch of 1.35 mm </a:t>
            </a:r>
            <a:r>
              <a:rPr lang="en-US" altLang="zh-CN" sz="2000" dirty="0" smtClean="0">
                <a:latin typeface="+mj-lt"/>
                <a:cs typeface="Arial" panose="020B0604020202020204" pitchFamily="34" charset="0"/>
              </a:rPr>
              <a:t>on </a:t>
            </a:r>
            <a:r>
              <a:rPr lang="en-US" altLang="zh-CN" sz="2000" dirty="0">
                <a:latin typeface="+mj-lt"/>
                <a:cs typeface="Arial" panose="020B0604020202020204" pitchFamily="34" charset="0"/>
              </a:rPr>
              <a:t>6 mm×6 mm diamond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1">
            <a:extLst>
              <a:ext uri="{FF2B5EF4-FFF2-40B4-BE49-F238E27FC236}">
                <a16:creationId xmlns="" xmlns:a16="http://schemas.microsoft.com/office/drawing/2014/main" id="{C63934DD-A335-35A8-6AF4-BD8DEC871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4786322"/>
            <a:ext cx="2155617" cy="1934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文本框 13">
            <a:extLst>
              <a:ext uri="{FF2B5EF4-FFF2-40B4-BE49-F238E27FC236}">
                <a16:creationId xmlns="" xmlns:a16="http://schemas.microsoft.com/office/drawing/2014/main" id="{CF3F1352-809A-06F9-0C12-E2D1C397BDF5}"/>
              </a:ext>
            </a:extLst>
          </p:cNvPr>
          <p:cNvSpPr txBox="1"/>
          <p:nvPr/>
        </p:nvSpPr>
        <p:spPr>
          <a:xfrm>
            <a:off x="642910" y="5000636"/>
            <a:ext cx="1928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Test PCBs 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500926" y="71414"/>
            <a:ext cx="164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Jialiang</a:t>
            </a:r>
            <a:r>
              <a:rPr lang="en-US" dirty="0" smtClean="0"/>
              <a:t> Zhang </a:t>
            </a:r>
          </a:p>
          <a:p>
            <a:r>
              <a:rPr lang="en-US" dirty="0" smtClean="0"/>
              <a:t>Wang </a:t>
            </a:r>
            <a:r>
              <a:rPr lang="en-US" dirty="0" err="1" smtClean="0"/>
              <a:t>Yilun</a:t>
            </a:r>
            <a:r>
              <a:rPr lang="en-US" dirty="0" smtClean="0"/>
              <a:t> </a:t>
            </a:r>
            <a:endParaRPr lang="zh-TW" altLang="en-US" dirty="0"/>
          </a:p>
        </p:txBody>
      </p:sp>
      <p:sp>
        <p:nvSpPr>
          <p:cNvPr id="45" name="文本框 13">
            <a:extLst>
              <a:ext uri="{FF2B5EF4-FFF2-40B4-BE49-F238E27FC236}">
                <a16:creationId xmlns="" xmlns:a16="http://schemas.microsoft.com/office/drawing/2014/main" id="{CF3F1352-809A-06F9-0C12-E2D1C397BDF5}"/>
              </a:ext>
            </a:extLst>
          </p:cNvPr>
          <p:cNvSpPr txBox="1"/>
          <p:nvPr/>
        </p:nvSpPr>
        <p:spPr>
          <a:xfrm>
            <a:off x="5643570" y="714356"/>
            <a:ext cx="25717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TCAD simulation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">
            <a:extLst>
              <a:ext uri="{FF2B5EF4-FFF2-40B4-BE49-F238E27FC236}">
                <a16:creationId xmlns="" xmlns:a16="http://schemas.microsoft.com/office/drawing/2014/main" id="{44F5C399-0D23-063B-65F3-4D5C6C7832A4}"/>
              </a:ext>
            </a:extLst>
          </p:cNvPr>
          <p:cNvSpPr txBox="1"/>
          <p:nvPr/>
        </p:nvSpPr>
        <p:spPr>
          <a:xfrm>
            <a:off x="7215206" y="3357562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I-V </a:t>
            </a:r>
            <a:r>
              <a:rPr lang="en-US" altLang="zh-CN" sz="2000" dirty="0" smtClean="0"/>
              <a:t>Curve</a:t>
            </a:r>
            <a:endParaRPr lang="en-US" altLang="zh-CN" sz="2000" dirty="0"/>
          </a:p>
        </p:txBody>
      </p:sp>
      <p:pic>
        <p:nvPicPr>
          <p:cNvPr id="48" name="Picture 3" descr="A graph with a line&#10;&#10;AI-generated content may be incorrect.">
            <a:extLst>
              <a:ext uri="{FF2B5EF4-FFF2-40B4-BE49-F238E27FC236}">
                <a16:creationId xmlns="" xmlns:a16="http://schemas.microsoft.com/office/drawing/2014/main" id="{5C81DA53-05C8-FBC4-66A1-4383D76766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4786322"/>
            <a:ext cx="3480905" cy="1872527"/>
          </a:xfrm>
          <a:prstGeom prst="rect">
            <a:avLst/>
          </a:prstGeom>
        </p:spPr>
      </p:pic>
      <p:sp>
        <p:nvSpPr>
          <p:cNvPr id="49" name="TextBox 4">
            <a:extLst>
              <a:ext uri="{FF2B5EF4-FFF2-40B4-BE49-F238E27FC236}">
                <a16:creationId xmlns="" xmlns:a16="http://schemas.microsoft.com/office/drawing/2014/main" id="{44F5C399-0D23-063B-65F3-4D5C6C7832A4}"/>
              </a:ext>
            </a:extLst>
          </p:cNvPr>
          <p:cNvSpPr txBox="1"/>
          <p:nvPr/>
        </p:nvSpPr>
        <p:spPr>
          <a:xfrm>
            <a:off x="7215206" y="4357694"/>
            <a:ext cx="1857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Perpendicular electron hit </a:t>
            </a:r>
          </a:p>
          <a:p>
            <a:r>
              <a:rPr lang="en-US" altLang="zh-CN" sz="2000" dirty="0" smtClean="0"/>
              <a:t>at pad center</a:t>
            </a:r>
            <a:endParaRPr lang="en-US" altLang="zh-C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28596" y="3143248"/>
            <a:ext cx="7021513" cy="642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Calibri" pitchFamily="34" charset="0"/>
              </a:rPr>
              <a:t>Backup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itlepage-morio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071810"/>
            <a:ext cx="4597404" cy="3020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8 March  2005</a:t>
            </a:r>
          </a:p>
        </p:txBody>
      </p:sp>
      <p:sp>
        <p:nvSpPr>
          <p:cNvPr id="40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G.Abbiendi</a:t>
            </a:r>
          </a:p>
        </p:txBody>
      </p:sp>
      <p:sp>
        <p:nvSpPr>
          <p:cNvPr id="41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/>
          <a:p>
            <a:fld id="{CA428418-B420-4520-8987-311EA4BE14F4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563562"/>
          </a:xfrm>
        </p:spPr>
        <p:txBody>
          <a:bodyPr/>
          <a:lstStyle/>
          <a:p>
            <a:r>
              <a:rPr lang="en-US" altLang="zh-TW" sz="2800" dirty="0">
                <a:ea typeface="新細明體" charset="-120"/>
              </a:rPr>
              <a:t>Small-angle Bhabha scattering</a:t>
            </a:r>
          </a:p>
        </p:txBody>
      </p:sp>
      <p:graphicFrame>
        <p:nvGraphicFramePr>
          <p:cNvPr id="134147" name="Object 3"/>
          <p:cNvGraphicFramePr>
            <a:graphicFrameLocks noChangeAspect="1"/>
          </p:cNvGraphicFramePr>
          <p:nvPr/>
        </p:nvGraphicFramePr>
        <p:xfrm>
          <a:off x="2590800" y="1371600"/>
          <a:ext cx="5257800" cy="1131888"/>
        </p:xfrm>
        <a:graphic>
          <a:graphicData uri="http://schemas.openxmlformats.org/presentationml/2006/ole">
            <p:oleObj spid="_x0000_s1026" name="Equation" r:id="rId4" imgW="2361960" imgH="507960" progId="">
              <p:embed/>
            </p:oleObj>
          </a:graphicData>
        </a:graphic>
      </p:graphicFrame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685800" y="776288"/>
            <a:ext cx="80010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>
                <a:solidFill>
                  <a:srgbClr val="006699"/>
                </a:solidFill>
                <a:ea typeface="新細明體" charset="-120"/>
              </a:rPr>
              <a:t>an almost </a:t>
            </a:r>
            <a:r>
              <a:rPr lang="en-US" altLang="zh-TW" b="1">
                <a:solidFill>
                  <a:srgbClr val="006699"/>
                </a:solidFill>
                <a:ea typeface="新細明體" charset="-120"/>
              </a:rPr>
              <a:t>pure QED</a:t>
            </a:r>
            <a:r>
              <a:rPr lang="en-US" altLang="zh-TW">
                <a:solidFill>
                  <a:srgbClr val="006699"/>
                </a:solidFill>
                <a:ea typeface="新細明體" charset="-120"/>
              </a:rPr>
              <a:t> process. Differential cross section can be written as:</a:t>
            </a:r>
          </a:p>
        </p:txBody>
      </p:sp>
      <p:graphicFrame>
        <p:nvGraphicFramePr>
          <p:cNvPr id="134149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7" name="Equation" r:id="rId5" imgW="114120" imgH="215640" progId="">
              <p:embed/>
            </p:oleObj>
          </a:graphicData>
        </a:graphic>
      </p:graphicFrame>
      <p:graphicFrame>
        <p:nvGraphicFramePr>
          <p:cNvPr id="134150" name="Object 6"/>
          <p:cNvGraphicFramePr>
            <a:graphicFrameLocks noChangeAspect="1"/>
          </p:cNvGraphicFramePr>
          <p:nvPr/>
        </p:nvGraphicFramePr>
        <p:xfrm>
          <a:off x="1066800" y="3962400"/>
          <a:ext cx="1741488" cy="833438"/>
        </p:xfrm>
        <a:graphic>
          <a:graphicData uri="http://schemas.openxmlformats.org/presentationml/2006/ole">
            <p:oleObj spid="_x0000_s1028" name="Equation" r:id="rId6" imgW="876240" imgH="419040" progId="">
              <p:embed/>
            </p:oleObj>
          </a:graphicData>
        </a:graphic>
      </p:graphicFrame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990600" y="2895600"/>
            <a:ext cx="2743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b="1">
                <a:solidFill>
                  <a:srgbClr val="808000"/>
                </a:solidFill>
                <a:ea typeface="新細明體" charset="-120"/>
              </a:rPr>
              <a:t>Born term for t-channel single </a:t>
            </a:r>
            <a:r>
              <a:rPr lang="en-US" altLang="zh-TW" b="1">
                <a:solidFill>
                  <a:srgbClr val="808000"/>
                </a:solidFill>
                <a:latin typeface="Symbol" pitchFamily="18" charset="2"/>
                <a:ea typeface="新細明體" charset="-120"/>
              </a:rPr>
              <a:t>g</a:t>
            </a:r>
            <a:r>
              <a:rPr lang="en-US" altLang="zh-TW" b="1">
                <a:solidFill>
                  <a:srgbClr val="808000"/>
                </a:solidFill>
                <a:ea typeface="新細明體" charset="-120"/>
              </a:rPr>
              <a:t> exchange</a:t>
            </a:r>
          </a:p>
        </p:txBody>
      </p:sp>
      <p:sp>
        <p:nvSpPr>
          <p:cNvPr id="134152" name="Line 8"/>
          <p:cNvSpPr>
            <a:spLocks noChangeShapeType="1"/>
          </p:cNvSpPr>
          <p:nvPr/>
        </p:nvSpPr>
        <p:spPr bwMode="auto">
          <a:xfrm flipH="1">
            <a:off x="2667000" y="2362200"/>
            <a:ext cx="914400" cy="533400"/>
          </a:xfrm>
          <a:prstGeom prst="line">
            <a:avLst/>
          </a:prstGeom>
          <a:noFill/>
          <a:ln w="25400">
            <a:solidFill>
              <a:srgbClr val="808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134153" name="Line 9"/>
          <p:cNvSpPr>
            <a:spLocks noChangeShapeType="1"/>
          </p:cNvSpPr>
          <p:nvPr/>
        </p:nvSpPr>
        <p:spPr bwMode="auto">
          <a:xfrm flipH="1">
            <a:off x="1828800" y="3581400"/>
            <a:ext cx="304800" cy="457200"/>
          </a:xfrm>
          <a:prstGeom prst="line">
            <a:avLst/>
          </a:prstGeom>
          <a:noFill/>
          <a:ln w="25400">
            <a:solidFill>
              <a:srgbClr val="808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1066800" y="4814888"/>
            <a:ext cx="1981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>
                <a:solidFill>
                  <a:srgbClr val="FF0066"/>
                </a:solidFill>
                <a:latin typeface="Symbol" pitchFamily="18" charset="2"/>
                <a:ea typeface="新細明體" charset="-120"/>
              </a:rPr>
              <a:t>a</a:t>
            </a:r>
            <a:r>
              <a:rPr lang="en-US" altLang="zh-TW" baseline="-25000">
                <a:solidFill>
                  <a:srgbClr val="FF0066"/>
                </a:solidFill>
                <a:latin typeface="Times New Roman" pitchFamily="18" charset="0"/>
                <a:ea typeface="新細明體" charset="-120"/>
              </a:rPr>
              <a:t>0</a:t>
            </a:r>
            <a:r>
              <a:rPr lang="en-US" altLang="zh-TW">
                <a:solidFill>
                  <a:srgbClr val="FF0066"/>
                </a:solidFill>
                <a:latin typeface="Times New Roman" pitchFamily="18" charset="0"/>
                <a:ea typeface="新細明體" charset="-120"/>
              </a:rPr>
              <a:t> </a:t>
            </a:r>
            <a:r>
              <a:rPr lang="en-US" altLang="zh-TW">
                <a:solidFill>
                  <a:srgbClr val="FF0066"/>
                </a:solidFill>
                <a:latin typeface="Times New Roman" pitchFamily="18" charset="0"/>
                <a:ea typeface="新細明體" charset="-120"/>
                <a:sym typeface="Symbol" pitchFamily="18" charset="2"/>
              </a:rPr>
              <a:t></a:t>
            </a:r>
            <a:r>
              <a:rPr lang="en-US" altLang="zh-TW">
                <a:solidFill>
                  <a:srgbClr val="FF0066"/>
                </a:solidFill>
                <a:latin typeface="Times New Roman" pitchFamily="18" charset="0"/>
                <a:ea typeface="新細明體" charset="-120"/>
              </a:rPr>
              <a:t> 1/137.036</a:t>
            </a:r>
          </a:p>
        </p:txBody>
      </p:sp>
      <p:sp>
        <p:nvSpPr>
          <p:cNvPr id="134155" name="Line 11"/>
          <p:cNvSpPr>
            <a:spLocks noChangeShapeType="1"/>
          </p:cNvSpPr>
          <p:nvPr/>
        </p:nvSpPr>
        <p:spPr bwMode="auto">
          <a:xfrm>
            <a:off x="4038600" y="2514600"/>
            <a:ext cx="228600" cy="5334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134156" name="Line 12"/>
          <p:cNvSpPr>
            <a:spLocks noChangeShapeType="1"/>
          </p:cNvSpPr>
          <p:nvPr/>
        </p:nvSpPr>
        <p:spPr bwMode="auto">
          <a:xfrm flipH="1">
            <a:off x="4572000" y="2438400"/>
            <a:ext cx="152400" cy="129540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3200400" y="4724400"/>
            <a:ext cx="2743200" cy="6413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rgbClr val="FF0066"/>
                </a:solidFill>
                <a:ea typeface="新細明體" charset="-120"/>
              </a:rPr>
              <a:t>Effective coupling factorized</a:t>
            </a:r>
          </a:p>
        </p:txBody>
      </p:sp>
      <p:graphicFrame>
        <p:nvGraphicFramePr>
          <p:cNvPr id="134158" name="Object 14"/>
          <p:cNvGraphicFramePr>
            <a:graphicFrameLocks noChangeAspect="1"/>
          </p:cNvGraphicFramePr>
          <p:nvPr/>
        </p:nvGraphicFramePr>
        <p:xfrm>
          <a:off x="3886200" y="3836988"/>
          <a:ext cx="1371600" cy="811212"/>
        </p:xfrm>
        <a:graphic>
          <a:graphicData uri="http://schemas.openxmlformats.org/presentationml/2006/ole">
            <p:oleObj spid="_x0000_s1029" name="Equation" r:id="rId7" imgW="812520" imgH="495000" progId="">
              <p:embed/>
            </p:oleObj>
          </a:graphicData>
        </a:graphic>
      </p:graphicFrame>
      <p:sp>
        <p:nvSpPr>
          <p:cNvPr id="134159" name="Line 15"/>
          <p:cNvSpPr>
            <a:spLocks noChangeShapeType="1"/>
          </p:cNvSpPr>
          <p:nvPr/>
        </p:nvSpPr>
        <p:spPr bwMode="auto">
          <a:xfrm>
            <a:off x="5715000" y="2133600"/>
            <a:ext cx="228600" cy="1905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134160" name="Text Box 16"/>
          <p:cNvSpPr txBox="1">
            <a:spLocks noChangeArrowheads="1"/>
          </p:cNvSpPr>
          <p:nvPr/>
        </p:nvSpPr>
        <p:spPr bwMode="auto">
          <a:xfrm>
            <a:off x="5257800" y="4027488"/>
            <a:ext cx="2971800" cy="6413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rgbClr val="0000FF"/>
                </a:solidFill>
                <a:ea typeface="新細明體" charset="-120"/>
              </a:rPr>
              <a:t>Photonic radiative corrections</a:t>
            </a:r>
          </a:p>
        </p:txBody>
      </p:sp>
      <p:sp>
        <p:nvSpPr>
          <p:cNvPr id="134162" name="Text Box 18"/>
          <p:cNvSpPr txBox="1">
            <a:spLocks noChangeArrowheads="1"/>
          </p:cNvSpPr>
          <p:nvPr/>
        </p:nvSpPr>
        <p:spPr bwMode="auto">
          <a:xfrm>
            <a:off x="6477000" y="2635250"/>
            <a:ext cx="2133600" cy="6413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rgbClr val="996633"/>
                </a:solidFill>
                <a:ea typeface="新細明體" charset="-120"/>
              </a:rPr>
              <a:t>Z interference correction</a:t>
            </a:r>
          </a:p>
        </p:txBody>
      </p:sp>
      <p:sp>
        <p:nvSpPr>
          <p:cNvPr id="134163" name="Line 19"/>
          <p:cNvSpPr>
            <a:spLocks noChangeShapeType="1"/>
          </p:cNvSpPr>
          <p:nvPr/>
        </p:nvSpPr>
        <p:spPr bwMode="auto">
          <a:xfrm>
            <a:off x="7543800" y="2133600"/>
            <a:ext cx="76200" cy="609600"/>
          </a:xfrm>
          <a:prstGeom prst="line">
            <a:avLst/>
          </a:prstGeom>
          <a:noFill/>
          <a:ln w="25400">
            <a:solidFill>
              <a:srgbClr val="808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134161" name="Text Box 17"/>
          <p:cNvSpPr txBox="1">
            <a:spLocks noChangeArrowheads="1"/>
          </p:cNvSpPr>
          <p:nvPr/>
        </p:nvSpPr>
        <p:spPr bwMode="auto">
          <a:xfrm>
            <a:off x="6019800" y="3373438"/>
            <a:ext cx="2590800" cy="6413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rgbClr val="CC00CC"/>
                </a:solidFill>
                <a:ea typeface="新細明體" charset="-120"/>
              </a:rPr>
              <a:t>s-channel </a:t>
            </a:r>
            <a:r>
              <a:rPr lang="en-US" altLang="zh-TW" b="1">
                <a:solidFill>
                  <a:srgbClr val="CC00CC"/>
                </a:solidFill>
                <a:latin typeface="Symbol" pitchFamily="18" charset="2"/>
                <a:ea typeface="新細明體" charset="-120"/>
              </a:rPr>
              <a:t>g</a:t>
            </a:r>
            <a:r>
              <a:rPr lang="en-US" altLang="zh-TW" b="1">
                <a:solidFill>
                  <a:srgbClr val="CC00CC"/>
                </a:solidFill>
                <a:ea typeface="新細明體" charset="-120"/>
              </a:rPr>
              <a:t> exchange correction</a:t>
            </a:r>
          </a:p>
        </p:txBody>
      </p:sp>
      <p:sp>
        <p:nvSpPr>
          <p:cNvPr id="134164" name="Line 20"/>
          <p:cNvSpPr>
            <a:spLocks noChangeShapeType="1"/>
          </p:cNvSpPr>
          <p:nvPr/>
        </p:nvSpPr>
        <p:spPr bwMode="auto">
          <a:xfrm>
            <a:off x="6553200" y="2133600"/>
            <a:ext cx="152400" cy="1295400"/>
          </a:xfrm>
          <a:prstGeom prst="line">
            <a:avLst/>
          </a:prstGeom>
          <a:noFill/>
          <a:ln w="25400">
            <a:solidFill>
              <a:srgbClr val="CC00CC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TW" altLang="en-US"/>
          </a:p>
        </p:txBody>
      </p:sp>
      <p:graphicFrame>
        <p:nvGraphicFramePr>
          <p:cNvPr id="134165" name="Object 21"/>
          <p:cNvGraphicFramePr>
            <a:graphicFrameLocks noChangeAspect="1"/>
          </p:cNvGraphicFramePr>
          <p:nvPr/>
        </p:nvGraphicFramePr>
        <p:xfrm>
          <a:off x="6400800" y="4778375"/>
          <a:ext cx="1828800" cy="555625"/>
        </p:xfrm>
        <a:graphic>
          <a:graphicData uri="http://schemas.openxmlformats.org/presentationml/2006/ole">
            <p:oleObj spid="_x0000_s1030" name="Equation" r:id="rId8" imgW="761760" imgH="241200" progId="">
              <p:embed/>
            </p:oleObj>
          </a:graphicData>
        </a:graphic>
      </p:graphicFrame>
      <p:sp>
        <p:nvSpPr>
          <p:cNvPr id="134173" name="Text Box 29"/>
          <p:cNvSpPr txBox="1">
            <a:spLocks noChangeArrowheads="1"/>
          </p:cNvSpPr>
          <p:nvPr/>
        </p:nvSpPr>
        <p:spPr bwMode="auto">
          <a:xfrm>
            <a:off x="1066800" y="5410200"/>
            <a:ext cx="6172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>
                <a:solidFill>
                  <a:srgbClr val="006699"/>
                </a:solidFill>
                <a:ea typeface="新細明體" charset="-120"/>
              </a:rPr>
              <a:t>experimentally: high data statistics, very high purity</a:t>
            </a:r>
          </a:p>
        </p:txBody>
      </p:sp>
      <p:sp>
        <p:nvSpPr>
          <p:cNvPr id="134174" name="Text Box 30"/>
          <p:cNvSpPr txBox="1">
            <a:spLocks noChangeArrowheads="1"/>
          </p:cNvSpPr>
          <p:nvPr/>
        </p:nvSpPr>
        <p:spPr bwMode="auto">
          <a:xfrm>
            <a:off x="533400" y="5835650"/>
            <a:ext cx="79248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solidFill>
                  <a:srgbClr val="CC00FF"/>
                </a:solidFill>
                <a:ea typeface="新細明體" charset="-120"/>
              </a:rPr>
              <a:t>This process and method advocated by Arbuzov et al., Eur.Phys.J.C 34(2004)267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685800" y="1081088"/>
            <a:ext cx="1905000" cy="1738312"/>
            <a:chOff x="2112" y="1305"/>
            <a:chExt cx="1200" cy="1095"/>
          </a:xfrm>
        </p:grpSpPr>
        <p:sp>
          <p:nvSpPr>
            <p:cNvPr id="134176" name="Line 32"/>
            <p:cNvSpPr>
              <a:spLocks noChangeShapeType="1"/>
            </p:cNvSpPr>
            <p:nvPr/>
          </p:nvSpPr>
          <p:spPr bwMode="auto">
            <a:xfrm rot="900000">
              <a:off x="2256" y="1584"/>
              <a:ext cx="468" cy="0"/>
            </a:xfrm>
            <a:prstGeom prst="line">
              <a:avLst/>
            </a:prstGeom>
            <a:noFill/>
            <a:ln w="25400">
              <a:solidFill>
                <a:srgbClr val="0066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34177" name="Line 33"/>
            <p:cNvSpPr>
              <a:spLocks noChangeShapeType="1"/>
            </p:cNvSpPr>
            <p:nvPr/>
          </p:nvSpPr>
          <p:spPr bwMode="auto">
            <a:xfrm rot="20700000">
              <a:off x="2700" y="1584"/>
              <a:ext cx="468" cy="0"/>
            </a:xfrm>
            <a:prstGeom prst="line">
              <a:avLst/>
            </a:prstGeom>
            <a:noFill/>
            <a:ln w="25400">
              <a:solidFill>
                <a:srgbClr val="0066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34178" name="Line 34"/>
            <p:cNvSpPr>
              <a:spLocks noChangeShapeType="1"/>
            </p:cNvSpPr>
            <p:nvPr/>
          </p:nvSpPr>
          <p:spPr bwMode="auto">
            <a:xfrm rot="900000">
              <a:off x="2700" y="2160"/>
              <a:ext cx="468" cy="0"/>
            </a:xfrm>
            <a:prstGeom prst="line">
              <a:avLst/>
            </a:prstGeom>
            <a:noFill/>
            <a:ln w="25400">
              <a:solidFill>
                <a:srgbClr val="0066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34179" name="Line 35"/>
            <p:cNvSpPr>
              <a:spLocks noChangeShapeType="1"/>
            </p:cNvSpPr>
            <p:nvPr/>
          </p:nvSpPr>
          <p:spPr bwMode="auto">
            <a:xfrm rot="20700000">
              <a:off x="2256" y="2160"/>
              <a:ext cx="468" cy="0"/>
            </a:xfrm>
            <a:prstGeom prst="line">
              <a:avLst/>
            </a:prstGeom>
            <a:noFill/>
            <a:ln w="25400">
              <a:solidFill>
                <a:srgbClr val="0066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34180" name="Freeform 36"/>
            <p:cNvSpPr>
              <a:spLocks/>
            </p:cNvSpPr>
            <p:nvPr/>
          </p:nvSpPr>
          <p:spPr bwMode="auto">
            <a:xfrm>
              <a:off x="2700" y="1648"/>
              <a:ext cx="57" cy="45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0" y="8"/>
                </a:cxn>
                <a:cxn ang="0">
                  <a:pos x="28" y="32"/>
                </a:cxn>
                <a:cxn ang="0">
                  <a:pos x="24" y="48"/>
                </a:cxn>
                <a:cxn ang="0">
                  <a:pos x="0" y="64"/>
                </a:cxn>
                <a:cxn ang="0">
                  <a:pos x="4" y="84"/>
                </a:cxn>
                <a:cxn ang="0">
                  <a:pos x="28" y="100"/>
                </a:cxn>
                <a:cxn ang="0">
                  <a:pos x="20" y="144"/>
                </a:cxn>
                <a:cxn ang="0">
                  <a:pos x="8" y="168"/>
                </a:cxn>
                <a:cxn ang="0">
                  <a:pos x="40" y="196"/>
                </a:cxn>
                <a:cxn ang="0">
                  <a:pos x="20" y="236"/>
                </a:cxn>
                <a:cxn ang="0">
                  <a:pos x="44" y="284"/>
                </a:cxn>
                <a:cxn ang="0">
                  <a:pos x="20" y="332"/>
                </a:cxn>
                <a:cxn ang="0">
                  <a:pos x="40" y="376"/>
                </a:cxn>
                <a:cxn ang="0">
                  <a:pos x="40" y="400"/>
                </a:cxn>
                <a:cxn ang="0">
                  <a:pos x="16" y="416"/>
                </a:cxn>
                <a:cxn ang="0">
                  <a:pos x="16" y="456"/>
                </a:cxn>
              </a:cxnLst>
              <a:rect l="0" t="0" r="r" b="b"/>
              <a:pathLst>
                <a:path w="57" h="456">
                  <a:moveTo>
                    <a:pt x="8" y="0"/>
                  </a:moveTo>
                  <a:cubicBezTo>
                    <a:pt x="12" y="3"/>
                    <a:pt x="17" y="4"/>
                    <a:pt x="20" y="8"/>
                  </a:cubicBezTo>
                  <a:cubicBezTo>
                    <a:pt x="24" y="15"/>
                    <a:pt x="28" y="32"/>
                    <a:pt x="28" y="32"/>
                  </a:cubicBezTo>
                  <a:cubicBezTo>
                    <a:pt x="27" y="37"/>
                    <a:pt x="28" y="44"/>
                    <a:pt x="24" y="48"/>
                  </a:cubicBezTo>
                  <a:cubicBezTo>
                    <a:pt x="18" y="55"/>
                    <a:pt x="0" y="64"/>
                    <a:pt x="0" y="64"/>
                  </a:cubicBezTo>
                  <a:cubicBezTo>
                    <a:pt x="1" y="71"/>
                    <a:pt x="0" y="79"/>
                    <a:pt x="4" y="84"/>
                  </a:cubicBezTo>
                  <a:cubicBezTo>
                    <a:pt x="10" y="92"/>
                    <a:pt x="28" y="100"/>
                    <a:pt x="28" y="100"/>
                  </a:cubicBezTo>
                  <a:cubicBezTo>
                    <a:pt x="42" y="121"/>
                    <a:pt x="42" y="129"/>
                    <a:pt x="20" y="144"/>
                  </a:cubicBezTo>
                  <a:cubicBezTo>
                    <a:pt x="17" y="148"/>
                    <a:pt x="7" y="161"/>
                    <a:pt x="8" y="168"/>
                  </a:cubicBezTo>
                  <a:cubicBezTo>
                    <a:pt x="10" y="182"/>
                    <a:pt x="40" y="196"/>
                    <a:pt x="40" y="196"/>
                  </a:cubicBezTo>
                  <a:cubicBezTo>
                    <a:pt x="54" y="216"/>
                    <a:pt x="42" y="229"/>
                    <a:pt x="20" y="236"/>
                  </a:cubicBezTo>
                  <a:cubicBezTo>
                    <a:pt x="10" y="267"/>
                    <a:pt x="9" y="272"/>
                    <a:pt x="44" y="284"/>
                  </a:cubicBezTo>
                  <a:cubicBezTo>
                    <a:pt x="57" y="324"/>
                    <a:pt x="51" y="311"/>
                    <a:pt x="20" y="332"/>
                  </a:cubicBezTo>
                  <a:cubicBezTo>
                    <a:pt x="13" y="353"/>
                    <a:pt x="23" y="364"/>
                    <a:pt x="40" y="376"/>
                  </a:cubicBezTo>
                  <a:cubicBezTo>
                    <a:pt x="43" y="384"/>
                    <a:pt x="48" y="392"/>
                    <a:pt x="40" y="400"/>
                  </a:cubicBezTo>
                  <a:cubicBezTo>
                    <a:pt x="33" y="407"/>
                    <a:pt x="16" y="416"/>
                    <a:pt x="16" y="416"/>
                  </a:cubicBezTo>
                  <a:cubicBezTo>
                    <a:pt x="10" y="433"/>
                    <a:pt x="2" y="442"/>
                    <a:pt x="16" y="456"/>
                  </a:cubicBezTo>
                </a:path>
              </a:pathLst>
            </a:custGeom>
            <a:noFill/>
            <a:ln w="2540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34181" name="Oval 37"/>
            <p:cNvSpPr>
              <a:spLocks noChangeArrowheads="1"/>
            </p:cNvSpPr>
            <p:nvPr/>
          </p:nvSpPr>
          <p:spPr bwMode="auto">
            <a:xfrm>
              <a:off x="2688" y="1611"/>
              <a:ext cx="69" cy="69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34182" name="Oval 38"/>
            <p:cNvSpPr>
              <a:spLocks noChangeArrowheads="1"/>
            </p:cNvSpPr>
            <p:nvPr/>
          </p:nvSpPr>
          <p:spPr bwMode="auto">
            <a:xfrm>
              <a:off x="2688" y="2064"/>
              <a:ext cx="69" cy="69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34183" name="Text Box 39"/>
            <p:cNvSpPr txBox="1">
              <a:spLocks noChangeArrowheads="1"/>
            </p:cNvSpPr>
            <p:nvPr/>
          </p:nvSpPr>
          <p:spPr bwMode="auto">
            <a:xfrm>
              <a:off x="2592" y="2121"/>
              <a:ext cx="24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b="1">
                  <a:latin typeface="Symbol" pitchFamily="18" charset="2"/>
                  <a:ea typeface="新細明體" charset="-120"/>
                </a:rPr>
                <a:t>a</a:t>
              </a:r>
            </a:p>
          </p:txBody>
        </p:sp>
        <p:sp>
          <p:nvSpPr>
            <p:cNvPr id="134184" name="Text Box 40"/>
            <p:cNvSpPr txBox="1">
              <a:spLocks noChangeArrowheads="1"/>
            </p:cNvSpPr>
            <p:nvPr/>
          </p:nvSpPr>
          <p:spPr bwMode="auto">
            <a:xfrm>
              <a:off x="2592" y="1344"/>
              <a:ext cx="24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b="1">
                  <a:latin typeface="Symbol" pitchFamily="18" charset="2"/>
                  <a:ea typeface="新細明體" charset="-120"/>
                </a:rPr>
                <a:t>a</a:t>
              </a:r>
            </a:p>
          </p:txBody>
        </p:sp>
        <p:sp>
          <p:nvSpPr>
            <p:cNvPr id="134185" name="Text Box 41"/>
            <p:cNvSpPr txBox="1">
              <a:spLocks noChangeArrowheads="1"/>
            </p:cNvSpPr>
            <p:nvPr/>
          </p:nvSpPr>
          <p:spPr bwMode="auto">
            <a:xfrm>
              <a:off x="2736" y="1728"/>
              <a:ext cx="24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b="1">
                  <a:solidFill>
                    <a:srgbClr val="006699"/>
                  </a:solidFill>
                  <a:latin typeface="Symbol" pitchFamily="18" charset="2"/>
                  <a:ea typeface="新細明體" charset="-120"/>
                </a:rPr>
                <a:t>g</a:t>
              </a:r>
            </a:p>
          </p:txBody>
        </p:sp>
        <p:sp>
          <p:nvSpPr>
            <p:cNvPr id="134186" name="Text Box 42"/>
            <p:cNvSpPr txBox="1">
              <a:spLocks noChangeArrowheads="1"/>
            </p:cNvSpPr>
            <p:nvPr/>
          </p:nvSpPr>
          <p:spPr bwMode="auto">
            <a:xfrm>
              <a:off x="2976" y="1305"/>
              <a:ext cx="33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b="1">
                  <a:solidFill>
                    <a:srgbClr val="006699"/>
                  </a:solidFill>
                  <a:ea typeface="新細明體" charset="-120"/>
                </a:rPr>
                <a:t>e</a:t>
              </a:r>
              <a:r>
                <a:rPr lang="en-US" altLang="zh-TW" b="1" baseline="30000">
                  <a:solidFill>
                    <a:srgbClr val="006699"/>
                  </a:solidFill>
                  <a:ea typeface="新細明體" charset="-120"/>
                </a:rPr>
                <a:t>+</a:t>
              </a:r>
            </a:p>
          </p:txBody>
        </p:sp>
        <p:sp>
          <p:nvSpPr>
            <p:cNvPr id="134187" name="Text Box 43"/>
            <p:cNvSpPr txBox="1">
              <a:spLocks noChangeArrowheads="1"/>
            </p:cNvSpPr>
            <p:nvPr/>
          </p:nvSpPr>
          <p:spPr bwMode="auto">
            <a:xfrm>
              <a:off x="2160" y="1305"/>
              <a:ext cx="33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b="1">
                  <a:solidFill>
                    <a:srgbClr val="006699"/>
                  </a:solidFill>
                  <a:ea typeface="新細明體" charset="-120"/>
                </a:rPr>
                <a:t>e</a:t>
              </a:r>
              <a:r>
                <a:rPr lang="en-US" altLang="zh-TW" b="1" baseline="30000">
                  <a:solidFill>
                    <a:srgbClr val="006699"/>
                  </a:solidFill>
                  <a:ea typeface="新細明體" charset="-120"/>
                </a:rPr>
                <a:t>+</a:t>
              </a:r>
            </a:p>
          </p:txBody>
        </p:sp>
        <p:sp>
          <p:nvSpPr>
            <p:cNvPr id="134188" name="Text Box 44"/>
            <p:cNvSpPr txBox="1">
              <a:spLocks noChangeArrowheads="1"/>
            </p:cNvSpPr>
            <p:nvPr/>
          </p:nvSpPr>
          <p:spPr bwMode="auto">
            <a:xfrm>
              <a:off x="2976" y="2169"/>
              <a:ext cx="33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b="1">
                  <a:solidFill>
                    <a:srgbClr val="006699"/>
                  </a:solidFill>
                  <a:ea typeface="新細明體" charset="-120"/>
                </a:rPr>
                <a:t>e</a:t>
              </a:r>
              <a:r>
                <a:rPr lang="en-US" altLang="zh-TW" b="1" baseline="30000">
                  <a:solidFill>
                    <a:srgbClr val="006699"/>
                  </a:solidFill>
                  <a:ea typeface="新細明體" charset="-120"/>
                </a:rPr>
                <a:t>-</a:t>
              </a:r>
            </a:p>
          </p:txBody>
        </p:sp>
        <p:sp>
          <p:nvSpPr>
            <p:cNvPr id="134189" name="Text Box 45"/>
            <p:cNvSpPr txBox="1">
              <a:spLocks noChangeArrowheads="1"/>
            </p:cNvSpPr>
            <p:nvPr/>
          </p:nvSpPr>
          <p:spPr bwMode="auto">
            <a:xfrm>
              <a:off x="2112" y="2169"/>
              <a:ext cx="33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b="1">
                  <a:solidFill>
                    <a:srgbClr val="006699"/>
                  </a:solidFill>
                  <a:ea typeface="新細明體" charset="-120"/>
                </a:rPr>
                <a:t>e</a:t>
              </a:r>
              <a:r>
                <a:rPr lang="en-US" altLang="zh-TW" b="1" baseline="30000">
                  <a:solidFill>
                    <a:srgbClr val="006699"/>
                  </a:solidFill>
                  <a:ea typeface="新細明體" charset="-120"/>
                </a:rPr>
                <a:t>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214422"/>
            <a:ext cx="2559715" cy="301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568952" cy="576064"/>
          </a:xfrm>
        </p:spPr>
        <p:txBody>
          <a:bodyPr>
            <a:noAutofit/>
          </a:bodyPr>
          <a:lstStyle/>
          <a:p>
            <a:pPr algn="l"/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</a:rPr>
              <a:t>LEP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</a:rPr>
              <a:t> luminosity achieved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85720" y="1428736"/>
            <a:ext cx="2643206" cy="1631216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</a:rPr>
              <a:t>OPAL precision</a:t>
            </a:r>
          </a:p>
          <a:p>
            <a:r>
              <a:rPr lang="el-GR" altLang="zh-TW" sz="2400" dirty="0" smtClean="0">
                <a:solidFill>
                  <a:srgbClr val="0000FF"/>
                </a:solidFill>
              </a:rPr>
              <a:t>σ</a:t>
            </a:r>
            <a:r>
              <a:rPr lang="en-US" altLang="zh-TW" sz="2400" baseline="-25000" dirty="0" smtClean="0">
                <a:solidFill>
                  <a:srgbClr val="0000FF"/>
                </a:solidFill>
              </a:rPr>
              <a:t>Bhabha</a:t>
            </a:r>
            <a:r>
              <a:rPr lang="en-US" altLang="zh-TW" sz="2400" dirty="0" smtClean="0">
                <a:solidFill>
                  <a:srgbClr val="0000FF"/>
                </a:solidFill>
              </a:rPr>
              <a:t>	79 </a:t>
            </a:r>
            <a:r>
              <a:rPr lang="en-US" altLang="zh-TW" sz="2400" dirty="0" err="1" smtClean="0">
                <a:solidFill>
                  <a:srgbClr val="0000FF"/>
                </a:solidFill>
              </a:rPr>
              <a:t>nb</a:t>
            </a:r>
            <a:endParaRPr lang="en-US" altLang="zh-TW" sz="2400" dirty="0" smtClean="0">
              <a:solidFill>
                <a:srgbClr val="0000FF"/>
              </a:solidFill>
            </a:endParaRPr>
          </a:p>
          <a:p>
            <a:r>
              <a:rPr lang="en-US" altLang="zh-TW" sz="2400" dirty="0" err="1" smtClean="0">
                <a:solidFill>
                  <a:srgbClr val="0000FF"/>
                </a:solidFill>
              </a:rPr>
              <a:t>Expt</a:t>
            </a:r>
            <a:r>
              <a:rPr lang="en-US" altLang="zh-TW" sz="2400" dirty="0" smtClean="0">
                <a:solidFill>
                  <a:srgbClr val="0000FF"/>
                </a:solidFill>
              </a:rPr>
              <a:t>	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3.4x10</a:t>
            </a:r>
            <a:r>
              <a:rPr lang="en-US" altLang="zh-TW" sz="2400" b="1" baseline="30000" dirty="0" smtClean="0">
                <a:solidFill>
                  <a:srgbClr val="0000FF"/>
                </a:solidFill>
              </a:rPr>
              <a:t>-4</a:t>
            </a:r>
          </a:p>
          <a:p>
            <a:r>
              <a:rPr lang="en-US" altLang="zh-TW" sz="2400" dirty="0" smtClean="0">
                <a:solidFill>
                  <a:srgbClr val="0000FF"/>
                </a:solidFill>
              </a:rPr>
              <a:t>Theo	5.4x10</a:t>
            </a:r>
            <a:r>
              <a:rPr lang="en-US" altLang="zh-TW" sz="2400" baseline="30000" dirty="0" smtClean="0">
                <a:solidFill>
                  <a:srgbClr val="0000FF"/>
                </a:solidFill>
              </a:rPr>
              <a:t>-4</a:t>
            </a:r>
          </a:p>
        </p:txBody>
      </p:sp>
      <p:pic>
        <p:nvPicPr>
          <p:cNvPr id="4" name="Picture 39" descr="sw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286256"/>
            <a:ext cx="2693425" cy="2286016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285720" y="3500438"/>
            <a:ext cx="32861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rgbClr val="CC00FF"/>
                </a:solidFill>
                <a:latin typeface="Times New Roman" pitchFamily="18" charset="0"/>
                <a:ea typeface="新細明體" charset="-120"/>
              </a:rPr>
              <a:t>6.2 – 14.2 cm</a:t>
            </a:r>
            <a:r>
              <a:rPr lang="en-US" altLang="zh-TW" dirty="0" smtClean="0">
                <a:solidFill>
                  <a:srgbClr val="008080"/>
                </a:solidFill>
                <a:latin typeface="Times New Roman" pitchFamily="18" charset="0"/>
                <a:ea typeface="新細明體" charset="-120"/>
              </a:rPr>
              <a:t>, </a:t>
            </a:r>
          </a:p>
          <a:p>
            <a:r>
              <a:rPr lang="el-GR" altLang="zh-TW" sz="2400" b="1" dirty="0" smtClean="0">
                <a:solidFill>
                  <a:srgbClr val="FF0000"/>
                </a:solidFill>
                <a:latin typeface="Times New Roman" pitchFamily="18" charset="0"/>
                <a:ea typeface="新細明體" charset="-120"/>
              </a:rPr>
              <a:t>θ 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ea typeface="新細明體" charset="-120"/>
              </a:rPr>
              <a:t>= 25 – 58 mrad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ea typeface="新細明體" charset="-120"/>
              </a:rPr>
              <a:t> 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714884"/>
            <a:ext cx="2695579" cy="172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1071546"/>
            <a:ext cx="3294274" cy="328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文字方塊 8"/>
          <p:cNvSpPr txBox="1"/>
          <p:nvPr/>
        </p:nvSpPr>
        <p:spPr>
          <a:xfrm>
            <a:off x="6215074" y="285728"/>
            <a:ext cx="2571768" cy="70788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Times New Roman" pitchFamily="18" charset="0"/>
                <a:ea typeface="新細明體" charset="-120"/>
              </a:rPr>
              <a:t>Bhabha events</a:t>
            </a:r>
          </a:p>
          <a:p>
            <a:r>
              <a:rPr lang="en-US" altLang="zh-TW" sz="2000" dirty="0" smtClean="0">
                <a:solidFill>
                  <a:srgbClr val="FF0000"/>
                </a:solidFill>
                <a:latin typeface="Times New Roman" pitchFamily="18" charset="0"/>
                <a:ea typeface="新細明體" charset="-120"/>
              </a:rPr>
              <a:t>Not calibrated</a:t>
            </a:r>
          </a:p>
        </p:txBody>
      </p:sp>
      <p:sp>
        <p:nvSpPr>
          <p:cNvPr id="10" name="矩形 9"/>
          <p:cNvSpPr/>
          <p:nvPr/>
        </p:nvSpPr>
        <p:spPr>
          <a:xfrm>
            <a:off x="3012417" y="771526"/>
            <a:ext cx="27740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Times New Roman" pitchFamily="18" charset="0"/>
                <a:ea typeface="新細明體" charset="-120"/>
              </a:rPr>
              <a:t>Si pad 2.5mm pitch</a:t>
            </a:r>
          </a:p>
        </p:txBody>
      </p:sp>
      <p:sp>
        <p:nvSpPr>
          <p:cNvPr id="12" name="矩形 11"/>
          <p:cNvSpPr/>
          <p:nvPr/>
        </p:nvSpPr>
        <p:spPr>
          <a:xfrm>
            <a:off x="214282" y="1000108"/>
            <a:ext cx="22066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r>
              <a:rPr lang="en-US" sz="2000" b="1" dirty="0" smtClean="0"/>
              <a:t>EPJC 14 (</a:t>
            </a:r>
            <a:r>
              <a:rPr lang="en-US" altLang="zh-TW" sz="2000" b="1" dirty="0" smtClean="0"/>
              <a:t>2000) </a:t>
            </a:r>
            <a:r>
              <a:rPr lang="en-US" sz="2000" b="1" dirty="0" smtClean="0"/>
              <a:t>373</a:t>
            </a:r>
            <a:endParaRPr lang="zh-TW" altLang="en-US" sz="20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357694"/>
            <a:ext cx="2543180" cy="238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8 March  2005</a:t>
            </a: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G.Abbiendi</a:t>
            </a: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/>
          <a:p>
            <a:fld id="{FD724D46-8BEA-431F-B043-017298631A83}" type="slidenum">
              <a:rPr lang="en-US" altLang="zh-TW"/>
              <a:pPr/>
              <a:t>30</a:t>
            </a:fld>
            <a:endParaRPr lang="en-US" altLang="zh-TW"/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noFill/>
          <a:ln/>
        </p:spPr>
        <p:txBody>
          <a:bodyPr>
            <a:norm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  <a:ea typeface="新細明體" charset="-120"/>
              </a:rPr>
              <a:t>Small-angle Bhabha scattering</a:t>
            </a:r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2057400"/>
          </a:xfrm>
          <a:noFill/>
          <a:ln/>
        </p:spPr>
        <p:txBody>
          <a:bodyPr>
            <a:normAutofit fontScale="62500" lnSpcReduction="20000"/>
          </a:bodyPr>
          <a:lstStyle/>
          <a:p>
            <a:pPr>
              <a:buFontTx/>
              <a:buNone/>
            </a:pPr>
            <a:r>
              <a:rPr lang="en-US" altLang="zh-TW" b="1" dirty="0">
                <a:solidFill>
                  <a:srgbClr val="0000FF"/>
                </a:solidFill>
                <a:ea typeface="新細明體" charset="-120"/>
              </a:rPr>
              <a:t>BHLUMI </a:t>
            </a:r>
            <a:r>
              <a:rPr lang="en-US" altLang="zh-TW" dirty="0">
                <a:solidFill>
                  <a:srgbClr val="0000FF"/>
                </a:solidFill>
                <a:ea typeface="新細明體" charset="-120"/>
              </a:rPr>
              <a:t>MC (</a:t>
            </a:r>
            <a:r>
              <a:rPr lang="en-US" altLang="zh-TW" dirty="0" err="1">
                <a:solidFill>
                  <a:srgbClr val="0000FF"/>
                </a:solidFill>
                <a:ea typeface="新細明體" charset="-120"/>
              </a:rPr>
              <a:t>S.Jadach</a:t>
            </a:r>
            <a:r>
              <a:rPr lang="en-US" altLang="zh-TW" dirty="0">
                <a:solidFill>
                  <a:srgbClr val="0000FF"/>
                </a:solidFill>
                <a:ea typeface="新細明體" charset="-120"/>
              </a:rPr>
              <a:t> et al.) calculates the photonic radiative corrections up to </a:t>
            </a:r>
            <a:r>
              <a:rPr lang="en-US" altLang="zh-TW" b="1" i="1" dirty="0">
                <a:solidFill>
                  <a:srgbClr val="0000FF"/>
                </a:solidFill>
                <a:latin typeface="Times New Roman" pitchFamily="18" charset="0"/>
                <a:ea typeface="新細明體" charset="-120"/>
              </a:rPr>
              <a:t>O</a:t>
            </a:r>
            <a:r>
              <a:rPr lang="en-US" altLang="zh-TW" b="1" dirty="0">
                <a:solidFill>
                  <a:srgbClr val="0000FF"/>
                </a:solidFill>
                <a:ea typeface="新細明體" charset="-120"/>
              </a:rPr>
              <a:t>(</a:t>
            </a:r>
            <a:r>
              <a:rPr lang="en-US" altLang="zh-TW" b="1" dirty="0">
                <a:solidFill>
                  <a:srgbClr val="0000FF"/>
                </a:solidFill>
                <a:latin typeface="Symbol" pitchFamily="18" charset="2"/>
                <a:ea typeface="新細明體" charset="-120"/>
              </a:rPr>
              <a:t>a</a:t>
            </a:r>
            <a:r>
              <a:rPr lang="en-US" altLang="zh-TW" b="1" baseline="30000" dirty="0">
                <a:solidFill>
                  <a:srgbClr val="0000FF"/>
                </a:solidFill>
                <a:ea typeface="新細明體" charset="-120"/>
              </a:rPr>
              <a:t>2</a:t>
            </a:r>
            <a:r>
              <a:rPr lang="en-US" altLang="zh-TW" b="1" i="1" dirty="0">
                <a:solidFill>
                  <a:srgbClr val="0000FF"/>
                </a:solidFill>
                <a:ea typeface="新細明體" charset="-120"/>
              </a:rPr>
              <a:t>L</a:t>
            </a:r>
            <a:r>
              <a:rPr lang="en-US" altLang="zh-TW" b="1" baseline="30000" dirty="0">
                <a:solidFill>
                  <a:srgbClr val="0000FF"/>
                </a:solidFill>
                <a:ea typeface="新細明體" charset="-120"/>
              </a:rPr>
              <a:t>2</a:t>
            </a:r>
            <a:r>
              <a:rPr lang="en-US" altLang="zh-TW" b="1" dirty="0">
                <a:solidFill>
                  <a:srgbClr val="0000FF"/>
                </a:solidFill>
                <a:ea typeface="新細明體" charset="-120"/>
              </a:rPr>
              <a:t>)</a:t>
            </a:r>
            <a:r>
              <a:rPr lang="en-US" altLang="zh-TW" dirty="0">
                <a:solidFill>
                  <a:srgbClr val="0000FF"/>
                </a:solidFill>
                <a:ea typeface="新細明體" charset="-120"/>
              </a:rPr>
              <a:t> where  </a:t>
            </a:r>
            <a:r>
              <a:rPr lang="en-US" altLang="zh-TW" b="1" i="1" dirty="0">
                <a:solidFill>
                  <a:srgbClr val="0000FF"/>
                </a:solidFill>
                <a:ea typeface="新細明體" charset="-120"/>
              </a:rPr>
              <a:t>L = </a:t>
            </a:r>
            <a:r>
              <a:rPr lang="en-US" altLang="zh-TW" b="1" i="1" dirty="0" err="1">
                <a:solidFill>
                  <a:srgbClr val="0000FF"/>
                </a:solidFill>
                <a:ea typeface="新細明體" charset="-120"/>
              </a:rPr>
              <a:t>ln</a:t>
            </a:r>
            <a:r>
              <a:rPr lang="en-US" altLang="zh-TW" b="1" i="1" dirty="0">
                <a:solidFill>
                  <a:srgbClr val="0000FF"/>
                </a:solidFill>
                <a:ea typeface="新細明體" charset="-120"/>
              </a:rPr>
              <a:t> </a:t>
            </a:r>
            <a:r>
              <a:rPr lang="en-US" altLang="zh-TW" b="1" dirty="0">
                <a:solidFill>
                  <a:srgbClr val="0000FF"/>
                </a:solidFill>
                <a:ea typeface="新細明體" charset="-120"/>
              </a:rPr>
              <a:t>( |t| / m</a:t>
            </a:r>
            <a:r>
              <a:rPr lang="en-US" altLang="zh-TW" b="1" baseline="-25000" dirty="0">
                <a:solidFill>
                  <a:srgbClr val="0000FF"/>
                </a:solidFill>
                <a:ea typeface="新細明體" charset="-120"/>
              </a:rPr>
              <a:t>e</a:t>
            </a:r>
            <a:r>
              <a:rPr lang="en-US" altLang="zh-TW" b="1" baseline="30000" dirty="0">
                <a:solidFill>
                  <a:srgbClr val="0000FF"/>
                </a:solidFill>
                <a:ea typeface="新細明體" charset="-120"/>
              </a:rPr>
              <a:t>2 </a:t>
            </a:r>
            <a:r>
              <a:rPr lang="en-US" altLang="zh-TW" b="1" dirty="0">
                <a:solidFill>
                  <a:srgbClr val="0000FF"/>
                </a:solidFill>
                <a:ea typeface="新細明體" charset="-120"/>
              </a:rPr>
              <a:t>)</a:t>
            </a:r>
            <a:r>
              <a:rPr lang="en-US" altLang="zh-TW" b="1" i="1" dirty="0">
                <a:solidFill>
                  <a:srgbClr val="0000FF"/>
                </a:solidFill>
                <a:ea typeface="新細明體" charset="-120"/>
              </a:rPr>
              <a:t> – 1</a:t>
            </a:r>
            <a:r>
              <a:rPr lang="en-US" altLang="zh-TW" i="1" dirty="0">
                <a:solidFill>
                  <a:srgbClr val="0000FF"/>
                </a:solidFill>
                <a:ea typeface="新細明體" charset="-120"/>
              </a:rPr>
              <a:t>  </a:t>
            </a:r>
            <a:r>
              <a:rPr lang="en-US" altLang="zh-TW" dirty="0">
                <a:solidFill>
                  <a:srgbClr val="0000FF"/>
                </a:solidFill>
                <a:ea typeface="新細明體" charset="-120"/>
              </a:rPr>
              <a:t>is the </a:t>
            </a:r>
            <a:r>
              <a:rPr lang="en-US" altLang="zh-TW" b="1" dirty="0">
                <a:solidFill>
                  <a:srgbClr val="0000FF"/>
                </a:solidFill>
                <a:ea typeface="新細明體" charset="-120"/>
              </a:rPr>
              <a:t>Large Logarithm</a:t>
            </a:r>
          </a:p>
          <a:p>
            <a:pPr>
              <a:buFontTx/>
              <a:buNone/>
            </a:pPr>
            <a:r>
              <a:rPr lang="en-US" altLang="zh-TW" dirty="0">
                <a:solidFill>
                  <a:srgbClr val="0000FF"/>
                </a:solidFill>
                <a:ea typeface="新細明體" charset="-120"/>
              </a:rPr>
              <a:t>Higher order terms partially included through YFS exponentiation</a:t>
            </a:r>
          </a:p>
          <a:p>
            <a:pPr>
              <a:buFontTx/>
              <a:buNone/>
            </a:pPr>
            <a:r>
              <a:rPr lang="en-US" altLang="zh-TW" dirty="0">
                <a:solidFill>
                  <a:srgbClr val="0000FF"/>
                </a:solidFill>
                <a:ea typeface="新細明體" charset="-120"/>
              </a:rPr>
              <a:t>Many existing calculations have been widely cross-checked with BHLUMI to decrease the theoretical error on the determination of Luminosity at LEP, reduced down to 0.054% (0.040% due to Vacuum Polarization)</a:t>
            </a:r>
          </a:p>
        </p:txBody>
      </p:sp>
      <p:pic>
        <p:nvPicPr>
          <p:cNvPr id="217098" name="Picture 10" descr="c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581400"/>
            <a:ext cx="5791200" cy="2719388"/>
          </a:xfrm>
          <a:prstGeom prst="rect">
            <a:avLst/>
          </a:prstGeom>
          <a:noFill/>
        </p:spPr>
      </p:pic>
      <p:sp>
        <p:nvSpPr>
          <p:cNvPr id="217099" name="AutoShape 11"/>
          <p:cNvSpPr>
            <a:spLocks/>
          </p:cNvSpPr>
          <p:nvPr/>
        </p:nvSpPr>
        <p:spPr bwMode="auto">
          <a:xfrm>
            <a:off x="6477000" y="5410200"/>
            <a:ext cx="1524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rgbClr val="006699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217101" name="Rectangle 13"/>
          <p:cNvSpPr>
            <a:spLocks noChangeArrowheads="1"/>
          </p:cNvSpPr>
          <p:nvPr/>
        </p:nvSpPr>
        <p:spPr bwMode="auto">
          <a:xfrm>
            <a:off x="6781800" y="5334000"/>
            <a:ext cx="869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 i="1">
                <a:solidFill>
                  <a:srgbClr val="FF0066"/>
                </a:solidFill>
                <a:latin typeface="Times New Roman" pitchFamily="18" charset="0"/>
                <a:ea typeface="新細明體" charset="-120"/>
              </a:rPr>
              <a:t>O</a:t>
            </a:r>
            <a:r>
              <a:rPr lang="en-US" altLang="zh-TW" b="1">
                <a:solidFill>
                  <a:srgbClr val="FF0066"/>
                </a:solidFill>
                <a:ea typeface="新細明體" charset="-120"/>
              </a:rPr>
              <a:t>(</a:t>
            </a:r>
            <a:r>
              <a:rPr lang="en-US" altLang="zh-TW" b="1">
                <a:solidFill>
                  <a:srgbClr val="FF0066"/>
                </a:solidFill>
                <a:latin typeface="Symbol" pitchFamily="18" charset="2"/>
                <a:ea typeface="新細明體" charset="-120"/>
              </a:rPr>
              <a:t>a</a:t>
            </a:r>
            <a:r>
              <a:rPr lang="en-US" altLang="zh-TW" b="1" baseline="30000">
                <a:solidFill>
                  <a:srgbClr val="FF0066"/>
                </a:solidFill>
                <a:ea typeface="新細明體" charset="-120"/>
              </a:rPr>
              <a:t>2</a:t>
            </a:r>
            <a:r>
              <a:rPr lang="en-US" altLang="zh-TW" b="1" i="1">
                <a:solidFill>
                  <a:srgbClr val="FF0066"/>
                </a:solidFill>
                <a:ea typeface="新細明體" charset="-120"/>
              </a:rPr>
              <a:t>L</a:t>
            </a:r>
            <a:r>
              <a:rPr lang="en-US" altLang="zh-TW" b="1">
                <a:solidFill>
                  <a:srgbClr val="FF0066"/>
                </a:solidFill>
                <a:ea typeface="新細明體" charset="-120"/>
              </a:rPr>
              <a:t>)</a:t>
            </a:r>
          </a:p>
        </p:txBody>
      </p:sp>
      <p:sp>
        <p:nvSpPr>
          <p:cNvPr id="217103" name="Rectangle 15"/>
          <p:cNvSpPr>
            <a:spLocks noChangeArrowheads="1"/>
          </p:cNvSpPr>
          <p:nvPr/>
        </p:nvSpPr>
        <p:spPr bwMode="auto">
          <a:xfrm>
            <a:off x="6742113" y="5715000"/>
            <a:ext cx="9540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 i="1">
                <a:solidFill>
                  <a:srgbClr val="FF0066"/>
                </a:solidFill>
                <a:latin typeface="Times New Roman" pitchFamily="18" charset="0"/>
                <a:ea typeface="新細明體" charset="-120"/>
              </a:rPr>
              <a:t>O</a:t>
            </a:r>
            <a:r>
              <a:rPr lang="en-US" altLang="zh-TW" b="1">
                <a:solidFill>
                  <a:srgbClr val="FF0066"/>
                </a:solidFill>
                <a:ea typeface="新細明體" charset="-120"/>
              </a:rPr>
              <a:t>(</a:t>
            </a:r>
            <a:r>
              <a:rPr lang="en-US" altLang="zh-TW" b="1">
                <a:solidFill>
                  <a:srgbClr val="FF0066"/>
                </a:solidFill>
                <a:latin typeface="Symbol" pitchFamily="18" charset="2"/>
                <a:ea typeface="新細明體" charset="-120"/>
              </a:rPr>
              <a:t>a</a:t>
            </a:r>
            <a:r>
              <a:rPr lang="en-US" altLang="zh-TW" b="1" baseline="30000">
                <a:solidFill>
                  <a:srgbClr val="FF0066"/>
                </a:solidFill>
                <a:ea typeface="新細明體" charset="-120"/>
              </a:rPr>
              <a:t>3</a:t>
            </a:r>
            <a:r>
              <a:rPr lang="en-US" altLang="zh-TW" b="1" i="1">
                <a:solidFill>
                  <a:srgbClr val="FF0066"/>
                </a:solidFill>
                <a:ea typeface="新細明體" charset="-120"/>
              </a:rPr>
              <a:t>L</a:t>
            </a:r>
            <a:r>
              <a:rPr lang="en-US" altLang="zh-TW" b="1" baseline="30000">
                <a:solidFill>
                  <a:srgbClr val="FF0066"/>
                </a:solidFill>
                <a:ea typeface="新細明體" charset="-120"/>
              </a:rPr>
              <a:t>3</a:t>
            </a:r>
            <a:r>
              <a:rPr lang="en-US" altLang="zh-TW" b="1">
                <a:solidFill>
                  <a:srgbClr val="FF0066"/>
                </a:solidFill>
                <a:ea typeface="新細明體" charset="-120"/>
              </a:rPr>
              <a:t>)</a:t>
            </a:r>
          </a:p>
        </p:txBody>
      </p:sp>
      <p:sp>
        <p:nvSpPr>
          <p:cNvPr id="217104" name="Text Box 16"/>
          <p:cNvSpPr txBox="1">
            <a:spLocks noChangeArrowheads="1"/>
          </p:cNvSpPr>
          <p:nvPr/>
        </p:nvSpPr>
        <p:spPr bwMode="auto">
          <a:xfrm>
            <a:off x="6400800" y="4692650"/>
            <a:ext cx="2057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FF0066"/>
                </a:solidFill>
                <a:ea typeface="新細明體" charset="-120"/>
              </a:rPr>
              <a:t>First incomplete terms </a:t>
            </a:r>
          </a:p>
        </p:txBody>
      </p:sp>
      <p:sp>
        <p:nvSpPr>
          <p:cNvPr id="217105" name="Text Box 17"/>
          <p:cNvSpPr txBox="1">
            <a:spLocks noChangeArrowheads="1"/>
          </p:cNvSpPr>
          <p:nvPr/>
        </p:nvSpPr>
        <p:spPr bwMode="auto">
          <a:xfrm>
            <a:off x="609600" y="3276600"/>
            <a:ext cx="6019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i="1">
                <a:solidFill>
                  <a:srgbClr val="FF00FF"/>
                </a:solidFill>
                <a:ea typeface="新細明體" charset="-120"/>
              </a:rPr>
              <a:t>Size of the photonic radiative corrections  (w.r.t. </a:t>
            </a:r>
            <a:r>
              <a:rPr lang="en-US" altLang="zh-TW">
                <a:solidFill>
                  <a:srgbClr val="FF00FF"/>
                </a:solidFill>
                <a:ea typeface="新細明體" charset="-120"/>
              </a:rPr>
              <a:t>Born = 1</a:t>
            </a:r>
            <a:r>
              <a:rPr lang="en-US" altLang="zh-TW" i="1">
                <a:solidFill>
                  <a:srgbClr val="FF00FF"/>
                </a:solidFill>
                <a:ea typeface="新細明體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8 March  2005</a:t>
            </a:r>
          </a:p>
        </p:txBody>
      </p:sp>
      <p:sp>
        <p:nvSpPr>
          <p:cNvPr id="42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G.Abbiendi</a:t>
            </a:r>
          </a:p>
        </p:txBody>
      </p:sp>
      <p:sp>
        <p:nvSpPr>
          <p:cNvPr id="43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/>
          <a:p>
            <a:fld id="{343EB1CA-86DF-4EE2-809F-D8EF5DAF5C9C}" type="slidenum">
              <a:rPr lang="en-US" altLang="zh-TW"/>
              <a:pPr/>
              <a:t>31</a:t>
            </a:fld>
            <a:endParaRPr lang="en-US" altLang="zh-TW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6400800" cy="838200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FF3300"/>
                </a:solidFill>
              </a:rPr>
              <a:t>Small-angle Bhabha scattering in OPAL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2000" y="854075"/>
            <a:ext cx="7620000" cy="2041525"/>
            <a:chOff x="480" y="624"/>
            <a:chExt cx="4800" cy="1286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80" y="834"/>
              <a:ext cx="4800" cy="1076"/>
              <a:chOff x="240" y="624"/>
              <a:chExt cx="4800" cy="1076"/>
            </a:xfrm>
          </p:grpSpPr>
          <p:sp>
            <p:nvSpPr>
              <p:cNvPr id="139273" name="Rectangle 9"/>
              <p:cNvSpPr>
                <a:spLocks noChangeArrowheads="1"/>
              </p:cNvSpPr>
              <p:nvPr/>
            </p:nvSpPr>
            <p:spPr bwMode="auto">
              <a:xfrm>
                <a:off x="672" y="672"/>
                <a:ext cx="769" cy="769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9274" name="Rectangle 10"/>
              <p:cNvSpPr>
                <a:spLocks noChangeArrowheads="1"/>
              </p:cNvSpPr>
              <p:nvPr/>
            </p:nvSpPr>
            <p:spPr bwMode="auto">
              <a:xfrm>
                <a:off x="3984" y="672"/>
                <a:ext cx="768" cy="768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9275" name="Line 11"/>
              <p:cNvSpPr>
                <a:spLocks noChangeShapeType="1"/>
              </p:cNvSpPr>
              <p:nvPr/>
            </p:nvSpPr>
            <p:spPr bwMode="auto">
              <a:xfrm>
                <a:off x="288" y="1056"/>
                <a:ext cx="47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276" name="Oval 12"/>
              <p:cNvSpPr>
                <a:spLocks noChangeArrowheads="1"/>
              </p:cNvSpPr>
              <p:nvPr/>
            </p:nvSpPr>
            <p:spPr bwMode="auto">
              <a:xfrm flipV="1">
                <a:off x="2736" y="10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cxnSp>
            <p:nvCxnSpPr>
              <p:cNvPr id="139277" name="AutoShape 13"/>
              <p:cNvCxnSpPr>
                <a:cxnSpLocks noChangeShapeType="1"/>
              </p:cNvCxnSpPr>
              <p:nvPr/>
            </p:nvCxnSpPr>
            <p:spPr bwMode="auto">
              <a:xfrm flipH="1" flipV="1">
                <a:off x="1536" y="864"/>
                <a:ext cx="1195" cy="208"/>
              </a:xfrm>
              <a:prstGeom prst="straightConnector1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139278" name="AutoShape 14"/>
              <p:cNvCxnSpPr>
                <a:cxnSpLocks noChangeShapeType="1"/>
                <a:stCxn id="139279" idx="0"/>
              </p:cNvCxnSpPr>
              <p:nvPr/>
            </p:nvCxnSpPr>
            <p:spPr bwMode="auto">
              <a:xfrm>
                <a:off x="2779" y="1064"/>
                <a:ext cx="1157" cy="280"/>
              </a:xfrm>
              <a:prstGeom prst="straightConnector1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139279" name="Freeform 15"/>
              <p:cNvSpPr>
                <a:spLocks/>
              </p:cNvSpPr>
              <p:nvPr/>
            </p:nvSpPr>
            <p:spPr bwMode="auto">
              <a:xfrm>
                <a:off x="2784" y="1008"/>
                <a:ext cx="1152" cy="56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144" y="8"/>
                  </a:cxn>
                  <a:cxn ang="0">
                    <a:pos x="288" y="104"/>
                  </a:cxn>
                  <a:cxn ang="0">
                    <a:pos x="432" y="8"/>
                  </a:cxn>
                  <a:cxn ang="0">
                    <a:pos x="576" y="104"/>
                  </a:cxn>
                  <a:cxn ang="0">
                    <a:pos x="720" y="8"/>
                  </a:cxn>
                  <a:cxn ang="0">
                    <a:pos x="864" y="104"/>
                  </a:cxn>
                  <a:cxn ang="0">
                    <a:pos x="1008" y="8"/>
                  </a:cxn>
                  <a:cxn ang="0">
                    <a:pos x="1152" y="104"/>
                  </a:cxn>
                  <a:cxn ang="0">
                    <a:pos x="1296" y="8"/>
                  </a:cxn>
                  <a:cxn ang="0">
                    <a:pos x="1392" y="56"/>
                  </a:cxn>
                </a:cxnLst>
                <a:rect l="0" t="0" r="r" b="b"/>
                <a:pathLst>
                  <a:path w="1392" h="104">
                    <a:moveTo>
                      <a:pt x="0" y="104"/>
                    </a:moveTo>
                    <a:cubicBezTo>
                      <a:pt x="48" y="56"/>
                      <a:pt x="96" y="8"/>
                      <a:pt x="144" y="8"/>
                    </a:cubicBezTo>
                    <a:cubicBezTo>
                      <a:pt x="192" y="8"/>
                      <a:pt x="240" y="104"/>
                      <a:pt x="288" y="104"/>
                    </a:cubicBezTo>
                    <a:cubicBezTo>
                      <a:pt x="336" y="104"/>
                      <a:pt x="384" y="8"/>
                      <a:pt x="432" y="8"/>
                    </a:cubicBezTo>
                    <a:cubicBezTo>
                      <a:pt x="480" y="8"/>
                      <a:pt x="528" y="104"/>
                      <a:pt x="576" y="104"/>
                    </a:cubicBezTo>
                    <a:cubicBezTo>
                      <a:pt x="624" y="104"/>
                      <a:pt x="672" y="8"/>
                      <a:pt x="720" y="8"/>
                    </a:cubicBezTo>
                    <a:cubicBezTo>
                      <a:pt x="768" y="8"/>
                      <a:pt x="816" y="104"/>
                      <a:pt x="864" y="104"/>
                    </a:cubicBezTo>
                    <a:cubicBezTo>
                      <a:pt x="912" y="104"/>
                      <a:pt x="960" y="8"/>
                      <a:pt x="1008" y="8"/>
                    </a:cubicBezTo>
                    <a:cubicBezTo>
                      <a:pt x="1056" y="8"/>
                      <a:pt x="1104" y="104"/>
                      <a:pt x="1152" y="104"/>
                    </a:cubicBezTo>
                    <a:cubicBezTo>
                      <a:pt x="1200" y="104"/>
                      <a:pt x="1256" y="16"/>
                      <a:pt x="1296" y="8"/>
                    </a:cubicBezTo>
                    <a:cubicBezTo>
                      <a:pt x="1336" y="0"/>
                      <a:pt x="1376" y="48"/>
                      <a:pt x="1392" y="56"/>
                    </a:cubicBezTo>
                  </a:path>
                </a:pathLst>
              </a:cu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280" name="Text Box 16"/>
              <p:cNvSpPr txBox="1">
                <a:spLocks noChangeArrowheads="1"/>
              </p:cNvSpPr>
              <p:nvPr/>
            </p:nvSpPr>
            <p:spPr bwMode="auto">
              <a:xfrm>
                <a:off x="4848" y="816"/>
                <a:ext cx="17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 sz="16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rPr>
                  <a:t>z</a:t>
                </a:r>
                <a:endParaRPr lang="en-GB" sz="16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281" name="Text Box 17"/>
              <p:cNvSpPr txBox="1">
                <a:spLocks noChangeArrowheads="1"/>
              </p:cNvSpPr>
              <p:nvPr/>
            </p:nvSpPr>
            <p:spPr bwMode="auto">
              <a:xfrm>
                <a:off x="2640" y="672"/>
                <a:ext cx="24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endParaRPr lang="fr-FR" sz="20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282" name="Text Box 18"/>
              <p:cNvSpPr txBox="1">
                <a:spLocks noChangeArrowheads="1"/>
              </p:cNvSpPr>
              <p:nvPr/>
            </p:nvSpPr>
            <p:spPr bwMode="auto">
              <a:xfrm>
                <a:off x="2640" y="720"/>
                <a:ext cx="27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 sz="2000" b="1">
                    <a:solidFill>
                      <a:schemeClr val="accent2"/>
                    </a:solidFill>
                    <a:latin typeface="Times New Roman" pitchFamily="18" charset="0"/>
                    <a:ea typeface="新細明體" charset="-120"/>
                  </a:rPr>
                  <a:t>IP</a:t>
                </a:r>
                <a:endParaRPr lang="en-GB" sz="2000" b="1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283" name="Text Box 19"/>
              <p:cNvSpPr txBox="1">
                <a:spLocks noChangeArrowheads="1"/>
              </p:cNvSpPr>
              <p:nvPr/>
            </p:nvSpPr>
            <p:spPr bwMode="auto">
              <a:xfrm>
                <a:off x="4176" y="1488"/>
                <a:ext cx="7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 sz="1600" b="1">
                    <a:solidFill>
                      <a:srgbClr val="FF3300"/>
                    </a:solidFill>
                    <a:latin typeface="Times New Roman" pitchFamily="18" charset="0"/>
                    <a:ea typeface="新細明體" charset="-120"/>
                  </a:rPr>
                  <a:t>SW - Right</a:t>
                </a:r>
                <a:endParaRPr lang="en-GB" sz="1600" b="1">
                  <a:solidFill>
                    <a:srgbClr val="FF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284" name="Text Box 20"/>
              <p:cNvSpPr txBox="1">
                <a:spLocks noChangeArrowheads="1"/>
              </p:cNvSpPr>
              <p:nvPr/>
            </p:nvSpPr>
            <p:spPr bwMode="auto">
              <a:xfrm>
                <a:off x="816" y="1488"/>
                <a:ext cx="65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 sz="1600" b="1">
                    <a:solidFill>
                      <a:srgbClr val="FF3300"/>
                    </a:solidFill>
                    <a:latin typeface="Times New Roman" pitchFamily="18" charset="0"/>
                    <a:ea typeface="新細明體" charset="-120"/>
                  </a:rPr>
                  <a:t>SW - Left</a:t>
                </a:r>
                <a:endParaRPr lang="en-GB" sz="1600" b="1">
                  <a:solidFill>
                    <a:srgbClr val="FF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285" name="Text Box 21"/>
              <p:cNvSpPr txBox="1">
                <a:spLocks noChangeArrowheads="1"/>
              </p:cNvSpPr>
              <p:nvPr/>
            </p:nvSpPr>
            <p:spPr bwMode="auto">
              <a:xfrm>
                <a:off x="3600" y="1296"/>
                <a:ext cx="23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 b="1">
                    <a:solidFill>
                      <a:srgbClr val="FF00FF"/>
                    </a:solidFill>
                    <a:latin typeface="Times New Roman" pitchFamily="18" charset="0"/>
                    <a:ea typeface="新細明體" charset="-120"/>
                  </a:rPr>
                  <a:t>e</a:t>
                </a:r>
                <a:r>
                  <a:rPr lang="en-US" altLang="zh-TW" b="1" baseline="30000">
                    <a:solidFill>
                      <a:srgbClr val="FF00FF"/>
                    </a:solidFill>
                    <a:latin typeface="Times New Roman" pitchFamily="18" charset="0"/>
                    <a:ea typeface="新細明體" charset="-120"/>
                    <a:sym typeface="Symbol" pitchFamily="18" charset="2"/>
                  </a:rPr>
                  <a:t></a:t>
                </a:r>
                <a:endParaRPr lang="en-GB" b="1" baseline="30000">
                  <a:solidFill>
                    <a:srgbClr val="FF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286" name="Text Box 22"/>
              <p:cNvSpPr txBox="1">
                <a:spLocks noChangeArrowheads="1"/>
              </p:cNvSpPr>
              <p:nvPr/>
            </p:nvSpPr>
            <p:spPr bwMode="auto">
              <a:xfrm>
                <a:off x="1632" y="624"/>
                <a:ext cx="23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 b="1">
                    <a:solidFill>
                      <a:srgbClr val="FF00FF"/>
                    </a:solidFill>
                    <a:latin typeface="Times New Roman" pitchFamily="18" charset="0"/>
                    <a:ea typeface="新細明體" charset="-120"/>
                  </a:rPr>
                  <a:t>e</a:t>
                </a:r>
                <a:r>
                  <a:rPr lang="en-US" altLang="zh-TW" b="1" baseline="30000">
                    <a:solidFill>
                      <a:srgbClr val="FF00FF"/>
                    </a:solidFill>
                    <a:latin typeface="Times New Roman" pitchFamily="18" charset="0"/>
                    <a:ea typeface="新細明體" charset="-120"/>
                    <a:sym typeface="Symbol" pitchFamily="18" charset="2"/>
                  </a:rPr>
                  <a:t>+</a:t>
                </a:r>
                <a:endParaRPr lang="en-GB" b="1" baseline="30000">
                  <a:solidFill>
                    <a:srgbClr val="FF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287" name="Text Box 23"/>
              <p:cNvSpPr txBox="1">
                <a:spLocks noChangeArrowheads="1"/>
              </p:cNvSpPr>
              <p:nvPr/>
            </p:nvSpPr>
            <p:spPr bwMode="auto">
              <a:xfrm>
                <a:off x="3648" y="816"/>
                <a:ext cx="17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GB" b="1">
                    <a:solidFill>
                      <a:srgbClr val="FF00FF"/>
                    </a:solidFill>
                    <a:latin typeface="Times New Roman" pitchFamily="18" charset="0"/>
                    <a:sym typeface="Symbol" pitchFamily="18" charset="2"/>
                  </a:rPr>
                  <a:t></a:t>
                </a:r>
                <a:endParaRPr lang="en-GB" b="1">
                  <a:solidFill>
                    <a:srgbClr val="FF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288" name="Line 24"/>
              <p:cNvSpPr>
                <a:spLocks noChangeShapeType="1"/>
              </p:cNvSpPr>
              <p:nvPr/>
            </p:nvSpPr>
            <p:spPr bwMode="auto">
              <a:xfrm>
                <a:off x="1440" y="1248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289" name="Text Box 25"/>
              <p:cNvSpPr txBox="1">
                <a:spLocks noChangeArrowheads="1"/>
              </p:cNvSpPr>
              <p:nvPr/>
            </p:nvSpPr>
            <p:spPr bwMode="auto">
              <a:xfrm>
                <a:off x="1872" y="1296"/>
                <a:ext cx="4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rPr>
                  <a:t>2.5 m</a:t>
                </a:r>
                <a:endParaRPr lang="en-GB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290" name="Line 26"/>
              <p:cNvSpPr>
                <a:spLocks noChangeShapeType="1"/>
              </p:cNvSpPr>
              <p:nvPr/>
            </p:nvSpPr>
            <p:spPr bwMode="auto">
              <a:xfrm>
                <a:off x="624" y="105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291" name="Line 27"/>
              <p:cNvSpPr>
                <a:spLocks noChangeShapeType="1"/>
              </p:cNvSpPr>
              <p:nvPr/>
            </p:nvSpPr>
            <p:spPr bwMode="auto">
              <a:xfrm>
                <a:off x="432" y="105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292" name="Line 28"/>
              <p:cNvSpPr>
                <a:spLocks noChangeShapeType="1"/>
              </p:cNvSpPr>
              <p:nvPr/>
            </p:nvSpPr>
            <p:spPr bwMode="auto">
              <a:xfrm>
                <a:off x="672" y="1248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293" name="Line 29"/>
              <p:cNvSpPr>
                <a:spLocks noChangeShapeType="1"/>
              </p:cNvSpPr>
              <p:nvPr/>
            </p:nvSpPr>
            <p:spPr bwMode="auto">
              <a:xfrm>
                <a:off x="3984" y="1248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294" name="Line 30"/>
              <p:cNvSpPr>
                <a:spLocks noChangeShapeType="1"/>
              </p:cNvSpPr>
              <p:nvPr/>
            </p:nvSpPr>
            <p:spPr bwMode="auto">
              <a:xfrm>
                <a:off x="672" y="864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295" name="Line 31"/>
              <p:cNvSpPr>
                <a:spLocks noChangeShapeType="1"/>
              </p:cNvSpPr>
              <p:nvPr/>
            </p:nvSpPr>
            <p:spPr bwMode="auto">
              <a:xfrm>
                <a:off x="3984" y="864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296" name="Line 32"/>
              <p:cNvSpPr>
                <a:spLocks noChangeShapeType="1"/>
              </p:cNvSpPr>
              <p:nvPr/>
            </p:nvSpPr>
            <p:spPr bwMode="auto">
              <a:xfrm>
                <a:off x="528" y="124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297" name="Line 33"/>
              <p:cNvSpPr>
                <a:spLocks noChangeShapeType="1"/>
              </p:cNvSpPr>
              <p:nvPr/>
            </p:nvSpPr>
            <p:spPr bwMode="auto">
              <a:xfrm flipV="1">
                <a:off x="336" y="144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298" name="Text Box 34"/>
              <p:cNvSpPr txBox="1">
                <a:spLocks noChangeArrowheads="1"/>
              </p:cNvSpPr>
              <p:nvPr/>
            </p:nvSpPr>
            <p:spPr bwMode="auto">
              <a:xfrm rot="16200000">
                <a:off x="313" y="1031"/>
                <a:ext cx="43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zh-TW" sz="1400" b="1">
                    <a:solidFill>
                      <a:srgbClr val="808000"/>
                    </a:solidFill>
                    <a:latin typeface="Times New Roman" pitchFamily="18" charset="0"/>
                    <a:ea typeface="新細明體" charset="-120"/>
                  </a:rPr>
                  <a:t>6.2 cm</a:t>
                </a:r>
                <a:endParaRPr lang="en-GB" sz="1400" b="1">
                  <a:solidFill>
                    <a:srgbClr val="808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299" name="Text Box 35"/>
              <p:cNvSpPr txBox="1">
                <a:spLocks noChangeArrowheads="1"/>
              </p:cNvSpPr>
              <p:nvPr/>
            </p:nvSpPr>
            <p:spPr bwMode="auto">
              <a:xfrm rot="16200000">
                <a:off x="75" y="1125"/>
                <a:ext cx="52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zh-TW" sz="1400" b="1">
                    <a:solidFill>
                      <a:srgbClr val="808000"/>
                    </a:solidFill>
                    <a:latin typeface="Times New Roman" pitchFamily="18" charset="0"/>
                    <a:ea typeface="新細明體" charset="-120"/>
                  </a:rPr>
                  <a:t>14.2 cm</a:t>
                </a:r>
                <a:endParaRPr lang="en-GB" sz="1400" b="1">
                  <a:solidFill>
                    <a:srgbClr val="808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9300" name="Text Box 36"/>
            <p:cNvSpPr txBox="1">
              <a:spLocks noChangeArrowheads="1"/>
            </p:cNvSpPr>
            <p:nvPr/>
          </p:nvSpPr>
          <p:spPr bwMode="auto">
            <a:xfrm>
              <a:off x="4219" y="624"/>
              <a:ext cx="82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2000" b="1">
                  <a:solidFill>
                    <a:srgbClr val="CC00CC"/>
                  </a:solidFill>
                  <a:latin typeface="Times New Roman" pitchFamily="18" charset="0"/>
                  <a:ea typeface="新細明體" charset="-120"/>
                </a:rPr>
                <a:t>E</a:t>
              </a:r>
              <a:r>
                <a:rPr lang="en-US" altLang="zh-TW" sz="2000" b="1" baseline="-16000">
                  <a:solidFill>
                    <a:srgbClr val="CC00CC"/>
                  </a:solidFill>
                  <a:latin typeface="Times New Roman" pitchFamily="18" charset="0"/>
                  <a:ea typeface="新細明體" charset="-120"/>
                </a:rPr>
                <a:t>R</a:t>
              </a:r>
              <a:r>
                <a:rPr lang="en-US" altLang="zh-TW" sz="2000" b="1">
                  <a:solidFill>
                    <a:srgbClr val="CC00CC"/>
                  </a:solidFill>
                  <a:latin typeface="Times New Roman" pitchFamily="18" charset="0"/>
                  <a:ea typeface="新細明體" charset="-120"/>
                </a:rPr>
                <a:t>  R</a:t>
              </a:r>
              <a:r>
                <a:rPr lang="en-US" altLang="zh-TW" sz="2000" b="1" baseline="-16000">
                  <a:solidFill>
                    <a:srgbClr val="CC00CC"/>
                  </a:solidFill>
                  <a:latin typeface="Times New Roman" pitchFamily="18" charset="0"/>
                  <a:ea typeface="新細明體" charset="-120"/>
                </a:rPr>
                <a:t>R</a:t>
              </a:r>
              <a:r>
                <a:rPr lang="en-US" altLang="zh-TW" sz="2000" b="1">
                  <a:solidFill>
                    <a:srgbClr val="CC00CC"/>
                  </a:solidFill>
                  <a:latin typeface="Times New Roman" pitchFamily="18" charset="0"/>
                  <a:ea typeface="新細明體" charset="-120"/>
                </a:rPr>
                <a:t>  </a:t>
              </a:r>
              <a:r>
                <a:rPr lang="en-US" altLang="zh-TW" sz="2000" b="1">
                  <a:solidFill>
                    <a:srgbClr val="CC00CC"/>
                  </a:solidFill>
                  <a:latin typeface="Times New Roman" pitchFamily="18" charset="0"/>
                  <a:ea typeface="新細明體" charset="-120"/>
                  <a:sym typeface="Symbol" pitchFamily="18" charset="2"/>
                </a:rPr>
                <a:t></a:t>
              </a:r>
              <a:r>
                <a:rPr lang="en-US" altLang="zh-TW" sz="2000" b="1" baseline="-16000">
                  <a:solidFill>
                    <a:srgbClr val="CC00CC"/>
                  </a:solidFill>
                  <a:latin typeface="Times New Roman" pitchFamily="18" charset="0"/>
                  <a:ea typeface="新細明體" charset="-120"/>
                </a:rPr>
                <a:t>R</a:t>
              </a:r>
              <a:endParaRPr lang="en-GB" sz="2000" b="1" baseline="-16000">
                <a:solidFill>
                  <a:srgbClr val="CC00CC"/>
                </a:solidFill>
                <a:latin typeface="Times New Roman" pitchFamily="18" charset="0"/>
              </a:endParaRPr>
            </a:p>
          </p:txBody>
        </p:sp>
        <p:sp>
          <p:nvSpPr>
            <p:cNvPr id="139301" name="Text Box 37"/>
            <p:cNvSpPr txBox="1">
              <a:spLocks noChangeArrowheads="1"/>
            </p:cNvSpPr>
            <p:nvPr/>
          </p:nvSpPr>
          <p:spPr bwMode="auto">
            <a:xfrm>
              <a:off x="907" y="624"/>
              <a:ext cx="8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2000" b="1">
                  <a:solidFill>
                    <a:srgbClr val="CC00CC"/>
                  </a:solidFill>
                  <a:latin typeface="Times New Roman" pitchFamily="18" charset="0"/>
                  <a:ea typeface="新細明體" charset="-120"/>
                </a:rPr>
                <a:t>E</a:t>
              </a:r>
              <a:r>
                <a:rPr lang="en-US" altLang="zh-TW" sz="2000" b="1" baseline="-16000">
                  <a:solidFill>
                    <a:srgbClr val="CC00CC"/>
                  </a:solidFill>
                  <a:latin typeface="Times New Roman" pitchFamily="18" charset="0"/>
                  <a:ea typeface="新細明體" charset="-120"/>
                </a:rPr>
                <a:t>L</a:t>
              </a:r>
              <a:r>
                <a:rPr lang="en-US" altLang="zh-TW" sz="2000" b="1">
                  <a:solidFill>
                    <a:srgbClr val="CC00CC"/>
                  </a:solidFill>
                  <a:latin typeface="Times New Roman" pitchFamily="18" charset="0"/>
                  <a:ea typeface="新細明體" charset="-120"/>
                </a:rPr>
                <a:t>  R</a:t>
              </a:r>
              <a:r>
                <a:rPr lang="en-US" altLang="zh-TW" sz="2000" b="1" baseline="-16000">
                  <a:solidFill>
                    <a:srgbClr val="CC00CC"/>
                  </a:solidFill>
                  <a:latin typeface="Times New Roman" pitchFamily="18" charset="0"/>
                  <a:ea typeface="新細明體" charset="-120"/>
                </a:rPr>
                <a:t>L</a:t>
              </a:r>
              <a:r>
                <a:rPr lang="en-US" altLang="zh-TW" sz="2000" b="1">
                  <a:solidFill>
                    <a:srgbClr val="CC00CC"/>
                  </a:solidFill>
                  <a:latin typeface="Times New Roman" pitchFamily="18" charset="0"/>
                  <a:ea typeface="新細明體" charset="-120"/>
                </a:rPr>
                <a:t>  </a:t>
              </a:r>
              <a:r>
                <a:rPr lang="en-US" altLang="zh-TW" sz="2000" b="1">
                  <a:solidFill>
                    <a:srgbClr val="CC00CC"/>
                  </a:solidFill>
                  <a:latin typeface="Times New Roman" pitchFamily="18" charset="0"/>
                  <a:ea typeface="新細明體" charset="-120"/>
                  <a:sym typeface="Symbol" pitchFamily="18" charset="2"/>
                </a:rPr>
                <a:t></a:t>
              </a:r>
              <a:r>
                <a:rPr lang="en-US" altLang="zh-TW" sz="2000" b="1" baseline="-16000">
                  <a:solidFill>
                    <a:srgbClr val="CC00CC"/>
                  </a:solidFill>
                  <a:latin typeface="Times New Roman" pitchFamily="18" charset="0"/>
                  <a:ea typeface="新細明體" charset="-120"/>
                </a:rPr>
                <a:t>L</a:t>
              </a:r>
              <a:endParaRPr lang="en-GB" sz="2000" b="1" baseline="-16000">
                <a:solidFill>
                  <a:srgbClr val="CC00CC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39303" name="Picture 39" descr="swfig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2350" y="2965450"/>
            <a:ext cx="3778250" cy="3206750"/>
          </a:xfrm>
          <a:prstGeom prst="rect">
            <a:avLst/>
          </a:prstGeom>
          <a:noFill/>
        </p:spPr>
      </p:pic>
      <p:sp>
        <p:nvSpPr>
          <p:cNvPr id="139305" name="Text Box 41"/>
          <p:cNvSpPr txBox="1">
            <a:spLocks noChangeArrowheads="1"/>
          </p:cNvSpPr>
          <p:nvPr/>
        </p:nvSpPr>
        <p:spPr bwMode="auto">
          <a:xfrm>
            <a:off x="539750" y="2971800"/>
            <a:ext cx="5041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1">
                <a:solidFill>
                  <a:srgbClr val="008080"/>
                </a:solidFill>
                <a:latin typeface="Times New Roman" pitchFamily="18" charset="0"/>
                <a:ea typeface="新細明體" charset="-120"/>
              </a:rPr>
              <a:t>2 cylindrical calorimeters</a:t>
            </a:r>
            <a:r>
              <a:rPr lang="en-US" altLang="zh-TW">
                <a:solidFill>
                  <a:srgbClr val="008080"/>
                </a:solidFill>
                <a:latin typeface="Times New Roman" pitchFamily="18" charset="0"/>
                <a:ea typeface="新細明體" charset="-120"/>
              </a:rPr>
              <a:t> encircling the beam pipe </a:t>
            </a:r>
          </a:p>
          <a:p>
            <a:pPr algn="l"/>
            <a:r>
              <a:rPr lang="en-US" altLang="zh-TW">
                <a:solidFill>
                  <a:srgbClr val="008080"/>
                </a:solidFill>
                <a:latin typeface="Times New Roman" pitchFamily="18" charset="0"/>
                <a:ea typeface="新細明體" charset="-120"/>
              </a:rPr>
              <a:t>at </a:t>
            </a:r>
            <a:r>
              <a:rPr lang="en-US" altLang="zh-TW">
                <a:solidFill>
                  <a:srgbClr val="00808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± 2.5 m from the Interaction Point</a:t>
            </a:r>
            <a:endParaRPr lang="en-GB">
              <a:solidFill>
                <a:srgbClr val="008080"/>
              </a:solidFill>
              <a:latin typeface="Times New Roman" pitchFamily="18" charset="0"/>
            </a:endParaRPr>
          </a:p>
        </p:txBody>
      </p:sp>
      <p:sp>
        <p:nvSpPr>
          <p:cNvPr id="139306" name="Text Box 42"/>
          <p:cNvSpPr txBox="1">
            <a:spLocks noChangeArrowheads="1"/>
          </p:cNvSpPr>
          <p:nvPr/>
        </p:nvSpPr>
        <p:spPr bwMode="auto">
          <a:xfrm>
            <a:off x="561975" y="3792538"/>
            <a:ext cx="233997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b="1">
                <a:solidFill>
                  <a:srgbClr val="FF3300"/>
                </a:solidFill>
                <a:latin typeface="Times New Roman" pitchFamily="18" charset="0"/>
                <a:ea typeface="新細明體" charset="-120"/>
              </a:rPr>
              <a:t>19 Silicon layers</a:t>
            </a:r>
          </a:p>
          <a:p>
            <a:pPr algn="l">
              <a:spcBef>
                <a:spcPct val="50000"/>
              </a:spcBef>
            </a:pPr>
            <a:r>
              <a:rPr lang="en-US" altLang="zh-TW" b="1">
                <a:solidFill>
                  <a:srgbClr val="CC00FF"/>
                </a:solidFill>
                <a:latin typeface="Times New Roman" pitchFamily="18" charset="0"/>
                <a:ea typeface="新細明體" charset="-120"/>
              </a:rPr>
              <a:t>18 Tungsten layers</a:t>
            </a:r>
            <a:endParaRPr lang="en-GB" b="1">
              <a:solidFill>
                <a:srgbClr val="CC00FF"/>
              </a:solidFill>
              <a:latin typeface="Times New Roman" pitchFamily="18" charset="0"/>
            </a:endParaRPr>
          </a:p>
        </p:txBody>
      </p:sp>
      <p:sp>
        <p:nvSpPr>
          <p:cNvPr id="139307" name="Text Box 43"/>
          <p:cNvSpPr txBox="1">
            <a:spLocks noChangeArrowheads="1"/>
          </p:cNvSpPr>
          <p:nvPr/>
        </p:nvSpPr>
        <p:spPr bwMode="auto">
          <a:xfrm>
            <a:off x="2568575" y="3824288"/>
            <a:ext cx="19335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TW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rPr>
              <a:t> </a:t>
            </a:r>
            <a:r>
              <a:rPr lang="en-US" altLang="zh-TW">
                <a:solidFill>
                  <a:srgbClr val="0000FF"/>
                </a:solidFill>
                <a:latin typeface="Times New Roman" pitchFamily="18" charset="0"/>
                <a:ea typeface="新細明體" charset="-120"/>
              </a:rPr>
              <a:t>Total Depth 22 X</a:t>
            </a:r>
            <a:r>
              <a:rPr lang="en-US" altLang="zh-TW" baseline="-14000">
                <a:solidFill>
                  <a:srgbClr val="0000FF"/>
                </a:solidFill>
                <a:latin typeface="Times New Roman" pitchFamily="18" charset="0"/>
                <a:ea typeface="新細明體" charset="-120"/>
              </a:rPr>
              <a:t>0</a:t>
            </a:r>
            <a:r>
              <a:rPr lang="en-US" altLang="zh-TW">
                <a:solidFill>
                  <a:schemeClr val="tx1"/>
                </a:solidFill>
                <a:latin typeface="Times New Roman" pitchFamily="18" charset="0"/>
                <a:ea typeface="新細明體" charset="-120"/>
              </a:rPr>
              <a:t> </a:t>
            </a:r>
          </a:p>
          <a:p>
            <a:pPr algn="l"/>
            <a:r>
              <a:rPr lang="en-US" altLang="zh-TW">
                <a:solidFill>
                  <a:schemeClr val="tx1"/>
                </a:solidFill>
                <a:latin typeface="Times New Roman" pitchFamily="18" charset="0"/>
                <a:ea typeface="新細明體" charset="-120"/>
              </a:rPr>
              <a:t>       </a:t>
            </a:r>
            <a:r>
              <a:rPr lang="en-US" altLang="zh-TW">
                <a:solidFill>
                  <a:srgbClr val="008080"/>
                </a:solidFill>
                <a:latin typeface="Times New Roman" pitchFamily="18" charset="0"/>
                <a:ea typeface="新細明體" charset="-120"/>
              </a:rPr>
              <a:t>(14 cm)</a:t>
            </a:r>
            <a:endParaRPr lang="en-GB">
              <a:solidFill>
                <a:srgbClr val="008080"/>
              </a:solidFill>
              <a:latin typeface="Times New Roman" pitchFamily="18" charset="0"/>
            </a:endParaRPr>
          </a:p>
        </p:txBody>
      </p:sp>
      <p:sp>
        <p:nvSpPr>
          <p:cNvPr id="139308" name="Text Box 44"/>
          <p:cNvSpPr txBox="1">
            <a:spLocks noChangeArrowheads="1"/>
          </p:cNvSpPr>
          <p:nvPr/>
        </p:nvSpPr>
        <p:spPr bwMode="auto">
          <a:xfrm>
            <a:off x="609600" y="5257800"/>
            <a:ext cx="3505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TW" b="1" dirty="0">
                <a:solidFill>
                  <a:srgbClr val="008080"/>
                </a:solidFill>
                <a:latin typeface="Times New Roman" pitchFamily="18" charset="0"/>
                <a:ea typeface="新細明體" charset="-120"/>
              </a:rPr>
              <a:t>Sensitive radius</a:t>
            </a:r>
            <a:r>
              <a:rPr lang="en-US" altLang="zh-TW" dirty="0">
                <a:solidFill>
                  <a:srgbClr val="008080"/>
                </a:solidFill>
                <a:latin typeface="Times New Roman" pitchFamily="18" charset="0"/>
                <a:ea typeface="新細明體" charset="-120"/>
              </a:rPr>
              <a:t>:</a:t>
            </a:r>
            <a:r>
              <a:rPr lang="en-US" altLang="zh-TW" dirty="0">
                <a:solidFill>
                  <a:srgbClr val="339966"/>
                </a:solidFill>
                <a:latin typeface="Times New Roman" pitchFamily="18" charset="0"/>
                <a:ea typeface="新細明體" charset="-120"/>
              </a:rPr>
              <a:t> </a:t>
            </a:r>
            <a:r>
              <a:rPr lang="en-US" altLang="zh-TW" b="1" dirty="0">
                <a:solidFill>
                  <a:srgbClr val="CC00FF"/>
                </a:solidFill>
                <a:latin typeface="Times New Roman" pitchFamily="18" charset="0"/>
                <a:ea typeface="新細明體" charset="-120"/>
              </a:rPr>
              <a:t>6.2 – 14.2 cm</a:t>
            </a:r>
            <a:r>
              <a:rPr lang="en-US" altLang="zh-TW" dirty="0">
                <a:solidFill>
                  <a:srgbClr val="008080"/>
                </a:solidFill>
                <a:latin typeface="Times New Roman" pitchFamily="18" charset="0"/>
                <a:ea typeface="新細明體" charset="-120"/>
              </a:rPr>
              <a:t>, corresponding to </a:t>
            </a:r>
            <a:r>
              <a:rPr lang="en-US" altLang="zh-TW" b="1" dirty="0">
                <a:solidFill>
                  <a:srgbClr val="008080"/>
                </a:solidFill>
                <a:latin typeface="Times New Roman" pitchFamily="18" charset="0"/>
                <a:ea typeface="新細明體" charset="-120"/>
              </a:rPr>
              <a:t>scattering</a:t>
            </a:r>
            <a:r>
              <a:rPr lang="en-US" altLang="zh-TW" dirty="0">
                <a:solidFill>
                  <a:srgbClr val="008080"/>
                </a:solidFill>
                <a:latin typeface="Times New Roman" pitchFamily="18" charset="0"/>
                <a:ea typeface="新細明體" charset="-120"/>
              </a:rPr>
              <a:t> </a:t>
            </a:r>
            <a:r>
              <a:rPr lang="en-US" altLang="zh-TW" b="1" dirty="0">
                <a:solidFill>
                  <a:srgbClr val="008080"/>
                </a:solidFill>
                <a:latin typeface="Times New Roman" pitchFamily="18" charset="0"/>
                <a:ea typeface="新細明體" charset="-120"/>
              </a:rPr>
              <a:t>angle </a:t>
            </a:r>
            <a:r>
              <a:rPr lang="en-US" altLang="zh-TW" dirty="0">
                <a:solidFill>
                  <a:srgbClr val="008080"/>
                </a:solidFill>
                <a:latin typeface="Times New Roman" pitchFamily="18" charset="0"/>
                <a:ea typeface="新細明體" charset="-120"/>
              </a:rPr>
              <a:t>of </a:t>
            </a:r>
            <a:r>
              <a:rPr lang="en-US" altLang="zh-TW" b="1" dirty="0">
                <a:solidFill>
                  <a:srgbClr val="CC00FF"/>
                </a:solidFill>
                <a:latin typeface="Times New Roman" pitchFamily="18" charset="0"/>
                <a:ea typeface="新細明體" charset="-120"/>
              </a:rPr>
              <a:t>25 – 58 mrad</a:t>
            </a:r>
            <a:r>
              <a:rPr lang="en-US" altLang="zh-TW" dirty="0">
                <a:solidFill>
                  <a:srgbClr val="008080"/>
                </a:solidFill>
                <a:latin typeface="Times New Roman" pitchFamily="18" charset="0"/>
                <a:ea typeface="新細明體" charset="-120"/>
              </a:rPr>
              <a:t> from the beam line</a:t>
            </a:r>
            <a:endParaRPr lang="en-GB" dirty="0">
              <a:solidFill>
                <a:srgbClr val="008080"/>
              </a:solidFill>
              <a:latin typeface="Times New Roman" pitchFamily="18" charset="0"/>
            </a:endParaRPr>
          </a:p>
        </p:txBody>
      </p:sp>
      <p:sp>
        <p:nvSpPr>
          <p:cNvPr id="139312" name="Rectangle 48"/>
          <p:cNvSpPr>
            <a:spLocks noChangeArrowheads="1"/>
          </p:cNvSpPr>
          <p:nvPr/>
        </p:nvSpPr>
        <p:spPr bwMode="auto">
          <a:xfrm>
            <a:off x="609600" y="4616450"/>
            <a:ext cx="3429000" cy="6413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TW">
                <a:solidFill>
                  <a:srgbClr val="008080"/>
                </a:solidFill>
                <a:latin typeface="Times New Roman" pitchFamily="18" charset="0"/>
                <a:ea typeface="新細明體" charset="-120"/>
              </a:rPr>
              <a:t>Each detector layer divided</a:t>
            </a:r>
          </a:p>
          <a:p>
            <a:pPr algn="l"/>
            <a:r>
              <a:rPr lang="en-US" altLang="zh-TW">
                <a:solidFill>
                  <a:srgbClr val="008080"/>
                </a:solidFill>
                <a:latin typeface="Times New Roman" pitchFamily="18" charset="0"/>
                <a:ea typeface="新細明體" charset="-120"/>
              </a:rPr>
              <a:t>into 16 overlapping wedges</a:t>
            </a:r>
            <a:endParaRPr lang="en-GB">
              <a:solidFill>
                <a:srgbClr val="008080"/>
              </a:solidFill>
              <a:latin typeface="Times New Roman" pitchFamily="18" charset="0"/>
            </a:endParaRPr>
          </a:p>
        </p:txBody>
      </p:sp>
      <p:graphicFrame>
        <p:nvGraphicFramePr>
          <p:cNvPr id="139314" name="Object 50"/>
          <p:cNvGraphicFramePr>
            <a:graphicFrameLocks noChangeAspect="1"/>
          </p:cNvGraphicFramePr>
          <p:nvPr/>
        </p:nvGraphicFramePr>
        <p:xfrm>
          <a:off x="3200400" y="762000"/>
          <a:ext cx="3124200" cy="385763"/>
        </p:xfrm>
        <a:graphic>
          <a:graphicData uri="http://schemas.openxmlformats.org/presentationml/2006/ole">
            <p:oleObj spid="_x0000_s2050" name="Equation" r:id="rId5" imgW="185400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366" y="1715266"/>
            <a:ext cx="2615693" cy="235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568952" cy="576064"/>
          </a:xfrm>
        </p:spPr>
        <p:txBody>
          <a:bodyPr>
            <a:noAutofit/>
          </a:bodyPr>
          <a:lstStyle/>
          <a:p>
            <a:pPr algn="l"/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</a:rPr>
              <a:t>Radiative Bhabha </a:t>
            </a:r>
            <a:r>
              <a:rPr lang="en-US" altLang="zh-TW" sz="3200" b="1" dirty="0" err="1" smtClean="0">
                <a:solidFill>
                  <a:schemeClr val="accent5">
                    <a:lumMod val="50000"/>
                  </a:schemeClr>
                </a:solidFill>
              </a:rPr>
              <a:t>expt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</a:rPr>
              <a:t> results         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(only @LEP)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85720" y="858010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en-US" altLang="zh-TW" sz="2400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L3 </a:t>
            </a:r>
            <a:r>
              <a:rPr lang="en-US" altLang="zh-TW" sz="2400" dirty="0" smtClean="0">
                <a:latin typeface="+mj-lt"/>
                <a:sym typeface="Wingdings" pitchFamily="2" charset="2"/>
              </a:rPr>
              <a:t>radiative Bhabha with </a:t>
            </a:r>
            <a:r>
              <a:rPr lang="en-US" altLang="zh-TW" sz="2400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ISR</a:t>
            </a:r>
          </a:p>
          <a:p>
            <a:pPr marL="271463" indent="-271463"/>
            <a:r>
              <a:rPr lang="en-US" altLang="zh-TW" sz="2400" dirty="0" smtClean="0">
                <a:latin typeface="+mj-lt"/>
                <a:sym typeface="Wingdings" pitchFamily="2" charset="2"/>
              </a:rPr>
              <a:t>Systematic error at </a:t>
            </a:r>
            <a:r>
              <a:rPr lang="en-US" altLang="zh-TW" sz="2400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~1% level</a:t>
            </a:r>
          </a:p>
        </p:txBody>
      </p:sp>
      <p:sp>
        <p:nvSpPr>
          <p:cNvPr id="9" name="矩形 8"/>
          <p:cNvSpPr/>
          <p:nvPr/>
        </p:nvSpPr>
        <p:spPr>
          <a:xfrm>
            <a:off x="4429124" y="785794"/>
            <a:ext cx="2717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i="1" dirty="0" smtClean="0">
                <a:solidFill>
                  <a:srgbClr val="FF0000"/>
                </a:solidFill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+</a:t>
            </a:r>
            <a:r>
              <a:rPr lang="it-IT" sz="3200" b="1" i="1" dirty="0" smtClean="0">
                <a:solidFill>
                  <a:srgbClr val="FF0000"/>
                </a:solidFill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−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it-IT" sz="3200" b="1" i="1" dirty="0" smtClean="0">
                <a:solidFill>
                  <a:srgbClr val="FF0000"/>
                </a:solidFill>
              </a:rPr>
              <a:t> 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+</a:t>
            </a:r>
            <a:r>
              <a:rPr lang="it-IT" sz="3200" b="1" i="1" dirty="0" smtClean="0">
                <a:solidFill>
                  <a:srgbClr val="FF0000"/>
                </a:solidFill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− </a:t>
            </a:r>
            <a:r>
              <a:rPr lang="it-IT" sz="3200" b="1" i="1" dirty="0" smtClean="0">
                <a:solidFill>
                  <a:srgbClr val="FF0000"/>
                </a:solidFill>
              </a:rPr>
              <a:t>(</a:t>
            </a:r>
            <a:r>
              <a:rPr lang="el-GR" sz="3200" b="1" dirty="0" smtClean="0">
                <a:solidFill>
                  <a:srgbClr val="FF0000"/>
                </a:solidFill>
              </a:rPr>
              <a:t>γ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endParaRPr lang="zh-TW" altLang="en-US" sz="3200" dirty="0"/>
          </a:p>
        </p:txBody>
      </p:sp>
      <p:sp>
        <p:nvSpPr>
          <p:cNvPr id="11" name="矩形 10"/>
          <p:cNvSpPr/>
          <p:nvPr/>
        </p:nvSpPr>
        <p:spPr>
          <a:xfrm>
            <a:off x="4429124" y="6372036"/>
            <a:ext cx="18469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n-CL" sz="1600" dirty="0" smtClean="0">
                <a:solidFill>
                  <a:srgbClr val="0000FF"/>
                </a:solidFill>
              </a:rPr>
              <a:t>[ ZPC 37, 1988, 171]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928802"/>
            <a:ext cx="2130600" cy="16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785926"/>
            <a:ext cx="2449290" cy="229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矩形 20"/>
          <p:cNvSpPr/>
          <p:nvPr/>
        </p:nvSpPr>
        <p:spPr>
          <a:xfrm>
            <a:off x="7072330" y="1643050"/>
            <a:ext cx="19447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n-CL" altLang="zh-TW" sz="1600" dirty="0" smtClean="0">
                <a:solidFill>
                  <a:srgbClr val="0000FF"/>
                </a:solidFill>
              </a:rPr>
              <a:t>[PLB 439, 1998, 183] 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79512" y="4534088"/>
            <a:ext cx="38576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en-US" altLang="zh-TW" sz="2400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TASSO Bhabha </a:t>
            </a:r>
          </a:p>
          <a:p>
            <a:pPr marL="271463" indent="-271463"/>
            <a:r>
              <a:rPr lang="en-US" altLang="zh-TW" sz="2400" dirty="0" smtClean="0">
                <a:latin typeface="+mj-lt"/>
                <a:sym typeface="Wingdings" pitchFamily="2" charset="2"/>
              </a:rPr>
              <a:t>Systematic error </a:t>
            </a:r>
            <a:r>
              <a:rPr lang="en-US" altLang="zh-TW" sz="2400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~3%</a:t>
            </a:r>
            <a:r>
              <a:rPr lang="en-US" altLang="zh-TW" sz="2400" dirty="0" smtClean="0">
                <a:latin typeface="+mj-lt"/>
                <a:sym typeface="Wingdings" pitchFamily="2" charset="2"/>
              </a:rPr>
              <a:t>  </a:t>
            </a:r>
          </a:p>
          <a:p>
            <a:pPr marL="271463" indent="-271463"/>
            <a:r>
              <a:rPr lang="en-US" altLang="zh-TW" dirty="0" smtClean="0">
                <a:latin typeface="+mj-lt"/>
                <a:sym typeface="Wingdings" pitchFamily="2" charset="2"/>
              </a:rPr>
              <a:t>√s = 12 ~ 47 </a:t>
            </a:r>
            <a:r>
              <a:rPr lang="en-US" altLang="zh-TW" dirty="0" err="1" smtClean="0">
                <a:latin typeface="+mj-lt"/>
                <a:sym typeface="Wingdings" pitchFamily="2" charset="2"/>
              </a:rPr>
              <a:t>GeV</a:t>
            </a:r>
            <a:endParaRPr lang="en-US" altLang="zh-TW" dirty="0" smtClean="0">
              <a:latin typeface="+mj-lt"/>
              <a:sym typeface="Wingdings" pitchFamily="2" charset="2"/>
            </a:endParaRPr>
          </a:p>
          <a:p>
            <a:pPr marL="271463" indent="-271463"/>
            <a:r>
              <a:rPr lang="en-US" altLang="zh-TW" sz="1600" dirty="0" smtClean="0">
                <a:latin typeface="+mj-lt"/>
                <a:sym typeface="Wingdings" pitchFamily="2" charset="2"/>
              </a:rPr>
              <a:t> </a:t>
            </a:r>
            <a:endParaRPr lang="en-US" altLang="zh-TW" sz="2400" b="1" i="1" dirty="0" smtClean="0">
              <a:solidFill>
                <a:srgbClr val="FF0000"/>
              </a:solidFill>
              <a:latin typeface="+mj-lt"/>
              <a:sym typeface="Wingdings" pitchFamily="2" charset="2"/>
            </a:endParaRPr>
          </a:p>
          <a:p>
            <a:pPr marL="271463" indent="-271463"/>
            <a:endParaRPr lang="en-US" altLang="zh-TW" b="1" dirty="0" smtClean="0">
              <a:solidFill>
                <a:srgbClr val="FF0000"/>
              </a:solidFill>
              <a:latin typeface="+mj-lt"/>
              <a:sym typeface="Wingdings" pitchFamily="2" charset="2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665651"/>
            <a:ext cx="2786050" cy="319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514648"/>
            <a:ext cx="3551647" cy="179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文字方塊 12"/>
          <p:cNvSpPr txBox="1"/>
          <p:nvPr/>
        </p:nvSpPr>
        <p:spPr>
          <a:xfrm>
            <a:off x="4500562" y="1357298"/>
            <a:ext cx="4318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en-US" altLang="zh-TW" dirty="0" smtClean="0">
                <a:latin typeface="+mj-lt"/>
                <a:sym typeface="Wingdings" pitchFamily="2" charset="2"/>
              </a:rPr>
              <a:t>√s= 50 ~ 170 GeV,  232 pb</a:t>
            </a:r>
            <a:r>
              <a:rPr lang="en-US" altLang="zh-TW" baseline="30000" dirty="0" smtClean="0">
                <a:latin typeface="+mj-lt"/>
                <a:sym typeface="Wingdings" pitchFamily="2" charset="2"/>
              </a:rPr>
              <a:t>-1</a:t>
            </a:r>
            <a:r>
              <a:rPr lang="en-US" altLang="zh-TW" dirty="0" smtClean="0">
                <a:latin typeface="+mj-lt"/>
                <a:sym typeface="Wingdings" pitchFamily="2" charset="2"/>
              </a:rPr>
              <a:t>, 2856 event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500042"/>
            <a:ext cx="3214710" cy="129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群組 39"/>
          <p:cNvGrpSpPr/>
          <p:nvPr/>
        </p:nvGrpSpPr>
        <p:grpSpPr>
          <a:xfrm>
            <a:off x="4929190" y="1762488"/>
            <a:ext cx="4000528" cy="3416072"/>
            <a:chOff x="4644008" y="2534348"/>
            <a:chExt cx="4286280" cy="3558948"/>
          </a:xfrm>
        </p:grpSpPr>
        <p:pic>
          <p:nvPicPr>
            <p:cNvPr id="41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5400" y="4005340"/>
              <a:ext cx="3103606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6"/>
            <p:cNvGrpSpPr>
              <a:grpSpLocks noChangeAspect="1"/>
            </p:cNvGrpSpPr>
            <p:nvPr/>
          </p:nvGrpSpPr>
          <p:grpSpPr>
            <a:xfrm>
              <a:off x="4644008" y="2534348"/>
              <a:ext cx="4286280" cy="3558948"/>
              <a:chOff x="4747858" y="2887315"/>
              <a:chExt cx="3796998" cy="3886200"/>
            </a:xfrm>
          </p:grpSpPr>
          <p:pic>
            <p:nvPicPr>
              <p:cNvPr id="51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47858" y="2887315"/>
                <a:ext cx="3796998" cy="3886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52" name="直線單箭頭接點 13"/>
              <p:cNvCxnSpPr/>
              <p:nvPr/>
            </p:nvCxnSpPr>
            <p:spPr>
              <a:xfrm rot="5400000">
                <a:off x="5388124" y="5556791"/>
                <a:ext cx="1143000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文字方塊 22"/>
              <p:cNvSpPr txBox="1"/>
              <p:nvPr/>
            </p:nvSpPr>
            <p:spPr>
              <a:xfrm>
                <a:off x="6070537" y="4837488"/>
                <a:ext cx="1820698" cy="78150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i="1" dirty="0" smtClean="0">
                    <a:solidFill>
                      <a:srgbClr val="0000FF"/>
                    </a:solidFill>
                    <a:latin typeface="+mj-lt"/>
                  </a:rPr>
                  <a:t>count Bhabha </a:t>
                </a:r>
              </a:p>
              <a:p>
                <a:r>
                  <a:rPr lang="en-US" altLang="zh-TW" sz="1600" i="1" dirty="0" smtClean="0">
                    <a:solidFill>
                      <a:srgbClr val="0000FF"/>
                    </a:solidFill>
                    <a:latin typeface="+mj-lt"/>
                  </a:rPr>
                  <a:t>in Fiducial region</a:t>
                </a:r>
              </a:p>
            </p:txBody>
          </p:sp>
          <p:cxnSp>
            <p:nvCxnSpPr>
              <p:cNvPr id="54" name="直線單箭頭接點 13"/>
              <p:cNvCxnSpPr/>
              <p:nvPr/>
            </p:nvCxnSpPr>
            <p:spPr>
              <a:xfrm rot="5400000">
                <a:off x="6423075" y="5556791"/>
                <a:ext cx="1143000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矩形 42"/>
            <p:cNvSpPr/>
            <p:nvPr/>
          </p:nvSpPr>
          <p:spPr>
            <a:xfrm>
              <a:off x="6287082" y="2794087"/>
              <a:ext cx="2643205" cy="7374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000" b="1" dirty="0" smtClean="0">
                  <a:latin typeface="Calibri" pitchFamily="34" charset="0"/>
                </a:rPr>
                <a:t>Bhabha  </a:t>
              </a:r>
              <a:r>
                <a:rPr lang="en-US" sz="1600" dirty="0" smtClean="0">
                  <a:latin typeface="Calibri" pitchFamily="34" charset="0"/>
                </a:rPr>
                <a:t>enter of mass</a:t>
              </a:r>
              <a:endParaRPr lang="en-US" sz="2000" b="1" dirty="0" smtClean="0">
                <a:latin typeface="Calibri" pitchFamily="34" charset="0"/>
              </a:endParaRPr>
            </a:p>
            <a:p>
              <a:pPr>
                <a:lnSpc>
                  <a:spcPts val="2400"/>
                </a:lnSpc>
              </a:pPr>
              <a:r>
                <a:rPr lang="en-US" sz="2000" b="1" i="1" dirty="0" smtClean="0">
                  <a:solidFill>
                    <a:srgbClr val="FF0000"/>
                  </a:solidFill>
                  <a:latin typeface="Calibri" pitchFamily="34" charset="0"/>
                </a:rPr>
                <a:t>θ</a:t>
              </a:r>
              <a:r>
                <a:rPr lang="en-US" sz="2000" b="1" dirty="0" smtClean="0">
                  <a:latin typeface="Calibri" pitchFamily="34" charset="0"/>
                </a:rPr>
                <a:t> distribution</a:t>
              </a:r>
              <a:endParaRPr lang="zh-TW" altLang="en-US" sz="2000" dirty="0"/>
            </a:p>
          </p:txBody>
        </p:sp>
        <p:sp>
          <p:nvSpPr>
            <p:cNvPr id="44" name="手繪多邊形 43"/>
            <p:cNvSpPr/>
            <p:nvPr/>
          </p:nvSpPr>
          <p:spPr>
            <a:xfrm>
              <a:off x="5996105" y="5074190"/>
              <a:ext cx="1315401" cy="502733"/>
            </a:xfrm>
            <a:custGeom>
              <a:avLst/>
              <a:gdLst>
                <a:gd name="connsiteX0" fmla="*/ 0 w 2123089"/>
                <a:gd name="connsiteY0" fmla="*/ 0 h 746234"/>
                <a:gd name="connsiteX1" fmla="*/ 10510 w 2123089"/>
                <a:gd name="connsiteY1" fmla="*/ 714703 h 746234"/>
                <a:gd name="connsiteX2" fmla="*/ 2123089 w 2123089"/>
                <a:gd name="connsiteY2" fmla="*/ 746234 h 746234"/>
                <a:gd name="connsiteX3" fmla="*/ 1576551 w 2123089"/>
                <a:gd name="connsiteY3" fmla="*/ 683172 h 746234"/>
                <a:gd name="connsiteX4" fmla="*/ 1103586 w 2123089"/>
                <a:gd name="connsiteY4" fmla="*/ 557048 h 746234"/>
                <a:gd name="connsiteX5" fmla="*/ 714703 w 2123089"/>
                <a:gd name="connsiteY5" fmla="*/ 409903 h 746234"/>
                <a:gd name="connsiteX6" fmla="*/ 252248 w 2123089"/>
                <a:gd name="connsiteY6" fmla="*/ 210207 h 746234"/>
                <a:gd name="connsiteX7" fmla="*/ 0 w 2123089"/>
                <a:gd name="connsiteY7" fmla="*/ 0 h 74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3089" h="746234">
                  <a:moveTo>
                    <a:pt x="0" y="0"/>
                  </a:moveTo>
                  <a:lnTo>
                    <a:pt x="10510" y="714703"/>
                  </a:lnTo>
                  <a:lnTo>
                    <a:pt x="2123089" y="746234"/>
                  </a:lnTo>
                  <a:lnTo>
                    <a:pt x="1576551" y="683172"/>
                  </a:lnTo>
                  <a:lnTo>
                    <a:pt x="1103586" y="557048"/>
                  </a:lnTo>
                  <a:lnTo>
                    <a:pt x="714703" y="409903"/>
                  </a:lnTo>
                  <a:lnTo>
                    <a:pt x="252248" y="210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文字方塊 22"/>
            <p:cNvSpPr txBox="1"/>
            <p:nvPr/>
          </p:nvSpPr>
          <p:spPr>
            <a:xfrm>
              <a:off x="6300192" y="3614468"/>
              <a:ext cx="1824497" cy="557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zh-TW" sz="1800" b="1" i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detector spatial resolution</a:t>
              </a:r>
            </a:p>
          </p:txBody>
        </p:sp>
        <p:cxnSp>
          <p:nvCxnSpPr>
            <p:cNvPr id="46" name="直線單箭頭接點 13"/>
            <p:cNvCxnSpPr/>
            <p:nvPr/>
          </p:nvCxnSpPr>
          <p:spPr>
            <a:xfrm rot="5400000">
              <a:off x="6048070" y="3866590"/>
              <a:ext cx="274918" cy="202722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群組 34"/>
            <p:cNvGrpSpPr/>
            <p:nvPr/>
          </p:nvGrpSpPr>
          <p:grpSpPr>
            <a:xfrm>
              <a:off x="5814000" y="4123109"/>
              <a:ext cx="420383" cy="427463"/>
              <a:chOff x="5814000" y="1489369"/>
              <a:chExt cx="420383" cy="427463"/>
            </a:xfrm>
          </p:grpSpPr>
          <p:sp>
            <p:nvSpPr>
              <p:cNvPr id="48" name="Freeform 16"/>
              <p:cNvSpPr/>
              <p:nvPr/>
            </p:nvSpPr>
            <p:spPr>
              <a:xfrm>
                <a:off x="5814000" y="1489369"/>
                <a:ext cx="211264" cy="427463"/>
              </a:xfrm>
              <a:custGeom>
                <a:avLst/>
                <a:gdLst>
                  <a:gd name="connsiteX0" fmla="*/ 466493 w 466493"/>
                  <a:gd name="connsiteY0" fmla="*/ 14868 h 706243"/>
                  <a:gd name="connsiteX1" fmla="*/ 388434 w 466493"/>
                  <a:gd name="connsiteY1" fmla="*/ 14868 h 706243"/>
                  <a:gd name="connsiteX2" fmla="*/ 310376 w 466493"/>
                  <a:gd name="connsiteY2" fmla="*/ 104078 h 706243"/>
                  <a:gd name="connsiteX3" fmla="*/ 198864 w 466493"/>
                  <a:gd name="connsiteY3" fmla="*/ 561278 h 706243"/>
                  <a:gd name="connsiteX4" fmla="*/ 31595 w 466493"/>
                  <a:gd name="connsiteY4" fmla="*/ 683941 h 706243"/>
                  <a:gd name="connsiteX5" fmla="*/ 9293 w 466493"/>
                  <a:gd name="connsiteY5" fmla="*/ 695093 h 70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493" h="706243">
                    <a:moveTo>
                      <a:pt x="466493" y="14868"/>
                    </a:moveTo>
                    <a:cubicBezTo>
                      <a:pt x="440473" y="7434"/>
                      <a:pt x="414453" y="0"/>
                      <a:pt x="388434" y="14868"/>
                    </a:cubicBezTo>
                    <a:cubicBezTo>
                      <a:pt x="362415" y="29736"/>
                      <a:pt x="341971" y="13010"/>
                      <a:pt x="310376" y="104078"/>
                    </a:cubicBezTo>
                    <a:cubicBezTo>
                      <a:pt x="278781" y="195146"/>
                      <a:pt x="245327" y="464634"/>
                      <a:pt x="198864" y="561278"/>
                    </a:cubicBezTo>
                    <a:cubicBezTo>
                      <a:pt x="152401" y="657922"/>
                      <a:pt x="63190" y="661639"/>
                      <a:pt x="31595" y="683941"/>
                    </a:cubicBezTo>
                    <a:cubicBezTo>
                      <a:pt x="0" y="706243"/>
                      <a:pt x="4646" y="700668"/>
                      <a:pt x="9293" y="695093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Freeform 17"/>
              <p:cNvSpPr/>
              <p:nvPr/>
            </p:nvSpPr>
            <p:spPr>
              <a:xfrm flipH="1">
                <a:off x="6012000" y="1489369"/>
                <a:ext cx="222383" cy="427463"/>
              </a:xfrm>
              <a:custGeom>
                <a:avLst/>
                <a:gdLst>
                  <a:gd name="connsiteX0" fmla="*/ 466493 w 466493"/>
                  <a:gd name="connsiteY0" fmla="*/ 14868 h 706243"/>
                  <a:gd name="connsiteX1" fmla="*/ 388434 w 466493"/>
                  <a:gd name="connsiteY1" fmla="*/ 14868 h 706243"/>
                  <a:gd name="connsiteX2" fmla="*/ 310376 w 466493"/>
                  <a:gd name="connsiteY2" fmla="*/ 104078 h 706243"/>
                  <a:gd name="connsiteX3" fmla="*/ 198864 w 466493"/>
                  <a:gd name="connsiteY3" fmla="*/ 561278 h 706243"/>
                  <a:gd name="connsiteX4" fmla="*/ 31595 w 466493"/>
                  <a:gd name="connsiteY4" fmla="*/ 683941 h 706243"/>
                  <a:gd name="connsiteX5" fmla="*/ 9293 w 466493"/>
                  <a:gd name="connsiteY5" fmla="*/ 695093 h 70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493" h="706243">
                    <a:moveTo>
                      <a:pt x="466493" y="14868"/>
                    </a:moveTo>
                    <a:cubicBezTo>
                      <a:pt x="440473" y="7434"/>
                      <a:pt x="414453" y="0"/>
                      <a:pt x="388434" y="14868"/>
                    </a:cubicBezTo>
                    <a:cubicBezTo>
                      <a:pt x="362415" y="29736"/>
                      <a:pt x="341971" y="13010"/>
                      <a:pt x="310376" y="104078"/>
                    </a:cubicBezTo>
                    <a:cubicBezTo>
                      <a:pt x="278781" y="195146"/>
                      <a:pt x="245327" y="464634"/>
                      <a:pt x="198864" y="561278"/>
                    </a:cubicBezTo>
                    <a:cubicBezTo>
                      <a:pt x="152401" y="657922"/>
                      <a:pt x="63190" y="661639"/>
                      <a:pt x="31595" y="683941"/>
                    </a:cubicBezTo>
                    <a:cubicBezTo>
                      <a:pt x="0" y="706243"/>
                      <a:pt x="4646" y="700668"/>
                      <a:pt x="9293" y="695093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50" name="直線單箭頭接點 13"/>
              <p:cNvCxnSpPr/>
              <p:nvPr/>
            </p:nvCxnSpPr>
            <p:spPr>
              <a:xfrm rot="5400000">
                <a:off x="5878800" y="1626834"/>
                <a:ext cx="275634" cy="704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Rectangle 45"/>
          <p:cNvSpPr/>
          <p:nvPr/>
        </p:nvSpPr>
        <p:spPr>
          <a:xfrm>
            <a:off x="0" y="928670"/>
            <a:ext cx="471487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/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it-IT" sz="2800" b="1" i="1" dirty="0" smtClean="0">
                <a:solidFill>
                  <a:srgbClr val="FF0000"/>
                </a:solidFill>
                <a:cs typeface="Times New Roman" pitchFamily="18" charset="0"/>
              </a:rPr>
              <a:t>Luminosity </a:t>
            </a:r>
            <a:r>
              <a:rPr lang="it-IT" sz="2800" b="1" i="1" dirty="0" smtClean="0">
                <a:latin typeface="Viner Hand ITC" pitchFamily="66" charset="0"/>
                <a:cs typeface="Times New Roman" pitchFamily="18" charset="0"/>
              </a:rPr>
              <a:t>L </a:t>
            </a:r>
            <a:r>
              <a:rPr lang="it-IT" sz="2800" b="1" i="1" dirty="0" smtClean="0">
                <a:solidFill>
                  <a:srgbClr val="FF0000"/>
                </a:solidFill>
                <a:cs typeface="Times New Roman" pitchFamily="18" charset="0"/>
              </a:rPr>
              <a:t> is derived by </a:t>
            </a:r>
            <a:endParaRPr lang="it-IT" sz="2400" b="1" i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266700" indent="-266700"/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	</a:t>
            </a:r>
          </a:p>
          <a:p>
            <a:pPr marL="266700" indent="-266700"/>
            <a:endParaRPr lang="it-IT" sz="2400" b="1" i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266700" indent="-266700"/>
            <a:endParaRPr lang="it-IT" sz="2400" b="1" i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266700" indent="-266700"/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	</a:t>
            </a:r>
          </a:p>
          <a:p>
            <a:pPr marL="266700" indent="-266700"/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	Bhabha detected for</a:t>
            </a:r>
            <a:endParaRPr lang="it-IT" sz="2400" b="1" dirty="0" smtClean="0"/>
          </a:p>
          <a:p>
            <a:pPr marL="536575" indent="-269875">
              <a:buFont typeface="Calibri" pitchFamily="34" charset="0"/>
              <a:buChar char="−"/>
            </a:pPr>
            <a:r>
              <a:rPr lang="en-US" sz="2000" b="1" i="1" dirty="0" smtClean="0">
                <a:solidFill>
                  <a:srgbClr val="0000FF"/>
                </a:solidFill>
              </a:rPr>
              <a:t>a pair of back-back electrons, </a:t>
            </a:r>
            <a:endParaRPr lang="en-US" sz="2000" dirty="0" smtClean="0"/>
          </a:p>
          <a:p>
            <a:pPr marL="536575" indent="-269875">
              <a:buFont typeface="Calibri" pitchFamily="34" charset="0"/>
              <a:buChar char="−"/>
            </a:pPr>
            <a:r>
              <a:rPr lang="en-US" sz="2000" b="1" i="1" dirty="0" smtClean="0">
                <a:solidFill>
                  <a:srgbClr val="0000FF"/>
                </a:solidFill>
              </a:rPr>
              <a:t>precision </a:t>
            </a:r>
            <a:r>
              <a:rPr lang="el-GR" sz="2000" b="1" i="1" dirty="0" smtClean="0">
                <a:solidFill>
                  <a:srgbClr val="0000FF"/>
                </a:solidFill>
              </a:rPr>
              <a:t>θ</a:t>
            </a:r>
            <a:r>
              <a:rPr lang="en-US" sz="2000" b="1" i="1" dirty="0" smtClean="0">
                <a:solidFill>
                  <a:srgbClr val="0000FF"/>
                </a:solidFill>
              </a:rPr>
              <a:t> of 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e,e</a:t>
            </a:r>
            <a:r>
              <a:rPr lang="en-US" sz="2000" b="1" i="1" dirty="0" smtClean="0">
                <a:solidFill>
                  <a:srgbClr val="0000FF"/>
                </a:solidFill>
              </a:rPr>
              <a:t>(</a:t>
            </a:r>
            <a:r>
              <a:rPr lang="el-GR" sz="2000" b="1" i="1" dirty="0" smtClean="0">
                <a:solidFill>
                  <a:srgbClr val="0000FF"/>
                </a:solidFill>
                <a:cs typeface="Times New Roman" pitchFamily="18" charset="0"/>
              </a:rPr>
              <a:t>γ</a:t>
            </a:r>
            <a:r>
              <a:rPr lang="en-US" sz="2000" b="1" i="1" dirty="0" smtClean="0">
                <a:solidFill>
                  <a:srgbClr val="0000FF"/>
                </a:solidFill>
                <a:cs typeface="Times New Roman" pitchFamily="18" charset="0"/>
              </a:rPr>
              <a:t>) in </a:t>
            </a:r>
            <a:r>
              <a:rPr lang="en-US" sz="2000" b="1" i="1" dirty="0" err="1" smtClean="0">
                <a:solidFill>
                  <a:srgbClr val="0000FF"/>
                </a:solidFill>
                <a:cs typeface="Times New Roman" pitchFamily="18" charset="0"/>
              </a:rPr>
              <a:t>fiducial</a:t>
            </a:r>
            <a:r>
              <a:rPr lang="en-US" sz="2000" b="1" i="1" dirty="0" smtClean="0">
                <a:solidFill>
                  <a:srgbClr val="0000FF"/>
                </a:solidFill>
                <a:cs typeface="Times New Roman" pitchFamily="18" charset="0"/>
              </a:rPr>
              <a:t> region</a:t>
            </a:r>
          </a:p>
          <a:p>
            <a:pPr marL="355600" indent="-355600"/>
            <a:endParaRPr lang="en-US" sz="2000" b="1" i="1" dirty="0" smtClean="0">
              <a:solidFill>
                <a:srgbClr val="0000FF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28596" y="1428736"/>
            <a:ext cx="2853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it-IT" sz="32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−</a:t>
            </a:r>
            <a:r>
              <a:rPr lang="en-US" sz="3200" b="1" i="1" dirty="0" smtClean="0">
                <a:solidFill>
                  <a:srgbClr val="FF0000"/>
                </a:solidFill>
                <a:cs typeface="Times New Roman" pitchFamily="18" charset="0"/>
              </a:rPr>
              <a:t> → </a:t>
            </a:r>
            <a:r>
              <a:rPr lang="it-IT" sz="32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it-IT" sz="32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−</a:t>
            </a:r>
            <a:r>
              <a:rPr lang="it-IT" sz="3200" b="1" i="1" dirty="0" smtClean="0">
                <a:solidFill>
                  <a:srgbClr val="FF0000"/>
                </a:solidFill>
                <a:cs typeface="Times New Roman" pitchFamily="18" charset="0"/>
              </a:rPr>
              <a:t>(n</a:t>
            </a:r>
            <a:r>
              <a:rPr lang="el-GR" sz="3200" b="1" i="1" dirty="0" smtClean="0">
                <a:solidFill>
                  <a:srgbClr val="FF0000"/>
                </a:solidFill>
                <a:cs typeface="Times New Roman" pitchFamily="18" charset="0"/>
              </a:rPr>
              <a:t>γ</a:t>
            </a:r>
            <a:r>
              <a:rPr lang="en-US" sz="3200" b="1" i="1" dirty="0" smtClean="0">
                <a:solidFill>
                  <a:srgbClr val="FF0000"/>
                </a:solidFill>
                <a:cs typeface="Times New Roman" pitchFamily="18" charset="0"/>
              </a:rPr>
              <a:t>)</a:t>
            </a:r>
            <a:r>
              <a:rPr lang="it-IT" sz="32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55" name="Rectangle 11"/>
          <p:cNvSpPr/>
          <p:nvPr/>
        </p:nvSpPr>
        <p:spPr>
          <a:xfrm>
            <a:off x="285720" y="4048504"/>
            <a:ext cx="4500594" cy="2523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l-GR" sz="2400" b="1" i="1" dirty="0" smtClean="0">
                <a:solidFill>
                  <a:srgbClr val="FF0000"/>
                </a:solidFill>
                <a:latin typeface="Calibri" pitchFamily="34" charset="0"/>
              </a:rPr>
              <a:t>δ</a:t>
            </a: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</a:rPr>
              <a:t>L/L ~ 2</a:t>
            </a:r>
            <a:r>
              <a:rPr lang="el-GR" sz="2400" b="1" i="1" dirty="0" smtClean="0">
                <a:solidFill>
                  <a:srgbClr val="FF0000"/>
                </a:solidFill>
                <a:latin typeface="Calibri" pitchFamily="34" charset="0"/>
              </a:rPr>
              <a:t> δ</a:t>
            </a: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</a:rPr>
              <a:t>θ/</a:t>
            </a:r>
            <a:r>
              <a:rPr lang="en-US" sz="2400" b="1" i="1" dirty="0" err="1" smtClean="0">
                <a:solidFill>
                  <a:srgbClr val="FF0000"/>
                </a:solidFill>
                <a:latin typeface="Calibri" pitchFamily="34" charset="0"/>
              </a:rPr>
              <a:t>θ</a:t>
            </a:r>
            <a:r>
              <a:rPr lang="en-US" sz="2400" b="1" i="1" baseline="-25000" dirty="0" err="1" smtClean="0">
                <a:solidFill>
                  <a:srgbClr val="FF0000"/>
                </a:solidFill>
                <a:latin typeface="Calibri" pitchFamily="34" charset="0"/>
              </a:rPr>
              <a:t>min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</a:rPr>
              <a:t>  </a:t>
            </a:r>
          </a:p>
          <a:p>
            <a:pPr>
              <a:spcBef>
                <a:spcPts val="600"/>
              </a:spcBef>
            </a:pPr>
            <a:endParaRPr lang="en-US" sz="600" i="1" dirty="0" smtClean="0"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l-GR" sz="2800" i="1" dirty="0" smtClean="0">
                <a:solidFill>
                  <a:srgbClr val="FF0000"/>
                </a:solidFill>
                <a:latin typeface="Calibri" pitchFamily="34" charset="0"/>
              </a:rPr>
              <a:t>δ</a:t>
            </a:r>
            <a:r>
              <a:rPr lang="en-US" sz="2800" b="1" i="1" dirty="0" smtClean="0">
                <a:solidFill>
                  <a:srgbClr val="FF0000"/>
                </a:solidFill>
                <a:latin typeface="Calibri" pitchFamily="34" charset="0"/>
              </a:rPr>
              <a:t>L/L = 10</a:t>
            </a:r>
            <a:r>
              <a:rPr lang="en-US" sz="2800" b="1" i="1" baseline="30000" dirty="0" smtClean="0">
                <a:solidFill>
                  <a:srgbClr val="FF0000"/>
                </a:solidFill>
                <a:latin typeface="Calibri" pitchFamily="34" charset="0"/>
              </a:rPr>
              <a:t>-4</a:t>
            </a:r>
            <a:endParaRPr lang="en-US" sz="2800" i="1" dirty="0" smtClean="0">
              <a:latin typeface="Calibri" pitchFamily="34" charset="0"/>
            </a:endParaRPr>
          </a:p>
          <a:p>
            <a:pPr marL="457200" indent="-457200">
              <a:spcBef>
                <a:spcPts val="600"/>
              </a:spcBef>
            </a:pPr>
            <a:r>
              <a:rPr lang="en-US" altLang="zh-TW" sz="2000" i="1" dirty="0" smtClean="0">
                <a:latin typeface="Calibri" pitchFamily="34" charset="0"/>
              </a:rPr>
              <a:t>at   </a:t>
            </a:r>
            <a:r>
              <a:rPr lang="en-US" altLang="zh-TW" sz="2000" b="1" i="1" dirty="0" smtClean="0">
                <a:latin typeface="Calibri" pitchFamily="34" charset="0"/>
              </a:rPr>
              <a:t>z = ±1000 mm, </a:t>
            </a:r>
            <a:r>
              <a:rPr lang="en-US" sz="2000" i="1" dirty="0" smtClean="0">
                <a:latin typeface="Calibri" pitchFamily="34" charset="0"/>
              </a:rPr>
              <a:t>θ</a:t>
            </a:r>
            <a:r>
              <a:rPr lang="en-US" sz="2000" i="1" baseline="-25000" dirty="0" smtClean="0">
                <a:latin typeface="Calibri" pitchFamily="34" charset="0"/>
              </a:rPr>
              <a:t>min  </a:t>
            </a:r>
            <a:r>
              <a:rPr lang="en-US" sz="2000" i="1" dirty="0" smtClean="0">
                <a:latin typeface="Calibri" pitchFamily="34" charset="0"/>
              </a:rPr>
              <a:t>= </a:t>
            </a:r>
            <a:r>
              <a:rPr lang="en-US" sz="2000" b="1" i="1" dirty="0" smtClean="0">
                <a:latin typeface="Calibri" pitchFamily="34" charset="0"/>
              </a:rPr>
              <a:t>20 mRad</a:t>
            </a:r>
          </a:p>
          <a:p>
            <a:pPr marL="358775" indent="-358775"/>
            <a:r>
              <a:rPr lang="en-US" sz="2000" b="1" dirty="0" smtClean="0">
                <a:latin typeface="Calibri" pitchFamily="34" charset="0"/>
                <a:sym typeface="Wingdings" pitchFamily="2" charset="2"/>
              </a:rPr>
              <a:t> →   </a:t>
            </a:r>
            <a:r>
              <a:rPr lang="el-GR" sz="2000" b="1" i="1" dirty="0" smtClean="0">
                <a:latin typeface="Calibri" pitchFamily="34" charset="0"/>
              </a:rPr>
              <a:t>δ</a:t>
            </a:r>
            <a:r>
              <a:rPr lang="en-US" sz="2000" b="1" i="1" dirty="0" smtClean="0">
                <a:latin typeface="Calibri" pitchFamily="34" charset="0"/>
              </a:rPr>
              <a:t>θ </a:t>
            </a:r>
            <a:r>
              <a:rPr lang="en-US" sz="2000" i="1" dirty="0" smtClean="0">
                <a:latin typeface="Calibri" pitchFamily="34" charset="0"/>
              </a:rPr>
              <a:t>= </a:t>
            </a:r>
            <a:r>
              <a:rPr lang="en-US" sz="2000" b="1" i="1" dirty="0" smtClean="0">
                <a:solidFill>
                  <a:srgbClr val="FF0000"/>
                </a:solidFill>
                <a:latin typeface="Calibri" pitchFamily="34" charset="0"/>
              </a:rPr>
              <a:t>1 </a:t>
            </a:r>
            <a:r>
              <a:rPr lang="el-GR" sz="2000" b="1" i="1" dirty="0" smtClean="0">
                <a:solidFill>
                  <a:srgbClr val="FF0000"/>
                </a:solidFill>
                <a:latin typeface="Calibri" pitchFamily="34" charset="0"/>
              </a:rPr>
              <a:t>μ</a:t>
            </a:r>
            <a:r>
              <a:rPr lang="en-US" sz="2000" b="1" i="1" dirty="0" err="1" smtClean="0">
                <a:solidFill>
                  <a:srgbClr val="FF0000"/>
                </a:solidFill>
                <a:latin typeface="Calibri" pitchFamily="34" charset="0"/>
              </a:rPr>
              <a:t>Rad</a:t>
            </a:r>
            <a:r>
              <a:rPr lang="en-US" sz="2000" b="1" i="1" dirty="0" smtClean="0">
                <a:solidFill>
                  <a:srgbClr val="FF0000"/>
                </a:solidFill>
                <a:latin typeface="Calibri" pitchFamily="34" charset="0"/>
              </a:rPr>
              <a:t>,</a:t>
            </a:r>
            <a:r>
              <a:rPr lang="en-US" sz="2000" b="1" i="1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  </a:t>
            </a:r>
            <a:r>
              <a:rPr lang="en-US" sz="2000" dirty="0" smtClean="0">
                <a:latin typeface="Calibri" pitchFamily="34" charset="0"/>
                <a:sym typeface="Wingdings" panose="05000000000000000000" pitchFamily="2" charset="2"/>
              </a:rPr>
              <a:t>or  </a:t>
            </a:r>
            <a:r>
              <a:rPr lang="en-US" sz="2000" b="1" i="1" dirty="0" err="1" smtClean="0">
                <a:latin typeface="Calibri" pitchFamily="34" charset="0"/>
                <a:sym typeface="Wingdings" panose="05000000000000000000" pitchFamily="2" charset="2"/>
              </a:rPr>
              <a:t>dr</a:t>
            </a:r>
            <a:r>
              <a:rPr lang="en-US" sz="2000" b="1" i="1" dirty="0" smtClean="0">
                <a:latin typeface="Calibri" pitchFamily="34" charset="0"/>
                <a:sym typeface="Wingdings" panose="05000000000000000000" pitchFamily="2" charset="2"/>
              </a:rPr>
              <a:t> = 1 </a:t>
            </a:r>
            <a:r>
              <a:rPr lang="el-GR" sz="2000" b="1" i="1" dirty="0" smtClean="0">
                <a:latin typeface="Calibri" pitchFamily="34" charset="0"/>
                <a:sym typeface="Wingdings" panose="05000000000000000000" pitchFamily="2" charset="2"/>
              </a:rPr>
              <a:t>μ</a:t>
            </a:r>
            <a:r>
              <a:rPr lang="en-US" sz="2000" b="1" i="1" dirty="0" smtClean="0">
                <a:latin typeface="Calibri" pitchFamily="34" charset="0"/>
                <a:sym typeface="Wingdings" panose="05000000000000000000" pitchFamily="2" charset="2"/>
              </a:rPr>
              <a:t>m </a:t>
            </a:r>
          </a:p>
          <a:p>
            <a:pPr marL="358775" indent="-358775">
              <a:spcBef>
                <a:spcPts val="600"/>
              </a:spcBef>
            </a:pPr>
            <a:r>
              <a:rPr lang="en-US" sz="2000" i="1" dirty="0" smtClean="0">
                <a:latin typeface="Calibri" pitchFamily="34" charset="0"/>
                <a:sym typeface="Wingdings" panose="05000000000000000000" pitchFamily="2" charset="2"/>
              </a:rPr>
              <a:t>error due to offset on Z </a:t>
            </a:r>
          </a:p>
          <a:p>
            <a:pPr marL="358775" indent="-358775"/>
            <a:r>
              <a:rPr lang="en-US" altLang="zh-TW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   </a:t>
            </a:r>
            <a:r>
              <a:rPr lang="en-US" altLang="zh-TW" sz="2000" b="1" i="1" dirty="0" smtClean="0">
                <a:solidFill>
                  <a:srgbClr val="FF0000"/>
                </a:solidFill>
                <a:latin typeface="Calibri" pitchFamily="34" charset="0"/>
              </a:rPr>
              <a:t>50 </a:t>
            </a:r>
            <a:r>
              <a:rPr lang="el-GR" sz="2000" b="1" i="1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μ</a:t>
            </a:r>
            <a:r>
              <a:rPr lang="en-US" altLang="zh-TW" sz="2000" b="1" i="1" dirty="0" smtClean="0">
                <a:solidFill>
                  <a:srgbClr val="FF0000"/>
                </a:solidFill>
                <a:latin typeface="Calibri" pitchFamily="34" charset="0"/>
              </a:rPr>
              <a:t>m </a:t>
            </a:r>
            <a:r>
              <a:rPr lang="en-US" altLang="zh-TW" sz="2000" i="1" dirty="0" smtClean="0">
                <a:latin typeface="Calibri" pitchFamily="34" charset="0"/>
              </a:rPr>
              <a:t>on Z  </a:t>
            </a:r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eq.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  </a:t>
            </a:r>
            <a:r>
              <a:rPr lang="en-US" altLang="zh-TW" sz="2000" i="1" dirty="0" err="1" smtClean="0">
                <a:latin typeface="Calibri" pitchFamily="34" charset="0"/>
                <a:sym typeface="Wingdings" pitchFamily="2" charset="2"/>
              </a:rPr>
              <a:t>dr</a:t>
            </a:r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 = </a:t>
            </a:r>
            <a:r>
              <a:rPr lang="el-GR" sz="2000" i="1" dirty="0" smtClean="0">
                <a:latin typeface="Calibri" pitchFamily="34" charset="0"/>
              </a:rPr>
              <a:t>δ</a:t>
            </a:r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z x </a:t>
            </a:r>
            <a:r>
              <a:rPr lang="el-GR" altLang="zh-TW" sz="2000" i="1" dirty="0" smtClean="0">
                <a:latin typeface="Calibri" pitchFamily="34" charset="0"/>
                <a:sym typeface="Wingdings" pitchFamily="2" charset="2"/>
              </a:rPr>
              <a:t>θ</a:t>
            </a:r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zh-TW" sz="2000" b="1" i="1" dirty="0" smtClean="0">
                <a:latin typeface="Calibri" pitchFamily="34" charset="0"/>
                <a:sym typeface="Wingdings" pitchFamily="2" charset="2"/>
              </a:rPr>
              <a:t>= 1</a:t>
            </a:r>
            <a:r>
              <a:rPr lang="el-GR" altLang="zh-TW" sz="2000" b="1" i="1" dirty="0" smtClean="0">
                <a:latin typeface="Calibri" pitchFamily="34" charset="0"/>
                <a:sym typeface="Wingdings" pitchFamily="2" charset="2"/>
              </a:rPr>
              <a:t> μ</a:t>
            </a:r>
            <a:r>
              <a:rPr lang="en-US" altLang="zh-TW" sz="2000" b="1" i="1" dirty="0" smtClean="0">
                <a:latin typeface="Calibri" pitchFamily="34" charset="0"/>
                <a:sym typeface="Wingdings" pitchFamily="2" charset="2"/>
              </a:rPr>
              <a:t>m</a:t>
            </a:r>
          </a:p>
        </p:txBody>
      </p:sp>
      <p:sp>
        <p:nvSpPr>
          <p:cNvPr id="56" name="文字方塊 22"/>
          <p:cNvSpPr txBox="1"/>
          <p:nvPr/>
        </p:nvSpPr>
        <p:spPr>
          <a:xfrm>
            <a:off x="5072066" y="5405826"/>
            <a:ext cx="3929090" cy="115416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TW" sz="2400" b="1" i="1" dirty="0" smtClean="0">
                <a:solidFill>
                  <a:srgbClr val="FF0000"/>
                </a:solidFill>
                <a:latin typeface="Calibri" pitchFamily="34" charset="0"/>
              </a:rPr>
              <a:t>Luminosity systematics  </a:t>
            </a:r>
            <a:r>
              <a:rPr lang="en-US" altLang="zh-TW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due to</a:t>
            </a:r>
            <a:endParaRPr lang="en-US" altLang="zh-TW" sz="2400" b="1" i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zh-TW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event counting in/out fiducial edge </a:t>
            </a:r>
            <a:r>
              <a:rPr lang="en-US" altLang="zh-TW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sym typeface="Wingdings" pitchFamily="2" charset="2"/>
              </a:rPr>
              <a:t> </a:t>
            </a:r>
            <a:endParaRPr lang="en-US" altLang="zh-TW" b="1" i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>
              <a:buFont typeface="Wingdings"/>
              <a:buChar char="è"/>
            </a:pPr>
            <a:r>
              <a:rPr lang="en-US" altLang="zh-TW" sz="2400" b="1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offset on the mean of </a:t>
            </a:r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</a:rPr>
              <a:t>θ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Calibri" pitchFamily="34" charset="0"/>
              </a:rPr>
              <a:t>min</a:t>
            </a:r>
            <a:endParaRPr lang="en-US" altLang="zh-TW" sz="2400" b="1" i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" name="標題 24"/>
          <p:cNvSpPr>
            <a:spLocks noGrp="1"/>
          </p:cNvSpPr>
          <p:nvPr>
            <p:ph type="title"/>
          </p:nvPr>
        </p:nvSpPr>
        <p:spPr>
          <a:xfrm>
            <a:off x="357158" y="0"/>
            <a:ext cx="8496944" cy="576064"/>
          </a:xfrm>
        </p:spPr>
        <p:txBody>
          <a:bodyPr/>
          <a:lstStyle/>
          <a:p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</a:rPr>
              <a:t>Bhabha event counting to 10</a:t>
            </a:r>
            <a:r>
              <a:rPr lang="en-US" altLang="zh-TW" sz="3200" baseline="30000" dirty="0" smtClean="0">
                <a:solidFill>
                  <a:schemeClr val="accent5">
                    <a:lumMod val="50000"/>
                  </a:schemeClr>
                </a:solidFill>
              </a:rPr>
              <a:t>-4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065408"/>
            <a:ext cx="29400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065408"/>
            <a:ext cx="1473578" cy="69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圖片 3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4987" y="3684905"/>
            <a:ext cx="3529013" cy="317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79116"/>
            <a:ext cx="3020494" cy="246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23528" y="-27384"/>
            <a:ext cx="7992888" cy="576064"/>
          </a:xfrm>
        </p:spPr>
        <p:txBody>
          <a:bodyPr/>
          <a:lstStyle/>
          <a:p>
            <a:pPr>
              <a:defRPr/>
            </a:pP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</a:rPr>
              <a:t>QED BHLUMI </a:t>
            </a:r>
            <a:r>
              <a:rPr lang="it-IT" sz="3200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it-IT" sz="3200" baseline="30000" dirty="0" smtClean="0">
                <a:solidFill>
                  <a:schemeClr val="accent5">
                    <a:lumMod val="50000"/>
                  </a:schemeClr>
                </a:solidFill>
              </a:rPr>
              <a:t>+</a:t>
            </a:r>
            <a:r>
              <a:rPr lang="it-IT" sz="3200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it-IT" sz="3200" baseline="30000" dirty="0" smtClean="0">
                <a:solidFill>
                  <a:schemeClr val="accent5">
                    <a:lumMod val="50000"/>
                  </a:schemeClr>
                </a:solidFill>
              </a:rPr>
              <a:t>−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→</a:t>
            </a:r>
            <a:r>
              <a:rPr lang="it-IT" sz="3200" dirty="0" smtClean="0">
                <a:solidFill>
                  <a:schemeClr val="accent5">
                    <a:lumMod val="50000"/>
                  </a:schemeClr>
                </a:solidFill>
              </a:rPr>
              <a:t> e</a:t>
            </a:r>
            <a:r>
              <a:rPr lang="it-IT" sz="3200" baseline="30000" dirty="0" smtClean="0">
                <a:solidFill>
                  <a:schemeClr val="accent5">
                    <a:lumMod val="50000"/>
                  </a:schemeClr>
                </a:solidFill>
              </a:rPr>
              <a:t>+</a:t>
            </a:r>
            <a:r>
              <a:rPr lang="it-IT" sz="3200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it-IT" sz="3200" baseline="30000" dirty="0" smtClean="0">
                <a:solidFill>
                  <a:schemeClr val="accent5">
                    <a:lumMod val="50000"/>
                  </a:schemeClr>
                </a:solidFill>
              </a:rPr>
              <a:t>−</a:t>
            </a:r>
            <a:r>
              <a:rPr lang="it-IT" sz="32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el-GR" sz="3200" dirty="0" smtClean="0">
                <a:solidFill>
                  <a:schemeClr val="accent5">
                    <a:lumMod val="50000"/>
                  </a:schemeClr>
                </a:solidFill>
              </a:rPr>
              <a:t>γ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it-IT" sz="3200" dirty="0" smtClean="0">
                <a:solidFill>
                  <a:schemeClr val="accent5">
                    <a:lumMod val="50000"/>
                  </a:schemeClr>
                </a:solidFill>
              </a:rPr>
              <a:t> at CEPC</a:t>
            </a:r>
            <a:endParaRPr lang="zh-TW" altLang="en-US" sz="3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428596" y="867169"/>
            <a:ext cx="65008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BHLUMI  </a:t>
            </a:r>
            <a:r>
              <a:rPr lang="en-US" altLang="zh-TW" sz="2000" b="1" dirty="0" err="1" smtClean="0"/>
              <a:t>demo.f</a:t>
            </a:r>
            <a:r>
              <a:rPr lang="en-US" altLang="zh-TW" sz="2000" b="1" dirty="0" smtClean="0"/>
              <a:t> cuts</a:t>
            </a:r>
          </a:p>
          <a:p>
            <a:pPr marL="358775" indent="-273050">
              <a:buFont typeface="Calibri" pitchFamily="34" charset="0"/>
              <a:buChar char="−"/>
            </a:pPr>
            <a:r>
              <a:rPr lang="en-US" altLang="zh-TW" dirty="0" smtClean="0"/>
              <a:t>ACC 0  CMS  10 </a:t>
            </a:r>
            <a:r>
              <a:rPr lang="en-US" altLang="zh-TW" dirty="0" err="1" smtClean="0"/>
              <a:t>mRad</a:t>
            </a:r>
            <a:r>
              <a:rPr lang="en-US" altLang="zh-TW" dirty="0" smtClean="0"/>
              <a:t> &lt; </a:t>
            </a:r>
            <a:r>
              <a:rPr lang="el-GR" altLang="zh-TW" dirty="0" smtClean="0"/>
              <a:t>θ</a:t>
            </a:r>
            <a:r>
              <a:rPr lang="it-IT" altLang="zh-TW" dirty="0" smtClean="0"/>
              <a:t>(</a:t>
            </a:r>
            <a:r>
              <a:rPr lang="it-IT" dirty="0" smtClean="0"/>
              <a:t>e</a:t>
            </a:r>
            <a:r>
              <a:rPr lang="en-US" altLang="zh-TW" baseline="30000" dirty="0" smtClean="0"/>
              <a:t>±</a:t>
            </a:r>
            <a:r>
              <a:rPr lang="en-US" altLang="zh-TW" dirty="0" smtClean="0"/>
              <a:t>) &lt; 80 </a:t>
            </a:r>
            <a:r>
              <a:rPr lang="en-US" altLang="zh-TW" dirty="0" err="1" smtClean="0"/>
              <a:t>mRad</a:t>
            </a:r>
            <a:r>
              <a:rPr lang="en-US" altLang="zh-TW" dirty="0" smtClean="0"/>
              <a:t> </a:t>
            </a:r>
          </a:p>
          <a:p>
            <a:pPr marL="358775" indent="-273050">
              <a:buFont typeface="Calibri" pitchFamily="34" charset="0"/>
              <a:buChar char="−"/>
            </a:pPr>
            <a:r>
              <a:rPr lang="en-US" altLang="zh-TW" dirty="0" smtClean="0"/>
              <a:t>ACC 1  .and. s’(P2,Q2)/s(P1,Q1) &gt;0.5</a:t>
            </a:r>
          </a:p>
          <a:p>
            <a:r>
              <a:rPr lang="en-US" altLang="zh-TW" sz="2000" b="1" dirty="0" smtClean="0"/>
              <a:t>Beam crossing, 33 </a:t>
            </a:r>
            <a:r>
              <a:rPr lang="en-US" altLang="zh-TW" sz="2000" b="1" dirty="0" err="1" smtClean="0"/>
              <a:t>mRad</a:t>
            </a:r>
            <a:endParaRPr lang="en-US" altLang="zh-TW" sz="2000" b="1" dirty="0" smtClean="0"/>
          </a:p>
          <a:p>
            <a:pPr marL="358775" indent="-358775">
              <a:buFont typeface="Wingdings"/>
              <a:buChar char="è"/>
            </a:pPr>
            <a:r>
              <a:rPr lang="en-US" altLang="zh-TW" dirty="0" smtClean="0">
                <a:sym typeface="Wingdings" pitchFamily="2" charset="2"/>
              </a:rPr>
              <a:t>Boost in x direct </a:t>
            </a:r>
          </a:p>
          <a:p>
            <a:pPr marL="358775" indent="-358775"/>
            <a:r>
              <a:rPr lang="it-IT" dirty="0" smtClean="0"/>
              <a:t>	e</a:t>
            </a:r>
            <a:r>
              <a:rPr lang="it-IT" baseline="30000" dirty="0" smtClean="0"/>
              <a:t>+</a:t>
            </a:r>
            <a:r>
              <a:rPr lang="it-IT" dirty="0" smtClean="0"/>
              <a:t>, e</a:t>
            </a:r>
            <a:r>
              <a:rPr lang="it-IT" baseline="30000" dirty="0" smtClean="0"/>
              <a:t>−</a:t>
            </a:r>
            <a:r>
              <a:rPr lang="en-US" baseline="30000" dirty="0" smtClean="0"/>
              <a:t>  </a:t>
            </a:r>
            <a:r>
              <a:rPr lang="en-US" dirty="0" smtClean="0"/>
              <a:t>offset by 33 </a:t>
            </a:r>
            <a:r>
              <a:rPr lang="en-US" dirty="0" err="1" smtClean="0"/>
              <a:t>mRad</a:t>
            </a:r>
            <a:r>
              <a:rPr lang="en-US" dirty="0" smtClean="0"/>
              <a:t> </a:t>
            </a:r>
            <a:endParaRPr lang="en-US" altLang="zh-TW" dirty="0" smtClean="0"/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689999"/>
            <a:ext cx="3438525" cy="316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矩形 35"/>
          <p:cNvSpPr/>
          <p:nvPr/>
        </p:nvSpPr>
        <p:spPr>
          <a:xfrm>
            <a:off x="428596" y="2904205"/>
            <a:ext cx="44291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 M events generated for 10 – 80 </a:t>
            </a:r>
            <a:r>
              <a:rPr lang="en-US" dirty="0" err="1" smtClean="0">
                <a:solidFill>
                  <a:srgbClr val="0000FF"/>
                </a:solidFill>
              </a:rPr>
              <a:t>mRad</a:t>
            </a:r>
            <a:r>
              <a:rPr lang="en-US" dirty="0" smtClean="0">
                <a:solidFill>
                  <a:srgbClr val="0000FF"/>
                </a:solidFill>
              </a:rPr>
              <a:t>,</a:t>
            </a:r>
          </a:p>
          <a:p>
            <a:r>
              <a:rPr lang="el-GR" altLang="zh-TW" dirty="0" smtClean="0">
                <a:solidFill>
                  <a:srgbClr val="0000FF"/>
                </a:solidFill>
              </a:rPr>
              <a:t>θ</a:t>
            </a:r>
            <a:r>
              <a:rPr lang="it-IT" altLang="zh-TW" dirty="0" smtClean="0">
                <a:solidFill>
                  <a:srgbClr val="0000FF"/>
                </a:solidFill>
              </a:rPr>
              <a:t>(</a:t>
            </a:r>
            <a:r>
              <a:rPr lang="it-IT" dirty="0" smtClean="0">
                <a:solidFill>
                  <a:srgbClr val="0000FF"/>
                </a:solidFill>
              </a:rPr>
              <a:t>e</a:t>
            </a:r>
            <a:r>
              <a:rPr lang="en-US" altLang="zh-TW" baseline="30000" dirty="0" smtClean="0">
                <a:solidFill>
                  <a:srgbClr val="0000FF"/>
                </a:solidFill>
              </a:rPr>
              <a:t>±</a:t>
            </a:r>
            <a:r>
              <a:rPr lang="en-US" altLang="zh-TW" dirty="0" smtClean="0">
                <a:solidFill>
                  <a:srgbClr val="0000FF"/>
                </a:solidFill>
              </a:rPr>
              <a:t>)  distributed from 7 </a:t>
            </a:r>
            <a:r>
              <a:rPr lang="en-US" altLang="zh-TW" dirty="0" err="1" smtClean="0">
                <a:solidFill>
                  <a:srgbClr val="0000FF"/>
                </a:solidFill>
              </a:rPr>
              <a:t>mRad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r>
              <a:rPr lang="en-US" altLang="zh-TW" dirty="0" smtClean="0">
                <a:solidFill>
                  <a:srgbClr val="0000FF"/>
                </a:solidFill>
              </a:rPr>
              <a:t>ACC0  = 47.9 %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ACC1 =  45.9 %</a:t>
            </a:r>
          </a:p>
          <a:p>
            <a:endParaRPr lang="en-US" altLang="zh-TW" dirty="0" smtClean="0">
              <a:solidFill>
                <a:srgbClr val="0000FF"/>
              </a:solidFill>
            </a:endParaRPr>
          </a:p>
          <a:p>
            <a:r>
              <a:rPr lang="el-GR" altLang="zh-TW" dirty="0" smtClean="0">
                <a:solidFill>
                  <a:srgbClr val="0000FF"/>
                </a:solidFill>
              </a:rPr>
              <a:t>θ</a:t>
            </a:r>
            <a:r>
              <a:rPr lang="it-IT" altLang="zh-TW" dirty="0" smtClean="0">
                <a:solidFill>
                  <a:srgbClr val="0000FF"/>
                </a:solidFill>
              </a:rPr>
              <a:t>(</a:t>
            </a:r>
            <a:r>
              <a:rPr lang="it-IT" dirty="0" smtClean="0">
                <a:solidFill>
                  <a:srgbClr val="0000FF"/>
                </a:solidFill>
              </a:rPr>
              <a:t>e</a:t>
            </a:r>
            <a:r>
              <a:rPr lang="en-US" altLang="zh-TW" baseline="30000" dirty="0" smtClean="0">
                <a:solidFill>
                  <a:srgbClr val="0000FF"/>
                </a:solidFill>
              </a:rPr>
              <a:t>±</a:t>
            </a:r>
            <a:r>
              <a:rPr lang="en-US" altLang="zh-TW" dirty="0" smtClean="0">
                <a:solidFill>
                  <a:srgbClr val="0000FF"/>
                </a:solidFill>
              </a:rPr>
              <a:t>)  shown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for CMS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and boosted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of all generated</a:t>
            </a:r>
          </a:p>
        </p:txBody>
      </p:sp>
      <p:sp>
        <p:nvSpPr>
          <p:cNvPr id="37" name="矩形 36"/>
          <p:cNvSpPr/>
          <p:nvPr/>
        </p:nvSpPr>
        <p:spPr>
          <a:xfrm>
            <a:off x="5572132" y="2904205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events with 0 photos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Show </a:t>
            </a:r>
            <a:r>
              <a:rPr lang="el-GR" dirty="0" smtClean="0">
                <a:solidFill>
                  <a:srgbClr val="0000FF"/>
                </a:solidFill>
              </a:rPr>
              <a:t>δ </a:t>
            </a:r>
            <a:r>
              <a:rPr lang="en-US" dirty="0" smtClean="0">
                <a:solidFill>
                  <a:srgbClr val="0000FF"/>
                </a:solidFill>
              </a:rPr>
              <a:t>back-back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2570" y="3063856"/>
            <a:ext cx="3803884" cy="76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图片 15">
            <a:extLst>
              <a:ext uri="{FF2B5EF4-FFF2-40B4-BE49-F238E27FC236}">
                <a16:creationId xmlns:a16="http://schemas.microsoft.com/office/drawing/2014/main" xmlns="" id="{7C71627E-C6A1-4D88-8FAD-37BDBAF70D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6645" b="9198"/>
          <a:stretch/>
        </p:blipFill>
        <p:spPr>
          <a:xfrm>
            <a:off x="8181660" y="3135294"/>
            <a:ext cx="731026" cy="793772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142844" y="1109238"/>
            <a:ext cx="4143404" cy="5463034"/>
          </a:xfrm>
          <a:prstGeom prst="rect">
            <a:avLst/>
          </a:prstGeom>
          <a:ln w="254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288925" indent="-288925"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zh-TW" sz="2400" b="1" i="1" dirty="0" smtClean="0">
                <a:latin typeface="+mj-lt"/>
                <a:cs typeface="Calibri" pitchFamily="34" charset="0"/>
              </a:rPr>
              <a:t>L=2x10</a:t>
            </a:r>
            <a:r>
              <a:rPr lang="en-US" altLang="zh-TW" sz="2400" b="1" i="1" baseline="30000" dirty="0" smtClean="0">
                <a:latin typeface="+mj-lt"/>
                <a:cs typeface="Calibri" pitchFamily="34" charset="0"/>
              </a:rPr>
              <a:t>36</a:t>
            </a:r>
            <a:r>
              <a:rPr lang="en-US" altLang="zh-TW" sz="1600" dirty="0" smtClean="0">
                <a:latin typeface="+mj-lt"/>
                <a:cs typeface="Calibri" pitchFamily="34" charset="0"/>
              </a:rPr>
              <a:t>/</a:t>
            </a:r>
            <a:r>
              <a:rPr lang="en-US" sz="1600" dirty="0" smtClean="0"/>
              <a:t>cm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s</a:t>
            </a:r>
            <a:r>
              <a:rPr lang="en-US" sz="1600" baseline="30000" dirty="0" smtClean="0"/>
              <a:t>1</a:t>
            </a:r>
            <a:r>
              <a:rPr lang="en-US" sz="2400" baseline="30000" dirty="0" smtClean="0"/>
              <a:t>  </a:t>
            </a:r>
            <a:r>
              <a:rPr lang="en-US" altLang="zh-TW" sz="2400" dirty="0" smtClean="0">
                <a:latin typeface="+mj-lt"/>
                <a:cs typeface="Calibri" pitchFamily="34" charset="0"/>
              </a:rPr>
              <a:t>@</a:t>
            </a:r>
            <a:r>
              <a:rPr lang="en-US" altLang="zh-TW" sz="2400" b="1" dirty="0" smtClean="0">
                <a:latin typeface="+mj-lt"/>
                <a:cs typeface="Calibri" pitchFamily="34" charset="0"/>
              </a:rPr>
              <a:t>Z-pole</a:t>
            </a:r>
            <a:r>
              <a:rPr lang="en-US" altLang="zh-TW" sz="2400" dirty="0" smtClean="0">
                <a:latin typeface="+mj-lt"/>
                <a:cs typeface="Calibri" pitchFamily="34" charset="0"/>
              </a:rPr>
              <a:t>, </a:t>
            </a:r>
          </a:p>
          <a:p>
            <a:pPr marL="355600" indent="-269875">
              <a:buFont typeface="Calibri" pitchFamily="34" charset="0"/>
              <a:buChar char="○"/>
            </a:pPr>
            <a:r>
              <a:rPr lang="en-US" sz="2000" b="1" i="1" dirty="0" smtClean="0"/>
              <a:t>ø 20 mm </a:t>
            </a:r>
            <a:r>
              <a:rPr lang="en-US" sz="2000" dirty="0" smtClean="0"/>
              <a:t>racetrack, </a:t>
            </a:r>
          </a:p>
          <a:p>
            <a:pPr marL="355600" indent="-269875"/>
            <a:r>
              <a:rPr lang="en-US" sz="2000" dirty="0" smtClean="0"/>
              <a:t>	beam-crossing </a:t>
            </a:r>
            <a:r>
              <a:rPr lang="en-US" sz="2000" b="1" i="1" dirty="0" smtClean="0">
                <a:solidFill>
                  <a:srgbClr val="FF0000"/>
                </a:solidFill>
              </a:rPr>
              <a:t>33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mRad</a:t>
            </a:r>
            <a:endParaRPr lang="en-US" sz="2000" b="1" i="1" dirty="0" smtClean="0">
              <a:solidFill>
                <a:srgbClr val="FF0000"/>
              </a:solidFill>
            </a:endParaRPr>
          </a:p>
          <a:p>
            <a:pPr marL="355600" indent="-269875">
              <a:buFont typeface="Calibri" pitchFamily="34" charset="0"/>
              <a:buChar char="○"/>
            </a:pPr>
            <a:r>
              <a:rPr lang="en-US" sz="2000" dirty="0" smtClean="0"/>
              <a:t>IP bunch :    </a:t>
            </a:r>
          </a:p>
          <a:p>
            <a:pPr marL="355600" indent="-269875"/>
            <a:r>
              <a:rPr lang="en-US" sz="2000" b="1" i="1" dirty="0" smtClean="0">
                <a:solidFill>
                  <a:srgbClr val="FF0000"/>
                </a:solidFill>
              </a:rPr>
              <a:t>	</a:t>
            </a:r>
            <a:r>
              <a:rPr lang="el-GR" sz="2000" b="1" i="1" dirty="0" smtClean="0">
                <a:solidFill>
                  <a:srgbClr val="FF0000"/>
                </a:solidFill>
              </a:rPr>
              <a:t>σ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x</a:t>
            </a:r>
            <a:r>
              <a:rPr lang="el-GR" sz="2000" b="1" i="1" dirty="0" smtClean="0">
                <a:solidFill>
                  <a:srgbClr val="FF0000"/>
                </a:solidFill>
              </a:rPr>
              <a:t> σ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y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l-GR" sz="2000" b="1" i="1" dirty="0" smtClean="0">
                <a:solidFill>
                  <a:srgbClr val="FF0000"/>
                </a:solidFill>
              </a:rPr>
              <a:t>σ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z </a:t>
            </a:r>
            <a:r>
              <a:rPr lang="en-US" sz="2000" b="1" i="1" dirty="0" smtClean="0">
                <a:solidFill>
                  <a:srgbClr val="FF0000"/>
                </a:solidFill>
              </a:rPr>
              <a:t> = 6 </a:t>
            </a:r>
            <a:r>
              <a:rPr lang="el-GR" sz="2000" b="1" i="1" dirty="0" smtClean="0">
                <a:solidFill>
                  <a:srgbClr val="FF0000"/>
                </a:solidFill>
              </a:rPr>
              <a:t>μ</a:t>
            </a:r>
            <a:r>
              <a:rPr lang="en-US" sz="2000" b="1" i="1" dirty="0" smtClean="0">
                <a:solidFill>
                  <a:srgbClr val="FF0000"/>
                </a:solidFill>
              </a:rPr>
              <a:t>m, 35 nm, 9 mm</a:t>
            </a:r>
          </a:p>
          <a:p>
            <a:pPr marL="355600" indent="-269875">
              <a:buFont typeface="Calibri" pitchFamily="34" charset="0"/>
              <a:buChar char="○"/>
            </a:pPr>
            <a:r>
              <a:rPr lang="en-US" sz="2000" dirty="0" smtClean="0"/>
              <a:t>Bunch crossing:   </a:t>
            </a:r>
            <a:r>
              <a:rPr lang="en-US" sz="2000" b="1" i="1" dirty="0" smtClean="0">
                <a:solidFill>
                  <a:srgbClr val="FF0000"/>
                </a:solidFill>
              </a:rPr>
              <a:t>23 ns  </a:t>
            </a:r>
            <a:endParaRPr lang="en-US" altLang="zh-TW" sz="2000" dirty="0" smtClean="0">
              <a:latin typeface="Calibri" pitchFamily="34" charset="0"/>
              <a:cs typeface="Calibri" pitchFamily="34" charset="0"/>
            </a:endParaRPr>
          </a:p>
          <a:p>
            <a:pPr marL="288925" indent="-288925">
              <a:spcBef>
                <a:spcPts val="1800"/>
              </a:spcBef>
              <a:buFont typeface="Wingdings" pitchFamily="2" charset="2"/>
              <a:buChar char="Ø"/>
            </a:pPr>
            <a:r>
              <a:rPr lang="en-US" sz="2400" b="1" i="1" dirty="0" smtClean="0"/>
              <a:t>before Flange </a:t>
            </a:r>
            <a:r>
              <a:rPr lang="en-US" dirty="0" smtClean="0"/>
              <a:t>z = 560~700 mm</a:t>
            </a:r>
          </a:p>
          <a:p>
            <a:pPr marL="355600" indent="-269875">
              <a:buFont typeface="Courier New" pitchFamily="49" charset="0"/>
              <a:buChar char="o"/>
            </a:pPr>
            <a:r>
              <a:rPr lang="en-US" sz="2000" b="1" dirty="0" smtClean="0"/>
              <a:t>Low-mass </a:t>
            </a:r>
            <a:r>
              <a:rPr lang="en-US" sz="2000" b="1" dirty="0" err="1" smtClean="0"/>
              <a:t>beampipe</a:t>
            </a:r>
            <a:r>
              <a:rPr lang="en-US" sz="2000" b="1" dirty="0" smtClean="0"/>
              <a:t> window</a:t>
            </a:r>
            <a:r>
              <a:rPr lang="en-US" sz="2000" dirty="0" smtClean="0"/>
              <a:t>: </a:t>
            </a:r>
          </a:p>
          <a:p>
            <a:pPr marL="355600" indent="-269875"/>
            <a:r>
              <a:rPr lang="en-US" sz="2000" b="1" dirty="0" smtClean="0">
                <a:solidFill>
                  <a:srgbClr val="FF0000"/>
                </a:solidFill>
              </a:rPr>
              <a:t>	Be 1mm thick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55600" indent="-269875"/>
            <a:r>
              <a:rPr lang="en-US" sz="1600" dirty="0" smtClean="0"/>
              <a:t>	traversing @22 </a:t>
            </a:r>
            <a:r>
              <a:rPr lang="en-US" sz="1600" dirty="0" err="1" smtClean="0"/>
              <a:t>mRad</a:t>
            </a:r>
            <a:r>
              <a:rPr lang="en-US" sz="1600" dirty="0" smtClean="0"/>
              <a:t> traversing  L=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45 mm, </a:t>
            </a:r>
          </a:p>
          <a:p>
            <a:pPr marL="355600" indent="-269875"/>
            <a:r>
              <a:rPr lang="en-US" sz="1600" b="1" dirty="0" smtClean="0"/>
              <a:t>	= 0.13 X</a:t>
            </a:r>
            <a:r>
              <a:rPr lang="en-US" sz="1600" b="1" baseline="-25000" dirty="0" smtClean="0"/>
              <a:t>0 </a:t>
            </a:r>
            <a:r>
              <a:rPr lang="en-US" sz="1600" b="1" dirty="0" smtClean="0"/>
              <a:t>(Be), 0.50 X</a:t>
            </a:r>
            <a:r>
              <a:rPr lang="en-US" sz="1600" b="1" baseline="-25000" dirty="0" smtClean="0"/>
              <a:t>0 </a:t>
            </a:r>
            <a:r>
              <a:rPr lang="en-US" sz="1600" b="1" dirty="0" smtClean="0"/>
              <a:t>(Al) </a:t>
            </a:r>
          </a:p>
          <a:p>
            <a:pPr marL="355600" indent="-269875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FF0000"/>
                </a:solidFill>
              </a:rPr>
              <a:t>Two Si-wafers</a:t>
            </a:r>
            <a:r>
              <a:rPr lang="en-US" sz="2000" b="1" dirty="0" smtClean="0"/>
              <a:t>   </a:t>
            </a:r>
            <a:r>
              <a:rPr lang="en-US" sz="2000" dirty="0" smtClean="0"/>
              <a:t>for  e</a:t>
            </a:r>
            <a:r>
              <a:rPr lang="en-US" sz="2000" baseline="30000" dirty="0" smtClean="0"/>
              <a:t>±</a:t>
            </a:r>
            <a:r>
              <a:rPr lang="en-US" sz="2000" dirty="0" smtClean="0"/>
              <a:t> impact </a:t>
            </a:r>
            <a:r>
              <a:rPr lang="el-GR" sz="2000" dirty="0" smtClean="0"/>
              <a:t>θ</a:t>
            </a:r>
            <a:endParaRPr lang="en-US" sz="2000" dirty="0" smtClean="0"/>
          </a:p>
          <a:p>
            <a:pPr marL="355600" indent="-269875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FF0000"/>
                </a:solidFill>
              </a:rPr>
              <a:t>2X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2000" b="1" dirty="0" smtClean="0">
                <a:solidFill>
                  <a:srgbClr val="FF0000"/>
                </a:solidFill>
              </a:rPr>
              <a:t> LYSO</a:t>
            </a:r>
            <a:r>
              <a:rPr lang="en-US" sz="2000" b="1" dirty="0" smtClean="0"/>
              <a:t>   </a:t>
            </a:r>
            <a:r>
              <a:rPr lang="en-US" sz="2000" dirty="0" smtClean="0"/>
              <a:t>= 23 mm</a:t>
            </a:r>
          </a:p>
          <a:p>
            <a:pPr marL="266700" indent="-266700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400" b="1" i="1" dirty="0" smtClean="0"/>
              <a:t>b</a:t>
            </a:r>
            <a:r>
              <a:rPr lang="en-US" sz="2400" b="1" dirty="0" smtClean="0"/>
              <a:t>ehind </a:t>
            </a:r>
            <a:r>
              <a:rPr lang="en-US" sz="2400" b="1" i="1" dirty="0" smtClean="0"/>
              <a:t>Bellow  </a:t>
            </a:r>
            <a:r>
              <a:rPr lang="en-US" dirty="0" smtClean="0"/>
              <a:t>z= 900~1100 mm</a:t>
            </a:r>
          </a:p>
          <a:p>
            <a:pPr marL="355600" indent="-269875">
              <a:buFont typeface="Courier New" pitchFamily="49" charset="0"/>
              <a:buChar char="o"/>
            </a:pPr>
            <a:r>
              <a:rPr lang="en-US" sz="2000" b="1" dirty="0" err="1" smtClean="0">
                <a:solidFill>
                  <a:srgbClr val="FF0000"/>
                </a:solidFill>
              </a:rPr>
              <a:t>Flange+Bellow</a:t>
            </a:r>
            <a:r>
              <a:rPr lang="en-US" sz="2000" b="1" dirty="0" smtClean="0">
                <a:solidFill>
                  <a:srgbClr val="FF0000"/>
                </a:solidFill>
              </a:rPr>
              <a:t> :  ~60 mm, 4.3 X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0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355600" indent="-269875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0000FF"/>
                </a:solidFill>
              </a:rPr>
              <a:t>13X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0 </a:t>
            </a:r>
            <a:r>
              <a:rPr lang="en-US" sz="2000" b="1" dirty="0" smtClean="0">
                <a:solidFill>
                  <a:srgbClr val="0000FF"/>
                </a:solidFill>
              </a:rPr>
              <a:t>LYSO  150 mm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2" name="矩形 41"/>
          <p:cNvSpPr/>
          <p:nvPr/>
        </p:nvSpPr>
        <p:spPr>
          <a:xfrm>
            <a:off x="8215338" y="2857496"/>
            <a:ext cx="7480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</a:rPr>
              <a:t>Bellow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429520" y="2786058"/>
            <a:ext cx="727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</a:rPr>
              <a:t>Flange</a:t>
            </a:r>
            <a:endParaRPr lang="zh-TW" altLang="en-US" sz="1600" dirty="0"/>
          </a:p>
        </p:txBody>
      </p:sp>
      <p:sp>
        <p:nvSpPr>
          <p:cNvPr id="21" name="標題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sz="3200" dirty="0" smtClean="0"/>
              <a:t>CEPC LumiCal design </a:t>
            </a:r>
            <a:endParaRPr lang="en-US" sz="3200" dirty="0"/>
          </a:p>
        </p:txBody>
      </p:sp>
      <p:sp>
        <p:nvSpPr>
          <p:cNvPr id="19" name="矩形 18"/>
          <p:cNvSpPr/>
          <p:nvPr/>
        </p:nvSpPr>
        <p:spPr>
          <a:xfrm>
            <a:off x="6610024" y="2849542"/>
            <a:ext cx="1071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 smtClean="0">
                <a:solidFill>
                  <a:srgbClr val="0000FF"/>
                </a:solidFill>
              </a:rPr>
              <a:t>1mm Be</a:t>
            </a:r>
            <a:endParaRPr lang="zh-TW" alt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3" name="直線單箭頭接點 22"/>
          <p:cNvCxnSpPr/>
          <p:nvPr/>
        </p:nvCxnSpPr>
        <p:spPr>
          <a:xfrm>
            <a:off x="7000892" y="3143248"/>
            <a:ext cx="357190" cy="214314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群組 32"/>
          <p:cNvGrpSpPr/>
          <p:nvPr/>
        </p:nvGrpSpPr>
        <p:grpSpPr>
          <a:xfrm>
            <a:off x="3643306" y="571480"/>
            <a:ext cx="5458619" cy="2125634"/>
            <a:chOff x="3643306" y="642918"/>
            <a:chExt cx="5458619" cy="2125634"/>
          </a:xfrm>
        </p:grpSpPr>
        <p:grpSp>
          <p:nvGrpSpPr>
            <p:cNvPr id="14" name="群組 13"/>
            <p:cNvGrpSpPr>
              <a:grpSpLocks noChangeAspect="1"/>
            </p:cNvGrpSpPr>
            <p:nvPr/>
          </p:nvGrpSpPr>
          <p:grpSpPr>
            <a:xfrm>
              <a:off x="3643306" y="642918"/>
              <a:ext cx="5281425" cy="1785950"/>
              <a:chOff x="662525" y="4815178"/>
              <a:chExt cx="6433071" cy="2042822"/>
            </a:xfrm>
          </p:grpSpPr>
          <p:pic>
            <p:nvPicPr>
              <p:cNvPr id="15" name="Picture 3" descr="C:\DS220+\CEPC_atWWW\Documents\JiQuan\aa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62525" y="4896891"/>
                <a:ext cx="6433071" cy="1961109"/>
              </a:xfrm>
              <a:prstGeom prst="rect">
                <a:avLst/>
              </a:prstGeom>
              <a:noFill/>
            </p:spPr>
          </p:pic>
          <p:sp>
            <p:nvSpPr>
              <p:cNvPr id="16" name="矩形 15"/>
              <p:cNvSpPr/>
              <p:nvPr/>
            </p:nvSpPr>
            <p:spPr>
              <a:xfrm>
                <a:off x="3621051" y="4815178"/>
                <a:ext cx="3169999" cy="4576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0000FF"/>
                    </a:solidFill>
                  </a:rPr>
                  <a:t> Front </a:t>
                </a:r>
                <a:r>
                  <a:rPr lang="en-US" sz="2000" b="1" i="1" dirty="0" err="1" smtClean="0">
                    <a:solidFill>
                      <a:srgbClr val="0000FF"/>
                    </a:solidFill>
                  </a:rPr>
                  <a:t>LumiCal</a:t>
                </a:r>
                <a:r>
                  <a:rPr lang="en-US" sz="2000" b="1" i="1" dirty="0" smtClean="0">
                    <a:solidFill>
                      <a:srgbClr val="0000FF"/>
                    </a:solidFill>
                  </a:rPr>
                  <a:t> volume</a:t>
                </a:r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5256000" y="5472000"/>
                <a:ext cx="900000" cy="864000"/>
              </a:xfrm>
              <a:prstGeom prst="rect">
                <a:avLst/>
              </a:prstGeom>
              <a:solidFill>
                <a:srgbClr val="FFFF00">
                  <a:alpha val="4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7643834" y="2214554"/>
              <a:ext cx="1458091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FF0000"/>
                  </a:solidFill>
                </a:rPr>
                <a:t>Flange   Bellow</a:t>
              </a:r>
            </a:p>
            <a:p>
              <a:r>
                <a:rPr lang="en-US" altLang="zh-TW" sz="1400" b="1" dirty="0" smtClean="0">
                  <a:solidFill>
                    <a:srgbClr val="FF0000"/>
                  </a:solidFill>
                </a:rPr>
                <a:t>w. BPM</a:t>
              </a:r>
              <a:endParaRPr lang="zh-TW" altLang="en-US" sz="1400" b="1" dirty="0"/>
            </a:p>
          </p:txBody>
        </p:sp>
        <p:cxnSp>
          <p:nvCxnSpPr>
            <p:cNvPr id="27" name="直線單箭頭接點 26"/>
            <p:cNvCxnSpPr/>
            <p:nvPr/>
          </p:nvCxnSpPr>
          <p:spPr>
            <a:xfrm rot="5400000" flipH="1" flipV="1">
              <a:off x="8073256" y="2142322"/>
              <a:ext cx="285752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28"/>
            <p:cNvCxnSpPr/>
            <p:nvPr/>
          </p:nvCxnSpPr>
          <p:spPr>
            <a:xfrm rot="5400000" flipH="1" flipV="1">
              <a:off x="8359008" y="2142322"/>
              <a:ext cx="285752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單箭頭接點 29"/>
            <p:cNvCxnSpPr/>
            <p:nvPr/>
          </p:nvCxnSpPr>
          <p:spPr>
            <a:xfrm rot="5400000">
              <a:off x="7536677" y="1178703"/>
              <a:ext cx="357190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4286256"/>
            <a:ext cx="44958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群組 19"/>
          <p:cNvGrpSpPr>
            <a:grpSpLocks noChangeAspect="1"/>
          </p:cNvGrpSpPr>
          <p:nvPr/>
        </p:nvGrpSpPr>
        <p:grpSpPr>
          <a:xfrm>
            <a:off x="3059832" y="2492896"/>
            <a:ext cx="2808312" cy="2899936"/>
            <a:chOff x="1881188" y="952500"/>
            <a:chExt cx="5381625" cy="4953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81188" y="952500"/>
              <a:ext cx="5381625" cy="49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手繪多邊形 18"/>
            <p:cNvSpPr/>
            <p:nvPr/>
          </p:nvSpPr>
          <p:spPr>
            <a:xfrm>
              <a:off x="3816220" y="2062065"/>
              <a:ext cx="2323323" cy="3051111"/>
            </a:xfrm>
            <a:custGeom>
              <a:avLst/>
              <a:gdLst>
                <a:gd name="connsiteX0" fmla="*/ 0 w 2323323"/>
                <a:gd name="connsiteY0" fmla="*/ 3032449 h 3051111"/>
                <a:gd name="connsiteX1" fmla="*/ 0 w 2323323"/>
                <a:gd name="connsiteY1" fmla="*/ 0 h 3051111"/>
                <a:gd name="connsiteX2" fmla="*/ 130629 w 2323323"/>
                <a:gd name="connsiteY2" fmla="*/ 335902 h 3051111"/>
                <a:gd name="connsiteX3" fmla="*/ 270588 w 2323323"/>
                <a:gd name="connsiteY3" fmla="*/ 569168 h 3051111"/>
                <a:gd name="connsiteX4" fmla="*/ 550507 w 2323323"/>
                <a:gd name="connsiteY4" fmla="*/ 914400 h 3051111"/>
                <a:gd name="connsiteX5" fmla="*/ 746449 w 2323323"/>
                <a:gd name="connsiteY5" fmla="*/ 1119674 h 3051111"/>
                <a:gd name="connsiteX6" fmla="*/ 1026368 w 2323323"/>
                <a:gd name="connsiteY6" fmla="*/ 1306286 h 3051111"/>
                <a:gd name="connsiteX7" fmla="*/ 1315617 w 2323323"/>
                <a:gd name="connsiteY7" fmla="*/ 1511559 h 3051111"/>
                <a:gd name="connsiteX8" fmla="*/ 1632858 w 2323323"/>
                <a:gd name="connsiteY8" fmla="*/ 1660849 h 3051111"/>
                <a:gd name="connsiteX9" fmla="*/ 1931437 w 2323323"/>
                <a:gd name="connsiteY9" fmla="*/ 1791478 h 3051111"/>
                <a:gd name="connsiteX10" fmla="*/ 2211356 w 2323323"/>
                <a:gd name="connsiteY10" fmla="*/ 1875453 h 3051111"/>
                <a:gd name="connsiteX11" fmla="*/ 2304662 w 2323323"/>
                <a:gd name="connsiteY11" fmla="*/ 1931437 h 3051111"/>
                <a:gd name="connsiteX12" fmla="*/ 2323323 w 2323323"/>
                <a:gd name="connsiteY12" fmla="*/ 1931437 h 3051111"/>
                <a:gd name="connsiteX13" fmla="*/ 2313992 w 2323323"/>
                <a:gd name="connsiteY13" fmla="*/ 3051111 h 3051111"/>
                <a:gd name="connsiteX14" fmla="*/ 0 w 2323323"/>
                <a:gd name="connsiteY14" fmla="*/ 3032449 h 30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23323" h="3051111">
                  <a:moveTo>
                    <a:pt x="0" y="3032449"/>
                  </a:moveTo>
                  <a:lnTo>
                    <a:pt x="0" y="0"/>
                  </a:lnTo>
                  <a:lnTo>
                    <a:pt x="130629" y="335902"/>
                  </a:lnTo>
                  <a:lnTo>
                    <a:pt x="270588" y="569168"/>
                  </a:lnTo>
                  <a:lnTo>
                    <a:pt x="550507" y="914400"/>
                  </a:lnTo>
                  <a:lnTo>
                    <a:pt x="746449" y="1119674"/>
                  </a:lnTo>
                  <a:lnTo>
                    <a:pt x="1026368" y="1306286"/>
                  </a:lnTo>
                  <a:lnTo>
                    <a:pt x="1315617" y="1511559"/>
                  </a:lnTo>
                  <a:lnTo>
                    <a:pt x="1632858" y="1660849"/>
                  </a:lnTo>
                  <a:lnTo>
                    <a:pt x="1931437" y="1791478"/>
                  </a:lnTo>
                  <a:lnTo>
                    <a:pt x="2211356" y="1875453"/>
                  </a:lnTo>
                  <a:lnTo>
                    <a:pt x="2304662" y="1931437"/>
                  </a:lnTo>
                  <a:lnTo>
                    <a:pt x="2323323" y="1931437"/>
                  </a:lnTo>
                  <a:cubicBezTo>
                    <a:pt x="2320213" y="2304662"/>
                    <a:pt x="2317102" y="2677886"/>
                    <a:pt x="2313992" y="3051111"/>
                  </a:cubicBezTo>
                  <a:lnTo>
                    <a:pt x="0" y="3032449"/>
                  </a:lnTo>
                  <a:close/>
                </a:path>
              </a:pathLst>
            </a:custGeom>
            <a:solidFill>
              <a:srgbClr val="CCFF33">
                <a:alpha val="24000"/>
              </a:srgbClr>
            </a:solidFill>
            <a:ln w="6350">
              <a:solidFill>
                <a:srgbClr val="FFC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785794"/>
            <a:ext cx="3571868" cy="92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5211" y="813106"/>
            <a:ext cx="911285" cy="89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820472" cy="576064"/>
          </a:xfrm>
        </p:spPr>
        <p:txBody>
          <a:bodyPr>
            <a:noAutofit/>
          </a:bodyPr>
          <a:lstStyle/>
          <a:p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</a:rPr>
              <a:t>LumiCal acceptance, racetrack beampipe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179512" y="5641040"/>
          <a:ext cx="8856984" cy="956312"/>
        </p:xfrm>
        <a:graphic>
          <a:graphicData uri="http://schemas.openxmlformats.org/drawingml/2006/table">
            <a:tbl>
              <a:tblPr/>
              <a:tblGrid>
                <a:gridCol w="2214246"/>
                <a:gridCol w="2214246"/>
                <a:gridCol w="2214246"/>
                <a:gridCol w="2214246"/>
              </a:tblGrid>
              <a:tr h="285752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ONE </a:t>
                      </a:r>
                      <a:r>
                        <a:rPr lang="it-IT" sz="2000" b="1" i="1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e</a:t>
                      </a:r>
                      <a:r>
                        <a:rPr lang="it-IT" sz="2000" b="1" i="1" baseline="30000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+</a:t>
                      </a:r>
                      <a:r>
                        <a:rPr lang="en-US" sz="20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or</a:t>
                      </a:r>
                      <a:r>
                        <a:rPr lang="it-IT" sz="2000" b="1" i="1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 e</a:t>
                      </a:r>
                      <a:r>
                        <a:rPr lang="it-IT" sz="2000" b="1" i="1" baseline="30000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−</a:t>
                      </a:r>
                      <a:r>
                        <a:rPr lang="en-US" sz="2000" kern="100" dirty="0" smtClean="0">
                          <a:solidFill>
                            <a:srgbClr val="FF0000"/>
                          </a:solidFill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20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 </a:t>
                      </a:r>
                      <a:r>
                        <a:rPr lang="en-US" sz="16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detected</a:t>
                      </a:r>
                      <a:endParaRPr lang="en-US" sz="16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i="1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e</a:t>
                      </a:r>
                      <a:r>
                        <a:rPr lang="it-IT" sz="2000" b="1" i="1" baseline="30000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+</a:t>
                      </a:r>
                      <a:r>
                        <a:rPr lang="it-IT" sz="2000" b="1" i="1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, e</a:t>
                      </a:r>
                      <a:r>
                        <a:rPr lang="it-IT" sz="2000" b="1" i="1" baseline="30000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−</a:t>
                      </a:r>
                      <a:r>
                        <a:rPr lang="en-US" sz="1800" kern="100" dirty="0" smtClean="0"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en-US" sz="1800" b="1" kern="100" dirty="0" smtClean="0">
                          <a:ea typeface="新細明體"/>
                          <a:cs typeface="Times New Roman"/>
                        </a:rPr>
                        <a:t>back-to-back</a:t>
                      </a:r>
                      <a:r>
                        <a:rPr lang="en-US" sz="1800" b="1" kern="100" baseline="0" dirty="0" smtClean="0"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600" b="1" kern="100" baseline="0" dirty="0" smtClean="0">
                          <a:latin typeface="+mn-lt"/>
                          <a:ea typeface="新細明體"/>
                          <a:cs typeface="Times New Roman"/>
                        </a:rPr>
                        <a:t>detected</a:t>
                      </a:r>
                      <a:endParaRPr lang="en-US" sz="16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kern="100" dirty="0" smtClean="0">
                          <a:solidFill>
                            <a:srgbClr val="0000FF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θ</a:t>
                      </a:r>
                      <a:r>
                        <a:rPr lang="en-US" sz="1600" b="1" kern="100" dirty="0" smtClean="0">
                          <a:solidFill>
                            <a:srgbClr val="0000FF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&gt;25 mRad</a:t>
                      </a:r>
                      <a:endParaRPr lang="en-US" sz="1600" b="1" kern="100" baseline="0" dirty="0" smtClean="0">
                        <a:solidFill>
                          <a:srgbClr val="0000FF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θ</a:t>
                      </a:r>
                      <a:r>
                        <a:rPr lang="en-US" sz="16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&gt;25mR  </a:t>
                      </a:r>
                      <a:r>
                        <a:rPr lang="en-US" sz="1600" b="1" kern="100" baseline="0" dirty="0" smtClean="0">
                          <a:latin typeface="+mn-lt"/>
                          <a:ea typeface="新細明體"/>
                          <a:cs typeface="Times New Roman"/>
                        </a:rPr>
                        <a:t>&amp;  |y|&gt;25mm</a:t>
                      </a:r>
                      <a:endParaRPr lang="en-US" sz="16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θ</a:t>
                      </a:r>
                      <a:r>
                        <a:rPr lang="en-US" sz="16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&gt;25 mRad</a:t>
                      </a:r>
                      <a:endParaRPr lang="en-US" sz="1600" b="1" kern="100" baseline="0" dirty="0" smtClean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θ</a:t>
                      </a:r>
                      <a:r>
                        <a:rPr lang="en-US" sz="16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&gt;25mR  </a:t>
                      </a:r>
                      <a:r>
                        <a:rPr lang="en-US" sz="1600" b="1" kern="100" baseline="0" dirty="0" smtClean="0">
                          <a:latin typeface="+mn-lt"/>
                          <a:ea typeface="新細明體"/>
                          <a:cs typeface="Times New Roman"/>
                        </a:rPr>
                        <a:t>&amp;  |y|&gt;25mm</a:t>
                      </a:r>
                      <a:endParaRPr lang="en-US" sz="16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133.5 </a:t>
                      </a:r>
                      <a:r>
                        <a:rPr lang="en-US" sz="2000" b="1" kern="100" dirty="0" err="1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nb</a:t>
                      </a:r>
                      <a:endParaRPr lang="en-US" sz="2000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81.8 </a:t>
                      </a:r>
                      <a:r>
                        <a:rPr lang="en-US" sz="2000" b="1" kern="100" dirty="0" err="1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nb</a:t>
                      </a:r>
                      <a:endParaRPr lang="en-US" sz="2000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85.4 </a:t>
                      </a:r>
                      <a:r>
                        <a:rPr lang="en-US" sz="2400" b="1" kern="100" dirty="0" err="1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nb</a:t>
                      </a:r>
                      <a:endParaRPr lang="en-US" sz="2400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78.0 </a:t>
                      </a:r>
                      <a:r>
                        <a:rPr lang="en-US" sz="2400" b="1" kern="100" dirty="0" err="1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nb</a:t>
                      </a:r>
                      <a:endParaRPr lang="en-US" sz="24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107504" y="764704"/>
            <a:ext cx="4968552" cy="4047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i="1" dirty="0" smtClean="0">
                <a:sym typeface="Wingdings" pitchFamily="2" charset="2"/>
              </a:rPr>
              <a:t>BHLUMI event distribution</a:t>
            </a:r>
          </a:p>
          <a:p>
            <a:r>
              <a:rPr lang="en-US" altLang="zh-TW" sz="2400" b="1" i="1" dirty="0" smtClean="0">
                <a:sym typeface="Wingdings" pitchFamily="2" charset="2"/>
              </a:rPr>
              <a:t>detecting  </a:t>
            </a:r>
            <a:r>
              <a:rPr lang="en-US" sz="2400" b="1" i="1" dirty="0" smtClean="0">
                <a:sym typeface="Wingdings" pitchFamily="2" charset="2"/>
              </a:rPr>
              <a:t>b</a:t>
            </a:r>
            <a:r>
              <a:rPr lang="en-US" altLang="zh-TW" sz="2400" b="1" i="1" dirty="0" smtClean="0">
                <a:sym typeface="Wingdings" pitchFamily="2" charset="2"/>
              </a:rPr>
              <a:t>ack-to-back </a:t>
            </a:r>
            <a:r>
              <a:rPr lang="it-IT" sz="2400" b="1" i="1" dirty="0" smtClean="0">
                <a:cs typeface="Times New Roman" pitchFamily="18" charset="0"/>
              </a:rPr>
              <a:t>e</a:t>
            </a:r>
            <a:r>
              <a:rPr lang="it-IT" sz="2400" b="1" i="1" baseline="30000" dirty="0" smtClean="0">
                <a:cs typeface="Times New Roman" pitchFamily="18" charset="0"/>
              </a:rPr>
              <a:t>+</a:t>
            </a:r>
            <a:r>
              <a:rPr lang="it-IT" sz="2400" b="1" i="1" dirty="0" smtClean="0">
                <a:cs typeface="Times New Roman" pitchFamily="18" charset="0"/>
              </a:rPr>
              <a:t>, e</a:t>
            </a:r>
            <a:r>
              <a:rPr lang="it-IT" sz="2400" b="1" i="1" baseline="30000" dirty="0" smtClean="0">
                <a:cs typeface="Times New Roman" pitchFamily="18" charset="0"/>
              </a:rPr>
              <a:t>−</a:t>
            </a:r>
            <a:r>
              <a:rPr lang="en-US" sz="2400" b="1" i="1" dirty="0" smtClean="0">
                <a:sym typeface="Wingdings" pitchFamily="2" charset="2"/>
              </a:rPr>
              <a:t> pair </a:t>
            </a:r>
          </a:p>
          <a:p>
            <a:pPr>
              <a:spcBef>
                <a:spcPts val="600"/>
              </a:spcBef>
            </a:pPr>
            <a:r>
              <a:rPr lang="en-US" altLang="zh-TW" sz="2000" i="1" dirty="0" smtClean="0">
                <a:solidFill>
                  <a:srgbClr val="0000FF"/>
                </a:solidFill>
                <a:sym typeface="Wingdings" pitchFamily="2" charset="2"/>
              </a:rPr>
              <a:t>@|z|=1000mm </a:t>
            </a:r>
          </a:p>
          <a:p>
            <a:pPr marL="447675" indent="-279400">
              <a:buFont typeface="+mj-lt"/>
              <a:buAutoNum type="arabicParenR"/>
            </a:pPr>
            <a:r>
              <a:rPr lang="el-GR" sz="2000" kern="100" dirty="0" smtClean="0">
                <a:ea typeface="新細明體"/>
                <a:cs typeface="Times New Roman"/>
              </a:rPr>
              <a:t>Θ</a:t>
            </a:r>
            <a:r>
              <a:rPr lang="en-US" sz="2000" kern="100" dirty="0" smtClean="0">
                <a:ea typeface="新細明體"/>
                <a:cs typeface="Times New Roman"/>
              </a:rPr>
              <a:t> &gt; 25mRad outside pipe centers</a:t>
            </a:r>
          </a:p>
          <a:p>
            <a:pPr marL="447675" indent="-279400">
              <a:buFont typeface="+mj-lt"/>
              <a:buAutoNum type="arabicParenR"/>
            </a:pPr>
            <a:r>
              <a:rPr lang="en-US" altLang="zh-TW" sz="2000" dirty="0" smtClean="0">
                <a:solidFill>
                  <a:srgbClr val="0000FF"/>
                </a:solidFill>
                <a:sym typeface="Wingdings" pitchFamily="2" charset="2"/>
              </a:rPr>
              <a:t>|y|&gt;25 mm</a:t>
            </a:r>
          </a:p>
          <a:p>
            <a:pPr marL="447675" indent="-279400">
              <a:buFont typeface="+mj-lt"/>
              <a:buAutoNum type="arabicParenR"/>
            </a:pPr>
            <a:r>
              <a:rPr lang="en-US" altLang="zh-TW" sz="2000" dirty="0" smtClean="0">
                <a:solidFill>
                  <a:srgbClr val="0000FF"/>
                </a:solidFill>
                <a:sym typeface="Wingdings" pitchFamily="2" charset="2"/>
              </a:rPr>
              <a:t>Events in shaded area</a:t>
            </a:r>
          </a:p>
          <a:p>
            <a:pPr marL="447675" indent="-279400"/>
            <a:r>
              <a:rPr lang="en-US" altLang="zh-TW" sz="2000" dirty="0" smtClean="0">
                <a:solidFill>
                  <a:srgbClr val="0000FF"/>
                </a:solidFill>
                <a:sym typeface="Wingdings" pitchFamily="2" charset="2"/>
              </a:rPr>
              <a:t>	counted for </a:t>
            </a:r>
            <a:r>
              <a:rPr lang="en-US" altLang="zh-TW" sz="2000" dirty="0" err="1" smtClean="0">
                <a:solidFill>
                  <a:srgbClr val="0000FF"/>
                </a:solidFill>
                <a:sym typeface="Wingdings" pitchFamily="2" charset="2"/>
              </a:rPr>
              <a:t>Xsec</a:t>
            </a:r>
            <a:endParaRPr lang="en-US" altLang="zh-TW" sz="2000" dirty="0" smtClean="0">
              <a:solidFill>
                <a:srgbClr val="0000FF"/>
              </a:solidFill>
              <a:sym typeface="Wingdings" pitchFamily="2" charset="2"/>
            </a:endParaRPr>
          </a:p>
          <a:p>
            <a:endParaRPr lang="en-US" altLang="zh-TW" sz="2000" dirty="0" smtClean="0">
              <a:solidFill>
                <a:srgbClr val="0000FF"/>
              </a:solidFill>
              <a:sym typeface="Wingdings" pitchFamily="2" charset="2"/>
            </a:endParaRPr>
          </a:p>
          <a:p>
            <a:r>
              <a:rPr lang="en-US" altLang="zh-TW" sz="2400" b="1" i="1" dirty="0" smtClean="0">
                <a:solidFill>
                  <a:srgbClr val="0000FF"/>
                </a:solidFill>
                <a:sym typeface="Wingdings" pitchFamily="2" charset="2"/>
              </a:rPr>
              <a:t>Pair of P2,Q2 detected</a:t>
            </a:r>
          </a:p>
          <a:p>
            <a:r>
              <a:rPr lang="en-US" altLang="zh-TW" sz="2000" i="1" dirty="0" smtClean="0">
                <a:solidFill>
                  <a:srgbClr val="0000FF"/>
                </a:solidFill>
                <a:sym typeface="Wingdings" pitchFamily="2" charset="2"/>
              </a:rPr>
              <a:t>@|z|=1000mm </a:t>
            </a:r>
            <a:r>
              <a:rPr lang="en-US" altLang="zh-TW" sz="2000" dirty="0" smtClean="0">
                <a:sym typeface="Wingdings" pitchFamily="2" charset="2"/>
              </a:rPr>
              <a:t/>
            </a:r>
            <a:br>
              <a:rPr lang="en-US" altLang="zh-TW" sz="2000" dirty="0" smtClean="0">
                <a:sym typeface="Wingdings" pitchFamily="2" charset="2"/>
              </a:rPr>
            </a:br>
            <a:r>
              <a:rPr lang="en-US" altLang="zh-TW" sz="2000" dirty="0" smtClean="0">
                <a:solidFill>
                  <a:srgbClr val="FF0000"/>
                </a:solidFill>
                <a:sym typeface="Wingdings" pitchFamily="2" charset="2"/>
              </a:rPr>
              <a:t>region |y|&lt;25 mm  </a:t>
            </a:r>
          </a:p>
          <a:p>
            <a:r>
              <a:rPr lang="en-US" altLang="zh-TW" sz="2000" dirty="0" smtClean="0">
                <a:solidFill>
                  <a:srgbClr val="FF0000"/>
                </a:solidFill>
                <a:sym typeface="Wingdings" pitchFamily="2" charset="2"/>
              </a:rPr>
              <a:t>10%  to r=80 </a:t>
            </a:r>
            <a:r>
              <a:rPr lang="en-US" altLang="zh-TW" sz="2000" dirty="0" err="1" smtClean="0">
                <a:solidFill>
                  <a:srgbClr val="FF0000"/>
                </a:solidFill>
                <a:sym typeface="Wingdings" pitchFamily="2" charset="2"/>
              </a:rPr>
              <a:t>mR</a:t>
            </a:r>
            <a:r>
              <a:rPr lang="en-US" altLang="zh-TW" sz="2000" dirty="0" smtClean="0">
                <a:solidFill>
                  <a:srgbClr val="FF0000"/>
                </a:solidFill>
                <a:sym typeface="Wingdings" pitchFamily="2" charset="2"/>
              </a:rPr>
              <a:t> full covered</a:t>
            </a:r>
            <a:endParaRPr lang="en-US" altLang="zh-TW" sz="2000" dirty="0">
              <a:solidFill>
                <a:srgbClr val="FF0000"/>
              </a:solidFill>
              <a:sym typeface="Wingdings" pitchFamily="2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420888"/>
            <a:ext cx="3024336" cy="293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5940152" y="1863684"/>
            <a:ext cx="3096344" cy="557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it-IT" b="1" i="1" dirty="0" smtClean="0">
                <a:solidFill>
                  <a:srgbClr val="0000FF"/>
                </a:solidFill>
                <a:cs typeface="Times New Roman" pitchFamily="18" charset="0"/>
              </a:rPr>
              <a:t>e</a:t>
            </a:r>
            <a:r>
              <a:rPr lang="it-IT" b="1" i="1" baseline="30000" dirty="0" smtClean="0">
                <a:solidFill>
                  <a:srgbClr val="0000FF"/>
                </a:solidFill>
                <a:cs typeface="Times New Roman" pitchFamily="18" charset="0"/>
              </a:rPr>
              <a:t>+</a:t>
            </a:r>
            <a:r>
              <a:rPr lang="it-IT" b="1" i="1" dirty="0" smtClean="0">
                <a:solidFill>
                  <a:srgbClr val="0000FF"/>
                </a:solidFill>
                <a:cs typeface="Times New Roman" pitchFamily="18" charset="0"/>
              </a:rPr>
              <a:t>, e</a:t>
            </a:r>
            <a:r>
              <a:rPr lang="it-IT" b="1" i="1" baseline="30000" dirty="0" smtClean="0">
                <a:solidFill>
                  <a:srgbClr val="0000FF"/>
                </a:solidFill>
                <a:cs typeface="Times New Roman" pitchFamily="18" charset="0"/>
              </a:rPr>
              <a:t>−</a:t>
            </a:r>
            <a:r>
              <a:rPr lang="en-US" kern="100" dirty="0" smtClean="0">
                <a:solidFill>
                  <a:srgbClr val="0000FF"/>
                </a:solidFill>
                <a:ea typeface="新細明體"/>
                <a:cs typeface="Times New Roman"/>
              </a:rPr>
              <a:t>  back-to-back symmetric </a:t>
            </a:r>
          </a:p>
          <a:p>
            <a:pPr>
              <a:lnSpc>
                <a:spcPts val="1800"/>
              </a:lnSpc>
            </a:pPr>
            <a:r>
              <a:rPr lang="en-US" kern="100" dirty="0" smtClean="0">
                <a:solidFill>
                  <a:srgbClr val="0000FF"/>
                </a:solidFill>
                <a:ea typeface="新細明體"/>
                <a:cs typeface="Times New Roman"/>
              </a:rPr>
              <a:t>to  out-going pipe center</a:t>
            </a:r>
          </a:p>
        </p:txBody>
      </p:sp>
      <p:sp>
        <p:nvSpPr>
          <p:cNvPr id="21" name="矩形 20"/>
          <p:cNvSpPr/>
          <p:nvPr/>
        </p:nvSpPr>
        <p:spPr>
          <a:xfrm>
            <a:off x="179512" y="5229200"/>
            <a:ext cx="8640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i="1" dirty="0" smtClean="0">
                <a:solidFill>
                  <a:srgbClr val="0000FF"/>
                </a:solidFill>
                <a:sym typeface="Wingdings" pitchFamily="2" charset="2"/>
              </a:rPr>
              <a:t>LumiCal acceptance at |z|=1000mm,  with </a:t>
            </a:r>
            <a:r>
              <a:rPr lang="en-US" altLang="zh-TW" sz="2400" b="1" i="1" dirty="0" err="1" smtClean="0">
                <a:solidFill>
                  <a:srgbClr val="0000FF"/>
                </a:solidFill>
                <a:sym typeface="Wingdings" pitchFamily="2" charset="2"/>
              </a:rPr>
              <a:t>RaceTrack</a:t>
            </a:r>
            <a:r>
              <a:rPr lang="en-US" altLang="zh-TW" sz="2400" b="1" i="1" dirty="0" smtClean="0">
                <a:solidFill>
                  <a:srgbClr val="0000FF"/>
                </a:solidFill>
                <a:sym typeface="Wingdings" pitchFamily="2" charset="2"/>
              </a:rPr>
              <a:t> pipe r=10mm</a:t>
            </a:r>
            <a:endParaRPr lang="zh-TW" altLang="en-US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/>
          <p:cNvGrpSpPr>
            <a:grpSpLocks noChangeAspect="1"/>
          </p:cNvGrpSpPr>
          <p:nvPr/>
        </p:nvGrpSpPr>
        <p:grpSpPr>
          <a:xfrm>
            <a:off x="5203451" y="642918"/>
            <a:ext cx="3869143" cy="1256041"/>
            <a:chOff x="755576" y="4896891"/>
            <a:chExt cx="6433071" cy="1961109"/>
          </a:xfrm>
        </p:grpSpPr>
        <p:pic>
          <p:nvPicPr>
            <p:cNvPr id="21" name="Picture 3" descr="C:\DS220+\CEPC_atWWW\Documents\JiQuan\a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4896891"/>
              <a:ext cx="6433071" cy="1961109"/>
            </a:xfrm>
            <a:prstGeom prst="rect">
              <a:avLst/>
            </a:prstGeom>
            <a:noFill/>
          </p:spPr>
        </p:pic>
        <p:sp>
          <p:nvSpPr>
            <p:cNvPr id="33" name="矩形 32"/>
            <p:cNvSpPr/>
            <p:nvPr/>
          </p:nvSpPr>
          <p:spPr>
            <a:xfrm>
              <a:off x="5256000" y="5472000"/>
              <a:ext cx="900000" cy="864000"/>
            </a:xfrm>
            <a:prstGeom prst="rect">
              <a:avLst/>
            </a:prstGeom>
            <a:solidFill>
              <a:srgbClr val="FFFF0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142844" y="785794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2400" b="1" dirty="0" smtClean="0"/>
              <a:t>  Bhabha hits on LYSO, |y|&gt;12mm</a:t>
            </a:r>
            <a:endParaRPr lang="en-US" altLang="zh-TW" sz="2000" b="1" dirty="0" smtClean="0"/>
          </a:p>
        </p:txBody>
      </p:sp>
      <p:sp>
        <p:nvSpPr>
          <p:cNvPr id="25" name="文字方塊 24"/>
          <p:cNvSpPr txBox="1"/>
          <p:nvPr/>
        </p:nvSpPr>
        <p:spPr>
          <a:xfrm>
            <a:off x="928694" y="3714752"/>
            <a:ext cx="3857620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54013" lvl="0" indent="-276225"/>
            <a:r>
              <a:rPr lang="en-US" altLang="zh-TW" sz="2000" b="1" dirty="0" smtClean="0"/>
              <a:t>sum </a:t>
            </a:r>
            <a:r>
              <a:rPr lang="en-US" altLang="zh-TW" sz="2000" b="1" dirty="0" err="1" smtClean="0"/>
              <a:t>dE</a:t>
            </a:r>
            <a:r>
              <a:rPr lang="en-US" altLang="zh-TW" sz="2000" b="1" dirty="0" smtClean="0"/>
              <a:t>/</a:t>
            </a:r>
            <a:r>
              <a:rPr lang="en-US" altLang="zh-TW" sz="2000" b="1" dirty="0" err="1" smtClean="0"/>
              <a:t>dx</a:t>
            </a:r>
            <a:r>
              <a:rPr lang="en-US" altLang="zh-TW" sz="2000" b="1" dirty="0" smtClean="0"/>
              <a:t>   all LYSO bars  </a:t>
            </a:r>
            <a:r>
              <a:rPr lang="en-US" altLang="zh-TW" sz="1400" b="1" dirty="0" smtClean="0"/>
              <a:t>(a plane)</a:t>
            </a:r>
            <a:endParaRPr lang="en-US" altLang="zh-TW" sz="2000" b="1" dirty="0" smtClean="0"/>
          </a:p>
          <a:p>
            <a:pPr marL="354013" indent="-276225">
              <a:buFont typeface="Calibri" pitchFamily="34" charset="0"/>
              <a:buChar char="○"/>
            </a:pPr>
            <a:r>
              <a:rPr lang="en-US" altLang="zh-TW" b="1" dirty="0" smtClean="0"/>
              <a:t>e</a:t>
            </a:r>
            <a:r>
              <a:rPr lang="en-US" altLang="zh-TW" b="1" baseline="30000" dirty="0" smtClean="0"/>
              <a:t>±  </a:t>
            </a:r>
            <a:r>
              <a:rPr lang="en-US" altLang="zh-TW" b="1" dirty="0" smtClean="0"/>
              <a:t>one track </a:t>
            </a:r>
            <a:r>
              <a:rPr lang="en-US" altLang="zh-TW" b="1" dirty="0" smtClean="0">
                <a:solidFill>
                  <a:srgbClr val="FF0000"/>
                </a:solidFill>
                <a:cs typeface="Times New Roman" pitchFamily="18" charset="0"/>
              </a:rPr>
              <a:t>:  </a:t>
            </a:r>
            <a:r>
              <a:rPr lang="en-US" altLang="zh-TW" b="1" dirty="0" err="1" smtClean="0">
                <a:solidFill>
                  <a:srgbClr val="FF0000"/>
                </a:solidFill>
                <a:cs typeface="Times New Roman" pitchFamily="18" charset="0"/>
              </a:rPr>
              <a:t>sumE</a:t>
            </a:r>
            <a:r>
              <a:rPr lang="en-US" altLang="zh-TW" b="1" dirty="0" smtClean="0">
                <a:solidFill>
                  <a:srgbClr val="FF0000"/>
                </a:solidFill>
                <a:cs typeface="Times New Roman" pitchFamily="18" charset="0"/>
              </a:rPr>
              <a:t> m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in. 20 </a:t>
            </a:r>
            <a:r>
              <a:rPr lang="en-US" b="1" dirty="0" err="1" smtClean="0">
                <a:solidFill>
                  <a:srgbClr val="FF0000"/>
                </a:solidFill>
                <a:cs typeface="Times New Roman" pitchFamily="18" charset="0"/>
              </a:rPr>
              <a:t>MeV</a:t>
            </a:r>
            <a:endParaRPr lang="en-US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354013" indent="-276225">
              <a:buFont typeface="Calibri" pitchFamily="34" charset="0"/>
              <a:buChar char="○"/>
            </a:pPr>
            <a:r>
              <a:rPr lang="en-US" altLang="zh-TW" b="1" dirty="0" smtClean="0"/>
              <a:t>(e</a:t>
            </a:r>
            <a:r>
              <a:rPr lang="en-US" altLang="zh-TW" b="1" baseline="30000" dirty="0" smtClean="0"/>
              <a:t>± </a:t>
            </a:r>
            <a:r>
              <a:rPr lang="en-US" altLang="zh-TW" b="1" dirty="0" smtClean="0"/>
              <a:t>+ FSR</a:t>
            </a:r>
            <a:r>
              <a:rPr lang="el-GR" altLang="zh-TW" b="1" dirty="0" smtClean="0"/>
              <a:t>γ</a:t>
            </a:r>
            <a:r>
              <a:rPr lang="en-US" altLang="zh-TW" b="1" dirty="0" smtClean="0"/>
              <a:t>) :     two MIPs, </a:t>
            </a:r>
            <a:r>
              <a:rPr lang="en-US" altLang="zh-TW" b="1" dirty="0" err="1" smtClean="0"/>
              <a:t>sumE</a:t>
            </a:r>
            <a:r>
              <a:rPr lang="en-US" altLang="zh-TW" b="1" dirty="0" smtClean="0"/>
              <a:t> x2 </a:t>
            </a:r>
            <a:endParaRPr lang="en-US" b="1" dirty="0" smtClean="0">
              <a:cs typeface="Times New Roman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715272" y="214290"/>
            <a:ext cx="142872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600" b="1" dirty="0" smtClean="0">
                <a:solidFill>
                  <a:srgbClr val="0000FF"/>
                </a:solidFill>
              </a:rPr>
              <a:t>2X</a:t>
            </a:r>
            <a:r>
              <a:rPr lang="en-US" altLang="zh-TW" sz="1600" b="1" baseline="-25000" dirty="0" smtClean="0">
                <a:solidFill>
                  <a:srgbClr val="0000FF"/>
                </a:solidFill>
              </a:rPr>
              <a:t>0</a:t>
            </a:r>
            <a:r>
              <a:rPr lang="en-US" altLang="zh-TW" sz="1600" b="1" dirty="0" smtClean="0">
                <a:solidFill>
                  <a:srgbClr val="0000FF"/>
                </a:solidFill>
              </a:rPr>
              <a:t> LYSO </a:t>
            </a:r>
          </a:p>
          <a:p>
            <a:pPr>
              <a:lnSpc>
                <a:spcPts val="1600"/>
              </a:lnSpc>
            </a:pPr>
            <a:r>
              <a:rPr lang="en-US" altLang="zh-TW" sz="1600" b="1" dirty="0" smtClean="0">
                <a:solidFill>
                  <a:srgbClr val="0000FF"/>
                </a:solidFill>
              </a:rPr>
              <a:t>@ z=647mm      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214282" y="1285860"/>
            <a:ext cx="5072066" cy="2110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 </a:t>
            </a:r>
            <a:r>
              <a:rPr lang="en-US" altLang="zh-TW" sz="2400" b="1" dirty="0" smtClean="0"/>
              <a:t>Incident particles are e</a:t>
            </a:r>
            <a:r>
              <a:rPr lang="en-US" altLang="zh-TW" sz="2400" b="1" baseline="30000" dirty="0" smtClean="0"/>
              <a:t>±</a:t>
            </a:r>
            <a:r>
              <a:rPr lang="en-US" altLang="zh-TW" sz="2400" b="1" dirty="0" smtClean="0"/>
              <a:t>,(</a:t>
            </a:r>
            <a:r>
              <a:rPr lang="el-GR" altLang="zh-TW" sz="2400" b="1" dirty="0" smtClean="0"/>
              <a:t>γ</a:t>
            </a:r>
            <a:r>
              <a:rPr lang="en-US" altLang="zh-TW" sz="2400" b="1" dirty="0" smtClean="0"/>
              <a:t>)</a:t>
            </a:r>
            <a:endParaRPr lang="en-US" altLang="zh-TW" dirty="0" smtClean="0"/>
          </a:p>
          <a:p>
            <a:pPr marL="355600" indent="-269875">
              <a:buFont typeface="Calibri" pitchFamily="34" charset="0"/>
              <a:buChar char="○"/>
            </a:pPr>
            <a:r>
              <a:rPr lang="en-US" b="1" dirty="0" smtClean="0">
                <a:cs typeface="Times New Roman" pitchFamily="18" charset="0"/>
              </a:rPr>
              <a:t>GEANT  sum </a:t>
            </a:r>
            <a:r>
              <a:rPr lang="en-US" b="1" dirty="0" err="1" smtClean="0">
                <a:cs typeface="Times New Roman" pitchFamily="18" charset="0"/>
              </a:rPr>
              <a:t>dE</a:t>
            </a:r>
            <a:r>
              <a:rPr lang="en-US" b="1" dirty="0" smtClean="0">
                <a:cs typeface="Times New Roman" pitchFamily="18" charset="0"/>
              </a:rPr>
              <a:t>/</a:t>
            </a:r>
            <a:r>
              <a:rPr lang="en-US" b="1" dirty="0" err="1" smtClean="0">
                <a:cs typeface="Times New Roman" pitchFamily="18" charset="0"/>
              </a:rPr>
              <a:t>dx</a:t>
            </a:r>
            <a:r>
              <a:rPr lang="en-US" b="1" dirty="0" smtClean="0">
                <a:cs typeface="Times New Roman" pitchFamily="18" charset="0"/>
              </a:rPr>
              <a:t> in each LYSO bars</a:t>
            </a:r>
          </a:p>
          <a:p>
            <a:pPr marL="355600" indent="-269875">
              <a:lnSpc>
                <a:spcPts val="1900"/>
              </a:lnSpc>
            </a:pPr>
            <a:r>
              <a:rPr lang="en-US" b="1" dirty="0" smtClean="0"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3x3mm</a:t>
            </a:r>
            <a:r>
              <a:rPr lang="en-US" baseline="30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, 23 mm long, 2X</a:t>
            </a:r>
            <a:r>
              <a:rPr lang="en-US" baseline="-25000" dirty="0" smtClean="0">
                <a:solidFill>
                  <a:srgbClr val="FF0000"/>
                </a:solidFill>
                <a:cs typeface="Times New Roman" pitchFamily="18" charset="0"/>
              </a:rPr>
              <a:t>0</a:t>
            </a:r>
          </a:p>
          <a:p>
            <a:pPr marL="355600" indent="-269875">
              <a:lnSpc>
                <a:spcPts val="1900"/>
              </a:lnSpc>
              <a:spcBef>
                <a:spcPts val="600"/>
              </a:spcBef>
              <a:buFont typeface="Calibri" pitchFamily="34" charset="0"/>
              <a:buChar char="○"/>
            </a:pPr>
            <a:r>
              <a:rPr lang="en-US" b="1" dirty="0" smtClean="0">
                <a:cs typeface="Times New Roman" pitchFamily="18" charset="0"/>
              </a:rPr>
              <a:t>Deviation to </a:t>
            </a:r>
            <a:r>
              <a:rPr lang="en-US" altLang="zh-TW" b="1" dirty="0" smtClean="0"/>
              <a:t>e</a:t>
            </a:r>
            <a:r>
              <a:rPr lang="en-US" altLang="zh-TW" b="1" baseline="30000" dirty="0" smtClean="0"/>
              <a:t>± </a:t>
            </a:r>
            <a:r>
              <a:rPr lang="en-US" b="1" dirty="0" smtClean="0">
                <a:cs typeface="Times New Roman" pitchFamily="18" charset="0"/>
              </a:rPr>
              <a:t>truth   </a:t>
            </a:r>
            <a:r>
              <a:rPr lang="en-US" dirty="0" smtClean="0">
                <a:cs typeface="Times New Roman" pitchFamily="18" charset="0"/>
              </a:rPr>
              <a:t>(impact hit &gt;</a:t>
            </a:r>
            <a:r>
              <a:rPr lang="en-US" dirty="0" err="1" smtClean="0">
                <a:cs typeface="Times New Roman" pitchFamily="18" charset="0"/>
              </a:rPr>
              <a:t>E</a:t>
            </a:r>
            <a:r>
              <a:rPr lang="en-US" baseline="-25000" dirty="0" err="1" smtClean="0">
                <a:cs typeface="Times New Roman" pitchFamily="18" charset="0"/>
              </a:rPr>
              <a:t>b</a:t>
            </a:r>
            <a:r>
              <a:rPr lang="en-US" dirty="0" smtClean="0">
                <a:cs typeface="Times New Roman" pitchFamily="18" charset="0"/>
              </a:rPr>
              <a:t>/2)</a:t>
            </a:r>
          </a:p>
          <a:p>
            <a:pPr marL="355600" indent="-269875">
              <a:lnSpc>
                <a:spcPts val="1900"/>
              </a:lnSpc>
            </a:pP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	mostly &lt; 0.2mm</a:t>
            </a:r>
          </a:p>
          <a:p>
            <a:pPr marL="355600" indent="-269875">
              <a:lnSpc>
                <a:spcPts val="1900"/>
              </a:lnSpc>
              <a:spcBef>
                <a:spcPts val="600"/>
              </a:spcBef>
              <a:buFont typeface="Calibri" pitchFamily="34" charset="0"/>
              <a:buChar char="○"/>
            </a:pPr>
            <a:r>
              <a:rPr lang="en-US" b="1" dirty="0" smtClean="0">
                <a:cs typeface="Times New Roman" pitchFamily="18" charset="0"/>
              </a:rPr>
              <a:t>Hit distributions in a Bar</a:t>
            </a:r>
          </a:p>
          <a:p>
            <a:pPr marL="355600" indent="-269875">
              <a:lnSpc>
                <a:spcPts val="1900"/>
              </a:lnSpc>
            </a:pPr>
            <a:r>
              <a:rPr lang="en-US" dirty="0" smtClean="0">
                <a:cs typeface="Times New Roman" pitchFamily="18" charset="0"/>
              </a:rPr>
              <a:t>	distributed due to Bhabha </a:t>
            </a:r>
            <a:r>
              <a:rPr lang="el-GR" dirty="0" smtClean="0">
                <a:cs typeface="Times New Roman" pitchFamily="18" charset="0"/>
              </a:rPr>
              <a:t>θ</a:t>
            </a:r>
            <a:r>
              <a:rPr lang="en-US" dirty="0" smtClean="0">
                <a:cs typeface="Times New Roman" pitchFamily="18" charset="0"/>
              </a:rPr>
              <a:t>,  w./</a:t>
            </a:r>
            <a:r>
              <a:rPr lang="en-US" dirty="0" err="1" smtClean="0">
                <a:cs typeface="Times New Roman" pitchFamily="18" charset="0"/>
              </a:rPr>
              <a:t>w.o</a:t>
            </a:r>
            <a:r>
              <a:rPr lang="en-US" dirty="0" smtClean="0">
                <a:cs typeface="Times New Roman" pitchFamily="18" charset="0"/>
              </a:rPr>
              <a:t>. photon </a:t>
            </a:r>
            <a:endParaRPr lang="it-IT" dirty="0" smtClean="0">
              <a:cs typeface="Times New Roman" pitchFamily="18" charset="0"/>
            </a:endParaRPr>
          </a:p>
        </p:txBody>
      </p:sp>
      <p:sp>
        <p:nvSpPr>
          <p:cNvPr id="27" name="標題 26"/>
          <p:cNvSpPr>
            <a:spLocks noGrp="1"/>
          </p:cNvSpPr>
          <p:nvPr>
            <p:ph type="title"/>
          </p:nvPr>
        </p:nvSpPr>
        <p:spPr>
          <a:xfrm>
            <a:off x="214282" y="-24"/>
            <a:ext cx="8352928" cy="576064"/>
          </a:xfrm>
        </p:spPr>
        <p:txBody>
          <a:bodyPr/>
          <a:lstStyle/>
          <a:p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</a:rPr>
              <a:t>Front 2X</a:t>
            </a:r>
            <a:r>
              <a:rPr lang="en-US" altLang="zh-TW" sz="3200" baseline="-25000" dirty="0" smtClean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</a:rPr>
              <a:t> LYSO,  on radiative </a:t>
            </a:r>
            <a:r>
              <a:rPr lang="it-IT" sz="3200" dirty="0" smtClean="0">
                <a:solidFill>
                  <a:schemeClr val="accent5">
                    <a:lumMod val="50000"/>
                  </a:schemeClr>
                </a:solidFill>
              </a:rPr>
              <a:t>e,</a:t>
            </a:r>
            <a:r>
              <a:rPr lang="el-GR" sz="3200" dirty="0" smtClean="0">
                <a:solidFill>
                  <a:schemeClr val="accent5">
                    <a:lumMod val="50000"/>
                  </a:schemeClr>
                </a:solidFill>
              </a:rPr>
              <a:t>γ</a:t>
            </a:r>
            <a:r>
              <a:rPr lang="it-IT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36" name="群組 35"/>
          <p:cNvGrpSpPr/>
          <p:nvPr/>
        </p:nvGrpSpPr>
        <p:grpSpPr>
          <a:xfrm>
            <a:off x="4983357" y="2351978"/>
            <a:ext cx="4089237" cy="4148856"/>
            <a:chOff x="5054763" y="2351978"/>
            <a:chExt cx="4089237" cy="414885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4763" y="2351978"/>
              <a:ext cx="4089237" cy="2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26773" y="4628834"/>
              <a:ext cx="3946639" cy="18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矩形 28"/>
            <p:cNvSpPr/>
            <p:nvPr/>
          </p:nvSpPr>
          <p:spPr>
            <a:xfrm>
              <a:off x="6125022" y="2898201"/>
              <a:ext cx="8739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 err="1" smtClean="0">
                  <a:solidFill>
                    <a:srgbClr val="FF0000"/>
                  </a:solidFill>
                  <a:cs typeface="Times New Roman" pitchFamily="18" charset="0"/>
                </a:rPr>
                <a:t>sumE</a:t>
              </a:r>
              <a:endParaRPr lang="en-US" sz="2400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5846851" y="4367978"/>
              <a:ext cx="316835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000" b="1" dirty="0" err="1" smtClean="0">
                  <a:solidFill>
                    <a:srgbClr val="FF0000"/>
                  </a:solidFill>
                  <a:cs typeface="Times New Roman" pitchFamily="18" charset="0"/>
                </a:rPr>
                <a:t>sumE</a:t>
              </a:r>
              <a:r>
                <a:rPr lang="en-US" altLang="zh-TW" sz="2000" b="1" dirty="0" smtClean="0">
                  <a:solidFill>
                    <a:srgbClr val="FF0000"/>
                  </a:solidFill>
                  <a:cs typeface="Times New Roman" pitchFamily="18" charset="0"/>
                </a:rPr>
                <a:t>(R&lt;9mm)/</a:t>
              </a:r>
              <a:r>
                <a:rPr lang="en-US" altLang="zh-TW" sz="2000" b="1" dirty="0" err="1" smtClean="0">
                  <a:solidFill>
                    <a:srgbClr val="FF0000"/>
                  </a:solidFill>
                  <a:cs typeface="Times New Roman" pitchFamily="18" charset="0"/>
                </a:rPr>
                <a:t>sumE</a:t>
              </a:r>
              <a:endParaRPr lang="en-US" sz="2000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5328000" y="2559979"/>
              <a:ext cx="3643337" cy="29751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i="1" dirty="0" smtClean="0">
                  <a:solidFill>
                    <a:srgbClr val="FF0000"/>
                  </a:solidFill>
                </a:rPr>
                <a:t>N</a:t>
              </a:r>
              <a:r>
                <a:rPr lang="el-GR" altLang="zh-TW" sz="1600" b="1" i="1" dirty="0" smtClean="0">
                  <a:solidFill>
                    <a:srgbClr val="FF0000"/>
                  </a:solidFill>
                </a:rPr>
                <a:t>γ</a:t>
              </a:r>
              <a:r>
                <a:rPr lang="en-US" altLang="zh-TW" sz="1600" b="1" i="1" dirty="0" smtClean="0">
                  <a:solidFill>
                    <a:srgbClr val="FF0000"/>
                  </a:solidFill>
                </a:rPr>
                <a:t>=0                                    </a:t>
              </a:r>
              <a:r>
                <a:rPr lang="en-US" altLang="zh-TW" sz="1600" b="1" i="1" dirty="0" smtClean="0">
                  <a:solidFill>
                    <a:srgbClr val="0000FF"/>
                  </a:solidFill>
                </a:rPr>
                <a:t>N</a:t>
              </a:r>
              <a:r>
                <a:rPr lang="el-GR" altLang="zh-TW" sz="1600" b="1" i="1" dirty="0" smtClean="0">
                  <a:solidFill>
                    <a:srgbClr val="0000FF"/>
                  </a:solidFill>
                </a:rPr>
                <a:t>γ</a:t>
              </a:r>
              <a:r>
                <a:rPr lang="en-US" altLang="zh-TW" sz="1600" b="1" i="1" dirty="0" smtClean="0">
                  <a:solidFill>
                    <a:srgbClr val="0000FF"/>
                  </a:solidFill>
                </a:rPr>
                <a:t>&gt;0 </a:t>
              </a:r>
              <a:endParaRPr lang="en-US" sz="1600" b="1" i="1" dirty="0">
                <a:solidFill>
                  <a:srgbClr val="0000FF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5328000" y="4714884"/>
              <a:ext cx="3643337" cy="29751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i="1" dirty="0" smtClean="0">
                  <a:solidFill>
                    <a:srgbClr val="FF0000"/>
                  </a:solidFill>
                </a:rPr>
                <a:t>N</a:t>
              </a:r>
              <a:r>
                <a:rPr lang="el-GR" altLang="zh-TW" sz="1600" b="1" i="1" dirty="0" smtClean="0">
                  <a:solidFill>
                    <a:srgbClr val="FF0000"/>
                  </a:solidFill>
                </a:rPr>
                <a:t>γ</a:t>
              </a:r>
              <a:r>
                <a:rPr lang="en-US" altLang="zh-TW" sz="1600" b="1" i="1" dirty="0" smtClean="0">
                  <a:solidFill>
                    <a:srgbClr val="FF0000"/>
                  </a:solidFill>
                </a:rPr>
                <a:t>=0                                    </a:t>
              </a:r>
              <a:r>
                <a:rPr lang="en-US" altLang="zh-TW" sz="1600" b="1" i="1" dirty="0" smtClean="0">
                  <a:solidFill>
                    <a:srgbClr val="0000FF"/>
                  </a:solidFill>
                </a:rPr>
                <a:t>N</a:t>
              </a:r>
              <a:r>
                <a:rPr lang="el-GR" altLang="zh-TW" sz="1600" b="1" i="1" dirty="0" smtClean="0">
                  <a:solidFill>
                    <a:srgbClr val="0000FF"/>
                  </a:solidFill>
                </a:rPr>
                <a:t>γ</a:t>
              </a:r>
              <a:r>
                <a:rPr lang="en-US" altLang="zh-TW" sz="1600" b="1" i="1" dirty="0" smtClean="0">
                  <a:solidFill>
                    <a:srgbClr val="0000FF"/>
                  </a:solidFill>
                </a:rPr>
                <a:t>&gt;0 </a:t>
              </a:r>
              <a:endParaRPr lang="en-US" sz="1600" b="1" i="1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38" name="直線單箭頭接點 37"/>
          <p:cNvCxnSpPr/>
          <p:nvPr/>
        </p:nvCxnSpPr>
        <p:spPr>
          <a:xfrm rot="5400000">
            <a:off x="8180413" y="820719"/>
            <a:ext cx="35719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60" y="4714884"/>
            <a:ext cx="3143272" cy="190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矩形 19"/>
          <p:cNvSpPr/>
          <p:nvPr/>
        </p:nvSpPr>
        <p:spPr>
          <a:xfrm>
            <a:off x="5214942" y="2000240"/>
            <a:ext cx="348531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TW" b="1" dirty="0" smtClean="0"/>
              <a:t>BHLUMI events, GEANT simulation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18070</TotalTime>
  <Words>2085</Words>
  <Application>Microsoft Office PowerPoint</Application>
  <PresentationFormat>如螢幕大小 (4:3)</PresentationFormat>
  <Paragraphs>495</Paragraphs>
  <Slides>31</Slides>
  <Notes>7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3" baseType="lpstr">
      <vt:lpstr>Office 佈景主題</vt:lpstr>
      <vt:lpstr>Equation</vt:lpstr>
      <vt:lpstr>投影片 1</vt:lpstr>
      <vt:lpstr>SM  LEP to CEPC</vt:lpstr>
      <vt:lpstr>LEP luminosity achieved</vt:lpstr>
      <vt:lpstr>Radiative Bhabha expt results         (only @LEP)</vt:lpstr>
      <vt:lpstr>Bhabha event counting to 10-4</vt:lpstr>
      <vt:lpstr>QED BHLUMI e+e− → e+e−(nγ) at CEPC</vt:lpstr>
      <vt:lpstr>CEPC LumiCal design </vt:lpstr>
      <vt:lpstr>LumiCal acceptance, racetrack beampipe</vt:lpstr>
      <vt:lpstr>Front 2X0 LYSO,  on radiative e,γ </vt:lpstr>
      <vt:lpstr>GEANT LumiCal electron shower</vt:lpstr>
      <vt:lpstr>LumiCal electron LYSO,  5% resolution</vt:lpstr>
      <vt:lpstr>Challenge:   QED α2L2 shall be measured</vt:lpstr>
      <vt:lpstr>Detecting photons in e+e− → e+e−(nγ)  </vt:lpstr>
      <vt:lpstr> Challenge:  10-4 on Bhabha e+e− → e+e−(nγ)  </vt:lpstr>
      <vt:lpstr>Survey/monitoring,  for Beam IP position</vt:lpstr>
      <vt:lpstr>multiple scattering,  against  10-4</vt:lpstr>
      <vt:lpstr>e+, e−  back-back, calibrate survey, if narrow</vt:lpstr>
      <vt:lpstr>Electron hits on 1st Si-wafer</vt:lpstr>
      <vt:lpstr>LumiCal detector/electronics options</vt:lpstr>
      <vt:lpstr>投影片 20</vt:lpstr>
      <vt:lpstr>Multiple Scattering, test beam</vt:lpstr>
      <vt:lpstr>Prototyping,  forward LYSO @BES III  </vt:lpstr>
      <vt:lpstr>GEANT LYSO @BES III  </vt:lpstr>
      <vt:lpstr>Diamond fast beam monitor </vt:lpstr>
      <vt:lpstr>50 GeV electron on diamond</vt:lpstr>
      <vt:lpstr>Producing diamond pads</vt:lpstr>
      <vt:lpstr>投影片 27</vt:lpstr>
      <vt:lpstr>投影片 28</vt:lpstr>
      <vt:lpstr>Small-angle Bhabha scattering</vt:lpstr>
      <vt:lpstr>Small-angle Bhabha scattering</vt:lpstr>
      <vt:lpstr>Small-angle Bhabha scattering in OPAL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suen</dc:creator>
  <cp:lastModifiedBy>suen</cp:lastModifiedBy>
  <cp:revision>1268</cp:revision>
  <dcterms:created xsi:type="dcterms:W3CDTF">2019-09-05T02:05:12Z</dcterms:created>
  <dcterms:modified xsi:type="dcterms:W3CDTF">2025-04-21T01:45:21Z</dcterms:modified>
</cp:coreProperties>
</file>