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8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408" r:id="rId2"/>
    <p:sldId id="443" r:id="rId3"/>
    <p:sldId id="410" r:id="rId4"/>
    <p:sldId id="411" r:id="rId5"/>
    <p:sldId id="441" r:id="rId6"/>
    <p:sldId id="412" r:id="rId7"/>
    <p:sldId id="413" r:id="rId8"/>
    <p:sldId id="414" r:id="rId9"/>
    <p:sldId id="415" r:id="rId10"/>
    <p:sldId id="416" r:id="rId11"/>
    <p:sldId id="417" r:id="rId12"/>
    <p:sldId id="418" r:id="rId13"/>
    <p:sldId id="419" r:id="rId14"/>
    <p:sldId id="420" r:id="rId15"/>
    <p:sldId id="421" r:id="rId16"/>
    <p:sldId id="422" r:id="rId17"/>
    <p:sldId id="423" r:id="rId18"/>
    <p:sldId id="425" r:id="rId19"/>
    <p:sldId id="424" r:id="rId20"/>
    <p:sldId id="426" r:id="rId21"/>
    <p:sldId id="427" r:id="rId22"/>
    <p:sldId id="428" r:id="rId23"/>
    <p:sldId id="429" r:id="rId24"/>
    <p:sldId id="430" r:id="rId25"/>
    <p:sldId id="444" r:id="rId26"/>
    <p:sldId id="446" r:id="rId27"/>
    <p:sldId id="447" r:id="rId28"/>
    <p:sldId id="445" r:id="rId29"/>
    <p:sldId id="431" r:id="rId30"/>
    <p:sldId id="432" r:id="rId31"/>
    <p:sldId id="433" r:id="rId32"/>
    <p:sldId id="434" r:id="rId33"/>
    <p:sldId id="435" r:id="rId34"/>
    <p:sldId id="436" r:id="rId35"/>
    <p:sldId id="437" r:id="rId36"/>
    <p:sldId id="438" r:id="rId37"/>
    <p:sldId id="439" r:id="rId38"/>
    <p:sldId id="440" r:id="rId3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0000"/>
    <a:srgbClr val="A50021"/>
    <a:srgbClr val="FF0000"/>
    <a:srgbClr val="CCFF33"/>
    <a:srgbClr val="FF00FF"/>
    <a:srgbClr val="00CC00"/>
    <a:srgbClr val="66CCFF"/>
    <a:srgbClr val="33CC33"/>
    <a:srgbClr val="00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543" autoAdjust="0"/>
    <p:restoredTop sz="64308" autoAdjust="0"/>
  </p:normalViewPr>
  <p:slideViewPr>
    <p:cSldViewPr>
      <p:cViewPr varScale="1">
        <p:scale>
          <a:sx n="63" d="100"/>
          <a:sy n="63" d="100"/>
        </p:scale>
        <p:origin x="-8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1864" y="-6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9.wmf"/><Relationship Id="rId2" Type="http://schemas.openxmlformats.org/officeDocument/2006/relationships/image" Target="../media/image88.wmf"/><Relationship Id="rId1" Type="http://schemas.openxmlformats.org/officeDocument/2006/relationships/image" Target="../media/image87.wmf"/><Relationship Id="rId5" Type="http://schemas.openxmlformats.org/officeDocument/2006/relationships/image" Target="../media/image91.wmf"/><Relationship Id="rId4" Type="http://schemas.openxmlformats.org/officeDocument/2006/relationships/image" Target="../media/image9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6ABB3C-4EB7-48F0-952C-0576F0C8A4CA}" type="datetimeFigureOut">
              <a:rPr lang="zh-TW" altLang="en-US" smtClean="0"/>
              <a:pPr/>
              <a:t>2025-06-10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8EF55B-D938-4DB9-BA9A-5096F23EC66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411832-FE84-4660-B4AA-A83DDF432BAC}" type="datetimeFigureOut">
              <a:rPr lang="zh-TW" altLang="en-US" smtClean="0"/>
              <a:pPr/>
              <a:t>2025-06-10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5A2D22-7CBD-4819-819D-8CE772169E7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A2D22-7CBD-4819-819D-8CE772169E75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A58260-23E0-4032-B1E0-EB311F5E2395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A58260-23E0-4032-B1E0-EB311F5E2395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A58260-23E0-4032-B1E0-EB311F5E2395}" type="slidenum">
              <a:rPr lang="zh-TW" altLang="en-US" smtClean="0"/>
              <a:pPr/>
              <a:t>13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A58260-23E0-4032-B1E0-EB311F5E2395}" type="slidenum">
              <a:rPr lang="zh-TW" altLang="en-US" smtClean="0"/>
              <a:pPr/>
              <a:t>15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A2D22-7CBD-4819-819D-8CE772169E75}" type="slidenum">
              <a:rPr lang="zh-TW" altLang="en-US" smtClean="0"/>
              <a:pPr/>
              <a:t>22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ED47DF-25ED-47E9-8052-F0AB7EB42172}" type="slidenum">
              <a:rPr lang="en-US" altLang="zh-TW"/>
              <a:pPr/>
              <a:t>29</a:t>
            </a:fld>
            <a:endParaRPr lang="en-US" altLang="zh-TW"/>
          </a:p>
        </p:txBody>
      </p:sp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4CE8C1-FF93-44CA-96F4-779D37338549}" type="slidenum">
              <a:rPr lang="en-US" altLang="zh-TW"/>
              <a:pPr/>
              <a:t>33</a:t>
            </a:fld>
            <a:endParaRPr lang="en-US" altLang="zh-TW"/>
          </a:p>
        </p:txBody>
      </p:sp>
      <p:sp>
        <p:nvSpPr>
          <p:cNvPr id="16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81477C-AAC3-461F-B439-9B7E9DD7E2C3}" type="slidenum">
              <a:rPr lang="en-US" altLang="zh-TW"/>
              <a:pPr/>
              <a:t>34</a:t>
            </a:fld>
            <a:endParaRPr lang="en-US" altLang="zh-TW"/>
          </a:p>
        </p:txBody>
      </p:sp>
      <p:sp>
        <p:nvSpPr>
          <p:cNvPr id="23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標題，四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251520" y="44624"/>
            <a:ext cx="630019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  <a:noAutofit/>
          </a:bodyPr>
          <a:lstStyle>
            <a:lvl1pPr marL="514350" indent="-514350" algn="l">
              <a:spcAft>
                <a:spcPts val="600"/>
              </a:spcAft>
              <a:buFont typeface="Rockwell Condensed" pitchFamily="18" charset="0"/>
              <a:buNone/>
              <a:defRPr sz="3600" b="1" baseline="0">
                <a:latin typeface="Cambria" pitchFamily="18" charset="0"/>
                <a:cs typeface="Times New Roman" pitchFamily="18" charset="0"/>
              </a:defRPr>
            </a:lvl1pPr>
          </a:lstStyle>
          <a:p>
            <a:pPr lvl="0"/>
            <a:r>
              <a:rPr lang="en-US" altLang="zh-TW" dirty="0" smtClean="0"/>
              <a:t>page title</a:t>
            </a:r>
            <a:endParaRPr lang="zh-TW" altLang="en-US" dirty="0" smtClean="0"/>
          </a:p>
        </p:txBody>
      </p:sp>
      <p:sp>
        <p:nvSpPr>
          <p:cNvPr id="14" name="矩形 13"/>
          <p:cNvSpPr/>
          <p:nvPr userDrawn="1"/>
        </p:nvSpPr>
        <p:spPr>
          <a:xfrm>
            <a:off x="-32" y="0"/>
            <a:ext cx="214314" cy="92867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C361A-23A7-441D-BAEB-93E375581B90}" type="datetime1">
              <a:rPr lang="zh-TW" altLang="en-US" smtClean="0"/>
              <a:pPr/>
              <a:t>2025-06-10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Rectangle 6"/>
          <p:cNvSpPr txBox="1">
            <a:spLocks noChangeArrowheads="1"/>
          </p:cNvSpPr>
          <p:nvPr userDrawn="1"/>
        </p:nvSpPr>
        <p:spPr bwMode="auto">
          <a:xfrm>
            <a:off x="8676456" y="0"/>
            <a:ext cx="467544" cy="33265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lnSpc>
                <a:spcPts val="1800"/>
              </a:lnSpc>
              <a:defRPr kumimoji="0" sz="1800" b="1" i="1">
                <a:solidFill>
                  <a:srgbClr val="0000FF"/>
                </a:solidFill>
                <a:effectLst/>
                <a:latin typeface="+mj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9E942-762B-44FB-982A-F5994CDE5E9E}" type="slidenum">
              <a:rPr kumimoji="0" lang="zh-TW" altLang="en-US" sz="1800" b="1" i="1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800" b="1" i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標題，四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323528" y="116632"/>
            <a:ext cx="7963248" cy="76470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algn="l">
              <a:defRPr sz="3600" baseline="0">
                <a:latin typeface="Segoe Print" panose="02000600000000000000" pitchFamily="2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zh-TW" altLang="en-US" dirty="0" smtClean="0"/>
              <a:t> </a:t>
            </a:r>
            <a:r>
              <a:rPr lang="en-US" altLang="zh-TW" dirty="0" smtClean="0"/>
              <a:t>Page title </a:t>
            </a:r>
            <a:r>
              <a:rPr lang="en-US" altLang="zh-TW" dirty="0" err="1" smtClean="0"/>
              <a:t>Segot</a:t>
            </a:r>
            <a:r>
              <a:rPr lang="en-US" altLang="zh-TW" dirty="0" smtClean="0"/>
              <a:t> print</a:t>
            </a:r>
            <a:endParaRPr lang="zh-TW" altLang="en-US" dirty="0" smtClean="0"/>
          </a:p>
        </p:txBody>
      </p:sp>
      <p:sp>
        <p:nvSpPr>
          <p:cNvPr id="4" name="Content Placeholder 3"/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428625" y="1285875"/>
            <a:ext cx="7772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marL="541655" indent="-360680" defTabSz="-635">
              <a:buFont typeface="Rockwell Condensed" panose="02060603050405020104" pitchFamily="18" charset="0"/>
              <a:buChar char="−"/>
              <a:tabLst>
                <a:tab pos="0" algn="l"/>
              </a:tabLst>
              <a:defRPr sz="2800" b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1655" indent="0">
              <a:buFont typeface="Arial" panose="020B0604020202020204" pitchFamily="34" charset="0"/>
              <a:buChar char="−"/>
              <a:defRPr sz="280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zh-TW" altLang="en-US" dirty="0" smtClean="0"/>
              <a:t>按一下以編輯母片</a:t>
            </a:r>
          </a:p>
          <a:p>
            <a:pPr lvl="1"/>
            <a:r>
              <a:rPr lang="en-US" altLang="zh-TW" dirty="0" smtClean="0"/>
              <a:t>	</a:t>
            </a:r>
            <a:r>
              <a:rPr lang="zh-TW" altLang="en-US" dirty="0" smtClean="0"/>
              <a:t>第二層</a:t>
            </a:r>
          </a:p>
        </p:txBody>
      </p:sp>
      <p:sp>
        <p:nvSpPr>
          <p:cNvPr id="5" name="Rectangle 6"/>
          <p:cNvSpPr txBox="1">
            <a:spLocks noChangeArrowheads="1"/>
          </p:cNvSpPr>
          <p:nvPr userDrawn="1"/>
        </p:nvSpPr>
        <p:spPr bwMode="auto">
          <a:xfrm>
            <a:off x="8676456" y="0"/>
            <a:ext cx="467544" cy="33265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lnSpc>
                <a:spcPts val="1800"/>
              </a:lnSpc>
              <a:defRPr kumimoji="0" sz="1800" b="1" i="1">
                <a:solidFill>
                  <a:srgbClr val="0000FF"/>
                </a:solidFill>
                <a:effectLst/>
                <a:latin typeface="+mj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9E942-762B-44FB-982A-F5994CDE5E9E}" type="slidenum">
              <a:rPr kumimoji="0" lang="zh-TW" altLang="en-US" sz="1800" b="1" i="1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800" b="1" i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標題，四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428625" y="1285875"/>
            <a:ext cx="7772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marL="541655" indent="-360680" defTabSz="-635">
              <a:buFont typeface="Rockwell Condensed" panose="02060603050405020104" pitchFamily="18" charset="0"/>
              <a:buChar char="−"/>
              <a:tabLst>
                <a:tab pos="0" algn="l"/>
              </a:tabLst>
              <a:defRPr sz="2800" b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1655" indent="0">
              <a:buFont typeface="Arial" panose="020B0604020202020204" pitchFamily="34" charset="0"/>
              <a:buChar char="−"/>
              <a:defRPr sz="280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zh-TW" altLang="en-US" dirty="0" smtClean="0"/>
              <a:t>按一下以編輯母片</a:t>
            </a:r>
          </a:p>
          <a:p>
            <a:pPr lvl="1"/>
            <a:r>
              <a:rPr lang="en-US" altLang="zh-TW" dirty="0" smtClean="0"/>
              <a:t>	</a:t>
            </a:r>
            <a:r>
              <a:rPr lang="zh-TW" altLang="en-US" dirty="0" smtClean="0"/>
              <a:t>第二層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04448" y="6572272"/>
            <a:ext cx="539552" cy="28572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kumimoji="0" sz="1800" b="1" i="1">
                <a:solidFill>
                  <a:srgbClr val="33CC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defRPr>
            </a:lvl1pPr>
          </a:lstStyle>
          <a:p>
            <a:pPr>
              <a:defRPr/>
            </a:pPr>
            <a:fld id="{1DB9E942-762B-44FB-982A-F5994CDE5E9E}" type="slidenum">
              <a:rPr lang="zh-TW" altLang="en-US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C9163-E613-42F4-BACC-904EDF7445E8}" type="datetime1">
              <a:rPr lang="zh-TW" altLang="en-US" smtClean="0"/>
              <a:pPr/>
              <a:t>2025-06-10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04448" y="6572272"/>
            <a:ext cx="539552" cy="28572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kumimoji="0" sz="1800" b="1" i="1">
                <a:solidFill>
                  <a:srgbClr val="33CC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defRPr>
            </a:lvl1pPr>
          </a:lstStyle>
          <a:p>
            <a:pPr>
              <a:defRPr/>
            </a:pPr>
            <a:fld id="{1DB9E942-762B-44FB-982A-F5994CDE5E9E}" type="slidenum">
              <a:rPr lang="zh-TW" altLang="en-US" smtClean="0"/>
              <a:pPr>
                <a:defRPr/>
              </a:pPr>
              <a:t>‹#›</a:t>
            </a:fld>
            <a:endParaRPr lang="en-US" altLang="zh-TW" dirty="0"/>
          </a:p>
        </p:txBody>
      </p:sp>
      <p:sp>
        <p:nvSpPr>
          <p:cNvPr id="9" name="矩形 8"/>
          <p:cNvSpPr/>
          <p:nvPr userDrawn="1"/>
        </p:nvSpPr>
        <p:spPr>
          <a:xfrm>
            <a:off x="0" y="0"/>
            <a:ext cx="214282" cy="91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0" name="矩形 9"/>
          <p:cNvSpPr/>
          <p:nvPr userDrawn="1"/>
        </p:nvSpPr>
        <p:spPr>
          <a:xfrm>
            <a:off x="0" y="820670"/>
            <a:ext cx="9144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0" y="0"/>
            <a:ext cx="214282" cy="91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1" name="矩形 10"/>
          <p:cNvSpPr/>
          <p:nvPr userDrawn="1"/>
        </p:nvSpPr>
        <p:spPr>
          <a:xfrm>
            <a:off x="0" y="0"/>
            <a:ext cx="9144000" cy="216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2" name="矩形 11"/>
          <p:cNvSpPr/>
          <p:nvPr userDrawn="1"/>
        </p:nvSpPr>
        <p:spPr>
          <a:xfrm>
            <a:off x="7215206" y="0"/>
            <a:ext cx="1928794" cy="21429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04448" y="6357958"/>
            <a:ext cx="539552" cy="28572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kumimoji="0" sz="1800" b="1" i="1">
                <a:solidFill>
                  <a:srgbClr val="33CC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defRPr>
            </a:lvl1pPr>
          </a:lstStyle>
          <a:p>
            <a:pPr>
              <a:defRPr/>
            </a:pPr>
            <a:fld id="{1DB9E942-762B-44FB-982A-F5994CDE5E9E}" type="slidenum">
              <a:rPr lang="zh-TW" altLang="en-US" smtClean="0"/>
              <a:pPr>
                <a:defRPr/>
              </a:pPr>
              <a:t>‹#›</a:t>
            </a:fld>
            <a:endParaRPr lang="en-US" altLang="zh-TW" dirty="0"/>
          </a:p>
        </p:txBody>
      </p:sp>
      <p:sp>
        <p:nvSpPr>
          <p:cNvPr id="13" name="矩形 12"/>
          <p:cNvSpPr/>
          <p:nvPr userDrawn="1"/>
        </p:nvSpPr>
        <p:spPr>
          <a:xfrm>
            <a:off x="0" y="6750000"/>
            <a:ext cx="9144000" cy="108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4" name="矩形 13"/>
          <p:cNvSpPr/>
          <p:nvPr userDrawn="1"/>
        </p:nvSpPr>
        <p:spPr>
          <a:xfrm>
            <a:off x="0" y="6750024"/>
            <a:ext cx="2143108" cy="10797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標題，四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323528" y="144000"/>
            <a:ext cx="630019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  <a:noAutofit/>
          </a:bodyPr>
          <a:lstStyle>
            <a:lvl1pPr marL="514350" indent="-514350" algn="l">
              <a:spcAft>
                <a:spcPts val="600"/>
              </a:spcAft>
              <a:buFont typeface="Rockwell Condensed" pitchFamily="18" charset="0"/>
              <a:buNone/>
              <a:defRPr sz="3600" b="1" baseline="0">
                <a:latin typeface="Cambria" pitchFamily="18" charset="0"/>
                <a:cs typeface="Times New Roman" pitchFamily="18" charset="0"/>
              </a:defRPr>
            </a:lvl1pPr>
          </a:lstStyle>
          <a:p>
            <a:pPr lvl="0"/>
            <a:r>
              <a:rPr lang="en-US" altLang="zh-TW" dirty="0" smtClean="0"/>
              <a:t>page title</a:t>
            </a:r>
            <a:endParaRPr lang="zh-TW" altLang="en-US" dirty="0" smtClean="0"/>
          </a:p>
        </p:txBody>
      </p:sp>
      <p:sp>
        <p:nvSpPr>
          <p:cNvPr id="8" name="矩形 7"/>
          <p:cNvSpPr/>
          <p:nvPr userDrawn="1"/>
        </p:nvSpPr>
        <p:spPr>
          <a:xfrm>
            <a:off x="0" y="6750024"/>
            <a:ext cx="9144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1" name="矩形 10"/>
          <p:cNvSpPr/>
          <p:nvPr userDrawn="1"/>
        </p:nvSpPr>
        <p:spPr>
          <a:xfrm>
            <a:off x="1857357" y="6750024"/>
            <a:ext cx="7286644" cy="108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4" name="矩形 13"/>
          <p:cNvSpPr/>
          <p:nvPr userDrawn="1"/>
        </p:nvSpPr>
        <p:spPr>
          <a:xfrm>
            <a:off x="-32" y="0"/>
            <a:ext cx="214314" cy="92867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標題，四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323528" y="144000"/>
            <a:ext cx="630019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  <a:noAutofit/>
          </a:bodyPr>
          <a:lstStyle>
            <a:lvl1pPr marL="514350" indent="-514350" algn="l">
              <a:spcAft>
                <a:spcPts val="600"/>
              </a:spcAft>
              <a:buFont typeface="Rockwell Condensed" pitchFamily="18" charset="0"/>
              <a:buNone/>
              <a:defRPr sz="3600" b="1" baseline="0">
                <a:latin typeface="Cambria" pitchFamily="18" charset="0"/>
                <a:cs typeface="Times New Roman" pitchFamily="18" charset="0"/>
              </a:defRPr>
            </a:lvl1pPr>
          </a:lstStyle>
          <a:p>
            <a:pPr lvl="0"/>
            <a:r>
              <a:rPr lang="en-US" altLang="zh-TW" dirty="0" smtClean="0"/>
              <a:t>page title</a:t>
            </a:r>
            <a:endParaRPr lang="zh-TW" altLang="en-US" dirty="0" smtClean="0"/>
          </a:p>
        </p:txBody>
      </p:sp>
      <p:sp>
        <p:nvSpPr>
          <p:cNvPr id="8" name="矩形 7"/>
          <p:cNvSpPr/>
          <p:nvPr userDrawn="1"/>
        </p:nvSpPr>
        <p:spPr>
          <a:xfrm>
            <a:off x="0" y="6750024"/>
            <a:ext cx="9144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1" name="矩形 10"/>
          <p:cNvSpPr/>
          <p:nvPr userDrawn="1"/>
        </p:nvSpPr>
        <p:spPr>
          <a:xfrm>
            <a:off x="1857357" y="6750024"/>
            <a:ext cx="7286644" cy="108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4" name="矩形 13"/>
          <p:cNvSpPr/>
          <p:nvPr userDrawn="1"/>
        </p:nvSpPr>
        <p:spPr>
          <a:xfrm>
            <a:off x="-32" y="0"/>
            <a:ext cx="214314" cy="92867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6" name="矩形 5"/>
          <p:cNvSpPr/>
          <p:nvPr userDrawn="1"/>
        </p:nvSpPr>
        <p:spPr>
          <a:xfrm>
            <a:off x="0" y="836712"/>
            <a:ext cx="9144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C9163-E613-42F4-BACC-904EDF7445E8}" type="datetime1">
              <a:rPr lang="zh-TW" altLang="en-US" smtClean="0"/>
              <a:pPr/>
              <a:t>2025-06-10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Rectangle 6"/>
          <p:cNvSpPr txBox="1">
            <a:spLocks noChangeArrowheads="1"/>
          </p:cNvSpPr>
          <p:nvPr userDrawn="1"/>
        </p:nvSpPr>
        <p:spPr bwMode="auto">
          <a:xfrm>
            <a:off x="8676456" y="0"/>
            <a:ext cx="467544" cy="33265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lnSpc>
                <a:spcPts val="1800"/>
              </a:lnSpc>
              <a:defRPr kumimoji="0" sz="1800" b="1" i="1">
                <a:solidFill>
                  <a:srgbClr val="0000FF"/>
                </a:solidFill>
                <a:effectLst/>
                <a:latin typeface="+mj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9E942-762B-44FB-982A-F5994CDE5E9E}" type="slidenum">
              <a:rPr kumimoji="0" lang="zh-TW" altLang="en-US" sz="1800" b="1" i="1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800" b="1" i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8D371-FD6F-4812-A190-C69B3D885AD8}" type="datetime1">
              <a:rPr lang="zh-TW" altLang="en-US" smtClean="0"/>
              <a:pPr/>
              <a:t>2025-06-10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76456" y="0"/>
            <a:ext cx="467544" cy="33265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lnSpc>
                <a:spcPts val="1800"/>
              </a:lnSpc>
              <a:defRPr kumimoji="0" sz="1800" b="1" i="1">
                <a:solidFill>
                  <a:srgbClr val="0000FF"/>
                </a:solidFill>
                <a:effectLst/>
                <a:latin typeface="+mj-lt"/>
              </a:defRPr>
            </a:lvl1pPr>
          </a:lstStyle>
          <a:p>
            <a:pPr>
              <a:defRPr/>
            </a:pPr>
            <a:fld id="{1DB9E942-762B-44FB-982A-F5994CDE5E9E}" type="slidenum">
              <a:rPr lang="zh-TW" altLang="en-US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D25DD-49B1-4BF9-A03F-C4380F7A4F3B}" type="datetime1">
              <a:rPr lang="zh-TW" altLang="en-US" smtClean="0"/>
              <a:pPr/>
              <a:t>2025-06-10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Rectangle 6"/>
          <p:cNvSpPr txBox="1">
            <a:spLocks noChangeArrowheads="1"/>
          </p:cNvSpPr>
          <p:nvPr userDrawn="1"/>
        </p:nvSpPr>
        <p:spPr bwMode="auto">
          <a:xfrm>
            <a:off x="8676456" y="0"/>
            <a:ext cx="467544" cy="33265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lnSpc>
                <a:spcPts val="1800"/>
              </a:lnSpc>
              <a:defRPr kumimoji="0" sz="1800" b="1" i="1">
                <a:solidFill>
                  <a:srgbClr val="0000FF"/>
                </a:solidFill>
                <a:effectLst/>
                <a:latin typeface="+mj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9E942-762B-44FB-982A-F5994CDE5E9E}" type="slidenum">
              <a:rPr kumimoji="0" lang="zh-TW" altLang="en-US" sz="1800" b="1" i="1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800" b="1" i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D4E77-6979-49DC-AA25-C35DF58B6C95}" type="datetime1">
              <a:rPr lang="zh-TW" altLang="en-US" smtClean="0"/>
              <a:pPr/>
              <a:t>2025-06-10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Rectangle 6"/>
          <p:cNvSpPr txBox="1">
            <a:spLocks noChangeArrowheads="1"/>
          </p:cNvSpPr>
          <p:nvPr userDrawn="1"/>
        </p:nvSpPr>
        <p:spPr bwMode="auto">
          <a:xfrm>
            <a:off x="8676456" y="0"/>
            <a:ext cx="467544" cy="33265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lnSpc>
                <a:spcPts val="1800"/>
              </a:lnSpc>
              <a:defRPr kumimoji="0" sz="1800" b="1" i="1">
                <a:solidFill>
                  <a:srgbClr val="0000FF"/>
                </a:solidFill>
                <a:effectLst/>
                <a:latin typeface="+mj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9E942-762B-44FB-982A-F5994CDE5E9E}" type="slidenum">
              <a:rPr kumimoji="0" lang="zh-TW" altLang="en-US" sz="1800" b="1" i="1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800" b="1" i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5CB0D-1A9F-4D08-BC00-6F0A3B72703C}" type="datetime1">
              <a:rPr lang="zh-TW" altLang="en-US" smtClean="0"/>
              <a:pPr/>
              <a:t>2025-06-10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" name="Rectangle 6"/>
          <p:cNvSpPr txBox="1">
            <a:spLocks noChangeArrowheads="1"/>
          </p:cNvSpPr>
          <p:nvPr userDrawn="1"/>
        </p:nvSpPr>
        <p:spPr bwMode="auto">
          <a:xfrm>
            <a:off x="8676456" y="0"/>
            <a:ext cx="467544" cy="33265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lnSpc>
                <a:spcPts val="1800"/>
              </a:lnSpc>
              <a:defRPr kumimoji="0" sz="1800" b="1" i="1">
                <a:solidFill>
                  <a:srgbClr val="0000FF"/>
                </a:solidFill>
                <a:effectLst/>
                <a:latin typeface="+mj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9E942-762B-44FB-982A-F5994CDE5E9E}" type="slidenum">
              <a:rPr kumimoji="0" lang="zh-TW" altLang="en-US" sz="1800" b="1" i="1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800" b="1" i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C9AA8-75E4-48C9-828A-FA6C968B0256}" type="datetime1">
              <a:rPr lang="zh-TW" altLang="en-US" smtClean="0"/>
              <a:pPr/>
              <a:t>2025-06-10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Rectangle 6"/>
          <p:cNvSpPr txBox="1">
            <a:spLocks noChangeArrowheads="1"/>
          </p:cNvSpPr>
          <p:nvPr userDrawn="1"/>
        </p:nvSpPr>
        <p:spPr bwMode="auto">
          <a:xfrm>
            <a:off x="8676456" y="0"/>
            <a:ext cx="467544" cy="33265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lnSpc>
                <a:spcPts val="1800"/>
              </a:lnSpc>
              <a:defRPr kumimoji="0" sz="1800" b="1" i="1">
                <a:solidFill>
                  <a:srgbClr val="0000FF"/>
                </a:solidFill>
                <a:effectLst/>
                <a:latin typeface="+mj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9E942-762B-44FB-982A-F5994CDE5E9E}" type="slidenum">
              <a:rPr kumimoji="0" lang="zh-TW" altLang="en-US" sz="1800" b="1" i="1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800" b="1" i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7D161E-97D9-4D1B-BB8D-271AE7CD2285}" type="datetime1">
              <a:rPr lang="zh-TW" altLang="en-US" smtClean="0"/>
              <a:pPr/>
              <a:t>2025-06-10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8" name="Rectangle 6"/>
          <p:cNvSpPr txBox="1">
            <a:spLocks noChangeArrowheads="1"/>
          </p:cNvSpPr>
          <p:nvPr userDrawn="1"/>
        </p:nvSpPr>
        <p:spPr bwMode="auto">
          <a:xfrm>
            <a:off x="8676456" y="0"/>
            <a:ext cx="467544" cy="33265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lnSpc>
                <a:spcPts val="1800"/>
              </a:lnSpc>
              <a:defRPr kumimoji="0" sz="1800" b="1" i="1">
                <a:solidFill>
                  <a:srgbClr val="0000FF"/>
                </a:solidFill>
                <a:effectLst/>
                <a:latin typeface="+mj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9E942-762B-44FB-982A-F5994CDE5E9E}" type="slidenum">
              <a:rPr kumimoji="0" lang="zh-TW" altLang="en-US" sz="1800" b="1" i="1" u="none" strike="noStrike" kern="1200" cap="none" spc="0" normalizeH="0" baseline="0" noProof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800" b="1" i="1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60" r:id="rId11"/>
    <p:sldLayoutId id="2147483665" r:id="rId12"/>
    <p:sldLayoutId id="2147483666" r:id="rId13"/>
    <p:sldLayoutId id="2147483667" r:id="rId1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png"/><Relationship Id="rId7" Type="http://schemas.openxmlformats.org/officeDocument/2006/relationships/hyperlink" Target="https://indico.ihep.ac.cn/event/25730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Relationship Id="rId9" Type="http://schemas.openxmlformats.org/officeDocument/2006/relationships/image" Target="../media/image7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7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5" Type="http://schemas.openxmlformats.org/officeDocument/2006/relationships/image" Target="../media/image19.png"/><Relationship Id="rId4" Type="http://schemas.openxmlformats.org/officeDocument/2006/relationships/image" Target="../media/image2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5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emf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1.png"/><Relationship Id="rId4" Type="http://schemas.openxmlformats.org/officeDocument/2006/relationships/image" Target="../media/image10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5.png"/><Relationship Id="rId4" Type="http://schemas.openxmlformats.org/officeDocument/2006/relationships/image" Target="../media/image10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7">
            <a:extLst>
              <a:ext uri="{FF2B5EF4-FFF2-40B4-BE49-F238E27FC236}">
                <a16:creationId xmlns:a16="http://schemas.microsoft.com/office/drawing/2014/main" xmlns="" id="{93F12686-5CF4-B65C-CC6C-B86F7AABF6D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l="10992" t="6937" r="2464" b="1669"/>
          <a:stretch/>
        </p:blipFill>
        <p:spPr>
          <a:xfrm>
            <a:off x="8216545" y="6049418"/>
            <a:ext cx="784611" cy="785818"/>
          </a:xfrm>
          <a:prstGeom prst="rect">
            <a:avLst/>
          </a:prstGeom>
        </p:spPr>
      </p:pic>
      <p:pic>
        <p:nvPicPr>
          <p:cNvPr id="18" name="图片 9">
            <a:extLst>
              <a:ext uri="{FF2B5EF4-FFF2-40B4-BE49-F238E27FC236}">
                <a16:creationId xmlns:a16="http://schemas.microsoft.com/office/drawing/2014/main" xmlns="" id="{3CF87D0B-FC21-186B-4CB4-549EE66AA23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1901" y="6049417"/>
            <a:ext cx="1110991" cy="880045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785786" y="3312383"/>
            <a:ext cx="77867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2400" b="1" dirty="0" smtClean="0">
                <a:latin typeface="Times New Roman" pitchFamily="18" charset="0"/>
                <a:cs typeface="Times New Roman" pitchFamily="18" charset="0"/>
              </a:rPr>
              <a:t>Suen Hou</a:t>
            </a:r>
          </a:p>
          <a:p>
            <a:pPr algn="ctr"/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On behalf of the CEPC LumiCal group:</a:t>
            </a:r>
          </a:p>
        </p:txBody>
      </p:sp>
      <p:pic>
        <p:nvPicPr>
          <p:cNvPr id="21" name="Picture 2" descr="南京大学校徽设计图__公共标识标志_标志图标_设计图库_昵图网nipic.com">
            <a:extLst>
              <a:ext uri="{FF2B5EF4-FFF2-40B4-BE49-F238E27FC236}">
                <a16:creationId xmlns:a16="http://schemas.microsoft.com/office/drawing/2014/main" xmlns="" id="{03F6E7FD-9A9B-A614-5C44-2D96895435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37" t="-1" r="15951" b="814"/>
          <a:stretch/>
        </p:blipFill>
        <p:spPr bwMode="auto">
          <a:xfrm>
            <a:off x="6644909" y="6120855"/>
            <a:ext cx="669132" cy="700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吉林大学校徽矢量图__公共标识标志_标志图标_矢量图库_昵图网nipic.com">
            <a:extLst>
              <a:ext uri="{FF2B5EF4-FFF2-40B4-BE49-F238E27FC236}">
                <a16:creationId xmlns:a16="http://schemas.microsoft.com/office/drawing/2014/main" xmlns="" id="{DCF9222D-367D-DBE7-F95F-580A9D0A4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30727" y="6120855"/>
            <a:ext cx="689149" cy="656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矩形 11"/>
          <p:cNvSpPr/>
          <p:nvPr/>
        </p:nvSpPr>
        <p:spPr>
          <a:xfrm>
            <a:off x="0" y="6283131"/>
            <a:ext cx="38662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hlinkClick r:id="rId7"/>
              </a:rPr>
              <a:t>2025.06.09</a:t>
            </a:r>
          </a:p>
          <a:p>
            <a:r>
              <a:rPr lang="en-US" altLang="zh-TW" dirty="0" smtClean="0">
                <a:hlinkClick r:id="rId7"/>
              </a:rPr>
              <a:t>https://indico.ihep.ac.cn/event/26255/</a:t>
            </a:r>
          </a:p>
        </p:txBody>
      </p:sp>
      <p:sp>
        <p:nvSpPr>
          <p:cNvPr id="2" name="矩形 1"/>
          <p:cNvSpPr/>
          <p:nvPr/>
        </p:nvSpPr>
        <p:spPr>
          <a:xfrm>
            <a:off x="285720" y="2097937"/>
            <a:ext cx="857256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4400" b="1" dirty="0" smtClean="0">
                <a:solidFill>
                  <a:srgbClr val="CC0000"/>
                </a:solidFill>
                <a:latin typeface="+mj-lt"/>
                <a:cs typeface="Arial" pitchFamily="34" charset="0"/>
              </a:rPr>
              <a:t>LumiCal  ref-TDR for 10</a:t>
            </a:r>
            <a:r>
              <a:rPr lang="en-US" altLang="zh-TW" sz="4400" b="1" baseline="30000" dirty="0" smtClean="0">
                <a:solidFill>
                  <a:srgbClr val="CC0000"/>
                </a:solidFill>
                <a:latin typeface="+mj-lt"/>
                <a:cs typeface="Arial" pitchFamily="34" charset="0"/>
              </a:rPr>
              <a:t>-4</a:t>
            </a:r>
            <a:r>
              <a:rPr lang="en-US" altLang="zh-TW" sz="4400" b="1" dirty="0" smtClean="0">
                <a:solidFill>
                  <a:srgbClr val="CC0000"/>
                </a:solidFill>
                <a:latin typeface="+mj-lt"/>
                <a:cs typeface="Arial" pitchFamily="34" charset="0"/>
              </a:rPr>
              <a:t> luminosity</a:t>
            </a:r>
          </a:p>
        </p:txBody>
      </p:sp>
      <p:pic>
        <p:nvPicPr>
          <p:cNvPr id="13" name="图片 3" descr="8d5d924e275b0c7f58feed1244176003"/>
          <p:cNvPicPr>
            <a:picLocks noChangeAspect="1"/>
          </p:cNvPicPr>
          <p:nvPr/>
        </p:nvPicPr>
        <p:blipFill rotWithShape="1">
          <a:blip r:embed="rId8" cstate="print"/>
          <a:srcRect t="28679" b="6192"/>
          <a:stretch/>
        </p:blipFill>
        <p:spPr>
          <a:xfrm>
            <a:off x="0" y="-1"/>
            <a:ext cx="9144000" cy="15887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7"/>
          <p:cNvGrpSpPr>
            <a:grpSpLocks noChangeAspect="1"/>
          </p:cNvGrpSpPr>
          <p:nvPr/>
        </p:nvGrpSpPr>
        <p:grpSpPr>
          <a:xfrm>
            <a:off x="5203451" y="642918"/>
            <a:ext cx="3869143" cy="1256041"/>
            <a:chOff x="755576" y="4896891"/>
            <a:chExt cx="6433071" cy="1961109"/>
          </a:xfrm>
        </p:grpSpPr>
        <p:pic>
          <p:nvPicPr>
            <p:cNvPr id="21" name="Picture 3" descr="C:\DS220+\CEPC_atWWW\Documents\JiQuan\aa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55576" y="4896891"/>
              <a:ext cx="6433071" cy="1961109"/>
            </a:xfrm>
            <a:prstGeom prst="rect">
              <a:avLst/>
            </a:prstGeom>
            <a:noFill/>
          </p:spPr>
        </p:pic>
        <p:sp>
          <p:nvSpPr>
            <p:cNvPr id="33" name="矩形 32"/>
            <p:cNvSpPr/>
            <p:nvPr/>
          </p:nvSpPr>
          <p:spPr>
            <a:xfrm>
              <a:off x="5256000" y="5472000"/>
              <a:ext cx="900000" cy="864000"/>
            </a:xfrm>
            <a:prstGeom prst="rect">
              <a:avLst/>
            </a:prstGeom>
            <a:solidFill>
              <a:srgbClr val="FFFF00">
                <a:alpha val="4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文字方塊 23"/>
          <p:cNvSpPr txBox="1"/>
          <p:nvPr/>
        </p:nvSpPr>
        <p:spPr>
          <a:xfrm>
            <a:off x="142844" y="785794"/>
            <a:ext cx="4824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TW" sz="2400" b="1" dirty="0" smtClean="0"/>
              <a:t>  Bhabha hits on LYSO, |y|&gt;12mm</a:t>
            </a:r>
            <a:endParaRPr lang="en-US" altLang="zh-TW" sz="2000" b="1" dirty="0" smtClean="0"/>
          </a:p>
        </p:txBody>
      </p:sp>
      <p:sp>
        <p:nvSpPr>
          <p:cNvPr id="25" name="文字方塊 24"/>
          <p:cNvSpPr txBox="1"/>
          <p:nvPr/>
        </p:nvSpPr>
        <p:spPr>
          <a:xfrm>
            <a:off x="928694" y="3714752"/>
            <a:ext cx="3857620" cy="95410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354013" lvl="0" indent="-276225"/>
            <a:r>
              <a:rPr lang="en-US" altLang="zh-TW" sz="2000" b="1" dirty="0" smtClean="0"/>
              <a:t>sum </a:t>
            </a:r>
            <a:r>
              <a:rPr lang="en-US" altLang="zh-TW" sz="2000" b="1" dirty="0" err="1" smtClean="0"/>
              <a:t>dE</a:t>
            </a:r>
            <a:r>
              <a:rPr lang="en-US" altLang="zh-TW" sz="2000" b="1" dirty="0" smtClean="0"/>
              <a:t>/</a:t>
            </a:r>
            <a:r>
              <a:rPr lang="en-US" altLang="zh-TW" sz="2000" b="1" dirty="0" err="1" smtClean="0"/>
              <a:t>dx</a:t>
            </a:r>
            <a:r>
              <a:rPr lang="en-US" altLang="zh-TW" sz="2000" b="1" dirty="0" smtClean="0"/>
              <a:t>   all LYSO bars  </a:t>
            </a:r>
            <a:r>
              <a:rPr lang="en-US" altLang="zh-TW" sz="1400" b="1" dirty="0" smtClean="0"/>
              <a:t>(a plane)</a:t>
            </a:r>
            <a:endParaRPr lang="en-US" altLang="zh-TW" sz="2000" b="1" dirty="0" smtClean="0"/>
          </a:p>
          <a:p>
            <a:pPr marL="354013" indent="-276225">
              <a:buFont typeface="Calibri" pitchFamily="34" charset="0"/>
              <a:buChar char="○"/>
            </a:pPr>
            <a:r>
              <a:rPr lang="en-US" altLang="zh-TW" b="1" dirty="0" smtClean="0"/>
              <a:t>e</a:t>
            </a:r>
            <a:r>
              <a:rPr lang="en-US" altLang="zh-TW" b="1" baseline="30000" dirty="0" smtClean="0"/>
              <a:t>±  </a:t>
            </a:r>
            <a:r>
              <a:rPr lang="en-US" altLang="zh-TW" b="1" dirty="0" smtClean="0"/>
              <a:t>one track </a:t>
            </a:r>
            <a:r>
              <a:rPr lang="en-US" altLang="zh-TW" b="1" dirty="0" smtClean="0">
                <a:solidFill>
                  <a:srgbClr val="FF0000"/>
                </a:solidFill>
                <a:cs typeface="Times New Roman" pitchFamily="18" charset="0"/>
              </a:rPr>
              <a:t>:  </a:t>
            </a:r>
            <a:r>
              <a:rPr lang="en-US" altLang="zh-TW" b="1" dirty="0" err="1" smtClean="0">
                <a:solidFill>
                  <a:srgbClr val="FF0000"/>
                </a:solidFill>
                <a:cs typeface="Times New Roman" pitchFamily="18" charset="0"/>
              </a:rPr>
              <a:t>sumE</a:t>
            </a:r>
            <a:r>
              <a:rPr lang="en-US" altLang="zh-TW" b="1" dirty="0" smtClean="0">
                <a:solidFill>
                  <a:srgbClr val="FF0000"/>
                </a:solidFill>
                <a:cs typeface="Times New Roman" pitchFamily="18" charset="0"/>
              </a:rPr>
              <a:t> m</a:t>
            </a:r>
            <a:r>
              <a:rPr lang="en-US" b="1" dirty="0" smtClean="0">
                <a:solidFill>
                  <a:srgbClr val="FF0000"/>
                </a:solidFill>
                <a:cs typeface="Times New Roman" pitchFamily="18" charset="0"/>
              </a:rPr>
              <a:t>in. 20 </a:t>
            </a:r>
            <a:r>
              <a:rPr lang="en-US" b="1" dirty="0" err="1" smtClean="0">
                <a:solidFill>
                  <a:srgbClr val="FF0000"/>
                </a:solidFill>
                <a:cs typeface="Times New Roman" pitchFamily="18" charset="0"/>
              </a:rPr>
              <a:t>MeV</a:t>
            </a:r>
            <a:endParaRPr lang="en-US" b="1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 marL="354013" indent="-276225">
              <a:buFont typeface="Calibri" pitchFamily="34" charset="0"/>
              <a:buChar char="○"/>
            </a:pPr>
            <a:r>
              <a:rPr lang="en-US" altLang="zh-TW" b="1" dirty="0" smtClean="0"/>
              <a:t>(e</a:t>
            </a:r>
            <a:r>
              <a:rPr lang="en-US" altLang="zh-TW" b="1" baseline="30000" dirty="0" smtClean="0"/>
              <a:t>± </a:t>
            </a:r>
            <a:r>
              <a:rPr lang="en-US" altLang="zh-TW" b="1" dirty="0" smtClean="0"/>
              <a:t>+ FSR</a:t>
            </a:r>
            <a:r>
              <a:rPr lang="el-GR" altLang="zh-TW" b="1" dirty="0" smtClean="0"/>
              <a:t>γ</a:t>
            </a:r>
            <a:r>
              <a:rPr lang="en-US" altLang="zh-TW" b="1" dirty="0" smtClean="0"/>
              <a:t>) :     two MIPs, </a:t>
            </a:r>
            <a:r>
              <a:rPr lang="en-US" altLang="zh-TW" b="1" dirty="0" err="1" smtClean="0"/>
              <a:t>sumE</a:t>
            </a:r>
            <a:r>
              <a:rPr lang="en-US" altLang="zh-TW" b="1" dirty="0" smtClean="0"/>
              <a:t> x2 </a:t>
            </a:r>
            <a:endParaRPr lang="en-US" b="1" dirty="0" smtClean="0">
              <a:cs typeface="Times New Roman" pitchFamily="18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7715272" y="214290"/>
            <a:ext cx="1428728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en-US" altLang="zh-TW" sz="1600" b="1" dirty="0" smtClean="0">
                <a:solidFill>
                  <a:srgbClr val="0000FF"/>
                </a:solidFill>
              </a:rPr>
              <a:t>2X</a:t>
            </a:r>
            <a:r>
              <a:rPr lang="en-US" altLang="zh-TW" sz="1600" b="1" baseline="-25000" dirty="0" smtClean="0">
                <a:solidFill>
                  <a:srgbClr val="0000FF"/>
                </a:solidFill>
              </a:rPr>
              <a:t>0</a:t>
            </a:r>
            <a:r>
              <a:rPr lang="en-US" altLang="zh-TW" sz="1600" b="1" dirty="0" smtClean="0">
                <a:solidFill>
                  <a:srgbClr val="0000FF"/>
                </a:solidFill>
              </a:rPr>
              <a:t> LYSO </a:t>
            </a:r>
          </a:p>
          <a:p>
            <a:pPr>
              <a:lnSpc>
                <a:spcPts val="1600"/>
              </a:lnSpc>
            </a:pPr>
            <a:r>
              <a:rPr lang="en-US" altLang="zh-TW" sz="1600" b="1" dirty="0" smtClean="0">
                <a:solidFill>
                  <a:srgbClr val="0000FF"/>
                </a:solidFill>
              </a:rPr>
              <a:t>@ z=647mm      </a:t>
            </a:r>
          </a:p>
        </p:txBody>
      </p:sp>
      <p:sp>
        <p:nvSpPr>
          <p:cNvPr id="31" name="文字方塊 30"/>
          <p:cNvSpPr txBox="1"/>
          <p:nvPr/>
        </p:nvSpPr>
        <p:spPr>
          <a:xfrm>
            <a:off x="214282" y="1285860"/>
            <a:ext cx="5072066" cy="2110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 smtClean="0"/>
              <a:t> </a:t>
            </a:r>
            <a:r>
              <a:rPr lang="en-US" altLang="zh-TW" sz="2400" b="1" dirty="0" smtClean="0"/>
              <a:t>Incident particles are e</a:t>
            </a:r>
            <a:r>
              <a:rPr lang="en-US" altLang="zh-TW" sz="2400" b="1" baseline="30000" dirty="0" smtClean="0"/>
              <a:t>±</a:t>
            </a:r>
            <a:r>
              <a:rPr lang="en-US" altLang="zh-TW" sz="2400" b="1" dirty="0" smtClean="0"/>
              <a:t>,(</a:t>
            </a:r>
            <a:r>
              <a:rPr lang="el-GR" altLang="zh-TW" sz="2400" b="1" dirty="0" smtClean="0"/>
              <a:t>γ</a:t>
            </a:r>
            <a:r>
              <a:rPr lang="en-US" altLang="zh-TW" sz="2400" b="1" dirty="0" smtClean="0"/>
              <a:t>)</a:t>
            </a:r>
            <a:endParaRPr lang="en-US" altLang="zh-TW" dirty="0" smtClean="0"/>
          </a:p>
          <a:p>
            <a:pPr marL="355600" indent="-269875">
              <a:buFont typeface="Calibri" pitchFamily="34" charset="0"/>
              <a:buChar char="○"/>
            </a:pPr>
            <a:r>
              <a:rPr lang="en-US" b="1" dirty="0" smtClean="0">
                <a:cs typeface="Times New Roman" pitchFamily="18" charset="0"/>
              </a:rPr>
              <a:t>GEANT  sum </a:t>
            </a:r>
            <a:r>
              <a:rPr lang="en-US" b="1" dirty="0" err="1" smtClean="0">
                <a:cs typeface="Times New Roman" pitchFamily="18" charset="0"/>
              </a:rPr>
              <a:t>dE</a:t>
            </a:r>
            <a:r>
              <a:rPr lang="en-US" b="1" dirty="0" smtClean="0">
                <a:cs typeface="Times New Roman" pitchFamily="18" charset="0"/>
              </a:rPr>
              <a:t>/</a:t>
            </a:r>
            <a:r>
              <a:rPr lang="en-US" b="1" dirty="0" err="1" smtClean="0">
                <a:cs typeface="Times New Roman" pitchFamily="18" charset="0"/>
              </a:rPr>
              <a:t>dx</a:t>
            </a:r>
            <a:r>
              <a:rPr lang="en-US" b="1" dirty="0" smtClean="0">
                <a:cs typeface="Times New Roman" pitchFamily="18" charset="0"/>
              </a:rPr>
              <a:t> in each LYSO bars</a:t>
            </a:r>
          </a:p>
          <a:p>
            <a:pPr marL="355600" indent="-269875">
              <a:lnSpc>
                <a:spcPts val="1900"/>
              </a:lnSpc>
            </a:pPr>
            <a:r>
              <a:rPr lang="en-US" b="1" dirty="0" smtClean="0">
                <a:cs typeface="Times New Roman" pitchFamily="18" charset="0"/>
              </a:rPr>
              <a:t>	</a:t>
            </a:r>
            <a: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  <a:t>3x3mm</a:t>
            </a:r>
            <a:r>
              <a:rPr lang="en-US" baseline="30000" dirty="0" smtClean="0">
                <a:solidFill>
                  <a:srgbClr val="FF0000"/>
                </a:solidFill>
                <a:cs typeface="Times New Roman" pitchFamily="18" charset="0"/>
              </a:rPr>
              <a:t>2</a:t>
            </a:r>
            <a: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  <a:t>, 23 mm long, 2X</a:t>
            </a:r>
            <a:r>
              <a:rPr lang="en-US" baseline="-25000" dirty="0" smtClean="0">
                <a:solidFill>
                  <a:srgbClr val="FF0000"/>
                </a:solidFill>
                <a:cs typeface="Times New Roman" pitchFamily="18" charset="0"/>
              </a:rPr>
              <a:t>0</a:t>
            </a:r>
          </a:p>
          <a:p>
            <a:pPr marL="355600" indent="-269875">
              <a:lnSpc>
                <a:spcPts val="1900"/>
              </a:lnSpc>
              <a:spcBef>
                <a:spcPts val="600"/>
              </a:spcBef>
              <a:buFont typeface="Calibri" pitchFamily="34" charset="0"/>
              <a:buChar char="○"/>
            </a:pPr>
            <a:r>
              <a:rPr lang="en-US" b="1" dirty="0" smtClean="0">
                <a:cs typeface="Times New Roman" pitchFamily="18" charset="0"/>
              </a:rPr>
              <a:t>Deviation to </a:t>
            </a:r>
            <a:r>
              <a:rPr lang="en-US" altLang="zh-TW" b="1" dirty="0" smtClean="0"/>
              <a:t>e</a:t>
            </a:r>
            <a:r>
              <a:rPr lang="en-US" altLang="zh-TW" b="1" baseline="30000" dirty="0" smtClean="0"/>
              <a:t>± </a:t>
            </a:r>
            <a:r>
              <a:rPr lang="en-US" b="1" dirty="0" smtClean="0">
                <a:cs typeface="Times New Roman" pitchFamily="18" charset="0"/>
              </a:rPr>
              <a:t>truth   </a:t>
            </a:r>
            <a:r>
              <a:rPr lang="en-US" dirty="0" smtClean="0">
                <a:cs typeface="Times New Roman" pitchFamily="18" charset="0"/>
              </a:rPr>
              <a:t>(impact hit &gt;</a:t>
            </a:r>
            <a:r>
              <a:rPr lang="en-US" dirty="0" err="1" smtClean="0">
                <a:cs typeface="Times New Roman" pitchFamily="18" charset="0"/>
              </a:rPr>
              <a:t>E</a:t>
            </a:r>
            <a:r>
              <a:rPr lang="en-US" baseline="-25000" dirty="0" err="1" smtClean="0">
                <a:cs typeface="Times New Roman" pitchFamily="18" charset="0"/>
              </a:rPr>
              <a:t>b</a:t>
            </a:r>
            <a:r>
              <a:rPr lang="en-US" dirty="0" smtClean="0">
                <a:cs typeface="Times New Roman" pitchFamily="18" charset="0"/>
              </a:rPr>
              <a:t>/2)</a:t>
            </a:r>
          </a:p>
          <a:p>
            <a:pPr marL="355600" indent="-269875">
              <a:lnSpc>
                <a:spcPts val="1900"/>
              </a:lnSpc>
            </a:pPr>
            <a: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  <a:t>	mostly &lt; 0.2mm</a:t>
            </a:r>
          </a:p>
          <a:p>
            <a:pPr marL="355600" indent="-269875">
              <a:lnSpc>
                <a:spcPts val="1900"/>
              </a:lnSpc>
              <a:spcBef>
                <a:spcPts val="600"/>
              </a:spcBef>
              <a:buFont typeface="Calibri" pitchFamily="34" charset="0"/>
              <a:buChar char="○"/>
            </a:pPr>
            <a:r>
              <a:rPr lang="en-US" b="1" dirty="0" smtClean="0">
                <a:cs typeface="Times New Roman" pitchFamily="18" charset="0"/>
              </a:rPr>
              <a:t>Hit distributions in a Bar</a:t>
            </a:r>
          </a:p>
          <a:p>
            <a:pPr marL="355600" indent="-269875">
              <a:lnSpc>
                <a:spcPts val="1900"/>
              </a:lnSpc>
            </a:pPr>
            <a:r>
              <a:rPr lang="en-US" dirty="0" smtClean="0">
                <a:cs typeface="Times New Roman" pitchFamily="18" charset="0"/>
              </a:rPr>
              <a:t>	distributed due to Bhabha </a:t>
            </a:r>
            <a:r>
              <a:rPr lang="el-GR" dirty="0" smtClean="0">
                <a:cs typeface="Times New Roman" pitchFamily="18" charset="0"/>
              </a:rPr>
              <a:t>θ</a:t>
            </a:r>
            <a:r>
              <a:rPr lang="en-US" dirty="0" smtClean="0">
                <a:cs typeface="Times New Roman" pitchFamily="18" charset="0"/>
              </a:rPr>
              <a:t>,  w./</a:t>
            </a:r>
            <a:r>
              <a:rPr lang="en-US" dirty="0" err="1" smtClean="0">
                <a:cs typeface="Times New Roman" pitchFamily="18" charset="0"/>
              </a:rPr>
              <a:t>w.o</a:t>
            </a:r>
            <a:r>
              <a:rPr lang="en-US" dirty="0" smtClean="0">
                <a:cs typeface="Times New Roman" pitchFamily="18" charset="0"/>
              </a:rPr>
              <a:t>. photon </a:t>
            </a:r>
            <a:endParaRPr lang="it-IT" dirty="0" smtClean="0">
              <a:cs typeface="Times New Roman" pitchFamily="18" charset="0"/>
            </a:endParaRPr>
          </a:p>
        </p:txBody>
      </p:sp>
      <p:sp>
        <p:nvSpPr>
          <p:cNvPr id="27" name="標題 26"/>
          <p:cNvSpPr>
            <a:spLocks noGrp="1"/>
          </p:cNvSpPr>
          <p:nvPr>
            <p:ph type="title"/>
          </p:nvPr>
        </p:nvSpPr>
        <p:spPr>
          <a:xfrm>
            <a:off x="214282" y="-24"/>
            <a:ext cx="8352928" cy="576064"/>
          </a:xfrm>
        </p:spPr>
        <p:txBody>
          <a:bodyPr/>
          <a:lstStyle/>
          <a:p>
            <a:r>
              <a:rPr lang="en-US" altLang="zh-TW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Front 2X</a:t>
            </a:r>
            <a:r>
              <a:rPr lang="en-US" altLang="zh-TW" baseline="-25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0</a:t>
            </a:r>
            <a:r>
              <a:rPr lang="en-US" altLang="zh-TW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LYSO,  on radiative </a:t>
            </a:r>
            <a:r>
              <a:rPr lang="it-IT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e,</a:t>
            </a:r>
            <a:r>
              <a:rPr lang="el-GR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γ</a:t>
            </a:r>
            <a:r>
              <a:rPr lang="it-IT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endParaRPr lang="en-US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3" name="群組 35"/>
          <p:cNvGrpSpPr/>
          <p:nvPr/>
        </p:nvGrpSpPr>
        <p:grpSpPr>
          <a:xfrm>
            <a:off x="4983357" y="2351978"/>
            <a:ext cx="4089237" cy="4148856"/>
            <a:chOff x="5054763" y="2351978"/>
            <a:chExt cx="4089237" cy="4148856"/>
          </a:xfrm>
        </p:grpSpPr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54763" y="2351978"/>
              <a:ext cx="4089237" cy="201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126773" y="4628834"/>
              <a:ext cx="3946639" cy="187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" name="矩形 28"/>
            <p:cNvSpPr/>
            <p:nvPr/>
          </p:nvSpPr>
          <p:spPr>
            <a:xfrm>
              <a:off x="6125022" y="2898201"/>
              <a:ext cx="87395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2400" b="1" dirty="0" err="1" smtClean="0">
                  <a:solidFill>
                    <a:srgbClr val="FF0000"/>
                  </a:solidFill>
                  <a:cs typeface="Times New Roman" pitchFamily="18" charset="0"/>
                </a:rPr>
                <a:t>sumE</a:t>
              </a:r>
              <a:endParaRPr lang="en-US" sz="2400" dirty="0"/>
            </a:p>
          </p:txBody>
        </p:sp>
        <p:sp>
          <p:nvSpPr>
            <p:cNvPr id="30" name="矩形 29"/>
            <p:cNvSpPr/>
            <p:nvPr/>
          </p:nvSpPr>
          <p:spPr>
            <a:xfrm>
              <a:off x="5846851" y="4367978"/>
              <a:ext cx="316835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TW" sz="2000" b="1" dirty="0" err="1" smtClean="0">
                  <a:solidFill>
                    <a:srgbClr val="FF0000"/>
                  </a:solidFill>
                  <a:cs typeface="Times New Roman" pitchFamily="18" charset="0"/>
                </a:rPr>
                <a:t>sumE</a:t>
              </a:r>
              <a:r>
                <a:rPr lang="en-US" altLang="zh-TW" sz="2000" b="1" dirty="0" smtClean="0">
                  <a:solidFill>
                    <a:srgbClr val="FF0000"/>
                  </a:solidFill>
                  <a:cs typeface="Times New Roman" pitchFamily="18" charset="0"/>
                </a:rPr>
                <a:t>(R&lt;9mm)/</a:t>
              </a:r>
              <a:r>
                <a:rPr lang="en-US" altLang="zh-TW" sz="2000" b="1" dirty="0" err="1" smtClean="0">
                  <a:solidFill>
                    <a:srgbClr val="FF0000"/>
                  </a:solidFill>
                  <a:cs typeface="Times New Roman" pitchFamily="18" charset="0"/>
                </a:rPr>
                <a:t>sumE</a:t>
              </a:r>
              <a:endParaRPr lang="en-US" sz="2000" dirty="0"/>
            </a:p>
          </p:txBody>
        </p:sp>
        <p:sp>
          <p:nvSpPr>
            <p:cNvPr id="26" name="矩形 25"/>
            <p:cNvSpPr/>
            <p:nvPr/>
          </p:nvSpPr>
          <p:spPr>
            <a:xfrm>
              <a:off x="5328000" y="2559979"/>
              <a:ext cx="3643337" cy="297517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en-US" altLang="zh-TW" sz="1600" b="1" i="1" dirty="0" smtClean="0">
                  <a:solidFill>
                    <a:srgbClr val="FF0000"/>
                  </a:solidFill>
                </a:rPr>
                <a:t>N</a:t>
              </a:r>
              <a:r>
                <a:rPr lang="el-GR" altLang="zh-TW" sz="1600" b="1" i="1" dirty="0" smtClean="0">
                  <a:solidFill>
                    <a:srgbClr val="FF0000"/>
                  </a:solidFill>
                </a:rPr>
                <a:t>γ</a:t>
              </a:r>
              <a:r>
                <a:rPr lang="en-US" altLang="zh-TW" sz="1600" b="1" i="1" dirty="0" smtClean="0">
                  <a:solidFill>
                    <a:srgbClr val="FF0000"/>
                  </a:solidFill>
                </a:rPr>
                <a:t>=0                                    </a:t>
              </a:r>
              <a:r>
                <a:rPr lang="en-US" altLang="zh-TW" sz="1600" b="1" i="1" dirty="0" smtClean="0">
                  <a:solidFill>
                    <a:srgbClr val="0000FF"/>
                  </a:solidFill>
                </a:rPr>
                <a:t>N</a:t>
              </a:r>
              <a:r>
                <a:rPr lang="el-GR" altLang="zh-TW" sz="1600" b="1" i="1" dirty="0" smtClean="0">
                  <a:solidFill>
                    <a:srgbClr val="0000FF"/>
                  </a:solidFill>
                </a:rPr>
                <a:t>γ</a:t>
              </a:r>
              <a:r>
                <a:rPr lang="en-US" altLang="zh-TW" sz="1600" b="1" i="1" dirty="0" smtClean="0">
                  <a:solidFill>
                    <a:srgbClr val="0000FF"/>
                  </a:solidFill>
                </a:rPr>
                <a:t>&gt;0 </a:t>
              </a:r>
              <a:endParaRPr lang="en-US" sz="1600" b="1" i="1" dirty="0">
                <a:solidFill>
                  <a:srgbClr val="0000FF"/>
                </a:solidFill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5328000" y="4714884"/>
              <a:ext cx="3643337" cy="297517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en-US" altLang="zh-TW" sz="1600" b="1" i="1" dirty="0" smtClean="0">
                  <a:solidFill>
                    <a:srgbClr val="FF0000"/>
                  </a:solidFill>
                </a:rPr>
                <a:t>N</a:t>
              </a:r>
              <a:r>
                <a:rPr lang="el-GR" altLang="zh-TW" sz="1600" b="1" i="1" dirty="0" smtClean="0">
                  <a:solidFill>
                    <a:srgbClr val="FF0000"/>
                  </a:solidFill>
                </a:rPr>
                <a:t>γ</a:t>
              </a:r>
              <a:r>
                <a:rPr lang="en-US" altLang="zh-TW" sz="1600" b="1" i="1" dirty="0" smtClean="0">
                  <a:solidFill>
                    <a:srgbClr val="FF0000"/>
                  </a:solidFill>
                </a:rPr>
                <a:t>=0                                    </a:t>
              </a:r>
              <a:r>
                <a:rPr lang="en-US" altLang="zh-TW" sz="1600" b="1" i="1" dirty="0" smtClean="0">
                  <a:solidFill>
                    <a:srgbClr val="0000FF"/>
                  </a:solidFill>
                </a:rPr>
                <a:t>N</a:t>
              </a:r>
              <a:r>
                <a:rPr lang="el-GR" altLang="zh-TW" sz="1600" b="1" i="1" dirty="0" smtClean="0">
                  <a:solidFill>
                    <a:srgbClr val="0000FF"/>
                  </a:solidFill>
                </a:rPr>
                <a:t>γ</a:t>
              </a:r>
              <a:r>
                <a:rPr lang="en-US" altLang="zh-TW" sz="1600" b="1" i="1" dirty="0" smtClean="0">
                  <a:solidFill>
                    <a:srgbClr val="0000FF"/>
                  </a:solidFill>
                </a:rPr>
                <a:t>&gt;0 </a:t>
              </a:r>
              <a:endParaRPr lang="en-US" sz="1600" b="1" i="1" dirty="0">
                <a:solidFill>
                  <a:srgbClr val="0000FF"/>
                </a:solidFill>
              </a:endParaRPr>
            </a:p>
          </p:txBody>
        </p:sp>
      </p:grpSp>
      <p:cxnSp>
        <p:nvCxnSpPr>
          <p:cNvPr id="38" name="直線單箭頭接點 37"/>
          <p:cNvCxnSpPr/>
          <p:nvPr/>
        </p:nvCxnSpPr>
        <p:spPr>
          <a:xfrm rot="5400000">
            <a:off x="8180413" y="820719"/>
            <a:ext cx="35719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760" y="4714884"/>
            <a:ext cx="3143272" cy="1907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矩形 19"/>
          <p:cNvSpPr/>
          <p:nvPr/>
        </p:nvSpPr>
        <p:spPr>
          <a:xfrm>
            <a:off x="5214942" y="2000240"/>
            <a:ext cx="3485313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altLang="zh-TW" b="1" dirty="0" smtClean="0"/>
              <a:t>BHLUMI events, GEANT simulation</a:t>
            </a:r>
            <a:endParaRPr lang="zh-TW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3826567"/>
            <a:ext cx="3143272" cy="3031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571456"/>
            <a:ext cx="3143272" cy="3094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爆炸 1 22"/>
          <p:cNvSpPr/>
          <p:nvPr/>
        </p:nvSpPr>
        <p:spPr>
          <a:xfrm>
            <a:off x="4286248" y="6072206"/>
            <a:ext cx="1214446" cy="428628"/>
          </a:xfrm>
          <a:prstGeom prst="irregularSeal1">
            <a:avLst/>
          </a:prstGeom>
          <a:solidFill>
            <a:srgbClr val="FFFF00">
              <a:alpha val="51000"/>
            </a:srgbClr>
          </a:solidFill>
          <a:ln>
            <a:solidFill>
              <a:srgbClr val="FF0000">
                <a:alpha val="3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標題 28"/>
          <p:cNvSpPr>
            <a:spLocks noGrp="1"/>
          </p:cNvSpPr>
          <p:nvPr>
            <p:ph type="title"/>
          </p:nvPr>
        </p:nvSpPr>
        <p:spPr>
          <a:xfrm>
            <a:off x="285720" y="-24"/>
            <a:ext cx="7992888" cy="576064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Detecting photons in </a:t>
            </a:r>
            <a:r>
              <a:rPr lang="it-IT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</a:t>
            </a:r>
            <a:r>
              <a:rPr lang="it-IT" baseline="30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+</a:t>
            </a:r>
            <a:r>
              <a:rPr lang="it-IT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</a:t>
            </a:r>
            <a:r>
              <a:rPr lang="it-IT" baseline="30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−</a:t>
            </a:r>
            <a:r>
              <a:rPr 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→</a:t>
            </a:r>
            <a:r>
              <a:rPr lang="it-IT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e</a:t>
            </a:r>
            <a:r>
              <a:rPr lang="it-IT" baseline="30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+</a:t>
            </a:r>
            <a:r>
              <a:rPr lang="it-IT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</a:t>
            </a:r>
            <a:r>
              <a:rPr lang="it-IT" baseline="30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−</a:t>
            </a:r>
            <a:r>
              <a:rPr lang="it-IT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</a:t>
            </a:r>
            <a:r>
              <a:rPr lang="en-US" altLang="zh-TW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</a:t>
            </a:r>
            <a:r>
              <a:rPr lang="el-GR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γ</a:t>
            </a:r>
            <a:r>
              <a:rPr 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)</a:t>
            </a:r>
            <a:r>
              <a:rPr lang="it-IT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</a:t>
            </a:r>
            <a:endParaRPr lang="zh-TW" altLang="en-US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3" name="文字方塊 32"/>
          <p:cNvSpPr txBox="1"/>
          <p:nvPr/>
        </p:nvSpPr>
        <p:spPr>
          <a:xfrm>
            <a:off x="142844" y="2106690"/>
            <a:ext cx="5072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 smtClean="0">
                <a:solidFill>
                  <a:srgbClr val="0000FF"/>
                </a:solidFill>
              </a:rPr>
              <a:t>Bhabha events in LumiCal acceptance</a:t>
            </a:r>
          </a:p>
          <a:p>
            <a:r>
              <a:rPr lang="it-IT" sz="2000" b="1" dirty="0" smtClean="0">
                <a:solidFill>
                  <a:srgbClr val="0000FF"/>
                </a:solidFill>
              </a:rPr>
              <a:t>e</a:t>
            </a:r>
            <a:r>
              <a:rPr lang="it-IT" sz="2000" b="1" baseline="30000" dirty="0" smtClean="0">
                <a:solidFill>
                  <a:srgbClr val="0000FF"/>
                </a:solidFill>
              </a:rPr>
              <a:t>+</a:t>
            </a:r>
            <a:r>
              <a:rPr lang="it-IT" sz="2000" b="1" dirty="0" smtClean="0">
                <a:solidFill>
                  <a:srgbClr val="0000FF"/>
                </a:solidFill>
              </a:rPr>
              <a:t>,e</a:t>
            </a:r>
            <a:r>
              <a:rPr lang="it-IT" sz="2000" b="1" baseline="30000" dirty="0" smtClean="0">
                <a:solidFill>
                  <a:srgbClr val="0000FF"/>
                </a:solidFill>
              </a:rPr>
              <a:t>−</a:t>
            </a:r>
            <a:r>
              <a:rPr lang="en-US" altLang="zh-TW" sz="2000" b="1" dirty="0" smtClean="0">
                <a:solidFill>
                  <a:srgbClr val="0000FF"/>
                </a:solidFill>
              </a:rPr>
              <a:t>,</a:t>
            </a:r>
            <a:r>
              <a:rPr lang="el-GR" sz="2000" b="1" dirty="0" smtClean="0">
                <a:solidFill>
                  <a:srgbClr val="0000FF"/>
                </a:solidFill>
              </a:rPr>
              <a:t>γ</a:t>
            </a:r>
            <a:r>
              <a:rPr lang="en-US" sz="2000" b="1" dirty="0" smtClean="0">
                <a:solidFill>
                  <a:srgbClr val="0000FF"/>
                </a:solidFill>
              </a:rPr>
              <a:t> :  </a:t>
            </a:r>
            <a:r>
              <a:rPr lang="en-US" altLang="zh-TW" dirty="0" smtClean="0">
                <a:solidFill>
                  <a:srgbClr val="0000FF"/>
                </a:solidFill>
              </a:rPr>
              <a:t>|y|&gt;12 mm at LYSO front face ±z=647mm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47187" y="674832"/>
            <a:ext cx="1428760" cy="1396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941179"/>
            <a:ext cx="3247153" cy="83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5" name="表格 14"/>
          <p:cNvGraphicFramePr>
            <a:graphicFrameLocks noGrp="1"/>
          </p:cNvGraphicFramePr>
          <p:nvPr/>
        </p:nvGraphicFramePr>
        <p:xfrm>
          <a:off x="505108" y="2814576"/>
          <a:ext cx="378000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0000"/>
                <a:gridCol w="1260000"/>
                <a:gridCol w="1260000"/>
              </a:tblGrid>
              <a:tr h="324000">
                <a:tc>
                  <a:txBody>
                    <a:bodyPr/>
                    <a:lstStyle/>
                    <a:p>
                      <a:r>
                        <a:rPr lang="en-US" altLang="zh-TW" sz="1400" baseline="0" dirty="0" smtClean="0">
                          <a:solidFill>
                            <a:schemeClr val="tx1"/>
                          </a:solidFill>
                        </a:rPr>
                        <a:t>±z  H</a:t>
                      </a:r>
                      <a:r>
                        <a:rPr lang="en-US" altLang="zh-TW" sz="1400" dirty="0" smtClean="0">
                          <a:solidFill>
                            <a:schemeClr val="tx1"/>
                          </a:solidFill>
                        </a:rPr>
                        <a:t>emisphere</a:t>
                      </a:r>
                      <a:r>
                        <a:rPr lang="en-US" altLang="zh-TW" sz="1400" baseline="0" dirty="0" smtClean="0">
                          <a:solidFill>
                            <a:schemeClr val="tx1"/>
                          </a:solidFill>
                        </a:rPr>
                        <a:t>s</a:t>
                      </a:r>
                      <a:endParaRPr lang="zh-TW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400" dirty="0" smtClean="0">
                          <a:solidFill>
                            <a:schemeClr val="tx1"/>
                          </a:solidFill>
                        </a:rPr>
                        <a:t>BHLUMI</a:t>
                      </a:r>
                    </a:p>
                    <a:p>
                      <a:r>
                        <a:rPr lang="en-US" altLang="zh-TW" sz="1400" dirty="0" smtClean="0">
                          <a:solidFill>
                            <a:schemeClr val="tx1"/>
                          </a:solidFill>
                        </a:rPr>
                        <a:t>generated</a:t>
                      </a:r>
                      <a:endParaRPr lang="zh-TW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400" dirty="0" smtClean="0">
                          <a:solidFill>
                            <a:schemeClr val="tx1"/>
                          </a:solidFill>
                        </a:rPr>
                        <a:t>&amp; P2,Q2</a:t>
                      </a:r>
                    </a:p>
                    <a:p>
                      <a:r>
                        <a:rPr lang="en-US" altLang="zh-TW" sz="1400" dirty="0" smtClean="0">
                          <a:solidFill>
                            <a:schemeClr val="tx1"/>
                          </a:solidFill>
                        </a:rPr>
                        <a:t>|y|&gt;12mm</a:t>
                      </a:r>
                      <a:endParaRPr lang="zh-TW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it-IT" sz="1600" dirty="0" smtClean="0">
                          <a:latin typeface="+mn-lt"/>
                        </a:rPr>
                        <a:t>e</a:t>
                      </a:r>
                      <a:r>
                        <a:rPr lang="en-US" altLang="zh-TW" sz="1600" baseline="30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±</a:t>
                      </a:r>
                      <a:endParaRPr lang="zh-TW" altLang="en-US" sz="1600" baseline="300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+mn-lt"/>
                        </a:rPr>
                        <a:t>60.3  %</a:t>
                      </a:r>
                      <a:endParaRPr lang="zh-TW" altLang="en-US" sz="16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+mn-lt"/>
                        </a:rPr>
                        <a:t>3.87 %</a:t>
                      </a:r>
                      <a:endParaRPr lang="zh-TW" altLang="en-US" sz="16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0" i="0" dirty="0" smtClean="0">
                          <a:latin typeface="+mn-lt"/>
                        </a:rPr>
                        <a:t>e</a:t>
                      </a:r>
                      <a:r>
                        <a:rPr lang="en-US" altLang="zh-TW" sz="1600" baseline="30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± </a:t>
                      </a:r>
                      <a:r>
                        <a:rPr lang="el-GR" sz="1600" b="0" i="0" dirty="0" smtClean="0">
                          <a:latin typeface="+mn-lt"/>
                          <a:cs typeface="Times New Roman" pitchFamily="18" charset="0"/>
                        </a:rPr>
                        <a:t>γ</a:t>
                      </a:r>
                      <a:endParaRPr lang="zh-TW" altLang="en-US" sz="1600" b="0" i="0" dirty="0" smtClean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+mn-lt"/>
                        </a:rPr>
                        <a:t>39.7 %*</a:t>
                      </a:r>
                      <a:endParaRPr lang="zh-TW" altLang="en-US" sz="16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+mn-lt"/>
                        </a:rPr>
                        <a:t>3.16 %</a:t>
                      </a:r>
                      <a:endParaRPr lang="zh-TW" altLang="en-US" sz="16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6" name="文字方塊 15"/>
          <p:cNvSpPr txBox="1"/>
          <p:nvPr/>
        </p:nvSpPr>
        <p:spPr>
          <a:xfrm>
            <a:off x="2000232" y="4100460"/>
            <a:ext cx="22145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 smtClean="0"/>
              <a:t>*ISR 20.3%, FSR 19.4% </a:t>
            </a:r>
            <a:endParaRPr lang="en-US" altLang="zh-TW" sz="1400" dirty="0" smtClean="0"/>
          </a:p>
        </p:txBody>
      </p:sp>
      <p:graphicFrame>
        <p:nvGraphicFramePr>
          <p:cNvPr id="19" name="表格 18"/>
          <p:cNvGraphicFramePr>
            <a:graphicFrameLocks noGrp="1"/>
          </p:cNvGraphicFramePr>
          <p:nvPr/>
        </p:nvGraphicFramePr>
        <p:xfrm>
          <a:off x="505108" y="4814840"/>
          <a:ext cx="3780000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0000"/>
                <a:gridCol w="1260000"/>
                <a:gridCol w="1260000"/>
              </a:tblGrid>
              <a:tr h="0">
                <a:tc>
                  <a:txBody>
                    <a:bodyPr/>
                    <a:lstStyle/>
                    <a:p>
                      <a:r>
                        <a:rPr lang="en-US" altLang="zh-TW" sz="1400" baseline="0" dirty="0" smtClean="0">
                          <a:solidFill>
                            <a:schemeClr val="tx1"/>
                          </a:solidFill>
                        </a:rPr>
                        <a:t>±z  H</a:t>
                      </a:r>
                      <a:r>
                        <a:rPr lang="en-US" altLang="zh-TW" sz="1400" dirty="0" smtClean="0">
                          <a:solidFill>
                            <a:schemeClr val="tx1"/>
                          </a:solidFill>
                        </a:rPr>
                        <a:t>emisphere</a:t>
                      </a:r>
                      <a:r>
                        <a:rPr lang="en-US" altLang="zh-TW" sz="1400" baseline="0" dirty="0" smtClean="0">
                          <a:solidFill>
                            <a:schemeClr val="tx1"/>
                          </a:solidFill>
                        </a:rPr>
                        <a:t>s</a:t>
                      </a:r>
                      <a:endParaRPr lang="zh-TW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400" dirty="0" smtClean="0">
                          <a:solidFill>
                            <a:schemeClr val="tx1"/>
                          </a:solidFill>
                        </a:rPr>
                        <a:t> P2,Q2</a:t>
                      </a:r>
                    </a:p>
                    <a:p>
                      <a:r>
                        <a:rPr lang="en-US" altLang="zh-TW" sz="1400" dirty="0" smtClean="0">
                          <a:solidFill>
                            <a:schemeClr val="tx1"/>
                          </a:solidFill>
                        </a:rPr>
                        <a:t>|y|&gt;12mm</a:t>
                      </a:r>
                      <a:endParaRPr lang="zh-TW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400" dirty="0" smtClean="0">
                          <a:solidFill>
                            <a:srgbClr val="FF0000"/>
                          </a:solidFill>
                        </a:rPr>
                        <a:t>&amp; E(</a:t>
                      </a:r>
                      <a:r>
                        <a:rPr lang="el-GR" sz="1400" b="1" dirty="0" smtClean="0">
                          <a:solidFill>
                            <a:srgbClr val="FF0000"/>
                          </a:solidFill>
                        </a:rPr>
                        <a:t>γ</a:t>
                      </a:r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)&gt;0.1GeV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dirty="0" smtClean="0">
                          <a:solidFill>
                            <a:srgbClr val="FF0000"/>
                          </a:solidFill>
                        </a:rPr>
                        <a:t>|y(</a:t>
                      </a:r>
                      <a:r>
                        <a:rPr lang="el-GR" sz="1400" b="1" dirty="0" smtClean="0">
                          <a:solidFill>
                            <a:srgbClr val="FF0000"/>
                          </a:solidFill>
                        </a:rPr>
                        <a:t>γ</a:t>
                      </a:r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)</a:t>
                      </a:r>
                      <a:r>
                        <a:rPr lang="en-US" altLang="zh-TW" sz="1400" dirty="0" smtClean="0">
                          <a:solidFill>
                            <a:srgbClr val="FF0000"/>
                          </a:solidFill>
                        </a:rPr>
                        <a:t>|&gt;12mm</a:t>
                      </a:r>
                      <a:endParaRPr lang="zh-TW" altLang="en-US" sz="1400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it-IT" sz="1600" dirty="0" smtClean="0">
                          <a:latin typeface="+mn-lt"/>
                        </a:rPr>
                        <a:t>e</a:t>
                      </a:r>
                      <a:r>
                        <a:rPr lang="en-US" altLang="zh-TW" sz="1600" baseline="30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±</a:t>
                      </a:r>
                      <a:endParaRPr lang="zh-TW" altLang="en-US" sz="1600" baseline="300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+mn-lt"/>
                        </a:rPr>
                        <a:t>55.1 %</a:t>
                      </a:r>
                      <a:endParaRPr lang="zh-TW" altLang="en-US" sz="16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+mn-lt"/>
                        </a:rPr>
                        <a:t>14.7 %</a:t>
                      </a:r>
                      <a:endParaRPr lang="zh-TW" altLang="en-US" sz="16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0" i="0" dirty="0" smtClean="0">
                          <a:latin typeface="+mn-lt"/>
                        </a:rPr>
                        <a:t>e</a:t>
                      </a:r>
                      <a:r>
                        <a:rPr lang="en-US" altLang="zh-TW" sz="1600" baseline="30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± </a:t>
                      </a:r>
                      <a:r>
                        <a:rPr lang="el-GR" sz="1600" b="0" i="0" dirty="0" smtClean="0">
                          <a:latin typeface="+mn-lt"/>
                          <a:cs typeface="Times New Roman" pitchFamily="18" charset="0"/>
                        </a:rPr>
                        <a:t>γ</a:t>
                      </a:r>
                      <a:endParaRPr lang="zh-TW" altLang="en-US" sz="1600" b="0" i="0" dirty="0" smtClean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+mn-lt"/>
                        </a:rPr>
                        <a:t>44.9 %</a:t>
                      </a:r>
                      <a:endParaRPr lang="zh-TW" altLang="en-US" sz="16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+mn-lt"/>
                        </a:rPr>
                        <a:t>ISR  0.89 %</a:t>
                      </a:r>
                    </a:p>
                    <a:p>
                      <a:pPr algn="ctr"/>
                      <a:r>
                        <a:rPr lang="en-US" altLang="zh-TW" sz="1600" dirty="0" smtClean="0">
                          <a:latin typeface="+mn-lt"/>
                        </a:rPr>
                        <a:t>FSR</a:t>
                      </a:r>
                      <a:r>
                        <a:rPr lang="en-US" altLang="zh-TW" sz="1600" baseline="0" dirty="0" smtClean="0">
                          <a:latin typeface="+mn-lt"/>
                        </a:rPr>
                        <a:t> 13.8 %</a:t>
                      </a:r>
                    </a:p>
                    <a:p>
                      <a:pPr algn="ctr"/>
                      <a:r>
                        <a:rPr lang="en-US" altLang="zh-TW" sz="1600" baseline="0" dirty="0" smtClean="0">
                          <a:latin typeface="+mn-lt"/>
                        </a:rPr>
                        <a:t>  </a:t>
                      </a:r>
                      <a:r>
                        <a:rPr lang="en-US" altLang="zh-TW" sz="1600" b="1" baseline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FSR 2.96%*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0" name="文字方塊 19"/>
          <p:cNvSpPr txBox="1"/>
          <p:nvPr/>
        </p:nvSpPr>
        <p:spPr>
          <a:xfrm>
            <a:off x="1571604" y="6457914"/>
            <a:ext cx="2714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 smtClean="0">
                <a:solidFill>
                  <a:srgbClr val="FF0000"/>
                </a:solidFill>
              </a:rPr>
              <a:t>*FSR </a:t>
            </a:r>
            <a:r>
              <a:rPr lang="el-GR" altLang="zh-TW" sz="2000" b="1" dirty="0" smtClean="0">
                <a:solidFill>
                  <a:srgbClr val="FF0000"/>
                </a:solidFill>
              </a:rPr>
              <a:t>Ω</a:t>
            </a:r>
            <a:r>
              <a:rPr lang="it-IT" altLang="zh-TW" sz="2000" b="1" dirty="0" smtClean="0">
                <a:solidFill>
                  <a:srgbClr val="FF0000"/>
                </a:solidFill>
              </a:rPr>
              <a:t>(</a:t>
            </a:r>
            <a:r>
              <a:rPr lang="it-IT" sz="2000" b="1" dirty="0" smtClean="0">
                <a:solidFill>
                  <a:srgbClr val="FF0000"/>
                </a:solidFill>
              </a:rPr>
              <a:t>e</a:t>
            </a:r>
            <a:r>
              <a:rPr lang="en-US" altLang="zh-TW" sz="2000" b="1" baseline="30000" dirty="0" smtClean="0">
                <a:solidFill>
                  <a:srgbClr val="FF0000"/>
                </a:solidFill>
              </a:rPr>
              <a:t>±</a:t>
            </a:r>
            <a:r>
              <a:rPr lang="en-US" altLang="zh-TW" sz="2000" b="1" dirty="0" smtClean="0">
                <a:solidFill>
                  <a:srgbClr val="FF0000"/>
                </a:solidFill>
              </a:rPr>
              <a:t>,</a:t>
            </a:r>
            <a:r>
              <a:rPr lang="el-GR" sz="2000" b="1" dirty="0" smtClean="0">
                <a:solidFill>
                  <a:srgbClr val="FF0000"/>
                </a:solidFill>
              </a:rPr>
              <a:t>γ</a:t>
            </a:r>
            <a:r>
              <a:rPr lang="en-US" altLang="zh-TW" sz="2000" b="1" dirty="0" smtClean="0">
                <a:solidFill>
                  <a:srgbClr val="FF0000"/>
                </a:solidFill>
              </a:rPr>
              <a:t>)  &gt; 5 </a:t>
            </a:r>
            <a:r>
              <a:rPr lang="en-US" altLang="zh-TW" sz="2000" b="1" dirty="0" err="1" smtClean="0">
                <a:solidFill>
                  <a:srgbClr val="FF0000"/>
                </a:solidFill>
              </a:rPr>
              <a:t>mRad</a:t>
            </a:r>
            <a:r>
              <a:rPr lang="en-US" altLang="zh-TW" sz="2000" b="1" dirty="0" smtClean="0">
                <a:solidFill>
                  <a:srgbClr val="FF0000"/>
                </a:solidFill>
              </a:rPr>
              <a:t>   </a:t>
            </a:r>
            <a:endParaRPr lang="en-US" altLang="zh-TW" b="1" dirty="0" smtClean="0">
              <a:solidFill>
                <a:srgbClr val="FF0000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42844" y="4386212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TW" sz="2000" b="1" dirty="0" smtClean="0">
                <a:solidFill>
                  <a:srgbClr val="0000FF"/>
                </a:solidFill>
              </a:rPr>
              <a:t>Detectable </a:t>
            </a:r>
            <a:r>
              <a:rPr lang="en-US" altLang="zh-TW" sz="2000" b="1" dirty="0" err="1" smtClean="0">
                <a:solidFill>
                  <a:srgbClr val="0000FF"/>
                </a:solidFill>
              </a:rPr>
              <a:t>Bhabha</a:t>
            </a:r>
            <a:r>
              <a:rPr lang="en-US" altLang="zh-TW" sz="2000" b="1" dirty="0" smtClean="0">
                <a:solidFill>
                  <a:srgbClr val="0000FF"/>
                </a:solidFill>
              </a:rPr>
              <a:t>, </a:t>
            </a:r>
            <a:r>
              <a:rPr lang="it-IT" sz="2000" b="1" dirty="0" smtClean="0">
                <a:solidFill>
                  <a:srgbClr val="0000FF"/>
                </a:solidFill>
              </a:rPr>
              <a:t>e</a:t>
            </a:r>
            <a:r>
              <a:rPr lang="it-IT" sz="2000" b="1" baseline="30000" dirty="0" smtClean="0">
                <a:solidFill>
                  <a:srgbClr val="0000FF"/>
                </a:solidFill>
              </a:rPr>
              <a:t>+</a:t>
            </a:r>
            <a:r>
              <a:rPr lang="it-IT" sz="2000" b="1" dirty="0" smtClean="0">
                <a:solidFill>
                  <a:srgbClr val="0000FF"/>
                </a:solidFill>
              </a:rPr>
              <a:t>,e</a:t>
            </a:r>
            <a:r>
              <a:rPr lang="it-IT" sz="2000" b="1" baseline="30000" dirty="0" smtClean="0">
                <a:solidFill>
                  <a:srgbClr val="0000FF"/>
                </a:solidFill>
              </a:rPr>
              <a:t>−</a:t>
            </a:r>
            <a:r>
              <a:rPr lang="en-US" altLang="zh-TW" sz="2000" b="1" dirty="0" smtClean="0">
                <a:solidFill>
                  <a:srgbClr val="0000FF"/>
                </a:solidFill>
              </a:rPr>
              <a:t>,</a:t>
            </a:r>
            <a:r>
              <a:rPr lang="el-GR" sz="2000" b="1" dirty="0" smtClean="0">
                <a:solidFill>
                  <a:srgbClr val="0000FF"/>
                </a:solidFill>
              </a:rPr>
              <a:t>γ</a:t>
            </a:r>
            <a:r>
              <a:rPr lang="en-US" sz="2000" b="1" dirty="0" smtClean="0">
                <a:solidFill>
                  <a:srgbClr val="0000FF"/>
                </a:solidFill>
              </a:rPr>
              <a:t> :  </a:t>
            </a:r>
            <a:r>
              <a:rPr lang="en-US" altLang="zh-TW" sz="2000" dirty="0" smtClean="0">
                <a:solidFill>
                  <a:srgbClr val="0000FF"/>
                </a:solidFill>
              </a:rPr>
              <a:t>|y|&gt;12 mm </a:t>
            </a:r>
            <a:endParaRPr lang="zh-TW" altLang="en-US" sz="2000" dirty="0">
              <a:solidFill>
                <a:srgbClr val="0000FF"/>
              </a:solidFill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4286248" y="6143644"/>
            <a:ext cx="1699248" cy="3250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altLang="zh-TW" sz="2400" b="1" dirty="0" smtClean="0">
                <a:solidFill>
                  <a:srgbClr val="7030A0"/>
                </a:solidFill>
                <a:sym typeface="Wingdings" pitchFamily="2" charset="2"/>
              </a:rPr>
              <a:t> </a:t>
            </a:r>
            <a:r>
              <a:rPr lang="en-US" altLang="zh-TW" b="1" dirty="0" smtClean="0">
                <a:solidFill>
                  <a:srgbClr val="7030A0"/>
                </a:solidFill>
                <a:sym typeface="Wingdings" pitchFamily="2" charset="2"/>
              </a:rPr>
              <a:t>measurable</a:t>
            </a:r>
            <a:endParaRPr lang="zh-TW" altLang="en-US" b="1" dirty="0">
              <a:solidFill>
                <a:srgbClr val="7030A0"/>
              </a:solidFill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6929454" y="500042"/>
            <a:ext cx="21573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zh-TW" b="1" dirty="0" smtClean="0">
                <a:solidFill>
                  <a:srgbClr val="0000FF"/>
                </a:solidFill>
              </a:rPr>
              <a:t>γ</a:t>
            </a:r>
            <a:r>
              <a:rPr lang="en-US" altLang="zh-TW" b="1" dirty="0" smtClean="0">
                <a:solidFill>
                  <a:srgbClr val="0000FF"/>
                </a:solidFill>
              </a:rPr>
              <a:t> to nearest electron</a:t>
            </a:r>
            <a:endParaRPr lang="zh-TW" altLang="en-US" dirty="0"/>
          </a:p>
        </p:txBody>
      </p:sp>
      <p:sp>
        <p:nvSpPr>
          <p:cNvPr id="27" name="矩形 26"/>
          <p:cNvSpPr/>
          <p:nvPr/>
        </p:nvSpPr>
        <p:spPr>
          <a:xfrm>
            <a:off x="7286644" y="3643314"/>
            <a:ext cx="14612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zh-TW" b="1" dirty="0" smtClean="0">
                <a:solidFill>
                  <a:srgbClr val="0000FF"/>
                </a:solidFill>
              </a:rPr>
              <a:t>γ</a:t>
            </a:r>
            <a:r>
              <a:rPr lang="en-US" altLang="zh-TW" b="1" dirty="0" smtClean="0">
                <a:solidFill>
                  <a:srgbClr val="0000FF"/>
                </a:solidFill>
              </a:rPr>
              <a:t> distribution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群組 23"/>
          <p:cNvGrpSpPr/>
          <p:nvPr/>
        </p:nvGrpSpPr>
        <p:grpSpPr>
          <a:xfrm>
            <a:off x="4714876" y="764704"/>
            <a:ext cx="4381898" cy="5933244"/>
            <a:chOff x="4661506" y="880132"/>
            <a:chExt cx="4381898" cy="5933244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61506" y="880132"/>
              <a:ext cx="4374990" cy="5717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" name="矩形 9"/>
            <p:cNvSpPr/>
            <p:nvPr/>
          </p:nvSpPr>
          <p:spPr>
            <a:xfrm>
              <a:off x="8244408" y="1096156"/>
              <a:ext cx="626437" cy="451406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>
              <a:spAutoFit/>
            </a:bodyPr>
            <a:lstStyle/>
            <a:p>
              <a:pPr algn="r">
                <a:lnSpc>
                  <a:spcPts val="1400"/>
                </a:lnSpc>
              </a:pPr>
              <a:r>
                <a:rPr lang="en-US" altLang="zh-TW" sz="1600" b="1" dirty="0" smtClean="0">
                  <a:solidFill>
                    <a:srgbClr val="FF0000"/>
                  </a:solidFill>
                </a:rPr>
                <a:t>2X</a:t>
              </a:r>
              <a:r>
                <a:rPr lang="en-US" altLang="zh-TW" sz="1600" b="1" baseline="-25000" dirty="0" smtClean="0">
                  <a:solidFill>
                    <a:srgbClr val="FF0000"/>
                  </a:solidFill>
                </a:rPr>
                <a:t>0</a:t>
              </a:r>
            </a:p>
            <a:p>
              <a:pPr algn="r">
                <a:lnSpc>
                  <a:spcPts val="1400"/>
                </a:lnSpc>
              </a:pPr>
              <a:r>
                <a:rPr lang="en-US" altLang="zh-TW" sz="1600" b="1" dirty="0" smtClean="0">
                  <a:solidFill>
                    <a:srgbClr val="FF0000"/>
                  </a:solidFill>
                </a:rPr>
                <a:t>LYSO</a:t>
              </a:r>
              <a:endParaRPr lang="zh-TW" altLang="en-US" sz="1600" b="1" dirty="0"/>
            </a:p>
          </p:txBody>
        </p:sp>
        <p:sp>
          <p:nvSpPr>
            <p:cNvPr id="12" name="矩形 11"/>
            <p:cNvSpPr/>
            <p:nvPr/>
          </p:nvSpPr>
          <p:spPr>
            <a:xfrm>
              <a:off x="4665850" y="3119553"/>
              <a:ext cx="338198" cy="5420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TW" sz="2400" b="1" dirty="0" smtClean="0">
                  <a:solidFill>
                    <a:srgbClr val="FF0000"/>
                  </a:solidFill>
                </a:rPr>
                <a:t>y</a:t>
              </a:r>
              <a:endParaRPr lang="zh-TW" altLang="en-US" dirty="0"/>
            </a:p>
          </p:txBody>
        </p:sp>
        <p:sp>
          <p:nvSpPr>
            <p:cNvPr id="13" name="矩形 12"/>
            <p:cNvSpPr/>
            <p:nvPr/>
          </p:nvSpPr>
          <p:spPr>
            <a:xfrm>
              <a:off x="6077260" y="2535287"/>
              <a:ext cx="295923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TW" sz="2400" b="1" dirty="0" smtClean="0">
                  <a:solidFill>
                    <a:srgbClr val="FF0000"/>
                  </a:solidFill>
                </a:rPr>
                <a:t>x                             z</a:t>
              </a:r>
              <a:endParaRPr lang="zh-TW" altLang="en-US" dirty="0"/>
            </a:p>
          </p:txBody>
        </p:sp>
        <p:sp>
          <p:nvSpPr>
            <p:cNvPr id="14" name="矩形 13"/>
            <p:cNvSpPr/>
            <p:nvPr/>
          </p:nvSpPr>
          <p:spPr>
            <a:xfrm>
              <a:off x="6077260" y="4471103"/>
              <a:ext cx="295923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TW" sz="2400" b="1" dirty="0" smtClean="0">
                  <a:solidFill>
                    <a:srgbClr val="FF0000"/>
                  </a:solidFill>
                </a:rPr>
                <a:t>x                             z</a:t>
              </a:r>
              <a:endParaRPr lang="zh-TW" altLang="en-US" dirty="0"/>
            </a:p>
          </p:txBody>
        </p:sp>
        <p:sp>
          <p:nvSpPr>
            <p:cNvPr id="15" name="矩形 14"/>
            <p:cNvSpPr/>
            <p:nvPr/>
          </p:nvSpPr>
          <p:spPr>
            <a:xfrm>
              <a:off x="4665850" y="1259460"/>
              <a:ext cx="338198" cy="5420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TW" sz="2400" b="1" dirty="0" smtClean="0">
                  <a:solidFill>
                    <a:srgbClr val="FF0000"/>
                  </a:solidFill>
                </a:rPr>
                <a:t>y</a:t>
              </a:r>
              <a:endParaRPr lang="zh-TW" altLang="en-US" dirty="0"/>
            </a:p>
          </p:txBody>
        </p:sp>
        <p:sp>
          <p:nvSpPr>
            <p:cNvPr id="16" name="矩形 15"/>
            <p:cNvSpPr/>
            <p:nvPr/>
          </p:nvSpPr>
          <p:spPr>
            <a:xfrm>
              <a:off x="8244408" y="2968364"/>
              <a:ext cx="645486" cy="451406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>
              <a:spAutoFit/>
            </a:bodyPr>
            <a:lstStyle/>
            <a:p>
              <a:pPr algn="r">
                <a:lnSpc>
                  <a:spcPts val="1400"/>
                </a:lnSpc>
              </a:pPr>
              <a:r>
                <a:rPr lang="en-US" altLang="zh-TW" sz="1600" b="1" dirty="0" smtClean="0">
                  <a:solidFill>
                    <a:srgbClr val="FF0000"/>
                  </a:solidFill>
                </a:rPr>
                <a:t>17X</a:t>
              </a:r>
              <a:r>
                <a:rPr lang="en-US" altLang="zh-TW" sz="1600" b="1" baseline="-25000" dirty="0" smtClean="0">
                  <a:solidFill>
                    <a:srgbClr val="FF0000"/>
                  </a:solidFill>
                </a:rPr>
                <a:t>0</a:t>
              </a:r>
            </a:p>
            <a:p>
              <a:pPr algn="r">
                <a:lnSpc>
                  <a:spcPts val="1400"/>
                </a:lnSpc>
              </a:pPr>
              <a:r>
                <a:rPr lang="en-US" altLang="zh-TW" sz="1600" b="1" dirty="0" smtClean="0">
                  <a:solidFill>
                    <a:srgbClr val="FF0000"/>
                  </a:solidFill>
                </a:rPr>
                <a:t>LYSO</a:t>
              </a:r>
              <a:endParaRPr lang="zh-TW" altLang="en-US" sz="1600" b="1" dirty="0"/>
            </a:p>
          </p:txBody>
        </p:sp>
        <p:sp>
          <p:nvSpPr>
            <p:cNvPr id="17" name="矩形 16"/>
            <p:cNvSpPr/>
            <p:nvPr/>
          </p:nvSpPr>
          <p:spPr>
            <a:xfrm>
              <a:off x="5746647" y="5064192"/>
              <a:ext cx="1090168" cy="43365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dirty="0" smtClean="0">
                  <a:solidFill>
                    <a:srgbClr val="FF0000"/>
                  </a:solidFill>
                </a:rPr>
                <a:t>dis. in X</a:t>
              </a:r>
              <a:endParaRPr lang="zh-TW" altLang="en-US" dirty="0"/>
            </a:p>
          </p:txBody>
        </p:sp>
        <p:sp>
          <p:nvSpPr>
            <p:cNvPr id="18" name="矩形 17"/>
            <p:cNvSpPr/>
            <p:nvPr/>
          </p:nvSpPr>
          <p:spPr>
            <a:xfrm>
              <a:off x="7308305" y="4895093"/>
              <a:ext cx="144016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TW" dirty="0" smtClean="0">
                  <a:solidFill>
                    <a:srgbClr val="FF0000"/>
                  </a:solidFill>
                </a:rPr>
                <a:t>deposit in Z</a:t>
              </a:r>
              <a:endParaRPr lang="zh-TW" altLang="en-US" dirty="0"/>
            </a:p>
          </p:txBody>
        </p:sp>
        <p:sp>
          <p:nvSpPr>
            <p:cNvPr id="19" name="矩形 18"/>
            <p:cNvSpPr/>
            <p:nvPr/>
          </p:nvSpPr>
          <p:spPr>
            <a:xfrm>
              <a:off x="6084168" y="6351711"/>
              <a:ext cx="295923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TW" sz="2400" b="1" dirty="0" smtClean="0">
                  <a:solidFill>
                    <a:srgbClr val="FF0000"/>
                  </a:solidFill>
                </a:rPr>
                <a:t>X cm                      z cm</a:t>
              </a:r>
              <a:endParaRPr lang="zh-TW" altLang="en-US" dirty="0"/>
            </a:p>
          </p:txBody>
        </p:sp>
      </p:grpSp>
      <p:sp>
        <p:nvSpPr>
          <p:cNvPr id="11" name="文字方塊 10"/>
          <p:cNvSpPr txBox="1"/>
          <p:nvPr/>
        </p:nvSpPr>
        <p:spPr>
          <a:xfrm>
            <a:off x="178372" y="954508"/>
            <a:ext cx="4536504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 smtClean="0"/>
              <a:t>50 GeV electron   </a:t>
            </a:r>
            <a:r>
              <a:rPr lang="en-US" altLang="zh-TW" dirty="0" smtClean="0"/>
              <a:t>@ </a:t>
            </a:r>
            <a:r>
              <a:rPr lang="el-GR" altLang="zh-TW" dirty="0" smtClean="0"/>
              <a:t>θ </a:t>
            </a:r>
            <a:r>
              <a:rPr lang="en-US" altLang="zh-TW" dirty="0" smtClean="0"/>
              <a:t>= 32 </a:t>
            </a:r>
            <a:r>
              <a:rPr lang="en-US" altLang="zh-TW" dirty="0" err="1" smtClean="0"/>
              <a:t>mRad</a:t>
            </a:r>
            <a:r>
              <a:rPr lang="en-US" altLang="zh-TW" dirty="0" smtClean="0"/>
              <a:t>, </a:t>
            </a:r>
            <a:r>
              <a:rPr lang="el-GR" altLang="zh-TW" dirty="0" smtClean="0"/>
              <a:t>φ</a:t>
            </a:r>
            <a:r>
              <a:rPr lang="en-US" altLang="zh-TW" dirty="0" smtClean="0"/>
              <a:t>=90</a:t>
            </a:r>
            <a:r>
              <a:rPr lang="en-US" altLang="zh-TW" baseline="30000" dirty="0" smtClean="0"/>
              <a:t>o</a:t>
            </a:r>
            <a:endParaRPr lang="en-US" altLang="zh-TW" sz="2000" dirty="0" smtClean="0"/>
          </a:p>
          <a:p>
            <a:pPr marL="174625" indent="-174625">
              <a:buFont typeface="Calibri" pitchFamily="34" charset="0"/>
              <a:buChar char="○"/>
            </a:pPr>
            <a:r>
              <a:rPr lang="en-US" altLang="zh-TW" sz="2000" dirty="0" smtClean="0"/>
              <a:t> 2X0 </a:t>
            </a:r>
            <a:r>
              <a:rPr lang="en-US" altLang="zh-TW" sz="2000" dirty="0" smtClean="0">
                <a:solidFill>
                  <a:srgbClr val="FF0000"/>
                </a:solidFill>
              </a:rPr>
              <a:t>LYSO</a:t>
            </a:r>
            <a:r>
              <a:rPr lang="en-US" altLang="zh-TW" sz="2000" dirty="0" smtClean="0"/>
              <a:t>  + 4.3X0 </a:t>
            </a:r>
            <a:r>
              <a:rPr lang="en-US" altLang="zh-TW" sz="2000" dirty="0" err="1" smtClean="0"/>
              <a:t>Flange,Bellow</a:t>
            </a:r>
            <a:r>
              <a:rPr lang="en-US" altLang="zh-TW" sz="2000" dirty="0" smtClean="0"/>
              <a:t> </a:t>
            </a:r>
          </a:p>
          <a:p>
            <a:pPr marL="174625" indent="-174625"/>
            <a:r>
              <a:rPr lang="en-US" altLang="zh-TW" sz="2000" dirty="0" smtClean="0"/>
              <a:t>	 + 17X0 </a:t>
            </a:r>
            <a:r>
              <a:rPr lang="en-US" altLang="zh-TW" sz="2000" dirty="0" smtClean="0">
                <a:solidFill>
                  <a:srgbClr val="FF0000"/>
                </a:solidFill>
              </a:rPr>
              <a:t>LYSO</a:t>
            </a:r>
            <a:r>
              <a:rPr lang="en-US" altLang="zh-TW" sz="2000" dirty="0" smtClean="0"/>
              <a:t> </a:t>
            </a:r>
          </a:p>
          <a:p>
            <a:pPr>
              <a:spcBef>
                <a:spcPts val="600"/>
              </a:spcBef>
            </a:pPr>
            <a:r>
              <a:rPr lang="en-US" altLang="zh-TW" sz="2400" b="1" dirty="0" smtClean="0"/>
              <a:t>Shower deposition, </a:t>
            </a:r>
            <a:r>
              <a:rPr lang="en-US" altLang="zh-TW" sz="2000" dirty="0" smtClean="0"/>
              <a:t>by Sum(</a:t>
            </a:r>
            <a:r>
              <a:rPr lang="en-US" altLang="zh-TW" sz="2000" dirty="0" err="1" smtClean="0"/>
              <a:t>dE</a:t>
            </a:r>
            <a:r>
              <a:rPr lang="en-US" altLang="zh-TW" sz="2000" dirty="0" smtClean="0"/>
              <a:t>/</a:t>
            </a:r>
            <a:r>
              <a:rPr lang="en-US" altLang="zh-TW" sz="2000" dirty="0" err="1" smtClean="0"/>
              <a:t>dx</a:t>
            </a:r>
            <a:r>
              <a:rPr lang="en-US" altLang="zh-TW" sz="2000" dirty="0" smtClean="0"/>
              <a:t>)</a:t>
            </a:r>
            <a:endParaRPr lang="en-US" altLang="zh-TW" sz="2400" dirty="0" smtClean="0"/>
          </a:p>
          <a:p>
            <a:pPr>
              <a:buFont typeface="Calibri" pitchFamily="34" charset="0"/>
              <a:buChar char="○"/>
            </a:pPr>
            <a:r>
              <a:rPr lang="en-US" altLang="zh-TW" sz="2000" dirty="0" smtClean="0"/>
              <a:t> in front LYSO:	</a:t>
            </a:r>
            <a:r>
              <a:rPr lang="en-US" altLang="zh-TW" sz="2000" dirty="0" smtClean="0">
                <a:solidFill>
                  <a:srgbClr val="FF0000"/>
                </a:solidFill>
              </a:rPr>
              <a:t>~1.0 %</a:t>
            </a:r>
          </a:p>
          <a:p>
            <a:pPr>
              <a:buFont typeface="Calibri" pitchFamily="34" charset="0"/>
              <a:buChar char="○"/>
            </a:pPr>
            <a:r>
              <a:rPr lang="en-US" altLang="zh-TW" sz="2000" dirty="0" smtClean="0"/>
              <a:t> in back LYSO:	</a:t>
            </a:r>
            <a:r>
              <a:rPr lang="en-US" altLang="zh-TW" sz="2000" dirty="0" smtClean="0">
                <a:solidFill>
                  <a:srgbClr val="FF0000"/>
                </a:solidFill>
              </a:rPr>
              <a:t>~ 61 % 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8" y="3400820"/>
            <a:ext cx="4573135" cy="3314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矩形 19"/>
          <p:cNvSpPr/>
          <p:nvPr/>
        </p:nvSpPr>
        <p:spPr>
          <a:xfrm>
            <a:off x="106364" y="954508"/>
            <a:ext cx="4608512" cy="216024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標題 20"/>
          <p:cNvSpPr>
            <a:spLocks noGrp="1"/>
          </p:cNvSpPr>
          <p:nvPr>
            <p:ph type="title"/>
          </p:nvPr>
        </p:nvSpPr>
        <p:spPr>
          <a:xfrm>
            <a:off x="251520" y="44624"/>
            <a:ext cx="8352928" cy="576064"/>
          </a:xfrm>
        </p:spPr>
        <p:txBody>
          <a:bodyPr/>
          <a:lstStyle/>
          <a:p>
            <a:pPr lvl="0"/>
            <a:r>
              <a:rPr lang="en-US" altLang="zh-TW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GEANT LumiCal electron shower</a:t>
            </a:r>
            <a:endParaRPr lang="en-US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2143116"/>
            <a:ext cx="2857520" cy="1375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文字方塊 10"/>
          <p:cNvSpPr txBox="1"/>
          <p:nvPr/>
        </p:nvSpPr>
        <p:spPr>
          <a:xfrm>
            <a:off x="357158" y="642918"/>
            <a:ext cx="4536504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 smtClean="0"/>
              <a:t>LYSO length </a:t>
            </a:r>
            <a:r>
              <a:rPr lang="en-US" altLang="zh-TW" sz="2000" b="1" dirty="0" err="1" smtClean="0"/>
              <a:t>vs</a:t>
            </a:r>
            <a:r>
              <a:rPr lang="en-US" altLang="zh-TW" sz="2000" b="1" dirty="0" smtClean="0"/>
              <a:t> E resolution</a:t>
            </a:r>
          </a:p>
          <a:p>
            <a:r>
              <a:rPr lang="en-US" altLang="zh-TW" dirty="0" smtClean="0"/>
              <a:t>150 mm, 13 X</a:t>
            </a:r>
            <a:r>
              <a:rPr lang="en-US" altLang="zh-TW" baseline="-25000" dirty="0" smtClean="0"/>
              <a:t>0</a:t>
            </a:r>
            <a:r>
              <a:rPr lang="en-US" altLang="zh-TW" dirty="0" smtClean="0"/>
              <a:t>,  210 mm, 18 X</a:t>
            </a:r>
            <a:r>
              <a:rPr lang="en-US" altLang="zh-TW" baseline="-25000" dirty="0" smtClean="0"/>
              <a:t>0</a:t>
            </a:r>
            <a:endParaRPr lang="en-US" altLang="zh-TW" sz="2000" b="1" dirty="0" smtClean="0"/>
          </a:p>
          <a:p>
            <a:r>
              <a:rPr lang="en-US" altLang="zh-TW" sz="2000" b="1" dirty="0" smtClean="0"/>
              <a:t>Electron energies     </a:t>
            </a:r>
            <a:r>
              <a:rPr lang="en-US" altLang="zh-TW" dirty="0" smtClean="0"/>
              <a:t>50 GeV,  120 GeV</a:t>
            </a:r>
          </a:p>
          <a:p>
            <a:r>
              <a:rPr lang="en-US" altLang="zh-TW" sz="2000" b="1" dirty="0" smtClean="0"/>
              <a:t>150, 13 X</a:t>
            </a:r>
            <a:r>
              <a:rPr lang="en-US" altLang="zh-TW" sz="2000" b="1" baseline="-25000" dirty="0" smtClean="0"/>
              <a:t>0  </a:t>
            </a:r>
            <a:r>
              <a:rPr lang="en-US" altLang="zh-TW" sz="2000" b="1" dirty="0" smtClean="0"/>
              <a:t>LYSO sufficient</a:t>
            </a:r>
          </a:p>
          <a:p>
            <a:r>
              <a:rPr lang="en-US" altLang="zh-TW" dirty="0" smtClean="0">
                <a:solidFill>
                  <a:srgbClr val="0000FF"/>
                </a:solidFill>
              </a:rPr>
              <a:t>50GeV:    RMS 2.5 GeV</a:t>
            </a:r>
          </a:p>
          <a:p>
            <a:r>
              <a:rPr lang="en-US" altLang="zh-TW" dirty="0" smtClean="0">
                <a:solidFill>
                  <a:srgbClr val="0000FF"/>
                </a:solidFill>
              </a:rPr>
              <a:t>120GeV:  RMS 4.3 GeV</a:t>
            </a:r>
          </a:p>
        </p:txBody>
      </p:sp>
      <p:sp>
        <p:nvSpPr>
          <p:cNvPr id="21" name="標題 20"/>
          <p:cNvSpPr>
            <a:spLocks noGrp="1"/>
          </p:cNvSpPr>
          <p:nvPr>
            <p:ph type="title"/>
          </p:nvPr>
        </p:nvSpPr>
        <p:spPr>
          <a:xfrm>
            <a:off x="251520" y="44624"/>
            <a:ext cx="8352928" cy="576064"/>
          </a:xfrm>
        </p:spPr>
        <p:txBody>
          <a:bodyPr/>
          <a:lstStyle/>
          <a:p>
            <a:r>
              <a:rPr lang="en-US" altLang="zh-TW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LumiCal electron LYSO,</a:t>
            </a:r>
            <a:r>
              <a:rPr lang="en-US" altLang="zh-TW" baseline="-25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</a:t>
            </a:r>
            <a:r>
              <a:rPr lang="en-US" altLang="zh-TW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5% resolution</a:t>
            </a:r>
            <a:endParaRPr lang="en-US" baseline="-250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90738" y="1071546"/>
            <a:ext cx="3896104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矩形 21"/>
          <p:cNvSpPr/>
          <p:nvPr/>
        </p:nvSpPr>
        <p:spPr>
          <a:xfrm>
            <a:off x="5429256" y="742874"/>
            <a:ext cx="2216569" cy="400110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altLang="zh-TW" sz="2000" b="1" dirty="0" err="1" smtClean="0"/>
              <a:t>dE</a:t>
            </a:r>
            <a:r>
              <a:rPr lang="en-US" altLang="zh-TW" sz="2000" b="1" dirty="0" smtClean="0"/>
              <a:t>/</a:t>
            </a:r>
            <a:r>
              <a:rPr lang="en-US" altLang="zh-TW" sz="2000" b="1" dirty="0" err="1" smtClean="0"/>
              <a:t>dx</a:t>
            </a:r>
            <a:r>
              <a:rPr lang="en-US" altLang="zh-TW" sz="2000" b="1" dirty="0" smtClean="0"/>
              <a:t> in long LYSO </a:t>
            </a:r>
            <a:endParaRPr lang="zh-TW" altLang="en-US" sz="2000" dirty="0"/>
          </a:p>
        </p:txBody>
      </p:sp>
      <p:sp>
        <p:nvSpPr>
          <p:cNvPr id="23" name="矩形 22"/>
          <p:cNvSpPr/>
          <p:nvPr/>
        </p:nvSpPr>
        <p:spPr>
          <a:xfrm>
            <a:off x="714348" y="3571876"/>
            <a:ext cx="2742354" cy="400110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altLang="zh-TW" sz="2000" b="1" dirty="0" smtClean="0"/>
              <a:t>Sum </a:t>
            </a:r>
            <a:r>
              <a:rPr lang="en-US" altLang="zh-TW" sz="2000" b="1" dirty="0" err="1" smtClean="0"/>
              <a:t>dE</a:t>
            </a:r>
            <a:r>
              <a:rPr lang="en-US" altLang="zh-TW" sz="2000" b="1" dirty="0" smtClean="0"/>
              <a:t>/</a:t>
            </a:r>
            <a:r>
              <a:rPr lang="en-US" altLang="zh-TW" sz="2000" b="1" dirty="0" err="1" smtClean="0"/>
              <a:t>dx</a:t>
            </a:r>
            <a:r>
              <a:rPr lang="en-US" altLang="zh-TW" sz="2000" b="1" dirty="0" smtClean="0"/>
              <a:t> in long LYSO </a:t>
            </a:r>
            <a:endParaRPr lang="zh-TW" altLang="en-US" sz="2000" dirty="0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4063334"/>
            <a:ext cx="4000528" cy="279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矩形 25"/>
          <p:cNvSpPr/>
          <p:nvPr/>
        </p:nvSpPr>
        <p:spPr>
          <a:xfrm>
            <a:off x="5462706" y="3714752"/>
            <a:ext cx="1466748" cy="400110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altLang="zh-TW" sz="2000" b="1" dirty="0" smtClean="0"/>
              <a:t>Acceptance </a:t>
            </a:r>
            <a:endParaRPr lang="zh-TW" altLang="en-US" sz="2000" dirty="0"/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34" y="4000504"/>
            <a:ext cx="3692699" cy="285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395536" y="71419"/>
            <a:ext cx="8319868" cy="642937"/>
          </a:xfrm>
        </p:spPr>
        <p:txBody>
          <a:bodyPr>
            <a:noAutofit/>
          </a:bodyPr>
          <a:lstStyle/>
          <a:p>
            <a:pPr algn="l">
              <a:spcBef>
                <a:spcPts val="1200"/>
              </a:spcBef>
            </a:pPr>
            <a:r>
              <a:rPr lang="en-US" altLang="zh-TW" sz="3200" b="1" dirty="0" smtClean="0">
                <a:solidFill>
                  <a:srgbClr val="FF0000"/>
                </a:solidFill>
                <a:latin typeface="Cambria" pitchFamily="18" charset="0"/>
                <a:cs typeface="Calibri" pitchFamily="34" charset="0"/>
              </a:rPr>
              <a:t> </a:t>
            </a:r>
            <a:r>
              <a:rPr lang="en-US" altLang="zh-TW" sz="3200" b="1" i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itchFamily="34" charset="0"/>
              </a:rPr>
              <a:t>Challenge:</a:t>
            </a:r>
            <a:r>
              <a:rPr lang="en-US" altLang="zh-TW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itchFamily="34" charset="0"/>
              </a:rPr>
              <a:t>  10</a:t>
            </a:r>
            <a:r>
              <a:rPr lang="en-US" altLang="zh-TW" sz="3200" b="1" baseline="30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itchFamily="34" charset="0"/>
              </a:rPr>
              <a:t>-4</a:t>
            </a:r>
            <a:r>
              <a:rPr lang="en-US" altLang="zh-TW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itchFamily="34" charset="0"/>
              </a:rPr>
              <a:t> on Bhabha </a:t>
            </a:r>
            <a:r>
              <a:rPr lang="it-IT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mbria" pitchFamily="18" charset="0"/>
              </a:rPr>
              <a:t>e</a:t>
            </a:r>
            <a:r>
              <a:rPr lang="it-IT" sz="3200" b="1" baseline="30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mbria" pitchFamily="18" charset="0"/>
              </a:rPr>
              <a:t>+</a:t>
            </a:r>
            <a:r>
              <a:rPr lang="it-IT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mbria" pitchFamily="18" charset="0"/>
              </a:rPr>
              <a:t>e</a:t>
            </a:r>
            <a:r>
              <a:rPr lang="it-IT" sz="3200" b="1" baseline="30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mbria" pitchFamily="18" charset="0"/>
              </a:rPr>
              <a:t>−</a:t>
            </a:r>
            <a:r>
              <a:rPr 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mbria" pitchFamily="18" charset="0"/>
              </a:rPr>
              <a:t> →</a:t>
            </a:r>
            <a:r>
              <a:rPr lang="it-IT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mbria" pitchFamily="18" charset="0"/>
              </a:rPr>
              <a:t> e</a:t>
            </a:r>
            <a:r>
              <a:rPr lang="it-IT" sz="3200" b="1" baseline="30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mbria" pitchFamily="18" charset="0"/>
              </a:rPr>
              <a:t>+</a:t>
            </a:r>
            <a:r>
              <a:rPr lang="it-IT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mbria" pitchFamily="18" charset="0"/>
              </a:rPr>
              <a:t>e</a:t>
            </a:r>
            <a:r>
              <a:rPr lang="it-IT" sz="3200" b="1" baseline="30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mbria" pitchFamily="18" charset="0"/>
              </a:rPr>
              <a:t>−</a:t>
            </a:r>
            <a:r>
              <a:rPr lang="it-IT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mbria" pitchFamily="18" charset="0"/>
              </a:rPr>
              <a:t>(</a:t>
            </a:r>
            <a:r>
              <a:rPr lang="en-US" altLang="zh-TW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mbria" pitchFamily="18" charset="0"/>
              </a:rPr>
              <a:t>n</a:t>
            </a:r>
            <a:r>
              <a:rPr lang="el-GR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mbria" pitchFamily="18" charset="0"/>
              </a:rPr>
              <a:t>γ</a:t>
            </a:r>
            <a:r>
              <a:rPr 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mbria" pitchFamily="18" charset="0"/>
              </a:rPr>
              <a:t>)</a:t>
            </a:r>
            <a:r>
              <a:rPr lang="it-IT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mbria" pitchFamily="18" charset="0"/>
              </a:rPr>
              <a:t> </a:t>
            </a:r>
            <a:r>
              <a:rPr lang="en-US" altLang="zh-TW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mbria" pitchFamily="18" charset="0"/>
                <a:cs typeface="Calibri" pitchFamily="34" charset="0"/>
              </a:rPr>
              <a:t> </a:t>
            </a:r>
            <a:endParaRPr lang="zh-TW" altLang="en-US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Calibri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53262" y="1357298"/>
            <a:ext cx="8676456" cy="3924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spcBef>
                <a:spcPts val="600"/>
              </a:spcBef>
              <a:tabLst>
                <a:tab pos="360363" algn="l"/>
              </a:tabLst>
            </a:pPr>
            <a:r>
              <a:rPr lang="en-US" altLang="zh-TW" sz="2800" b="1" dirty="0" smtClean="0">
                <a:cs typeface="Calibri" pitchFamily="34" charset="0"/>
              </a:rPr>
              <a:t>Bhabha electron </a:t>
            </a:r>
            <a:r>
              <a:rPr lang="el-GR" altLang="zh-TW" sz="2800" b="1" dirty="0" smtClean="0">
                <a:cs typeface="Calibri" pitchFamily="34" charset="0"/>
              </a:rPr>
              <a:t>θ </a:t>
            </a:r>
            <a:r>
              <a:rPr lang="en-US" altLang="zh-TW" sz="2800" b="1" dirty="0" smtClean="0">
                <a:cs typeface="Calibri" pitchFamily="34" charset="0"/>
              </a:rPr>
              <a:t> (set by 2 points ) :  </a:t>
            </a:r>
            <a:r>
              <a:rPr lang="en-US" altLang="zh-TW" sz="3200" b="1" dirty="0" smtClean="0">
                <a:solidFill>
                  <a:srgbClr val="FF0000"/>
                </a:solidFill>
                <a:cs typeface="Calibri" pitchFamily="34" charset="0"/>
              </a:rPr>
              <a:t>IP  –  Si-det hit</a:t>
            </a:r>
            <a:endParaRPr lang="en-US" altLang="zh-TW" sz="2800" b="1" dirty="0" smtClean="0">
              <a:solidFill>
                <a:srgbClr val="FF0000"/>
              </a:solidFill>
              <a:cs typeface="Calibri" pitchFamily="34" charset="0"/>
            </a:endParaRPr>
          </a:p>
          <a:p>
            <a:pPr marL="514350" indent="-514350">
              <a:spcBef>
                <a:spcPts val="600"/>
              </a:spcBef>
              <a:tabLst>
                <a:tab pos="360363" algn="l"/>
              </a:tabLst>
            </a:pPr>
            <a:r>
              <a:rPr lang="en-US" altLang="zh-TW" sz="2800" dirty="0" smtClean="0">
                <a:solidFill>
                  <a:srgbClr val="FF0000"/>
                </a:solidFill>
                <a:cs typeface="Calibri" pitchFamily="34" charset="0"/>
              </a:rPr>
              <a:t>Requirement:   1 </a:t>
            </a:r>
            <a:r>
              <a:rPr lang="el-GR" altLang="zh-TW" sz="2800" dirty="0" smtClean="0">
                <a:solidFill>
                  <a:srgbClr val="FF0000"/>
                </a:solidFill>
                <a:cs typeface="Calibri" pitchFamily="34" charset="0"/>
              </a:rPr>
              <a:t>μ</a:t>
            </a:r>
            <a:r>
              <a:rPr lang="en-US" altLang="zh-TW" sz="2800" dirty="0" err="1" smtClean="0">
                <a:solidFill>
                  <a:srgbClr val="FF0000"/>
                </a:solidFill>
                <a:cs typeface="Calibri" pitchFamily="34" charset="0"/>
              </a:rPr>
              <a:t>Rad</a:t>
            </a:r>
            <a:r>
              <a:rPr lang="en-US" altLang="zh-TW" sz="2800" dirty="0" smtClean="0">
                <a:solidFill>
                  <a:srgbClr val="FF0000"/>
                </a:solidFill>
                <a:cs typeface="Calibri" pitchFamily="34" charset="0"/>
              </a:rPr>
              <a:t> on   </a:t>
            </a:r>
            <a:r>
              <a:rPr lang="en-US" altLang="zh-TW" sz="2800" b="1" dirty="0" smtClean="0">
                <a:solidFill>
                  <a:srgbClr val="FF0000"/>
                </a:solidFill>
                <a:cs typeface="Calibri" pitchFamily="34" charset="0"/>
              </a:rPr>
              <a:t>mean of </a:t>
            </a:r>
            <a:r>
              <a:rPr lang="el-GR" altLang="zh-TW" sz="2800" b="1" dirty="0" smtClean="0">
                <a:solidFill>
                  <a:srgbClr val="FF0000"/>
                </a:solidFill>
                <a:cs typeface="Calibri" pitchFamily="34" charset="0"/>
              </a:rPr>
              <a:t>θ </a:t>
            </a:r>
            <a:r>
              <a:rPr lang="en-US" altLang="zh-TW" sz="2800" b="1" dirty="0" smtClean="0">
                <a:solidFill>
                  <a:srgbClr val="FF0000"/>
                </a:solidFill>
                <a:cs typeface="Calibri" pitchFamily="34" charset="0"/>
              </a:rPr>
              <a:t> </a:t>
            </a:r>
          </a:p>
          <a:p>
            <a:pPr marL="358775" indent="-358775">
              <a:spcBef>
                <a:spcPts val="600"/>
              </a:spcBef>
              <a:buAutoNum type="arabicPeriod"/>
              <a:tabLst>
                <a:tab pos="360363" algn="l"/>
              </a:tabLst>
            </a:pPr>
            <a:r>
              <a:rPr lang="en-US" altLang="zh-TW" sz="2800" b="1" dirty="0" smtClean="0">
                <a:solidFill>
                  <a:srgbClr val="0000FF"/>
                </a:solidFill>
                <a:cs typeface="Calibri" pitchFamily="34" charset="0"/>
              </a:rPr>
              <a:t>IP by BPM  </a:t>
            </a:r>
            <a:r>
              <a:rPr lang="en-US" altLang="zh-TW" sz="2800" dirty="0" smtClean="0">
                <a:cs typeface="Calibri" pitchFamily="34" charset="0"/>
              </a:rPr>
              <a:t>(beam position monitor) on beam current</a:t>
            </a:r>
          </a:p>
          <a:p>
            <a:pPr marL="358775" indent="-358775">
              <a:tabLst>
                <a:tab pos="360363" algn="l"/>
              </a:tabLst>
            </a:pPr>
            <a:r>
              <a:rPr lang="en-US" altLang="zh-TW" sz="2800" dirty="0" smtClean="0">
                <a:cs typeface="Calibri" pitchFamily="34" charset="0"/>
              </a:rPr>
              <a:t>	</a:t>
            </a:r>
            <a:r>
              <a:rPr lang="en-US" altLang="zh-TW" sz="2800" dirty="0" err="1" smtClean="0">
                <a:cs typeface="Calibri" pitchFamily="34" charset="0"/>
              </a:rPr>
              <a:t>x,y</a:t>
            </a:r>
            <a:r>
              <a:rPr lang="en-US" altLang="zh-TW" sz="2800" dirty="0" smtClean="0">
                <a:cs typeface="Calibri" pitchFamily="34" charset="0"/>
              </a:rPr>
              <a:t> by BPM, z by timing</a:t>
            </a:r>
          </a:p>
          <a:p>
            <a:pPr marL="358775" indent="-358775">
              <a:spcBef>
                <a:spcPts val="600"/>
              </a:spcBef>
              <a:buFont typeface="+mj-lt"/>
              <a:buAutoNum type="arabicPeriod" startAt="2"/>
              <a:tabLst>
                <a:tab pos="360363" algn="l"/>
              </a:tabLst>
            </a:pPr>
            <a:r>
              <a:rPr lang="en-US" altLang="zh-TW" sz="2800" b="1" dirty="0" smtClean="0">
                <a:solidFill>
                  <a:srgbClr val="0000FF"/>
                </a:solidFill>
                <a:cs typeface="Calibri" pitchFamily="34" charset="0"/>
              </a:rPr>
              <a:t>LumiCal Si-wafer position  </a:t>
            </a:r>
            <a:r>
              <a:rPr lang="en-US" altLang="zh-TW" sz="2800" dirty="0" smtClean="0">
                <a:cs typeface="Calibri" pitchFamily="34" charset="0"/>
              </a:rPr>
              <a:t>mounted on Flanges</a:t>
            </a:r>
          </a:p>
          <a:p>
            <a:pPr marL="514350" indent="-514350">
              <a:tabLst>
                <a:tab pos="360363" algn="l"/>
              </a:tabLst>
            </a:pPr>
            <a:r>
              <a:rPr lang="en-US" altLang="zh-TW" sz="2800" b="1" dirty="0" smtClean="0">
                <a:cs typeface="Calibri" pitchFamily="34" charset="0"/>
              </a:rPr>
              <a:t>	</a:t>
            </a:r>
            <a:r>
              <a:rPr lang="en-US" altLang="zh-TW" sz="2800" dirty="0" smtClean="0">
                <a:cs typeface="Calibri" pitchFamily="34" charset="0"/>
              </a:rPr>
              <a:t>reference to</a:t>
            </a:r>
            <a:r>
              <a:rPr lang="en-US" altLang="zh-TW" sz="2800" b="1" dirty="0" smtClean="0">
                <a:cs typeface="Calibri" pitchFamily="34" charset="0"/>
              </a:rPr>
              <a:t> “beam center” </a:t>
            </a:r>
            <a:r>
              <a:rPr lang="en-US" altLang="zh-TW" sz="2800" dirty="0" smtClean="0">
                <a:cs typeface="Calibri" pitchFamily="34" charset="0"/>
              </a:rPr>
              <a:t>at Flanges </a:t>
            </a:r>
          </a:p>
          <a:p>
            <a:pPr marL="804863" indent="-804863">
              <a:spcBef>
                <a:spcPts val="600"/>
              </a:spcBef>
              <a:tabLst>
                <a:tab pos="360363" algn="l"/>
              </a:tabLst>
            </a:pPr>
            <a:r>
              <a:rPr lang="en-US" altLang="zh-TW" sz="2800" b="1" dirty="0" smtClean="0">
                <a:cs typeface="Calibri" pitchFamily="34" charset="0"/>
                <a:sym typeface="Wingdings" pitchFamily="2" charset="2"/>
              </a:rPr>
              <a:t>		 1. </a:t>
            </a:r>
            <a:r>
              <a:rPr lang="en-US" altLang="zh-TW" sz="2800" b="1" dirty="0" smtClean="0">
                <a:cs typeface="Calibri" pitchFamily="34" charset="0"/>
              </a:rPr>
              <a:t>construction </a:t>
            </a:r>
            <a:r>
              <a:rPr lang="en-US" altLang="zh-TW" sz="2800" dirty="0" smtClean="0">
                <a:cs typeface="Calibri" pitchFamily="34" charset="0"/>
              </a:rPr>
              <a:t>survey to sub-micron</a:t>
            </a:r>
          </a:p>
          <a:p>
            <a:pPr marL="898525" indent="-804863">
              <a:tabLst>
                <a:tab pos="360363" algn="l"/>
              </a:tabLst>
            </a:pPr>
            <a:r>
              <a:rPr lang="en-US" altLang="zh-TW" sz="2800" b="1" dirty="0" smtClean="0">
                <a:cs typeface="Calibri" pitchFamily="34" charset="0"/>
              </a:rPr>
              <a:t>		2. monitoring </a:t>
            </a:r>
            <a:r>
              <a:rPr lang="en-US" altLang="zh-TW" sz="2800" dirty="0" smtClean="0">
                <a:cs typeface="Calibri" pitchFamily="34" charset="0"/>
              </a:rPr>
              <a:t>on Flanges </a:t>
            </a:r>
            <a:r>
              <a:rPr lang="en-US" altLang="zh-TW" sz="2800" b="1" dirty="0" smtClean="0">
                <a:solidFill>
                  <a:srgbClr val="FF0000"/>
                </a:solidFill>
                <a:cs typeface="Calibri" pitchFamily="34" charset="0"/>
              </a:rPr>
              <a:t>z position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4608574"/>
            <a:ext cx="7439278" cy="2249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群組 14"/>
          <p:cNvGrpSpPr>
            <a:grpSpLocks noChangeAspect="1"/>
          </p:cNvGrpSpPr>
          <p:nvPr/>
        </p:nvGrpSpPr>
        <p:grpSpPr>
          <a:xfrm>
            <a:off x="642910" y="3071810"/>
            <a:ext cx="5721563" cy="1673822"/>
            <a:chOff x="142844" y="1928802"/>
            <a:chExt cx="7072362" cy="2068992"/>
          </a:xfrm>
        </p:grpSpPr>
        <p:pic>
          <p:nvPicPr>
            <p:cNvPr id="58" name="图片 5"/>
            <p:cNvPicPr>
              <a:picLocks noChangeAspect="1"/>
            </p:cNvPicPr>
            <p:nvPr/>
          </p:nvPicPr>
          <p:blipFill rotWithShape="1">
            <a:blip r:embed="rId4" cstate="print"/>
            <a:srcRect t="17306"/>
            <a:stretch/>
          </p:blipFill>
          <p:spPr>
            <a:xfrm>
              <a:off x="142844" y="2000240"/>
              <a:ext cx="6429388" cy="1915438"/>
            </a:xfrm>
            <a:prstGeom prst="rect">
              <a:avLst/>
            </a:prstGeom>
          </p:spPr>
        </p:pic>
        <p:sp>
          <p:nvSpPr>
            <p:cNvPr id="79" name="文字方塊 78"/>
            <p:cNvSpPr txBox="1"/>
            <p:nvPr/>
          </p:nvSpPr>
          <p:spPr>
            <a:xfrm>
              <a:off x="360455" y="3562510"/>
              <a:ext cx="829545" cy="4352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i="1" dirty="0" smtClean="0">
                  <a:solidFill>
                    <a:srgbClr val="FF0000"/>
                  </a:solidFill>
                </a:rPr>
                <a:t>BPM</a:t>
              </a:r>
              <a:endParaRPr lang="en-US" sz="1200" b="1" i="1" dirty="0">
                <a:solidFill>
                  <a:srgbClr val="FF0000"/>
                </a:solidFill>
              </a:endParaRPr>
            </a:p>
          </p:txBody>
        </p:sp>
        <p:cxnSp>
          <p:nvCxnSpPr>
            <p:cNvPr id="81" name="直線單箭頭接點 80"/>
            <p:cNvCxnSpPr/>
            <p:nvPr/>
          </p:nvCxnSpPr>
          <p:spPr>
            <a:xfrm flipV="1">
              <a:off x="1122094" y="3429003"/>
              <a:ext cx="290148" cy="27585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矩形 82"/>
            <p:cNvSpPr/>
            <p:nvPr/>
          </p:nvSpPr>
          <p:spPr>
            <a:xfrm>
              <a:off x="3143240" y="1928802"/>
              <a:ext cx="4071966" cy="20002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63" name="標題 62"/>
          <p:cNvSpPr>
            <a:spLocks noGrp="1"/>
          </p:cNvSpPr>
          <p:nvPr>
            <p:ph type="title"/>
          </p:nvPr>
        </p:nvSpPr>
        <p:spPr>
          <a:xfrm>
            <a:off x="214282" y="-24"/>
            <a:ext cx="8820472" cy="576064"/>
          </a:xfrm>
        </p:spPr>
        <p:txBody>
          <a:bodyPr/>
          <a:lstStyle/>
          <a:p>
            <a:pPr lvl="0"/>
            <a:r>
              <a:rPr lang="en-US" altLang="zh-TW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Survey/monitoring,  for Beam IP position</a:t>
            </a:r>
            <a:endParaRPr lang="zh-TW" altLang="en-US" sz="40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85" name="矩形 84"/>
          <p:cNvSpPr/>
          <p:nvPr/>
        </p:nvSpPr>
        <p:spPr>
          <a:xfrm>
            <a:off x="7500958" y="571480"/>
            <a:ext cx="1643042" cy="707886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en-US" altLang="zh-CN" sz="2000" dirty="0" smtClean="0"/>
              <a:t>CEPC WS2023</a:t>
            </a:r>
          </a:p>
          <a:p>
            <a:pPr algn="r"/>
            <a:r>
              <a:rPr lang="en-US" altLang="zh-CN" sz="2000" dirty="0" smtClean="0"/>
              <a:t>Jun He</a:t>
            </a:r>
            <a:endParaRPr lang="en-US" sz="2000" dirty="0"/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728" y="1357298"/>
            <a:ext cx="6215106" cy="1968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9" name="文字方塊 58"/>
          <p:cNvSpPr txBox="1"/>
          <p:nvPr/>
        </p:nvSpPr>
        <p:spPr>
          <a:xfrm>
            <a:off x="285720" y="642918"/>
            <a:ext cx="6215106" cy="707886"/>
          </a:xfrm>
          <a:prstGeom prst="rect">
            <a:avLst/>
          </a:prstGeom>
          <a:solidFill>
            <a:schemeClr val="bg1"/>
          </a:solidFill>
          <a:ln w="19050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pPr marL="268288" indent="-268288">
              <a:buFont typeface="Calibri" pitchFamily="34" charset="0"/>
              <a:buChar char="○"/>
            </a:pPr>
            <a:r>
              <a:rPr lang="en-US" sz="2000" dirty="0" smtClean="0">
                <a:cs typeface="Times New Roman" pitchFamily="18" charset="0"/>
              </a:rPr>
              <a:t>Beam Probe Monitor </a:t>
            </a:r>
            <a:r>
              <a:rPr lang="en-US" sz="2000" b="1" i="1" dirty="0" smtClean="0">
                <a:solidFill>
                  <a:srgbClr val="7030A0"/>
                </a:solidFill>
                <a:cs typeface="Times New Roman" pitchFamily="18" charset="0"/>
              </a:rPr>
              <a:t>BPM ,  IP </a:t>
            </a:r>
            <a:r>
              <a:rPr lang="en-US" sz="2000" b="1" i="1" dirty="0" err="1" smtClean="0">
                <a:solidFill>
                  <a:srgbClr val="7030A0"/>
                </a:solidFill>
                <a:cs typeface="Times New Roman" pitchFamily="18" charset="0"/>
              </a:rPr>
              <a:t>x,y</a:t>
            </a:r>
            <a:r>
              <a:rPr lang="en-US" sz="2000" b="1" i="1" dirty="0" smtClean="0">
                <a:solidFill>
                  <a:srgbClr val="7030A0"/>
                </a:solidFill>
                <a:cs typeface="Times New Roman" pitchFamily="18" charset="0"/>
              </a:rPr>
              <a:t> to 1</a:t>
            </a:r>
            <a:r>
              <a:rPr lang="en-US" sz="2000" dirty="0" smtClean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l-GR" sz="2000" b="1" i="1" dirty="0" smtClean="0">
                <a:solidFill>
                  <a:srgbClr val="7030A0"/>
                </a:solidFill>
                <a:cs typeface="Times New Roman" pitchFamily="18" charset="0"/>
              </a:rPr>
              <a:t>μ</a:t>
            </a:r>
            <a:r>
              <a:rPr lang="en-US" sz="2000" b="1" i="1" dirty="0" smtClean="0">
                <a:solidFill>
                  <a:srgbClr val="7030A0"/>
                </a:solidFill>
                <a:cs typeface="Times New Roman" pitchFamily="18" charset="0"/>
              </a:rPr>
              <a:t>m</a:t>
            </a:r>
            <a:endParaRPr lang="en-US" sz="2000" dirty="0" smtClean="0">
              <a:solidFill>
                <a:srgbClr val="7030A0"/>
              </a:solidFill>
              <a:cs typeface="Times New Roman" pitchFamily="18" charset="0"/>
            </a:endParaRPr>
          </a:p>
          <a:p>
            <a:pPr marL="268288" indent="-268288">
              <a:buFont typeface="Calibri" pitchFamily="34" charset="0"/>
              <a:buChar char="○"/>
            </a:pPr>
            <a:r>
              <a:rPr lang="en-US" sz="2000" dirty="0" smtClean="0">
                <a:solidFill>
                  <a:srgbClr val="7030A0"/>
                </a:solidFill>
                <a:cs typeface="Times New Roman" pitchFamily="18" charset="0"/>
              </a:rPr>
              <a:t>Position monitoring,  Flange </a:t>
            </a:r>
            <a:r>
              <a:rPr lang="en-US" sz="2000" dirty="0" err="1" smtClean="0">
                <a:solidFill>
                  <a:srgbClr val="7030A0"/>
                </a:solidFill>
                <a:cs typeface="Times New Roman" pitchFamily="18" charset="0"/>
              </a:rPr>
              <a:t>dx,dy</a:t>
            </a:r>
            <a:r>
              <a:rPr lang="en-US" sz="2000" dirty="0" smtClean="0">
                <a:solidFill>
                  <a:srgbClr val="7030A0"/>
                </a:solidFill>
                <a:cs typeface="Times New Roman" pitchFamily="18" charset="0"/>
              </a:rPr>
              <a:t> ~1</a:t>
            </a:r>
            <a:r>
              <a:rPr lang="el-GR" sz="2000" b="1" i="1" dirty="0" smtClean="0">
                <a:solidFill>
                  <a:srgbClr val="7030A0"/>
                </a:solidFill>
                <a:cs typeface="Times New Roman" pitchFamily="18" charset="0"/>
              </a:rPr>
              <a:t> μ</a:t>
            </a:r>
            <a:r>
              <a:rPr lang="en-US" sz="2000" b="1" i="1" dirty="0" smtClean="0">
                <a:solidFill>
                  <a:srgbClr val="7030A0"/>
                </a:solidFill>
                <a:cs typeface="Times New Roman" pitchFamily="18" charset="0"/>
              </a:rPr>
              <a:t>m</a:t>
            </a:r>
            <a:r>
              <a:rPr lang="en-US" sz="2000" dirty="0" smtClean="0">
                <a:solidFill>
                  <a:srgbClr val="7030A0"/>
                </a:solidFill>
                <a:cs typeface="Times New Roman" pitchFamily="18" charset="0"/>
              </a:rPr>
              <a:t>, </a:t>
            </a:r>
            <a:r>
              <a:rPr lang="en-US" sz="2000" dirty="0" err="1" smtClean="0">
                <a:solidFill>
                  <a:srgbClr val="7030A0"/>
                </a:solidFill>
                <a:cs typeface="Times New Roman" pitchFamily="18" charset="0"/>
              </a:rPr>
              <a:t>dz</a:t>
            </a:r>
            <a:r>
              <a:rPr lang="en-US" sz="2000" dirty="0" smtClean="0">
                <a:solidFill>
                  <a:srgbClr val="7030A0"/>
                </a:solidFill>
                <a:cs typeface="Times New Roman" pitchFamily="18" charset="0"/>
              </a:rPr>
              <a:t>~ </a:t>
            </a:r>
            <a:r>
              <a:rPr lang="en-US" sz="2000" b="1" i="1" dirty="0" smtClean="0">
                <a:solidFill>
                  <a:srgbClr val="7030A0"/>
                </a:solidFill>
                <a:cs typeface="Times New Roman" pitchFamily="18" charset="0"/>
              </a:rPr>
              <a:t>50 </a:t>
            </a:r>
            <a:r>
              <a:rPr lang="el-GR" sz="2000" b="1" i="1" dirty="0" smtClean="0">
                <a:solidFill>
                  <a:srgbClr val="7030A0"/>
                </a:solidFill>
                <a:cs typeface="Times New Roman" pitchFamily="18" charset="0"/>
              </a:rPr>
              <a:t>μ</a:t>
            </a:r>
            <a:r>
              <a:rPr lang="en-US" sz="2000" b="1" i="1" dirty="0" smtClean="0">
                <a:solidFill>
                  <a:srgbClr val="7030A0"/>
                </a:solidFill>
                <a:cs typeface="Times New Roman" pitchFamily="18" charset="0"/>
              </a:rPr>
              <a:t>m  </a:t>
            </a:r>
            <a:endParaRPr lang="en-US" sz="1400" dirty="0" smtClean="0">
              <a:cs typeface="Times New Roman" pitchFamily="18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4857752" y="3500438"/>
            <a:ext cx="3429024" cy="89255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altLang="zh-TW" sz="2000" b="1" i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Precision required</a:t>
            </a:r>
            <a:endParaRPr lang="en-US" altLang="zh-TW" sz="1600" b="1" i="1" dirty="0" smtClean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182563" indent="-163513"/>
            <a:r>
              <a:rPr lang="en-US" altLang="zh-TW" sz="1600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1. Flanges   </a:t>
            </a:r>
            <a:r>
              <a:rPr lang="en-US" altLang="zh-TW" sz="1600" i="1" dirty="0" err="1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dx,dy</a:t>
            </a:r>
            <a:r>
              <a:rPr lang="en-US" altLang="zh-TW" sz="1600" i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sz="1600" i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1</a:t>
            </a:r>
            <a:r>
              <a:rPr lang="el-GR" sz="1600" i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 μ</a:t>
            </a:r>
            <a:r>
              <a:rPr lang="en-US" sz="1600" i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m, </a:t>
            </a:r>
            <a:r>
              <a:rPr lang="en-US" sz="1600" i="1" dirty="0" err="1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dz</a:t>
            </a:r>
            <a:r>
              <a:rPr lang="en-US" sz="1600" i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 50 </a:t>
            </a:r>
            <a:r>
              <a:rPr lang="el-GR" sz="1600" i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μ</a:t>
            </a:r>
            <a:r>
              <a:rPr lang="en-US" sz="1600" i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m</a:t>
            </a:r>
          </a:p>
          <a:p>
            <a:pPr marL="182563" indent="-163513"/>
            <a:r>
              <a:rPr lang="en-US" altLang="zh-TW" sz="1600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2. Beam positions</a:t>
            </a:r>
            <a:r>
              <a:rPr lang="zh-TW" altLang="en-US" sz="1600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    </a:t>
            </a:r>
            <a:r>
              <a:rPr lang="en-US" altLang="zh-TW" sz="1600" i="1" dirty="0" err="1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dx,dy</a:t>
            </a:r>
            <a:r>
              <a:rPr lang="en-US" altLang="zh-TW" sz="1600" i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sz="1600" i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1</a:t>
            </a:r>
            <a:r>
              <a:rPr lang="el-GR" sz="1600" i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 μ</a:t>
            </a:r>
            <a:r>
              <a:rPr lang="en-US" sz="1600" i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m</a:t>
            </a:r>
            <a:endParaRPr lang="zh-TW" altLang="en-US" sz="1600" i="1" dirty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3419041"/>
            <a:ext cx="3038473" cy="3438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矩形 15"/>
          <p:cNvSpPr/>
          <p:nvPr/>
        </p:nvSpPr>
        <p:spPr>
          <a:xfrm>
            <a:off x="0" y="1357298"/>
            <a:ext cx="5976664" cy="25237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6213" indent="-176213"/>
            <a:r>
              <a:rPr lang="en-US" sz="2400" b="1" dirty="0" smtClean="0">
                <a:solidFill>
                  <a:srgbClr val="FF0000"/>
                </a:solidFill>
              </a:rPr>
              <a:t>IP (</a:t>
            </a:r>
            <a:r>
              <a:rPr lang="el-GR" sz="2400" b="1" dirty="0" smtClean="0">
                <a:solidFill>
                  <a:srgbClr val="FF0000"/>
                </a:solidFill>
              </a:rPr>
              <a:t>σ</a:t>
            </a:r>
            <a:r>
              <a:rPr lang="en-US" sz="2400" b="1" baseline="-25000" dirty="0" smtClean="0">
                <a:solidFill>
                  <a:srgbClr val="FF0000"/>
                </a:solidFill>
              </a:rPr>
              <a:t>x</a:t>
            </a:r>
            <a:r>
              <a:rPr lang="en-US" sz="2400" b="1" dirty="0" smtClean="0">
                <a:solidFill>
                  <a:srgbClr val="FF0000"/>
                </a:solidFill>
              </a:rPr>
              <a:t>,</a:t>
            </a:r>
            <a:r>
              <a:rPr lang="el-GR" sz="2400" b="1" dirty="0" smtClean="0">
                <a:solidFill>
                  <a:srgbClr val="FF0000"/>
                </a:solidFill>
              </a:rPr>
              <a:t>σ</a:t>
            </a:r>
            <a:r>
              <a:rPr lang="en-US" sz="2400" b="1" baseline="-25000" dirty="0" smtClean="0">
                <a:solidFill>
                  <a:srgbClr val="FF0000"/>
                </a:solidFill>
              </a:rPr>
              <a:t>z</a:t>
            </a:r>
            <a:r>
              <a:rPr lang="en-US" sz="2400" b="1" dirty="0" smtClean="0">
                <a:solidFill>
                  <a:srgbClr val="FF0000"/>
                </a:solidFill>
              </a:rPr>
              <a:t>) = (6,380 </a:t>
            </a:r>
            <a:r>
              <a:rPr lang="el-GR" sz="2400" b="1" i="1" dirty="0" smtClean="0">
                <a:solidFill>
                  <a:srgbClr val="FF0000"/>
                </a:solidFill>
              </a:rPr>
              <a:t>μ</a:t>
            </a:r>
            <a:r>
              <a:rPr lang="en-US" sz="2400" b="1" i="1" dirty="0" smtClean="0">
                <a:solidFill>
                  <a:srgbClr val="FF0000"/>
                </a:solidFill>
              </a:rPr>
              <a:t>m)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 marL="355600" indent="-355600">
              <a:spcBef>
                <a:spcPts val="600"/>
              </a:spcBef>
            </a:pPr>
            <a:r>
              <a:rPr lang="en-US" sz="2400" b="1" i="1" dirty="0" smtClean="0">
                <a:solidFill>
                  <a:srgbClr val="FF0000"/>
                </a:solidFill>
              </a:rPr>
              <a:t>50 GeV   e</a:t>
            </a:r>
            <a:r>
              <a:rPr lang="fr-FR" sz="2400" b="1" i="1" baseline="30000" dirty="0" smtClean="0">
                <a:solidFill>
                  <a:srgbClr val="FF0000"/>
                </a:solidFill>
                <a:latin typeface="Calibri" pitchFamily="34" charset="0"/>
              </a:rPr>
              <a:t>+</a:t>
            </a:r>
            <a:r>
              <a:rPr lang="fr-FR" sz="2400" b="1" i="1" dirty="0" smtClean="0">
                <a:solidFill>
                  <a:srgbClr val="FF0000"/>
                </a:solidFill>
                <a:latin typeface="Calibri" pitchFamily="34" charset="0"/>
              </a:rPr>
              <a:t>, </a:t>
            </a:r>
            <a:r>
              <a:rPr lang="en-US" sz="2400" b="1" i="1" dirty="0" smtClean="0">
                <a:solidFill>
                  <a:srgbClr val="FF0000"/>
                </a:solidFill>
                <a:latin typeface="Calibri" pitchFamily="34" charset="0"/>
              </a:rPr>
              <a:t>e</a:t>
            </a:r>
            <a:r>
              <a:rPr lang="fr-FR" sz="2400" b="1" i="1" baseline="30000" dirty="0" smtClean="0">
                <a:solidFill>
                  <a:srgbClr val="FF0000"/>
                </a:solidFill>
                <a:latin typeface="Calibri" pitchFamily="34" charset="0"/>
              </a:rPr>
              <a:t>− </a:t>
            </a:r>
            <a:r>
              <a:rPr lang="fr-FR" sz="2400" b="1" i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</a:p>
          <a:p>
            <a:pPr marL="355600" indent="-355600"/>
            <a:r>
              <a:rPr lang="fr-FR" sz="2000" dirty="0" smtClean="0">
                <a:latin typeface="Calibri" pitchFamily="34" charset="0"/>
              </a:rPr>
              <a:t>@ (</a:t>
            </a:r>
            <a:r>
              <a:rPr lang="el-GR" altLang="zh-TW" sz="2000" i="1" dirty="0" smtClean="0">
                <a:latin typeface="Calibri" pitchFamily="34" charset="0"/>
                <a:sym typeface="Wingdings" pitchFamily="2" charset="2"/>
              </a:rPr>
              <a:t>θ</a:t>
            </a:r>
            <a:r>
              <a:rPr lang="en-US" altLang="zh-TW" sz="2000" i="1" dirty="0" smtClean="0">
                <a:latin typeface="Calibri" pitchFamily="34" charset="0"/>
                <a:sym typeface="Wingdings" pitchFamily="2" charset="2"/>
              </a:rPr>
              <a:t>= ± 30 mRad</a:t>
            </a:r>
            <a:r>
              <a:rPr lang="en-US" altLang="zh-TW" sz="2000" b="1" i="1" dirty="0" smtClean="0">
                <a:latin typeface="Calibri" pitchFamily="34" charset="0"/>
                <a:sym typeface="Wingdings" pitchFamily="2" charset="2"/>
              </a:rPr>
              <a:t>, </a:t>
            </a:r>
            <a:r>
              <a:rPr lang="el-GR" altLang="zh-TW" sz="2000" i="1" dirty="0" smtClean="0">
                <a:latin typeface="Calibri" pitchFamily="34" charset="0"/>
                <a:sym typeface="Wingdings" pitchFamily="2" charset="2"/>
              </a:rPr>
              <a:t>φ </a:t>
            </a:r>
            <a:r>
              <a:rPr lang="en-US" altLang="zh-TW" sz="2000" i="1" dirty="0" smtClean="0">
                <a:latin typeface="Calibri" pitchFamily="34" charset="0"/>
                <a:sym typeface="Wingdings" pitchFamily="2" charset="2"/>
              </a:rPr>
              <a:t>= 1.0, 1.0+</a:t>
            </a:r>
            <a:r>
              <a:rPr lang="el-GR" altLang="zh-TW" sz="2000" i="1" dirty="0" smtClean="0">
                <a:latin typeface="Calibri" pitchFamily="34" charset="0"/>
                <a:sym typeface="Wingdings" pitchFamily="2" charset="2"/>
              </a:rPr>
              <a:t>π</a:t>
            </a:r>
            <a:r>
              <a:rPr lang="en-US" altLang="zh-TW" sz="2000" i="1" dirty="0" smtClean="0">
                <a:latin typeface="Calibri" pitchFamily="34" charset="0"/>
                <a:sym typeface="Wingdings" pitchFamily="2" charset="2"/>
              </a:rPr>
              <a:t> Rad</a:t>
            </a:r>
            <a:r>
              <a:rPr lang="en-US" altLang="zh-TW" sz="2000" dirty="0" smtClean="0">
                <a:latin typeface="Calibri" pitchFamily="34" charset="0"/>
                <a:sym typeface="Wingdings" pitchFamily="2" charset="2"/>
              </a:rPr>
              <a:t>)</a:t>
            </a:r>
            <a:r>
              <a:rPr lang="en-US" altLang="zh-TW" sz="2000" i="1" dirty="0" smtClean="0">
                <a:latin typeface="Calibri" pitchFamily="34" charset="0"/>
                <a:sym typeface="Wingdings" pitchFamily="2" charset="2"/>
              </a:rPr>
              <a:t> </a:t>
            </a:r>
            <a:endParaRPr lang="en-US" altLang="zh-TW" sz="2400" i="1" dirty="0" smtClean="0">
              <a:latin typeface="Calibri" pitchFamily="34" charset="0"/>
              <a:sym typeface="Wingdings" pitchFamily="2" charset="2"/>
            </a:endParaRPr>
          </a:p>
          <a:p>
            <a:pPr marL="176213" indent="-176213"/>
            <a:r>
              <a:rPr lang="en-US" sz="2000" b="1" i="1" dirty="0" smtClean="0">
                <a:solidFill>
                  <a:srgbClr val="00B050"/>
                </a:solidFill>
              </a:rPr>
              <a:t>Si wafer @z=560mm</a:t>
            </a:r>
          </a:p>
          <a:p>
            <a:pPr marL="176213" indent="-176213">
              <a:buFont typeface="Calibri" pitchFamily="34" charset="0"/>
              <a:buChar char="○"/>
            </a:pPr>
            <a:r>
              <a:rPr lang="en-US" sz="2000" dirty="0" smtClean="0">
                <a:solidFill>
                  <a:srgbClr val="0000FF"/>
                </a:solidFill>
              </a:rPr>
              <a:t>|x|&lt;6.0 mm </a:t>
            </a:r>
            <a:r>
              <a:rPr lang="el-GR" sz="2000" i="1" dirty="0" smtClean="0">
                <a:solidFill>
                  <a:srgbClr val="0000FF"/>
                </a:solidFill>
              </a:rPr>
              <a:t>σ</a:t>
            </a:r>
            <a:r>
              <a:rPr lang="en-US" sz="2000" i="1" dirty="0" smtClean="0">
                <a:solidFill>
                  <a:srgbClr val="0000FF"/>
                </a:solidFill>
              </a:rPr>
              <a:t>(</a:t>
            </a:r>
            <a:r>
              <a:rPr lang="el-GR" altLang="zh-TW" sz="2000" i="1" dirty="0" smtClean="0">
                <a:solidFill>
                  <a:srgbClr val="0000FF"/>
                </a:solidFill>
                <a:sym typeface="Wingdings" pitchFamily="2" charset="2"/>
              </a:rPr>
              <a:t>θ</a:t>
            </a:r>
            <a:r>
              <a:rPr lang="en-US" altLang="zh-TW" sz="2000" i="1" dirty="0" smtClean="0">
                <a:solidFill>
                  <a:srgbClr val="0000FF"/>
                </a:solidFill>
                <a:sym typeface="Wingdings" pitchFamily="2" charset="2"/>
              </a:rPr>
              <a:t>) </a:t>
            </a:r>
            <a:r>
              <a:rPr lang="en-US" sz="2000" dirty="0" smtClean="0">
                <a:solidFill>
                  <a:srgbClr val="FF0000"/>
                </a:solidFill>
              </a:rPr>
              <a:t>=  54  </a:t>
            </a:r>
            <a:r>
              <a:rPr lang="el-GR" sz="2000" i="1" dirty="0" smtClean="0">
                <a:solidFill>
                  <a:srgbClr val="FF0000"/>
                </a:solidFill>
              </a:rPr>
              <a:t>μ</a:t>
            </a:r>
            <a:r>
              <a:rPr lang="en-US" sz="2000" dirty="0" smtClean="0">
                <a:solidFill>
                  <a:srgbClr val="FF0000"/>
                </a:solidFill>
              </a:rPr>
              <a:t>R    </a:t>
            </a:r>
            <a:r>
              <a:rPr lang="en-US" dirty="0" smtClean="0">
                <a:solidFill>
                  <a:srgbClr val="0000FF"/>
                </a:solidFill>
              </a:rPr>
              <a:t>(1mm Be) </a:t>
            </a:r>
            <a:r>
              <a:rPr lang="en-US" dirty="0" smtClean="0">
                <a:solidFill>
                  <a:srgbClr val="FF0000"/>
                </a:solidFill>
              </a:rPr>
              <a:t>  </a:t>
            </a:r>
            <a:endParaRPr lang="en-US" sz="2000" dirty="0" smtClean="0">
              <a:solidFill>
                <a:srgbClr val="FF0000"/>
              </a:solidFill>
            </a:endParaRPr>
          </a:p>
          <a:p>
            <a:pPr marL="176213" indent="-176213">
              <a:buFont typeface="Calibri" pitchFamily="34" charset="0"/>
              <a:buChar char="○"/>
            </a:pPr>
            <a:r>
              <a:rPr lang="en-US" sz="2000" dirty="0" smtClean="0">
                <a:solidFill>
                  <a:srgbClr val="0000FF"/>
                </a:solidFill>
              </a:rPr>
              <a:t>|x|&gt;6.0 mm </a:t>
            </a:r>
            <a:r>
              <a:rPr lang="el-GR" sz="2000" i="1" dirty="0" smtClean="0">
                <a:solidFill>
                  <a:srgbClr val="0000FF"/>
                </a:solidFill>
              </a:rPr>
              <a:t>σ</a:t>
            </a:r>
            <a:r>
              <a:rPr lang="en-US" sz="2000" i="1" dirty="0" smtClean="0">
                <a:solidFill>
                  <a:srgbClr val="0000FF"/>
                </a:solidFill>
              </a:rPr>
              <a:t>(</a:t>
            </a:r>
            <a:r>
              <a:rPr lang="el-GR" altLang="zh-TW" sz="2000" i="1" dirty="0" smtClean="0">
                <a:solidFill>
                  <a:srgbClr val="0000FF"/>
                </a:solidFill>
                <a:sym typeface="Wingdings" pitchFamily="2" charset="2"/>
              </a:rPr>
              <a:t>θ</a:t>
            </a:r>
            <a:r>
              <a:rPr lang="en-US" altLang="zh-TW" sz="2000" i="1" dirty="0" smtClean="0">
                <a:solidFill>
                  <a:srgbClr val="0000FF"/>
                </a:solidFill>
                <a:sym typeface="Wingdings" pitchFamily="2" charset="2"/>
              </a:rPr>
              <a:t>) </a:t>
            </a:r>
            <a:r>
              <a:rPr lang="en-US" sz="2000" dirty="0" smtClean="0">
                <a:solidFill>
                  <a:srgbClr val="FF0000"/>
                </a:solidFill>
              </a:rPr>
              <a:t>=  95  </a:t>
            </a:r>
            <a:r>
              <a:rPr lang="el-GR" sz="2000" i="1" dirty="0" smtClean="0">
                <a:solidFill>
                  <a:srgbClr val="FF0000"/>
                </a:solidFill>
              </a:rPr>
              <a:t>μ</a:t>
            </a:r>
            <a:r>
              <a:rPr lang="en-US" sz="2000" dirty="0" smtClean="0">
                <a:solidFill>
                  <a:srgbClr val="FF0000"/>
                </a:solidFill>
              </a:rPr>
              <a:t>R    </a:t>
            </a:r>
            <a:r>
              <a:rPr lang="en-US" dirty="0" smtClean="0">
                <a:solidFill>
                  <a:srgbClr val="0000FF"/>
                </a:solidFill>
              </a:rPr>
              <a:t>(1m Al pipe) </a:t>
            </a:r>
            <a:endParaRPr lang="en-US" sz="2000" dirty="0" smtClean="0">
              <a:solidFill>
                <a:srgbClr val="FF0000"/>
              </a:solidFill>
            </a:endParaRPr>
          </a:p>
          <a:p>
            <a:pPr marL="176213" indent="-176213">
              <a:buFont typeface="Calibri" pitchFamily="34" charset="0"/>
              <a:buChar char="○"/>
            </a:pPr>
            <a:r>
              <a:rPr lang="en-US" sz="2000" dirty="0" smtClean="0">
                <a:solidFill>
                  <a:srgbClr val="0000FF"/>
                </a:solidFill>
              </a:rPr>
              <a:t>back-back </a:t>
            </a:r>
            <a:r>
              <a:rPr lang="en-US" sz="2000" dirty="0" err="1" smtClean="0">
                <a:solidFill>
                  <a:srgbClr val="0000FF"/>
                </a:solidFill>
              </a:rPr>
              <a:t>Op.Ang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l-GR" sz="2000" i="1" dirty="0" smtClean="0">
                <a:solidFill>
                  <a:srgbClr val="0000FF"/>
                </a:solidFill>
              </a:rPr>
              <a:t>σ</a:t>
            </a:r>
            <a:r>
              <a:rPr lang="en-US" sz="2000" i="1" dirty="0" smtClean="0">
                <a:solidFill>
                  <a:srgbClr val="0000FF"/>
                </a:solidFill>
              </a:rPr>
              <a:t>(</a:t>
            </a:r>
            <a:r>
              <a:rPr lang="el-GR" sz="2000" i="1" dirty="0" smtClean="0">
                <a:solidFill>
                  <a:srgbClr val="0000FF"/>
                </a:solidFill>
              </a:rPr>
              <a:t>Ω</a:t>
            </a:r>
            <a:r>
              <a:rPr lang="en-US" altLang="zh-TW" sz="2000" i="1" dirty="0" smtClean="0">
                <a:solidFill>
                  <a:srgbClr val="0000FF"/>
                </a:solidFill>
                <a:sym typeface="Wingdings" pitchFamily="2" charset="2"/>
              </a:rPr>
              <a:t>)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= 137 </a:t>
            </a:r>
            <a:r>
              <a:rPr lang="el-GR" sz="2000" i="1" dirty="0" smtClean="0">
                <a:solidFill>
                  <a:srgbClr val="FF0000"/>
                </a:solidFill>
              </a:rPr>
              <a:t>μ</a:t>
            </a:r>
            <a:r>
              <a:rPr lang="en-US" sz="2000" i="1" dirty="0" smtClean="0">
                <a:solidFill>
                  <a:srgbClr val="FF0000"/>
                </a:solidFill>
              </a:rPr>
              <a:t>R</a:t>
            </a:r>
            <a:endParaRPr lang="en-US" sz="2000" dirty="0" smtClean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388654"/>
            <a:ext cx="5143536" cy="2397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矩形 20"/>
          <p:cNvSpPr/>
          <p:nvPr/>
        </p:nvSpPr>
        <p:spPr>
          <a:xfrm>
            <a:off x="285752" y="3960026"/>
            <a:ext cx="50006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>
                <a:solidFill>
                  <a:srgbClr val="00B050"/>
                </a:solidFill>
                <a:cs typeface="Times New Roman" pitchFamily="18" charset="0"/>
              </a:rPr>
              <a:t>e±  GEANT hit – gen. |x|&gt;6        hit – gen. |x|&lt;6 </a:t>
            </a:r>
            <a:endParaRPr lang="en-US" dirty="0" smtClean="0">
              <a:solidFill>
                <a:srgbClr val="00B050"/>
              </a:solidFill>
            </a:endParaRPr>
          </a:p>
        </p:txBody>
      </p:sp>
      <p:sp>
        <p:nvSpPr>
          <p:cNvPr id="19" name="標題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mbria" pitchFamily="18" charset="0"/>
              </a:rPr>
              <a:t>Electron hits on 1</a:t>
            </a:r>
            <a:r>
              <a:rPr lang="en-US" altLang="zh-TW" baseline="30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mbria" pitchFamily="18" charset="0"/>
              </a:rPr>
              <a:t>st</a:t>
            </a:r>
            <a:r>
              <a:rPr lang="en-US" altLang="zh-TW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mbria" pitchFamily="18" charset="0"/>
              </a:rPr>
              <a:t> Si-wafer</a:t>
            </a:r>
            <a:endParaRPr lang="en-US" altLang="zh-TW" sz="320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Cambria" pitchFamily="18" charset="0"/>
            </a:endParaRPr>
          </a:p>
        </p:txBody>
      </p:sp>
      <p:grpSp>
        <p:nvGrpSpPr>
          <p:cNvPr id="2" name="群組 51"/>
          <p:cNvGrpSpPr>
            <a:grpSpLocks noChangeAspect="1"/>
          </p:cNvGrpSpPr>
          <p:nvPr/>
        </p:nvGrpSpPr>
        <p:grpSpPr>
          <a:xfrm>
            <a:off x="4286248" y="1357298"/>
            <a:ext cx="1908415" cy="1161644"/>
            <a:chOff x="525905" y="1348722"/>
            <a:chExt cx="2592288" cy="1367774"/>
          </a:xfrm>
        </p:grpSpPr>
        <p:pic>
          <p:nvPicPr>
            <p:cNvPr id="87" name="图片 11">
              <a:extLst>
                <a:ext uri="{FF2B5EF4-FFF2-40B4-BE49-F238E27FC236}">
                  <a16:creationId xmlns:a16="http://schemas.microsoft.com/office/drawing/2014/main" xmlns="" id="{2A2EC1E7-B38C-409B-892B-5FC5525806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5905" y="1348722"/>
              <a:ext cx="2592288" cy="1367774"/>
            </a:xfrm>
            <a:prstGeom prst="rect">
              <a:avLst/>
            </a:prstGeom>
            <a:ln w="50800">
              <a:solidFill>
                <a:schemeClr val="bg1"/>
              </a:solidFill>
            </a:ln>
          </p:spPr>
        </p:pic>
        <p:sp>
          <p:nvSpPr>
            <p:cNvPr id="88" name="矩形 87"/>
            <p:cNvSpPr/>
            <p:nvPr/>
          </p:nvSpPr>
          <p:spPr>
            <a:xfrm>
              <a:off x="1124126" y="1798133"/>
              <a:ext cx="1954187" cy="860534"/>
            </a:xfrm>
            <a:prstGeom prst="rect">
              <a:avLst/>
            </a:prstGeom>
            <a:ln w="50800"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2400" dirty="0" smtClean="0">
                  <a:solidFill>
                    <a:schemeClr val="accent6">
                      <a:lumMod val="50000"/>
                    </a:schemeClr>
                  </a:solidFill>
                </a:rPr>
                <a:t>Al  </a:t>
              </a:r>
              <a:r>
                <a:rPr lang="en-US" sz="2400" dirty="0" smtClean="0">
                  <a:solidFill>
                    <a:srgbClr val="FF0000"/>
                  </a:solidFill>
                </a:rPr>
                <a:t>  </a:t>
              </a:r>
              <a:r>
                <a:rPr lang="en-US" sz="2400" dirty="0" smtClean="0">
                  <a:solidFill>
                    <a:srgbClr val="0000FF"/>
                  </a:solidFill>
                </a:rPr>
                <a:t>Be</a:t>
              </a:r>
            </a:p>
            <a:p>
              <a:pPr>
                <a:lnSpc>
                  <a:spcPts val="1400"/>
                </a:lnSpc>
              </a:pPr>
              <a:r>
                <a:rPr lang="en-US" sz="1400" dirty="0" smtClean="0"/>
                <a:t>      Low-mass  </a:t>
              </a:r>
            </a:p>
            <a:p>
              <a:pPr>
                <a:lnSpc>
                  <a:spcPts val="1400"/>
                </a:lnSpc>
              </a:pPr>
              <a:r>
                <a:rPr lang="en-US" sz="1400" dirty="0" smtClean="0"/>
                <a:t>      window </a:t>
              </a:r>
              <a:endParaRPr lang="en-US" sz="1400" dirty="0"/>
            </a:p>
          </p:txBody>
        </p:sp>
      </p:grpSp>
      <p:sp>
        <p:nvSpPr>
          <p:cNvPr id="22" name="矩形 21"/>
          <p:cNvSpPr/>
          <p:nvPr/>
        </p:nvSpPr>
        <p:spPr>
          <a:xfrm>
            <a:off x="357158" y="642918"/>
            <a:ext cx="5072098" cy="656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3525" indent="-263525">
              <a:lnSpc>
                <a:spcPts val="2200"/>
              </a:lnSpc>
            </a:pPr>
            <a:r>
              <a:rPr lang="en-US" sz="2400" b="1" dirty="0" smtClean="0">
                <a:solidFill>
                  <a:srgbClr val="FF0000"/>
                </a:solidFill>
              </a:rPr>
              <a:t>1 mm Be </a:t>
            </a:r>
            <a:r>
              <a:rPr lang="en-US" sz="2400" dirty="0" smtClean="0"/>
              <a:t>thin pipe window</a:t>
            </a:r>
          </a:p>
          <a:p>
            <a:pPr marL="263525" indent="-263525">
              <a:lnSpc>
                <a:spcPts val="2200"/>
              </a:lnSpc>
            </a:pPr>
            <a:r>
              <a:rPr lang="en-US" sz="2400" b="1" dirty="0" smtClean="0"/>
              <a:t>33 mm = </a:t>
            </a:r>
            <a:r>
              <a:rPr lang="en-US" sz="2800" b="1" dirty="0" smtClean="0">
                <a:solidFill>
                  <a:srgbClr val="FF0000"/>
                </a:solidFill>
              </a:rPr>
              <a:t>0.09 </a:t>
            </a:r>
            <a:r>
              <a:rPr lang="en-US" sz="2400" b="1" dirty="0" smtClean="0">
                <a:solidFill>
                  <a:srgbClr val="FF0000"/>
                </a:solidFill>
              </a:rPr>
              <a:t>X</a:t>
            </a:r>
            <a:r>
              <a:rPr lang="en-US" sz="2400" b="1" baseline="-25000" dirty="0" smtClean="0">
                <a:solidFill>
                  <a:srgbClr val="FF0000"/>
                </a:solidFill>
              </a:rPr>
              <a:t>0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smtClean="0"/>
              <a:t> </a:t>
            </a:r>
            <a:r>
              <a:rPr lang="en-US" sz="2400" dirty="0" smtClean="0"/>
              <a:t>traversing</a:t>
            </a:r>
            <a:r>
              <a:rPr lang="en-US" sz="2400" b="1" dirty="0" smtClean="0"/>
              <a:t> @ 30mR </a:t>
            </a:r>
            <a:endParaRPr lang="en-US" sz="2000" b="1" dirty="0" smtClean="0"/>
          </a:p>
        </p:txBody>
      </p:sp>
      <p:grpSp>
        <p:nvGrpSpPr>
          <p:cNvPr id="3" name="群組 23"/>
          <p:cNvGrpSpPr/>
          <p:nvPr/>
        </p:nvGrpSpPr>
        <p:grpSpPr>
          <a:xfrm>
            <a:off x="6357950" y="285729"/>
            <a:ext cx="2571768" cy="2357454"/>
            <a:chOff x="6286512" y="357166"/>
            <a:chExt cx="2714644" cy="2530883"/>
          </a:xfrm>
        </p:grpSpPr>
        <p:pic>
          <p:nvPicPr>
            <p:cNvPr id="9219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286512" y="357166"/>
              <a:ext cx="2714644" cy="25308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0" name="矩形 19"/>
            <p:cNvSpPr/>
            <p:nvPr/>
          </p:nvSpPr>
          <p:spPr>
            <a:xfrm>
              <a:off x="8858280" y="571480"/>
              <a:ext cx="142876" cy="4286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3" name="矩形 22"/>
            <p:cNvSpPr/>
            <p:nvPr/>
          </p:nvSpPr>
          <p:spPr>
            <a:xfrm flipH="1">
              <a:off x="8143900" y="2428868"/>
              <a:ext cx="857256" cy="4286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5" name="矩形 24"/>
          <p:cNvSpPr/>
          <p:nvPr/>
        </p:nvSpPr>
        <p:spPr>
          <a:xfrm>
            <a:off x="6215042" y="2648546"/>
            <a:ext cx="29289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Multiple scattering at edge </a:t>
            </a:r>
          </a:p>
          <a:p>
            <a:r>
              <a:rPr lang="en-US" altLang="zh-TW" b="1" i="1" dirty="0" smtClean="0">
                <a:solidFill>
                  <a:srgbClr val="FF0000"/>
                </a:solidFill>
              </a:rPr>
              <a:t>BHLUMI    100</a:t>
            </a:r>
            <a:r>
              <a:rPr lang="el-GR" i="1" dirty="0" smtClean="0">
                <a:solidFill>
                  <a:srgbClr val="FF0000"/>
                </a:solidFill>
              </a:rPr>
              <a:t> μ</a:t>
            </a:r>
            <a:r>
              <a:rPr lang="en-US" dirty="0" smtClean="0">
                <a:solidFill>
                  <a:srgbClr val="FF0000"/>
                </a:solidFill>
              </a:rPr>
              <a:t>R</a:t>
            </a:r>
            <a:r>
              <a:rPr lang="en-US" altLang="zh-TW" b="1" i="1" dirty="0" smtClean="0">
                <a:solidFill>
                  <a:srgbClr val="FF0000"/>
                </a:solidFill>
              </a:rPr>
              <a:t> smearing</a:t>
            </a:r>
          </a:p>
          <a:p>
            <a:r>
              <a:rPr lang="en-US" altLang="zh-TW" b="1" i="1" dirty="0" smtClean="0">
                <a:solidFill>
                  <a:srgbClr val="FF0000"/>
                </a:solidFill>
              </a:rPr>
              <a:t>Both z sizes  but on e- side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395536" y="0"/>
            <a:ext cx="8105554" cy="642937"/>
          </a:xfrm>
        </p:spPr>
        <p:txBody>
          <a:bodyPr>
            <a:noAutofit/>
          </a:bodyPr>
          <a:lstStyle/>
          <a:p>
            <a:pPr algn="l">
              <a:spcBef>
                <a:spcPts val="1200"/>
              </a:spcBef>
            </a:pPr>
            <a:r>
              <a:rPr lang="en-US" altLang="zh-TW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itchFamily="34" charset="0"/>
              </a:rPr>
              <a:t>LumiCal detector/electronics options</a:t>
            </a:r>
            <a:endParaRPr lang="zh-TW" altLang="en-US" sz="3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Calibri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14282" y="1142984"/>
            <a:ext cx="650085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188" indent="-357188">
              <a:spcBef>
                <a:spcPts val="600"/>
              </a:spcBef>
              <a:tabLst>
                <a:tab pos="360363" algn="l"/>
              </a:tabLst>
            </a:pPr>
            <a:r>
              <a:rPr lang="en-US" altLang="zh-TW" sz="2400" b="1" dirty="0" smtClean="0">
                <a:solidFill>
                  <a:srgbClr val="0000FF"/>
                </a:solidFill>
              </a:rPr>
              <a:t>Si-wafers for electron impact position</a:t>
            </a:r>
          </a:p>
          <a:p>
            <a:pPr marL="357188" indent="-357188">
              <a:buFont typeface="Calibri" pitchFamily="34" charset="0"/>
              <a:buChar char="○"/>
              <a:tabLst>
                <a:tab pos="360363" algn="l"/>
              </a:tabLst>
            </a:pPr>
            <a:r>
              <a:rPr lang="en-US" altLang="zh-TW" sz="2000" b="1" dirty="0" smtClean="0"/>
              <a:t>Strip </a:t>
            </a:r>
            <a:r>
              <a:rPr lang="en-US" altLang="zh-TW" sz="2000" dirty="0" smtClean="0"/>
              <a:t>detector 50 or 100 </a:t>
            </a:r>
            <a:r>
              <a:rPr lang="el-GR" altLang="zh-TW" sz="2000" dirty="0" smtClean="0"/>
              <a:t>μ</a:t>
            </a:r>
            <a:r>
              <a:rPr lang="en-US" altLang="zh-TW" sz="2000" dirty="0" smtClean="0"/>
              <a:t>m pitch, 2D </a:t>
            </a:r>
            <a:r>
              <a:rPr lang="en-US" altLang="zh-TW" sz="2000" dirty="0" err="1" smtClean="0"/>
              <a:t>x,y</a:t>
            </a:r>
            <a:r>
              <a:rPr lang="en-US" altLang="zh-TW" sz="2000" dirty="0" smtClean="0"/>
              <a:t> </a:t>
            </a:r>
          </a:p>
          <a:p>
            <a:pPr marL="357188" indent="-357188">
              <a:buFont typeface="Calibri" pitchFamily="34" charset="0"/>
              <a:buChar char="○"/>
              <a:tabLst>
                <a:tab pos="360363" algn="l"/>
              </a:tabLst>
            </a:pPr>
            <a:r>
              <a:rPr lang="en-US" altLang="zh-TW" sz="2000" b="1" dirty="0" smtClean="0"/>
              <a:t>AC LGAD</a:t>
            </a:r>
            <a:r>
              <a:rPr lang="en-US" altLang="zh-TW" sz="2000" dirty="0" smtClean="0"/>
              <a:t>, 2D long coupling layer </a:t>
            </a:r>
          </a:p>
          <a:p>
            <a:pPr marL="357188" indent="-357188">
              <a:tabLst>
                <a:tab pos="360363" algn="l"/>
              </a:tabLst>
            </a:pPr>
            <a:r>
              <a:rPr lang="en-US" altLang="zh-TW" sz="2000" b="1" dirty="0" smtClean="0"/>
              <a:t>Readout:</a:t>
            </a:r>
            <a:r>
              <a:rPr lang="en-US" altLang="zh-TW" sz="2000" dirty="0" smtClean="0"/>
              <a:t>  (LGAD) tracker readout, fast and pileup ID </a:t>
            </a:r>
            <a:endParaRPr lang="en-US" altLang="zh-TW" sz="2000" b="1" dirty="0" smtClean="0"/>
          </a:p>
          <a:p>
            <a:pPr marL="357188" indent="-357188">
              <a:spcBef>
                <a:spcPts val="1200"/>
              </a:spcBef>
              <a:tabLst>
                <a:tab pos="360363" algn="l"/>
              </a:tabLst>
            </a:pPr>
            <a:r>
              <a:rPr lang="en-US" altLang="zh-TW" sz="2400" b="1" dirty="0" err="1" smtClean="0">
                <a:solidFill>
                  <a:srgbClr val="0000FF"/>
                </a:solidFill>
              </a:rPr>
              <a:t>Calorimetry</a:t>
            </a:r>
            <a:r>
              <a:rPr lang="en-US" altLang="zh-TW" sz="2400" b="1" dirty="0" smtClean="0">
                <a:solidFill>
                  <a:srgbClr val="0000FF"/>
                </a:solidFill>
              </a:rPr>
              <a:t>, LYSO </a:t>
            </a:r>
            <a:r>
              <a:rPr lang="en-US" altLang="zh-TW" sz="2400" b="1" dirty="0" err="1" smtClean="0">
                <a:solidFill>
                  <a:srgbClr val="0000FF"/>
                </a:solidFill>
              </a:rPr>
              <a:t>rad</a:t>
            </a:r>
            <a:r>
              <a:rPr lang="en-US" altLang="zh-TW" sz="2400" b="1" dirty="0" smtClean="0">
                <a:solidFill>
                  <a:srgbClr val="0000FF"/>
                </a:solidFill>
              </a:rPr>
              <a:t>-hard bars</a:t>
            </a:r>
          </a:p>
          <a:p>
            <a:pPr marL="357188" indent="-357188">
              <a:buFont typeface="Calibri" pitchFamily="34" charset="0"/>
              <a:buChar char="○"/>
              <a:tabLst>
                <a:tab pos="360363" algn="l"/>
              </a:tabLst>
            </a:pPr>
            <a:r>
              <a:rPr lang="en-US" altLang="zh-TW" sz="2000" dirty="0" smtClean="0"/>
              <a:t>2 X</a:t>
            </a:r>
            <a:r>
              <a:rPr lang="en-US" altLang="zh-TW" sz="2000" baseline="-25000" dirty="0" smtClean="0"/>
              <a:t>0</a:t>
            </a:r>
            <a:r>
              <a:rPr lang="en-US" altLang="zh-TW" sz="2000" dirty="0" smtClean="0"/>
              <a:t> (3x3x23mm3) position, e/</a:t>
            </a:r>
            <a:r>
              <a:rPr lang="el-GR" altLang="zh-TW" sz="2000" dirty="0" smtClean="0"/>
              <a:t>γ</a:t>
            </a:r>
            <a:r>
              <a:rPr lang="en-US" altLang="zh-TW" sz="2000" dirty="0" smtClean="0"/>
              <a:t> etc</a:t>
            </a:r>
          </a:p>
          <a:p>
            <a:pPr marL="357188" indent="-357188">
              <a:buFont typeface="Calibri" pitchFamily="34" charset="0"/>
              <a:buChar char="○"/>
              <a:tabLst>
                <a:tab pos="360363" algn="l"/>
              </a:tabLst>
            </a:pPr>
            <a:r>
              <a:rPr lang="en-US" altLang="zh-TW" sz="2000" dirty="0" smtClean="0"/>
              <a:t>13 X0 (10x10x150 mm3)  </a:t>
            </a:r>
            <a:r>
              <a:rPr lang="en-US" altLang="zh-TW" sz="2000" dirty="0" err="1" smtClean="0"/>
              <a:t>Ebeam</a:t>
            </a:r>
            <a:r>
              <a:rPr lang="en-US" altLang="zh-TW" sz="2000" dirty="0" smtClean="0"/>
              <a:t> electron ID</a:t>
            </a:r>
          </a:p>
          <a:p>
            <a:pPr marL="357188" indent="-357188">
              <a:tabLst>
                <a:tab pos="360363" algn="l"/>
              </a:tabLst>
            </a:pPr>
            <a:r>
              <a:rPr lang="en-US" altLang="zh-TW" sz="2000" b="1" dirty="0" smtClean="0"/>
              <a:t>Readout:</a:t>
            </a:r>
            <a:r>
              <a:rPr lang="en-US" altLang="zh-TW" sz="2000" dirty="0" smtClean="0"/>
              <a:t>  </a:t>
            </a:r>
            <a:r>
              <a:rPr lang="en-US" altLang="zh-TW" sz="2000" dirty="0" err="1" smtClean="0"/>
              <a:t>SiPM</a:t>
            </a:r>
            <a:r>
              <a:rPr lang="en-US" altLang="zh-TW" sz="2000" dirty="0" smtClean="0"/>
              <a:t> + ECAL front-end,  trigger and pileup ID</a:t>
            </a:r>
          </a:p>
          <a:p>
            <a:pPr marL="357188" indent="-357188">
              <a:spcBef>
                <a:spcPts val="1200"/>
              </a:spcBef>
              <a:tabLst>
                <a:tab pos="360363" algn="l"/>
              </a:tabLst>
            </a:pPr>
            <a:r>
              <a:rPr lang="en-US" altLang="zh-TW" sz="2400" b="1" dirty="0" smtClean="0">
                <a:solidFill>
                  <a:srgbClr val="0000FF"/>
                </a:solidFill>
              </a:rPr>
              <a:t>LumiCal trigger</a:t>
            </a:r>
          </a:p>
          <a:p>
            <a:pPr marL="357188" indent="-357188">
              <a:buFont typeface="Calibri" pitchFamily="34" charset="0"/>
              <a:buChar char="○"/>
              <a:tabLst>
                <a:tab pos="360363" algn="l"/>
              </a:tabLst>
            </a:pPr>
            <a:r>
              <a:rPr lang="en-US" altLang="zh-TW" sz="2000" dirty="0" smtClean="0"/>
              <a:t>Single side, long LYSO E&gt; </a:t>
            </a:r>
            <a:r>
              <a:rPr lang="en-US" altLang="zh-TW" sz="2000" dirty="0" err="1" smtClean="0"/>
              <a:t>Ebeam</a:t>
            </a:r>
            <a:r>
              <a:rPr lang="en-US" altLang="zh-TW" sz="2000" dirty="0" smtClean="0"/>
              <a:t>/2</a:t>
            </a:r>
          </a:p>
          <a:p>
            <a:pPr marL="357188" indent="-357188">
              <a:buFont typeface="Calibri" pitchFamily="34" charset="0"/>
              <a:buChar char="○"/>
              <a:tabLst>
                <a:tab pos="360363" algn="l"/>
              </a:tabLst>
            </a:pPr>
            <a:r>
              <a:rPr lang="en-US" altLang="zh-TW" sz="2000" dirty="0" smtClean="0"/>
              <a:t>Coincidence  +z,-z  E&gt; </a:t>
            </a:r>
            <a:r>
              <a:rPr lang="en-US" altLang="zh-TW" sz="2000" dirty="0" err="1" smtClean="0"/>
              <a:t>Ebeam</a:t>
            </a:r>
            <a:r>
              <a:rPr lang="en-US" altLang="zh-TW" sz="2000" dirty="0" smtClean="0"/>
              <a:t>/2,  </a:t>
            </a:r>
          </a:p>
          <a:p>
            <a:pPr marL="357188" indent="-357188">
              <a:tabLst>
                <a:tab pos="360363" algn="l"/>
              </a:tabLst>
            </a:pPr>
            <a:r>
              <a:rPr lang="en-US" altLang="zh-TW" sz="2000" dirty="0" smtClean="0"/>
              <a:t>	event rate @L=10</a:t>
            </a:r>
            <a:r>
              <a:rPr lang="en-US" altLang="zh-TW" sz="2000" baseline="30000" dirty="0" smtClean="0"/>
              <a:t>36   </a:t>
            </a:r>
            <a:r>
              <a:rPr lang="en-US" altLang="zh-TW" sz="2000" b="1" dirty="0" smtClean="0">
                <a:solidFill>
                  <a:srgbClr val="FF0000"/>
                </a:solidFill>
              </a:rPr>
              <a:t>0.003 /</a:t>
            </a:r>
            <a:r>
              <a:rPr lang="en-US" altLang="zh-TW" sz="2000" b="1" dirty="0" err="1" smtClean="0">
                <a:solidFill>
                  <a:srgbClr val="FF0000"/>
                </a:solidFill>
              </a:rPr>
              <a:t>b.c</a:t>
            </a:r>
            <a:r>
              <a:rPr lang="en-US" altLang="zh-TW" sz="2000" b="1" dirty="0" smtClean="0">
                <a:solidFill>
                  <a:srgbClr val="FF0000"/>
                </a:solidFill>
              </a:rPr>
              <a:t>.</a:t>
            </a:r>
          </a:p>
          <a:p>
            <a:pPr marL="357188" indent="-357188">
              <a:tabLst>
                <a:tab pos="360363" algn="l"/>
              </a:tabLst>
            </a:pPr>
            <a:r>
              <a:rPr lang="en-US" altLang="zh-TW" sz="2000" b="1" dirty="0" smtClean="0">
                <a:solidFill>
                  <a:srgbClr val="FF0000"/>
                </a:solidFill>
              </a:rPr>
              <a:t>	but Pileup  ~10</a:t>
            </a:r>
            <a:r>
              <a:rPr lang="en-US" altLang="zh-TW" sz="2000" b="1" baseline="30000" dirty="0" smtClean="0">
                <a:solidFill>
                  <a:srgbClr val="FF0000"/>
                </a:solidFill>
              </a:rPr>
              <a:t>-4</a:t>
            </a:r>
            <a:r>
              <a:rPr lang="en-US" altLang="zh-TW" sz="2000" b="1" dirty="0" smtClean="0">
                <a:solidFill>
                  <a:srgbClr val="FF0000"/>
                </a:solidFill>
              </a:rPr>
              <a:t>  </a:t>
            </a:r>
            <a:r>
              <a:rPr lang="en-US" altLang="zh-TW" sz="2000" dirty="0" smtClean="0"/>
              <a:t>shall be identified</a:t>
            </a:r>
          </a:p>
          <a:p>
            <a:pPr marL="357188" indent="-357188">
              <a:tabLst>
                <a:tab pos="360363" algn="l"/>
              </a:tabLst>
            </a:pPr>
            <a:endParaRPr lang="en-US" altLang="zh-TW" sz="2000" dirty="0" smtClean="0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702" y="1285860"/>
            <a:ext cx="2283621" cy="1482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3143248"/>
            <a:ext cx="2445958" cy="1445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矩形 16"/>
          <p:cNvSpPr/>
          <p:nvPr/>
        </p:nvSpPr>
        <p:spPr>
          <a:xfrm>
            <a:off x="6572264" y="1000108"/>
            <a:ext cx="1145506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2D Si-strip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643702" y="2845354"/>
            <a:ext cx="1006429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AC LGAD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4653221"/>
            <a:ext cx="4010035" cy="2204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矩形 20"/>
          <p:cNvSpPr/>
          <p:nvPr/>
        </p:nvSpPr>
        <p:spPr>
          <a:xfrm>
            <a:off x="5715008" y="4643446"/>
            <a:ext cx="691279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TCAD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/>
          <p:cNvSpPr txBox="1">
            <a:spLocks/>
          </p:cNvSpPr>
          <p:nvPr/>
        </p:nvSpPr>
        <p:spPr>
          <a:xfrm>
            <a:off x="357158" y="44624"/>
            <a:ext cx="8643998" cy="62242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Cambria" pitchFamily="18" charset="0"/>
                <a:cs typeface="+mj-cs"/>
              </a:rPr>
              <a:t>Bhabha event pile-up rate @Z-pole</a:t>
            </a:r>
            <a:endParaRPr kumimoji="0" lang="zh-TW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ea typeface="+mj-ea"/>
              <a:cs typeface="+mj-cs"/>
            </a:endParaRPr>
          </a:p>
        </p:txBody>
      </p:sp>
      <p:grpSp>
        <p:nvGrpSpPr>
          <p:cNvPr id="2" name="群組 11"/>
          <p:cNvGrpSpPr>
            <a:grpSpLocks noChangeAspect="1"/>
          </p:cNvGrpSpPr>
          <p:nvPr/>
        </p:nvGrpSpPr>
        <p:grpSpPr>
          <a:xfrm>
            <a:off x="357158" y="4071942"/>
            <a:ext cx="2799565" cy="2714620"/>
            <a:chOff x="5000628" y="2571744"/>
            <a:chExt cx="3752850" cy="3714750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000628" y="2571744"/>
              <a:ext cx="3752850" cy="3714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7" name="直線接點 6"/>
            <p:cNvCxnSpPr/>
            <p:nvPr/>
          </p:nvCxnSpPr>
          <p:spPr>
            <a:xfrm>
              <a:off x="5715008" y="4070354"/>
              <a:ext cx="2928958" cy="1588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接點 7"/>
            <p:cNvCxnSpPr/>
            <p:nvPr/>
          </p:nvCxnSpPr>
          <p:spPr>
            <a:xfrm>
              <a:off x="5715008" y="4536000"/>
              <a:ext cx="2928958" cy="1588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4214818"/>
            <a:ext cx="2998686" cy="1297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矩形 9"/>
          <p:cNvSpPr/>
          <p:nvPr/>
        </p:nvSpPr>
        <p:spPr>
          <a:xfrm>
            <a:off x="433344" y="3016332"/>
            <a:ext cx="5963554" cy="50405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矩形 10"/>
          <p:cNvSpPr/>
          <p:nvPr/>
        </p:nvSpPr>
        <p:spPr>
          <a:xfrm>
            <a:off x="181824" y="1000108"/>
            <a:ext cx="867645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>
              <a:buFont typeface="+mj-lt"/>
              <a:buAutoNum type="arabicPeriod"/>
            </a:pPr>
            <a:r>
              <a:rPr lang="en-US" altLang="zh-TW" sz="2000" dirty="0" smtClean="0">
                <a:sym typeface="Wingdings" pitchFamily="2" charset="2"/>
              </a:rPr>
              <a:t>Z-pole  </a:t>
            </a:r>
            <a:r>
              <a:rPr lang="en-US" altLang="zh-TW" sz="1400" dirty="0" smtClean="0">
                <a:sym typeface="Wingdings" pitchFamily="2" charset="2"/>
              </a:rPr>
              <a:t>(2021 design)  </a:t>
            </a:r>
            <a:r>
              <a:rPr lang="en-US" altLang="zh-TW" sz="2000" dirty="0" err="1" smtClean="0">
                <a:sym typeface="Wingdings" pitchFamily="2" charset="2"/>
              </a:rPr>
              <a:t>L</a:t>
            </a:r>
            <a:r>
              <a:rPr lang="en-US" altLang="zh-TW" sz="2000" baseline="-25000" dirty="0" err="1" smtClean="0">
                <a:sym typeface="Wingdings" pitchFamily="2" charset="2"/>
              </a:rPr>
              <a:t>max</a:t>
            </a:r>
            <a:r>
              <a:rPr lang="en-US" altLang="zh-TW" sz="2000" dirty="0" smtClean="0">
                <a:sym typeface="Wingdings" pitchFamily="2" charset="2"/>
              </a:rPr>
              <a:t>/IP = </a:t>
            </a:r>
            <a:r>
              <a:rPr lang="en-US" altLang="zh-TW" sz="2000" b="1" dirty="0" smtClean="0">
                <a:solidFill>
                  <a:srgbClr val="FF0000"/>
                </a:solidFill>
                <a:sym typeface="Wingdings" pitchFamily="2" charset="2"/>
              </a:rPr>
              <a:t>115 x 10</a:t>
            </a:r>
            <a:r>
              <a:rPr lang="en-US" altLang="zh-TW" sz="2000" b="1" baseline="30000" dirty="0" smtClean="0">
                <a:solidFill>
                  <a:srgbClr val="FF0000"/>
                </a:solidFill>
                <a:sym typeface="Wingdings" pitchFamily="2" charset="2"/>
              </a:rPr>
              <a:t>34</a:t>
            </a:r>
            <a:r>
              <a:rPr lang="en-US" altLang="zh-TW" sz="2000" b="1" dirty="0" smtClean="0">
                <a:solidFill>
                  <a:srgbClr val="FF0000"/>
                </a:solidFill>
                <a:sym typeface="Wingdings" pitchFamily="2" charset="2"/>
              </a:rPr>
              <a:t>/cm</a:t>
            </a:r>
            <a:r>
              <a:rPr lang="en-US" altLang="zh-TW" sz="2000" b="1" baseline="30000" dirty="0" smtClean="0">
                <a:solidFill>
                  <a:srgbClr val="FF0000"/>
                </a:solidFill>
                <a:sym typeface="Wingdings" pitchFamily="2" charset="2"/>
              </a:rPr>
              <a:t>2</a:t>
            </a:r>
            <a:r>
              <a:rPr lang="en-US" altLang="zh-TW" sz="2000" b="1" dirty="0" smtClean="0">
                <a:solidFill>
                  <a:srgbClr val="FF0000"/>
                </a:solidFill>
                <a:sym typeface="Wingdings" pitchFamily="2" charset="2"/>
              </a:rPr>
              <a:t>s</a:t>
            </a:r>
            <a:endParaRPr lang="en-US" altLang="zh-TW" b="1" dirty="0" smtClean="0">
              <a:solidFill>
                <a:srgbClr val="FF0000"/>
              </a:solidFill>
              <a:sym typeface="Wingdings" pitchFamily="2" charset="2"/>
            </a:endParaRPr>
          </a:p>
          <a:p>
            <a:pPr marL="266700" indent="-266700">
              <a:buFont typeface="+mj-lt"/>
              <a:buAutoNum type="arabicPeriod"/>
            </a:pPr>
            <a:r>
              <a:rPr lang="en-US" altLang="zh-TW" sz="2000" dirty="0" smtClean="0">
                <a:sym typeface="Wingdings" pitchFamily="2" charset="2"/>
              </a:rPr>
              <a:t>Bhabha both </a:t>
            </a:r>
            <a:r>
              <a:rPr lang="it-IT" sz="2000" b="1" i="1" dirty="0" smtClean="0">
                <a:cs typeface="Times New Roman" pitchFamily="18" charset="0"/>
              </a:rPr>
              <a:t>e</a:t>
            </a:r>
            <a:r>
              <a:rPr lang="it-IT" sz="2000" b="1" i="1" baseline="30000" dirty="0" smtClean="0">
                <a:cs typeface="Times New Roman" pitchFamily="18" charset="0"/>
              </a:rPr>
              <a:t>+</a:t>
            </a:r>
            <a:r>
              <a:rPr lang="it-IT" sz="2000" b="1" i="1" dirty="0" smtClean="0">
                <a:cs typeface="Times New Roman" pitchFamily="18" charset="0"/>
              </a:rPr>
              <a:t>, e</a:t>
            </a:r>
            <a:r>
              <a:rPr lang="it-IT" sz="2000" b="1" i="1" baseline="30000" dirty="0" smtClean="0">
                <a:cs typeface="Times New Roman" pitchFamily="18" charset="0"/>
              </a:rPr>
              <a:t>−</a:t>
            </a:r>
            <a:r>
              <a:rPr lang="en-US" sz="2000" kern="100" dirty="0" smtClean="0">
                <a:ea typeface="新細明體"/>
                <a:cs typeface="Times New Roman"/>
              </a:rPr>
              <a:t> </a:t>
            </a:r>
            <a:r>
              <a:rPr lang="en-US" altLang="zh-TW" sz="2000" dirty="0" smtClean="0">
                <a:sym typeface="Wingdings" pitchFamily="2" charset="2"/>
              </a:rPr>
              <a:t>detected,  X-sec =</a:t>
            </a:r>
            <a:r>
              <a:rPr lang="en-US" altLang="zh-TW" sz="2000" b="1" dirty="0" smtClean="0">
                <a:solidFill>
                  <a:srgbClr val="FF0000"/>
                </a:solidFill>
                <a:sym typeface="Wingdings" pitchFamily="2" charset="2"/>
              </a:rPr>
              <a:t> 100 </a:t>
            </a:r>
            <a:r>
              <a:rPr lang="en-US" altLang="zh-TW" sz="2000" b="1" dirty="0" err="1" smtClean="0">
                <a:solidFill>
                  <a:srgbClr val="FF0000"/>
                </a:solidFill>
                <a:sym typeface="Wingdings" pitchFamily="2" charset="2"/>
              </a:rPr>
              <a:t>nb</a:t>
            </a:r>
            <a:endParaRPr lang="en-US" altLang="zh-TW" sz="2000" b="1" dirty="0" smtClean="0">
              <a:solidFill>
                <a:srgbClr val="FF0000"/>
              </a:solidFill>
              <a:sym typeface="Wingdings" pitchFamily="2" charset="2"/>
            </a:endParaRPr>
          </a:p>
          <a:p>
            <a:pPr marL="266700" indent="-266700"/>
            <a:r>
              <a:rPr lang="en-US" altLang="zh-TW" sz="2000" b="1" dirty="0" smtClean="0">
                <a:solidFill>
                  <a:srgbClr val="FF0000"/>
                </a:solidFill>
                <a:sym typeface="Wingdings" pitchFamily="2" charset="2"/>
              </a:rPr>
              <a:t>	</a:t>
            </a:r>
            <a:r>
              <a:rPr lang="en-US" altLang="zh-TW" sz="2000" b="1" dirty="0" smtClean="0">
                <a:sym typeface="Wingdings" pitchFamily="2" charset="2"/>
              </a:rPr>
              <a:t>Event rate </a:t>
            </a:r>
            <a:r>
              <a:rPr lang="en-US" altLang="zh-TW" sz="2000" dirty="0" smtClean="0">
                <a:sym typeface="Wingdings" pitchFamily="2" charset="2"/>
              </a:rPr>
              <a:t>= (246x10</a:t>
            </a:r>
            <a:r>
              <a:rPr lang="en-US" altLang="zh-TW" sz="2000" baseline="30000" dirty="0" smtClean="0">
                <a:sym typeface="Wingdings" pitchFamily="2" charset="2"/>
              </a:rPr>
              <a:t>-33</a:t>
            </a:r>
            <a:r>
              <a:rPr lang="en-US" altLang="zh-TW" sz="2000" dirty="0" smtClean="0">
                <a:sym typeface="Wingdings" pitchFamily="2" charset="2"/>
              </a:rPr>
              <a:t>) x (115 x 10</a:t>
            </a:r>
            <a:r>
              <a:rPr lang="en-US" altLang="zh-TW" sz="2000" baseline="30000" dirty="0" smtClean="0">
                <a:sym typeface="Wingdings" pitchFamily="2" charset="2"/>
              </a:rPr>
              <a:t>34</a:t>
            </a:r>
            <a:r>
              <a:rPr lang="en-US" altLang="zh-TW" sz="2000" dirty="0" smtClean="0">
                <a:sym typeface="Wingdings" pitchFamily="2" charset="2"/>
              </a:rPr>
              <a:t>) /sec  </a:t>
            </a:r>
            <a:r>
              <a:rPr lang="en-US" altLang="zh-TW" sz="2000" b="1" dirty="0" smtClean="0">
                <a:sym typeface="Wingdings" pitchFamily="2" charset="2"/>
              </a:rPr>
              <a:t>=</a:t>
            </a:r>
            <a:r>
              <a:rPr lang="en-US" altLang="zh-TW" sz="2000" b="1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altLang="zh-TW" sz="2000" b="1" i="1" dirty="0" smtClean="0">
                <a:solidFill>
                  <a:srgbClr val="0000FF"/>
                </a:solidFill>
                <a:sym typeface="Wingdings" pitchFamily="2" charset="2"/>
              </a:rPr>
              <a:t>115 kHz</a:t>
            </a:r>
          </a:p>
          <a:p>
            <a:pPr marL="266700" indent="-266700">
              <a:buFont typeface="+mj-lt"/>
              <a:buAutoNum type="arabicPeriod" startAt="3"/>
            </a:pPr>
            <a:r>
              <a:rPr lang="en-US" altLang="zh-TW" sz="2000" dirty="0" smtClean="0">
                <a:sym typeface="Wingdings" pitchFamily="2" charset="2"/>
              </a:rPr>
              <a:t>Event rate / 25 ns bunch crossing =  </a:t>
            </a:r>
            <a:r>
              <a:rPr lang="en-US" altLang="zh-TW" sz="2400" b="1" dirty="0" smtClean="0">
                <a:solidFill>
                  <a:srgbClr val="0000FF"/>
                </a:solidFill>
                <a:sym typeface="Wingdings" pitchFamily="2" charset="2"/>
              </a:rPr>
              <a:t>0.003</a:t>
            </a:r>
            <a:r>
              <a:rPr lang="en-US" altLang="zh-TW" sz="2400" b="1" dirty="0" smtClean="0">
                <a:solidFill>
                  <a:srgbClr val="FF0000"/>
                </a:solidFill>
                <a:sym typeface="Wingdings" pitchFamily="2" charset="2"/>
              </a:rPr>
              <a:t> events /</a:t>
            </a:r>
            <a:r>
              <a:rPr lang="en-US" altLang="zh-TW" sz="2400" b="1" dirty="0" err="1" smtClean="0">
                <a:solidFill>
                  <a:srgbClr val="FF0000"/>
                </a:solidFill>
                <a:sym typeface="Wingdings" pitchFamily="2" charset="2"/>
              </a:rPr>
              <a:t>b.c</a:t>
            </a:r>
            <a:r>
              <a:rPr lang="en-US" altLang="zh-TW" sz="2400" b="1" dirty="0" smtClean="0">
                <a:solidFill>
                  <a:srgbClr val="FF0000"/>
                </a:solidFill>
                <a:sym typeface="Wingdings" pitchFamily="2" charset="2"/>
              </a:rPr>
              <a:t>.</a:t>
            </a:r>
          </a:p>
          <a:p>
            <a:pPr marL="266700" indent="-266700">
              <a:buFont typeface="+mj-lt"/>
              <a:buAutoNum type="arabicPeriod" startAt="3"/>
            </a:pPr>
            <a:r>
              <a:rPr lang="en-US" altLang="zh-TW" sz="2400" b="1" dirty="0" smtClean="0">
                <a:solidFill>
                  <a:srgbClr val="FF0000"/>
                </a:solidFill>
                <a:sym typeface="Wingdings" pitchFamily="2" charset="2"/>
              </a:rPr>
              <a:t>Pile-up:   per </a:t>
            </a:r>
            <a:r>
              <a:rPr lang="en-US" altLang="zh-TW" sz="2400" b="1" dirty="0" err="1" smtClean="0">
                <a:solidFill>
                  <a:srgbClr val="FF0000"/>
                </a:solidFill>
                <a:sym typeface="Wingdings" pitchFamily="2" charset="2"/>
              </a:rPr>
              <a:t>b.c</a:t>
            </a:r>
            <a:r>
              <a:rPr lang="en-US" altLang="zh-TW" sz="2400" b="1" dirty="0" smtClean="0">
                <a:solidFill>
                  <a:srgbClr val="FF0000"/>
                </a:solidFill>
                <a:sym typeface="Wingdings" pitchFamily="2" charset="2"/>
              </a:rPr>
              <a:t>., @adjacent cell in peak region</a:t>
            </a:r>
          </a:p>
          <a:p>
            <a:pPr marL="266700" indent="-266700"/>
            <a:r>
              <a:rPr lang="en-US" altLang="zh-TW" sz="2400" b="1" dirty="0" smtClean="0">
                <a:solidFill>
                  <a:srgbClr val="FF0000"/>
                </a:solidFill>
                <a:sym typeface="Wingdings" pitchFamily="2" charset="2"/>
              </a:rPr>
              <a:t>	</a:t>
            </a:r>
            <a:r>
              <a:rPr lang="en-US" altLang="zh-TW" sz="2000" dirty="0" smtClean="0">
                <a:sym typeface="Wingdings" pitchFamily="2" charset="2"/>
              </a:rPr>
              <a:t>Pile-up Fraction = 0.018*6cells/2sides = </a:t>
            </a:r>
            <a:r>
              <a:rPr lang="en-US" altLang="zh-TW" sz="2000" b="1" dirty="0" smtClean="0">
                <a:solidFill>
                  <a:srgbClr val="0000FF"/>
                </a:solidFill>
                <a:sym typeface="Wingdings" pitchFamily="2" charset="2"/>
              </a:rPr>
              <a:t>0.054</a:t>
            </a:r>
            <a:r>
              <a:rPr lang="en-US" altLang="zh-TW" sz="2000" dirty="0" smtClean="0">
                <a:solidFill>
                  <a:srgbClr val="0000FF"/>
                </a:solidFill>
                <a:sym typeface="Wingdings" pitchFamily="2" charset="2"/>
              </a:rPr>
              <a:t>  </a:t>
            </a:r>
            <a:endParaRPr lang="en-US" altLang="zh-TW" sz="2400" dirty="0" smtClean="0">
              <a:solidFill>
                <a:srgbClr val="0000FF"/>
              </a:solidFill>
              <a:sym typeface="Wingdings" pitchFamily="2" charset="2"/>
            </a:endParaRPr>
          </a:p>
          <a:p>
            <a:pPr marL="266700" indent="-266700"/>
            <a:r>
              <a:rPr lang="en-US" altLang="zh-TW" sz="2400" b="1" dirty="0" smtClean="0">
                <a:solidFill>
                  <a:srgbClr val="FF0000"/>
                </a:solidFill>
                <a:sym typeface="Wingdings" pitchFamily="2" charset="2"/>
              </a:rPr>
              <a:t>	Pile-up event rate </a:t>
            </a:r>
            <a:r>
              <a:rPr lang="en-US" altLang="zh-TW" sz="2400" dirty="0" smtClean="0">
                <a:sym typeface="Wingdings" pitchFamily="2" charset="2"/>
              </a:rPr>
              <a:t>= 0.003*0.054 =  </a:t>
            </a:r>
            <a:r>
              <a:rPr lang="en-US" altLang="zh-TW" sz="2800" b="1" dirty="0" smtClean="0">
                <a:solidFill>
                  <a:srgbClr val="0000FF"/>
                </a:solidFill>
                <a:sym typeface="Wingdings" pitchFamily="2" charset="2"/>
              </a:rPr>
              <a:t>1.6 x 10</a:t>
            </a:r>
            <a:r>
              <a:rPr lang="en-US" altLang="zh-TW" sz="2800" b="1" baseline="30000" dirty="0" smtClean="0">
                <a:solidFill>
                  <a:srgbClr val="0000FF"/>
                </a:solidFill>
                <a:sym typeface="Wingdings" pitchFamily="2" charset="2"/>
              </a:rPr>
              <a:t>-4</a:t>
            </a:r>
            <a:endParaRPr lang="en-US" altLang="zh-TW" sz="2400" b="1" baseline="30000" dirty="0" smtClean="0">
              <a:solidFill>
                <a:srgbClr val="0000FF"/>
              </a:solidFill>
              <a:sym typeface="Wingdings" pitchFamily="2" charset="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85720" y="3714752"/>
            <a:ext cx="42484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b="1" dirty="0" smtClean="0">
                <a:solidFill>
                  <a:srgbClr val="FF0000"/>
                </a:solidFill>
                <a:sym typeface="Wingdings" pitchFamily="2" charset="2"/>
              </a:rPr>
              <a:t>50 GeV e-  </a:t>
            </a:r>
            <a:r>
              <a:rPr lang="en-US" altLang="zh-TW" b="1" dirty="0" smtClean="0">
                <a:solidFill>
                  <a:srgbClr val="FF0000"/>
                </a:solidFill>
                <a:sym typeface="Wingdings" pitchFamily="2" charset="2"/>
              </a:rPr>
              <a:t>shower on 3x3 mm</a:t>
            </a:r>
            <a:r>
              <a:rPr lang="en-US" altLang="zh-TW" b="1" baseline="30000" dirty="0" smtClean="0">
                <a:solidFill>
                  <a:srgbClr val="FF0000"/>
                </a:solidFill>
                <a:sym typeface="Wingdings" pitchFamily="2" charset="2"/>
              </a:rPr>
              <a:t>2</a:t>
            </a:r>
            <a:r>
              <a:rPr lang="en-US" altLang="zh-TW" b="1" dirty="0" smtClean="0">
                <a:solidFill>
                  <a:srgbClr val="FF0000"/>
                </a:solidFill>
                <a:sym typeface="Wingdings" pitchFamily="2" charset="2"/>
              </a:rPr>
              <a:t> cells</a:t>
            </a:r>
            <a:endParaRPr lang="en-US" altLang="zh-TW" sz="2000" b="1" dirty="0" smtClean="0">
              <a:solidFill>
                <a:srgbClr val="FF0000"/>
              </a:solidFill>
              <a:sym typeface="Wingdings" pitchFamily="2" charset="2"/>
            </a:endParaRPr>
          </a:p>
          <a:p>
            <a:pPr>
              <a:lnSpc>
                <a:spcPts val="2400"/>
              </a:lnSpc>
            </a:pPr>
            <a:endParaRPr lang="zh-TW" altLang="en-US" sz="2400" dirty="0" smtClean="0"/>
          </a:p>
          <a:p>
            <a:endParaRPr lang="zh-TW" altLang="en-US" sz="2400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7254154" y="1093776"/>
            <a:ext cx="15001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i="1" dirty="0" smtClean="0">
                <a:solidFill>
                  <a:srgbClr val="0000FF"/>
                </a:solidFill>
              </a:rPr>
              <a:t>c.f. LEP</a:t>
            </a:r>
          </a:p>
          <a:p>
            <a:r>
              <a:rPr lang="en-US" altLang="zh-TW" i="1" dirty="0" smtClean="0">
                <a:solidFill>
                  <a:srgbClr val="0000FF"/>
                </a:solidFill>
              </a:rPr>
              <a:t>L= 1x10</a:t>
            </a:r>
            <a:r>
              <a:rPr lang="en-US" altLang="zh-TW" i="1" baseline="30000" dirty="0" smtClean="0">
                <a:solidFill>
                  <a:srgbClr val="0000FF"/>
                </a:solidFill>
              </a:rPr>
              <a:t>32</a:t>
            </a:r>
          </a:p>
          <a:p>
            <a:r>
              <a:rPr lang="en-US" altLang="zh-TW" i="1" dirty="0" smtClean="0">
                <a:solidFill>
                  <a:srgbClr val="0000FF"/>
                </a:solidFill>
              </a:rPr>
              <a:t>X-sec= 100nb</a:t>
            </a:r>
          </a:p>
          <a:p>
            <a:r>
              <a:rPr lang="en-US" altLang="zh-TW" i="1" dirty="0" smtClean="0">
                <a:solidFill>
                  <a:srgbClr val="0000FF"/>
                </a:solidFill>
              </a:rPr>
              <a:t>Rate= </a:t>
            </a:r>
            <a:r>
              <a:rPr lang="en-US" altLang="zh-TW" b="1" i="1" dirty="0" smtClean="0">
                <a:solidFill>
                  <a:srgbClr val="0000FF"/>
                </a:solidFill>
              </a:rPr>
              <a:t>10 Hz</a:t>
            </a:r>
          </a:p>
          <a:p>
            <a:endParaRPr lang="zh-TW" altLang="en-US" baseline="30000" dirty="0"/>
          </a:p>
        </p:txBody>
      </p:sp>
      <p:grpSp>
        <p:nvGrpSpPr>
          <p:cNvPr id="4" name="群組 18"/>
          <p:cNvGrpSpPr/>
          <p:nvPr/>
        </p:nvGrpSpPr>
        <p:grpSpPr>
          <a:xfrm>
            <a:off x="3643305" y="5481839"/>
            <a:ext cx="3641628" cy="1242249"/>
            <a:chOff x="714348" y="5012778"/>
            <a:chExt cx="4071966" cy="1526850"/>
          </a:xfrm>
        </p:grpSpPr>
        <p:grpSp>
          <p:nvGrpSpPr>
            <p:cNvPr id="5" name="群組 37"/>
            <p:cNvGrpSpPr/>
            <p:nvPr/>
          </p:nvGrpSpPr>
          <p:grpSpPr>
            <a:xfrm>
              <a:off x="714348" y="5012778"/>
              <a:ext cx="4071966" cy="1273184"/>
              <a:chOff x="500034" y="4156080"/>
              <a:chExt cx="4071966" cy="1273184"/>
            </a:xfrm>
          </p:grpSpPr>
          <p:grpSp>
            <p:nvGrpSpPr>
              <p:cNvPr id="14" name="群組 36"/>
              <p:cNvGrpSpPr/>
              <p:nvPr/>
            </p:nvGrpSpPr>
            <p:grpSpPr>
              <a:xfrm>
                <a:off x="500034" y="4156080"/>
                <a:ext cx="4071966" cy="1273184"/>
                <a:chOff x="500034" y="4156080"/>
                <a:chExt cx="4071966" cy="1273184"/>
              </a:xfrm>
            </p:grpSpPr>
            <p:cxnSp>
              <p:nvCxnSpPr>
                <p:cNvPr id="21" name="直線接點 20"/>
                <p:cNvCxnSpPr/>
                <p:nvPr/>
              </p:nvCxnSpPr>
              <p:spPr>
                <a:xfrm>
                  <a:off x="500034" y="5356238"/>
                  <a:ext cx="4071966" cy="1588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" name="手繪多邊形 21"/>
                <p:cNvSpPr/>
                <p:nvPr/>
              </p:nvSpPr>
              <p:spPr>
                <a:xfrm>
                  <a:off x="771524" y="4156080"/>
                  <a:ext cx="1854200" cy="1187450"/>
                </a:xfrm>
                <a:custGeom>
                  <a:avLst/>
                  <a:gdLst>
                    <a:gd name="connsiteX0" fmla="*/ 0 w 1854200"/>
                    <a:gd name="connsiteY0" fmla="*/ 1187450 h 1187450"/>
                    <a:gd name="connsiteX1" fmla="*/ 88900 w 1854200"/>
                    <a:gd name="connsiteY1" fmla="*/ 590550 h 1187450"/>
                    <a:gd name="connsiteX2" fmla="*/ 152400 w 1854200"/>
                    <a:gd name="connsiteY2" fmla="*/ 190500 h 1187450"/>
                    <a:gd name="connsiteX3" fmla="*/ 203200 w 1854200"/>
                    <a:gd name="connsiteY3" fmla="*/ 57150 h 1187450"/>
                    <a:gd name="connsiteX4" fmla="*/ 247650 w 1854200"/>
                    <a:gd name="connsiteY4" fmla="*/ 0 h 1187450"/>
                    <a:gd name="connsiteX5" fmla="*/ 298450 w 1854200"/>
                    <a:gd name="connsiteY5" fmla="*/ 57150 h 1187450"/>
                    <a:gd name="connsiteX6" fmla="*/ 355600 w 1854200"/>
                    <a:gd name="connsiteY6" fmla="*/ 266700 h 1187450"/>
                    <a:gd name="connsiteX7" fmla="*/ 419100 w 1854200"/>
                    <a:gd name="connsiteY7" fmla="*/ 444500 h 1187450"/>
                    <a:gd name="connsiteX8" fmla="*/ 527050 w 1854200"/>
                    <a:gd name="connsiteY8" fmla="*/ 635000 h 1187450"/>
                    <a:gd name="connsiteX9" fmla="*/ 698500 w 1854200"/>
                    <a:gd name="connsiteY9" fmla="*/ 838200 h 1187450"/>
                    <a:gd name="connsiteX10" fmla="*/ 908050 w 1854200"/>
                    <a:gd name="connsiteY10" fmla="*/ 958850 h 1187450"/>
                    <a:gd name="connsiteX11" fmla="*/ 1104900 w 1854200"/>
                    <a:gd name="connsiteY11" fmla="*/ 1022350 h 1187450"/>
                    <a:gd name="connsiteX12" fmla="*/ 1384300 w 1854200"/>
                    <a:gd name="connsiteY12" fmla="*/ 1079500 h 1187450"/>
                    <a:gd name="connsiteX13" fmla="*/ 1714500 w 1854200"/>
                    <a:gd name="connsiteY13" fmla="*/ 1111250 h 1187450"/>
                    <a:gd name="connsiteX14" fmla="*/ 1854200 w 1854200"/>
                    <a:gd name="connsiteY14" fmla="*/ 1092200 h 1187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854200" h="1187450">
                      <a:moveTo>
                        <a:pt x="0" y="1187450"/>
                      </a:moveTo>
                      <a:cubicBezTo>
                        <a:pt x="31750" y="972079"/>
                        <a:pt x="63500" y="756708"/>
                        <a:pt x="88900" y="590550"/>
                      </a:cubicBezTo>
                      <a:cubicBezTo>
                        <a:pt x="114300" y="424392"/>
                        <a:pt x="133350" y="279400"/>
                        <a:pt x="152400" y="190500"/>
                      </a:cubicBezTo>
                      <a:cubicBezTo>
                        <a:pt x="171450" y="101600"/>
                        <a:pt x="187325" y="88900"/>
                        <a:pt x="203200" y="57150"/>
                      </a:cubicBezTo>
                      <a:cubicBezTo>
                        <a:pt x="219075" y="25400"/>
                        <a:pt x="231775" y="0"/>
                        <a:pt x="247650" y="0"/>
                      </a:cubicBezTo>
                      <a:cubicBezTo>
                        <a:pt x="263525" y="0"/>
                        <a:pt x="280458" y="12700"/>
                        <a:pt x="298450" y="57150"/>
                      </a:cubicBezTo>
                      <a:cubicBezTo>
                        <a:pt x="316442" y="101600"/>
                        <a:pt x="335492" y="202142"/>
                        <a:pt x="355600" y="266700"/>
                      </a:cubicBezTo>
                      <a:cubicBezTo>
                        <a:pt x="375708" y="331258"/>
                        <a:pt x="390525" y="383117"/>
                        <a:pt x="419100" y="444500"/>
                      </a:cubicBezTo>
                      <a:cubicBezTo>
                        <a:pt x="447675" y="505883"/>
                        <a:pt x="480483" y="569383"/>
                        <a:pt x="527050" y="635000"/>
                      </a:cubicBezTo>
                      <a:cubicBezTo>
                        <a:pt x="573617" y="700617"/>
                        <a:pt x="635000" y="784225"/>
                        <a:pt x="698500" y="838200"/>
                      </a:cubicBezTo>
                      <a:cubicBezTo>
                        <a:pt x="762000" y="892175"/>
                        <a:pt x="840317" y="928158"/>
                        <a:pt x="908050" y="958850"/>
                      </a:cubicBezTo>
                      <a:cubicBezTo>
                        <a:pt x="975783" y="989542"/>
                        <a:pt x="1025525" y="1002242"/>
                        <a:pt x="1104900" y="1022350"/>
                      </a:cubicBezTo>
                      <a:cubicBezTo>
                        <a:pt x="1184275" y="1042458"/>
                        <a:pt x="1282700" y="1064683"/>
                        <a:pt x="1384300" y="1079500"/>
                      </a:cubicBezTo>
                      <a:cubicBezTo>
                        <a:pt x="1485900" y="1094317"/>
                        <a:pt x="1636183" y="1109133"/>
                        <a:pt x="1714500" y="1111250"/>
                      </a:cubicBezTo>
                      <a:cubicBezTo>
                        <a:pt x="1792817" y="1113367"/>
                        <a:pt x="1823508" y="1102783"/>
                        <a:pt x="1854200" y="1092200"/>
                      </a:cubicBez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cxnSp>
              <p:nvCxnSpPr>
                <p:cNvPr id="23" name="直線接點 22"/>
                <p:cNvCxnSpPr/>
                <p:nvPr/>
              </p:nvCxnSpPr>
              <p:spPr>
                <a:xfrm rot="5400000">
                  <a:off x="215076" y="4999842"/>
                  <a:ext cx="857256" cy="1588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直線接點 23"/>
                <p:cNvCxnSpPr/>
                <p:nvPr/>
              </p:nvCxnSpPr>
              <p:spPr>
                <a:xfrm rot="5400000">
                  <a:off x="1143770" y="4999842"/>
                  <a:ext cx="857256" cy="1588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直線接點 24"/>
                <p:cNvCxnSpPr/>
                <p:nvPr/>
              </p:nvCxnSpPr>
              <p:spPr>
                <a:xfrm rot="5400000">
                  <a:off x="2070876" y="4999842"/>
                  <a:ext cx="857256" cy="1588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直線接點 25"/>
                <p:cNvCxnSpPr/>
                <p:nvPr/>
              </p:nvCxnSpPr>
              <p:spPr>
                <a:xfrm rot="5400000">
                  <a:off x="3001158" y="4999842"/>
                  <a:ext cx="857256" cy="1588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直線接點 26"/>
                <p:cNvCxnSpPr/>
                <p:nvPr/>
              </p:nvCxnSpPr>
              <p:spPr>
                <a:xfrm rot="5400000">
                  <a:off x="3928264" y="4999842"/>
                  <a:ext cx="857256" cy="1588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0" name="手繪多邊形 19"/>
              <p:cNvSpPr/>
              <p:nvPr/>
            </p:nvSpPr>
            <p:spPr>
              <a:xfrm>
                <a:off x="1714480" y="4870460"/>
                <a:ext cx="1854200" cy="460370"/>
              </a:xfrm>
              <a:custGeom>
                <a:avLst/>
                <a:gdLst>
                  <a:gd name="connsiteX0" fmla="*/ 0 w 1854200"/>
                  <a:gd name="connsiteY0" fmla="*/ 1187450 h 1187450"/>
                  <a:gd name="connsiteX1" fmla="*/ 88900 w 1854200"/>
                  <a:gd name="connsiteY1" fmla="*/ 590550 h 1187450"/>
                  <a:gd name="connsiteX2" fmla="*/ 152400 w 1854200"/>
                  <a:gd name="connsiteY2" fmla="*/ 190500 h 1187450"/>
                  <a:gd name="connsiteX3" fmla="*/ 203200 w 1854200"/>
                  <a:gd name="connsiteY3" fmla="*/ 57150 h 1187450"/>
                  <a:gd name="connsiteX4" fmla="*/ 247650 w 1854200"/>
                  <a:gd name="connsiteY4" fmla="*/ 0 h 1187450"/>
                  <a:gd name="connsiteX5" fmla="*/ 298450 w 1854200"/>
                  <a:gd name="connsiteY5" fmla="*/ 57150 h 1187450"/>
                  <a:gd name="connsiteX6" fmla="*/ 355600 w 1854200"/>
                  <a:gd name="connsiteY6" fmla="*/ 266700 h 1187450"/>
                  <a:gd name="connsiteX7" fmla="*/ 419100 w 1854200"/>
                  <a:gd name="connsiteY7" fmla="*/ 444500 h 1187450"/>
                  <a:gd name="connsiteX8" fmla="*/ 527050 w 1854200"/>
                  <a:gd name="connsiteY8" fmla="*/ 635000 h 1187450"/>
                  <a:gd name="connsiteX9" fmla="*/ 698500 w 1854200"/>
                  <a:gd name="connsiteY9" fmla="*/ 838200 h 1187450"/>
                  <a:gd name="connsiteX10" fmla="*/ 908050 w 1854200"/>
                  <a:gd name="connsiteY10" fmla="*/ 958850 h 1187450"/>
                  <a:gd name="connsiteX11" fmla="*/ 1104900 w 1854200"/>
                  <a:gd name="connsiteY11" fmla="*/ 1022350 h 1187450"/>
                  <a:gd name="connsiteX12" fmla="*/ 1384300 w 1854200"/>
                  <a:gd name="connsiteY12" fmla="*/ 1079500 h 1187450"/>
                  <a:gd name="connsiteX13" fmla="*/ 1714500 w 1854200"/>
                  <a:gd name="connsiteY13" fmla="*/ 1111250 h 1187450"/>
                  <a:gd name="connsiteX14" fmla="*/ 1854200 w 1854200"/>
                  <a:gd name="connsiteY14" fmla="*/ 1092200 h 1187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854200" h="1187450">
                    <a:moveTo>
                      <a:pt x="0" y="1187450"/>
                    </a:moveTo>
                    <a:cubicBezTo>
                      <a:pt x="31750" y="972079"/>
                      <a:pt x="63500" y="756708"/>
                      <a:pt x="88900" y="590550"/>
                    </a:cubicBezTo>
                    <a:cubicBezTo>
                      <a:pt x="114300" y="424392"/>
                      <a:pt x="133350" y="279400"/>
                      <a:pt x="152400" y="190500"/>
                    </a:cubicBezTo>
                    <a:cubicBezTo>
                      <a:pt x="171450" y="101600"/>
                      <a:pt x="187325" y="88900"/>
                      <a:pt x="203200" y="57150"/>
                    </a:cubicBezTo>
                    <a:cubicBezTo>
                      <a:pt x="219075" y="25400"/>
                      <a:pt x="231775" y="0"/>
                      <a:pt x="247650" y="0"/>
                    </a:cubicBezTo>
                    <a:cubicBezTo>
                      <a:pt x="263525" y="0"/>
                      <a:pt x="280458" y="12700"/>
                      <a:pt x="298450" y="57150"/>
                    </a:cubicBezTo>
                    <a:cubicBezTo>
                      <a:pt x="316442" y="101600"/>
                      <a:pt x="335492" y="202142"/>
                      <a:pt x="355600" y="266700"/>
                    </a:cubicBezTo>
                    <a:cubicBezTo>
                      <a:pt x="375708" y="331258"/>
                      <a:pt x="390525" y="383117"/>
                      <a:pt x="419100" y="444500"/>
                    </a:cubicBezTo>
                    <a:cubicBezTo>
                      <a:pt x="447675" y="505883"/>
                      <a:pt x="480483" y="569383"/>
                      <a:pt x="527050" y="635000"/>
                    </a:cubicBezTo>
                    <a:cubicBezTo>
                      <a:pt x="573617" y="700617"/>
                      <a:pt x="635000" y="784225"/>
                      <a:pt x="698500" y="838200"/>
                    </a:cubicBezTo>
                    <a:cubicBezTo>
                      <a:pt x="762000" y="892175"/>
                      <a:pt x="840317" y="928158"/>
                      <a:pt x="908050" y="958850"/>
                    </a:cubicBezTo>
                    <a:cubicBezTo>
                      <a:pt x="975783" y="989542"/>
                      <a:pt x="1025525" y="1002242"/>
                      <a:pt x="1104900" y="1022350"/>
                    </a:cubicBezTo>
                    <a:cubicBezTo>
                      <a:pt x="1184275" y="1042458"/>
                      <a:pt x="1282700" y="1064683"/>
                      <a:pt x="1384300" y="1079500"/>
                    </a:cubicBezTo>
                    <a:cubicBezTo>
                      <a:pt x="1485900" y="1094317"/>
                      <a:pt x="1636183" y="1109133"/>
                      <a:pt x="1714500" y="1111250"/>
                    </a:cubicBezTo>
                    <a:cubicBezTo>
                      <a:pt x="1792817" y="1113367"/>
                      <a:pt x="1823508" y="1102783"/>
                      <a:pt x="1854200" y="1092200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cxnSp>
          <p:nvCxnSpPr>
            <p:cNvPr id="16" name="直線接點 15"/>
            <p:cNvCxnSpPr/>
            <p:nvPr/>
          </p:nvCxnSpPr>
          <p:spPr>
            <a:xfrm>
              <a:off x="857224" y="6298662"/>
              <a:ext cx="928694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文字方塊 16"/>
            <p:cNvSpPr txBox="1"/>
            <p:nvPr/>
          </p:nvSpPr>
          <p:spPr>
            <a:xfrm>
              <a:off x="1071538" y="6248131"/>
              <a:ext cx="718424" cy="291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100" dirty="0" smtClean="0">
                  <a:solidFill>
                    <a:srgbClr val="0070C0"/>
                  </a:solidFill>
                </a:rPr>
                <a:t>25 ns</a:t>
              </a:r>
              <a:endParaRPr lang="zh-TW" altLang="en-US" sz="1100" dirty="0">
                <a:solidFill>
                  <a:srgbClr val="0070C0"/>
                </a:solidFill>
              </a:endParaRPr>
            </a:p>
          </p:txBody>
        </p:sp>
        <p:sp>
          <p:nvSpPr>
            <p:cNvPr id="18" name="文字方塊 17"/>
            <p:cNvSpPr txBox="1"/>
            <p:nvPr/>
          </p:nvSpPr>
          <p:spPr>
            <a:xfrm>
              <a:off x="2020450" y="5205086"/>
              <a:ext cx="22860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LYSO signal overlap</a:t>
              </a:r>
              <a:endParaRPr lang="zh-TW" altLang="en-US" dirty="0"/>
            </a:p>
          </p:txBody>
        </p:sp>
      </p:grpSp>
      <p:sp>
        <p:nvSpPr>
          <p:cNvPr id="28" name="矩形 27"/>
          <p:cNvSpPr/>
          <p:nvPr/>
        </p:nvSpPr>
        <p:spPr>
          <a:xfrm>
            <a:off x="4071934" y="3643314"/>
            <a:ext cx="3744416" cy="656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en-US" altLang="zh-TW" b="1" dirty="0" smtClean="0">
                <a:sym typeface="Wingdings" pitchFamily="2" charset="2"/>
              </a:rPr>
              <a:t>event fraction /(cell  of 3x3mm</a:t>
            </a:r>
            <a:r>
              <a:rPr lang="en-US" altLang="zh-TW" b="1" baseline="30000" dirty="0" smtClean="0">
                <a:sym typeface="Wingdings" pitchFamily="2" charset="2"/>
              </a:rPr>
              <a:t>2</a:t>
            </a:r>
            <a:r>
              <a:rPr lang="en-US" altLang="zh-TW" b="1" dirty="0" smtClean="0">
                <a:sym typeface="Wingdings" pitchFamily="2" charset="2"/>
              </a:rPr>
              <a:t>)</a:t>
            </a:r>
          </a:p>
          <a:p>
            <a:pPr>
              <a:lnSpc>
                <a:spcPts val="2000"/>
              </a:lnSpc>
            </a:pPr>
            <a:r>
              <a:rPr lang="en-US" altLang="zh-TW" b="1" dirty="0" smtClean="0">
                <a:sym typeface="Wingdings" pitchFamily="2" charset="2"/>
              </a:rPr>
              <a:t>maximum at beampipe edge  = </a:t>
            </a:r>
            <a:r>
              <a:rPr lang="en-US" altLang="zh-TW" b="1" dirty="0" smtClean="0">
                <a:solidFill>
                  <a:srgbClr val="FF0000"/>
                </a:solidFill>
                <a:sym typeface="Wingdings" pitchFamily="2" charset="2"/>
              </a:rPr>
              <a:t>0.018 </a:t>
            </a:r>
          </a:p>
        </p:txBody>
      </p:sp>
      <p:sp>
        <p:nvSpPr>
          <p:cNvPr id="33" name="文字方塊 32"/>
          <p:cNvSpPr txBox="1"/>
          <p:nvPr/>
        </p:nvSpPr>
        <p:spPr>
          <a:xfrm>
            <a:off x="6500826" y="3000372"/>
            <a:ext cx="23154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b="1" i="1" dirty="0" smtClean="0">
                <a:solidFill>
                  <a:srgbClr val="FF0000"/>
                </a:solidFill>
                <a:sym typeface="Wingdings" pitchFamily="2" charset="2"/>
              </a:rPr>
              <a:t>   too high</a:t>
            </a:r>
            <a:endParaRPr lang="zh-TW" altLang="en-US" sz="32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2000240"/>
            <a:ext cx="3181350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395536" y="0"/>
            <a:ext cx="7021513" cy="642937"/>
          </a:xfrm>
        </p:spPr>
        <p:txBody>
          <a:bodyPr>
            <a:noAutofit/>
          </a:bodyPr>
          <a:lstStyle/>
          <a:p>
            <a:pPr algn="l">
              <a:spcBef>
                <a:spcPts val="1200"/>
              </a:spcBef>
            </a:pPr>
            <a:r>
              <a:rPr lang="en-US" altLang="zh-TW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itchFamily="34" charset="0"/>
              </a:rPr>
              <a:t>Multiple Scattering, test beam</a:t>
            </a:r>
            <a:endParaRPr lang="zh-TW" altLang="en-US" sz="3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Calibri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42844" y="928670"/>
            <a:ext cx="4935967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57188" indent="-357188">
              <a:spcBef>
                <a:spcPts val="600"/>
              </a:spcBef>
              <a:tabLst>
                <a:tab pos="360363" algn="l"/>
              </a:tabLst>
            </a:pPr>
            <a:r>
              <a:rPr lang="en-US" sz="2000" dirty="0" smtClean="0"/>
              <a:t>Purple Mountain Observatory  </a:t>
            </a:r>
            <a:r>
              <a:rPr lang="en-US" altLang="zh-TW" sz="2000" b="1" dirty="0" smtClean="0"/>
              <a:t>Si-strip station</a:t>
            </a:r>
          </a:p>
          <a:p>
            <a:pPr marL="357188" indent="-357188">
              <a:spcBef>
                <a:spcPts val="600"/>
              </a:spcBef>
              <a:buFont typeface="Calibri" pitchFamily="34" charset="0"/>
              <a:buChar char="○"/>
              <a:tabLst>
                <a:tab pos="360363" algn="l"/>
              </a:tabLst>
            </a:pPr>
            <a:r>
              <a:rPr lang="en-US" altLang="zh-TW" sz="2000" dirty="0" smtClean="0"/>
              <a:t>Cosmic ray </a:t>
            </a:r>
            <a:r>
              <a:rPr lang="en-US" altLang="zh-TW" sz="2000" dirty="0" err="1" smtClean="0"/>
              <a:t>Muon</a:t>
            </a:r>
            <a:r>
              <a:rPr lang="en-US" altLang="zh-TW" sz="2000" dirty="0" smtClean="0"/>
              <a:t>, &gt; 1 GeV filtered</a:t>
            </a:r>
          </a:p>
          <a:p>
            <a:pPr marL="357188" indent="-357188">
              <a:spcBef>
                <a:spcPts val="600"/>
              </a:spcBef>
              <a:buFont typeface="Calibri" pitchFamily="34" charset="0"/>
              <a:buChar char="○"/>
              <a:tabLst>
                <a:tab pos="360363" algn="l"/>
              </a:tabLst>
            </a:pPr>
            <a:r>
              <a:rPr lang="en-US" altLang="zh-TW" sz="2000" dirty="0" smtClean="0"/>
              <a:t>6 sets (</a:t>
            </a:r>
            <a:r>
              <a:rPr lang="en-US" altLang="zh-TW" sz="2000" dirty="0" err="1" smtClean="0"/>
              <a:t>x,y</a:t>
            </a:r>
            <a:r>
              <a:rPr lang="en-US" altLang="zh-TW" sz="2000" dirty="0" smtClean="0"/>
              <a:t>)  200 </a:t>
            </a:r>
            <a:r>
              <a:rPr lang="el-GR" altLang="zh-TW" sz="2000" dirty="0" smtClean="0"/>
              <a:t>μ</a:t>
            </a:r>
            <a:r>
              <a:rPr lang="en-US" altLang="zh-TW" sz="2000" dirty="0" smtClean="0"/>
              <a:t>m pitch, VA readout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2071678"/>
            <a:ext cx="2350301" cy="4667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312492"/>
            <a:ext cx="372427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072074"/>
            <a:ext cx="3786182" cy="1259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文字方塊 9"/>
          <p:cNvSpPr txBox="1"/>
          <p:nvPr/>
        </p:nvSpPr>
        <p:spPr>
          <a:xfrm>
            <a:off x="4643438" y="3357562"/>
            <a:ext cx="12858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 smtClean="0">
                <a:solidFill>
                  <a:srgbClr val="0000FF"/>
                </a:solidFill>
              </a:rPr>
              <a:t>30 mm </a:t>
            </a:r>
            <a:r>
              <a:rPr lang="en-US" altLang="zh-TW" sz="1600" dirty="0" err="1" smtClean="0">
                <a:solidFill>
                  <a:srgbClr val="0000FF"/>
                </a:solidFill>
              </a:rPr>
              <a:t>Pb</a:t>
            </a:r>
            <a:endParaRPr lang="zh-TW" altLang="en-US" sz="1600" dirty="0">
              <a:solidFill>
                <a:srgbClr val="0000FF"/>
              </a:solidFill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0" y="2883864"/>
            <a:ext cx="3714744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TW" sz="1600" dirty="0" smtClean="0">
                <a:solidFill>
                  <a:srgbClr val="0000FF"/>
                </a:solidFill>
              </a:rPr>
              <a:t>GEANT  30 mm </a:t>
            </a:r>
            <a:r>
              <a:rPr lang="en-US" altLang="zh-TW" sz="1600" dirty="0" err="1" smtClean="0">
                <a:solidFill>
                  <a:srgbClr val="0000FF"/>
                </a:solidFill>
              </a:rPr>
              <a:t>Pb</a:t>
            </a:r>
            <a:r>
              <a:rPr lang="en-US" altLang="zh-TW" sz="1600" dirty="0" smtClean="0">
                <a:solidFill>
                  <a:srgbClr val="0000FF"/>
                </a:solidFill>
              </a:rPr>
              <a:t>  </a:t>
            </a:r>
            <a:r>
              <a:rPr lang="en-US" altLang="zh-TW" sz="1600" dirty="0" err="1" smtClean="0">
                <a:solidFill>
                  <a:srgbClr val="0000FF"/>
                </a:solidFill>
              </a:rPr>
              <a:t>muon</a:t>
            </a:r>
            <a:r>
              <a:rPr lang="en-US" altLang="zh-TW" sz="1600" dirty="0" smtClean="0">
                <a:solidFill>
                  <a:srgbClr val="0000FF"/>
                </a:solidFill>
              </a:rPr>
              <a:t> scattering</a:t>
            </a:r>
            <a:endParaRPr lang="zh-TW" altLang="en-US" sz="1600" dirty="0">
              <a:solidFill>
                <a:srgbClr val="0000FF"/>
              </a:solidFill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0" y="4572008"/>
            <a:ext cx="3714744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TW" sz="1600" dirty="0" smtClean="0">
                <a:solidFill>
                  <a:srgbClr val="0000FF"/>
                </a:solidFill>
              </a:rPr>
              <a:t>1 GeV </a:t>
            </a:r>
            <a:r>
              <a:rPr lang="en-US" altLang="zh-TW" sz="1600" dirty="0" err="1" smtClean="0">
                <a:solidFill>
                  <a:srgbClr val="0000FF"/>
                </a:solidFill>
              </a:rPr>
              <a:t>muon</a:t>
            </a:r>
            <a:r>
              <a:rPr lang="en-US" altLang="zh-TW" sz="1600" dirty="0" smtClean="0">
                <a:solidFill>
                  <a:srgbClr val="0000FF"/>
                </a:solidFill>
              </a:rPr>
              <a:t>                  2 GeV </a:t>
            </a:r>
            <a:r>
              <a:rPr lang="en-US" altLang="zh-TW" sz="1600" dirty="0" err="1" smtClean="0">
                <a:solidFill>
                  <a:srgbClr val="0000FF"/>
                </a:solidFill>
              </a:rPr>
              <a:t>muon</a:t>
            </a:r>
            <a:endParaRPr lang="zh-TW" altLang="en-US" sz="1600" dirty="0">
              <a:solidFill>
                <a:srgbClr val="0000FF"/>
              </a:solidFill>
            </a:endParaRPr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14744" y="4181475"/>
            <a:ext cx="2971800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文字方塊 14"/>
          <p:cNvSpPr txBox="1"/>
          <p:nvPr/>
        </p:nvSpPr>
        <p:spPr>
          <a:xfrm>
            <a:off x="4143372" y="4214818"/>
            <a:ext cx="2214578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TW" sz="1600" dirty="0" smtClean="0">
                <a:solidFill>
                  <a:srgbClr val="0000FF"/>
                </a:solidFill>
              </a:rPr>
              <a:t>Cosmic </a:t>
            </a:r>
            <a:r>
              <a:rPr lang="en-US" altLang="zh-TW" sz="1600" dirty="0" err="1" smtClean="0">
                <a:solidFill>
                  <a:srgbClr val="0000FF"/>
                </a:solidFill>
              </a:rPr>
              <a:t>Muon</a:t>
            </a:r>
            <a:r>
              <a:rPr lang="en-US" altLang="zh-TW" sz="1600" dirty="0" smtClean="0">
                <a:solidFill>
                  <a:srgbClr val="0000FF"/>
                </a:solidFill>
              </a:rPr>
              <a:t> energy</a:t>
            </a:r>
            <a:endParaRPr lang="zh-TW" altLang="en-US" sz="1600" dirty="0">
              <a:solidFill>
                <a:srgbClr val="0000FF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143372" y="4000504"/>
            <a:ext cx="22637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/>
              <a:t>journal.pone.0144679</a:t>
            </a:r>
            <a:endParaRPr lang="zh-TW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357158" y="285728"/>
            <a:ext cx="8319868" cy="6429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0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j-ea"/>
                <a:cs typeface="Calibri" pitchFamily="34" charset="0"/>
              </a:rPr>
              <a:t>Content</a:t>
            </a:r>
            <a:endParaRPr kumimoji="0" lang="zh-TW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j-ea"/>
              <a:cs typeface="Calibri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42910" y="1142984"/>
            <a:ext cx="7643866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8775" indent="-358775">
              <a:spcBef>
                <a:spcPts val="600"/>
              </a:spcBef>
              <a:buAutoNum type="arabicPeriod"/>
              <a:tabLst>
                <a:tab pos="360363" algn="l"/>
              </a:tabLst>
            </a:pPr>
            <a:r>
              <a:rPr lang="en-US" altLang="zh-TW" sz="2800" dirty="0" smtClean="0">
                <a:solidFill>
                  <a:srgbClr val="0000FF"/>
                </a:solidFill>
                <a:cs typeface="Calibri" pitchFamily="34" charset="0"/>
              </a:rPr>
              <a:t>Luminosity &amp; SM at LEP</a:t>
            </a:r>
          </a:p>
          <a:p>
            <a:pPr marL="358775" indent="-358775">
              <a:spcBef>
                <a:spcPts val="600"/>
              </a:spcBef>
              <a:buAutoNum type="arabicPeriod"/>
              <a:tabLst>
                <a:tab pos="360363" algn="l"/>
              </a:tabLst>
            </a:pPr>
            <a:r>
              <a:rPr lang="en-US" altLang="zh-TW" sz="2800" dirty="0" smtClean="0">
                <a:solidFill>
                  <a:srgbClr val="0000FF"/>
                </a:solidFill>
                <a:cs typeface="Calibri" pitchFamily="34" charset="0"/>
              </a:rPr>
              <a:t>QED Bhabha, generator &amp; precision </a:t>
            </a:r>
          </a:p>
          <a:p>
            <a:pPr marL="358775" indent="-358775">
              <a:spcBef>
                <a:spcPts val="600"/>
              </a:spcBef>
              <a:buAutoNum type="arabicPeriod"/>
              <a:tabLst>
                <a:tab pos="360363" algn="l"/>
              </a:tabLst>
            </a:pPr>
            <a:r>
              <a:rPr lang="en-US" altLang="zh-TW" sz="2800" dirty="0" smtClean="0">
                <a:solidFill>
                  <a:srgbClr val="0000FF"/>
                </a:solidFill>
                <a:cs typeface="Calibri" pitchFamily="34" charset="0"/>
              </a:rPr>
              <a:t>Detecting Bhabha, CEPC LumiCal design</a:t>
            </a:r>
          </a:p>
          <a:p>
            <a:pPr marL="358775" indent="-358775">
              <a:tabLst>
                <a:tab pos="360363" algn="l"/>
              </a:tabLst>
            </a:pPr>
            <a:r>
              <a:rPr lang="en-US" altLang="zh-TW" sz="2800" dirty="0" smtClean="0">
                <a:cs typeface="Calibri" pitchFamily="34" charset="0"/>
              </a:rPr>
              <a:t>	</a:t>
            </a:r>
            <a:r>
              <a:rPr lang="en-US" altLang="zh-TW" sz="2400" dirty="0" smtClean="0">
                <a:cs typeface="Calibri" pitchFamily="34" charset="0"/>
              </a:rPr>
              <a:t>Si-wafer + LYSO   for e</a:t>
            </a:r>
            <a:r>
              <a:rPr lang="en-US" altLang="zh-TW" sz="2400" baseline="30000" dirty="0" smtClean="0">
                <a:cs typeface="Calibri" pitchFamily="34" charset="0"/>
              </a:rPr>
              <a:t>±</a:t>
            </a:r>
            <a:r>
              <a:rPr lang="en-US" altLang="zh-TW" sz="2400" dirty="0" smtClean="0">
                <a:cs typeface="Calibri" pitchFamily="34" charset="0"/>
              </a:rPr>
              <a:t>/</a:t>
            </a:r>
            <a:r>
              <a:rPr lang="el-GR" altLang="zh-TW" sz="2400" dirty="0" smtClean="0">
                <a:cs typeface="Calibri" pitchFamily="34" charset="0"/>
              </a:rPr>
              <a:t>γ</a:t>
            </a:r>
            <a:endParaRPr lang="en-US" altLang="zh-TW" sz="2400" dirty="0" smtClean="0">
              <a:cs typeface="Calibri" pitchFamily="34" charset="0"/>
            </a:endParaRPr>
          </a:p>
          <a:p>
            <a:pPr marL="358775" indent="-358775">
              <a:tabLst>
                <a:tab pos="360363" algn="l"/>
              </a:tabLst>
            </a:pPr>
            <a:r>
              <a:rPr lang="en-US" altLang="zh-TW" sz="2400" dirty="0" smtClean="0">
                <a:cs typeface="Calibri" pitchFamily="34" charset="0"/>
              </a:rPr>
              <a:t>	</a:t>
            </a:r>
            <a:r>
              <a:rPr lang="en-US" altLang="zh-TW" sz="2400" dirty="0" err="1" smtClean="0">
                <a:cs typeface="Calibri" pitchFamily="34" charset="0"/>
              </a:rPr>
              <a:t>BHlumi</a:t>
            </a:r>
            <a:r>
              <a:rPr lang="en-US" altLang="zh-TW" sz="2400" dirty="0" smtClean="0">
                <a:cs typeface="Calibri" pitchFamily="34" charset="0"/>
              </a:rPr>
              <a:t> Acceptance, detecting radiative Bhabha</a:t>
            </a:r>
          </a:p>
          <a:p>
            <a:pPr marL="358775" indent="-358775">
              <a:tabLst>
                <a:tab pos="360363" algn="l"/>
              </a:tabLst>
            </a:pPr>
            <a:r>
              <a:rPr lang="en-US" altLang="zh-TW" sz="2400" dirty="0" smtClean="0">
                <a:cs typeface="Calibri" pitchFamily="34" charset="0"/>
              </a:rPr>
              <a:t>	multiple scattering, EM shower </a:t>
            </a:r>
          </a:p>
          <a:p>
            <a:pPr marL="357188" indent="-357188">
              <a:spcBef>
                <a:spcPts val="600"/>
              </a:spcBef>
              <a:buFont typeface="+mj-lt"/>
              <a:buAutoNum type="arabicPeriod" startAt="5"/>
              <a:tabLst>
                <a:tab pos="360363" algn="l"/>
              </a:tabLst>
            </a:pPr>
            <a:r>
              <a:rPr lang="en-US" altLang="zh-TW" sz="2800" dirty="0" smtClean="0">
                <a:solidFill>
                  <a:srgbClr val="0000FF"/>
                </a:solidFill>
                <a:cs typeface="Calibri" pitchFamily="34" charset="0"/>
              </a:rPr>
              <a:t>Precision Bhabha to 10</a:t>
            </a:r>
            <a:r>
              <a:rPr lang="en-US" altLang="zh-TW" sz="2800" baseline="30000" dirty="0" smtClean="0">
                <a:solidFill>
                  <a:srgbClr val="0000FF"/>
                </a:solidFill>
                <a:cs typeface="Calibri" pitchFamily="34" charset="0"/>
              </a:rPr>
              <a:t>-4</a:t>
            </a:r>
          </a:p>
          <a:p>
            <a:pPr marL="357188" indent="-357188">
              <a:tabLst>
                <a:tab pos="360363" algn="l"/>
              </a:tabLst>
            </a:pPr>
            <a:r>
              <a:rPr lang="en-US" altLang="zh-TW" sz="2400" dirty="0" smtClean="0">
                <a:cs typeface="Calibri" pitchFamily="34" charset="0"/>
              </a:rPr>
              <a:t>	IP precision, by beam position monitoring  (BPM)</a:t>
            </a:r>
          </a:p>
          <a:p>
            <a:pPr marL="358775" indent="-358775">
              <a:tabLst>
                <a:tab pos="360363" algn="l"/>
              </a:tabLst>
            </a:pPr>
            <a:r>
              <a:rPr lang="en-US" altLang="zh-TW" sz="2400" dirty="0" smtClean="0">
                <a:cs typeface="Calibri" pitchFamily="34" charset="0"/>
              </a:rPr>
              <a:t>	Multiple scattering, Bhabha event counting</a:t>
            </a:r>
          </a:p>
          <a:p>
            <a:pPr marL="358775" indent="-358775">
              <a:tabLst>
                <a:tab pos="360363" algn="l"/>
              </a:tabLst>
            </a:pPr>
            <a:r>
              <a:rPr lang="en-US" altLang="zh-TW" sz="2400" dirty="0" smtClean="0">
                <a:cs typeface="Calibri" pitchFamily="34" charset="0"/>
              </a:rPr>
              <a:t>	Survey of acceptance edge </a:t>
            </a:r>
          </a:p>
          <a:p>
            <a:pPr marL="358775" indent="-358775">
              <a:tabLst>
                <a:tab pos="360363" algn="l"/>
              </a:tabLst>
            </a:pPr>
            <a:r>
              <a:rPr lang="en-US" altLang="zh-TW" sz="2400" dirty="0" smtClean="0">
                <a:cs typeface="Calibri" pitchFamily="34" charset="0"/>
              </a:rPr>
              <a:t>	Beam-crossing 23 </a:t>
            </a:r>
            <a:r>
              <a:rPr lang="en-US" altLang="zh-TW" sz="2400" dirty="0" err="1" smtClean="0">
                <a:cs typeface="Calibri" pitchFamily="34" charset="0"/>
              </a:rPr>
              <a:t>nsec</a:t>
            </a:r>
            <a:r>
              <a:rPr lang="en-US" altLang="zh-TW" sz="2400" dirty="0" smtClean="0">
                <a:cs typeface="Calibri" pitchFamily="34" charset="0"/>
              </a:rPr>
              <a:t>, electronics and event overlap</a:t>
            </a:r>
          </a:p>
          <a:p>
            <a:pPr marL="357188" indent="-357188">
              <a:spcBef>
                <a:spcPts val="600"/>
              </a:spcBef>
              <a:buFont typeface="+mj-lt"/>
              <a:buAutoNum type="arabicPeriod" startAt="6"/>
              <a:tabLst>
                <a:tab pos="357188" algn="l"/>
                <a:tab pos="360363" algn="l"/>
              </a:tabLst>
            </a:pPr>
            <a:r>
              <a:rPr lang="en-US" altLang="zh-TW" sz="2800" dirty="0" smtClean="0">
                <a:solidFill>
                  <a:srgbClr val="0000FF"/>
                </a:solidFill>
                <a:cs typeface="Calibri" pitchFamily="34" charset="0"/>
              </a:rPr>
              <a:t>Prototyping: LGAD, Electronics, LYSO </a:t>
            </a:r>
            <a:r>
              <a:rPr lang="en-US" altLang="zh-TW" sz="2800" dirty="0" err="1" smtClean="0">
                <a:solidFill>
                  <a:srgbClr val="0000FF"/>
                </a:solidFill>
                <a:cs typeface="Calibri" pitchFamily="34" charset="0"/>
              </a:rPr>
              <a:t>SiPM</a:t>
            </a:r>
            <a:endParaRPr lang="en-US" altLang="zh-TW" sz="2800" dirty="0" smtClean="0"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 descr="C:\DS220+\CEPC_atWWW\LumiCal_ref-TDR\2025v2b\figs_src\diamond fig1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06" y="3857628"/>
            <a:ext cx="3572556" cy="2803515"/>
          </a:xfrm>
          <a:prstGeom prst="rect">
            <a:avLst/>
          </a:prstGeom>
          <a:noFill/>
        </p:spPr>
      </p:pic>
      <p:grpSp>
        <p:nvGrpSpPr>
          <p:cNvPr id="5" name="群組 53"/>
          <p:cNvGrpSpPr>
            <a:grpSpLocks noChangeAspect="1"/>
          </p:cNvGrpSpPr>
          <p:nvPr/>
        </p:nvGrpSpPr>
        <p:grpSpPr>
          <a:xfrm>
            <a:off x="4857752" y="1071546"/>
            <a:ext cx="3857652" cy="3000396"/>
            <a:chOff x="4526571" y="3286124"/>
            <a:chExt cx="4575517" cy="3558735"/>
          </a:xfrm>
        </p:grpSpPr>
        <p:pic>
          <p:nvPicPr>
            <p:cNvPr id="55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432585" y="3286124"/>
              <a:ext cx="3640043" cy="35587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6" name="矩形 55"/>
            <p:cNvSpPr/>
            <p:nvPr/>
          </p:nvSpPr>
          <p:spPr>
            <a:xfrm>
              <a:off x="8043785" y="4896028"/>
              <a:ext cx="1058303" cy="3693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b="1" dirty="0" smtClean="0">
                  <a:solidFill>
                    <a:srgbClr val="FF0000"/>
                  </a:solidFill>
                </a:rPr>
                <a:t>Diamond</a:t>
              </a:r>
              <a:endParaRPr lang="zh-TW" altLang="en-US" b="1" dirty="0">
                <a:solidFill>
                  <a:srgbClr val="FF0000"/>
                </a:solidFill>
              </a:endParaRPr>
            </a:p>
          </p:txBody>
        </p:sp>
        <p:cxnSp>
          <p:nvCxnSpPr>
            <p:cNvPr id="57" name="直線單箭頭接點 56"/>
            <p:cNvCxnSpPr/>
            <p:nvPr/>
          </p:nvCxnSpPr>
          <p:spPr>
            <a:xfrm rot="10800000">
              <a:off x="7746379" y="4980760"/>
              <a:ext cx="500066" cy="158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矩形 57"/>
            <p:cNvSpPr/>
            <p:nvPr/>
          </p:nvSpPr>
          <p:spPr>
            <a:xfrm>
              <a:off x="4526571" y="3455588"/>
              <a:ext cx="2473176" cy="7301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zh-TW" b="1" dirty="0" smtClean="0">
                  <a:solidFill>
                    <a:srgbClr val="FF0000"/>
                  </a:solidFill>
                </a:rPr>
                <a:t>LumiCal LYSO bar</a:t>
              </a:r>
            </a:p>
            <a:p>
              <a:pPr algn="r"/>
              <a:r>
                <a:rPr lang="en-US" altLang="zh-TW" sz="1600" b="1" dirty="0" smtClean="0">
                  <a:solidFill>
                    <a:srgbClr val="FF0000"/>
                  </a:solidFill>
                </a:rPr>
                <a:t>Before Quadrupole</a:t>
              </a:r>
              <a:endParaRPr lang="zh-TW" altLang="en-US" sz="16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8" name="標題 17"/>
          <p:cNvSpPr>
            <a:spLocks noGrp="1"/>
          </p:cNvSpPr>
          <p:nvPr>
            <p:ph type="title"/>
          </p:nvPr>
        </p:nvSpPr>
        <p:spPr>
          <a:xfrm>
            <a:off x="180652" y="-24"/>
            <a:ext cx="8463314" cy="576064"/>
          </a:xfrm>
        </p:spPr>
        <p:txBody>
          <a:bodyPr/>
          <a:lstStyle/>
          <a:p>
            <a:r>
              <a:rPr lang="en-US" altLang="zh-TW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Diamond fast beam monitor </a:t>
            </a:r>
            <a:endParaRPr lang="zh-TW" altLang="en-US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1406" y="928670"/>
            <a:ext cx="7286676" cy="398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188" indent="-266700">
              <a:buFont typeface="Courier New" pitchFamily="49" charset="0"/>
              <a:buChar char="o"/>
            </a:pPr>
            <a:r>
              <a:rPr lang="en-US" sz="2400" dirty="0" smtClean="0"/>
              <a:t>Beam monitoring </a:t>
            </a:r>
          </a:p>
          <a:p>
            <a:pPr marL="357188" indent="-266700"/>
            <a:r>
              <a:rPr lang="en-US" sz="2400" b="1" dirty="0" smtClean="0"/>
              <a:t>	Bhabha</a:t>
            </a:r>
            <a:r>
              <a:rPr lang="en-US" sz="2400" dirty="0" smtClean="0"/>
              <a:t> </a:t>
            </a:r>
            <a:r>
              <a:rPr lang="en-US" sz="2400" b="1" dirty="0" smtClean="0"/>
              <a:t>electrons of</a:t>
            </a:r>
          </a:p>
          <a:p>
            <a:pPr marL="357188" indent="-266700"/>
            <a:r>
              <a:rPr lang="en-US" sz="2400" b="1" dirty="0" smtClean="0">
                <a:solidFill>
                  <a:srgbClr val="FF0000"/>
                </a:solidFill>
              </a:rPr>
              <a:t>	~10 </a:t>
            </a:r>
            <a:r>
              <a:rPr lang="en-US" sz="2400" b="1" dirty="0" err="1" smtClean="0">
                <a:solidFill>
                  <a:srgbClr val="FF0000"/>
                </a:solidFill>
              </a:rPr>
              <a:t>mRad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(CMS) </a:t>
            </a:r>
            <a:br>
              <a:rPr lang="en-US" sz="2400" dirty="0" smtClean="0"/>
            </a:br>
            <a:r>
              <a:rPr lang="en-US" sz="2400" b="1" dirty="0" smtClean="0">
                <a:solidFill>
                  <a:srgbClr val="0000FF"/>
                </a:solidFill>
              </a:rPr>
              <a:t>~25 </a:t>
            </a:r>
            <a:r>
              <a:rPr lang="en-US" sz="2400" b="1" dirty="0" err="1" smtClean="0">
                <a:solidFill>
                  <a:srgbClr val="0000FF"/>
                </a:solidFill>
              </a:rPr>
              <a:t>mRad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dirty="0" smtClean="0"/>
              <a:t>(L</a:t>
            </a:r>
            <a:r>
              <a:rPr lang="en-US" altLang="zh-TW" sz="2400" dirty="0" smtClean="0"/>
              <a:t>AB</a:t>
            </a:r>
            <a:r>
              <a:rPr lang="en-US" sz="2400" dirty="0" smtClean="0"/>
              <a:t> </a:t>
            </a:r>
            <a:r>
              <a:rPr lang="en-US" sz="1600" b="1" dirty="0" smtClean="0"/>
              <a:t>33 </a:t>
            </a:r>
            <a:r>
              <a:rPr lang="en-US" sz="1600" b="1" dirty="0" err="1" smtClean="0"/>
              <a:t>mRad</a:t>
            </a:r>
            <a:r>
              <a:rPr lang="en-US" sz="1600" b="1" dirty="0" smtClean="0"/>
              <a:t> </a:t>
            </a:r>
            <a:r>
              <a:rPr lang="en-US" sz="1600" dirty="0" smtClean="0"/>
              <a:t>beam crossing</a:t>
            </a:r>
            <a:r>
              <a:rPr lang="en-US" sz="2400" dirty="0" smtClean="0"/>
              <a:t>)</a:t>
            </a:r>
            <a:endParaRPr lang="en-US" sz="2400" i="1" dirty="0" smtClean="0">
              <a:solidFill>
                <a:srgbClr val="FF0000"/>
              </a:solidFill>
            </a:endParaRPr>
          </a:p>
          <a:p>
            <a:pPr marL="357188" indent="-266700">
              <a:spcBef>
                <a:spcPts val="600"/>
              </a:spcBef>
              <a:buFont typeface="Courier New" pitchFamily="49" charset="0"/>
              <a:buChar char="o"/>
            </a:pPr>
            <a:r>
              <a:rPr lang="en-US" sz="2000" dirty="0" smtClean="0"/>
              <a:t>front of </a:t>
            </a:r>
            <a:r>
              <a:rPr lang="en-US" sz="2000" dirty="0" err="1" smtClean="0"/>
              <a:t>Quadrupole</a:t>
            </a:r>
            <a:r>
              <a:rPr lang="en-US" sz="2000" dirty="0" smtClean="0"/>
              <a:t>  </a:t>
            </a:r>
            <a:r>
              <a:rPr lang="en-US" sz="2000" b="1" dirty="0" smtClean="0"/>
              <a:t>|z|= 855~1110 mm</a:t>
            </a:r>
            <a:endParaRPr lang="en-US" sz="2000" b="1" dirty="0" smtClean="0">
              <a:solidFill>
                <a:srgbClr val="0000FF"/>
              </a:solidFill>
            </a:endParaRPr>
          </a:p>
          <a:p>
            <a:pPr marL="357188" indent="-266700"/>
            <a:r>
              <a:rPr lang="en-US" sz="2000" dirty="0" smtClean="0"/>
              <a:t>	</a:t>
            </a:r>
            <a:r>
              <a:rPr lang="en-US" sz="2000" b="1" dirty="0" smtClean="0"/>
              <a:t>diamond slab, </a:t>
            </a:r>
            <a:r>
              <a:rPr lang="en-US" sz="2000" dirty="0" smtClean="0"/>
              <a:t>on sides of </a:t>
            </a:r>
            <a:r>
              <a:rPr lang="en-US" sz="2000" dirty="0" err="1" smtClean="0"/>
              <a:t>beampipe</a:t>
            </a:r>
            <a:endParaRPr lang="en-US" sz="2000" dirty="0" smtClean="0"/>
          </a:p>
          <a:p>
            <a:pPr marL="357188" indent="-266700">
              <a:buFont typeface="Courier New" pitchFamily="49" charset="0"/>
              <a:buChar char="o"/>
            </a:pPr>
            <a:r>
              <a:rPr lang="en-US" sz="2000" dirty="0" smtClean="0"/>
              <a:t>differing event rates on +z, -z sides </a:t>
            </a:r>
          </a:p>
          <a:p>
            <a:pPr marL="357188" indent="-266700"/>
            <a:r>
              <a:rPr lang="en-US" sz="2000" dirty="0" smtClean="0"/>
              <a:t>	for </a:t>
            </a:r>
            <a:r>
              <a:rPr lang="en-US" sz="2000" b="1" dirty="0" smtClean="0"/>
              <a:t>IP offset</a:t>
            </a:r>
            <a:endParaRPr lang="en-US" sz="2000" dirty="0" smtClean="0"/>
          </a:p>
          <a:p>
            <a:endParaRPr lang="en-US" sz="2400" dirty="0" smtClean="0">
              <a:latin typeface="Calibri" pitchFamily="34" charset="0"/>
            </a:endParaRPr>
          </a:p>
          <a:p>
            <a:endParaRPr lang="en-US" sz="2400" dirty="0" smtClean="0">
              <a:latin typeface="Calibri" pitchFamily="34" charset="0"/>
            </a:endParaRPr>
          </a:p>
          <a:p>
            <a:endParaRPr lang="en-US" sz="2400" dirty="0" smtClean="0">
              <a:latin typeface="Calibri" pitchFamily="34" charset="0"/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6150" y="4286256"/>
            <a:ext cx="5357850" cy="2140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標題 1"/>
          <p:cNvSpPr>
            <a:spLocks noGrp="1"/>
          </p:cNvSpPr>
          <p:nvPr>
            <p:ph type="title"/>
          </p:nvPr>
        </p:nvSpPr>
        <p:spPr>
          <a:xfrm>
            <a:off x="251520" y="44624"/>
            <a:ext cx="8463884" cy="576064"/>
          </a:xfrm>
          <a:prstGeom prst="rect">
            <a:avLst/>
          </a:prstGeom>
        </p:spPr>
        <p:txBody>
          <a:bodyPr>
            <a:noAutofit/>
          </a:bodyPr>
          <a:lstStyle/>
          <a:p>
            <a:pPr algn="l"/>
            <a:r>
              <a:rPr lang="en-US" altLang="zh-TW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50 GeV electron on diamond</a:t>
            </a:r>
            <a:endParaRPr lang="zh-TW" altLang="en-US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214282" y="714356"/>
            <a:ext cx="89297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188" indent="-357188">
              <a:buFont typeface="Courier New" pitchFamily="49" charset="0"/>
              <a:buChar char="o"/>
            </a:pPr>
            <a:r>
              <a:rPr lang="en-US" sz="2400" dirty="0" smtClean="0"/>
              <a:t>50 GeV electrons at  CMS </a:t>
            </a:r>
            <a:r>
              <a:rPr lang="en-US" sz="2400" b="1" dirty="0" smtClean="0">
                <a:solidFill>
                  <a:srgbClr val="FF0000"/>
                </a:solidFill>
              </a:rPr>
              <a:t>9 ~ 12 </a:t>
            </a:r>
            <a:r>
              <a:rPr lang="en-US" sz="2400" b="1" dirty="0" err="1" smtClean="0">
                <a:solidFill>
                  <a:srgbClr val="FF0000"/>
                </a:solidFill>
              </a:rPr>
              <a:t>mRad</a:t>
            </a:r>
            <a:r>
              <a:rPr lang="en-US" sz="2400" b="1" dirty="0" smtClean="0">
                <a:solidFill>
                  <a:srgbClr val="FF0000"/>
                </a:solidFill>
              </a:rPr>
              <a:t>,  </a:t>
            </a:r>
            <a:r>
              <a:rPr lang="en-US" sz="2400" b="1" dirty="0" smtClean="0">
                <a:solidFill>
                  <a:srgbClr val="0000FF"/>
                </a:solidFill>
              </a:rPr>
              <a:t>Lab 25.5 ~ 28.5 </a:t>
            </a:r>
            <a:r>
              <a:rPr lang="en-US" sz="2400" b="1" dirty="0" err="1" smtClean="0">
                <a:solidFill>
                  <a:srgbClr val="0000FF"/>
                </a:solidFill>
              </a:rPr>
              <a:t>mRad</a:t>
            </a:r>
            <a:endParaRPr lang="en-US" sz="2400" b="1" dirty="0" smtClean="0">
              <a:solidFill>
                <a:srgbClr val="0000FF"/>
              </a:solidFill>
            </a:endParaRPr>
          </a:p>
          <a:p>
            <a:pPr marL="357188" indent="-357188">
              <a:buFont typeface="Courier New" pitchFamily="49" charset="0"/>
              <a:buChar char="o"/>
            </a:pPr>
            <a:r>
              <a:rPr lang="en-US" sz="2400" b="1" dirty="0" smtClean="0"/>
              <a:t>3 mm thick Cu beampipe </a:t>
            </a:r>
            <a:r>
              <a:rPr lang="en-US" sz="2400" b="1" dirty="0" smtClean="0">
                <a:solidFill>
                  <a:srgbClr val="0000FF"/>
                </a:solidFill>
              </a:rPr>
              <a:t>(~300 mm traversing)</a:t>
            </a:r>
          </a:p>
          <a:p>
            <a:pPr marL="357188" indent="-357188">
              <a:buFont typeface="Courier New" pitchFamily="49" charset="0"/>
              <a:buChar char="o"/>
            </a:pPr>
            <a:r>
              <a:rPr lang="en-US" sz="2400" dirty="0" err="1" smtClean="0"/>
              <a:t>dE</a:t>
            </a:r>
            <a:r>
              <a:rPr lang="en-US" sz="2400" dirty="0" smtClean="0"/>
              <a:t>/step of </a:t>
            </a:r>
            <a:r>
              <a:rPr lang="en-US" sz="2400" b="1" dirty="0" smtClean="0"/>
              <a:t>charged tracks  </a:t>
            </a:r>
            <a:r>
              <a:rPr lang="en-US" sz="2400" dirty="0" smtClean="0"/>
              <a:t>(&gt;100 </a:t>
            </a:r>
            <a:r>
              <a:rPr lang="en-US" sz="2400" dirty="0" err="1" smtClean="0"/>
              <a:t>keV</a:t>
            </a:r>
            <a:r>
              <a:rPr lang="en-US" sz="2400" dirty="0" smtClean="0"/>
              <a:t>) </a:t>
            </a:r>
            <a:r>
              <a:rPr lang="en-US" sz="2400" b="1" dirty="0" smtClean="0"/>
              <a:t>in diamond</a:t>
            </a:r>
          </a:p>
          <a:p>
            <a:endParaRPr lang="en-US" sz="2400" dirty="0" smtClean="0">
              <a:latin typeface="Calibri" pitchFamily="34" charset="0"/>
            </a:endParaRPr>
          </a:p>
        </p:txBody>
      </p:sp>
      <p:grpSp>
        <p:nvGrpSpPr>
          <p:cNvPr id="2" name="群組 47"/>
          <p:cNvGrpSpPr>
            <a:grpSpLocks noChangeAspect="1"/>
          </p:cNvGrpSpPr>
          <p:nvPr/>
        </p:nvGrpSpPr>
        <p:grpSpPr>
          <a:xfrm>
            <a:off x="5429256" y="2786058"/>
            <a:ext cx="3286148" cy="3126662"/>
            <a:chOff x="2071670" y="1645712"/>
            <a:chExt cx="3171825" cy="2992951"/>
          </a:xfrm>
        </p:grpSpPr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071670" y="1714488"/>
              <a:ext cx="3171825" cy="2924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13" name="直線接點 12"/>
            <p:cNvCxnSpPr/>
            <p:nvPr/>
          </p:nvCxnSpPr>
          <p:spPr>
            <a:xfrm rot="5400000">
              <a:off x="3132000" y="2892421"/>
              <a:ext cx="500066" cy="1588"/>
            </a:xfrm>
            <a:prstGeom prst="line">
              <a:avLst/>
            </a:prstGeom>
            <a:ln w="63500">
              <a:solidFill>
                <a:srgbClr val="33CC33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單箭頭接點 13"/>
            <p:cNvCxnSpPr/>
            <p:nvPr/>
          </p:nvCxnSpPr>
          <p:spPr>
            <a:xfrm rot="16200000" flipH="1">
              <a:off x="2382346" y="1679801"/>
              <a:ext cx="1009295" cy="941118"/>
            </a:xfrm>
            <a:prstGeom prst="straightConnector1">
              <a:avLst/>
            </a:prstGeom>
            <a:ln w="25400">
              <a:solidFill>
                <a:srgbClr val="00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字方塊 14"/>
          <p:cNvSpPr txBox="1"/>
          <p:nvPr/>
        </p:nvSpPr>
        <p:spPr>
          <a:xfrm>
            <a:off x="4714876" y="2000240"/>
            <a:ext cx="4000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 smtClean="0">
                <a:solidFill>
                  <a:srgbClr val="00B050"/>
                </a:solidFill>
              </a:rPr>
              <a:t>Diamond slab </a:t>
            </a:r>
            <a:r>
              <a:rPr lang="en-US" altLang="zh-TW" sz="2000" b="1" dirty="0" smtClean="0">
                <a:solidFill>
                  <a:srgbClr val="FF0000"/>
                </a:solidFill>
              </a:rPr>
              <a:t>covering   8~15 </a:t>
            </a:r>
            <a:r>
              <a:rPr lang="en-US" altLang="zh-TW" sz="2000" b="1" dirty="0" err="1" smtClean="0">
                <a:solidFill>
                  <a:srgbClr val="FF0000"/>
                </a:solidFill>
              </a:rPr>
              <a:t>mRad</a:t>
            </a:r>
            <a:endParaRPr lang="en-US" altLang="zh-TW" sz="2000" b="1" dirty="0" smtClean="0">
              <a:solidFill>
                <a:srgbClr val="FF0000"/>
              </a:solidFill>
            </a:endParaRPr>
          </a:p>
          <a:p>
            <a:r>
              <a:rPr lang="en-US" altLang="zh-TW" sz="2000" b="1" dirty="0" smtClean="0">
                <a:solidFill>
                  <a:srgbClr val="00B050"/>
                </a:solidFill>
              </a:rPr>
              <a:t>X-sec  order of ~100 </a:t>
            </a:r>
            <a:r>
              <a:rPr lang="en-US" altLang="zh-TW" sz="2000" b="1" dirty="0" err="1" smtClean="0">
                <a:solidFill>
                  <a:srgbClr val="00B050"/>
                </a:solidFill>
              </a:rPr>
              <a:t>nb</a:t>
            </a:r>
            <a:r>
              <a:rPr lang="en-US" altLang="zh-TW" sz="2000" b="1" dirty="0" smtClean="0">
                <a:solidFill>
                  <a:srgbClr val="00B050"/>
                </a:solidFill>
              </a:rPr>
              <a:t> </a:t>
            </a:r>
            <a:endParaRPr lang="zh-TW" altLang="en-US" sz="2000" b="1" dirty="0">
              <a:solidFill>
                <a:srgbClr val="00B050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714908" y="5873114"/>
            <a:ext cx="4429124" cy="770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altLang="zh-TW" sz="2000" b="1" dirty="0" smtClean="0">
                <a:solidFill>
                  <a:srgbClr val="00B050"/>
                </a:solidFill>
              </a:rPr>
              <a:t>Event rate @Z, L=1x10</a:t>
            </a:r>
            <a:r>
              <a:rPr lang="en-US" altLang="zh-TW" sz="2000" b="1" baseline="30000" dirty="0" smtClean="0">
                <a:solidFill>
                  <a:srgbClr val="00B050"/>
                </a:solidFill>
              </a:rPr>
              <a:t>36</a:t>
            </a:r>
            <a:r>
              <a:rPr lang="en-US" altLang="zh-TW" sz="2000" b="1" dirty="0" smtClean="0">
                <a:solidFill>
                  <a:srgbClr val="00B050"/>
                </a:solidFill>
              </a:rPr>
              <a:t>/cm</a:t>
            </a:r>
            <a:r>
              <a:rPr lang="en-US" altLang="zh-TW" sz="2000" b="1" baseline="30000" dirty="0" smtClean="0">
                <a:solidFill>
                  <a:srgbClr val="00B050"/>
                </a:solidFill>
              </a:rPr>
              <a:t>2</a:t>
            </a:r>
            <a:r>
              <a:rPr lang="en-US" altLang="zh-TW" sz="2000" b="1" dirty="0" smtClean="0">
                <a:solidFill>
                  <a:srgbClr val="00B050"/>
                </a:solidFill>
              </a:rPr>
              <a:t>s</a:t>
            </a:r>
          </a:p>
          <a:p>
            <a:pPr>
              <a:lnSpc>
                <a:spcPts val="2600"/>
              </a:lnSpc>
            </a:pPr>
            <a:r>
              <a:rPr lang="en-US" altLang="zh-TW" sz="2000" b="1" dirty="0" smtClean="0">
                <a:solidFill>
                  <a:srgbClr val="00B050"/>
                </a:solidFill>
              </a:rPr>
              <a:t>= (100x10</a:t>
            </a:r>
            <a:r>
              <a:rPr lang="en-US" altLang="zh-TW" sz="2000" b="1" baseline="30000" dirty="0" smtClean="0">
                <a:solidFill>
                  <a:srgbClr val="00B050"/>
                </a:solidFill>
              </a:rPr>
              <a:t>-33</a:t>
            </a:r>
            <a:r>
              <a:rPr lang="en-US" altLang="zh-TW" sz="2000" b="1" dirty="0" smtClean="0">
                <a:solidFill>
                  <a:srgbClr val="00B050"/>
                </a:solidFill>
              </a:rPr>
              <a:t>) x (1 x 10</a:t>
            </a:r>
            <a:r>
              <a:rPr lang="en-US" altLang="zh-TW" sz="2000" b="1" baseline="30000" dirty="0" smtClean="0">
                <a:solidFill>
                  <a:srgbClr val="00B050"/>
                </a:solidFill>
              </a:rPr>
              <a:t>36</a:t>
            </a:r>
            <a:r>
              <a:rPr lang="en-US" altLang="zh-TW" sz="2000" b="1" dirty="0" smtClean="0">
                <a:solidFill>
                  <a:srgbClr val="00B050"/>
                </a:solidFill>
              </a:rPr>
              <a:t>) /s =   </a:t>
            </a:r>
            <a:r>
              <a:rPr lang="en-US" altLang="zh-TW" b="1" dirty="0" smtClean="0">
                <a:solidFill>
                  <a:srgbClr val="FF0000"/>
                </a:solidFill>
              </a:rPr>
              <a:t>~</a:t>
            </a:r>
            <a:r>
              <a:rPr lang="en-US" altLang="zh-TW" sz="2400" b="1" i="1" dirty="0" smtClean="0">
                <a:solidFill>
                  <a:srgbClr val="FF0000"/>
                </a:solidFill>
              </a:rPr>
              <a:t>100 kHz</a:t>
            </a: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2385297"/>
            <a:ext cx="4286280" cy="2006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4742751"/>
            <a:ext cx="4143404" cy="1972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矩形 18"/>
          <p:cNvSpPr/>
          <p:nvPr/>
        </p:nvSpPr>
        <p:spPr>
          <a:xfrm>
            <a:off x="428596" y="2099545"/>
            <a:ext cx="37862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b="1" dirty="0" err="1" smtClean="0">
                <a:solidFill>
                  <a:srgbClr val="0000FF"/>
                </a:solidFill>
                <a:cs typeface="Courier New" pitchFamily="49" charset="0"/>
              </a:rPr>
              <a:t>dE</a:t>
            </a:r>
            <a:r>
              <a:rPr lang="en-US" altLang="zh-TW" sz="2000" b="1" dirty="0" smtClean="0">
                <a:solidFill>
                  <a:srgbClr val="0000FF"/>
                </a:solidFill>
                <a:cs typeface="Courier New" pitchFamily="49" charset="0"/>
              </a:rPr>
              <a:t>/steps in z profile</a:t>
            </a:r>
          </a:p>
        </p:txBody>
      </p:sp>
      <p:sp>
        <p:nvSpPr>
          <p:cNvPr id="20" name="矩形 19"/>
          <p:cNvSpPr/>
          <p:nvPr/>
        </p:nvSpPr>
        <p:spPr>
          <a:xfrm>
            <a:off x="428596" y="4385561"/>
            <a:ext cx="37862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b="1" dirty="0" err="1" smtClean="0">
                <a:solidFill>
                  <a:srgbClr val="0000FF"/>
                </a:solidFill>
                <a:cs typeface="Courier New" pitchFamily="49" charset="0"/>
              </a:rPr>
              <a:t>dE</a:t>
            </a:r>
            <a:r>
              <a:rPr lang="en-US" altLang="zh-TW" sz="2000" b="1" dirty="0" smtClean="0">
                <a:solidFill>
                  <a:srgbClr val="0000FF"/>
                </a:solidFill>
                <a:cs typeface="Courier New" pitchFamily="49" charset="0"/>
              </a:rPr>
              <a:t>/steps in y profile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6" descr="A graph with a curved line&#10;&#10;AI-generated content may be incorrect.">
            <a:extLst>
              <a:ext uri="{FF2B5EF4-FFF2-40B4-BE49-F238E27FC236}">
                <a16:creationId xmlns="" xmlns:a16="http://schemas.microsoft.com/office/drawing/2014/main" id="{1D5B320E-47E6-9200-0EA6-D04091E8BF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00" y="4857760"/>
            <a:ext cx="3396701" cy="1827230"/>
          </a:xfrm>
          <a:prstGeom prst="rect">
            <a:avLst/>
          </a:prstGeom>
        </p:spPr>
      </p:pic>
      <p:sp>
        <p:nvSpPr>
          <p:cNvPr id="21" name="標題 1"/>
          <p:cNvSpPr>
            <a:spLocks noGrp="1"/>
          </p:cNvSpPr>
          <p:nvPr>
            <p:ph type="title"/>
          </p:nvPr>
        </p:nvSpPr>
        <p:spPr>
          <a:xfrm>
            <a:off x="214282" y="0"/>
            <a:ext cx="8463884" cy="576064"/>
          </a:xfrm>
          <a:prstGeom prst="rect">
            <a:avLst/>
          </a:prstGeom>
        </p:spPr>
        <p:txBody>
          <a:bodyPr>
            <a:noAutofit/>
          </a:bodyPr>
          <a:lstStyle/>
          <a:p>
            <a:pPr algn="l"/>
            <a:r>
              <a:rPr lang="en-US" altLang="zh-TW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Producing diamond pads</a:t>
            </a:r>
            <a:endParaRPr lang="zh-TW" altLang="en-US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2" name="群組 38"/>
          <p:cNvGrpSpPr/>
          <p:nvPr/>
        </p:nvGrpSpPr>
        <p:grpSpPr>
          <a:xfrm>
            <a:off x="642910" y="2000240"/>
            <a:ext cx="3929090" cy="2143140"/>
            <a:chOff x="143190" y="2921767"/>
            <a:chExt cx="6313169" cy="3396385"/>
          </a:xfrm>
        </p:grpSpPr>
        <p:pic>
          <p:nvPicPr>
            <p:cNvPr id="31" name="Picture 1">
              <a:extLst>
                <a:ext uri="{FF2B5EF4-FFF2-40B4-BE49-F238E27FC236}">
                  <a16:creationId xmlns="" xmlns:a16="http://schemas.microsoft.com/office/drawing/2014/main" id="{492C302E-051D-19D7-5250-D471C49CAE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6835" y="2942054"/>
              <a:ext cx="1801091" cy="1673427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图片 4">
              <a:extLst>
                <a:ext uri="{FF2B5EF4-FFF2-40B4-BE49-F238E27FC236}">
                  <a16:creationId xmlns="" xmlns:a16="http://schemas.microsoft.com/office/drawing/2014/main" id="{726CA3AD-0F7C-46EA-8F15-B23E4893039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272848" y="2993335"/>
              <a:ext cx="2183511" cy="1637633"/>
            </a:xfrm>
            <a:prstGeom prst="rect">
              <a:avLst/>
            </a:prstGeom>
          </p:spPr>
        </p:pic>
        <p:pic>
          <p:nvPicPr>
            <p:cNvPr id="33" name="Picture 7">
              <a:extLst>
                <a:ext uri="{FF2B5EF4-FFF2-40B4-BE49-F238E27FC236}">
                  <a16:creationId xmlns="" xmlns:a16="http://schemas.microsoft.com/office/drawing/2014/main" id="{F67B08BA-D934-D489-A203-D50F6063DD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158" y="4927502"/>
              <a:ext cx="5767387" cy="139065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箭头: 右 9">
              <a:extLst>
                <a:ext uri="{FF2B5EF4-FFF2-40B4-BE49-F238E27FC236}">
                  <a16:creationId xmlns="" xmlns:a16="http://schemas.microsoft.com/office/drawing/2014/main" id="{6BC98E7A-4208-09EB-1CBC-1357AB589B13}"/>
                </a:ext>
              </a:extLst>
            </p:cNvPr>
            <p:cNvSpPr/>
            <p:nvPr/>
          </p:nvSpPr>
          <p:spPr>
            <a:xfrm rot="7828182">
              <a:off x="1106444" y="4758166"/>
              <a:ext cx="1865673" cy="121998"/>
            </a:xfrm>
            <a:prstGeom prst="rightArrow">
              <a:avLst>
                <a:gd name="adj1" fmla="val 50000"/>
                <a:gd name="adj2" fmla="val 132212"/>
              </a:avLst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箭头: 右 10">
              <a:extLst>
                <a:ext uri="{FF2B5EF4-FFF2-40B4-BE49-F238E27FC236}">
                  <a16:creationId xmlns="" xmlns:a16="http://schemas.microsoft.com/office/drawing/2014/main" id="{64E7159E-2A2E-27E0-024B-DEAF41DFA54B}"/>
                </a:ext>
              </a:extLst>
            </p:cNvPr>
            <p:cNvSpPr/>
            <p:nvPr/>
          </p:nvSpPr>
          <p:spPr>
            <a:xfrm rot="4119933">
              <a:off x="2679999" y="4586958"/>
              <a:ext cx="1603990" cy="145835"/>
            </a:xfrm>
            <a:prstGeom prst="rightArrow">
              <a:avLst>
                <a:gd name="adj1" fmla="val 50000"/>
                <a:gd name="adj2" fmla="val 132212"/>
              </a:avLst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箭头: 右 11">
              <a:extLst>
                <a:ext uri="{FF2B5EF4-FFF2-40B4-BE49-F238E27FC236}">
                  <a16:creationId xmlns="" xmlns:a16="http://schemas.microsoft.com/office/drawing/2014/main" id="{690A25A1-D6FA-20D2-3894-958E545C1C4D}"/>
                </a:ext>
              </a:extLst>
            </p:cNvPr>
            <p:cNvSpPr/>
            <p:nvPr/>
          </p:nvSpPr>
          <p:spPr>
            <a:xfrm rot="2478847">
              <a:off x="3489056" y="4338083"/>
              <a:ext cx="1603990" cy="145835"/>
            </a:xfrm>
            <a:prstGeom prst="rightArrow">
              <a:avLst>
                <a:gd name="adj1" fmla="val 50000"/>
                <a:gd name="adj2" fmla="val 132212"/>
              </a:avLst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7" name="图片 14">
              <a:extLst>
                <a:ext uri="{FF2B5EF4-FFF2-40B4-BE49-F238E27FC236}">
                  <a16:creationId xmlns="" xmlns:a16="http://schemas.microsoft.com/office/drawing/2014/main" id="{4187C4A0-521D-015B-0C27-5F58150377C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54853" y="2921767"/>
              <a:ext cx="1622896" cy="1580328"/>
            </a:xfrm>
            <a:prstGeom prst="rect">
              <a:avLst/>
            </a:prstGeom>
          </p:spPr>
        </p:pic>
        <p:sp>
          <p:nvSpPr>
            <p:cNvPr id="38" name="文本框 16">
              <a:extLst>
                <a:ext uri="{FF2B5EF4-FFF2-40B4-BE49-F238E27FC236}">
                  <a16:creationId xmlns="" xmlns:a16="http://schemas.microsoft.com/office/drawing/2014/main" id="{5268B57F-DC88-E471-460B-21AD0D0E4426}"/>
                </a:ext>
              </a:extLst>
            </p:cNvPr>
            <p:cNvSpPr txBox="1"/>
            <p:nvPr/>
          </p:nvSpPr>
          <p:spPr>
            <a:xfrm>
              <a:off x="143190" y="4468803"/>
              <a:ext cx="1888066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latin typeface="Arial" panose="020B0604020202020204" pitchFamily="34" charset="0"/>
                  <a:cs typeface="Arial" panose="020B0604020202020204" pitchFamily="34" charset="0"/>
                </a:rPr>
                <a:t>Post-</a:t>
              </a:r>
              <a:r>
                <a:rPr lang="en-US" altLang="zh-CN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litho</a:t>
              </a:r>
              <a:r>
                <a:rPr lang="en-US" altLang="zh-CN" sz="1200" dirty="0">
                  <a:latin typeface="Arial" panose="020B0604020202020204" pitchFamily="34" charset="0"/>
                  <a:cs typeface="Arial" panose="020B0604020202020204" pitchFamily="34" charset="0"/>
                </a:rPr>
                <a:t> development</a:t>
              </a:r>
              <a:endParaRPr lang="zh-CN" alt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0" name="文本框 8">
            <a:extLst>
              <a:ext uri="{FF2B5EF4-FFF2-40B4-BE49-F238E27FC236}">
                <a16:creationId xmlns="" xmlns:a16="http://schemas.microsoft.com/office/drawing/2014/main" id="{4CBB94FC-2644-23DA-025D-91D9E75F1186}"/>
              </a:ext>
            </a:extLst>
          </p:cNvPr>
          <p:cNvSpPr txBox="1"/>
          <p:nvPr/>
        </p:nvSpPr>
        <p:spPr>
          <a:xfrm>
            <a:off x="0" y="785794"/>
            <a:ext cx="521494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+mj-lt"/>
                <a:cs typeface="Arial" panose="020B0604020202020204" pitchFamily="34" charset="0"/>
              </a:rPr>
              <a:t>Two </a:t>
            </a:r>
            <a:r>
              <a:rPr lang="en-US" altLang="zh-CN" sz="2000" dirty="0" smtClean="0">
                <a:latin typeface="+mj-lt"/>
                <a:cs typeface="Arial" panose="020B0604020202020204" pitchFamily="34" charset="0"/>
              </a:rPr>
              <a:t>diamond </a:t>
            </a:r>
            <a:r>
              <a:rPr lang="en-US" altLang="zh-CN" sz="2000" dirty="0">
                <a:latin typeface="+mj-lt"/>
                <a:cs typeface="Arial" panose="020B0604020202020204" pitchFamily="34" charset="0"/>
              </a:rPr>
              <a:t>sensor </a:t>
            </a:r>
            <a:r>
              <a:rPr lang="en-US" altLang="zh-CN" sz="2000" dirty="0" smtClean="0">
                <a:latin typeface="+mj-lt"/>
                <a:cs typeface="Arial" panose="020B0604020202020204" pitchFamily="34" charset="0"/>
              </a:rPr>
              <a:t>successfully </a:t>
            </a:r>
            <a:r>
              <a:rPr lang="en-US" altLang="zh-CN" sz="2000" dirty="0">
                <a:latin typeface="+mj-lt"/>
                <a:cs typeface="Arial" panose="020B0604020202020204" pitchFamily="34" charset="0"/>
              </a:rPr>
              <a:t>fabricated </a:t>
            </a:r>
            <a:r>
              <a:rPr lang="en-US" altLang="zh-CN" sz="2000" dirty="0" smtClean="0">
                <a:latin typeface="+mj-lt"/>
                <a:cs typeface="Arial" panose="020B0604020202020204" pitchFamily="34" charset="0"/>
              </a:rPr>
              <a:t> </a:t>
            </a:r>
            <a:endParaRPr lang="en-US" altLang="zh-CN" sz="2000" dirty="0">
              <a:latin typeface="+mj-lt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+mj-lt"/>
                <a:cs typeface="Arial" panose="020B0604020202020204" pitchFamily="34" charset="0"/>
              </a:rPr>
              <a:t>Pitch of 1.0 mm </a:t>
            </a:r>
            <a:r>
              <a:rPr lang="en-US" altLang="zh-CN" sz="2000" dirty="0" smtClean="0">
                <a:latin typeface="+mj-lt"/>
                <a:cs typeface="Arial" panose="020B0604020202020204" pitchFamily="34" charset="0"/>
              </a:rPr>
              <a:t>on </a:t>
            </a:r>
            <a:r>
              <a:rPr lang="en-US" altLang="zh-CN" sz="2000" dirty="0">
                <a:latin typeface="+mj-lt"/>
                <a:cs typeface="Arial" panose="020B0604020202020204" pitchFamily="34" charset="0"/>
              </a:rPr>
              <a:t>10 mm×10 mm </a:t>
            </a:r>
            <a:r>
              <a:rPr lang="en-US" altLang="zh-CN" sz="2000" dirty="0" smtClean="0">
                <a:latin typeface="+mj-lt"/>
                <a:cs typeface="Arial" panose="020B0604020202020204" pitchFamily="34" charset="0"/>
              </a:rPr>
              <a:t> </a:t>
            </a:r>
            <a:endParaRPr lang="en-US" altLang="zh-CN" sz="2000" dirty="0">
              <a:latin typeface="+mj-lt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+mj-lt"/>
                <a:cs typeface="Arial" panose="020B0604020202020204" pitchFamily="34" charset="0"/>
              </a:rPr>
              <a:t>Pitch of 1.35 mm </a:t>
            </a:r>
            <a:r>
              <a:rPr lang="en-US" altLang="zh-CN" sz="2000" dirty="0" smtClean="0">
                <a:latin typeface="+mj-lt"/>
                <a:cs typeface="Arial" panose="020B0604020202020204" pitchFamily="34" charset="0"/>
              </a:rPr>
              <a:t>on </a:t>
            </a:r>
            <a:r>
              <a:rPr lang="en-US" altLang="zh-CN" sz="2000" dirty="0">
                <a:latin typeface="+mj-lt"/>
                <a:cs typeface="Arial" panose="020B0604020202020204" pitchFamily="34" charset="0"/>
              </a:rPr>
              <a:t>6 mm×6 mm diamond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文本框 13">
            <a:extLst>
              <a:ext uri="{FF2B5EF4-FFF2-40B4-BE49-F238E27FC236}">
                <a16:creationId xmlns="" xmlns:a16="http://schemas.microsoft.com/office/drawing/2014/main" id="{CF3F1352-809A-06F9-0C12-E2D1C397BDF5}"/>
              </a:ext>
            </a:extLst>
          </p:cNvPr>
          <p:cNvSpPr txBox="1"/>
          <p:nvPr/>
        </p:nvSpPr>
        <p:spPr>
          <a:xfrm>
            <a:off x="642910" y="4500570"/>
            <a:ext cx="25717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TCAD simulation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">
            <a:extLst>
              <a:ext uri="{FF2B5EF4-FFF2-40B4-BE49-F238E27FC236}">
                <a16:creationId xmlns="" xmlns:a16="http://schemas.microsoft.com/office/drawing/2014/main" id="{44F5C399-0D23-063B-65F3-4D5C6C7832A4}"/>
              </a:ext>
            </a:extLst>
          </p:cNvPr>
          <p:cNvSpPr txBox="1"/>
          <p:nvPr/>
        </p:nvSpPr>
        <p:spPr>
          <a:xfrm>
            <a:off x="3000364" y="5643578"/>
            <a:ext cx="15001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I-V </a:t>
            </a:r>
            <a:r>
              <a:rPr lang="en-US" altLang="zh-CN" sz="2000" dirty="0" smtClean="0"/>
              <a:t>Curve</a:t>
            </a:r>
            <a:endParaRPr lang="en-US" altLang="zh-CN" sz="2000" dirty="0"/>
          </a:p>
        </p:txBody>
      </p:sp>
      <p:pic>
        <p:nvPicPr>
          <p:cNvPr id="48" name="Picture 3" descr="A graph with a line&#10;&#10;AI-generated content may be incorrect.">
            <a:extLst>
              <a:ext uri="{FF2B5EF4-FFF2-40B4-BE49-F238E27FC236}">
                <a16:creationId xmlns="" xmlns:a16="http://schemas.microsoft.com/office/drawing/2014/main" id="{5C81DA53-05C8-FBC4-66A1-4383D767667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190" y="4857760"/>
            <a:ext cx="3480905" cy="1872527"/>
          </a:xfrm>
          <a:prstGeom prst="rect">
            <a:avLst/>
          </a:prstGeom>
        </p:spPr>
      </p:pic>
      <p:sp>
        <p:nvSpPr>
          <p:cNvPr id="49" name="TextBox 4">
            <a:extLst>
              <a:ext uri="{FF2B5EF4-FFF2-40B4-BE49-F238E27FC236}">
                <a16:creationId xmlns="" xmlns:a16="http://schemas.microsoft.com/office/drawing/2014/main" id="{44F5C399-0D23-063B-65F3-4D5C6C7832A4}"/>
              </a:ext>
            </a:extLst>
          </p:cNvPr>
          <p:cNvSpPr txBox="1"/>
          <p:nvPr/>
        </p:nvSpPr>
        <p:spPr>
          <a:xfrm>
            <a:off x="6858016" y="4643446"/>
            <a:ext cx="18573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/>
              <a:t>Perpendicular electron hit </a:t>
            </a:r>
          </a:p>
          <a:p>
            <a:r>
              <a:rPr lang="en-US" altLang="zh-CN" sz="2000" dirty="0" smtClean="0"/>
              <a:t>at pad center</a:t>
            </a:r>
            <a:endParaRPr lang="en-US" altLang="zh-CN" sz="2000" dirty="0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86380" y="1785926"/>
            <a:ext cx="3655439" cy="2362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395536" y="0"/>
            <a:ext cx="7021513" cy="642937"/>
          </a:xfrm>
        </p:spPr>
        <p:txBody>
          <a:bodyPr>
            <a:noAutofit/>
          </a:bodyPr>
          <a:lstStyle/>
          <a:p>
            <a:pPr algn="l">
              <a:spcBef>
                <a:spcPts val="1200"/>
              </a:spcBef>
            </a:pPr>
            <a:r>
              <a:rPr lang="en-US" altLang="zh-TW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itchFamily="34" charset="0"/>
              </a:rPr>
              <a:t>Summary</a:t>
            </a:r>
            <a:endParaRPr lang="zh-TW" altLang="en-US" sz="3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Calibri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08106" y="1785926"/>
            <a:ext cx="896448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188" indent="-357188">
              <a:spcBef>
                <a:spcPts val="600"/>
              </a:spcBef>
              <a:tabLst>
                <a:tab pos="360363" algn="l"/>
              </a:tabLst>
            </a:pPr>
            <a:r>
              <a:rPr lang="en-US" altLang="zh-TW" sz="2800" b="1" dirty="0" smtClean="0">
                <a:cs typeface="Calibri" pitchFamily="34" charset="0"/>
              </a:rPr>
              <a:t>QED Bhabha needs NNLO on </a:t>
            </a:r>
            <a:r>
              <a:rPr lang="en-US" altLang="zh-TW" sz="2800" b="1" dirty="0" err="1" smtClean="0">
                <a:cs typeface="Calibri" pitchFamily="34" charset="0"/>
              </a:rPr>
              <a:t>hadronics</a:t>
            </a:r>
            <a:r>
              <a:rPr lang="en-US" altLang="zh-TW" sz="2800" b="1" dirty="0" smtClean="0">
                <a:cs typeface="Calibri" pitchFamily="34" charset="0"/>
              </a:rPr>
              <a:t>  to 10</a:t>
            </a:r>
            <a:r>
              <a:rPr lang="en-US" altLang="zh-TW" sz="2800" b="1" baseline="30000" dirty="0" smtClean="0">
                <a:cs typeface="Calibri" pitchFamily="34" charset="0"/>
              </a:rPr>
              <a:t>-4</a:t>
            </a:r>
          </a:p>
          <a:p>
            <a:pPr marL="365125" indent="-365125">
              <a:tabLst>
                <a:tab pos="360363" algn="l"/>
              </a:tabLst>
            </a:pPr>
            <a:r>
              <a:rPr lang="en-US" altLang="zh-TW" sz="2800" b="1" dirty="0" smtClean="0">
                <a:cs typeface="Calibri" pitchFamily="34" charset="0"/>
              </a:rPr>
              <a:t>Detecting Bhabha to better than 10</a:t>
            </a:r>
            <a:r>
              <a:rPr lang="en-US" altLang="zh-TW" sz="2800" b="1" baseline="30000" dirty="0" smtClean="0">
                <a:cs typeface="Calibri" pitchFamily="34" charset="0"/>
              </a:rPr>
              <a:t>-4</a:t>
            </a:r>
            <a:r>
              <a:rPr lang="en-US" altLang="zh-TW" sz="2800" b="1" dirty="0" smtClean="0">
                <a:cs typeface="Calibri" pitchFamily="34" charset="0"/>
              </a:rPr>
              <a:t>:</a:t>
            </a:r>
            <a:endParaRPr lang="en-US" altLang="zh-TW" sz="2800" dirty="0" smtClean="0">
              <a:solidFill>
                <a:srgbClr val="0000FF"/>
              </a:solidFill>
              <a:cs typeface="Calibri" pitchFamily="34" charset="0"/>
            </a:endParaRPr>
          </a:p>
          <a:p>
            <a:pPr marL="722313" indent="-357188">
              <a:spcBef>
                <a:spcPts val="600"/>
              </a:spcBef>
              <a:buFont typeface="Courier New" pitchFamily="49" charset="0"/>
              <a:buChar char="o"/>
              <a:tabLst>
                <a:tab pos="360363" algn="l"/>
              </a:tabLst>
            </a:pPr>
            <a:r>
              <a:rPr lang="en-US" altLang="zh-TW" sz="2400" dirty="0" smtClean="0">
                <a:solidFill>
                  <a:srgbClr val="0000FF"/>
                </a:solidFill>
                <a:cs typeface="Calibri" pitchFamily="34" charset="0"/>
              </a:rPr>
              <a:t>detect e/</a:t>
            </a:r>
            <a:r>
              <a:rPr lang="el-GR" altLang="zh-TW" sz="2400" dirty="0" smtClean="0">
                <a:solidFill>
                  <a:srgbClr val="0000FF"/>
                </a:solidFill>
                <a:cs typeface="Calibri" pitchFamily="34" charset="0"/>
              </a:rPr>
              <a:t>γ</a:t>
            </a:r>
            <a:r>
              <a:rPr lang="en-US" altLang="zh-TW" sz="2400" dirty="0" smtClean="0">
                <a:solidFill>
                  <a:srgbClr val="0000FF"/>
                </a:solidFill>
                <a:cs typeface="Calibri" pitchFamily="34" charset="0"/>
              </a:rPr>
              <a:t>:		</a:t>
            </a:r>
            <a:r>
              <a:rPr lang="en-US" altLang="zh-TW" sz="2400" dirty="0" smtClean="0">
                <a:cs typeface="Calibri" pitchFamily="34" charset="0"/>
              </a:rPr>
              <a:t>identify radiative Bhabha deviation</a:t>
            </a:r>
            <a:endParaRPr lang="en-US" altLang="zh-TW" sz="2400" dirty="0" smtClean="0">
              <a:solidFill>
                <a:srgbClr val="0000FF"/>
              </a:solidFill>
              <a:cs typeface="Calibri" pitchFamily="34" charset="0"/>
            </a:endParaRPr>
          </a:p>
          <a:p>
            <a:pPr marL="722313" indent="-357188">
              <a:buFont typeface="Courier New" pitchFamily="49" charset="0"/>
              <a:buChar char="o"/>
              <a:tabLst>
                <a:tab pos="360363" algn="l"/>
              </a:tabLst>
            </a:pPr>
            <a:r>
              <a:rPr lang="en-US" altLang="zh-TW" sz="2400" dirty="0" smtClean="0">
                <a:solidFill>
                  <a:srgbClr val="0000FF"/>
                </a:solidFill>
                <a:cs typeface="Calibri" pitchFamily="34" charset="0"/>
              </a:rPr>
              <a:t>Si-det on electron </a:t>
            </a:r>
            <a:r>
              <a:rPr lang="el-GR" altLang="zh-TW" sz="2400" dirty="0" smtClean="0">
                <a:solidFill>
                  <a:srgbClr val="0000FF"/>
                </a:solidFill>
                <a:cs typeface="Calibri" pitchFamily="34" charset="0"/>
              </a:rPr>
              <a:t>θ</a:t>
            </a:r>
            <a:r>
              <a:rPr lang="en-US" altLang="zh-TW" sz="2400" dirty="0" smtClean="0">
                <a:solidFill>
                  <a:srgbClr val="0000FF"/>
                </a:solidFill>
                <a:cs typeface="Calibri" pitchFamily="34" charset="0"/>
              </a:rPr>
              <a:t>:	</a:t>
            </a:r>
            <a:r>
              <a:rPr lang="en-US" altLang="zh-TW" sz="2400" dirty="0" smtClean="0">
                <a:solidFill>
                  <a:schemeClr val="tx2"/>
                </a:solidFill>
                <a:cs typeface="Calibri" pitchFamily="34" charset="0"/>
              </a:rPr>
              <a:t>multi. </a:t>
            </a:r>
            <a:r>
              <a:rPr lang="en-US" altLang="zh-TW" sz="2400" dirty="0" err="1" smtClean="0">
                <a:solidFill>
                  <a:schemeClr val="tx2"/>
                </a:solidFill>
                <a:cs typeface="Calibri" pitchFamily="34" charset="0"/>
              </a:rPr>
              <a:t>scatt</a:t>
            </a:r>
            <a:r>
              <a:rPr lang="en-US" altLang="zh-TW" sz="2400" dirty="0" smtClean="0">
                <a:solidFill>
                  <a:schemeClr val="tx2"/>
                </a:solidFill>
                <a:cs typeface="Calibri" pitchFamily="34" charset="0"/>
              </a:rPr>
              <a:t>. ~50 </a:t>
            </a:r>
            <a:r>
              <a:rPr lang="el-GR" altLang="zh-TW" sz="2400" dirty="0" smtClean="0">
                <a:solidFill>
                  <a:schemeClr val="tx2"/>
                </a:solidFill>
                <a:cs typeface="Calibri" pitchFamily="34" charset="0"/>
              </a:rPr>
              <a:t>μ</a:t>
            </a:r>
            <a:r>
              <a:rPr lang="en-US" altLang="zh-TW" sz="2400" dirty="0" err="1" smtClean="0">
                <a:solidFill>
                  <a:schemeClr val="tx2"/>
                </a:solidFill>
                <a:cs typeface="Calibri" pitchFamily="34" charset="0"/>
              </a:rPr>
              <a:t>Rad</a:t>
            </a:r>
            <a:r>
              <a:rPr lang="en-US" altLang="zh-TW" sz="2400" dirty="0" smtClean="0">
                <a:solidFill>
                  <a:schemeClr val="tx2"/>
                </a:solidFill>
                <a:cs typeface="Calibri" pitchFamily="34" charset="0"/>
              </a:rPr>
              <a:t> </a:t>
            </a:r>
          </a:p>
          <a:p>
            <a:pPr marL="722313" indent="-357188">
              <a:tabLst>
                <a:tab pos="360363" algn="l"/>
              </a:tabLst>
            </a:pPr>
            <a:r>
              <a:rPr lang="en-US" altLang="zh-TW" sz="2400" dirty="0" smtClean="0">
                <a:solidFill>
                  <a:schemeClr val="tx2"/>
                </a:solidFill>
                <a:cs typeface="Calibri" pitchFamily="34" charset="0"/>
              </a:rPr>
              <a:t>					mean-on-error on Bhabha counting</a:t>
            </a:r>
          </a:p>
          <a:p>
            <a:pPr marL="722313" indent="-357188">
              <a:spcBef>
                <a:spcPts val="600"/>
              </a:spcBef>
              <a:buFont typeface="Courier New" pitchFamily="49" charset="0"/>
              <a:buChar char="o"/>
              <a:tabLst>
                <a:tab pos="360363" algn="l"/>
              </a:tabLst>
            </a:pPr>
            <a:r>
              <a:rPr lang="en-US" altLang="zh-TW" sz="2400" dirty="0" smtClean="0">
                <a:solidFill>
                  <a:srgbClr val="0000FF"/>
                </a:solidFill>
                <a:cs typeface="Calibri" pitchFamily="34" charset="0"/>
              </a:rPr>
              <a:t>monitoring IP:	 </a:t>
            </a:r>
            <a:r>
              <a:rPr lang="en-US" altLang="zh-TW" sz="2400" dirty="0" smtClean="0">
                <a:solidFill>
                  <a:schemeClr val="tx2"/>
                </a:solidFill>
                <a:cs typeface="Calibri" pitchFamily="34" charset="0"/>
              </a:rPr>
              <a:t>	BPM on electron beams </a:t>
            </a:r>
            <a:r>
              <a:rPr lang="en-US" altLang="zh-TW" sz="2400" dirty="0" smtClean="0">
                <a:cs typeface="Calibri" pitchFamily="34" charset="0"/>
              </a:rPr>
              <a:t>to 1 </a:t>
            </a:r>
            <a:r>
              <a:rPr lang="el-GR" altLang="zh-TW" sz="2400" dirty="0" smtClean="0">
                <a:cs typeface="Calibri" pitchFamily="34" charset="0"/>
              </a:rPr>
              <a:t>μ</a:t>
            </a:r>
            <a:r>
              <a:rPr lang="en-US" altLang="zh-TW" sz="2400" dirty="0" smtClean="0">
                <a:cs typeface="Calibri" pitchFamily="34" charset="0"/>
              </a:rPr>
              <a:t>m</a:t>
            </a:r>
          </a:p>
          <a:p>
            <a:pPr marL="722313" indent="-357188">
              <a:buFont typeface="Courier New" pitchFamily="49" charset="0"/>
              <a:buChar char="o"/>
              <a:tabLst>
                <a:tab pos="360363" algn="l"/>
              </a:tabLst>
            </a:pPr>
            <a:r>
              <a:rPr lang="it-IT" sz="2400" dirty="0" smtClean="0">
                <a:solidFill>
                  <a:srgbClr val="0000FF"/>
                </a:solidFill>
              </a:rPr>
              <a:t>monitoring LumiCal:	</a:t>
            </a:r>
            <a:r>
              <a:rPr lang="it-IT" sz="2400" dirty="0" smtClean="0"/>
              <a:t>survey to beam-pipe centers on flanges</a:t>
            </a:r>
          </a:p>
          <a:p>
            <a:pPr marL="722313" indent="-357188">
              <a:tabLst>
                <a:tab pos="360363" algn="l"/>
              </a:tabLst>
            </a:pPr>
            <a:r>
              <a:rPr lang="it-IT" sz="2400" dirty="0" smtClean="0"/>
              <a:t>					</a:t>
            </a:r>
            <a:r>
              <a:rPr lang="el-GR" sz="2400" dirty="0" smtClean="0"/>
              <a:t>Δ</a:t>
            </a:r>
            <a:r>
              <a:rPr lang="it-IT" sz="2400" dirty="0" smtClean="0"/>
              <a:t>z of flanges on +,-z side   &lt; 50 </a:t>
            </a:r>
            <a:r>
              <a:rPr lang="el-GR" altLang="zh-TW" sz="2400" dirty="0" smtClean="0">
                <a:cs typeface="Calibri" pitchFamily="34" charset="0"/>
              </a:rPr>
              <a:t>μ</a:t>
            </a:r>
            <a:r>
              <a:rPr lang="en-US" altLang="zh-TW" sz="2400" dirty="0" smtClean="0">
                <a:cs typeface="Calibri" pitchFamily="34" charset="0"/>
              </a:rPr>
              <a:t>m/1.4m</a:t>
            </a:r>
            <a:endParaRPr lang="it-IT" sz="2400" dirty="0" smtClean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428596" y="3143248"/>
            <a:ext cx="7021513" cy="6429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Calibri" pitchFamily="34" charset="0"/>
              </a:rPr>
              <a:t>Backup</a:t>
            </a:r>
            <a:endParaRPr kumimoji="0" lang="zh-TW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j-ea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投影片編號版面配置區 7"/>
          <p:cNvSpPr>
            <a:spLocks noGrp="1"/>
          </p:cNvSpPr>
          <p:nvPr>
            <p:ph type="sldNum" sz="quarter" idx="4294967295"/>
          </p:nvPr>
        </p:nvSpPr>
        <p:spPr>
          <a:xfrm>
            <a:off x="7010400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73DA0BB7-265A-403C-9275-D587AB510EDC}" type="slidenum">
              <a:rPr lang="zh-TW" altLang="en-US" smtClean="0"/>
              <a:pPr/>
              <a:t>25</a:t>
            </a:fld>
            <a:endParaRPr lang="zh-TW" altLang="en-US" dirty="0"/>
          </a:p>
        </p:txBody>
      </p:sp>
      <p:sp>
        <p:nvSpPr>
          <p:cNvPr id="57" name="矩形 56"/>
          <p:cNvSpPr/>
          <p:nvPr/>
        </p:nvSpPr>
        <p:spPr>
          <a:xfrm>
            <a:off x="-32" y="-24"/>
            <a:ext cx="9144032" cy="369332"/>
          </a:xfrm>
          <a:prstGeom prst="rect">
            <a:avLst/>
          </a:prstGeom>
          <a:solidFill>
            <a:schemeClr val="accent6">
              <a:lumMod val="40000"/>
              <a:lumOff val="60000"/>
              <a:alpha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TW" sz="16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Multi Scattering GUSTEP </a:t>
            </a:r>
            <a:r>
              <a:rPr lang="en-US" altLang="zh-TW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hepui033:~/work/g3_fdet/lumical2023</a:t>
            </a:r>
            <a:endParaRPr lang="en-US" altLang="zh-TW" sz="1100" b="1" dirty="0" smtClean="0">
              <a:solidFill>
                <a:srgbClr val="0000FF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000892" y="2571744"/>
            <a:ext cx="1990738" cy="523220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altLang="zh-TW" sz="2800" b="1" dirty="0" smtClean="0">
                <a:solidFill>
                  <a:srgbClr val="FF0000"/>
                </a:solidFill>
                <a:cs typeface="Courier New" pitchFamily="49" charset="0"/>
              </a:rPr>
              <a:t>lumical2023</a:t>
            </a:r>
            <a:endParaRPr lang="zh-TW" altLang="en-US" sz="2800" dirty="0"/>
          </a:p>
        </p:txBody>
      </p:sp>
      <p:sp>
        <p:nvSpPr>
          <p:cNvPr id="10" name="文字方塊 9"/>
          <p:cNvSpPr txBox="1"/>
          <p:nvPr/>
        </p:nvSpPr>
        <p:spPr>
          <a:xfrm>
            <a:off x="214314" y="285728"/>
            <a:ext cx="7929586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./racetrack2022/</a:t>
            </a:r>
          </a:p>
          <a:p>
            <a:r>
              <a:rPr lang="en-US" altLang="zh-TW" sz="110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diff e_al1mmfg10/e_030030mr090ph_</a:t>
            </a:r>
            <a:r>
              <a:rPr lang="en-US" altLang="zh-TW" sz="11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Al1mmFg10</a:t>
            </a:r>
            <a:r>
              <a:rPr lang="en-US" altLang="zh-TW" sz="110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.run mu_al2mm/mu_030030mr090ph_</a:t>
            </a:r>
            <a:r>
              <a:rPr lang="en-US" altLang="zh-TW" sz="11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Al2mm</a:t>
            </a:r>
            <a:r>
              <a:rPr lang="en-US" altLang="zh-TW" sz="110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.run</a:t>
            </a:r>
          </a:p>
          <a:p>
            <a:r>
              <a:rPr lang="en-US" altLang="zh-TW" sz="110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</a:t>
            </a:r>
          </a:p>
          <a:p>
            <a:r>
              <a:rPr lang="en-US" altLang="zh-TW" sz="110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&lt; KINE  3   50.      1.e10 .0005 0.</a:t>
            </a:r>
          </a:p>
          <a:p>
            <a:r>
              <a:rPr lang="en-US" altLang="zh-TW" sz="110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&gt; KINE  6   50.      1.e10 .0005 0.</a:t>
            </a:r>
          </a:p>
          <a:p>
            <a:r>
              <a:rPr lang="en-US" altLang="zh-TW" sz="110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</a:t>
            </a:r>
          </a:p>
          <a:p>
            <a:r>
              <a:rPr lang="en-US" altLang="zh-TW" sz="110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&lt; MPIP  13  0.1  1.0       13  0.1   13  0.1</a:t>
            </a:r>
          </a:p>
          <a:p>
            <a:r>
              <a:rPr lang="en-US" altLang="zh-TW" sz="110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&gt; MPIP  13  0.2  2.5       13  0.2   13  0.2  </a:t>
            </a:r>
            <a:r>
              <a:rPr lang="en-US" altLang="zh-TW" sz="12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only first 2 in use</a:t>
            </a:r>
            <a:endParaRPr lang="en-US" altLang="zh-TW" sz="1100" b="1" dirty="0" smtClean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altLang="zh-TW" sz="110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altLang="zh-TW" sz="1100" dirty="0" err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MATpipe</a:t>
            </a:r>
            <a:r>
              <a:rPr lang="en-US" altLang="zh-TW" sz="110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altLang="zh-TW" sz="1100" dirty="0" err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Thickpipe</a:t>
            </a:r>
            <a:r>
              <a:rPr lang="en-US" altLang="zh-TW" sz="110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altLang="zh-TW" sz="1100" dirty="0" err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ThickFlng</a:t>
            </a:r>
            <a:r>
              <a:rPr lang="en-US" altLang="zh-TW" sz="110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zh-TW" sz="1100" dirty="0" err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MATfold</a:t>
            </a:r>
            <a:r>
              <a:rPr lang="en-US" altLang="zh-TW" sz="110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altLang="zh-TW" sz="1100" dirty="0" err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Thickfold</a:t>
            </a:r>
            <a:r>
              <a:rPr lang="en-US" altLang="zh-TW" sz="110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altLang="zh-TW" sz="1100" dirty="0" err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MATycrot,ThickYCrot</a:t>
            </a:r>
            <a:endParaRPr lang="en-US" altLang="zh-TW" sz="1100" dirty="0" smtClean="0">
              <a:solidFill>
                <a:srgbClr val="0000FF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altLang="zh-TW" sz="14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TRD1 up/down slab FFKEY for </a:t>
            </a:r>
            <a:r>
              <a:rPr lang="en-US" altLang="zh-TW" sz="14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Mat,thick</a:t>
            </a:r>
            <a:r>
              <a:rPr lang="en-US" altLang="zh-TW" sz="14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(cm)</a:t>
            </a:r>
          </a:p>
          <a:p>
            <a:r>
              <a:rPr lang="en-US" altLang="zh-TW" sz="14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+-UGEOM: 403 UP/DOWN TRD1 flat A=BU,A=BD  z180~655</a:t>
            </a:r>
          </a:p>
          <a:p>
            <a:r>
              <a:rPr lang="en-US" altLang="zh-TW" sz="14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+-UGEOM: </a:t>
            </a:r>
            <a:r>
              <a:rPr lang="en-US" altLang="zh-TW" sz="14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MATpipe</a:t>
            </a:r>
            <a:r>
              <a:rPr lang="en-US" altLang="zh-TW" sz="14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=', </a:t>
            </a:r>
            <a:r>
              <a:rPr lang="en-US" altLang="zh-TW" sz="14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MATpipe</a:t>
            </a:r>
            <a:r>
              <a:rPr lang="en-US" altLang="zh-TW" sz="14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, ' </a:t>
            </a:r>
            <a:r>
              <a:rPr lang="en-US" altLang="zh-TW" sz="14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thicpipe</a:t>
            </a:r>
            <a:r>
              <a:rPr lang="en-US" altLang="zh-TW" sz="14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cm=', </a:t>
            </a:r>
            <a:r>
              <a:rPr lang="en-US" altLang="zh-TW" sz="14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thickpipe</a:t>
            </a:r>
            <a:endParaRPr lang="en-US" altLang="zh-TW" sz="1400" b="1" dirty="0" smtClean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altLang="zh-TW" sz="14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+-UGEOM: |z| cm=', 41.758-23.737, 41.758+23.737</a:t>
            </a:r>
          </a:p>
        </p:txBody>
      </p:sp>
      <p:pic>
        <p:nvPicPr>
          <p:cNvPr id="2050" name="Picture 2" descr="C:\ds212j\CEPC_atWWW\FDET_work\lumical2023\lumical\lumical-ms-1_頁面_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3258000"/>
            <a:ext cx="3693593" cy="3600000"/>
          </a:xfrm>
          <a:prstGeom prst="rect">
            <a:avLst/>
          </a:prstGeom>
          <a:noFill/>
        </p:spPr>
      </p:pic>
      <p:pic>
        <p:nvPicPr>
          <p:cNvPr id="2051" name="Picture 3" descr="C:\ds212j\CEPC_atWWW\FDET_work\lumical2023\lumical\lumical-ms-1_頁面_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3258000"/>
            <a:ext cx="3820613" cy="3600000"/>
          </a:xfrm>
          <a:prstGeom prst="rect">
            <a:avLst/>
          </a:prstGeom>
          <a:noFill/>
        </p:spPr>
      </p:pic>
      <p:sp>
        <p:nvSpPr>
          <p:cNvPr id="11" name="矩形 10"/>
          <p:cNvSpPr/>
          <p:nvPr/>
        </p:nvSpPr>
        <p:spPr>
          <a:xfrm>
            <a:off x="323528" y="2852936"/>
            <a:ext cx="784887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b="1" dirty="0" smtClean="0">
                <a:solidFill>
                  <a:srgbClr val="0000FF"/>
                </a:solidFill>
              </a:rPr>
              <a:t>1mm Be pipe  </a:t>
            </a:r>
            <a:r>
              <a:rPr lang="en-US" altLang="zh-TW" b="1" dirty="0" smtClean="0">
                <a:solidFill>
                  <a:srgbClr val="0000FF"/>
                </a:solidFill>
              </a:rPr>
              <a:t>lumical2023/mu_be1mm/      50 GeV </a:t>
            </a:r>
            <a:r>
              <a:rPr lang="en-US" altLang="zh-TW" b="1" dirty="0" err="1" smtClean="0">
                <a:solidFill>
                  <a:srgbClr val="0000FF"/>
                </a:solidFill>
              </a:rPr>
              <a:t>muon</a:t>
            </a:r>
            <a:r>
              <a:rPr lang="en-US" altLang="zh-TW" b="1" dirty="0" smtClean="0">
                <a:solidFill>
                  <a:srgbClr val="0000FF"/>
                </a:solidFill>
              </a:rPr>
              <a:t> </a:t>
            </a:r>
            <a:r>
              <a:rPr lang="en-US" altLang="zh-TW" b="1" dirty="0" err="1" smtClean="0">
                <a:solidFill>
                  <a:srgbClr val="0000FF"/>
                </a:solidFill>
              </a:rPr>
              <a:t>mult</a:t>
            </a:r>
            <a:r>
              <a:rPr lang="en-US" altLang="zh-TW" b="1" dirty="0" smtClean="0">
                <a:solidFill>
                  <a:srgbClr val="0000FF"/>
                </a:solidFill>
              </a:rPr>
              <a:t>. </a:t>
            </a:r>
            <a:r>
              <a:rPr lang="en-US" altLang="zh-TW" b="1" dirty="0" err="1" smtClean="0">
                <a:solidFill>
                  <a:srgbClr val="0000FF"/>
                </a:solidFill>
              </a:rPr>
              <a:t>scatt</a:t>
            </a:r>
            <a:r>
              <a:rPr lang="en-US" altLang="zh-TW" b="1" dirty="0" smtClean="0">
                <a:solidFill>
                  <a:srgbClr val="0000FF"/>
                </a:solidFill>
              </a:rPr>
              <a:t>.</a:t>
            </a:r>
          </a:p>
          <a:p>
            <a:r>
              <a:rPr lang="en-US" altLang="zh-TW" dirty="0" smtClean="0">
                <a:solidFill>
                  <a:srgbClr val="0000FF"/>
                </a:solidFill>
              </a:rPr>
              <a:t>PAW &gt; exe </a:t>
            </a:r>
            <a:r>
              <a:rPr lang="en-US" altLang="zh-TW" dirty="0" err="1" smtClean="0">
                <a:solidFill>
                  <a:srgbClr val="0000FF"/>
                </a:solidFill>
              </a:rPr>
              <a:t>lumical#ms</a:t>
            </a:r>
            <a:r>
              <a:rPr lang="en-US" altLang="zh-TW" dirty="0" smtClean="0">
                <a:solidFill>
                  <a:srgbClr val="0000FF"/>
                </a:solidFill>
              </a:rPr>
              <a:t> 1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投影片編號版面配置區 172"/>
          <p:cNvSpPr>
            <a:spLocks noGrp="1"/>
          </p:cNvSpPr>
          <p:nvPr>
            <p:ph type="sldNum" sz="quarter" idx="4294967295"/>
          </p:nvPr>
        </p:nvSpPr>
        <p:spPr>
          <a:xfrm>
            <a:off x="7010400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73DA0BB7-265A-403C-9275-D587AB510EDC}" type="slidenum">
              <a:rPr lang="zh-TW" altLang="en-US" smtClean="0"/>
              <a:pPr/>
              <a:t>26</a:t>
            </a:fld>
            <a:endParaRPr lang="zh-TW" altLang="en-US" dirty="0"/>
          </a:p>
        </p:txBody>
      </p:sp>
      <p:sp>
        <p:nvSpPr>
          <p:cNvPr id="195" name="矩形 194"/>
          <p:cNvSpPr/>
          <p:nvPr/>
        </p:nvSpPr>
        <p:spPr>
          <a:xfrm>
            <a:off x="179512" y="188640"/>
            <a:ext cx="54006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000" b="1" dirty="0" smtClean="0">
                <a:solidFill>
                  <a:srgbClr val="0000FF"/>
                </a:solidFill>
              </a:rPr>
              <a:t>racetrack  dx</a:t>
            </a:r>
          </a:p>
          <a:p>
            <a:r>
              <a:rPr lang="en-US" altLang="zh-TW" sz="2000" b="1" dirty="0" smtClean="0">
                <a:solidFill>
                  <a:srgbClr val="0000FF"/>
                </a:solidFill>
              </a:rPr>
              <a:t>Z=180 – 655  dx=0 – 7.5mm</a:t>
            </a:r>
          </a:p>
          <a:p>
            <a:r>
              <a:rPr lang="en-US" altLang="zh-TW" sz="2000" b="1" dirty="0" err="1" smtClean="0">
                <a:solidFill>
                  <a:srgbClr val="0000FF"/>
                </a:solidFill>
              </a:rPr>
              <a:t>dx</a:t>
            </a:r>
            <a:r>
              <a:rPr lang="en-US" altLang="zh-TW" sz="2000" b="1" dirty="0" smtClean="0">
                <a:solidFill>
                  <a:srgbClr val="0000FF"/>
                </a:solidFill>
              </a:rPr>
              <a:t>/</a:t>
            </a:r>
            <a:r>
              <a:rPr lang="en-US" altLang="zh-TW" sz="2000" b="1" dirty="0" err="1" smtClean="0">
                <a:solidFill>
                  <a:srgbClr val="0000FF"/>
                </a:solidFill>
              </a:rPr>
              <a:t>dz</a:t>
            </a:r>
            <a:r>
              <a:rPr lang="en-US" altLang="zh-TW" sz="2000" b="1" dirty="0" smtClean="0">
                <a:solidFill>
                  <a:srgbClr val="0000FF"/>
                </a:solidFill>
              </a:rPr>
              <a:t> = 7.5/(655-180)</a:t>
            </a:r>
            <a:endParaRPr lang="en-US" altLang="zh-TW" sz="2000" dirty="0" smtClean="0">
              <a:solidFill>
                <a:srgbClr val="0000FF"/>
              </a:solidFill>
            </a:endParaRPr>
          </a:p>
        </p:txBody>
      </p:sp>
      <p:sp>
        <p:nvSpPr>
          <p:cNvPr id="110" name="矩形 109"/>
          <p:cNvSpPr/>
          <p:nvPr/>
        </p:nvSpPr>
        <p:spPr>
          <a:xfrm>
            <a:off x="251520" y="1340768"/>
            <a:ext cx="2647391" cy="1015663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altLang="zh-TW" sz="2000" b="1" dirty="0" smtClean="0">
                <a:solidFill>
                  <a:srgbClr val="FF0000"/>
                </a:solidFill>
              </a:rPr>
              <a:t>2</a:t>
            </a:r>
            <a:r>
              <a:rPr lang="en-US" altLang="zh-TW" sz="2000" b="1" baseline="30000" dirty="0" smtClean="0">
                <a:solidFill>
                  <a:srgbClr val="FF0000"/>
                </a:solidFill>
              </a:rPr>
              <a:t>nd</a:t>
            </a:r>
            <a:r>
              <a:rPr lang="en-US" altLang="zh-TW" sz="2000" b="1" dirty="0" smtClean="0">
                <a:solidFill>
                  <a:srgbClr val="FF0000"/>
                </a:solidFill>
              </a:rPr>
              <a:t> Si layer  </a:t>
            </a:r>
            <a:r>
              <a:rPr lang="en-US" altLang="zh-TW" sz="2000" b="1" dirty="0" smtClean="0">
                <a:solidFill>
                  <a:srgbClr val="0000FF"/>
                </a:solidFill>
              </a:rPr>
              <a:t>z = 640 mm</a:t>
            </a:r>
          </a:p>
          <a:p>
            <a:r>
              <a:rPr lang="en-US" altLang="zh-TW" sz="2000" b="1" dirty="0" err="1" smtClean="0">
                <a:solidFill>
                  <a:srgbClr val="FF0000"/>
                </a:solidFill>
              </a:rPr>
              <a:t>Lumi</a:t>
            </a:r>
            <a:r>
              <a:rPr lang="en-US" altLang="zh-TW" sz="2000" b="1" dirty="0" smtClean="0">
                <a:solidFill>
                  <a:srgbClr val="FF0000"/>
                </a:solidFill>
              </a:rPr>
              <a:t> r=56mm</a:t>
            </a:r>
          </a:p>
          <a:p>
            <a:r>
              <a:rPr lang="en-US" altLang="zh-TW" sz="2000" b="1" dirty="0" smtClean="0">
                <a:solidFill>
                  <a:srgbClr val="FF0000"/>
                </a:solidFill>
              </a:rPr>
              <a:t>dx=7.263mm</a:t>
            </a:r>
            <a:endParaRPr lang="en-US" altLang="zh-TW" sz="2000" dirty="0" smtClean="0">
              <a:solidFill>
                <a:srgbClr val="FF0000"/>
              </a:solidFill>
            </a:endParaRPr>
          </a:p>
        </p:txBody>
      </p:sp>
      <p:sp>
        <p:nvSpPr>
          <p:cNvPr id="111" name="矩形 110"/>
          <p:cNvSpPr/>
          <p:nvPr/>
        </p:nvSpPr>
        <p:spPr>
          <a:xfrm>
            <a:off x="4286248" y="2000240"/>
            <a:ext cx="2648674" cy="1015663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altLang="zh-TW" sz="2000" b="1" dirty="0" smtClean="0">
                <a:solidFill>
                  <a:srgbClr val="FF0000"/>
                </a:solidFill>
              </a:rPr>
              <a:t>1</a:t>
            </a:r>
            <a:r>
              <a:rPr lang="en-US" altLang="zh-TW" sz="2000" b="1" baseline="30000" dirty="0" smtClean="0">
                <a:solidFill>
                  <a:srgbClr val="FF0000"/>
                </a:solidFill>
              </a:rPr>
              <a:t>st</a:t>
            </a:r>
            <a:r>
              <a:rPr lang="en-US" altLang="zh-TW" sz="2000" b="1" dirty="0" smtClean="0">
                <a:solidFill>
                  <a:srgbClr val="FF0000"/>
                </a:solidFill>
              </a:rPr>
              <a:t> Si layer   </a:t>
            </a:r>
            <a:r>
              <a:rPr lang="en-US" altLang="zh-TW" sz="2000" b="1" dirty="0" smtClean="0">
                <a:solidFill>
                  <a:srgbClr val="0000FF"/>
                </a:solidFill>
              </a:rPr>
              <a:t>z = 560 mm</a:t>
            </a:r>
          </a:p>
          <a:p>
            <a:r>
              <a:rPr lang="en-US" altLang="zh-TW" sz="2000" b="1" dirty="0" smtClean="0">
                <a:solidFill>
                  <a:srgbClr val="FF0000"/>
                </a:solidFill>
              </a:rPr>
              <a:t>Lumi r= 52 mm</a:t>
            </a:r>
          </a:p>
          <a:p>
            <a:r>
              <a:rPr lang="en-US" altLang="zh-TW" sz="2000" b="1" dirty="0" smtClean="0">
                <a:solidFill>
                  <a:srgbClr val="FF0000"/>
                </a:solidFill>
              </a:rPr>
              <a:t>dx=6.0 mm</a:t>
            </a:r>
            <a:endParaRPr lang="en-US" altLang="zh-TW" sz="2000" dirty="0" smtClean="0">
              <a:solidFill>
                <a:srgbClr val="FF0000"/>
              </a:solidFill>
            </a:endParaRPr>
          </a:p>
        </p:txBody>
      </p:sp>
      <p:grpSp>
        <p:nvGrpSpPr>
          <p:cNvPr id="2" name="群組 134"/>
          <p:cNvGrpSpPr/>
          <p:nvPr/>
        </p:nvGrpSpPr>
        <p:grpSpPr>
          <a:xfrm>
            <a:off x="5004048" y="2961312"/>
            <a:ext cx="4032448" cy="3276000"/>
            <a:chOff x="5292080" y="2700000"/>
            <a:chExt cx="4032448" cy="3276000"/>
          </a:xfrm>
        </p:grpSpPr>
        <p:sp>
          <p:nvSpPr>
            <p:cNvPr id="85" name="矩形 84"/>
            <p:cNvSpPr/>
            <p:nvPr/>
          </p:nvSpPr>
          <p:spPr>
            <a:xfrm>
              <a:off x="6840000" y="3996200"/>
              <a:ext cx="216000" cy="432048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矩形 85"/>
            <p:cNvSpPr/>
            <p:nvPr/>
          </p:nvSpPr>
          <p:spPr>
            <a:xfrm>
              <a:off x="6624000" y="3996200"/>
              <a:ext cx="216000" cy="432048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矩形 86"/>
            <p:cNvSpPr/>
            <p:nvPr/>
          </p:nvSpPr>
          <p:spPr>
            <a:xfrm>
              <a:off x="6840000" y="4428248"/>
              <a:ext cx="216000" cy="432048"/>
            </a:xfrm>
            <a:prstGeom prst="rect">
              <a:avLst/>
            </a:prstGeom>
            <a:noFill/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矩形 87"/>
            <p:cNvSpPr/>
            <p:nvPr/>
          </p:nvSpPr>
          <p:spPr>
            <a:xfrm>
              <a:off x="6624000" y="4428248"/>
              <a:ext cx="216000" cy="432048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橢圓 88"/>
            <p:cNvSpPr>
              <a:spLocks noChangeAspect="1"/>
            </p:cNvSpPr>
            <p:nvPr/>
          </p:nvSpPr>
          <p:spPr>
            <a:xfrm>
              <a:off x="5292080" y="2880000"/>
              <a:ext cx="3096344" cy="30960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弧形 89"/>
            <p:cNvSpPr/>
            <p:nvPr/>
          </p:nvSpPr>
          <p:spPr>
            <a:xfrm>
              <a:off x="6624000" y="3996200"/>
              <a:ext cx="864096" cy="864096"/>
            </a:xfrm>
            <a:prstGeom prst="arc">
              <a:avLst>
                <a:gd name="adj1" fmla="val 16200000"/>
                <a:gd name="adj2" fmla="val 5350206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弧形 90"/>
            <p:cNvSpPr/>
            <p:nvPr/>
          </p:nvSpPr>
          <p:spPr>
            <a:xfrm flipH="1">
              <a:off x="6228000" y="3996200"/>
              <a:ext cx="800472" cy="864096"/>
            </a:xfrm>
            <a:prstGeom prst="arc">
              <a:avLst>
                <a:gd name="adj1" fmla="val 16200000"/>
                <a:gd name="adj2" fmla="val 5350206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3" name="直線接點 92"/>
            <p:cNvCxnSpPr>
              <a:stCxn id="89" idx="2"/>
              <a:endCxn id="89" idx="6"/>
            </p:cNvCxnSpPr>
            <p:nvPr/>
          </p:nvCxnSpPr>
          <p:spPr>
            <a:xfrm>
              <a:off x="5292080" y="4428000"/>
              <a:ext cx="309634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線接點 93"/>
            <p:cNvCxnSpPr/>
            <p:nvPr/>
          </p:nvCxnSpPr>
          <p:spPr>
            <a:xfrm>
              <a:off x="6840224" y="2880000"/>
              <a:ext cx="0" cy="3096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線接點 94"/>
            <p:cNvCxnSpPr/>
            <p:nvPr/>
          </p:nvCxnSpPr>
          <p:spPr>
            <a:xfrm>
              <a:off x="6624064" y="4428248"/>
              <a:ext cx="432000" cy="0"/>
            </a:xfrm>
            <a:prstGeom prst="line">
              <a:avLst/>
            </a:prstGeom>
            <a:ln w="15875">
              <a:solidFill>
                <a:srgbClr val="FF0000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弧形 95"/>
            <p:cNvSpPr>
              <a:spLocks noChangeAspect="1"/>
            </p:cNvSpPr>
            <p:nvPr/>
          </p:nvSpPr>
          <p:spPr>
            <a:xfrm>
              <a:off x="5994000" y="2934000"/>
              <a:ext cx="2124236" cy="2124000"/>
            </a:xfrm>
            <a:prstGeom prst="arc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7" name="直線接點 96"/>
            <p:cNvCxnSpPr/>
            <p:nvPr/>
          </p:nvCxnSpPr>
          <p:spPr>
            <a:xfrm flipV="1">
              <a:off x="7056000" y="2700000"/>
              <a:ext cx="0" cy="1404000"/>
            </a:xfrm>
            <a:prstGeom prst="line">
              <a:avLst/>
            </a:prstGeom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線接點 97"/>
            <p:cNvCxnSpPr/>
            <p:nvPr/>
          </p:nvCxnSpPr>
          <p:spPr>
            <a:xfrm>
              <a:off x="5795696" y="3996200"/>
              <a:ext cx="2772000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文字方塊 98"/>
            <p:cNvSpPr txBox="1"/>
            <p:nvPr/>
          </p:nvSpPr>
          <p:spPr>
            <a:xfrm>
              <a:off x="7380312" y="3645024"/>
              <a:ext cx="7205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chemeClr val="accent6">
                      <a:lumMod val="75000"/>
                    </a:schemeClr>
                  </a:solidFill>
                </a:rPr>
                <a:t>52mm</a:t>
              </a:r>
              <a:endParaRPr lang="en-US" sz="12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00" name="文字方塊 99"/>
            <p:cNvSpPr txBox="1"/>
            <p:nvPr/>
          </p:nvSpPr>
          <p:spPr>
            <a:xfrm>
              <a:off x="6804248" y="4869160"/>
              <a:ext cx="648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chemeClr val="accent6">
                      <a:lumMod val="75000"/>
                    </a:schemeClr>
                  </a:solidFill>
                </a:rPr>
                <a:t>6 mm</a:t>
              </a:r>
              <a:endParaRPr lang="en-US" sz="12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01" name="文字方塊 100"/>
            <p:cNvSpPr txBox="1"/>
            <p:nvPr/>
          </p:nvSpPr>
          <p:spPr>
            <a:xfrm>
              <a:off x="6228184" y="4365104"/>
              <a:ext cx="75601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solidFill>
                    <a:srgbClr val="FF0000"/>
                  </a:solidFill>
                </a:rPr>
                <a:t>-6.0 mm</a:t>
              </a:r>
              <a:endParaRPr lang="en-US" sz="1100" dirty="0">
                <a:solidFill>
                  <a:srgbClr val="FF0000"/>
                </a:solidFill>
              </a:endParaRPr>
            </a:p>
          </p:txBody>
        </p:sp>
        <p:sp>
          <p:nvSpPr>
            <p:cNvPr id="102" name="文字方塊 101"/>
            <p:cNvSpPr txBox="1"/>
            <p:nvPr/>
          </p:nvSpPr>
          <p:spPr>
            <a:xfrm>
              <a:off x="6660232" y="3204056"/>
              <a:ext cx="7200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FF0000"/>
                  </a:solidFill>
                </a:rPr>
                <a:t>37.3mm</a:t>
              </a:r>
              <a:endParaRPr lang="en-US" sz="1200" dirty="0">
                <a:solidFill>
                  <a:srgbClr val="FF0000"/>
                </a:solidFill>
              </a:endParaRPr>
            </a:p>
          </p:txBody>
        </p:sp>
        <p:sp>
          <p:nvSpPr>
            <p:cNvPr id="103" name="矩形 102"/>
            <p:cNvSpPr/>
            <p:nvPr/>
          </p:nvSpPr>
          <p:spPr>
            <a:xfrm>
              <a:off x="6624000" y="2934000"/>
              <a:ext cx="432000" cy="1062000"/>
            </a:xfrm>
            <a:prstGeom prst="rect">
              <a:avLst/>
            </a:prstGeom>
            <a:noFill/>
            <a:ln w="190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文字方塊 103"/>
            <p:cNvSpPr txBox="1"/>
            <p:nvPr/>
          </p:nvSpPr>
          <p:spPr>
            <a:xfrm>
              <a:off x="6588224" y="2863969"/>
              <a:ext cx="7200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rgbClr val="0000FF"/>
                  </a:solidFill>
                </a:rPr>
                <a:t>12mm</a:t>
              </a:r>
              <a:endParaRPr lang="en-US" sz="1200" b="1" dirty="0">
                <a:solidFill>
                  <a:srgbClr val="0000FF"/>
                </a:solidFill>
              </a:endParaRPr>
            </a:p>
          </p:txBody>
        </p:sp>
        <p:cxnSp>
          <p:nvCxnSpPr>
            <p:cNvPr id="105" name="直線接點 104"/>
            <p:cNvCxnSpPr/>
            <p:nvPr/>
          </p:nvCxnSpPr>
          <p:spPr>
            <a:xfrm>
              <a:off x="7056000" y="4428000"/>
              <a:ext cx="432000" cy="0"/>
            </a:xfrm>
            <a:prstGeom prst="line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文字方塊 105"/>
            <p:cNvSpPr txBox="1"/>
            <p:nvPr/>
          </p:nvSpPr>
          <p:spPr>
            <a:xfrm>
              <a:off x="7092280" y="4365104"/>
              <a:ext cx="9361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rgbClr val="00B0F0"/>
                  </a:solidFill>
                </a:rPr>
                <a:t>12 mm</a:t>
              </a:r>
              <a:endParaRPr lang="en-US" sz="1200" b="1" dirty="0">
                <a:solidFill>
                  <a:srgbClr val="00B0F0"/>
                </a:solidFill>
              </a:endParaRPr>
            </a:p>
          </p:txBody>
        </p:sp>
        <p:sp>
          <p:nvSpPr>
            <p:cNvPr id="107" name="文字方塊 106"/>
            <p:cNvSpPr txBox="1"/>
            <p:nvPr/>
          </p:nvSpPr>
          <p:spPr>
            <a:xfrm>
              <a:off x="6948264" y="4175502"/>
              <a:ext cx="56768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solidFill>
                    <a:srgbClr val="FF0000"/>
                  </a:solidFill>
                </a:rPr>
                <a:t>+6.0</a:t>
              </a:r>
              <a:endParaRPr lang="en-US" sz="1100" dirty="0">
                <a:solidFill>
                  <a:srgbClr val="FF0000"/>
                </a:solidFill>
              </a:endParaRPr>
            </a:p>
          </p:txBody>
        </p:sp>
        <p:cxnSp>
          <p:nvCxnSpPr>
            <p:cNvPr id="108" name="直線接點 107"/>
            <p:cNvCxnSpPr/>
            <p:nvPr/>
          </p:nvCxnSpPr>
          <p:spPr>
            <a:xfrm>
              <a:off x="7056000" y="4005064"/>
              <a:ext cx="106200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文字方塊 108"/>
            <p:cNvSpPr txBox="1"/>
            <p:nvPr/>
          </p:nvSpPr>
          <p:spPr>
            <a:xfrm>
              <a:off x="7380312" y="3924136"/>
              <a:ext cx="9361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rgbClr val="FF0000"/>
                  </a:solidFill>
                </a:rPr>
                <a:t>37.3 mm</a:t>
              </a:r>
              <a:endParaRPr lang="en-US" sz="12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114" name="直線接點 113"/>
            <p:cNvCxnSpPr>
              <a:cxnSpLocks noChangeAspect="1"/>
            </p:cNvCxnSpPr>
            <p:nvPr/>
          </p:nvCxnSpPr>
          <p:spPr>
            <a:xfrm flipV="1">
              <a:off x="6840000" y="3330000"/>
              <a:ext cx="1094400" cy="1094400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直線接點 114"/>
            <p:cNvCxnSpPr/>
            <p:nvPr/>
          </p:nvCxnSpPr>
          <p:spPr>
            <a:xfrm flipV="1">
              <a:off x="7056000" y="2916000"/>
              <a:ext cx="0" cy="10620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直線接點 127"/>
            <p:cNvCxnSpPr/>
            <p:nvPr/>
          </p:nvCxnSpPr>
          <p:spPr>
            <a:xfrm flipV="1">
              <a:off x="6840000" y="3068960"/>
              <a:ext cx="684328" cy="1359224"/>
            </a:xfrm>
            <a:prstGeom prst="line">
              <a:avLst/>
            </a:prstGeom>
            <a:ln w="19050">
              <a:solidFill>
                <a:srgbClr val="FF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" name="文字方塊 132"/>
            <p:cNvSpPr txBox="1"/>
            <p:nvPr/>
          </p:nvSpPr>
          <p:spPr>
            <a:xfrm>
              <a:off x="7308304" y="2772008"/>
              <a:ext cx="20162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FF00FF"/>
                  </a:solidFill>
                </a:rPr>
                <a:t>37.3+13.42=50.7</a:t>
              </a:r>
            </a:p>
            <a:p>
              <a:r>
                <a:rPr lang="en-US" sz="1200" dirty="0" err="1" smtClean="0">
                  <a:solidFill>
                    <a:srgbClr val="FF00FF"/>
                  </a:solidFill>
                </a:rPr>
                <a:t>Atan</a:t>
              </a:r>
              <a:r>
                <a:rPr lang="en-US" sz="1200" dirty="0" smtClean="0">
                  <a:solidFill>
                    <a:srgbClr val="FF00FF"/>
                  </a:solidFill>
                </a:rPr>
                <a:t>(50.7/560)= 90.3 mRad</a:t>
              </a:r>
              <a:endParaRPr lang="en-US" sz="1200" dirty="0">
                <a:solidFill>
                  <a:srgbClr val="FF00FF"/>
                </a:solidFill>
              </a:endParaRPr>
            </a:p>
          </p:txBody>
        </p:sp>
        <p:cxnSp>
          <p:nvCxnSpPr>
            <p:cNvPr id="64" name="直線接點 63"/>
            <p:cNvCxnSpPr>
              <a:cxnSpLocks noChangeAspect="1"/>
              <a:endCxn id="96" idx="2"/>
            </p:cNvCxnSpPr>
            <p:nvPr/>
          </p:nvCxnSpPr>
          <p:spPr>
            <a:xfrm flipV="1">
              <a:off x="6840032" y="3996000"/>
              <a:ext cx="1278204" cy="431436"/>
            </a:xfrm>
            <a:prstGeom prst="line">
              <a:avLst/>
            </a:prstGeom>
            <a:ln>
              <a:solidFill>
                <a:srgbClr val="5CF80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文字方塊 112"/>
            <p:cNvSpPr txBox="1"/>
            <p:nvPr/>
          </p:nvSpPr>
          <p:spPr>
            <a:xfrm>
              <a:off x="7452320" y="4103792"/>
              <a:ext cx="18002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solidFill>
                    <a:srgbClr val="008000"/>
                  </a:solidFill>
                </a:rPr>
                <a:t>44.9mm</a:t>
              </a:r>
            </a:p>
            <a:p>
              <a:r>
                <a:rPr lang="en-US" sz="1100" dirty="0" err="1" smtClean="0">
                  <a:solidFill>
                    <a:srgbClr val="008000"/>
                  </a:solidFill>
                </a:rPr>
                <a:t>atan</a:t>
              </a:r>
              <a:r>
                <a:rPr lang="en-US" sz="1100" dirty="0" smtClean="0">
                  <a:solidFill>
                    <a:srgbClr val="008000"/>
                  </a:solidFill>
                </a:rPr>
                <a:t>(44.9/560)=80.0 mRad </a:t>
              </a:r>
              <a:endParaRPr lang="en-US" sz="1100" dirty="0">
                <a:solidFill>
                  <a:srgbClr val="008000"/>
                </a:solidFill>
              </a:endParaRPr>
            </a:p>
          </p:txBody>
        </p:sp>
        <p:sp>
          <p:nvSpPr>
            <p:cNvPr id="112" name="文字方塊 111"/>
            <p:cNvSpPr txBox="1"/>
            <p:nvPr/>
          </p:nvSpPr>
          <p:spPr>
            <a:xfrm>
              <a:off x="5580112" y="4031784"/>
              <a:ext cx="9361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rgbClr val="00B0F0"/>
                  </a:solidFill>
                </a:rPr>
                <a:t>12 mm</a:t>
              </a:r>
              <a:endParaRPr lang="en-US" sz="1200" b="1" dirty="0">
                <a:solidFill>
                  <a:srgbClr val="00B0F0"/>
                </a:solidFill>
              </a:endParaRPr>
            </a:p>
          </p:txBody>
        </p:sp>
      </p:grpSp>
      <p:sp>
        <p:nvSpPr>
          <p:cNvPr id="62" name="文字方塊 61"/>
          <p:cNvSpPr txBox="1"/>
          <p:nvPr/>
        </p:nvSpPr>
        <p:spPr>
          <a:xfrm>
            <a:off x="4211960" y="188640"/>
            <a:ext cx="4608512" cy="584775"/>
          </a:xfrm>
          <a:prstGeom prst="rect">
            <a:avLst/>
          </a:prstGeom>
          <a:solidFill>
            <a:srgbClr val="5CF80E"/>
          </a:solidFill>
          <a:ln w="317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3200" dirty="0" smtClean="0"/>
              <a:t>Si  full 80 mRad coverage</a:t>
            </a:r>
            <a:endParaRPr lang="zh-TW" altLang="en-US" sz="3200" dirty="0"/>
          </a:p>
        </p:txBody>
      </p:sp>
      <p:cxnSp>
        <p:nvCxnSpPr>
          <p:cNvPr id="84" name="直線接點 83"/>
          <p:cNvCxnSpPr/>
          <p:nvPr/>
        </p:nvCxnSpPr>
        <p:spPr>
          <a:xfrm>
            <a:off x="5796136" y="4248000"/>
            <a:ext cx="0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群組 115"/>
          <p:cNvGrpSpPr/>
          <p:nvPr/>
        </p:nvGrpSpPr>
        <p:grpSpPr>
          <a:xfrm>
            <a:off x="179512" y="2204864"/>
            <a:ext cx="4608512" cy="4239184"/>
            <a:chOff x="179512" y="2204864"/>
            <a:chExt cx="4608512" cy="4239184"/>
          </a:xfrm>
        </p:grpSpPr>
        <p:grpSp>
          <p:nvGrpSpPr>
            <p:cNvPr id="4" name="群組 82"/>
            <p:cNvGrpSpPr/>
            <p:nvPr/>
          </p:nvGrpSpPr>
          <p:grpSpPr>
            <a:xfrm>
              <a:off x="179512" y="2204864"/>
              <a:ext cx="4608512" cy="4239184"/>
              <a:chOff x="864000" y="1772816"/>
              <a:chExt cx="4608512" cy="4239184"/>
            </a:xfrm>
          </p:grpSpPr>
          <p:sp>
            <p:nvSpPr>
              <p:cNvPr id="119" name="矩形 118"/>
              <p:cNvSpPr/>
              <p:nvPr/>
            </p:nvSpPr>
            <p:spPr>
              <a:xfrm>
                <a:off x="2880000" y="3573016"/>
                <a:ext cx="432048" cy="432048"/>
              </a:xfrm>
              <a:prstGeom prst="rect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矩形 119"/>
              <p:cNvSpPr/>
              <p:nvPr/>
            </p:nvSpPr>
            <p:spPr>
              <a:xfrm>
                <a:off x="2448000" y="3573016"/>
                <a:ext cx="432048" cy="432048"/>
              </a:xfrm>
              <a:prstGeom prst="rect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矩形 120"/>
              <p:cNvSpPr/>
              <p:nvPr/>
            </p:nvSpPr>
            <p:spPr>
              <a:xfrm>
                <a:off x="2880000" y="4005064"/>
                <a:ext cx="432048" cy="432048"/>
              </a:xfrm>
              <a:prstGeom prst="rect">
                <a:avLst/>
              </a:prstGeom>
              <a:noFill/>
              <a:ln w="190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矩形 121"/>
              <p:cNvSpPr/>
              <p:nvPr/>
            </p:nvSpPr>
            <p:spPr>
              <a:xfrm>
                <a:off x="2448000" y="4005064"/>
                <a:ext cx="432048" cy="432048"/>
              </a:xfrm>
              <a:prstGeom prst="rect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橢圓 122"/>
              <p:cNvSpPr>
                <a:spLocks noChangeAspect="1"/>
              </p:cNvSpPr>
              <p:nvPr/>
            </p:nvSpPr>
            <p:spPr>
              <a:xfrm>
                <a:off x="864000" y="1980000"/>
                <a:ext cx="4032448" cy="4032000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弧形 123"/>
              <p:cNvSpPr/>
              <p:nvPr/>
            </p:nvSpPr>
            <p:spPr>
              <a:xfrm>
                <a:off x="2710800" y="3573016"/>
                <a:ext cx="864096" cy="864096"/>
              </a:xfrm>
              <a:prstGeom prst="arc">
                <a:avLst>
                  <a:gd name="adj1" fmla="val 16200000"/>
                  <a:gd name="adj2" fmla="val 5350206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弧形 124"/>
              <p:cNvSpPr/>
              <p:nvPr/>
            </p:nvSpPr>
            <p:spPr>
              <a:xfrm flipH="1">
                <a:off x="2185200" y="3573016"/>
                <a:ext cx="800472" cy="864096"/>
              </a:xfrm>
              <a:prstGeom prst="arc">
                <a:avLst>
                  <a:gd name="adj1" fmla="val 16200000"/>
                  <a:gd name="adj2" fmla="val 5350206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26" name="直線接點 125"/>
              <p:cNvCxnSpPr>
                <a:cxnSpLocks noChangeAspect="1"/>
              </p:cNvCxnSpPr>
              <p:nvPr/>
            </p:nvCxnSpPr>
            <p:spPr>
              <a:xfrm flipV="1">
                <a:off x="2880000" y="2574000"/>
                <a:ext cx="1425600" cy="1425600"/>
              </a:xfrm>
              <a:prstGeom prst="line">
                <a:avLst/>
              </a:prstGeom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直線接點 126"/>
              <p:cNvCxnSpPr>
                <a:stCxn id="123" idx="2"/>
                <a:endCxn id="123" idx="6"/>
              </p:cNvCxnSpPr>
              <p:nvPr/>
            </p:nvCxnSpPr>
            <p:spPr>
              <a:xfrm>
                <a:off x="864000" y="3996000"/>
                <a:ext cx="403244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直線接點 128"/>
              <p:cNvCxnSpPr>
                <a:stCxn id="123" idx="0"/>
                <a:endCxn id="123" idx="4"/>
              </p:cNvCxnSpPr>
              <p:nvPr/>
            </p:nvCxnSpPr>
            <p:spPr>
              <a:xfrm>
                <a:off x="2880224" y="1980000"/>
                <a:ext cx="0" cy="4032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直線接點 129"/>
              <p:cNvCxnSpPr/>
              <p:nvPr/>
            </p:nvCxnSpPr>
            <p:spPr>
              <a:xfrm>
                <a:off x="2617200" y="4005064"/>
                <a:ext cx="525600" cy="0"/>
              </a:xfrm>
              <a:prstGeom prst="line">
                <a:avLst/>
              </a:prstGeom>
              <a:ln w="15875">
                <a:solidFill>
                  <a:srgbClr val="FF0000"/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1" name="弧形 130"/>
              <p:cNvSpPr>
                <a:spLocks noChangeAspect="1"/>
              </p:cNvSpPr>
              <p:nvPr/>
            </p:nvSpPr>
            <p:spPr>
              <a:xfrm>
                <a:off x="1908000" y="2160000"/>
                <a:ext cx="2808312" cy="2808000"/>
              </a:xfrm>
              <a:prstGeom prst="arc">
                <a:avLst/>
              </a:prstGeom>
              <a:ln w="190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32" name="直線接點 131"/>
              <p:cNvCxnSpPr/>
              <p:nvPr/>
            </p:nvCxnSpPr>
            <p:spPr>
              <a:xfrm flipV="1">
                <a:off x="3312000" y="1772816"/>
                <a:ext cx="0" cy="1584176"/>
              </a:xfrm>
              <a:prstGeom prst="line">
                <a:avLst/>
              </a:prstGeom>
              <a:ln>
                <a:solidFill>
                  <a:srgbClr val="0000FF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直線接點 133"/>
              <p:cNvCxnSpPr/>
              <p:nvPr/>
            </p:nvCxnSpPr>
            <p:spPr>
              <a:xfrm>
                <a:off x="1835696" y="3573016"/>
                <a:ext cx="3312368" cy="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5" name="文字方塊 134"/>
              <p:cNvSpPr txBox="1"/>
              <p:nvPr/>
            </p:nvSpPr>
            <p:spPr>
              <a:xfrm>
                <a:off x="3456288" y="2852936"/>
                <a:ext cx="93610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56 mm</a:t>
                </a:r>
                <a:endParaRPr lang="en-US" sz="12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36" name="文字方塊 135"/>
              <p:cNvSpPr txBox="1"/>
              <p:nvPr/>
            </p:nvSpPr>
            <p:spPr>
              <a:xfrm>
                <a:off x="2843808" y="4365104"/>
                <a:ext cx="64807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12 mm</a:t>
                </a:r>
                <a:endParaRPr lang="en-US" sz="12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37" name="文字方塊 136"/>
              <p:cNvSpPr txBox="1"/>
              <p:nvPr/>
            </p:nvSpPr>
            <p:spPr>
              <a:xfrm>
                <a:off x="2267744" y="3789040"/>
                <a:ext cx="936104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 smtClean="0">
                    <a:solidFill>
                      <a:srgbClr val="FF0000"/>
                    </a:solidFill>
                  </a:rPr>
                  <a:t>-7.27 mm</a:t>
                </a:r>
                <a:endParaRPr lang="en-US" sz="11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38" name="文字方塊 137"/>
              <p:cNvSpPr txBox="1"/>
              <p:nvPr/>
            </p:nvSpPr>
            <p:spPr>
              <a:xfrm>
                <a:off x="2987824" y="2564904"/>
                <a:ext cx="93610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>
                    <a:solidFill>
                      <a:srgbClr val="0000FF"/>
                    </a:solidFill>
                  </a:rPr>
                  <a:t>39 mm</a:t>
                </a:r>
                <a:endParaRPr lang="en-US" sz="12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39" name="矩形 138"/>
              <p:cNvSpPr/>
              <p:nvPr/>
            </p:nvSpPr>
            <p:spPr>
              <a:xfrm>
                <a:off x="2448000" y="2160000"/>
                <a:ext cx="864000" cy="1404000"/>
              </a:xfrm>
              <a:prstGeom prst="rect">
                <a:avLst/>
              </a:prstGeom>
              <a:noFill/>
              <a:ln w="19050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文字方塊 139"/>
              <p:cNvSpPr txBox="1"/>
              <p:nvPr/>
            </p:nvSpPr>
            <p:spPr>
              <a:xfrm>
                <a:off x="2555776" y="2143889"/>
                <a:ext cx="93610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 smtClean="0">
                    <a:solidFill>
                      <a:srgbClr val="0000FF"/>
                    </a:solidFill>
                  </a:rPr>
                  <a:t>24 mm</a:t>
                </a:r>
                <a:endParaRPr lang="en-US" sz="1200" b="1" dirty="0">
                  <a:solidFill>
                    <a:srgbClr val="0000FF"/>
                  </a:solidFill>
                </a:endParaRPr>
              </a:p>
            </p:txBody>
          </p:sp>
          <p:cxnSp>
            <p:nvCxnSpPr>
              <p:cNvPr id="141" name="直線接點 140"/>
              <p:cNvCxnSpPr/>
              <p:nvPr/>
            </p:nvCxnSpPr>
            <p:spPr>
              <a:xfrm>
                <a:off x="3142800" y="3996000"/>
                <a:ext cx="432000" cy="0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2" name="文字方塊 141"/>
              <p:cNvSpPr txBox="1"/>
              <p:nvPr/>
            </p:nvSpPr>
            <p:spPr>
              <a:xfrm>
                <a:off x="3131840" y="4005064"/>
                <a:ext cx="93610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 smtClean="0">
                    <a:solidFill>
                      <a:srgbClr val="00B0F0"/>
                    </a:solidFill>
                  </a:rPr>
                  <a:t>12 mm</a:t>
                </a:r>
                <a:endParaRPr lang="en-US" sz="1200" b="1" dirty="0">
                  <a:solidFill>
                    <a:srgbClr val="00B0F0"/>
                  </a:solidFill>
                </a:endParaRPr>
              </a:p>
            </p:txBody>
          </p:sp>
          <p:sp>
            <p:nvSpPr>
              <p:cNvPr id="143" name="文字方塊 142"/>
              <p:cNvSpPr txBox="1"/>
              <p:nvPr/>
            </p:nvSpPr>
            <p:spPr>
              <a:xfrm>
                <a:off x="2987824" y="3789040"/>
                <a:ext cx="56768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 smtClean="0">
                    <a:solidFill>
                      <a:srgbClr val="FF0000"/>
                    </a:solidFill>
                  </a:rPr>
                  <a:t>+7.27</a:t>
                </a:r>
                <a:endParaRPr lang="en-US" sz="1100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144" name="直線接點 143"/>
              <p:cNvCxnSpPr/>
              <p:nvPr/>
            </p:nvCxnSpPr>
            <p:spPr>
              <a:xfrm>
                <a:off x="3312000" y="3573016"/>
                <a:ext cx="1404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5" name="文字方塊 144"/>
              <p:cNvSpPr txBox="1"/>
              <p:nvPr/>
            </p:nvSpPr>
            <p:spPr>
              <a:xfrm>
                <a:off x="3779912" y="3501008"/>
                <a:ext cx="93610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 smtClean="0">
                    <a:solidFill>
                      <a:srgbClr val="FF0000"/>
                    </a:solidFill>
                  </a:rPr>
                  <a:t>39 mm</a:t>
                </a:r>
                <a:endParaRPr lang="en-US" sz="12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46" name="文字方塊 145"/>
              <p:cNvSpPr txBox="1"/>
              <p:nvPr/>
            </p:nvSpPr>
            <p:spPr>
              <a:xfrm>
                <a:off x="3888336" y="3718773"/>
                <a:ext cx="158417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>
                    <a:solidFill>
                      <a:srgbClr val="008000"/>
                    </a:solidFill>
                  </a:rPr>
                  <a:t>52.4 mm</a:t>
                </a:r>
              </a:p>
              <a:p>
                <a:r>
                  <a:rPr lang="en-US" sz="1200" dirty="0" err="1" smtClean="0">
                    <a:solidFill>
                      <a:srgbClr val="008000"/>
                    </a:solidFill>
                  </a:rPr>
                  <a:t>atan</a:t>
                </a:r>
                <a:r>
                  <a:rPr lang="en-US" sz="1200" dirty="0" smtClean="0">
                    <a:solidFill>
                      <a:srgbClr val="008000"/>
                    </a:solidFill>
                  </a:rPr>
                  <a:t>(52.4/640)</a:t>
                </a:r>
              </a:p>
              <a:p>
                <a:r>
                  <a:rPr lang="en-US" sz="1200" dirty="0" smtClean="0">
                    <a:solidFill>
                      <a:srgbClr val="008000"/>
                    </a:solidFill>
                  </a:rPr>
                  <a:t>=81.7 mRad </a:t>
                </a:r>
                <a:endParaRPr lang="en-US" sz="1200" dirty="0">
                  <a:solidFill>
                    <a:srgbClr val="008000"/>
                  </a:solidFill>
                </a:endParaRPr>
              </a:p>
            </p:txBody>
          </p:sp>
          <p:sp>
            <p:nvSpPr>
              <p:cNvPr id="147" name="文字方塊 146"/>
              <p:cNvSpPr txBox="1"/>
              <p:nvPr/>
            </p:nvSpPr>
            <p:spPr>
              <a:xfrm>
                <a:off x="3816328" y="2420888"/>
                <a:ext cx="115212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err="1" smtClean="0">
                    <a:solidFill>
                      <a:schemeClr val="accent6">
                        <a:lumMod val="75000"/>
                      </a:schemeClr>
                    </a:solidFill>
                  </a:rPr>
                  <a:t>atan</a:t>
                </a:r>
                <a:r>
                  <a:rPr lang="en-US" sz="12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(56/640) </a:t>
                </a:r>
              </a:p>
              <a:p>
                <a:r>
                  <a:rPr lang="en-US" sz="12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=87.3 mRad</a:t>
                </a:r>
                <a:endParaRPr lang="en-US" sz="12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p:grpSp>
        <p:cxnSp>
          <p:nvCxnSpPr>
            <p:cNvPr id="118" name="直線接點 117"/>
            <p:cNvCxnSpPr>
              <a:cxnSpLocks noChangeAspect="1"/>
            </p:cNvCxnSpPr>
            <p:nvPr/>
          </p:nvCxnSpPr>
          <p:spPr>
            <a:xfrm flipV="1">
              <a:off x="2215926" y="3978000"/>
              <a:ext cx="1815898" cy="441064"/>
            </a:xfrm>
            <a:prstGeom prst="line">
              <a:avLst/>
            </a:prstGeom>
            <a:ln>
              <a:solidFill>
                <a:srgbClr val="5CF80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投影片編號版面配置區 172"/>
          <p:cNvSpPr>
            <a:spLocks noGrp="1"/>
          </p:cNvSpPr>
          <p:nvPr>
            <p:ph type="sldNum" sz="quarter" idx="4294967295"/>
          </p:nvPr>
        </p:nvSpPr>
        <p:spPr>
          <a:xfrm>
            <a:off x="7010400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73DA0BB7-265A-403C-9275-D587AB510EDC}" type="slidenum">
              <a:rPr lang="zh-TW" altLang="en-US" smtClean="0"/>
              <a:pPr/>
              <a:t>27</a:t>
            </a:fld>
            <a:endParaRPr lang="zh-TW" altLang="en-US" dirty="0"/>
          </a:p>
        </p:txBody>
      </p:sp>
      <p:sp>
        <p:nvSpPr>
          <p:cNvPr id="195" name="矩形 194"/>
          <p:cNvSpPr/>
          <p:nvPr/>
        </p:nvSpPr>
        <p:spPr>
          <a:xfrm>
            <a:off x="179512" y="260648"/>
            <a:ext cx="1879874" cy="738664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altLang="zh-TW" sz="1400" b="1" dirty="0" smtClean="0">
                <a:solidFill>
                  <a:srgbClr val="FF0000"/>
                </a:solidFill>
              </a:rPr>
              <a:t>2023.04.23</a:t>
            </a:r>
          </a:p>
          <a:p>
            <a:r>
              <a:rPr lang="en-US" altLang="zh-TW" sz="1400" b="1" dirty="0" smtClean="0">
                <a:solidFill>
                  <a:srgbClr val="FF0000"/>
                </a:solidFill>
              </a:rPr>
              <a:t>Update to full LumiCal </a:t>
            </a:r>
            <a:endParaRPr lang="en-US" altLang="zh-TW" sz="1400" b="1" dirty="0">
              <a:solidFill>
                <a:srgbClr val="FF0000"/>
              </a:solidFill>
            </a:endParaRPr>
          </a:p>
          <a:p>
            <a:r>
              <a:rPr lang="en-US" altLang="zh-TW" sz="1400" b="1" dirty="0" smtClean="0">
                <a:solidFill>
                  <a:srgbClr val="FF0000"/>
                </a:solidFill>
              </a:rPr>
              <a:t>Read </a:t>
            </a:r>
            <a:r>
              <a:rPr lang="en-US" altLang="zh-TW" sz="1400" b="1" dirty="0" err="1" smtClean="0">
                <a:solidFill>
                  <a:srgbClr val="FF0000"/>
                </a:solidFill>
              </a:rPr>
              <a:t>Bhlumi</a:t>
            </a:r>
            <a:r>
              <a:rPr lang="en-US" altLang="zh-TW" sz="1400" b="1" dirty="0" smtClean="0">
                <a:solidFill>
                  <a:srgbClr val="FF0000"/>
                </a:solidFill>
              </a:rPr>
              <a:t> events</a:t>
            </a:r>
            <a:endParaRPr lang="en-US" altLang="zh-TW" sz="1400" dirty="0" smtClean="0">
              <a:solidFill>
                <a:srgbClr val="FF0000"/>
              </a:solidFill>
            </a:endParaRPr>
          </a:p>
        </p:txBody>
      </p:sp>
      <p:sp>
        <p:nvSpPr>
          <p:cNvPr id="196" name="矩形 195"/>
          <p:cNvSpPr/>
          <p:nvPr/>
        </p:nvSpPr>
        <p:spPr>
          <a:xfrm>
            <a:off x="142844" y="1719251"/>
            <a:ext cx="4644008" cy="67710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altLang="zh-TW" sz="1400" b="1" dirty="0" smtClean="0">
                <a:solidFill>
                  <a:srgbClr val="FF0000"/>
                </a:solidFill>
              </a:rPr>
              <a:t>Coding log</a:t>
            </a:r>
          </a:p>
          <a:p>
            <a:r>
              <a:rPr lang="en-US" altLang="zh-TW" sz="12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InX3TB for X3TB95, delete codes relevant to TB95, </a:t>
            </a:r>
          </a:p>
          <a:p>
            <a:r>
              <a:rPr lang="en-US" altLang="zh-TW" sz="12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     used in UGEOM </a:t>
            </a:r>
            <a:r>
              <a:rPr lang="en-US" altLang="zh-TW" sz="1200" dirty="0" smtClean="0">
                <a:solidFill>
                  <a:srgbClr val="FF0000"/>
                </a:solidFill>
              </a:rPr>
              <a:t> UDET, </a:t>
            </a:r>
          </a:p>
        </p:txBody>
      </p:sp>
      <p:grpSp>
        <p:nvGrpSpPr>
          <p:cNvPr id="2" name="群組 760"/>
          <p:cNvGrpSpPr/>
          <p:nvPr/>
        </p:nvGrpSpPr>
        <p:grpSpPr>
          <a:xfrm>
            <a:off x="1656184" y="6750000"/>
            <a:ext cx="3672384" cy="108000"/>
            <a:chOff x="683568" y="3176984"/>
            <a:chExt cx="3672384" cy="108000"/>
          </a:xfrm>
        </p:grpSpPr>
        <p:grpSp>
          <p:nvGrpSpPr>
            <p:cNvPr id="3" name="群組 347"/>
            <p:cNvGrpSpPr/>
            <p:nvPr/>
          </p:nvGrpSpPr>
          <p:grpSpPr>
            <a:xfrm>
              <a:off x="2519760" y="3176984"/>
              <a:ext cx="1836192" cy="108000"/>
              <a:chOff x="1547664" y="5661248"/>
              <a:chExt cx="1836192" cy="108000"/>
            </a:xfrm>
          </p:grpSpPr>
          <p:grpSp>
            <p:nvGrpSpPr>
              <p:cNvPr id="4" name="群組 154"/>
              <p:cNvGrpSpPr/>
              <p:nvPr/>
            </p:nvGrpSpPr>
            <p:grpSpPr>
              <a:xfrm>
                <a:off x="1547664" y="5661248"/>
                <a:ext cx="1728250" cy="108000"/>
                <a:chOff x="1331611" y="4509120"/>
                <a:chExt cx="1728250" cy="108000"/>
              </a:xfrm>
            </p:grpSpPr>
            <p:grpSp>
              <p:nvGrpSpPr>
                <p:cNvPr id="5" name="群組 136"/>
                <p:cNvGrpSpPr>
                  <a:grpSpLocks noChangeAspect="1"/>
                </p:cNvGrpSpPr>
                <p:nvPr/>
              </p:nvGrpSpPr>
              <p:grpSpPr>
                <a:xfrm>
                  <a:off x="1331611" y="4509120"/>
                  <a:ext cx="864125" cy="108000"/>
                  <a:chOff x="3995888" y="5445224"/>
                  <a:chExt cx="1440208" cy="180000"/>
                </a:xfrm>
              </p:grpSpPr>
              <p:sp>
                <p:nvSpPr>
                  <p:cNvPr id="361" name="矩形 360"/>
                  <p:cNvSpPr>
                    <a:spLocks noChangeAspect="1"/>
                  </p:cNvSpPr>
                  <p:nvPr/>
                </p:nvSpPr>
                <p:spPr>
                  <a:xfrm>
                    <a:off x="3995888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000" dirty="0" smtClean="0">
                        <a:solidFill>
                          <a:srgbClr val="FF00FF"/>
                        </a:solidFill>
                      </a:rPr>
                      <a:t>1</a:t>
                    </a:r>
                    <a:endParaRPr lang="en-US" sz="1000" dirty="0">
                      <a:solidFill>
                        <a:srgbClr val="FF00FF"/>
                      </a:solidFill>
                    </a:endParaRPr>
                  </a:p>
                </p:txBody>
              </p:sp>
              <p:sp>
                <p:nvSpPr>
                  <p:cNvPr id="362" name="矩形 361"/>
                  <p:cNvSpPr>
                    <a:spLocks noChangeAspect="1"/>
                  </p:cNvSpPr>
                  <p:nvPr/>
                </p:nvSpPr>
                <p:spPr>
                  <a:xfrm>
                    <a:off x="417597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3" name="矩形 362"/>
                  <p:cNvSpPr>
                    <a:spLocks noChangeAspect="1"/>
                  </p:cNvSpPr>
                  <p:nvPr/>
                </p:nvSpPr>
                <p:spPr>
                  <a:xfrm>
                    <a:off x="435601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4" name="矩形 363"/>
                  <p:cNvSpPr>
                    <a:spLocks noChangeAspect="1"/>
                  </p:cNvSpPr>
                  <p:nvPr/>
                </p:nvSpPr>
                <p:spPr>
                  <a:xfrm>
                    <a:off x="453601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5" name="矩形 364"/>
                  <p:cNvSpPr>
                    <a:spLocks noChangeAspect="1"/>
                  </p:cNvSpPr>
                  <p:nvPr/>
                </p:nvSpPr>
                <p:spPr>
                  <a:xfrm>
                    <a:off x="471605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6" name="矩形 365"/>
                  <p:cNvSpPr>
                    <a:spLocks noChangeAspect="1"/>
                  </p:cNvSpPr>
                  <p:nvPr/>
                </p:nvSpPr>
                <p:spPr>
                  <a:xfrm>
                    <a:off x="489605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000" dirty="0" smtClean="0">
                        <a:solidFill>
                          <a:srgbClr val="FF00FF"/>
                        </a:solidFill>
                      </a:rPr>
                      <a:t>6</a:t>
                    </a:r>
                    <a:endParaRPr lang="en-US" sz="1000" dirty="0">
                      <a:solidFill>
                        <a:srgbClr val="FF00FF"/>
                      </a:solidFill>
                    </a:endParaRPr>
                  </a:p>
                </p:txBody>
              </p:sp>
              <p:sp>
                <p:nvSpPr>
                  <p:cNvPr id="367" name="矩形 366"/>
                  <p:cNvSpPr>
                    <a:spLocks noChangeAspect="1"/>
                  </p:cNvSpPr>
                  <p:nvPr/>
                </p:nvSpPr>
                <p:spPr>
                  <a:xfrm>
                    <a:off x="507609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8" name="矩形 367"/>
                  <p:cNvSpPr>
                    <a:spLocks noChangeAspect="1"/>
                  </p:cNvSpPr>
                  <p:nvPr/>
                </p:nvSpPr>
                <p:spPr>
                  <a:xfrm>
                    <a:off x="525609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6" name="群組 145"/>
                <p:cNvGrpSpPr>
                  <a:grpSpLocks noChangeAspect="1"/>
                </p:cNvGrpSpPr>
                <p:nvPr/>
              </p:nvGrpSpPr>
              <p:grpSpPr>
                <a:xfrm>
                  <a:off x="2195736" y="4509120"/>
                  <a:ext cx="864125" cy="108000"/>
                  <a:chOff x="3995888" y="5445224"/>
                  <a:chExt cx="1440208" cy="180000"/>
                </a:xfrm>
              </p:grpSpPr>
              <p:sp>
                <p:nvSpPr>
                  <p:cNvPr id="353" name="矩形 352"/>
                  <p:cNvSpPr>
                    <a:spLocks noChangeAspect="1"/>
                  </p:cNvSpPr>
                  <p:nvPr/>
                </p:nvSpPr>
                <p:spPr>
                  <a:xfrm>
                    <a:off x="3995888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4" name="矩形 353"/>
                  <p:cNvSpPr>
                    <a:spLocks noChangeAspect="1"/>
                  </p:cNvSpPr>
                  <p:nvPr/>
                </p:nvSpPr>
                <p:spPr>
                  <a:xfrm>
                    <a:off x="417597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5" name="矩形 354"/>
                  <p:cNvSpPr>
                    <a:spLocks noChangeAspect="1"/>
                  </p:cNvSpPr>
                  <p:nvPr/>
                </p:nvSpPr>
                <p:spPr>
                  <a:xfrm>
                    <a:off x="435601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000" dirty="0" smtClean="0">
                        <a:solidFill>
                          <a:srgbClr val="FF00FF"/>
                        </a:solidFill>
                      </a:rPr>
                      <a:t>1</a:t>
                    </a:r>
                    <a:endParaRPr lang="en-US" sz="1000" dirty="0">
                      <a:solidFill>
                        <a:srgbClr val="FF00FF"/>
                      </a:solidFill>
                    </a:endParaRPr>
                  </a:p>
                </p:txBody>
              </p:sp>
              <p:sp>
                <p:nvSpPr>
                  <p:cNvPr id="356" name="矩形 355"/>
                  <p:cNvSpPr>
                    <a:spLocks noChangeAspect="1"/>
                  </p:cNvSpPr>
                  <p:nvPr/>
                </p:nvSpPr>
                <p:spPr>
                  <a:xfrm>
                    <a:off x="453601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7" name="矩形 356"/>
                  <p:cNvSpPr>
                    <a:spLocks noChangeAspect="1"/>
                  </p:cNvSpPr>
                  <p:nvPr/>
                </p:nvSpPr>
                <p:spPr>
                  <a:xfrm>
                    <a:off x="471605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8" name="矩形 357"/>
                  <p:cNvSpPr>
                    <a:spLocks noChangeAspect="1"/>
                  </p:cNvSpPr>
                  <p:nvPr/>
                </p:nvSpPr>
                <p:spPr>
                  <a:xfrm>
                    <a:off x="489605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9" name="矩形 358"/>
                  <p:cNvSpPr>
                    <a:spLocks noChangeAspect="1"/>
                  </p:cNvSpPr>
                  <p:nvPr/>
                </p:nvSpPr>
                <p:spPr>
                  <a:xfrm>
                    <a:off x="507609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0" name="矩形 359"/>
                  <p:cNvSpPr>
                    <a:spLocks noChangeAspect="1"/>
                  </p:cNvSpPr>
                  <p:nvPr/>
                </p:nvSpPr>
                <p:spPr>
                  <a:xfrm>
                    <a:off x="525609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000" dirty="0" smtClean="0">
                        <a:solidFill>
                          <a:srgbClr val="FF00FF"/>
                        </a:solidFill>
                      </a:rPr>
                      <a:t>6</a:t>
                    </a:r>
                    <a:endParaRPr lang="en-US" sz="1000" dirty="0">
                      <a:solidFill>
                        <a:srgbClr val="FF00FF"/>
                      </a:solidFill>
                    </a:endParaRPr>
                  </a:p>
                </p:txBody>
              </p:sp>
            </p:grpSp>
          </p:grpSp>
          <p:sp>
            <p:nvSpPr>
              <p:cNvPr id="350" name="矩形 349"/>
              <p:cNvSpPr>
                <a:spLocks noChangeAspect="1"/>
              </p:cNvSpPr>
              <p:nvPr/>
            </p:nvSpPr>
            <p:spPr>
              <a:xfrm>
                <a:off x="3275856" y="5661248"/>
                <a:ext cx="108000" cy="108000"/>
              </a:xfrm>
              <a:prstGeom prst="rect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群組 368"/>
            <p:cNvGrpSpPr/>
            <p:nvPr/>
          </p:nvGrpSpPr>
          <p:grpSpPr>
            <a:xfrm>
              <a:off x="683568" y="3176984"/>
              <a:ext cx="1836192" cy="108000"/>
              <a:chOff x="1547664" y="5661248"/>
              <a:chExt cx="1836192" cy="108000"/>
            </a:xfrm>
          </p:grpSpPr>
          <p:grpSp>
            <p:nvGrpSpPr>
              <p:cNvPr id="8" name="群組 154"/>
              <p:cNvGrpSpPr/>
              <p:nvPr/>
            </p:nvGrpSpPr>
            <p:grpSpPr>
              <a:xfrm>
                <a:off x="1547664" y="5661248"/>
                <a:ext cx="1728250" cy="108000"/>
                <a:chOff x="1331611" y="4509120"/>
                <a:chExt cx="1728250" cy="108000"/>
              </a:xfrm>
            </p:grpSpPr>
            <p:grpSp>
              <p:nvGrpSpPr>
                <p:cNvPr id="9" name="群組 136"/>
                <p:cNvGrpSpPr>
                  <a:grpSpLocks noChangeAspect="1"/>
                </p:cNvGrpSpPr>
                <p:nvPr/>
              </p:nvGrpSpPr>
              <p:grpSpPr>
                <a:xfrm>
                  <a:off x="1331611" y="4509120"/>
                  <a:ext cx="864125" cy="108000"/>
                  <a:chOff x="3995888" y="5445224"/>
                  <a:chExt cx="1440208" cy="180000"/>
                </a:xfrm>
              </p:grpSpPr>
              <p:sp>
                <p:nvSpPr>
                  <p:cNvPr id="382" name="矩形 381"/>
                  <p:cNvSpPr>
                    <a:spLocks noChangeAspect="1"/>
                  </p:cNvSpPr>
                  <p:nvPr/>
                </p:nvSpPr>
                <p:spPr>
                  <a:xfrm>
                    <a:off x="3995888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000" dirty="0" smtClean="0">
                        <a:solidFill>
                          <a:srgbClr val="FF00FF"/>
                        </a:solidFill>
                      </a:rPr>
                      <a:t>1</a:t>
                    </a:r>
                    <a:endParaRPr lang="en-US" sz="1000" dirty="0">
                      <a:solidFill>
                        <a:srgbClr val="FF00FF"/>
                      </a:solidFill>
                    </a:endParaRPr>
                  </a:p>
                </p:txBody>
              </p:sp>
              <p:sp>
                <p:nvSpPr>
                  <p:cNvPr id="383" name="矩形 382"/>
                  <p:cNvSpPr>
                    <a:spLocks noChangeAspect="1"/>
                  </p:cNvSpPr>
                  <p:nvPr/>
                </p:nvSpPr>
                <p:spPr>
                  <a:xfrm>
                    <a:off x="417597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4" name="矩形 383"/>
                  <p:cNvSpPr>
                    <a:spLocks noChangeAspect="1"/>
                  </p:cNvSpPr>
                  <p:nvPr/>
                </p:nvSpPr>
                <p:spPr>
                  <a:xfrm>
                    <a:off x="435601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5" name="矩形 384"/>
                  <p:cNvSpPr>
                    <a:spLocks noChangeAspect="1"/>
                  </p:cNvSpPr>
                  <p:nvPr/>
                </p:nvSpPr>
                <p:spPr>
                  <a:xfrm>
                    <a:off x="453601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6" name="矩形 385"/>
                  <p:cNvSpPr>
                    <a:spLocks noChangeAspect="1"/>
                  </p:cNvSpPr>
                  <p:nvPr/>
                </p:nvSpPr>
                <p:spPr>
                  <a:xfrm>
                    <a:off x="471605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7" name="矩形 386"/>
                  <p:cNvSpPr>
                    <a:spLocks noChangeAspect="1"/>
                  </p:cNvSpPr>
                  <p:nvPr/>
                </p:nvSpPr>
                <p:spPr>
                  <a:xfrm>
                    <a:off x="489605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000" dirty="0" smtClean="0">
                        <a:solidFill>
                          <a:srgbClr val="FF00FF"/>
                        </a:solidFill>
                      </a:rPr>
                      <a:t>6</a:t>
                    </a:r>
                    <a:endParaRPr lang="en-US" sz="1000" dirty="0">
                      <a:solidFill>
                        <a:srgbClr val="FF00FF"/>
                      </a:solidFill>
                    </a:endParaRPr>
                  </a:p>
                </p:txBody>
              </p:sp>
              <p:sp>
                <p:nvSpPr>
                  <p:cNvPr id="388" name="矩形 387"/>
                  <p:cNvSpPr>
                    <a:spLocks noChangeAspect="1"/>
                  </p:cNvSpPr>
                  <p:nvPr/>
                </p:nvSpPr>
                <p:spPr>
                  <a:xfrm>
                    <a:off x="507609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9" name="矩形 388"/>
                  <p:cNvSpPr>
                    <a:spLocks noChangeAspect="1"/>
                  </p:cNvSpPr>
                  <p:nvPr/>
                </p:nvSpPr>
                <p:spPr>
                  <a:xfrm>
                    <a:off x="525609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0" name="群組 145"/>
                <p:cNvGrpSpPr>
                  <a:grpSpLocks noChangeAspect="1"/>
                </p:cNvGrpSpPr>
                <p:nvPr/>
              </p:nvGrpSpPr>
              <p:grpSpPr>
                <a:xfrm>
                  <a:off x="2195736" y="4509120"/>
                  <a:ext cx="864125" cy="108000"/>
                  <a:chOff x="3995888" y="5445224"/>
                  <a:chExt cx="1440208" cy="180000"/>
                </a:xfrm>
              </p:grpSpPr>
              <p:sp>
                <p:nvSpPr>
                  <p:cNvPr id="374" name="矩形 373"/>
                  <p:cNvSpPr>
                    <a:spLocks noChangeAspect="1"/>
                  </p:cNvSpPr>
                  <p:nvPr/>
                </p:nvSpPr>
                <p:spPr>
                  <a:xfrm>
                    <a:off x="3995888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5" name="矩形 374"/>
                  <p:cNvSpPr>
                    <a:spLocks noChangeAspect="1"/>
                  </p:cNvSpPr>
                  <p:nvPr/>
                </p:nvSpPr>
                <p:spPr>
                  <a:xfrm>
                    <a:off x="417597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6" name="矩形 375"/>
                  <p:cNvSpPr>
                    <a:spLocks noChangeAspect="1"/>
                  </p:cNvSpPr>
                  <p:nvPr/>
                </p:nvSpPr>
                <p:spPr>
                  <a:xfrm>
                    <a:off x="435601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000" dirty="0" smtClean="0">
                        <a:solidFill>
                          <a:srgbClr val="FF00FF"/>
                        </a:solidFill>
                      </a:rPr>
                      <a:t>1</a:t>
                    </a:r>
                    <a:endParaRPr lang="en-US" sz="1000" dirty="0">
                      <a:solidFill>
                        <a:srgbClr val="FF00FF"/>
                      </a:solidFill>
                    </a:endParaRPr>
                  </a:p>
                </p:txBody>
              </p:sp>
              <p:sp>
                <p:nvSpPr>
                  <p:cNvPr id="377" name="矩形 376"/>
                  <p:cNvSpPr>
                    <a:spLocks noChangeAspect="1"/>
                  </p:cNvSpPr>
                  <p:nvPr/>
                </p:nvSpPr>
                <p:spPr>
                  <a:xfrm>
                    <a:off x="453601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8" name="矩形 377"/>
                  <p:cNvSpPr>
                    <a:spLocks noChangeAspect="1"/>
                  </p:cNvSpPr>
                  <p:nvPr/>
                </p:nvSpPr>
                <p:spPr>
                  <a:xfrm>
                    <a:off x="471605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9" name="矩形 378"/>
                  <p:cNvSpPr>
                    <a:spLocks noChangeAspect="1"/>
                  </p:cNvSpPr>
                  <p:nvPr/>
                </p:nvSpPr>
                <p:spPr>
                  <a:xfrm>
                    <a:off x="489605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0" name="矩形 379"/>
                  <p:cNvSpPr>
                    <a:spLocks noChangeAspect="1"/>
                  </p:cNvSpPr>
                  <p:nvPr/>
                </p:nvSpPr>
                <p:spPr>
                  <a:xfrm>
                    <a:off x="507609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1" name="矩形 380"/>
                  <p:cNvSpPr>
                    <a:spLocks noChangeAspect="1"/>
                  </p:cNvSpPr>
                  <p:nvPr/>
                </p:nvSpPr>
                <p:spPr>
                  <a:xfrm>
                    <a:off x="525609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000" dirty="0" smtClean="0">
                        <a:solidFill>
                          <a:srgbClr val="FF00FF"/>
                        </a:solidFill>
                      </a:rPr>
                      <a:t>6</a:t>
                    </a:r>
                    <a:endParaRPr lang="en-US" sz="1000" dirty="0">
                      <a:solidFill>
                        <a:srgbClr val="FF00FF"/>
                      </a:solidFill>
                    </a:endParaRPr>
                  </a:p>
                </p:txBody>
              </p:sp>
            </p:grpSp>
          </p:grpSp>
          <p:sp>
            <p:nvSpPr>
              <p:cNvPr id="371" name="矩形 370"/>
              <p:cNvSpPr>
                <a:spLocks noChangeAspect="1"/>
              </p:cNvSpPr>
              <p:nvPr/>
            </p:nvSpPr>
            <p:spPr>
              <a:xfrm>
                <a:off x="3275856" y="5661248"/>
                <a:ext cx="108000" cy="108000"/>
              </a:xfrm>
              <a:prstGeom prst="rect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1" name="群組 154"/>
          <p:cNvGrpSpPr/>
          <p:nvPr/>
        </p:nvGrpSpPr>
        <p:grpSpPr>
          <a:xfrm>
            <a:off x="0" y="6750000"/>
            <a:ext cx="1512226" cy="108000"/>
            <a:chOff x="1331611" y="4509120"/>
            <a:chExt cx="1512226" cy="108000"/>
          </a:xfrm>
        </p:grpSpPr>
        <p:grpSp>
          <p:nvGrpSpPr>
            <p:cNvPr id="12" name="群組 136"/>
            <p:cNvGrpSpPr>
              <a:grpSpLocks noChangeAspect="1"/>
            </p:cNvGrpSpPr>
            <p:nvPr/>
          </p:nvGrpSpPr>
          <p:grpSpPr>
            <a:xfrm>
              <a:off x="1331611" y="4509120"/>
              <a:ext cx="864125" cy="108000"/>
              <a:chOff x="3995888" y="5445224"/>
              <a:chExt cx="1440208" cy="180000"/>
            </a:xfrm>
          </p:grpSpPr>
          <p:sp>
            <p:nvSpPr>
              <p:cNvPr id="886" name="矩形 885"/>
              <p:cNvSpPr>
                <a:spLocks noChangeAspect="1"/>
              </p:cNvSpPr>
              <p:nvPr/>
            </p:nvSpPr>
            <p:spPr>
              <a:xfrm>
                <a:off x="3995888" y="5445224"/>
                <a:ext cx="180000" cy="180000"/>
              </a:xfrm>
              <a:prstGeom prst="rect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 smtClean="0">
                    <a:solidFill>
                      <a:srgbClr val="FF00FF"/>
                    </a:solidFill>
                  </a:rPr>
                  <a:t>1</a:t>
                </a:r>
                <a:endParaRPr lang="en-US" sz="1000" dirty="0">
                  <a:solidFill>
                    <a:srgbClr val="FF00FF"/>
                  </a:solidFill>
                </a:endParaRPr>
              </a:p>
            </p:txBody>
          </p:sp>
          <p:sp>
            <p:nvSpPr>
              <p:cNvPr id="887" name="矩形 886"/>
              <p:cNvSpPr>
                <a:spLocks noChangeAspect="1"/>
              </p:cNvSpPr>
              <p:nvPr/>
            </p:nvSpPr>
            <p:spPr>
              <a:xfrm>
                <a:off x="4175976" y="5445224"/>
                <a:ext cx="180000" cy="180000"/>
              </a:xfrm>
              <a:prstGeom prst="rect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8" name="矩形 887"/>
              <p:cNvSpPr>
                <a:spLocks noChangeAspect="1"/>
              </p:cNvSpPr>
              <p:nvPr/>
            </p:nvSpPr>
            <p:spPr>
              <a:xfrm>
                <a:off x="4356016" y="5445224"/>
                <a:ext cx="180000" cy="180000"/>
              </a:xfrm>
              <a:prstGeom prst="rect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9" name="矩形 888"/>
              <p:cNvSpPr>
                <a:spLocks noChangeAspect="1"/>
              </p:cNvSpPr>
              <p:nvPr/>
            </p:nvSpPr>
            <p:spPr>
              <a:xfrm>
                <a:off x="4536016" y="5445224"/>
                <a:ext cx="180000" cy="180000"/>
              </a:xfrm>
              <a:prstGeom prst="rect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0" name="矩形 889"/>
              <p:cNvSpPr>
                <a:spLocks noChangeAspect="1"/>
              </p:cNvSpPr>
              <p:nvPr/>
            </p:nvSpPr>
            <p:spPr>
              <a:xfrm>
                <a:off x="4716056" y="5445224"/>
                <a:ext cx="180000" cy="180000"/>
              </a:xfrm>
              <a:prstGeom prst="rect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1" name="矩形 890"/>
              <p:cNvSpPr>
                <a:spLocks noChangeAspect="1"/>
              </p:cNvSpPr>
              <p:nvPr/>
            </p:nvSpPr>
            <p:spPr>
              <a:xfrm>
                <a:off x="4896056" y="5445224"/>
                <a:ext cx="180000" cy="180000"/>
              </a:xfrm>
              <a:prstGeom prst="rect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 smtClean="0">
                    <a:solidFill>
                      <a:srgbClr val="FF00FF"/>
                    </a:solidFill>
                  </a:rPr>
                  <a:t>6</a:t>
                </a:r>
                <a:endParaRPr lang="en-US" sz="1000" dirty="0">
                  <a:solidFill>
                    <a:srgbClr val="FF00FF"/>
                  </a:solidFill>
                </a:endParaRPr>
              </a:p>
            </p:txBody>
          </p:sp>
          <p:sp>
            <p:nvSpPr>
              <p:cNvPr id="892" name="矩形 891"/>
              <p:cNvSpPr>
                <a:spLocks noChangeAspect="1"/>
              </p:cNvSpPr>
              <p:nvPr/>
            </p:nvSpPr>
            <p:spPr>
              <a:xfrm>
                <a:off x="5076096" y="5445224"/>
                <a:ext cx="180000" cy="180000"/>
              </a:xfrm>
              <a:prstGeom prst="rect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3" name="矩形 892"/>
              <p:cNvSpPr>
                <a:spLocks noChangeAspect="1"/>
              </p:cNvSpPr>
              <p:nvPr/>
            </p:nvSpPr>
            <p:spPr>
              <a:xfrm>
                <a:off x="5256096" y="5445224"/>
                <a:ext cx="180000" cy="180000"/>
              </a:xfrm>
              <a:prstGeom prst="rect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群組 145"/>
            <p:cNvGrpSpPr>
              <a:grpSpLocks noChangeAspect="1"/>
            </p:cNvGrpSpPr>
            <p:nvPr/>
          </p:nvGrpSpPr>
          <p:grpSpPr>
            <a:xfrm>
              <a:off x="2195736" y="4509120"/>
              <a:ext cx="648101" cy="108000"/>
              <a:chOff x="3995888" y="5445224"/>
              <a:chExt cx="1080168" cy="180000"/>
            </a:xfrm>
          </p:grpSpPr>
          <p:sp>
            <p:nvSpPr>
              <p:cNvPr id="878" name="矩形 877"/>
              <p:cNvSpPr>
                <a:spLocks noChangeAspect="1"/>
              </p:cNvSpPr>
              <p:nvPr/>
            </p:nvSpPr>
            <p:spPr>
              <a:xfrm>
                <a:off x="3995888" y="5445224"/>
                <a:ext cx="180000" cy="180000"/>
              </a:xfrm>
              <a:prstGeom prst="rect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9" name="矩形 878"/>
              <p:cNvSpPr>
                <a:spLocks noChangeAspect="1"/>
              </p:cNvSpPr>
              <p:nvPr/>
            </p:nvSpPr>
            <p:spPr>
              <a:xfrm>
                <a:off x="4175976" y="5445224"/>
                <a:ext cx="180000" cy="180000"/>
              </a:xfrm>
              <a:prstGeom prst="rect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0" name="矩形 879"/>
              <p:cNvSpPr>
                <a:spLocks noChangeAspect="1"/>
              </p:cNvSpPr>
              <p:nvPr/>
            </p:nvSpPr>
            <p:spPr>
              <a:xfrm>
                <a:off x="4356016" y="5445224"/>
                <a:ext cx="180000" cy="180000"/>
              </a:xfrm>
              <a:prstGeom prst="rect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 smtClean="0">
                    <a:solidFill>
                      <a:srgbClr val="FF00FF"/>
                    </a:solidFill>
                  </a:rPr>
                  <a:t>1</a:t>
                </a:r>
                <a:endParaRPr lang="en-US" sz="1000" dirty="0">
                  <a:solidFill>
                    <a:srgbClr val="FF00FF"/>
                  </a:solidFill>
                </a:endParaRPr>
              </a:p>
            </p:txBody>
          </p:sp>
          <p:sp>
            <p:nvSpPr>
              <p:cNvPr id="881" name="矩形 880"/>
              <p:cNvSpPr>
                <a:spLocks noChangeAspect="1"/>
              </p:cNvSpPr>
              <p:nvPr/>
            </p:nvSpPr>
            <p:spPr>
              <a:xfrm>
                <a:off x="4536016" y="5445224"/>
                <a:ext cx="180000" cy="180000"/>
              </a:xfrm>
              <a:prstGeom prst="rect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2" name="矩形 881"/>
              <p:cNvSpPr>
                <a:spLocks noChangeAspect="1"/>
              </p:cNvSpPr>
              <p:nvPr/>
            </p:nvSpPr>
            <p:spPr>
              <a:xfrm>
                <a:off x="4716056" y="5445224"/>
                <a:ext cx="180000" cy="180000"/>
              </a:xfrm>
              <a:prstGeom prst="rect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3" name="矩形 882"/>
              <p:cNvSpPr>
                <a:spLocks noChangeAspect="1"/>
              </p:cNvSpPr>
              <p:nvPr/>
            </p:nvSpPr>
            <p:spPr>
              <a:xfrm>
                <a:off x="4896056" y="5445224"/>
                <a:ext cx="180000" cy="180000"/>
              </a:xfrm>
              <a:prstGeom prst="rect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751" name="文字方塊 750"/>
          <p:cNvSpPr txBox="1"/>
          <p:nvPr/>
        </p:nvSpPr>
        <p:spPr>
          <a:xfrm>
            <a:off x="4143372" y="142852"/>
            <a:ext cx="4608512" cy="1384995"/>
          </a:xfrm>
          <a:prstGeom prst="rect">
            <a:avLst/>
          </a:prstGeom>
          <a:solidFill>
            <a:srgbClr val="99FFCC"/>
          </a:solidFill>
          <a:ln w="317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3200" dirty="0" smtClean="0"/>
              <a:t>LYSO bars  z= 647-670mm</a:t>
            </a:r>
          </a:p>
          <a:p>
            <a:r>
              <a:rPr lang="en-US" altLang="zh-TW" sz="3200" dirty="0" smtClean="0"/>
              <a:t>of LumiCal before flange</a:t>
            </a:r>
          </a:p>
          <a:p>
            <a:r>
              <a:rPr lang="en-US" altLang="zh-TW" sz="2000" dirty="0" smtClean="0"/>
              <a:t>2023 </a:t>
            </a:r>
            <a:endParaRPr lang="zh-TW" altLang="en-US" sz="2000" dirty="0"/>
          </a:p>
        </p:txBody>
      </p:sp>
      <p:sp>
        <p:nvSpPr>
          <p:cNvPr id="676" name="矩形 675"/>
          <p:cNvSpPr>
            <a:spLocks noChangeAspect="1"/>
          </p:cNvSpPr>
          <p:nvPr/>
        </p:nvSpPr>
        <p:spPr>
          <a:xfrm>
            <a:off x="5472112" y="6741368"/>
            <a:ext cx="108000" cy="108000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rgbClr val="00CCFF"/>
                </a:solidFill>
              </a:rPr>
              <a:t>1</a:t>
            </a:r>
            <a:endParaRPr lang="en-US" sz="1100" dirty="0">
              <a:solidFill>
                <a:srgbClr val="00CCFF"/>
              </a:solidFill>
            </a:endParaRPr>
          </a:p>
        </p:txBody>
      </p:sp>
      <p:grpSp>
        <p:nvGrpSpPr>
          <p:cNvPr id="14" name="群組 867"/>
          <p:cNvGrpSpPr/>
          <p:nvPr/>
        </p:nvGrpSpPr>
        <p:grpSpPr>
          <a:xfrm>
            <a:off x="4427984" y="2358168"/>
            <a:ext cx="4536504" cy="4239184"/>
            <a:chOff x="4355976" y="1422064"/>
            <a:chExt cx="4536504" cy="4239184"/>
          </a:xfrm>
        </p:grpSpPr>
        <p:sp>
          <p:nvSpPr>
            <p:cNvPr id="21" name="矩形 20"/>
            <p:cNvSpPr/>
            <p:nvPr/>
          </p:nvSpPr>
          <p:spPr>
            <a:xfrm>
              <a:off x="6876032" y="3222264"/>
              <a:ext cx="432048" cy="432048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6444032" y="3222264"/>
              <a:ext cx="432048" cy="432048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矩形 22"/>
            <p:cNvSpPr/>
            <p:nvPr/>
          </p:nvSpPr>
          <p:spPr>
            <a:xfrm>
              <a:off x="6876032" y="3654312"/>
              <a:ext cx="432048" cy="432048"/>
            </a:xfrm>
            <a:prstGeom prst="rect">
              <a:avLst/>
            </a:prstGeom>
            <a:noFill/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矩形 23"/>
            <p:cNvSpPr/>
            <p:nvPr/>
          </p:nvSpPr>
          <p:spPr>
            <a:xfrm>
              <a:off x="6444032" y="3654312"/>
              <a:ext cx="432048" cy="432048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橢圓 24"/>
            <p:cNvSpPr>
              <a:spLocks noChangeAspect="1"/>
            </p:cNvSpPr>
            <p:nvPr/>
          </p:nvSpPr>
          <p:spPr>
            <a:xfrm>
              <a:off x="4860032" y="1629248"/>
              <a:ext cx="4032448" cy="40320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弧形 27"/>
            <p:cNvSpPr/>
            <p:nvPr/>
          </p:nvSpPr>
          <p:spPr>
            <a:xfrm>
              <a:off x="6706832" y="3222264"/>
              <a:ext cx="864096" cy="864096"/>
            </a:xfrm>
            <a:prstGeom prst="arc">
              <a:avLst>
                <a:gd name="adj1" fmla="val 16200000"/>
                <a:gd name="adj2" fmla="val 5350206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弧形 28"/>
            <p:cNvSpPr/>
            <p:nvPr/>
          </p:nvSpPr>
          <p:spPr>
            <a:xfrm flipH="1">
              <a:off x="6181232" y="3222264"/>
              <a:ext cx="800472" cy="864096"/>
            </a:xfrm>
            <a:prstGeom prst="arc">
              <a:avLst>
                <a:gd name="adj1" fmla="val 16200000"/>
                <a:gd name="adj2" fmla="val 5350206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" name="直線接點 30"/>
            <p:cNvCxnSpPr>
              <a:cxnSpLocks noChangeAspect="1"/>
            </p:cNvCxnSpPr>
            <p:nvPr/>
          </p:nvCxnSpPr>
          <p:spPr>
            <a:xfrm flipV="1">
              <a:off x="6876032" y="2223248"/>
              <a:ext cx="1425600" cy="1425600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接點 33"/>
            <p:cNvCxnSpPr>
              <a:stCxn id="25" idx="2"/>
              <a:endCxn id="25" idx="6"/>
            </p:cNvCxnSpPr>
            <p:nvPr/>
          </p:nvCxnSpPr>
          <p:spPr>
            <a:xfrm>
              <a:off x="4860032" y="3645248"/>
              <a:ext cx="403244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線接點 35"/>
            <p:cNvCxnSpPr>
              <a:stCxn id="25" idx="0"/>
              <a:endCxn id="25" idx="4"/>
            </p:cNvCxnSpPr>
            <p:nvPr/>
          </p:nvCxnSpPr>
          <p:spPr>
            <a:xfrm>
              <a:off x="6876256" y="1629248"/>
              <a:ext cx="0" cy="4032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線接點 51"/>
            <p:cNvCxnSpPr/>
            <p:nvPr/>
          </p:nvCxnSpPr>
          <p:spPr>
            <a:xfrm>
              <a:off x="6613232" y="3654312"/>
              <a:ext cx="525600" cy="0"/>
            </a:xfrm>
            <a:prstGeom prst="line">
              <a:avLst/>
            </a:prstGeom>
            <a:ln w="15875">
              <a:solidFill>
                <a:srgbClr val="FF0000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弧形 52"/>
            <p:cNvSpPr>
              <a:spLocks noChangeAspect="1"/>
            </p:cNvSpPr>
            <p:nvPr/>
          </p:nvSpPr>
          <p:spPr>
            <a:xfrm>
              <a:off x="5904032" y="1809248"/>
              <a:ext cx="2808312" cy="2808000"/>
            </a:xfrm>
            <a:prstGeom prst="arc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1" name="直線接點 60"/>
            <p:cNvCxnSpPr/>
            <p:nvPr/>
          </p:nvCxnSpPr>
          <p:spPr>
            <a:xfrm flipV="1">
              <a:off x="7308032" y="1422064"/>
              <a:ext cx="0" cy="1584176"/>
            </a:xfrm>
            <a:prstGeom prst="line">
              <a:avLst/>
            </a:prstGeom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線接點 62"/>
            <p:cNvCxnSpPr/>
            <p:nvPr/>
          </p:nvCxnSpPr>
          <p:spPr>
            <a:xfrm>
              <a:off x="4932032" y="3222264"/>
              <a:ext cx="3888000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文字方塊 68"/>
            <p:cNvSpPr txBox="1"/>
            <p:nvPr/>
          </p:nvSpPr>
          <p:spPr>
            <a:xfrm>
              <a:off x="7703936" y="2502184"/>
              <a:ext cx="9361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chemeClr val="accent6">
                      <a:lumMod val="75000"/>
                    </a:schemeClr>
                  </a:solidFill>
                </a:rPr>
                <a:t>56 mm</a:t>
              </a:r>
              <a:endParaRPr lang="en-US" sz="12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70" name="文字方塊 69"/>
            <p:cNvSpPr txBox="1"/>
            <p:nvPr/>
          </p:nvSpPr>
          <p:spPr>
            <a:xfrm>
              <a:off x="6444208" y="3726320"/>
              <a:ext cx="648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chemeClr val="accent6">
                      <a:lumMod val="75000"/>
                    </a:schemeClr>
                  </a:solidFill>
                </a:rPr>
                <a:t>12 mm</a:t>
              </a:r>
              <a:endParaRPr lang="en-US" sz="12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71" name="文字方塊 70"/>
            <p:cNvSpPr txBox="1"/>
            <p:nvPr/>
          </p:nvSpPr>
          <p:spPr>
            <a:xfrm>
              <a:off x="6263776" y="3438288"/>
              <a:ext cx="9361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solidFill>
                    <a:srgbClr val="FF0000"/>
                  </a:solidFill>
                </a:rPr>
                <a:t>-7.27 mm</a:t>
              </a:r>
              <a:endParaRPr lang="en-US" sz="1100" dirty="0">
                <a:solidFill>
                  <a:srgbClr val="FF0000"/>
                </a:solidFill>
              </a:endParaRPr>
            </a:p>
          </p:txBody>
        </p:sp>
        <p:sp>
          <p:nvSpPr>
            <p:cNvPr id="73" name="文字方塊 72"/>
            <p:cNvSpPr txBox="1"/>
            <p:nvPr/>
          </p:nvSpPr>
          <p:spPr>
            <a:xfrm>
              <a:off x="6983856" y="2214152"/>
              <a:ext cx="9361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0000FF"/>
                  </a:solidFill>
                </a:rPr>
                <a:t>39 mm</a:t>
              </a:r>
              <a:endParaRPr lang="en-US" sz="1200" dirty="0">
                <a:solidFill>
                  <a:srgbClr val="0000FF"/>
                </a:solidFill>
              </a:endParaRPr>
            </a:p>
          </p:txBody>
        </p:sp>
        <p:sp>
          <p:nvSpPr>
            <p:cNvPr id="74" name="矩形 73"/>
            <p:cNvSpPr/>
            <p:nvPr/>
          </p:nvSpPr>
          <p:spPr>
            <a:xfrm>
              <a:off x="6444032" y="1809248"/>
              <a:ext cx="864000" cy="1404000"/>
            </a:xfrm>
            <a:prstGeom prst="rect">
              <a:avLst/>
            </a:prstGeom>
            <a:noFill/>
            <a:ln w="190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文字方塊 74"/>
            <p:cNvSpPr txBox="1"/>
            <p:nvPr/>
          </p:nvSpPr>
          <p:spPr>
            <a:xfrm>
              <a:off x="6551808" y="1793137"/>
              <a:ext cx="9361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rgbClr val="0000FF"/>
                  </a:solidFill>
                </a:rPr>
                <a:t>24 mm</a:t>
              </a:r>
              <a:endParaRPr lang="en-US" sz="1200" b="1" dirty="0">
                <a:solidFill>
                  <a:srgbClr val="0000FF"/>
                </a:solidFill>
              </a:endParaRPr>
            </a:p>
          </p:txBody>
        </p:sp>
        <p:cxnSp>
          <p:nvCxnSpPr>
            <p:cNvPr id="77" name="直線接點 76"/>
            <p:cNvCxnSpPr/>
            <p:nvPr/>
          </p:nvCxnSpPr>
          <p:spPr>
            <a:xfrm>
              <a:off x="7138832" y="3645248"/>
              <a:ext cx="432000" cy="0"/>
            </a:xfrm>
            <a:prstGeom prst="line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文字方塊 77"/>
            <p:cNvSpPr txBox="1"/>
            <p:nvPr/>
          </p:nvSpPr>
          <p:spPr>
            <a:xfrm>
              <a:off x="7127872" y="3654312"/>
              <a:ext cx="9361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rgbClr val="00B0F0"/>
                  </a:solidFill>
                </a:rPr>
                <a:t>12 mm</a:t>
              </a:r>
              <a:endParaRPr lang="en-US" sz="1200" b="1" dirty="0">
                <a:solidFill>
                  <a:srgbClr val="00B0F0"/>
                </a:solidFill>
              </a:endParaRPr>
            </a:p>
          </p:txBody>
        </p:sp>
        <p:sp>
          <p:nvSpPr>
            <p:cNvPr id="79" name="文字方塊 78"/>
            <p:cNvSpPr txBox="1"/>
            <p:nvPr/>
          </p:nvSpPr>
          <p:spPr>
            <a:xfrm>
              <a:off x="6983856" y="3438288"/>
              <a:ext cx="56768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solidFill>
                    <a:srgbClr val="FF0000"/>
                  </a:solidFill>
                </a:rPr>
                <a:t>+7.27</a:t>
              </a:r>
              <a:endParaRPr lang="en-US" sz="1100" dirty="0">
                <a:solidFill>
                  <a:srgbClr val="FF0000"/>
                </a:solidFill>
              </a:endParaRPr>
            </a:p>
          </p:txBody>
        </p:sp>
        <p:cxnSp>
          <p:nvCxnSpPr>
            <p:cNvPr id="81" name="直線接點 80"/>
            <p:cNvCxnSpPr/>
            <p:nvPr/>
          </p:nvCxnSpPr>
          <p:spPr>
            <a:xfrm>
              <a:off x="7308032" y="3222264"/>
              <a:ext cx="140400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文字方塊 81"/>
            <p:cNvSpPr txBox="1"/>
            <p:nvPr/>
          </p:nvSpPr>
          <p:spPr>
            <a:xfrm>
              <a:off x="7775944" y="3150256"/>
              <a:ext cx="9361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rgbClr val="FF0000"/>
                  </a:solidFill>
                </a:rPr>
                <a:t>39 mm</a:t>
              </a:r>
              <a:endParaRPr lang="en-US" sz="12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124" name="直線接點 123"/>
            <p:cNvCxnSpPr/>
            <p:nvPr/>
          </p:nvCxnSpPr>
          <p:spPr>
            <a:xfrm>
              <a:off x="4932472" y="4086360"/>
              <a:ext cx="3888000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直線接點 124"/>
            <p:cNvCxnSpPr/>
            <p:nvPr/>
          </p:nvCxnSpPr>
          <p:spPr>
            <a:xfrm>
              <a:off x="6912032" y="4086360"/>
              <a:ext cx="194400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6" name="文字方塊 125"/>
            <p:cNvSpPr txBox="1"/>
            <p:nvPr/>
          </p:nvSpPr>
          <p:spPr>
            <a:xfrm>
              <a:off x="7812360" y="3870336"/>
              <a:ext cx="7920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chemeClr val="accent6">
                      <a:lumMod val="75000"/>
                    </a:schemeClr>
                  </a:solidFill>
                </a:rPr>
                <a:t>54.7 mm</a:t>
              </a:r>
              <a:endParaRPr lang="en-US" sz="12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grpSp>
          <p:nvGrpSpPr>
            <p:cNvPr id="15" name="群組 412"/>
            <p:cNvGrpSpPr/>
            <p:nvPr/>
          </p:nvGrpSpPr>
          <p:grpSpPr>
            <a:xfrm>
              <a:off x="4986032" y="4086360"/>
              <a:ext cx="3780408" cy="108000"/>
              <a:chOff x="1079624" y="4653136"/>
              <a:chExt cx="3780408" cy="108000"/>
            </a:xfrm>
          </p:grpSpPr>
          <p:grpSp>
            <p:nvGrpSpPr>
              <p:cNvPr id="16" name="群組 154"/>
              <p:cNvGrpSpPr/>
              <p:nvPr/>
            </p:nvGrpSpPr>
            <p:grpSpPr>
              <a:xfrm>
                <a:off x="2915816" y="4653136"/>
                <a:ext cx="1728250" cy="108000"/>
                <a:chOff x="1331611" y="4509120"/>
                <a:chExt cx="1728250" cy="108000"/>
              </a:xfrm>
            </p:grpSpPr>
            <p:grpSp>
              <p:nvGrpSpPr>
                <p:cNvPr id="17" name="群組 136"/>
                <p:cNvGrpSpPr>
                  <a:grpSpLocks noChangeAspect="1"/>
                </p:cNvGrpSpPr>
                <p:nvPr/>
              </p:nvGrpSpPr>
              <p:grpSpPr>
                <a:xfrm>
                  <a:off x="1331611" y="4509120"/>
                  <a:ext cx="864125" cy="108000"/>
                  <a:chOff x="3995888" y="5445224"/>
                  <a:chExt cx="1440208" cy="180000"/>
                </a:xfrm>
              </p:grpSpPr>
              <p:sp>
                <p:nvSpPr>
                  <p:cNvPr id="258" name="矩形 257"/>
                  <p:cNvSpPr>
                    <a:spLocks noChangeAspect="1"/>
                  </p:cNvSpPr>
                  <p:nvPr/>
                </p:nvSpPr>
                <p:spPr>
                  <a:xfrm>
                    <a:off x="3995888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00" dirty="0">
                      <a:solidFill>
                        <a:srgbClr val="FF00FF"/>
                      </a:solidFill>
                    </a:endParaRPr>
                  </a:p>
                </p:txBody>
              </p:sp>
              <p:sp>
                <p:nvSpPr>
                  <p:cNvPr id="259" name="矩形 258"/>
                  <p:cNvSpPr>
                    <a:spLocks noChangeAspect="1"/>
                  </p:cNvSpPr>
                  <p:nvPr/>
                </p:nvSpPr>
                <p:spPr>
                  <a:xfrm>
                    <a:off x="417597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0" name="矩形 259"/>
                  <p:cNvSpPr>
                    <a:spLocks noChangeAspect="1"/>
                  </p:cNvSpPr>
                  <p:nvPr/>
                </p:nvSpPr>
                <p:spPr>
                  <a:xfrm>
                    <a:off x="435601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100" dirty="0" smtClean="0">
                        <a:solidFill>
                          <a:srgbClr val="00CCFF"/>
                        </a:solidFill>
                      </a:rPr>
                      <a:t>6</a:t>
                    </a:r>
                    <a:endParaRPr lang="en-US" sz="1100" dirty="0">
                      <a:solidFill>
                        <a:srgbClr val="00CCFF"/>
                      </a:solidFill>
                    </a:endParaRPr>
                  </a:p>
                </p:txBody>
              </p:sp>
              <p:sp>
                <p:nvSpPr>
                  <p:cNvPr id="261" name="矩形 260"/>
                  <p:cNvSpPr>
                    <a:spLocks noChangeAspect="1"/>
                  </p:cNvSpPr>
                  <p:nvPr/>
                </p:nvSpPr>
                <p:spPr>
                  <a:xfrm>
                    <a:off x="453601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000" dirty="0" smtClean="0">
                        <a:solidFill>
                          <a:srgbClr val="FF00FF"/>
                        </a:solidFill>
                      </a:rPr>
                      <a:t>1</a:t>
                    </a:r>
                    <a:endParaRPr lang="en-US" sz="1000" dirty="0">
                      <a:solidFill>
                        <a:srgbClr val="FF00FF"/>
                      </a:solidFill>
                    </a:endParaRPr>
                  </a:p>
                </p:txBody>
              </p:sp>
              <p:sp>
                <p:nvSpPr>
                  <p:cNvPr id="262" name="矩形 261"/>
                  <p:cNvSpPr>
                    <a:spLocks noChangeAspect="1"/>
                  </p:cNvSpPr>
                  <p:nvPr/>
                </p:nvSpPr>
                <p:spPr>
                  <a:xfrm>
                    <a:off x="471605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3" name="矩形 262"/>
                  <p:cNvSpPr>
                    <a:spLocks noChangeAspect="1"/>
                  </p:cNvSpPr>
                  <p:nvPr/>
                </p:nvSpPr>
                <p:spPr>
                  <a:xfrm>
                    <a:off x="489605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00" dirty="0">
                      <a:solidFill>
                        <a:srgbClr val="FF00FF"/>
                      </a:solidFill>
                    </a:endParaRPr>
                  </a:p>
                </p:txBody>
              </p:sp>
              <p:sp>
                <p:nvSpPr>
                  <p:cNvPr id="264" name="矩形 263"/>
                  <p:cNvSpPr>
                    <a:spLocks noChangeAspect="1"/>
                  </p:cNvSpPr>
                  <p:nvPr/>
                </p:nvSpPr>
                <p:spPr>
                  <a:xfrm>
                    <a:off x="507609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5" name="矩形 264"/>
                  <p:cNvSpPr>
                    <a:spLocks noChangeAspect="1"/>
                  </p:cNvSpPr>
                  <p:nvPr/>
                </p:nvSpPr>
                <p:spPr>
                  <a:xfrm>
                    <a:off x="525609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100" dirty="0" smtClean="0">
                        <a:solidFill>
                          <a:srgbClr val="00CCFF"/>
                        </a:solidFill>
                      </a:rPr>
                      <a:t>1</a:t>
                    </a:r>
                    <a:endParaRPr lang="en-US" sz="1100" dirty="0">
                      <a:solidFill>
                        <a:srgbClr val="00CCFF"/>
                      </a:solidFill>
                    </a:endParaRPr>
                  </a:p>
                </p:txBody>
              </p:sp>
            </p:grpSp>
            <p:grpSp>
              <p:nvGrpSpPr>
                <p:cNvPr id="18" name="群組 145"/>
                <p:cNvGrpSpPr>
                  <a:grpSpLocks noChangeAspect="1"/>
                </p:cNvGrpSpPr>
                <p:nvPr/>
              </p:nvGrpSpPr>
              <p:grpSpPr>
                <a:xfrm>
                  <a:off x="2195736" y="4509120"/>
                  <a:ext cx="864125" cy="108000"/>
                  <a:chOff x="3995888" y="5445224"/>
                  <a:chExt cx="1440208" cy="180000"/>
                </a:xfrm>
              </p:grpSpPr>
              <p:sp>
                <p:nvSpPr>
                  <p:cNvPr id="250" name="矩形 249"/>
                  <p:cNvSpPr>
                    <a:spLocks noChangeAspect="1"/>
                  </p:cNvSpPr>
                  <p:nvPr/>
                </p:nvSpPr>
                <p:spPr>
                  <a:xfrm>
                    <a:off x="3995888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000" dirty="0" smtClean="0">
                        <a:solidFill>
                          <a:srgbClr val="FF00FF"/>
                        </a:solidFill>
                      </a:rPr>
                      <a:t>6</a:t>
                    </a:r>
                    <a:endParaRPr lang="en-US" sz="1000" dirty="0">
                      <a:solidFill>
                        <a:srgbClr val="FF00FF"/>
                      </a:solidFill>
                    </a:endParaRPr>
                  </a:p>
                </p:txBody>
              </p:sp>
              <p:sp>
                <p:nvSpPr>
                  <p:cNvPr id="251" name="矩形 250"/>
                  <p:cNvSpPr>
                    <a:spLocks noChangeAspect="1"/>
                  </p:cNvSpPr>
                  <p:nvPr/>
                </p:nvSpPr>
                <p:spPr>
                  <a:xfrm>
                    <a:off x="417597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2" name="矩形 251"/>
                  <p:cNvSpPr>
                    <a:spLocks noChangeAspect="1"/>
                  </p:cNvSpPr>
                  <p:nvPr/>
                </p:nvSpPr>
                <p:spPr>
                  <a:xfrm>
                    <a:off x="435601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00" dirty="0">
                      <a:solidFill>
                        <a:srgbClr val="FF00FF"/>
                      </a:solidFill>
                    </a:endParaRPr>
                  </a:p>
                </p:txBody>
              </p:sp>
              <p:sp>
                <p:nvSpPr>
                  <p:cNvPr id="253" name="矩形 252"/>
                  <p:cNvSpPr>
                    <a:spLocks noChangeAspect="1"/>
                  </p:cNvSpPr>
                  <p:nvPr/>
                </p:nvSpPr>
                <p:spPr>
                  <a:xfrm>
                    <a:off x="453601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4" name="矩形 253"/>
                  <p:cNvSpPr>
                    <a:spLocks noChangeAspect="1"/>
                  </p:cNvSpPr>
                  <p:nvPr/>
                </p:nvSpPr>
                <p:spPr>
                  <a:xfrm>
                    <a:off x="471605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100" dirty="0" smtClean="0">
                        <a:solidFill>
                          <a:srgbClr val="00CCFF"/>
                        </a:solidFill>
                      </a:rPr>
                      <a:t>6</a:t>
                    </a:r>
                  </a:p>
                </p:txBody>
              </p:sp>
              <p:sp>
                <p:nvSpPr>
                  <p:cNvPr id="255" name="矩形 254"/>
                  <p:cNvSpPr>
                    <a:spLocks noChangeAspect="1"/>
                  </p:cNvSpPr>
                  <p:nvPr/>
                </p:nvSpPr>
                <p:spPr>
                  <a:xfrm>
                    <a:off x="489605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000" dirty="0" smtClean="0">
                        <a:solidFill>
                          <a:srgbClr val="FF00FF"/>
                        </a:solidFill>
                      </a:rPr>
                      <a:t>1</a:t>
                    </a:r>
                    <a:endParaRPr lang="en-US" sz="1000" dirty="0">
                      <a:solidFill>
                        <a:srgbClr val="FF00FF"/>
                      </a:solidFill>
                    </a:endParaRPr>
                  </a:p>
                </p:txBody>
              </p:sp>
              <p:sp>
                <p:nvSpPr>
                  <p:cNvPr id="256" name="矩形 255"/>
                  <p:cNvSpPr>
                    <a:spLocks noChangeAspect="1"/>
                  </p:cNvSpPr>
                  <p:nvPr/>
                </p:nvSpPr>
                <p:spPr>
                  <a:xfrm>
                    <a:off x="507609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7" name="矩形 256"/>
                  <p:cNvSpPr>
                    <a:spLocks noChangeAspect="1"/>
                  </p:cNvSpPr>
                  <p:nvPr/>
                </p:nvSpPr>
                <p:spPr>
                  <a:xfrm>
                    <a:off x="525609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00" dirty="0">
                      <a:solidFill>
                        <a:srgbClr val="FF00FF"/>
                      </a:solidFill>
                    </a:endParaRPr>
                  </a:p>
                </p:txBody>
              </p:sp>
            </p:grpSp>
          </p:grpSp>
          <p:sp>
            <p:nvSpPr>
              <p:cNvPr id="247" name="矩形 246"/>
              <p:cNvSpPr>
                <a:spLocks noChangeAspect="1"/>
              </p:cNvSpPr>
              <p:nvPr/>
            </p:nvSpPr>
            <p:spPr>
              <a:xfrm>
                <a:off x="4644008" y="4653136"/>
                <a:ext cx="108000" cy="108000"/>
              </a:xfrm>
              <a:prstGeom prst="rect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0" name="矩形 389"/>
              <p:cNvSpPr>
                <a:spLocks noChangeAspect="1"/>
              </p:cNvSpPr>
              <p:nvPr/>
            </p:nvSpPr>
            <p:spPr>
              <a:xfrm>
                <a:off x="4752032" y="4653136"/>
                <a:ext cx="108000" cy="108000"/>
              </a:xfrm>
              <a:prstGeom prst="rect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dirty="0" smtClean="0">
                    <a:solidFill>
                      <a:srgbClr val="00CCFF"/>
                    </a:solidFill>
                  </a:rPr>
                  <a:t>1</a:t>
                </a:r>
                <a:endParaRPr lang="en-US" sz="1100" dirty="0">
                  <a:solidFill>
                    <a:srgbClr val="00CCFF"/>
                  </a:solidFill>
                </a:endParaRPr>
              </a:p>
            </p:txBody>
          </p:sp>
          <p:grpSp>
            <p:nvGrpSpPr>
              <p:cNvPr id="19" name="群組 390"/>
              <p:cNvGrpSpPr/>
              <p:nvPr/>
            </p:nvGrpSpPr>
            <p:grpSpPr>
              <a:xfrm>
                <a:off x="1079624" y="4653136"/>
                <a:ext cx="1836192" cy="108000"/>
                <a:chOff x="1547664" y="5661248"/>
                <a:chExt cx="1836192" cy="108000"/>
              </a:xfrm>
            </p:grpSpPr>
            <p:grpSp>
              <p:nvGrpSpPr>
                <p:cNvPr id="20" name="群組 154"/>
                <p:cNvGrpSpPr/>
                <p:nvPr/>
              </p:nvGrpSpPr>
              <p:grpSpPr>
                <a:xfrm>
                  <a:off x="1547664" y="5661248"/>
                  <a:ext cx="1728250" cy="108000"/>
                  <a:chOff x="1331611" y="4509120"/>
                  <a:chExt cx="1728250" cy="108000"/>
                </a:xfrm>
              </p:grpSpPr>
              <p:grpSp>
                <p:nvGrpSpPr>
                  <p:cNvPr id="26" name="群組 136"/>
                  <p:cNvGrpSpPr>
                    <a:grpSpLocks noChangeAspect="1"/>
                  </p:cNvGrpSpPr>
                  <p:nvPr/>
                </p:nvGrpSpPr>
                <p:grpSpPr>
                  <a:xfrm>
                    <a:off x="1331611" y="4509120"/>
                    <a:ext cx="864125" cy="108000"/>
                    <a:chOff x="3995888" y="5445224"/>
                    <a:chExt cx="1440208" cy="180000"/>
                  </a:xfrm>
                </p:grpSpPr>
                <p:sp>
                  <p:nvSpPr>
                    <p:cNvPr id="404" name="矩形 403"/>
                    <p:cNvSpPr>
                      <a:spLocks noChangeAspect="1"/>
                    </p:cNvSpPr>
                    <p:nvPr/>
                  </p:nvSpPr>
                  <p:spPr>
                    <a:xfrm>
                      <a:off x="3995888" y="5445224"/>
                      <a:ext cx="180000" cy="180000"/>
                    </a:xfrm>
                    <a:prstGeom prst="rect">
                      <a:avLst/>
                    </a:prstGeom>
                    <a:noFill/>
                    <a:ln w="127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FF00FF"/>
                          </a:solidFill>
                        </a:rPr>
                        <a:t>1</a:t>
                      </a:r>
                      <a:endParaRPr lang="en-US" sz="1000" dirty="0">
                        <a:solidFill>
                          <a:srgbClr val="FF00FF"/>
                        </a:solidFill>
                      </a:endParaRPr>
                    </a:p>
                  </p:txBody>
                </p:sp>
                <p:sp>
                  <p:nvSpPr>
                    <p:cNvPr id="405" name="矩形 404"/>
                    <p:cNvSpPr>
                      <a:spLocks noChangeAspect="1"/>
                    </p:cNvSpPr>
                    <p:nvPr/>
                  </p:nvSpPr>
                  <p:spPr>
                    <a:xfrm>
                      <a:off x="4175976" y="5445224"/>
                      <a:ext cx="180000" cy="180000"/>
                    </a:xfrm>
                    <a:prstGeom prst="rect">
                      <a:avLst/>
                    </a:prstGeom>
                    <a:noFill/>
                    <a:ln w="127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06" name="矩形 405"/>
                    <p:cNvSpPr>
                      <a:spLocks noChangeAspect="1"/>
                    </p:cNvSpPr>
                    <p:nvPr/>
                  </p:nvSpPr>
                  <p:spPr>
                    <a:xfrm>
                      <a:off x="4356016" y="5445224"/>
                      <a:ext cx="180000" cy="180000"/>
                    </a:xfrm>
                    <a:prstGeom prst="rect">
                      <a:avLst/>
                    </a:prstGeom>
                    <a:noFill/>
                    <a:ln w="127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07" name="矩形 406"/>
                    <p:cNvSpPr>
                      <a:spLocks noChangeAspect="1"/>
                    </p:cNvSpPr>
                    <p:nvPr/>
                  </p:nvSpPr>
                  <p:spPr>
                    <a:xfrm>
                      <a:off x="4536016" y="5445224"/>
                      <a:ext cx="180000" cy="180000"/>
                    </a:xfrm>
                    <a:prstGeom prst="rect">
                      <a:avLst/>
                    </a:prstGeom>
                    <a:noFill/>
                    <a:ln w="127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08" name="矩形 407"/>
                    <p:cNvSpPr>
                      <a:spLocks noChangeAspect="1"/>
                    </p:cNvSpPr>
                    <p:nvPr/>
                  </p:nvSpPr>
                  <p:spPr>
                    <a:xfrm>
                      <a:off x="4716056" y="5445224"/>
                      <a:ext cx="180000" cy="180000"/>
                    </a:xfrm>
                    <a:prstGeom prst="rect">
                      <a:avLst/>
                    </a:prstGeom>
                    <a:noFill/>
                    <a:ln w="127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rgbClr val="00CCFF"/>
                          </a:solidFill>
                        </a:rPr>
                        <a:t>1</a:t>
                      </a:r>
                      <a:endParaRPr lang="en-US" sz="1100" dirty="0">
                        <a:solidFill>
                          <a:srgbClr val="00CCFF"/>
                        </a:solidFill>
                      </a:endParaRPr>
                    </a:p>
                  </p:txBody>
                </p:sp>
                <p:sp>
                  <p:nvSpPr>
                    <p:cNvPr id="409" name="矩形 408"/>
                    <p:cNvSpPr>
                      <a:spLocks noChangeAspect="1"/>
                    </p:cNvSpPr>
                    <p:nvPr/>
                  </p:nvSpPr>
                  <p:spPr>
                    <a:xfrm>
                      <a:off x="4896056" y="5445224"/>
                      <a:ext cx="180000" cy="180000"/>
                    </a:xfrm>
                    <a:prstGeom prst="rect">
                      <a:avLst/>
                    </a:prstGeom>
                    <a:noFill/>
                    <a:ln w="127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FF00FF"/>
                          </a:solidFill>
                        </a:rPr>
                        <a:t>6</a:t>
                      </a:r>
                      <a:endParaRPr lang="en-US" sz="1000" dirty="0">
                        <a:solidFill>
                          <a:srgbClr val="FF00FF"/>
                        </a:solidFill>
                      </a:endParaRPr>
                    </a:p>
                  </p:txBody>
                </p:sp>
                <p:sp>
                  <p:nvSpPr>
                    <p:cNvPr id="410" name="矩形 409"/>
                    <p:cNvSpPr>
                      <a:spLocks noChangeAspect="1"/>
                    </p:cNvSpPr>
                    <p:nvPr/>
                  </p:nvSpPr>
                  <p:spPr>
                    <a:xfrm>
                      <a:off x="5076096" y="5445224"/>
                      <a:ext cx="180000" cy="180000"/>
                    </a:xfrm>
                    <a:prstGeom prst="rect">
                      <a:avLst/>
                    </a:prstGeom>
                    <a:noFill/>
                    <a:ln w="127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11" name="矩形 410"/>
                    <p:cNvSpPr>
                      <a:spLocks noChangeAspect="1"/>
                    </p:cNvSpPr>
                    <p:nvPr/>
                  </p:nvSpPr>
                  <p:spPr>
                    <a:xfrm>
                      <a:off x="5256096" y="5445224"/>
                      <a:ext cx="180000" cy="180000"/>
                    </a:xfrm>
                    <a:prstGeom prst="rect">
                      <a:avLst/>
                    </a:prstGeom>
                    <a:noFill/>
                    <a:ln w="127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7" name="群組 145"/>
                  <p:cNvGrpSpPr>
                    <a:grpSpLocks noChangeAspect="1"/>
                  </p:cNvGrpSpPr>
                  <p:nvPr/>
                </p:nvGrpSpPr>
                <p:grpSpPr>
                  <a:xfrm>
                    <a:off x="2195736" y="4509120"/>
                    <a:ext cx="864125" cy="108000"/>
                    <a:chOff x="3995888" y="5445224"/>
                    <a:chExt cx="1440208" cy="180000"/>
                  </a:xfrm>
                </p:grpSpPr>
                <p:sp>
                  <p:nvSpPr>
                    <p:cNvPr id="396" name="矩形 395"/>
                    <p:cNvSpPr>
                      <a:spLocks noChangeAspect="1"/>
                    </p:cNvSpPr>
                    <p:nvPr/>
                  </p:nvSpPr>
                  <p:spPr>
                    <a:xfrm>
                      <a:off x="3995888" y="5445224"/>
                      <a:ext cx="180000" cy="180000"/>
                    </a:xfrm>
                    <a:prstGeom prst="rect">
                      <a:avLst/>
                    </a:prstGeom>
                    <a:noFill/>
                    <a:ln w="127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97" name="矩形 396"/>
                    <p:cNvSpPr>
                      <a:spLocks noChangeAspect="1"/>
                    </p:cNvSpPr>
                    <p:nvPr/>
                  </p:nvSpPr>
                  <p:spPr>
                    <a:xfrm>
                      <a:off x="4175976" y="5445224"/>
                      <a:ext cx="180000" cy="180000"/>
                    </a:xfrm>
                    <a:prstGeom prst="rect">
                      <a:avLst/>
                    </a:prstGeom>
                    <a:noFill/>
                    <a:ln w="127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rgbClr val="00CCFF"/>
                          </a:solidFill>
                        </a:rPr>
                        <a:t>6</a:t>
                      </a:r>
                      <a:endParaRPr lang="en-US" sz="1100" dirty="0">
                        <a:solidFill>
                          <a:srgbClr val="00CCFF"/>
                        </a:solidFill>
                      </a:endParaRPr>
                    </a:p>
                  </p:txBody>
                </p:sp>
                <p:sp>
                  <p:nvSpPr>
                    <p:cNvPr id="398" name="矩形 397"/>
                    <p:cNvSpPr>
                      <a:spLocks noChangeAspect="1"/>
                    </p:cNvSpPr>
                    <p:nvPr/>
                  </p:nvSpPr>
                  <p:spPr>
                    <a:xfrm>
                      <a:off x="4356016" y="5445224"/>
                      <a:ext cx="180000" cy="180000"/>
                    </a:xfrm>
                    <a:prstGeom prst="rect">
                      <a:avLst/>
                    </a:prstGeom>
                    <a:noFill/>
                    <a:ln w="127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FF00FF"/>
                          </a:solidFill>
                        </a:rPr>
                        <a:t>1</a:t>
                      </a:r>
                      <a:endParaRPr lang="en-US" sz="1000" dirty="0">
                        <a:solidFill>
                          <a:srgbClr val="FF00FF"/>
                        </a:solidFill>
                      </a:endParaRPr>
                    </a:p>
                  </p:txBody>
                </p:sp>
                <p:sp>
                  <p:nvSpPr>
                    <p:cNvPr id="399" name="矩形 398"/>
                    <p:cNvSpPr>
                      <a:spLocks noChangeAspect="1"/>
                    </p:cNvSpPr>
                    <p:nvPr/>
                  </p:nvSpPr>
                  <p:spPr>
                    <a:xfrm>
                      <a:off x="4536016" y="5445224"/>
                      <a:ext cx="180000" cy="180000"/>
                    </a:xfrm>
                    <a:prstGeom prst="rect">
                      <a:avLst/>
                    </a:prstGeom>
                    <a:noFill/>
                    <a:ln w="127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00" name="矩形 399"/>
                    <p:cNvSpPr>
                      <a:spLocks noChangeAspect="1"/>
                    </p:cNvSpPr>
                    <p:nvPr/>
                  </p:nvSpPr>
                  <p:spPr>
                    <a:xfrm>
                      <a:off x="4716056" y="5445224"/>
                      <a:ext cx="180000" cy="180000"/>
                    </a:xfrm>
                    <a:prstGeom prst="rect">
                      <a:avLst/>
                    </a:prstGeom>
                    <a:noFill/>
                    <a:ln w="127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01" name="矩形 400"/>
                    <p:cNvSpPr>
                      <a:spLocks noChangeAspect="1"/>
                    </p:cNvSpPr>
                    <p:nvPr/>
                  </p:nvSpPr>
                  <p:spPr>
                    <a:xfrm>
                      <a:off x="4896056" y="5445224"/>
                      <a:ext cx="180000" cy="180000"/>
                    </a:xfrm>
                    <a:prstGeom prst="rect">
                      <a:avLst/>
                    </a:prstGeom>
                    <a:noFill/>
                    <a:ln w="127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02" name="矩形 401"/>
                    <p:cNvSpPr>
                      <a:spLocks noChangeAspect="1"/>
                    </p:cNvSpPr>
                    <p:nvPr/>
                  </p:nvSpPr>
                  <p:spPr>
                    <a:xfrm>
                      <a:off x="5076096" y="5445224"/>
                      <a:ext cx="180000" cy="180000"/>
                    </a:xfrm>
                    <a:prstGeom prst="rect">
                      <a:avLst/>
                    </a:prstGeom>
                    <a:noFill/>
                    <a:ln w="127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rgbClr val="00CCFF"/>
                          </a:solidFill>
                        </a:rPr>
                        <a:t>1</a:t>
                      </a:r>
                      <a:endParaRPr lang="en-US" sz="1100" dirty="0">
                        <a:solidFill>
                          <a:srgbClr val="00CCFF"/>
                        </a:solidFill>
                      </a:endParaRPr>
                    </a:p>
                  </p:txBody>
                </p:sp>
                <p:sp>
                  <p:nvSpPr>
                    <p:cNvPr id="403" name="矩形 402"/>
                    <p:cNvSpPr>
                      <a:spLocks noChangeAspect="1"/>
                    </p:cNvSpPr>
                    <p:nvPr/>
                  </p:nvSpPr>
                  <p:spPr>
                    <a:xfrm>
                      <a:off x="5256096" y="5445224"/>
                      <a:ext cx="180000" cy="180000"/>
                    </a:xfrm>
                    <a:prstGeom prst="rect">
                      <a:avLst/>
                    </a:prstGeom>
                    <a:noFill/>
                    <a:ln w="127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FF00FF"/>
                          </a:solidFill>
                        </a:rPr>
                        <a:t>6</a:t>
                      </a:r>
                      <a:endParaRPr lang="en-US" sz="1000" dirty="0">
                        <a:solidFill>
                          <a:srgbClr val="FF00FF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393" name="矩形 392"/>
                <p:cNvSpPr>
                  <a:spLocks noChangeAspect="1"/>
                </p:cNvSpPr>
                <p:nvPr/>
              </p:nvSpPr>
              <p:spPr>
                <a:xfrm>
                  <a:off x="3275856" y="5661248"/>
                  <a:ext cx="108000" cy="108000"/>
                </a:xfrm>
                <a:prstGeom prst="rect">
                  <a:avLst/>
                </a:prstGeom>
                <a:noFill/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0" name="群組 453"/>
            <p:cNvGrpSpPr/>
            <p:nvPr/>
          </p:nvGrpSpPr>
          <p:grpSpPr>
            <a:xfrm>
              <a:off x="5094032" y="4410408"/>
              <a:ext cx="3564384" cy="108000"/>
              <a:chOff x="1331640" y="4365104"/>
              <a:chExt cx="3564384" cy="108000"/>
            </a:xfrm>
          </p:grpSpPr>
          <p:grpSp>
            <p:nvGrpSpPr>
              <p:cNvPr id="747" name="群組 154"/>
              <p:cNvGrpSpPr/>
              <p:nvPr/>
            </p:nvGrpSpPr>
            <p:grpSpPr>
              <a:xfrm>
                <a:off x="3059832" y="4365104"/>
                <a:ext cx="1728250" cy="108000"/>
                <a:chOff x="1331611" y="4509120"/>
                <a:chExt cx="1728250" cy="108000"/>
              </a:xfrm>
            </p:grpSpPr>
            <p:grpSp>
              <p:nvGrpSpPr>
                <p:cNvPr id="748" name="群組 136"/>
                <p:cNvGrpSpPr>
                  <a:grpSpLocks noChangeAspect="1"/>
                </p:cNvGrpSpPr>
                <p:nvPr/>
              </p:nvGrpSpPr>
              <p:grpSpPr>
                <a:xfrm>
                  <a:off x="1331611" y="4509120"/>
                  <a:ext cx="864125" cy="108000"/>
                  <a:chOff x="3995888" y="5445224"/>
                  <a:chExt cx="1440208" cy="180000"/>
                </a:xfrm>
              </p:grpSpPr>
              <p:sp>
                <p:nvSpPr>
                  <p:cNvPr id="486" name="矩形 485"/>
                  <p:cNvSpPr>
                    <a:spLocks noChangeAspect="1"/>
                  </p:cNvSpPr>
                  <p:nvPr/>
                </p:nvSpPr>
                <p:spPr>
                  <a:xfrm>
                    <a:off x="3995888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00" dirty="0">
                      <a:solidFill>
                        <a:srgbClr val="FF00FF"/>
                      </a:solidFill>
                    </a:endParaRPr>
                  </a:p>
                </p:txBody>
              </p:sp>
              <p:sp>
                <p:nvSpPr>
                  <p:cNvPr id="487" name="矩形 486"/>
                  <p:cNvSpPr>
                    <a:spLocks noChangeAspect="1"/>
                  </p:cNvSpPr>
                  <p:nvPr/>
                </p:nvSpPr>
                <p:spPr>
                  <a:xfrm>
                    <a:off x="417597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100" dirty="0" smtClean="0">
                        <a:solidFill>
                          <a:srgbClr val="00CCFF"/>
                        </a:solidFill>
                      </a:rPr>
                      <a:t>6</a:t>
                    </a:r>
                    <a:endParaRPr lang="en-US" sz="1100" dirty="0">
                      <a:solidFill>
                        <a:srgbClr val="00CCFF"/>
                      </a:solidFill>
                    </a:endParaRPr>
                  </a:p>
                </p:txBody>
              </p:sp>
              <p:sp>
                <p:nvSpPr>
                  <p:cNvPr id="488" name="矩形 487"/>
                  <p:cNvSpPr>
                    <a:spLocks noChangeAspect="1"/>
                  </p:cNvSpPr>
                  <p:nvPr/>
                </p:nvSpPr>
                <p:spPr>
                  <a:xfrm>
                    <a:off x="435601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9" name="矩形 488"/>
                  <p:cNvSpPr>
                    <a:spLocks noChangeAspect="1"/>
                  </p:cNvSpPr>
                  <p:nvPr/>
                </p:nvSpPr>
                <p:spPr>
                  <a:xfrm>
                    <a:off x="453601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90" name="矩形 489"/>
                  <p:cNvSpPr>
                    <a:spLocks noChangeAspect="1"/>
                  </p:cNvSpPr>
                  <p:nvPr/>
                </p:nvSpPr>
                <p:spPr>
                  <a:xfrm>
                    <a:off x="471605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000" dirty="0" smtClean="0">
                        <a:solidFill>
                          <a:srgbClr val="FF00FF"/>
                        </a:solidFill>
                      </a:rPr>
                      <a:t>1</a:t>
                    </a:r>
                    <a:endParaRPr lang="en-US" sz="1000" dirty="0">
                      <a:solidFill>
                        <a:srgbClr val="FF00FF"/>
                      </a:solidFill>
                    </a:endParaRPr>
                  </a:p>
                </p:txBody>
              </p:sp>
              <p:sp>
                <p:nvSpPr>
                  <p:cNvPr id="491" name="矩形 490"/>
                  <p:cNvSpPr>
                    <a:spLocks noChangeAspect="1"/>
                  </p:cNvSpPr>
                  <p:nvPr/>
                </p:nvSpPr>
                <p:spPr>
                  <a:xfrm>
                    <a:off x="489605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00" dirty="0">
                      <a:solidFill>
                        <a:srgbClr val="FF00FF"/>
                      </a:solidFill>
                    </a:endParaRPr>
                  </a:p>
                </p:txBody>
              </p:sp>
              <p:sp>
                <p:nvSpPr>
                  <p:cNvPr id="492" name="矩形 491"/>
                  <p:cNvSpPr>
                    <a:spLocks noChangeAspect="1"/>
                  </p:cNvSpPr>
                  <p:nvPr/>
                </p:nvSpPr>
                <p:spPr>
                  <a:xfrm>
                    <a:off x="507609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100" dirty="0" smtClean="0">
                        <a:solidFill>
                          <a:srgbClr val="00CCFF"/>
                        </a:solidFill>
                      </a:rPr>
                      <a:t>1</a:t>
                    </a:r>
                    <a:endParaRPr lang="en-US" sz="1100" dirty="0">
                      <a:solidFill>
                        <a:srgbClr val="00CCFF"/>
                      </a:solidFill>
                    </a:endParaRPr>
                  </a:p>
                </p:txBody>
              </p:sp>
              <p:sp>
                <p:nvSpPr>
                  <p:cNvPr id="493" name="矩形 492"/>
                  <p:cNvSpPr>
                    <a:spLocks noChangeAspect="1"/>
                  </p:cNvSpPr>
                  <p:nvPr/>
                </p:nvSpPr>
                <p:spPr>
                  <a:xfrm>
                    <a:off x="525609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60" name="群組 145"/>
                <p:cNvGrpSpPr>
                  <a:grpSpLocks noChangeAspect="1"/>
                </p:cNvGrpSpPr>
                <p:nvPr/>
              </p:nvGrpSpPr>
              <p:grpSpPr>
                <a:xfrm>
                  <a:off x="2195736" y="4509120"/>
                  <a:ext cx="864125" cy="108000"/>
                  <a:chOff x="3995888" y="5445224"/>
                  <a:chExt cx="1440208" cy="180000"/>
                </a:xfrm>
              </p:grpSpPr>
              <p:sp>
                <p:nvSpPr>
                  <p:cNvPr id="478" name="矩形 477"/>
                  <p:cNvSpPr>
                    <a:spLocks noChangeAspect="1"/>
                  </p:cNvSpPr>
                  <p:nvPr/>
                </p:nvSpPr>
                <p:spPr>
                  <a:xfrm>
                    <a:off x="3995888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9" name="矩形 478"/>
                  <p:cNvSpPr>
                    <a:spLocks noChangeAspect="1"/>
                  </p:cNvSpPr>
                  <p:nvPr/>
                </p:nvSpPr>
                <p:spPr>
                  <a:xfrm>
                    <a:off x="417597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000" dirty="0" smtClean="0">
                        <a:solidFill>
                          <a:srgbClr val="FF00FF"/>
                        </a:solidFill>
                      </a:rPr>
                      <a:t>6</a:t>
                    </a:r>
                    <a:endParaRPr lang="en-US" sz="1000" dirty="0">
                      <a:solidFill>
                        <a:srgbClr val="FF00FF"/>
                      </a:solidFill>
                    </a:endParaRPr>
                  </a:p>
                </p:txBody>
              </p:sp>
              <p:sp>
                <p:nvSpPr>
                  <p:cNvPr id="480" name="矩形 479"/>
                  <p:cNvSpPr>
                    <a:spLocks noChangeAspect="1"/>
                  </p:cNvSpPr>
                  <p:nvPr/>
                </p:nvSpPr>
                <p:spPr>
                  <a:xfrm>
                    <a:off x="435601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00" dirty="0">
                      <a:solidFill>
                        <a:srgbClr val="FF00FF"/>
                      </a:solidFill>
                    </a:endParaRPr>
                  </a:p>
                </p:txBody>
              </p:sp>
              <p:sp>
                <p:nvSpPr>
                  <p:cNvPr id="481" name="矩形 480"/>
                  <p:cNvSpPr>
                    <a:spLocks noChangeAspect="1"/>
                  </p:cNvSpPr>
                  <p:nvPr/>
                </p:nvSpPr>
                <p:spPr>
                  <a:xfrm>
                    <a:off x="453601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100" dirty="0" smtClean="0">
                        <a:solidFill>
                          <a:srgbClr val="00CCFF"/>
                        </a:solidFill>
                      </a:rPr>
                      <a:t>6</a:t>
                    </a:r>
                    <a:endParaRPr lang="en-US" sz="1100" dirty="0">
                      <a:solidFill>
                        <a:srgbClr val="00CCFF"/>
                      </a:solidFill>
                    </a:endParaRPr>
                  </a:p>
                </p:txBody>
              </p:sp>
              <p:sp>
                <p:nvSpPr>
                  <p:cNvPr id="482" name="矩形 481"/>
                  <p:cNvSpPr>
                    <a:spLocks noChangeAspect="1"/>
                  </p:cNvSpPr>
                  <p:nvPr/>
                </p:nvSpPr>
                <p:spPr>
                  <a:xfrm>
                    <a:off x="471605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3" name="矩形 482"/>
                  <p:cNvSpPr>
                    <a:spLocks noChangeAspect="1"/>
                  </p:cNvSpPr>
                  <p:nvPr/>
                </p:nvSpPr>
                <p:spPr>
                  <a:xfrm>
                    <a:off x="489605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4" name="矩形 483"/>
                  <p:cNvSpPr>
                    <a:spLocks noChangeAspect="1"/>
                  </p:cNvSpPr>
                  <p:nvPr/>
                </p:nvSpPr>
                <p:spPr>
                  <a:xfrm>
                    <a:off x="507609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000" dirty="0" smtClean="0">
                        <a:solidFill>
                          <a:srgbClr val="FF00FF"/>
                        </a:solidFill>
                      </a:rPr>
                      <a:t>1</a:t>
                    </a:r>
                    <a:endParaRPr lang="en-US" sz="1000" dirty="0">
                      <a:solidFill>
                        <a:srgbClr val="FF00FF"/>
                      </a:solidFill>
                    </a:endParaRPr>
                  </a:p>
                </p:txBody>
              </p:sp>
              <p:sp>
                <p:nvSpPr>
                  <p:cNvPr id="485" name="矩形 484"/>
                  <p:cNvSpPr>
                    <a:spLocks noChangeAspect="1"/>
                  </p:cNvSpPr>
                  <p:nvPr/>
                </p:nvSpPr>
                <p:spPr>
                  <a:xfrm>
                    <a:off x="525609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00" dirty="0">
                      <a:solidFill>
                        <a:srgbClr val="FF00FF"/>
                      </a:solidFill>
                    </a:endParaRPr>
                  </a:p>
                </p:txBody>
              </p:sp>
            </p:grpSp>
          </p:grpSp>
          <p:grpSp>
            <p:nvGrpSpPr>
              <p:cNvPr id="761" name="群組 154"/>
              <p:cNvGrpSpPr/>
              <p:nvPr/>
            </p:nvGrpSpPr>
            <p:grpSpPr>
              <a:xfrm>
                <a:off x="1331640" y="4365104"/>
                <a:ext cx="1728250" cy="108000"/>
                <a:chOff x="1331611" y="4509120"/>
                <a:chExt cx="1728250" cy="108000"/>
              </a:xfrm>
            </p:grpSpPr>
            <p:grpSp>
              <p:nvGrpSpPr>
                <p:cNvPr id="762" name="群組 136"/>
                <p:cNvGrpSpPr>
                  <a:grpSpLocks noChangeAspect="1"/>
                </p:cNvGrpSpPr>
                <p:nvPr/>
              </p:nvGrpSpPr>
              <p:grpSpPr>
                <a:xfrm>
                  <a:off x="1331611" y="4509120"/>
                  <a:ext cx="864125" cy="108000"/>
                  <a:chOff x="3995888" y="5445224"/>
                  <a:chExt cx="1440208" cy="180000"/>
                </a:xfrm>
              </p:grpSpPr>
              <p:sp>
                <p:nvSpPr>
                  <p:cNvPr id="468" name="矩形 467"/>
                  <p:cNvSpPr>
                    <a:spLocks noChangeAspect="1"/>
                  </p:cNvSpPr>
                  <p:nvPr/>
                </p:nvSpPr>
                <p:spPr>
                  <a:xfrm>
                    <a:off x="3995888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000" dirty="0" smtClean="0">
                        <a:solidFill>
                          <a:srgbClr val="FF00FF"/>
                        </a:solidFill>
                      </a:rPr>
                      <a:t>1</a:t>
                    </a:r>
                    <a:endParaRPr lang="en-US" sz="1000" dirty="0">
                      <a:solidFill>
                        <a:srgbClr val="FF00FF"/>
                      </a:solidFill>
                    </a:endParaRPr>
                  </a:p>
                </p:txBody>
              </p:sp>
              <p:sp>
                <p:nvSpPr>
                  <p:cNvPr id="469" name="矩形 468"/>
                  <p:cNvSpPr>
                    <a:spLocks noChangeAspect="1"/>
                  </p:cNvSpPr>
                  <p:nvPr/>
                </p:nvSpPr>
                <p:spPr>
                  <a:xfrm>
                    <a:off x="417597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0" name="矩形 469"/>
                  <p:cNvSpPr>
                    <a:spLocks noChangeAspect="1"/>
                  </p:cNvSpPr>
                  <p:nvPr/>
                </p:nvSpPr>
                <p:spPr>
                  <a:xfrm>
                    <a:off x="435601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100" dirty="0" smtClean="0">
                        <a:solidFill>
                          <a:srgbClr val="00CCFF"/>
                        </a:solidFill>
                      </a:rPr>
                      <a:t>1</a:t>
                    </a:r>
                    <a:endParaRPr lang="en-US" sz="1100" dirty="0">
                      <a:solidFill>
                        <a:srgbClr val="00CCFF"/>
                      </a:solidFill>
                    </a:endParaRPr>
                  </a:p>
                </p:txBody>
              </p:sp>
              <p:sp>
                <p:nvSpPr>
                  <p:cNvPr id="471" name="矩形 470"/>
                  <p:cNvSpPr>
                    <a:spLocks noChangeAspect="1"/>
                  </p:cNvSpPr>
                  <p:nvPr/>
                </p:nvSpPr>
                <p:spPr>
                  <a:xfrm>
                    <a:off x="453601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2" name="矩形 471"/>
                  <p:cNvSpPr>
                    <a:spLocks noChangeAspect="1"/>
                  </p:cNvSpPr>
                  <p:nvPr/>
                </p:nvSpPr>
                <p:spPr>
                  <a:xfrm>
                    <a:off x="471605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3" name="矩形 472"/>
                  <p:cNvSpPr>
                    <a:spLocks noChangeAspect="1"/>
                  </p:cNvSpPr>
                  <p:nvPr/>
                </p:nvSpPr>
                <p:spPr>
                  <a:xfrm>
                    <a:off x="489605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000" dirty="0" smtClean="0">
                        <a:solidFill>
                          <a:srgbClr val="FF00FF"/>
                        </a:solidFill>
                      </a:rPr>
                      <a:t>6</a:t>
                    </a:r>
                    <a:endParaRPr lang="en-US" sz="1000" dirty="0">
                      <a:solidFill>
                        <a:srgbClr val="FF00FF"/>
                      </a:solidFill>
                    </a:endParaRPr>
                  </a:p>
                </p:txBody>
              </p:sp>
              <p:sp>
                <p:nvSpPr>
                  <p:cNvPr id="474" name="矩形 473"/>
                  <p:cNvSpPr>
                    <a:spLocks noChangeAspect="1"/>
                  </p:cNvSpPr>
                  <p:nvPr/>
                </p:nvSpPr>
                <p:spPr>
                  <a:xfrm>
                    <a:off x="507609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5" name="矩形 474"/>
                  <p:cNvSpPr>
                    <a:spLocks noChangeAspect="1"/>
                  </p:cNvSpPr>
                  <p:nvPr/>
                </p:nvSpPr>
                <p:spPr>
                  <a:xfrm>
                    <a:off x="525609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100" dirty="0" smtClean="0">
                        <a:solidFill>
                          <a:srgbClr val="00CCFF"/>
                        </a:solidFill>
                      </a:rPr>
                      <a:t>6</a:t>
                    </a:r>
                    <a:endParaRPr lang="en-US" sz="1100" dirty="0">
                      <a:solidFill>
                        <a:srgbClr val="00CCFF"/>
                      </a:solidFill>
                    </a:endParaRPr>
                  </a:p>
                </p:txBody>
              </p:sp>
            </p:grpSp>
            <p:grpSp>
              <p:nvGrpSpPr>
                <p:cNvPr id="763" name="群組 145"/>
                <p:cNvGrpSpPr>
                  <a:grpSpLocks noChangeAspect="1"/>
                </p:cNvGrpSpPr>
                <p:nvPr/>
              </p:nvGrpSpPr>
              <p:grpSpPr>
                <a:xfrm>
                  <a:off x="2195736" y="4509120"/>
                  <a:ext cx="864125" cy="108000"/>
                  <a:chOff x="3995888" y="5445224"/>
                  <a:chExt cx="1440208" cy="180000"/>
                </a:xfrm>
              </p:grpSpPr>
              <p:sp>
                <p:nvSpPr>
                  <p:cNvPr id="460" name="矩形 459"/>
                  <p:cNvSpPr>
                    <a:spLocks noChangeAspect="1"/>
                  </p:cNvSpPr>
                  <p:nvPr/>
                </p:nvSpPr>
                <p:spPr>
                  <a:xfrm>
                    <a:off x="3995888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1" name="矩形 460"/>
                  <p:cNvSpPr>
                    <a:spLocks noChangeAspect="1"/>
                  </p:cNvSpPr>
                  <p:nvPr/>
                </p:nvSpPr>
                <p:spPr>
                  <a:xfrm>
                    <a:off x="417597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2" name="矩形 461"/>
                  <p:cNvSpPr>
                    <a:spLocks noChangeAspect="1"/>
                  </p:cNvSpPr>
                  <p:nvPr/>
                </p:nvSpPr>
                <p:spPr>
                  <a:xfrm>
                    <a:off x="435601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000" dirty="0" smtClean="0">
                        <a:solidFill>
                          <a:srgbClr val="FF00FF"/>
                        </a:solidFill>
                      </a:rPr>
                      <a:t>1</a:t>
                    </a:r>
                    <a:endParaRPr lang="en-US" sz="1000" dirty="0">
                      <a:solidFill>
                        <a:srgbClr val="FF00FF"/>
                      </a:solidFill>
                    </a:endParaRPr>
                  </a:p>
                </p:txBody>
              </p:sp>
              <p:sp>
                <p:nvSpPr>
                  <p:cNvPr id="463" name="矩形 462"/>
                  <p:cNvSpPr>
                    <a:spLocks noChangeAspect="1"/>
                  </p:cNvSpPr>
                  <p:nvPr/>
                </p:nvSpPr>
                <p:spPr>
                  <a:xfrm>
                    <a:off x="453601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4" name="矩形 463"/>
                  <p:cNvSpPr>
                    <a:spLocks noChangeAspect="1"/>
                  </p:cNvSpPr>
                  <p:nvPr/>
                </p:nvSpPr>
                <p:spPr>
                  <a:xfrm>
                    <a:off x="471605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100" dirty="0" smtClean="0">
                        <a:solidFill>
                          <a:srgbClr val="00CCFF"/>
                        </a:solidFill>
                      </a:rPr>
                      <a:t>1</a:t>
                    </a:r>
                    <a:endParaRPr lang="en-US" sz="1100" dirty="0">
                      <a:solidFill>
                        <a:srgbClr val="00CCFF"/>
                      </a:solidFill>
                    </a:endParaRPr>
                  </a:p>
                </p:txBody>
              </p:sp>
              <p:sp>
                <p:nvSpPr>
                  <p:cNvPr id="465" name="矩形 464"/>
                  <p:cNvSpPr>
                    <a:spLocks noChangeAspect="1"/>
                  </p:cNvSpPr>
                  <p:nvPr/>
                </p:nvSpPr>
                <p:spPr>
                  <a:xfrm>
                    <a:off x="489605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6" name="矩形 465"/>
                  <p:cNvSpPr>
                    <a:spLocks noChangeAspect="1"/>
                  </p:cNvSpPr>
                  <p:nvPr/>
                </p:nvSpPr>
                <p:spPr>
                  <a:xfrm>
                    <a:off x="507609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7" name="矩形 466"/>
                  <p:cNvSpPr>
                    <a:spLocks noChangeAspect="1"/>
                  </p:cNvSpPr>
                  <p:nvPr/>
                </p:nvSpPr>
                <p:spPr>
                  <a:xfrm>
                    <a:off x="525609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000" dirty="0" smtClean="0">
                        <a:solidFill>
                          <a:srgbClr val="FF00FF"/>
                        </a:solidFill>
                      </a:rPr>
                      <a:t>6</a:t>
                    </a:r>
                    <a:endParaRPr lang="en-US" sz="1000" dirty="0">
                      <a:solidFill>
                        <a:srgbClr val="FF00FF"/>
                      </a:solidFill>
                    </a:endParaRPr>
                  </a:p>
                </p:txBody>
              </p:sp>
            </p:grpSp>
          </p:grpSp>
          <p:sp>
            <p:nvSpPr>
              <p:cNvPr id="457" name="矩形 456"/>
              <p:cNvSpPr>
                <a:spLocks noChangeAspect="1"/>
              </p:cNvSpPr>
              <p:nvPr/>
            </p:nvSpPr>
            <p:spPr>
              <a:xfrm>
                <a:off x="4788024" y="4365104"/>
                <a:ext cx="108000" cy="108000"/>
              </a:xfrm>
              <a:prstGeom prst="rect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dirty="0" smtClean="0">
                    <a:solidFill>
                      <a:srgbClr val="00CCFF"/>
                    </a:solidFill>
                  </a:rPr>
                  <a:t>1</a:t>
                </a:r>
                <a:endParaRPr lang="en-US" sz="1100" dirty="0">
                  <a:solidFill>
                    <a:srgbClr val="00CCFF"/>
                  </a:solidFill>
                </a:endParaRPr>
              </a:p>
            </p:txBody>
          </p:sp>
        </p:grpSp>
        <p:grpSp>
          <p:nvGrpSpPr>
            <p:cNvPr id="764" name="群組 494"/>
            <p:cNvGrpSpPr/>
            <p:nvPr/>
          </p:nvGrpSpPr>
          <p:grpSpPr>
            <a:xfrm>
              <a:off x="5040032" y="4194384"/>
              <a:ext cx="3672384" cy="108000"/>
              <a:chOff x="683568" y="5157192"/>
              <a:chExt cx="3672384" cy="108000"/>
            </a:xfrm>
          </p:grpSpPr>
          <p:grpSp>
            <p:nvGrpSpPr>
              <p:cNvPr id="32" name="群組 177"/>
              <p:cNvGrpSpPr/>
              <p:nvPr/>
            </p:nvGrpSpPr>
            <p:grpSpPr>
              <a:xfrm>
                <a:off x="2519760" y="5157192"/>
                <a:ext cx="1836192" cy="108000"/>
                <a:chOff x="1547664" y="5661248"/>
                <a:chExt cx="1836192" cy="108000"/>
              </a:xfrm>
            </p:grpSpPr>
            <p:grpSp>
              <p:nvGrpSpPr>
                <p:cNvPr id="33" name="群組 154"/>
                <p:cNvGrpSpPr/>
                <p:nvPr/>
              </p:nvGrpSpPr>
              <p:grpSpPr>
                <a:xfrm>
                  <a:off x="1547664" y="5661248"/>
                  <a:ext cx="1728250" cy="108000"/>
                  <a:chOff x="1331611" y="4509120"/>
                  <a:chExt cx="1728250" cy="108000"/>
                </a:xfrm>
              </p:grpSpPr>
              <p:grpSp>
                <p:nvGrpSpPr>
                  <p:cNvPr id="35" name="群組 136"/>
                  <p:cNvGrpSpPr>
                    <a:grpSpLocks noChangeAspect="1"/>
                  </p:cNvGrpSpPr>
                  <p:nvPr/>
                </p:nvGrpSpPr>
                <p:grpSpPr>
                  <a:xfrm>
                    <a:off x="1331611" y="4509120"/>
                    <a:ext cx="864125" cy="108000"/>
                    <a:chOff x="3995888" y="5445224"/>
                    <a:chExt cx="1440208" cy="180000"/>
                  </a:xfrm>
                </p:grpSpPr>
                <p:sp>
                  <p:nvSpPr>
                    <p:cNvPr id="530" name="矩形 529"/>
                    <p:cNvSpPr>
                      <a:spLocks noChangeAspect="1"/>
                    </p:cNvSpPr>
                    <p:nvPr/>
                  </p:nvSpPr>
                  <p:spPr>
                    <a:xfrm>
                      <a:off x="3995888" y="5445224"/>
                      <a:ext cx="180000" cy="180000"/>
                    </a:xfrm>
                    <a:prstGeom prst="rect">
                      <a:avLst/>
                    </a:prstGeom>
                    <a:noFill/>
                    <a:ln w="127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000" dirty="0">
                        <a:solidFill>
                          <a:srgbClr val="FF00FF"/>
                        </a:solidFill>
                      </a:endParaRPr>
                    </a:p>
                  </p:txBody>
                </p:sp>
                <p:sp>
                  <p:nvSpPr>
                    <p:cNvPr id="531" name="矩形 530"/>
                    <p:cNvSpPr>
                      <a:spLocks noChangeAspect="1"/>
                    </p:cNvSpPr>
                    <p:nvPr/>
                  </p:nvSpPr>
                  <p:spPr>
                    <a:xfrm>
                      <a:off x="4175976" y="5445224"/>
                      <a:ext cx="180000" cy="180000"/>
                    </a:xfrm>
                    <a:prstGeom prst="rect">
                      <a:avLst/>
                    </a:prstGeom>
                    <a:noFill/>
                    <a:ln w="127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rgbClr val="00CCFF"/>
                          </a:solidFill>
                        </a:rPr>
                        <a:t>6</a:t>
                      </a:r>
                      <a:endParaRPr lang="en-US" sz="1100" dirty="0">
                        <a:solidFill>
                          <a:srgbClr val="00CCFF"/>
                        </a:solidFill>
                      </a:endParaRPr>
                    </a:p>
                  </p:txBody>
                </p:sp>
                <p:sp>
                  <p:nvSpPr>
                    <p:cNvPr id="532" name="矩形 531"/>
                    <p:cNvSpPr>
                      <a:spLocks noChangeAspect="1"/>
                    </p:cNvSpPr>
                    <p:nvPr/>
                  </p:nvSpPr>
                  <p:spPr>
                    <a:xfrm>
                      <a:off x="4356016" y="5445224"/>
                      <a:ext cx="180000" cy="180000"/>
                    </a:xfrm>
                    <a:prstGeom prst="rect">
                      <a:avLst/>
                    </a:prstGeom>
                    <a:noFill/>
                    <a:ln w="127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33" name="矩形 532"/>
                    <p:cNvSpPr>
                      <a:spLocks noChangeAspect="1"/>
                    </p:cNvSpPr>
                    <p:nvPr/>
                  </p:nvSpPr>
                  <p:spPr>
                    <a:xfrm>
                      <a:off x="4536016" y="5445224"/>
                      <a:ext cx="180000" cy="180000"/>
                    </a:xfrm>
                    <a:prstGeom prst="rect">
                      <a:avLst/>
                    </a:prstGeom>
                    <a:noFill/>
                    <a:ln w="127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FF00FF"/>
                          </a:solidFill>
                        </a:rPr>
                        <a:t>1</a:t>
                      </a:r>
                      <a:endParaRPr lang="en-US" sz="1000" dirty="0">
                        <a:solidFill>
                          <a:srgbClr val="FF00FF"/>
                        </a:solidFill>
                      </a:endParaRPr>
                    </a:p>
                  </p:txBody>
                </p:sp>
                <p:sp>
                  <p:nvSpPr>
                    <p:cNvPr id="534" name="矩形 533"/>
                    <p:cNvSpPr>
                      <a:spLocks noChangeAspect="1"/>
                    </p:cNvSpPr>
                    <p:nvPr/>
                  </p:nvSpPr>
                  <p:spPr>
                    <a:xfrm>
                      <a:off x="4716056" y="5445224"/>
                      <a:ext cx="180000" cy="180000"/>
                    </a:xfrm>
                    <a:prstGeom prst="rect">
                      <a:avLst/>
                    </a:prstGeom>
                    <a:noFill/>
                    <a:ln w="127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35" name="矩形 534"/>
                    <p:cNvSpPr>
                      <a:spLocks noChangeAspect="1"/>
                    </p:cNvSpPr>
                    <p:nvPr/>
                  </p:nvSpPr>
                  <p:spPr>
                    <a:xfrm>
                      <a:off x="4896056" y="5445224"/>
                      <a:ext cx="180000" cy="180000"/>
                    </a:xfrm>
                    <a:prstGeom prst="rect">
                      <a:avLst/>
                    </a:prstGeom>
                    <a:noFill/>
                    <a:ln w="127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000" dirty="0">
                        <a:solidFill>
                          <a:srgbClr val="FF00FF"/>
                        </a:solidFill>
                      </a:endParaRPr>
                    </a:p>
                  </p:txBody>
                </p:sp>
                <p:sp>
                  <p:nvSpPr>
                    <p:cNvPr id="536" name="矩形 535"/>
                    <p:cNvSpPr>
                      <a:spLocks noChangeAspect="1"/>
                    </p:cNvSpPr>
                    <p:nvPr/>
                  </p:nvSpPr>
                  <p:spPr>
                    <a:xfrm>
                      <a:off x="5076096" y="5445224"/>
                      <a:ext cx="180000" cy="180000"/>
                    </a:xfrm>
                    <a:prstGeom prst="rect">
                      <a:avLst/>
                    </a:prstGeom>
                    <a:noFill/>
                    <a:ln w="127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rgbClr val="00CCFF"/>
                          </a:solidFill>
                        </a:rPr>
                        <a:t>1</a:t>
                      </a:r>
                      <a:endParaRPr lang="en-US" sz="1100" dirty="0">
                        <a:solidFill>
                          <a:srgbClr val="00CCFF"/>
                        </a:solidFill>
                      </a:endParaRPr>
                    </a:p>
                  </p:txBody>
                </p:sp>
                <p:sp>
                  <p:nvSpPr>
                    <p:cNvPr id="537" name="矩形 536"/>
                    <p:cNvSpPr>
                      <a:spLocks noChangeAspect="1"/>
                    </p:cNvSpPr>
                    <p:nvPr/>
                  </p:nvSpPr>
                  <p:spPr>
                    <a:xfrm>
                      <a:off x="5256096" y="5445224"/>
                      <a:ext cx="180000" cy="180000"/>
                    </a:xfrm>
                    <a:prstGeom prst="rect">
                      <a:avLst/>
                    </a:prstGeom>
                    <a:noFill/>
                    <a:ln w="127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7" name="群組 145"/>
                  <p:cNvGrpSpPr>
                    <a:grpSpLocks noChangeAspect="1"/>
                  </p:cNvGrpSpPr>
                  <p:nvPr/>
                </p:nvGrpSpPr>
                <p:grpSpPr>
                  <a:xfrm>
                    <a:off x="2195736" y="4509120"/>
                    <a:ext cx="864125" cy="108000"/>
                    <a:chOff x="3995888" y="5445224"/>
                    <a:chExt cx="1440208" cy="180000"/>
                  </a:xfrm>
                </p:grpSpPr>
                <p:sp>
                  <p:nvSpPr>
                    <p:cNvPr id="522" name="矩形 521"/>
                    <p:cNvSpPr>
                      <a:spLocks noChangeAspect="1"/>
                    </p:cNvSpPr>
                    <p:nvPr/>
                  </p:nvSpPr>
                  <p:spPr>
                    <a:xfrm>
                      <a:off x="3995888" y="5445224"/>
                      <a:ext cx="180000" cy="180000"/>
                    </a:xfrm>
                    <a:prstGeom prst="rect">
                      <a:avLst/>
                    </a:prstGeom>
                    <a:noFill/>
                    <a:ln w="127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FF00FF"/>
                          </a:solidFill>
                        </a:rPr>
                        <a:t>6</a:t>
                      </a:r>
                      <a:endParaRPr lang="en-US" sz="1000" dirty="0">
                        <a:solidFill>
                          <a:srgbClr val="FF00FF"/>
                        </a:solidFill>
                      </a:endParaRPr>
                    </a:p>
                  </p:txBody>
                </p:sp>
                <p:sp>
                  <p:nvSpPr>
                    <p:cNvPr id="523" name="矩形 522"/>
                    <p:cNvSpPr>
                      <a:spLocks noChangeAspect="1"/>
                    </p:cNvSpPr>
                    <p:nvPr/>
                  </p:nvSpPr>
                  <p:spPr>
                    <a:xfrm>
                      <a:off x="4175976" y="5445224"/>
                      <a:ext cx="180000" cy="180000"/>
                    </a:xfrm>
                    <a:prstGeom prst="rect">
                      <a:avLst/>
                    </a:prstGeom>
                    <a:noFill/>
                    <a:ln w="127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24" name="矩形 523"/>
                    <p:cNvSpPr>
                      <a:spLocks noChangeAspect="1"/>
                    </p:cNvSpPr>
                    <p:nvPr/>
                  </p:nvSpPr>
                  <p:spPr>
                    <a:xfrm>
                      <a:off x="4356016" y="5445224"/>
                      <a:ext cx="180000" cy="180000"/>
                    </a:xfrm>
                    <a:prstGeom prst="rect">
                      <a:avLst/>
                    </a:prstGeom>
                    <a:noFill/>
                    <a:ln w="127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000" dirty="0">
                        <a:solidFill>
                          <a:srgbClr val="FF00FF"/>
                        </a:solidFill>
                      </a:endParaRPr>
                    </a:p>
                  </p:txBody>
                </p:sp>
                <p:sp>
                  <p:nvSpPr>
                    <p:cNvPr id="525" name="矩形 524"/>
                    <p:cNvSpPr>
                      <a:spLocks noChangeAspect="1"/>
                    </p:cNvSpPr>
                    <p:nvPr/>
                  </p:nvSpPr>
                  <p:spPr>
                    <a:xfrm>
                      <a:off x="4536016" y="5445224"/>
                      <a:ext cx="180000" cy="180000"/>
                    </a:xfrm>
                    <a:prstGeom prst="rect">
                      <a:avLst/>
                    </a:prstGeom>
                    <a:noFill/>
                    <a:ln w="127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rgbClr val="00CCFF"/>
                          </a:solidFill>
                        </a:rPr>
                        <a:t>6</a:t>
                      </a:r>
                      <a:endParaRPr lang="en-US" sz="1100" dirty="0">
                        <a:solidFill>
                          <a:srgbClr val="00CCFF"/>
                        </a:solidFill>
                      </a:endParaRPr>
                    </a:p>
                  </p:txBody>
                </p:sp>
                <p:sp>
                  <p:nvSpPr>
                    <p:cNvPr id="526" name="矩形 525"/>
                    <p:cNvSpPr>
                      <a:spLocks noChangeAspect="1"/>
                    </p:cNvSpPr>
                    <p:nvPr/>
                  </p:nvSpPr>
                  <p:spPr>
                    <a:xfrm>
                      <a:off x="4716056" y="5445224"/>
                      <a:ext cx="180000" cy="180000"/>
                    </a:xfrm>
                    <a:prstGeom prst="rect">
                      <a:avLst/>
                    </a:prstGeom>
                    <a:noFill/>
                    <a:ln w="127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27" name="矩形 526"/>
                    <p:cNvSpPr>
                      <a:spLocks noChangeAspect="1"/>
                    </p:cNvSpPr>
                    <p:nvPr/>
                  </p:nvSpPr>
                  <p:spPr>
                    <a:xfrm>
                      <a:off x="4896056" y="5445224"/>
                      <a:ext cx="180000" cy="180000"/>
                    </a:xfrm>
                    <a:prstGeom prst="rect">
                      <a:avLst/>
                    </a:prstGeom>
                    <a:noFill/>
                    <a:ln w="127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FF00FF"/>
                          </a:solidFill>
                        </a:rPr>
                        <a:t>1</a:t>
                      </a:r>
                      <a:endParaRPr lang="en-US" sz="1000" dirty="0">
                        <a:solidFill>
                          <a:srgbClr val="FF00FF"/>
                        </a:solidFill>
                      </a:endParaRPr>
                    </a:p>
                  </p:txBody>
                </p:sp>
                <p:sp>
                  <p:nvSpPr>
                    <p:cNvPr id="528" name="矩形 527"/>
                    <p:cNvSpPr>
                      <a:spLocks noChangeAspect="1"/>
                    </p:cNvSpPr>
                    <p:nvPr/>
                  </p:nvSpPr>
                  <p:spPr>
                    <a:xfrm>
                      <a:off x="5076096" y="5445224"/>
                      <a:ext cx="180000" cy="180000"/>
                    </a:xfrm>
                    <a:prstGeom prst="rect">
                      <a:avLst/>
                    </a:prstGeom>
                    <a:noFill/>
                    <a:ln w="127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29" name="矩形 528"/>
                    <p:cNvSpPr>
                      <a:spLocks noChangeAspect="1"/>
                    </p:cNvSpPr>
                    <p:nvPr/>
                  </p:nvSpPr>
                  <p:spPr>
                    <a:xfrm>
                      <a:off x="5256096" y="5445224"/>
                      <a:ext cx="180000" cy="180000"/>
                    </a:xfrm>
                    <a:prstGeom prst="rect">
                      <a:avLst/>
                    </a:prstGeom>
                    <a:noFill/>
                    <a:ln w="127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000" dirty="0">
                        <a:solidFill>
                          <a:srgbClr val="FF00FF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519" name="矩形 518"/>
                <p:cNvSpPr>
                  <a:spLocks noChangeAspect="1"/>
                </p:cNvSpPr>
                <p:nvPr/>
              </p:nvSpPr>
              <p:spPr>
                <a:xfrm>
                  <a:off x="3275856" y="5661248"/>
                  <a:ext cx="108000" cy="108000"/>
                </a:xfrm>
                <a:prstGeom prst="rect">
                  <a:avLst/>
                </a:prstGeom>
                <a:noFill/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100" dirty="0" smtClean="0">
                      <a:solidFill>
                        <a:srgbClr val="00CCFF"/>
                      </a:solidFill>
                    </a:rPr>
                    <a:t>1</a:t>
                  </a:r>
                  <a:endParaRPr lang="en-US" sz="1100" dirty="0">
                    <a:solidFill>
                      <a:srgbClr val="00CCFF"/>
                    </a:solidFill>
                  </a:endParaRPr>
                </a:p>
              </p:txBody>
            </p:sp>
          </p:grpSp>
          <p:grpSp>
            <p:nvGrpSpPr>
              <p:cNvPr id="38" name="群組 178"/>
              <p:cNvGrpSpPr/>
              <p:nvPr/>
            </p:nvGrpSpPr>
            <p:grpSpPr>
              <a:xfrm>
                <a:off x="683568" y="5157192"/>
                <a:ext cx="1836192" cy="108000"/>
                <a:chOff x="1547664" y="5661248"/>
                <a:chExt cx="1836192" cy="108000"/>
              </a:xfrm>
            </p:grpSpPr>
            <p:grpSp>
              <p:nvGrpSpPr>
                <p:cNvPr id="39" name="群組 154"/>
                <p:cNvGrpSpPr/>
                <p:nvPr/>
              </p:nvGrpSpPr>
              <p:grpSpPr>
                <a:xfrm>
                  <a:off x="1547664" y="5661248"/>
                  <a:ext cx="1728250" cy="108000"/>
                  <a:chOff x="1331611" y="4509120"/>
                  <a:chExt cx="1728250" cy="108000"/>
                </a:xfrm>
              </p:grpSpPr>
              <p:grpSp>
                <p:nvGrpSpPr>
                  <p:cNvPr id="40" name="群組 136"/>
                  <p:cNvGrpSpPr>
                    <a:grpSpLocks noChangeAspect="1"/>
                  </p:cNvGrpSpPr>
                  <p:nvPr/>
                </p:nvGrpSpPr>
                <p:grpSpPr>
                  <a:xfrm>
                    <a:off x="1331611" y="4509120"/>
                    <a:ext cx="864125" cy="108000"/>
                    <a:chOff x="3995888" y="5445224"/>
                    <a:chExt cx="1440208" cy="180000"/>
                  </a:xfrm>
                </p:grpSpPr>
                <p:sp>
                  <p:nvSpPr>
                    <p:cNvPr id="510" name="矩形 509"/>
                    <p:cNvSpPr>
                      <a:spLocks noChangeAspect="1"/>
                    </p:cNvSpPr>
                    <p:nvPr/>
                  </p:nvSpPr>
                  <p:spPr>
                    <a:xfrm>
                      <a:off x="3995888" y="5445224"/>
                      <a:ext cx="180000" cy="180000"/>
                    </a:xfrm>
                    <a:prstGeom prst="rect">
                      <a:avLst/>
                    </a:prstGeom>
                    <a:noFill/>
                    <a:ln w="127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FF00FF"/>
                          </a:solidFill>
                        </a:rPr>
                        <a:t>1</a:t>
                      </a:r>
                      <a:endParaRPr lang="en-US" sz="1000" dirty="0">
                        <a:solidFill>
                          <a:srgbClr val="FF00FF"/>
                        </a:solidFill>
                      </a:endParaRPr>
                    </a:p>
                  </p:txBody>
                </p:sp>
                <p:sp>
                  <p:nvSpPr>
                    <p:cNvPr id="511" name="矩形 510"/>
                    <p:cNvSpPr>
                      <a:spLocks noChangeAspect="1"/>
                    </p:cNvSpPr>
                    <p:nvPr/>
                  </p:nvSpPr>
                  <p:spPr>
                    <a:xfrm>
                      <a:off x="4175976" y="5445224"/>
                      <a:ext cx="180000" cy="180000"/>
                    </a:xfrm>
                    <a:prstGeom prst="rect">
                      <a:avLst/>
                    </a:prstGeom>
                    <a:noFill/>
                    <a:ln w="127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12" name="矩形 511"/>
                    <p:cNvSpPr>
                      <a:spLocks noChangeAspect="1"/>
                    </p:cNvSpPr>
                    <p:nvPr/>
                  </p:nvSpPr>
                  <p:spPr>
                    <a:xfrm>
                      <a:off x="4356016" y="5445224"/>
                      <a:ext cx="180000" cy="180000"/>
                    </a:xfrm>
                    <a:prstGeom prst="rect">
                      <a:avLst/>
                    </a:prstGeom>
                    <a:noFill/>
                    <a:ln w="127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13" name="矩形 512"/>
                    <p:cNvSpPr>
                      <a:spLocks noChangeAspect="1"/>
                    </p:cNvSpPr>
                    <p:nvPr/>
                  </p:nvSpPr>
                  <p:spPr>
                    <a:xfrm>
                      <a:off x="4536016" y="5445224"/>
                      <a:ext cx="180000" cy="180000"/>
                    </a:xfrm>
                    <a:prstGeom prst="rect">
                      <a:avLst/>
                    </a:prstGeom>
                    <a:noFill/>
                    <a:ln w="127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rgbClr val="00CCFF"/>
                          </a:solidFill>
                        </a:rPr>
                        <a:t>1</a:t>
                      </a:r>
                      <a:endParaRPr lang="en-US" sz="1100" dirty="0">
                        <a:solidFill>
                          <a:srgbClr val="00CCFF"/>
                        </a:solidFill>
                      </a:endParaRPr>
                    </a:p>
                  </p:txBody>
                </p:sp>
                <p:sp>
                  <p:nvSpPr>
                    <p:cNvPr id="514" name="矩形 513"/>
                    <p:cNvSpPr>
                      <a:spLocks noChangeAspect="1"/>
                    </p:cNvSpPr>
                    <p:nvPr/>
                  </p:nvSpPr>
                  <p:spPr>
                    <a:xfrm>
                      <a:off x="4716056" y="5445224"/>
                      <a:ext cx="180000" cy="180000"/>
                    </a:xfrm>
                    <a:prstGeom prst="rect">
                      <a:avLst/>
                    </a:prstGeom>
                    <a:noFill/>
                    <a:ln w="127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15" name="矩形 514"/>
                    <p:cNvSpPr>
                      <a:spLocks noChangeAspect="1"/>
                    </p:cNvSpPr>
                    <p:nvPr/>
                  </p:nvSpPr>
                  <p:spPr>
                    <a:xfrm>
                      <a:off x="4896056" y="5445224"/>
                      <a:ext cx="180000" cy="180000"/>
                    </a:xfrm>
                    <a:prstGeom prst="rect">
                      <a:avLst/>
                    </a:prstGeom>
                    <a:noFill/>
                    <a:ln w="127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FF00FF"/>
                          </a:solidFill>
                        </a:rPr>
                        <a:t>6</a:t>
                      </a:r>
                      <a:endParaRPr lang="en-US" sz="1000" dirty="0">
                        <a:solidFill>
                          <a:srgbClr val="FF00FF"/>
                        </a:solidFill>
                      </a:endParaRPr>
                    </a:p>
                  </p:txBody>
                </p:sp>
                <p:sp>
                  <p:nvSpPr>
                    <p:cNvPr id="516" name="矩形 515"/>
                    <p:cNvSpPr>
                      <a:spLocks noChangeAspect="1"/>
                    </p:cNvSpPr>
                    <p:nvPr/>
                  </p:nvSpPr>
                  <p:spPr>
                    <a:xfrm>
                      <a:off x="5076096" y="5445224"/>
                      <a:ext cx="180000" cy="180000"/>
                    </a:xfrm>
                    <a:prstGeom prst="rect">
                      <a:avLst/>
                    </a:prstGeom>
                    <a:noFill/>
                    <a:ln w="127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17" name="矩形 516"/>
                    <p:cNvSpPr>
                      <a:spLocks noChangeAspect="1"/>
                    </p:cNvSpPr>
                    <p:nvPr/>
                  </p:nvSpPr>
                  <p:spPr>
                    <a:xfrm>
                      <a:off x="5256096" y="5445224"/>
                      <a:ext cx="180000" cy="180000"/>
                    </a:xfrm>
                    <a:prstGeom prst="rect">
                      <a:avLst/>
                    </a:prstGeom>
                    <a:noFill/>
                    <a:ln w="127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1" name="群組 145"/>
                  <p:cNvGrpSpPr>
                    <a:grpSpLocks noChangeAspect="1"/>
                  </p:cNvGrpSpPr>
                  <p:nvPr/>
                </p:nvGrpSpPr>
                <p:grpSpPr>
                  <a:xfrm>
                    <a:off x="2195736" y="4509120"/>
                    <a:ext cx="864125" cy="108000"/>
                    <a:chOff x="3995888" y="5445224"/>
                    <a:chExt cx="1440208" cy="180000"/>
                  </a:xfrm>
                </p:grpSpPr>
                <p:sp>
                  <p:nvSpPr>
                    <p:cNvPr id="502" name="矩形 501"/>
                    <p:cNvSpPr>
                      <a:spLocks noChangeAspect="1"/>
                    </p:cNvSpPr>
                    <p:nvPr/>
                  </p:nvSpPr>
                  <p:spPr>
                    <a:xfrm>
                      <a:off x="3995888" y="5445224"/>
                      <a:ext cx="180000" cy="180000"/>
                    </a:xfrm>
                    <a:prstGeom prst="rect">
                      <a:avLst/>
                    </a:prstGeom>
                    <a:noFill/>
                    <a:ln w="127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rgbClr val="00CCFF"/>
                          </a:solidFill>
                        </a:rPr>
                        <a:t>6</a:t>
                      </a:r>
                      <a:endParaRPr lang="en-US" sz="1100" dirty="0">
                        <a:solidFill>
                          <a:srgbClr val="00CCFF"/>
                        </a:solidFill>
                      </a:endParaRPr>
                    </a:p>
                  </p:txBody>
                </p:sp>
                <p:sp>
                  <p:nvSpPr>
                    <p:cNvPr id="503" name="矩形 502"/>
                    <p:cNvSpPr>
                      <a:spLocks noChangeAspect="1"/>
                    </p:cNvSpPr>
                    <p:nvPr/>
                  </p:nvSpPr>
                  <p:spPr>
                    <a:xfrm>
                      <a:off x="4175976" y="5445224"/>
                      <a:ext cx="180000" cy="180000"/>
                    </a:xfrm>
                    <a:prstGeom prst="rect">
                      <a:avLst/>
                    </a:prstGeom>
                    <a:noFill/>
                    <a:ln w="127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04" name="矩形 503"/>
                    <p:cNvSpPr>
                      <a:spLocks noChangeAspect="1"/>
                    </p:cNvSpPr>
                    <p:nvPr/>
                  </p:nvSpPr>
                  <p:spPr>
                    <a:xfrm>
                      <a:off x="4356016" y="5445224"/>
                      <a:ext cx="180000" cy="180000"/>
                    </a:xfrm>
                    <a:prstGeom prst="rect">
                      <a:avLst/>
                    </a:prstGeom>
                    <a:noFill/>
                    <a:ln w="127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FF00FF"/>
                          </a:solidFill>
                        </a:rPr>
                        <a:t>1</a:t>
                      </a:r>
                      <a:endParaRPr lang="en-US" sz="1000" dirty="0">
                        <a:solidFill>
                          <a:srgbClr val="FF00FF"/>
                        </a:solidFill>
                      </a:endParaRPr>
                    </a:p>
                  </p:txBody>
                </p:sp>
                <p:sp>
                  <p:nvSpPr>
                    <p:cNvPr id="505" name="矩形 504"/>
                    <p:cNvSpPr>
                      <a:spLocks noChangeAspect="1"/>
                    </p:cNvSpPr>
                    <p:nvPr/>
                  </p:nvSpPr>
                  <p:spPr>
                    <a:xfrm>
                      <a:off x="4536016" y="5445224"/>
                      <a:ext cx="180000" cy="180000"/>
                    </a:xfrm>
                    <a:prstGeom prst="rect">
                      <a:avLst/>
                    </a:prstGeom>
                    <a:noFill/>
                    <a:ln w="127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06" name="矩形 505"/>
                    <p:cNvSpPr>
                      <a:spLocks noChangeAspect="1"/>
                    </p:cNvSpPr>
                    <p:nvPr/>
                  </p:nvSpPr>
                  <p:spPr>
                    <a:xfrm>
                      <a:off x="4716056" y="5445224"/>
                      <a:ext cx="180000" cy="180000"/>
                    </a:xfrm>
                    <a:prstGeom prst="rect">
                      <a:avLst/>
                    </a:prstGeom>
                    <a:noFill/>
                    <a:ln w="127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07" name="矩形 506"/>
                    <p:cNvSpPr>
                      <a:spLocks noChangeAspect="1"/>
                    </p:cNvSpPr>
                    <p:nvPr/>
                  </p:nvSpPr>
                  <p:spPr>
                    <a:xfrm>
                      <a:off x="4896056" y="5445224"/>
                      <a:ext cx="180000" cy="180000"/>
                    </a:xfrm>
                    <a:prstGeom prst="rect">
                      <a:avLst/>
                    </a:prstGeom>
                    <a:noFill/>
                    <a:ln w="127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rgbClr val="00CCFF"/>
                          </a:solidFill>
                        </a:rPr>
                        <a:t>1</a:t>
                      </a:r>
                      <a:endParaRPr lang="en-US" sz="1100" dirty="0">
                        <a:solidFill>
                          <a:srgbClr val="00CCFF"/>
                        </a:solidFill>
                      </a:endParaRPr>
                    </a:p>
                  </p:txBody>
                </p:sp>
                <p:sp>
                  <p:nvSpPr>
                    <p:cNvPr id="508" name="矩形 507"/>
                    <p:cNvSpPr>
                      <a:spLocks noChangeAspect="1"/>
                    </p:cNvSpPr>
                    <p:nvPr/>
                  </p:nvSpPr>
                  <p:spPr>
                    <a:xfrm>
                      <a:off x="5076096" y="5445224"/>
                      <a:ext cx="180000" cy="180000"/>
                    </a:xfrm>
                    <a:prstGeom prst="rect">
                      <a:avLst/>
                    </a:prstGeom>
                    <a:noFill/>
                    <a:ln w="127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09" name="矩形 508"/>
                    <p:cNvSpPr>
                      <a:spLocks noChangeAspect="1"/>
                    </p:cNvSpPr>
                    <p:nvPr/>
                  </p:nvSpPr>
                  <p:spPr>
                    <a:xfrm>
                      <a:off x="5256096" y="5445224"/>
                      <a:ext cx="180000" cy="180000"/>
                    </a:xfrm>
                    <a:prstGeom prst="rect">
                      <a:avLst/>
                    </a:prstGeom>
                    <a:noFill/>
                    <a:ln w="127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FF00FF"/>
                          </a:solidFill>
                        </a:rPr>
                        <a:t>6</a:t>
                      </a:r>
                      <a:endParaRPr lang="en-US" sz="1000" dirty="0">
                        <a:solidFill>
                          <a:srgbClr val="FF00FF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499" name="矩形 498"/>
                <p:cNvSpPr>
                  <a:spLocks noChangeAspect="1"/>
                </p:cNvSpPr>
                <p:nvPr/>
              </p:nvSpPr>
              <p:spPr>
                <a:xfrm>
                  <a:off x="3275856" y="5661248"/>
                  <a:ext cx="108000" cy="108000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42" name="群組 537"/>
            <p:cNvGrpSpPr/>
            <p:nvPr/>
          </p:nvGrpSpPr>
          <p:grpSpPr>
            <a:xfrm>
              <a:off x="5148006" y="4518408"/>
              <a:ext cx="3456442" cy="108000"/>
              <a:chOff x="1331640" y="4365104"/>
              <a:chExt cx="3456442" cy="108000"/>
            </a:xfrm>
          </p:grpSpPr>
          <p:grpSp>
            <p:nvGrpSpPr>
              <p:cNvPr id="43" name="群組 154"/>
              <p:cNvGrpSpPr/>
              <p:nvPr/>
            </p:nvGrpSpPr>
            <p:grpSpPr>
              <a:xfrm>
                <a:off x="3059832" y="4365104"/>
                <a:ext cx="1728250" cy="108000"/>
                <a:chOff x="1331611" y="4509120"/>
                <a:chExt cx="1728250" cy="108000"/>
              </a:xfrm>
            </p:grpSpPr>
            <p:grpSp>
              <p:nvGrpSpPr>
                <p:cNvPr id="44" name="群組 136"/>
                <p:cNvGrpSpPr>
                  <a:grpSpLocks noChangeAspect="1"/>
                </p:cNvGrpSpPr>
                <p:nvPr/>
              </p:nvGrpSpPr>
              <p:grpSpPr>
                <a:xfrm>
                  <a:off x="1331611" y="4509120"/>
                  <a:ext cx="864125" cy="108000"/>
                  <a:chOff x="3995888" y="5445224"/>
                  <a:chExt cx="1440208" cy="180000"/>
                </a:xfrm>
              </p:grpSpPr>
              <p:sp>
                <p:nvSpPr>
                  <p:cNvPr id="569" name="矩形 568"/>
                  <p:cNvSpPr>
                    <a:spLocks noChangeAspect="1"/>
                  </p:cNvSpPr>
                  <p:nvPr/>
                </p:nvSpPr>
                <p:spPr>
                  <a:xfrm>
                    <a:off x="3995888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000" dirty="0" smtClean="0">
                        <a:solidFill>
                          <a:srgbClr val="00CCFF"/>
                        </a:solidFill>
                      </a:rPr>
                      <a:t>6</a:t>
                    </a:r>
                    <a:endParaRPr lang="en-US" sz="1000" dirty="0">
                      <a:solidFill>
                        <a:srgbClr val="00CCFF"/>
                      </a:solidFill>
                    </a:endParaRPr>
                  </a:p>
                </p:txBody>
              </p:sp>
              <p:sp>
                <p:nvSpPr>
                  <p:cNvPr id="570" name="矩形 569"/>
                  <p:cNvSpPr>
                    <a:spLocks noChangeAspect="1"/>
                  </p:cNvSpPr>
                  <p:nvPr/>
                </p:nvSpPr>
                <p:spPr>
                  <a:xfrm>
                    <a:off x="417597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71" name="矩形 570"/>
                  <p:cNvSpPr>
                    <a:spLocks noChangeAspect="1"/>
                  </p:cNvSpPr>
                  <p:nvPr/>
                </p:nvSpPr>
                <p:spPr>
                  <a:xfrm>
                    <a:off x="435601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72" name="矩形 571"/>
                  <p:cNvSpPr>
                    <a:spLocks noChangeAspect="1"/>
                  </p:cNvSpPr>
                  <p:nvPr/>
                </p:nvSpPr>
                <p:spPr>
                  <a:xfrm>
                    <a:off x="453601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73" name="矩形 572"/>
                  <p:cNvSpPr>
                    <a:spLocks noChangeAspect="1"/>
                  </p:cNvSpPr>
                  <p:nvPr/>
                </p:nvSpPr>
                <p:spPr>
                  <a:xfrm>
                    <a:off x="471605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000" dirty="0" smtClean="0">
                        <a:solidFill>
                          <a:srgbClr val="FF00FF"/>
                        </a:solidFill>
                      </a:rPr>
                      <a:t>1</a:t>
                    </a:r>
                    <a:endParaRPr lang="en-US" sz="1000" dirty="0">
                      <a:solidFill>
                        <a:srgbClr val="FF00FF"/>
                      </a:solidFill>
                    </a:endParaRPr>
                  </a:p>
                </p:txBody>
              </p:sp>
              <p:sp>
                <p:nvSpPr>
                  <p:cNvPr id="574" name="矩形 573"/>
                  <p:cNvSpPr>
                    <a:spLocks noChangeAspect="1"/>
                  </p:cNvSpPr>
                  <p:nvPr/>
                </p:nvSpPr>
                <p:spPr>
                  <a:xfrm>
                    <a:off x="489605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000" dirty="0" smtClean="0">
                        <a:solidFill>
                          <a:srgbClr val="00CCFF"/>
                        </a:solidFill>
                      </a:rPr>
                      <a:t>1</a:t>
                    </a:r>
                    <a:endParaRPr lang="en-US" sz="1000" dirty="0">
                      <a:solidFill>
                        <a:srgbClr val="00CCFF"/>
                      </a:solidFill>
                    </a:endParaRPr>
                  </a:p>
                </p:txBody>
              </p:sp>
              <p:sp>
                <p:nvSpPr>
                  <p:cNvPr id="575" name="矩形 574"/>
                  <p:cNvSpPr>
                    <a:spLocks noChangeAspect="1"/>
                  </p:cNvSpPr>
                  <p:nvPr/>
                </p:nvSpPr>
                <p:spPr>
                  <a:xfrm>
                    <a:off x="507609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76" name="矩形 575"/>
                  <p:cNvSpPr>
                    <a:spLocks noChangeAspect="1"/>
                  </p:cNvSpPr>
                  <p:nvPr/>
                </p:nvSpPr>
                <p:spPr>
                  <a:xfrm>
                    <a:off x="525609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5" name="群組 145"/>
                <p:cNvGrpSpPr>
                  <a:grpSpLocks noChangeAspect="1"/>
                </p:cNvGrpSpPr>
                <p:nvPr/>
              </p:nvGrpSpPr>
              <p:grpSpPr>
                <a:xfrm>
                  <a:off x="2195736" y="4509120"/>
                  <a:ext cx="864125" cy="108000"/>
                  <a:chOff x="3995888" y="5445224"/>
                  <a:chExt cx="1440208" cy="180000"/>
                </a:xfrm>
              </p:grpSpPr>
              <p:sp>
                <p:nvSpPr>
                  <p:cNvPr id="561" name="矩形 560"/>
                  <p:cNvSpPr>
                    <a:spLocks noChangeAspect="1"/>
                  </p:cNvSpPr>
                  <p:nvPr/>
                </p:nvSpPr>
                <p:spPr>
                  <a:xfrm>
                    <a:off x="3995888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62" name="矩形 561"/>
                  <p:cNvSpPr>
                    <a:spLocks noChangeAspect="1"/>
                  </p:cNvSpPr>
                  <p:nvPr/>
                </p:nvSpPr>
                <p:spPr>
                  <a:xfrm>
                    <a:off x="417597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000" dirty="0" smtClean="0">
                        <a:solidFill>
                          <a:srgbClr val="FF00FF"/>
                        </a:solidFill>
                      </a:rPr>
                      <a:t>6</a:t>
                    </a:r>
                    <a:endParaRPr lang="en-US" sz="1000" dirty="0">
                      <a:solidFill>
                        <a:srgbClr val="FF00FF"/>
                      </a:solidFill>
                    </a:endParaRPr>
                  </a:p>
                </p:txBody>
              </p:sp>
              <p:sp>
                <p:nvSpPr>
                  <p:cNvPr id="563" name="矩形 562"/>
                  <p:cNvSpPr>
                    <a:spLocks noChangeAspect="1"/>
                  </p:cNvSpPr>
                  <p:nvPr/>
                </p:nvSpPr>
                <p:spPr>
                  <a:xfrm>
                    <a:off x="435601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000" dirty="0" smtClean="0">
                        <a:solidFill>
                          <a:srgbClr val="00CCFF"/>
                        </a:solidFill>
                      </a:rPr>
                      <a:t>6</a:t>
                    </a:r>
                    <a:endParaRPr lang="en-US" sz="1000" dirty="0">
                      <a:solidFill>
                        <a:srgbClr val="00CCFF"/>
                      </a:solidFill>
                    </a:endParaRPr>
                  </a:p>
                </p:txBody>
              </p:sp>
              <p:sp>
                <p:nvSpPr>
                  <p:cNvPr id="564" name="矩形 563"/>
                  <p:cNvSpPr>
                    <a:spLocks noChangeAspect="1"/>
                  </p:cNvSpPr>
                  <p:nvPr/>
                </p:nvSpPr>
                <p:spPr>
                  <a:xfrm>
                    <a:off x="453601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65" name="矩形 564"/>
                  <p:cNvSpPr>
                    <a:spLocks noChangeAspect="1"/>
                  </p:cNvSpPr>
                  <p:nvPr/>
                </p:nvSpPr>
                <p:spPr>
                  <a:xfrm>
                    <a:off x="471605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66" name="矩形 565"/>
                  <p:cNvSpPr>
                    <a:spLocks noChangeAspect="1"/>
                  </p:cNvSpPr>
                  <p:nvPr/>
                </p:nvSpPr>
                <p:spPr>
                  <a:xfrm>
                    <a:off x="489605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67" name="矩形 566"/>
                  <p:cNvSpPr>
                    <a:spLocks noChangeAspect="1"/>
                  </p:cNvSpPr>
                  <p:nvPr/>
                </p:nvSpPr>
                <p:spPr>
                  <a:xfrm>
                    <a:off x="507609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000" dirty="0" smtClean="0">
                        <a:solidFill>
                          <a:srgbClr val="FF00FF"/>
                        </a:solidFill>
                      </a:rPr>
                      <a:t>1</a:t>
                    </a:r>
                    <a:endParaRPr lang="en-US" sz="1000" dirty="0">
                      <a:solidFill>
                        <a:srgbClr val="FF00FF"/>
                      </a:solidFill>
                    </a:endParaRPr>
                  </a:p>
                </p:txBody>
              </p:sp>
              <p:sp>
                <p:nvSpPr>
                  <p:cNvPr id="568" name="矩形 567"/>
                  <p:cNvSpPr>
                    <a:spLocks noChangeAspect="1"/>
                  </p:cNvSpPr>
                  <p:nvPr/>
                </p:nvSpPr>
                <p:spPr>
                  <a:xfrm>
                    <a:off x="525609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000" dirty="0" smtClean="0">
                        <a:solidFill>
                          <a:srgbClr val="00CCFF"/>
                        </a:solidFill>
                      </a:rPr>
                      <a:t>1</a:t>
                    </a:r>
                    <a:endParaRPr lang="en-US" sz="1000" dirty="0">
                      <a:solidFill>
                        <a:srgbClr val="00CCFF"/>
                      </a:solidFill>
                    </a:endParaRPr>
                  </a:p>
                </p:txBody>
              </p:sp>
            </p:grpSp>
          </p:grpSp>
          <p:grpSp>
            <p:nvGrpSpPr>
              <p:cNvPr id="46" name="群組 154"/>
              <p:cNvGrpSpPr/>
              <p:nvPr/>
            </p:nvGrpSpPr>
            <p:grpSpPr>
              <a:xfrm>
                <a:off x="1331640" y="4365104"/>
                <a:ext cx="1728250" cy="108000"/>
                <a:chOff x="1331611" y="4509120"/>
                <a:chExt cx="1728250" cy="108000"/>
              </a:xfrm>
            </p:grpSpPr>
            <p:grpSp>
              <p:nvGrpSpPr>
                <p:cNvPr id="47" name="群組 136"/>
                <p:cNvGrpSpPr>
                  <a:grpSpLocks noChangeAspect="1"/>
                </p:cNvGrpSpPr>
                <p:nvPr/>
              </p:nvGrpSpPr>
              <p:grpSpPr>
                <a:xfrm>
                  <a:off x="1331611" y="4509120"/>
                  <a:ext cx="864125" cy="108000"/>
                  <a:chOff x="3995888" y="5445224"/>
                  <a:chExt cx="1440208" cy="180000"/>
                </a:xfrm>
              </p:grpSpPr>
              <p:sp>
                <p:nvSpPr>
                  <p:cNvPr id="551" name="矩形 550"/>
                  <p:cNvSpPr>
                    <a:spLocks noChangeAspect="1"/>
                  </p:cNvSpPr>
                  <p:nvPr/>
                </p:nvSpPr>
                <p:spPr>
                  <a:xfrm>
                    <a:off x="3995888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000" dirty="0" smtClean="0">
                        <a:solidFill>
                          <a:srgbClr val="FF00FF"/>
                        </a:solidFill>
                      </a:rPr>
                      <a:t>1</a:t>
                    </a:r>
                    <a:endParaRPr lang="en-US" sz="1000" dirty="0">
                      <a:solidFill>
                        <a:srgbClr val="FF00FF"/>
                      </a:solidFill>
                    </a:endParaRPr>
                  </a:p>
                </p:txBody>
              </p:sp>
              <p:sp>
                <p:nvSpPr>
                  <p:cNvPr id="552" name="矩形 551"/>
                  <p:cNvSpPr>
                    <a:spLocks noChangeAspect="1"/>
                  </p:cNvSpPr>
                  <p:nvPr/>
                </p:nvSpPr>
                <p:spPr>
                  <a:xfrm>
                    <a:off x="417597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100" dirty="0" smtClean="0">
                        <a:solidFill>
                          <a:srgbClr val="00CCFF"/>
                        </a:solidFill>
                      </a:rPr>
                      <a:t>1</a:t>
                    </a:r>
                    <a:endParaRPr lang="en-US" sz="1100" dirty="0">
                      <a:solidFill>
                        <a:srgbClr val="00CCFF"/>
                      </a:solidFill>
                    </a:endParaRPr>
                  </a:p>
                </p:txBody>
              </p:sp>
              <p:sp>
                <p:nvSpPr>
                  <p:cNvPr id="553" name="矩形 552"/>
                  <p:cNvSpPr>
                    <a:spLocks noChangeAspect="1"/>
                  </p:cNvSpPr>
                  <p:nvPr/>
                </p:nvSpPr>
                <p:spPr>
                  <a:xfrm>
                    <a:off x="435601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54" name="矩形 553"/>
                  <p:cNvSpPr>
                    <a:spLocks noChangeAspect="1"/>
                  </p:cNvSpPr>
                  <p:nvPr/>
                </p:nvSpPr>
                <p:spPr>
                  <a:xfrm>
                    <a:off x="453601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55" name="矩形 554"/>
                  <p:cNvSpPr>
                    <a:spLocks noChangeAspect="1"/>
                  </p:cNvSpPr>
                  <p:nvPr/>
                </p:nvSpPr>
                <p:spPr>
                  <a:xfrm>
                    <a:off x="471605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56" name="矩形 555"/>
                  <p:cNvSpPr>
                    <a:spLocks noChangeAspect="1"/>
                  </p:cNvSpPr>
                  <p:nvPr/>
                </p:nvSpPr>
                <p:spPr>
                  <a:xfrm>
                    <a:off x="489605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000" dirty="0" smtClean="0">
                        <a:solidFill>
                          <a:srgbClr val="FF00FF"/>
                        </a:solidFill>
                      </a:rPr>
                      <a:t>6</a:t>
                    </a:r>
                    <a:endParaRPr lang="en-US" sz="1000" dirty="0">
                      <a:solidFill>
                        <a:srgbClr val="FF00FF"/>
                      </a:solidFill>
                    </a:endParaRPr>
                  </a:p>
                </p:txBody>
              </p:sp>
              <p:sp>
                <p:nvSpPr>
                  <p:cNvPr id="557" name="矩形 556"/>
                  <p:cNvSpPr>
                    <a:spLocks noChangeAspect="1"/>
                  </p:cNvSpPr>
                  <p:nvPr/>
                </p:nvSpPr>
                <p:spPr>
                  <a:xfrm>
                    <a:off x="507609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100" dirty="0" smtClean="0">
                        <a:solidFill>
                          <a:srgbClr val="00CCFF"/>
                        </a:solidFill>
                      </a:rPr>
                      <a:t>6</a:t>
                    </a:r>
                    <a:endParaRPr lang="en-US" sz="1100" dirty="0">
                      <a:solidFill>
                        <a:srgbClr val="00CCFF"/>
                      </a:solidFill>
                    </a:endParaRPr>
                  </a:p>
                </p:txBody>
              </p:sp>
              <p:sp>
                <p:nvSpPr>
                  <p:cNvPr id="558" name="矩形 557"/>
                  <p:cNvSpPr>
                    <a:spLocks noChangeAspect="1"/>
                  </p:cNvSpPr>
                  <p:nvPr/>
                </p:nvSpPr>
                <p:spPr>
                  <a:xfrm>
                    <a:off x="525609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8" name="群組 145"/>
                <p:cNvGrpSpPr>
                  <a:grpSpLocks noChangeAspect="1"/>
                </p:cNvGrpSpPr>
                <p:nvPr/>
              </p:nvGrpSpPr>
              <p:grpSpPr>
                <a:xfrm>
                  <a:off x="2195736" y="4509120"/>
                  <a:ext cx="864125" cy="108000"/>
                  <a:chOff x="3995888" y="5445224"/>
                  <a:chExt cx="1440208" cy="180000"/>
                </a:xfrm>
              </p:grpSpPr>
              <p:sp>
                <p:nvSpPr>
                  <p:cNvPr id="543" name="矩形 542"/>
                  <p:cNvSpPr>
                    <a:spLocks noChangeAspect="1"/>
                  </p:cNvSpPr>
                  <p:nvPr/>
                </p:nvSpPr>
                <p:spPr>
                  <a:xfrm>
                    <a:off x="3995888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44" name="矩形 543"/>
                  <p:cNvSpPr>
                    <a:spLocks noChangeAspect="1"/>
                  </p:cNvSpPr>
                  <p:nvPr/>
                </p:nvSpPr>
                <p:spPr>
                  <a:xfrm>
                    <a:off x="417597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45" name="矩形 544"/>
                  <p:cNvSpPr>
                    <a:spLocks noChangeAspect="1"/>
                  </p:cNvSpPr>
                  <p:nvPr/>
                </p:nvSpPr>
                <p:spPr>
                  <a:xfrm>
                    <a:off x="435601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000" dirty="0" smtClean="0">
                        <a:solidFill>
                          <a:srgbClr val="FF00FF"/>
                        </a:solidFill>
                      </a:rPr>
                      <a:t>1</a:t>
                    </a:r>
                    <a:endParaRPr lang="en-US" sz="1000" dirty="0">
                      <a:solidFill>
                        <a:srgbClr val="FF00FF"/>
                      </a:solidFill>
                    </a:endParaRPr>
                  </a:p>
                </p:txBody>
              </p:sp>
              <p:sp>
                <p:nvSpPr>
                  <p:cNvPr id="546" name="矩形 545"/>
                  <p:cNvSpPr>
                    <a:spLocks noChangeAspect="1"/>
                  </p:cNvSpPr>
                  <p:nvPr/>
                </p:nvSpPr>
                <p:spPr>
                  <a:xfrm>
                    <a:off x="453601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100" dirty="0" smtClean="0">
                        <a:solidFill>
                          <a:srgbClr val="00CCFF"/>
                        </a:solidFill>
                      </a:rPr>
                      <a:t>1</a:t>
                    </a:r>
                    <a:endParaRPr lang="en-US" sz="1100" dirty="0">
                      <a:solidFill>
                        <a:srgbClr val="00CCFF"/>
                      </a:solidFill>
                    </a:endParaRPr>
                  </a:p>
                </p:txBody>
              </p:sp>
              <p:sp>
                <p:nvSpPr>
                  <p:cNvPr id="547" name="矩形 546"/>
                  <p:cNvSpPr>
                    <a:spLocks noChangeAspect="1"/>
                  </p:cNvSpPr>
                  <p:nvPr/>
                </p:nvSpPr>
                <p:spPr>
                  <a:xfrm>
                    <a:off x="471605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48" name="矩形 547"/>
                  <p:cNvSpPr>
                    <a:spLocks noChangeAspect="1"/>
                  </p:cNvSpPr>
                  <p:nvPr/>
                </p:nvSpPr>
                <p:spPr>
                  <a:xfrm>
                    <a:off x="489605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49" name="矩形 548"/>
                  <p:cNvSpPr>
                    <a:spLocks noChangeAspect="1"/>
                  </p:cNvSpPr>
                  <p:nvPr/>
                </p:nvSpPr>
                <p:spPr>
                  <a:xfrm>
                    <a:off x="507609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50" name="矩形 549"/>
                  <p:cNvSpPr>
                    <a:spLocks noChangeAspect="1"/>
                  </p:cNvSpPr>
                  <p:nvPr/>
                </p:nvSpPr>
                <p:spPr>
                  <a:xfrm>
                    <a:off x="525609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000" dirty="0" smtClean="0">
                        <a:solidFill>
                          <a:srgbClr val="FF00FF"/>
                        </a:solidFill>
                      </a:rPr>
                      <a:t>6</a:t>
                    </a:r>
                    <a:endParaRPr lang="en-US" sz="1000" dirty="0">
                      <a:solidFill>
                        <a:srgbClr val="FF00FF"/>
                      </a:solidFill>
                    </a:endParaRPr>
                  </a:p>
                </p:txBody>
              </p:sp>
            </p:grpSp>
          </p:grpSp>
        </p:grpSp>
        <p:grpSp>
          <p:nvGrpSpPr>
            <p:cNvPr id="49" name="群組 576"/>
            <p:cNvGrpSpPr/>
            <p:nvPr/>
          </p:nvGrpSpPr>
          <p:grpSpPr>
            <a:xfrm>
              <a:off x="5202032" y="4626432"/>
              <a:ext cx="3348442" cy="108000"/>
              <a:chOff x="1331640" y="4365104"/>
              <a:chExt cx="3348442" cy="108000"/>
            </a:xfrm>
          </p:grpSpPr>
          <p:grpSp>
            <p:nvGrpSpPr>
              <p:cNvPr id="50" name="群組 154"/>
              <p:cNvGrpSpPr/>
              <p:nvPr/>
            </p:nvGrpSpPr>
            <p:grpSpPr>
              <a:xfrm>
                <a:off x="3059832" y="4365104"/>
                <a:ext cx="1620250" cy="108000"/>
                <a:chOff x="1331611" y="4509120"/>
                <a:chExt cx="1620250" cy="108000"/>
              </a:xfrm>
            </p:grpSpPr>
            <p:grpSp>
              <p:nvGrpSpPr>
                <p:cNvPr id="51" name="群組 136"/>
                <p:cNvGrpSpPr>
                  <a:grpSpLocks noChangeAspect="1"/>
                </p:cNvGrpSpPr>
                <p:nvPr/>
              </p:nvGrpSpPr>
              <p:grpSpPr>
                <a:xfrm>
                  <a:off x="1331611" y="4509120"/>
                  <a:ext cx="864125" cy="108000"/>
                  <a:chOff x="3995888" y="5445224"/>
                  <a:chExt cx="1440208" cy="180000"/>
                </a:xfrm>
              </p:grpSpPr>
              <p:sp>
                <p:nvSpPr>
                  <p:cNvPr id="608" name="矩形 607"/>
                  <p:cNvSpPr>
                    <a:spLocks noChangeAspect="1"/>
                  </p:cNvSpPr>
                  <p:nvPr/>
                </p:nvSpPr>
                <p:spPr>
                  <a:xfrm>
                    <a:off x="3995888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00" dirty="0">
                      <a:solidFill>
                        <a:srgbClr val="FF00FF"/>
                      </a:solidFill>
                    </a:endParaRPr>
                  </a:p>
                </p:txBody>
              </p:sp>
              <p:sp>
                <p:nvSpPr>
                  <p:cNvPr id="609" name="矩形 608"/>
                  <p:cNvSpPr>
                    <a:spLocks noChangeAspect="1"/>
                  </p:cNvSpPr>
                  <p:nvPr/>
                </p:nvSpPr>
                <p:spPr>
                  <a:xfrm>
                    <a:off x="417597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10" name="矩形 609"/>
                  <p:cNvSpPr>
                    <a:spLocks noChangeAspect="1"/>
                  </p:cNvSpPr>
                  <p:nvPr/>
                </p:nvSpPr>
                <p:spPr>
                  <a:xfrm>
                    <a:off x="435601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11" name="矩形 610"/>
                  <p:cNvSpPr>
                    <a:spLocks noChangeAspect="1"/>
                  </p:cNvSpPr>
                  <p:nvPr/>
                </p:nvSpPr>
                <p:spPr>
                  <a:xfrm>
                    <a:off x="453601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12" name="矩形 611"/>
                  <p:cNvSpPr>
                    <a:spLocks noChangeAspect="1"/>
                  </p:cNvSpPr>
                  <p:nvPr/>
                </p:nvSpPr>
                <p:spPr>
                  <a:xfrm>
                    <a:off x="471605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000" dirty="0" smtClean="0">
                        <a:solidFill>
                          <a:srgbClr val="FF00FF"/>
                        </a:solidFill>
                      </a:rPr>
                      <a:t>1</a:t>
                    </a:r>
                    <a:endParaRPr lang="en-US" sz="1000" dirty="0">
                      <a:solidFill>
                        <a:srgbClr val="FF00FF"/>
                      </a:solidFill>
                    </a:endParaRPr>
                  </a:p>
                </p:txBody>
              </p:sp>
              <p:sp>
                <p:nvSpPr>
                  <p:cNvPr id="613" name="矩形 612"/>
                  <p:cNvSpPr>
                    <a:spLocks noChangeAspect="1"/>
                  </p:cNvSpPr>
                  <p:nvPr/>
                </p:nvSpPr>
                <p:spPr>
                  <a:xfrm>
                    <a:off x="489605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00" dirty="0">
                      <a:solidFill>
                        <a:srgbClr val="FF00FF"/>
                      </a:solidFill>
                    </a:endParaRPr>
                  </a:p>
                </p:txBody>
              </p:sp>
              <p:sp>
                <p:nvSpPr>
                  <p:cNvPr id="614" name="矩形 613"/>
                  <p:cNvSpPr>
                    <a:spLocks noChangeAspect="1"/>
                  </p:cNvSpPr>
                  <p:nvPr/>
                </p:nvSpPr>
                <p:spPr>
                  <a:xfrm>
                    <a:off x="507609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15" name="矩形 614"/>
                  <p:cNvSpPr>
                    <a:spLocks noChangeAspect="1"/>
                  </p:cNvSpPr>
                  <p:nvPr/>
                </p:nvSpPr>
                <p:spPr>
                  <a:xfrm>
                    <a:off x="525609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4" name="群組 145"/>
                <p:cNvGrpSpPr>
                  <a:grpSpLocks noChangeAspect="1"/>
                </p:cNvGrpSpPr>
                <p:nvPr/>
              </p:nvGrpSpPr>
              <p:grpSpPr>
                <a:xfrm>
                  <a:off x="2195736" y="4509120"/>
                  <a:ext cx="756125" cy="108000"/>
                  <a:chOff x="3995888" y="5445224"/>
                  <a:chExt cx="1260208" cy="180000"/>
                </a:xfrm>
              </p:grpSpPr>
              <p:sp>
                <p:nvSpPr>
                  <p:cNvPr id="600" name="矩形 599"/>
                  <p:cNvSpPr>
                    <a:spLocks noChangeAspect="1"/>
                  </p:cNvSpPr>
                  <p:nvPr/>
                </p:nvSpPr>
                <p:spPr>
                  <a:xfrm>
                    <a:off x="3995888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01" name="矩形 600"/>
                  <p:cNvSpPr>
                    <a:spLocks noChangeAspect="1"/>
                  </p:cNvSpPr>
                  <p:nvPr/>
                </p:nvSpPr>
                <p:spPr>
                  <a:xfrm>
                    <a:off x="417597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000" dirty="0" smtClean="0">
                        <a:solidFill>
                          <a:srgbClr val="FF00FF"/>
                        </a:solidFill>
                      </a:rPr>
                      <a:t>6</a:t>
                    </a:r>
                    <a:endParaRPr lang="en-US" sz="1000" dirty="0">
                      <a:solidFill>
                        <a:srgbClr val="FF00FF"/>
                      </a:solidFill>
                    </a:endParaRPr>
                  </a:p>
                </p:txBody>
              </p:sp>
              <p:sp>
                <p:nvSpPr>
                  <p:cNvPr id="602" name="矩形 601"/>
                  <p:cNvSpPr>
                    <a:spLocks noChangeAspect="1"/>
                  </p:cNvSpPr>
                  <p:nvPr/>
                </p:nvSpPr>
                <p:spPr>
                  <a:xfrm>
                    <a:off x="435601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00" dirty="0">
                      <a:solidFill>
                        <a:srgbClr val="FF00FF"/>
                      </a:solidFill>
                    </a:endParaRPr>
                  </a:p>
                </p:txBody>
              </p:sp>
              <p:sp>
                <p:nvSpPr>
                  <p:cNvPr id="603" name="矩形 602"/>
                  <p:cNvSpPr>
                    <a:spLocks noChangeAspect="1"/>
                  </p:cNvSpPr>
                  <p:nvPr/>
                </p:nvSpPr>
                <p:spPr>
                  <a:xfrm>
                    <a:off x="453601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04" name="矩形 603"/>
                  <p:cNvSpPr>
                    <a:spLocks noChangeAspect="1"/>
                  </p:cNvSpPr>
                  <p:nvPr/>
                </p:nvSpPr>
                <p:spPr>
                  <a:xfrm>
                    <a:off x="471605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05" name="矩形 604"/>
                  <p:cNvSpPr>
                    <a:spLocks noChangeAspect="1"/>
                  </p:cNvSpPr>
                  <p:nvPr/>
                </p:nvSpPr>
                <p:spPr>
                  <a:xfrm>
                    <a:off x="489605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06" name="矩形 605"/>
                  <p:cNvSpPr>
                    <a:spLocks noChangeAspect="1"/>
                  </p:cNvSpPr>
                  <p:nvPr/>
                </p:nvSpPr>
                <p:spPr>
                  <a:xfrm>
                    <a:off x="507609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000" dirty="0" smtClean="0">
                        <a:solidFill>
                          <a:srgbClr val="FF00FF"/>
                        </a:solidFill>
                      </a:rPr>
                      <a:t>1</a:t>
                    </a:r>
                    <a:endParaRPr lang="en-US" sz="1000" dirty="0">
                      <a:solidFill>
                        <a:srgbClr val="FF00FF"/>
                      </a:solidFill>
                    </a:endParaRPr>
                  </a:p>
                </p:txBody>
              </p:sp>
            </p:grpSp>
          </p:grpSp>
          <p:grpSp>
            <p:nvGrpSpPr>
              <p:cNvPr id="55" name="群組 154"/>
              <p:cNvGrpSpPr/>
              <p:nvPr/>
            </p:nvGrpSpPr>
            <p:grpSpPr>
              <a:xfrm>
                <a:off x="1331640" y="4365104"/>
                <a:ext cx="1728250" cy="108000"/>
                <a:chOff x="1331611" y="4509120"/>
                <a:chExt cx="1728250" cy="108000"/>
              </a:xfrm>
            </p:grpSpPr>
            <p:grpSp>
              <p:nvGrpSpPr>
                <p:cNvPr id="56" name="群組 136"/>
                <p:cNvGrpSpPr>
                  <a:grpSpLocks noChangeAspect="1"/>
                </p:cNvGrpSpPr>
                <p:nvPr/>
              </p:nvGrpSpPr>
              <p:grpSpPr>
                <a:xfrm>
                  <a:off x="1331611" y="4509120"/>
                  <a:ext cx="864125" cy="108000"/>
                  <a:chOff x="3995888" y="5445224"/>
                  <a:chExt cx="1440208" cy="180000"/>
                </a:xfrm>
              </p:grpSpPr>
              <p:sp>
                <p:nvSpPr>
                  <p:cNvPr id="590" name="矩形 589"/>
                  <p:cNvSpPr>
                    <a:spLocks noChangeAspect="1"/>
                  </p:cNvSpPr>
                  <p:nvPr/>
                </p:nvSpPr>
                <p:spPr>
                  <a:xfrm>
                    <a:off x="3995888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000" dirty="0" smtClean="0">
                        <a:solidFill>
                          <a:srgbClr val="FF00FF"/>
                        </a:solidFill>
                      </a:rPr>
                      <a:t>1</a:t>
                    </a:r>
                    <a:endParaRPr lang="en-US" sz="1000" dirty="0">
                      <a:solidFill>
                        <a:srgbClr val="FF00FF"/>
                      </a:solidFill>
                    </a:endParaRPr>
                  </a:p>
                </p:txBody>
              </p:sp>
              <p:sp>
                <p:nvSpPr>
                  <p:cNvPr id="591" name="矩形 590"/>
                  <p:cNvSpPr>
                    <a:spLocks noChangeAspect="1"/>
                  </p:cNvSpPr>
                  <p:nvPr/>
                </p:nvSpPr>
                <p:spPr>
                  <a:xfrm>
                    <a:off x="417597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92" name="矩形 591"/>
                  <p:cNvSpPr>
                    <a:spLocks noChangeAspect="1"/>
                  </p:cNvSpPr>
                  <p:nvPr/>
                </p:nvSpPr>
                <p:spPr>
                  <a:xfrm>
                    <a:off x="435601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93" name="矩形 592"/>
                  <p:cNvSpPr>
                    <a:spLocks noChangeAspect="1"/>
                  </p:cNvSpPr>
                  <p:nvPr/>
                </p:nvSpPr>
                <p:spPr>
                  <a:xfrm>
                    <a:off x="453601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94" name="矩形 593"/>
                  <p:cNvSpPr>
                    <a:spLocks noChangeAspect="1"/>
                  </p:cNvSpPr>
                  <p:nvPr/>
                </p:nvSpPr>
                <p:spPr>
                  <a:xfrm>
                    <a:off x="471605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95" name="矩形 594"/>
                  <p:cNvSpPr>
                    <a:spLocks noChangeAspect="1"/>
                  </p:cNvSpPr>
                  <p:nvPr/>
                </p:nvSpPr>
                <p:spPr>
                  <a:xfrm>
                    <a:off x="489605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000" dirty="0" smtClean="0">
                        <a:solidFill>
                          <a:srgbClr val="FF00FF"/>
                        </a:solidFill>
                      </a:rPr>
                      <a:t>6</a:t>
                    </a:r>
                    <a:endParaRPr lang="en-US" sz="1000" dirty="0">
                      <a:solidFill>
                        <a:srgbClr val="FF00FF"/>
                      </a:solidFill>
                    </a:endParaRPr>
                  </a:p>
                </p:txBody>
              </p:sp>
              <p:sp>
                <p:nvSpPr>
                  <p:cNvPr id="596" name="矩形 595"/>
                  <p:cNvSpPr>
                    <a:spLocks noChangeAspect="1"/>
                  </p:cNvSpPr>
                  <p:nvPr/>
                </p:nvSpPr>
                <p:spPr>
                  <a:xfrm>
                    <a:off x="507609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97" name="矩形 596"/>
                  <p:cNvSpPr>
                    <a:spLocks noChangeAspect="1"/>
                  </p:cNvSpPr>
                  <p:nvPr/>
                </p:nvSpPr>
                <p:spPr>
                  <a:xfrm>
                    <a:off x="525609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7" name="群組 145"/>
                <p:cNvGrpSpPr>
                  <a:grpSpLocks noChangeAspect="1"/>
                </p:cNvGrpSpPr>
                <p:nvPr/>
              </p:nvGrpSpPr>
              <p:grpSpPr>
                <a:xfrm>
                  <a:off x="2195736" y="4509120"/>
                  <a:ext cx="864125" cy="108000"/>
                  <a:chOff x="3995888" y="5445224"/>
                  <a:chExt cx="1440208" cy="180000"/>
                </a:xfrm>
              </p:grpSpPr>
              <p:sp>
                <p:nvSpPr>
                  <p:cNvPr id="582" name="矩形 581"/>
                  <p:cNvSpPr>
                    <a:spLocks noChangeAspect="1"/>
                  </p:cNvSpPr>
                  <p:nvPr/>
                </p:nvSpPr>
                <p:spPr>
                  <a:xfrm>
                    <a:off x="3995888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83" name="矩形 582"/>
                  <p:cNvSpPr>
                    <a:spLocks noChangeAspect="1"/>
                  </p:cNvSpPr>
                  <p:nvPr/>
                </p:nvSpPr>
                <p:spPr>
                  <a:xfrm>
                    <a:off x="417597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84" name="矩形 583"/>
                  <p:cNvSpPr>
                    <a:spLocks noChangeAspect="1"/>
                  </p:cNvSpPr>
                  <p:nvPr/>
                </p:nvSpPr>
                <p:spPr>
                  <a:xfrm>
                    <a:off x="435601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000" dirty="0" smtClean="0">
                        <a:solidFill>
                          <a:srgbClr val="FF00FF"/>
                        </a:solidFill>
                      </a:rPr>
                      <a:t>1</a:t>
                    </a:r>
                    <a:endParaRPr lang="en-US" sz="1000" dirty="0">
                      <a:solidFill>
                        <a:srgbClr val="FF00FF"/>
                      </a:solidFill>
                    </a:endParaRPr>
                  </a:p>
                </p:txBody>
              </p:sp>
              <p:sp>
                <p:nvSpPr>
                  <p:cNvPr id="585" name="矩形 584"/>
                  <p:cNvSpPr>
                    <a:spLocks noChangeAspect="1"/>
                  </p:cNvSpPr>
                  <p:nvPr/>
                </p:nvSpPr>
                <p:spPr>
                  <a:xfrm>
                    <a:off x="453601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86" name="矩形 585"/>
                  <p:cNvSpPr>
                    <a:spLocks noChangeAspect="1"/>
                  </p:cNvSpPr>
                  <p:nvPr/>
                </p:nvSpPr>
                <p:spPr>
                  <a:xfrm>
                    <a:off x="471605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87" name="矩形 586"/>
                  <p:cNvSpPr>
                    <a:spLocks noChangeAspect="1"/>
                  </p:cNvSpPr>
                  <p:nvPr/>
                </p:nvSpPr>
                <p:spPr>
                  <a:xfrm>
                    <a:off x="489605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88" name="矩形 587"/>
                  <p:cNvSpPr>
                    <a:spLocks noChangeAspect="1"/>
                  </p:cNvSpPr>
                  <p:nvPr/>
                </p:nvSpPr>
                <p:spPr>
                  <a:xfrm>
                    <a:off x="507609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89" name="矩形 588"/>
                  <p:cNvSpPr>
                    <a:spLocks noChangeAspect="1"/>
                  </p:cNvSpPr>
                  <p:nvPr/>
                </p:nvSpPr>
                <p:spPr>
                  <a:xfrm>
                    <a:off x="525609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000" dirty="0" smtClean="0">
                        <a:solidFill>
                          <a:srgbClr val="FF00FF"/>
                        </a:solidFill>
                      </a:rPr>
                      <a:t>6</a:t>
                    </a:r>
                    <a:endParaRPr lang="en-US" sz="1000" dirty="0">
                      <a:solidFill>
                        <a:srgbClr val="FF00FF"/>
                      </a:solidFill>
                    </a:endParaRPr>
                  </a:p>
                </p:txBody>
              </p:sp>
            </p:grpSp>
          </p:grpSp>
        </p:grpSp>
        <p:grpSp>
          <p:nvGrpSpPr>
            <p:cNvPr id="58" name="群組 615"/>
            <p:cNvGrpSpPr/>
            <p:nvPr/>
          </p:nvGrpSpPr>
          <p:grpSpPr>
            <a:xfrm>
              <a:off x="5310032" y="4734432"/>
              <a:ext cx="3132418" cy="108000"/>
              <a:chOff x="1331640" y="4365104"/>
              <a:chExt cx="3132418" cy="108000"/>
            </a:xfrm>
          </p:grpSpPr>
          <p:grpSp>
            <p:nvGrpSpPr>
              <p:cNvPr id="59" name="群組 154"/>
              <p:cNvGrpSpPr/>
              <p:nvPr/>
            </p:nvGrpSpPr>
            <p:grpSpPr>
              <a:xfrm>
                <a:off x="3059832" y="4365104"/>
                <a:ext cx="1404226" cy="108000"/>
                <a:chOff x="1331611" y="4509120"/>
                <a:chExt cx="1404226" cy="108000"/>
              </a:xfrm>
            </p:grpSpPr>
            <p:grpSp>
              <p:nvGrpSpPr>
                <p:cNvPr id="60" name="群組 136"/>
                <p:cNvGrpSpPr>
                  <a:grpSpLocks noChangeAspect="1"/>
                </p:cNvGrpSpPr>
                <p:nvPr/>
              </p:nvGrpSpPr>
              <p:grpSpPr>
                <a:xfrm>
                  <a:off x="1331611" y="4509120"/>
                  <a:ext cx="864125" cy="108000"/>
                  <a:chOff x="3995888" y="5445224"/>
                  <a:chExt cx="1440208" cy="180000"/>
                </a:xfrm>
              </p:grpSpPr>
              <p:sp>
                <p:nvSpPr>
                  <p:cNvPr id="647" name="矩形 646"/>
                  <p:cNvSpPr>
                    <a:spLocks noChangeAspect="1"/>
                  </p:cNvSpPr>
                  <p:nvPr/>
                </p:nvSpPr>
                <p:spPr>
                  <a:xfrm>
                    <a:off x="3995888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00" dirty="0">
                      <a:solidFill>
                        <a:srgbClr val="FF00FF"/>
                      </a:solidFill>
                    </a:endParaRPr>
                  </a:p>
                </p:txBody>
              </p:sp>
              <p:sp>
                <p:nvSpPr>
                  <p:cNvPr id="648" name="矩形 647"/>
                  <p:cNvSpPr>
                    <a:spLocks noChangeAspect="1"/>
                  </p:cNvSpPr>
                  <p:nvPr/>
                </p:nvSpPr>
                <p:spPr>
                  <a:xfrm>
                    <a:off x="417597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49" name="矩形 648"/>
                  <p:cNvSpPr>
                    <a:spLocks noChangeAspect="1"/>
                  </p:cNvSpPr>
                  <p:nvPr/>
                </p:nvSpPr>
                <p:spPr>
                  <a:xfrm>
                    <a:off x="435601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100" dirty="0" smtClean="0">
                        <a:solidFill>
                          <a:srgbClr val="00CCFF"/>
                        </a:solidFill>
                      </a:rPr>
                      <a:t>1</a:t>
                    </a:r>
                    <a:endParaRPr lang="en-US" sz="1100" dirty="0">
                      <a:solidFill>
                        <a:srgbClr val="00CCFF"/>
                      </a:solidFill>
                    </a:endParaRPr>
                  </a:p>
                </p:txBody>
              </p:sp>
              <p:sp>
                <p:nvSpPr>
                  <p:cNvPr id="650" name="矩形 649"/>
                  <p:cNvSpPr>
                    <a:spLocks noChangeAspect="1"/>
                  </p:cNvSpPr>
                  <p:nvPr/>
                </p:nvSpPr>
                <p:spPr>
                  <a:xfrm>
                    <a:off x="453601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51" name="矩形 650"/>
                  <p:cNvSpPr>
                    <a:spLocks noChangeAspect="1"/>
                  </p:cNvSpPr>
                  <p:nvPr/>
                </p:nvSpPr>
                <p:spPr>
                  <a:xfrm>
                    <a:off x="471605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000" dirty="0" smtClean="0">
                        <a:solidFill>
                          <a:srgbClr val="FF00FF"/>
                        </a:solidFill>
                      </a:rPr>
                      <a:t>1</a:t>
                    </a:r>
                    <a:endParaRPr lang="en-US" sz="1000" dirty="0">
                      <a:solidFill>
                        <a:srgbClr val="FF00FF"/>
                      </a:solidFill>
                    </a:endParaRPr>
                  </a:p>
                </p:txBody>
              </p:sp>
              <p:sp>
                <p:nvSpPr>
                  <p:cNvPr id="652" name="矩形 651"/>
                  <p:cNvSpPr>
                    <a:spLocks noChangeAspect="1"/>
                  </p:cNvSpPr>
                  <p:nvPr/>
                </p:nvSpPr>
                <p:spPr>
                  <a:xfrm>
                    <a:off x="489605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00" dirty="0">
                      <a:solidFill>
                        <a:srgbClr val="FF00FF"/>
                      </a:solidFill>
                    </a:endParaRPr>
                  </a:p>
                </p:txBody>
              </p:sp>
              <p:sp>
                <p:nvSpPr>
                  <p:cNvPr id="653" name="矩形 652"/>
                  <p:cNvSpPr>
                    <a:spLocks noChangeAspect="1"/>
                  </p:cNvSpPr>
                  <p:nvPr/>
                </p:nvSpPr>
                <p:spPr>
                  <a:xfrm>
                    <a:off x="507609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54" name="矩形 653"/>
                  <p:cNvSpPr>
                    <a:spLocks noChangeAspect="1"/>
                  </p:cNvSpPr>
                  <p:nvPr/>
                </p:nvSpPr>
                <p:spPr>
                  <a:xfrm>
                    <a:off x="525609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100" dirty="0" smtClean="0">
                        <a:solidFill>
                          <a:srgbClr val="00CCFF"/>
                        </a:solidFill>
                      </a:rPr>
                      <a:t>6</a:t>
                    </a:r>
                    <a:endParaRPr lang="en-US" sz="1100" dirty="0">
                      <a:solidFill>
                        <a:srgbClr val="00CCFF"/>
                      </a:solidFill>
                    </a:endParaRPr>
                  </a:p>
                </p:txBody>
              </p:sp>
            </p:grpSp>
            <p:grpSp>
              <p:nvGrpSpPr>
                <p:cNvPr id="62" name="群組 145"/>
                <p:cNvGrpSpPr>
                  <a:grpSpLocks noChangeAspect="1"/>
                </p:cNvGrpSpPr>
                <p:nvPr/>
              </p:nvGrpSpPr>
              <p:grpSpPr>
                <a:xfrm>
                  <a:off x="2195736" y="4509120"/>
                  <a:ext cx="540101" cy="108000"/>
                  <a:chOff x="3995888" y="5445224"/>
                  <a:chExt cx="900168" cy="180000"/>
                </a:xfrm>
              </p:grpSpPr>
              <p:sp>
                <p:nvSpPr>
                  <p:cNvPr id="639" name="矩形 638"/>
                  <p:cNvSpPr>
                    <a:spLocks noChangeAspect="1"/>
                  </p:cNvSpPr>
                  <p:nvPr/>
                </p:nvSpPr>
                <p:spPr>
                  <a:xfrm>
                    <a:off x="3995888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40" name="矩形 639"/>
                  <p:cNvSpPr>
                    <a:spLocks noChangeAspect="1"/>
                  </p:cNvSpPr>
                  <p:nvPr/>
                </p:nvSpPr>
                <p:spPr>
                  <a:xfrm>
                    <a:off x="417597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000" dirty="0" smtClean="0">
                        <a:solidFill>
                          <a:srgbClr val="FF00FF"/>
                        </a:solidFill>
                      </a:rPr>
                      <a:t>6</a:t>
                    </a:r>
                    <a:endParaRPr lang="en-US" sz="1000" dirty="0">
                      <a:solidFill>
                        <a:srgbClr val="FF00FF"/>
                      </a:solidFill>
                    </a:endParaRPr>
                  </a:p>
                </p:txBody>
              </p:sp>
              <p:sp>
                <p:nvSpPr>
                  <p:cNvPr id="641" name="矩形 640"/>
                  <p:cNvSpPr>
                    <a:spLocks noChangeAspect="1"/>
                  </p:cNvSpPr>
                  <p:nvPr/>
                </p:nvSpPr>
                <p:spPr>
                  <a:xfrm>
                    <a:off x="435601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00" dirty="0">
                      <a:solidFill>
                        <a:srgbClr val="FF00FF"/>
                      </a:solidFill>
                    </a:endParaRPr>
                  </a:p>
                </p:txBody>
              </p:sp>
              <p:sp>
                <p:nvSpPr>
                  <p:cNvPr id="642" name="矩形 641"/>
                  <p:cNvSpPr>
                    <a:spLocks noChangeAspect="1"/>
                  </p:cNvSpPr>
                  <p:nvPr/>
                </p:nvSpPr>
                <p:spPr>
                  <a:xfrm>
                    <a:off x="453601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43" name="矩形 642"/>
                  <p:cNvSpPr>
                    <a:spLocks noChangeAspect="1"/>
                  </p:cNvSpPr>
                  <p:nvPr/>
                </p:nvSpPr>
                <p:spPr>
                  <a:xfrm>
                    <a:off x="471605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100" dirty="0" smtClean="0">
                        <a:solidFill>
                          <a:srgbClr val="00CCFF"/>
                        </a:solidFill>
                      </a:rPr>
                      <a:t>1</a:t>
                    </a:r>
                    <a:endParaRPr lang="en-US" sz="1100" dirty="0">
                      <a:solidFill>
                        <a:srgbClr val="00CCFF"/>
                      </a:solidFill>
                    </a:endParaRPr>
                  </a:p>
                </p:txBody>
              </p:sp>
            </p:grpSp>
          </p:grpSp>
          <p:grpSp>
            <p:nvGrpSpPr>
              <p:cNvPr id="781" name="群組 154"/>
              <p:cNvGrpSpPr/>
              <p:nvPr/>
            </p:nvGrpSpPr>
            <p:grpSpPr>
              <a:xfrm>
                <a:off x="1331640" y="4365104"/>
                <a:ext cx="1728250" cy="108000"/>
                <a:chOff x="1331611" y="4509120"/>
                <a:chExt cx="1728250" cy="108000"/>
              </a:xfrm>
            </p:grpSpPr>
            <p:grpSp>
              <p:nvGrpSpPr>
                <p:cNvPr id="794" name="群組 136"/>
                <p:cNvGrpSpPr>
                  <a:grpSpLocks noChangeAspect="1"/>
                </p:cNvGrpSpPr>
                <p:nvPr/>
              </p:nvGrpSpPr>
              <p:grpSpPr>
                <a:xfrm>
                  <a:off x="1331611" y="4509120"/>
                  <a:ext cx="864125" cy="108000"/>
                  <a:chOff x="3995888" y="5445224"/>
                  <a:chExt cx="1440208" cy="180000"/>
                </a:xfrm>
              </p:grpSpPr>
              <p:sp>
                <p:nvSpPr>
                  <p:cNvPr id="629" name="矩形 628"/>
                  <p:cNvSpPr>
                    <a:spLocks noChangeAspect="1"/>
                  </p:cNvSpPr>
                  <p:nvPr/>
                </p:nvSpPr>
                <p:spPr>
                  <a:xfrm>
                    <a:off x="3995888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000" dirty="0" smtClean="0">
                        <a:solidFill>
                          <a:srgbClr val="FF00FF"/>
                        </a:solidFill>
                      </a:rPr>
                      <a:t>1</a:t>
                    </a:r>
                    <a:endParaRPr lang="en-US" sz="1000" dirty="0">
                      <a:solidFill>
                        <a:srgbClr val="FF00FF"/>
                      </a:solidFill>
                    </a:endParaRPr>
                  </a:p>
                </p:txBody>
              </p:sp>
              <p:sp>
                <p:nvSpPr>
                  <p:cNvPr id="630" name="矩形 629"/>
                  <p:cNvSpPr>
                    <a:spLocks noChangeAspect="1"/>
                  </p:cNvSpPr>
                  <p:nvPr/>
                </p:nvSpPr>
                <p:spPr>
                  <a:xfrm>
                    <a:off x="417597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31" name="矩形 630"/>
                  <p:cNvSpPr>
                    <a:spLocks noChangeAspect="1"/>
                  </p:cNvSpPr>
                  <p:nvPr/>
                </p:nvSpPr>
                <p:spPr>
                  <a:xfrm>
                    <a:off x="435601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32" name="矩形 631"/>
                  <p:cNvSpPr>
                    <a:spLocks noChangeAspect="1"/>
                  </p:cNvSpPr>
                  <p:nvPr/>
                </p:nvSpPr>
                <p:spPr>
                  <a:xfrm>
                    <a:off x="453601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100" dirty="0" smtClean="0">
                        <a:solidFill>
                          <a:srgbClr val="00CCFF"/>
                        </a:solidFill>
                      </a:rPr>
                      <a:t>6</a:t>
                    </a:r>
                    <a:endParaRPr lang="en-US" sz="1100" dirty="0">
                      <a:solidFill>
                        <a:srgbClr val="00CCFF"/>
                      </a:solidFill>
                    </a:endParaRPr>
                  </a:p>
                </p:txBody>
              </p:sp>
              <p:sp>
                <p:nvSpPr>
                  <p:cNvPr id="633" name="矩形 632"/>
                  <p:cNvSpPr>
                    <a:spLocks noChangeAspect="1"/>
                  </p:cNvSpPr>
                  <p:nvPr/>
                </p:nvSpPr>
                <p:spPr>
                  <a:xfrm>
                    <a:off x="471605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34" name="矩形 633"/>
                  <p:cNvSpPr>
                    <a:spLocks noChangeAspect="1"/>
                  </p:cNvSpPr>
                  <p:nvPr/>
                </p:nvSpPr>
                <p:spPr>
                  <a:xfrm>
                    <a:off x="489605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000" dirty="0" smtClean="0">
                        <a:solidFill>
                          <a:srgbClr val="FF00FF"/>
                        </a:solidFill>
                      </a:rPr>
                      <a:t>6</a:t>
                    </a:r>
                    <a:endParaRPr lang="en-US" sz="1000" dirty="0">
                      <a:solidFill>
                        <a:srgbClr val="FF00FF"/>
                      </a:solidFill>
                    </a:endParaRPr>
                  </a:p>
                </p:txBody>
              </p:sp>
              <p:sp>
                <p:nvSpPr>
                  <p:cNvPr id="635" name="矩形 634"/>
                  <p:cNvSpPr>
                    <a:spLocks noChangeAspect="1"/>
                  </p:cNvSpPr>
                  <p:nvPr/>
                </p:nvSpPr>
                <p:spPr>
                  <a:xfrm>
                    <a:off x="507609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36" name="矩形 635"/>
                  <p:cNvSpPr>
                    <a:spLocks noChangeAspect="1"/>
                  </p:cNvSpPr>
                  <p:nvPr/>
                </p:nvSpPr>
                <p:spPr>
                  <a:xfrm>
                    <a:off x="525609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95" name="群組 145"/>
                <p:cNvGrpSpPr>
                  <a:grpSpLocks noChangeAspect="1"/>
                </p:cNvGrpSpPr>
                <p:nvPr/>
              </p:nvGrpSpPr>
              <p:grpSpPr>
                <a:xfrm>
                  <a:off x="2195736" y="4509120"/>
                  <a:ext cx="864125" cy="108000"/>
                  <a:chOff x="3995888" y="5445224"/>
                  <a:chExt cx="1440208" cy="180000"/>
                </a:xfrm>
              </p:grpSpPr>
              <p:sp>
                <p:nvSpPr>
                  <p:cNvPr id="621" name="矩形 620"/>
                  <p:cNvSpPr>
                    <a:spLocks noChangeAspect="1"/>
                  </p:cNvSpPr>
                  <p:nvPr/>
                </p:nvSpPr>
                <p:spPr>
                  <a:xfrm>
                    <a:off x="3995888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100" dirty="0" smtClean="0">
                        <a:solidFill>
                          <a:srgbClr val="00CCFF"/>
                        </a:solidFill>
                      </a:rPr>
                      <a:t>1</a:t>
                    </a:r>
                    <a:endParaRPr lang="en-US" sz="1100" dirty="0">
                      <a:solidFill>
                        <a:srgbClr val="00CCFF"/>
                      </a:solidFill>
                    </a:endParaRPr>
                  </a:p>
                </p:txBody>
              </p:sp>
              <p:sp>
                <p:nvSpPr>
                  <p:cNvPr id="622" name="矩形 621"/>
                  <p:cNvSpPr>
                    <a:spLocks noChangeAspect="1"/>
                  </p:cNvSpPr>
                  <p:nvPr/>
                </p:nvSpPr>
                <p:spPr>
                  <a:xfrm>
                    <a:off x="417597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23" name="矩形 622"/>
                  <p:cNvSpPr>
                    <a:spLocks noChangeAspect="1"/>
                  </p:cNvSpPr>
                  <p:nvPr/>
                </p:nvSpPr>
                <p:spPr>
                  <a:xfrm>
                    <a:off x="435601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000" dirty="0" smtClean="0">
                        <a:solidFill>
                          <a:srgbClr val="FF00FF"/>
                        </a:solidFill>
                      </a:rPr>
                      <a:t>1</a:t>
                    </a:r>
                    <a:endParaRPr lang="en-US" sz="1000" dirty="0">
                      <a:solidFill>
                        <a:srgbClr val="FF00FF"/>
                      </a:solidFill>
                    </a:endParaRPr>
                  </a:p>
                </p:txBody>
              </p:sp>
              <p:sp>
                <p:nvSpPr>
                  <p:cNvPr id="624" name="矩形 623"/>
                  <p:cNvSpPr>
                    <a:spLocks noChangeAspect="1"/>
                  </p:cNvSpPr>
                  <p:nvPr/>
                </p:nvSpPr>
                <p:spPr>
                  <a:xfrm>
                    <a:off x="453601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25" name="矩形 624"/>
                  <p:cNvSpPr>
                    <a:spLocks noChangeAspect="1"/>
                  </p:cNvSpPr>
                  <p:nvPr/>
                </p:nvSpPr>
                <p:spPr>
                  <a:xfrm>
                    <a:off x="471605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26" name="矩形 625"/>
                  <p:cNvSpPr>
                    <a:spLocks noChangeAspect="1"/>
                  </p:cNvSpPr>
                  <p:nvPr/>
                </p:nvSpPr>
                <p:spPr>
                  <a:xfrm>
                    <a:off x="489605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100" dirty="0" smtClean="0">
                        <a:solidFill>
                          <a:srgbClr val="00CCFF"/>
                        </a:solidFill>
                      </a:rPr>
                      <a:t>6</a:t>
                    </a:r>
                    <a:endParaRPr lang="en-US" sz="1100" dirty="0">
                      <a:solidFill>
                        <a:srgbClr val="00CCFF"/>
                      </a:solidFill>
                    </a:endParaRPr>
                  </a:p>
                </p:txBody>
              </p:sp>
              <p:sp>
                <p:nvSpPr>
                  <p:cNvPr id="627" name="矩形 626"/>
                  <p:cNvSpPr>
                    <a:spLocks noChangeAspect="1"/>
                  </p:cNvSpPr>
                  <p:nvPr/>
                </p:nvSpPr>
                <p:spPr>
                  <a:xfrm>
                    <a:off x="507609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28" name="矩形 627"/>
                  <p:cNvSpPr>
                    <a:spLocks noChangeAspect="1"/>
                  </p:cNvSpPr>
                  <p:nvPr/>
                </p:nvSpPr>
                <p:spPr>
                  <a:xfrm>
                    <a:off x="525609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000" dirty="0" smtClean="0">
                        <a:solidFill>
                          <a:srgbClr val="FF00FF"/>
                        </a:solidFill>
                      </a:rPr>
                      <a:t>6</a:t>
                    </a:r>
                    <a:endParaRPr lang="en-US" sz="1000" dirty="0">
                      <a:solidFill>
                        <a:srgbClr val="FF00FF"/>
                      </a:solidFill>
                    </a:endParaRPr>
                  </a:p>
                </p:txBody>
              </p:sp>
            </p:grpSp>
          </p:grpSp>
        </p:grpSp>
        <p:grpSp>
          <p:nvGrpSpPr>
            <p:cNvPr id="796" name="群組 690"/>
            <p:cNvGrpSpPr/>
            <p:nvPr/>
          </p:nvGrpSpPr>
          <p:grpSpPr>
            <a:xfrm>
              <a:off x="5364088" y="4842456"/>
              <a:ext cx="3024394" cy="108000"/>
              <a:chOff x="1331640" y="4365104"/>
              <a:chExt cx="3024394" cy="108000"/>
            </a:xfrm>
          </p:grpSpPr>
          <p:grpSp>
            <p:nvGrpSpPr>
              <p:cNvPr id="797" name="群組 154"/>
              <p:cNvGrpSpPr/>
              <p:nvPr/>
            </p:nvGrpSpPr>
            <p:grpSpPr>
              <a:xfrm>
                <a:off x="3059832" y="4365104"/>
                <a:ext cx="1296202" cy="108000"/>
                <a:chOff x="1331611" y="4509120"/>
                <a:chExt cx="1296202" cy="108000"/>
              </a:xfrm>
            </p:grpSpPr>
            <p:grpSp>
              <p:nvGrpSpPr>
                <p:cNvPr id="798" name="群組 136"/>
                <p:cNvGrpSpPr>
                  <a:grpSpLocks noChangeAspect="1"/>
                </p:cNvGrpSpPr>
                <p:nvPr/>
              </p:nvGrpSpPr>
              <p:grpSpPr>
                <a:xfrm>
                  <a:off x="1331611" y="4509120"/>
                  <a:ext cx="864125" cy="108000"/>
                  <a:chOff x="3995888" y="5445224"/>
                  <a:chExt cx="1440208" cy="180000"/>
                </a:xfrm>
              </p:grpSpPr>
              <p:sp>
                <p:nvSpPr>
                  <p:cNvPr id="718" name="矩形 717"/>
                  <p:cNvSpPr>
                    <a:spLocks noChangeAspect="1"/>
                  </p:cNvSpPr>
                  <p:nvPr/>
                </p:nvSpPr>
                <p:spPr>
                  <a:xfrm>
                    <a:off x="3995888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00" dirty="0">
                      <a:solidFill>
                        <a:srgbClr val="FF00FF"/>
                      </a:solidFill>
                    </a:endParaRPr>
                  </a:p>
                </p:txBody>
              </p:sp>
              <p:sp>
                <p:nvSpPr>
                  <p:cNvPr id="719" name="矩形 718"/>
                  <p:cNvSpPr>
                    <a:spLocks noChangeAspect="1"/>
                  </p:cNvSpPr>
                  <p:nvPr/>
                </p:nvSpPr>
                <p:spPr>
                  <a:xfrm>
                    <a:off x="417597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100" dirty="0" smtClean="0">
                        <a:solidFill>
                          <a:srgbClr val="00CCFF"/>
                        </a:solidFill>
                      </a:rPr>
                      <a:t>1</a:t>
                    </a:r>
                    <a:endParaRPr lang="en-US" sz="1100" dirty="0">
                      <a:solidFill>
                        <a:srgbClr val="00CCFF"/>
                      </a:solidFill>
                    </a:endParaRPr>
                  </a:p>
                </p:txBody>
              </p:sp>
              <p:sp>
                <p:nvSpPr>
                  <p:cNvPr id="720" name="矩形 719"/>
                  <p:cNvSpPr>
                    <a:spLocks noChangeAspect="1"/>
                  </p:cNvSpPr>
                  <p:nvPr/>
                </p:nvSpPr>
                <p:spPr>
                  <a:xfrm>
                    <a:off x="435601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21" name="矩形 720"/>
                  <p:cNvSpPr>
                    <a:spLocks noChangeAspect="1"/>
                  </p:cNvSpPr>
                  <p:nvPr/>
                </p:nvSpPr>
                <p:spPr>
                  <a:xfrm>
                    <a:off x="453601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22" name="矩形 721"/>
                  <p:cNvSpPr>
                    <a:spLocks noChangeAspect="1"/>
                  </p:cNvSpPr>
                  <p:nvPr/>
                </p:nvSpPr>
                <p:spPr>
                  <a:xfrm>
                    <a:off x="471605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000" dirty="0" smtClean="0">
                        <a:solidFill>
                          <a:srgbClr val="FF00FF"/>
                        </a:solidFill>
                      </a:rPr>
                      <a:t>1</a:t>
                    </a:r>
                    <a:endParaRPr lang="en-US" sz="1000" dirty="0">
                      <a:solidFill>
                        <a:srgbClr val="FF00FF"/>
                      </a:solidFill>
                    </a:endParaRPr>
                  </a:p>
                </p:txBody>
              </p:sp>
              <p:sp>
                <p:nvSpPr>
                  <p:cNvPr id="723" name="矩形 722"/>
                  <p:cNvSpPr>
                    <a:spLocks noChangeAspect="1"/>
                  </p:cNvSpPr>
                  <p:nvPr/>
                </p:nvSpPr>
                <p:spPr>
                  <a:xfrm>
                    <a:off x="489605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00" dirty="0">
                      <a:solidFill>
                        <a:srgbClr val="FF00FF"/>
                      </a:solidFill>
                    </a:endParaRPr>
                  </a:p>
                </p:txBody>
              </p:sp>
              <p:sp>
                <p:nvSpPr>
                  <p:cNvPr id="724" name="矩形 723"/>
                  <p:cNvSpPr>
                    <a:spLocks noChangeAspect="1"/>
                  </p:cNvSpPr>
                  <p:nvPr/>
                </p:nvSpPr>
                <p:spPr>
                  <a:xfrm>
                    <a:off x="507609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100" dirty="0" smtClean="0">
                        <a:solidFill>
                          <a:srgbClr val="00CCFF"/>
                        </a:solidFill>
                      </a:rPr>
                      <a:t>6</a:t>
                    </a:r>
                    <a:endParaRPr lang="en-US" sz="1100" dirty="0">
                      <a:solidFill>
                        <a:srgbClr val="00CCFF"/>
                      </a:solidFill>
                    </a:endParaRPr>
                  </a:p>
                </p:txBody>
              </p:sp>
              <p:sp>
                <p:nvSpPr>
                  <p:cNvPr id="725" name="矩形 724"/>
                  <p:cNvSpPr>
                    <a:spLocks noChangeAspect="1"/>
                  </p:cNvSpPr>
                  <p:nvPr/>
                </p:nvSpPr>
                <p:spPr>
                  <a:xfrm>
                    <a:off x="525609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64" name="群組 145"/>
                <p:cNvGrpSpPr>
                  <a:grpSpLocks noChangeAspect="1"/>
                </p:cNvGrpSpPr>
                <p:nvPr/>
              </p:nvGrpSpPr>
              <p:grpSpPr>
                <a:xfrm>
                  <a:off x="2195736" y="4509120"/>
                  <a:ext cx="432077" cy="108000"/>
                  <a:chOff x="3995888" y="5445224"/>
                  <a:chExt cx="720128" cy="180000"/>
                </a:xfrm>
              </p:grpSpPr>
              <p:sp>
                <p:nvSpPr>
                  <p:cNvPr id="714" name="矩形 713"/>
                  <p:cNvSpPr>
                    <a:spLocks noChangeAspect="1"/>
                  </p:cNvSpPr>
                  <p:nvPr/>
                </p:nvSpPr>
                <p:spPr>
                  <a:xfrm>
                    <a:off x="3995888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15" name="矩形 714"/>
                  <p:cNvSpPr>
                    <a:spLocks noChangeAspect="1"/>
                  </p:cNvSpPr>
                  <p:nvPr/>
                </p:nvSpPr>
                <p:spPr>
                  <a:xfrm>
                    <a:off x="417597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000" dirty="0" smtClean="0">
                        <a:solidFill>
                          <a:srgbClr val="FF00FF"/>
                        </a:solidFill>
                      </a:rPr>
                      <a:t>6</a:t>
                    </a:r>
                    <a:endParaRPr lang="en-US" sz="1000" dirty="0">
                      <a:solidFill>
                        <a:srgbClr val="FF00FF"/>
                      </a:solidFill>
                    </a:endParaRPr>
                  </a:p>
                </p:txBody>
              </p:sp>
              <p:sp>
                <p:nvSpPr>
                  <p:cNvPr id="716" name="矩形 715"/>
                  <p:cNvSpPr>
                    <a:spLocks noChangeAspect="1"/>
                  </p:cNvSpPr>
                  <p:nvPr/>
                </p:nvSpPr>
                <p:spPr>
                  <a:xfrm>
                    <a:off x="435601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00" dirty="0">
                      <a:solidFill>
                        <a:srgbClr val="FF00FF"/>
                      </a:solidFill>
                    </a:endParaRPr>
                  </a:p>
                </p:txBody>
              </p:sp>
              <p:sp>
                <p:nvSpPr>
                  <p:cNvPr id="717" name="矩形 716"/>
                  <p:cNvSpPr>
                    <a:spLocks noChangeAspect="1"/>
                  </p:cNvSpPr>
                  <p:nvPr/>
                </p:nvSpPr>
                <p:spPr>
                  <a:xfrm>
                    <a:off x="453601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100" dirty="0" smtClean="0">
                        <a:solidFill>
                          <a:srgbClr val="00CCFF"/>
                        </a:solidFill>
                      </a:rPr>
                      <a:t>1</a:t>
                    </a:r>
                    <a:endParaRPr lang="en-US" sz="1100" dirty="0">
                      <a:solidFill>
                        <a:srgbClr val="00CCFF"/>
                      </a:solidFill>
                    </a:endParaRPr>
                  </a:p>
                </p:txBody>
              </p:sp>
            </p:grpSp>
          </p:grpSp>
          <p:grpSp>
            <p:nvGrpSpPr>
              <p:cNvPr id="65" name="群組 154"/>
              <p:cNvGrpSpPr/>
              <p:nvPr/>
            </p:nvGrpSpPr>
            <p:grpSpPr>
              <a:xfrm>
                <a:off x="1331640" y="4365104"/>
                <a:ext cx="1728250" cy="108000"/>
                <a:chOff x="1331611" y="4509120"/>
                <a:chExt cx="1728250" cy="108000"/>
              </a:xfrm>
            </p:grpSpPr>
            <p:grpSp>
              <p:nvGrpSpPr>
                <p:cNvPr id="66" name="群組 136"/>
                <p:cNvGrpSpPr>
                  <a:grpSpLocks noChangeAspect="1"/>
                </p:cNvGrpSpPr>
                <p:nvPr/>
              </p:nvGrpSpPr>
              <p:grpSpPr>
                <a:xfrm>
                  <a:off x="1331611" y="4509120"/>
                  <a:ext cx="864125" cy="108000"/>
                  <a:chOff x="3995888" y="5445224"/>
                  <a:chExt cx="1440208" cy="180000"/>
                </a:xfrm>
              </p:grpSpPr>
              <p:sp>
                <p:nvSpPr>
                  <p:cNvPr id="704" name="矩形 703"/>
                  <p:cNvSpPr>
                    <a:spLocks noChangeAspect="1"/>
                  </p:cNvSpPr>
                  <p:nvPr/>
                </p:nvSpPr>
                <p:spPr>
                  <a:xfrm>
                    <a:off x="3995888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000" dirty="0" smtClean="0">
                        <a:solidFill>
                          <a:srgbClr val="FF00FF"/>
                        </a:solidFill>
                      </a:rPr>
                      <a:t>1</a:t>
                    </a:r>
                    <a:endParaRPr lang="en-US" sz="1000" dirty="0">
                      <a:solidFill>
                        <a:srgbClr val="FF00FF"/>
                      </a:solidFill>
                    </a:endParaRPr>
                  </a:p>
                </p:txBody>
              </p:sp>
              <p:sp>
                <p:nvSpPr>
                  <p:cNvPr id="705" name="矩形 704"/>
                  <p:cNvSpPr>
                    <a:spLocks noChangeAspect="1"/>
                  </p:cNvSpPr>
                  <p:nvPr/>
                </p:nvSpPr>
                <p:spPr>
                  <a:xfrm>
                    <a:off x="417597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06" name="矩形 705"/>
                  <p:cNvSpPr>
                    <a:spLocks noChangeAspect="1"/>
                  </p:cNvSpPr>
                  <p:nvPr/>
                </p:nvSpPr>
                <p:spPr>
                  <a:xfrm>
                    <a:off x="435601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100" dirty="0" smtClean="0">
                        <a:solidFill>
                          <a:srgbClr val="00CCFF"/>
                        </a:solidFill>
                      </a:rPr>
                      <a:t>6</a:t>
                    </a:r>
                    <a:endParaRPr lang="en-US" sz="1100" dirty="0">
                      <a:solidFill>
                        <a:srgbClr val="00CCFF"/>
                      </a:solidFill>
                    </a:endParaRPr>
                  </a:p>
                </p:txBody>
              </p:sp>
              <p:sp>
                <p:nvSpPr>
                  <p:cNvPr id="707" name="矩形 706"/>
                  <p:cNvSpPr>
                    <a:spLocks noChangeAspect="1"/>
                  </p:cNvSpPr>
                  <p:nvPr/>
                </p:nvSpPr>
                <p:spPr>
                  <a:xfrm>
                    <a:off x="453601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08" name="矩形 707"/>
                  <p:cNvSpPr>
                    <a:spLocks noChangeAspect="1"/>
                  </p:cNvSpPr>
                  <p:nvPr/>
                </p:nvSpPr>
                <p:spPr>
                  <a:xfrm>
                    <a:off x="471605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09" name="矩形 708"/>
                  <p:cNvSpPr>
                    <a:spLocks noChangeAspect="1"/>
                  </p:cNvSpPr>
                  <p:nvPr/>
                </p:nvSpPr>
                <p:spPr>
                  <a:xfrm>
                    <a:off x="489605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000" dirty="0" smtClean="0">
                        <a:solidFill>
                          <a:srgbClr val="FF00FF"/>
                        </a:solidFill>
                      </a:rPr>
                      <a:t>6</a:t>
                    </a:r>
                    <a:endParaRPr lang="en-US" sz="1000" dirty="0">
                      <a:solidFill>
                        <a:srgbClr val="FF00FF"/>
                      </a:solidFill>
                    </a:endParaRPr>
                  </a:p>
                </p:txBody>
              </p:sp>
              <p:sp>
                <p:nvSpPr>
                  <p:cNvPr id="710" name="矩形 709"/>
                  <p:cNvSpPr>
                    <a:spLocks noChangeAspect="1"/>
                  </p:cNvSpPr>
                  <p:nvPr/>
                </p:nvSpPr>
                <p:spPr>
                  <a:xfrm>
                    <a:off x="507609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11" name="矩形 710"/>
                  <p:cNvSpPr>
                    <a:spLocks noChangeAspect="1"/>
                  </p:cNvSpPr>
                  <p:nvPr/>
                </p:nvSpPr>
                <p:spPr>
                  <a:xfrm>
                    <a:off x="525609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100" dirty="0" smtClean="0">
                        <a:solidFill>
                          <a:srgbClr val="00CCFF"/>
                        </a:solidFill>
                      </a:rPr>
                      <a:t>1</a:t>
                    </a:r>
                    <a:endParaRPr lang="en-US" sz="1100" dirty="0">
                      <a:solidFill>
                        <a:srgbClr val="00CCFF"/>
                      </a:solidFill>
                    </a:endParaRPr>
                  </a:p>
                </p:txBody>
              </p:sp>
            </p:grpSp>
            <p:grpSp>
              <p:nvGrpSpPr>
                <p:cNvPr id="67" name="群組 145"/>
                <p:cNvGrpSpPr>
                  <a:grpSpLocks noChangeAspect="1"/>
                </p:cNvGrpSpPr>
                <p:nvPr/>
              </p:nvGrpSpPr>
              <p:grpSpPr>
                <a:xfrm>
                  <a:off x="2195736" y="4509120"/>
                  <a:ext cx="864125" cy="108000"/>
                  <a:chOff x="3995888" y="5445224"/>
                  <a:chExt cx="1440208" cy="180000"/>
                </a:xfrm>
              </p:grpSpPr>
              <p:sp>
                <p:nvSpPr>
                  <p:cNvPr id="696" name="矩形 695"/>
                  <p:cNvSpPr>
                    <a:spLocks noChangeAspect="1"/>
                  </p:cNvSpPr>
                  <p:nvPr/>
                </p:nvSpPr>
                <p:spPr>
                  <a:xfrm>
                    <a:off x="3995888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97" name="矩形 696"/>
                  <p:cNvSpPr>
                    <a:spLocks noChangeAspect="1"/>
                  </p:cNvSpPr>
                  <p:nvPr/>
                </p:nvSpPr>
                <p:spPr>
                  <a:xfrm>
                    <a:off x="417597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98" name="矩形 697"/>
                  <p:cNvSpPr>
                    <a:spLocks noChangeAspect="1"/>
                  </p:cNvSpPr>
                  <p:nvPr/>
                </p:nvSpPr>
                <p:spPr>
                  <a:xfrm>
                    <a:off x="435601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000" dirty="0" smtClean="0">
                        <a:solidFill>
                          <a:srgbClr val="FF00FF"/>
                        </a:solidFill>
                      </a:rPr>
                      <a:t>1</a:t>
                    </a:r>
                    <a:endParaRPr lang="en-US" sz="1000" dirty="0">
                      <a:solidFill>
                        <a:srgbClr val="FF00FF"/>
                      </a:solidFill>
                    </a:endParaRPr>
                  </a:p>
                </p:txBody>
              </p:sp>
              <p:sp>
                <p:nvSpPr>
                  <p:cNvPr id="699" name="矩形 698"/>
                  <p:cNvSpPr>
                    <a:spLocks noChangeAspect="1"/>
                  </p:cNvSpPr>
                  <p:nvPr/>
                </p:nvSpPr>
                <p:spPr>
                  <a:xfrm>
                    <a:off x="453601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00" name="矩形 699"/>
                  <p:cNvSpPr>
                    <a:spLocks noChangeAspect="1"/>
                  </p:cNvSpPr>
                  <p:nvPr/>
                </p:nvSpPr>
                <p:spPr>
                  <a:xfrm>
                    <a:off x="471605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100" dirty="0" smtClean="0">
                        <a:solidFill>
                          <a:srgbClr val="00CCFF"/>
                        </a:solidFill>
                      </a:rPr>
                      <a:t>6</a:t>
                    </a:r>
                    <a:endParaRPr lang="en-US" sz="1100" dirty="0">
                      <a:solidFill>
                        <a:srgbClr val="00CCFF"/>
                      </a:solidFill>
                    </a:endParaRPr>
                  </a:p>
                </p:txBody>
              </p:sp>
              <p:sp>
                <p:nvSpPr>
                  <p:cNvPr id="701" name="矩形 700"/>
                  <p:cNvSpPr>
                    <a:spLocks noChangeAspect="1"/>
                  </p:cNvSpPr>
                  <p:nvPr/>
                </p:nvSpPr>
                <p:spPr>
                  <a:xfrm>
                    <a:off x="489605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02" name="矩形 701"/>
                  <p:cNvSpPr>
                    <a:spLocks noChangeAspect="1"/>
                  </p:cNvSpPr>
                  <p:nvPr/>
                </p:nvSpPr>
                <p:spPr>
                  <a:xfrm>
                    <a:off x="507609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03" name="矩形 702"/>
                  <p:cNvSpPr>
                    <a:spLocks noChangeAspect="1"/>
                  </p:cNvSpPr>
                  <p:nvPr/>
                </p:nvSpPr>
                <p:spPr>
                  <a:xfrm>
                    <a:off x="525609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000" dirty="0" smtClean="0">
                        <a:solidFill>
                          <a:srgbClr val="FF00FF"/>
                        </a:solidFill>
                      </a:rPr>
                      <a:t>6</a:t>
                    </a:r>
                    <a:endParaRPr lang="en-US" sz="1000" dirty="0">
                      <a:solidFill>
                        <a:srgbClr val="FF00FF"/>
                      </a:solidFill>
                    </a:endParaRPr>
                  </a:p>
                </p:txBody>
              </p:sp>
            </p:grpSp>
          </p:grpSp>
        </p:grpSp>
        <p:grpSp>
          <p:nvGrpSpPr>
            <p:cNvPr id="68" name="群組 725"/>
            <p:cNvGrpSpPr/>
            <p:nvPr/>
          </p:nvGrpSpPr>
          <p:grpSpPr>
            <a:xfrm>
              <a:off x="5472032" y="4950456"/>
              <a:ext cx="2808371" cy="108000"/>
              <a:chOff x="1331640" y="4365104"/>
              <a:chExt cx="2808371" cy="108000"/>
            </a:xfrm>
          </p:grpSpPr>
          <p:grpSp>
            <p:nvGrpSpPr>
              <p:cNvPr id="72" name="群組 154"/>
              <p:cNvGrpSpPr/>
              <p:nvPr/>
            </p:nvGrpSpPr>
            <p:grpSpPr>
              <a:xfrm>
                <a:off x="3059832" y="4365104"/>
                <a:ext cx="1080179" cy="108000"/>
                <a:chOff x="1331611" y="4509120"/>
                <a:chExt cx="1080179" cy="108000"/>
              </a:xfrm>
            </p:grpSpPr>
            <p:grpSp>
              <p:nvGrpSpPr>
                <p:cNvPr id="76" name="群組 136"/>
                <p:cNvGrpSpPr>
                  <a:grpSpLocks noChangeAspect="1"/>
                </p:cNvGrpSpPr>
                <p:nvPr/>
              </p:nvGrpSpPr>
              <p:grpSpPr>
                <a:xfrm>
                  <a:off x="1331611" y="4509120"/>
                  <a:ext cx="864125" cy="108000"/>
                  <a:chOff x="3995888" y="5445224"/>
                  <a:chExt cx="1440208" cy="180000"/>
                </a:xfrm>
              </p:grpSpPr>
              <p:sp>
                <p:nvSpPr>
                  <p:cNvPr id="752" name="矩形 751"/>
                  <p:cNvSpPr>
                    <a:spLocks noChangeAspect="1"/>
                  </p:cNvSpPr>
                  <p:nvPr/>
                </p:nvSpPr>
                <p:spPr>
                  <a:xfrm>
                    <a:off x="3995888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00" dirty="0">
                      <a:solidFill>
                        <a:srgbClr val="FF00FF"/>
                      </a:solidFill>
                    </a:endParaRPr>
                  </a:p>
                </p:txBody>
              </p:sp>
              <p:sp>
                <p:nvSpPr>
                  <p:cNvPr id="753" name="矩形 752"/>
                  <p:cNvSpPr>
                    <a:spLocks noChangeAspect="1"/>
                  </p:cNvSpPr>
                  <p:nvPr/>
                </p:nvSpPr>
                <p:spPr>
                  <a:xfrm>
                    <a:off x="417597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54" name="矩形 753"/>
                  <p:cNvSpPr>
                    <a:spLocks noChangeAspect="1"/>
                  </p:cNvSpPr>
                  <p:nvPr/>
                </p:nvSpPr>
                <p:spPr>
                  <a:xfrm>
                    <a:off x="435601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55" name="矩形 754"/>
                  <p:cNvSpPr>
                    <a:spLocks noChangeAspect="1"/>
                  </p:cNvSpPr>
                  <p:nvPr/>
                </p:nvSpPr>
                <p:spPr>
                  <a:xfrm>
                    <a:off x="453601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56" name="矩形 755"/>
                  <p:cNvSpPr>
                    <a:spLocks noChangeAspect="1"/>
                  </p:cNvSpPr>
                  <p:nvPr/>
                </p:nvSpPr>
                <p:spPr>
                  <a:xfrm>
                    <a:off x="471605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000" dirty="0" smtClean="0">
                        <a:solidFill>
                          <a:srgbClr val="00CCFF"/>
                        </a:solidFill>
                      </a:rPr>
                      <a:t>6</a:t>
                    </a:r>
                    <a:endParaRPr lang="en-US" sz="1000" dirty="0">
                      <a:solidFill>
                        <a:srgbClr val="00CCFF"/>
                      </a:solidFill>
                    </a:endParaRPr>
                  </a:p>
                </p:txBody>
              </p:sp>
              <p:sp>
                <p:nvSpPr>
                  <p:cNvPr id="757" name="矩形 756"/>
                  <p:cNvSpPr>
                    <a:spLocks noChangeAspect="1"/>
                  </p:cNvSpPr>
                  <p:nvPr/>
                </p:nvSpPr>
                <p:spPr>
                  <a:xfrm>
                    <a:off x="489605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00" dirty="0">
                      <a:solidFill>
                        <a:srgbClr val="FF00FF"/>
                      </a:solidFill>
                    </a:endParaRPr>
                  </a:p>
                </p:txBody>
              </p:sp>
              <p:sp>
                <p:nvSpPr>
                  <p:cNvPr id="758" name="矩形 757"/>
                  <p:cNvSpPr>
                    <a:spLocks noChangeAspect="1"/>
                  </p:cNvSpPr>
                  <p:nvPr/>
                </p:nvSpPr>
                <p:spPr>
                  <a:xfrm>
                    <a:off x="507609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59" name="矩形 758"/>
                  <p:cNvSpPr>
                    <a:spLocks noChangeAspect="1"/>
                  </p:cNvSpPr>
                  <p:nvPr/>
                </p:nvSpPr>
                <p:spPr>
                  <a:xfrm>
                    <a:off x="525609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0" name="群組 145"/>
                <p:cNvGrpSpPr>
                  <a:grpSpLocks noChangeAspect="1"/>
                </p:cNvGrpSpPr>
                <p:nvPr/>
              </p:nvGrpSpPr>
              <p:grpSpPr>
                <a:xfrm>
                  <a:off x="2195737" y="4509120"/>
                  <a:ext cx="216053" cy="108000"/>
                  <a:chOff x="3995888" y="5445224"/>
                  <a:chExt cx="360088" cy="180000"/>
                </a:xfrm>
              </p:grpSpPr>
              <p:sp>
                <p:nvSpPr>
                  <p:cNvPr id="749" name="矩形 748"/>
                  <p:cNvSpPr>
                    <a:spLocks noChangeAspect="1"/>
                  </p:cNvSpPr>
                  <p:nvPr/>
                </p:nvSpPr>
                <p:spPr>
                  <a:xfrm>
                    <a:off x="3995888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50" name="矩形 749"/>
                  <p:cNvSpPr>
                    <a:spLocks noChangeAspect="1"/>
                  </p:cNvSpPr>
                  <p:nvPr/>
                </p:nvSpPr>
                <p:spPr>
                  <a:xfrm>
                    <a:off x="417597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000" dirty="0" smtClean="0">
                        <a:solidFill>
                          <a:srgbClr val="00CCFF"/>
                        </a:solidFill>
                      </a:rPr>
                      <a:t>1</a:t>
                    </a:r>
                    <a:endParaRPr lang="en-US" sz="1000" dirty="0">
                      <a:solidFill>
                        <a:srgbClr val="00CCFF"/>
                      </a:solidFill>
                    </a:endParaRPr>
                  </a:p>
                </p:txBody>
              </p:sp>
            </p:grpSp>
          </p:grpSp>
          <p:grpSp>
            <p:nvGrpSpPr>
              <p:cNvPr id="83" name="群組 154"/>
              <p:cNvGrpSpPr/>
              <p:nvPr/>
            </p:nvGrpSpPr>
            <p:grpSpPr>
              <a:xfrm>
                <a:off x="1331640" y="4365104"/>
                <a:ext cx="1728250" cy="108000"/>
                <a:chOff x="1331611" y="4509120"/>
                <a:chExt cx="1728250" cy="108000"/>
              </a:xfrm>
            </p:grpSpPr>
            <p:grpSp>
              <p:nvGrpSpPr>
                <p:cNvPr id="84" name="群組 136"/>
                <p:cNvGrpSpPr>
                  <a:grpSpLocks noChangeAspect="1"/>
                </p:cNvGrpSpPr>
                <p:nvPr/>
              </p:nvGrpSpPr>
              <p:grpSpPr>
                <a:xfrm>
                  <a:off x="1331611" y="4509120"/>
                  <a:ext cx="864125" cy="108000"/>
                  <a:chOff x="3995888" y="5445224"/>
                  <a:chExt cx="1440208" cy="180000"/>
                </a:xfrm>
              </p:grpSpPr>
              <p:sp>
                <p:nvSpPr>
                  <p:cNvPr id="739" name="矩形 738"/>
                  <p:cNvSpPr>
                    <a:spLocks noChangeAspect="1"/>
                  </p:cNvSpPr>
                  <p:nvPr/>
                </p:nvSpPr>
                <p:spPr>
                  <a:xfrm>
                    <a:off x="3995888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000" dirty="0" smtClean="0">
                        <a:solidFill>
                          <a:srgbClr val="00CCFF"/>
                        </a:solidFill>
                      </a:rPr>
                      <a:t>6</a:t>
                    </a:r>
                    <a:endParaRPr lang="en-US" sz="1000" dirty="0">
                      <a:solidFill>
                        <a:srgbClr val="00CCFF"/>
                      </a:solidFill>
                    </a:endParaRPr>
                  </a:p>
                </p:txBody>
              </p:sp>
              <p:sp>
                <p:nvSpPr>
                  <p:cNvPr id="740" name="矩形 739"/>
                  <p:cNvSpPr>
                    <a:spLocks noChangeAspect="1"/>
                  </p:cNvSpPr>
                  <p:nvPr/>
                </p:nvSpPr>
                <p:spPr>
                  <a:xfrm>
                    <a:off x="417597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41" name="矩形 740"/>
                  <p:cNvSpPr>
                    <a:spLocks noChangeAspect="1"/>
                  </p:cNvSpPr>
                  <p:nvPr/>
                </p:nvSpPr>
                <p:spPr>
                  <a:xfrm>
                    <a:off x="435601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42" name="矩形 741"/>
                  <p:cNvSpPr>
                    <a:spLocks noChangeAspect="1"/>
                  </p:cNvSpPr>
                  <p:nvPr/>
                </p:nvSpPr>
                <p:spPr>
                  <a:xfrm>
                    <a:off x="453601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43" name="矩形 742"/>
                  <p:cNvSpPr>
                    <a:spLocks noChangeAspect="1"/>
                  </p:cNvSpPr>
                  <p:nvPr/>
                </p:nvSpPr>
                <p:spPr>
                  <a:xfrm>
                    <a:off x="471605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44" name="矩形 743"/>
                  <p:cNvSpPr>
                    <a:spLocks noChangeAspect="1"/>
                  </p:cNvSpPr>
                  <p:nvPr/>
                </p:nvSpPr>
                <p:spPr>
                  <a:xfrm>
                    <a:off x="489605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000" dirty="0" smtClean="0">
                        <a:solidFill>
                          <a:srgbClr val="00CCFF"/>
                        </a:solidFill>
                      </a:rPr>
                      <a:t>1</a:t>
                    </a:r>
                    <a:endParaRPr lang="en-US" sz="1000" dirty="0">
                      <a:solidFill>
                        <a:srgbClr val="00CCFF"/>
                      </a:solidFill>
                    </a:endParaRPr>
                  </a:p>
                </p:txBody>
              </p:sp>
              <p:sp>
                <p:nvSpPr>
                  <p:cNvPr id="745" name="矩形 744"/>
                  <p:cNvSpPr>
                    <a:spLocks noChangeAspect="1"/>
                  </p:cNvSpPr>
                  <p:nvPr/>
                </p:nvSpPr>
                <p:spPr>
                  <a:xfrm>
                    <a:off x="507609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46" name="矩形 745"/>
                  <p:cNvSpPr>
                    <a:spLocks noChangeAspect="1"/>
                  </p:cNvSpPr>
                  <p:nvPr/>
                </p:nvSpPr>
                <p:spPr>
                  <a:xfrm>
                    <a:off x="525609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5" name="群組 145"/>
                <p:cNvGrpSpPr>
                  <a:grpSpLocks noChangeAspect="1"/>
                </p:cNvGrpSpPr>
                <p:nvPr/>
              </p:nvGrpSpPr>
              <p:grpSpPr>
                <a:xfrm>
                  <a:off x="2195736" y="4509120"/>
                  <a:ext cx="864125" cy="108000"/>
                  <a:chOff x="3995888" y="5445224"/>
                  <a:chExt cx="1440208" cy="180000"/>
                </a:xfrm>
              </p:grpSpPr>
              <p:sp>
                <p:nvSpPr>
                  <p:cNvPr id="731" name="矩形 730"/>
                  <p:cNvSpPr>
                    <a:spLocks noChangeAspect="1"/>
                  </p:cNvSpPr>
                  <p:nvPr/>
                </p:nvSpPr>
                <p:spPr>
                  <a:xfrm>
                    <a:off x="3995888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32" name="矩形 731"/>
                  <p:cNvSpPr>
                    <a:spLocks noChangeAspect="1"/>
                  </p:cNvSpPr>
                  <p:nvPr/>
                </p:nvSpPr>
                <p:spPr>
                  <a:xfrm>
                    <a:off x="417597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33" name="矩形 732"/>
                  <p:cNvSpPr>
                    <a:spLocks noChangeAspect="1"/>
                  </p:cNvSpPr>
                  <p:nvPr/>
                </p:nvSpPr>
                <p:spPr>
                  <a:xfrm>
                    <a:off x="435601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000" dirty="0" smtClean="0">
                        <a:solidFill>
                          <a:srgbClr val="00CCFF"/>
                        </a:solidFill>
                      </a:rPr>
                      <a:t>6</a:t>
                    </a:r>
                    <a:endParaRPr lang="en-US" sz="1000" dirty="0">
                      <a:solidFill>
                        <a:srgbClr val="00CCFF"/>
                      </a:solidFill>
                    </a:endParaRPr>
                  </a:p>
                </p:txBody>
              </p:sp>
              <p:sp>
                <p:nvSpPr>
                  <p:cNvPr id="734" name="矩形 733"/>
                  <p:cNvSpPr>
                    <a:spLocks noChangeAspect="1"/>
                  </p:cNvSpPr>
                  <p:nvPr/>
                </p:nvSpPr>
                <p:spPr>
                  <a:xfrm>
                    <a:off x="453601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35" name="矩形 734"/>
                  <p:cNvSpPr>
                    <a:spLocks noChangeAspect="1"/>
                  </p:cNvSpPr>
                  <p:nvPr/>
                </p:nvSpPr>
                <p:spPr>
                  <a:xfrm>
                    <a:off x="471605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36" name="矩形 735"/>
                  <p:cNvSpPr>
                    <a:spLocks noChangeAspect="1"/>
                  </p:cNvSpPr>
                  <p:nvPr/>
                </p:nvSpPr>
                <p:spPr>
                  <a:xfrm>
                    <a:off x="489605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37" name="矩形 736"/>
                  <p:cNvSpPr>
                    <a:spLocks noChangeAspect="1"/>
                  </p:cNvSpPr>
                  <p:nvPr/>
                </p:nvSpPr>
                <p:spPr>
                  <a:xfrm>
                    <a:off x="507609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38" name="矩形 737"/>
                  <p:cNvSpPr>
                    <a:spLocks noChangeAspect="1"/>
                  </p:cNvSpPr>
                  <p:nvPr/>
                </p:nvSpPr>
                <p:spPr>
                  <a:xfrm>
                    <a:off x="525609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000" dirty="0" smtClean="0">
                        <a:solidFill>
                          <a:srgbClr val="00CCFF"/>
                        </a:solidFill>
                      </a:rPr>
                      <a:t>1</a:t>
                    </a:r>
                    <a:endParaRPr lang="en-US" sz="1000" dirty="0">
                      <a:solidFill>
                        <a:srgbClr val="00CCFF"/>
                      </a:solidFill>
                    </a:endParaRPr>
                  </a:p>
                </p:txBody>
              </p:sp>
            </p:grpSp>
          </p:grpSp>
        </p:grpSp>
        <p:grpSp>
          <p:nvGrpSpPr>
            <p:cNvPr id="86" name="群組 759"/>
            <p:cNvGrpSpPr/>
            <p:nvPr/>
          </p:nvGrpSpPr>
          <p:grpSpPr>
            <a:xfrm>
              <a:off x="5580112" y="5058480"/>
              <a:ext cx="2592317" cy="108000"/>
              <a:chOff x="1331640" y="4365104"/>
              <a:chExt cx="2592317" cy="108000"/>
            </a:xfrm>
          </p:grpSpPr>
          <p:grpSp>
            <p:nvGrpSpPr>
              <p:cNvPr id="87" name="群組 136"/>
              <p:cNvGrpSpPr>
                <a:grpSpLocks noChangeAspect="1"/>
              </p:cNvGrpSpPr>
              <p:nvPr/>
            </p:nvGrpSpPr>
            <p:grpSpPr>
              <a:xfrm>
                <a:off x="3059832" y="4365104"/>
                <a:ext cx="864125" cy="108000"/>
                <a:chOff x="3995888" y="5445224"/>
                <a:chExt cx="1440208" cy="180000"/>
              </a:xfrm>
            </p:grpSpPr>
            <p:sp>
              <p:nvSpPr>
                <p:cNvPr id="786" name="矩形 785"/>
                <p:cNvSpPr>
                  <a:spLocks noChangeAspect="1"/>
                </p:cNvSpPr>
                <p:nvPr/>
              </p:nvSpPr>
              <p:spPr>
                <a:xfrm>
                  <a:off x="3995888" y="5445224"/>
                  <a:ext cx="180000" cy="180000"/>
                </a:xfrm>
                <a:prstGeom prst="rect">
                  <a:avLst/>
                </a:prstGeom>
                <a:noFill/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 dirty="0">
                    <a:solidFill>
                      <a:srgbClr val="FF00FF"/>
                    </a:solidFill>
                  </a:endParaRPr>
                </a:p>
              </p:txBody>
            </p:sp>
            <p:sp>
              <p:nvSpPr>
                <p:cNvPr id="787" name="矩形 786"/>
                <p:cNvSpPr>
                  <a:spLocks noChangeAspect="1"/>
                </p:cNvSpPr>
                <p:nvPr/>
              </p:nvSpPr>
              <p:spPr>
                <a:xfrm>
                  <a:off x="4175976" y="5445224"/>
                  <a:ext cx="180000" cy="180000"/>
                </a:xfrm>
                <a:prstGeom prst="rect">
                  <a:avLst/>
                </a:prstGeom>
                <a:noFill/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8" name="矩形 787"/>
                <p:cNvSpPr>
                  <a:spLocks noChangeAspect="1"/>
                </p:cNvSpPr>
                <p:nvPr/>
              </p:nvSpPr>
              <p:spPr>
                <a:xfrm>
                  <a:off x="4356016" y="5445224"/>
                  <a:ext cx="180000" cy="180000"/>
                </a:xfrm>
                <a:prstGeom prst="rect">
                  <a:avLst/>
                </a:prstGeom>
                <a:noFill/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100" dirty="0" smtClean="0">
                      <a:solidFill>
                        <a:srgbClr val="00CCFF"/>
                      </a:solidFill>
                    </a:rPr>
                    <a:t>6</a:t>
                  </a:r>
                  <a:endParaRPr lang="en-US" sz="1100" dirty="0">
                    <a:solidFill>
                      <a:srgbClr val="00CCFF"/>
                    </a:solidFill>
                  </a:endParaRPr>
                </a:p>
              </p:txBody>
            </p:sp>
            <p:sp>
              <p:nvSpPr>
                <p:cNvPr id="789" name="矩形 788"/>
                <p:cNvSpPr>
                  <a:spLocks noChangeAspect="1"/>
                </p:cNvSpPr>
                <p:nvPr/>
              </p:nvSpPr>
              <p:spPr>
                <a:xfrm>
                  <a:off x="4536016" y="5445224"/>
                  <a:ext cx="180000" cy="180000"/>
                </a:xfrm>
                <a:prstGeom prst="rect">
                  <a:avLst/>
                </a:prstGeom>
                <a:noFill/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0" name="矩形 789"/>
                <p:cNvSpPr>
                  <a:spLocks noChangeAspect="1"/>
                </p:cNvSpPr>
                <p:nvPr/>
              </p:nvSpPr>
              <p:spPr>
                <a:xfrm>
                  <a:off x="4716056" y="5445224"/>
                  <a:ext cx="180000" cy="180000"/>
                </a:xfrm>
                <a:prstGeom prst="rect">
                  <a:avLst/>
                </a:prstGeom>
                <a:noFill/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dirty="0" smtClean="0">
                      <a:solidFill>
                        <a:srgbClr val="FF00FF"/>
                      </a:solidFill>
                    </a:rPr>
                    <a:t>1</a:t>
                  </a:r>
                  <a:endParaRPr lang="en-US" sz="1000" dirty="0">
                    <a:solidFill>
                      <a:srgbClr val="FF00FF"/>
                    </a:solidFill>
                  </a:endParaRPr>
                </a:p>
              </p:txBody>
            </p:sp>
            <p:sp>
              <p:nvSpPr>
                <p:cNvPr id="791" name="矩形 790"/>
                <p:cNvSpPr>
                  <a:spLocks noChangeAspect="1"/>
                </p:cNvSpPr>
                <p:nvPr/>
              </p:nvSpPr>
              <p:spPr>
                <a:xfrm>
                  <a:off x="4896056" y="5445224"/>
                  <a:ext cx="180000" cy="180000"/>
                </a:xfrm>
                <a:prstGeom prst="rect">
                  <a:avLst/>
                </a:prstGeom>
                <a:noFill/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 dirty="0">
                    <a:solidFill>
                      <a:srgbClr val="FF00FF"/>
                    </a:solidFill>
                  </a:endParaRPr>
                </a:p>
              </p:txBody>
            </p:sp>
            <p:sp>
              <p:nvSpPr>
                <p:cNvPr id="792" name="矩形 791"/>
                <p:cNvSpPr>
                  <a:spLocks noChangeAspect="1"/>
                </p:cNvSpPr>
                <p:nvPr/>
              </p:nvSpPr>
              <p:spPr>
                <a:xfrm>
                  <a:off x="5076096" y="5445224"/>
                  <a:ext cx="180000" cy="180000"/>
                </a:xfrm>
                <a:prstGeom prst="rect">
                  <a:avLst/>
                </a:prstGeom>
                <a:noFill/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3" name="矩形 792"/>
                <p:cNvSpPr>
                  <a:spLocks noChangeAspect="1"/>
                </p:cNvSpPr>
                <p:nvPr/>
              </p:nvSpPr>
              <p:spPr>
                <a:xfrm>
                  <a:off x="5256096" y="5445224"/>
                  <a:ext cx="180000" cy="180000"/>
                </a:xfrm>
                <a:prstGeom prst="rect">
                  <a:avLst/>
                </a:prstGeom>
                <a:noFill/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100" dirty="0" smtClean="0">
                      <a:solidFill>
                        <a:srgbClr val="00CCFF"/>
                      </a:solidFill>
                    </a:rPr>
                    <a:t>1</a:t>
                  </a:r>
                  <a:endParaRPr lang="en-US" sz="1100" dirty="0">
                    <a:solidFill>
                      <a:srgbClr val="00CCFF"/>
                    </a:solidFill>
                  </a:endParaRPr>
                </a:p>
              </p:txBody>
            </p:sp>
          </p:grpSp>
          <p:grpSp>
            <p:nvGrpSpPr>
              <p:cNvPr id="88" name="群組 154"/>
              <p:cNvGrpSpPr/>
              <p:nvPr/>
            </p:nvGrpSpPr>
            <p:grpSpPr>
              <a:xfrm>
                <a:off x="1331640" y="4365104"/>
                <a:ext cx="1728250" cy="108000"/>
                <a:chOff x="1331611" y="4509120"/>
                <a:chExt cx="1728250" cy="108000"/>
              </a:xfrm>
            </p:grpSpPr>
            <p:grpSp>
              <p:nvGrpSpPr>
                <p:cNvPr id="89" name="群組 136"/>
                <p:cNvGrpSpPr>
                  <a:grpSpLocks noChangeAspect="1"/>
                </p:cNvGrpSpPr>
                <p:nvPr/>
              </p:nvGrpSpPr>
              <p:grpSpPr>
                <a:xfrm>
                  <a:off x="1331611" y="4509120"/>
                  <a:ext cx="864125" cy="108000"/>
                  <a:chOff x="3995888" y="5445224"/>
                  <a:chExt cx="1440208" cy="180000"/>
                </a:xfrm>
              </p:grpSpPr>
              <p:sp>
                <p:nvSpPr>
                  <p:cNvPr id="773" name="矩形 772"/>
                  <p:cNvSpPr>
                    <a:spLocks noChangeAspect="1"/>
                  </p:cNvSpPr>
                  <p:nvPr/>
                </p:nvSpPr>
                <p:spPr>
                  <a:xfrm>
                    <a:off x="3995888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000" dirty="0" smtClean="0">
                        <a:solidFill>
                          <a:srgbClr val="FF00FF"/>
                        </a:solidFill>
                      </a:rPr>
                      <a:t>1</a:t>
                    </a:r>
                    <a:endParaRPr lang="en-US" sz="1000" dirty="0">
                      <a:solidFill>
                        <a:srgbClr val="FF00FF"/>
                      </a:solidFill>
                    </a:endParaRPr>
                  </a:p>
                </p:txBody>
              </p:sp>
              <p:sp>
                <p:nvSpPr>
                  <p:cNvPr id="774" name="矩形 773"/>
                  <p:cNvSpPr>
                    <a:spLocks noChangeAspect="1"/>
                  </p:cNvSpPr>
                  <p:nvPr/>
                </p:nvSpPr>
                <p:spPr>
                  <a:xfrm>
                    <a:off x="417597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75" name="矩形 774"/>
                  <p:cNvSpPr>
                    <a:spLocks noChangeAspect="1"/>
                  </p:cNvSpPr>
                  <p:nvPr/>
                </p:nvSpPr>
                <p:spPr>
                  <a:xfrm>
                    <a:off x="435601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76" name="矩形 775"/>
                  <p:cNvSpPr>
                    <a:spLocks noChangeAspect="1"/>
                  </p:cNvSpPr>
                  <p:nvPr/>
                </p:nvSpPr>
                <p:spPr>
                  <a:xfrm>
                    <a:off x="453601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100" dirty="0" smtClean="0">
                        <a:solidFill>
                          <a:srgbClr val="00CCFF"/>
                        </a:solidFill>
                      </a:rPr>
                      <a:t>1</a:t>
                    </a:r>
                    <a:endParaRPr lang="en-US" dirty="0">
                      <a:solidFill>
                        <a:srgbClr val="00CCFF"/>
                      </a:solidFill>
                    </a:endParaRPr>
                  </a:p>
                </p:txBody>
              </p:sp>
              <p:sp>
                <p:nvSpPr>
                  <p:cNvPr id="777" name="矩形 776"/>
                  <p:cNvSpPr>
                    <a:spLocks noChangeAspect="1"/>
                  </p:cNvSpPr>
                  <p:nvPr/>
                </p:nvSpPr>
                <p:spPr>
                  <a:xfrm>
                    <a:off x="471605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78" name="矩形 777"/>
                  <p:cNvSpPr>
                    <a:spLocks noChangeAspect="1"/>
                  </p:cNvSpPr>
                  <p:nvPr/>
                </p:nvSpPr>
                <p:spPr>
                  <a:xfrm>
                    <a:off x="489605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000" dirty="0" smtClean="0">
                        <a:solidFill>
                          <a:srgbClr val="FF00FF"/>
                        </a:solidFill>
                      </a:rPr>
                      <a:t>6</a:t>
                    </a:r>
                    <a:endParaRPr lang="en-US" sz="1000" dirty="0">
                      <a:solidFill>
                        <a:srgbClr val="FF00FF"/>
                      </a:solidFill>
                    </a:endParaRPr>
                  </a:p>
                </p:txBody>
              </p:sp>
              <p:sp>
                <p:nvSpPr>
                  <p:cNvPr id="779" name="矩形 778"/>
                  <p:cNvSpPr>
                    <a:spLocks noChangeAspect="1"/>
                  </p:cNvSpPr>
                  <p:nvPr/>
                </p:nvSpPr>
                <p:spPr>
                  <a:xfrm>
                    <a:off x="507609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80" name="矩形 779"/>
                  <p:cNvSpPr>
                    <a:spLocks noChangeAspect="1"/>
                  </p:cNvSpPr>
                  <p:nvPr/>
                </p:nvSpPr>
                <p:spPr>
                  <a:xfrm>
                    <a:off x="525609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90" name="群組 145"/>
                <p:cNvGrpSpPr>
                  <a:grpSpLocks noChangeAspect="1"/>
                </p:cNvGrpSpPr>
                <p:nvPr/>
              </p:nvGrpSpPr>
              <p:grpSpPr>
                <a:xfrm>
                  <a:off x="2195736" y="4509120"/>
                  <a:ext cx="864125" cy="108000"/>
                  <a:chOff x="3995888" y="5445224"/>
                  <a:chExt cx="1440208" cy="180000"/>
                </a:xfrm>
              </p:grpSpPr>
              <p:sp>
                <p:nvSpPr>
                  <p:cNvPr id="765" name="矩形 764"/>
                  <p:cNvSpPr>
                    <a:spLocks noChangeAspect="1"/>
                  </p:cNvSpPr>
                  <p:nvPr/>
                </p:nvSpPr>
                <p:spPr>
                  <a:xfrm>
                    <a:off x="3995888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100" dirty="0" smtClean="0">
                        <a:solidFill>
                          <a:srgbClr val="00CCFF"/>
                        </a:solidFill>
                      </a:rPr>
                      <a:t>6</a:t>
                    </a:r>
                    <a:endParaRPr lang="en-US" sz="1100" dirty="0">
                      <a:solidFill>
                        <a:srgbClr val="00CCFF"/>
                      </a:solidFill>
                    </a:endParaRPr>
                  </a:p>
                </p:txBody>
              </p:sp>
              <p:sp>
                <p:nvSpPr>
                  <p:cNvPr id="766" name="矩形 765"/>
                  <p:cNvSpPr>
                    <a:spLocks noChangeAspect="1"/>
                  </p:cNvSpPr>
                  <p:nvPr/>
                </p:nvSpPr>
                <p:spPr>
                  <a:xfrm>
                    <a:off x="417597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67" name="矩形 766"/>
                  <p:cNvSpPr>
                    <a:spLocks noChangeAspect="1"/>
                  </p:cNvSpPr>
                  <p:nvPr/>
                </p:nvSpPr>
                <p:spPr>
                  <a:xfrm>
                    <a:off x="435601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000" dirty="0" smtClean="0">
                        <a:solidFill>
                          <a:srgbClr val="FF00FF"/>
                        </a:solidFill>
                      </a:rPr>
                      <a:t>1</a:t>
                    </a:r>
                    <a:endParaRPr lang="en-US" sz="1000" dirty="0">
                      <a:solidFill>
                        <a:srgbClr val="FF00FF"/>
                      </a:solidFill>
                    </a:endParaRPr>
                  </a:p>
                </p:txBody>
              </p:sp>
              <p:sp>
                <p:nvSpPr>
                  <p:cNvPr id="768" name="矩形 767"/>
                  <p:cNvSpPr>
                    <a:spLocks noChangeAspect="1"/>
                  </p:cNvSpPr>
                  <p:nvPr/>
                </p:nvSpPr>
                <p:spPr>
                  <a:xfrm>
                    <a:off x="453601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69" name="矩形 768"/>
                  <p:cNvSpPr>
                    <a:spLocks noChangeAspect="1"/>
                  </p:cNvSpPr>
                  <p:nvPr/>
                </p:nvSpPr>
                <p:spPr>
                  <a:xfrm>
                    <a:off x="471605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70" name="矩形 769"/>
                  <p:cNvSpPr>
                    <a:spLocks noChangeAspect="1"/>
                  </p:cNvSpPr>
                  <p:nvPr/>
                </p:nvSpPr>
                <p:spPr>
                  <a:xfrm>
                    <a:off x="489605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100" dirty="0" smtClean="0">
                        <a:solidFill>
                          <a:srgbClr val="00CCFF"/>
                        </a:solidFill>
                      </a:rPr>
                      <a:t>1</a:t>
                    </a:r>
                    <a:endParaRPr lang="en-US" sz="1100" dirty="0">
                      <a:solidFill>
                        <a:srgbClr val="00CCFF"/>
                      </a:solidFill>
                    </a:endParaRPr>
                  </a:p>
                </p:txBody>
              </p:sp>
              <p:sp>
                <p:nvSpPr>
                  <p:cNvPr id="771" name="矩形 770"/>
                  <p:cNvSpPr>
                    <a:spLocks noChangeAspect="1"/>
                  </p:cNvSpPr>
                  <p:nvPr/>
                </p:nvSpPr>
                <p:spPr>
                  <a:xfrm>
                    <a:off x="507609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72" name="矩形 771"/>
                  <p:cNvSpPr>
                    <a:spLocks noChangeAspect="1"/>
                  </p:cNvSpPr>
                  <p:nvPr/>
                </p:nvSpPr>
                <p:spPr>
                  <a:xfrm>
                    <a:off x="525609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000" dirty="0" smtClean="0">
                        <a:solidFill>
                          <a:srgbClr val="FF00FF"/>
                        </a:solidFill>
                      </a:rPr>
                      <a:t>6</a:t>
                    </a:r>
                    <a:endParaRPr lang="en-US" sz="1000" dirty="0">
                      <a:solidFill>
                        <a:srgbClr val="FF00FF"/>
                      </a:solidFill>
                    </a:endParaRPr>
                  </a:p>
                </p:txBody>
              </p:sp>
            </p:grpSp>
          </p:grpSp>
        </p:grpSp>
        <p:grpSp>
          <p:nvGrpSpPr>
            <p:cNvPr id="91" name="群組 793"/>
            <p:cNvGrpSpPr/>
            <p:nvPr/>
          </p:nvGrpSpPr>
          <p:grpSpPr>
            <a:xfrm>
              <a:off x="5904032" y="5274504"/>
              <a:ext cx="1944246" cy="108011"/>
              <a:chOff x="1331640" y="4365104"/>
              <a:chExt cx="1944246" cy="108011"/>
            </a:xfrm>
          </p:grpSpPr>
          <p:grpSp>
            <p:nvGrpSpPr>
              <p:cNvPr id="92" name="群組 136"/>
              <p:cNvGrpSpPr>
                <a:grpSpLocks noChangeAspect="1"/>
              </p:cNvGrpSpPr>
              <p:nvPr/>
            </p:nvGrpSpPr>
            <p:grpSpPr>
              <a:xfrm>
                <a:off x="3059833" y="4365104"/>
                <a:ext cx="216053" cy="108000"/>
                <a:chOff x="3995888" y="5445224"/>
                <a:chExt cx="360088" cy="180000"/>
              </a:xfrm>
            </p:grpSpPr>
            <p:sp>
              <p:nvSpPr>
                <p:cNvPr id="815" name="矩形 814"/>
                <p:cNvSpPr>
                  <a:spLocks noChangeAspect="1"/>
                </p:cNvSpPr>
                <p:nvPr/>
              </p:nvSpPr>
              <p:spPr>
                <a:xfrm>
                  <a:off x="3995888" y="5445224"/>
                  <a:ext cx="180000" cy="180000"/>
                </a:xfrm>
                <a:prstGeom prst="rect">
                  <a:avLst/>
                </a:prstGeom>
                <a:noFill/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 dirty="0">
                    <a:solidFill>
                      <a:srgbClr val="FF00FF"/>
                    </a:solidFill>
                  </a:endParaRPr>
                </a:p>
              </p:txBody>
            </p:sp>
            <p:sp>
              <p:nvSpPr>
                <p:cNvPr id="816" name="矩形 815"/>
                <p:cNvSpPr>
                  <a:spLocks noChangeAspect="1"/>
                </p:cNvSpPr>
                <p:nvPr/>
              </p:nvSpPr>
              <p:spPr>
                <a:xfrm>
                  <a:off x="4175976" y="5445224"/>
                  <a:ext cx="180000" cy="180000"/>
                </a:xfrm>
                <a:prstGeom prst="rect">
                  <a:avLst/>
                </a:prstGeom>
                <a:noFill/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100" dirty="0" smtClean="0">
                      <a:solidFill>
                        <a:srgbClr val="00CCFF"/>
                      </a:solidFill>
                    </a:rPr>
                    <a:t>1</a:t>
                  </a:r>
                  <a:endParaRPr lang="en-US" sz="1100" dirty="0">
                    <a:solidFill>
                      <a:srgbClr val="00CCFF"/>
                    </a:solidFill>
                  </a:endParaRPr>
                </a:p>
              </p:txBody>
            </p:sp>
          </p:grpSp>
          <p:grpSp>
            <p:nvGrpSpPr>
              <p:cNvPr id="93" name="群組 154"/>
              <p:cNvGrpSpPr/>
              <p:nvPr/>
            </p:nvGrpSpPr>
            <p:grpSpPr>
              <a:xfrm>
                <a:off x="1331640" y="4365104"/>
                <a:ext cx="1728250" cy="108011"/>
                <a:chOff x="1331611" y="4509120"/>
                <a:chExt cx="1728250" cy="108011"/>
              </a:xfrm>
            </p:grpSpPr>
            <p:grpSp>
              <p:nvGrpSpPr>
                <p:cNvPr id="94" name="群組 136"/>
                <p:cNvGrpSpPr>
                  <a:grpSpLocks noChangeAspect="1"/>
                </p:cNvGrpSpPr>
                <p:nvPr/>
              </p:nvGrpSpPr>
              <p:grpSpPr>
                <a:xfrm>
                  <a:off x="1331611" y="4509120"/>
                  <a:ext cx="864125" cy="108000"/>
                  <a:chOff x="3995888" y="5445224"/>
                  <a:chExt cx="1440208" cy="180000"/>
                </a:xfrm>
              </p:grpSpPr>
              <p:sp>
                <p:nvSpPr>
                  <p:cNvPr id="807" name="矩形 806"/>
                  <p:cNvSpPr>
                    <a:spLocks noChangeAspect="1"/>
                  </p:cNvSpPr>
                  <p:nvPr/>
                </p:nvSpPr>
                <p:spPr>
                  <a:xfrm>
                    <a:off x="3995888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000" dirty="0" smtClean="0">
                        <a:solidFill>
                          <a:srgbClr val="FF00FF"/>
                        </a:solidFill>
                      </a:rPr>
                      <a:t>1</a:t>
                    </a:r>
                    <a:endParaRPr lang="en-US" sz="1000" dirty="0">
                      <a:solidFill>
                        <a:srgbClr val="FF00FF"/>
                      </a:solidFill>
                    </a:endParaRPr>
                  </a:p>
                </p:txBody>
              </p:sp>
              <p:sp>
                <p:nvSpPr>
                  <p:cNvPr id="808" name="矩形 807"/>
                  <p:cNvSpPr>
                    <a:spLocks noChangeAspect="1"/>
                  </p:cNvSpPr>
                  <p:nvPr/>
                </p:nvSpPr>
                <p:spPr>
                  <a:xfrm>
                    <a:off x="417597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09" name="矩形 808"/>
                  <p:cNvSpPr>
                    <a:spLocks noChangeAspect="1"/>
                  </p:cNvSpPr>
                  <p:nvPr/>
                </p:nvSpPr>
                <p:spPr>
                  <a:xfrm>
                    <a:off x="435601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100" dirty="0" smtClean="0">
                        <a:solidFill>
                          <a:srgbClr val="00CCFF"/>
                        </a:solidFill>
                      </a:rPr>
                      <a:t>6</a:t>
                    </a:r>
                    <a:endParaRPr lang="en-US" sz="1100" dirty="0">
                      <a:solidFill>
                        <a:srgbClr val="00CCFF"/>
                      </a:solidFill>
                    </a:endParaRPr>
                  </a:p>
                </p:txBody>
              </p:sp>
              <p:sp>
                <p:nvSpPr>
                  <p:cNvPr id="810" name="矩形 809"/>
                  <p:cNvSpPr>
                    <a:spLocks noChangeAspect="1"/>
                  </p:cNvSpPr>
                  <p:nvPr/>
                </p:nvSpPr>
                <p:spPr>
                  <a:xfrm>
                    <a:off x="453601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11" name="矩形 810"/>
                  <p:cNvSpPr>
                    <a:spLocks noChangeAspect="1"/>
                  </p:cNvSpPr>
                  <p:nvPr/>
                </p:nvSpPr>
                <p:spPr>
                  <a:xfrm>
                    <a:off x="471605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12" name="矩形 811"/>
                  <p:cNvSpPr>
                    <a:spLocks noChangeAspect="1"/>
                  </p:cNvSpPr>
                  <p:nvPr/>
                </p:nvSpPr>
                <p:spPr>
                  <a:xfrm>
                    <a:off x="489605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000" dirty="0" smtClean="0">
                        <a:solidFill>
                          <a:srgbClr val="FF00FF"/>
                        </a:solidFill>
                      </a:rPr>
                      <a:t>6</a:t>
                    </a:r>
                    <a:endParaRPr lang="en-US" sz="1000" dirty="0">
                      <a:solidFill>
                        <a:srgbClr val="FF00FF"/>
                      </a:solidFill>
                    </a:endParaRPr>
                  </a:p>
                </p:txBody>
              </p:sp>
              <p:sp>
                <p:nvSpPr>
                  <p:cNvPr id="813" name="矩形 812"/>
                  <p:cNvSpPr>
                    <a:spLocks noChangeAspect="1"/>
                  </p:cNvSpPr>
                  <p:nvPr/>
                </p:nvSpPr>
                <p:spPr>
                  <a:xfrm>
                    <a:off x="507609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14" name="矩形 813"/>
                  <p:cNvSpPr>
                    <a:spLocks noChangeAspect="1"/>
                  </p:cNvSpPr>
                  <p:nvPr/>
                </p:nvSpPr>
                <p:spPr>
                  <a:xfrm>
                    <a:off x="525609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100" dirty="0" smtClean="0">
                        <a:solidFill>
                          <a:srgbClr val="00CCFF"/>
                        </a:solidFill>
                      </a:rPr>
                      <a:t>1</a:t>
                    </a:r>
                    <a:endParaRPr lang="en-US" sz="1100" dirty="0">
                      <a:solidFill>
                        <a:srgbClr val="00CCFF"/>
                      </a:solidFill>
                    </a:endParaRPr>
                  </a:p>
                </p:txBody>
              </p:sp>
            </p:grpSp>
            <p:grpSp>
              <p:nvGrpSpPr>
                <p:cNvPr id="95" name="群組 145"/>
                <p:cNvGrpSpPr>
                  <a:grpSpLocks noChangeAspect="1"/>
                </p:cNvGrpSpPr>
                <p:nvPr/>
              </p:nvGrpSpPr>
              <p:grpSpPr>
                <a:xfrm>
                  <a:off x="2195736" y="4509126"/>
                  <a:ext cx="864125" cy="108005"/>
                  <a:chOff x="3995888" y="5445224"/>
                  <a:chExt cx="1440208" cy="180008"/>
                </a:xfrm>
              </p:grpSpPr>
              <p:sp>
                <p:nvSpPr>
                  <p:cNvPr id="799" name="矩形 798"/>
                  <p:cNvSpPr>
                    <a:spLocks noChangeAspect="1"/>
                  </p:cNvSpPr>
                  <p:nvPr/>
                </p:nvSpPr>
                <p:spPr>
                  <a:xfrm>
                    <a:off x="3995888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00" name="矩形 799"/>
                  <p:cNvSpPr>
                    <a:spLocks noChangeAspect="1"/>
                  </p:cNvSpPr>
                  <p:nvPr/>
                </p:nvSpPr>
                <p:spPr>
                  <a:xfrm>
                    <a:off x="417597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01" name="矩形 800"/>
                  <p:cNvSpPr>
                    <a:spLocks noChangeAspect="1"/>
                  </p:cNvSpPr>
                  <p:nvPr/>
                </p:nvSpPr>
                <p:spPr>
                  <a:xfrm>
                    <a:off x="435601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000" dirty="0" smtClean="0">
                        <a:solidFill>
                          <a:srgbClr val="FF00FF"/>
                        </a:solidFill>
                      </a:rPr>
                      <a:t>1</a:t>
                    </a:r>
                    <a:endParaRPr lang="en-US" sz="1000" dirty="0">
                      <a:solidFill>
                        <a:srgbClr val="FF00FF"/>
                      </a:solidFill>
                    </a:endParaRPr>
                  </a:p>
                </p:txBody>
              </p:sp>
              <p:sp>
                <p:nvSpPr>
                  <p:cNvPr id="802" name="矩形 801"/>
                  <p:cNvSpPr>
                    <a:spLocks noChangeAspect="1"/>
                  </p:cNvSpPr>
                  <p:nvPr/>
                </p:nvSpPr>
                <p:spPr>
                  <a:xfrm>
                    <a:off x="453601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03" name="矩形 802"/>
                  <p:cNvSpPr>
                    <a:spLocks noChangeAspect="1"/>
                  </p:cNvSpPr>
                  <p:nvPr/>
                </p:nvSpPr>
                <p:spPr>
                  <a:xfrm>
                    <a:off x="4716056" y="5445232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100" dirty="0" smtClean="0">
                        <a:solidFill>
                          <a:srgbClr val="00CCFF"/>
                        </a:solidFill>
                      </a:rPr>
                      <a:t>6</a:t>
                    </a:r>
                    <a:endParaRPr lang="en-US" sz="1100" dirty="0">
                      <a:solidFill>
                        <a:srgbClr val="00CCFF"/>
                      </a:solidFill>
                    </a:endParaRPr>
                  </a:p>
                </p:txBody>
              </p:sp>
              <p:sp>
                <p:nvSpPr>
                  <p:cNvPr id="804" name="矩形 803"/>
                  <p:cNvSpPr>
                    <a:spLocks noChangeAspect="1"/>
                  </p:cNvSpPr>
                  <p:nvPr/>
                </p:nvSpPr>
                <p:spPr>
                  <a:xfrm>
                    <a:off x="489605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05" name="矩形 804"/>
                  <p:cNvSpPr>
                    <a:spLocks noChangeAspect="1"/>
                  </p:cNvSpPr>
                  <p:nvPr/>
                </p:nvSpPr>
                <p:spPr>
                  <a:xfrm>
                    <a:off x="507609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06" name="矩形 805"/>
                  <p:cNvSpPr>
                    <a:spLocks noChangeAspect="1"/>
                  </p:cNvSpPr>
                  <p:nvPr/>
                </p:nvSpPr>
                <p:spPr>
                  <a:xfrm>
                    <a:off x="525609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000" dirty="0" smtClean="0">
                        <a:solidFill>
                          <a:srgbClr val="FF00FF"/>
                        </a:solidFill>
                      </a:rPr>
                      <a:t>6</a:t>
                    </a:r>
                    <a:endParaRPr lang="en-US" sz="1000" dirty="0">
                      <a:solidFill>
                        <a:srgbClr val="FF00FF"/>
                      </a:solidFill>
                    </a:endParaRPr>
                  </a:p>
                </p:txBody>
              </p:sp>
            </p:grpSp>
          </p:grpSp>
        </p:grpSp>
        <p:grpSp>
          <p:nvGrpSpPr>
            <p:cNvPr id="822" name="群組 822"/>
            <p:cNvGrpSpPr/>
            <p:nvPr/>
          </p:nvGrpSpPr>
          <p:grpSpPr>
            <a:xfrm>
              <a:off x="5742032" y="5166480"/>
              <a:ext cx="2268293" cy="108000"/>
              <a:chOff x="1331640" y="4365104"/>
              <a:chExt cx="2268293" cy="108000"/>
            </a:xfrm>
          </p:grpSpPr>
          <p:grpSp>
            <p:nvGrpSpPr>
              <p:cNvPr id="823" name="群組 136"/>
              <p:cNvGrpSpPr>
                <a:grpSpLocks noChangeAspect="1"/>
              </p:cNvGrpSpPr>
              <p:nvPr/>
            </p:nvGrpSpPr>
            <p:grpSpPr>
              <a:xfrm>
                <a:off x="3059832" y="4365104"/>
                <a:ext cx="540101" cy="108000"/>
                <a:chOff x="3995888" y="5445224"/>
                <a:chExt cx="900168" cy="180000"/>
              </a:xfrm>
            </p:grpSpPr>
            <p:sp>
              <p:nvSpPr>
                <p:cNvPr id="844" name="矩形 843"/>
                <p:cNvSpPr>
                  <a:spLocks noChangeAspect="1"/>
                </p:cNvSpPr>
                <p:nvPr/>
              </p:nvSpPr>
              <p:spPr>
                <a:xfrm>
                  <a:off x="3995888" y="5445224"/>
                  <a:ext cx="180000" cy="180000"/>
                </a:xfrm>
                <a:prstGeom prst="rect">
                  <a:avLst/>
                </a:prstGeom>
                <a:noFill/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 dirty="0">
                    <a:solidFill>
                      <a:srgbClr val="FF00FF"/>
                    </a:solidFill>
                  </a:endParaRPr>
                </a:p>
              </p:txBody>
            </p:sp>
            <p:sp>
              <p:nvSpPr>
                <p:cNvPr id="845" name="矩形 844"/>
                <p:cNvSpPr>
                  <a:spLocks noChangeAspect="1"/>
                </p:cNvSpPr>
                <p:nvPr/>
              </p:nvSpPr>
              <p:spPr>
                <a:xfrm>
                  <a:off x="4175976" y="5445224"/>
                  <a:ext cx="180000" cy="180000"/>
                </a:xfrm>
                <a:prstGeom prst="rect">
                  <a:avLst/>
                </a:prstGeom>
                <a:noFill/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6" name="矩形 845"/>
                <p:cNvSpPr>
                  <a:spLocks noChangeAspect="1"/>
                </p:cNvSpPr>
                <p:nvPr/>
              </p:nvSpPr>
              <p:spPr>
                <a:xfrm>
                  <a:off x="4356016" y="5445224"/>
                  <a:ext cx="180000" cy="180000"/>
                </a:xfrm>
                <a:prstGeom prst="rect">
                  <a:avLst/>
                </a:prstGeom>
                <a:noFill/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7" name="矩形 846"/>
                <p:cNvSpPr>
                  <a:spLocks noChangeAspect="1"/>
                </p:cNvSpPr>
                <p:nvPr/>
              </p:nvSpPr>
              <p:spPr>
                <a:xfrm>
                  <a:off x="4536016" y="5445224"/>
                  <a:ext cx="180000" cy="180000"/>
                </a:xfrm>
                <a:prstGeom prst="rect">
                  <a:avLst/>
                </a:prstGeom>
                <a:noFill/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8" name="矩形 847"/>
                <p:cNvSpPr>
                  <a:spLocks noChangeAspect="1"/>
                </p:cNvSpPr>
                <p:nvPr/>
              </p:nvSpPr>
              <p:spPr>
                <a:xfrm>
                  <a:off x="4716056" y="5445224"/>
                  <a:ext cx="180000" cy="180000"/>
                </a:xfrm>
                <a:prstGeom prst="rect">
                  <a:avLst/>
                </a:prstGeom>
                <a:noFill/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dirty="0" smtClean="0">
                      <a:solidFill>
                        <a:srgbClr val="00CCFF"/>
                      </a:solidFill>
                    </a:rPr>
                    <a:t>1</a:t>
                  </a:r>
                  <a:endParaRPr lang="en-US" sz="1000" dirty="0">
                    <a:solidFill>
                      <a:srgbClr val="00CCFF"/>
                    </a:solidFill>
                  </a:endParaRPr>
                </a:p>
              </p:txBody>
            </p:sp>
          </p:grpSp>
          <p:grpSp>
            <p:nvGrpSpPr>
              <p:cNvPr id="824" name="群組 154"/>
              <p:cNvGrpSpPr/>
              <p:nvPr/>
            </p:nvGrpSpPr>
            <p:grpSpPr>
              <a:xfrm>
                <a:off x="1331640" y="4365104"/>
                <a:ext cx="1728250" cy="108000"/>
                <a:chOff x="1331611" y="4509120"/>
                <a:chExt cx="1728250" cy="108000"/>
              </a:xfrm>
            </p:grpSpPr>
            <p:grpSp>
              <p:nvGrpSpPr>
                <p:cNvPr id="825" name="群組 136"/>
                <p:cNvGrpSpPr>
                  <a:grpSpLocks noChangeAspect="1"/>
                </p:cNvGrpSpPr>
                <p:nvPr/>
              </p:nvGrpSpPr>
              <p:grpSpPr>
                <a:xfrm>
                  <a:off x="1331611" y="4509120"/>
                  <a:ext cx="864125" cy="108000"/>
                  <a:chOff x="3995888" y="5445224"/>
                  <a:chExt cx="1440208" cy="180000"/>
                </a:xfrm>
              </p:grpSpPr>
              <p:sp>
                <p:nvSpPr>
                  <p:cNvPr id="836" name="矩形 835"/>
                  <p:cNvSpPr>
                    <a:spLocks noChangeAspect="1"/>
                  </p:cNvSpPr>
                  <p:nvPr/>
                </p:nvSpPr>
                <p:spPr>
                  <a:xfrm>
                    <a:off x="3995888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000" dirty="0" smtClean="0">
                        <a:solidFill>
                          <a:srgbClr val="00CCFF"/>
                        </a:solidFill>
                      </a:rPr>
                      <a:t>1</a:t>
                    </a:r>
                    <a:endParaRPr lang="en-US" sz="1000" dirty="0">
                      <a:solidFill>
                        <a:srgbClr val="00CCFF"/>
                      </a:solidFill>
                    </a:endParaRPr>
                  </a:p>
                </p:txBody>
              </p:sp>
              <p:sp>
                <p:nvSpPr>
                  <p:cNvPr id="837" name="矩形 836"/>
                  <p:cNvSpPr>
                    <a:spLocks noChangeAspect="1"/>
                  </p:cNvSpPr>
                  <p:nvPr/>
                </p:nvSpPr>
                <p:spPr>
                  <a:xfrm>
                    <a:off x="417597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38" name="矩形 837"/>
                  <p:cNvSpPr>
                    <a:spLocks noChangeAspect="1"/>
                  </p:cNvSpPr>
                  <p:nvPr/>
                </p:nvSpPr>
                <p:spPr>
                  <a:xfrm>
                    <a:off x="435601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39" name="矩形 838"/>
                  <p:cNvSpPr>
                    <a:spLocks noChangeAspect="1"/>
                  </p:cNvSpPr>
                  <p:nvPr/>
                </p:nvSpPr>
                <p:spPr>
                  <a:xfrm>
                    <a:off x="453601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40" name="矩形 839"/>
                  <p:cNvSpPr>
                    <a:spLocks noChangeAspect="1"/>
                  </p:cNvSpPr>
                  <p:nvPr/>
                </p:nvSpPr>
                <p:spPr>
                  <a:xfrm>
                    <a:off x="471605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41" name="矩形 840"/>
                  <p:cNvSpPr>
                    <a:spLocks noChangeAspect="1"/>
                  </p:cNvSpPr>
                  <p:nvPr/>
                </p:nvSpPr>
                <p:spPr>
                  <a:xfrm>
                    <a:off x="489605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000" dirty="0" smtClean="0">
                        <a:solidFill>
                          <a:srgbClr val="00CCFF"/>
                        </a:solidFill>
                      </a:rPr>
                      <a:t>6</a:t>
                    </a:r>
                    <a:endParaRPr lang="en-US" sz="1000" dirty="0">
                      <a:solidFill>
                        <a:srgbClr val="00CCFF"/>
                      </a:solidFill>
                    </a:endParaRPr>
                  </a:p>
                </p:txBody>
              </p:sp>
              <p:sp>
                <p:nvSpPr>
                  <p:cNvPr id="842" name="矩形 841"/>
                  <p:cNvSpPr>
                    <a:spLocks noChangeAspect="1"/>
                  </p:cNvSpPr>
                  <p:nvPr/>
                </p:nvSpPr>
                <p:spPr>
                  <a:xfrm>
                    <a:off x="507609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43" name="矩形 842"/>
                  <p:cNvSpPr>
                    <a:spLocks noChangeAspect="1"/>
                  </p:cNvSpPr>
                  <p:nvPr/>
                </p:nvSpPr>
                <p:spPr>
                  <a:xfrm>
                    <a:off x="525609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26" name="群組 145"/>
                <p:cNvGrpSpPr>
                  <a:grpSpLocks noChangeAspect="1"/>
                </p:cNvGrpSpPr>
                <p:nvPr/>
              </p:nvGrpSpPr>
              <p:grpSpPr>
                <a:xfrm>
                  <a:off x="2195736" y="4509120"/>
                  <a:ext cx="864125" cy="108000"/>
                  <a:chOff x="3995888" y="5445224"/>
                  <a:chExt cx="1440208" cy="180000"/>
                </a:xfrm>
              </p:grpSpPr>
              <p:sp>
                <p:nvSpPr>
                  <p:cNvPr id="828" name="矩形 827"/>
                  <p:cNvSpPr>
                    <a:spLocks noChangeAspect="1"/>
                  </p:cNvSpPr>
                  <p:nvPr/>
                </p:nvSpPr>
                <p:spPr>
                  <a:xfrm>
                    <a:off x="3995888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29" name="矩形 828"/>
                  <p:cNvSpPr>
                    <a:spLocks noChangeAspect="1"/>
                  </p:cNvSpPr>
                  <p:nvPr/>
                </p:nvSpPr>
                <p:spPr>
                  <a:xfrm>
                    <a:off x="417597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30" name="矩形 829"/>
                  <p:cNvSpPr>
                    <a:spLocks noChangeAspect="1"/>
                  </p:cNvSpPr>
                  <p:nvPr/>
                </p:nvSpPr>
                <p:spPr>
                  <a:xfrm>
                    <a:off x="435601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000" dirty="0" smtClean="0">
                        <a:solidFill>
                          <a:srgbClr val="00CCFF"/>
                        </a:solidFill>
                      </a:rPr>
                      <a:t>1</a:t>
                    </a:r>
                    <a:endParaRPr lang="en-US" sz="1000" dirty="0">
                      <a:solidFill>
                        <a:srgbClr val="00CCFF"/>
                      </a:solidFill>
                    </a:endParaRPr>
                  </a:p>
                </p:txBody>
              </p:sp>
              <p:sp>
                <p:nvSpPr>
                  <p:cNvPr id="831" name="矩形 830"/>
                  <p:cNvSpPr>
                    <a:spLocks noChangeAspect="1"/>
                  </p:cNvSpPr>
                  <p:nvPr/>
                </p:nvSpPr>
                <p:spPr>
                  <a:xfrm>
                    <a:off x="453601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32" name="矩形 831"/>
                  <p:cNvSpPr>
                    <a:spLocks noChangeAspect="1"/>
                  </p:cNvSpPr>
                  <p:nvPr/>
                </p:nvSpPr>
                <p:spPr>
                  <a:xfrm>
                    <a:off x="471605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33" name="矩形 832"/>
                  <p:cNvSpPr>
                    <a:spLocks noChangeAspect="1"/>
                  </p:cNvSpPr>
                  <p:nvPr/>
                </p:nvSpPr>
                <p:spPr>
                  <a:xfrm>
                    <a:off x="489605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34" name="矩形 833"/>
                  <p:cNvSpPr>
                    <a:spLocks noChangeAspect="1"/>
                  </p:cNvSpPr>
                  <p:nvPr/>
                </p:nvSpPr>
                <p:spPr>
                  <a:xfrm>
                    <a:off x="507609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35" name="矩形 834"/>
                  <p:cNvSpPr>
                    <a:spLocks noChangeAspect="1"/>
                  </p:cNvSpPr>
                  <p:nvPr/>
                </p:nvSpPr>
                <p:spPr>
                  <a:xfrm>
                    <a:off x="525609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000" dirty="0" smtClean="0">
                        <a:solidFill>
                          <a:srgbClr val="00CCFF"/>
                        </a:solidFill>
                      </a:rPr>
                      <a:t>6</a:t>
                    </a:r>
                    <a:endParaRPr lang="en-US" sz="1000" dirty="0">
                      <a:solidFill>
                        <a:srgbClr val="00CCFF"/>
                      </a:solidFill>
                    </a:endParaRPr>
                  </a:p>
                </p:txBody>
              </p:sp>
            </p:grpSp>
          </p:grpSp>
        </p:grpSp>
        <p:grpSp>
          <p:nvGrpSpPr>
            <p:cNvPr id="827" name="群組 154"/>
            <p:cNvGrpSpPr/>
            <p:nvPr/>
          </p:nvGrpSpPr>
          <p:grpSpPr>
            <a:xfrm>
              <a:off x="6120032" y="5382504"/>
              <a:ext cx="1512226" cy="108000"/>
              <a:chOff x="1331611" y="4509120"/>
              <a:chExt cx="1512226" cy="108000"/>
            </a:xfrm>
          </p:grpSpPr>
          <p:grpSp>
            <p:nvGrpSpPr>
              <p:cNvPr id="96" name="群組 136"/>
              <p:cNvGrpSpPr>
                <a:grpSpLocks noChangeAspect="1"/>
              </p:cNvGrpSpPr>
              <p:nvPr/>
            </p:nvGrpSpPr>
            <p:grpSpPr>
              <a:xfrm>
                <a:off x="1331611" y="4509120"/>
                <a:ext cx="864125" cy="108000"/>
                <a:chOff x="3995888" y="5445224"/>
                <a:chExt cx="1440208" cy="180000"/>
              </a:xfrm>
            </p:grpSpPr>
            <p:sp>
              <p:nvSpPr>
                <p:cNvPr id="905" name="矩形 904"/>
                <p:cNvSpPr>
                  <a:spLocks noChangeAspect="1"/>
                </p:cNvSpPr>
                <p:nvPr/>
              </p:nvSpPr>
              <p:spPr>
                <a:xfrm>
                  <a:off x="3995888" y="5445224"/>
                  <a:ext cx="180000" cy="180000"/>
                </a:xfrm>
                <a:prstGeom prst="rect">
                  <a:avLst/>
                </a:prstGeom>
                <a:noFill/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dirty="0" smtClean="0">
                      <a:solidFill>
                        <a:srgbClr val="FF00FF"/>
                      </a:solidFill>
                    </a:rPr>
                    <a:t>1</a:t>
                  </a:r>
                  <a:endParaRPr lang="en-US" sz="1000" dirty="0">
                    <a:solidFill>
                      <a:srgbClr val="FF00FF"/>
                    </a:solidFill>
                  </a:endParaRPr>
                </a:p>
              </p:txBody>
            </p:sp>
            <p:sp>
              <p:nvSpPr>
                <p:cNvPr id="906" name="矩形 905"/>
                <p:cNvSpPr>
                  <a:spLocks noChangeAspect="1"/>
                </p:cNvSpPr>
                <p:nvPr/>
              </p:nvSpPr>
              <p:spPr>
                <a:xfrm>
                  <a:off x="4175976" y="5445224"/>
                  <a:ext cx="180000" cy="180000"/>
                </a:xfrm>
                <a:prstGeom prst="rect">
                  <a:avLst/>
                </a:prstGeom>
                <a:noFill/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7" name="矩形 906"/>
                <p:cNvSpPr>
                  <a:spLocks noChangeAspect="1"/>
                </p:cNvSpPr>
                <p:nvPr/>
              </p:nvSpPr>
              <p:spPr>
                <a:xfrm>
                  <a:off x="4356016" y="5445224"/>
                  <a:ext cx="180000" cy="180000"/>
                </a:xfrm>
                <a:prstGeom prst="rect">
                  <a:avLst/>
                </a:prstGeom>
                <a:noFill/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8" name="矩形 907"/>
                <p:cNvSpPr>
                  <a:spLocks noChangeAspect="1"/>
                </p:cNvSpPr>
                <p:nvPr/>
              </p:nvSpPr>
              <p:spPr>
                <a:xfrm>
                  <a:off x="4536016" y="5445224"/>
                  <a:ext cx="180000" cy="180000"/>
                </a:xfrm>
                <a:prstGeom prst="rect">
                  <a:avLst/>
                </a:prstGeom>
                <a:noFill/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100" dirty="0" smtClean="0">
                      <a:solidFill>
                        <a:srgbClr val="00CCFF"/>
                      </a:solidFill>
                    </a:rPr>
                    <a:t>1</a:t>
                  </a:r>
                  <a:endParaRPr lang="en-US" sz="1100" dirty="0">
                    <a:solidFill>
                      <a:srgbClr val="00CCFF"/>
                    </a:solidFill>
                  </a:endParaRPr>
                </a:p>
              </p:txBody>
            </p:sp>
            <p:sp>
              <p:nvSpPr>
                <p:cNvPr id="909" name="矩形 908"/>
                <p:cNvSpPr>
                  <a:spLocks noChangeAspect="1"/>
                </p:cNvSpPr>
                <p:nvPr/>
              </p:nvSpPr>
              <p:spPr>
                <a:xfrm>
                  <a:off x="4716056" y="5445224"/>
                  <a:ext cx="180000" cy="180000"/>
                </a:xfrm>
                <a:prstGeom prst="rect">
                  <a:avLst/>
                </a:prstGeom>
                <a:noFill/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0" name="矩形 909"/>
                <p:cNvSpPr>
                  <a:spLocks noChangeAspect="1"/>
                </p:cNvSpPr>
                <p:nvPr/>
              </p:nvSpPr>
              <p:spPr>
                <a:xfrm>
                  <a:off x="4896056" y="5445224"/>
                  <a:ext cx="180000" cy="180000"/>
                </a:xfrm>
                <a:prstGeom prst="rect">
                  <a:avLst/>
                </a:prstGeom>
                <a:noFill/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dirty="0" smtClean="0">
                      <a:solidFill>
                        <a:srgbClr val="FF00FF"/>
                      </a:solidFill>
                    </a:rPr>
                    <a:t>6</a:t>
                  </a:r>
                  <a:endParaRPr lang="en-US" sz="1000" dirty="0">
                    <a:solidFill>
                      <a:srgbClr val="FF00FF"/>
                    </a:solidFill>
                  </a:endParaRPr>
                </a:p>
              </p:txBody>
            </p:sp>
            <p:sp>
              <p:nvSpPr>
                <p:cNvPr id="911" name="矩形 910"/>
                <p:cNvSpPr>
                  <a:spLocks noChangeAspect="1"/>
                </p:cNvSpPr>
                <p:nvPr/>
              </p:nvSpPr>
              <p:spPr>
                <a:xfrm>
                  <a:off x="5076096" y="5445224"/>
                  <a:ext cx="180000" cy="180000"/>
                </a:xfrm>
                <a:prstGeom prst="rect">
                  <a:avLst/>
                </a:prstGeom>
                <a:noFill/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2" name="矩形 911"/>
                <p:cNvSpPr>
                  <a:spLocks noChangeAspect="1"/>
                </p:cNvSpPr>
                <p:nvPr/>
              </p:nvSpPr>
              <p:spPr>
                <a:xfrm>
                  <a:off x="5256096" y="5445224"/>
                  <a:ext cx="180000" cy="180000"/>
                </a:xfrm>
                <a:prstGeom prst="rect">
                  <a:avLst/>
                </a:prstGeom>
                <a:noFill/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7" name="群組 145"/>
              <p:cNvGrpSpPr>
                <a:grpSpLocks noChangeAspect="1"/>
              </p:cNvGrpSpPr>
              <p:nvPr/>
            </p:nvGrpSpPr>
            <p:grpSpPr>
              <a:xfrm>
                <a:off x="2195736" y="4509120"/>
                <a:ext cx="648101" cy="108000"/>
                <a:chOff x="3995888" y="5445224"/>
                <a:chExt cx="1080168" cy="180000"/>
              </a:xfrm>
            </p:grpSpPr>
            <p:sp>
              <p:nvSpPr>
                <p:cNvPr id="899" name="矩形 898"/>
                <p:cNvSpPr>
                  <a:spLocks noChangeAspect="1"/>
                </p:cNvSpPr>
                <p:nvPr/>
              </p:nvSpPr>
              <p:spPr>
                <a:xfrm>
                  <a:off x="3995888" y="5445224"/>
                  <a:ext cx="180000" cy="180000"/>
                </a:xfrm>
                <a:prstGeom prst="rect">
                  <a:avLst/>
                </a:prstGeom>
                <a:noFill/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100" dirty="0" smtClean="0">
                      <a:solidFill>
                        <a:srgbClr val="00CCFF"/>
                      </a:solidFill>
                    </a:rPr>
                    <a:t>6</a:t>
                  </a:r>
                  <a:endParaRPr lang="en-US" sz="1100" dirty="0">
                    <a:solidFill>
                      <a:srgbClr val="00CCFF"/>
                    </a:solidFill>
                  </a:endParaRPr>
                </a:p>
              </p:txBody>
            </p:sp>
            <p:sp>
              <p:nvSpPr>
                <p:cNvPr id="900" name="矩形 899"/>
                <p:cNvSpPr>
                  <a:spLocks noChangeAspect="1"/>
                </p:cNvSpPr>
                <p:nvPr/>
              </p:nvSpPr>
              <p:spPr>
                <a:xfrm>
                  <a:off x="4175976" y="5445224"/>
                  <a:ext cx="180000" cy="180000"/>
                </a:xfrm>
                <a:prstGeom prst="rect">
                  <a:avLst/>
                </a:prstGeom>
                <a:noFill/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1" name="矩形 900"/>
                <p:cNvSpPr>
                  <a:spLocks noChangeAspect="1"/>
                </p:cNvSpPr>
                <p:nvPr/>
              </p:nvSpPr>
              <p:spPr>
                <a:xfrm>
                  <a:off x="4356016" y="5445224"/>
                  <a:ext cx="180000" cy="180000"/>
                </a:xfrm>
                <a:prstGeom prst="rect">
                  <a:avLst/>
                </a:prstGeom>
                <a:noFill/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dirty="0" smtClean="0">
                      <a:solidFill>
                        <a:srgbClr val="FF00FF"/>
                      </a:solidFill>
                    </a:rPr>
                    <a:t>1</a:t>
                  </a:r>
                  <a:endParaRPr lang="en-US" sz="1000" dirty="0">
                    <a:solidFill>
                      <a:srgbClr val="FF00FF"/>
                    </a:solidFill>
                  </a:endParaRPr>
                </a:p>
              </p:txBody>
            </p:sp>
            <p:sp>
              <p:nvSpPr>
                <p:cNvPr id="902" name="矩形 901"/>
                <p:cNvSpPr>
                  <a:spLocks noChangeAspect="1"/>
                </p:cNvSpPr>
                <p:nvPr/>
              </p:nvSpPr>
              <p:spPr>
                <a:xfrm>
                  <a:off x="4536016" y="5445224"/>
                  <a:ext cx="180000" cy="180000"/>
                </a:xfrm>
                <a:prstGeom prst="rect">
                  <a:avLst/>
                </a:prstGeom>
                <a:noFill/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3" name="矩形 902"/>
                <p:cNvSpPr>
                  <a:spLocks noChangeAspect="1"/>
                </p:cNvSpPr>
                <p:nvPr/>
              </p:nvSpPr>
              <p:spPr>
                <a:xfrm>
                  <a:off x="4716056" y="5445224"/>
                  <a:ext cx="180000" cy="180000"/>
                </a:xfrm>
                <a:prstGeom prst="rect">
                  <a:avLst/>
                </a:prstGeom>
                <a:noFill/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4" name="矩形 903"/>
                <p:cNvSpPr>
                  <a:spLocks noChangeAspect="1"/>
                </p:cNvSpPr>
                <p:nvPr/>
              </p:nvSpPr>
              <p:spPr>
                <a:xfrm>
                  <a:off x="4896056" y="5445224"/>
                  <a:ext cx="180000" cy="180000"/>
                </a:xfrm>
                <a:prstGeom prst="rect">
                  <a:avLst/>
                </a:prstGeom>
                <a:noFill/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100" dirty="0" smtClean="0">
                      <a:solidFill>
                        <a:srgbClr val="00CCFF"/>
                      </a:solidFill>
                    </a:rPr>
                    <a:t>1</a:t>
                  </a:r>
                  <a:endParaRPr lang="en-US" sz="1100" dirty="0">
                    <a:solidFill>
                      <a:srgbClr val="00CCFF"/>
                    </a:solidFill>
                  </a:endParaRPr>
                </a:p>
              </p:txBody>
            </p:sp>
          </p:grpSp>
        </p:grpSp>
        <p:grpSp>
          <p:nvGrpSpPr>
            <p:cNvPr id="98" name="群組 136"/>
            <p:cNvGrpSpPr>
              <a:grpSpLocks noChangeAspect="1"/>
            </p:cNvGrpSpPr>
            <p:nvPr/>
          </p:nvGrpSpPr>
          <p:grpSpPr>
            <a:xfrm>
              <a:off x="6444208" y="5490528"/>
              <a:ext cx="864125" cy="108000"/>
              <a:chOff x="3995888" y="5445224"/>
              <a:chExt cx="1440208" cy="180000"/>
            </a:xfrm>
          </p:grpSpPr>
          <p:sp>
            <p:nvSpPr>
              <p:cNvPr id="922" name="矩形 921"/>
              <p:cNvSpPr>
                <a:spLocks noChangeAspect="1"/>
              </p:cNvSpPr>
              <p:nvPr/>
            </p:nvSpPr>
            <p:spPr>
              <a:xfrm>
                <a:off x="3995888" y="5445224"/>
                <a:ext cx="180000" cy="180000"/>
              </a:xfrm>
              <a:prstGeom prst="rect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 smtClean="0">
                    <a:solidFill>
                      <a:srgbClr val="FF00FF"/>
                    </a:solidFill>
                  </a:rPr>
                  <a:t>1</a:t>
                </a:r>
                <a:endParaRPr lang="en-US" sz="1000" dirty="0">
                  <a:solidFill>
                    <a:srgbClr val="FF00FF"/>
                  </a:solidFill>
                </a:endParaRPr>
              </a:p>
            </p:txBody>
          </p:sp>
          <p:sp>
            <p:nvSpPr>
              <p:cNvPr id="923" name="矩形 922"/>
              <p:cNvSpPr>
                <a:spLocks noChangeAspect="1"/>
              </p:cNvSpPr>
              <p:nvPr/>
            </p:nvSpPr>
            <p:spPr>
              <a:xfrm>
                <a:off x="4175976" y="5445224"/>
                <a:ext cx="180000" cy="180000"/>
              </a:xfrm>
              <a:prstGeom prst="rect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4" name="矩形 923"/>
              <p:cNvSpPr>
                <a:spLocks noChangeAspect="1"/>
              </p:cNvSpPr>
              <p:nvPr/>
            </p:nvSpPr>
            <p:spPr>
              <a:xfrm>
                <a:off x="4356016" y="5445224"/>
                <a:ext cx="180000" cy="180000"/>
              </a:xfrm>
              <a:prstGeom prst="rect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dirty="0" smtClean="0">
                    <a:solidFill>
                      <a:srgbClr val="00CCFF"/>
                    </a:solidFill>
                  </a:rPr>
                  <a:t>6</a:t>
                </a:r>
                <a:endParaRPr lang="en-US" sz="1100" dirty="0">
                  <a:solidFill>
                    <a:srgbClr val="00CCFF"/>
                  </a:solidFill>
                </a:endParaRPr>
              </a:p>
            </p:txBody>
          </p:sp>
          <p:sp>
            <p:nvSpPr>
              <p:cNvPr id="925" name="矩形 924"/>
              <p:cNvSpPr>
                <a:spLocks noChangeAspect="1"/>
              </p:cNvSpPr>
              <p:nvPr/>
            </p:nvSpPr>
            <p:spPr>
              <a:xfrm>
                <a:off x="4536016" y="5445224"/>
                <a:ext cx="180000" cy="180000"/>
              </a:xfrm>
              <a:prstGeom prst="rect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6" name="矩形 925"/>
              <p:cNvSpPr>
                <a:spLocks noChangeAspect="1"/>
              </p:cNvSpPr>
              <p:nvPr/>
            </p:nvSpPr>
            <p:spPr>
              <a:xfrm>
                <a:off x="4716056" y="5445224"/>
                <a:ext cx="180000" cy="180000"/>
              </a:xfrm>
              <a:prstGeom prst="rect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7" name="矩形 926"/>
              <p:cNvSpPr>
                <a:spLocks noChangeAspect="1"/>
              </p:cNvSpPr>
              <p:nvPr/>
            </p:nvSpPr>
            <p:spPr>
              <a:xfrm>
                <a:off x="4896056" y="5445224"/>
                <a:ext cx="180000" cy="180000"/>
              </a:xfrm>
              <a:prstGeom prst="rect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 smtClean="0">
                    <a:solidFill>
                      <a:srgbClr val="FF00FF"/>
                    </a:solidFill>
                  </a:rPr>
                  <a:t>6</a:t>
                </a:r>
                <a:endParaRPr lang="en-US" sz="1000" dirty="0">
                  <a:solidFill>
                    <a:srgbClr val="FF00FF"/>
                  </a:solidFill>
                </a:endParaRPr>
              </a:p>
            </p:txBody>
          </p:sp>
          <p:sp>
            <p:nvSpPr>
              <p:cNvPr id="928" name="矩形 927"/>
              <p:cNvSpPr>
                <a:spLocks noChangeAspect="1"/>
              </p:cNvSpPr>
              <p:nvPr/>
            </p:nvSpPr>
            <p:spPr>
              <a:xfrm>
                <a:off x="5076096" y="5445224"/>
                <a:ext cx="180000" cy="180000"/>
              </a:xfrm>
              <a:prstGeom prst="rect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9" name="矩形 928"/>
              <p:cNvSpPr>
                <a:spLocks noChangeAspect="1"/>
              </p:cNvSpPr>
              <p:nvPr/>
            </p:nvSpPr>
            <p:spPr>
              <a:xfrm>
                <a:off x="5256096" y="5445224"/>
                <a:ext cx="180000" cy="180000"/>
              </a:xfrm>
              <a:prstGeom prst="rect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dirty="0" smtClean="0">
                    <a:solidFill>
                      <a:srgbClr val="00CCFF"/>
                    </a:solidFill>
                  </a:rPr>
                  <a:t>1</a:t>
                </a:r>
                <a:endParaRPr lang="en-US" sz="1100" dirty="0">
                  <a:solidFill>
                    <a:srgbClr val="00CCFF"/>
                  </a:solidFill>
                </a:endParaRPr>
              </a:p>
            </p:txBody>
          </p:sp>
        </p:grpSp>
        <p:cxnSp>
          <p:nvCxnSpPr>
            <p:cNvPr id="674" name="直線單箭頭接點 673"/>
            <p:cNvCxnSpPr/>
            <p:nvPr/>
          </p:nvCxnSpPr>
          <p:spPr>
            <a:xfrm flipH="1">
              <a:off x="4644008" y="3645024"/>
              <a:ext cx="21602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5" name="文字方塊 674"/>
            <p:cNvSpPr txBox="1"/>
            <p:nvPr/>
          </p:nvSpPr>
          <p:spPr>
            <a:xfrm>
              <a:off x="4355976" y="3429000"/>
              <a:ext cx="5760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+x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grpSp>
          <p:nvGrpSpPr>
            <p:cNvPr id="99" name="群組 676"/>
            <p:cNvGrpSpPr>
              <a:grpSpLocks noChangeAspect="1"/>
            </p:cNvGrpSpPr>
            <p:nvPr/>
          </p:nvGrpSpPr>
          <p:grpSpPr>
            <a:xfrm>
              <a:off x="5040000" y="4302000"/>
              <a:ext cx="3672000" cy="108000"/>
              <a:chOff x="683568" y="5157192"/>
              <a:chExt cx="3672384" cy="108000"/>
            </a:xfrm>
          </p:grpSpPr>
          <p:grpSp>
            <p:nvGrpSpPr>
              <p:cNvPr id="100" name="群組 177"/>
              <p:cNvGrpSpPr/>
              <p:nvPr/>
            </p:nvGrpSpPr>
            <p:grpSpPr>
              <a:xfrm>
                <a:off x="2519760" y="5157192"/>
                <a:ext cx="1836192" cy="108000"/>
                <a:chOff x="1547664" y="5661248"/>
                <a:chExt cx="1836192" cy="108000"/>
              </a:xfrm>
            </p:grpSpPr>
            <p:grpSp>
              <p:nvGrpSpPr>
                <p:cNvPr id="101" name="群組 154"/>
                <p:cNvGrpSpPr/>
                <p:nvPr/>
              </p:nvGrpSpPr>
              <p:grpSpPr>
                <a:xfrm>
                  <a:off x="1547664" y="5661248"/>
                  <a:ext cx="1728250" cy="108000"/>
                  <a:chOff x="1331611" y="4509120"/>
                  <a:chExt cx="1728250" cy="108000"/>
                </a:xfrm>
              </p:grpSpPr>
              <p:grpSp>
                <p:nvGrpSpPr>
                  <p:cNvPr id="102" name="群組 136"/>
                  <p:cNvGrpSpPr>
                    <a:grpSpLocks noChangeAspect="1"/>
                  </p:cNvGrpSpPr>
                  <p:nvPr/>
                </p:nvGrpSpPr>
                <p:grpSpPr>
                  <a:xfrm>
                    <a:off x="1331611" y="4509120"/>
                    <a:ext cx="864125" cy="108000"/>
                    <a:chOff x="3995888" y="5445224"/>
                    <a:chExt cx="1440208" cy="180000"/>
                  </a:xfrm>
                </p:grpSpPr>
                <p:sp>
                  <p:nvSpPr>
                    <p:cNvPr id="860" name="矩形 859"/>
                    <p:cNvSpPr>
                      <a:spLocks noChangeAspect="1"/>
                    </p:cNvSpPr>
                    <p:nvPr/>
                  </p:nvSpPr>
                  <p:spPr>
                    <a:xfrm>
                      <a:off x="3995888" y="5445224"/>
                      <a:ext cx="180000" cy="180000"/>
                    </a:xfrm>
                    <a:prstGeom prst="rect">
                      <a:avLst/>
                    </a:prstGeom>
                    <a:noFill/>
                    <a:ln w="127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000" dirty="0">
                        <a:solidFill>
                          <a:srgbClr val="FF00FF"/>
                        </a:solidFill>
                      </a:endParaRPr>
                    </a:p>
                  </p:txBody>
                </p:sp>
                <p:sp>
                  <p:nvSpPr>
                    <p:cNvPr id="861" name="矩形 860"/>
                    <p:cNvSpPr>
                      <a:spLocks noChangeAspect="1"/>
                    </p:cNvSpPr>
                    <p:nvPr/>
                  </p:nvSpPr>
                  <p:spPr>
                    <a:xfrm>
                      <a:off x="4175976" y="5445224"/>
                      <a:ext cx="180000" cy="180000"/>
                    </a:xfrm>
                    <a:prstGeom prst="rect">
                      <a:avLst/>
                    </a:prstGeom>
                    <a:noFill/>
                    <a:ln w="127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rgbClr val="00CCFF"/>
                          </a:solidFill>
                        </a:rPr>
                        <a:t>6</a:t>
                      </a:r>
                      <a:endParaRPr lang="en-US" sz="1100" dirty="0">
                        <a:solidFill>
                          <a:srgbClr val="00CCFF"/>
                        </a:solidFill>
                      </a:endParaRPr>
                    </a:p>
                  </p:txBody>
                </p:sp>
                <p:sp>
                  <p:nvSpPr>
                    <p:cNvPr id="862" name="矩形 861"/>
                    <p:cNvSpPr>
                      <a:spLocks noChangeAspect="1"/>
                    </p:cNvSpPr>
                    <p:nvPr/>
                  </p:nvSpPr>
                  <p:spPr>
                    <a:xfrm>
                      <a:off x="4356016" y="5445224"/>
                      <a:ext cx="180000" cy="180000"/>
                    </a:xfrm>
                    <a:prstGeom prst="rect">
                      <a:avLst/>
                    </a:prstGeom>
                    <a:noFill/>
                    <a:ln w="127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63" name="矩形 862"/>
                    <p:cNvSpPr>
                      <a:spLocks noChangeAspect="1"/>
                    </p:cNvSpPr>
                    <p:nvPr/>
                  </p:nvSpPr>
                  <p:spPr>
                    <a:xfrm>
                      <a:off x="4536016" y="5445224"/>
                      <a:ext cx="180000" cy="180000"/>
                    </a:xfrm>
                    <a:prstGeom prst="rect">
                      <a:avLst/>
                    </a:prstGeom>
                    <a:noFill/>
                    <a:ln w="127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FF00FF"/>
                          </a:solidFill>
                        </a:rPr>
                        <a:t>1</a:t>
                      </a:r>
                      <a:endParaRPr lang="en-US" sz="1000" dirty="0">
                        <a:solidFill>
                          <a:srgbClr val="FF00FF"/>
                        </a:solidFill>
                      </a:endParaRPr>
                    </a:p>
                  </p:txBody>
                </p:sp>
                <p:sp>
                  <p:nvSpPr>
                    <p:cNvPr id="864" name="矩形 863"/>
                    <p:cNvSpPr>
                      <a:spLocks noChangeAspect="1"/>
                    </p:cNvSpPr>
                    <p:nvPr/>
                  </p:nvSpPr>
                  <p:spPr>
                    <a:xfrm>
                      <a:off x="4716056" y="5445224"/>
                      <a:ext cx="180000" cy="180000"/>
                    </a:xfrm>
                    <a:prstGeom prst="rect">
                      <a:avLst/>
                    </a:prstGeom>
                    <a:noFill/>
                    <a:ln w="127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65" name="矩形 864"/>
                    <p:cNvSpPr>
                      <a:spLocks noChangeAspect="1"/>
                    </p:cNvSpPr>
                    <p:nvPr/>
                  </p:nvSpPr>
                  <p:spPr>
                    <a:xfrm>
                      <a:off x="4896056" y="5445224"/>
                      <a:ext cx="180000" cy="180000"/>
                    </a:xfrm>
                    <a:prstGeom prst="rect">
                      <a:avLst/>
                    </a:prstGeom>
                    <a:noFill/>
                    <a:ln w="127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000" dirty="0">
                        <a:solidFill>
                          <a:srgbClr val="FF00FF"/>
                        </a:solidFill>
                      </a:endParaRPr>
                    </a:p>
                  </p:txBody>
                </p:sp>
                <p:sp>
                  <p:nvSpPr>
                    <p:cNvPr id="866" name="矩形 865"/>
                    <p:cNvSpPr>
                      <a:spLocks noChangeAspect="1"/>
                    </p:cNvSpPr>
                    <p:nvPr/>
                  </p:nvSpPr>
                  <p:spPr>
                    <a:xfrm>
                      <a:off x="5076096" y="5445224"/>
                      <a:ext cx="180000" cy="180000"/>
                    </a:xfrm>
                    <a:prstGeom prst="rect">
                      <a:avLst/>
                    </a:prstGeom>
                    <a:noFill/>
                    <a:ln w="127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rgbClr val="00CCFF"/>
                          </a:solidFill>
                        </a:rPr>
                        <a:t>1</a:t>
                      </a:r>
                      <a:endParaRPr lang="en-US" sz="1100" dirty="0">
                        <a:solidFill>
                          <a:srgbClr val="00CCFF"/>
                        </a:solidFill>
                      </a:endParaRPr>
                    </a:p>
                  </p:txBody>
                </p:sp>
                <p:sp>
                  <p:nvSpPr>
                    <p:cNvPr id="867" name="矩形 866"/>
                    <p:cNvSpPr>
                      <a:spLocks noChangeAspect="1"/>
                    </p:cNvSpPr>
                    <p:nvPr/>
                  </p:nvSpPr>
                  <p:spPr>
                    <a:xfrm>
                      <a:off x="5256096" y="5445224"/>
                      <a:ext cx="180000" cy="180000"/>
                    </a:xfrm>
                    <a:prstGeom prst="rect">
                      <a:avLst/>
                    </a:prstGeom>
                    <a:noFill/>
                    <a:ln w="127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03" name="群組 145"/>
                  <p:cNvGrpSpPr>
                    <a:grpSpLocks noChangeAspect="1"/>
                  </p:cNvGrpSpPr>
                  <p:nvPr/>
                </p:nvGrpSpPr>
                <p:grpSpPr>
                  <a:xfrm>
                    <a:off x="2195736" y="4509120"/>
                    <a:ext cx="864125" cy="108000"/>
                    <a:chOff x="3995888" y="5445224"/>
                    <a:chExt cx="1440208" cy="180000"/>
                  </a:xfrm>
                </p:grpSpPr>
                <p:sp>
                  <p:nvSpPr>
                    <p:cNvPr id="852" name="矩形 851"/>
                    <p:cNvSpPr>
                      <a:spLocks noChangeAspect="1"/>
                    </p:cNvSpPr>
                    <p:nvPr/>
                  </p:nvSpPr>
                  <p:spPr>
                    <a:xfrm>
                      <a:off x="3995888" y="5445224"/>
                      <a:ext cx="180000" cy="180000"/>
                    </a:xfrm>
                    <a:prstGeom prst="rect">
                      <a:avLst/>
                    </a:prstGeom>
                    <a:noFill/>
                    <a:ln w="127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FF00FF"/>
                          </a:solidFill>
                        </a:rPr>
                        <a:t>6</a:t>
                      </a:r>
                      <a:endParaRPr lang="en-US" sz="1000" dirty="0">
                        <a:solidFill>
                          <a:srgbClr val="FF00FF"/>
                        </a:solidFill>
                      </a:endParaRPr>
                    </a:p>
                  </p:txBody>
                </p:sp>
                <p:sp>
                  <p:nvSpPr>
                    <p:cNvPr id="853" name="矩形 852"/>
                    <p:cNvSpPr>
                      <a:spLocks noChangeAspect="1"/>
                    </p:cNvSpPr>
                    <p:nvPr/>
                  </p:nvSpPr>
                  <p:spPr>
                    <a:xfrm>
                      <a:off x="4175976" y="5445224"/>
                      <a:ext cx="180000" cy="180000"/>
                    </a:xfrm>
                    <a:prstGeom prst="rect">
                      <a:avLst/>
                    </a:prstGeom>
                    <a:noFill/>
                    <a:ln w="127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54" name="矩形 853"/>
                    <p:cNvSpPr>
                      <a:spLocks noChangeAspect="1"/>
                    </p:cNvSpPr>
                    <p:nvPr/>
                  </p:nvSpPr>
                  <p:spPr>
                    <a:xfrm>
                      <a:off x="4356016" y="5445224"/>
                      <a:ext cx="180000" cy="180000"/>
                    </a:xfrm>
                    <a:prstGeom prst="rect">
                      <a:avLst/>
                    </a:prstGeom>
                    <a:noFill/>
                    <a:ln w="127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000" dirty="0">
                        <a:solidFill>
                          <a:srgbClr val="FF00FF"/>
                        </a:solidFill>
                      </a:endParaRPr>
                    </a:p>
                  </p:txBody>
                </p:sp>
                <p:sp>
                  <p:nvSpPr>
                    <p:cNvPr id="855" name="矩形 854"/>
                    <p:cNvSpPr>
                      <a:spLocks noChangeAspect="1"/>
                    </p:cNvSpPr>
                    <p:nvPr/>
                  </p:nvSpPr>
                  <p:spPr>
                    <a:xfrm>
                      <a:off x="4536016" y="5445224"/>
                      <a:ext cx="180000" cy="180000"/>
                    </a:xfrm>
                    <a:prstGeom prst="rect">
                      <a:avLst/>
                    </a:prstGeom>
                    <a:noFill/>
                    <a:ln w="127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rgbClr val="00CCFF"/>
                          </a:solidFill>
                        </a:rPr>
                        <a:t>6</a:t>
                      </a:r>
                      <a:endParaRPr lang="en-US" sz="1100" dirty="0">
                        <a:solidFill>
                          <a:srgbClr val="00CCFF"/>
                        </a:solidFill>
                      </a:endParaRPr>
                    </a:p>
                  </p:txBody>
                </p:sp>
                <p:sp>
                  <p:nvSpPr>
                    <p:cNvPr id="856" name="矩形 855"/>
                    <p:cNvSpPr>
                      <a:spLocks noChangeAspect="1"/>
                    </p:cNvSpPr>
                    <p:nvPr/>
                  </p:nvSpPr>
                  <p:spPr>
                    <a:xfrm>
                      <a:off x="4716056" y="5445224"/>
                      <a:ext cx="180000" cy="180000"/>
                    </a:xfrm>
                    <a:prstGeom prst="rect">
                      <a:avLst/>
                    </a:prstGeom>
                    <a:noFill/>
                    <a:ln w="127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57" name="矩形 856"/>
                    <p:cNvSpPr>
                      <a:spLocks noChangeAspect="1"/>
                    </p:cNvSpPr>
                    <p:nvPr/>
                  </p:nvSpPr>
                  <p:spPr>
                    <a:xfrm>
                      <a:off x="4896056" y="5445224"/>
                      <a:ext cx="180000" cy="180000"/>
                    </a:xfrm>
                    <a:prstGeom prst="rect">
                      <a:avLst/>
                    </a:prstGeom>
                    <a:noFill/>
                    <a:ln w="127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FF00FF"/>
                          </a:solidFill>
                        </a:rPr>
                        <a:t>1</a:t>
                      </a:r>
                      <a:endParaRPr lang="en-US" sz="1000" dirty="0">
                        <a:solidFill>
                          <a:srgbClr val="FF00FF"/>
                        </a:solidFill>
                      </a:endParaRPr>
                    </a:p>
                  </p:txBody>
                </p:sp>
                <p:sp>
                  <p:nvSpPr>
                    <p:cNvPr id="858" name="矩形 857"/>
                    <p:cNvSpPr>
                      <a:spLocks noChangeAspect="1"/>
                    </p:cNvSpPr>
                    <p:nvPr/>
                  </p:nvSpPr>
                  <p:spPr>
                    <a:xfrm>
                      <a:off x="5076096" y="5445224"/>
                      <a:ext cx="180000" cy="180000"/>
                    </a:xfrm>
                    <a:prstGeom prst="rect">
                      <a:avLst/>
                    </a:prstGeom>
                    <a:noFill/>
                    <a:ln w="127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59" name="矩形 858"/>
                    <p:cNvSpPr>
                      <a:spLocks noChangeAspect="1"/>
                    </p:cNvSpPr>
                    <p:nvPr/>
                  </p:nvSpPr>
                  <p:spPr>
                    <a:xfrm>
                      <a:off x="5256096" y="5445224"/>
                      <a:ext cx="180000" cy="180000"/>
                    </a:xfrm>
                    <a:prstGeom prst="rect">
                      <a:avLst/>
                    </a:prstGeom>
                    <a:noFill/>
                    <a:ln w="127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000" dirty="0">
                        <a:solidFill>
                          <a:srgbClr val="FF00FF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849" name="矩形 848"/>
                <p:cNvSpPr>
                  <a:spLocks noChangeAspect="1"/>
                </p:cNvSpPr>
                <p:nvPr/>
              </p:nvSpPr>
              <p:spPr>
                <a:xfrm>
                  <a:off x="3275856" y="5661248"/>
                  <a:ext cx="108000" cy="108000"/>
                </a:xfrm>
                <a:prstGeom prst="rect">
                  <a:avLst/>
                </a:prstGeom>
                <a:noFill/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100" dirty="0" smtClean="0">
                      <a:solidFill>
                        <a:srgbClr val="00CCFF"/>
                      </a:solidFill>
                    </a:rPr>
                    <a:t>1</a:t>
                  </a:r>
                  <a:endParaRPr lang="en-US" sz="1100" dirty="0">
                    <a:solidFill>
                      <a:srgbClr val="00CCFF"/>
                    </a:solidFill>
                  </a:endParaRPr>
                </a:p>
              </p:txBody>
            </p:sp>
          </p:grpSp>
          <p:grpSp>
            <p:nvGrpSpPr>
              <p:cNvPr id="104" name="群組 178"/>
              <p:cNvGrpSpPr/>
              <p:nvPr/>
            </p:nvGrpSpPr>
            <p:grpSpPr>
              <a:xfrm>
                <a:off x="683568" y="5157192"/>
                <a:ext cx="1836192" cy="108000"/>
                <a:chOff x="1547664" y="5661248"/>
                <a:chExt cx="1836192" cy="108000"/>
              </a:xfrm>
            </p:grpSpPr>
            <p:grpSp>
              <p:nvGrpSpPr>
                <p:cNvPr id="105" name="群組 154"/>
                <p:cNvGrpSpPr/>
                <p:nvPr/>
              </p:nvGrpSpPr>
              <p:grpSpPr>
                <a:xfrm>
                  <a:off x="1547664" y="5661248"/>
                  <a:ext cx="1728250" cy="108000"/>
                  <a:chOff x="1331611" y="4509120"/>
                  <a:chExt cx="1728250" cy="108000"/>
                </a:xfrm>
              </p:grpSpPr>
              <p:grpSp>
                <p:nvGrpSpPr>
                  <p:cNvPr id="106" name="群組 136"/>
                  <p:cNvGrpSpPr>
                    <a:grpSpLocks noChangeAspect="1"/>
                  </p:cNvGrpSpPr>
                  <p:nvPr/>
                </p:nvGrpSpPr>
                <p:grpSpPr>
                  <a:xfrm>
                    <a:off x="1331611" y="4509120"/>
                    <a:ext cx="864125" cy="108000"/>
                    <a:chOff x="3995888" y="5445224"/>
                    <a:chExt cx="1440208" cy="180000"/>
                  </a:xfrm>
                </p:grpSpPr>
                <p:sp>
                  <p:nvSpPr>
                    <p:cNvPr id="783" name="矩形 782"/>
                    <p:cNvSpPr>
                      <a:spLocks noChangeAspect="1"/>
                    </p:cNvSpPr>
                    <p:nvPr/>
                  </p:nvSpPr>
                  <p:spPr>
                    <a:xfrm>
                      <a:off x="3995888" y="5445224"/>
                      <a:ext cx="180000" cy="180000"/>
                    </a:xfrm>
                    <a:prstGeom prst="rect">
                      <a:avLst/>
                    </a:prstGeom>
                    <a:noFill/>
                    <a:ln w="127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FF00FF"/>
                          </a:solidFill>
                        </a:rPr>
                        <a:t>1</a:t>
                      </a:r>
                      <a:endParaRPr lang="en-US" sz="1000" dirty="0">
                        <a:solidFill>
                          <a:srgbClr val="FF00FF"/>
                        </a:solidFill>
                      </a:endParaRPr>
                    </a:p>
                  </p:txBody>
                </p:sp>
                <p:sp>
                  <p:nvSpPr>
                    <p:cNvPr id="784" name="矩形 783"/>
                    <p:cNvSpPr>
                      <a:spLocks noChangeAspect="1"/>
                    </p:cNvSpPr>
                    <p:nvPr/>
                  </p:nvSpPr>
                  <p:spPr>
                    <a:xfrm>
                      <a:off x="4175976" y="5445224"/>
                      <a:ext cx="180000" cy="180000"/>
                    </a:xfrm>
                    <a:prstGeom prst="rect">
                      <a:avLst/>
                    </a:prstGeom>
                    <a:noFill/>
                    <a:ln w="127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85" name="矩形 784"/>
                    <p:cNvSpPr>
                      <a:spLocks noChangeAspect="1"/>
                    </p:cNvSpPr>
                    <p:nvPr/>
                  </p:nvSpPr>
                  <p:spPr>
                    <a:xfrm>
                      <a:off x="4356016" y="5445224"/>
                      <a:ext cx="180000" cy="180000"/>
                    </a:xfrm>
                    <a:prstGeom prst="rect">
                      <a:avLst/>
                    </a:prstGeom>
                    <a:noFill/>
                    <a:ln w="127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17" name="矩形 816"/>
                    <p:cNvSpPr>
                      <a:spLocks noChangeAspect="1"/>
                    </p:cNvSpPr>
                    <p:nvPr/>
                  </p:nvSpPr>
                  <p:spPr>
                    <a:xfrm>
                      <a:off x="4536016" y="5445224"/>
                      <a:ext cx="180000" cy="180000"/>
                    </a:xfrm>
                    <a:prstGeom prst="rect">
                      <a:avLst/>
                    </a:prstGeom>
                    <a:noFill/>
                    <a:ln w="127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rgbClr val="00CCFF"/>
                          </a:solidFill>
                        </a:rPr>
                        <a:t>1</a:t>
                      </a:r>
                      <a:endParaRPr lang="en-US" sz="1100" dirty="0">
                        <a:solidFill>
                          <a:srgbClr val="00CCFF"/>
                        </a:solidFill>
                      </a:endParaRPr>
                    </a:p>
                  </p:txBody>
                </p:sp>
                <p:sp>
                  <p:nvSpPr>
                    <p:cNvPr id="818" name="矩形 817"/>
                    <p:cNvSpPr>
                      <a:spLocks noChangeAspect="1"/>
                    </p:cNvSpPr>
                    <p:nvPr/>
                  </p:nvSpPr>
                  <p:spPr>
                    <a:xfrm>
                      <a:off x="4716056" y="5445224"/>
                      <a:ext cx="180000" cy="180000"/>
                    </a:xfrm>
                    <a:prstGeom prst="rect">
                      <a:avLst/>
                    </a:prstGeom>
                    <a:noFill/>
                    <a:ln w="127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19" name="矩形 818"/>
                    <p:cNvSpPr>
                      <a:spLocks noChangeAspect="1"/>
                    </p:cNvSpPr>
                    <p:nvPr/>
                  </p:nvSpPr>
                  <p:spPr>
                    <a:xfrm>
                      <a:off x="4896056" y="5445224"/>
                      <a:ext cx="180000" cy="180000"/>
                    </a:xfrm>
                    <a:prstGeom prst="rect">
                      <a:avLst/>
                    </a:prstGeom>
                    <a:noFill/>
                    <a:ln w="127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FF00FF"/>
                          </a:solidFill>
                        </a:rPr>
                        <a:t>6</a:t>
                      </a:r>
                      <a:endParaRPr lang="en-US" sz="1000" dirty="0">
                        <a:solidFill>
                          <a:srgbClr val="FF00FF"/>
                        </a:solidFill>
                      </a:endParaRPr>
                    </a:p>
                  </p:txBody>
                </p:sp>
                <p:sp>
                  <p:nvSpPr>
                    <p:cNvPr id="820" name="矩形 819"/>
                    <p:cNvSpPr>
                      <a:spLocks noChangeAspect="1"/>
                    </p:cNvSpPr>
                    <p:nvPr/>
                  </p:nvSpPr>
                  <p:spPr>
                    <a:xfrm>
                      <a:off x="5076096" y="5445224"/>
                      <a:ext cx="180000" cy="180000"/>
                    </a:xfrm>
                    <a:prstGeom prst="rect">
                      <a:avLst/>
                    </a:prstGeom>
                    <a:noFill/>
                    <a:ln w="127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21" name="矩形 820"/>
                    <p:cNvSpPr>
                      <a:spLocks noChangeAspect="1"/>
                    </p:cNvSpPr>
                    <p:nvPr/>
                  </p:nvSpPr>
                  <p:spPr>
                    <a:xfrm>
                      <a:off x="5256096" y="5445224"/>
                      <a:ext cx="180000" cy="180000"/>
                    </a:xfrm>
                    <a:prstGeom prst="rect">
                      <a:avLst/>
                    </a:prstGeom>
                    <a:noFill/>
                    <a:ln w="127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07" name="群組 145"/>
                  <p:cNvGrpSpPr>
                    <a:grpSpLocks noChangeAspect="1"/>
                  </p:cNvGrpSpPr>
                  <p:nvPr/>
                </p:nvGrpSpPr>
                <p:grpSpPr>
                  <a:xfrm>
                    <a:off x="2195736" y="4509120"/>
                    <a:ext cx="864125" cy="108000"/>
                    <a:chOff x="3995888" y="5445224"/>
                    <a:chExt cx="1440208" cy="180000"/>
                  </a:xfrm>
                </p:grpSpPr>
                <p:sp>
                  <p:nvSpPr>
                    <p:cNvPr id="684" name="矩形 683"/>
                    <p:cNvSpPr>
                      <a:spLocks noChangeAspect="1"/>
                    </p:cNvSpPr>
                    <p:nvPr/>
                  </p:nvSpPr>
                  <p:spPr>
                    <a:xfrm>
                      <a:off x="3995888" y="5445224"/>
                      <a:ext cx="180000" cy="180000"/>
                    </a:xfrm>
                    <a:prstGeom prst="rect">
                      <a:avLst/>
                    </a:prstGeom>
                    <a:noFill/>
                    <a:ln w="127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rgbClr val="00CCFF"/>
                          </a:solidFill>
                        </a:rPr>
                        <a:t>6</a:t>
                      </a:r>
                      <a:endParaRPr lang="en-US" sz="1100" dirty="0">
                        <a:solidFill>
                          <a:srgbClr val="00CCFF"/>
                        </a:solidFill>
                      </a:endParaRPr>
                    </a:p>
                  </p:txBody>
                </p:sp>
                <p:sp>
                  <p:nvSpPr>
                    <p:cNvPr id="685" name="矩形 684"/>
                    <p:cNvSpPr>
                      <a:spLocks noChangeAspect="1"/>
                    </p:cNvSpPr>
                    <p:nvPr/>
                  </p:nvSpPr>
                  <p:spPr>
                    <a:xfrm>
                      <a:off x="4175976" y="5445224"/>
                      <a:ext cx="180000" cy="180000"/>
                    </a:xfrm>
                    <a:prstGeom prst="rect">
                      <a:avLst/>
                    </a:prstGeom>
                    <a:noFill/>
                    <a:ln w="127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86" name="矩形 685"/>
                    <p:cNvSpPr>
                      <a:spLocks noChangeAspect="1"/>
                    </p:cNvSpPr>
                    <p:nvPr/>
                  </p:nvSpPr>
                  <p:spPr>
                    <a:xfrm>
                      <a:off x="4356016" y="5445224"/>
                      <a:ext cx="180000" cy="180000"/>
                    </a:xfrm>
                    <a:prstGeom prst="rect">
                      <a:avLst/>
                    </a:prstGeom>
                    <a:noFill/>
                    <a:ln w="127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FF00FF"/>
                          </a:solidFill>
                        </a:rPr>
                        <a:t>1</a:t>
                      </a:r>
                      <a:endParaRPr lang="en-US" sz="1000" dirty="0">
                        <a:solidFill>
                          <a:srgbClr val="FF00FF"/>
                        </a:solidFill>
                      </a:endParaRPr>
                    </a:p>
                  </p:txBody>
                </p:sp>
                <p:sp>
                  <p:nvSpPr>
                    <p:cNvPr id="687" name="矩形 686"/>
                    <p:cNvSpPr>
                      <a:spLocks noChangeAspect="1"/>
                    </p:cNvSpPr>
                    <p:nvPr/>
                  </p:nvSpPr>
                  <p:spPr>
                    <a:xfrm>
                      <a:off x="4536016" y="5445224"/>
                      <a:ext cx="180000" cy="180000"/>
                    </a:xfrm>
                    <a:prstGeom prst="rect">
                      <a:avLst/>
                    </a:prstGeom>
                    <a:noFill/>
                    <a:ln w="127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88" name="矩形 687"/>
                    <p:cNvSpPr>
                      <a:spLocks noChangeAspect="1"/>
                    </p:cNvSpPr>
                    <p:nvPr/>
                  </p:nvSpPr>
                  <p:spPr>
                    <a:xfrm>
                      <a:off x="4716056" y="5445224"/>
                      <a:ext cx="180000" cy="180000"/>
                    </a:xfrm>
                    <a:prstGeom prst="rect">
                      <a:avLst/>
                    </a:prstGeom>
                    <a:noFill/>
                    <a:ln w="127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89" name="矩形 688"/>
                    <p:cNvSpPr>
                      <a:spLocks noChangeAspect="1"/>
                    </p:cNvSpPr>
                    <p:nvPr/>
                  </p:nvSpPr>
                  <p:spPr>
                    <a:xfrm>
                      <a:off x="4896056" y="5445224"/>
                      <a:ext cx="180000" cy="180000"/>
                    </a:xfrm>
                    <a:prstGeom prst="rect">
                      <a:avLst/>
                    </a:prstGeom>
                    <a:noFill/>
                    <a:ln w="127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rgbClr val="00CCFF"/>
                          </a:solidFill>
                        </a:rPr>
                        <a:t>1</a:t>
                      </a:r>
                      <a:endParaRPr lang="en-US" sz="1100" dirty="0">
                        <a:solidFill>
                          <a:srgbClr val="00CCFF"/>
                        </a:solidFill>
                      </a:endParaRPr>
                    </a:p>
                  </p:txBody>
                </p:sp>
                <p:sp>
                  <p:nvSpPr>
                    <p:cNvPr id="690" name="矩形 689"/>
                    <p:cNvSpPr>
                      <a:spLocks noChangeAspect="1"/>
                    </p:cNvSpPr>
                    <p:nvPr/>
                  </p:nvSpPr>
                  <p:spPr>
                    <a:xfrm>
                      <a:off x="5076096" y="5445224"/>
                      <a:ext cx="180000" cy="180000"/>
                    </a:xfrm>
                    <a:prstGeom prst="rect">
                      <a:avLst/>
                    </a:prstGeom>
                    <a:noFill/>
                    <a:ln w="127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82" name="矩形 781"/>
                    <p:cNvSpPr>
                      <a:spLocks noChangeAspect="1"/>
                    </p:cNvSpPr>
                    <p:nvPr/>
                  </p:nvSpPr>
                  <p:spPr>
                    <a:xfrm>
                      <a:off x="5256096" y="5445224"/>
                      <a:ext cx="180000" cy="180000"/>
                    </a:xfrm>
                    <a:prstGeom prst="rect">
                      <a:avLst/>
                    </a:prstGeom>
                    <a:noFill/>
                    <a:ln w="127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FF00FF"/>
                          </a:solidFill>
                        </a:rPr>
                        <a:t>6</a:t>
                      </a:r>
                      <a:endParaRPr lang="en-US" sz="1000" dirty="0">
                        <a:solidFill>
                          <a:srgbClr val="FF00FF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681" name="矩形 680"/>
                <p:cNvSpPr>
                  <a:spLocks noChangeAspect="1"/>
                </p:cNvSpPr>
                <p:nvPr/>
              </p:nvSpPr>
              <p:spPr>
                <a:xfrm>
                  <a:off x="3275856" y="5661248"/>
                  <a:ext cx="108000" cy="108000"/>
                </a:xfrm>
                <a:prstGeom prst="rect">
                  <a:avLst/>
                </a:prstGeom>
                <a:noFill/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869" name="文字方塊 868"/>
          <p:cNvSpPr txBox="1"/>
          <p:nvPr/>
        </p:nvSpPr>
        <p:spPr>
          <a:xfrm>
            <a:off x="71406" y="5004871"/>
            <a:ext cx="475252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Studyt</a:t>
            </a:r>
            <a:r>
              <a:rPr lang="en-US" dirty="0" smtClean="0">
                <a:solidFill>
                  <a:srgbClr val="FF0000"/>
                </a:solidFill>
              </a:rPr>
              <a:t> shower Shoot   IL=2, NUMBV2=18</a:t>
            </a:r>
          </a:p>
          <a:p>
            <a:r>
              <a:rPr lang="el-GR" b="1" dirty="0" smtClean="0">
                <a:solidFill>
                  <a:srgbClr val="FF0000"/>
                </a:solidFill>
              </a:rPr>
              <a:t>θ</a:t>
            </a:r>
            <a:r>
              <a:rPr lang="en-US" b="1" dirty="0" smtClean="0">
                <a:solidFill>
                  <a:srgbClr val="FF0000"/>
                </a:solidFill>
              </a:rPr>
              <a:t>=0.024 </a:t>
            </a:r>
            <a:r>
              <a:rPr lang="el-GR" b="1" dirty="0" smtClean="0">
                <a:solidFill>
                  <a:srgbClr val="FF0000"/>
                </a:solidFill>
              </a:rPr>
              <a:t>φ</a:t>
            </a:r>
            <a:r>
              <a:rPr lang="en-US" b="1" dirty="0" smtClean="0">
                <a:solidFill>
                  <a:srgbClr val="FF0000"/>
                </a:solidFill>
              </a:rPr>
              <a:t>=1.474</a:t>
            </a:r>
          </a:p>
          <a:p>
            <a:r>
              <a:rPr lang="en-US" sz="1600" dirty="0" smtClean="0"/>
              <a:t>@z=64.7cm                           @z=67.cm</a:t>
            </a:r>
          </a:p>
          <a:p>
            <a:r>
              <a:rPr lang="en-US" sz="1600" dirty="0" smtClean="0"/>
              <a:t>r=1.553,  x=.15, y=1.546     r=1.6083  x=.1554  Y=1.601</a:t>
            </a:r>
            <a:endParaRPr lang="en-US" sz="1600" dirty="0"/>
          </a:p>
        </p:txBody>
      </p:sp>
      <p:grpSp>
        <p:nvGrpSpPr>
          <p:cNvPr id="108" name="群組 663"/>
          <p:cNvGrpSpPr/>
          <p:nvPr/>
        </p:nvGrpSpPr>
        <p:grpSpPr>
          <a:xfrm>
            <a:off x="467544" y="2493669"/>
            <a:ext cx="4032448" cy="2221215"/>
            <a:chOff x="467544" y="1988840"/>
            <a:chExt cx="4032448" cy="2221215"/>
          </a:xfrm>
        </p:grpSpPr>
        <p:grpSp>
          <p:nvGrpSpPr>
            <p:cNvPr id="109" name="群組 869"/>
            <p:cNvGrpSpPr/>
            <p:nvPr/>
          </p:nvGrpSpPr>
          <p:grpSpPr>
            <a:xfrm>
              <a:off x="467544" y="1988840"/>
              <a:ext cx="4032448" cy="2177663"/>
              <a:chOff x="395536" y="3987641"/>
              <a:chExt cx="4032448" cy="2177663"/>
            </a:xfrm>
          </p:grpSpPr>
          <p:sp>
            <p:nvSpPr>
              <p:cNvPr id="607" name="矩形 606"/>
              <p:cNvSpPr/>
              <p:nvPr/>
            </p:nvSpPr>
            <p:spPr>
              <a:xfrm>
                <a:off x="2555776" y="5859849"/>
                <a:ext cx="1008112" cy="216024"/>
              </a:xfrm>
              <a:prstGeom prst="rect">
                <a:avLst/>
              </a:prstGeom>
              <a:noFill/>
              <a:ln>
                <a:solidFill>
                  <a:srgbClr val="FF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4" name="矩形 643"/>
              <p:cNvSpPr/>
              <p:nvPr/>
            </p:nvSpPr>
            <p:spPr>
              <a:xfrm>
                <a:off x="2555776" y="5643825"/>
                <a:ext cx="1008112" cy="216024"/>
              </a:xfrm>
              <a:prstGeom prst="rect">
                <a:avLst/>
              </a:prstGeom>
              <a:noFill/>
              <a:ln>
                <a:solidFill>
                  <a:srgbClr val="FF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5" name="矩形 644"/>
              <p:cNvSpPr/>
              <p:nvPr/>
            </p:nvSpPr>
            <p:spPr>
              <a:xfrm>
                <a:off x="2555776" y="5427801"/>
                <a:ext cx="1008112" cy="216024"/>
              </a:xfrm>
              <a:prstGeom prst="rect">
                <a:avLst/>
              </a:prstGeom>
              <a:noFill/>
              <a:ln>
                <a:solidFill>
                  <a:srgbClr val="FF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6" name="矩形 645"/>
              <p:cNvSpPr/>
              <p:nvPr/>
            </p:nvSpPr>
            <p:spPr>
              <a:xfrm>
                <a:off x="2555776" y="5211777"/>
                <a:ext cx="1008112" cy="216024"/>
              </a:xfrm>
              <a:prstGeom prst="rect">
                <a:avLst/>
              </a:prstGeom>
              <a:noFill/>
              <a:ln>
                <a:solidFill>
                  <a:srgbClr val="FF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5" name="矩形 654"/>
              <p:cNvSpPr/>
              <p:nvPr/>
            </p:nvSpPr>
            <p:spPr>
              <a:xfrm>
                <a:off x="2555776" y="4995753"/>
                <a:ext cx="1008112" cy="216024"/>
              </a:xfrm>
              <a:prstGeom prst="rect">
                <a:avLst/>
              </a:prstGeom>
              <a:noFill/>
              <a:ln>
                <a:solidFill>
                  <a:srgbClr val="FF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6" name="矩形 655"/>
              <p:cNvSpPr/>
              <p:nvPr/>
            </p:nvSpPr>
            <p:spPr>
              <a:xfrm>
                <a:off x="2555776" y="4779729"/>
                <a:ext cx="1008112" cy="216024"/>
              </a:xfrm>
              <a:prstGeom prst="rect">
                <a:avLst/>
              </a:prstGeom>
              <a:noFill/>
              <a:ln>
                <a:solidFill>
                  <a:srgbClr val="FF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7" name="矩形 656"/>
              <p:cNvSpPr/>
              <p:nvPr/>
            </p:nvSpPr>
            <p:spPr>
              <a:xfrm>
                <a:off x="2555776" y="4563705"/>
                <a:ext cx="1008112" cy="216024"/>
              </a:xfrm>
              <a:prstGeom prst="rect">
                <a:avLst/>
              </a:prstGeom>
              <a:noFill/>
              <a:ln>
                <a:solidFill>
                  <a:srgbClr val="FF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8" name="矩形 657"/>
              <p:cNvSpPr/>
              <p:nvPr/>
            </p:nvSpPr>
            <p:spPr>
              <a:xfrm>
                <a:off x="2555776" y="4347681"/>
                <a:ext cx="1008112" cy="216024"/>
              </a:xfrm>
              <a:prstGeom prst="rect">
                <a:avLst/>
              </a:prstGeom>
              <a:noFill/>
              <a:ln>
                <a:solidFill>
                  <a:srgbClr val="FF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9" name="文字方塊 658"/>
              <p:cNvSpPr txBox="1"/>
              <p:nvPr/>
            </p:nvSpPr>
            <p:spPr>
              <a:xfrm>
                <a:off x="2267744" y="3987641"/>
                <a:ext cx="21602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Z= 647                 670 mm</a:t>
                </a:r>
                <a:endParaRPr lang="en-US" sz="1400" dirty="0"/>
              </a:p>
            </p:txBody>
          </p:sp>
          <p:sp>
            <p:nvSpPr>
              <p:cNvPr id="660" name="文字方塊 659"/>
              <p:cNvSpPr txBox="1"/>
              <p:nvPr/>
            </p:nvSpPr>
            <p:spPr>
              <a:xfrm>
                <a:off x="2843808" y="4995753"/>
                <a:ext cx="864096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FF00FF"/>
                    </a:solidFill>
                  </a:rPr>
                  <a:t>y= mm </a:t>
                </a:r>
              </a:p>
              <a:p>
                <a:r>
                  <a:rPr lang="en-US" sz="1400" dirty="0" smtClean="0">
                    <a:solidFill>
                      <a:srgbClr val="FF00FF"/>
                    </a:solidFill>
                  </a:rPr>
                  <a:t>21</a:t>
                </a:r>
              </a:p>
              <a:p>
                <a:r>
                  <a:rPr lang="en-US" sz="1400" dirty="0" smtClean="0">
                    <a:solidFill>
                      <a:srgbClr val="FF00FF"/>
                    </a:solidFill>
                  </a:rPr>
                  <a:t>18</a:t>
                </a:r>
              </a:p>
              <a:p>
                <a:r>
                  <a:rPr lang="en-US" sz="1400" dirty="0" smtClean="0">
                    <a:solidFill>
                      <a:srgbClr val="FF00FF"/>
                    </a:solidFill>
                  </a:rPr>
                  <a:t>15</a:t>
                </a:r>
              </a:p>
              <a:p>
                <a:r>
                  <a:rPr lang="en-US" sz="1400" dirty="0" smtClean="0">
                    <a:solidFill>
                      <a:srgbClr val="FF00FF"/>
                    </a:solidFill>
                  </a:rPr>
                  <a:t>12 </a:t>
                </a:r>
                <a:endParaRPr lang="en-US" sz="1400" dirty="0">
                  <a:solidFill>
                    <a:srgbClr val="FF00FF"/>
                  </a:solidFill>
                </a:endParaRPr>
              </a:p>
            </p:txBody>
          </p:sp>
          <p:cxnSp>
            <p:nvCxnSpPr>
              <p:cNvPr id="662" name="直線接點 661"/>
              <p:cNvCxnSpPr/>
              <p:nvPr/>
            </p:nvCxnSpPr>
            <p:spPr>
              <a:xfrm flipV="1">
                <a:off x="395536" y="5643825"/>
                <a:ext cx="3168352" cy="28803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6" name="文字方塊 665"/>
              <p:cNvSpPr txBox="1"/>
              <p:nvPr/>
            </p:nvSpPr>
            <p:spPr>
              <a:xfrm>
                <a:off x="3563888" y="5715833"/>
                <a:ext cx="79208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1200" dirty="0" smtClean="0"/>
                  <a:t>Θ</a:t>
                </a:r>
                <a:r>
                  <a:rPr lang="en-US" sz="1200" dirty="0" smtClean="0"/>
                  <a:t>=.02238</a:t>
                </a:r>
                <a:endParaRPr lang="en-US" sz="1200" dirty="0"/>
              </a:p>
            </p:txBody>
          </p:sp>
          <p:sp>
            <p:nvSpPr>
              <p:cNvPr id="667" name="文字方塊 666"/>
              <p:cNvSpPr txBox="1"/>
              <p:nvPr/>
            </p:nvSpPr>
            <p:spPr>
              <a:xfrm>
                <a:off x="1835696" y="5715833"/>
                <a:ext cx="79208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1200" dirty="0" smtClean="0"/>
                  <a:t>Θ</a:t>
                </a:r>
                <a:r>
                  <a:rPr lang="en-US" sz="1200" dirty="0" smtClean="0"/>
                  <a:t>=.02318</a:t>
                </a:r>
                <a:endParaRPr lang="en-US" sz="1200" dirty="0"/>
              </a:p>
            </p:txBody>
          </p:sp>
          <p:sp>
            <p:nvSpPr>
              <p:cNvPr id="668" name="文字方塊 667"/>
              <p:cNvSpPr txBox="1"/>
              <p:nvPr/>
            </p:nvSpPr>
            <p:spPr>
              <a:xfrm>
                <a:off x="1835696" y="5499809"/>
                <a:ext cx="79208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1200" dirty="0" smtClean="0"/>
                  <a:t>Θ</a:t>
                </a:r>
                <a:r>
                  <a:rPr lang="en-US" sz="1200" dirty="0" smtClean="0"/>
                  <a:t>=.02781</a:t>
                </a:r>
                <a:endParaRPr lang="en-US" sz="1200" dirty="0"/>
              </a:p>
            </p:txBody>
          </p:sp>
          <p:sp>
            <p:nvSpPr>
              <p:cNvPr id="669" name="文字方塊 668"/>
              <p:cNvSpPr txBox="1"/>
              <p:nvPr/>
            </p:nvSpPr>
            <p:spPr>
              <a:xfrm>
                <a:off x="3563888" y="5499809"/>
                <a:ext cx="79208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1200" dirty="0" smtClean="0"/>
                  <a:t>Θ</a:t>
                </a:r>
                <a:r>
                  <a:rPr lang="en-US" sz="1200" dirty="0" smtClean="0"/>
                  <a:t>=.02686</a:t>
                </a:r>
                <a:endParaRPr lang="en-US" sz="1200" dirty="0"/>
              </a:p>
            </p:txBody>
          </p:sp>
          <p:sp>
            <p:nvSpPr>
              <p:cNvPr id="670" name="文字方塊 669"/>
              <p:cNvSpPr txBox="1"/>
              <p:nvPr/>
            </p:nvSpPr>
            <p:spPr>
              <a:xfrm>
                <a:off x="1835696" y="5283785"/>
                <a:ext cx="79208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1200" dirty="0" smtClean="0"/>
                  <a:t>Θ</a:t>
                </a:r>
                <a:r>
                  <a:rPr lang="en-US" sz="1200" dirty="0" smtClean="0"/>
                  <a:t>=.03245</a:t>
                </a:r>
                <a:endParaRPr lang="en-US" sz="1200" dirty="0"/>
              </a:p>
            </p:txBody>
          </p:sp>
          <p:sp>
            <p:nvSpPr>
              <p:cNvPr id="671" name="文字方塊 670"/>
              <p:cNvSpPr txBox="1"/>
              <p:nvPr/>
            </p:nvSpPr>
            <p:spPr>
              <a:xfrm>
                <a:off x="3563888" y="5283785"/>
                <a:ext cx="79208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1200" dirty="0" smtClean="0"/>
                  <a:t>Θ</a:t>
                </a:r>
                <a:r>
                  <a:rPr lang="en-US" sz="1200" dirty="0" smtClean="0"/>
                  <a:t>=.03133</a:t>
                </a:r>
                <a:endParaRPr lang="en-US" sz="1200" dirty="0"/>
              </a:p>
            </p:txBody>
          </p:sp>
        </p:grpSp>
        <p:sp>
          <p:nvSpPr>
            <p:cNvPr id="661" name="文字方塊 660"/>
            <p:cNvSpPr txBox="1"/>
            <p:nvPr/>
          </p:nvSpPr>
          <p:spPr>
            <a:xfrm>
              <a:off x="3635896" y="3933056"/>
              <a:ext cx="7920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200" dirty="0" smtClean="0"/>
                <a:t>Θ</a:t>
              </a:r>
              <a:r>
                <a:rPr lang="en-US" sz="1200" dirty="0" smtClean="0"/>
                <a:t>=.01791</a:t>
              </a:r>
              <a:endParaRPr lang="en-US" sz="1200" dirty="0"/>
            </a:p>
          </p:txBody>
        </p:sp>
        <p:sp>
          <p:nvSpPr>
            <p:cNvPr id="663" name="文字方塊 662"/>
            <p:cNvSpPr txBox="1"/>
            <p:nvPr/>
          </p:nvSpPr>
          <p:spPr>
            <a:xfrm>
              <a:off x="1907704" y="3933056"/>
              <a:ext cx="7920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200" dirty="0" smtClean="0"/>
                <a:t>Θ</a:t>
              </a:r>
              <a:r>
                <a:rPr lang="en-US" sz="1200" dirty="0" smtClean="0"/>
                <a:t>=.01855</a:t>
              </a:r>
              <a:endParaRPr lang="en-US" sz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投影片編號版面配置區 172"/>
          <p:cNvSpPr>
            <a:spLocks noGrp="1"/>
          </p:cNvSpPr>
          <p:nvPr>
            <p:ph type="sldNum" sz="quarter" idx="4294967295"/>
          </p:nvPr>
        </p:nvSpPr>
        <p:spPr>
          <a:xfrm>
            <a:off x="7010400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73DA0BB7-265A-403C-9275-D587AB510EDC}" type="slidenum">
              <a:rPr lang="zh-TW" altLang="en-US" smtClean="0"/>
              <a:pPr/>
              <a:t>28</a:t>
            </a:fld>
            <a:endParaRPr lang="zh-TW" altLang="en-US" dirty="0"/>
          </a:p>
        </p:txBody>
      </p:sp>
      <p:sp>
        <p:nvSpPr>
          <p:cNvPr id="195" name="矩形 194"/>
          <p:cNvSpPr/>
          <p:nvPr/>
        </p:nvSpPr>
        <p:spPr>
          <a:xfrm>
            <a:off x="0" y="0"/>
            <a:ext cx="2415213" cy="707886"/>
          </a:xfrm>
          <a:prstGeom prst="rect">
            <a:avLst/>
          </a:prstGeom>
          <a:solidFill>
            <a:srgbClr val="99FFCC"/>
          </a:solidFill>
        </p:spPr>
        <p:txBody>
          <a:bodyPr wrap="none">
            <a:spAutoFit/>
          </a:bodyPr>
          <a:lstStyle/>
          <a:p>
            <a:r>
              <a:rPr lang="en-US" altLang="zh-TW" sz="2000" b="1" dirty="0" smtClean="0">
                <a:solidFill>
                  <a:srgbClr val="FF0000"/>
                </a:solidFill>
              </a:rPr>
              <a:t>2024.08.30</a:t>
            </a:r>
          </a:p>
          <a:p>
            <a:r>
              <a:rPr lang="en-US" altLang="zh-TW" sz="2000" b="1" dirty="0" smtClean="0">
                <a:solidFill>
                  <a:srgbClr val="FF0000"/>
                </a:solidFill>
              </a:rPr>
              <a:t>Build </a:t>
            </a:r>
            <a:r>
              <a:rPr lang="en-US" altLang="zh-TW" sz="2000" b="1" dirty="0" err="1" smtClean="0">
                <a:solidFill>
                  <a:srgbClr val="FF0000"/>
                </a:solidFill>
              </a:rPr>
              <a:t>Qbar</a:t>
            </a:r>
            <a:r>
              <a:rPr lang="en-US" altLang="zh-TW" sz="2000" b="1" dirty="0" smtClean="0">
                <a:solidFill>
                  <a:srgbClr val="FF0000"/>
                </a:solidFill>
              </a:rPr>
              <a:t>  LYSO </a:t>
            </a:r>
            <a:r>
              <a:rPr lang="en-US" altLang="zh-TW" sz="2000" b="1" dirty="0" err="1" smtClean="0">
                <a:solidFill>
                  <a:srgbClr val="FF0000"/>
                </a:solidFill>
              </a:rPr>
              <a:t>det</a:t>
            </a:r>
            <a:r>
              <a:rPr lang="en-US" altLang="zh-TW" sz="2000" b="1" dirty="0" smtClean="0">
                <a:solidFill>
                  <a:srgbClr val="FF0000"/>
                </a:solidFill>
              </a:rPr>
              <a:t> </a:t>
            </a:r>
            <a:endParaRPr lang="en-US" altLang="zh-TW" sz="2000" dirty="0" smtClean="0">
              <a:solidFill>
                <a:srgbClr val="FF0000"/>
              </a:solidFill>
            </a:endParaRPr>
          </a:p>
        </p:txBody>
      </p:sp>
      <p:sp>
        <p:nvSpPr>
          <p:cNvPr id="751" name="文字方塊 750"/>
          <p:cNvSpPr txBox="1"/>
          <p:nvPr/>
        </p:nvSpPr>
        <p:spPr>
          <a:xfrm>
            <a:off x="2500298" y="0"/>
            <a:ext cx="6286544" cy="1077218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3200" dirty="0" smtClean="0"/>
              <a:t>LYSO bars  z= 900-1100mm</a:t>
            </a:r>
          </a:p>
          <a:p>
            <a:r>
              <a:rPr lang="en-US" altLang="zh-TW" sz="3200" dirty="0" smtClean="0"/>
              <a:t>Before QMAG, </a:t>
            </a:r>
            <a:r>
              <a:rPr lang="en-US" altLang="zh-TW" sz="3200" dirty="0" err="1" smtClean="0"/>
              <a:t>dupipe</a:t>
            </a:r>
            <a:r>
              <a:rPr lang="en-US" altLang="zh-TW" sz="3200" dirty="0" smtClean="0"/>
              <a:t> 855-1110 mm</a:t>
            </a:r>
            <a:endParaRPr lang="zh-TW" altLang="en-US" sz="3200" dirty="0"/>
          </a:p>
        </p:txBody>
      </p:sp>
      <p:sp>
        <p:nvSpPr>
          <p:cNvPr id="869" name="文字方塊 868"/>
          <p:cNvSpPr txBox="1"/>
          <p:nvPr/>
        </p:nvSpPr>
        <p:spPr>
          <a:xfrm>
            <a:off x="0" y="1142984"/>
            <a:ext cx="47525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FF0000"/>
                </a:solidFill>
              </a:rPr>
              <a:t> Shooting   IL=2, NUMBV2=11</a:t>
            </a:r>
          </a:p>
          <a:p>
            <a:pPr algn="r"/>
            <a:r>
              <a:rPr lang="en-US" b="1" dirty="0" smtClean="0">
                <a:solidFill>
                  <a:srgbClr val="FF0000"/>
                </a:solidFill>
              </a:rPr>
              <a:t>Center (0, 29, 900),  </a:t>
            </a:r>
            <a:r>
              <a:rPr lang="el-GR" b="1" dirty="0" smtClean="0">
                <a:solidFill>
                  <a:srgbClr val="FF0000"/>
                </a:solidFill>
              </a:rPr>
              <a:t>θ</a:t>
            </a:r>
            <a:r>
              <a:rPr lang="en-US" b="1" dirty="0" smtClean="0">
                <a:solidFill>
                  <a:srgbClr val="FF0000"/>
                </a:solidFill>
              </a:rPr>
              <a:t>=0.0322, </a:t>
            </a:r>
            <a:r>
              <a:rPr lang="el-GR" b="1" dirty="0" smtClean="0">
                <a:solidFill>
                  <a:srgbClr val="FF0000"/>
                </a:solidFill>
              </a:rPr>
              <a:t>φ</a:t>
            </a:r>
            <a:r>
              <a:rPr lang="en-US" b="1" dirty="0" smtClean="0">
                <a:solidFill>
                  <a:srgbClr val="FF0000"/>
                </a:solidFill>
              </a:rPr>
              <a:t>=1.57</a:t>
            </a:r>
          </a:p>
          <a:p>
            <a:pPr algn="r"/>
            <a:r>
              <a:rPr lang="en-US" sz="1400" dirty="0" smtClean="0"/>
              <a:t>    @z=90cm                  @z=110.cm</a:t>
            </a:r>
          </a:p>
          <a:p>
            <a:pPr algn="r"/>
            <a:r>
              <a:rPr lang="en-US" sz="1400" dirty="0" smtClean="0"/>
              <a:t>r=2.9,  x=0, y=2.9     r=3.54  x=0 Y=3.54</a:t>
            </a:r>
            <a:endParaRPr lang="en-US" sz="1400" dirty="0"/>
          </a:p>
        </p:txBody>
      </p:sp>
      <p:grpSp>
        <p:nvGrpSpPr>
          <p:cNvPr id="2" name="群組 1337"/>
          <p:cNvGrpSpPr/>
          <p:nvPr/>
        </p:nvGrpSpPr>
        <p:grpSpPr>
          <a:xfrm>
            <a:off x="117554" y="6570586"/>
            <a:ext cx="3240000" cy="216000"/>
            <a:chOff x="216000" y="6372000"/>
            <a:chExt cx="3240000" cy="216000"/>
          </a:xfrm>
        </p:grpSpPr>
        <p:grpSp>
          <p:nvGrpSpPr>
            <p:cNvPr id="3" name="群組 1338"/>
            <p:cNvGrpSpPr/>
            <p:nvPr/>
          </p:nvGrpSpPr>
          <p:grpSpPr>
            <a:xfrm>
              <a:off x="216000" y="6372000"/>
              <a:ext cx="2160562" cy="216000"/>
              <a:chOff x="4643438" y="5929330"/>
              <a:chExt cx="2160562" cy="216000"/>
            </a:xfrm>
          </p:grpSpPr>
          <p:grpSp>
            <p:nvGrpSpPr>
              <p:cNvPr id="4" name="群組 1345"/>
              <p:cNvGrpSpPr/>
              <p:nvPr/>
            </p:nvGrpSpPr>
            <p:grpSpPr>
              <a:xfrm>
                <a:off x="4643438" y="5929330"/>
                <a:ext cx="1080000" cy="216000"/>
                <a:chOff x="2700000" y="6120000"/>
                <a:chExt cx="1080000" cy="216000"/>
              </a:xfrm>
            </p:grpSpPr>
            <p:sp>
              <p:nvSpPr>
                <p:cNvPr id="1353" name="矩形 1352"/>
                <p:cNvSpPr>
                  <a:spLocks noChangeAspect="1"/>
                </p:cNvSpPr>
                <p:nvPr/>
              </p:nvSpPr>
              <p:spPr>
                <a:xfrm>
                  <a:off x="2700000" y="6120000"/>
                  <a:ext cx="216000" cy="216000"/>
                </a:xfrm>
                <a:prstGeom prst="rect">
                  <a:avLst/>
                </a:prstGeom>
                <a:noFill/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dirty="0" smtClean="0">
                      <a:solidFill>
                        <a:srgbClr val="FF00FF"/>
                      </a:solidFill>
                    </a:rPr>
                    <a:t>1</a:t>
                  </a:r>
                  <a:endParaRPr lang="en-US" sz="1000" dirty="0">
                    <a:solidFill>
                      <a:srgbClr val="FF00FF"/>
                    </a:solidFill>
                  </a:endParaRPr>
                </a:p>
              </p:txBody>
            </p:sp>
            <p:sp>
              <p:nvSpPr>
                <p:cNvPr id="1354" name="矩形 1353"/>
                <p:cNvSpPr>
                  <a:spLocks noChangeAspect="1"/>
                </p:cNvSpPr>
                <p:nvPr/>
              </p:nvSpPr>
              <p:spPr>
                <a:xfrm>
                  <a:off x="2916000" y="6120000"/>
                  <a:ext cx="216000" cy="216000"/>
                </a:xfrm>
                <a:prstGeom prst="rect">
                  <a:avLst/>
                </a:prstGeom>
                <a:noFill/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5" name="矩形 1354"/>
                <p:cNvSpPr>
                  <a:spLocks noChangeAspect="1"/>
                </p:cNvSpPr>
                <p:nvPr/>
              </p:nvSpPr>
              <p:spPr>
                <a:xfrm>
                  <a:off x="3348000" y="6120000"/>
                  <a:ext cx="216000" cy="216000"/>
                </a:xfrm>
                <a:prstGeom prst="rect">
                  <a:avLst/>
                </a:prstGeom>
                <a:noFill/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6" name="矩形 1355"/>
                <p:cNvSpPr>
                  <a:spLocks noChangeAspect="1"/>
                </p:cNvSpPr>
                <p:nvPr/>
              </p:nvSpPr>
              <p:spPr>
                <a:xfrm>
                  <a:off x="3132000" y="6120000"/>
                  <a:ext cx="216000" cy="216000"/>
                </a:xfrm>
                <a:prstGeom prst="rect">
                  <a:avLst/>
                </a:prstGeom>
                <a:noFill/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7" name="矩形 1356"/>
                <p:cNvSpPr>
                  <a:spLocks noChangeAspect="1"/>
                </p:cNvSpPr>
                <p:nvPr/>
              </p:nvSpPr>
              <p:spPr>
                <a:xfrm>
                  <a:off x="3564000" y="6120000"/>
                  <a:ext cx="216000" cy="216000"/>
                </a:xfrm>
                <a:prstGeom prst="rect">
                  <a:avLst/>
                </a:prstGeom>
                <a:noFill/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dirty="0" smtClean="0">
                      <a:solidFill>
                        <a:srgbClr val="00B0F0"/>
                      </a:solidFill>
                    </a:rPr>
                    <a:t>1</a:t>
                  </a:r>
                  <a:endParaRPr lang="en-US" sz="1000" dirty="0">
                    <a:solidFill>
                      <a:srgbClr val="00B0F0"/>
                    </a:solidFill>
                  </a:endParaRPr>
                </a:p>
              </p:txBody>
            </p:sp>
          </p:grpSp>
          <p:grpSp>
            <p:nvGrpSpPr>
              <p:cNvPr id="5" name="群組 1346"/>
              <p:cNvGrpSpPr/>
              <p:nvPr/>
            </p:nvGrpSpPr>
            <p:grpSpPr>
              <a:xfrm>
                <a:off x="5724000" y="5929330"/>
                <a:ext cx="1080000" cy="216000"/>
                <a:chOff x="2700000" y="6120000"/>
                <a:chExt cx="1080000" cy="216000"/>
              </a:xfrm>
            </p:grpSpPr>
            <p:sp>
              <p:nvSpPr>
                <p:cNvPr id="1348" name="矩形 1347"/>
                <p:cNvSpPr>
                  <a:spLocks noChangeAspect="1"/>
                </p:cNvSpPr>
                <p:nvPr/>
              </p:nvSpPr>
              <p:spPr>
                <a:xfrm>
                  <a:off x="2700000" y="6120000"/>
                  <a:ext cx="216000" cy="216000"/>
                </a:xfrm>
                <a:prstGeom prst="rect">
                  <a:avLst/>
                </a:prstGeom>
                <a:noFill/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dirty="0" smtClean="0">
                      <a:solidFill>
                        <a:srgbClr val="FF00FF"/>
                      </a:solidFill>
                    </a:rPr>
                    <a:t>6</a:t>
                  </a:r>
                  <a:endParaRPr lang="en-US" sz="1000" dirty="0">
                    <a:solidFill>
                      <a:srgbClr val="FF00FF"/>
                    </a:solidFill>
                  </a:endParaRPr>
                </a:p>
              </p:txBody>
            </p:sp>
            <p:sp>
              <p:nvSpPr>
                <p:cNvPr id="1349" name="矩形 1348"/>
                <p:cNvSpPr>
                  <a:spLocks noChangeAspect="1"/>
                </p:cNvSpPr>
                <p:nvPr/>
              </p:nvSpPr>
              <p:spPr>
                <a:xfrm>
                  <a:off x="2916000" y="6120000"/>
                  <a:ext cx="216000" cy="216000"/>
                </a:xfrm>
                <a:prstGeom prst="rect">
                  <a:avLst/>
                </a:prstGeom>
                <a:noFill/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0" name="矩形 1349"/>
                <p:cNvSpPr>
                  <a:spLocks noChangeAspect="1"/>
                </p:cNvSpPr>
                <p:nvPr/>
              </p:nvSpPr>
              <p:spPr>
                <a:xfrm>
                  <a:off x="3348000" y="6120000"/>
                  <a:ext cx="216000" cy="216000"/>
                </a:xfrm>
                <a:prstGeom prst="rect">
                  <a:avLst/>
                </a:prstGeom>
                <a:noFill/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1" name="矩形 1350"/>
                <p:cNvSpPr>
                  <a:spLocks noChangeAspect="1"/>
                </p:cNvSpPr>
                <p:nvPr/>
              </p:nvSpPr>
              <p:spPr>
                <a:xfrm>
                  <a:off x="3132000" y="6120000"/>
                  <a:ext cx="216000" cy="216000"/>
                </a:xfrm>
                <a:prstGeom prst="rect">
                  <a:avLst/>
                </a:prstGeom>
                <a:noFill/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2" name="矩形 1351"/>
                <p:cNvSpPr>
                  <a:spLocks noChangeAspect="1"/>
                </p:cNvSpPr>
                <p:nvPr/>
              </p:nvSpPr>
              <p:spPr>
                <a:xfrm>
                  <a:off x="3564000" y="6120000"/>
                  <a:ext cx="216000" cy="216000"/>
                </a:xfrm>
                <a:prstGeom prst="rect">
                  <a:avLst/>
                </a:prstGeom>
                <a:noFill/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dirty="0" smtClean="0">
                      <a:solidFill>
                        <a:srgbClr val="00B0F0"/>
                      </a:solidFill>
                    </a:rPr>
                    <a:t>6</a:t>
                  </a:r>
                  <a:endParaRPr lang="en-US" sz="1000" dirty="0">
                    <a:solidFill>
                      <a:srgbClr val="00B0F0"/>
                    </a:solidFill>
                  </a:endParaRPr>
                </a:p>
              </p:txBody>
            </p:sp>
          </p:grpSp>
        </p:grpSp>
        <p:grpSp>
          <p:nvGrpSpPr>
            <p:cNvPr id="6" name="群組 1291"/>
            <p:cNvGrpSpPr/>
            <p:nvPr/>
          </p:nvGrpSpPr>
          <p:grpSpPr>
            <a:xfrm>
              <a:off x="2376000" y="6372000"/>
              <a:ext cx="1080000" cy="216000"/>
              <a:chOff x="2700000" y="6120000"/>
              <a:chExt cx="1080000" cy="216000"/>
            </a:xfrm>
          </p:grpSpPr>
          <p:sp>
            <p:nvSpPr>
              <p:cNvPr id="1341" name="矩形 1340"/>
              <p:cNvSpPr>
                <a:spLocks noChangeAspect="1"/>
              </p:cNvSpPr>
              <p:nvPr/>
            </p:nvSpPr>
            <p:spPr>
              <a:xfrm>
                <a:off x="2700000" y="6120000"/>
                <a:ext cx="216000" cy="216000"/>
              </a:xfrm>
              <a:prstGeom prst="rect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 smtClean="0">
                    <a:solidFill>
                      <a:srgbClr val="FF00FF"/>
                    </a:solidFill>
                  </a:rPr>
                  <a:t>1</a:t>
                </a:r>
                <a:endParaRPr lang="en-US" sz="1000" dirty="0">
                  <a:solidFill>
                    <a:srgbClr val="FF00FF"/>
                  </a:solidFill>
                </a:endParaRPr>
              </a:p>
            </p:txBody>
          </p:sp>
          <p:sp>
            <p:nvSpPr>
              <p:cNvPr id="1342" name="矩形 1341"/>
              <p:cNvSpPr>
                <a:spLocks noChangeAspect="1"/>
              </p:cNvSpPr>
              <p:nvPr/>
            </p:nvSpPr>
            <p:spPr>
              <a:xfrm>
                <a:off x="2916000" y="6120000"/>
                <a:ext cx="216000" cy="216000"/>
              </a:xfrm>
              <a:prstGeom prst="rect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3" name="矩形 1342"/>
              <p:cNvSpPr>
                <a:spLocks noChangeAspect="1"/>
              </p:cNvSpPr>
              <p:nvPr/>
            </p:nvSpPr>
            <p:spPr>
              <a:xfrm>
                <a:off x="3348000" y="6120000"/>
                <a:ext cx="216000" cy="216000"/>
              </a:xfrm>
              <a:prstGeom prst="rect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4" name="矩形 1343"/>
              <p:cNvSpPr>
                <a:spLocks noChangeAspect="1"/>
              </p:cNvSpPr>
              <p:nvPr/>
            </p:nvSpPr>
            <p:spPr>
              <a:xfrm>
                <a:off x="3132000" y="6120000"/>
                <a:ext cx="216000" cy="216000"/>
              </a:xfrm>
              <a:prstGeom prst="rect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5" name="矩形 1344"/>
              <p:cNvSpPr>
                <a:spLocks noChangeAspect="1"/>
              </p:cNvSpPr>
              <p:nvPr/>
            </p:nvSpPr>
            <p:spPr>
              <a:xfrm>
                <a:off x="3564000" y="6120000"/>
                <a:ext cx="216000" cy="216000"/>
              </a:xfrm>
              <a:prstGeom prst="rect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 smtClean="0">
                    <a:solidFill>
                      <a:srgbClr val="00B0F0"/>
                    </a:solidFill>
                  </a:rPr>
                  <a:t>1</a:t>
                </a:r>
                <a:endParaRPr lang="en-US" sz="1000" dirty="0">
                  <a:solidFill>
                    <a:srgbClr val="00B0F0"/>
                  </a:solidFill>
                </a:endParaRPr>
              </a:p>
            </p:txBody>
          </p:sp>
        </p:grpSp>
      </p:grpSp>
      <p:grpSp>
        <p:nvGrpSpPr>
          <p:cNvPr id="7" name="群組 1380"/>
          <p:cNvGrpSpPr/>
          <p:nvPr/>
        </p:nvGrpSpPr>
        <p:grpSpPr>
          <a:xfrm>
            <a:off x="3571900" y="1857364"/>
            <a:ext cx="5357818" cy="4896000"/>
            <a:chOff x="3786182" y="1857364"/>
            <a:chExt cx="5357818" cy="4896000"/>
          </a:xfrm>
        </p:grpSpPr>
        <p:sp>
          <p:nvSpPr>
            <p:cNvPr id="675" name="文字方塊 674"/>
            <p:cNvSpPr txBox="1"/>
            <p:nvPr/>
          </p:nvSpPr>
          <p:spPr>
            <a:xfrm>
              <a:off x="3786182" y="3929066"/>
              <a:ext cx="6475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</a:rPr>
                <a:t>+x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21" name="矩形 20"/>
            <p:cNvSpPr>
              <a:spLocks/>
            </p:cNvSpPr>
            <p:nvPr/>
          </p:nvSpPr>
          <p:spPr>
            <a:xfrm>
              <a:off x="6627422" y="4198249"/>
              <a:ext cx="216000" cy="216000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橢圓 24"/>
            <p:cNvSpPr>
              <a:spLocks noChangeAspect="1"/>
            </p:cNvSpPr>
            <p:nvPr/>
          </p:nvSpPr>
          <p:spPr>
            <a:xfrm>
              <a:off x="4176050" y="1857364"/>
              <a:ext cx="4896544" cy="48960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" name="直線接點 33"/>
            <p:cNvCxnSpPr/>
            <p:nvPr/>
          </p:nvCxnSpPr>
          <p:spPr>
            <a:xfrm>
              <a:off x="4176050" y="4306249"/>
              <a:ext cx="4896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線接點 35"/>
            <p:cNvCxnSpPr/>
            <p:nvPr/>
          </p:nvCxnSpPr>
          <p:spPr>
            <a:xfrm>
              <a:off x="6624050" y="1857364"/>
              <a:ext cx="0" cy="4896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線接點 51"/>
            <p:cNvCxnSpPr/>
            <p:nvPr/>
          </p:nvCxnSpPr>
          <p:spPr>
            <a:xfrm>
              <a:off x="6372000" y="4306249"/>
              <a:ext cx="504000" cy="0"/>
            </a:xfrm>
            <a:prstGeom prst="line">
              <a:avLst/>
            </a:prstGeom>
            <a:ln w="15875">
              <a:solidFill>
                <a:srgbClr val="FF0000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文字方塊 69"/>
            <p:cNvSpPr txBox="1"/>
            <p:nvPr/>
          </p:nvSpPr>
          <p:spPr>
            <a:xfrm>
              <a:off x="5500694" y="4286256"/>
              <a:ext cx="9286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chemeClr val="accent6">
                      <a:lumMod val="75000"/>
                    </a:schemeClr>
                  </a:solidFill>
                </a:rPr>
                <a:t>Cu   pipe</a:t>
              </a:r>
            </a:p>
            <a:p>
              <a:r>
                <a:rPr lang="en-US" sz="1200" dirty="0" smtClean="0">
                  <a:solidFill>
                    <a:schemeClr val="accent6">
                      <a:lumMod val="75000"/>
                    </a:schemeClr>
                  </a:solidFill>
                </a:rPr>
                <a:t>10-13mm</a:t>
              </a:r>
              <a:endParaRPr lang="en-US" sz="12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71" name="文字方塊 70"/>
            <p:cNvSpPr txBox="1"/>
            <p:nvPr/>
          </p:nvSpPr>
          <p:spPr>
            <a:xfrm>
              <a:off x="6039058" y="4071942"/>
              <a:ext cx="67608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solidFill>
                    <a:srgbClr val="FF0000"/>
                  </a:solidFill>
                </a:rPr>
                <a:t>-13.45</a:t>
              </a:r>
              <a:endParaRPr lang="en-US" sz="1100" dirty="0">
                <a:solidFill>
                  <a:srgbClr val="FF0000"/>
                </a:solidFill>
              </a:endParaRPr>
            </a:p>
          </p:txBody>
        </p:sp>
        <p:sp>
          <p:nvSpPr>
            <p:cNvPr id="78" name="文字方塊 77"/>
            <p:cNvSpPr txBox="1"/>
            <p:nvPr/>
          </p:nvSpPr>
          <p:spPr>
            <a:xfrm>
              <a:off x="7215206" y="4071942"/>
              <a:ext cx="192879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0000FF"/>
                  </a:solidFill>
                </a:rPr>
                <a:t>Diamond box</a:t>
              </a:r>
            </a:p>
            <a:p>
              <a:r>
                <a:rPr lang="en-US" sz="1400" b="1" dirty="0" smtClean="0">
                  <a:solidFill>
                    <a:srgbClr val="0000FF"/>
                  </a:solidFill>
                </a:rPr>
                <a:t>X= 26.6, 27.0 mm</a:t>
              </a:r>
            </a:p>
            <a:p>
              <a:r>
                <a:rPr lang="en-US" sz="1400" b="1" dirty="0" smtClean="0">
                  <a:solidFill>
                    <a:srgbClr val="0000FF"/>
                  </a:solidFill>
                </a:rPr>
                <a:t>Y= -13, +13 mm</a:t>
              </a:r>
              <a:endParaRPr lang="en-US" sz="1400" b="1" dirty="0">
                <a:solidFill>
                  <a:srgbClr val="0000FF"/>
                </a:solidFill>
              </a:endParaRPr>
            </a:p>
          </p:txBody>
        </p:sp>
        <p:sp>
          <p:nvSpPr>
            <p:cNvPr id="79" name="文字方塊 78"/>
            <p:cNvSpPr txBox="1"/>
            <p:nvPr/>
          </p:nvSpPr>
          <p:spPr>
            <a:xfrm>
              <a:off x="6500826" y="4071942"/>
              <a:ext cx="57150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dirty="0" smtClean="0">
                  <a:solidFill>
                    <a:srgbClr val="FF0000"/>
                  </a:solidFill>
                </a:rPr>
                <a:t>+13.45</a:t>
              </a:r>
              <a:endParaRPr lang="en-US" sz="1000" dirty="0">
                <a:solidFill>
                  <a:srgbClr val="FF0000"/>
                </a:solidFill>
              </a:endParaRPr>
            </a:p>
          </p:txBody>
        </p:sp>
        <p:sp>
          <p:nvSpPr>
            <p:cNvPr id="126" name="文字方塊 125"/>
            <p:cNvSpPr txBox="1"/>
            <p:nvPr/>
          </p:nvSpPr>
          <p:spPr>
            <a:xfrm>
              <a:off x="4857752" y="5072074"/>
              <a:ext cx="121444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chemeClr val="accent6">
                      <a:lumMod val="75000"/>
                    </a:schemeClr>
                  </a:solidFill>
                </a:rPr>
                <a:t>114 mm</a:t>
              </a:r>
              <a:endParaRPr lang="en-US" sz="16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cxnSp>
          <p:nvCxnSpPr>
            <p:cNvPr id="674" name="直線單箭頭接點 673"/>
            <p:cNvCxnSpPr/>
            <p:nvPr/>
          </p:nvCxnSpPr>
          <p:spPr>
            <a:xfrm flipH="1">
              <a:off x="3965646" y="4306249"/>
              <a:ext cx="21602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0" name="直線接點 579"/>
            <p:cNvCxnSpPr>
              <a:cxnSpLocks noChangeAspect="1"/>
            </p:cNvCxnSpPr>
            <p:nvPr/>
          </p:nvCxnSpPr>
          <p:spPr>
            <a:xfrm rot="5400000">
              <a:off x="6253372" y="4306249"/>
              <a:ext cx="156364" cy="156364"/>
            </a:xfrm>
            <a:prstGeom prst="line">
              <a:avLst/>
            </a:prstGeom>
            <a:ln w="158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6" name="矩形 615"/>
            <p:cNvSpPr>
              <a:spLocks noChangeAspect="1"/>
            </p:cNvSpPr>
            <p:nvPr/>
          </p:nvSpPr>
          <p:spPr>
            <a:xfrm>
              <a:off x="6411422" y="4198249"/>
              <a:ext cx="216000" cy="216000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38" name="直線接點 937"/>
            <p:cNvCxnSpPr/>
            <p:nvPr/>
          </p:nvCxnSpPr>
          <p:spPr>
            <a:xfrm rot="5400000">
              <a:off x="4897963" y="4346169"/>
              <a:ext cx="1757264" cy="1694810"/>
            </a:xfrm>
            <a:prstGeom prst="line">
              <a:avLst/>
            </a:prstGeom>
            <a:ln w="158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群組 1273"/>
            <p:cNvGrpSpPr/>
            <p:nvPr/>
          </p:nvGrpSpPr>
          <p:grpSpPr>
            <a:xfrm>
              <a:off x="4572050" y="2973364"/>
              <a:ext cx="4104562" cy="216000"/>
              <a:chOff x="324000" y="6143644"/>
              <a:chExt cx="4104562" cy="216000"/>
            </a:xfrm>
          </p:grpSpPr>
          <p:grpSp>
            <p:nvGrpSpPr>
              <p:cNvPr id="9" name="群組 915"/>
              <p:cNvGrpSpPr/>
              <p:nvPr/>
            </p:nvGrpSpPr>
            <p:grpSpPr>
              <a:xfrm>
                <a:off x="2484000" y="6143644"/>
                <a:ext cx="1080000" cy="216000"/>
                <a:chOff x="2700000" y="6120000"/>
                <a:chExt cx="1080000" cy="216000"/>
              </a:xfrm>
            </p:grpSpPr>
            <p:sp>
              <p:nvSpPr>
                <p:cNvPr id="968" name="矩形 967"/>
                <p:cNvSpPr>
                  <a:spLocks noChangeAspect="1"/>
                </p:cNvSpPr>
                <p:nvPr/>
              </p:nvSpPr>
              <p:spPr>
                <a:xfrm>
                  <a:off x="2700000" y="6120000"/>
                  <a:ext cx="216000" cy="216000"/>
                </a:xfrm>
                <a:prstGeom prst="rect">
                  <a:avLst/>
                </a:prstGeom>
                <a:noFill/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dirty="0" smtClean="0">
                      <a:solidFill>
                        <a:srgbClr val="FF00FF"/>
                      </a:solidFill>
                    </a:rPr>
                    <a:t>1</a:t>
                  </a:r>
                  <a:endParaRPr lang="en-US" sz="1000" dirty="0">
                    <a:solidFill>
                      <a:srgbClr val="FF00FF"/>
                    </a:solidFill>
                  </a:endParaRPr>
                </a:p>
              </p:txBody>
            </p:sp>
            <p:sp>
              <p:nvSpPr>
                <p:cNvPr id="969" name="矩形 968"/>
                <p:cNvSpPr>
                  <a:spLocks noChangeAspect="1"/>
                </p:cNvSpPr>
                <p:nvPr/>
              </p:nvSpPr>
              <p:spPr>
                <a:xfrm>
                  <a:off x="2916000" y="6120000"/>
                  <a:ext cx="216000" cy="216000"/>
                </a:xfrm>
                <a:prstGeom prst="rect">
                  <a:avLst/>
                </a:prstGeom>
                <a:noFill/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70" name="矩形 969"/>
                <p:cNvSpPr>
                  <a:spLocks noChangeAspect="1"/>
                </p:cNvSpPr>
                <p:nvPr/>
              </p:nvSpPr>
              <p:spPr>
                <a:xfrm>
                  <a:off x="3348000" y="6120000"/>
                  <a:ext cx="216000" cy="216000"/>
                </a:xfrm>
                <a:prstGeom prst="rect">
                  <a:avLst/>
                </a:prstGeom>
                <a:noFill/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dirty="0" smtClean="0">
                      <a:solidFill>
                        <a:srgbClr val="00B0F0"/>
                      </a:solidFill>
                    </a:rPr>
                    <a:t>6</a:t>
                  </a:r>
                  <a:endParaRPr lang="en-US" sz="1000" dirty="0">
                    <a:solidFill>
                      <a:srgbClr val="00B0F0"/>
                    </a:solidFill>
                  </a:endParaRPr>
                </a:p>
              </p:txBody>
            </p:sp>
            <p:sp>
              <p:nvSpPr>
                <p:cNvPr id="971" name="矩形 970"/>
                <p:cNvSpPr>
                  <a:spLocks noChangeAspect="1"/>
                </p:cNvSpPr>
                <p:nvPr/>
              </p:nvSpPr>
              <p:spPr>
                <a:xfrm>
                  <a:off x="3132000" y="6120000"/>
                  <a:ext cx="216000" cy="216000"/>
                </a:xfrm>
                <a:prstGeom prst="rect">
                  <a:avLst/>
                </a:prstGeom>
                <a:noFill/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72" name="矩形 971"/>
                <p:cNvSpPr>
                  <a:spLocks noChangeAspect="1"/>
                </p:cNvSpPr>
                <p:nvPr/>
              </p:nvSpPr>
              <p:spPr>
                <a:xfrm>
                  <a:off x="3564000" y="6120000"/>
                  <a:ext cx="216000" cy="216000"/>
                </a:xfrm>
                <a:prstGeom prst="rect">
                  <a:avLst/>
                </a:prstGeom>
                <a:noFill/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963" name="矩形 962"/>
              <p:cNvSpPr>
                <a:spLocks noChangeAspect="1"/>
              </p:cNvSpPr>
              <p:nvPr/>
            </p:nvSpPr>
            <p:spPr>
              <a:xfrm>
                <a:off x="3564562" y="6143644"/>
                <a:ext cx="216000" cy="216000"/>
              </a:xfrm>
              <a:prstGeom prst="rect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 smtClean="0">
                    <a:solidFill>
                      <a:srgbClr val="FF00FF"/>
                    </a:solidFill>
                  </a:rPr>
                  <a:t>6</a:t>
                </a:r>
                <a:endParaRPr lang="en-US" sz="1000" dirty="0">
                  <a:solidFill>
                    <a:srgbClr val="FF00FF"/>
                  </a:solidFill>
                </a:endParaRPr>
              </a:p>
            </p:txBody>
          </p:sp>
          <p:sp>
            <p:nvSpPr>
              <p:cNvPr id="964" name="矩形 963"/>
              <p:cNvSpPr>
                <a:spLocks noChangeAspect="1"/>
              </p:cNvSpPr>
              <p:nvPr/>
            </p:nvSpPr>
            <p:spPr>
              <a:xfrm>
                <a:off x="3780562" y="6143644"/>
                <a:ext cx="216000" cy="216000"/>
              </a:xfrm>
              <a:prstGeom prst="rect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5" name="矩形 964"/>
              <p:cNvSpPr>
                <a:spLocks noChangeAspect="1"/>
              </p:cNvSpPr>
              <p:nvPr/>
            </p:nvSpPr>
            <p:spPr>
              <a:xfrm>
                <a:off x="4212562" y="6143644"/>
                <a:ext cx="216000" cy="216000"/>
              </a:xfrm>
              <a:prstGeom prst="rect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 smtClean="0">
                    <a:solidFill>
                      <a:srgbClr val="00B0F0"/>
                    </a:solidFill>
                  </a:rPr>
                  <a:t>1</a:t>
                </a:r>
                <a:endParaRPr lang="en-US" sz="1000" dirty="0">
                  <a:solidFill>
                    <a:srgbClr val="00B0F0"/>
                  </a:solidFill>
                </a:endParaRPr>
              </a:p>
            </p:txBody>
          </p:sp>
          <p:sp>
            <p:nvSpPr>
              <p:cNvPr id="966" name="矩形 965"/>
              <p:cNvSpPr>
                <a:spLocks noChangeAspect="1"/>
              </p:cNvSpPr>
              <p:nvPr/>
            </p:nvSpPr>
            <p:spPr>
              <a:xfrm>
                <a:off x="3996562" y="6143644"/>
                <a:ext cx="216000" cy="216000"/>
              </a:xfrm>
              <a:prstGeom prst="rect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" name="群組 972"/>
              <p:cNvGrpSpPr/>
              <p:nvPr/>
            </p:nvGrpSpPr>
            <p:grpSpPr>
              <a:xfrm>
                <a:off x="324000" y="6143644"/>
                <a:ext cx="2160562" cy="216000"/>
                <a:chOff x="4643438" y="5929330"/>
                <a:chExt cx="2160562" cy="216000"/>
              </a:xfrm>
            </p:grpSpPr>
            <p:grpSp>
              <p:nvGrpSpPr>
                <p:cNvPr id="11" name="群組 947"/>
                <p:cNvGrpSpPr/>
                <p:nvPr/>
              </p:nvGrpSpPr>
              <p:grpSpPr>
                <a:xfrm>
                  <a:off x="4643438" y="5929330"/>
                  <a:ext cx="1080000" cy="216000"/>
                  <a:chOff x="2700000" y="6120000"/>
                  <a:chExt cx="1080000" cy="216000"/>
                </a:xfrm>
              </p:grpSpPr>
              <p:sp>
                <p:nvSpPr>
                  <p:cNvPr id="981" name="矩形 980"/>
                  <p:cNvSpPr>
                    <a:spLocks noChangeAspect="1"/>
                  </p:cNvSpPr>
                  <p:nvPr/>
                </p:nvSpPr>
                <p:spPr>
                  <a:xfrm>
                    <a:off x="2700000" y="6120000"/>
                    <a:ext cx="216000" cy="216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000" dirty="0" smtClean="0">
                        <a:solidFill>
                          <a:srgbClr val="FF00FF"/>
                        </a:solidFill>
                      </a:rPr>
                      <a:t>1</a:t>
                    </a:r>
                    <a:endParaRPr lang="en-US" sz="1000" dirty="0">
                      <a:solidFill>
                        <a:srgbClr val="FF00FF"/>
                      </a:solidFill>
                    </a:endParaRPr>
                  </a:p>
                </p:txBody>
              </p:sp>
              <p:sp>
                <p:nvSpPr>
                  <p:cNvPr id="982" name="矩形 981"/>
                  <p:cNvSpPr>
                    <a:spLocks noChangeAspect="1"/>
                  </p:cNvSpPr>
                  <p:nvPr/>
                </p:nvSpPr>
                <p:spPr>
                  <a:xfrm>
                    <a:off x="2916000" y="6120000"/>
                    <a:ext cx="216000" cy="216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83" name="矩形 982"/>
                  <p:cNvSpPr>
                    <a:spLocks noChangeAspect="1"/>
                  </p:cNvSpPr>
                  <p:nvPr/>
                </p:nvSpPr>
                <p:spPr>
                  <a:xfrm>
                    <a:off x="3348000" y="6120000"/>
                    <a:ext cx="216000" cy="216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000" dirty="0" smtClean="0">
                        <a:solidFill>
                          <a:srgbClr val="00B0F0"/>
                        </a:solidFill>
                      </a:rPr>
                      <a:t>6</a:t>
                    </a:r>
                    <a:endParaRPr lang="en-US" sz="1000" dirty="0">
                      <a:solidFill>
                        <a:srgbClr val="00B0F0"/>
                      </a:solidFill>
                    </a:endParaRPr>
                  </a:p>
                </p:txBody>
              </p:sp>
              <p:sp>
                <p:nvSpPr>
                  <p:cNvPr id="984" name="矩形 983"/>
                  <p:cNvSpPr>
                    <a:spLocks noChangeAspect="1"/>
                  </p:cNvSpPr>
                  <p:nvPr/>
                </p:nvSpPr>
                <p:spPr>
                  <a:xfrm>
                    <a:off x="3132000" y="6120000"/>
                    <a:ext cx="216000" cy="216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85" name="矩形 984"/>
                  <p:cNvSpPr>
                    <a:spLocks noChangeAspect="1"/>
                  </p:cNvSpPr>
                  <p:nvPr/>
                </p:nvSpPr>
                <p:spPr>
                  <a:xfrm>
                    <a:off x="3564000" y="6120000"/>
                    <a:ext cx="216000" cy="216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2" name="群組 948"/>
                <p:cNvGrpSpPr/>
                <p:nvPr/>
              </p:nvGrpSpPr>
              <p:grpSpPr>
                <a:xfrm>
                  <a:off x="5724000" y="5929330"/>
                  <a:ext cx="1080000" cy="216000"/>
                  <a:chOff x="2700000" y="6120000"/>
                  <a:chExt cx="1080000" cy="216000"/>
                </a:xfrm>
              </p:grpSpPr>
              <p:sp>
                <p:nvSpPr>
                  <p:cNvPr id="976" name="矩形 975"/>
                  <p:cNvSpPr>
                    <a:spLocks noChangeAspect="1"/>
                  </p:cNvSpPr>
                  <p:nvPr/>
                </p:nvSpPr>
                <p:spPr>
                  <a:xfrm>
                    <a:off x="2700000" y="6120000"/>
                    <a:ext cx="216000" cy="216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000" dirty="0" smtClean="0">
                        <a:solidFill>
                          <a:srgbClr val="FF00FF"/>
                        </a:solidFill>
                      </a:rPr>
                      <a:t>6</a:t>
                    </a:r>
                    <a:endParaRPr lang="en-US" sz="1000" dirty="0">
                      <a:solidFill>
                        <a:srgbClr val="FF00FF"/>
                      </a:solidFill>
                    </a:endParaRPr>
                  </a:p>
                </p:txBody>
              </p:sp>
              <p:sp>
                <p:nvSpPr>
                  <p:cNvPr id="977" name="矩形 976"/>
                  <p:cNvSpPr>
                    <a:spLocks noChangeAspect="1"/>
                  </p:cNvSpPr>
                  <p:nvPr/>
                </p:nvSpPr>
                <p:spPr>
                  <a:xfrm>
                    <a:off x="2916000" y="6120000"/>
                    <a:ext cx="216000" cy="216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78" name="矩形 977"/>
                  <p:cNvSpPr>
                    <a:spLocks noChangeAspect="1"/>
                  </p:cNvSpPr>
                  <p:nvPr/>
                </p:nvSpPr>
                <p:spPr>
                  <a:xfrm>
                    <a:off x="3348000" y="6120000"/>
                    <a:ext cx="216000" cy="216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000" dirty="0" smtClean="0">
                        <a:solidFill>
                          <a:srgbClr val="00B0F0"/>
                        </a:solidFill>
                      </a:rPr>
                      <a:t>1</a:t>
                    </a:r>
                    <a:endParaRPr lang="en-US" sz="1000" dirty="0">
                      <a:solidFill>
                        <a:srgbClr val="00B0F0"/>
                      </a:solidFill>
                    </a:endParaRPr>
                  </a:p>
                </p:txBody>
              </p:sp>
              <p:sp>
                <p:nvSpPr>
                  <p:cNvPr id="979" name="矩形 978"/>
                  <p:cNvSpPr>
                    <a:spLocks noChangeAspect="1"/>
                  </p:cNvSpPr>
                  <p:nvPr/>
                </p:nvSpPr>
                <p:spPr>
                  <a:xfrm>
                    <a:off x="3132000" y="6120000"/>
                    <a:ext cx="216000" cy="216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80" name="矩形 979"/>
                  <p:cNvSpPr>
                    <a:spLocks noChangeAspect="1"/>
                  </p:cNvSpPr>
                  <p:nvPr/>
                </p:nvSpPr>
                <p:spPr>
                  <a:xfrm>
                    <a:off x="3564000" y="6120000"/>
                    <a:ext cx="216000" cy="216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grpSp>
          <p:nvGrpSpPr>
            <p:cNvPr id="13" name="群組 1142"/>
            <p:cNvGrpSpPr/>
            <p:nvPr/>
          </p:nvGrpSpPr>
          <p:grpSpPr>
            <a:xfrm>
              <a:off x="4248050" y="3837364"/>
              <a:ext cx="4752000" cy="216885"/>
              <a:chOff x="3924000" y="3636000"/>
              <a:chExt cx="4752000" cy="216885"/>
            </a:xfrm>
          </p:grpSpPr>
          <p:cxnSp>
            <p:nvCxnSpPr>
              <p:cNvPr id="63" name="直線接點 62"/>
              <p:cNvCxnSpPr/>
              <p:nvPr/>
            </p:nvCxnSpPr>
            <p:spPr>
              <a:xfrm>
                <a:off x="4362238" y="3852885"/>
                <a:ext cx="3888000" cy="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4" name="群組 945"/>
              <p:cNvGrpSpPr/>
              <p:nvPr/>
            </p:nvGrpSpPr>
            <p:grpSpPr>
              <a:xfrm>
                <a:off x="3924000" y="3636885"/>
                <a:ext cx="2160562" cy="216000"/>
                <a:chOff x="4643438" y="5929330"/>
                <a:chExt cx="2160562" cy="216000"/>
              </a:xfrm>
            </p:grpSpPr>
            <p:grpSp>
              <p:nvGrpSpPr>
                <p:cNvPr id="15" name="群組 915"/>
                <p:cNvGrpSpPr/>
                <p:nvPr/>
              </p:nvGrpSpPr>
              <p:grpSpPr>
                <a:xfrm>
                  <a:off x="4643438" y="5929330"/>
                  <a:ext cx="1080000" cy="216000"/>
                  <a:chOff x="2700000" y="6120000"/>
                  <a:chExt cx="1080000" cy="216000"/>
                </a:xfrm>
              </p:grpSpPr>
              <p:sp>
                <p:nvSpPr>
                  <p:cNvPr id="886" name="矩形 885"/>
                  <p:cNvSpPr>
                    <a:spLocks noChangeAspect="1"/>
                  </p:cNvSpPr>
                  <p:nvPr/>
                </p:nvSpPr>
                <p:spPr>
                  <a:xfrm>
                    <a:off x="2700000" y="6120000"/>
                    <a:ext cx="216000" cy="216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000" dirty="0" smtClean="0">
                        <a:solidFill>
                          <a:srgbClr val="FF00FF"/>
                        </a:solidFill>
                      </a:rPr>
                      <a:t>1</a:t>
                    </a:r>
                    <a:endParaRPr lang="en-US" sz="1000" dirty="0">
                      <a:solidFill>
                        <a:srgbClr val="FF00FF"/>
                      </a:solidFill>
                    </a:endParaRPr>
                  </a:p>
                </p:txBody>
              </p:sp>
              <p:sp>
                <p:nvSpPr>
                  <p:cNvPr id="887" name="矩形 886"/>
                  <p:cNvSpPr>
                    <a:spLocks noChangeAspect="1"/>
                  </p:cNvSpPr>
                  <p:nvPr/>
                </p:nvSpPr>
                <p:spPr>
                  <a:xfrm>
                    <a:off x="2916000" y="6120000"/>
                    <a:ext cx="216000" cy="216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000" dirty="0" smtClean="0">
                        <a:solidFill>
                          <a:srgbClr val="00B0F0"/>
                        </a:solidFill>
                      </a:rPr>
                      <a:t>1</a:t>
                    </a:r>
                    <a:endParaRPr lang="en-US" sz="1000" dirty="0">
                      <a:solidFill>
                        <a:srgbClr val="00B0F0"/>
                      </a:solidFill>
                    </a:endParaRPr>
                  </a:p>
                </p:txBody>
              </p:sp>
              <p:sp>
                <p:nvSpPr>
                  <p:cNvPr id="728" name="矩形 727"/>
                  <p:cNvSpPr>
                    <a:spLocks noChangeAspect="1"/>
                  </p:cNvSpPr>
                  <p:nvPr/>
                </p:nvSpPr>
                <p:spPr>
                  <a:xfrm>
                    <a:off x="3348000" y="6120000"/>
                    <a:ext cx="216000" cy="216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29" name="矩形 728"/>
                  <p:cNvSpPr>
                    <a:spLocks noChangeAspect="1"/>
                  </p:cNvSpPr>
                  <p:nvPr/>
                </p:nvSpPr>
                <p:spPr>
                  <a:xfrm>
                    <a:off x="3132000" y="6120000"/>
                    <a:ext cx="216000" cy="216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30" name="矩形 729"/>
                  <p:cNvSpPr>
                    <a:spLocks noChangeAspect="1"/>
                  </p:cNvSpPr>
                  <p:nvPr/>
                </p:nvSpPr>
                <p:spPr>
                  <a:xfrm>
                    <a:off x="3564000" y="6120000"/>
                    <a:ext cx="216000" cy="216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6" name="群組 939"/>
                <p:cNvGrpSpPr/>
                <p:nvPr/>
              </p:nvGrpSpPr>
              <p:grpSpPr>
                <a:xfrm>
                  <a:off x="5724000" y="5929330"/>
                  <a:ext cx="1080000" cy="216000"/>
                  <a:chOff x="2700000" y="6120000"/>
                  <a:chExt cx="1080000" cy="216000"/>
                </a:xfrm>
              </p:grpSpPr>
              <p:sp>
                <p:nvSpPr>
                  <p:cNvPr id="941" name="矩形 940"/>
                  <p:cNvSpPr>
                    <a:spLocks noChangeAspect="1"/>
                  </p:cNvSpPr>
                  <p:nvPr/>
                </p:nvSpPr>
                <p:spPr>
                  <a:xfrm>
                    <a:off x="2700000" y="6120000"/>
                    <a:ext cx="216000" cy="216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000" dirty="0" smtClean="0">
                        <a:solidFill>
                          <a:srgbClr val="FF00FF"/>
                        </a:solidFill>
                      </a:rPr>
                      <a:t>6</a:t>
                    </a:r>
                    <a:endParaRPr lang="en-US" sz="1000" dirty="0">
                      <a:solidFill>
                        <a:srgbClr val="FF00FF"/>
                      </a:solidFill>
                    </a:endParaRPr>
                  </a:p>
                </p:txBody>
              </p:sp>
              <p:sp>
                <p:nvSpPr>
                  <p:cNvPr id="942" name="矩形 941"/>
                  <p:cNvSpPr>
                    <a:spLocks noChangeAspect="1"/>
                  </p:cNvSpPr>
                  <p:nvPr/>
                </p:nvSpPr>
                <p:spPr>
                  <a:xfrm>
                    <a:off x="2916000" y="6120000"/>
                    <a:ext cx="216000" cy="216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000" dirty="0" smtClean="0">
                        <a:solidFill>
                          <a:srgbClr val="00B0F0"/>
                        </a:solidFill>
                      </a:rPr>
                      <a:t>6</a:t>
                    </a:r>
                    <a:endParaRPr lang="en-US" sz="1000" dirty="0">
                      <a:solidFill>
                        <a:srgbClr val="00B0F0"/>
                      </a:solidFill>
                    </a:endParaRPr>
                  </a:p>
                </p:txBody>
              </p:sp>
              <p:sp>
                <p:nvSpPr>
                  <p:cNvPr id="943" name="矩形 942"/>
                  <p:cNvSpPr>
                    <a:spLocks noChangeAspect="1"/>
                  </p:cNvSpPr>
                  <p:nvPr/>
                </p:nvSpPr>
                <p:spPr>
                  <a:xfrm>
                    <a:off x="3348000" y="6120000"/>
                    <a:ext cx="216000" cy="216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44" name="矩形 943"/>
                  <p:cNvSpPr>
                    <a:spLocks noChangeAspect="1"/>
                  </p:cNvSpPr>
                  <p:nvPr/>
                </p:nvSpPr>
                <p:spPr>
                  <a:xfrm>
                    <a:off x="3132000" y="6120000"/>
                    <a:ext cx="216000" cy="216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45" name="矩形 944"/>
                  <p:cNvSpPr>
                    <a:spLocks noChangeAspect="1"/>
                  </p:cNvSpPr>
                  <p:nvPr/>
                </p:nvSpPr>
                <p:spPr>
                  <a:xfrm>
                    <a:off x="3564000" y="6120000"/>
                    <a:ext cx="216000" cy="216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7" name="群組 1107"/>
              <p:cNvGrpSpPr/>
              <p:nvPr/>
            </p:nvGrpSpPr>
            <p:grpSpPr>
              <a:xfrm>
                <a:off x="6084000" y="3636000"/>
                <a:ext cx="2160562" cy="216000"/>
                <a:chOff x="4643438" y="5929330"/>
                <a:chExt cx="2160562" cy="216000"/>
              </a:xfrm>
            </p:grpSpPr>
            <p:grpSp>
              <p:nvGrpSpPr>
                <p:cNvPr id="18" name="群組 915"/>
                <p:cNvGrpSpPr/>
                <p:nvPr/>
              </p:nvGrpSpPr>
              <p:grpSpPr>
                <a:xfrm>
                  <a:off x="4643438" y="5929330"/>
                  <a:ext cx="1080000" cy="216000"/>
                  <a:chOff x="2700000" y="6120000"/>
                  <a:chExt cx="1080000" cy="216000"/>
                </a:xfrm>
              </p:grpSpPr>
              <p:sp>
                <p:nvSpPr>
                  <p:cNvPr id="1116" name="矩形 1115"/>
                  <p:cNvSpPr>
                    <a:spLocks noChangeAspect="1"/>
                  </p:cNvSpPr>
                  <p:nvPr/>
                </p:nvSpPr>
                <p:spPr>
                  <a:xfrm>
                    <a:off x="2700000" y="6120000"/>
                    <a:ext cx="216000" cy="216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000" dirty="0" smtClean="0">
                        <a:solidFill>
                          <a:srgbClr val="FF00FF"/>
                        </a:solidFill>
                      </a:rPr>
                      <a:t>1</a:t>
                    </a:r>
                    <a:endParaRPr lang="en-US" sz="1000" dirty="0">
                      <a:solidFill>
                        <a:srgbClr val="FF00FF"/>
                      </a:solidFill>
                    </a:endParaRPr>
                  </a:p>
                </p:txBody>
              </p:sp>
              <p:sp>
                <p:nvSpPr>
                  <p:cNvPr id="1117" name="矩形 1116"/>
                  <p:cNvSpPr>
                    <a:spLocks noChangeAspect="1"/>
                  </p:cNvSpPr>
                  <p:nvPr/>
                </p:nvSpPr>
                <p:spPr>
                  <a:xfrm>
                    <a:off x="2916000" y="6120000"/>
                    <a:ext cx="216000" cy="216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000" dirty="0" smtClean="0">
                        <a:solidFill>
                          <a:srgbClr val="00B0F0"/>
                        </a:solidFill>
                      </a:rPr>
                      <a:t>1</a:t>
                    </a:r>
                    <a:endParaRPr lang="en-US" sz="1000" dirty="0">
                      <a:solidFill>
                        <a:srgbClr val="00B0F0"/>
                      </a:solidFill>
                    </a:endParaRPr>
                  </a:p>
                </p:txBody>
              </p:sp>
              <p:sp>
                <p:nvSpPr>
                  <p:cNvPr id="1118" name="矩形 1117"/>
                  <p:cNvSpPr>
                    <a:spLocks noChangeAspect="1"/>
                  </p:cNvSpPr>
                  <p:nvPr/>
                </p:nvSpPr>
                <p:spPr>
                  <a:xfrm>
                    <a:off x="3348000" y="6120000"/>
                    <a:ext cx="216000" cy="216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19" name="矩形 1118"/>
                  <p:cNvSpPr>
                    <a:spLocks noChangeAspect="1"/>
                  </p:cNvSpPr>
                  <p:nvPr/>
                </p:nvSpPr>
                <p:spPr>
                  <a:xfrm>
                    <a:off x="3132000" y="6120000"/>
                    <a:ext cx="216000" cy="216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20" name="矩形 1119"/>
                  <p:cNvSpPr>
                    <a:spLocks noChangeAspect="1"/>
                  </p:cNvSpPr>
                  <p:nvPr/>
                </p:nvSpPr>
                <p:spPr>
                  <a:xfrm>
                    <a:off x="3564000" y="6120000"/>
                    <a:ext cx="216000" cy="216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9" name="群組 939"/>
                <p:cNvGrpSpPr/>
                <p:nvPr/>
              </p:nvGrpSpPr>
              <p:grpSpPr>
                <a:xfrm>
                  <a:off x="5724000" y="5929330"/>
                  <a:ext cx="1080000" cy="216000"/>
                  <a:chOff x="2700000" y="6120000"/>
                  <a:chExt cx="1080000" cy="216000"/>
                </a:xfrm>
              </p:grpSpPr>
              <p:sp>
                <p:nvSpPr>
                  <p:cNvPr id="1111" name="矩形 1110"/>
                  <p:cNvSpPr>
                    <a:spLocks noChangeAspect="1"/>
                  </p:cNvSpPr>
                  <p:nvPr/>
                </p:nvSpPr>
                <p:spPr>
                  <a:xfrm>
                    <a:off x="2700000" y="6120000"/>
                    <a:ext cx="216000" cy="216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000" dirty="0" smtClean="0">
                        <a:solidFill>
                          <a:srgbClr val="FF00FF"/>
                        </a:solidFill>
                      </a:rPr>
                      <a:t>6</a:t>
                    </a:r>
                    <a:endParaRPr lang="en-US" sz="1000" dirty="0">
                      <a:solidFill>
                        <a:srgbClr val="FF00FF"/>
                      </a:solidFill>
                    </a:endParaRPr>
                  </a:p>
                </p:txBody>
              </p:sp>
              <p:sp>
                <p:nvSpPr>
                  <p:cNvPr id="1112" name="矩形 1111"/>
                  <p:cNvSpPr>
                    <a:spLocks noChangeAspect="1"/>
                  </p:cNvSpPr>
                  <p:nvPr/>
                </p:nvSpPr>
                <p:spPr>
                  <a:xfrm>
                    <a:off x="2916000" y="6120000"/>
                    <a:ext cx="216000" cy="216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050" dirty="0" smtClean="0">
                        <a:solidFill>
                          <a:srgbClr val="00B0F0"/>
                        </a:solidFill>
                      </a:rPr>
                      <a:t>6</a:t>
                    </a:r>
                    <a:endParaRPr lang="en-US" sz="1050" dirty="0">
                      <a:solidFill>
                        <a:srgbClr val="00B0F0"/>
                      </a:solidFill>
                    </a:endParaRPr>
                  </a:p>
                </p:txBody>
              </p:sp>
              <p:sp>
                <p:nvSpPr>
                  <p:cNvPr id="1113" name="矩形 1112"/>
                  <p:cNvSpPr>
                    <a:spLocks noChangeAspect="1"/>
                  </p:cNvSpPr>
                  <p:nvPr/>
                </p:nvSpPr>
                <p:spPr>
                  <a:xfrm>
                    <a:off x="3348000" y="6120000"/>
                    <a:ext cx="216000" cy="216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14" name="矩形 1113"/>
                  <p:cNvSpPr>
                    <a:spLocks noChangeAspect="1"/>
                  </p:cNvSpPr>
                  <p:nvPr/>
                </p:nvSpPr>
                <p:spPr>
                  <a:xfrm>
                    <a:off x="3132000" y="6120000"/>
                    <a:ext cx="216000" cy="216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15" name="矩形 1114"/>
                  <p:cNvSpPr>
                    <a:spLocks noChangeAspect="1"/>
                  </p:cNvSpPr>
                  <p:nvPr/>
                </p:nvSpPr>
                <p:spPr>
                  <a:xfrm>
                    <a:off x="3564000" y="6120000"/>
                    <a:ext cx="216000" cy="216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0" name="群組 1141"/>
              <p:cNvGrpSpPr/>
              <p:nvPr/>
            </p:nvGrpSpPr>
            <p:grpSpPr>
              <a:xfrm>
                <a:off x="8244000" y="3636000"/>
                <a:ext cx="432000" cy="216000"/>
                <a:chOff x="7854776" y="3141562"/>
                <a:chExt cx="432000" cy="216000"/>
              </a:xfrm>
            </p:grpSpPr>
            <p:sp>
              <p:nvSpPr>
                <p:cNvPr id="1140" name="矩形 1139"/>
                <p:cNvSpPr>
                  <a:spLocks noChangeAspect="1"/>
                </p:cNvSpPr>
                <p:nvPr/>
              </p:nvSpPr>
              <p:spPr>
                <a:xfrm>
                  <a:off x="7854776" y="3141562"/>
                  <a:ext cx="216000" cy="216000"/>
                </a:xfrm>
                <a:prstGeom prst="rect">
                  <a:avLst/>
                </a:prstGeom>
                <a:noFill/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dirty="0" smtClean="0">
                      <a:solidFill>
                        <a:srgbClr val="FF00FF"/>
                      </a:solidFill>
                    </a:rPr>
                    <a:t>1</a:t>
                  </a:r>
                  <a:endParaRPr lang="en-US" sz="1000" dirty="0">
                    <a:solidFill>
                      <a:srgbClr val="FF00FF"/>
                    </a:solidFill>
                  </a:endParaRPr>
                </a:p>
              </p:txBody>
            </p:sp>
            <p:sp>
              <p:nvSpPr>
                <p:cNvPr id="1141" name="矩形 1140"/>
                <p:cNvSpPr>
                  <a:spLocks noChangeAspect="1"/>
                </p:cNvSpPr>
                <p:nvPr/>
              </p:nvSpPr>
              <p:spPr>
                <a:xfrm>
                  <a:off x="8070776" y="3141562"/>
                  <a:ext cx="216000" cy="216000"/>
                </a:xfrm>
                <a:prstGeom prst="rect">
                  <a:avLst/>
                </a:prstGeom>
                <a:noFill/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50" dirty="0" smtClean="0">
                      <a:solidFill>
                        <a:srgbClr val="00B0F0"/>
                      </a:solidFill>
                    </a:rPr>
                    <a:t>1</a:t>
                  </a:r>
                  <a:endParaRPr lang="en-US" sz="1050" dirty="0">
                    <a:solidFill>
                      <a:srgbClr val="00B0F0"/>
                    </a:solidFill>
                  </a:endParaRPr>
                </a:p>
              </p:txBody>
            </p:sp>
          </p:grpSp>
        </p:grpSp>
        <p:grpSp>
          <p:nvGrpSpPr>
            <p:cNvPr id="22" name="群組 1272"/>
            <p:cNvGrpSpPr/>
            <p:nvPr/>
          </p:nvGrpSpPr>
          <p:grpSpPr>
            <a:xfrm>
              <a:off x="4467422" y="3189364"/>
              <a:ext cx="4326238" cy="216885"/>
              <a:chOff x="142844" y="6286520"/>
              <a:chExt cx="4326238" cy="216885"/>
            </a:xfrm>
          </p:grpSpPr>
          <p:cxnSp>
            <p:nvCxnSpPr>
              <p:cNvPr id="1145" name="直線接點 1144"/>
              <p:cNvCxnSpPr/>
              <p:nvPr/>
            </p:nvCxnSpPr>
            <p:spPr>
              <a:xfrm>
                <a:off x="581082" y="6503405"/>
                <a:ext cx="3888000" cy="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3" name="群組 1145"/>
              <p:cNvGrpSpPr/>
              <p:nvPr/>
            </p:nvGrpSpPr>
            <p:grpSpPr>
              <a:xfrm>
                <a:off x="142844" y="6287405"/>
                <a:ext cx="2160562" cy="216000"/>
                <a:chOff x="4643438" y="5929330"/>
                <a:chExt cx="2160562" cy="216000"/>
              </a:xfrm>
            </p:grpSpPr>
            <p:grpSp>
              <p:nvGrpSpPr>
                <p:cNvPr id="24" name="群組 1162"/>
                <p:cNvGrpSpPr/>
                <p:nvPr/>
              </p:nvGrpSpPr>
              <p:grpSpPr>
                <a:xfrm>
                  <a:off x="4643438" y="5929330"/>
                  <a:ext cx="1080000" cy="216000"/>
                  <a:chOff x="2700000" y="6120000"/>
                  <a:chExt cx="1080000" cy="216000"/>
                </a:xfrm>
              </p:grpSpPr>
              <p:sp>
                <p:nvSpPr>
                  <p:cNvPr id="1170" name="矩形 1169"/>
                  <p:cNvSpPr>
                    <a:spLocks noChangeAspect="1"/>
                  </p:cNvSpPr>
                  <p:nvPr/>
                </p:nvSpPr>
                <p:spPr>
                  <a:xfrm>
                    <a:off x="2700000" y="6120000"/>
                    <a:ext cx="216000" cy="216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000" dirty="0" smtClean="0">
                        <a:solidFill>
                          <a:srgbClr val="FF00FF"/>
                        </a:solidFill>
                      </a:rPr>
                      <a:t>1</a:t>
                    </a:r>
                    <a:endParaRPr lang="en-US" sz="1000" dirty="0">
                      <a:solidFill>
                        <a:srgbClr val="FF00FF"/>
                      </a:solidFill>
                    </a:endParaRPr>
                  </a:p>
                </p:txBody>
              </p:sp>
              <p:sp>
                <p:nvSpPr>
                  <p:cNvPr id="1171" name="矩形 1170"/>
                  <p:cNvSpPr>
                    <a:spLocks noChangeAspect="1"/>
                  </p:cNvSpPr>
                  <p:nvPr/>
                </p:nvSpPr>
                <p:spPr>
                  <a:xfrm>
                    <a:off x="2916000" y="6120000"/>
                    <a:ext cx="216000" cy="216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00" dirty="0">
                      <a:solidFill>
                        <a:srgbClr val="00B0F0"/>
                      </a:solidFill>
                    </a:endParaRPr>
                  </a:p>
                </p:txBody>
              </p:sp>
              <p:sp>
                <p:nvSpPr>
                  <p:cNvPr id="1172" name="矩形 1171"/>
                  <p:cNvSpPr>
                    <a:spLocks noChangeAspect="1"/>
                  </p:cNvSpPr>
                  <p:nvPr/>
                </p:nvSpPr>
                <p:spPr>
                  <a:xfrm>
                    <a:off x="3348000" y="6120000"/>
                    <a:ext cx="216000" cy="216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73" name="矩形 1172"/>
                  <p:cNvSpPr>
                    <a:spLocks noChangeAspect="1"/>
                  </p:cNvSpPr>
                  <p:nvPr/>
                </p:nvSpPr>
                <p:spPr>
                  <a:xfrm>
                    <a:off x="3132000" y="6120000"/>
                    <a:ext cx="216000" cy="216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74" name="矩形 1173"/>
                  <p:cNvSpPr>
                    <a:spLocks noChangeAspect="1"/>
                  </p:cNvSpPr>
                  <p:nvPr/>
                </p:nvSpPr>
                <p:spPr>
                  <a:xfrm>
                    <a:off x="3564000" y="6120000"/>
                    <a:ext cx="216000" cy="216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000" dirty="0" smtClean="0">
                        <a:solidFill>
                          <a:srgbClr val="00B0F0"/>
                        </a:solidFill>
                      </a:rPr>
                      <a:t>6</a:t>
                    </a:r>
                    <a:endParaRPr lang="en-US" sz="1000" dirty="0">
                      <a:solidFill>
                        <a:srgbClr val="00B0F0"/>
                      </a:solidFill>
                    </a:endParaRPr>
                  </a:p>
                </p:txBody>
              </p:sp>
            </p:grpSp>
            <p:grpSp>
              <p:nvGrpSpPr>
                <p:cNvPr id="26" name="群組 1163"/>
                <p:cNvGrpSpPr/>
                <p:nvPr/>
              </p:nvGrpSpPr>
              <p:grpSpPr>
                <a:xfrm>
                  <a:off x="5724000" y="5929330"/>
                  <a:ext cx="1080000" cy="216000"/>
                  <a:chOff x="2700000" y="6120000"/>
                  <a:chExt cx="1080000" cy="216000"/>
                </a:xfrm>
              </p:grpSpPr>
              <p:sp>
                <p:nvSpPr>
                  <p:cNvPr id="1165" name="矩形 1164"/>
                  <p:cNvSpPr>
                    <a:spLocks noChangeAspect="1"/>
                  </p:cNvSpPr>
                  <p:nvPr/>
                </p:nvSpPr>
                <p:spPr>
                  <a:xfrm>
                    <a:off x="2700000" y="6120000"/>
                    <a:ext cx="216000" cy="216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000" dirty="0" smtClean="0">
                        <a:solidFill>
                          <a:srgbClr val="FF00FF"/>
                        </a:solidFill>
                      </a:rPr>
                      <a:t>6</a:t>
                    </a:r>
                    <a:endParaRPr lang="en-US" sz="1000" dirty="0">
                      <a:solidFill>
                        <a:srgbClr val="FF00FF"/>
                      </a:solidFill>
                    </a:endParaRPr>
                  </a:p>
                </p:txBody>
              </p:sp>
              <p:sp>
                <p:nvSpPr>
                  <p:cNvPr id="1166" name="矩形 1165"/>
                  <p:cNvSpPr>
                    <a:spLocks noChangeAspect="1"/>
                  </p:cNvSpPr>
                  <p:nvPr/>
                </p:nvSpPr>
                <p:spPr>
                  <a:xfrm>
                    <a:off x="2916000" y="6120000"/>
                    <a:ext cx="216000" cy="216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00" dirty="0">
                      <a:solidFill>
                        <a:srgbClr val="00B0F0"/>
                      </a:solidFill>
                    </a:endParaRPr>
                  </a:p>
                </p:txBody>
              </p:sp>
              <p:sp>
                <p:nvSpPr>
                  <p:cNvPr id="1167" name="矩形 1166"/>
                  <p:cNvSpPr>
                    <a:spLocks noChangeAspect="1"/>
                  </p:cNvSpPr>
                  <p:nvPr/>
                </p:nvSpPr>
                <p:spPr>
                  <a:xfrm>
                    <a:off x="3348000" y="6120000"/>
                    <a:ext cx="216000" cy="216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68" name="矩形 1167"/>
                  <p:cNvSpPr>
                    <a:spLocks noChangeAspect="1"/>
                  </p:cNvSpPr>
                  <p:nvPr/>
                </p:nvSpPr>
                <p:spPr>
                  <a:xfrm>
                    <a:off x="3132000" y="6120000"/>
                    <a:ext cx="216000" cy="216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69" name="矩形 1168"/>
                  <p:cNvSpPr>
                    <a:spLocks noChangeAspect="1"/>
                  </p:cNvSpPr>
                  <p:nvPr/>
                </p:nvSpPr>
                <p:spPr>
                  <a:xfrm>
                    <a:off x="3564000" y="6120000"/>
                    <a:ext cx="216000" cy="216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000" dirty="0" smtClean="0">
                        <a:solidFill>
                          <a:srgbClr val="00B0F0"/>
                        </a:solidFill>
                      </a:rPr>
                      <a:t>1</a:t>
                    </a:r>
                    <a:endParaRPr lang="en-US" sz="1000" dirty="0">
                      <a:solidFill>
                        <a:srgbClr val="00B0F0"/>
                      </a:solidFill>
                    </a:endParaRPr>
                  </a:p>
                </p:txBody>
              </p:sp>
            </p:grpSp>
          </p:grpSp>
          <p:grpSp>
            <p:nvGrpSpPr>
              <p:cNvPr id="27" name="群組 1146"/>
              <p:cNvGrpSpPr/>
              <p:nvPr/>
            </p:nvGrpSpPr>
            <p:grpSpPr>
              <a:xfrm>
                <a:off x="2302844" y="6286520"/>
                <a:ext cx="2160562" cy="216000"/>
                <a:chOff x="4643438" y="5929330"/>
                <a:chExt cx="2160562" cy="216000"/>
              </a:xfrm>
            </p:grpSpPr>
            <p:grpSp>
              <p:nvGrpSpPr>
                <p:cNvPr id="28" name="群組 915"/>
                <p:cNvGrpSpPr/>
                <p:nvPr/>
              </p:nvGrpSpPr>
              <p:grpSpPr>
                <a:xfrm>
                  <a:off x="4643438" y="5929330"/>
                  <a:ext cx="1080000" cy="216000"/>
                  <a:chOff x="2700000" y="6120000"/>
                  <a:chExt cx="1080000" cy="216000"/>
                </a:xfrm>
              </p:grpSpPr>
              <p:sp>
                <p:nvSpPr>
                  <p:cNvPr id="1158" name="矩形 1157"/>
                  <p:cNvSpPr>
                    <a:spLocks noChangeAspect="1"/>
                  </p:cNvSpPr>
                  <p:nvPr/>
                </p:nvSpPr>
                <p:spPr>
                  <a:xfrm>
                    <a:off x="2700000" y="6120000"/>
                    <a:ext cx="216000" cy="216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000" dirty="0" smtClean="0">
                        <a:solidFill>
                          <a:srgbClr val="FF00FF"/>
                        </a:solidFill>
                      </a:rPr>
                      <a:t>1</a:t>
                    </a:r>
                    <a:endParaRPr lang="en-US" sz="1000" dirty="0">
                      <a:solidFill>
                        <a:srgbClr val="FF00FF"/>
                      </a:solidFill>
                    </a:endParaRPr>
                  </a:p>
                </p:txBody>
              </p:sp>
              <p:sp>
                <p:nvSpPr>
                  <p:cNvPr id="1159" name="矩形 1158"/>
                  <p:cNvSpPr>
                    <a:spLocks noChangeAspect="1"/>
                  </p:cNvSpPr>
                  <p:nvPr/>
                </p:nvSpPr>
                <p:spPr>
                  <a:xfrm>
                    <a:off x="2916000" y="6120000"/>
                    <a:ext cx="216000" cy="216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00" dirty="0">
                      <a:solidFill>
                        <a:srgbClr val="00B0F0"/>
                      </a:solidFill>
                    </a:endParaRPr>
                  </a:p>
                </p:txBody>
              </p:sp>
              <p:sp>
                <p:nvSpPr>
                  <p:cNvPr id="1160" name="矩形 1159"/>
                  <p:cNvSpPr>
                    <a:spLocks noChangeAspect="1"/>
                  </p:cNvSpPr>
                  <p:nvPr/>
                </p:nvSpPr>
                <p:spPr>
                  <a:xfrm>
                    <a:off x="3348000" y="6120000"/>
                    <a:ext cx="216000" cy="216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61" name="矩形 1160"/>
                  <p:cNvSpPr>
                    <a:spLocks noChangeAspect="1"/>
                  </p:cNvSpPr>
                  <p:nvPr/>
                </p:nvSpPr>
                <p:spPr>
                  <a:xfrm>
                    <a:off x="3132000" y="6120000"/>
                    <a:ext cx="216000" cy="216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62" name="矩形 1161"/>
                  <p:cNvSpPr>
                    <a:spLocks noChangeAspect="1"/>
                  </p:cNvSpPr>
                  <p:nvPr/>
                </p:nvSpPr>
                <p:spPr>
                  <a:xfrm>
                    <a:off x="3564000" y="6120000"/>
                    <a:ext cx="216000" cy="216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000" dirty="0" smtClean="0">
                        <a:solidFill>
                          <a:srgbClr val="00B0F0"/>
                        </a:solidFill>
                      </a:rPr>
                      <a:t>6</a:t>
                    </a:r>
                    <a:endParaRPr lang="en-US" sz="1000" dirty="0">
                      <a:solidFill>
                        <a:srgbClr val="00B0F0"/>
                      </a:solidFill>
                    </a:endParaRPr>
                  </a:p>
                </p:txBody>
              </p:sp>
            </p:grpSp>
            <p:grpSp>
              <p:nvGrpSpPr>
                <p:cNvPr id="29" name="群組 939"/>
                <p:cNvGrpSpPr/>
                <p:nvPr/>
              </p:nvGrpSpPr>
              <p:grpSpPr>
                <a:xfrm>
                  <a:off x="5724000" y="5929330"/>
                  <a:ext cx="1080000" cy="216000"/>
                  <a:chOff x="2700000" y="6120000"/>
                  <a:chExt cx="1080000" cy="216000"/>
                </a:xfrm>
              </p:grpSpPr>
              <p:sp>
                <p:nvSpPr>
                  <p:cNvPr id="1153" name="矩形 1152"/>
                  <p:cNvSpPr>
                    <a:spLocks noChangeAspect="1"/>
                  </p:cNvSpPr>
                  <p:nvPr/>
                </p:nvSpPr>
                <p:spPr>
                  <a:xfrm>
                    <a:off x="2700000" y="6120000"/>
                    <a:ext cx="216000" cy="216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000" dirty="0" smtClean="0">
                        <a:solidFill>
                          <a:srgbClr val="FF00FF"/>
                        </a:solidFill>
                      </a:rPr>
                      <a:t>6</a:t>
                    </a:r>
                    <a:endParaRPr lang="en-US" sz="1000" dirty="0">
                      <a:solidFill>
                        <a:srgbClr val="FF00FF"/>
                      </a:solidFill>
                    </a:endParaRPr>
                  </a:p>
                </p:txBody>
              </p:sp>
              <p:sp>
                <p:nvSpPr>
                  <p:cNvPr id="1154" name="矩形 1153"/>
                  <p:cNvSpPr>
                    <a:spLocks noChangeAspect="1"/>
                  </p:cNvSpPr>
                  <p:nvPr/>
                </p:nvSpPr>
                <p:spPr>
                  <a:xfrm>
                    <a:off x="2916000" y="6120000"/>
                    <a:ext cx="216000" cy="216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50" dirty="0">
                      <a:solidFill>
                        <a:srgbClr val="00B0F0"/>
                      </a:solidFill>
                    </a:endParaRPr>
                  </a:p>
                </p:txBody>
              </p:sp>
              <p:sp>
                <p:nvSpPr>
                  <p:cNvPr id="1155" name="矩形 1154"/>
                  <p:cNvSpPr>
                    <a:spLocks noChangeAspect="1"/>
                  </p:cNvSpPr>
                  <p:nvPr/>
                </p:nvSpPr>
                <p:spPr>
                  <a:xfrm>
                    <a:off x="3348000" y="6120000"/>
                    <a:ext cx="216000" cy="216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56" name="矩形 1155"/>
                  <p:cNvSpPr>
                    <a:spLocks noChangeAspect="1"/>
                  </p:cNvSpPr>
                  <p:nvPr/>
                </p:nvSpPr>
                <p:spPr>
                  <a:xfrm>
                    <a:off x="3132000" y="6120000"/>
                    <a:ext cx="216000" cy="216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57" name="矩形 1156"/>
                  <p:cNvSpPr>
                    <a:spLocks noChangeAspect="1"/>
                  </p:cNvSpPr>
                  <p:nvPr/>
                </p:nvSpPr>
                <p:spPr>
                  <a:xfrm>
                    <a:off x="3564000" y="6120000"/>
                    <a:ext cx="216000" cy="216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000" dirty="0" smtClean="0">
                        <a:solidFill>
                          <a:srgbClr val="00B0F0"/>
                        </a:solidFill>
                      </a:rPr>
                      <a:t>1</a:t>
                    </a:r>
                    <a:endParaRPr lang="en-US" sz="1000" dirty="0">
                      <a:solidFill>
                        <a:srgbClr val="00B0F0"/>
                      </a:solidFill>
                    </a:endParaRPr>
                  </a:p>
                </p:txBody>
              </p:sp>
            </p:grpSp>
          </p:grpSp>
        </p:grpSp>
        <p:grpSp>
          <p:nvGrpSpPr>
            <p:cNvPr id="30" name="群組 1201"/>
            <p:cNvGrpSpPr/>
            <p:nvPr/>
          </p:nvGrpSpPr>
          <p:grpSpPr>
            <a:xfrm>
              <a:off x="4356050" y="3621364"/>
              <a:ext cx="4537686" cy="216000"/>
              <a:chOff x="3947668" y="5857892"/>
              <a:chExt cx="4537686" cy="216000"/>
            </a:xfrm>
          </p:grpSpPr>
          <p:grpSp>
            <p:nvGrpSpPr>
              <p:cNvPr id="31" name="群組 946"/>
              <p:cNvGrpSpPr/>
              <p:nvPr/>
            </p:nvGrpSpPr>
            <p:grpSpPr>
              <a:xfrm>
                <a:off x="3947668" y="5857892"/>
                <a:ext cx="2160562" cy="216000"/>
                <a:chOff x="4643438" y="5929330"/>
                <a:chExt cx="2160562" cy="216000"/>
              </a:xfrm>
            </p:grpSpPr>
            <p:grpSp>
              <p:nvGrpSpPr>
                <p:cNvPr id="736" name="群組 947"/>
                <p:cNvGrpSpPr/>
                <p:nvPr/>
              </p:nvGrpSpPr>
              <p:grpSpPr>
                <a:xfrm>
                  <a:off x="4643438" y="5929330"/>
                  <a:ext cx="1080000" cy="216000"/>
                  <a:chOff x="2700000" y="6120000"/>
                  <a:chExt cx="1080000" cy="216000"/>
                </a:xfrm>
              </p:grpSpPr>
              <p:sp>
                <p:nvSpPr>
                  <p:cNvPr id="955" name="矩形 954"/>
                  <p:cNvSpPr>
                    <a:spLocks noChangeAspect="1"/>
                  </p:cNvSpPr>
                  <p:nvPr/>
                </p:nvSpPr>
                <p:spPr>
                  <a:xfrm>
                    <a:off x="2700000" y="6120000"/>
                    <a:ext cx="216000" cy="216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000" dirty="0" smtClean="0">
                        <a:solidFill>
                          <a:srgbClr val="FF00FF"/>
                        </a:solidFill>
                      </a:rPr>
                      <a:t>1</a:t>
                    </a:r>
                    <a:endParaRPr lang="en-US" sz="1000" dirty="0">
                      <a:solidFill>
                        <a:srgbClr val="FF00FF"/>
                      </a:solidFill>
                    </a:endParaRPr>
                  </a:p>
                </p:txBody>
              </p:sp>
              <p:sp>
                <p:nvSpPr>
                  <p:cNvPr id="956" name="矩形 955"/>
                  <p:cNvSpPr>
                    <a:spLocks noChangeAspect="1"/>
                  </p:cNvSpPr>
                  <p:nvPr/>
                </p:nvSpPr>
                <p:spPr>
                  <a:xfrm>
                    <a:off x="2916000" y="6120000"/>
                    <a:ext cx="216000" cy="216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57" name="矩形 956"/>
                  <p:cNvSpPr>
                    <a:spLocks noChangeAspect="1"/>
                  </p:cNvSpPr>
                  <p:nvPr/>
                </p:nvSpPr>
                <p:spPr>
                  <a:xfrm>
                    <a:off x="3348000" y="6120000"/>
                    <a:ext cx="216000" cy="216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58" name="矩形 957"/>
                  <p:cNvSpPr>
                    <a:spLocks noChangeAspect="1"/>
                  </p:cNvSpPr>
                  <p:nvPr/>
                </p:nvSpPr>
                <p:spPr>
                  <a:xfrm>
                    <a:off x="3132000" y="6120000"/>
                    <a:ext cx="216000" cy="216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59" name="矩形 958"/>
                  <p:cNvSpPr>
                    <a:spLocks noChangeAspect="1"/>
                  </p:cNvSpPr>
                  <p:nvPr/>
                </p:nvSpPr>
                <p:spPr>
                  <a:xfrm>
                    <a:off x="3564000" y="6120000"/>
                    <a:ext cx="216000" cy="216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37" name="群組 948"/>
                <p:cNvGrpSpPr/>
                <p:nvPr/>
              </p:nvGrpSpPr>
              <p:grpSpPr>
                <a:xfrm>
                  <a:off x="5724000" y="5929330"/>
                  <a:ext cx="1080000" cy="216000"/>
                  <a:chOff x="2700000" y="6120000"/>
                  <a:chExt cx="1080000" cy="216000"/>
                </a:xfrm>
              </p:grpSpPr>
              <p:sp>
                <p:nvSpPr>
                  <p:cNvPr id="950" name="矩形 949"/>
                  <p:cNvSpPr>
                    <a:spLocks noChangeAspect="1"/>
                  </p:cNvSpPr>
                  <p:nvPr/>
                </p:nvSpPr>
                <p:spPr>
                  <a:xfrm>
                    <a:off x="2700000" y="6120000"/>
                    <a:ext cx="216000" cy="216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000" dirty="0" smtClean="0">
                        <a:solidFill>
                          <a:srgbClr val="FF00FF"/>
                        </a:solidFill>
                      </a:rPr>
                      <a:t>6</a:t>
                    </a:r>
                    <a:endParaRPr lang="en-US" sz="1000" dirty="0">
                      <a:solidFill>
                        <a:srgbClr val="FF00FF"/>
                      </a:solidFill>
                    </a:endParaRPr>
                  </a:p>
                </p:txBody>
              </p:sp>
              <p:sp>
                <p:nvSpPr>
                  <p:cNvPr id="951" name="矩形 950"/>
                  <p:cNvSpPr>
                    <a:spLocks noChangeAspect="1"/>
                  </p:cNvSpPr>
                  <p:nvPr/>
                </p:nvSpPr>
                <p:spPr>
                  <a:xfrm>
                    <a:off x="2916000" y="6120000"/>
                    <a:ext cx="216000" cy="216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52" name="矩形 951"/>
                  <p:cNvSpPr>
                    <a:spLocks noChangeAspect="1"/>
                  </p:cNvSpPr>
                  <p:nvPr/>
                </p:nvSpPr>
                <p:spPr>
                  <a:xfrm>
                    <a:off x="3348000" y="6120000"/>
                    <a:ext cx="216000" cy="216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53" name="矩形 952"/>
                  <p:cNvSpPr>
                    <a:spLocks noChangeAspect="1"/>
                  </p:cNvSpPr>
                  <p:nvPr/>
                </p:nvSpPr>
                <p:spPr>
                  <a:xfrm>
                    <a:off x="3132000" y="6120000"/>
                    <a:ext cx="216000" cy="216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54" name="矩形 953"/>
                  <p:cNvSpPr>
                    <a:spLocks noChangeAspect="1"/>
                  </p:cNvSpPr>
                  <p:nvPr/>
                </p:nvSpPr>
                <p:spPr>
                  <a:xfrm>
                    <a:off x="3564000" y="6120000"/>
                    <a:ext cx="216000" cy="216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38" name="群組 1174"/>
              <p:cNvGrpSpPr/>
              <p:nvPr/>
            </p:nvGrpSpPr>
            <p:grpSpPr>
              <a:xfrm>
                <a:off x="6107668" y="5857892"/>
                <a:ext cx="2160562" cy="216000"/>
                <a:chOff x="4643438" y="5929330"/>
                <a:chExt cx="2160562" cy="216000"/>
              </a:xfrm>
            </p:grpSpPr>
            <p:grpSp>
              <p:nvGrpSpPr>
                <p:cNvPr id="739" name="群組 947"/>
                <p:cNvGrpSpPr/>
                <p:nvPr/>
              </p:nvGrpSpPr>
              <p:grpSpPr>
                <a:xfrm>
                  <a:off x="4643438" y="5929330"/>
                  <a:ext cx="1080000" cy="216000"/>
                  <a:chOff x="2700000" y="6120000"/>
                  <a:chExt cx="1080000" cy="216000"/>
                </a:xfrm>
              </p:grpSpPr>
              <p:sp>
                <p:nvSpPr>
                  <p:cNvPr id="1183" name="矩形 1182"/>
                  <p:cNvSpPr>
                    <a:spLocks noChangeAspect="1"/>
                  </p:cNvSpPr>
                  <p:nvPr/>
                </p:nvSpPr>
                <p:spPr>
                  <a:xfrm>
                    <a:off x="2700000" y="6120000"/>
                    <a:ext cx="216000" cy="216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000" dirty="0" smtClean="0">
                        <a:solidFill>
                          <a:srgbClr val="FF00FF"/>
                        </a:solidFill>
                      </a:rPr>
                      <a:t>1</a:t>
                    </a:r>
                    <a:endParaRPr lang="en-US" sz="1000" dirty="0">
                      <a:solidFill>
                        <a:srgbClr val="FF00FF"/>
                      </a:solidFill>
                    </a:endParaRPr>
                  </a:p>
                </p:txBody>
              </p:sp>
              <p:sp>
                <p:nvSpPr>
                  <p:cNvPr id="1184" name="矩形 1183"/>
                  <p:cNvSpPr>
                    <a:spLocks noChangeAspect="1"/>
                  </p:cNvSpPr>
                  <p:nvPr/>
                </p:nvSpPr>
                <p:spPr>
                  <a:xfrm>
                    <a:off x="2916000" y="6120000"/>
                    <a:ext cx="216000" cy="216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85" name="矩形 1184"/>
                  <p:cNvSpPr>
                    <a:spLocks noChangeAspect="1"/>
                  </p:cNvSpPr>
                  <p:nvPr/>
                </p:nvSpPr>
                <p:spPr>
                  <a:xfrm>
                    <a:off x="3348000" y="6120000"/>
                    <a:ext cx="216000" cy="216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86" name="矩形 1185"/>
                  <p:cNvSpPr>
                    <a:spLocks noChangeAspect="1"/>
                  </p:cNvSpPr>
                  <p:nvPr/>
                </p:nvSpPr>
                <p:spPr>
                  <a:xfrm>
                    <a:off x="3132000" y="6120000"/>
                    <a:ext cx="216000" cy="216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87" name="矩形 1186"/>
                  <p:cNvSpPr>
                    <a:spLocks noChangeAspect="1"/>
                  </p:cNvSpPr>
                  <p:nvPr/>
                </p:nvSpPr>
                <p:spPr>
                  <a:xfrm>
                    <a:off x="3564000" y="6120000"/>
                    <a:ext cx="216000" cy="216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40" name="群組 948"/>
                <p:cNvGrpSpPr/>
                <p:nvPr/>
              </p:nvGrpSpPr>
              <p:grpSpPr>
                <a:xfrm>
                  <a:off x="5724000" y="5929330"/>
                  <a:ext cx="1080000" cy="216000"/>
                  <a:chOff x="2700000" y="6120000"/>
                  <a:chExt cx="1080000" cy="216000"/>
                </a:xfrm>
              </p:grpSpPr>
              <p:sp>
                <p:nvSpPr>
                  <p:cNvPr id="1178" name="矩形 1177"/>
                  <p:cNvSpPr>
                    <a:spLocks noChangeAspect="1"/>
                  </p:cNvSpPr>
                  <p:nvPr/>
                </p:nvSpPr>
                <p:spPr>
                  <a:xfrm>
                    <a:off x="2700000" y="6120000"/>
                    <a:ext cx="216000" cy="216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000" dirty="0" smtClean="0">
                        <a:solidFill>
                          <a:srgbClr val="FF00FF"/>
                        </a:solidFill>
                      </a:rPr>
                      <a:t>6</a:t>
                    </a:r>
                    <a:endParaRPr lang="en-US" sz="1000" dirty="0">
                      <a:solidFill>
                        <a:srgbClr val="FF00FF"/>
                      </a:solidFill>
                    </a:endParaRPr>
                  </a:p>
                </p:txBody>
              </p:sp>
              <p:sp>
                <p:nvSpPr>
                  <p:cNvPr id="1179" name="矩形 1178"/>
                  <p:cNvSpPr>
                    <a:spLocks noChangeAspect="1"/>
                  </p:cNvSpPr>
                  <p:nvPr/>
                </p:nvSpPr>
                <p:spPr>
                  <a:xfrm>
                    <a:off x="2916000" y="6120000"/>
                    <a:ext cx="216000" cy="216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80" name="矩形 1179"/>
                  <p:cNvSpPr>
                    <a:spLocks noChangeAspect="1"/>
                  </p:cNvSpPr>
                  <p:nvPr/>
                </p:nvSpPr>
                <p:spPr>
                  <a:xfrm>
                    <a:off x="3348000" y="6120000"/>
                    <a:ext cx="216000" cy="216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81" name="矩形 1180"/>
                  <p:cNvSpPr>
                    <a:spLocks noChangeAspect="1"/>
                  </p:cNvSpPr>
                  <p:nvPr/>
                </p:nvSpPr>
                <p:spPr>
                  <a:xfrm>
                    <a:off x="3132000" y="6120000"/>
                    <a:ext cx="216000" cy="216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82" name="矩形 1181"/>
                  <p:cNvSpPr>
                    <a:spLocks noChangeAspect="1"/>
                  </p:cNvSpPr>
                  <p:nvPr/>
                </p:nvSpPr>
                <p:spPr>
                  <a:xfrm>
                    <a:off x="3564000" y="6120000"/>
                    <a:ext cx="216000" cy="216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1197" name="矩形 1196"/>
              <p:cNvSpPr>
                <a:spLocks noChangeAspect="1"/>
              </p:cNvSpPr>
              <p:nvPr/>
            </p:nvSpPr>
            <p:spPr>
              <a:xfrm>
                <a:off x="8269354" y="5857892"/>
                <a:ext cx="216000" cy="216000"/>
              </a:xfrm>
              <a:prstGeom prst="rect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 smtClean="0">
                    <a:solidFill>
                      <a:srgbClr val="FF00FF"/>
                    </a:solidFill>
                  </a:rPr>
                  <a:t>1</a:t>
                </a:r>
                <a:endParaRPr lang="en-US" sz="1000" dirty="0">
                  <a:solidFill>
                    <a:srgbClr val="FF00FF"/>
                  </a:solidFill>
                </a:endParaRPr>
              </a:p>
            </p:txBody>
          </p:sp>
        </p:grpSp>
        <p:grpSp>
          <p:nvGrpSpPr>
            <p:cNvPr id="741" name="群組 1202"/>
            <p:cNvGrpSpPr/>
            <p:nvPr/>
          </p:nvGrpSpPr>
          <p:grpSpPr>
            <a:xfrm>
              <a:off x="5544050" y="2109364"/>
              <a:ext cx="2160562" cy="216000"/>
              <a:chOff x="4643438" y="5929330"/>
              <a:chExt cx="2160562" cy="216000"/>
            </a:xfrm>
          </p:grpSpPr>
          <p:grpSp>
            <p:nvGrpSpPr>
              <p:cNvPr id="742" name="群組 1203"/>
              <p:cNvGrpSpPr/>
              <p:nvPr/>
            </p:nvGrpSpPr>
            <p:grpSpPr>
              <a:xfrm>
                <a:off x="4643438" y="5929330"/>
                <a:ext cx="1080000" cy="216000"/>
                <a:chOff x="2700000" y="6120000"/>
                <a:chExt cx="1080000" cy="216000"/>
              </a:xfrm>
            </p:grpSpPr>
            <p:sp>
              <p:nvSpPr>
                <p:cNvPr id="1211" name="矩形 1210"/>
                <p:cNvSpPr>
                  <a:spLocks noChangeAspect="1"/>
                </p:cNvSpPr>
                <p:nvPr/>
              </p:nvSpPr>
              <p:spPr>
                <a:xfrm>
                  <a:off x="2700000" y="6120000"/>
                  <a:ext cx="216000" cy="216000"/>
                </a:xfrm>
                <a:prstGeom prst="rect">
                  <a:avLst/>
                </a:prstGeom>
                <a:noFill/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dirty="0" smtClean="0">
                      <a:solidFill>
                        <a:srgbClr val="FF00FF"/>
                      </a:solidFill>
                    </a:rPr>
                    <a:t>1</a:t>
                  </a:r>
                  <a:endParaRPr lang="en-US" sz="1000" dirty="0">
                    <a:solidFill>
                      <a:srgbClr val="FF00FF"/>
                    </a:solidFill>
                  </a:endParaRPr>
                </a:p>
              </p:txBody>
            </p:sp>
            <p:sp>
              <p:nvSpPr>
                <p:cNvPr id="1212" name="矩形 1211"/>
                <p:cNvSpPr>
                  <a:spLocks noChangeAspect="1"/>
                </p:cNvSpPr>
                <p:nvPr/>
              </p:nvSpPr>
              <p:spPr>
                <a:xfrm>
                  <a:off x="2916000" y="6120000"/>
                  <a:ext cx="216000" cy="216000"/>
                </a:xfrm>
                <a:prstGeom prst="rect">
                  <a:avLst/>
                </a:prstGeom>
                <a:noFill/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13" name="矩形 1212"/>
                <p:cNvSpPr>
                  <a:spLocks noChangeAspect="1"/>
                </p:cNvSpPr>
                <p:nvPr/>
              </p:nvSpPr>
              <p:spPr>
                <a:xfrm>
                  <a:off x="3348000" y="6120000"/>
                  <a:ext cx="216000" cy="216000"/>
                </a:xfrm>
                <a:prstGeom prst="rect">
                  <a:avLst/>
                </a:prstGeom>
                <a:noFill/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14" name="矩形 1213"/>
                <p:cNvSpPr>
                  <a:spLocks noChangeAspect="1"/>
                </p:cNvSpPr>
                <p:nvPr/>
              </p:nvSpPr>
              <p:spPr>
                <a:xfrm>
                  <a:off x="3132000" y="6120000"/>
                  <a:ext cx="216000" cy="216000"/>
                </a:xfrm>
                <a:prstGeom prst="rect">
                  <a:avLst/>
                </a:prstGeom>
                <a:noFill/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15" name="矩形 1214"/>
                <p:cNvSpPr>
                  <a:spLocks noChangeAspect="1"/>
                </p:cNvSpPr>
                <p:nvPr/>
              </p:nvSpPr>
              <p:spPr>
                <a:xfrm>
                  <a:off x="3564000" y="6120000"/>
                  <a:ext cx="216000" cy="216000"/>
                </a:xfrm>
                <a:prstGeom prst="rect">
                  <a:avLst/>
                </a:prstGeom>
                <a:noFill/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dirty="0" smtClean="0">
                      <a:solidFill>
                        <a:srgbClr val="00B0F0"/>
                      </a:solidFill>
                    </a:rPr>
                    <a:t>6</a:t>
                  </a:r>
                  <a:endParaRPr lang="en-US" sz="1000" dirty="0">
                    <a:solidFill>
                      <a:srgbClr val="00B0F0"/>
                    </a:solidFill>
                  </a:endParaRPr>
                </a:p>
              </p:txBody>
            </p:sp>
          </p:grpSp>
          <p:grpSp>
            <p:nvGrpSpPr>
              <p:cNvPr id="743" name="群組 1204"/>
              <p:cNvGrpSpPr/>
              <p:nvPr/>
            </p:nvGrpSpPr>
            <p:grpSpPr>
              <a:xfrm>
                <a:off x="5724000" y="5929330"/>
                <a:ext cx="1080000" cy="216000"/>
                <a:chOff x="2700000" y="6120000"/>
                <a:chExt cx="1080000" cy="216000"/>
              </a:xfrm>
            </p:grpSpPr>
            <p:sp>
              <p:nvSpPr>
                <p:cNvPr id="1206" name="矩形 1205"/>
                <p:cNvSpPr>
                  <a:spLocks noChangeAspect="1"/>
                </p:cNvSpPr>
                <p:nvPr/>
              </p:nvSpPr>
              <p:spPr>
                <a:xfrm>
                  <a:off x="2700000" y="6120000"/>
                  <a:ext cx="216000" cy="216000"/>
                </a:xfrm>
                <a:prstGeom prst="rect">
                  <a:avLst/>
                </a:prstGeom>
                <a:noFill/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dirty="0" smtClean="0">
                      <a:solidFill>
                        <a:srgbClr val="FF00FF"/>
                      </a:solidFill>
                    </a:rPr>
                    <a:t>6</a:t>
                  </a:r>
                  <a:endParaRPr lang="en-US" sz="1000" dirty="0">
                    <a:solidFill>
                      <a:srgbClr val="FF00FF"/>
                    </a:solidFill>
                  </a:endParaRPr>
                </a:p>
              </p:txBody>
            </p:sp>
            <p:sp>
              <p:nvSpPr>
                <p:cNvPr id="1207" name="矩形 1206"/>
                <p:cNvSpPr>
                  <a:spLocks noChangeAspect="1"/>
                </p:cNvSpPr>
                <p:nvPr/>
              </p:nvSpPr>
              <p:spPr>
                <a:xfrm>
                  <a:off x="2916000" y="6120000"/>
                  <a:ext cx="216000" cy="216000"/>
                </a:xfrm>
                <a:prstGeom prst="rect">
                  <a:avLst/>
                </a:prstGeom>
                <a:noFill/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08" name="矩形 1207"/>
                <p:cNvSpPr>
                  <a:spLocks noChangeAspect="1"/>
                </p:cNvSpPr>
                <p:nvPr/>
              </p:nvSpPr>
              <p:spPr>
                <a:xfrm>
                  <a:off x="3348000" y="6120000"/>
                  <a:ext cx="216000" cy="216000"/>
                </a:xfrm>
                <a:prstGeom prst="rect">
                  <a:avLst/>
                </a:prstGeom>
                <a:noFill/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09" name="矩形 1208"/>
                <p:cNvSpPr>
                  <a:spLocks noChangeAspect="1"/>
                </p:cNvSpPr>
                <p:nvPr/>
              </p:nvSpPr>
              <p:spPr>
                <a:xfrm>
                  <a:off x="3132000" y="6120000"/>
                  <a:ext cx="216000" cy="216000"/>
                </a:xfrm>
                <a:prstGeom prst="rect">
                  <a:avLst/>
                </a:prstGeom>
                <a:noFill/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10" name="矩形 1209"/>
                <p:cNvSpPr>
                  <a:spLocks noChangeAspect="1"/>
                </p:cNvSpPr>
                <p:nvPr/>
              </p:nvSpPr>
              <p:spPr>
                <a:xfrm>
                  <a:off x="3564000" y="6120000"/>
                  <a:ext cx="216000" cy="216000"/>
                </a:xfrm>
                <a:prstGeom prst="rect">
                  <a:avLst/>
                </a:prstGeom>
                <a:noFill/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dirty="0" smtClean="0">
                      <a:solidFill>
                        <a:srgbClr val="00B0F0"/>
                      </a:solidFill>
                    </a:rPr>
                    <a:t>1</a:t>
                  </a:r>
                  <a:endParaRPr lang="en-US" sz="1000" dirty="0">
                    <a:solidFill>
                      <a:srgbClr val="00B0F0"/>
                    </a:solidFill>
                  </a:endParaRPr>
                </a:p>
              </p:txBody>
            </p:sp>
          </p:grpSp>
        </p:grpSp>
        <p:grpSp>
          <p:nvGrpSpPr>
            <p:cNvPr id="744" name="群組 1242"/>
            <p:cNvGrpSpPr/>
            <p:nvPr/>
          </p:nvGrpSpPr>
          <p:grpSpPr>
            <a:xfrm>
              <a:off x="4356050" y="3405364"/>
              <a:ext cx="4537686" cy="216000"/>
              <a:chOff x="3947668" y="5857892"/>
              <a:chExt cx="4537686" cy="216000"/>
            </a:xfrm>
          </p:grpSpPr>
          <p:grpSp>
            <p:nvGrpSpPr>
              <p:cNvPr id="745" name="群組 946"/>
              <p:cNvGrpSpPr/>
              <p:nvPr/>
            </p:nvGrpSpPr>
            <p:grpSpPr>
              <a:xfrm>
                <a:off x="3947668" y="5857892"/>
                <a:ext cx="2160562" cy="216000"/>
                <a:chOff x="4643438" y="5929330"/>
                <a:chExt cx="2160562" cy="216000"/>
              </a:xfrm>
            </p:grpSpPr>
            <p:grpSp>
              <p:nvGrpSpPr>
                <p:cNvPr id="746" name="群組 947"/>
                <p:cNvGrpSpPr/>
                <p:nvPr/>
              </p:nvGrpSpPr>
              <p:grpSpPr>
                <a:xfrm>
                  <a:off x="4643438" y="5929330"/>
                  <a:ext cx="1080000" cy="216000"/>
                  <a:chOff x="2700000" y="6120000"/>
                  <a:chExt cx="1080000" cy="216000"/>
                </a:xfrm>
              </p:grpSpPr>
              <p:sp>
                <p:nvSpPr>
                  <p:cNvPr id="1266" name="矩形 1265"/>
                  <p:cNvSpPr>
                    <a:spLocks noChangeAspect="1"/>
                  </p:cNvSpPr>
                  <p:nvPr/>
                </p:nvSpPr>
                <p:spPr>
                  <a:xfrm>
                    <a:off x="2700000" y="6120000"/>
                    <a:ext cx="216000" cy="216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000" dirty="0" smtClean="0">
                        <a:solidFill>
                          <a:srgbClr val="FF00FF"/>
                        </a:solidFill>
                      </a:rPr>
                      <a:t>1</a:t>
                    </a:r>
                    <a:endParaRPr lang="en-US" sz="1000" dirty="0">
                      <a:solidFill>
                        <a:srgbClr val="FF00FF"/>
                      </a:solidFill>
                    </a:endParaRPr>
                  </a:p>
                </p:txBody>
              </p:sp>
              <p:sp>
                <p:nvSpPr>
                  <p:cNvPr id="1267" name="矩形 1266"/>
                  <p:cNvSpPr>
                    <a:spLocks noChangeAspect="1"/>
                  </p:cNvSpPr>
                  <p:nvPr/>
                </p:nvSpPr>
                <p:spPr>
                  <a:xfrm>
                    <a:off x="2916000" y="6120000"/>
                    <a:ext cx="216000" cy="216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68" name="矩形 1267"/>
                  <p:cNvSpPr>
                    <a:spLocks noChangeAspect="1"/>
                  </p:cNvSpPr>
                  <p:nvPr/>
                </p:nvSpPr>
                <p:spPr>
                  <a:xfrm>
                    <a:off x="3348000" y="6120000"/>
                    <a:ext cx="216000" cy="216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69" name="矩形 1268"/>
                  <p:cNvSpPr>
                    <a:spLocks noChangeAspect="1"/>
                  </p:cNvSpPr>
                  <p:nvPr/>
                </p:nvSpPr>
                <p:spPr>
                  <a:xfrm>
                    <a:off x="3132000" y="6120000"/>
                    <a:ext cx="216000" cy="216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70" name="矩形 1269"/>
                  <p:cNvSpPr>
                    <a:spLocks noChangeAspect="1"/>
                  </p:cNvSpPr>
                  <p:nvPr/>
                </p:nvSpPr>
                <p:spPr>
                  <a:xfrm>
                    <a:off x="3564000" y="6120000"/>
                    <a:ext cx="216000" cy="216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47" name="群組 948"/>
                <p:cNvGrpSpPr/>
                <p:nvPr/>
              </p:nvGrpSpPr>
              <p:grpSpPr>
                <a:xfrm>
                  <a:off x="5724000" y="5929330"/>
                  <a:ext cx="1080000" cy="216000"/>
                  <a:chOff x="2700000" y="6120000"/>
                  <a:chExt cx="1080000" cy="216000"/>
                </a:xfrm>
              </p:grpSpPr>
              <p:sp>
                <p:nvSpPr>
                  <p:cNvPr id="1261" name="矩形 1260"/>
                  <p:cNvSpPr>
                    <a:spLocks noChangeAspect="1"/>
                  </p:cNvSpPr>
                  <p:nvPr/>
                </p:nvSpPr>
                <p:spPr>
                  <a:xfrm>
                    <a:off x="2700000" y="6120000"/>
                    <a:ext cx="216000" cy="216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000" dirty="0" smtClean="0">
                        <a:solidFill>
                          <a:srgbClr val="FF00FF"/>
                        </a:solidFill>
                      </a:rPr>
                      <a:t>6</a:t>
                    </a:r>
                    <a:endParaRPr lang="en-US" sz="1000" dirty="0">
                      <a:solidFill>
                        <a:srgbClr val="FF00FF"/>
                      </a:solidFill>
                    </a:endParaRPr>
                  </a:p>
                </p:txBody>
              </p:sp>
              <p:sp>
                <p:nvSpPr>
                  <p:cNvPr id="1262" name="矩形 1261"/>
                  <p:cNvSpPr>
                    <a:spLocks noChangeAspect="1"/>
                  </p:cNvSpPr>
                  <p:nvPr/>
                </p:nvSpPr>
                <p:spPr>
                  <a:xfrm>
                    <a:off x="2916000" y="6120000"/>
                    <a:ext cx="216000" cy="216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63" name="矩形 1262"/>
                  <p:cNvSpPr>
                    <a:spLocks noChangeAspect="1"/>
                  </p:cNvSpPr>
                  <p:nvPr/>
                </p:nvSpPr>
                <p:spPr>
                  <a:xfrm>
                    <a:off x="3348000" y="6120000"/>
                    <a:ext cx="216000" cy="216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64" name="矩形 1263"/>
                  <p:cNvSpPr>
                    <a:spLocks noChangeAspect="1"/>
                  </p:cNvSpPr>
                  <p:nvPr/>
                </p:nvSpPr>
                <p:spPr>
                  <a:xfrm>
                    <a:off x="3132000" y="6120000"/>
                    <a:ext cx="216000" cy="216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65" name="矩形 1264"/>
                  <p:cNvSpPr>
                    <a:spLocks noChangeAspect="1"/>
                  </p:cNvSpPr>
                  <p:nvPr/>
                </p:nvSpPr>
                <p:spPr>
                  <a:xfrm>
                    <a:off x="3564000" y="6120000"/>
                    <a:ext cx="216000" cy="216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48" name="群組 1174"/>
              <p:cNvGrpSpPr/>
              <p:nvPr/>
            </p:nvGrpSpPr>
            <p:grpSpPr>
              <a:xfrm>
                <a:off x="6107668" y="5857892"/>
                <a:ext cx="2160562" cy="216000"/>
                <a:chOff x="4643438" y="5929330"/>
                <a:chExt cx="2160562" cy="216000"/>
              </a:xfrm>
            </p:grpSpPr>
            <p:grpSp>
              <p:nvGrpSpPr>
                <p:cNvPr id="749" name="群組 947"/>
                <p:cNvGrpSpPr/>
                <p:nvPr/>
              </p:nvGrpSpPr>
              <p:grpSpPr>
                <a:xfrm>
                  <a:off x="4643438" y="5929330"/>
                  <a:ext cx="1080000" cy="216000"/>
                  <a:chOff x="2700000" y="6120000"/>
                  <a:chExt cx="1080000" cy="216000"/>
                </a:xfrm>
              </p:grpSpPr>
              <p:sp>
                <p:nvSpPr>
                  <p:cNvPr id="1254" name="矩形 1253"/>
                  <p:cNvSpPr>
                    <a:spLocks noChangeAspect="1"/>
                  </p:cNvSpPr>
                  <p:nvPr/>
                </p:nvSpPr>
                <p:spPr>
                  <a:xfrm>
                    <a:off x="2700000" y="6120000"/>
                    <a:ext cx="216000" cy="216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000" dirty="0" smtClean="0">
                        <a:solidFill>
                          <a:srgbClr val="FF00FF"/>
                        </a:solidFill>
                      </a:rPr>
                      <a:t>1</a:t>
                    </a:r>
                    <a:endParaRPr lang="en-US" sz="1000" dirty="0">
                      <a:solidFill>
                        <a:srgbClr val="FF00FF"/>
                      </a:solidFill>
                    </a:endParaRPr>
                  </a:p>
                </p:txBody>
              </p:sp>
              <p:sp>
                <p:nvSpPr>
                  <p:cNvPr id="1255" name="矩形 1254"/>
                  <p:cNvSpPr>
                    <a:spLocks noChangeAspect="1"/>
                  </p:cNvSpPr>
                  <p:nvPr/>
                </p:nvSpPr>
                <p:spPr>
                  <a:xfrm>
                    <a:off x="2916000" y="6120000"/>
                    <a:ext cx="216000" cy="216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56" name="矩形 1255"/>
                  <p:cNvSpPr>
                    <a:spLocks noChangeAspect="1"/>
                  </p:cNvSpPr>
                  <p:nvPr/>
                </p:nvSpPr>
                <p:spPr>
                  <a:xfrm>
                    <a:off x="3348000" y="6120000"/>
                    <a:ext cx="216000" cy="216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57" name="矩形 1256"/>
                  <p:cNvSpPr>
                    <a:spLocks noChangeAspect="1"/>
                  </p:cNvSpPr>
                  <p:nvPr/>
                </p:nvSpPr>
                <p:spPr>
                  <a:xfrm>
                    <a:off x="3132000" y="6120000"/>
                    <a:ext cx="216000" cy="216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58" name="矩形 1257"/>
                  <p:cNvSpPr>
                    <a:spLocks noChangeAspect="1"/>
                  </p:cNvSpPr>
                  <p:nvPr/>
                </p:nvSpPr>
                <p:spPr>
                  <a:xfrm>
                    <a:off x="3564000" y="6120000"/>
                    <a:ext cx="216000" cy="216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50" name="群組 948"/>
                <p:cNvGrpSpPr/>
                <p:nvPr/>
              </p:nvGrpSpPr>
              <p:grpSpPr>
                <a:xfrm>
                  <a:off x="5724000" y="5929330"/>
                  <a:ext cx="1080000" cy="216000"/>
                  <a:chOff x="2700000" y="6120000"/>
                  <a:chExt cx="1080000" cy="216000"/>
                </a:xfrm>
              </p:grpSpPr>
              <p:sp>
                <p:nvSpPr>
                  <p:cNvPr id="1249" name="矩形 1248"/>
                  <p:cNvSpPr>
                    <a:spLocks noChangeAspect="1"/>
                  </p:cNvSpPr>
                  <p:nvPr/>
                </p:nvSpPr>
                <p:spPr>
                  <a:xfrm>
                    <a:off x="2700000" y="6120000"/>
                    <a:ext cx="216000" cy="216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000" dirty="0" smtClean="0">
                        <a:solidFill>
                          <a:srgbClr val="FF00FF"/>
                        </a:solidFill>
                      </a:rPr>
                      <a:t>6</a:t>
                    </a:r>
                    <a:endParaRPr lang="en-US" sz="1000" dirty="0">
                      <a:solidFill>
                        <a:srgbClr val="FF00FF"/>
                      </a:solidFill>
                    </a:endParaRPr>
                  </a:p>
                </p:txBody>
              </p:sp>
              <p:sp>
                <p:nvSpPr>
                  <p:cNvPr id="1250" name="矩形 1249"/>
                  <p:cNvSpPr>
                    <a:spLocks noChangeAspect="1"/>
                  </p:cNvSpPr>
                  <p:nvPr/>
                </p:nvSpPr>
                <p:spPr>
                  <a:xfrm>
                    <a:off x="2916000" y="6120000"/>
                    <a:ext cx="216000" cy="216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51" name="矩形 1250"/>
                  <p:cNvSpPr>
                    <a:spLocks noChangeAspect="1"/>
                  </p:cNvSpPr>
                  <p:nvPr/>
                </p:nvSpPr>
                <p:spPr>
                  <a:xfrm>
                    <a:off x="3348000" y="6120000"/>
                    <a:ext cx="216000" cy="216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52" name="矩形 1251"/>
                  <p:cNvSpPr>
                    <a:spLocks noChangeAspect="1"/>
                  </p:cNvSpPr>
                  <p:nvPr/>
                </p:nvSpPr>
                <p:spPr>
                  <a:xfrm>
                    <a:off x="3132000" y="6120000"/>
                    <a:ext cx="216000" cy="216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53" name="矩形 1252"/>
                  <p:cNvSpPr>
                    <a:spLocks noChangeAspect="1"/>
                  </p:cNvSpPr>
                  <p:nvPr/>
                </p:nvSpPr>
                <p:spPr>
                  <a:xfrm>
                    <a:off x="3564000" y="6120000"/>
                    <a:ext cx="216000" cy="216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1246" name="矩形 1245"/>
              <p:cNvSpPr>
                <a:spLocks noChangeAspect="1"/>
              </p:cNvSpPr>
              <p:nvPr/>
            </p:nvSpPr>
            <p:spPr>
              <a:xfrm>
                <a:off x="8269354" y="5857892"/>
                <a:ext cx="216000" cy="216000"/>
              </a:xfrm>
              <a:prstGeom prst="rect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 smtClean="0">
                    <a:solidFill>
                      <a:srgbClr val="FF00FF"/>
                    </a:solidFill>
                  </a:rPr>
                  <a:t>1</a:t>
                </a:r>
                <a:endParaRPr lang="en-US" sz="1000" dirty="0">
                  <a:solidFill>
                    <a:srgbClr val="FF00FF"/>
                  </a:solidFill>
                </a:endParaRPr>
              </a:p>
            </p:txBody>
          </p:sp>
        </p:grpSp>
        <p:grpSp>
          <p:nvGrpSpPr>
            <p:cNvPr id="752" name="群組 1288"/>
            <p:cNvGrpSpPr/>
            <p:nvPr/>
          </p:nvGrpSpPr>
          <p:grpSpPr>
            <a:xfrm>
              <a:off x="4788050" y="2757364"/>
              <a:ext cx="3672562" cy="216000"/>
              <a:chOff x="4464000" y="2556000"/>
              <a:chExt cx="3672562" cy="216000"/>
            </a:xfrm>
          </p:grpSpPr>
          <p:grpSp>
            <p:nvGrpSpPr>
              <p:cNvPr id="753" name="群組 1041"/>
              <p:cNvGrpSpPr/>
              <p:nvPr/>
            </p:nvGrpSpPr>
            <p:grpSpPr>
              <a:xfrm>
                <a:off x="4464000" y="2556000"/>
                <a:ext cx="2160562" cy="216000"/>
                <a:chOff x="4643438" y="5929330"/>
                <a:chExt cx="2160562" cy="216000"/>
              </a:xfrm>
            </p:grpSpPr>
            <p:grpSp>
              <p:nvGrpSpPr>
                <p:cNvPr id="754" name="群組 1095"/>
                <p:cNvGrpSpPr/>
                <p:nvPr/>
              </p:nvGrpSpPr>
              <p:grpSpPr>
                <a:xfrm>
                  <a:off x="4643438" y="5929330"/>
                  <a:ext cx="1080000" cy="216000"/>
                  <a:chOff x="2700000" y="6120000"/>
                  <a:chExt cx="1080000" cy="216000"/>
                </a:xfrm>
              </p:grpSpPr>
              <p:sp>
                <p:nvSpPr>
                  <p:cNvPr id="1103" name="矩形 1102"/>
                  <p:cNvSpPr>
                    <a:spLocks noChangeAspect="1"/>
                  </p:cNvSpPr>
                  <p:nvPr/>
                </p:nvSpPr>
                <p:spPr>
                  <a:xfrm>
                    <a:off x="2700000" y="6120000"/>
                    <a:ext cx="216000" cy="216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000" dirty="0" smtClean="0">
                        <a:solidFill>
                          <a:srgbClr val="FF00FF"/>
                        </a:solidFill>
                      </a:rPr>
                      <a:t>1</a:t>
                    </a:r>
                    <a:endParaRPr lang="en-US" sz="1000" dirty="0">
                      <a:solidFill>
                        <a:srgbClr val="FF00FF"/>
                      </a:solidFill>
                    </a:endParaRPr>
                  </a:p>
                </p:txBody>
              </p:sp>
              <p:sp>
                <p:nvSpPr>
                  <p:cNvPr id="1104" name="矩形 1103"/>
                  <p:cNvSpPr>
                    <a:spLocks noChangeAspect="1"/>
                  </p:cNvSpPr>
                  <p:nvPr/>
                </p:nvSpPr>
                <p:spPr>
                  <a:xfrm>
                    <a:off x="2916000" y="6120000"/>
                    <a:ext cx="216000" cy="216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000" dirty="0" smtClean="0">
                        <a:solidFill>
                          <a:srgbClr val="00B0F0"/>
                        </a:solidFill>
                      </a:rPr>
                      <a:t>6</a:t>
                    </a:r>
                    <a:endParaRPr lang="en-US" sz="1000" dirty="0">
                      <a:solidFill>
                        <a:srgbClr val="00B0F0"/>
                      </a:solidFill>
                    </a:endParaRPr>
                  </a:p>
                </p:txBody>
              </p:sp>
              <p:sp>
                <p:nvSpPr>
                  <p:cNvPr id="1105" name="矩形 1104"/>
                  <p:cNvSpPr>
                    <a:spLocks noChangeAspect="1"/>
                  </p:cNvSpPr>
                  <p:nvPr/>
                </p:nvSpPr>
                <p:spPr>
                  <a:xfrm>
                    <a:off x="3348000" y="6120000"/>
                    <a:ext cx="216000" cy="216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06" name="矩形 1105"/>
                  <p:cNvSpPr>
                    <a:spLocks noChangeAspect="1"/>
                  </p:cNvSpPr>
                  <p:nvPr/>
                </p:nvSpPr>
                <p:spPr>
                  <a:xfrm>
                    <a:off x="3132000" y="6120000"/>
                    <a:ext cx="216000" cy="216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07" name="矩形 1106"/>
                  <p:cNvSpPr>
                    <a:spLocks noChangeAspect="1"/>
                  </p:cNvSpPr>
                  <p:nvPr/>
                </p:nvSpPr>
                <p:spPr>
                  <a:xfrm>
                    <a:off x="3564000" y="6120000"/>
                    <a:ext cx="216000" cy="216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55" name="群組 1096"/>
                <p:cNvGrpSpPr/>
                <p:nvPr/>
              </p:nvGrpSpPr>
              <p:grpSpPr>
                <a:xfrm>
                  <a:off x="5724000" y="5929330"/>
                  <a:ext cx="1080000" cy="216000"/>
                  <a:chOff x="2700000" y="6120000"/>
                  <a:chExt cx="1080000" cy="216000"/>
                </a:xfrm>
              </p:grpSpPr>
              <p:sp>
                <p:nvSpPr>
                  <p:cNvPr id="1098" name="矩形 1097"/>
                  <p:cNvSpPr>
                    <a:spLocks noChangeAspect="1"/>
                  </p:cNvSpPr>
                  <p:nvPr/>
                </p:nvSpPr>
                <p:spPr>
                  <a:xfrm>
                    <a:off x="2700000" y="6120000"/>
                    <a:ext cx="216000" cy="216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000" dirty="0" smtClean="0">
                        <a:solidFill>
                          <a:srgbClr val="FF00FF"/>
                        </a:solidFill>
                      </a:rPr>
                      <a:t>6</a:t>
                    </a:r>
                    <a:endParaRPr lang="en-US" sz="1000" dirty="0">
                      <a:solidFill>
                        <a:srgbClr val="FF00FF"/>
                      </a:solidFill>
                    </a:endParaRPr>
                  </a:p>
                </p:txBody>
              </p:sp>
              <p:sp>
                <p:nvSpPr>
                  <p:cNvPr id="1099" name="矩形 1098"/>
                  <p:cNvSpPr>
                    <a:spLocks noChangeAspect="1"/>
                  </p:cNvSpPr>
                  <p:nvPr/>
                </p:nvSpPr>
                <p:spPr>
                  <a:xfrm>
                    <a:off x="2916000" y="6120000"/>
                    <a:ext cx="216000" cy="216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000" dirty="0" smtClean="0">
                        <a:solidFill>
                          <a:srgbClr val="00B0F0"/>
                        </a:solidFill>
                      </a:rPr>
                      <a:t>1</a:t>
                    </a:r>
                    <a:endParaRPr lang="en-US" sz="1000" dirty="0">
                      <a:solidFill>
                        <a:srgbClr val="00B0F0"/>
                      </a:solidFill>
                    </a:endParaRPr>
                  </a:p>
                </p:txBody>
              </p:sp>
              <p:sp>
                <p:nvSpPr>
                  <p:cNvPr id="1100" name="矩形 1099"/>
                  <p:cNvSpPr>
                    <a:spLocks noChangeAspect="1"/>
                  </p:cNvSpPr>
                  <p:nvPr/>
                </p:nvSpPr>
                <p:spPr>
                  <a:xfrm>
                    <a:off x="3348000" y="6120000"/>
                    <a:ext cx="216000" cy="216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01" name="矩形 1100"/>
                  <p:cNvSpPr>
                    <a:spLocks noChangeAspect="1"/>
                  </p:cNvSpPr>
                  <p:nvPr/>
                </p:nvSpPr>
                <p:spPr>
                  <a:xfrm>
                    <a:off x="3132000" y="6120000"/>
                    <a:ext cx="216000" cy="216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02" name="矩形 1101"/>
                  <p:cNvSpPr>
                    <a:spLocks noChangeAspect="1"/>
                  </p:cNvSpPr>
                  <p:nvPr/>
                </p:nvSpPr>
                <p:spPr>
                  <a:xfrm>
                    <a:off x="3564000" y="6120000"/>
                    <a:ext cx="216000" cy="216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56" name="群組 1095"/>
              <p:cNvGrpSpPr/>
              <p:nvPr/>
            </p:nvGrpSpPr>
            <p:grpSpPr>
              <a:xfrm>
                <a:off x="6624000" y="2556000"/>
                <a:ext cx="1080000" cy="216000"/>
                <a:chOff x="2700000" y="6120000"/>
                <a:chExt cx="1080000" cy="216000"/>
              </a:xfrm>
            </p:grpSpPr>
            <p:sp>
              <p:nvSpPr>
                <p:cNvPr id="1283" name="矩形 1282"/>
                <p:cNvSpPr>
                  <a:spLocks noChangeAspect="1"/>
                </p:cNvSpPr>
                <p:nvPr/>
              </p:nvSpPr>
              <p:spPr>
                <a:xfrm>
                  <a:off x="2700000" y="6120000"/>
                  <a:ext cx="216000" cy="216000"/>
                </a:xfrm>
                <a:prstGeom prst="rect">
                  <a:avLst/>
                </a:prstGeom>
                <a:noFill/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dirty="0" smtClean="0">
                      <a:solidFill>
                        <a:srgbClr val="FF00FF"/>
                      </a:solidFill>
                    </a:rPr>
                    <a:t>1</a:t>
                  </a:r>
                  <a:endParaRPr lang="en-US" sz="1000" dirty="0">
                    <a:solidFill>
                      <a:srgbClr val="FF00FF"/>
                    </a:solidFill>
                  </a:endParaRPr>
                </a:p>
              </p:txBody>
            </p:sp>
            <p:sp>
              <p:nvSpPr>
                <p:cNvPr id="1284" name="矩形 1283"/>
                <p:cNvSpPr>
                  <a:spLocks noChangeAspect="1"/>
                </p:cNvSpPr>
                <p:nvPr/>
              </p:nvSpPr>
              <p:spPr>
                <a:xfrm>
                  <a:off x="2916000" y="6120000"/>
                  <a:ext cx="216000" cy="216000"/>
                </a:xfrm>
                <a:prstGeom prst="rect">
                  <a:avLst/>
                </a:prstGeom>
                <a:noFill/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dirty="0" smtClean="0">
                      <a:solidFill>
                        <a:srgbClr val="00B0F0"/>
                      </a:solidFill>
                    </a:rPr>
                    <a:t>6</a:t>
                  </a:r>
                  <a:endParaRPr lang="en-US" sz="1000" dirty="0">
                    <a:solidFill>
                      <a:srgbClr val="00B0F0"/>
                    </a:solidFill>
                  </a:endParaRPr>
                </a:p>
              </p:txBody>
            </p:sp>
            <p:sp>
              <p:nvSpPr>
                <p:cNvPr id="1285" name="矩形 1284"/>
                <p:cNvSpPr>
                  <a:spLocks noChangeAspect="1"/>
                </p:cNvSpPr>
                <p:nvPr/>
              </p:nvSpPr>
              <p:spPr>
                <a:xfrm>
                  <a:off x="3348000" y="6120000"/>
                  <a:ext cx="216000" cy="216000"/>
                </a:xfrm>
                <a:prstGeom prst="rect">
                  <a:avLst/>
                </a:prstGeom>
                <a:noFill/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86" name="矩形 1285"/>
                <p:cNvSpPr>
                  <a:spLocks noChangeAspect="1"/>
                </p:cNvSpPr>
                <p:nvPr/>
              </p:nvSpPr>
              <p:spPr>
                <a:xfrm>
                  <a:off x="3132000" y="6120000"/>
                  <a:ext cx="216000" cy="216000"/>
                </a:xfrm>
                <a:prstGeom prst="rect">
                  <a:avLst/>
                </a:prstGeom>
                <a:noFill/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87" name="矩形 1286"/>
                <p:cNvSpPr>
                  <a:spLocks noChangeAspect="1"/>
                </p:cNvSpPr>
                <p:nvPr/>
              </p:nvSpPr>
              <p:spPr>
                <a:xfrm>
                  <a:off x="3564000" y="6120000"/>
                  <a:ext cx="216000" cy="216000"/>
                </a:xfrm>
                <a:prstGeom prst="rect">
                  <a:avLst/>
                </a:prstGeom>
                <a:noFill/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278" name="矩形 1277"/>
              <p:cNvSpPr>
                <a:spLocks noChangeAspect="1"/>
              </p:cNvSpPr>
              <p:nvPr/>
            </p:nvSpPr>
            <p:spPr>
              <a:xfrm>
                <a:off x="7704562" y="2556000"/>
                <a:ext cx="216000" cy="216000"/>
              </a:xfrm>
              <a:prstGeom prst="rect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 smtClean="0">
                    <a:solidFill>
                      <a:srgbClr val="FF00FF"/>
                    </a:solidFill>
                  </a:rPr>
                  <a:t>6</a:t>
                </a:r>
                <a:endParaRPr lang="en-US" sz="1000" dirty="0">
                  <a:solidFill>
                    <a:srgbClr val="FF00FF"/>
                  </a:solidFill>
                </a:endParaRPr>
              </a:p>
            </p:txBody>
          </p:sp>
          <p:sp>
            <p:nvSpPr>
              <p:cNvPr id="1279" name="矩形 1278"/>
              <p:cNvSpPr>
                <a:spLocks noChangeAspect="1"/>
              </p:cNvSpPr>
              <p:nvPr/>
            </p:nvSpPr>
            <p:spPr>
              <a:xfrm>
                <a:off x="7920562" y="2556000"/>
                <a:ext cx="216000" cy="216000"/>
              </a:xfrm>
              <a:prstGeom prst="rect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 smtClean="0">
                    <a:solidFill>
                      <a:srgbClr val="00B0F0"/>
                    </a:solidFill>
                  </a:rPr>
                  <a:t>1</a:t>
                </a:r>
                <a:endParaRPr lang="en-US" sz="1000" dirty="0">
                  <a:solidFill>
                    <a:srgbClr val="00B0F0"/>
                  </a:solidFill>
                </a:endParaRPr>
              </a:p>
            </p:txBody>
          </p:sp>
        </p:grpSp>
        <p:grpSp>
          <p:nvGrpSpPr>
            <p:cNvPr id="757" name="群組 1316"/>
            <p:cNvGrpSpPr/>
            <p:nvPr/>
          </p:nvGrpSpPr>
          <p:grpSpPr>
            <a:xfrm>
              <a:off x="5004050" y="2541364"/>
              <a:ext cx="3240000" cy="216000"/>
              <a:chOff x="216000" y="6372000"/>
              <a:chExt cx="3240000" cy="216000"/>
            </a:xfrm>
          </p:grpSpPr>
          <p:grpSp>
            <p:nvGrpSpPr>
              <p:cNvPr id="758" name="群組 1042"/>
              <p:cNvGrpSpPr/>
              <p:nvPr/>
            </p:nvGrpSpPr>
            <p:grpSpPr>
              <a:xfrm>
                <a:off x="216000" y="6372000"/>
                <a:ext cx="2160562" cy="216000"/>
                <a:chOff x="4643438" y="5929330"/>
                <a:chExt cx="2160562" cy="216000"/>
              </a:xfrm>
            </p:grpSpPr>
            <p:grpSp>
              <p:nvGrpSpPr>
                <p:cNvPr id="759" name="群組 1083"/>
                <p:cNvGrpSpPr/>
                <p:nvPr/>
              </p:nvGrpSpPr>
              <p:grpSpPr>
                <a:xfrm>
                  <a:off x="4643438" y="5929330"/>
                  <a:ext cx="1080000" cy="216000"/>
                  <a:chOff x="2700000" y="6120000"/>
                  <a:chExt cx="1080000" cy="216000"/>
                </a:xfrm>
              </p:grpSpPr>
              <p:sp>
                <p:nvSpPr>
                  <p:cNvPr id="1091" name="矩形 1090"/>
                  <p:cNvSpPr>
                    <a:spLocks noChangeAspect="1"/>
                  </p:cNvSpPr>
                  <p:nvPr/>
                </p:nvSpPr>
                <p:spPr>
                  <a:xfrm>
                    <a:off x="2700000" y="6120000"/>
                    <a:ext cx="216000" cy="216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000" dirty="0" smtClean="0">
                        <a:solidFill>
                          <a:srgbClr val="FF00FF"/>
                        </a:solidFill>
                      </a:rPr>
                      <a:t>1</a:t>
                    </a:r>
                    <a:endParaRPr lang="en-US" sz="1000" dirty="0">
                      <a:solidFill>
                        <a:srgbClr val="FF00FF"/>
                      </a:solidFill>
                    </a:endParaRPr>
                  </a:p>
                </p:txBody>
              </p:sp>
              <p:sp>
                <p:nvSpPr>
                  <p:cNvPr id="1092" name="矩形 1091"/>
                  <p:cNvSpPr>
                    <a:spLocks noChangeAspect="1"/>
                  </p:cNvSpPr>
                  <p:nvPr/>
                </p:nvSpPr>
                <p:spPr>
                  <a:xfrm>
                    <a:off x="2916000" y="6120000"/>
                    <a:ext cx="216000" cy="216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93" name="矩形 1092"/>
                  <p:cNvSpPr>
                    <a:spLocks noChangeAspect="1"/>
                  </p:cNvSpPr>
                  <p:nvPr/>
                </p:nvSpPr>
                <p:spPr>
                  <a:xfrm>
                    <a:off x="3348000" y="6120000"/>
                    <a:ext cx="216000" cy="216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94" name="矩形 1093"/>
                  <p:cNvSpPr>
                    <a:spLocks noChangeAspect="1"/>
                  </p:cNvSpPr>
                  <p:nvPr/>
                </p:nvSpPr>
                <p:spPr>
                  <a:xfrm>
                    <a:off x="3132000" y="6120000"/>
                    <a:ext cx="216000" cy="216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95" name="矩形 1094"/>
                  <p:cNvSpPr>
                    <a:spLocks noChangeAspect="1"/>
                  </p:cNvSpPr>
                  <p:nvPr/>
                </p:nvSpPr>
                <p:spPr>
                  <a:xfrm>
                    <a:off x="3564000" y="6120000"/>
                    <a:ext cx="216000" cy="216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000" dirty="0" smtClean="0">
                        <a:solidFill>
                          <a:srgbClr val="00B0F0"/>
                        </a:solidFill>
                      </a:rPr>
                      <a:t>1</a:t>
                    </a:r>
                    <a:endParaRPr lang="en-US" sz="1000" dirty="0">
                      <a:solidFill>
                        <a:srgbClr val="00B0F0"/>
                      </a:solidFill>
                    </a:endParaRPr>
                  </a:p>
                </p:txBody>
              </p:sp>
            </p:grpSp>
            <p:grpSp>
              <p:nvGrpSpPr>
                <p:cNvPr id="760" name="群組 1084"/>
                <p:cNvGrpSpPr/>
                <p:nvPr/>
              </p:nvGrpSpPr>
              <p:grpSpPr>
                <a:xfrm>
                  <a:off x="5724000" y="5929330"/>
                  <a:ext cx="1080000" cy="216000"/>
                  <a:chOff x="2700000" y="6120000"/>
                  <a:chExt cx="1080000" cy="216000"/>
                </a:xfrm>
              </p:grpSpPr>
              <p:sp>
                <p:nvSpPr>
                  <p:cNvPr id="1086" name="矩形 1085"/>
                  <p:cNvSpPr>
                    <a:spLocks noChangeAspect="1"/>
                  </p:cNvSpPr>
                  <p:nvPr/>
                </p:nvSpPr>
                <p:spPr>
                  <a:xfrm>
                    <a:off x="2700000" y="6120000"/>
                    <a:ext cx="216000" cy="216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000" dirty="0" smtClean="0">
                        <a:solidFill>
                          <a:srgbClr val="FF00FF"/>
                        </a:solidFill>
                      </a:rPr>
                      <a:t>6</a:t>
                    </a:r>
                    <a:endParaRPr lang="en-US" sz="1000" dirty="0">
                      <a:solidFill>
                        <a:srgbClr val="FF00FF"/>
                      </a:solidFill>
                    </a:endParaRPr>
                  </a:p>
                </p:txBody>
              </p:sp>
              <p:sp>
                <p:nvSpPr>
                  <p:cNvPr id="1087" name="矩形 1086"/>
                  <p:cNvSpPr>
                    <a:spLocks noChangeAspect="1"/>
                  </p:cNvSpPr>
                  <p:nvPr/>
                </p:nvSpPr>
                <p:spPr>
                  <a:xfrm>
                    <a:off x="2916000" y="6120000"/>
                    <a:ext cx="216000" cy="216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88" name="矩形 1087"/>
                  <p:cNvSpPr>
                    <a:spLocks noChangeAspect="1"/>
                  </p:cNvSpPr>
                  <p:nvPr/>
                </p:nvSpPr>
                <p:spPr>
                  <a:xfrm>
                    <a:off x="3348000" y="6120000"/>
                    <a:ext cx="216000" cy="216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89" name="矩形 1088"/>
                  <p:cNvSpPr>
                    <a:spLocks noChangeAspect="1"/>
                  </p:cNvSpPr>
                  <p:nvPr/>
                </p:nvSpPr>
                <p:spPr>
                  <a:xfrm>
                    <a:off x="3132000" y="6120000"/>
                    <a:ext cx="216000" cy="216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90" name="矩形 1089"/>
                  <p:cNvSpPr>
                    <a:spLocks noChangeAspect="1"/>
                  </p:cNvSpPr>
                  <p:nvPr/>
                </p:nvSpPr>
                <p:spPr>
                  <a:xfrm>
                    <a:off x="3564000" y="6120000"/>
                    <a:ext cx="216000" cy="216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000" dirty="0" smtClean="0">
                        <a:solidFill>
                          <a:srgbClr val="00B0F0"/>
                        </a:solidFill>
                      </a:rPr>
                      <a:t>6</a:t>
                    </a:r>
                    <a:endParaRPr lang="en-US" sz="1000" dirty="0">
                      <a:solidFill>
                        <a:srgbClr val="00B0F0"/>
                      </a:solidFill>
                    </a:endParaRPr>
                  </a:p>
                </p:txBody>
              </p:sp>
            </p:grpSp>
          </p:grpSp>
          <p:grpSp>
            <p:nvGrpSpPr>
              <p:cNvPr id="761" name="群組 1291"/>
              <p:cNvGrpSpPr/>
              <p:nvPr/>
            </p:nvGrpSpPr>
            <p:grpSpPr>
              <a:xfrm>
                <a:off x="2376000" y="6372000"/>
                <a:ext cx="1080000" cy="216000"/>
                <a:chOff x="2700000" y="6120000"/>
                <a:chExt cx="1080000" cy="216000"/>
              </a:xfrm>
            </p:grpSpPr>
            <p:sp>
              <p:nvSpPr>
                <p:cNvPr id="1312" name="矩形 1311"/>
                <p:cNvSpPr>
                  <a:spLocks noChangeAspect="1"/>
                </p:cNvSpPr>
                <p:nvPr/>
              </p:nvSpPr>
              <p:spPr>
                <a:xfrm>
                  <a:off x="2700000" y="6120000"/>
                  <a:ext cx="216000" cy="216000"/>
                </a:xfrm>
                <a:prstGeom prst="rect">
                  <a:avLst/>
                </a:prstGeom>
                <a:noFill/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dirty="0" smtClean="0">
                      <a:solidFill>
                        <a:srgbClr val="FF00FF"/>
                      </a:solidFill>
                    </a:rPr>
                    <a:t>1</a:t>
                  </a:r>
                  <a:endParaRPr lang="en-US" sz="1000" dirty="0">
                    <a:solidFill>
                      <a:srgbClr val="FF00FF"/>
                    </a:solidFill>
                  </a:endParaRPr>
                </a:p>
              </p:txBody>
            </p:sp>
            <p:sp>
              <p:nvSpPr>
                <p:cNvPr id="1313" name="矩形 1312"/>
                <p:cNvSpPr>
                  <a:spLocks noChangeAspect="1"/>
                </p:cNvSpPr>
                <p:nvPr/>
              </p:nvSpPr>
              <p:spPr>
                <a:xfrm>
                  <a:off x="2916000" y="6120000"/>
                  <a:ext cx="216000" cy="216000"/>
                </a:xfrm>
                <a:prstGeom prst="rect">
                  <a:avLst/>
                </a:prstGeom>
                <a:noFill/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14" name="矩形 1313"/>
                <p:cNvSpPr>
                  <a:spLocks noChangeAspect="1"/>
                </p:cNvSpPr>
                <p:nvPr/>
              </p:nvSpPr>
              <p:spPr>
                <a:xfrm>
                  <a:off x="3348000" y="6120000"/>
                  <a:ext cx="216000" cy="216000"/>
                </a:xfrm>
                <a:prstGeom prst="rect">
                  <a:avLst/>
                </a:prstGeom>
                <a:noFill/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15" name="矩形 1314"/>
                <p:cNvSpPr>
                  <a:spLocks noChangeAspect="1"/>
                </p:cNvSpPr>
                <p:nvPr/>
              </p:nvSpPr>
              <p:spPr>
                <a:xfrm>
                  <a:off x="3132000" y="6120000"/>
                  <a:ext cx="216000" cy="216000"/>
                </a:xfrm>
                <a:prstGeom prst="rect">
                  <a:avLst/>
                </a:prstGeom>
                <a:noFill/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16" name="矩形 1315"/>
                <p:cNvSpPr>
                  <a:spLocks noChangeAspect="1"/>
                </p:cNvSpPr>
                <p:nvPr/>
              </p:nvSpPr>
              <p:spPr>
                <a:xfrm>
                  <a:off x="3564000" y="6120000"/>
                  <a:ext cx="216000" cy="216000"/>
                </a:xfrm>
                <a:prstGeom prst="rect">
                  <a:avLst/>
                </a:prstGeom>
                <a:noFill/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dirty="0" smtClean="0">
                      <a:solidFill>
                        <a:srgbClr val="00B0F0"/>
                      </a:solidFill>
                    </a:rPr>
                    <a:t>1</a:t>
                  </a:r>
                  <a:endParaRPr lang="en-US" sz="1000" dirty="0">
                    <a:solidFill>
                      <a:srgbClr val="00B0F0"/>
                    </a:solidFill>
                  </a:endParaRPr>
                </a:p>
              </p:txBody>
            </p:sp>
          </p:grpSp>
        </p:grpSp>
        <p:grpSp>
          <p:nvGrpSpPr>
            <p:cNvPr id="762" name="群組 1292"/>
            <p:cNvGrpSpPr/>
            <p:nvPr/>
          </p:nvGrpSpPr>
          <p:grpSpPr>
            <a:xfrm>
              <a:off x="6084050" y="1893364"/>
              <a:ext cx="1080000" cy="216000"/>
              <a:chOff x="2700000" y="6120000"/>
              <a:chExt cx="1080000" cy="216000"/>
            </a:xfrm>
          </p:grpSpPr>
          <p:sp>
            <p:nvSpPr>
              <p:cNvPr id="1307" name="矩形 1306"/>
              <p:cNvSpPr>
                <a:spLocks noChangeAspect="1"/>
              </p:cNvSpPr>
              <p:nvPr/>
            </p:nvSpPr>
            <p:spPr>
              <a:xfrm>
                <a:off x="2700000" y="6120000"/>
                <a:ext cx="216000" cy="216000"/>
              </a:xfrm>
              <a:prstGeom prst="rect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 smtClean="0">
                    <a:solidFill>
                      <a:srgbClr val="FF00FF"/>
                    </a:solidFill>
                  </a:rPr>
                  <a:t>1</a:t>
                </a:r>
                <a:endParaRPr lang="en-US" sz="1000" dirty="0">
                  <a:solidFill>
                    <a:srgbClr val="FF00FF"/>
                  </a:solidFill>
                </a:endParaRPr>
              </a:p>
            </p:txBody>
          </p:sp>
          <p:sp>
            <p:nvSpPr>
              <p:cNvPr id="1308" name="矩形 1307"/>
              <p:cNvSpPr>
                <a:spLocks noChangeAspect="1"/>
              </p:cNvSpPr>
              <p:nvPr/>
            </p:nvSpPr>
            <p:spPr>
              <a:xfrm>
                <a:off x="2916000" y="6120000"/>
                <a:ext cx="216000" cy="216000"/>
              </a:xfrm>
              <a:prstGeom prst="rect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9" name="矩形 1308"/>
              <p:cNvSpPr>
                <a:spLocks noChangeAspect="1"/>
              </p:cNvSpPr>
              <p:nvPr/>
            </p:nvSpPr>
            <p:spPr>
              <a:xfrm>
                <a:off x="3348000" y="6120000"/>
                <a:ext cx="216000" cy="216000"/>
              </a:xfrm>
              <a:prstGeom prst="rect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0" name="矩形 1309"/>
              <p:cNvSpPr>
                <a:spLocks noChangeAspect="1"/>
              </p:cNvSpPr>
              <p:nvPr/>
            </p:nvSpPr>
            <p:spPr>
              <a:xfrm>
                <a:off x="3132000" y="6120000"/>
                <a:ext cx="216000" cy="216000"/>
              </a:xfrm>
              <a:prstGeom prst="rect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1" name="矩形 1310"/>
              <p:cNvSpPr>
                <a:spLocks noChangeAspect="1"/>
              </p:cNvSpPr>
              <p:nvPr/>
            </p:nvSpPr>
            <p:spPr>
              <a:xfrm>
                <a:off x="3564000" y="6120000"/>
                <a:ext cx="216000" cy="216000"/>
              </a:xfrm>
              <a:prstGeom prst="rect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 smtClean="0">
                    <a:solidFill>
                      <a:srgbClr val="00B0F0"/>
                    </a:solidFill>
                  </a:rPr>
                  <a:t>1</a:t>
                </a:r>
                <a:endParaRPr lang="en-US" sz="1000" dirty="0">
                  <a:solidFill>
                    <a:srgbClr val="00B0F0"/>
                  </a:solidFill>
                </a:endParaRPr>
              </a:p>
            </p:txBody>
          </p:sp>
        </p:grpSp>
        <p:grpSp>
          <p:nvGrpSpPr>
            <p:cNvPr id="763" name="群組 1357"/>
            <p:cNvGrpSpPr/>
            <p:nvPr/>
          </p:nvGrpSpPr>
          <p:grpSpPr>
            <a:xfrm>
              <a:off x="5220050" y="2325364"/>
              <a:ext cx="2808000" cy="216000"/>
              <a:chOff x="3202314" y="1142984"/>
              <a:chExt cx="2808000" cy="216000"/>
            </a:xfrm>
          </p:grpSpPr>
          <p:sp>
            <p:nvSpPr>
              <p:cNvPr id="1299" name="矩形 1298"/>
              <p:cNvSpPr>
                <a:spLocks noChangeAspect="1"/>
              </p:cNvSpPr>
              <p:nvPr/>
            </p:nvSpPr>
            <p:spPr>
              <a:xfrm>
                <a:off x="3202314" y="1142984"/>
                <a:ext cx="216000" cy="216000"/>
              </a:xfrm>
              <a:prstGeom prst="rect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 smtClean="0">
                    <a:solidFill>
                      <a:srgbClr val="FF00FF"/>
                    </a:solidFill>
                  </a:rPr>
                  <a:t>1</a:t>
                </a:r>
                <a:endParaRPr lang="en-US" sz="1000" dirty="0">
                  <a:solidFill>
                    <a:srgbClr val="FF00FF"/>
                  </a:solidFill>
                </a:endParaRPr>
              </a:p>
            </p:txBody>
          </p:sp>
          <p:sp>
            <p:nvSpPr>
              <p:cNvPr id="1300" name="矩形 1299"/>
              <p:cNvSpPr>
                <a:spLocks noChangeAspect="1"/>
              </p:cNvSpPr>
              <p:nvPr/>
            </p:nvSpPr>
            <p:spPr>
              <a:xfrm>
                <a:off x="3418314" y="1142984"/>
                <a:ext cx="216000" cy="216000"/>
              </a:xfrm>
              <a:prstGeom prst="rect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1" name="矩形 1300"/>
              <p:cNvSpPr>
                <a:spLocks noChangeAspect="1"/>
              </p:cNvSpPr>
              <p:nvPr/>
            </p:nvSpPr>
            <p:spPr>
              <a:xfrm>
                <a:off x="3850314" y="1142984"/>
                <a:ext cx="216000" cy="216000"/>
              </a:xfrm>
              <a:prstGeom prst="rect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2" name="矩形 1301"/>
              <p:cNvSpPr>
                <a:spLocks noChangeAspect="1"/>
              </p:cNvSpPr>
              <p:nvPr/>
            </p:nvSpPr>
            <p:spPr>
              <a:xfrm>
                <a:off x="3634314" y="1142984"/>
                <a:ext cx="216000" cy="216000"/>
              </a:xfrm>
              <a:prstGeom prst="rect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3" name="矩形 1302"/>
              <p:cNvSpPr>
                <a:spLocks noChangeAspect="1"/>
              </p:cNvSpPr>
              <p:nvPr/>
            </p:nvSpPr>
            <p:spPr>
              <a:xfrm>
                <a:off x="4066314" y="1142984"/>
                <a:ext cx="216000" cy="216000"/>
              </a:xfrm>
              <a:prstGeom prst="rect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64" name="群組 1292"/>
              <p:cNvGrpSpPr/>
              <p:nvPr/>
            </p:nvGrpSpPr>
            <p:grpSpPr>
              <a:xfrm>
                <a:off x="4282314" y="1142984"/>
                <a:ext cx="1080000" cy="216000"/>
                <a:chOff x="2700000" y="6120000"/>
                <a:chExt cx="1080000" cy="216000"/>
              </a:xfrm>
            </p:grpSpPr>
            <p:sp>
              <p:nvSpPr>
                <p:cNvPr id="1294" name="矩形 1293"/>
                <p:cNvSpPr>
                  <a:spLocks noChangeAspect="1"/>
                </p:cNvSpPr>
                <p:nvPr/>
              </p:nvSpPr>
              <p:spPr>
                <a:xfrm>
                  <a:off x="2700000" y="6120000"/>
                  <a:ext cx="216000" cy="216000"/>
                </a:xfrm>
                <a:prstGeom prst="rect">
                  <a:avLst/>
                </a:prstGeom>
                <a:noFill/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dirty="0" smtClean="0">
                      <a:solidFill>
                        <a:srgbClr val="FF00FF"/>
                      </a:solidFill>
                    </a:rPr>
                    <a:t>6</a:t>
                  </a:r>
                  <a:endParaRPr lang="en-US" sz="1000" dirty="0">
                    <a:solidFill>
                      <a:srgbClr val="FF00FF"/>
                    </a:solidFill>
                  </a:endParaRPr>
                </a:p>
              </p:txBody>
            </p:sp>
            <p:sp>
              <p:nvSpPr>
                <p:cNvPr id="1295" name="矩形 1294"/>
                <p:cNvSpPr>
                  <a:spLocks noChangeAspect="1"/>
                </p:cNvSpPr>
                <p:nvPr/>
              </p:nvSpPr>
              <p:spPr>
                <a:xfrm>
                  <a:off x="2916000" y="6120000"/>
                  <a:ext cx="216000" cy="216000"/>
                </a:xfrm>
                <a:prstGeom prst="rect">
                  <a:avLst/>
                </a:prstGeom>
                <a:noFill/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96" name="矩形 1295"/>
                <p:cNvSpPr>
                  <a:spLocks noChangeAspect="1"/>
                </p:cNvSpPr>
                <p:nvPr/>
              </p:nvSpPr>
              <p:spPr>
                <a:xfrm>
                  <a:off x="3348000" y="6120000"/>
                  <a:ext cx="216000" cy="216000"/>
                </a:xfrm>
                <a:prstGeom prst="rect">
                  <a:avLst/>
                </a:prstGeom>
                <a:noFill/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97" name="矩形 1296"/>
                <p:cNvSpPr>
                  <a:spLocks noChangeAspect="1"/>
                </p:cNvSpPr>
                <p:nvPr/>
              </p:nvSpPr>
              <p:spPr>
                <a:xfrm>
                  <a:off x="3132000" y="6120000"/>
                  <a:ext cx="216000" cy="216000"/>
                </a:xfrm>
                <a:prstGeom prst="rect">
                  <a:avLst/>
                </a:prstGeom>
                <a:noFill/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dirty="0" smtClean="0">
                      <a:solidFill>
                        <a:srgbClr val="00B0F0"/>
                      </a:solidFill>
                    </a:rPr>
                    <a:t>6</a:t>
                  </a:r>
                  <a:endParaRPr lang="en-US" sz="1000" dirty="0">
                    <a:solidFill>
                      <a:srgbClr val="00B0F0"/>
                    </a:solidFill>
                  </a:endParaRPr>
                </a:p>
              </p:txBody>
            </p:sp>
            <p:sp>
              <p:nvSpPr>
                <p:cNvPr id="1298" name="矩形 1297"/>
                <p:cNvSpPr>
                  <a:spLocks noChangeAspect="1"/>
                </p:cNvSpPr>
                <p:nvPr/>
              </p:nvSpPr>
              <p:spPr>
                <a:xfrm>
                  <a:off x="3564000" y="6120000"/>
                  <a:ext cx="216000" cy="216000"/>
                </a:xfrm>
                <a:prstGeom prst="rect">
                  <a:avLst/>
                </a:prstGeom>
                <a:noFill/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5" name="群組 1336"/>
              <p:cNvGrpSpPr/>
              <p:nvPr/>
            </p:nvGrpSpPr>
            <p:grpSpPr>
              <a:xfrm>
                <a:off x="5357818" y="1142984"/>
                <a:ext cx="652496" cy="216000"/>
                <a:chOff x="7051504" y="2124000"/>
                <a:chExt cx="652496" cy="216000"/>
              </a:xfrm>
            </p:grpSpPr>
            <p:sp>
              <p:nvSpPr>
                <p:cNvPr id="1318" name="矩形 1317"/>
                <p:cNvSpPr>
                  <a:spLocks noChangeAspect="1"/>
                </p:cNvSpPr>
                <p:nvPr/>
              </p:nvSpPr>
              <p:spPr>
                <a:xfrm>
                  <a:off x="7051504" y="2124000"/>
                  <a:ext cx="216000" cy="216000"/>
                </a:xfrm>
                <a:prstGeom prst="rect">
                  <a:avLst/>
                </a:prstGeom>
                <a:noFill/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dirty="0" smtClean="0">
                      <a:solidFill>
                        <a:srgbClr val="FF00FF"/>
                      </a:solidFill>
                    </a:rPr>
                    <a:t>1</a:t>
                  </a:r>
                  <a:endParaRPr lang="en-US" sz="1000" dirty="0">
                    <a:solidFill>
                      <a:srgbClr val="FF00FF"/>
                    </a:solidFill>
                  </a:endParaRPr>
                </a:p>
              </p:txBody>
            </p:sp>
            <p:sp>
              <p:nvSpPr>
                <p:cNvPr id="1319" name="矩形 1318"/>
                <p:cNvSpPr>
                  <a:spLocks noChangeAspect="1"/>
                </p:cNvSpPr>
                <p:nvPr/>
              </p:nvSpPr>
              <p:spPr>
                <a:xfrm>
                  <a:off x="7272000" y="2124000"/>
                  <a:ext cx="216000" cy="216000"/>
                </a:xfrm>
                <a:prstGeom prst="rect">
                  <a:avLst/>
                </a:prstGeom>
                <a:noFill/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20" name="矩形 1319"/>
                <p:cNvSpPr>
                  <a:spLocks noChangeAspect="1"/>
                </p:cNvSpPr>
                <p:nvPr/>
              </p:nvSpPr>
              <p:spPr>
                <a:xfrm>
                  <a:off x="7488000" y="2124000"/>
                  <a:ext cx="216000" cy="216000"/>
                </a:xfrm>
                <a:prstGeom prst="rect">
                  <a:avLst/>
                </a:prstGeom>
                <a:noFill/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dirty="0" smtClean="0">
                      <a:solidFill>
                        <a:srgbClr val="00B0F0"/>
                      </a:solidFill>
                    </a:rPr>
                    <a:t>1</a:t>
                  </a:r>
                  <a:endParaRPr lang="en-US" sz="1000" dirty="0">
                    <a:solidFill>
                      <a:srgbClr val="00B0F0"/>
                    </a:solidFill>
                  </a:endParaRPr>
                </a:p>
              </p:txBody>
            </p:sp>
          </p:grpSp>
        </p:grpSp>
        <p:grpSp>
          <p:nvGrpSpPr>
            <p:cNvPr id="766" name="群組 1365"/>
            <p:cNvGrpSpPr/>
            <p:nvPr/>
          </p:nvGrpSpPr>
          <p:grpSpPr>
            <a:xfrm>
              <a:off x="6624000" y="4062942"/>
              <a:ext cx="504000" cy="504000"/>
              <a:chOff x="6624000" y="4248000"/>
              <a:chExt cx="504000" cy="504000"/>
            </a:xfrm>
          </p:grpSpPr>
          <p:sp>
            <p:nvSpPr>
              <p:cNvPr id="599" name="弧形 598"/>
              <p:cNvSpPr>
                <a:spLocks noChangeAspect="1"/>
              </p:cNvSpPr>
              <p:nvPr/>
            </p:nvSpPr>
            <p:spPr>
              <a:xfrm>
                <a:off x="6660000" y="4282884"/>
                <a:ext cx="432000" cy="432000"/>
              </a:xfrm>
              <a:prstGeom prst="arc">
                <a:avLst>
                  <a:gd name="adj1" fmla="val 16200000"/>
                  <a:gd name="adj2" fmla="val 16177933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2" name="弧形 1361"/>
              <p:cNvSpPr>
                <a:spLocks noChangeAspect="1"/>
              </p:cNvSpPr>
              <p:nvPr/>
            </p:nvSpPr>
            <p:spPr>
              <a:xfrm>
                <a:off x="6624000" y="4248000"/>
                <a:ext cx="504000" cy="504000"/>
              </a:xfrm>
              <a:prstGeom prst="arc">
                <a:avLst>
                  <a:gd name="adj1" fmla="val 16200000"/>
                  <a:gd name="adj2" fmla="val 16177933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67" name="群組 1366"/>
            <p:cNvGrpSpPr/>
            <p:nvPr/>
          </p:nvGrpSpPr>
          <p:grpSpPr>
            <a:xfrm>
              <a:off x="6120000" y="4062942"/>
              <a:ext cx="504000" cy="504000"/>
              <a:chOff x="6624000" y="4248000"/>
              <a:chExt cx="504000" cy="504000"/>
            </a:xfrm>
          </p:grpSpPr>
          <p:sp>
            <p:nvSpPr>
              <p:cNvPr id="1368" name="弧形 1367"/>
              <p:cNvSpPr>
                <a:spLocks noChangeAspect="1"/>
              </p:cNvSpPr>
              <p:nvPr/>
            </p:nvSpPr>
            <p:spPr>
              <a:xfrm>
                <a:off x="6660000" y="4282884"/>
                <a:ext cx="432000" cy="432000"/>
              </a:xfrm>
              <a:prstGeom prst="arc">
                <a:avLst>
                  <a:gd name="adj1" fmla="val 16200000"/>
                  <a:gd name="adj2" fmla="val 16177933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9" name="弧形 1368"/>
              <p:cNvSpPr>
                <a:spLocks noChangeAspect="1"/>
              </p:cNvSpPr>
              <p:nvPr/>
            </p:nvSpPr>
            <p:spPr>
              <a:xfrm>
                <a:off x="6624000" y="4248000"/>
                <a:ext cx="504000" cy="504000"/>
              </a:xfrm>
              <a:prstGeom prst="arc">
                <a:avLst>
                  <a:gd name="adj1" fmla="val 16200000"/>
                  <a:gd name="adj2" fmla="val 16177933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373" name="直線接點 1372"/>
            <p:cNvCxnSpPr/>
            <p:nvPr/>
          </p:nvCxnSpPr>
          <p:spPr>
            <a:xfrm>
              <a:off x="4176000" y="4566942"/>
              <a:ext cx="4896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群組 1375"/>
            <p:cNvGrpSpPr/>
            <p:nvPr/>
          </p:nvGrpSpPr>
          <p:grpSpPr>
            <a:xfrm>
              <a:off x="7146000" y="4071942"/>
              <a:ext cx="39372" cy="480600"/>
              <a:chOff x="5000628" y="3429000"/>
              <a:chExt cx="39372" cy="480600"/>
            </a:xfrm>
          </p:grpSpPr>
          <p:sp>
            <p:nvSpPr>
              <p:cNvPr id="1374" name="矩形 1373"/>
              <p:cNvSpPr/>
              <p:nvPr/>
            </p:nvSpPr>
            <p:spPr>
              <a:xfrm>
                <a:off x="5000628" y="3429000"/>
                <a:ext cx="36000" cy="237600"/>
              </a:xfrm>
              <a:prstGeom prst="rect">
                <a:avLst/>
              </a:prstGeom>
              <a:noFill/>
              <a:ln w="254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375" name="矩形 1374"/>
              <p:cNvSpPr/>
              <p:nvPr/>
            </p:nvSpPr>
            <p:spPr>
              <a:xfrm>
                <a:off x="5004000" y="3672000"/>
                <a:ext cx="36000" cy="237600"/>
              </a:xfrm>
              <a:prstGeom prst="rect">
                <a:avLst/>
              </a:prstGeom>
              <a:noFill/>
              <a:ln w="2540">
                <a:solidFill>
                  <a:srgbClr val="5CF80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sp>
        <p:nvSpPr>
          <p:cNvPr id="290" name="矩形 289"/>
          <p:cNvSpPr/>
          <p:nvPr/>
        </p:nvSpPr>
        <p:spPr>
          <a:xfrm>
            <a:off x="6143636" y="5286388"/>
            <a:ext cx="2857552" cy="954107"/>
          </a:xfrm>
          <a:prstGeom prst="rect">
            <a:avLst/>
          </a:prstGeom>
          <a:solidFill>
            <a:srgbClr val="99FFCC"/>
          </a:solidFill>
        </p:spPr>
        <p:txBody>
          <a:bodyPr wrap="square">
            <a:spAutoFit/>
          </a:bodyPr>
          <a:lstStyle/>
          <a:p>
            <a:r>
              <a:rPr lang="en-US" altLang="zh-TW" sz="1400" b="1" dirty="0" err="1" smtClean="0">
                <a:latin typeface="Courier New" pitchFamily="49" charset="0"/>
                <a:cs typeface="Courier New" pitchFamily="49" charset="0"/>
              </a:rPr>
              <a:t>QbarXc</a:t>
            </a:r>
            <a:r>
              <a:rPr lang="en-US" altLang="zh-TW" sz="1400" b="1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altLang="zh-TW" sz="1400" b="1" dirty="0" err="1" smtClean="0">
                <a:latin typeface="Courier New" pitchFamily="49" charset="0"/>
                <a:cs typeface="Courier New" pitchFamily="49" charset="0"/>
              </a:rPr>
              <a:t>QbarYc</a:t>
            </a:r>
            <a:r>
              <a:rPr lang="en-US" altLang="zh-TW" sz="1400" b="1" dirty="0" smtClean="0">
                <a:latin typeface="Courier New" pitchFamily="49" charset="0"/>
                <a:cs typeface="Courier New" pitchFamily="49" charset="0"/>
              </a:rPr>
              <a:t>(22,10)</a:t>
            </a:r>
          </a:p>
          <a:p>
            <a:r>
              <a:rPr lang="en-US" altLang="zh-TW" sz="1400" b="1" dirty="0" err="1" smtClean="0">
                <a:latin typeface="Courier New" pitchFamily="49" charset="0"/>
                <a:cs typeface="Courier New" pitchFamily="49" charset="0"/>
              </a:rPr>
              <a:t>NQlyr</a:t>
            </a:r>
            <a:r>
              <a:rPr lang="en-US" altLang="zh-TW" sz="1400" b="1" dirty="0" smtClean="0">
                <a:latin typeface="Courier New" pitchFamily="49" charset="0"/>
                <a:cs typeface="Courier New" pitchFamily="49" charset="0"/>
              </a:rPr>
              <a:t> 22 to 5</a:t>
            </a:r>
          </a:p>
          <a:p>
            <a:r>
              <a:rPr lang="en-US" altLang="zh-TW" sz="1400" b="1" dirty="0" err="1" smtClean="0">
                <a:latin typeface="Courier New" pitchFamily="49" charset="0"/>
                <a:cs typeface="Courier New" pitchFamily="49" charset="0"/>
              </a:rPr>
              <a:t>LQbarXYc</a:t>
            </a:r>
            <a:r>
              <a:rPr lang="en-US" altLang="zh-TW" sz="1400" b="1" dirty="0" smtClean="0">
                <a:latin typeface="Courier New" pitchFamily="49" charset="0"/>
                <a:cs typeface="Courier New" pitchFamily="49" charset="0"/>
              </a:rPr>
              <a:t>     </a:t>
            </a:r>
            <a:r>
              <a:rPr lang="en-US" altLang="zh-TW" sz="1400" b="1" dirty="0" err="1" smtClean="0">
                <a:latin typeface="Courier New" pitchFamily="49" charset="0"/>
                <a:cs typeface="Courier New" pitchFamily="49" charset="0"/>
              </a:rPr>
              <a:t>zy</a:t>
            </a:r>
            <a:r>
              <a:rPr lang="en-US" altLang="zh-TW" sz="1400" b="1" dirty="0" smtClean="0">
                <a:latin typeface="Courier New" pitchFamily="49" charset="0"/>
                <a:cs typeface="Courier New" pitchFamily="49" charset="0"/>
              </a:rPr>
              <a:t>  n-,q+</a:t>
            </a:r>
          </a:p>
          <a:p>
            <a:r>
              <a:rPr lang="en-US" altLang="zh-TW" sz="1400" b="1" dirty="0" smtClean="0">
                <a:latin typeface="Courier New" pitchFamily="49" charset="0"/>
                <a:cs typeface="Courier New" pitchFamily="49" charset="0"/>
              </a:rPr>
              <a:t>UGEOM layer: nN01~qQ10</a:t>
            </a:r>
            <a:endParaRPr lang="en-US" altLang="zh-TW" sz="1600" b="1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91" name="矩形 290"/>
          <p:cNvSpPr/>
          <p:nvPr/>
        </p:nvSpPr>
        <p:spPr>
          <a:xfrm>
            <a:off x="6429388" y="1334520"/>
            <a:ext cx="2571768" cy="451406"/>
          </a:xfrm>
          <a:prstGeom prst="rect">
            <a:avLst/>
          </a:prstGeom>
          <a:solidFill>
            <a:srgbClr val="FF99FF"/>
          </a:solidFill>
          <a:scene3d>
            <a:camera prst="orthographicFront">
              <a:rot lat="0" lon="0" rev="20399999"/>
            </a:camera>
            <a:lightRig rig="threePt" dir="t"/>
          </a:scene3d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</a:pPr>
            <a:r>
              <a:rPr lang="en-US" altLang="zh-TW" sz="3600" b="1" dirty="0" smtClean="0">
                <a:solidFill>
                  <a:srgbClr val="0000FF"/>
                </a:solidFill>
              </a:rPr>
              <a:t>2024 </a:t>
            </a:r>
            <a:r>
              <a:rPr lang="en-US" altLang="zh-TW" sz="2400" b="1" dirty="0" smtClean="0">
                <a:solidFill>
                  <a:srgbClr val="0000FF"/>
                </a:solidFill>
              </a:rPr>
              <a:t>new stack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sp>
        <p:nvSpPr>
          <p:cNvPr id="292" name="矩形 291"/>
          <p:cNvSpPr>
            <a:spLocks noChangeAspect="1"/>
          </p:cNvSpPr>
          <p:nvPr/>
        </p:nvSpPr>
        <p:spPr>
          <a:xfrm>
            <a:off x="6300000" y="3636000"/>
            <a:ext cx="216000" cy="216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6" name="直線單箭頭接點 295"/>
          <p:cNvCxnSpPr>
            <a:stCxn id="869" idx="3"/>
          </p:cNvCxnSpPr>
          <p:nvPr/>
        </p:nvCxnSpPr>
        <p:spPr>
          <a:xfrm>
            <a:off x="4752528" y="1681593"/>
            <a:ext cx="248100" cy="31864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群組 300"/>
          <p:cNvGrpSpPr/>
          <p:nvPr/>
        </p:nvGrpSpPr>
        <p:grpSpPr>
          <a:xfrm>
            <a:off x="214282" y="2357430"/>
            <a:ext cx="3303248" cy="2714644"/>
            <a:chOff x="285720" y="2214554"/>
            <a:chExt cx="3303248" cy="2714644"/>
          </a:xfrm>
        </p:grpSpPr>
        <p:grpSp>
          <p:nvGrpSpPr>
            <p:cNvPr id="35" name="群組 869"/>
            <p:cNvGrpSpPr/>
            <p:nvPr/>
          </p:nvGrpSpPr>
          <p:grpSpPr>
            <a:xfrm>
              <a:off x="285720" y="2214554"/>
              <a:ext cx="3303248" cy="2714644"/>
              <a:chOff x="1109916" y="3494212"/>
              <a:chExt cx="3303248" cy="2714644"/>
            </a:xfrm>
          </p:grpSpPr>
          <p:sp>
            <p:nvSpPr>
              <p:cNvPr id="607" name="矩形 606"/>
              <p:cNvSpPr/>
              <p:nvPr/>
            </p:nvSpPr>
            <p:spPr>
              <a:xfrm>
                <a:off x="2552196" y="5859849"/>
                <a:ext cx="1008112" cy="216024"/>
              </a:xfrm>
              <a:prstGeom prst="rect">
                <a:avLst/>
              </a:prstGeom>
              <a:noFill/>
              <a:ln>
                <a:solidFill>
                  <a:srgbClr val="FF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4" name="矩形 643"/>
              <p:cNvSpPr/>
              <p:nvPr/>
            </p:nvSpPr>
            <p:spPr>
              <a:xfrm>
                <a:off x="2552196" y="5643825"/>
                <a:ext cx="1008112" cy="216024"/>
              </a:xfrm>
              <a:prstGeom prst="rect">
                <a:avLst/>
              </a:prstGeom>
              <a:noFill/>
              <a:ln>
                <a:solidFill>
                  <a:srgbClr val="FF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5" name="矩形 644"/>
              <p:cNvSpPr/>
              <p:nvPr/>
            </p:nvSpPr>
            <p:spPr>
              <a:xfrm>
                <a:off x="2552196" y="5427801"/>
                <a:ext cx="1008112" cy="216024"/>
              </a:xfrm>
              <a:prstGeom prst="rect">
                <a:avLst/>
              </a:prstGeom>
              <a:noFill/>
              <a:ln>
                <a:solidFill>
                  <a:srgbClr val="FF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6" name="矩形 645"/>
              <p:cNvSpPr/>
              <p:nvPr/>
            </p:nvSpPr>
            <p:spPr>
              <a:xfrm>
                <a:off x="2552196" y="5211777"/>
                <a:ext cx="1008112" cy="216024"/>
              </a:xfrm>
              <a:prstGeom prst="rect">
                <a:avLst/>
              </a:prstGeom>
              <a:noFill/>
              <a:ln>
                <a:solidFill>
                  <a:srgbClr val="FF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5" name="矩形 654"/>
              <p:cNvSpPr/>
              <p:nvPr/>
            </p:nvSpPr>
            <p:spPr>
              <a:xfrm>
                <a:off x="2552196" y="4995753"/>
                <a:ext cx="1008112" cy="216024"/>
              </a:xfrm>
              <a:prstGeom prst="rect">
                <a:avLst/>
              </a:prstGeom>
              <a:noFill/>
              <a:ln>
                <a:solidFill>
                  <a:srgbClr val="FF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6" name="矩形 655"/>
              <p:cNvSpPr/>
              <p:nvPr/>
            </p:nvSpPr>
            <p:spPr>
              <a:xfrm>
                <a:off x="2552196" y="4779729"/>
                <a:ext cx="1008112" cy="216024"/>
              </a:xfrm>
              <a:prstGeom prst="rect">
                <a:avLst/>
              </a:prstGeom>
              <a:noFill/>
              <a:ln>
                <a:solidFill>
                  <a:srgbClr val="FF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7" name="矩形 656"/>
              <p:cNvSpPr/>
              <p:nvPr/>
            </p:nvSpPr>
            <p:spPr>
              <a:xfrm>
                <a:off x="2552196" y="4563705"/>
                <a:ext cx="1008112" cy="216024"/>
              </a:xfrm>
              <a:prstGeom prst="rect">
                <a:avLst/>
              </a:prstGeom>
              <a:noFill/>
              <a:ln>
                <a:solidFill>
                  <a:srgbClr val="FF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8" name="矩形 657"/>
              <p:cNvSpPr/>
              <p:nvPr/>
            </p:nvSpPr>
            <p:spPr>
              <a:xfrm>
                <a:off x="2552196" y="4347681"/>
                <a:ext cx="1008112" cy="216024"/>
              </a:xfrm>
              <a:prstGeom prst="rect">
                <a:avLst/>
              </a:prstGeom>
              <a:noFill/>
              <a:ln>
                <a:solidFill>
                  <a:srgbClr val="FF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9" name="文字方塊 658"/>
              <p:cNvSpPr txBox="1"/>
              <p:nvPr/>
            </p:nvSpPr>
            <p:spPr>
              <a:xfrm>
                <a:off x="2252924" y="3494212"/>
                <a:ext cx="21602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rgbClr val="FF0000"/>
                    </a:solidFill>
                  </a:rPr>
                  <a:t>Z= 900               1100 mm</a:t>
                </a:r>
                <a:endParaRPr lang="en-US" sz="1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660" name="文字方塊 659"/>
              <p:cNvSpPr txBox="1"/>
              <p:nvPr/>
            </p:nvSpPr>
            <p:spPr>
              <a:xfrm>
                <a:off x="2843808" y="3746643"/>
                <a:ext cx="864096" cy="24622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FF00FF"/>
                    </a:solidFill>
                  </a:rPr>
                  <a:t>  y= mm </a:t>
                </a:r>
              </a:p>
              <a:p>
                <a:r>
                  <a:rPr lang="en-US" sz="1400" dirty="0" smtClean="0">
                    <a:solidFill>
                      <a:srgbClr val="FF00FF"/>
                    </a:solidFill>
                  </a:rPr>
                  <a:t>104</a:t>
                </a:r>
              </a:p>
              <a:p>
                <a:r>
                  <a:rPr lang="en-US" sz="1400" dirty="0" smtClean="0">
                    <a:solidFill>
                      <a:srgbClr val="FF00FF"/>
                    </a:solidFill>
                  </a:rPr>
                  <a:t>94</a:t>
                </a:r>
              </a:p>
              <a:p>
                <a:r>
                  <a:rPr lang="en-US" sz="1400" dirty="0" smtClean="0">
                    <a:solidFill>
                      <a:srgbClr val="FF00FF"/>
                    </a:solidFill>
                  </a:rPr>
                  <a:t>84</a:t>
                </a:r>
              </a:p>
              <a:p>
                <a:r>
                  <a:rPr lang="en-US" sz="1400" dirty="0" smtClean="0">
                    <a:solidFill>
                      <a:srgbClr val="FF00FF"/>
                    </a:solidFill>
                  </a:rPr>
                  <a:t>74</a:t>
                </a:r>
              </a:p>
              <a:p>
                <a:r>
                  <a:rPr lang="en-US" sz="1400" dirty="0" smtClean="0">
                    <a:solidFill>
                      <a:srgbClr val="FF00FF"/>
                    </a:solidFill>
                  </a:rPr>
                  <a:t>64</a:t>
                </a:r>
              </a:p>
              <a:p>
                <a:r>
                  <a:rPr lang="en-US" sz="1400" dirty="0" smtClean="0">
                    <a:solidFill>
                      <a:srgbClr val="FF00FF"/>
                    </a:solidFill>
                  </a:rPr>
                  <a:t>54</a:t>
                </a:r>
              </a:p>
              <a:p>
                <a:r>
                  <a:rPr lang="en-US" sz="1400" dirty="0" smtClean="0">
                    <a:solidFill>
                      <a:srgbClr val="FF00FF"/>
                    </a:solidFill>
                  </a:rPr>
                  <a:t>44</a:t>
                </a:r>
              </a:p>
              <a:p>
                <a:r>
                  <a:rPr lang="en-US" sz="1400" dirty="0" smtClean="0">
                    <a:solidFill>
                      <a:srgbClr val="FF00FF"/>
                    </a:solidFill>
                  </a:rPr>
                  <a:t>34</a:t>
                </a:r>
              </a:p>
              <a:p>
                <a:r>
                  <a:rPr lang="en-US" sz="1400" dirty="0" smtClean="0">
                    <a:solidFill>
                      <a:srgbClr val="FF00FF"/>
                    </a:solidFill>
                  </a:rPr>
                  <a:t>24</a:t>
                </a:r>
              </a:p>
              <a:p>
                <a:r>
                  <a:rPr lang="en-US" sz="1400" dirty="0" smtClean="0">
                    <a:solidFill>
                      <a:srgbClr val="FF00FF"/>
                    </a:solidFill>
                  </a:rPr>
                  <a:t>14 </a:t>
                </a:r>
                <a:endParaRPr lang="en-US" sz="1400" dirty="0">
                  <a:solidFill>
                    <a:srgbClr val="FF00FF"/>
                  </a:solidFill>
                </a:endParaRPr>
              </a:p>
            </p:txBody>
          </p:sp>
          <p:cxnSp>
            <p:nvCxnSpPr>
              <p:cNvPr id="662" name="直線接點 661"/>
              <p:cNvCxnSpPr/>
              <p:nvPr/>
            </p:nvCxnSpPr>
            <p:spPr>
              <a:xfrm flipV="1">
                <a:off x="1109916" y="5643825"/>
                <a:ext cx="2453972" cy="20120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6" name="文字方塊 665"/>
              <p:cNvSpPr txBox="1"/>
              <p:nvPr/>
            </p:nvSpPr>
            <p:spPr>
              <a:xfrm>
                <a:off x="3563888" y="5715833"/>
                <a:ext cx="79208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1200" dirty="0" smtClean="0"/>
                  <a:t>Θ</a:t>
                </a:r>
                <a:r>
                  <a:rPr lang="en-US" sz="1200" dirty="0" smtClean="0"/>
                  <a:t>=.02181</a:t>
                </a:r>
                <a:endParaRPr lang="en-US" sz="1200" dirty="0"/>
              </a:p>
            </p:txBody>
          </p:sp>
          <p:sp>
            <p:nvSpPr>
              <p:cNvPr id="667" name="文字方塊 666"/>
              <p:cNvSpPr txBox="1"/>
              <p:nvPr/>
            </p:nvSpPr>
            <p:spPr>
              <a:xfrm>
                <a:off x="1835696" y="5715833"/>
                <a:ext cx="79208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1200" dirty="0" smtClean="0"/>
                  <a:t>Θ</a:t>
                </a:r>
                <a:r>
                  <a:rPr lang="en-US" sz="1200" dirty="0" smtClean="0"/>
                  <a:t>=.02666</a:t>
                </a:r>
                <a:endParaRPr lang="en-US" sz="1200" dirty="0"/>
              </a:p>
            </p:txBody>
          </p:sp>
          <p:sp>
            <p:nvSpPr>
              <p:cNvPr id="668" name="文字方塊 667"/>
              <p:cNvSpPr txBox="1"/>
              <p:nvPr/>
            </p:nvSpPr>
            <p:spPr>
              <a:xfrm>
                <a:off x="1835696" y="5499809"/>
                <a:ext cx="79208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1200" dirty="0" smtClean="0"/>
                  <a:t>Θ</a:t>
                </a:r>
                <a:r>
                  <a:rPr lang="en-US" sz="1200" dirty="0" smtClean="0"/>
                  <a:t>=.03776</a:t>
                </a:r>
                <a:endParaRPr lang="en-US" sz="1200" dirty="0"/>
              </a:p>
            </p:txBody>
          </p:sp>
          <p:sp>
            <p:nvSpPr>
              <p:cNvPr id="669" name="文字方塊 668"/>
              <p:cNvSpPr txBox="1"/>
              <p:nvPr/>
            </p:nvSpPr>
            <p:spPr>
              <a:xfrm>
                <a:off x="3563888" y="5499809"/>
                <a:ext cx="79208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1200" dirty="0" smtClean="0"/>
                  <a:t>Θ</a:t>
                </a:r>
                <a:r>
                  <a:rPr lang="en-US" sz="1200" dirty="0" smtClean="0"/>
                  <a:t>=.03090</a:t>
                </a:r>
                <a:endParaRPr lang="en-US" sz="1200" dirty="0"/>
              </a:p>
            </p:txBody>
          </p:sp>
          <p:sp>
            <p:nvSpPr>
              <p:cNvPr id="670" name="文字方塊 669"/>
              <p:cNvSpPr txBox="1"/>
              <p:nvPr/>
            </p:nvSpPr>
            <p:spPr>
              <a:xfrm>
                <a:off x="1835696" y="5283785"/>
                <a:ext cx="79208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1200" dirty="0" smtClean="0"/>
                  <a:t>Θ</a:t>
                </a:r>
                <a:r>
                  <a:rPr lang="en-US" sz="1200" dirty="0" smtClean="0"/>
                  <a:t>=.04885</a:t>
                </a:r>
                <a:endParaRPr lang="en-US" sz="1200" dirty="0"/>
              </a:p>
            </p:txBody>
          </p:sp>
          <p:sp>
            <p:nvSpPr>
              <p:cNvPr id="671" name="文字方塊 670"/>
              <p:cNvSpPr txBox="1"/>
              <p:nvPr/>
            </p:nvSpPr>
            <p:spPr>
              <a:xfrm>
                <a:off x="3563888" y="5283785"/>
                <a:ext cx="79208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1200" dirty="0" smtClean="0"/>
                  <a:t>Θ</a:t>
                </a:r>
                <a:r>
                  <a:rPr lang="en-US" sz="1200" dirty="0" smtClean="0"/>
                  <a:t>=.03998</a:t>
                </a:r>
                <a:endParaRPr lang="en-US" sz="1200" dirty="0"/>
              </a:p>
            </p:txBody>
          </p:sp>
          <p:sp>
            <p:nvSpPr>
              <p:cNvPr id="297" name="矩形 296"/>
              <p:cNvSpPr/>
              <p:nvPr/>
            </p:nvSpPr>
            <p:spPr>
              <a:xfrm>
                <a:off x="2552196" y="4130517"/>
                <a:ext cx="1008112" cy="216024"/>
              </a:xfrm>
              <a:prstGeom prst="rect">
                <a:avLst/>
              </a:prstGeom>
              <a:noFill/>
              <a:ln>
                <a:solidFill>
                  <a:srgbClr val="FF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8" name="矩形 297"/>
              <p:cNvSpPr/>
              <p:nvPr/>
            </p:nvSpPr>
            <p:spPr>
              <a:xfrm>
                <a:off x="2552196" y="3916203"/>
                <a:ext cx="1008112" cy="216024"/>
              </a:xfrm>
              <a:prstGeom prst="rect">
                <a:avLst/>
              </a:prstGeom>
              <a:noFill/>
              <a:ln>
                <a:solidFill>
                  <a:srgbClr val="FF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61" name="文字方塊 660"/>
            <p:cNvSpPr txBox="1"/>
            <p:nvPr/>
          </p:nvSpPr>
          <p:spPr>
            <a:xfrm>
              <a:off x="2739692" y="4437885"/>
              <a:ext cx="7920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200" dirty="0" smtClean="0"/>
                <a:t>Θ</a:t>
              </a:r>
              <a:r>
                <a:rPr lang="en-US" sz="1200" dirty="0" smtClean="0"/>
                <a:t>=.01273</a:t>
              </a:r>
              <a:endParaRPr lang="en-US" sz="1200" dirty="0"/>
            </a:p>
          </p:txBody>
        </p:sp>
        <p:sp>
          <p:nvSpPr>
            <p:cNvPr id="663" name="文字方塊 662"/>
            <p:cNvSpPr txBox="1"/>
            <p:nvPr/>
          </p:nvSpPr>
          <p:spPr>
            <a:xfrm>
              <a:off x="1011500" y="4437885"/>
              <a:ext cx="7920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200" dirty="0" smtClean="0"/>
                <a:t>Θ</a:t>
              </a:r>
              <a:r>
                <a:rPr lang="en-US" sz="1200" dirty="0" smtClean="0"/>
                <a:t>=.01555</a:t>
              </a:r>
              <a:endParaRPr lang="en-US" sz="1200" dirty="0"/>
            </a:p>
          </p:txBody>
        </p:sp>
        <p:sp>
          <p:nvSpPr>
            <p:cNvPr id="300" name="文字方塊 299"/>
            <p:cNvSpPr txBox="1"/>
            <p:nvPr/>
          </p:nvSpPr>
          <p:spPr>
            <a:xfrm>
              <a:off x="2735438" y="2500306"/>
              <a:ext cx="7920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200" dirty="0" smtClean="0"/>
                <a:t>Θ</a:t>
              </a:r>
              <a:r>
                <a:rPr lang="en-US" sz="1200" dirty="0" smtClean="0"/>
                <a:t>=.1023</a:t>
              </a:r>
            </a:p>
            <a:p>
              <a:r>
                <a:rPr lang="el-GR" sz="1200" dirty="0" smtClean="0"/>
                <a:t>Θ</a:t>
              </a:r>
              <a:r>
                <a:rPr lang="en-US" sz="1200" dirty="0" smtClean="0"/>
                <a:t>=.0934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8 March  2005</a:t>
            </a:r>
          </a:p>
        </p:txBody>
      </p:sp>
      <p:sp>
        <p:nvSpPr>
          <p:cNvPr id="42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G.Abbiendi</a:t>
            </a:r>
          </a:p>
        </p:txBody>
      </p:sp>
      <p:sp>
        <p:nvSpPr>
          <p:cNvPr id="43" name="投影片編號版面配置區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</p:spPr>
        <p:txBody>
          <a:bodyPr/>
          <a:lstStyle/>
          <a:p>
            <a:fld id="{343EB1CA-86DF-4EE2-809F-D8EF5DAF5C9C}" type="slidenum">
              <a:rPr lang="en-US" altLang="zh-TW"/>
              <a:pPr/>
              <a:t>29</a:t>
            </a:fld>
            <a:endParaRPr lang="en-US" altLang="zh-TW"/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6400800" cy="838200"/>
          </a:xfrm>
        </p:spPr>
        <p:txBody>
          <a:bodyPr>
            <a:normAutofit/>
          </a:bodyPr>
          <a:lstStyle/>
          <a:p>
            <a:r>
              <a:rPr lang="en-GB" sz="2800" b="1" dirty="0">
                <a:solidFill>
                  <a:srgbClr val="FF3300"/>
                </a:solidFill>
              </a:rPr>
              <a:t>Small-angle Bhabha scattering in OPAL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762000" y="854075"/>
            <a:ext cx="7620000" cy="2041525"/>
            <a:chOff x="480" y="624"/>
            <a:chExt cx="4800" cy="1286"/>
          </a:xfrm>
        </p:grpSpPr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480" y="834"/>
              <a:ext cx="4800" cy="1076"/>
              <a:chOff x="240" y="624"/>
              <a:chExt cx="4800" cy="1076"/>
            </a:xfrm>
          </p:grpSpPr>
          <p:sp>
            <p:nvSpPr>
              <p:cNvPr id="139273" name="Rectangle 9"/>
              <p:cNvSpPr>
                <a:spLocks noChangeArrowheads="1"/>
              </p:cNvSpPr>
              <p:nvPr/>
            </p:nvSpPr>
            <p:spPr bwMode="auto">
              <a:xfrm>
                <a:off x="672" y="672"/>
                <a:ext cx="769" cy="769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39274" name="Rectangle 10"/>
              <p:cNvSpPr>
                <a:spLocks noChangeArrowheads="1"/>
              </p:cNvSpPr>
              <p:nvPr/>
            </p:nvSpPr>
            <p:spPr bwMode="auto">
              <a:xfrm>
                <a:off x="3984" y="672"/>
                <a:ext cx="768" cy="768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39275" name="Line 11"/>
              <p:cNvSpPr>
                <a:spLocks noChangeShapeType="1"/>
              </p:cNvSpPr>
              <p:nvPr/>
            </p:nvSpPr>
            <p:spPr bwMode="auto">
              <a:xfrm>
                <a:off x="288" y="1056"/>
                <a:ext cx="475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9276" name="Oval 12"/>
              <p:cNvSpPr>
                <a:spLocks noChangeArrowheads="1"/>
              </p:cNvSpPr>
              <p:nvPr/>
            </p:nvSpPr>
            <p:spPr bwMode="auto">
              <a:xfrm flipV="1">
                <a:off x="2736" y="105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cxnSp>
            <p:nvCxnSpPr>
              <p:cNvPr id="139277" name="AutoShape 13"/>
              <p:cNvCxnSpPr>
                <a:cxnSpLocks noChangeShapeType="1"/>
              </p:cNvCxnSpPr>
              <p:nvPr/>
            </p:nvCxnSpPr>
            <p:spPr bwMode="auto">
              <a:xfrm flipH="1" flipV="1">
                <a:off x="1536" y="864"/>
                <a:ext cx="1195" cy="208"/>
              </a:xfrm>
              <a:prstGeom prst="straightConnector1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 type="triangle" w="med" len="med"/>
              </a:ln>
              <a:effectLst/>
            </p:spPr>
          </p:cxnSp>
          <p:cxnSp>
            <p:nvCxnSpPr>
              <p:cNvPr id="139278" name="AutoShape 14"/>
              <p:cNvCxnSpPr>
                <a:cxnSpLocks noChangeShapeType="1"/>
                <a:stCxn id="139279" idx="0"/>
              </p:cNvCxnSpPr>
              <p:nvPr/>
            </p:nvCxnSpPr>
            <p:spPr bwMode="auto">
              <a:xfrm>
                <a:off x="2779" y="1064"/>
                <a:ext cx="1157" cy="280"/>
              </a:xfrm>
              <a:prstGeom prst="straightConnector1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 type="triangle" w="med" len="med"/>
              </a:ln>
              <a:effectLst/>
            </p:spPr>
          </p:cxnSp>
          <p:sp>
            <p:nvSpPr>
              <p:cNvPr id="139279" name="Freeform 15"/>
              <p:cNvSpPr>
                <a:spLocks/>
              </p:cNvSpPr>
              <p:nvPr/>
            </p:nvSpPr>
            <p:spPr bwMode="auto">
              <a:xfrm>
                <a:off x="2784" y="1008"/>
                <a:ext cx="1152" cy="56"/>
              </a:xfrm>
              <a:custGeom>
                <a:avLst/>
                <a:gdLst/>
                <a:ahLst/>
                <a:cxnLst>
                  <a:cxn ang="0">
                    <a:pos x="0" y="104"/>
                  </a:cxn>
                  <a:cxn ang="0">
                    <a:pos x="144" y="8"/>
                  </a:cxn>
                  <a:cxn ang="0">
                    <a:pos x="288" y="104"/>
                  </a:cxn>
                  <a:cxn ang="0">
                    <a:pos x="432" y="8"/>
                  </a:cxn>
                  <a:cxn ang="0">
                    <a:pos x="576" y="104"/>
                  </a:cxn>
                  <a:cxn ang="0">
                    <a:pos x="720" y="8"/>
                  </a:cxn>
                  <a:cxn ang="0">
                    <a:pos x="864" y="104"/>
                  </a:cxn>
                  <a:cxn ang="0">
                    <a:pos x="1008" y="8"/>
                  </a:cxn>
                  <a:cxn ang="0">
                    <a:pos x="1152" y="104"/>
                  </a:cxn>
                  <a:cxn ang="0">
                    <a:pos x="1296" y="8"/>
                  </a:cxn>
                  <a:cxn ang="0">
                    <a:pos x="1392" y="56"/>
                  </a:cxn>
                </a:cxnLst>
                <a:rect l="0" t="0" r="r" b="b"/>
                <a:pathLst>
                  <a:path w="1392" h="104">
                    <a:moveTo>
                      <a:pt x="0" y="104"/>
                    </a:moveTo>
                    <a:cubicBezTo>
                      <a:pt x="48" y="56"/>
                      <a:pt x="96" y="8"/>
                      <a:pt x="144" y="8"/>
                    </a:cubicBezTo>
                    <a:cubicBezTo>
                      <a:pt x="192" y="8"/>
                      <a:pt x="240" y="104"/>
                      <a:pt x="288" y="104"/>
                    </a:cubicBezTo>
                    <a:cubicBezTo>
                      <a:pt x="336" y="104"/>
                      <a:pt x="384" y="8"/>
                      <a:pt x="432" y="8"/>
                    </a:cubicBezTo>
                    <a:cubicBezTo>
                      <a:pt x="480" y="8"/>
                      <a:pt x="528" y="104"/>
                      <a:pt x="576" y="104"/>
                    </a:cubicBezTo>
                    <a:cubicBezTo>
                      <a:pt x="624" y="104"/>
                      <a:pt x="672" y="8"/>
                      <a:pt x="720" y="8"/>
                    </a:cubicBezTo>
                    <a:cubicBezTo>
                      <a:pt x="768" y="8"/>
                      <a:pt x="816" y="104"/>
                      <a:pt x="864" y="104"/>
                    </a:cubicBezTo>
                    <a:cubicBezTo>
                      <a:pt x="912" y="104"/>
                      <a:pt x="960" y="8"/>
                      <a:pt x="1008" y="8"/>
                    </a:cubicBezTo>
                    <a:cubicBezTo>
                      <a:pt x="1056" y="8"/>
                      <a:pt x="1104" y="104"/>
                      <a:pt x="1152" y="104"/>
                    </a:cubicBezTo>
                    <a:cubicBezTo>
                      <a:pt x="1200" y="104"/>
                      <a:pt x="1256" y="16"/>
                      <a:pt x="1296" y="8"/>
                    </a:cubicBezTo>
                    <a:cubicBezTo>
                      <a:pt x="1336" y="0"/>
                      <a:pt x="1376" y="48"/>
                      <a:pt x="1392" y="56"/>
                    </a:cubicBezTo>
                  </a:path>
                </a:pathLst>
              </a:cu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9280" name="Text Box 16"/>
              <p:cNvSpPr txBox="1">
                <a:spLocks noChangeArrowheads="1"/>
              </p:cNvSpPr>
              <p:nvPr/>
            </p:nvSpPr>
            <p:spPr bwMode="auto">
              <a:xfrm>
                <a:off x="4848" y="816"/>
                <a:ext cx="173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altLang="zh-TW" sz="1600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rPr>
                  <a:t>z</a:t>
                </a:r>
                <a:endParaRPr lang="en-GB" sz="16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9281" name="Text Box 17"/>
              <p:cNvSpPr txBox="1">
                <a:spLocks noChangeArrowheads="1"/>
              </p:cNvSpPr>
              <p:nvPr/>
            </p:nvSpPr>
            <p:spPr bwMode="auto">
              <a:xfrm>
                <a:off x="2640" y="672"/>
                <a:ext cx="240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endParaRPr lang="fr-FR" sz="20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9282" name="Text Box 18"/>
              <p:cNvSpPr txBox="1">
                <a:spLocks noChangeArrowheads="1"/>
              </p:cNvSpPr>
              <p:nvPr/>
            </p:nvSpPr>
            <p:spPr bwMode="auto">
              <a:xfrm>
                <a:off x="2640" y="720"/>
                <a:ext cx="276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altLang="zh-TW" sz="2000" b="1">
                    <a:solidFill>
                      <a:schemeClr val="accent2"/>
                    </a:solidFill>
                    <a:latin typeface="Times New Roman" pitchFamily="18" charset="0"/>
                    <a:ea typeface="新細明體" charset="-120"/>
                  </a:rPr>
                  <a:t>IP</a:t>
                </a:r>
                <a:endParaRPr lang="en-GB" sz="2000" b="1">
                  <a:solidFill>
                    <a:schemeClr val="accent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9283" name="Text Box 19"/>
              <p:cNvSpPr txBox="1">
                <a:spLocks noChangeArrowheads="1"/>
              </p:cNvSpPr>
              <p:nvPr/>
            </p:nvSpPr>
            <p:spPr bwMode="auto">
              <a:xfrm>
                <a:off x="4176" y="1488"/>
                <a:ext cx="728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altLang="zh-TW" sz="1600" b="1">
                    <a:solidFill>
                      <a:srgbClr val="FF3300"/>
                    </a:solidFill>
                    <a:latin typeface="Times New Roman" pitchFamily="18" charset="0"/>
                    <a:ea typeface="新細明體" charset="-120"/>
                  </a:rPr>
                  <a:t>SW - Right</a:t>
                </a:r>
                <a:endParaRPr lang="en-GB" sz="1600" b="1">
                  <a:solidFill>
                    <a:srgbClr val="FF33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9284" name="Text Box 20"/>
              <p:cNvSpPr txBox="1">
                <a:spLocks noChangeArrowheads="1"/>
              </p:cNvSpPr>
              <p:nvPr/>
            </p:nvSpPr>
            <p:spPr bwMode="auto">
              <a:xfrm>
                <a:off x="816" y="1488"/>
                <a:ext cx="650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altLang="zh-TW" sz="1600" b="1">
                    <a:solidFill>
                      <a:srgbClr val="FF3300"/>
                    </a:solidFill>
                    <a:latin typeface="Times New Roman" pitchFamily="18" charset="0"/>
                    <a:ea typeface="新細明體" charset="-120"/>
                  </a:rPr>
                  <a:t>SW - Left</a:t>
                </a:r>
                <a:endParaRPr lang="en-GB" sz="1600" b="1">
                  <a:solidFill>
                    <a:srgbClr val="FF33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9285" name="Text Box 21"/>
              <p:cNvSpPr txBox="1">
                <a:spLocks noChangeArrowheads="1"/>
              </p:cNvSpPr>
              <p:nvPr/>
            </p:nvSpPr>
            <p:spPr bwMode="auto">
              <a:xfrm>
                <a:off x="3600" y="1296"/>
                <a:ext cx="233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altLang="zh-TW" b="1">
                    <a:solidFill>
                      <a:srgbClr val="FF00FF"/>
                    </a:solidFill>
                    <a:latin typeface="Times New Roman" pitchFamily="18" charset="0"/>
                    <a:ea typeface="新細明體" charset="-120"/>
                  </a:rPr>
                  <a:t>e</a:t>
                </a:r>
                <a:r>
                  <a:rPr lang="en-US" altLang="zh-TW" b="1" baseline="30000">
                    <a:solidFill>
                      <a:srgbClr val="FF00FF"/>
                    </a:solidFill>
                    <a:latin typeface="Times New Roman" pitchFamily="18" charset="0"/>
                    <a:ea typeface="新細明體" charset="-120"/>
                    <a:sym typeface="Symbol" pitchFamily="18" charset="2"/>
                  </a:rPr>
                  <a:t></a:t>
                </a:r>
                <a:endParaRPr lang="en-GB" b="1" baseline="30000">
                  <a:solidFill>
                    <a:srgbClr val="FF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9286" name="Text Box 22"/>
              <p:cNvSpPr txBox="1">
                <a:spLocks noChangeArrowheads="1"/>
              </p:cNvSpPr>
              <p:nvPr/>
            </p:nvSpPr>
            <p:spPr bwMode="auto">
              <a:xfrm>
                <a:off x="1632" y="624"/>
                <a:ext cx="235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altLang="zh-TW" b="1">
                    <a:solidFill>
                      <a:srgbClr val="FF00FF"/>
                    </a:solidFill>
                    <a:latin typeface="Times New Roman" pitchFamily="18" charset="0"/>
                    <a:ea typeface="新細明體" charset="-120"/>
                  </a:rPr>
                  <a:t>e</a:t>
                </a:r>
                <a:r>
                  <a:rPr lang="en-US" altLang="zh-TW" b="1" baseline="30000">
                    <a:solidFill>
                      <a:srgbClr val="FF00FF"/>
                    </a:solidFill>
                    <a:latin typeface="Times New Roman" pitchFamily="18" charset="0"/>
                    <a:ea typeface="新細明體" charset="-120"/>
                    <a:sym typeface="Symbol" pitchFamily="18" charset="2"/>
                  </a:rPr>
                  <a:t>+</a:t>
                </a:r>
                <a:endParaRPr lang="en-GB" b="1" baseline="30000">
                  <a:solidFill>
                    <a:srgbClr val="FF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9287" name="Text Box 23"/>
              <p:cNvSpPr txBox="1">
                <a:spLocks noChangeArrowheads="1"/>
              </p:cNvSpPr>
              <p:nvPr/>
            </p:nvSpPr>
            <p:spPr bwMode="auto">
              <a:xfrm>
                <a:off x="3648" y="816"/>
                <a:ext cx="175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en-GB" b="1">
                    <a:solidFill>
                      <a:srgbClr val="FF00FF"/>
                    </a:solidFill>
                    <a:latin typeface="Times New Roman" pitchFamily="18" charset="0"/>
                    <a:sym typeface="Symbol" pitchFamily="18" charset="2"/>
                  </a:rPr>
                  <a:t></a:t>
                </a:r>
                <a:endParaRPr lang="en-GB" b="1">
                  <a:solidFill>
                    <a:srgbClr val="FF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9288" name="Line 24"/>
              <p:cNvSpPr>
                <a:spLocks noChangeShapeType="1"/>
              </p:cNvSpPr>
              <p:nvPr/>
            </p:nvSpPr>
            <p:spPr bwMode="auto">
              <a:xfrm>
                <a:off x="1440" y="1248"/>
                <a:ext cx="13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lgDash"/>
                <a:round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9289" name="Text Box 25"/>
              <p:cNvSpPr txBox="1">
                <a:spLocks noChangeArrowheads="1"/>
              </p:cNvSpPr>
              <p:nvPr/>
            </p:nvSpPr>
            <p:spPr bwMode="auto">
              <a:xfrm>
                <a:off x="1872" y="1296"/>
                <a:ext cx="44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altLang="zh-TW">
                    <a:solidFill>
                      <a:schemeClr val="tx1"/>
                    </a:solidFill>
                    <a:latin typeface="Times New Roman" pitchFamily="18" charset="0"/>
                    <a:ea typeface="新細明體" charset="-120"/>
                  </a:rPr>
                  <a:t>2.5 m</a:t>
                </a:r>
                <a:endParaRPr lang="en-GB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9290" name="Line 26"/>
              <p:cNvSpPr>
                <a:spLocks noChangeShapeType="1"/>
              </p:cNvSpPr>
              <p:nvPr/>
            </p:nvSpPr>
            <p:spPr bwMode="auto">
              <a:xfrm>
                <a:off x="624" y="1056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9291" name="Line 27"/>
              <p:cNvSpPr>
                <a:spLocks noChangeShapeType="1"/>
              </p:cNvSpPr>
              <p:nvPr/>
            </p:nvSpPr>
            <p:spPr bwMode="auto">
              <a:xfrm>
                <a:off x="432" y="1056"/>
                <a:ext cx="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9292" name="Line 28"/>
              <p:cNvSpPr>
                <a:spLocks noChangeShapeType="1"/>
              </p:cNvSpPr>
              <p:nvPr/>
            </p:nvSpPr>
            <p:spPr bwMode="auto">
              <a:xfrm>
                <a:off x="672" y="1248"/>
                <a:ext cx="76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9293" name="Line 29"/>
              <p:cNvSpPr>
                <a:spLocks noChangeShapeType="1"/>
              </p:cNvSpPr>
              <p:nvPr/>
            </p:nvSpPr>
            <p:spPr bwMode="auto">
              <a:xfrm>
                <a:off x="3984" y="1248"/>
                <a:ext cx="76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9294" name="Line 30"/>
              <p:cNvSpPr>
                <a:spLocks noChangeShapeType="1"/>
              </p:cNvSpPr>
              <p:nvPr/>
            </p:nvSpPr>
            <p:spPr bwMode="auto">
              <a:xfrm>
                <a:off x="672" y="864"/>
                <a:ext cx="76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9295" name="Line 31"/>
              <p:cNvSpPr>
                <a:spLocks noChangeShapeType="1"/>
              </p:cNvSpPr>
              <p:nvPr/>
            </p:nvSpPr>
            <p:spPr bwMode="auto">
              <a:xfrm>
                <a:off x="3984" y="864"/>
                <a:ext cx="76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9296" name="Line 32"/>
              <p:cNvSpPr>
                <a:spLocks noChangeShapeType="1"/>
              </p:cNvSpPr>
              <p:nvPr/>
            </p:nvSpPr>
            <p:spPr bwMode="auto">
              <a:xfrm>
                <a:off x="528" y="1248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9297" name="Line 33"/>
              <p:cNvSpPr>
                <a:spLocks noChangeShapeType="1"/>
              </p:cNvSpPr>
              <p:nvPr/>
            </p:nvSpPr>
            <p:spPr bwMode="auto">
              <a:xfrm flipV="1">
                <a:off x="336" y="1440"/>
                <a:ext cx="3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9298" name="Text Box 34"/>
              <p:cNvSpPr txBox="1">
                <a:spLocks noChangeArrowheads="1"/>
              </p:cNvSpPr>
              <p:nvPr/>
            </p:nvSpPr>
            <p:spPr bwMode="auto">
              <a:xfrm rot="16200000">
                <a:off x="313" y="1031"/>
                <a:ext cx="430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/>
                <a:r>
                  <a:rPr lang="en-US" altLang="zh-TW" sz="1400" b="1">
                    <a:solidFill>
                      <a:srgbClr val="808000"/>
                    </a:solidFill>
                    <a:latin typeface="Times New Roman" pitchFamily="18" charset="0"/>
                    <a:ea typeface="新細明體" charset="-120"/>
                  </a:rPr>
                  <a:t>6.2 cm</a:t>
                </a:r>
                <a:endParaRPr lang="en-GB" sz="1400" b="1">
                  <a:solidFill>
                    <a:srgbClr val="808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9299" name="Text Box 35"/>
              <p:cNvSpPr txBox="1">
                <a:spLocks noChangeArrowheads="1"/>
              </p:cNvSpPr>
              <p:nvPr/>
            </p:nvSpPr>
            <p:spPr bwMode="auto">
              <a:xfrm rot="16200000">
                <a:off x="75" y="1125"/>
                <a:ext cx="52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/>
                <a:r>
                  <a:rPr lang="en-US" altLang="zh-TW" sz="1400" b="1">
                    <a:solidFill>
                      <a:srgbClr val="808000"/>
                    </a:solidFill>
                    <a:latin typeface="Times New Roman" pitchFamily="18" charset="0"/>
                    <a:ea typeface="新細明體" charset="-120"/>
                  </a:rPr>
                  <a:t>14.2 cm</a:t>
                </a:r>
                <a:endParaRPr lang="en-GB" sz="1400" b="1">
                  <a:solidFill>
                    <a:srgbClr val="808000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139300" name="Text Box 36"/>
            <p:cNvSpPr txBox="1">
              <a:spLocks noChangeArrowheads="1"/>
            </p:cNvSpPr>
            <p:nvPr/>
          </p:nvSpPr>
          <p:spPr bwMode="auto">
            <a:xfrm>
              <a:off x="4219" y="624"/>
              <a:ext cx="82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altLang="zh-TW" sz="2000" b="1">
                  <a:solidFill>
                    <a:srgbClr val="CC00CC"/>
                  </a:solidFill>
                  <a:latin typeface="Times New Roman" pitchFamily="18" charset="0"/>
                  <a:ea typeface="新細明體" charset="-120"/>
                </a:rPr>
                <a:t>E</a:t>
              </a:r>
              <a:r>
                <a:rPr lang="en-US" altLang="zh-TW" sz="2000" b="1" baseline="-16000">
                  <a:solidFill>
                    <a:srgbClr val="CC00CC"/>
                  </a:solidFill>
                  <a:latin typeface="Times New Roman" pitchFamily="18" charset="0"/>
                  <a:ea typeface="新細明體" charset="-120"/>
                </a:rPr>
                <a:t>R</a:t>
              </a:r>
              <a:r>
                <a:rPr lang="en-US" altLang="zh-TW" sz="2000" b="1">
                  <a:solidFill>
                    <a:srgbClr val="CC00CC"/>
                  </a:solidFill>
                  <a:latin typeface="Times New Roman" pitchFamily="18" charset="0"/>
                  <a:ea typeface="新細明體" charset="-120"/>
                </a:rPr>
                <a:t>  R</a:t>
              </a:r>
              <a:r>
                <a:rPr lang="en-US" altLang="zh-TW" sz="2000" b="1" baseline="-16000">
                  <a:solidFill>
                    <a:srgbClr val="CC00CC"/>
                  </a:solidFill>
                  <a:latin typeface="Times New Roman" pitchFamily="18" charset="0"/>
                  <a:ea typeface="新細明體" charset="-120"/>
                </a:rPr>
                <a:t>R</a:t>
              </a:r>
              <a:r>
                <a:rPr lang="en-US" altLang="zh-TW" sz="2000" b="1">
                  <a:solidFill>
                    <a:srgbClr val="CC00CC"/>
                  </a:solidFill>
                  <a:latin typeface="Times New Roman" pitchFamily="18" charset="0"/>
                  <a:ea typeface="新細明體" charset="-120"/>
                </a:rPr>
                <a:t>  </a:t>
              </a:r>
              <a:r>
                <a:rPr lang="en-US" altLang="zh-TW" sz="2000" b="1">
                  <a:solidFill>
                    <a:srgbClr val="CC00CC"/>
                  </a:solidFill>
                  <a:latin typeface="Times New Roman" pitchFamily="18" charset="0"/>
                  <a:ea typeface="新細明體" charset="-120"/>
                  <a:sym typeface="Symbol" pitchFamily="18" charset="2"/>
                </a:rPr>
                <a:t></a:t>
              </a:r>
              <a:r>
                <a:rPr lang="en-US" altLang="zh-TW" sz="2000" b="1" baseline="-16000">
                  <a:solidFill>
                    <a:srgbClr val="CC00CC"/>
                  </a:solidFill>
                  <a:latin typeface="Times New Roman" pitchFamily="18" charset="0"/>
                  <a:ea typeface="新細明體" charset="-120"/>
                </a:rPr>
                <a:t>R</a:t>
              </a:r>
              <a:endParaRPr lang="en-GB" sz="2000" b="1" baseline="-16000">
                <a:solidFill>
                  <a:srgbClr val="CC00CC"/>
                </a:solidFill>
                <a:latin typeface="Times New Roman" pitchFamily="18" charset="0"/>
              </a:endParaRPr>
            </a:p>
          </p:txBody>
        </p:sp>
        <p:sp>
          <p:nvSpPr>
            <p:cNvPr id="139301" name="Text Box 37"/>
            <p:cNvSpPr txBox="1">
              <a:spLocks noChangeArrowheads="1"/>
            </p:cNvSpPr>
            <p:nvPr/>
          </p:nvSpPr>
          <p:spPr bwMode="auto">
            <a:xfrm>
              <a:off x="907" y="624"/>
              <a:ext cx="80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altLang="zh-TW" sz="2000" b="1">
                  <a:solidFill>
                    <a:srgbClr val="CC00CC"/>
                  </a:solidFill>
                  <a:latin typeface="Times New Roman" pitchFamily="18" charset="0"/>
                  <a:ea typeface="新細明體" charset="-120"/>
                </a:rPr>
                <a:t>E</a:t>
              </a:r>
              <a:r>
                <a:rPr lang="en-US" altLang="zh-TW" sz="2000" b="1" baseline="-16000">
                  <a:solidFill>
                    <a:srgbClr val="CC00CC"/>
                  </a:solidFill>
                  <a:latin typeface="Times New Roman" pitchFamily="18" charset="0"/>
                  <a:ea typeface="新細明體" charset="-120"/>
                </a:rPr>
                <a:t>L</a:t>
              </a:r>
              <a:r>
                <a:rPr lang="en-US" altLang="zh-TW" sz="2000" b="1">
                  <a:solidFill>
                    <a:srgbClr val="CC00CC"/>
                  </a:solidFill>
                  <a:latin typeface="Times New Roman" pitchFamily="18" charset="0"/>
                  <a:ea typeface="新細明體" charset="-120"/>
                </a:rPr>
                <a:t>  R</a:t>
              </a:r>
              <a:r>
                <a:rPr lang="en-US" altLang="zh-TW" sz="2000" b="1" baseline="-16000">
                  <a:solidFill>
                    <a:srgbClr val="CC00CC"/>
                  </a:solidFill>
                  <a:latin typeface="Times New Roman" pitchFamily="18" charset="0"/>
                  <a:ea typeface="新細明體" charset="-120"/>
                </a:rPr>
                <a:t>L</a:t>
              </a:r>
              <a:r>
                <a:rPr lang="en-US" altLang="zh-TW" sz="2000" b="1">
                  <a:solidFill>
                    <a:srgbClr val="CC00CC"/>
                  </a:solidFill>
                  <a:latin typeface="Times New Roman" pitchFamily="18" charset="0"/>
                  <a:ea typeface="新細明體" charset="-120"/>
                </a:rPr>
                <a:t>  </a:t>
              </a:r>
              <a:r>
                <a:rPr lang="en-US" altLang="zh-TW" sz="2000" b="1">
                  <a:solidFill>
                    <a:srgbClr val="CC00CC"/>
                  </a:solidFill>
                  <a:latin typeface="Times New Roman" pitchFamily="18" charset="0"/>
                  <a:ea typeface="新細明體" charset="-120"/>
                  <a:sym typeface="Symbol" pitchFamily="18" charset="2"/>
                </a:rPr>
                <a:t></a:t>
              </a:r>
              <a:r>
                <a:rPr lang="en-US" altLang="zh-TW" sz="2000" b="1" baseline="-16000">
                  <a:solidFill>
                    <a:srgbClr val="CC00CC"/>
                  </a:solidFill>
                  <a:latin typeface="Times New Roman" pitchFamily="18" charset="0"/>
                  <a:ea typeface="新細明體" charset="-120"/>
                </a:rPr>
                <a:t>L</a:t>
              </a:r>
              <a:endParaRPr lang="en-GB" sz="2000" b="1" baseline="-16000">
                <a:solidFill>
                  <a:srgbClr val="CC00CC"/>
                </a:solidFill>
                <a:latin typeface="Times New Roman" pitchFamily="18" charset="0"/>
              </a:endParaRPr>
            </a:p>
          </p:txBody>
        </p:sp>
      </p:grpSp>
      <p:pic>
        <p:nvPicPr>
          <p:cNvPr id="139303" name="Picture 39" descr="swfig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32350" y="2965450"/>
            <a:ext cx="3778250" cy="3206750"/>
          </a:xfrm>
          <a:prstGeom prst="rect">
            <a:avLst/>
          </a:prstGeom>
          <a:noFill/>
        </p:spPr>
      </p:pic>
      <p:sp>
        <p:nvSpPr>
          <p:cNvPr id="139305" name="Text Box 41"/>
          <p:cNvSpPr txBox="1">
            <a:spLocks noChangeArrowheads="1"/>
          </p:cNvSpPr>
          <p:nvPr/>
        </p:nvSpPr>
        <p:spPr bwMode="auto">
          <a:xfrm>
            <a:off x="539750" y="2971800"/>
            <a:ext cx="50419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zh-TW" b="1">
                <a:solidFill>
                  <a:srgbClr val="008080"/>
                </a:solidFill>
                <a:latin typeface="Times New Roman" pitchFamily="18" charset="0"/>
                <a:ea typeface="新細明體" charset="-120"/>
              </a:rPr>
              <a:t>2 cylindrical calorimeters</a:t>
            </a:r>
            <a:r>
              <a:rPr lang="en-US" altLang="zh-TW">
                <a:solidFill>
                  <a:srgbClr val="008080"/>
                </a:solidFill>
                <a:latin typeface="Times New Roman" pitchFamily="18" charset="0"/>
                <a:ea typeface="新細明體" charset="-120"/>
              </a:rPr>
              <a:t> encircling the beam pipe </a:t>
            </a:r>
          </a:p>
          <a:p>
            <a:pPr algn="l"/>
            <a:r>
              <a:rPr lang="en-US" altLang="zh-TW">
                <a:solidFill>
                  <a:srgbClr val="008080"/>
                </a:solidFill>
                <a:latin typeface="Times New Roman" pitchFamily="18" charset="0"/>
                <a:ea typeface="新細明體" charset="-120"/>
              </a:rPr>
              <a:t>at </a:t>
            </a:r>
            <a:r>
              <a:rPr lang="en-US" altLang="zh-TW">
                <a:solidFill>
                  <a:srgbClr val="00808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± 2.5 m from the Interaction Point</a:t>
            </a:r>
            <a:endParaRPr lang="en-GB">
              <a:solidFill>
                <a:srgbClr val="008080"/>
              </a:solidFill>
              <a:latin typeface="Times New Roman" pitchFamily="18" charset="0"/>
            </a:endParaRPr>
          </a:p>
        </p:txBody>
      </p:sp>
      <p:sp>
        <p:nvSpPr>
          <p:cNvPr id="139306" name="Text Box 42"/>
          <p:cNvSpPr txBox="1">
            <a:spLocks noChangeArrowheads="1"/>
          </p:cNvSpPr>
          <p:nvPr/>
        </p:nvSpPr>
        <p:spPr bwMode="auto">
          <a:xfrm>
            <a:off x="561975" y="3792538"/>
            <a:ext cx="2339975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TW" b="1">
                <a:solidFill>
                  <a:srgbClr val="FF3300"/>
                </a:solidFill>
                <a:latin typeface="Times New Roman" pitchFamily="18" charset="0"/>
                <a:ea typeface="新細明體" charset="-120"/>
              </a:rPr>
              <a:t>19 Silicon layers</a:t>
            </a:r>
          </a:p>
          <a:p>
            <a:pPr algn="l">
              <a:spcBef>
                <a:spcPct val="50000"/>
              </a:spcBef>
            </a:pPr>
            <a:r>
              <a:rPr lang="en-US" altLang="zh-TW" b="1">
                <a:solidFill>
                  <a:srgbClr val="CC00FF"/>
                </a:solidFill>
                <a:latin typeface="Times New Roman" pitchFamily="18" charset="0"/>
                <a:ea typeface="新細明體" charset="-120"/>
              </a:rPr>
              <a:t>18 Tungsten layers</a:t>
            </a:r>
            <a:endParaRPr lang="en-GB" b="1">
              <a:solidFill>
                <a:srgbClr val="CC00FF"/>
              </a:solidFill>
              <a:latin typeface="Times New Roman" pitchFamily="18" charset="0"/>
            </a:endParaRPr>
          </a:p>
        </p:txBody>
      </p:sp>
      <p:sp>
        <p:nvSpPr>
          <p:cNvPr id="139307" name="Text Box 43"/>
          <p:cNvSpPr txBox="1">
            <a:spLocks noChangeArrowheads="1"/>
          </p:cNvSpPr>
          <p:nvPr/>
        </p:nvSpPr>
        <p:spPr bwMode="auto">
          <a:xfrm>
            <a:off x="2568575" y="3824288"/>
            <a:ext cx="1933575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altLang="zh-TW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rPr>
              <a:t> </a:t>
            </a:r>
            <a:r>
              <a:rPr lang="en-US" altLang="zh-TW">
                <a:solidFill>
                  <a:srgbClr val="0000FF"/>
                </a:solidFill>
                <a:latin typeface="Times New Roman" pitchFamily="18" charset="0"/>
                <a:ea typeface="新細明體" charset="-120"/>
              </a:rPr>
              <a:t>Total Depth 22 X</a:t>
            </a:r>
            <a:r>
              <a:rPr lang="en-US" altLang="zh-TW" baseline="-14000">
                <a:solidFill>
                  <a:srgbClr val="0000FF"/>
                </a:solidFill>
                <a:latin typeface="Times New Roman" pitchFamily="18" charset="0"/>
                <a:ea typeface="新細明體" charset="-120"/>
              </a:rPr>
              <a:t>0</a:t>
            </a:r>
            <a:r>
              <a:rPr lang="en-US" altLang="zh-TW">
                <a:solidFill>
                  <a:schemeClr val="tx1"/>
                </a:solidFill>
                <a:latin typeface="Times New Roman" pitchFamily="18" charset="0"/>
                <a:ea typeface="新細明體" charset="-120"/>
              </a:rPr>
              <a:t> </a:t>
            </a:r>
          </a:p>
          <a:p>
            <a:pPr algn="l"/>
            <a:r>
              <a:rPr lang="en-US" altLang="zh-TW">
                <a:solidFill>
                  <a:schemeClr val="tx1"/>
                </a:solidFill>
                <a:latin typeface="Times New Roman" pitchFamily="18" charset="0"/>
                <a:ea typeface="新細明體" charset="-120"/>
              </a:rPr>
              <a:t>       </a:t>
            </a:r>
            <a:r>
              <a:rPr lang="en-US" altLang="zh-TW">
                <a:solidFill>
                  <a:srgbClr val="008080"/>
                </a:solidFill>
                <a:latin typeface="Times New Roman" pitchFamily="18" charset="0"/>
                <a:ea typeface="新細明體" charset="-120"/>
              </a:rPr>
              <a:t>(14 cm)</a:t>
            </a:r>
            <a:endParaRPr lang="en-GB">
              <a:solidFill>
                <a:srgbClr val="008080"/>
              </a:solidFill>
              <a:latin typeface="Times New Roman" pitchFamily="18" charset="0"/>
            </a:endParaRPr>
          </a:p>
        </p:txBody>
      </p:sp>
      <p:sp>
        <p:nvSpPr>
          <p:cNvPr id="139308" name="Text Box 44"/>
          <p:cNvSpPr txBox="1">
            <a:spLocks noChangeArrowheads="1"/>
          </p:cNvSpPr>
          <p:nvPr/>
        </p:nvSpPr>
        <p:spPr bwMode="auto">
          <a:xfrm>
            <a:off x="609600" y="5257800"/>
            <a:ext cx="35052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altLang="zh-TW" b="1" dirty="0">
                <a:solidFill>
                  <a:srgbClr val="008080"/>
                </a:solidFill>
                <a:latin typeface="Times New Roman" pitchFamily="18" charset="0"/>
                <a:ea typeface="新細明體" charset="-120"/>
              </a:rPr>
              <a:t>Sensitive radius</a:t>
            </a:r>
            <a:r>
              <a:rPr lang="en-US" altLang="zh-TW" dirty="0">
                <a:solidFill>
                  <a:srgbClr val="008080"/>
                </a:solidFill>
                <a:latin typeface="Times New Roman" pitchFamily="18" charset="0"/>
                <a:ea typeface="新細明體" charset="-120"/>
              </a:rPr>
              <a:t>:</a:t>
            </a:r>
            <a:r>
              <a:rPr lang="en-US" altLang="zh-TW" dirty="0">
                <a:solidFill>
                  <a:srgbClr val="339966"/>
                </a:solidFill>
                <a:latin typeface="Times New Roman" pitchFamily="18" charset="0"/>
                <a:ea typeface="新細明體" charset="-120"/>
              </a:rPr>
              <a:t> </a:t>
            </a:r>
            <a:r>
              <a:rPr lang="en-US" altLang="zh-TW" b="1" dirty="0">
                <a:solidFill>
                  <a:srgbClr val="CC00FF"/>
                </a:solidFill>
                <a:latin typeface="Times New Roman" pitchFamily="18" charset="0"/>
                <a:ea typeface="新細明體" charset="-120"/>
              </a:rPr>
              <a:t>6.2 – 14.2 cm</a:t>
            </a:r>
            <a:r>
              <a:rPr lang="en-US" altLang="zh-TW" dirty="0">
                <a:solidFill>
                  <a:srgbClr val="008080"/>
                </a:solidFill>
                <a:latin typeface="Times New Roman" pitchFamily="18" charset="0"/>
                <a:ea typeface="新細明體" charset="-120"/>
              </a:rPr>
              <a:t>, corresponding to </a:t>
            </a:r>
            <a:r>
              <a:rPr lang="en-US" altLang="zh-TW" b="1" dirty="0">
                <a:solidFill>
                  <a:srgbClr val="008080"/>
                </a:solidFill>
                <a:latin typeface="Times New Roman" pitchFamily="18" charset="0"/>
                <a:ea typeface="新細明體" charset="-120"/>
              </a:rPr>
              <a:t>scattering</a:t>
            </a:r>
            <a:r>
              <a:rPr lang="en-US" altLang="zh-TW" dirty="0">
                <a:solidFill>
                  <a:srgbClr val="008080"/>
                </a:solidFill>
                <a:latin typeface="Times New Roman" pitchFamily="18" charset="0"/>
                <a:ea typeface="新細明體" charset="-120"/>
              </a:rPr>
              <a:t> </a:t>
            </a:r>
            <a:r>
              <a:rPr lang="en-US" altLang="zh-TW" b="1" dirty="0">
                <a:solidFill>
                  <a:srgbClr val="008080"/>
                </a:solidFill>
                <a:latin typeface="Times New Roman" pitchFamily="18" charset="0"/>
                <a:ea typeface="新細明體" charset="-120"/>
              </a:rPr>
              <a:t>angle </a:t>
            </a:r>
            <a:r>
              <a:rPr lang="en-US" altLang="zh-TW" dirty="0">
                <a:solidFill>
                  <a:srgbClr val="008080"/>
                </a:solidFill>
                <a:latin typeface="Times New Roman" pitchFamily="18" charset="0"/>
                <a:ea typeface="新細明體" charset="-120"/>
              </a:rPr>
              <a:t>of </a:t>
            </a:r>
            <a:r>
              <a:rPr lang="en-US" altLang="zh-TW" b="1" dirty="0">
                <a:solidFill>
                  <a:srgbClr val="CC00FF"/>
                </a:solidFill>
                <a:latin typeface="Times New Roman" pitchFamily="18" charset="0"/>
                <a:ea typeface="新細明體" charset="-120"/>
              </a:rPr>
              <a:t>25 – 58 mrad</a:t>
            </a:r>
            <a:r>
              <a:rPr lang="en-US" altLang="zh-TW" dirty="0">
                <a:solidFill>
                  <a:srgbClr val="008080"/>
                </a:solidFill>
                <a:latin typeface="Times New Roman" pitchFamily="18" charset="0"/>
                <a:ea typeface="新細明體" charset="-120"/>
              </a:rPr>
              <a:t> from the beam line</a:t>
            </a:r>
            <a:endParaRPr lang="en-GB" dirty="0">
              <a:solidFill>
                <a:srgbClr val="008080"/>
              </a:solidFill>
              <a:latin typeface="Times New Roman" pitchFamily="18" charset="0"/>
            </a:endParaRPr>
          </a:p>
        </p:txBody>
      </p:sp>
      <p:sp>
        <p:nvSpPr>
          <p:cNvPr id="139312" name="Rectangle 48"/>
          <p:cNvSpPr>
            <a:spLocks noChangeArrowheads="1"/>
          </p:cNvSpPr>
          <p:nvPr/>
        </p:nvSpPr>
        <p:spPr bwMode="auto">
          <a:xfrm>
            <a:off x="609600" y="4616450"/>
            <a:ext cx="3429000" cy="6413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altLang="zh-TW">
                <a:solidFill>
                  <a:srgbClr val="008080"/>
                </a:solidFill>
                <a:latin typeface="Times New Roman" pitchFamily="18" charset="0"/>
                <a:ea typeface="新細明體" charset="-120"/>
              </a:rPr>
              <a:t>Each detector layer divided</a:t>
            </a:r>
          </a:p>
          <a:p>
            <a:pPr algn="l"/>
            <a:r>
              <a:rPr lang="en-US" altLang="zh-TW">
                <a:solidFill>
                  <a:srgbClr val="008080"/>
                </a:solidFill>
                <a:latin typeface="Times New Roman" pitchFamily="18" charset="0"/>
                <a:ea typeface="新細明體" charset="-120"/>
              </a:rPr>
              <a:t>into 16 overlapping wedges</a:t>
            </a:r>
            <a:endParaRPr lang="en-GB">
              <a:solidFill>
                <a:srgbClr val="008080"/>
              </a:solidFill>
              <a:latin typeface="Times New Roman" pitchFamily="18" charset="0"/>
            </a:endParaRPr>
          </a:p>
        </p:txBody>
      </p:sp>
      <p:graphicFrame>
        <p:nvGraphicFramePr>
          <p:cNvPr id="139314" name="Object 50"/>
          <p:cNvGraphicFramePr>
            <a:graphicFrameLocks noChangeAspect="1"/>
          </p:cNvGraphicFramePr>
          <p:nvPr/>
        </p:nvGraphicFramePr>
        <p:xfrm>
          <a:off x="3200400" y="762000"/>
          <a:ext cx="3124200" cy="385763"/>
        </p:xfrm>
        <a:graphic>
          <a:graphicData uri="http://schemas.openxmlformats.org/presentationml/2006/ole">
            <p:oleObj spid="_x0000_s1026" name="Equation" r:id="rId5" imgW="1854000" imgH="2286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4500570"/>
            <a:ext cx="1641009" cy="1038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SM,  LEP to </a:t>
            </a:r>
            <a:r>
              <a:rPr lang="en-US" altLang="zh-TW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CEPC</a:t>
            </a:r>
            <a:endParaRPr lang="zh-TW" altLang="en-US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357290" y="642918"/>
            <a:ext cx="6500858" cy="665375"/>
          </a:xfrm>
          <a:prstGeom prst="rect">
            <a:avLst/>
          </a:prstGeom>
          <a:ln w="25400">
            <a:noFill/>
          </a:ln>
        </p:spPr>
        <p:txBody>
          <a:bodyPr wrap="square">
            <a:spAutoFit/>
          </a:bodyPr>
          <a:lstStyle/>
          <a:p>
            <a:pPr marL="355600" indent="-355600">
              <a:lnSpc>
                <a:spcPts val="2200"/>
              </a:lnSpc>
            </a:pPr>
            <a:r>
              <a:rPr lang="it-IT" sz="2400" b="1" i="1" dirty="0" smtClean="0">
                <a:solidFill>
                  <a:srgbClr val="FF0000"/>
                </a:solidFill>
              </a:rPr>
              <a:t>SM      Z-</a:t>
            </a:r>
            <a:r>
              <a:rPr lang="it-IT" sz="2400" b="1" dirty="0" smtClean="0">
                <a:solidFill>
                  <a:srgbClr val="FF0000"/>
                </a:solidFill>
              </a:rPr>
              <a:t>lineshape</a:t>
            </a:r>
            <a:r>
              <a:rPr lang="it-IT" sz="2400" b="1" i="1" dirty="0" smtClean="0">
                <a:solidFill>
                  <a:srgbClr val="FF0000"/>
                </a:solidFill>
              </a:rPr>
              <a:t>  highest Xsec    </a:t>
            </a:r>
            <a:r>
              <a:rPr lang="it-IT" sz="2400" b="1" i="1" dirty="0" smtClean="0">
                <a:solidFill>
                  <a:srgbClr val="FF0000"/>
                </a:solidFill>
                <a:cs typeface="Times New Roman" pitchFamily="18" charset="0"/>
              </a:rPr>
              <a:t>e</a:t>
            </a:r>
            <a:r>
              <a:rPr lang="it-IT" sz="2400" b="1" i="1" baseline="30000" dirty="0" smtClean="0">
                <a:solidFill>
                  <a:srgbClr val="FF0000"/>
                </a:solidFill>
                <a:cs typeface="Times New Roman" pitchFamily="18" charset="0"/>
              </a:rPr>
              <a:t>+</a:t>
            </a:r>
            <a:r>
              <a:rPr lang="it-IT" sz="2400" b="1" i="1" dirty="0" smtClean="0">
                <a:solidFill>
                  <a:srgbClr val="FF0000"/>
                </a:solidFill>
                <a:cs typeface="Times New Roman" pitchFamily="18" charset="0"/>
              </a:rPr>
              <a:t>e</a:t>
            </a:r>
            <a:r>
              <a:rPr lang="it-IT" sz="2400" b="1" i="1" baseline="30000" dirty="0" smtClean="0">
                <a:solidFill>
                  <a:srgbClr val="FF0000"/>
                </a:solidFill>
                <a:cs typeface="Times New Roman" pitchFamily="18" charset="0"/>
              </a:rPr>
              <a:t>−</a:t>
            </a:r>
            <a:r>
              <a:rPr lang="it-IT" sz="2400" b="1" i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en-US" sz="2400" i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it-IT" sz="2400" b="1" i="1" dirty="0" smtClean="0">
                <a:solidFill>
                  <a:srgbClr val="FF0000"/>
                </a:solidFill>
                <a:cs typeface="Times New Roman" pitchFamily="18" charset="0"/>
              </a:rPr>
              <a:t>Z</a:t>
            </a:r>
            <a:r>
              <a:rPr lang="en-US" sz="2400" i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en-US" sz="2400" i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it-IT" sz="2400" b="1" i="1" dirty="0" smtClean="0">
                <a:solidFill>
                  <a:srgbClr val="FF0000"/>
                </a:solidFill>
                <a:cs typeface="Times New Roman" pitchFamily="18" charset="0"/>
              </a:rPr>
              <a:t>q</a:t>
            </a:r>
            <a:r>
              <a:rPr lang="it-IT" sz="2400" b="1" i="1" spc="-1000" dirty="0" smtClean="0">
                <a:solidFill>
                  <a:srgbClr val="FF0000"/>
                </a:solidFill>
                <a:cs typeface="Times New Roman" pitchFamily="18" charset="0"/>
              </a:rPr>
              <a:t>q</a:t>
            </a:r>
            <a:r>
              <a:rPr lang="it-IT" sz="2400" b="1" i="1" dirty="0" smtClean="0">
                <a:solidFill>
                  <a:srgbClr val="FF0000"/>
                </a:solidFill>
                <a:cs typeface="Times New Roman" pitchFamily="18" charset="0"/>
              </a:rPr>
              <a:t>‾</a:t>
            </a:r>
            <a:endParaRPr lang="en-US" sz="2400" b="1" i="1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 marL="355600" indent="-355600">
              <a:lnSpc>
                <a:spcPts val="2200"/>
              </a:lnSpc>
            </a:pPr>
            <a:r>
              <a:rPr lang="it-IT" sz="2400" b="1" i="1" dirty="0" smtClean="0">
                <a:solidFill>
                  <a:srgbClr val="0000FF"/>
                </a:solidFill>
                <a:cs typeface="Times New Roman" pitchFamily="18" charset="0"/>
              </a:rPr>
              <a:t>QED    </a:t>
            </a:r>
            <a:r>
              <a:rPr lang="it-IT" sz="2400" b="1" dirty="0" smtClean="0">
                <a:solidFill>
                  <a:srgbClr val="0000FF"/>
                </a:solidFill>
                <a:cs typeface="Times New Roman" pitchFamily="18" charset="0"/>
              </a:rPr>
              <a:t>Luminosity</a:t>
            </a:r>
            <a:r>
              <a:rPr lang="it-IT" sz="2400" b="1" i="1" dirty="0" smtClean="0">
                <a:solidFill>
                  <a:srgbClr val="0000FF"/>
                </a:solidFill>
                <a:cs typeface="Times New Roman" pitchFamily="18" charset="0"/>
              </a:rPr>
              <a:t>   </a:t>
            </a:r>
            <a:r>
              <a:rPr lang="en-US" sz="2400" b="1" i="1" dirty="0" smtClean="0">
                <a:solidFill>
                  <a:srgbClr val="0000FF"/>
                </a:solidFill>
                <a:cs typeface="Times New Roman" pitchFamily="18" charset="0"/>
              </a:rPr>
              <a:t>counting </a:t>
            </a:r>
            <a:r>
              <a:rPr lang="it-IT" sz="2400" b="1" i="1" dirty="0" smtClean="0">
                <a:solidFill>
                  <a:srgbClr val="0000FF"/>
                </a:solidFill>
              </a:rPr>
              <a:t>Bhabha   e</a:t>
            </a:r>
            <a:r>
              <a:rPr lang="it-IT" sz="2400" b="1" i="1" baseline="30000" dirty="0" smtClean="0">
                <a:solidFill>
                  <a:srgbClr val="0000FF"/>
                </a:solidFill>
              </a:rPr>
              <a:t>+</a:t>
            </a:r>
            <a:r>
              <a:rPr lang="it-IT" sz="2400" b="1" i="1" dirty="0" smtClean="0">
                <a:solidFill>
                  <a:srgbClr val="0000FF"/>
                </a:solidFill>
              </a:rPr>
              <a:t>e</a:t>
            </a:r>
            <a:r>
              <a:rPr lang="it-IT" sz="2400" b="1" i="1" baseline="30000" dirty="0" smtClean="0">
                <a:solidFill>
                  <a:srgbClr val="0000FF"/>
                </a:solidFill>
              </a:rPr>
              <a:t>−</a:t>
            </a:r>
            <a:r>
              <a:rPr lang="en-US" sz="2400" b="1" i="1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it-IT" sz="2400" b="1" i="1" dirty="0" smtClean="0">
                <a:solidFill>
                  <a:srgbClr val="0000FF"/>
                </a:solidFill>
              </a:rPr>
              <a:t> e</a:t>
            </a:r>
            <a:r>
              <a:rPr lang="it-IT" sz="2400" b="1" i="1" baseline="30000" dirty="0" smtClean="0">
                <a:solidFill>
                  <a:srgbClr val="0000FF"/>
                </a:solidFill>
              </a:rPr>
              <a:t>+</a:t>
            </a:r>
            <a:r>
              <a:rPr lang="it-IT" sz="2400" b="1" i="1" dirty="0" smtClean="0">
                <a:solidFill>
                  <a:srgbClr val="0000FF"/>
                </a:solidFill>
              </a:rPr>
              <a:t>e</a:t>
            </a:r>
            <a:r>
              <a:rPr lang="it-IT" sz="2400" b="1" i="1" baseline="30000" dirty="0" smtClean="0">
                <a:solidFill>
                  <a:srgbClr val="0000FF"/>
                </a:solidFill>
              </a:rPr>
              <a:t>−</a:t>
            </a:r>
            <a:endParaRPr lang="it-IT" sz="2400" b="1" i="1" dirty="0" smtClean="0">
              <a:solidFill>
                <a:srgbClr val="0000FF"/>
              </a:solidFill>
            </a:endParaRPr>
          </a:p>
        </p:txBody>
      </p:sp>
      <p:grpSp>
        <p:nvGrpSpPr>
          <p:cNvPr id="3" name="群組 20"/>
          <p:cNvGrpSpPr/>
          <p:nvPr/>
        </p:nvGrpSpPr>
        <p:grpSpPr>
          <a:xfrm>
            <a:off x="523870" y="4429156"/>
            <a:ext cx="2547932" cy="2285992"/>
            <a:chOff x="0" y="596491"/>
            <a:chExt cx="3333750" cy="3078517"/>
          </a:xfrm>
        </p:grpSpPr>
        <p:pic>
          <p:nvPicPr>
            <p:cNvPr id="17" name="Picture 2" descr="Fig. 1. Measurements of the hadron production cross-section around the Z resonance. The curves indicate the predicted cross-section for two, three and four neutrino species with Standard Model couplings and negligible mass.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596491"/>
              <a:ext cx="3333750" cy="2762251"/>
            </a:xfrm>
            <a:prstGeom prst="rect">
              <a:avLst/>
            </a:prstGeom>
            <a:noFill/>
          </p:spPr>
        </p:pic>
        <p:sp>
          <p:nvSpPr>
            <p:cNvPr id="18" name="矩形 17"/>
            <p:cNvSpPr/>
            <p:nvPr/>
          </p:nvSpPr>
          <p:spPr>
            <a:xfrm>
              <a:off x="1785918" y="3357562"/>
              <a:ext cx="149021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/>
                <a:t>2 November 2005</a:t>
              </a:r>
              <a:endParaRPr lang="en-US" sz="1400" dirty="0"/>
            </a:p>
          </p:txBody>
        </p:sp>
        <p:pic>
          <p:nvPicPr>
            <p:cNvPr id="19" name="Picture 3" descr="C:\Users\suen\Pictures\圖片1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3429000"/>
              <a:ext cx="1857356" cy="246008"/>
            </a:xfrm>
            <a:prstGeom prst="rect">
              <a:avLst/>
            </a:prstGeom>
            <a:noFill/>
          </p:spPr>
        </p:pic>
      </p:grpSp>
      <p:sp>
        <p:nvSpPr>
          <p:cNvPr id="20" name="矩形 19"/>
          <p:cNvSpPr/>
          <p:nvPr/>
        </p:nvSpPr>
        <p:spPr>
          <a:xfrm>
            <a:off x="292082" y="3286124"/>
            <a:ext cx="2994033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1400" dirty="0" smtClean="0"/>
              <a:t>M</a:t>
            </a:r>
            <a:r>
              <a:rPr lang="en-US" sz="1400" baseline="-25000" dirty="0" smtClean="0"/>
              <a:t>Z</a:t>
            </a:r>
            <a:r>
              <a:rPr lang="en-US" sz="1400" dirty="0" smtClean="0"/>
              <a:t> = 91187.5 ± 2.1 MeV    2.3 × 10</a:t>
            </a:r>
            <a:r>
              <a:rPr lang="en-US" sz="1400" baseline="30000" dirty="0" smtClean="0"/>
              <a:t>−5</a:t>
            </a:r>
            <a:r>
              <a:rPr lang="en-US" sz="1400" dirty="0" smtClean="0"/>
              <a:t>  </a:t>
            </a:r>
          </a:p>
          <a:p>
            <a:r>
              <a:rPr lang="en-US" sz="1400" dirty="0" smtClean="0"/>
              <a:t>G</a:t>
            </a:r>
            <a:r>
              <a:rPr lang="en-US" sz="1400" baseline="-25000" dirty="0" smtClean="0"/>
              <a:t>Z</a:t>
            </a:r>
            <a:r>
              <a:rPr lang="en-US" sz="1400" dirty="0" smtClean="0"/>
              <a:t> = 2495.2   ± 2.3 MeV     1‰</a:t>
            </a:r>
          </a:p>
          <a:p>
            <a:r>
              <a:rPr lang="en-US" sz="1400" b="1" dirty="0" smtClean="0">
                <a:solidFill>
                  <a:srgbClr val="FF0000"/>
                </a:solidFill>
              </a:rPr>
              <a:t>N</a:t>
            </a:r>
            <a:r>
              <a:rPr lang="el-GR" sz="1400" b="1" baseline="-25000" dirty="0" smtClean="0">
                <a:solidFill>
                  <a:srgbClr val="FF0000"/>
                </a:solidFill>
              </a:rPr>
              <a:t>ν</a:t>
            </a:r>
            <a:r>
              <a:rPr lang="en-US" sz="1400" b="1" dirty="0" smtClean="0">
                <a:solidFill>
                  <a:srgbClr val="FF0000"/>
                </a:solidFill>
              </a:rPr>
              <a:t> = 2.9840   ± 0.0082</a:t>
            </a:r>
          </a:p>
          <a:p>
            <a:r>
              <a:rPr lang="en-US" sz="1400" b="1" dirty="0" smtClean="0">
                <a:solidFill>
                  <a:srgbClr val="FF0000"/>
                </a:solidFill>
              </a:rPr>
              <a:t>Precision luminosity          </a:t>
            </a:r>
            <a:r>
              <a:rPr lang="en-US" b="1" dirty="0" smtClean="0">
                <a:solidFill>
                  <a:srgbClr val="0000FF"/>
                </a:solidFill>
              </a:rPr>
              <a:t>3.4</a:t>
            </a:r>
            <a:r>
              <a:rPr lang="en-US" altLang="zh-TW" b="1" dirty="0" smtClean="0">
                <a:solidFill>
                  <a:srgbClr val="0000FF"/>
                </a:solidFill>
              </a:rPr>
              <a:t>x10</a:t>
            </a:r>
            <a:r>
              <a:rPr lang="en-US" altLang="zh-TW" b="1" baseline="30000" dirty="0" smtClean="0">
                <a:solidFill>
                  <a:srgbClr val="0000FF"/>
                </a:solidFill>
              </a:rPr>
              <a:t>-4</a:t>
            </a:r>
            <a:endParaRPr lang="en-US" b="1" dirty="0" smtClean="0">
              <a:solidFill>
                <a:srgbClr val="0000FF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220645" y="2753021"/>
            <a:ext cx="29225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N</a:t>
            </a:r>
            <a:r>
              <a:rPr lang="el-GR" sz="2400" b="1" baseline="-25000" dirty="0" smtClean="0">
                <a:solidFill>
                  <a:srgbClr val="FF0000"/>
                </a:solidFill>
              </a:rPr>
              <a:t>ν</a:t>
            </a:r>
            <a:r>
              <a:rPr lang="en-US" sz="2400" b="1" dirty="0" smtClean="0">
                <a:solidFill>
                  <a:srgbClr val="FF0000"/>
                </a:solidFill>
              </a:rPr>
              <a:t> = 2.9840   ± 0.0082</a:t>
            </a:r>
          </a:p>
        </p:txBody>
      </p:sp>
      <p:sp>
        <p:nvSpPr>
          <p:cNvPr id="23" name="矩形 22"/>
          <p:cNvSpPr/>
          <p:nvPr/>
        </p:nvSpPr>
        <p:spPr>
          <a:xfrm>
            <a:off x="4929190" y="2714620"/>
            <a:ext cx="4071966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1463" indent="-271463"/>
            <a:r>
              <a:rPr lang="en-US" altLang="zh-TW" sz="2800" b="1" dirty="0" smtClean="0">
                <a:sym typeface="Wingdings" pitchFamily="2" charset="2"/>
              </a:rPr>
              <a:t>Bhabha generator</a:t>
            </a:r>
          </a:p>
          <a:p>
            <a:pPr marL="360363" indent="-360363"/>
            <a:r>
              <a:rPr lang="en-US" altLang="zh-TW" sz="2000" b="1" dirty="0" smtClean="0">
                <a:sym typeface="Wingdings" pitchFamily="2" charset="2"/>
              </a:rPr>
              <a:t>BHLUMI 4.04</a:t>
            </a:r>
            <a:endParaRPr lang="en-US" altLang="zh-TW" b="1" dirty="0" smtClean="0">
              <a:solidFill>
                <a:srgbClr val="FF0000"/>
              </a:solidFill>
              <a:sym typeface="Wingdings" pitchFamily="2" charset="2"/>
            </a:endParaRPr>
          </a:p>
          <a:p>
            <a:pPr marL="360363" indent="-360363">
              <a:lnSpc>
                <a:spcPts val="1200"/>
              </a:lnSpc>
            </a:pPr>
            <a:r>
              <a:rPr lang="en-US" altLang="zh-TW" sz="1600" dirty="0" smtClean="0">
                <a:sym typeface="Wingdings" pitchFamily="2" charset="2"/>
              </a:rPr>
              <a:t>S. </a:t>
            </a:r>
            <a:r>
              <a:rPr lang="en-US" altLang="zh-TW" sz="1600" dirty="0" err="1" smtClean="0">
                <a:sym typeface="Wingdings" pitchFamily="2" charset="2"/>
              </a:rPr>
              <a:t>Jadach</a:t>
            </a:r>
            <a:r>
              <a:rPr lang="en-US" altLang="zh-TW" sz="1600" dirty="0" smtClean="0">
                <a:sym typeface="Wingdings" pitchFamily="2" charset="2"/>
              </a:rPr>
              <a:t>  [CPC 101 (1997) 229]</a:t>
            </a:r>
          </a:p>
          <a:p>
            <a:pPr marL="271463" indent="-271463"/>
            <a:r>
              <a:rPr lang="en-US" altLang="zh-TW" sz="2000" b="1" i="1" dirty="0" smtClean="0">
                <a:sym typeface="Wingdings" pitchFamily="2" charset="2"/>
              </a:rPr>
              <a:t>2020 systematic   </a:t>
            </a:r>
            <a:r>
              <a:rPr lang="en-US" altLang="zh-TW" sz="2400" b="1" i="1" dirty="0" smtClean="0">
                <a:solidFill>
                  <a:srgbClr val="FF0000"/>
                </a:solidFill>
                <a:sym typeface="Wingdings" pitchFamily="2" charset="2"/>
              </a:rPr>
              <a:t>0.037% </a:t>
            </a:r>
            <a:endParaRPr lang="en-US" altLang="zh-TW" sz="2000" b="1" i="1" dirty="0" smtClean="0">
              <a:solidFill>
                <a:srgbClr val="FF0000"/>
              </a:solidFill>
              <a:sym typeface="Wingdings" pitchFamily="2" charset="2"/>
            </a:endParaRPr>
          </a:p>
          <a:p>
            <a:pPr marL="271463" indent="-271463"/>
            <a:r>
              <a:rPr lang="en-US" sz="1200" dirty="0" smtClean="0"/>
              <a:t>[PLB </a:t>
            </a:r>
            <a:r>
              <a:rPr lang="fr-FR" sz="1200" dirty="0" smtClean="0"/>
              <a:t>803 (2020) 135319]</a:t>
            </a:r>
            <a:endParaRPr lang="fr-FR" sz="1200" dirty="0" smtClean="0">
              <a:solidFill>
                <a:srgbClr val="FF0000"/>
              </a:solidFill>
            </a:endParaRPr>
          </a:p>
          <a:p>
            <a:pPr marL="271463" indent="-271463"/>
            <a:r>
              <a:rPr lang="en-US" altLang="zh-TW" b="1" i="1" dirty="0" err="1" smtClean="0">
                <a:solidFill>
                  <a:srgbClr val="FF0000"/>
                </a:solidFill>
              </a:rPr>
              <a:t>Hardronic</a:t>
            </a:r>
            <a:r>
              <a:rPr lang="en-US" altLang="zh-TW" b="1" i="1" dirty="0" smtClean="0">
                <a:solidFill>
                  <a:srgbClr val="FF0000"/>
                </a:solidFill>
              </a:rPr>
              <a:t> correction to reach   </a:t>
            </a:r>
            <a:r>
              <a:rPr lang="en-US" altLang="zh-TW" sz="2400" b="1" i="1" dirty="0" smtClean="0">
                <a:solidFill>
                  <a:srgbClr val="FF0000"/>
                </a:solidFill>
              </a:rPr>
              <a:t>0.01%</a:t>
            </a:r>
            <a:endParaRPr lang="en-US" b="1" i="1" dirty="0" smtClean="0">
              <a:solidFill>
                <a:srgbClr val="FF0000"/>
              </a:solidFill>
            </a:endParaRPr>
          </a:p>
        </p:txBody>
      </p:sp>
      <p:sp>
        <p:nvSpPr>
          <p:cNvPr id="26" name="文字方塊 25"/>
          <p:cNvSpPr txBox="1"/>
          <p:nvPr/>
        </p:nvSpPr>
        <p:spPr>
          <a:xfrm>
            <a:off x="214282" y="1504408"/>
            <a:ext cx="3857652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2400" b="1" dirty="0" smtClean="0">
                <a:solidFill>
                  <a:srgbClr val="0000FF"/>
                </a:solidFill>
              </a:rPr>
              <a:t>LEP:   17 Million   Z  </a:t>
            </a:r>
            <a:r>
              <a:rPr lang="en-US" altLang="zh-TW" sz="2000" dirty="0" smtClean="0">
                <a:solidFill>
                  <a:srgbClr val="0000FF"/>
                </a:solidFill>
              </a:rPr>
              <a:t>(4 IP)</a:t>
            </a:r>
            <a:endParaRPr lang="en-US" altLang="zh-TW" sz="2400" dirty="0" smtClean="0">
              <a:solidFill>
                <a:srgbClr val="0000FF"/>
              </a:solidFill>
            </a:endParaRPr>
          </a:p>
          <a:p>
            <a:r>
              <a:rPr lang="en-US" altLang="zh-TW" sz="2000" dirty="0" smtClean="0">
                <a:solidFill>
                  <a:srgbClr val="0000FF"/>
                </a:solidFill>
              </a:rPr>
              <a:t>L = 4.3 10</a:t>
            </a:r>
            <a:r>
              <a:rPr lang="en-US" altLang="zh-TW" sz="2000" baseline="30000" dirty="0" smtClean="0">
                <a:solidFill>
                  <a:srgbClr val="0000FF"/>
                </a:solidFill>
              </a:rPr>
              <a:t>31</a:t>
            </a:r>
            <a:r>
              <a:rPr lang="en-US" altLang="zh-TW" sz="2000" dirty="0" smtClean="0">
                <a:solidFill>
                  <a:srgbClr val="0000FF"/>
                </a:solidFill>
              </a:rPr>
              <a:t>/cm</a:t>
            </a:r>
            <a:r>
              <a:rPr lang="en-US" altLang="zh-TW" sz="2000" baseline="30000" dirty="0" smtClean="0">
                <a:solidFill>
                  <a:srgbClr val="0000FF"/>
                </a:solidFill>
              </a:rPr>
              <a:t>2</a:t>
            </a:r>
            <a:r>
              <a:rPr lang="en-US" altLang="zh-TW" sz="2000" dirty="0" smtClean="0">
                <a:solidFill>
                  <a:srgbClr val="0000FF"/>
                </a:solidFill>
              </a:rPr>
              <a:t>s (E=46GeV)</a:t>
            </a:r>
          </a:p>
          <a:p>
            <a:r>
              <a:rPr lang="en-US" altLang="zh-TW" sz="2000" dirty="0" smtClean="0">
                <a:solidFill>
                  <a:srgbClr val="0000FF"/>
                </a:solidFill>
              </a:rPr>
              <a:t>   = 1x10</a:t>
            </a:r>
            <a:r>
              <a:rPr lang="en-US" altLang="zh-TW" sz="2000" baseline="30000" dirty="0" smtClean="0">
                <a:solidFill>
                  <a:srgbClr val="0000FF"/>
                </a:solidFill>
              </a:rPr>
              <a:t>32</a:t>
            </a:r>
            <a:r>
              <a:rPr lang="en-US" altLang="zh-TW" sz="2000" dirty="0" smtClean="0">
                <a:solidFill>
                  <a:srgbClr val="0000FF"/>
                </a:solidFill>
              </a:rPr>
              <a:t>/cm</a:t>
            </a:r>
            <a:r>
              <a:rPr lang="en-US" altLang="zh-TW" sz="2000" baseline="30000" dirty="0" smtClean="0">
                <a:solidFill>
                  <a:srgbClr val="0000FF"/>
                </a:solidFill>
              </a:rPr>
              <a:t>2</a:t>
            </a:r>
            <a:r>
              <a:rPr lang="en-US" altLang="zh-TW" sz="2000" dirty="0" smtClean="0">
                <a:solidFill>
                  <a:srgbClr val="0000FF"/>
                </a:solidFill>
              </a:rPr>
              <a:t>s (E=100 GeV)</a:t>
            </a:r>
            <a:endParaRPr lang="zh-TW" altLang="en-US" sz="2000" dirty="0">
              <a:solidFill>
                <a:srgbClr val="0000FF"/>
              </a:solidFill>
            </a:endParaRPr>
          </a:p>
        </p:txBody>
      </p:sp>
      <p:sp>
        <p:nvSpPr>
          <p:cNvPr id="24" name="文字方塊 23"/>
          <p:cNvSpPr txBox="1"/>
          <p:nvPr/>
        </p:nvSpPr>
        <p:spPr>
          <a:xfrm>
            <a:off x="4929190" y="1504409"/>
            <a:ext cx="3857652" cy="1138773"/>
          </a:xfrm>
          <a:prstGeom prst="rect">
            <a:avLst/>
          </a:prstGeom>
          <a:solidFill>
            <a:srgbClr val="FFFF00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2400" b="1" dirty="0" smtClean="0">
                <a:solidFill>
                  <a:srgbClr val="0000FF"/>
                </a:solidFill>
              </a:rPr>
              <a:t>CEPC   Z-pole : 2x10</a:t>
            </a:r>
            <a:r>
              <a:rPr lang="en-US" altLang="zh-TW" sz="2400" b="1" baseline="30000" dirty="0" smtClean="0">
                <a:solidFill>
                  <a:srgbClr val="0000FF"/>
                </a:solidFill>
              </a:rPr>
              <a:t>12</a:t>
            </a:r>
            <a:r>
              <a:rPr lang="en-US" altLang="zh-TW" sz="2400" b="1" dirty="0" smtClean="0">
                <a:solidFill>
                  <a:srgbClr val="0000FF"/>
                </a:solidFill>
              </a:rPr>
              <a:t> events</a:t>
            </a:r>
          </a:p>
          <a:p>
            <a:r>
              <a:rPr lang="en-US" altLang="zh-TW" sz="2000" dirty="0" smtClean="0">
                <a:solidFill>
                  <a:srgbClr val="0000FF"/>
                </a:solidFill>
              </a:rPr>
              <a:t>L~ 2x10</a:t>
            </a:r>
            <a:r>
              <a:rPr lang="en-US" altLang="zh-TW" sz="2000" baseline="30000" dirty="0" smtClean="0">
                <a:solidFill>
                  <a:srgbClr val="0000FF"/>
                </a:solidFill>
              </a:rPr>
              <a:t>36</a:t>
            </a:r>
            <a:r>
              <a:rPr lang="en-US" altLang="zh-TW" sz="2000" dirty="0" smtClean="0">
                <a:solidFill>
                  <a:srgbClr val="0000FF"/>
                </a:solidFill>
              </a:rPr>
              <a:t>/cm</a:t>
            </a:r>
            <a:r>
              <a:rPr lang="en-US" altLang="zh-TW" sz="2000" baseline="30000" dirty="0" smtClean="0">
                <a:solidFill>
                  <a:srgbClr val="0000FF"/>
                </a:solidFill>
              </a:rPr>
              <a:t>2</a:t>
            </a:r>
            <a:r>
              <a:rPr lang="en-US" altLang="zh-TW" sz="2000" dirty="0" smtClean="0">
                <a:solidFill>
                  <a:srgbClr val="0000FF"/>
                </a:solidFill>
              </a:rPr>
              <a:t>s   (Z-pole)</a:t>
            </a:r>
          </a:p>
          <a:p>
            <a:r>
              <a:rPr lang="en-US" altLang="zh-TW" sz="2400" b="1" dirty="0" err="1" smtClean="0">
                <a:solidFill>
                  <a:srgbClr val="0000FF"/>
                </a:solidFill>
              </a:rPr>
              <a:t>dL</a:t>
            </a:r>
            <a:r>
              <a:rPr lang="en-US" altLang="zh-TW" sz="2400" b="1" dirty="0" smtClean="0">
                <a:solidFill>
                  <a:srgbClr val="0000FF"/>
                </a:solidFill>
              </a:rPr>
              <a:t>/L &lt;  10</a:t>
            </a:r>
            <a:r>
              <a:rPr lang="en-US" altLang="zh-TW" sz="2400" b="1" baseline="30000" dirty="0" smtClean="0">
                <a:solidFill>
                  <a:srgbClr val="0000FF"/>
                </a:solidFill>
              </a:rPr>
              <a:t>-4  </a:t>
            </a:r>
            <a:r>
              <a:rPr lang="en-US" altLang="zh-TW" sz="2400" b="1" dirty="0" smtClean="0">
                <a:solidFill>
                  <a:srgbClr val="0000FF"/>
                </a:solidFill>
              </a:rPr>
              <a:t> </a:t>
            </a:r>
            <a:endParaRPr lang="zh-TW" altLang="en-US" sz="2400" b="1" dirty="0">
              <a:solidFill>
                <a:srgbClr val="0000FF"/>
              </a:solidFill>
            </a:endParaRP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43306" y="3000372"/>
            <a:ext cx="851370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" name="矩形 28"/>
          <p:cNvSpPr/>
          <p:nvPr/>
        </p:nvSpPr>
        <p:spPr>
          <a:xfrm>
            <a:off x="4929190" y="4678082"/>
            <a:ext cx="4000528" cy="1118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b="1" dirty="0" smtClean="0"/>
              <a:t>Framework of  </a:t>
            </a:r>
            <a:r>
              <a:rPr lang="en-US" sz="2000" b="1" dirty="0" smtClean="0"/>
              <a:t>YFS </a:t>
            </a:r>
            <a:r>
              <a:rPr lang="en-US" altLang="zh-TW" sz="2000" b="1" dirty="0" smtClean="0"/>
              <a:t>e</a:t>
            </a:r>
            <a:r>
              <a:rPr lang="en-US" sz="2000" b="1" dirty="0" smtClean="0"/>
              <a:t>xponentiation </a:t>
            </a:r>
            <a:endParaRPr lang="zh-TW" altLang="en-US" sz="2000" b="1" dirty="0" smtClean="0"/>
          </a:p>
          <a:p>
            <a:pPr>
              <a:lnSpc>
                <a:spcPts val="3200"/>
              </a:lnSpc>
            </a:pPr>
            <a:r>
              <a:rPr lang="it-IT" sz="3200" b="1" i="1" dirty="0" smtClean="0">
                <a:solidFill>
                  <a:srgbClr val="FF0000"/>
                </a:solidFill>
              </a:rPr>
              <a:t>e</a:t>
            </a:r>
            <a:r>
              <a:rPr lang="it-IT" sz="3200" b="1" i="1" baseline="30000" dirty="0" smtClean="0">
                <a:solidFill>
                  <a:srgbClr val="FF0000"/>
                </a:solidFill>
              </a:rPr>
              <a:t>+</a:t>
            </a:r>
            <a:r>
              <a:rPr lang="it-IT" sz="3200" b="1" i="1" dirty="0" smtClean="0">
                <a:solidFill>
                  <a:srgbClr val="FF0000"/>
                </a:solidFill>
              </a:rPr>
              <a:t>e</a:t>
            </a:r>
            <a:r>
              <a:rPr lang="it-IT" sz="3200" b="1" i="1" baseline="30000" dirty="0" smtClean="0">
                <a:solidFill>
                  <a:srgbClr val="FF0000"/>
                </a:solidFill>
              </a:rPr>
              <a:t>−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→</a:t>
            </a:r>
            <a:r>
              <a:rPr lang="it-IT" sz="3200" b="1" i="1" dirty="0" smtClean="0">
                <a:solidFill>
                  <a:srgbClr val="FF0000"/>
                </a:solidFill>
              </a:rPr>
              <a:t> e</a:t>
            </a:r>
            <a:r>
              <a:rPr lang="it-IT" sz="3200" b="1" i="1" baseline="30000" dirty="0" smtClean="0">
                <a:solidFill>
                  <a:srgbClr val="FF0000"/>
                </a:solidFill>
              </a:rPr>
              <a:t>+</a:t>
            </a:r>
            <a:r>
              <a:rPr lang="it-IT" sz="3200" b="1" i="1" dirty="0" smtClean="0">
                <a:solidFill>
                  <a:srgbClr val="FF0000"/>
                </a:solidFill>
              </a:rPr>
              <a:t>e</a:t>
            </a:r>
            <a:r>
              <a:rPr lang="it-IT" sz="3200" b="1" i="1" baseline="30000" dirty="0" smtClean="0">
                <a:solidFill>
                  <a:srgbClr val="FF0000"/>
                </a:solidFill>
              </a:rPr>
              <a:t>− </a:t>
            </a:r>
            <a:r>
              <a:rPr lang="it-IT" sz="3200" b="1" i="1" dirty="0" smtClean="0">
                <a:solidFill>
                  <a:srgbClr val="FF0000"/>
                </a:solidFill>
              </a:rPr>
              <a:t>n</a:t>
            </a:r>
            <a:r>
              <a:rPr lang="el-GR" sz="3200" b="1" dirty="0" smtClean="0">
                <a:solidFill>
                  <a:srgbClr val="FF0000"/>
                </a:solidFill>
              </a:rPr>
              <a:t>γ</a:t>
            </a:r>
            <a:endParaRPr lang="en-US" sz="3200" b="1" dirty="0" smtClean="0">
              <a:solidFill>
                <a:srgbClr val="FF0000"/>
              </a:solidFill>
            </a:endParaRPr>
          </a:p>
          <a:p>
            <a:r>
              <a:rPr lang="en-US" altLang="zh-TW" sz="2000" dirty="0" smtClean="0">
                <a:solidFill>
                  <a:srgbClr val="FF0000"/>
                </a:solidFill>
              </a:rPr>
              <a:t>predict  </a:t>
            </a:r>
            <a:r>
              <a:rPr lang="it-IT" sz="2000" b="1" i="1" dirty="0" smtClean="0">
                <a:solidFill>
                  <a:srgbClr val="FF0000"/>
                </a:solidFill>
              </a:rPr>
              <a:t>n</a:t>
            </a:r>
            <a:r>
              <a:rPr lang="el-GR" sz="2000" b="1" dirty="0" smtClean="0">
                <a:solidFill>
                  <a:srgbClr val="FF0000"/>
                </a:solidFill>
              </a:rPr>
              <a:t>γ</a:t>
            </a:r>
            <a:r>
              <a:rPr lang="en-US" altLang="zh-TW" sz="2000" dirty="0" smtClean="0">
                <a:solidFill>
                  <a:srgbClr val="FF0000"/>
                </a:solidFill>
              </a:rPr>
              <a:t> Poisson photons</a:t>
            </a:r>
            <a:endParaRPr lang="zh-TW" altLang="en-US" sz="2000" dirty="0"/>
          </a:p>
        </p:txBody>
      </p:sp>
      <p:grpSp>
        <p:nvGrpSpPr>
          <p:cNvPr id="4" name="群組 29"/>
          <p:cNvGrpSpPr>
            <a:grpSpLocks noChangeAspect="1"/>
          </p:cNvGrpSpPr>
          <p:nvPr/>
        </p:nvGrpSpPr>
        <p:grpSpPr>
          <a:xfrm>
            <a:off x="4357686" y="5923120"/>
            <a:ext cx="4745464" cy="892699"/>
            <a:chOff x="285720" y="1523317"/>
            <a:chExt cx="4028636" cy="743614"/>
          </a:xfrm>
        </p:grpSpPr>
        <p:pic>
          <p:nvPicPr>
            <p:cNvPr id="31" name="Picture 8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727438" y="1591660"/>
              <a:ext cx="2500330" cy="675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" name="Picture 7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85885" y="1581771"/>
              <a:ext cx="1350543" cy="634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" name="矩形 32"/>
            <p:cNvSpPr/>
            <p:nvPr/>
          </p:nvSpPr>
          <p:spPr>
            <a:xfrm>
              <a:off x="285720" y="1523317"/>
              <a:ext cx="4028636" cy="691238"/>
            </a:xfrm>
            <a:prstGeom prst="rect">
              <a:avLst/>
            </a:prstGeom>
            <a:noFill/>
            <a:ln w="508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35" name="矩形 34"/>
          <p:cNvSpPr/>
          <p:nvPr/>
        </p:nvSpPr>
        <p:spPr>
          <a:xfrm>
            <a:off x="4286248" y="1790161"/>
            <a:ext cx="5677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b="1" dirty="0" smtClean="0">
                <a:sym typeface="Wingdings" pitchFamily="2" charset="2"/>
              </a:rPr>
              <a:t></a:t>
            </a:r>
            <a:endParaRPr lang="zh-TW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366" y="1715266"/>
            <a:ext cx="2615693" cy="2352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44624"/>
            <a:ext cx="8568952" cy="576064"/>
          </a:xfrm>
        </p:spPr>
        <p:txBody>
          <a:bodyPr>
            <a:noAutofit/>
          </a:bodyPr>
          <a:lstStyle/>
          <a:p>
            <a:pPr algn="l"/>
            <a:r>
              <a:rPr lang="en-US" altLang="zh-TW" sz="3200" b="1" dirty="0" smtClean="0">
                <a:solidFill>
                  <a:schemeClr val="accent5">
                    <a:lumMod val="50000"/>
                  </a:schemeClr>
                </a:solidFill>
              </a:rPr>
              <a:t>Radiative Bhabha </a:t>
            </a:r>
            <a:r>
              <a:rPr lang="en-US" altLang="zh-TW" sz="3200" b="1" dirty="0" err="1" smtClean="0">
                <a:solidFill>
                  <a:schemeClr val="accent5">
                    <a:lumMod val="50000"/>
                  </a:schemeClr>
                </a:solidFill>
              </a:rPr>
              <a:t>expt</a:t>
            </a:r>
            <a:r>
              <a:rPr lang="en-US" altLang="zh-TW" sz="3200" b="1" dirty="0" smtClean="0">
                <a:solidFill>
                  <a:schemeClr val="accent5">
                    <a:lumMod val="50000"/>
                  </a:schemeClr>
                </a:solidFill>
              </a:rPr>
              <a:t> results         </a:t>
            </a:r>
            <a:r>
              <a:rPr lang="en-US" altLang="zh-TW" sz="2000" b="1" dirty="0" smtClean="0">
                <a:solidFill>
                  <a:srgbClr val="FF0000"/>
                </a:solidFill>
              </a:rPr>
              <a:t>(only @LEP)</a:t>
            </a:r>
            <a:endParaRPr lang="zh-TW" altLang="en-US" sz="2000" b="1" dirty="0">
              <a:solidFill>
                <a:srgbClr val="FF0000"/>
              </a:solidFill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285720" y="858010"/>
            <a:ext cx="38576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/>
            <a:r>
              <a:rPr lang="en-US" altLang="zh-TW" sz="2400" b="1" dirty="0" smtClean="0">
                <a:solidFill>
                  <a:srgbClr val="FF0000"/>
                </a:solidFill>
                <a:latin typeface="+mj-lt"/>
                <a:sym typeface="Wingdings" pitchFamily="2" charset="2"/>
              </a:rPr>
              <a:t>L3 </a:t>
            </a:r>
            <a:r>
              <a:rPr lang="en-US" altLang="zh-TW" sz="2400" dirty="0" smtClean="0">
                <a:latin typeface="+mj-lt"/>
                <a:sym typeface="Wingdings" pitchFamily="2" charset="2"/>
              </a:rPr>
              <a:t>radiative Bhabha with </a:t>
            </a:r>
            <a:r>
              <a:rPr lang="en-US" altLang="zh-TW" sz="2400" b="1" dirty="0" smtClean="0">
                <a:solidFill>
                  <a:srgbClr val="FF0000"/>
                </a:solidFill>
                <a:latin typeface="+mj-lt"/>
                <a:sym typeface="Wingdings" pitchFamily="2" charset="2"/>
              </a:rPr>
              <a:t>ISR</a:t>
            </a:r>
          </a:p>
          <a:p>
            <a:pPr marL="271463" indent="-271463"/>
            <a:r>
              <a:rPr lang="en-US" altLang="zh-TW" sz="2400" dirty="0" smtClean="0">
                <a:latin typeface="+mj-lt"/>
                <a:sym typeface="Wingdings" pitchFamily="2" charset="2"/>
              </a:rPr>
              <a:t>Systematic error at </a:t>
            </a:r>
            <a:r>
              <a:rPr lang="en-US" altLang="zh-TW" sz="2400" b="1" dirty="0" smtClean="0">
                <a:solidFill>
                  <a:srgbClr val="FF0000"/>
                </a:solidFill>
                <a:latin typeface="+mj-lt"/>
                <a:sym typeface="Wingdings" pitchFamily="2" charset="2"/>
              </a:rPr>
              <a:t>~1% level</a:t>
            </a:r>
          </a:p>
        </p:txBody>
      </p:sp>
      <p:sp>
        <p:nvSpPr>
          <p:cNvPr id="9" name="矩形 8"/>
          <p:cNvSpPr/>
          <p:nvPr/>
        </p:nvSpPr>
        <p:spPr>
          <a:xfrm>
            <a:off x="4429124" y="785794"/>
            <a:ext cx="27174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b="1" i="1" dirty="0" smtClean="0">
                <a:solidFill>
                  <a:srgbClr val="FF0000"/>
                </a:solidFill>
              </a:rPr>
              <a:t>e</a:t>
            </a:r>
            <a:r>
              <a:rPr lang="it-IT" sz="3200" b="1" i="1" baseline="30000" dirty="0" smtClean="0">
                <a:solidFill>
                  <a:srgbClr val="FF0000"/>
                </a:solidFill>
              </a:rPr>
              <a:t>+</a:t>
            </a:r>
            <a:r>
              <a:rPr lang="it-IT" sz="3200" b="1" i="1" dirty="0" smtClean="0">
                <a:solidFill>
                  <a:srgbClr val="FF0000"/>
                </a:solidFill>
              </a:rPr>
              <a:t>e</a:t>
            </a:r>
            <a:r>
              <a:rPr lang="it-IT" sz="3200" b="1" i="1" baseline="30000" dirty="0" smtClean="0">
                <a:solidFill>
                  <a:srgbClr val="FF0000"/>
                </a:solidFill>
              </a:rPr>
              <a:t>−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→</a:t>
            </a:r>
            <a:r>
              <a:rPr lang="it-IT" sz="3200" b="1" i="1" dirty="0" smtClean="0">
                <a:solidFill>
                  <a:srgbClr val="FF0000"/>
                </a:solidFill>
              </a:rPr>
              <a:t> e</a:t>
            </a:r>
            <a:r>
              <a:rPr lang="it-IT" sz="3200" b="1" i="1" baseline="30000" dirty="0" smtClean="0">
                <a:solidFill>
                  <a:srgbClr val="FF0000"/>
                </a:solidFill>
              </a:rPr>
              <a:t>+</a:t>
            </a:r>
            <a:r>
              <a:rPr lang="it-IT" sz="3200" b="1" i="1" dirty="0" smtClean="0">
                <a:solidFill>
                  <a:srgbClr val="FF0000"/>
                </a:solidFill>
              </a:rPr>
              <a:t>e</a:t>
            </a:r>
            <a:r>
              <a:rPr lang="it-IT" sz="3200" b="1" i="1" baseline="30000" dirty="0" smtClean="0">
                <a:solidFill>
                  <a:srgbClr val="FF0000"/>
                </a:solidFill>
              </a:rPr>
              <a:t>− </a:t>
            </a:r>
            <a:r>
              <a:rPr lang="it-IT" sz="3200" b="1" i="1" dirty="0" smtClean="0">
                <a:solidFill>
                  <a:srgbClr val="FF0000"/>
                </a:solidFill>
              </a:rPr>
              <a:t>(</a:t>
            </a:r>
            <a:r>
              <a:rPr lang="el-GR" sz="3200" b="1" dirty="0" smtClean="0">
                <a:solidFill>
                  <a:srgbClr val="FF0000"/>
                </a:solidFill>
              </a:rPr>
              <a:t>γ</a:t>
            </a:r>
            <a:r>
              <a:rPr lang="en-US" sz="3200" b="1" dirty="0" smtClean="0">
                <a:solidFill>
                  <a:srgbClr val="FF0000"/>
                </a:solidFill>
              </a:rPr>
              <a:t>)</a:t>
            </a:r>
            <a:endParaRPr lang="zh-TW" altLang="en-US" sz="3200" dirty="0"/>
          </a:p>
        </p:txBody>
      </p:sp>
      <p:sp>
        <p:nvSpPr>
          <p:cNvPr id="11" name="矩形 10"/>
          <p:cNvSpPr/>
          <p:nvPr/>
        </p:nvSpPr>
        <p:spPr>
          <a:xfrm>
            <a:off x="4429124" y="6372036"/>
            <a:ext cx="18469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n-CL" sz="1600" dirty="0" smtClean="0">
                <a:solidFill>
                  <a:srgbClr val="0000FF"/>
                </a:solidFill>
              </a:rPr>
              <a:t>[ ZPC 37, 1988, 171]</a:t>
            </a:r>
            <a:endParaRPr lang="zh-TW" altLang="en-US" sz="1600" dirty="0">
              <a:solidFill>
                <a:srgbClr val="0000FF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1928802"/>
            <a:ext cx="2130600" cy="163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6050" y="1785926"/>
            <a:ext cx="2449290" cy="2293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矩形 20"/>
          <p:cNvSpPr/>
          <p:nvPr/>
        </p:nvSpPr>
        <p:spPr>
          <a:xfrm>
            <a:off x="7072330" y="1643050"/>
            <a:ext cx="194476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arn-CL" altLang="zh-TW" sz="1600" dirty="0" smtClean="0">
                <a:solidFill>
                  <a:srgbClr val="0000FF"/>
                </a:solidFill>
              </a:rPr>
              <a:t>[PLB 439, 1998, 183] </a:t>
            </a:r>
            <a:endParaRPr lang="zh-TW" altLang="en-US" sz="1600" dirty="0">
              <a:solidFill>
                <a:srgbClr val="0000FF"/>
              </a:solidFill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179512" y="4534088"/>
            <a:ext cx="385765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/>
            <a:r>
              <a:rPr lang="en-US" altLang="zh-TW" sz="2400" b="1" dirty="0" smtClean="0">
                <a:solidFill>
                  <a:srgbClr val="FF0000"/>
                </a:solidFill>
                <a:latin typeface="+mj-lt"/>
                <a:sym typeface="Wingdings" pitchFamily="2" charset="2"/>
              </a:rPr>
              <a:t>TASSO Bhabha </a:t>
            </a:r>
          </a:p>
          <a:p>
            <a:pPr marL="271463" indent="-271463"/>
            <a:r>
              <a:rPr lang="en-US" altLang="zh-TW" sz="2400" dirty="0" smtClean="0">
                <a:latin typeface="+mj-lt"/>
                <a:sym typeface="Wingdings" pitchFamily="2" charset="2"/>
              </a:rPr>
              <a:t>Systematic error </a:t>
            </a:r>
            <a:r>
              <a:rPr lang="en-US" altLang="zh-TW" sz="2400" b="1" dirty="0" smtClean="0">
                <a:solidFill>
                  <a:srgbClr val="FF0000"/>
                </a:solidFill>
                <a:latin typeface="+mj-lt"/>
                <a:sym typeface="Wingdings" pitchFamily="2" charset="2"/>
              </a:rPr>
              <a:t>~3%</a:t>
            </a:r>
            <a:r>
              <a:rPr lang="en-US" altLang="zh-TW" sz="2400" dirty="0" smtClean="0">
                <a:latin typeface="+mj-lt"/>
                <a:sym typeface="Wingdings" pitchFamily="2" charset="2"/>
              </a:rPr>
              <a:t>  </a:t>
            </a:r>
          </a:p>
          <a:p>
            <a:pPr marL="271463" indent="-271463"/>
            <a:r>
              <a:rPr lang="en-US" altLang="zh-TW" dirty="0" smtClean="0">
                <a:latin typeface="+mj-lt"/>
                <a:sym typeface="Wingdings" pitchFamily="2" charset="2"/>
              </a:rPr>
              <a:t>√s = 12 ~ 47 </a:t>
            </a:r>
            <a:r>
              <a:rPr lang="en-US" altLang="zh-TW" dirty="0" err="1" smtClean="0">
                <a:latin typeface="+mj-lt"/>
                <a:sym typeface="Wingdings" pitchFamily="2" charset="2"/>
              </a:rPr>
              <a:t>GeV</a:t>
            </a:r>
            <a:endParaRPr lang="en-US" altLang="zh-TW" dirty="0" smtClean="0">
              <a:latin typeface="+mj-lt"/>
              <a:sym typeface="Wingdings" pitchFamily="2" charset="2"/>
            </a:endParaRPr>
          </a:p>
          <a:p>
            <a:pPr marL="271463" indent="-271463"/>
            <a:r>
              <a:rPr lang="en-US" altLang="zh-TW" sz="1600" dirty="0" smtClean="0">
                <a:latin typeface="+mj-lt"/>
                <a:sym typeface="Wingdings" pitchFamily="2" charset="2"/>
              </a:rPr>
              <a:t> </a:t>
            </a:r>
            <a:endParaRPr lang="en-US" altLang="zh-TW" sz="2400" b="1" i="1" dirty="0" smtClean="0">
              <a:solidFill>
                <a:srgbClr val="FF0000"/>
              </a:solidFill>
              <a:latin typeface="+mj-lt"/>
              <a:sym typeface="Wingdings" pitchFamily="2" charset="2"/>
            </a:endParaRPr>
          </a:p>
          <a:p>
            <a:pPr marL="271463" indent="-271463"/>
            <a:endParaRPr lang="en-US" altLang="zh-TW" b="1" dirty="0" smtClean="0">
              <a:solidFill>
                <a:srgbClr val="FF0000"/>
              </a:solidFill>
              <a:latin typeface="+mj-lt"/>
              <a:sym typeface="Wingdings" pitchFamily="2" charset="2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7950" y="3665651"/>
            <a:ext cx="2786050" cy="3192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15816" y="4514648"/>
            <a:ext cx="3551647" cy="1799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文字方塊 12"/>
          <p:cNvSpPr txBox="1"/>
          <p:nvPr/>
        </p:nvSpPr>
        <p:spPr>
          <a:xfrm>
            <a:off x="4500562" y="1357298"/>
            <a:ext cx="4318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/>
            <a:r>
              <a:rPr lang="en-US" altLang="zh-TW" dirty="0" smtClean="0">
                <a:latin typeface="+mj-lt"/>
                <a:sym typeface="Wingdings" pitchFamily="2" charset="2"/>
              </a:rPr>
              <a:t>√s= 50 ~ 170 GeV,  232 pb</a:t>
            </a:r>
            <a:r>
              <a:rPr lang="en-US" altLang="zh-TW" baseline="30000" dirty="0" smtClean="0">
                <a:latin typeface="+mj-lt"/>
                <a:sym typeface="Wingdings" pitchFamily="2" charset="2"/>
              </a:rPr>
              <a:t>-1</a:t>
            </a:r>
            <a:r>
              <a:rPr lang="en-US" altLang="zh-TW" dirty="0" smtClean="0">
                <a:latin typeface="+mj-lt"/>
                <a:sym typeface="Wingdings" pitchFamily="2" charset="2"/>
              </a:rPr>
              <a:t>, 2856 event 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爆炸 1 15"/>
          <p:cNvSpPr/>
          <p:nvPr/>
        </p:nvSpPr>
        <p:spPr>
          <a:xfrm>
            <a:off x="4643438" y="142852"/>
            <a:ext cx="4286280" cy="785818"/>
          </a:xfrm>
          <a:prstGeom prst="irregularSeal1">
            <a:avLst/>
          </a:prstGeom>
          <a:solidFill>
            <a:srgbClr val="FFFF00">
              <a:alpha val="51000"/>
            </a:srgbClr>
          </a:solidFill>
          <a:ln>
            <a:solidFill>
              <a:srgbClr val="FF0000">
                <a:alpha val="3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285720" y="1000108"/>
            <a:ext cx="6000792" cy="1261884"/>
          </a:xfrm>
          <a:prstGeom prst="rect">
            <a:avLst/>
          </a:prstGeom>
          <a:noFill/>
          <a:ln w="38100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2800" b="1" dirty="0" smtClean="0">
                <a:solidFill>
                  <a:srgbClr val="FF0000"/>
                </a:solidFill>
              </a:rPr>
              <a:t>Compare </a:t>
            </a:r>
          </a:p>
          <a:p>
            <a:r>
              <a:rPr lang="en-US" altLang="zh-TW" sz="2400" b="1" dirty="0" smtClean="0">
                <a:solidFill>
                  <a:schemeClr val="accent5">
                    <a:lumMod val="50000"/>
                  </a:schemeClr>
                </a:solidFill>
              </a:rPr>
              <a:t>BHLUMI: </a:t>
            </a:r>
            <a:r>
              <a:rPr lang="en-US" altLang="zh-TW" sz="2400" dirty="0" smtClean="0">
                <a:solidFill>
                  <a:schemeClr val="accent5">
                    <a:lumMod val="50000"/>
                  </a:schemeClr>
                </a:solidFill>
              </a:rPr>
              <a:t>YFS exponentiation   </a:t>
            </a:r>
            <a:r>
              <a:rPr lang="it-IT" sz="2400" dirty="0" smtClean="0">
                <a:solidFill>
                  <a:schemeClr val="accent5">
                    <a:lumMod val="50000"/>
                  </a:schemeClr>
                </a:solidFill>
              </a:rPr>
              <a:t>e</a:t>
            </a:r>
            <a:r>
              <a:rPr lang="it-IT" sz="2400" baseline="30000" dirty="0" smtClean="0">
                <a:solidFill>
                  <a:schemeClr val="accent5">
                    <a:lumMod val="50000"/>
                  </a:schemeClr>
                </a:solidFill>
              </a:rPr>
              <a:t>+</a:t>
            </a:r>
            <a:r>
              <a:rPr lang="it-IT" sz="2400" dirty="0" smtClean="0">
                <a:solidFill>
                  <a:schemeClr val="accent5">
                    <a:lumMod val="50000"/>
                  </a:schemeClr>
                </a:solidFill>
              </a:rPr>
              <a:t>e</a:t>
            </a:r>
            <a:r>
              <a:rPr lang="it-IT" sz="2400" baseline="30000" dirty="0" smtClean="0">
                <a:solidFill>
                  <a:schemeClr val="accent5">
                    <a:lumMod val="50000"/>
                  </a:schemeClr>
                </a:solidFill>
              </a:rPr>
              <a:t>−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</a:rPr>
              <a:t> →</a:t>
            </a:r>
            <a:r>
              <a:rPr lang="it-IT" sz="2400" dirty="0" smtClean="0">
                <a:solidFill>
                  <a:schemeClr val="accent5">
                    <a:lumMod val="50000"/>
                  </a:schemeClr>
                </a:solidFill>
              </a:rPr>
              <a:t> e</a:t>
            </a:r>
            <a:r>
              <a:rPr lang="it-IT" sz="2400" baseline="30000" dirty="0" smtClean="0">
                <a:solidFill>
                  <a:schemeClr val="accent5">
                    <a:lumMod val="50000"/>
                  </a:schemeClr>
                </a:solidFill>
              </a:rPr>
              <a:t>+</a:t>
            </a:r>
            <a:r>
              <a:rPr lang="it-IT" sz="2400" dirty="0" smtClean="0">
                <a:solidFill>
                  <a:schemeClr val="accent5">
                    <a:lumMod val="50000"/>
                  </a:schemeClr>
                </a:solidFill>
              </a:rPr>
              <a:t>e</a:t>
            </a:r>
            <a:r>
              <a:rPr lang="it-IT" sz="2400" baseline="30000" dirty="0" smtClean="0">
                <a:solidFill>
                  <a:schemeClr val="accent5">
                    <a:lumMod val="50000"/>
                  </a:schemeClr>
                </a:solidFill>
              </a:rPr>
              <a:t>−</a:t>
            </a:r>
            <a:r>
              <a:rPr lang="it-IT" sz="2400" dirty="0" smtClean="0">
                <a:solidFill>
                  <a:schemeClr val="accent5">
                    <a:lumMod val="50000"/>
                  </a:schemeClr>
                </a:solidFill>
              </a:rPr>
              <a:t>(</a:t>
            </a:r>
            <a:r>
              <a:rPr lang="en-US" altLang="zh-TW" sz="2400" b="1" dirty="0" smtClean="0">
                <a:solidFill>
                  <a:srgbClr val="FF0000"/>
                </a:solidFill>
              </a:rPr>
              <a:t>n</a:t>
            </a:r>
            <a:r>
              <a:rPr lang="el-GR" sz="2400" b="1" dirty="0" smtClean="0">
                <a:solidFill>
                  <a:srgbClr val="FF0000"/>
                </a:solidFill>
              </a:rPr>
              <a:t>γ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</a:rPr>
              <a:t>)</a:t>
            </a:r>
          </a:p>
          <a:p>
            <a:r>
              <a:rPr lang="en-US" altLang="zh-TW" sz="2400" b="1" dirty="0" err="1" smtClean="0">
                <a:solidFill>
                  <a:schemeClr val="accent5">
                    <a:lumMod val="50000"/>
                  </a:schemeClr>
                </a:solidFill>
              </a:rPr>
              <a:t>ReneSANCe</a:t>
            </a:r>
            <a:r>
              <a:rPr lang="en-US" altLang="zh-TW" sz="2400" b="1" dirty="0" smtClean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altLang="zh-TW" sz="2400" dirty="0" smtClean="0">
                <a:solidFill>
                  <a:schemeClr val="accent5">
                    <a:lumMod val="50000"/>
                  </a:schemeClr>
                </a:solidFill>
              </a:rPr>
              <a:t>NLO calculation	 </a:t>
            </a:r>
            <a:r>
              <a:rPr lang="it-IT" sz="2400" dirty="0" smtClean="0">
                <a:solidFill>
                  <a:schemeClr val="accent5">
                    <a:lumMod val="50000"/>
                  </a:schemeClr>
                </a:solidFill>
              </a:rPr>
              <a:t>e</a:t>
            </a:r>
            <a:r>
              <a:rPr lang="it-IT" sz="2400" baseline="30000" dirty="0" smtClean="0">
                <a:solidFill>
                  <a:schemeClr val="accent5">
                    <a:lumMod val="50000"/>
                  </a:schemeClr>
                </a:solidFill>
              </a:rPr>
              <a:t>+</a:t>
            </a:r>
            <a:r>
              <a:rPr lang="it-IT" sz="2400" dirty="0" smtClean="0">
                <a:solidFill>
                  <a:schemeClr val="accent5">
                    <a:lumMod val="50000"/>
                  </a:schemeClr>
                </a:solidFill>
              </a:rPr>
              <a:t>e</a:t>
            </a:r>
            <a:r>
              <a:rPr lang="it-IT" sz="2400" baseline="30000" dirty="0" smtClean="0">
                <a:solidFill>
                  <a:schemeClr val="accent5">
                    <a:lumMod val="50000"/>
                  </a:schemeClr>
                </a:solidFill>
              </a:rPr>
              <a:t>−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</a:rPr>
              <a:t> →</a:t>
            </a:r>
            <a:r>
              <a:rPr lang="it-IT" sz="2400" dirty="0" smtClean="0">
                <a:solidFill>
                  <a:schemeClr val="accent5">
                    <a:lumMod val="50000"/>
                  </a:schemeClr>
                </a:solidFill>
              </a:rPr>
              <a:t> e</a:t>
            </a:r>
            <a:r>
              <a:rPr lang="it-IT" sz="2400" baseline="30000" dirty="0" smtClean="0">
                <a:solidFill>
                  <a:schemeClr val="accent5">
                    <a:lumMod val="50000"/>
                  </a:schemeClr>
                </a:solidFill>
              </a:rPr>
              <a:t>+</a:t>
            </a:r>
            <a:r>
              <a:rPr lang="it-IT" sz="2400" dirty="0" smtClean="0">
                <a:solidFill>
                  <a:schemeClr val="accent5">
                    <a:lumMod val="50000"/>
                  </a:schemeClr>
                </a:solidFill>
              </a:rPr>
              <a:t>e</a:t>
            </a:r>
            <a:r>
              <a:rPr lang="it-IT" sz="2400" baseline="30000" dirty="0" smtClean="0">
                <a:solidFill>
                  <a:schemeClr val="accent5">
                    <a:lumMod val="50000"/>
                  </a:schemeClr>
                </a:solidFill>
              </a:rPr>
              <a:t>−</a:t>
            </a:r>
            <a:r>
              <a:rPr lang="it-IT" sz="2400" dirty="0" smtClean="0">
                <a:solidFill>
                  <a:schemeClr val="accent5">
                    <a:lumMod val="50000"/>
                  </a:schemeClr>
                </a:solidFill>
              </a:rPr>
              <a:t>(</a:t>
            </a:r>
            <a:r>
              <a:rPr lang="el-GR" sz="2400" b="1" dirty="0" smtClean="0">
                <a:solidFill>
                  <a:srgbClr val="FF0000"/>
                </a:solidFill>
              </a:rPr>
              <a:t>γ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</a:rPr>
              <a:t>)</a:t>
            </a:r>
            <a:endParaRPr lang="en-US" altLang="zh-TW" sz="2400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9" name="標題 28"/>
          <p:cNvSpPr>
            <a:spLocks noGrp="1"/>
          </p:cNvSpPr>
          <p:nvPr>
            <p:ph type="title"/>
          </p:nvPr>
        </p:nvSpPr>
        <p:spPr>
          <a:xfrm>
            <a:off x="323528" y="66854"/>
            <a:ext cx="7992888" cy="790378"/>
          </a:xfrm>
        </p:spPr>
        <p:txBody>
          <a:bodyPr/>
          <a:lstStyle/>
          <a:p>
            <a:pPr marL="0" indent="0">
              <a:defRPr/>
            </a:pPr>
            <a:r>
              <a:rPr lang="en-US" altLang="zh-TW" sz="3200" i="1" dirty="0" smtClean="0">
                <a:solidFill>
                  <a:srgbClr val="FF0000"/>
                </a:solidFill>
              </a:rPr>
              <a:t>Challenge:</a:t>
            </a:r>
            <a:r>
              <a:rPr lang="en-US" altLang="zh-TW" sz="3200" dirty="0" smtClean="0">
                <a:solidFill>
                  <a:schemeClr val="accent5">
                    <a:lumMod val="50000"/>
                  </a:schemeClr>
                </a:solidFill>
              </a:rPr>
              <a:t>   QED </a:t>
            </a:r>
            <a:r>
              <a:rPr lang="el-GR" altLang="zh-TW" sz="3200" dirty="0" smtClean="0">
                <a:solidFill>
                  <a:schemeClr val="accent5">
                    <a:lumMod val="50000"/>
                  </a:schemeClr>
                </a:solidFill>
              </a:rPr>
              <a:t>α</a:t>
            </a:r>
            <a:r>
              <a:rPr lang="en-US" altLang="zh-TW" sz="3200" baseline="30000" dirty="0" smtClean="0">
                <a:solidFill>
                  <a:schemeClr val="accent5">
                    <a:lumMod val="50000"/>
                  </a:schemeClr>
                </a:solidFill>
              </a:rPr>
              <a:t>2</a:t>
            </a:r>
            <a:r>
              <a:rPr lang="en-US" altLang="zh-TW" sz="3200" dirty="0" smtClean="0">
                <a:solidFill>
                  <a:schemeClr val="accent5">
                    <a:lumMod val="50000"/>
                  </a:schemeClr>
                </a:solidFill>
              </a:rPr>
              <a:t>L</a:t>
            </a:r>
            <a:r>
              <a:rPr lang="en-US" altLang="zh-TW" sz="3200" baseline="30000" dirty="0" smtClean="0">
                <a:solidFill>
                  <a:schemeClr val="accent5">
                    <a:lumMod val="50000"/>
                  </a:schemeClr>
                </a:solidFill>
              </a:rPr>
              <a:t>2</a:t>
            </a:r>
            <a:r>
              <a:rPr lang="en-US" altLang="zh-TW" sz="32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altLang="zh-TW" sz="3200" i="1" dirty="0" smtClean="0">
                <a:solidFill>
                  <a:srgbClr val="FF0000"/>
                </a:solidFill>
              </a:rPr>
              <a:t>shall be measured</a:t>
            </a:r>
            <a:endParaRPr lang="zh-TW" altLang="en-US" sz="3200" i="1" dirty="0" smtClean="0">
              <a:solidFill>
                <a:srgbClr val="FF0000"/>
              </a:solidFill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6072230" y="4572008"/>
            <a:ext cx="2214578" cy="307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en-US" b="1" i="1" dirty="0" smtClean="0">
                <a:solidFill>
                  <a:srgbClr val="0000FF"/>
                </a:solidFill>
                <a:cs typeface="Times New Roman" pitchFamily="18" charset="0"/>
              </a:rPr>
              <a:t>BHLUMI  E(</a:t>
            </a:r>
            <a:r>
              <a:rPr lang="el-GR" b="1" i="1" dirty="0" smtClean="0">
                <a:solidFill>
                  <a:srgbClr val="0000FF"/>
                </a:solidFill>
                <a:cs typeface="Times New Roman" pitchFamily="18" charset="0"/>
              </a:rPr>
              <a:t>γ</a:t>
            </a:r>
            <a:r>
              <a:rPr lang="en-US" b="1" i="1" dirty="0" smtClean="0">
                <a:solidFill>
                  <a:srgbClr val="0000FF"/>
                </a:solidFill>
                <a:cs typeface="Times New Roman" pitchFamily="18" charset="0"/>
              </a:rPr>
              <a:t>)&gt;5MeV</a:t>
            </a:r>
          </a:p>
        </p:txBody>
      </p:sp>
      <p:graphicFrame>
        <p:nvGraphicFramePr>
          <p:cNvPr id="34" name="表格 33"/>
          <p:cNvGraphicFramePr>
            <a:graphicFrameLocks noGrp="1"/>
          </p:cNvGraphicFramePr>
          <p:nvPr/>
        </p:nvGraphicFramePr>
        <p:xfrm>
          <a:off x="6143636" y="5000636"/>
          <a:ext cx="2857520" cy="1630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5950"/>
                <a:gridCol w="107157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TW" sz="1400" dirty="0" smtClean="0">
                          <a:solidFill>
                            <a:schemeClr val="tx1"/>
                          </a:solidFill>
                        </a:rPr>
                        <a:t>Event</a:t>
                      </a:r>
                      <a:r>
                        <a:rPr lang="en-US" altLang="zh-TW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r>
                        <a:rPr lang="en-US" altLang="zh-TW" sz="1400" baseline="0" dirty="0" smtClean="0">
                          <a:solidFill>
                            <a:schemeClr val="tx1"/>
                          </a:solidFill>
                        </a:rPr>
                        <a:t>f</a:t>
                      </a:r>
                      <a:r>
                        <a:rPr lang="en-US" altLang="zh-TW" sz="1400" dirty="0" smtClean="0">
                          <a:solidFill>
                            <a:schemeClr val="tx1"/>
                          </a:solidFill>
                        </a:rPr>
                        <a:t>inal states </a:t>
                      </a:r>
                      <a:endParaRPr lang="zh-TW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400" dirty="0" smtClean="0">
                          <a:solidFill>
                            <a:schemeClr val="tx1"/>
                          </a:solidFill>
                        </a:rPr>
                        <a:t>BHLUMI</a:t>
                      </a:r>
                    </a:p>
                    <a:p>
                      <a:r>
                        <a:rPr lang="en-US" altLang="zh-TW" sz="1400" dirty="0" smtClean="0">
                          <a:solidFill>
                            <a:schemeClr val="tx1"/>
                          </a:solidFill>
                        </a:rPr>
                        <a:t>generated</a:t>
                      </a:r>
                      <a:endParaRPr lang="zh-TW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800" dirty="0" smtClean="0">
                          <a:latin typeface="+mn-lt"/>
                        </a:rPr>
                        <a:t>e</a:t>
                      </a:r>
                      <a:r>
                        <a:rPr lang="it-IT" sz="1800" baseline="30000" dirty="0" smtClean="0">
                          <a:latin typeface="+mn-lt"/>
                        </a:rPr>
                        <a:t>+</a:t>
                      </a:r>
                      <a:r>
                        <a:rPr lang="it-IT" sz="1800" dirty="0" smtClean="0">
                          <a:latin typeface="+mn-lt"/>
                        </a:rPr>
                        <a:t>e</a:t>
                      </a:r>
                      <a:r>
                        <a:rPr lang="it-IT" sz="1800" baseline="30000" dirty="0" smtClean="0">
                          <a:latin typeface="+mn-lt"/>
                        </a:rPr>
                        <a:t>−</a:t>
                      </a:r>
                      <a:r>
                        <a:rPr lang="en-US" sz="1800" baseline="30000" dirty="0" smtClean="0">
                          <a:latin typeface="+mn-lt"/>
                        </a:rPr>
                        <a:t> </a:t>
                      </a:r>
                      <a:endParaRPr lang="zh-TW" altLang="en-US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36.4%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0" i="0" dirty="0" smtClean="0">
                          <a:latin typeface="+mn-lt"/>
                        </a:rPr>
                        <a:t>e</a:t>
                      </a:r>
                      <a:r>
                        <a:rPr lang="it-IT" sz="1800" b="0" i="0" baseline="30000" dirty="0" smtClean="0">
                          <a:latin typeface="+mn-lt"/>
                        </a:rPr>
                        <a:t>+</a:t>
                      </a:r>
                      <a:r>
                        <a:rPr lang="it-IT" sz="1800" b="0" i="0" dirty="0" smtClean="0">
                          <a:latin typeface="+mn-lt"/>
                          <a:cs typeface="Times New Roman" pitchFamily="18" charset="0"/>
                        </a:rPr>
                        <a:t>(</a:t>
                      </a:r>
                      <a:r>
                        <a:rPr lang="it-IT" sz="1800" b="0" i="0" dirty="0" smtClean="0">
                          <a:latin typeface="+mn-lt"/>
                        </a:rPr>
                        <a:t>e</a:t>
                      </a:r>
                      <a:r>
                        <a:rPr lang="it-IT" sz="1800" b="0" i="0" baseline="30000" dirty="0" smtClean="0">
                          <a:latin typeface="+mn-lt"/>
                        </a:rPr>
                        <a:t>−</a:t>
                      </a:r>
                      <a:r>
                        <a:rPr lang="el-GR" sz="1800" b="0" i="0" dirty="0" smtClean="0">
                          <a:latin typeface="+mn-lt"/>
                          <a:cs typeface="Times New Roman" pitchFamily="18" charset="0"/>
                        </a:rPr>
                        <a:t>γ</a:t>
                      </a:r>
                      <a:r>
                        <a:rPr lang="en-US" sz="1800" b="0" i="0" dirty="0" smtClean="0">
                          <a:latin typeface="+mn-lt"/>
                          <a:cs typeface="Times New Roman" pitchFamily="18" charset="0"/>
                        </a:rPr>
                        <a:t>)</a:t>
                      </a:r>
                      <a:r>
                        <a:rPr lang="en-US" sz="1800" b="0" i="0" baseline="0" dirty="0" smtClean="0">
                          <a:latin typeface="+mn-lt"/>
                          <a:cs typeface="Times New Roman" pitchFamily="18" charset="0"/>
                        </a:rPr>
                        <a:t> or</a:t>
                      </a:r>
                      <a:r>
                        <a:rPr lang="it-IT" sz="1800" b="0" i="0" dirty="0" smtClean="0">
                          <a:latin typeface="+mn-lt"/>
                          <a:cs typeface="Times New Roman" pitchFamily="18" charset="0"/>
                        </a:rPr>
                        <a:t> (</a:t>
                      </a:r>
                      <a:r>
                        <a:rPr lang="it-IT" sz="1800" b="0" i="0" dirty="0" smtClean="0">
                          <a:latin typeface="+mn-lt"/>
                        </a:rPr>
                        <a:t>e</a:t>
                      </a:r>
                      <a:r>
                        <a:rPr lang="it-IT" sz="1800" b="0" i="0" baseline="30000" dirty="0" smtClean="0">
                          <a:latin typeface="+mn-lt"/>
                        </a:rPr>
                        <a:t>+</a:t>
                      </a:r>
                      <a:r>
                        <a:rPr lang="el-GR" sz="1800" b="0" i="0" dirty="0" smtClean="0">
                          <a:latin typeface="+mn-lt"/>
                          <a:cs typeface="Times New Roman" pitchFamily="18" charset="0"/>
                        </a:rPr>
                        <a:t>γ</a:t>
                      </a:r>
                      <a:r>
                        <a:rPr lang="it-IT" sz="1800" b="0" i="0" dirty="0" smtClean="0">
                          <a:latin typeface="+mn-lt"/>
                          <a:cs typeface="Times New Roman" pitchFamily="18" charset="0"/>
                        </a:rPr>
                        <a:t>)</a:t>
                      </a:r>
                      <a:r>
                        <a:rPr lang="it-IT" sz="1800" b="0" i="0" dirty="0" smtClean="0">
                          <a:latin typeface="+mn-lt"/>
                        </a:rPr>
                        <a:t>e</a:t>
                      </a:r>
                      <a:r>
                        <a:rPr lang="it-IT" sz="1800" b="0" i="0" baseline="30000" dirty="0" smtClean="0">
                          <a:latin typeface="+mn-lt"/>
                        </a:rPr>
                        <a:t>−</a:t>
                      </a:r>
                      <a:endParaRPr lang="zh-TW" altLang="en-US" b="0" i="0" dirty="0" smtClean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47.8%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0" i="0" dirty="0" smtClean="0">
                          <a:latin typeface="+mn-lt"/>
                          <a:cs typeface="Times New Roman" pitchFamily="18" charset="0"/>
                        </a:rPr>
                        <a:t>(</a:t>
                      </a:r>
                      <a:r>
                        <a:rPr lang="it-IT" sz="1800" b="0" i="0" dirty="0" smtClean="0">
                          <a:latin typeface="+mn-lt"/>
                        </a:rPr>
                        <a:t>e</a:t>
                      </a:r>
                      <a:r>
                        <a:rPr lang="it-IT" sz="1800" b="0" i="0" baseline="30000" dirty="0" smtClean="0">
                          <a:latin typeface="+mn-lt"/>
                        </a:rPr>
                        <a:t>+</a:t>
                      </a:r>
                      <a:r>
                        <a:rPr lang="el-GR" sz="1800" b="0" i="0" dirty="0" smtClean="0">
                          <a:latin typeface="+mn-lt"/>
                          <a:cs typeface="Times New Roman" pitchFamily="18" charset="0"/>
                        </a:rPr>
                        <a:t>γ</a:t>
                      </a:r>
                      <a:r>
                        <a:rPr lang="it-IT" sz="1800" b="0" i="0" dirty="0" smtClean="0">
                          <a:latin typeface="+mn-lt"/>
                          <a:cs typeface="Times New Roman" pitchFamily="18" charset="0"/>
                        </a:rPr>
                        <a:t>)(</a:t>
                      </a:r>
                      <a:r>
                        <a:rPr lang="it-IT" sz="1800" b="0" i="0" dirty="0" smtClean="0">
                          <a:latin typeface="+mn-lt"/>
                        </a:rPr>
                        <a:t>e</a:t>
                      </a:r>
                      <a:r>
                        <a:rPr lang="it-IT" sz="1800" b="0" i="0" baseline="30000" dirty="0" smtClean="0">
                          <a:latin typeface="+mn-lt"/>
                        </a:rPr>
                        <a:t>−</a:t>
                      </a:r>
                      <a:r>
                        <a:rPr lang="el-GR" sz="1800" b="0" i="0" dirty="0" smtClean="0">
                          <a:latin typeface="+mn-lt"/>
                          <a:cs typeface="Times New Roman" pitchFamily="18" charset="0"/>
                        </a:rPr>
                        <a:t>γ</a:t>
                      </a:r>
                      <a:r>
                        <a:rPr lang="en-US" sz="1800" b="0" i="0" dirty="0" smtClean="0">
                          <a:latin typeface="+mn-lt"/>
                          <a:cs typeface="Times New Roman" pitchFamily="18" charset="0"/>
                        </a:rPr>
                        <a:t>),</a:t>
                      </a:r>
                      <a:endParaRPr lang="zh-TW" altLang="en-US" b="0" i="0" dirty="0" smtClean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15.8%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5" name="矩形 34"/>
          <p:cNvSpPr/>
          <p:nvPr/>
        </p:nvSpPr>
        <p:spPr>
          <a:xfrm>
            <a:off x="6572264" y="1285860"/>
            <a:ext cx="2214578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en-US" altLang="zh-TW" b="1" i="1" dirty="0" smtClean="0">
                <a:solidFill>
                  <a:srgbClr val="0000FF"/>
                </a:solidFill>
                <a:cs typeface="Times New Roman" pitchFamily="18" charset="0"/>
              </a:rPr>
              <a:t># photons</a:t>
            </a:r>
          </a:p>
          <a:p>
            <a:pPr>
              <a:lnSpc>
                <a:spcPts val="1600"/>
              </a:lnSpc>
            </a:pPr>
            <a:r>
              <a:rPr lang="en-US" altLang="zh-TW" b="1" i="1" dirty="0" smtClean="0">
                <a:solidFill>
                  <a:srgbClr val="FF0000"/>
                </a:solidFill>
                <a:cs typeface="Times New Roman" pitchFamily="18" charset="0"/>
              </a:rPr>
              <a:t>Differ very much 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1714488"/>
            <a:ext cx="2571768" cy="2759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6" y="2928934"/>
            <a:ext cx="2951348" cy="3648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矩形 11"/>
          <p:cNvSpPr/>
          <p:nvPr/>
        </p:nvSpPr>
        <p:spPr>
          <a:xfrm>
            <a:off x="428628" y="2500306"/>
            <a:ext cx="2214578" cy="512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en-US" altLang="zh-TW" sz="2000" b="1" i="1" dirty="0" smtClean="0">
                <a:solidFill>
                  <a:srgbClr val="0000FF"/>
                </a:solidFill>
                <a:cs typeface="Times New Roman" pitchFamily="18" charset="0"/>
              </a:rPr>
              <a:t>e</a:t>
            </a:r>
            <a:r>
              <a:rPr lang="el-GR" altLang="zh-TW" sz="2000" b="1" i="1" dirty="0" smtClean="0">
                <a:solidFill>
                  <a:srgbClr val="0000FF"/>
                </a:solidFill>
                <a:cs typeface="Times New Roman" pitchFamily="18" charset="0"/>
              </a:rPr>
              <a:t>γ</a:t>
            </a:r>
            <a:r>
              <a:rPr lang="en-US" altLang="zh-TW" sz="2000" b="1" i="1" dirty="0" smtClean="0">
                <a:solidFill>
                  <a:srgbClr val="0000FF"/>
                </a:solidFill>
                <a:cs typeface="Times New Roman" pitchFamily="18" charset="0"/>
              </a:rPr>
              <a:t>  opening angle</a:t>
            </a:r>
          </a:p>
          <a:p>
            <a:pPr>
              <a:lnSpc>
                <a:spcPts val="1600"/>
              </a:lnSpc>
            </a:pPr>
            <a:r>
              <a:rPr lang="en-US" altLang="zh-TW" sz="2000" b="1" i="1" dirty="0" smtClean="0">
                <a:solidFill>
                  <a:srgbClr val="FF0000"/>
                </a:solidFill>
                <a:cs typeface="Times New Roman" pitchFamily="18" charset="0"/>
              </a:rPr>
              <a:t>Consistent </a:t>
            </a: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13357" y="2901096"/>
            <a:ext cx="2744527" cy="3814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矩形 14"/>
          <p:cNvSpPr/>
          <p:nvPr/>
        </p:nvSpPr>
        <p:spPr>
          <a:xfrm>
            <a:off x="3357554" y="2500306"/>
            <a:ext cx="2714644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en-US" altLang="zh-TW" sz="2000" b="1" dirty="0" smtClean="0">
                <a:solidFill>
                  <a:srgbClr val="0000FF"/>
                </a:solidFill>
                <a:cs typeface="Times New Roman" pitchFamily="18" charset="0"/>
              </a:rPr>
              <a:t>e±  theta angle </a:t>
            </a:r>
          </a:p>
          <a:p>
            <a:pPr>
              <a:lnSpc>
                <a:spcPts val="1600"/>
              </a:lnSpc>
            </a:pPr>
            <a:r>
              <a:rPr lang="en-US" altLang="zh-TW" sz="2000" b="1" i="1" dirty="0" smtClean="0">
                <a:solidFill>
                  <a:srgbClr val="FF0000"/>
                </a:solidFill>
                <a:cs typeface="Times New Roman" pitchFamily="18" charset="0"/>
              </a:rPr>
              <a:t>NLO 0</a:t>
            </a:r>
            <a:r>
              <a:rPr lang="el-GR" altLang="zh-TW" sz="2000" b="1" i="1" dirty="0" smtClean="0">
                <a:solidFill>
                  <a:srgbClr val="FF0000"/>
                </a:solidFill>
                <a:cs typeface="Times New Roman" pitchFamily="18" charset="0"/>
              </a:rPr>
              <a:t>γ</a:t>
            </a:r>
            <a:r>
              <a:rPr lang="en-US" altLang="zh-TW" sz="2000" b="1" i="1" dirty="0" smtClean="0">
                <a:solidFill>
                  <a:srgbClr val="FF0000"/>
                </a:solidFill>
                <a:cs typeface="Times New Roman" pitchFamily="18" charset="0"/>
              </a:rPr>
              <a:t>  </a:t>
            </a:r>
            <a:r>
              <a:rPr lang="en-US" altLang="zh-TW" sz="2000" b="1" i="1" dirty="0" err="1" smtClean="0">
                <a:solidFill>
                  <a:srgbClr val="FF0000"/>
                </a:solidFill>
                <a:cs typeface="Times New Roman" pitchFamily="18" charset="0"/>
              </a:rPr>
              <a:t>discrepency</a:t>
            </a:r>
            <a:r>
              <a:rPr lang="en-US" altLang="zh-TW" sz="2000" b="1" i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</a:p>
        </p:txBody>
      </p:sp>
      <p:sp>
        <p:nvSpPr>
          <p:cNvPr id="17" name="矩形 16"/>
          <p:cNvSpPr/>
          <p:nvPr/>
        </p:nvSpPr>
        <p:spPr>
          <a:xfrm>
            <a:off x="7765096" y="714356"/>
            <a:ext cx="13789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Jiading</a:t>
            </a:r>
            <a:r>
              <a:rPr lang="en-US" dirty="0" smtClean="0"/>
              <a:t> Gong</a:t>
            </a:r>
          </a:p>
          <a:p>
            <a:r>
              <a:rPr lang="en-US" dirty="0" err="1" smtClean="0"/>
              <a:t>Renjie</a:t>
            </a:r>
            <a:r>
              <a:rPr lang="en-US" dirty="0" smtClean="0"/>
              <a:t> Ma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titlepage-morio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3071810"/>
            <a:ext cx="4597404" cy="30200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8 March  2005</a:t>
            </a:r>
          </a:p>
        </p:txBody>
      </p:sp>
      <p:sp>
        <p:nvSpPr>
          <p:cNvPr id="40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G.Abbiendi</a:t>
            </a:r>
          </a:p>
        </p:txBody>
      </p:sp>
      <p:sp>
        <p:nvSpPr>
          <p:cNvPr id="41" name="投影片編號版面配置區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</p:spPr>
        <p:txBody>
          <a:bodyPr/>
          <a:lstStyle/>
          <a:p>
            <a:fld id="{CA428418-B420-4520-8987-311EA4BE14F4}" type="slidenum">
              <a:rPr lang="en-US" altLang="zh-TW"/>
              <a:pPr/>
              <a:t>33</a:t>
            </a:fld>
            <a:endParaRPr lang="en-US" altLang="zh-TW"/>
          </a:p>
        </p:txBody>
      </p:sp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8229600" cy="563562"/>
          </a:xfrm>
        </p:spPr>
        <p:txBody>
          <a:bodyPr/>
          <a:lstStyle/>
          <a:p>
            <a:r>
              <a:rPr lang="en-US" altLang="zh-TW" sz="2800" dirty="0">
                <a:ea typeface="新細明體" charset="-120"/>
              </a:rPr>
              <a:t>Small-angle Bhabha scattering</a:t>
            </a:r>
          </a:p>
        </p:txBody>
      </p:sp>
      <p:graphicFrame>
        <p:nvGraphicFramePr>
          <p:cNvPr id="134147" name="Object 3"/>
          <p:cNvGraphicFramePr>
            <a:graphicFrameLocks noChangeAspect="1"/>
          </p:cNvGraphicFramePr>
          <p:nvPr/>
        </p:nvGraphicFramePr>
        <p:xfrm>
          <a:off x="2590800" y="1371600"/>
          <a:ext cx="5257800" cy="1131888"/>
        </p:xfrm>
        <a:graphic>
          <a:graphicData uri="http://schemas.openxmlformats.org/presentationml/2006/ole">
            <p:oleObj spid="_x0000_s2050" name="Equation" r:id="rId4" imgW="2361960" imgH="507960" progId="">
              <p:embed/>
            </p:oleObj>
          </a:graphicData>
        </a:graphic>
      </p:graphicFrame>
      <p:sp>
        <p:nvSpPr>
          <p:cNvPr id="134148" name="Text Box 4"/>
          <p:cNvSpPr txBox="1">
            <a:spLocks noChangeArrowheads="1"/>
          </p:cNvSpPr>
          <p:nvPr/>
        </p:nvSpPr>
        <p:spPr bwMode="auto">
          <a:xfrm>
            <a:off x="685800" y="776288"/>
            <a:ext cx="80010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TW">
                <a:solidFill>
                  <a:srgbClr val="006699"/>
                </a:solidFill>
                <a:ea typeface="新細明體" charset="-120"/>
              </a:rPr>
              <a:t>an almost </a:t>
            </a:r>
            <a:r>
              <a:rPr lang="en-US" altLang="zh-TW" b="1">
                <a:solidFill>
                  <a:srgbClr val="006699"/>
                </a:solidFill>
                <a:ea typeface="新細明體" charset="-120"/>
              </a:rPr>
              <a:t>pure QED</a:t>
            </a:r>
            <a:r>
              <a:rPr lang="en-US" altLang="zh-TW">
                <a:solidFill>
                  <a:srgbClr val="006699"/>
                </a:solidFill>
                <a:ea typeface="新細明體" charset="-120"/>
              </a:rPr>
              <a:t> process. Differential cross section can be written as:</a:t>
            </a:r>
          </a:p>
        </p:txBody>
      </p:sp>
      <p:graphicFrame>
        <p:nvGraphicFramePr>
          <p:cNvPr id="134149" name="Object 5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2051" name="Equation" r:id="rId5" imgW="114120" imgH="215640" progId="">
              <p:embed/>
            </p:oleObj>
          </a:graphicData>
        </a:graphic>
      </p:graphicFrame>
      <p:graphicFrame>
        <p:nvGraphicFramePr>
          <p:cNvPr id="134150" name="Object 6"/>
          <p:cNvGraphicFramePr>
            <a:graphicFrameLocks noChangeAspect="1"/>
          </p:cNvGraphicFramePr>
          <p:nvPr/>
        </p:nvGraphicFramePr>
        <p:xfrm>
          <a:off x="1066800" y="3962400"/>
          <a:ext cx="1741488" cy="833438"/>
        </p:xfrm>
        <a:graphic>
          <a:graphicData uri="http://schemas.openxmlformats.org/presentationml/2006/ole">
            <p:oleObj spid="_x0000_s2052" name="Equation" r:id="rId6" imgW="876240" imgH="419040" progId="">
              <p:embed/>
            </p:oleObj>
          </a:graphicData>
        </a:graphic>
      </p:graphicFrame>
      <p:sp>
        <p:nvSpPr>
          <p:cNvPr id="134151" name="Text Box 7"/>
          <p:cNvSpPr txBox="1">
            <a:spLocks noChangeArrowheads="1"/>
          </p:cNvSpPr>
          <p:nvPr/>
        </p:nvSpPr>
        <p:spPr bwMode="auto">
          <a:xfrm>
            <a:off x="990600" y="2895600"/>
            <a:ext cx="27432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TW" b="1">
                <a:solidFill>
                  <a:srgbClr val="808000"/>
                </a:solidFill>
                <a:ea typeface="新細明體" charset="-120"/>
              </a:rPr>
              <a:t>Born term for t-channel single </a:t>
            </a:r>
            <a:r>
              <a:rPr lang="en-US" altLang="zh-TW" b="1">
                <a:solidFill>
                  <a:srgbClr val="808000"/>
                </a:solidFill>
                <a:latin typeface="Symbol" pitchFamily="18" charset="2"/>
                <a:ea typeface="新細明體" charset="-120"/>
              </a:rPr>
              <a:t>g</a:t>
            </a:r>
            <a:r>
              <a:rPr lang="en-US" altLang="zh-TW" b="1">
                <a:solidFill>
                  <a:srgbClr val="808000"/>
                </a:solidFill>
                <a:ea typeface="新細明體" charset="-120"/>
              </a:rPr>
              <a:t> exchange</a:t>
            </a:r>
          </a:p>
        </p:txBody>
      </p:sp>
      <p:sp>
        <p:nvSpPr>
          <p:cNvPr id="134152" name="Line 8"/>
          <p:cNvSpPr>
            <a:spLocks noChangeShapeType="1"/>
          </p:cNvSpPr>
          <p:nvPr/>
        </p:nvSpPr>
        <p:spPr bwMode="auto">
          <a:xfrm flipH="1">
            <a:off x="2667000" y="2362200"/>
            <a:ext cx="914400" cy="533400"/>
          </a:xfrm>
          <a:prstGeom prst="line">
            <a:avLst/>
          </a:prstGeom>
          <a:noFill/>
          <a:ln w="25400">
            <a:solidFill>
              <a:srgbClr val="80800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zh-TW" altLang="en-US"/>
          </a:p>
        </p:txBody>
      </p:sp>
      <p:sp>
        <p:nvSpPr>
          <p:cNvPr id="134153" name="Line 9"/>
          <p:cNvSpPr>
            <a:spLocks noChangeShapeType="1"/>
          </p:cNvSpPr>
          <p:nvPr/>
        </p:nvSpPr>
        <p:spPr bwMode="auto">
          <a:xfrm flipH="1">
            <a:off x="1828800" y="3581400"/>
            <a:ext cx="304800" cy="457200"/>
          </a:xfrm>
          <a:prstGeom prst="line">
            <a:avLst/>
          </a:prstGeom>
          <a:noFill/>
          <a:ln w="25400">
            <a:solidFill>
              <a:srgbClr val="80800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zh-TW" altLang="en-US"/>
          </a:p>
        </p:txBody>
      </p:sp>
      <p:sp>
        <p:nvSpPr>
          <p:cNvPr id="134154" name="Text Box 10"/>
          <p:cNvSpPr txBox="1">
            <a:spLocks noChangeArrowheads="1"/>
          </p:cNvSpPr>
          <p:nvPr/>
        </p:nvSpPr>
        <p:spPr bwMode="auto">
          <a:xfrm>
            <a:off x="1066800" y="4814888"/>
            <a:ext cx="19812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TW">
                <a:solidFill>
                  <a:srgbClr val="FF0066"/>
                </a:solidFill>
                <a:latin typeface="Symbol" pitchFamily="18" charset="2"/>
                <a:ea typeface="新細明體" charset="-120"/>
              </a:rPr>
              <a:t>a</a:t>
            </a:r>
            <a:r>
              <a:rPr lang="en-US" altLang="zh-TW" baseline="-25000">
                <a:solidFill>
                  <a:srgbClr val="FF0066"/>
                </a:solidFill>
                <a:latin typeface="Times New Roman" pitchFamily="18" charset="0"/>
                <a:ea typeface="新細明體" charset="-120"/>
              </a:rPr>
              <a:t>0</a:t>
            </a:r>
            <a:r>
              <a:rPr lang="en-US" altLang="zh-TW">
                <a:solidFill>
                  <a:srgbClr val="FF0066"/>
                </a:solidFill>
                <a:latin typeface="Times New Roman" pitchFamily="18" charset="0"/>
                <a:ea typeface="新細明體" charset="-120"/>
              </a:rPr>
              <a:t> </a:t>
            </a:r>
            <a:r>
              <a:rPr lang="en-US" altLang="zh-TW">
                <a:solidFill>
                  <a:srgbClr val="FF0066"/>
                </a:solidFill>
                <a:latin typeface="Times New Roman" pitchFamily="18" charset="0"/>
                <a:ea typeface="新細明體" charset="-120"/>
                <a:sym typeface="Symbol" pitchFamily="18" charset="2"/>
              </a:rPr>
              <a:t></a:t>
            </a:r>
            <a:r>
              <a:rPr lang="en-US" altLang="zh-TW">
                <a:solidFill>
                  <a:srgbClr val="FF0066"/>
                </a:solidFill>
                <a:latin typeface="Times New Roman" pitchFamily="18" charset="0"/>
                <a:ea typeface="新細明體" charset="-120"/>
              </a:rPr>
              <a:t> 1/137.036</a:t>
            </a:r>
          </a:p>
        </p:txBody>
      </p:sp>
      <p:sp>
        <p:nvSpPr>
          <p:cNvPr id="134155" name="Line 11"/>
          <p:cNvSpPr>
            <a:spLocks noChangeShapeType="1"/>
          </p:cNvSpPr>
          <p:nvPr/>
        </p:nvSpPr>
        <p:spPr bwMode="auto">
          <a:xfrm>
            <a:off x="4038600" y="2514600"/>
            <a:ext cx="228600" cy="53340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zh-TW" altLang="en-US"/>
          </a:p>
        </p:txBody>
      </p:sp>
      <p:sp>
        <p:nvSpPr>
          <p:cNvPr id="134156" name="Line 12"/>
          <p:cNvSpPr>
            <a:spLocks noChangeShapeType="1"/>
          </p:cNvSpPr>
          <p:nvPr/>
        </p:nvSpPr>
        <p:spPr bwMode="auto">
          <a:xfrm flipH="1">
            <a:off x="4572000" y="2438400"/>
            <a:ext cx="152400" cy="1295400"/>
          </a:xfrm>
          <a:prstGeom prst="line">
            <a:avLst/>
          </a:prstGeom>
          <a:noFill/>
          <a:ln w="25400">
            <a:solidFill>
              <a:srgbClr val="FF0066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zh-TW" altLang="en-US"/>
          </a:p>
        </p:txBody>
      </p:sp>
      <p:sp>
        <p:nvSpPr>
          <p:cNvPr id="134157" name="Text Box 13"/>
          <p:cNvSpPr txBox="1">
            <a:spLocks noChangeArrowheads="1"/>
          </p:cNvSpPr>
          <p:nvPr/>
        </p:nvSpPr>
        <p:spPr bwMode="auto">
          <a:xfrm>
            <a:off x="3200400" y="4724400"/>
            <a:ext cx="2743200" cy="6413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b="1">
                <a:solidFill>
                  <a:srgbClr val="FF0066"/>
                </a:solidFill>
                <a:ea typeface="新細明體" charset="-120"/>
              </a:rPr>
              <a:t>Effective coupling factorized</a:t>
            </a:r>
          </a:p>
        </p:txBody>
      </p:sp>
      <p:graphicFrame>
        <p:nvGraphicFramePr>
          <p:cNvPr id="134158" name="Object 14"/>
          <p:cNvGraphicFramePr>
            <a:graphicFrameLocks noChangeAspect="1"/>
          </p:cNvGraphicFramePr>
          <p:nvPr/>
        </p:nvGraphicFramePr>
        <p:xfrm>
          <a:off x="3886200" y="3836988"/>
          <a:ext cx="1371600" cy="811212"/>
        </p:xfrm>
        <a:graphic>
          <a:graphicData uri="http://schemas.openxmlformats.org/presentationml/2006/ole">
            <p:oleObj spid="_x0000_s2053" name="Equation" r:id="rId7" imgW="812520" imgH="495000" progId="">
              <p:embed/>
            </p:oleObj>
          </a:graphicData>
        </a:graphic>
      </p:graphicFrame>
      <p:sp>
        <p:nvSpPr>
          <p:cNvPr id="134159" name="Line 15"/>
          <p:cNvSpPr>
            <a:spLocks noChangeShapeType="1"/>
          </p:cNvSpPr>
          <p:nvPr/>
        </p:nvSpPr>
        <p:spPr bwMode="auto">
          <a:xfrm>
            <a:off x="5715000" y="2133600"/>
            <a:ext cx="228600" cy="19050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zh-TW" altLang="en-US"/>
          </a:p>
        </p:txBody>
      </p:sp>
      <p:sp>
        <p:nvSpPr>
          <p:cNvPr id="134160" name="Text Box 16"/>
          <p:cNvSpPr txBox="1">
            <a:spLocks noChangeArrowheads="1"/>
          </p:cNvSpPr>
          <p:nvPr/>
        </p:nvSpPr>
        <p:spPr bwMode="auto">
          <a:xfrm>
            <a:off x="5257800" y="4027488"/>
            <a:ext cx="2971800" cy="6413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b="1">
                <a:solidFill>
                  <a:srgbClr val="0000FF"/>
                </a:solidFill>
                <a:ea typeface="新細明體" charset="-120"/>
              </a:rPr>
              <a:t>Photonic radiative corrections</a:t>
            </a:r>
          </a:p>
        </p:txBody>
      </p:sp>
      <p:sp>
        <p:nvSpPr>
          <p:cNvPr id="134162" name="Text Box 18"/>
          <p:cNvSpPr txBox="1">
            <a:spLocks noChangeArrowheads="1"/>
          </p:cNvSpPr>
          <p:nvPr/>
        </p:nvSpPr>
        <p:spPr bwMode="auto">
          <a:xfrm>
            <a:off x="6477000" y="2635250"/>
            <a:ext cx="2133600" cy="6413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b="1">
                <a:solidFill>
                  <a:srgbClr val="996633"/>
                </a:solidFill>
                <a:ea typeface="新細明體" charset="-120"/>
              </a:rPr>
              <a:t>Z interference correction</a:t>
            </a:r>
          </a:p>
        </p:txBody>
      </p:sp>
      <p:sp>
        <p:nvSpPr>
          <p:cNvPr id="134163" name="Line 19"/>
          <p:cNvSpPr>
            <a:spLocks noChangeShapeType="1"/>
          </p:cNvSpPr>
          <p:nvPr/>
        </p:nvSpPr>
        <p:spPr bwMode="auto">
          <a:xfrm>
            <a:off x="7543800" y="2133600"/>
            <a:ext cx="76200" cy="609600"/>
          </a:xfrm>
          <a:prstGeom prst="line">
            <a:avLst/>
          </a:prstGeom>
          <a:noFill/>
          <a:ln w="25400">
            <a:solidFill>
              <a:srgbClr val="80800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zh-TW" altLang="en-US"/>
          </a:p>
        </p:txBody>
      </p:sp>
      <p:sp>
        <p:nvSpPr>
          <p:cNvPr id="134161" name="Text Box 17"/>
          <p:cNvSpPr txBox="1">
            <a:spLocks noChangeArrowheads="1"/>
          </p:cNvSpPr>
          <p:nvPr/>
        </p:nvSpPr>
        <p:spPr bwMode="auto">
          <a:xfrm>
            <a:off x="6019800" y="3373438"/>
            <a:ext cx="2590800" cy="6413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b="1">
                <a:solidFill>
                  <a:srgbClr val="CC00CC"/>
                </a:solidFill>
                <a:ea typeface="新細明體" charset="-120"/>
              </a:rPr>
              <a:t>s-channel </a:t>
            </a:r>
            <a:r>
              <a:rPr lang="en-US" altLang="zh-TW" b="1">
                <a:solidFill>
                  <a:srgbClr val="CC00CC"/>
                </a:solidFill>
                <a:latin typeface="Symbol" pitchFamily="18" charset="2"/>
                <a:ea typeface="新細明體" charset="-120"/>
              </a:rPr>
              <a:t>g</a:t>
            </a:r>
            <a:r>
              <a:rPr lang="en-US" altLang="zh-TW" b="1">
                <a:solidFill>
                  <a:srgbClr val="CC00CC"/>
                </a:solidFill>
                <a:ea typeface="新細明體" charset="-120"/>
              </a:rPr>
              <a:t> exchange correction</a:t>
            </a:r>
          </a:p>
        </p:txBody>
      </p:sp>
      <p:sp>
        <p:nvSpPr>
          <p:cNvPr id="134164" name="Line 20"/>
          <p:cNvSpPr>
            <a:spLocks noChangeShapeType="1"/>
          </p:cNvSpPr>
          <p:nvPr/>
        </p:nvSpPr>
        <p:spPr bwMode="auto">
          <a:xfrm>
            <a:off x="6553200" y="2133600"/>
            <a:ext cx="152400" cy="1295400"/>
          </a:xfrm>
          <a:prstGeom prst="line">
            <a:avLst/>
          </a:prstGeom>
          <a:noFill/>
          <a:ln w="25400">
            <a:solidFill>
              <a:srgbClr val="CC00CC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zh-TW" altLang="en-US"/>
          </a:p>
        </p:txBody>
      </p:sp>
      <p:graphicFrame>
        <p:nvGraphicFramePr>
          <p:cNvPr id="134165" name="Object 21"/>
          <p:cNvGraphicFramePr>
            <a:graphicFrameLocks noChangeAspect="1"/>
          </p:cNvGraphicFramePr>
          <p:nvPr/>
        </p:nvGraphicFramePr>
        <p:xfrm>
          <a:off x="6400800" y="4778375"/>
          <a:ext cx="1828800" cy="555625"/>
        </p:xfrm>
        <a:graphic>
          <a:graphicData uri="http://schemas.openxmlformats.org/presentationml/2006/ole">
            <p:oleObj spid="_x0000_s2054" name="Equation" r:id="rId8" imgW="761760" imgH="241200" progId="">
              <p:embed/>
            </p:oleObj>
          </a:graphicData>
        </a:graphic>
      </p:graphicFrame>
      <p:sp>
        <p:nvSpPr>
          <p:cNvPr id="134173" name="Text Box 29"/>
          <p:cNvSpPr txBox="1">
            <a:spLocks noChangeArrowheads="1"/>
          </p:cNvSpPr>
          <p:nvPr/>
        </p:nvSpPr>
        <p:spPr bwMode="auto">
          <a:xfrm>
            <a:off x="1066800" y="5410200"/>
            <a:ext cx="61722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TW">
                <a:solidFill>
                  <a:srgbClr val="006699"/>
                </a:solidFill>
                <a:ea typeface="新細明體" charset="-120"/>
              </a:rPr>
              <a:t>experimentally: high data statistics, very high purity</a:t>
            </a:r>
          </a:p>
        </p:txBody>
      </p:sp>
      <p:sp>
        <p:nvSpPr>
          <p:cNvPr id="134174" name="Text Box 30"/>
          <p:cNvSpPr txBox="1">
            <a:spLocks noChangeArrowheads="1"/>
          </p:cNvSpPr>
          <p:nvPr/>
        </p:nvSpPr>
        <p:spPr bwMode="auto">
          <a:xfrm>
            <a:off x="533400" y="5835650"/>
            <a:ext cx="79248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600">
                <a:solidFill>
                  <a:srgbClr val="CC00FF"/>
                </a:solidFill>
                <a:ea typeface="新細明體" charset="-120"/>
              </a:rPr>
              <a:t>This process and method advocated by Arbuzov et al., Eur.Phys.J.C 34(2004)267</a:t>
            </a:r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685800" y="1081088"/>
            <a:ext cx="1905000" cy="1738312"/>
            <a:chOff x="2112" y="1305"/>
            <a:chExt cx="1200" cy="1095"/>
          </a:xfrm>
        </p:grpSpPr>
        <p:sp>
          <p:nvSpPr>
            <p:cNvPr id="134176" name="Line 32"/>
            <p:cNvSpPr>
              <a:spLocks noChangeShapeType="1"/>
            </p:cNvSpPr>
            <p:nvPr/>
          </p:nvSpPr>
          <p:spPr bwMode="auto">
            <a:xfrm rot="900000">
              <a:off x="2256" y="1584"/>
              <a:ext cx="468" cy="0"/>
            </a:xfrm>
            <a:prstGeom prst="line">
              <a:avLst/>
            </a:prstGeom>
            <a:noFill/>
            <a:ln w="25400">
              <a:solidFill>
                <a:srgbClr val="006699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zh-TW" altLang="en-US"/>
            </a:p>
          </p:txBody>
        </p:sp>
        <p:sp>
          <p:nvSpPr>
            <p:cNvPr id="134177" name="Line 33"/>
            <p:cNvSpPr>
              <a:spLocks noChangeShapeType="1"/>
            </p:cNvSpPr>
            <p:nvPr/>
          </p:nvSpPr>
          <p:spPr bwMode="auto">
            <a:xfrm rot="20700000">
              <a:off x="2700" y="1584"/>
              <a:ext cx="468" cy="0"/>
            </a:xfrm>
            <a:prstGeom prst="line">
              <a:avLst/>
            </a:prstGeom>
            <a:noFill/>
            <a:ln w="25400">
              <a:solidFill>
                <a:srgbClr val="006699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zh-TW" altLang="en-US"/>
            </a:p>
          </p:txBody>
        </p:sp>
        <p:sp>
          <p:nvSpPr>
            <p:cNvPr id="134178" name="Line 34"/>
            <p:cNvSpPr>
              <a:spLocks noChangeShapeType="1"/>
            </p:cNvSpPr>
            <p:nvPr/>
          </p:nvSpPr>
          <p:spPr bwMode="auto">
            <a:xfrm rot="900000">
              <a:off x="2700" y="2160"/>
              <a:ext cx="468" cy="0"/>
            </a:xfrm>
            <a:prstGeom prst="line">
              <a:avLst/>
            </a:prstGeom>
            <a:noFill/>
            <a:ln w="25400">
              <a:solidFill>
                <a:srgbClr val="006699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zh-TW" altLang="en-US"/>
            </a:p>
          </p:txBody>
        </p:sp>
        <p:sp>
          <p:nvSpPr>
            <p:cNvPr id="134179" name="Line 35"/>
            <p:cNvSpPr>
              <a:spLocks noChangeShapeType="1"/>
            </p:cNvSpPr>
            <p:nvPr/>
          </p:nvSpPr>
          <p:spPr bwMode="auto">
            <a:xfrm rot="20700000">
              <a:off x="2256" y="2160"/>
              <a:ext cx="468" cy="0"/>
            </a:xfrm>
            <a:prstGeom prst="line">
              <a:avLst/>
            </a:prstGeom>
            <a:noFill/>
            <a:ln w="25400">
              <a:solidFill>
                <a:srgbClr val="006699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zh-TW" altLang="en-US"/>
            </a:p>
          </p:txBody>
        </p:sp>
        <p:sp>
          <p:nvSpPr>
            <p:cNvPr id="134180" name="Freeform 36"/>
            <p:cNvSpPr>
              <a:spLocks/>
            </p:cNvSpPr>
            <p:nvPr/>
          </p:nvSpPr>
          <p:spPr bwMode="auto">
            <a:xfrm>
              <a:off x="2700" y="1648"/>
              <a:ext cx="57" cy="456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20" y="8"/>
                </a:cxn>
                <a:cxn ang="0">
                  <a:pos x="28" y="32"/>
                </a:cxn>
                <a:cxn ang="0">
                  <a:pos x="24" y="48"/>
                </a:cxn>
                <a:cxn ang="0">
                  <a:pos x="0" y="64"/>
                </a:cxn>
                <a:cxn ang="0">
                  <a:pos x="4" y="84"/>
                </a:cxn>
                <a:cxn ang="0">
                  <a:pos x="28" y="100"/>
                </a:cxn>
                <a:cxn ang="0">
                  <a:pos x="20" y="144"/>
                </a:cxn>
                <a:cxn ang="0">
                  <a:pos x="8" y="168"/>
                </a:cxn>
                <a:cxn ang="0">
                  <a:pos x="40" y="196"/>
                </a:cxn>
                <a:cxn ang="0">
                  <a:pos x="20" y="236"/>
                </a:cxn>
                <a:cxn ang="0">
                  <a:pos x="44" y="284"/>
                </a:cxn>
                <a:cxn ang="0">
                  <a:pos x="20" y="332"/>
                </a:cxn>
                <a:cxn ang="0">
                  <a:pos x="40" y="376"/>
                </a:cxn>
                <a:cxn ang="0">
                  <a:pos x="40" y="400"/>
                </a:cxn>
                <a:cxn ang="0">
                  <a:pos x="16" y="416"/>
                </a:cxn>
                <a:cxn ang="0">
                  <a:pos x="16" y="456"/>
                </a:cxn>
              </a:cxnLst>
              <a:rect l="0" t="0" r="r" b="b"/>
              <a:pathLst>
                <a:path w="57" h="456">
                  <a:moveTo>
                    <a:pt x="8" y="0"/>
                  </a:moveTo>
                  <a:cubicBezTo>
                    <a:pt x="12" y="3"/>
                    <a:pt x="17" y="4"/>
                    <a:pt x="20" y="8"/>
                  </a:cubicBezTo>
                  <a:cubicBezTo>
                    <a:pt x="24" y="15"/>
                    <a:pt x="28" y="32"/>
                    <a:pt x="28" y="32"/>
                  </a:cubicBezTo>
                  <a:cubicBezTo>
                    <a:pt x="27" y="37"/>
                    <a:pt x="28" y="44"/>
                    <a:pt x="24" y="48"/>
                  </a:cubicBezTo>
                  <a:cubicBezTo>
                    <a:pt x="18" y="55"/>
                    <a:pt x="0" y="64"/>
                    <a:pt x="0" y="64"/>
                  </a:cubicBezTo>
                  <a:cubicBezTo>
                    <a:pt x="1" y="71"/>
                    <a:pt x="0" y="79"/>
                    <a:pt x="4" y="84"/>
                  </a:cubicBezTo>
                  <a:cubicBezTo>
                    <a:pt x="10" y="92"/>
                    <a:pt x="28" y="100"/>
                    <a:pt x="28" y="100"/>
                  </a:cubicBezTo>
                  <a:cubicBezTo>
                    <a:pt x="42" y="121"/>
                    <a:pt x="42" y="129"/>
                    <a:pt x="20" y="144"/>
                  </a:cubicBezTo>
                  <a:cubicBezTo>
                    <a:pt x="17" y="148"/>
                    <a:pt x="7" y="161"/>
                    <a:pt x="8" y="168"/>
                  </a:cubicBezTo>
                  <a:cubicBezTo>
                    <a:pt x="10" y="182"/>
                    <a:pt x="40" y="196"/>
                    <a:pt x="40" y="196"/>
                  </a:cubicBezTo>
                  <a:cubicBezTo>
                    <a:pt x="54" y="216"/>
                    <a:pt x="42" y="229"/>
                    <a:pt x="20" y="236"/>
                  </a:cubicBezTo>
                  <a:cubicBezTo>
                    <a:pt x="10" y="267"/>
                    <a:pt x="9" y="272"/>
                    <a:pt x="44" y="284"/>
                  </a:cubicBezTo>
                  <a:cubicBezTo>
                    <a:pt x="57" y="324"/>
                    <a:pt x="51" y="311"/>
                    <a:pt x="20" y="332"/>
                  </a:cubicBezTo>
                  <a:cubicBezTo>
                    <a:pt x="13" y="353"/>
                    <a:pt x="23" y="364"/>
                    <a:pt x="40" y="376"/>
                  </a:cubicBezTo>
                  <a:cubicBezTo>
                    <a:pt x="43" y="384"/>
                    <a:pt x="48" y="392"/>
                    <a:pt x="40" y="400"/>
                  </a:cubicBezTo>
                  <a:cubicBezTo>
                    <a:pt x="33" y="407"/>
                    <a:pt x="16" y="416"/>
                    <a:pt x="16" y="416"/>
                  </a:cubicBezTo>
                  <a:cubicBezTo>
                    <a:pt x="10" y="433"/>
                    <a:pt x="2" y="442"/>
                    <a:pt x="16" y="456"/>
                  </a:cubicBezTo>
                </a:path>
              </a:pathLst>
            </a:custGeom>
            <a:noFill/>
            <a:ln w="25400" cap="flat" cmpd="sng">
              <a:solidFill>
                <a:srgbClr val="0066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endParaRPr lang="zh-TW" altLang="en-US"/>
            </a:p>
          </p:txBody>
        </p:sp>
        <p:sp>
          <p:nvSpPr>
            <p:cNvPr id="134181" name="Oval 37"/>
            <p:cNvSpPr>
              <a:spLocks noChangeArrowheads="1"/>
            </p:cNvSpPr>
            <p:nvPr/>
          </p:nvSpPr>
          <p:spPr bwMode="auto">
            <a:xfrm>
              <a:off x="2688" y="1611"/>
              <a:ext cx="69" cy="69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134182" name="Oval 38"/>
            <p:cNvSpPr>
              <a:spLocks noChangeArrowheads="1"/>
            </p:cNvSpPr>
            <p:nvPr/>
          </p:nvSpPr>
          <p:spPr bwMode="auto">
            <a:xfrm>
              <a:off x="2688" y="2064"/>
              <a:ext cx="69" cy="69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134183" name="Text Box 39"/>
            <p:cNvSpPr txBox="1">
              <a:spLocks noChangeArrowheads="1"/>
            </p:cNvSpPr>
            <p:nvPr/>
          </p:nvSpPr>
          <p:spPr bwMode="auto">
            <a:xfrm>
              <a:off x="2592" y="2121"/>
              <a:ext cx="240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b="1">
                  <a:latin typeface="Symbol" pitchFamily="18" charset="2"/>
                  <a:ea typeface="新細明體" charset="-120"/>
                </a:rPr>
                <a:t>a</a:t>
              </a:r>
            </a:p>
          </p:txBody>
        </p:sp>
        <p:sp>
          <p:nvSpPr>
            <p:cNvPr id="134184" name="Text Box 40"/>
            <p:cNvSpPr txBox="1">
              <a:spLocks noChangeArrowheads="1"/>
            </p:cNvSpPr>
            <p:nvPr/>
          </p:nvSpPr>
          <p:spPr bwMode="auto">
            <a:xfrm>
              <a:off x="2592" y="1344"/>
              <a:ext cx="240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b="1">
                  <a:latin typeface="Symbol" pitchFamily="18" charset="2"/>
                  <a:ea typeface="新細明體" charset="-120"/>
                </a:rPr>
                <a:t>a</a:t>
              </a:r>
            </a:p>
          </p:txBody>
        </p:sp>
        <p:sp>
          <p:nvSpPr>
            <p:cNvPr id="134185" name="Text Box 41"/>
            <p:cNvSpPr txBox="1">
              <a:spLocks noChangeArrowheads="1"/>
            </p:cNvSpPr>
            <p:nvPr/>
          </p:nvSpPr>
          <p:spPr bwMode="auto">
            <a:xfrm>
              <a:off x="2736" y="1728"/>
              <a:ext cx="240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b="1">
                  <a:solidFill>
                    <a:srgbClr val="006699"/>
                  </a:solidFill>
                  <a:latin typeface="Symbol" pitchFamily="18" charset="2"/>
                  <a:ea typeface="新細明體" charset="-120"/>
                </a:rPr>
                <a:t>g</a:t>
              </a:r>
            </a:p>
          </p:txBody>
        </p:sp>
        <p:sp>
          <p:nvSpPr>
            <p:cNvPr id="134186" name="Text Box 42"/>
            <p:cNvSpPr txBox="1">
              <a:spLocks noChangeArrowheads="1"/>
            </p:cNvSpPr>
            <p:nvPr/>
          </p:nvSpPr>
          <p:spPr bwMode="auto">
            <a:xfrm>
              <a:off x="2976" y="1305"/>
              <a:ext cx="336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b="1">
                  <a:solidFill>
                    <a:srgbClr val="006699"/>
                  </a:solidFill>
                  <a:ea typeface="新細明體" charset="-120"/>
                </a:rPr>
                <a:t>e</a:t>
              </a:r>
              <a:r>
                <a:rPr lang="en-US" altLang="zh-TW" b="1" baseline="30000">
                  <a:solidFill>
                    <a:srgbClr val="006699"/>
                  </a:solidFill>
                  <a:ea typeface="新細明體" charset="-120"/>
                </a:rPr>
                <a:t>+</a:t>
              </a:r>
            </a:p>
          </p:txBody>
        </p:sp>
        <p:sp>
          <p:nvSpPr>
            <p:cNvPr id="134187" name="Text Box 43"/>
            <p:cNvSpPr txBox="1">
              <a:spLocks noChangeArrowheads="1"/>
            </p:cNvSpPr>
            <p:nvPr/>
          </p:nvSpPr>
          <p:spPr bwMode="auto">
            <a:xfrm>
              <a:off x="2160" y="1305"/>
              <a:ext cx="336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b="1">
                  <a:solidFill>
                    <a:srgbClr val="006699"/>
                  </a:solidFill>
                  <a:ea typeface="新細明體" charset="-120"/>
                </a:rPr>
                <a:t>e</a:t>
              </a:r>
              <a:r>
                <a:rPr lang="en-US" altLang="zh-TW" b="1" baseline="30000">
                  <a:solidFill>
                    <a:srgbClr val="006699"/>
                  </a:solidFill>
                  <a:ea typeface="新細明體" charset="-120"/>
                </a:rPr>
                <a:t>+</a:t>
              </a:r>
            </a:p>
          </p:txBody>
        </p:sp>
        <p:sp>
          <p:nvSpPr>
            <p:cNvPr id="134188" name="Text Box 44"/>
            <p:cNvSpPr txBox="1">
              <a:spLocks noChangeArrowheads="1"/>
            </p:cNvSpPr>
            <p:nvPr/>
          </p:nvSpPr>
          <p:spPr bwMode="auto">
            <a:xfrm>
              <a:off x="2976" y="2169"/>
              <a:ext cx="336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b="1">
                  <a:solidFill>
                    <a:srgbClr val="006699"/>
                  </a:solidFill>
                  <a:ea typeface="新細明體" charset="-120"/>
                </a:rPr>
                <a:t>e</a:t>
              </a:r>
              <a:r>
                <a:rPr lang="en-US" altLang="zh-TW" b="1" baseline="30000">
                  <a:solidFill>
                    <a:srgbClr val="006699"/>
                  </a:solidFill>
                  <a:ea typeface="新細明體" charset="-120"/>
                </a:rPr>
                <a:t>-</a:t>
              </a:r>
            </a:p>
          </p:txBody>
        </p:sp>
        <p:sp>
          <p:nvSpPr>
            <p:cNvPr id="134189" name="Text Box 45"/>
            <p:cNvSpPr txBox="1">
              <a:spLocks noChangeArrowheads="1"/>
            </p:cNvSpPr>
            <p:nvPr/>
          </p:nvSpPr>
          <p:spPr bwMode="auto">
            <a:xfrm>
              <a:off x="2112" y="2169"/>
              <a:ext cx="336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b="1">
                  <a:solidFill>
                    <a:srgbClr val="006699"/>
                  </a:solidFill>
                  <a:ea typeface="新細明體" charset="-120"/>
                </a:rPr>
                <a:t>e</a:t>
              </a:r>
              <a:r>
                <a:rPr lang="en-US" altLang="zh-TW" b="1" baseline="30000">
                  <a:solidFill>
                    <a:srgbClr val="006699"/>
                  </a:solidFill>
                  <a:ea typeface="新細明體" charset="-120"/>
                </a:rPr>
                <a:t>-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8 March  2005</a:t>
            </a:r>
          </a:p>
        </p:txBody>
      </p:sp>
      <p:sp>
        <p:nvSpPr>
          <p:cNvPr id="11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G.Abbiendi</a:t>
            </a:r>
          </a:p>
        </p:txBody>
      </p:sp>
      <p:sp>
        <p:nvSpPr>
          <p:cNvPr id="12" name="投影片編號版面配置區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</p:spPr>
        <p:txBody>
          <a:bodyPr/>
          <a:lstStyle/>
          <a:p>
            <a:fld id="{FD724D46-8BEA-431F-B043-017298631A83}" type="slidenum">
              <a:rPr lang="en-US" altLang="zh-TW"/>
              <a:pPr/>
              <a:t>34</a:t>
            </a:fld>
            <a:endParaRPr lang="en-US" altLang="zh-TW"/>
          </a:p>
        </p:txBody>
      </p:sp>
      <p:sp>
        <p:nvSpPr>
          <p:cNvPr id="217093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  <a:noFill/>
          <a:ln/>
        </p:spPr>
        <p:txBody>
          <a:bodyPr>
            <a:normAutofit/>
          </a:bodyPr>
          <a:lstStyle/>
          <a:p>
            <a:r>
              <a:rPr lang="en-US" altLang="zh-TW" sz="3200" b="1" dirty="0">
                <a:solidFill>
                  <a:srgbClr val="FF0000"/>
                </a:solidFill>
                <a:ea typeface="新細明體" charset="-120"/>
              </a:rPr>
              <a:t>Small-angle Bhabha scattering</a:t>
            </a:r>
          </a:p>
        </p:txBody>
      </p:sp>
      <p:sp>
        <p:nvSpPr>
          <p:cNvPr id="21709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848600" cy="2057400"/>
          </a:xfrm>
          <a:noFill/>
          <a:ln/>
        </p:spPr>
        <p:txBody>
          <a:bodyPr>
            <a:normAutofit fontScale="62500" lnSpcReduction="20000"/>
          </a:bodyPr>
          <a:lstStyle/>
          <a:p>
            <a:pPr>
              <a:buFontTx/>
              <a:buNone/>
            </a:pPr>
            <a:r>
              <a:rPr lang="en-US" altLang="zh-TW" b="1" dirty="0">
                <a:solidFill>
                  <a:srgbClr val="0000FF"/>
                </a:solidFill>
                <a:ea typeface="新細明體" charset="-120"/>
              </a:rPr>
              <a:t>BHLUMI </a:t>
            </a:r>
            <a:r>
              <a:rPr lang="en-US" altLang="zh-TW" dirty="0">
                <a:solidFill>
                  <a:srgbClr val="0000FF"/>
                </a:solidFill>
                <a:ea typeface="新細明體" charset="-120"/>
              </a:rPr>
              <a:t>MC (</a:t>
            </a:r>
            <a:r>
              <a:rPr lang="en-US" altLang="zh-TW" dirty="0" err="1">
                <a:solidFill>
                  <a:srgbClr val="0000FF"/>
                </a:solidFill>
                <a:ea typeface="新細明體" charset="-120"/>
              </a:rPr>
              <a:t>S.Jadach</a:t>
            </a:r>
            <a:r>
              <a:rPr lang="en-US" altLang="zh-TW" dirty="0">
                <a:solidFill>
                  <a:srgbClr val="0000FF"/>
                </a:solidFill>
                <a:ea typeface="新細明體" charset="-120"/>
              </a:rPr>
              <a:t> et al.) calculates the photonic radiative corrections up to </a:t>
            </a:r>
            <a:r>
              <a:rPr lang="en-US" altLang="zh-TW" b="1" i="1" dirty="0">
                <a:solidFill>
                  <a:srgbClr val="0000FF"/>
                </a:solidFill>
                <a:latin typeface="Times New Roman" pitchFamily="18" charset="0"/>
                <a:ea typeface="新細明體" charset="-120"/>
              </a:rPr>
              <a:t>O</a:t>
            </a:r>
            <a:r>
              <a:rPr lang="en-US" altLang="zh-TW" b="1" dirty="0">
                <a:solidFill>
                  <a:srgbClr val="0000FF"/>
                </a:solidFill>
                <a:ea typeface="新細明體" charset="-120"/>
              </a:rPr>
              <a:t>(</a:t>
            </a:r>
            <a:r>
              <a:rPr lang="en-US" altLang="zh-TW" b="1" dirty="0">
                <a:solidFill>
                  <a:srgbClr val="0000FF"/>
                </a:solidFill>
                <a:latin typeface="Symbol" pitchFamily="18" charset="2"/>
                <a:ea typeface="新細明體" charset="-120"/>
              </a:rPr>
              <a:t>a</a:t>
            </a:r>
            <a:r>
              <a:rPr lang="en-US" altLang="zh-TW" b="1" baseline="30000" dirty="0">
                <a:solidFill>
                  <a:srgbClr val="0000FF"/>
                </a:solidFill>
                <a:ea typeface="新細明體" charset="-120"/>
              </a:rPr>
              <a:t>2</a:t>
            </a:r>
            <a:r>
              <a:rPr lang="en-US" altLang="zh-TW" b="1" i="1" dirty="0">
                <a:solidFill>
                  <a:srgbClr val="0000FF"/>
                </a:solidFill>
                <a:ea typeface="新細明體" charset="-120"/>
              </a:rPr>
              <a:t>L</a:t>
            </a:r>
            <a:r>
              <a:rPr lang="en-US" altLang="zh-TW" b="1" baseline="30000" dirty="0">
                <a:solidFill>
                  <a:srgbClr val="0000FF"/>
                </a:solidFill>
                <a:ea typeface="新細明體" charset="-120"/>
              </a:rPr>
              <a:t>2</a:t>
            </a:r>
            <a:r>
              <a:rPr lang="en-US" altLang="zh-TW" b="1" dirty="0">
                <a:solidFill>
                  <a:srgbClr val="0000FF"/>
                </a:solidFill>
                <a:ea typeface="新細明體" charset="-120"/>
              </a:rPr>
              <a:t>)</a:t>
            </a:r>
            <a:r>
              <a:rPr lang="en-US" altLang="zh-TW" dirty="0">
                <a:solidFill>
                  <a:srgbClr val="0000FF"/>
                </a:solidFill>
                <a:ea typeface="新細明體" charset="-120"/>
              </a:rPr>
              <a:t> where  </a:t>
            </a:r>
            <a:r>
              <a:rPr lang="en-US" altLang="zh-TW" b="1" i="1" dirty="0">
                <a:solidFill>
                  <a:srgbClr val="0000FF"/>
                </a:solidFill>
                <a:ea typeface="新細明體" charset="-120"/>
              </a:rPr>
              <a:t>L = </a:t>
            </a:r>
            <a:r>
              <a:rPr lang="en-US" altLang="zh-TW" b="1" i="1" dirty="0" err="1">
                <a:solidFill>
                  <a:srgbClr val="0000FF"/>
                </a:solidFill>
                <a:ea typeface="新細明體" charset="-120"/>
              </a:rPr>
              <a:t>ln</a:t>
            </a:r>
            <a:r>
              <a:rPr lang="en-US" altLang="zh-TW" b="1" i="1" dirty="0">
                <a:solidFill>
                  <a:srgbClr val="0000FF"/>
                </a:solidFill>
                <a:ea typeface="新細明體" charset="-120"/>
              </a:rPr>
              <a:t> </a:t>
            </a:r>
            <a:r>
              <a:rPr lang="en-US" altLang="zh-TW" b="1" dirty="0">
                <a:solidFill>
                  <a:srgbClr val="0000FF"/>
                </a:solidFill>
                <a:ea typeface="新細明體" charset="-120"/>
              </a:rPr>
              <a:t>( |t| / m</a:t>
            </a:r>
            <a:r>
              <a:rPr lang="en-US" altLang="zh-TW" b="1" baseline="-25000" dirty="0">
                <a:solidFill>
                  <a:srgbClr val="0000FF"/>
                </a:solidFill>
                <a:ea typeface="新細明體" charset="-120"/>
              </a:rPr>
              <a:t>e</a:t>
            </a:r>
            <a:r>
              <a:rPr lang="en-US" altLang="zh-TW" b="1" baseline="30000" dirty="0">
                <a:solidFill>
                  <a:srgbClr val="0000FF"/>
                </a:solidFill>
                <a:ea typeface="新細明體" charset="-120"/>
              </a:rPr>
              <a:t>2 </a:t>
            </a:r>
            <a:r>
              <a:rPr lang="en-US" altLang="zh-TW" b="1" dirty="0">
                <a:solidFill>
                  <a:srgbClr val="0000FF"/>
                </a:solidFill>
                <a:ea typeface="新細明體" charset="-120"/>
              </a:rPr>
              <a:t>)</a:t>
            </a:r>
            <a:r>
              <a:rPr lang="en-US" altLang="zh-TW" b="1" i="1" dirty="0">
                <a:solidFill>
                  <a:srgbClr val="0000FF"/>
                </a:solidFill>
                <a:ea typeface="新細明體" charset="-120"/>
              </a:rPr>
              <a:t> – 1</a:t>
            </a:r>
            <a:r>
              <a:rPr lang="en-US" altLang="zh-TW" i="1" dirty="0">
                <a:solidFill>
                  <a:srgbClr val="0000FF"/>
                </a:solidFill>
                <a:ea typeface="新細明體" charset="-120"/>
              </a:rPr>
              <a:t>  </a:t>
            </a:r>
            <a:r>
              <a:rPr lang="en-US" altLang="zh-TW" dirty="0">
                <a:solidFill>
                  <a:srgbClr val="0000FF"/>
                </a:solidFill>
                <a:ea typeface="新細明體" charset="-120"/>
              </a:rPr>
              <a:t>is the </a:t>
            </a:r>
            <a:r>
              <a:rPr lang="en-US" altLang="zh-TW" b="1" dirty="0">
                <a:solidFill>
                  <a:srgbClr val="0000FF"/>
                </a:solidFill>
                <a:ea typeface="新細明體" charset="-120"/>
              </a:rPr>
              <a:t>Large Logarithm</a:t>
            </a:r>
          </a:p>
          <a:p>
            <a:pPr>
              <a:buFontTx/>
              <a:buNone/>
            </a:pPr>
            <a:r>
              <a:rPr lang="en-US" altLang="zh-TW" dirty="0">
                <a:solidFill>
                  <a:srgbClr val="0000FF"/>
                </a:solidFill>
                <a:ea typeface="新細明體" charset="-120"/>
              </a:rPr>
              <a:t>Higher order terms partially included through YFS exponentiation</a:t>
            </a:r>
          </a:p>
          <a:p>
            <a:pPr>
              <a:buFontTx/>
              <a:buNone/>
            </a:pPr>
            <a:r>
              <a:rPr lang="en-US" altLang="zh-TW" dirty="0">
                <a:solidFill>
                  <a:srgbClr val="0000FF"/>
                </a:solidFill>
                <a:ea typeface="新細明體" charset="-120"/>
              </a:rPr>
              <a:t>Many existing calculations have been widely cross-checked with BHLUMI to decrease the theoretical error on the determination of Luminosity at LEP, reduced down to 0.054% (0.040% due to Vacuum Polarization)</a:t>
            </a:r>
          </a:p>
        </p:txBody>
      </p:sp>
      <p:pic>
        <p:nvPicPr>
          <p:cNvPr id="217098" name="Picture 10" descr="ca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3581400"/>
            <a:ext cx="5791200" cy="2719388"/>
          </a:xfrm>
          <a:prstGeom prst="rect">
            <a:avLst/>
          </a:prstGeom>
          <a:noFill/>
        </p:spPr>
      </p:pic>
      <p:sp>
        <p:nvSpPr>
          <p:cNvPr id="217099" name="AutoShape 11"/>
          <p:cNvSpPr>
            <a:spLocks/>
          </p:cNvSpPr>
          <p:nvPr/>
        </p:nvSpPr>
        <p:spPr bwMode="auto">
          <a:xfrm>
            <a:off x="6477000" y="5410200"/>
            <a:ext cx="152400" cy="762000"/>
          </a:xfrm>
          <a:prstGeom prst="rightBrace">
            <a:avLst>
              <a:gd name="adj1" fmla="val 41667"/>
              <a:gd name="adj2" fmla="val 50000"/>
            </a:avLst>
          </a:prstGeom>
          <a:noFill/>
          <a:ln w="25400">
            <a:solidFill>
              <a:srgbClr val="006699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zh-TW" altLang="en-US"/>
          </a:p>
        </p:txBody>
      </p:sp>
      <p:sp>
        <p:nvSpPr>
          <p:cNvPr id="217101" name="Rectangle 13"/>
          <p:cNvSpPr>
            <a:spLocks noChangeArrowheads="1"/>
          </p:cNvSpPr>
          <p:nvPr/>
        </p:nvSpPr>
        <p:spPr bwMode="auto">
          <a:xfrm>
            <a:off x="6781800" y="5334000"/>
            <a:ext cx="8699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b="1" i="1">
                <a:solidFill>
                  <a:srgbClr val="FF0066"/>
                </a:solidFill>
                <a:latin typeface="Times New Roman" pitchFamily="18" charset="0"/>
                <a:ea typeface="新細明體" charset="-120"/>
              </a:rPr>
              <a:t>O</a:t>
            </a:r>
            <a:r>
              <a:rPr lang="en-US" altLang="zh-TW" b="1">
                <a:solidFill>
                  <a:srgbClr val="FF0066"/>
                </a:solidFill>
                <a:ea typeface="新細明體" charset="-120"/>
              </a:rPr>
              <a:t>(</a:t>
            </a:r>
            <a:r>
              <a:rPr lang="en-US" altLang="zh-TW" b="1">
                <a:solidFill>
                  <a:srgbClr val="FF0066"/>
                </a:solidFill>
                <a:latin typeface="Symbol" pitchFamily="18" charset="2"/>
                <a:ea typeface="新細明體" charset="-120"/>
              </a:rPr>
              <a:t>a</a:t>
            </a:r>
            <a:r>
              <a:rPr lang="en-US" altLang="zh-TW" b="1" baseline="30000">
                <a:solidFill>
                  <a:srgbClr val="FF0066"/>
                </a:solidFill>
                <a:ea typeface="新細明體" charset="-120"/>
              </a:rPr>
              <a:t>2</a:t>
            </a:r>
            <a:r>
              <a:rPr lang="en-US" altLang="zh-TW" b="1" i="1">
                <a:solidFill>
                  <a:srgbClr val="FF0066"/>
                </a:solidFill>
                <a:ea typeface="新細明體" charset="-120"/>
              </a:rPr>
              <a:t>L</a:t>
            </a:r>
            <a:r>
              <a:rPr lang="en-US" altLang="zh-TW" b="1">
                <a:solidFill>
                  <a:srgbClr val="FF0066"/>
                </a:solidFill>
                <a:ea typeface="新細明體" charset="-120"/>
              </a:rPr>
              <a:t>)</a:t>
            </a:r>
          </a:p>
        </p:txBody>
      </p:sp>
      <p:sp>
        <p:nvSpPr>
          <p:cNvPr id="217103" name="Rectangle 15"/>
          <p:cNvSpPr>
            <a:spLocks noChangeArrowheads="1"/>
          </p:cNvSpPr>
          <p:nvPr/>
        </p:nvSpPr>
        <p:spPr bwMode="auto">
          <a:xfrm>
            <a:off x="6742113" y="5715000"/>
            <a:ext cx="954087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b="1" i="1">
                <a:solidFill>
                  <a:srgbClr val="FF0066"/>
                </a:solidFill>
                <a:latin typeface="Times New Roman" pitchFamily="18" charset="0"/>
                <a:ea typeface="新細明體" charset="-120"/>
              </a:rPr>
              <a:t>O</a:t>
            </a:r>
            <a:r>
              <a:rPr lang="en-US" altLang="zh-TW" b="1">
                <a:solidFill>
                  <a:srgbClr val="FF0066"/>
                </a:solidFill>
                <a:ea typeface="新細明體" charset="-120"/>
              </a:rPr>
              <a:t>(</a:t>
            </a:r>
            <a:r>
              <a:rPr lang="en-US" altLang="zh-TW" b="1">
                <a:solidFill>
                  <a:srgbClr val="FF0066"/>
                </a:solidFill>
                <a:latin typeface="Symbol" pitchFamily="18" charset="2"/>
                <a:ea typeface="新細明體" charset="-120"/>
              </a:rPr>
              <a:t>a</a:t>
            </a:r>
            <a:r>
              <a:rPr lang="en-US" altLang="zh-TW" b="1" baseline="30000">
                <a:solidFill>
                  <a:srgbClr val="FF0066"/>
                </a:solidFill>
                <a:ea typeface="新細明體" charset="-120"/>
              </a:rPr>
              <a:t>3</a:t>
            </a:r>
            <a:r>
              <a:rPr lang="en-US" altLang="zh-TW" b="1" i="1">
                <a:solidFill>
                  <a:srgbClr val="FF0066"/>
                </a:solidFill>
                <a:ea typeface="新細明體" charset="-120"/>
              </a:rPr>
              <a:t>L</a:t>
            </a:r>
            <a:r>
              <a:rPr lang="en-US" altLang="zh-TW" b="1" baseline="30000">
                <a:solidFill>
                  <a:srgbClr val="FF0066"/>
                </a:solidFill>
                <a:ea typeface="新細明體" charset="-120"/>
              </a:rPr>
              <a:t>3</a:t>
            </a:r>
            <a:r>
              <a:rPr lang="en-US" altLang="zh-TW" b="1">
                <a:solidFill>
                  <a:srgbClr val="FF0066"/>
                </a:solidFill>
                <a:ea typeface="新細明體" charset="-120"/>
              </a:rPr>
              <a:t>)</a:t>
            </a:r>
          </a:p>
        </p:txBody>
      </p:sp>
      <p:sp>
        <p:nvSpPr>
          <p:cNvPr id="217104" name="Text Box 16"/>
          <p:cNvSpPr txBox="1">
            <a:spLocks noChangeArrowheads="1"/>
          </p:cNvSpPr>
          <p:nvPr/>
        </p:nvSpPr>
        <p:spPr bwMode="auto">
          <a:xfrm>
            <a:off x="6400800" y="4692650"/>
            <a:ext cx="20574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solidFill>
                  <a:srgbClr val="FF0066"/>
                </a:solidFill>
                <a:ea typeface="新細明體" charset="-120"/>
              </a:rPr>
              <a:t>First incomplete terms </a:t>
            </a:r>
          </a:p>
        </p:txBody>
      </p:sp>
      <p:sp>
        <p:nvSpPr>
          <p:cNvPr id="217105" name="Text Box 17"/>
          <p:cNvSpPr txBox="1">
            <a:spLocks noChangeArrowheads="1"/>
          </p:cNvSpPr>
          <p:nvPr/>
        </p:nvSpPr>
        <p:spPr bwMode="auto">
          <a:xfrm>
            <a:off x="609600" y="3276600"/>
            <a:ext cx="60198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i="1">
                <a:solidFill>
                  <a:srgbClr val="FF00FF"/>
                </a:solidFill>
                <a:ea typeface="新細明體" charset="-120"/>
              </a:rPr>
              <a:t>Size of the photonic radiative corrections  (w.r.t. </a:t>
            </a:r>
            <a:r>
              <a:rPr lang="en-US" altLang="zh-TW">
                <a:solidFill>
                  <a:srgbClr val="FF00FF"/>
                </a:solidFill>
                <a:ea typeface="新細明體" charset="-120"/>
              </a:rPr>
              <a:t>Born = 1</a:t>
            </a:r>
            <a:r>
              <a:rPr lang="en-US" altLang="zh-TW" i="1">
                <a:solidFill>
                  <a:srgbClr val="FF00FF"/>
                </a:solidFill>
                <a:ea typeface="新細明體" charset="-12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44624"/>
            <a:ext cx="8178132" cy="576064"/>
          </a:xfrm>
        </p:spPr>
        <p:txBody>
          <a:bodyPr>
            <a:normAutofit fontScale="90000"/>
          </a:bodyPr>
          <a:lstStyle/>
          <a:p>
            <a:r>
              <a:rPr lang="en-US" altLang="zh-TW" b="1" dirty="0" smtClean="0">
                <a:solidFill>
                  <a:schemeClr val="accent5">
                    <a:lumMod val="50000"/>
                  </a:schemeClr>
                </a:solidFill>
              </a:rPr>
              <a:t>multiple scattering,  against  10</a:t>
            </a:r>
            <a:r>
              <a:rPr lang="en-US" altLang="zh-TW" b="1" baseline="30000" dirty="0" smtClean="0">
                <a:solidFill>
                  <a:schemeClr val="accent5">
                    <a:lumMod val="50000"/>
                  </a:schemeClr>
                </a:solidFill>
              </a:rPr>
              <a:t>-4</a:t>
            </a:r>
            <a:endParaRPr lang="zh-TW" altLang="en-US" b="1" baseline="30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1142984"/>
            <a:ext cx="4714908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0988" indent="-280988">
              <a:buAutoNum type="arabicPeriod"/>
            </a:pPr>
            <a:r>
              <a:rPr lang="en-US" altLang="zh-TW" sz="2000" b="1" dirty="0" smtClean="0">
                <a:latin typeface="Calibri" pitchFamily="34" charset="0"/>
                <a:sym typeface="Wingdings" pitchFamily="2" charset="2"/>
              </a:rPr>
              <a:t>BHLUMI </a:t>
            </a:r>
            <a:r>
              <a:rPr lang="en-US" altLang="zh-TW" sz="2000" dirty="0" smtClean="0">
                <a:latin typeface="Calibri" pitchFamily="34" charset="0"/>
                <a:sym typeface="Wingdings" pitchFamily="2" charset="2"/>
              </a:rPr>
              <a:t> </a:t>
            </a:r>
            <a:r>
              <a:rPr lang="en-US" altLang="zh-TW" sz="2000" b="1" dirty="0" smtClean="0">
                <a:latin typeface="Calibri" pitchFamily="34" charset="0"/>
                <a:sym typeface="Wingdings" pitchFamily="2" charset="2"/>
              </a:rPr>
              <a:t> </a:t>
            </a:r>
            <a:r>
              <a:rPr lang="en-US" altLang="zh-TW" sz="2000" dirty="0" smtClean="0">
                <a:latin typeface="Calibri" pitchFamily="34" charset="0"/>
                <a:sym typeface="Wingdings" pitchFamily="2" charset="2"/>
              </a:rPr>
              <a:t>scattered e</a:t>
            </a:r>
            <a:r>
              <a:rPr lang="en-US" altLang="zh-TW" sz="2000" baseline="30000" dirty="0" smtClean="0">
                <a:latin typeface="Calibri" pitchFamily="34" charset="0"/>
                <a:sym typeface="Wingdings" pitchFamily="2" charset="2"/>
              </a:rPr>
              <a:t>+</a:t>
            </a:r>
            <a:r>
              <a:rPr lang="en-US" altLang="zh-TW" sz="2000" dirty="0" smtClean="0">
                <a:latin typeface="Calibri" pitchFamily="34" charset="0"/>
                <a:sym typeface="Wingdings" pitchFamily="2" charset="2"/>
              </a:rPr>
              <a:t>, e</a:t>
            </a:r>
            <a:r>
              <a:rPr lang="en-US" altLang="zh-TW" sz="2000" baseline="30000" dirty="0" smtClean="0">
                <a:latin typeface="Calibri" pitchFamily="34" charset="0"/>
                <a:sym typeface="Wingdings" pitchFamily="2" charset="2"/>
              </a:rPr>
              <a:t>-</a:t>
            </a:r>
            <a:r>
              <a:rPr lang="en-US" altLang="zh-TW" sz="2000" dirty="0" smtClean="0">
                <a:latin typeface="Calibri" pitchFamily="34" charset="0"/>
                <a:sym typeface="Wingdings" pitchFamily="2" charset="2"/>
              </a:rPr>
              <a:t> </a:t>
            </a:r>
            <a:endParaRPr lang="en-US" altLang="zh-TW" sz="2000" b="1" dirty="0" smtClean="0">
              <a:latin typeface="Calibri" pitchFamily="34" charset="0"/>
              <a:sym typeface="Wingdings" pitchFamily="2" charset="2"/>
            </a:endParaRPr>
          </a:p>
          <a:p>
            <a:pPr marL="280988" indent="-280988"/>
            <a:r>
              <a:rPr lang="en-US" altLang="zh-TW" sz="2000" b="1" dirty="0" smtClean="0">
                <a:latin typeface="Calibri" pitchFamily="34" charset="0"/>
                <a:sym typeface="Wingdings" pitchFamily="2" charset="2"/>
              </a:rPr>
              <a:t>	</a:t>
            </a:r>
            <a:r>
              <a:rPr lang="en-US" altLang="zh-TW" sz="2000" b="1" dirty="0" smtClean="0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Multi. </a:t>
            </a:r>
            <a:r>
              <a:rPr lang="en-US" altLang="zh-TW" sz="2000" b="1" dirty="0" err="1" smtClean="0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Scatt</a:t>
            </a:r>
            <a:r>
              <a:rPr lang="en-US" altLang="zh-TW" sz="2000" b="1" dirty="0" smtClean="0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.  smearing 100 </a:t>
            </a:r>
            <a:r>
              <a:rPr lang="el-GR" altLang="zh-TW" sz="2000" b="1" dirty="0" smtClean="0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μ</a:t>
            </a:r>
            <a:r>
              <a:rPr lang="en-US" altLang="zh-TW" sz="2000" b="1" dirty="0" err="1" smtClean="0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Rad</a:t>
            </a:r>
            <a:r>
              <a:rPr lang="en-US" altLang="zh-TW" sz="2000" b="1" dirty="0" smtClean="0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    </a:t>
            </a:r>
          </a:p>
          <a:p>
            <a:pPr marL="280988" indent="-280988"/>
            <a:r>
              <a:rPr lang="en-US" altLang="zh-TW" sz="2000" b="1" dirty="0" smtClean="0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	</a:t>
            </a:r>
            <a:r>
              <a:rPr lang="el-GR" altLang="zh-TW" sz="2000" dirty="0" smtClean="0">
                <a:latin typeface="Calibri" pitchFamily="34" charset="0"/>
                <a:sym typeface="Wingdings" pitchFamily="2" charset="2"/>
              </a:rPr>
              <a:t>θ</a:t>
            </a:r>
            <a:r>
              <a:rPr lang="en-US" altLang="zh-TW" sz="2000" dirty="0" smtClean="0">
                <a:latin typeface="Calibri" pitchFamily="34" charset="0"/>
                <a:sym typeface="Wingdings" pitchFamily="2" charset="2"/>
              </a:rPr>
              <a:t>’= </a:t>
            </a:r>
            <a:r>
              <a:rPr lang="el-GR" altLang="zh-TW" sz="2000" dirty="0" smtClean="0">
                <a:latin typeface="Calibri" pitchFamily="34" charset="0"/>
                <a:sym typeface="Wingdings" pitchFamily="2" charset="2"/>
              </a:rPr>
              <a:t>θ</a:t>
            </a:r>
            <a:r>
              <a:rPr lang="en-US" altLang="zh-TW" sz="2000" dirty="0" smtClean="0">
                <a:latin typeface="Calibri" pitchFamily="34" charset="0"/>
                <a:sym typeface="Wingdings" pitchFamily="2" charset="2"/>
              </a:rPr>
              <a:t> ∙ </a:t>
            </a:r>
            <a:r>
              <a:rPr lang="el-GR" altLang="zh-TW" sz="2000" dirty="0" smtClean="0">
                <a:latin typeface="Calibri" pitchFamily="34" charset="0"/>
                <a:sym typeface="Wingdings" pitchFamily="2" charset="2"/>
              </a:rPr>
              <a:t>σ </a:t>
            </a:r>
            <a:r>
              <a:rPr lang="en-US" altLang="zh-TW" sz="2000" dirty="0" smtClean="0">
                <a:latin typeface="Calibri" pitchFamily="34" charset="0"/>
                <a:sym typeface="Wingdings" pitchFamily="2" charset="2"/>
              </a:rPr>
              <a:t>(100</a:t>
            </a:r>
            <a:r>
              <a:rPr lang="el-GR" altLang="zh-TW" sz="2000" dirty="0" smtClean="0">
                <a:latin typeface="Calibri" pitchFamily="34" charset="0"/>
                <a:sym typeface="Wingdings" pitchFamily="2" charset="2"/>
              </a:rPr>
              <a:t>μ</a:t>
            </a:r>
            <a:r>
              <a:rPr lang="en-US" altLang="zh-TW" sz="2000" dirty="0" smtClean="0">
                <a:latin typeface="Calibri" pitchFamily="34" charset="0"/>
                <a:sym typeface="Wingdings" pitchFamily="2" charset="2"/>
              </a:rPr>
              <a:t>R),   </a:t>
            </a:r>
            <a:r>
              <a:rPr lang="el-GR" altLang="zh-TW" sz="2000" dirty="0" smtClean="0">
                <a:latin typeface="Calibri" pitchFamily="34" charset="0"/>
                <a:sym typeface="Wingdings" pitchFamily="2" charset="2"/>
              </a:rPr>
              <a:t>φ</a:t>
            </a:r>
            <a:r>
              <a:rPr lang="en-US" altLang="zh-TW" sz="2000" dirty="0" smtClean="0">
                <a:latin typeface="Calibri" pitchFamily="34" charset="0"/>
                <a:sym typeface="Wingdings" pitchFamily="2" charset="2"/>
              </a:rPr>
              <a:t>’= </a:t>
            </a:r>
            <a:r>
              <a:rPr lang="el-GR" altLang="zh-TW" sz="2000" dirty="0" smtClean="0">
                <a:latin typeface="Calibri" pitchFamily="34" charset="0"/>
                <a:sym typeface="Wingdings" pitchFamily="2" charset="2"/>
              </a:rPr>
              <a:t>φ</a:t>
            </a:r>
            <a:r>
              <a:rPr lang="en-US" altLang="zh-TW" sz="2000" dirty="0" smtClean="0">
                <a:latin typeface="Calibri" pitchFamily="34" charset="0"/>
                <a:sym typeface="Wingdings" pitchFamily="2" charset="2"/>
              </a:rPr>
              <a:t> ∙ </a:t>
            </a:r>
            <a:r>
              <a:rPr lang="el-GR" altLang="zh-TW" sz="2000" dirty="0" smtClean="0">
                <a:latin typeface="Calibri" pitchFamily="34" charset="0"/>
                <a:sym typeface="Wingdings" pitchFamily="2" charset="2"/>
              </a:rPr>
              <a:t>σ</a:t>
            </a:r>
            <a:r>
              <a:rPr lang="en-US" altLang="zh-TW" sz="2000" dirty="0" smtClean="0">
                <a:latin typeface="Calibri" pitchFamily="34" charset="0"/>
                <a:sym typeface="Wingdings" pitchFamily="2" charset="2"/>
              </a:rPr>
              <a:t>(100</a:t>
            </a:r>
            <a:r>
              <a:rPr lang="el-GR" altLang="zh-TW" sz="2000" dirty="0" smtClean="0">
                <a:latin typeface="Calibri" pitchFamily="34" charset="0"/>
                <a:sym typeface="Wingdings" pitchFamily="2" charset="2"/>
              </a:rPr>
              <a:t>μ</a:t>
            </a:r>
            <a:r>
              <a:rPr lang="en-US" altLang="zh-TW" sz="2000" dirty="0" smtClean="0">
                <a:latin typeface="Calibri" pitchFamily="34" charset="0"/>
                <a:sym typeface="Wingdings" pitchFamily="2" charset="2"/>
              </a:rPr>
              <a:t>R) </a:t>
            </a:r>
          </a:p>
          <a:p>
            <a:pPr marL="280988" indent="-280988">
              <a:spcBef>
                <a:spcPts val="600"/>
              </a:spcBef>
              <a:buAutoNum type="arabicPeriod" startAt="2"/>
            </a:pPr>
            <a:r>
              <a:rPr lang="el-GR" sz="2000" b="1" dirty="0" smtClean="0">
                <a:latin typeface="Calibri" pitchFamily="34" charset="0"/>
                <a:cs typeface="Times New Roman" pitchFamily="18" charset="0"/>
              </a:rPr>
              <a:t>δ</a:t>
            </a:r>
            <a:r>
              <a:rPr lang="it-IT" sz="2000" b="1" dirty="0" smtClean="0">
                <a:latin typeface="Calibri" pitchFamily="34" charset="0"/>
                <a:cs typeface="Times New Roman" pitchFamily="18" charset="0"/>
              </a:rPr>
              <a:t>N/N  </a:t>
            </a:r>
            <a:r>
              <a:rPr lang="en-US" altLang="zh-TW" sz="2000" b="1" dirty="0" smtClean="0">
                <a:latin typeface="Calibri" pitchFamily="34" charset="0"/>
                <a:sym typeface="Wingdings" pitchFamily="2" charset="2"/>
              </a:rPr>
              <a:t> due to </a:t>
            </a:r>
            <a:r>
              <a:rPr lang="el-GR" altLang="zh-TW" sz="2000" dirty="0" smtClean="0">
                <a:latin typeface="Calibri" pitchFamily="34" charset="0"/>
                <a:sym typeface="Wingdings" pitchFamily="2" charset="2"/>
              </a:rPr>
              <a:t>σ</a:t>
            </a:r>
            <a:r>
              <a:rPr lang="en-US" altLang="zh-TW" sz="2000" dirty="0" smtClean="0">
                <a:latin typeface="Calibri" pitchFamily="34" charset="0"/>
                <a:sym typeface="Wingdings" pitchFamily="2" charset="2"/>
              </a:rPr>
              <a:t>(100</a:t>
            </a:r>
            <a:r>
              <a:rPr lang="el-GR" altLang="zh-TW" sz="2000" dirty="0" smtClean="0">
                <a:latin typeface="Calibri" pitchFamily="34" charset="0"/>
                <a:sym typeface="Wingdings" pitchFamily="2" charset="2"/>
              </a:rPr>
              <a:t>μ</a:t>
            </a:r>
            <a:r>
              <a:rPr lang="en-US" altLang="zh-TW" sz="2000" dirty="0" smtClean="0">
                <a:latin typeface="Calibri" pitchFamily="34" charset="0"/>
                <a:sym typeface="Wingdings" pitchFamily="2" charset="2"/>
              </a:rPr>
              <a:t>R) smearing   </a:t>
            </a:r>
          </a:p>
          <a:p>
            <a:pPr marL="280988" indent="-280988"/>
            <a:r>
              <a:rPr lang="en-US" altLang="zh-TW" sz="2000" dirty="0" smtClean="0">
                <a:latin typeface="Calibri" pitchFamily="34" charset="0"/>
                <a:sym typeface="Wingdings" pitchFamily="2" charset="2"/>
              </a:rPr>
              <a:t>	</a:t>
            </a:r>
            <a:r>
              <a:rPr lang="el-GR" sz="2000" b="1" dirty="0" smtClean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δ</a:t>
            </a:r>
            <a:r>
              <a:rPr lang="it-IT" sz="2000" b="1" dirty="0" smtClean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N = </a:t>
            </a:r>
            <a:r>
              <a:rPr lang="en-US" sz="2000" dirty="0" smtClean="0">
                <a:latin typeface="Calibri" pitchFamily="34" charset="0"/>
                <a:sym typeface="Wingdings" pitchFamily="2" charset="2"/>
              </a:rPr>
              <a:t> </a:t>
            </a:r>
            <a:r>
              <a:rPr lang="en-US" altLang="zh-TW" sz="2000" dirty="0" smtClean="0">
                <a:latin typeface="Calibri" pitchFamily="34" charset="0"/>
                <a:sym typeface="Wingdings" pitchFamily="2" charset="2"/>
              </a:rPr>
              <a:t>deviation due to </a:t>
            </a:r>
            <a:r>
              <a:rPr lang="en-US" altLang="zh-TW" sz="2000" dirty="0" err="1" smtClean="0">
                <a:latin typeface="Calibri" pitchFamily="34" charset="0"/>
                <a:sym typeface="Wingdings" pitchFamily="2" charset="2"/>
              </a:rPr>
              <a:t>Multi.Scatt</a:t>
            </a:r>
            <a:r>
              <a:rPr lang="en-US" altLang="zh-TW" sz="2000" dirty="0" smtClean="0">
                <a:latin typeface="Calibri" pitchFamily="34" charset="0"/>
                <a:sym typeface="Wingdings" pitchFamily="2" charset="2"/>
              </a:rPr>
              <a:t>.</a:t>
            </a:r>
          </a:p>
          <a:p>
            <a:pPr marL="280988" indent="-280988"/>
            <a:r>
              <a:rPr lang="en-US" altLang="zh-TW" sz="2000" dirty="0" smtClean="0">
                <a:latin typeface="Calibri" pitchFamily="34" charset="0"/>
                <a:sym typeface="Wingdings" pitchFamily="2" charset="2"/>
              </a:rPr>
              <a:t>	effect is Gaussian, Symmetric</a:t>
            </a:r>
          </a:p>
          <a:p>
            <a:pPr marL="280988" indent="-280988"/>
            <a:r>
              <a:rPr lang="en-US" altLang="zh-TW" sz="2000" dirty="0" smtClean="0">
                <a:latin typeface="Calibri" pitchFamily="34" charset="0"/>
                <a:sym typeface="Wingdings" pitchFamily="2" charset="2"/>
              </a:rPr>
              <a:t>	</a:t>
            </a:r>
            <a:r>
              <a:rPr lang="en-US" altLang="zh-TW" sz="2000" dirty="0" smtClean="0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at</a:t>
            </a:r>
            <a:r>
              <a:rPr lang="en-US" altLang="zh-TW" sz="2000" dirty="0" smtClean="0">
                <a:latin typeface="Calibri" pitchFamily="34" charset="0"/>
                <a:sym typeface="Wingdings" pitchFamily="2" charset="2"/>
              </a:rPr>
              <a:t> </a:t>
            </a:r>
            <a:r>
              <a:rPr lang="el-GR" altLang="zh-TW" sz="2000" b="1" dirty="0" smtClean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  <a:sym typeface="Wingdings" pitchFamily="2" charset="2"/>
              </a:rPr>
              <a:t>θ</a:t>
            </a:r>
            <a:r>
              <a:rPr lang="en-US" altLang="zh-TW" sz="2000" b="1" baseline="-25000" dirty="0" smtClean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  <a:sym typeface="Wingdings" pitchFamily="2" charset="2"/>
              </a:rPr>
              <a:t>min</a:t>
            </a:r>
            <a:r>
              <a:rPr lang="en-US" altLang="zh-TW" sz="2000" b="1" dirty="0" smtClean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  <a:sym typeface="Wingdings" pitchFamily="2" charset="2"/>
              </a:rPr>
              <a:t>= 25 mRad</a:t>
            </a:r>
            <a:r>
              <a:rPr lang="it-IT" altLang="zh-TW" sz="2000" b="1" dirty="0" smtClean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  <a:sym typeface="Wingdings" pitchFamily="2" charset="2"/>
              </a:rPr>
              <a:t>,  slope of Bbhabha </a:t>
            </a:r>
          </a:p>
          <a:p>
            <a:pPr marL="280988" indent="-280988"/>
            <a:r>
              <a:rPr lang="it-IT" altLang="zh-TW" sz="2000" b="1" dirty="0" smtClean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  <a:sym typeface="Wingdings" pitchFamily="2" charset="2"/>
              </a:rPr>
              <a:t>	</a:t>
            </a:r>
            <a:r>
              <a:rPr lang="it-IT" altLang="zh-TW" sz="2000" dirty="0" smtClean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  <a:sym typeface="Wingdings" pitchFamily="2" charset="2"/>
              </a:rPr>
              <a:t>in neiboring 100 </a:t>
            </a:r>
            <a:r>
              <a:rPr lang="el-GR" altLang="zh-TW" sz="2000" dirty="0" smtClean="0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μ</a:t>
            </a:r>
            <a:r>
              <a:rPr lang="en-US" altLang="zh-TW" sz="2000" dirty="0" err="1" smtClean="0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Rad</a:t>
            </a:r>
            <a:r>
              <a:rPr lang="en-US" altLang="zh-TW" sz="2000" dirty="0" smtClean="0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 bins</a:t>
            </a:r>
            <a:r>
              <a:rPr lang="en-US" altLang="zh-TW" sz="2000" dirty="0" smtClean="0">
                <a:latin typeface="Calibri" pitchFamily="34" charset="0"/>
                <a:sym typeface="Wingdings" pitchFamily="2" charset="2"/>
              </a:rPr>
              <a:t>  </a:t>
            </a:r>
            <a:r>
              <a:rPr lang="en-US" altLang="zh-TW" sz="2000" dirty="0" smtClean="0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to 25mR  </a:t>
            </a:r>
          </a:p>
          <a:p>
            <a:pPr marL="280988" indent="-280988"/>
            <a:r>
              <a:rPr lang="en-US" sz="2000" dirty="0" smtClean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  <a:sym typeface="Wingdings" pitchFamily="2" charset="2"/>
              </a:rPr>
              <a:t>	</a:t>
            </a:r>
            <a:r>
              <a:rPr lang="el-GR" sz="2400" b="1" i="1" dirty="0" smtClean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δ</a:t>
            </a:r>
            <a:r>
              <a:rPr lang="it-IT" sz="2400" b="1" i="1" dirty="0" smtClean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N(@25mR)/N(25-80 mR)   &lt; 10</a:t>
            </a:r>
            <a:r>
              <a:rPr lang="it-IT" sz="2400" b="1" i="1" baseline="30000" dirty="0" smtClean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-4</a:t>
            </a:r>
            <a:endParaRPr lang="en-US" altLang="zh-TW" sz="2000" b="1" i="1" baseline="30000" dirty="0" smtClean="0">
              <a:latin typeface="Calibri" pitchFamily="34" charset="0"/>
              <a:sym typeface="Wingdings" pitchFamily="2" charset="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714348" y="4429132"/>
            <a:ext cx="4286280" cy="156966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altLang="zh-TW" sz="2800" b="1" i="1" dirty="0" smtClean="0">
                <a:solidFill>
                  <a:srgbClr val="FF0000"/>
                </a:solidFill>
                <a:latin typeface="Calibri" pitchFamily="34" charset="0"/>
              </a:rPr>
              <a:t>10</a:t>
            </a:r>
            <a:r>
              <a:rPr lang="en-US" altLang="zh-TW" sz="2800" b="1" i="1" baseline="30000" dirty="0" smtClean="0">
                <a:solidFill>
                  <a:srgbClr val="FF0000"/>
                </a:solidFill>
                <a:latin typeface="Calibri" pitchFamily="34" charset="0"/>
              </a:rPr>
              <a:t>-4  </a:t>
            </a:r>
            <a:r>
              <a:rPr lang="en-US" altLang="zh-TW" sz="2800" b="1" i="1" dirty="0" smtClean="0">
                <a:solidFill>
                  <a:srgbClr val="FF0000"/>
                </a:solidFill>
                <a:latin typeface="Calibri" pitchFamily="34" charset="0"/>
              </a:rPr>
              <a:t>is determined </a:t>
            </a:r>
          </a:p>
          <a:p>
            <a:r>
              <a:rPr lang="en-US" altLang="zh-TW" sz="2400" b="1" dirty="0" smtClean="0">
                <a:latin typeface="Calibri" pitchFamily="34" charset="0"/>
              </a:rPr>
              <a:t>1. </a:t>
            </a:r>
            <a:r>
              <a:rPr lang="en-US" altLang="zh-TW" sz="2400" b="1" dirty="0" err="1" smtClean="0">
                <a:latin typeface="Calibri" pitchFamily="34" charset="0"/>
              </a:rPr>
              <a:t>Multi.Scatt</a:t>
            </a:r>
            <a:r>
              <a:rPr lang="en-US" altLang="zh-TW" sz="2400" b="1" dirty="0" smtClean="0">
                <a:latin typeface="Calibri" pitchFamily="34" charset="0"/>
              </a:rPr>
              <a:t>. distribution</a:t>
            </a:r>
          </a:p>
          <a:p>
            <a:r>
              <a:rPr lang="en-US" altLang="zh-TW" sz="2400" b="1" dirty="0" smtClean="0">
                <a:latin typeface="Calibri" pitchFamily="34" charset="0"/>
              </a:rPr>
              <a:t>2.  survey of  the mean position</a:t>
            </a:r>
          </a:p>
          <a:p>
            <a:r>
              <a:rPr lang="en-US" altLang="zh-TW" sz="2000" b="1" dirty="0" smtClean="0">
                <a:solidFill>
                  <a:srgbClr val="00B050"/>
                </a:solidFill>
                <a:latin typeface="Calibri" pitchFamily="34" charset="0"/>
              </a:rPr>
              <a:t>                                    (shift of the arrow)  </a:t>
            </a:r>
            <a:endParaRPr lang="en-US" sz="2000" dirty="0">
              <a:solidFill>
                <a:srgbClr val="00B050"/>
              </a:solidFill>
              <a:latin typeface="Calibri" pitchFamily="34" charset="0"/>
            </a:endParaRPr>
          </a:p>
        </p:txBody>
      </p:sp>
      <p:grpSp>
        <p:nvGrpSpPr>
          <p:cNvPr id="3" name="群組 12"/>
          <p:cNvGrpSpPr/>
          <p:nvPr/>
        </p:nvGrpSpPr>
        <p:grpSpPr>
          <a:xfrm>
            <a:off x="4143372" y="642918"/>
            <a:ext cx="4881572" cy="2737638"/>
            <a:chOff x="4262428" y="1500174"/>
            <a:chExt cx="4881572" cy="2737638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262428" y="1500174"/>
              <a:ext cx="4881572" cy="2737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5" name="群組 19"/>
            <p:cNvGrpSpPr/>
            <p:nvPr/>
          </p:nvGrpSpPr>
          <p:grpSpPr>
            <a:xfrm>
              <a:off x="7429520" y="2214554"/>
              <a:ext cx="1357322" cy="619085"/>
              <a:chOff x="7524898" y="4941168"/>
              <a:chExt cx="1357322" cy="619085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7524898" y="5301208"/>
                <a:ext cx="1357322" cy="2590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ts val="1300"/>
                  </a:lnSpc>
                </a:pPr>
                <a:r>
                  <a:rPr lang="el-GR" altLang="zh-TW" sz="1400" b="1" dirty="0" smtClean="0">
                    <a:solidFill>
                      <a:srgbClr val="00B050"/>
                    </a:solidFill>
                    <a:latin typeface="Calibri" pitchFamily="34" charset="0"/>
                    <a:cs typeface="Times New Roman" pitchFamily="18" charset="0"/>
                    <a:sym typeface="Wingdings" pitchFamily="2" charset="2"/>
                  </a:rPr>
                  <a:t>Θ</a:t>
                </a:r>
                <a:r>
                  <a:rPr lang="en-US" altLang="zh-TW" sz="1400" b="1" dirty="0" smtClean="0">
                    <a:solidFill>
                      <a:srgbClr val="00B050"/>
                    </a:solidFill>
                    <a:latin typeface="Calibri" pitchFamily="34" charset="0"/>
                    <a:cs typeface="Times New Roman" pitchFamily="18" charset="0"/>
                    <a:sym typeface="Wingdings" pitchFamily="2" charset="2"/>
                  </a:rPr>
                  <a:t> =25 mRad</a:t>
                </a:r>
                <a:r>
                  <a:rPr lang="it-IT" sz="1400" b="1" dirty="0" smtClean="0">
                    <a:solidFill>
                      <a:srgbClr val="00B050"/>
                    </a:solidFill>
                    <a:latin typeface="Calibri" pitchFamily="34" charset="0"/>
                    <a:cs typeface="Times New Roman" pitchFamily="18" charset="0"/>
                  </a:rPr>
                  <a:t> </a:t>
                </a:r>
                <a:endParaRPr lang="en-US" sz="1400" dirty="0">
                  <a:solidFill>
                    <a:srgbClr val="00B050"/>
                  </a:solidFill>
                  <a:latin typeface="Calibri" pitchFamily="34" charset="0"/>
                </a:endParaRPr>
              </a:p>
            </p:txBody>
          </p:sp>
          <p:cxnSp>
            <p:nvCxnSpPr>
              <p:cNvPr id="10" name="直線單箭頭接點 9"/>
              <p:cNvCxnSpPr/>
              <p:nvPr/>
            </p:nvCxnSpPr>
            <p:spPr>
              <a:xfrm flipV="1">
                <a:off x="8028384" y="4941168"/>
                <a:ext cx="0" cy="349780"/>
              </a:xfrm>
              <a:prstGeom prst="straightConnector1">
                <a:avLst/>
              </a:prstGeom>
              <a:ln w="31750"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2" name="直線單箭頭接點 21"/>
            <p:cNvCxnSpPr/>
            <p:nvPr/>
          </p:nvCxnSpPr>
          <p:spPr>
            <a:xfrm>
              <a:off x="5643570" y="2285992"/>
              <a:ext cx="0" cy="1296144"/>
            </a:xfrm>
            <a:prstGeom prst="straightConnector1">
              <a:avLst/>
            </a:prstGeom>
            <a:ln w="3175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3607589"/>
            <a:ext cx="3384376" cy="3250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爆炸 1 85"/>
          <p:cNvSpPr/>
          <p:nvPr/>
        </p:nvSpPr>
        <p:spPr>
          <a:xfrm>
            <a:off x="6143636" y="0"/>
            <a:ext cx="2786082" cy="714356"/>
          </a:xfrm>
          <a:prstGeom prst="irregularSeal1">
            <a:avLst/>
          </a:prstGeom>
          <a:solidFill>
            <a:srgbClr val="FFFF00">
              <a:alpha val="51000"/>
            </a:srgbClr>
          </a:solidFill>
          <a:ln>
            <a:solidFill>
              <a:srgbClr val="FF0000">
                <a:alpha val="3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3" name="群組 70"/>
          <p:cNvGrpSpPr>
            <a:grpSpLocks noChangeAspect="1"/>
          </p:cNvGrpSpPr>
          <p:nvPr/>
        </p:nvGrpSpPr>
        <p:grpSpPr>
          <a:xfrm>
            <a:off x="608710" y="5503892"/>
            <a:ext cx="7892380" cy="1282694"/>
            <a:chOff x="251520" y="3140968"/>
            <a:chExt cx="8676456" cy="3677536"/>
          </a:xfrm>
        </p:grpSpPr>
        <p:pic>
          <p:nvPicPr>
            <p:cNvPr id="1027" name="Picture 3" descr="C:\ds212j\CEPC_atWWW\Presentations\Workshop_20230401_衡陽\pics\圖片2..jpg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1520" y="3140968"/>
              <a:ext cx="8676456" cy="3573016"/>
            </a:xfrm>
            <a:prstGeom prst="rect">
              <a:avLst/>
            </a:prstGeom>
            <a:noFill/>
          </p:spPr>
        </p:pic>
        <p:sp>
          <p:nvSpPr>
            <p:cNvPr id="7" name="橢圓 6"/>
            <p:cNvSpPr/>
            <p:nvPr/>
          </p:nvSpPr>
          <p:spPr>
            <a:xfrm>
              <a:off x="4151051" y="4998936"/>
              <a:ext cx="292465" cy="7146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77" name="直線接點 76"/>
            <p:cNvCxnSpPr/>
            <p:nvPr/>
          </p:nvCxnSpPr>
          <p:spPr>
            <a:xfrm rot="5400000">
              <a:off x="6779168" y="4569885"/>
              <a:ext cx="428762" cy="2167"/>
            </a:xfrm>
            <a:prstGeom prst="line">
              <a:avLst/>
            </a:prstGeom>
            <a:ln w="50800">
              <a:solidFill>
                <a:srgbClr val="FF00FF">
                  <a:alpha val="4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群組 130"/>
            <p:cNvGrpSpPr/>
            <p:nvPr/>
          </p:nvGrpSpPr>
          <p:grpSpPr>
            <a:xfrm>
              <a:off x="7044978" y="4355793"/>
              <a:ext cx="292465" cy="428762"/>
              <a:chOff x="285720" y="3420000"/>
              <a:chExt cx="285752" cy="493324"/>
            </a:xfrm>
          </p:grpSpPr>
          <p:grpSp>
            <p:nvGrpSpPr>
              <p:cNvPr id="5" name="群組 206"/>
              <p:cNvGrpSpPr/>
              <p:nvPr/>
            </p:nvGrpSpPr>
            <p:grpSpPr>
              <a:xfrm>
                <a:off x="285720" y="3420000"/>
                <a:ext cx="285752" cy="241324"/>
                <a:chOff x="142844" y="642918"/>
                <a:chExt cx="642942" cy="285752"/>
              </a:xfrm>
            </p:grpSpPr>
            <p:sp>
              <p:nvSpPr>
                <p:cNvPr id="78" name="矩形 77"/>
                <p:cNvSpPr/>
                <p:nvPr/>
              </p:nvSpPr>
              <p:spPr>
                <a:xfrm>
                  <a:off x="142844" y="642918"/>
                  <a:ext cx="642942" cy="71438"/>
                </a:xfrm>
                <a:prstGeom prst="rect">
                  <a:avLst/>
                </a:prstGeom>
                <a:no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79" name="矩形 78"/>
                <p:cNvSpPr/>
                <p:nvPr/>
              </p:nvSpPr>
              <p:spPr>
                <a:xfrm>
                  <a:off x="142844" y="714356"/>
                  <a:ext cx="642942" cy="71438"/>
                </a:xfrm>
                <a:prstGeom prst="rect">
                  <a:avLst/>
                </a:prstGeom>
                <a:no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80" name="矩形 79"/>
                <p:cNvSpPr/>
                <p:nvPr/>
              </p:nvSpPr>
              <p:spPr>
                <a:xfrm>
                  <a:off x="142844" y="785794"/>
                  <a:ext cx="642942" cy="71438"/>
                </a:xfrm>
                <a:prstGeom prst="rect">
                  <a:avLst/>
                </a:prstGeom>
                <a:no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81" name="矩形 80"/>
                <p:cNvSpPr/>
                <p:nvPr/>
              </p:nvSpPr>
              <p:spPr>
                <a:xfrm>
                  <a:off x="142844" y="857232"/>
                  <a:ext cx="642942" cy="71438"/>
                </a:xfrm>
                <a:prstGeom prst="rect">
                  <a:avLst/>
                </a:prstGeom>
                <a:no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grpSp>
            <p:nvGrpSpPr>
              <p:cNvPr id="6" name="群組 206"/>
              <p:cNvGrpSpPr/>
              <p:nvPr/>
            </p:nvGrpSpPr>
            <p:grpSpPr>
              <a:xfrm>
                <a:off x="285720" y="3672000"/>
                <a:ext cx="285752" cy="241324"/>
                <a:chOff x="142844" y="642918"/>
                <a:chExt cx="642942" cy="285752"/>
              </a:xfrm>
            </p:grpSpPr>
            <p:sp>
              <p:nvSpPr>
                <p:cNvPr id="127" name="矩形 126"/>
                <p:cNvSpPr/>
                <p:nvPr/>
              </p:nvSpPr>
              <p:spPr>
                <a:xfrm>
                  <a:off x="142844" y="642918"/>
                  <a:ext cx="642942" cy="71438"/>
                </a:xfrm>
                <a:prstGeom prst="rect">
                  <a:avLst/>
                </a:prstGeom>
                <a:no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28" name="矩形 127"/>
                <p:cNvSpPr/>
                <p:nvPr/>
              </p:nvSpPr>
              <p:spPr>
                <a:xfrm>
                  <a:off x="142844" y="714356"/>
                  <a:ext cx="642942" cy="71438"/>
                </a:xfrm>
                <a:prstGeom prst="rect">
                  <a:avLst/>
                </a:prstGeom>
                <a:no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29" name="矩形 128"/>
                <p:cNvSpPr/>
                <p:nvPr/>
              </p:nvSpPr>
              <p:spPr>
                <a:xfrm>
                  <a:off x="142844" y="785794"/>
                  <a:ext cx="642942" cy="71438"/>
                </a:xfrm>
                <a:prstGeom prst="rect">
                  <a:avLst/>
                </a:prstGeom>
                <a:no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30" name="矩形 129"/>
                <p:cNvSpPr/>
                <p:nvPr/>
              </p:nvSpPr>
              <p:spPr>
                <a:xfrm>
                  <a:off x="142844" y="857232"/>
                  <a:ext cx="642942" cy="71438"/>
                </a:xfrm>
                <a:prstGeom prst="rect">
                  <a:avLst/>
                </a:prstGeom>
                <a:no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</p:grpSp>
        <p:grpSp>
          <p:nvGrpSpPr>
            <p:cNvPr id="8" name="群組 131"/>
            <p:cNvGrpSpPr/>
            <p:nvPr/>
          </p:nvGrpSpPr>
          <p:grpSpPr>
            <a:xfrm>
              <a:off x="7044978" y="5255504"/>
              <a:ext cx="292465" cy="428762"/>
              <a:chOff x="285720" y="3420000"/>
              <a:chExt cx="285752" cy="493324"/>
            </a:xfrm>
          </p:grpSpPr>
          <p:grpSp>
            <p:nvGrpSpPr>
              <p:cNvPr id="10" name="群組 206"/>
              <p:cNvGrpSpPr/>
              <p:nvPr/>
            </p:nvGrpSpPr>
            <p:grpSpPr>
              <a:xfrm>
                <a:off x="285720" y="3420000"/>
                <a:ext cx="285752" cy="241324"/>
                <a:chOff x="142844" y="642918"/>
                <a:chExt cx="642942" cy="285752"/>
              </a:xfrm>
            </p:grpSpPr>
            <p:sp>
              <p:nvSpPr>
                <p:cNvPr id="139" name="矩形 138"/>
                <p:cNvSpPr/>
                <p:nvPr/>
              </p:nvSpPr>
              <p:spPr>
                <a:xfrm>
                  <a:off x="142844" y="642918"/>
                  <a:ext cx="642942" cy="71438"/>
                </a:xfrm>
                <a:prstGeom prst="rect">
                  <a:avLst/>
                </a:prstGeom>
                <a:no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40" name="矩形 139"/>
                <p:cNvSpPr/>
                <p:nvPr/>
              </p:nvSpPr>
              <p:spPr>
                <a:xfrm>
                  <a:off x="142844" y="714356"/>
                  <a:ext cx="642942" cy="71438"/>
                </a:xfrm>
                <a:prstGeom prst="rect">
                  <a:avLst/>
                </a:prstGeom>
                <a:no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41" name="矩形 140"/>
                <p:cNvSpPr/>
                <p:nvPr/>
              </p:nvSpPr>
              <p:spPr>
                <a:xfrm>
                  <a:off x="142844" y="785794"/>
                  <a:ext cx="642942" cy="71438"/>
                </a:xfrm>
                <a:prstGeom prst="rect">
                  <a:avLst/>
                </a:prstGeom>
                <a:no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42" name="矩形 141"/>
                <p:cNvSpPr/>
                <p:nvPr/>
              </p:nvSpPr>
              <p:spPr>
                <a:xfrm>
                  <a:off x="142844" y="857232"/>
                  <a:ext cx="642942" cy="71438"/>
                </a:xfrm>
                <a:prstGeom prst="rect">
                  <a:avLst/>
                </a:prstGeom>
                <a:no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grpSp>
            <p:nvGrpSpPr>
              <p:cNvPr id="11" name="群組 206"/>
              <p:cNvGrpSpPr/>
              <p:nvPr/>
            </p:nvGrpSpPr>
            <p:grpSpPr>
              <a:xfrm>
                <a:off x="285720" y="3672000"/>
                <a:ext cx="285752" cy="241324"/>
                <a:chOff x="142844" y="642918"/>
                <a:chExt cx="642942" cy="285752"/>
              </a:xfrm>
            </p:grpSpPr>
            <p:sp>
              <p:nvSpPr>
                <p:cNvPr id="135" name="矩形 134"/>
                <p:cNvSpPr/>
                <p:nvPr/>
              </p:nvSpPr>
              <p:spPr>
                <a:xfrm>
                  <a:off x="142844" y="642918"/>
                  <a:ext cx="642942" cy="71438"/>
                </a:xfrm>
                <a:prstGeom prst="rect">
                  <a:avLst/>
                </a:prstGeom>
                <a:no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36" name="矩形 135"/>
                <p:cNvSpPr/>
                <p:nvPr/>
              </p:nvSpPr>
              <p:spPr>
                <a:xfrm>
                  <a:off x="142844" y="714356"/>
                  <a:ext cx="642942" cy="71438"/>
                </a:xfrm>
                <a:prstGeom prst="rect">
                  <a:avLst/>
                </a:prstGeom>
                <a:no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37" name="矩形 136"/>
                <p:cNvSpPr/>
                <p:nvPr/>
              </p:nvSpPr>
              <p:spPr>
                <a:xfrm>
                  <a:off x="142844" y="785794"/>
                  <a:ext cx="642942" cy="71438"/>
                </a:xfrm>
                <a:prstGeom prst="rect">
                  <a:avLst/>
                </a:prstGeom>
                <a:no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38" name="矩形 137"/>
                <p:cNvSpPr/>
                <p:nvPr/>
              </p:nvSpPr>
              <p:spPr>
                <a:xfrm>
                  <a:off x="142844" y="857232"/>
                  <a:ext cx="642942" cy="71438"/>
                </a:xfrm>
                <a:prstGeom prst="rect">
                  <a:avLst/>
                </a:prstGeom>
                <a:no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</p:grpSp>
        <p:cxnSp>
          <p:nvCxnSpPr>
            <p:cNvPr id="145" name="直線接點 144"/>
            <p:cNvCxnSpPr/>
            <p:nvPr/>
          </p:nvCxnSpPr>
          <p:spPr>
            <a:xfrm rot="5400000">
              <a:off x="6779168" y="5471283"/>
              <a:ext cx="428762" cy="2167"/>
            </a:xfrm>
            <a:prstGeom prst="line">
              <a:avLst/>
            </a:prstGeom>
            <a:ln w="50800">
              <a:solidFill>
                <a:srgbClr val="FF00FF">
                  <a:alpha val="4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直線接點 145"/>
            <p:cNvCxnSpPr/>
            <p:nvPr/>
          </p:nvCxnSpPr>
          <p:spPr>
            <a:xfrm rot="5400000">
              <a:off x="1326004" y="4571001"/>
              <a:ext cx="428762" cy="2167"/>
            </a:xfrm>
            <a:prstGeom prst="line">
              <a:avLst/>
            </a:prstGeom>
            <a:ln w="50800">
              <a:solidFill>
                <a:srgbClr val="FF00FF">
                  <a:alpha val="4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群組 146"/>
            <p:cNvGrpSpPr/>
            <p:nvPr/>
          </p:nvGrpSpPr>
          <p:grpSpPr>
            <a:xfrm>
              <a:off x="1198793" y="4355223"/>
              <a:ext cx="292465" cy="428762"/>
              <a:chOff x="285720" y="3420000"/>
              <a:chExt cx="285752" cy="493324"/>
            </a:xfrm>
          </p:grpSpPr>
          <p:grpSp>
            <p:nvGrpSpPr>
              <p:cNvPr id="13" name="群組 206"/>
              <p:cNvGrpSpPr/>
              <p:nvPr/>
            </p:nvGrpSpPr>
            <p:grpSpPr>
              <a:xfrm>
                <a:off x="285720" y="3420000"/>
                <a:ext cx="285752" cy="241324"/>
                <a:chOff x="142844" y="642918"/>
                <a:chExt cx="642942" cy="285752"/>
              </a:xfrm>
            </p:grpSpPr>
            <p:sp>
              <p:nvSpPr>
                <p:cNvPr id="154" name="矩形 153"/>
                <p:cNvSpPr/>
                <p:nvPr/>
              </p:nvSpPr>
              <p:spPr>
                <a:xfrm>
                  <a:off x="142844" y="642918"/>
                  <a:ext cx="642942" cy="71438"/>
                </a:xfrm>
                <a:prstGeom prst="rect">
                  <a:avLst/>
                </a:prstGeom>
                <a:no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55" name="矩形 154"/>
                <p:cNvSpPr/>
                <p:nvPr/>
              </p:nvSpPr>
              <p:spPr>
                <a:xfrm>
                  <a:off x="142844" y="714356"/>
                  <a:ext cx="642942" cy="71438"/>
                </a:xfrm>
                <a:prstGeom prst="rect">
                  <a:avLst/>
                </a:prstGeom>
                <a:no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56" name="矩形 155"/>
                <p:cNvSpPr/>
                <p:nvPr/>
              </p:nvSpPr>
              <p:spPr>
                <a:xfrm>
                  <a:off x="142844" y="785794"/>
                  <a:ext cx="642942" cy="71438"/>
                </a:xfrm>
                <a:prstGeom prst="rect">
                  <a:avLst/>
                </a:prstGeom>
                <a:no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57" name="矩形 156"/>
                <p:cNvSpPr/>
                <p:nvPr/>
              </p:nvSpPr>
              <p:spPr>
                <a:xfrm>
                  <a:off x="142844" y="857232"/>
                  <a:ext cx="642942" cy="71438"/>
                </a:xfrm>
                <a:prstGeom prst="rect">
                  <a:avLst/>
                </a:prstGeom>
                <a:no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grpSp>
            <p:nvGrpSpPr>
              <p:cNvPr id="14" name="群組 206"/>
              <p:cNvGrpSpPr/>
              <p:nvPr/>
            </p:nvGrpSpPr>
            <p:grpSpPr>
              <a:xfrm>
                <a:off x="285720" y="3672000"/>
                <a:ext cx="285752" cy="241324"/>
                <a:chOff x="142844" y="642918"/>
                <a:chExt cx="642942" cy="285752"/>
              </a:xfrm>
            </p:grpSpPr>
            <p:sp>
              <p:nvSpPr>
                <p:cNvPr id="150" name="矩形 149"/>
                <p:cNvSpPr/>
                <p:nvPr/>
              </p:nvSpPr>
              <p:spPr>
                <a:xfrm>
                  <a:off x="142844" y="642918"/>
                  <a:ext cx="642942" cy="71438"/>
                </a:xfrm>
                <a:prstGeom prst="rect">
                  <a:avLst/>
                </a:prstGeom>
                <a:no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51" name="矩形 150"/>
                <p:cNvSpPr/>
                <p:nvPr/>
              </p:nvSpPr>
              <p:spPr>
                <a:xfrm>
                  <a:off x="142844" y="714356"/>
                  <a:ext cx="642942" cy="71438"/>
                </a:xfrm>
                <a:prstGeom prst="rect">
                  <a:avLst/>
                </a:prstGeom>
                <a:no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52" name="矩形 151"/>
                <p:cNvSpPr/>
                <p:nvPr/>
              </p:nvSpPr>
              <p:spPr>
                <a:xfrm>
                  <a:off x="142844" y="785794"/>
                  <a:ext cx="642942" cy="71438"/>
                </a:xfrm>
                <a:prstGeom prst="rect">
                  <a:avLst/>
                </a:prstGeom>
                <a:no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53" name="矩形 152"/>
                <p:cNvSpPr/>
                <p:nvPr/>
              </p:nvSpPr>
              <p:spPr>
                <a:xfrm>
                  <a:off x="142844" y="857232"/>
                  <a:ext cx="642942" cy="71438"/>
                </a:xfrm>
                <a:prstGeom prst="rect">
                  <a:avLst/>
                </a:prstGeom>
                <a:no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</p:grpSp>
        <p:grpSp>
          <p:nvGrpSpPr>
            <p:cNvPr id="15" name="群組 157"/>
            <p:cNvGrpSpPr/>
            <p:nvPr/>
          </p:nvGrpSpPr>
          <p:grpSpPr>
            <a:xfrm>
              <a:off x="1198793" y="5254380"/>
              <a:ext cx="292465" cy="428762"/>
              <a:chOff x="285720" y="3420000"/>
              <a:chExt cx="285752" cy="493324"/>
            </a:xfrm>
          </p:grpSpPr>
          <p:grpSp>
            <p:nvGrpSpPr>
              <p:cNvPr id="16" name="群組 206"/>
              <p:cNvGrpSpPr/>
              <p:nvPr/>
            </p:nvGrpSpPr>
            <p:grpSpPr>
              <a:xfrm>
                <a:off x="285720" y="3420000"/>
                <a:ext cx="285752" cy="241324"/>
                <a:chOff x="142844" y="642918"/>
                <a:chExt cx="642942" cy="285752"/>
              </a:xfrm>
            </p:grpSpPr>
            <p:sp>
              <p:nvSpPr>
                <p:cNvPr id="165" name="矩形 164"/>
                <p:cNvSpPr/>
                <p:nvPr/>
              </p:nvSpPr>
              <p:spPr>
                <a:xfrm>
                  <a:off x="142844" y="642918"/>
                  <a:ext cx="642942" cy="71438"/>
                </a:xfrm>
                <a:prstGeom prst="rect">
                  <a:avLst/>
                </a:prstGeom>
                <a:no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66" name="矩形 165"/>
                <p:cNvSpPr/>
                <p:nvPr/>
              </p:nvSpPr>
              <p:spPr>
                <a:xfrm>
                  <a:off x="142844" y="714356"/>
                  <a:ext cx="642942" cy="71438"/>
                </a:xfrm>
                <a:prstGeom prst="rect">
                  <a:avLst/>
                </a:prstGeom>
                <a:no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67" name="矩形 166"/>
                <p:cNvSpPr/>
                <p:nvPr/>
              </p:nvSpPr>
              <p:spPr>
                <a:xfrm>
                  <a:off x="142844" y="785794"/>
                  <a:ext cx="642942" cy="71438"/>
                </a:xfrm>
                <a:prstGeom prst="rect">
                  <a:avLst/>
                </a:prstGeom>
                <a:no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68" name="矩形 167"/>
                <p:cNvSpPr/>
                <p:nvPr/>
              </p:nvSpPr>
              <p:spPr>
                <a:xfrm>
                  <a:off x="142844" y="857232"/>
                  <a:ext cx="642942" cy="71438"/>
                </a:xfrm>
                <a:prstGeom prst="rect">
                  <a:avLst/>
                </a:prstGeom>
                <a:no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grpSp>
            <p:nvGrpSpPr>
              <p:cNvPr id="17" name="群組 206"/>
              <p:cNvGrpSpPr/>
              <p:nvPr/>
            </p:nvGrpSpPr>
            <p:grpSpPr>
              <a:xfrm>
                <a:off x="285720" y="3672000"/>
                <a:ext cx="285752" cy="241324"/>
                <a:chOff x="142844" y="642918"/>
                <a:chExt cx="642942" cy="285752"/>
              </a:xfrm>
            </p:grpSpPr>
            <p:sp>
              <p:nvSpPr>
                <p:cNvPr id="161" name="矩形 160"/>
                <p:cNvSpPr/>
                <p:nvPr/>
              </p:nvSpPr>
              <p:spPr>
                <a:xfrm>
                  <a:off x="142844" y="642918"/>
                  <a:ext cx="642942" cy="71438"/>
                </a:xfrm>
                <a:prstGeom prst="rect">
                  <a:avLst/>
                </a:prstGeom>
                <a:no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62" name="矩形 161"/>
                <p:cNvSpPr/>
                <p:nvPr/>
              </p:nvSpPr>
              <p:spPr>
                <a:xfrm>
                  <a:off x="142844" y="714356"/>
                  <a:ext cx="642942" cy="71438"/>
                </a:xfrm>
                <a:prstGeom prst="rect">
                  <a:avLst/>
                </a:prstGeom>
                <a:no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63" name="矩形 162"/>
                <p:cNvSpPr/>
                <p:nvPr/>
              </p:nvSpPr>
              <p:spPr>
                <a:xfrm>
                  <a:off x="142844" y="785794"/>
                  <a:ext cx="642942" cy="71438"/>
                </a:xfrm>
                <a:prstGeom prst="rect">
                  <a:avLst/>
                </a:prstGeom>
                <a:no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64" name="矩形 163"/>
                <p:cNvSpPr/>
                <p:nvPr/>
              </p:nvSpPr>
              <p:spPr>
                <a:xfrm>
                  <a:off x="142844" y="857232"/>
                  <a:ext cx="642942" cy="71438"/>
                </a:xfrm>
                <a:prstGeom prst="rect">
                  <a:avLst/>
                </a:prstGeom>
                <a:no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</p:grpSp>
        <p:cxnSp>
          <p:nvCxnSpPr>
            <p:cNvPr id="169" name="直線接點 168"/>
            <p:cNvCxnSpPr/>
            <p:nvPr/>
          </p:nvCxnSpPr>
          <p:spPr>
            <a:xfrm rot="5400000">
              <a:off x="1326004" y="5470158"/>
              <a:ext cx="428762" cy="2167"/>
            </a:xfrm>
            <a:prstGeom prst="line">
              <a:avLst/>
            </a:prstGeom>
            <a:ln w="50800">
              <a:solidFill>
                <a:srgbClr val="FF00FF">
                  <a:alpha val="4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直線接點 169"/>
            <p:cNvCxnSpPr/>
            <p:nvPr/>
          </p:nvCxnSpPr>
          <p:spPr>
            <a:xfrm rot="5400000">
              <a:off x="1764816" y="4640551"/>
              <a:ext cx="285841" cy="2167"/>
            </a:xfrm>
            <a:prstGeom prst="line">
              <a:avLst/>
            </a:prstGeom>
            <a:ln w="50800">
              <a:solidFill>
                <a:srgbClr val="FF00FF">
                  <a:alpha val="4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直線接點 171"/>
            <p:cNvCxnSpPr/>
            <p:nvPr/>
          </p:nvCxnSpPr>
          <p:spPr>
            <a:xfrm rot="5400000">
              <a:off x="1766983" y="5398136"/>
              <a:ext cx="285841" cy="2167"/>
            </a:xfrm>
            <a:prstGeom prst="line">
              <a:avLst/>
            </a:prstGeom>
            <a:ln w="50800">
              <a:solidFill>
                <a:srgbClr val="FF00FF">
                  <a:alpha val="4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直線接點 172"/>
            <p:cNvCxnSpPr/>
            <p:nvPr/>
          </p:nvCxnSpPr>
          <p:spPr>
            <a:xfrm rot="5400000">
              <a:off x="6507502" y="4640551"/>
              <a:ext cx="285841" cy="2167"/>
            </a:xfrm>
            <a:prstGeom prst="line">
              <a:avLst/>
            </a:prstGeom>
            <a:ln w="50800">
              <a:solidFill>
                <a:srgbClr val="FF00FF">
                  <a:alpha val="4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直線接點 173"/>
            <p:cNvCxnSpPr/>
            <p:nvPr/>
          </p:nvCxnSpPr>
          <p:spPr>
            <a:xfrm rot="5400000">
              <a:off x="6507502" y="5398136"/>
              <a:ext cx="285841" cy="2167"/>
            </a:xfrm>
            <a:prstGeom prst="line">
              <a:avLst/>
            </a:prstGeom>
            <a:ln w="50800">
              <a:solidFill>
                <a:srgbClr val="FF00FF">
                  <a:alpha val="4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接點 19"/>
            <p:cNvCxnSpPr/>
            <p:nvPr/>
          </p:nvCxnSpPr>
          <p:spPr>
            <a:xfrm flipV="1">
              <a:off x="1421379" y="5039437"/>
              <a:ext cx="2855960" cy="531182"/>
            </a:xfrm>
            <a:prstGeom prst="line">
              <a:avLst/>
            </a:prstGeom>
            <a:ln w="25400">
              <a:solidFill>
                <a:srgbClr val="0000FF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接點 8"/>
            <p:cNvCxnSpPr>
              <a:endCxn id="81" idx="2"/>
            </p:cNvCxnSpPr>
            <p:nvPr/>
          </p:nvCxnSpPr>
          <p:spPr>
            <a:xfrm flipV="1">
              <a:off x="4248538" y="4565535"/>
              <a:ext cx="2942672" cy="471091"/>
            </a:xfrm>
            <a:prstGeom prst="line">
              <a:avLst/>
            </a:prstGeom>
            <a:ln w="25400">
              <a:solidFill>
                <a:srgbClr val="0000FF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7" name="矩形 196"/>
            <p:cNvSpPr/>
            <p:nvPr/>
          </p:nvSpPr>
          <p:spPr>
            <a:xfrm>
              <a:off x="4928623" y="6162800"/>
              <a:ext cx="2000831" cy="655704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>
              <a:spAutoFit/>
            </a:bodyPr>
            <a:lstStyle/>
            <a:p>
              <a:r>
                <a:rPr lang="en-US" altLang="zh-TW" sz="1600" b="1" dirty="0" smtClean="0">
                  <a:solidFill>
                    <a:srgbClr val="FF0000"/>
                  </a:solidFill>
                </a:rPr>
                <a:t>Si position detector</a:t>
              </a:r>
              <a:endParaRPr lang="zh-TW" altLang="en-US" sz="1600" dirty="0">
                <a:solidFill>
                  <a:srgbClr val="FF0000"/>
                </a:solidFill>
              </a:endParaRPr>
            </a:p>
          </p:txBody>
        </p:sp>
        <p:cxnSp>
          <p:nvCxnSpPr>
            <p:cNvPr id="199" name="直線單箭頭接點 198"/>
            <p:cNvCxnSpPr/>
            <p:nvPr/>
          </p:nvCxnSpPr>
          <p:spPr>
            <a:xfrm rot="5400000" flipH="1" flipV="1">
              <a:off x="6698282" y="5767214"/>
              <a:ext cx="355602" cy="14367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直線單箭頭接點 201"/>
            <p:cNvCxnSpPr/>
            <p:nvPr/>
          </p:nvCxnSpPr>
          <p:spPr>
            <a:xfrm rot="5400000" flipH="1" flipV="1">
              <a:off x="6338242" y="5695206"/>
              <a:ext cx="355602" cy="14367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直線單箭頭接點 202"/>
            <p:cNvCxnSpPr/>
            <p:nvPr/>
          </p:nvCxnSpPr>
          <p:spPr>
            <a:xfrm rot="16200000" flipV="1">
              <a:off x="7129363" y="5696173"/>
              <a:ext cx="284164" cy="214314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5" name="矩形 204"/>
            <p:cNvSpPr/>
            <p:nvPr/>
          </p:nvSpPr>
          <p:spPr>
            <a:xfrm>
              <a:off x="7380312" y="5949280"/>
              <a:ext cx="594843" cy="655704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>
              <a:spAutoFit/>
            </a:bodyPr>
            <a:lstStyle/>
            <a:p>
              <a:r>
                <a:rPr lang="en-US" altLang="zh-TW" sz="1600" b="1" dirty="0" smtClean="0">
                  <a:solidFill>
                    <a:srgbClr val="FF0000"/>
                  </a:solidFill>
                </a:rPr>
                <a:t>LYSO</a:t>
              </a:r>
              <a:endParaRPr lang="zh-TW" altLang="en-US" sz="1600" dirty="0">
                <a:solidFill>
                  <a:srgbClr val="FF0000"/>
                </a:solidFill>
              </a:endParaRPr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14282" y="0"/>
            <a:ext cx="8318158" cy="714356"/>
          </a:xfrm>
        </p:spPr>
        <p:txBody>
          <a:bodyPr>
            <a:noAutofit/>
          </a:bodyPr>
          <a:lstStyle/>
          <a:p>
            <a:pPr marL="468313" indent="-411163">
              <a:spcBef>
                <a:spcPts val="0"/>
              </a:spcBef>
            </a:pPr>
            <a:r>
              <a:rPr lang="fr-FR" sz="3200" dirty="0" smtClean="0">
                <a:solidFill>
                  <a:srgbClr val="7030A0"/>
                </a:solidFill>
                <a:ea typeface="Cambria" pitchFamily="18" charset="0"/>
              </a:rPr>
              <a:t>e</a:t>
            </a:r>
            <a:r>
              <a:rPr lang="fr-FR" sz="3200" baseline="30000" dirty="0" smtClean="0">
                <a:solidFill>
                  <a:srgbClr val="7030A0"/>
                </a:solidFill>
                <a:ea typeface="Cambria" pitchFamily="18" charset="0"/>
              </a:rPr>
              <a:t>+</a:t>
            </a:r>
            <a:r>
              <a:rPr lang="fr-FR" sz="3200" dirty="0" smtClean="0">
                <a:solidFill>
                  <a:srgbClr val="7030A0"/>
                </a:solidFill>
                <a:ea typeface="Cambria" pitchFamily="18" charset="0"/>
              </a:rPr>
              <a:t>, e</a:t>
            </a:r>
            <a:r>
              <a:rPr lang="fr-FR" sz="3200" baseline="30000" dirty="0" smtClean="0">
                <a:solidFill>
                  <a:srgbClr val="7030A0"/>
                </a:solidFill>
                <a:ea typeface="Cambria" pitchFamily="18" charset="0"/>
              </a:rPr>
              <a:t>−  </a:t>
            </a:r>
            <a:r>
              <a:rPr lang="en-US" altLang="zh-TW" sz="3200" i="1" dirty="0" smtClean="0">
                <a:solidFill>
                  <a:srgbClr val="7030A0"/>
                </a:solidFill>
                <a:ea typeface="Cambria" pitchFamily="18" charset="0"/>
                <a:sym typeface="Wingdings" pitchFamily="2" charset="2"/>
              </a:rPr>
              <a:t>back-back, calibrate survey, if narrow</a:t>
            </a:r>
          </a:p>
        </p:txBody>
      </p:sp>
      <p:grpSp>
        <p:nvGrpSpPr>
          <p:cNvPr id="18" name="群組 83"/>
          <p:cNvGrpSpPr/>
          <p:nvPr/>
        </p:nvGrpSpPr>
        <p:grpSpPr>
          <a:xfrm>
            <a:off x="214282" y="3450754"/>
            <a:ext cx="4106126" cy="2407138"/>
            <a:chOff x="214282" y="3214686"/>
            <a:chExt cx="4106126" cy="2407138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85786" y="3857628"/>
              <a:ext cx="3528392" cy="1764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9" name="群組 82"/>
            <p:cNvGrpSpPr/>
            <p:nvPr/>
          </p:nvGrpSpPr>
          <p:grpSpPr>
            <a:xfrm>
              <a:off x="648000" y="3286124"/>
              <a:ext cx="3672408" cy="720080"/>
              <a:chOff x="1259632" y="2492896"/>
              <a:chExt cx="6136064" cy="792088"/>
            </a:xfrm>
          </p:grpSpPr>
          <p:grpSp>
            <p:nvGrpSpPr>
              <p:cNvPr id="21" name="群組 74"/>
              <p:cNvGrpSpPr/>
              <p:nvPr/>
            </p:nvGrpSpPr>
            <p:grpSpPr>
              <a:xfrm>
                <a:off x="1403648" y="2492896"/>
                <a:ext cx="5904656" cy="792088"/>
                <a:chOff x="1403648" y="2492896"/>
                <a:chExt cx="5904656" cy="792088"/>
              </a:xfrm>
            </p:grpSpPr>
            <p:cxnSp>
              <p:nvCxnSpPr>
                <p:cNvPr id="67" name="直線接點 66"/>
                <p:cNvCxnSpPr/>
                <p:nvPr/>
              </p:nvCxnSpPr>
              <p:spPr>
                <a:xfrm flipV="1">
                  <a:off x="4283968" y="2492896"/>
                  <a:ext cx="3024336" cy="147674"/>
                </a:xfrm>
                <a:prstGeom prst="line">
                  <a:avLst/>
                </a:prstGeom>
                <a:ln w="25400">
                  <a:solidFill>
                    <a:srgbClr val="0000FF"/>
                  </a:solidFill>
                  <a:prstDash val="dash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直線接點 67"/>
                <p:cNvCxnSpPr/>
                <p:nvPr/>
              </p:nvCxnSpPr>
              <p:spPr>
                <a:xfrm flipV="1">
                  <a:off x="1403648" y="2664001"/>
                  <a:ext cx="2855960" cy="620983"/>
                </a:xfrm>
                <a:prstGeom prst="line">
                  <a:avLst/>
                </a:prstGeom>
                <a:ln w="25400">
                  <a:solidFill>
                    <a:srgbClr val="FF0000"/>
                  </a:solidFill>
                  <a:prstDash val="dash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0" name="橢圓 69"/>
                <p:cNvSpPr/>
                <p:nvPr/>
              </p:nvSpPr>
              <p:spPr>
                <a:xfrm flipV="1">
                  <a:off x="3672000" y="2592000"/>
                  <a:ext cx="1224000" cy="144000"/>
                </a:xfrm>
                <a:prstGeom prst="ellipse">
                  <a:avLst/>
                </a:prstGeom>
                <a:solidFill>
                  <a:srgbClr val="FF0000">
                    <a:alpha val="46000"/>
                  </a:srgbClr>
                </a:solidFill>
                <a:ln>
                  <a:noFill/>
                </a:ln>
                <a:scene3d>
                  <a:camera prst="orthographicFront">
                    <a:rot lat="0" lon="0" rev="600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72" name="橢圓 71"/>
                <p:cNvSpPr/>
                <p:nvPr/>
              </p:nvSpPr>
              <p:spPr>
                <a:xfrm>
                  <a:off x="3672000" y="2592000"/>
                  <a:ext cx="1224136" cy="144000"/>
                </a:xfrm>
                <a:prstGeom prst="ellipse">
                  <a:avLst/>
                </a:prstGeom>
                <a:solidFill>
                  <a:srgbClr val="0000FF">
                    <a:alpha val="49000"/>
                  </a:srgbClr>
                </a:solidFill>
                <a:ln>
                  <a:noFill/>
                </a:ln>
                <a:scene3d>
                  <a:camera prst="orthographicFront">
                    <a:rot lat="0" lon="0" rev="21000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sp>
            <p:nvSpPr>
              <p:cNvPr id="76" name="矩形 75"/>
              <p:cNvSpPr/>
              <p:nvPr/>
            </p:nvSpPr>
            <p:spPr>
              <a:xfrm>
                <a:off x="7020272" y="2564904"/>
                <a:ext cx="37542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it-IT" b="1" i="1" dirty="0" smtClean="0">
                    <a:cs typeface="Times New Roman" pitchFamily="18" charset="0"/>
                  </a:rPr>
                  <a:t>e</a:t>
                </a:r>
                <a:r>
                  <a:rPr lang="it-IT" b="1" i="1" baseline="30000" dirty="0" smtClean="0">
                    <a:cs typeface="Times New Roman" pitchFamily="18" charset="0"/>
                  </a:rPr>
                  <a:t>+</a:t>
                </a:r>
                <a:endParaRPr lang="en-US" dirty="0"/>
              </a:p>
            </p:txBody>
          </p:sp>
          <p:sp>
            <p:nvSpPr>
              <p:cNvPr id="82" name="矩形 81"/>
              <p:cNvSpPr/>
              <p:nvPr/>
            </p:nvSpPr>
            <p:spPr>
              <a:xfrm>
                <a:off x="1259632" y="2852936"/>
                <a:ext cx="37542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it-IT" b="1" i="1" dirty="0" smtClean="0">
                    <a:cs typeface="Times New Roman" pitchFamily="18" charset="0"/>
                  </a:rPr>
                  <a:t>e</a:t>
                </a:r>
                <a:r>
                  <a:rPr lang="it-IT" b="1" i="1" baseline="30000" dirty="0" smtClean="0">
                    <a:cs typeface="Times New Roman" pitchFamily="18" charset="0"/>
                  </a:rPr>
                  <a:t>−</a:t>
                </a:r>
                <a:endParaRPr lang="en-US" dirty="0"/>
              </a:p>
            </p:txBody>
          </p:sp>
        </p:grpSp>
        <p:sp>
          <p:nvSpPr>
            <p:cNvPr id="92" name="矩形 91"/>
            <p:cNvSpPr/>
            <p:nvPr/>
          </p:nvSpPr>
          <p:spPr>
            <a:xfrm>
              <a:off x="214282" y="3214686"/>
              <a:ext cx="186089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 smtClean="0">
                  <a:solidFill>
                    <a:srgbClr val="0000FF"/>
                  </a:solidFill>
                </a:rPr>
                <a:t>IP  collision spot</a:t>
              </a:r>
              <a:endParaRPr lang="en-US" sz="2000" dirty="0">
                <a:solidFill>
                  <a:srgbClr val="0000FF"/>
                </a:solidFill>
              </a:endParaRPr>
            </a:p>
          </p:txBody>
        </p:sp>
      </p:grpSp>
      <p:sp>
        <p:nvSpPr>
          <p:cNvPr id="93" name="文字方塊 92"/>
          <p:cNvSpPr txBox="1"/>
          <p:nvPr/>
        </p:nvSpPr>
        <p:spPr>
          <a:xfrm>
            <a:off x="5715008" y="785794"/>
            <a:ext cx="3143272" cy="348813"/>
          </a:xfrm>
          <a:prstGeom prst="rect">
            <a:avLst/>
          </a:prstGeom>
          <a:solidFill>
            <a:schemeClr val="accent5">
              <a:lumMod val="60000"/>
              <a:lumOff val="40000"/>
              <a:alpha val="71000"/>
            </a:schemeClr>
          </a:solidFill>
        </p:spPr>
        <p:txBody>
          <a:bodyPr wrap="square" rtlCol="0">
            <a:spAutoFit/>
          </a:bodyPr>
          <a:lstStyle/>
          <a:p>
            <a:pPr marL="468313" indent="-411163" algn="ctr">
              <a:lnSpc>
                <a:spcPts val="2000"/>
              </a:lnSpc>
              <a:spcBef>
                <a:spcPts val="0"/>
              </a:spcBef>
            </a:pPr>
            <a:r>
              <a:rPr lang="fr-FR" sz="2800" dirty="0" smtClean="0">
                <a:solidFill>
                  <a:srgbClr val="FF0000"/>
                </a:solidFill>
                <a:latin typeface="Calibri" pitchFamily="34" charset="0"/>
              </a:rPr>
              <a:t>e</a:t>
            </a:r>
            <a:r>
              <a:rPr lang="fr-FR" sz="2800" baseline="30000" dirty="0" smtClean="0">
                <a:solidFill>
                  <a:srgbClr val="FF0000"/>
                </a:solidFill>
                <a:latin typeface="Calibri" pitchFamily="34" charset="0"/>
              </a:rPr>
              <a:t>+</a:t>
            </a:r>
            <a:r>
              <a:rPr lang="fr-FR" sz="2800" dirty="0" smtClean="0">
                <a:solidFill>
                  <a:srgbClr val="FF0000"/>
                </a:solidFill>
                <a:latin typeface="Calibri" pitchFamily="34" charset="0"/>
              </a:rPr>
              <a:t>, e</a:t>
            </a:r>
            <a:r>
              <a:rPr lang="fr-FR" sz="2800" baseline="30000" dirty="0" smtClean="0">
                <a:solidFill>
                  <a:srgbClr val="FF0000"/>
                </a:solidFill>
                <a:latin typeface="Calibri" pitchFamily="34" charset="0"/>
              </a:rPr>
              <a:t>−  </a:t>
            </a:r>
            <a:r>
              <a:rPr lang="en-US" altLang="zh-TW" sz="2800" i="1" dirty="0" smtClean="0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back-back</a:t>
            </a:r>
          </a:p>
        </p:txBody>
      </p:sp>
      <p:sp>
        <p:nvSpPr>
          <p:cNvPr id="85" name="文字方塊 84"/>
          <p:cNvSpPr txBox="1"/>
          <p:nvPr/>
        </p:nvSpPr>
        <p:spPr>
          <a:xfrm>
            <a:off x="5000628" y="1142984"/>
            <a:ext cx="3532382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8313" indent="-411163" algn="r">
              <a:lnSpc>
                <a:spcPts val="2000"/>
              </a:lnSpc>
              <a:spcBef>
                <a:spcPts val="0"/>
              </a:spcBef>
            </a:pPr>
            <a:r>
              <a:rPr lang="en-US" altLang="zh-TW" b="1" i="1" dirty="0" smtClean="0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BHLUMI  </a:t>
            </a:r>
            <a:r>
              <a:rPr lang="en-US" altLang="zh-TW" i="1" dirty="0" smtClean="0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scattered  </a:t>
            </a:r>
            <a:r>
              <a:rPr lang="fr-FR" dirty="0" smtClean="0">
                <a:solidFill>
                  <a:srgbClr val="FF0000"/>
                </a:solidFill>
                <a:latin typeface="Calibri" pitchFamily="34" charset="0"/>
              </a:rPr>
              <a:t>e</a:t>
            </a:r>
            <a:r>
              <a:rPr lang="fr-FR" baseline="30000" dirty="0" smtClean="0">
                <a:solidFill>
                  <a:srgbClr val="FF0000"/>
                </a:solidFill>
                <a:latin typeface="Calibri" pitchFamily="34" charset="0"/>
              </a:rPr>
              <a:t>+</a:t>
            </a:r>
            <a:r>
              <a:rPr lang="fr-FR" dirty="0" smtClean="0">
                <a:solidFill>
                  <a:srgbClr val="FF0000"/>
                </a:solidFill>
                <a:latin typeface="Calibri" pitchFamily="34" charset="0"/>
              </a:rPr>
              <a:t>, e</a:t>
            </a:r>
            <a:r>
              <a:rPr lang="fr-FR" baseline="30000" dirty="0" smtClean="0">
                <a:solidFill>
                  <a:srgbClr val="FF0000"/>
                </a:solidFill>
                <a:latin typeface="Calibri" pitchFamily="34" charset="0"/>
              </a:rPr>
              <a:t>−   </a:t>
            </a:r>
          </a:p>
          <a:p>
            <a:pPr marL="468313" indent="-411163" algn="r">
              <a:lnSpc>
                <a:spcPts val="2000"/>
              </a:lnSpc>
              <a:spcBef>
                <a:spcPts val="0"/>
              </a:spcBef>
            </a:pPr>
            <a:r>
              <a:rPr lang="el-GR" altLang="zh-TW" i="1" dirty="0" smtClean="0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θ</a:t>
            </a:r>
            <a:r>
              <a:rPr lang="en-US" altLang="zh-TW" i="1" dirty="0" smtClean="0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 , </a:t>
            </a:r>
            <a:r>
              <a:rPr lang="el-GR" altLang="zh-TW" i="1" dirty="0" smtClean="0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φ</a:t>
            </a:r>
            <a:r>
              <a:rPr lang="en-US" altLang="zh-TW" i="1" dirty="0" smtClean="0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 smeared 100 </a:t>
            </a:r>
            <a:r>
              <a:rPr lang="el-GR" altLang="zh-TW" i="1" dirty="0" smtClean="0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μ</a:t>
            </a:r>
            <a:r>
              <a:rPr lang="en-US" altLang="zh-TW" i="1" dirty="0" smtClean="0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R</a:t>
            </a:r>
          </a:p>
        </p:txBody>
      </p:sp>
      <p:sp>
        <p:nvSpPr>
          <p:cNvPr id="83" name="矩形 82"/>
          <p:cNvSpPr/>
          <p:nvPr/>
        </p:nvSpPr>
        <p:spPr>
          <a:xfrm>
            <a:off x="142844" y="833794"/>
            <a:ext cx="6000792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buFont typeface="Courier New" pitchFamily="49" charset="0"/>
              <a:buChar char="o"/>
            </a:pPr>
            <a:r>
              <a:rPr lang="en-US" sz="2400" b="1" dirty="0" smtClean="0"/>
              <a:t>Bunch size  </a:t>
            </a:r>
            <a:r>
              <a:rPr lang="el-GR" sz="2000" b="1" i="1" dirty="0" smtClean="0"/>
              <a:t>σ</a:t>
            </a:r>
            <a:r>
              <a:rPr lang="en-US" sz="2000" b="1" i="1" baseline="-25000" dirty="0" smtClean="0"/>
              <a:t>x</a:t>
            </a:r>
            <a:r>
              <a:rPr lang="en-US" sz="2000" b="1" i="1" dirty="0" smtClean="0"/>
              <a:t> = 6 </a:t>
            </a:r>
            <a:r>
              <a:rPr lang="el-GR" sz="2000" b="1" i="1" dirty="0" smtClean="0"/>
              <a:t>μ</a:t>
            </a:r>
            <a:r>
              <a:rPr lang="en-US" sz="2000" b="1" i="1" dirty="0" smtClean="0"/>
              <a:t>m, </a:t>
            </a:r>
            <a:r>
              <a:rPr lang="el-GR" sz="2000" b="1" i="1" dirty="0" smtClean="0"/>
              <a:t>σ</a:t>
            </a:r>
            <a:r>
              <a:rPr lang="en-US" sz="2000" b="1" i="1" baseline="-25000" dirty="0" smtClean="0"/>
              <a:t>y</a:t>
            </a:r>
            <a:r>
              <a:rPr lang="en-US" sz="2000" b="1" i="1" dirty="0" smtClean="0"/>
              <a:t> = .035 </a:t>
            </a:r>
            <a:r>
              <a:rPr lang="el-GR" sz="2000" b="1" i="1" dirty="0" smtClean="0"/>
              <a:t>μ</a:t>
            </a:r>
            <a:r>
              <a:rPr lang="en-US" sz="2000" b="1" i="1" dirty="0" smtClean="0"/>
              <a:t>m </a:t>
            </a:r>
            <a:r>
              <a:rPr lang="en-US" sz="2000" b="1" i="1" baseline="-25000" dirty="0" smtClean="0"/>
              <a:t>z</a:t>
            </a:r>
            <a:r>
              <a:rPr lang="en-US" sz="2000" b="1" i="1" dirty="0" smtClean="0"/>
              <a:t> = 9 mm</a:t>
            </a:r>
            <a:endParaRPr lang="en-US" sz="2000" dirty="0" smtClean="0"/>
          </a:p>
          <a:p>
            <a:pPr marL="355600" indent="-355600">
              <a:buFont typeface="Wingdings"/>
              <a:buChar char="è"/>
            </a:pPr>
            <a:r>
              <a:rPr lang="en-US" sz="2000" b="1" i="1" dirty="0" smtClean="0">
                <a:sym typeface="Wingdings" pitchFamily="2" charset="2"/>
              </a:rPr>
              <a:t>IP spot, 33mRad Xing  </a:t>
            </a:r>
          </a:p>
          <a:p>
            <a:pPr marL="355600" indent="-355600"/>
            <a:r>
              <a:rPr lang="en-US" sz="2000" b="1" i="1" dirty="0" smtClean="0">
                <a:solidFill>
                  <a:srgbClr val="FF0000"/>
                </a:solidFill>
                <a:sym typeface="Wingdings" pitchFamily="2" charset="2"/>
              </a:rPr>
              <a:t>	</a:t>
            </a:r>
            <a:r>
              <a:rPr lang="el-GR" sz="2000" b="1" i="1" dirty="0" smtClean="0">
                <a:solidFill>
                  <a:srgbClr val="FF0000"/>
                </a:solidFill>
              </a:rPr>
              <a:t>σ</a:t>
            </a:r>
            <a:r>
              <a:rPr lang="en-US" sz="2000" b="1" i="1" baseline="-25000" dirty="0" smtClean="0">
                <a:solidFill>
                  <a:srgbClr val="FF0000"/>
                </a:solidFill>
              </a:rPr>
              <a:t>x</a:t>
            </a:r>
            <a:r>
              <a:rPr lang="en-US" sz="2000" b="1" i="1" dirty="0" smtClean="0">
                <a:solidFill>
                  <a:srgbClr val="FF0000"/>
                </a:solidFill>
              </a:rPr>
              <a:t> = 6 </a:t>
            </a:r>
            <a:r>
              <a:rPr lang="el-GR" sz="2000" b="1" i="1" dirty="0" smtClean="0">
                <a:solidFill>
                  <a:srgbClr val="FF0000"/>
                </a:solidFill>
              </a:rPr>
              <a:t>μ</a:t>
            </a:r>
            <a:r>
              <a:rPr lang="en-US" sz="2000" b="1" i="1" dirty="0" smtClean="0">
                <a:solidFill>
                  <a:srgbClr val="FF0000"/>
                </a:solidFill>
              </a:rPr>
              <a:t>m,  </a:t>
            </a:r>
            <a:r>
              <a:rPr lang="el-GR" sz="2000" b="1" i="1" dirty="0" smtClean="0">
                <a:solidFill>
                  <a:srgbClr val="FF0000"/>
                </a:solidFill>
              </a:rPr>
              <a:t>σ</a:t>
            </a:r>
            <a:r>
              <a:rPr lang="en-US" sz="2000" b="1" i="1" baseline="-25000" dirty="0" smtClean="0">
                <a:solidFill>
                  <a:srgbClr val="FF0000"/>
                </a:solidFill>
              </a:rPr>
              <a:t>z</a:t>
            </a:r>
            <a:r>
              <a:rPr lang="en-US" sz="2000" b="1" i="1" dirty="0" smtClean="0">
                <a:solidFill>
                  <a:srgbClr val="FF0000"/>
                </a:solidFill>
              </a:rPr>
              <a:t> = 380 </a:t>
            </a:r>
            <a:r>
              <a:rPr lang="el-GR" sz="2000" b="1" i="1" dirty="0" smtClean="0">
                <a:solidFill>
                  <a:srgbClr val="FF0000"/>
                </a:solidFill>
              </a:rPr>
              <a:t>μ</a:t>
            </a:r>
            <a:r>
              <a:rPr lang="en-US" sz="2000" b="1" i="1" dirty="0" smtClean="0">
                <a:solidFill>
                  <a:srgbClr val="FF0000"/>
                </a:solidFill>
              </a:rPr>
              <a:t>m</a:t>
            </a:r>
          </a:p>
          <a:p>
            <a:pPr marL="355600" indent="-355600">
              <a:spcBef>
                <a:spcPts val="1200"/>
              </a:spcBef>
              <a:buFont typeface="Courier New" pitchFamily="49" charset="0"/>
              <a:buChar char="o"/>
            </a:pPr>
            <a:r>
              <a:rPr lang="en-US" sz="2400" b="1" i="1" dirty="0" smtClean="0"/>
              <a:t>Z</a:t>
            </a:r>
            <a:r>
              <a:rPr lang="en-US" sz="2400" b="1" dirty="0" smtClean="0"/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en-US" sz="2400" b="1" dirty="0" smtClean="0"/>
              <a:t> </a:t>
            </a:r>
            <a:r>
              <a:rPr lang="fr-FR" sz="2400" b="1" dirty="0" smtClean="0">
                <a:latin typeface="Calibri" pitchFamily="34" charset="0"/>
              </a:rPr>
              <a:t>e</a:t>
            </a:r>
            <a:r>
              <a:rPr lang="fr-FR" sz="2400" b="1" baseline="30000" dirty="0" smtClean="0">
                <a:latin typeface="Calibri" pitchFamily="34" charset="0"/>
              </a:rPr>
              <a:t>+</a:t>
            </a:r>
            <a:r>
              <a:rPr lang="fr-FR" sz="2400" b="1" dirty="0" smtClean="0">
                <a:latin typeface="Calibri" pitchFamily="34" charset="0"/>
              </a:rPr>
              <a:t>, e</a:t>
            </a:r>
            <a:r>
              <a:rPr lang="fr-FR" sz="2400" b="1" baseline="30000" dirty="0" smtClean="0">
                <a:latin typeface="Calibri" pitchFamily="34" charset="0"/>
              </a:rPr>
              <a:t>−  </a:t>
            </a:r>
            <a:r>
              <a:rPr lang="fr-FR" sz="2400" b="1" dirty="0" smtClean="0">
                <a:latin typeface="Calibri" pitchFamily="34" charset="0"/>
              </a:rPr>
              <a:t> </a:t>
            </a:r>
            <a:r>
              <a:rPr lang="fr-FR" sz="2000" b="1" dirty="0" smtClean="0">
                <a:latin typeface="Calibri" pitchFamily="34" charset="0"/>
              </a:rPr>
              <a:t>at  </a:t>
            </a:r>
            <a:r>
              <a:rPr lang="el-GR" altLang="zh-TW" sz="2400" b="1" i="1" dirty="0" smtClean="0">
                <a:latin typeface="Calibri" pitchFamily="34" charset="0"/>
                <a:sym typeface="Wingdings" pitchFamily="2" charset="2"/>
              </a:rPr>
              <a:t>θ</a:t>
            </a:r>
            <a:r>
              <a:rPr lang="en-US" altLang="zh-TW" sz="2400" b="1" i="1" dirty="0" smtClean="0">
                <a:latin typeface="Calibri" pitchFamily="34" charset="0"/>
                <a:sym typeface="Wingdings" pitchFamily="2" charset="2"/>
              </a:rPr>
              <a:t>= 30 mRad  </a:t>
            </a:r>
            <a:endParaRPr lang="en-US" altLang="zh-TW" sz="2000" b="1" i="1" dirty="0" smtClean="0">
              <a:latin typeface="Calibri" pitchFamily="34" charset="0"/>
              <a:sym typeface="Wingdings" pitchFamily="2" charset="2"/>
            </a:endParaRPr>
          </a:p>
          <a:p>
            <a:pPr marL="355600" indent="-355600"/>
            <a:r>
              <a:rPr lang="en-US" altLang="zh-TW" sz="2000" i="1" dirty="0" smtClean="0">
                <a:latin typeface="Calibri" pitchFamily="34" charset="0"/>
                <a:sym typeface="Wingdings" pitchFamily="2" charset="2"/>
              </a:rPr>
              <a:t>	smearing at @z=560mm</a:t>
            </a:r>
          </a:p>
          <a:p>
            <a:pPr marL="355600" indent="-355600"/>
            <a:r>
              <a:rPr lang="en-US" altLang="zh-TW" sz="2000" i="1" dirty="0" smtClean="0">
                <a:latin typeface="Calibri" pitchFamily="34" charset="0"/>
                <a:sym typeface="Wingdings" pitchFamily="2" charset="2"/>
              </a:rPr>
              <a:t>	smeared width  </a:t>
            </a:r>
            <a:r>
              <a:rPr lang="el-GR" sz="2000" b="1" i="1" dirty="0" smtClean="0">
                <a:solidFill>
                  <a:srgbClr val="FF0000"/>
                </a:solidFill>
                <a:latin typeface="+mj-lt"/>
              </a:rPr>
              <a:t>σ</a:t>
            </a:r>
            <a:r>
              <a:rPr lang="en-US" sz="2000" b="1" i="1" dirty="0" smtClean="0">
                <a:solidFill>
                  <a:srgbClr val="FF0000"/>
                </a:solidFill>
                <a:latin typeface="+mj-lt"/>
              </a:rPr>
              <a:t>(</a:t>
            </a:r>
            <a:r>
              <a:rPr lang="el-GR" altLang="zh-TW" sz="2000" b="1" i="1" dirty="0" smtClean="0">
                <a:solidFill>
                  <a:srgbClr val="FF0000"/>
                </a:solidFill>
                <a:latin typeface="+mj-lt"/>
                <a:sym typeface="Wingdings" pitchFamily="2" charset="2"/>
              </a:rPr>
              <a:t>θ</a:t>
            </a:r>
            <a:r>
              <a:rPr lang="en-US" altLang="zh-TW" sz="2000" b="1" i="1" dirty="0" smtClean="0">
                <a:solidFill>
                  <a:srgbClr val="FF0000"/>
                </a:solidFill>
                <a:latin typeface="+mj-lt"/>
                <a:sym typeface="Wingdings" pitchFamily="2" charset="2"/>
              </a:rPr>
              <a:t>) = 24 </a:t>
            </a:r>
            <a:r>
              <a:rPr lang="el-GR" altLang="zh-TW" sz="2000" b="1" i="1" dirty="0" smtClean="0">
                <a:solidFill>
                  <a:srgbClr val="FF0000"/>
                </a:solidFill>
                <a:latin typeface="+mj-lt"/>
                <a:sym typeface="Wingdings" pitchFamily="2" charset="2"/>
              </a:rPr>
              <a:t>μ</a:t>
            </a:r>
            <a:r>
              <a:rPr lang="en-US" altLang="zh-TW" sz="2000" b="1" i="1" dirty="0" err="1" smtClean="0">
                <a:solidFill>
                  <a:srgbClr val="FF0000"/>
                </a:solidFill>
                <a:latin typeface="+mj-lt"/>
                <a:sym typeface="Wingdings" pitchFamily="2" charset="2"/>
              </a:rPr>
              <a:t>Rad</a:t>
            </a:r>
            <a:endParaRPr lang="en-US" altLang="zh-TW" sz="2000" b="1" i="1" dirty="0" smtClean="0">
              <a:solidFill>
                <a:srgbClr val="FF0000"/>
              </a:solidFill>
              <a:latin typeface="+mj-lt"/>
              <a:sym typeface="Wingdings" pitchFamily="2" charset="2"/>
            </a:endParaRPr>
          </a:p>
          <a:p>
            <a:pPr marL="355600" indent="-355600"/>
            <a:r>
              <a:rPr lang="en-US" altLang="zh-TW" sz="2000" i="1" dirty="0" smtClean="0">
                <a:latin typeface="Calibri" pitchFamily="34" charset="0"/>
                <a:sym typeface="Wingdings" pitchFamily="2" charset="2"/>
              </a:rPr>
              <a:t>	back-to-back     </a:t>
            </a:r>
            <a:r>
              <a:rPr lang="el-GR" sz="2000" b="1" i="1" dirty="0" smtClean="0">
                <a:solidFill>
                  <a:srgbClr val="FF0000"/>
                </a:solidFill>
              </a:rPr>
              <a:t>σ</a:t>
            </a:r>
            <a:r>
              <a:rPr lang="en-US" sz="2000" b="1" i="1" dirty="0" smtClean="0">
                <a:solidFill>
                  <a:srgbClr val="FF0000"/>
                </a:solidFill>
              </a:rPr>
              <a:t>(</a:t>
            </a:r>
            <a:r>
              <a:rPr lang="el-GR" sz="2000" b="1" i="1" dirty="0" smtClean="0">
                <a:solidFill>
                  <a:srgbClr val="FF0000"/>
                </a:solidFill>
              </a:rPr>
              <a:t>Ω</a:t>
            </a:r>
            <a:r>
              <a:rPr lang="en-US" altLang="zh-TW" sz="2000" b="1" i="1" dirty="0" smtClean="0">
                <a:solidFill>
                  <a:srgbClr val="FF0000"/>
                </a:solidFill>
                <a:sym typeface="Wingdings" pitchFamily="2" charset="2"/>
              </a:rPr>
              <a:t>) = 21  </a:t>
            </a:r>
            <a:r>
              <a:rPr lang="el-GR" altLang="zh-TW" sz="2000" b="1" i="1" dirty="0" smtClean="0">
                <a:solidFill>
                  <a:srgbClr val="FF0000"/>
                </a:solidFill>
                <a:sym typeface="Wingdings" pitchFamily="2" charset="2"/>
              </a:rPr>
              <a:t>μ</a:t>
            </a:r>
            <a:r>
              <a:rPr lang="en-US" altLang="zh-TW" sz="2000" b="1" i="1" dirty="0" err="1" smtClean="0">
                <a:solidFill>
                  <a:srgbClr val="FF0000"/>
                </a:solidFill>
                <a:sym typeface="Wingdings" pitchFamily="2" charset="2"/>
              </a:rPr>
              <a:t>Rad</a:t>
            </a:r>
            <a:endParaRPr lang="en-US" altLang="zh-TW" sz="2000" b="1" i="1" dirty="0" smtClean="0">
              <a:solidFill>
                <a:srgbClr val="FF0000"/>
              </a:solidFill>
              <a:sym typeface="Wingdings" pitchFamily="2" charset="2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1785926"/>
            <a:ext cx="3643338" cy="400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285720" y="71414"/>
            <a:ext cx="7021513" cy="642937"/>
          </a:xfrm>
        </p:spPr>
        <p:txBody>
          <a:bodyPr>
            <a:noAutofit/>
          </a:bodyPr>
          <a:lstStyle/>
          <a:p>
            <a:pPr algn="l">
              <a:spcBef>
                <a:spcPts val="1200"/>
              </a:spcBef>
            </a:pPr>
            <a:r>
              <a:rPr lang="en-US" altLang="zh-TW" sz="3200" b="1" dirty="0" smtClean="0">
                <a:latin typeface="Cambria" pitchFamily="18" charset="0"/>
                <a:cs typeface="Calibri" pitchFamily="34" charset="0"/>
              </a:rPr>
              <a:t>GEANT LYSO @BES III  </a:t>
            </a:r>
            <a:endParaRPr lang="zh-TW" altLang="en-US" sz="3200" b="1" dirty="0">
              <a:latin typeface="Cambria" pitchFamily="18" charset="0"/>
              <a:cs typeface="Calibri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57158" y="1285860"/>
            <a:ext cx="5786478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188" indent="-357188">
              <a:spcBef>
                <a:spcPts val="600"/>
              </a:spcBef>
              <a:tabLst>
                <a:tab pos="360363" algn="l"/>
              </a:tabLst>
            </a:pPr>
            <a:r>
              <a:rPr lang="en-US" altLang="zh-TW" sz="2400" b="1" dirty="0" smtClean="0"/>
              <a:t>BES III forward, between beam pipes</a:t>
            </a:r>
          </a:p>
          <a:p>
            <a:pPr marL="357188" indent="-357188">
              <a:spcBef>
                <a:spcPts val="600"/>
              </a:spcBef>
              <a:buFont typeface="Calibri" pitchFamily="34" charset="0"/>
              <a:buChar char="○"/>
              <a:tabLst>
                <a:tab pos="360363" algn="l"/>
              </a:tabLst>
            </a:pPr>
            <a:r>
              <a:rPr lang="en-US" altLang="zh-TW" sz="2000" dirty="0" smtClean="0"/>
              <a:t>Electron impact position analysis</a:t>
            </a:r>
          </a:p>
          <a:p>
            <a:pPr marL="357188" indent="-357188">
              <a:spcBef>
                <a:spcPts val="600"/>
              </a:spcBef>
              <a:buFont typeface="Calibri" pitchFamily="34" charset="0"/>
              <a:buChar char="○"/>
              <a:tabLst>
                <a:tab pos="360363" algn="l"/>
              </a:tabLst>
            </a:pPr>
            <a:r>
              <a:rPr lang="en-US" altLang="zh-TW" sz="2000" dirty="0" smtClean="0"/>
              <a:t>Position by Center-of-Gravity </a:t>
            </a:r>
          </a:p>
          <a:p>
            <a:pPr marL="357188" indent="-357188">
              <a:spcBef>
                <a:spcPts val="600"/>
              </a:spcBef>
              <a:buFont typeface="Calibri" pitchFamily="34" charset="0"/>
              <a:buChar char="○"/>
              <a:tabLst>
                <a:tab pos="360363" algn="l"/>
              </a:tabLst>
            </a:pPr>
            <a:r>
              <a:rPr lang="en-US" altLang="zh-TW" sz="2000" dirty="0" smtClean="0"/>
              <a:t>Calibrated for correction</a:t>
            </a:r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285728"/>
            <a:ext cx="3364687" cy="1928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614B1B7D-D9FB-35DC-12FB-789DBE55E5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43570" y="4429132"/>
            <a:ext cx="3143272" cy="2258733"/>
          </a:xfrm>
          <a:prstGeom prst="rect">
            <a:avLst/>
          </a:prstGeom>
        </p:spPr>
      </p:pic>
      <p:pic>
        <p:nvPicPr>
          <p:cNvPr id="11" name="内容占位符 4">
            <a:extLst>
              <a:ext uri="{FF2B5EF4-FFF2-40B4-BE49-F238E27FC236}">
                <a16:creationId xmlns:a16="http://schemas.microsoft.com/office/drawing/2014/main" xmlns="" id="{8F4DC9A2-16DE-E1CC-3677-A3C9D2896FE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43570" y="2258733"/>
            <a:ext cx="3143272" cy="2258733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539552" y="3212976"/>
            <a:ext cx="3198504" cy="1077218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marL="357188" indent="-357188">
              <a:spcBef>
                <a:spcPts val="600"/>
              </a:spcBef>
              <a:tabLst>
                <a:tab pos="360363" algn="l"/>
              </a:tabLst>
            </a:pPr>
            <a:r>
              <a:rPr lang="en-US" altLang="zh-TW" b="1" dirty="0" smtClean="0"/>
              <a:t>LYSO  </a:t>
            </a:r>
            <a:r>
              <a:rPr lang="en-US" altLang="zh-TW" b="1" dirty="0" err="1" smtClean="0"/>
              <a:t>dE</a:t>
            </a:r>
            <a:r>
              <a:rPr lang="en-US" altLang="zh-TW" b="1" dirty="0" smtClean="0"/>
              <a:t>/</a:t>
            </a:r>
            <a:r>
              <a:rPr lang="en-US" altLang="zh-TW" b="1" dirty="0" err="1" smtClean="0"/>
              <a:t>dx</a:t>
            </a:r>
            <a:endParaRPr lang="en-US" altLang="zh-TW" b="1" dirty="0" smtClean="0"/>
          </a:p>
          <a:p>
            <a:pPr marL="357188" indent="-357188">
              <a:spcBef>
                <a:spcPts val="600"/>
              </a:spcBef>
              <a:tabLst>
                <a:tab pos="360363" algn="l"/>
              </a:tabLst>
            </a:pPr>
            <a:r>
              <a:rPr lang="en-US" altLang="zh-TW" dirty="0" smtClean="0"/>
              <a:t>GEANT  1 </a:t>
            </a:r>
            <a:r>
              <a:rPr lang="en-US" altLang="zh-TW" dirty="0" err="1" smtClean="0"/>
              <a:t>GeV</a:t>
            </a:r>
            <a:r>
              <a:rPr lang="en-US" altLang="zh-TW" dirty="0" smtClean="0"/>
              <a:t> electron passing </a:t>
            </a:r>
          </a:p>
          <a:p>
            <a:pPr marL="357188" indent="-357188">
              <a:spcBef>
                <a:spcPts val="600"/>
              </a:spcBef>
              <a:tabLst>
                <a:tab pos="360363" algn="l"/>
              </a:tabLst>
            </a:pPr>
            <a:r>
              <a:rPr lang="en-US" altLang="zh-TW" dirty="0" smtClean="0"/>
              <a:t>1.45 cm Cu beam pipe materials</a:t>
            </a:r>
          </a:p>
        </p:txBody>
      </p:sp>
      <p:sp>
        <p:nvSpPr>
          <p:cNvPr id="15" name="矩形 14"/>
          <p:cNvSpPr/>
          <p:nvPr/>
        </p:nvSpPr>
        <p:spPr>
          <a:xfrm>
            <a:off x="6072198" y="2357430"/>
            <a:ext cx="1793696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marL="357188" indent="-357188">
              <a:spcBef>
                <a:spcPts val="600"/>
              </a:spcBef>
              <a:tabLst>
                <a:tab pos="360363" algn="l"/>
              </a:tabLst>
            </a:pPr>
            <a:r>
              <a:rPr lang="en-US" altLang="zh-TW" dirty="0" smtClean="0"/>
              <a:t>Center of gravity </a:t>
            </a:r>
          </a:p>
        </p:txBody>
      </p:sp>
      <p:sp>
        <p:nvSpPr>
          <p:cNvPr id="16" name="矩形 15"/>
          <p:cNvSpPr/>
          <p:nvPr/>
        </p:nvSpPr>
        <p:spPr>
          <a:xfrm>
            <a:off x="6143636" y="4500570"/>
            <a:ext cx="1954638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marL="357188" indent="-357188">
              <a:spcBef>
                <a:spcPts val="600"/>
              </a:spcBef>
              <a:tabLst>
                <a:tab pos="360363" algn="l"/>
              </a:tabLst>
            </a:pPr>
            <a:r>
              <a:rPr lang="en-US" altLang="zh-TW" dirty="0" smtClean="0"/>
              <a:t>Calibrated position</a:t>
            </a: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4437112"/>
            <a:ext cx="4608512" cy="195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1714488"/>
            <a:ext cx="4005673" cy="2265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285720" y="71414"/>
            <a:ext cx="7021513" cy="642937"/>
          </a:xfrm>
        </p:spPr>
        <p:txBody>
          <a:bodyPr>
            <a:noAutofit/>
          </a:bodyPr>
          <a:lstStyle/>
          <a:p>
            <a:pPr algn="l">
              <a:spcBef>
                <a:spcPts val="1200"/>
              </a:spcBef>
            </a:pPr>
            <a:r>
              <a:rPr lang="en-US" altLang="zh-TW" sz="3200" b="1" dirty="0" smtClean="0">
                <a:latin typeface="Cambria" pitchFamily="18" charset="0"/>
                <a:cs typeface="Calibri" pitchFamily="34" charset="0"/>
              </a:rPr>
              <a:t>Prototyping,  forward LYSO @BES III  </a:t>
            </a:r>
            <a:endParaRPr lang="zh-TW" altLang="en-US" sz="3200" b="1" dirty="0">
              <a:latin typeface="Cambria" pitchFamily="18" charset="0"/>
              <a:cs typeface="Calibri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42844" y="857232"/>
            <a:ext cx="8858312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188" indent="-357188">
              <a:spcBef>
                <a:spcPts val="600"/>
              </a:spcBef>
              <a:tabLst>
                <a:tab pos="360363" algn="l"/>
              </a:tabLst>
            </a:pPr>
            <a:r>
              <a:rPr lang="en-US" altLang="zh-TW" sz="2400" b="1" dirty="0" smtClean="0"/>
              <a:t>BES III forward, between beam pipes,  stack total length 120mm</a:t>
            </a:r>
          </a:p>
          <a:p>
            <a:pPr marL="357188" indent="-357188">
              <a:spcBef>
                <a:spcPts val="600"/>
              </a:spcBef>
              <a:buFont typeface="Calibri" pitchFamily="34" charset="0"/>
              <a:buChar char="○"/>
              <a:tabLst>
                <a:tab pos="360363" algn="l"/>
              </a:tabLst>
            </a:pPr>
            <a:r>
              <a:rPr lang="en-US" altLang="zh-TW" sz="2000" dirty="0" smtClean="0"/>
              <a:t>LYSO crystals 3x5 bars  (9x10mm</a:t>
            </a:r>
            <a:r>
              <a:rPr lang="en-US" altLang="zh-TW" sz="2000" baseline="30000" dirty="0" smtClean="0"/>
              <a:t>2</a:t>
            </a:r>
            <a:r>
              <a:rPr lang="en-US" altLang="zh-TW" sz="2000" dirty="0" smtClean="0"/>
              <a:t> </a:t>
            </a:r>
            <a:r>
              <a:rPr lang="en-US" altLang="zh-TW" sz="2000" dirty="0" err="1" smtClean="0"/>
              <a:t>frontface</a:t>
            </a:r>
            <a:r>
              <a:rPr lang="en-US" altLang="zh-TW" sz="2000" dirty="0" smtClean="0"/>
              <a:t>)</a:t>
            </a:r>
          </a:p>
          <a:p>
            <a:pPr marL="357188" indent="-357188">
              <a:spcBef>
                <a:spcPts val="600"/>
              </a:spcBef>
              <a:buFont typeface="Calibri" pitchFamily="34" charset="0"/>
              <a:buChar char="○"/>
              <a:tabLst>
                <a:tab pos="360363" algn="l"/>
              </a:tabLst>
            </a:pPr>
            <a:r>
              <a:rPr lang="en-US" altLang="zh-TW" sz="2000" dirty="0" err="1" smtClean="0"/>
              <a:t>SiPM</a:t>
            </a:r>
            <a:r>
              <a:rPr lang="en-US" altLang="zh-TW" sz="2000" dirty="0" smtClean="0"/>
              <a:t> frontend, to VME DAQ</a:t>
            </a:r>
          </a:p>
        </p:txBody>
      </p:sp>
      <p:pic>
        <p:nvPicPr>
          <p:cNvPr id="5120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2143116"/>
            <a:ext cx="2895573" cy="1498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0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32" y="2071678"/>
            <a:ext cx="2571768" cy="1776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0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4414" y="4000504"/>
            <a:ext cx="6844698" cy="285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1214422"/>
            <a:ext cx="2559715" cy="3014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44624"/>
            <a:ext cx="8568952" cy="576064"/>
          </a:xfrm>
        </p:spPr>
        <p:txBody>
          <a:bodyPr>
            <a:noAutofit/>
          </a:bodyPr>
          <a:lstStyle/>
          <a:p>
            <a:pPr algn="l"/>
            <a:r>
              <a:rPr lang="en-US" altLang="zh-TW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LEP</a:t>
            </a:r>
            <a:r>
              <a:rPr lang="en-US" altLang="zh-TW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luminosity achieved</a:t>
            </a:r>
            <a:endParaRPr lang="zh-TW" altLang="en-US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285720" y="1428736"/>
            <a:ext cx="2643206" cy="1631216"/>
          </a:xfrm>
          <a:prstGeom prst="rect">
            <a:avLst/>
          </a:prstGeom>
          <a:solidFill>
            <a:srgbClr val="FFFF00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2800" b="1" dirty="0" smtClean="0">
                <a:solidFill>
                  <a:srgbClr val="0000FF"/>
                </a:solidFill>
              </a:rPr>
              <a:t>OPAL precision</a:t>
            </a:r>
          </a:p>
          <a:p>
            <a:r>
              <a:rPr lang="el-GR" altLang="zh-TW" sz="2400" dirty="0" smtClean="0">
                <a:solidFill>
                  <a:srgbClr val="0000FF"/>
                </a:solidFill>
              </a:rPr>
              <a:t>σ</a:t>
            </a:r>
            <a:r>
              <a:rPr lang="en-US" altLang="zh-TW" sz="2400" baseline="-25000" dirty="0" smtClean="0">
                <a:solidFill>
                  <a:srgbClr val="0000FF"/>
                </a:solidFill>
              </a:rPr>
              <a:t>Bhabha</a:t>
            </a:r>
            <a:r>
              <a:rPr lang="en-US" altLang="zh-TW" sz="2400" dirty="0" smtClean="0">
                <a:solidFill>
                  <a:srgbClr val="0000FF"/>
                </a:solidFill>
              </a:rPr>
              <a:t>	79 </a:t>
            </a:r>
            <a:r>
              <a:rPr lang="en-US" altLang="zh-TW" sz="2400" dirty="0" err="1" smtClean="0">
                <a:solidFill>
                  <a:srgbClr val="0000FF"/>
                </a:solidFill>
              </a:rPr>
              <a:t>nb</a:t>
            </a:r>
            <a:endParaRPr lang="en-US" altLang="zh-TW" sz="2400" dirty="0" smtClean="0">
              <a:solidFill>
                <a:srgbClr val="0000FF"/>
              </a:solidFill>
            </a:endParaRPr>
          </a:p>
          <a:p>
            <a:r>
              <a:rPr lang="en-US" altLang="zh-TW" sz="2400" dirty="0" err="1" smtClean="0">
                <a:solidFill>
                  <a:srgbClr val="0000FF"/>
                </a:solidFill>
              </a:rPr>
              <a:t>Expt</a:t>
            </a:r>
            <a:r>
              <a:rPr lang="en-US" altLang="zh-TW" sz="2400" dirty="0" smtClean="0">
                <a:solidFill>
                  <a:srgbClr val="0000FF"/>
                </a:solidFill>
              </a:rPr>
              <a:t>	</a:t>
            </a:r>
            <a:r>
              <a:rPr lang="en-US" altLang="zh-TW" sz="2400" b="1" dirty="0" smtClean="0">
                <a:solidFill>
                  <a:srgbClr val="0000FF"/>
                </a:solidFill>
              </a:rPr>
              <a:t>3.4 x 10</a:t>
            </a:r>
            <a:r>
              <a:rPr lang="en-US" altLang="zh-TW" sz="2400" b="1" baseline="30000" dirty="0" smtClean="0">
                <a:solidFill>
                  <a:srgbClr val="0000FF"/>
                </a:solidFill>
              </a:rPr>
              <a:t>-4</a:t>
            </a:r>
          </a:p>
          <a:p>
            <a:r>
              <a:rPr lang="en-US" altLang="zh-TW" sz="2400" dirty="0" smtClean="0">
                <a:solidFill>
                  <a:srgbClr val="0000FF"/>
                </a:solidFill>
              </a:rPr>
              <a:t>Theo	5.4 x 10</a:t>
            </a:r>
            <a:r>
              <a:rPr lang="en-US" altLang="zh-TW" sz="2400" baseline="30000" dirty="0" smtClean="0">
                <a:solidFill>
                  <a:srgbClr val="0000FF"/>
                </a:solidFill>
              </a:rPr>
              <a:t>-4</a:t>
            </a:r>
          </a:p>
        </p:txBody>
      </p:sp>
      <p:pic>
        <p:nvPicPr>
          <p:cNvPr id="4" name="Picture 39" descr="swfig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4286256"/>
            <a:ext cx="2693425" cy="2286016"/>
          </a:xfrm>
          <a:prstGeom prst="rect">
            <a:avLst/>
          </a:prstGeom>
          <a:noFill/>
        </p:spPr>
      </p:pic>
      <p:sp>
        <p:nvSpPr>
          <p:cNvPr id="5" name="矩形 4"/>
          <p:cNvSpPr/>
          <p:nvPr/>
        </p:nvSpPr>
        <p:spPr>
          <a:xfrm>
            <a:off x="285720" y="3500438"/>
            <a:ext cx="328614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b="1" dirty="0" smtClean="0">
                <a:solidFill>
                  <a:srgbClr val="CC00FF"/>
                </a:solidFill>
                <a:latin typeface="Times New Roman" pitchFamily="18" charset="0"/>
                <a:ea typeface="新細明體" charset="-120"/>
              </a:rPr>
              <a:t>6.2 – 14.2 cm</a:t>
            </a:r>
            <a:r>
              <a:rPr lang="en-US" altLang="zh-TW" dirty="0" smtClean="0">
                <a:solidFill>
                  <a:srgbClr val="008080"/>
                </a:solidFill>
                <a:latin typeface="Times New Roman" pitchFamily="18" charset="0"/>
                <a:ea typeface="新細明體" charset="-120"/>
              </a:rPr>
              <a:t>, </a:t>
            </a:r>
          </a:p>
          <a:p>
            <a:r>
              <a:rPr lang="el-GR" altLang="zh-TW" sz="2400" b="1" dirty="0" smtClean="0">
                <a:solidFill>
                  <a:srgbClr val="FF0000"/>
                </a:solidFill>
                <a:latin typeface="Times New Roman" pitchFamily="18" charset="0"/>
                <a:ea typeface="新細明體" charset="-120"/>
              </a:rPr>
              <a:t>θ </a:t>
            </a:r>
            <a:r>
              <a:rPr lang="en-US" altLang="zh-TW" sz="2400" b="1" dirty="0" smtClean="0">
                <a:solidFill>
                  <a:srgbClr val="FF0000"/>
                </a:solidFill>
                <a:latin typeface="Times New Roman" pitchFamily="18" charset="0"/>
                <a:ea typeface="新細明體" charset="-120"/>
              </a:rPr>
              <a:t>= 25 – 58 mrad</a:t>
            </a:r>
            <a:r>
              <a:rPr lang="en-US" altLang="zh-TW" sz="2400" dirty="0" smtClean="0">
                <a:solidFill>
                  <a:srgbClr val="FF0000"/>
                </a:solidFill>
                <a:latin typeface="Times New Roman" pitchFamily="18" charset="0"/>
                <a:ea typeface="新細明體" charset="-120"/>
              </a:rPr>
              <a:t> 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64" y="4714884"/>
            <a:ext cx="2695579" cy="1722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72132" y="1071546"/>
            <a:ext cx="3294274" cy="3286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文字方塊 8"/>
          <p:cNvSpPr txBox="1"/>
          <p:nvPr/>
        </p:nvSpPr>
        <p:spPr>
          <a:xfrm>
            <a:off x="6072198" y="714356"/>
            <a:ext cx="2571768" cy="40011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2000" dirty="0" smtClean="0">
                <a:solidFill>
                  <a:srgbClr val="FF0000"/>
                </a:solidFill>
                <a:latin typeface="Times New Roman" pitchFamily="18" charset="0"/>
                <a:ea typeface="新細明體" charset="-120"/>
              </a:rPr>
              <a:t>Bhabha events</a:t>
            </a:r>
          </a:p>
        </p:txBody>
      </p:sp>
      <p:sp>
        <p:nvSpPr>
          <p:cNvPr id="10" name="矩形 9"/>
          <p:cNvSpPr/>
          <p:nvPr/>
        </p:nvSpPr>
        <p:spPr>
          <a:xfrm>
            <a:off x="3012417" y="771526"/>
            <a:ext cx="277402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dirty="0" smtClean="0">
                <a:solidFill>
                  <a:srgbClr val="FF0000"/>
                </a:solidFill>
                <a:latin typeface="Times New Roman" pitchFamily="18" charset="0"/>
                <a:ea typeface="新細明體" charset="-120"/>
              </a:rPr>
              <a:t>Si pad 2.5mm pitch</a:t>
            </a:r>
          </a:p>
        </p:txBody>
      </p:sp>
      <p:sp>
        <p:nvSpPr>
          <p:cNvPr id="12" name="矩形 11"/>
          <p:cNvSpPr/>
          <p:nvPr/>
        </p:nvSpPr>
        <p:spPr>
          <a:xfrm>
            <a:off x="214282" y="1000108"/>
            <a:ext cx="22066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 </a:t>
            </a:r>
            <a:r>
              <a:rPr lang="en-US" sz="2000" b="1" dirty="0" smtClean="0"/>
              <a:t>EPJC 14 (</a:t>
            </a:r>
            <a:r>
              <a:rPr lang="en-US" altLang="zh-TW" sz="2000" b="1" dirty="0" smtClean="0"/>
              <a:t>2000) </a:t>
            </a:r>
            <a:r>
              <a:rPr lang="en-US" sz="2000" b="1" dirty="0" smtClean="0"/>
              <a:t>373</a:t>
            </a:r>
            <a:endParaRPr lang="zh-TW" altLang="en-US" sz="2000" dirty="0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43636" y="4357694"/>
            <a:ext cx="2543180" cy="2384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44624"/>
            <a:ext cx="8892480" cy="576064"/>
          </a:xfrm>
        </p:spPr>
        <p:txBody>
          <a:bodyPr>
            <a:noAutofit/>
          </a:bodyPr>
          <a:lstStyle/>
          <a:p>
            <a:pPr algn="l"/>
            <a:r>
              <a:rPr lang="en-US" altLang="zh-TW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QED Bhabha generator, BHLUMI, the LEP built </a:t>
            </a:r>
            <a:endParaRPr lang="zh-TW" altLang="en-US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285720" y="1228539"/>
            <a:ext cx="3677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/>
            <a:r>
              <a:rPr lang="en-US" altLang="zh-TW" sz="2000" b="1" dirty="0" smtClean="0">
                <a:latin typeface="+mj-lt"/>
                <a:sym typeface="Wingdings" pitchFamily="2" charset="2"/>
              </a:rPr>
              <a:t>BHLUMI 4.04  </a:t>
            </a:r>
          </a:p>
          <a:p>
            <a:pPr marL="271463" indent="-271463"/>
            <a:r>
              <a:rPr lang="en-US" altLang="zh-TW" sz="1600" dirty="0" smtClean="0">
                <a:latin typeface="+mj-lt"/>
                <a:sym typeface="Wingdings" pitchFamily="2" charset="2"/>
              </a:rPr>
              <a:t>S. </a:t>
            </a:r>
            <a:r>
              <a:rPr lang="en-US" altLang="zh-TW" sz="1600" dirty="0" err="1" smtClean="0">
                <a:latin typeface="+mj-lt"/>
                <a:sym typeface="Wingdings" pitchFamily="2" charset="2"/>
              </a:rPr>
              <a:t>Jadach</a:t>
            </a:r>
            <a:r>
              <a:rPr lang="en-US" altLang="zh-TW" sz="1600" dirty="0" smtClean="0">
                <a:latin typeface="+mj-lt"/>
                <a:sym typeface="Wingdings" pitchFamily="2" charset="2"/>
              </a:rPr>
              <a:t>  [CPC 101 (1997) 229]</a:t>
            </a:r>
          </a:p>
          <a:p>
            <a:pPr marL="271463" indent="-271463"/>
            <a:r>
              <a:rPr lang="en-US" altLang="zh-TW" sz="2000" b="1" i="1" dirty="0" smtClean="0">
                <a:latin typeface="+mj-lt"/>
                <a:sym typeface="Wingdings" pitchFamily="2" charset="2"/>
              </a:rPr>
              <a:t>2020 systematic   </a:t>
            </a:r>
            <a:r>
              <a:rPr lang="en-US" altLang="zh-TW" sz="2000" b="1" i="1" dirty="0" smtClean="0">
                <a:solidFill>
                  <a:srgbClr val="FF0000"/>
                </a:solidFill>
                <a:latin typeface="+mj-lt"/>
                <a:sym typeface="Wingdings" pitchFamily="2" charset="2"/>
              </a:rPr>
              <a:t>0.037% </a:t>
            </a:r>
          </a:p>
          <a:p>
            <a:pPr marL="271463" indent="-271463"/>
            <a:r>
              <a:rPr lang="en-US" sz="1600" dirty="0" smtClean="0"/>
              <a:t>[PLB </a:t>
            </a:r>
            <a:r>
              <a:rPr lang="fr-FR" sz="1600" dirty="0" smtClean="0"/>
              <a:t>803 (2020) 135319]</a:t>
            </a:r>
            <a:endParaRPr lang="en-US" sz="1600" dirty="0" smtClean="0">
              <a:solidFill>
                <a:srgbClr val="FF0000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71472" y="714356"/>
            <a:ext cx="84296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b="1" dirty="0" smtClean="0"/>
              <a:t>BHLUMI</a:t>
            </a:r>
            <a:r>
              <a:rPr lang="en-US" altLang="zh-TW" sz="2400" dirty="0" smtClean="0"/>
              <a:t> uses framework of </a:t>
            </a:r>
            <a:r>
              <a:rPr lang="en-US" sz="2400" dirty="0" smtClean="0"/>
              <a:t>YFS </a:t>
            </a:r>
            <a:r>
              <a:rPr lang="en-US" altLang="zh-TW" sz="2400" dirty="0" smtClean="0"/>
              <a:t>e</a:t>
            </a:r>
            <a:r>
              <a:rPr lang="en-US" sz="2400" dirty="0" smtClean="0"/>
              <a:t>xponentiation </a:t>
            </a:r>
            <a:endParaRPr lang="zh-TW" altLang="en-US" sz="2400" dirty="0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06" y="2739412"/>
            <a:ext cx="3357586" cy="3832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文字方塊 16"/>
          <p:cNvSpPr txBox="1"/>
          <p:nvPr/>
        </p:nvSpPr>
        <p:spPr>
          <a:xfrm>
            <a:off x="3214677" y="1214422"/>
            <a:ext cx="46162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/>
            <a:r>
              <a:rPr lang="en-US" altLang="zh-TW" sz="2000" b="1" dirty="0" err="1" smtClean="0">
                <a:latin typeface="+mj-lt"/>
                <a:sym typeface="Wingdings" pitchFamily="2" charset="2"/>
              </a:rPr>
              <a:t>ReneSANCe</a:t>
            </a:r>
            <a:r>
              <a:rPr lang="en-US" altLang="zh-TW" sz="2000" b="1" dirty="0" smtClean="0">
                <a:latin typeface="+mj-lt"/>
                <a:sym typeface="Wingdings" pitchFamily="2" charset="2"/>
              </a:rPr>
              <a:t>, </a:t>
            </a:r>
          </a:p>
          <a:p>
            <a:pPr marL="271463" indent="-271463"/>
            <a:r>
              <a:rPr lang="en-US" altLang="zh-TW" sz="2000" dirty="0" smtClean="0">
                <a:latin typeface="+mj-lt"/>
                <a:sym typeface="Wingdings" pitchFamily="2" charset="2"/>
              </a:rPr>
              <a:t>a recent NLO generator</a:t>
            </a:r>
          </a:p>
          <a:p>
            <a:pPr marL="271463" indent="-271463"/>
            <a:r>
              <a:rPr lang="en-US" altLang="zh-TW" sz="1600" dirty="0" smtClean="0">
                <a:latin typeface="+mj-lt"/>
                <a:sym typeface="Wingdings" pitchFamily="2" charset="2"/>
              </a:rPr>
              <a:t>[CPC 256 (2020) 107455]</a:t>
            </a:r>
          </a:p>
        </p:txBody>
      </p:sp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2786058"/>
            <a:ext cx="2964135" cy="3643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矩形 18"/>
          <p:cNvSpPr/>
          <p:nvPr/>
        </p:nvSpPr>
        <p:spPr>
          <a:xfrm>
            <a:off x="3643306" y="2285992"/>
            <a:ext cx="2143140" cy="622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zh-TW" sz="2400" i="1" dirty="0" smtClean="0">
                <a:solidFill>
                  <a:srgbClr val="FF0000"/>
                </a:solidFill>
              </a:rPr>
              <a:t>Discrepancies </a:t>
            </a:r>
          </a:p>
          <a:p>
            <a:pPr>
              <a:lnSpc>
                <a:spcPts val="2000"/>
              </a:lnSpc>
            </a:pPr>
            <a:r>
              <a:rPr lang="en-US" altLang="zh-TW" sz="2400" i="1" dirty="0" smtClean="0">
                <a:solidFill>
                  <a:srgbClr val="FF0000"/>
                </a:solidFill>
              </a:rPr>
              <a:t>on N</a:t>
            </a:r>
            <a:r>
              <a:rPr lang="el-GR" altLang="zh-TW" sz="2400" i="1" dirty="0" smtClean="0">
                <a:solidFill>
                  <a:srgbClr val="FF0000"/>
                </a:solidFill>
              </a:rPr>
              <a:t>γ</a:t>
            </a:r>
            <a:r>
              <a:rPr lang="en-US" altLang="zh-TW" sz="2400" i="1" dirty="0" smtClean="0">
                <a:solidFill>
                  <a:srgbClr val="FF0000"/>
                </a:solidFill>
              </a:rPr>
              <a:t>, p(</a:t>
            </a:r>
            <a:r>
              <a:rPr lang="el-GR" altLang="zh-TW" sz="2400" i="1" dirty="0" smtClean="0">
                <a:solidFill>
                  <a:srgbClr val="FF0000"/>
                </a:solidFill>
              </a:rPr>
              <a:t>γ</a:t>
            </a:r>
            <a:r>
              <a:rPr lang="en-US" altLang="zh-TW" sz="2400" i="1" dirty="0" smtClean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20" name="文字方塊 19"/>
          <p:cNvSpPr txBox="1"/>
          <p:nvPr/>
        </p:nvSpPr>
        <p:spPr>
          <a:xfrm>
            <a:off x="5857884" y="1214422"/>
            <a:ext cx="32861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/>
            <a:r>
              <a:rPr lang="en-US" altLang="zh-TW" sz="2000" b="1" dirty="0" smtClean="0">
                <a:solidFill>
                  <a:srgbClr val="0000FF"/>
                </a:solidFill>
                <a:latin typeface="+mj-lt"/>
                <a:sym typeface="Wingdings" pitchFamily="2" charset="2"/>
              </a:rPr>
              <a:t>Bhabha detection</a:t>
            </a:r>
          </a:p>
          <a:p>
            <a:pPr marL="271463" indent="-271463"/>
            <a:r>
              <a:rPr lang="en-US" altLang="zh-TW" sz="2000" b="1" dirty="0" smtClean="0">
                <a:solidFill>
                  <a:srgbClr val="0000FF"/>
                </a:solidFill>
                <a:latin typeface="+mj-lt"/>
                <a:sym typeface="Wingdings" pitchFamily="2" charset="2"/>
              </a:rPr>
              <a:t>TASSO 3% </a:t>
            </a:r>
            <a:r>
              <a:rPr lang="arn-CL" sz="1600" dirty="0" smtClean="0">
                <a:solidFill>
                  <a:srgbClr val="0000FF"/>
                </a:solidFill>
              </a:rPr>
              <a:t>[ ZPC 37, 1988, 171]</a:t>
            </a:r>
            <a:endParaRPr lang="zh-TW" altLang="en-US" sz="2000" dirty="0" smtClean="0">
              <a:solidFill>
                <a:srgbClr val="0000FF"/>
              </a:solidFill>
            </a:endParaRPr>
          </a:p>
          <a:p>
            <a:pPr marL="271463" indent="-271463"/>
            <a:r>
              <a:rPr lang="en-US" altLang="zh-TW" sz="2000" b="1" dirty="0" smtClean="0">
                <a:solidFill>
                  <a:srgbClr val="0000FF"/>
                </a:solidFill>
                <a:latin typeface="+mj-lt"/>
                <a:sym typeface="Wingdings" pitchFamily="2" charset="2"/>
              </a:rPr>
              <a:t>L3  (ISR) 1% </a:t>
            </a:r>
            <a:r>
              <a:rPr lang="arn-CL" altLang="zh-TW" sz="1600" dirty="0" smtClean="0">
                <a:solidFill>
                  <a:srgbClr val="0000FF"/>
                </a:solidFill>
              </a:rPr>
              <a:t>[PLB 439, 1998, 183] </a:t>
            </a:r>
            <a:endParaRPr lang="zh-TW" altLang="en-US" sz="2000" dirty="0" smtClean="0">
              <a:solidFill>
                <a:srgbClr val="0000FF"/>
              </a:solidFill>
            </a:endParaRPr>
          </a:p>
        </p:txBody>
      </p:sp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40" y="4286256"/>
            <a:ext cx="2182086" cy="250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43702" y="2214554"/>
            <a:ext cx="2220411" cy="207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500042"/>
            <a:ext cx="3214710" cy="1298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群組 39"/>
          <p:cNvGrpSpPr/>
          <p:nvPr/>
        </p:nvGrpSpPr>
        <p:grpSpPr>
          <a:xfrm>
            <a:off x="4929190" y="1762488"/>
            <a:ext cx="4000528" cy="3416072"/>
            <a:chOff x="4644008" y="2534348"/>
            <a:chExt cx="4286280" cy="3558948"/>
          </a:xfrm>
        </p:grpSpPr>
        <p:pic>
          <p:nvPicPr>
            <p:cNvPr id="41" name="Picture 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105400" y="4005340"/>
              <a:ext cx="3103606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6"/>
            <p:cNvGrpSpPr>
              <a:grpSpLocks noChangeAspect="1"/>
            </p:cNvGrpSpPr>
            <p:nvPr/>
          </p:nvGrpSpPr>
          <p:grpSpPr>
            <a:xfrm>
              <a:off x="4644008" y="2534348"/>
              <a:ext cx="4286280" cy="3558948"/>
              <a:chOff x="4747858" y="2887315"/>
              <a:chExt cx="3796998" cy="3886200"/>
            </a:xfrm>
          </p:grpSpPr>
          <p:pic>
            <p:nvPicPr>
              <p:cNvPr id="51" name="Picture 7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747858" y="2887315"/>
                <a:ext cx="3796998" cy="3886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cxnSp>
            <p:nvCxnSpPr>
              <p:cNvPr id="52" name="直線單箭頭接點 13"/>
              <p:cNvCxnSpPr/>
              <p:nvPr/>
            </p:nvCxnSpPr>
            <p:spPr>
              <a:xfrm rot="5400000">
                <a:off x="5388124" y="5556791"/>
                <a:ext cx="1143000" cy="1588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文字方塊 22"/>
              <p:cNvSpPr txBox="1"/>
              <p:nvPr/>
            </p:nvSpPr>
            <p:spPr>
              <a:xfrm>
                <a:off x="6070537" y="4837488"/>
                <a:ext cx="1820698" cy="781507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600" i="1" dirty="0" smtClean="0">
                    <a:solidFill>
                      <a:srgbClr val="0000FF"/>
                    </a:solidFill>
                    <a:latin typeface="+mj-lt"/>
                  </a:rPr>
                  <a:t>count Bhabha </a:t>
                </a:r>
              </a:p>
              <a:p>
                <a:r>
                  <a:rPr lang="en-US" altLang="zh-TW" sz="1600" i="1" dirty="0" smtClean="0">
                    <a:solidFill>
                      <a:srgbClr val="0000FF"/>
                    </a:solidFill>
                    <a:latin typeface="+mj-lt"/>
                  </a:rPr>
                  <a:t>in Fiducial region</a:t>
                </a:r>
              </a:p>
            </p:txBody>
          </p:sp>
          <p:cxnSp>
            <p:nvCxnSpPr>
              <p:cNvPr id="54" name="直線單箭頭接點 13"/>
              <p:cNvCxnSpPr/>
              <p:nvPr/>
            </p:nvCxnSpPr>
            <p:spPr>
              <a:xfrm rot="5400000">
                <a:off x="6423075" y="5556791"/>
                <a:ext cx="1143000" cy="1588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3" name="矩形 42"/>
            <p:cNvSpPr/>
            <p:nvPr/>
          </p:nvSpPr>
          <p:spPr>
            <a:xfrm>
              <a:off x="6287082" y="2794087"/>
              <a:ext cx="2643205" cy="7374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400"/>
                </a:lnSpc>
              </a:pPr>
              <a:r>
                <a:rPr lang="en-US" sz="2000" b="1" dirty="0" smtClean="0">
                  <a:latin typeface="Calibri" pitchFamily="34" charset="0"/>
                </a:rPr>
                <a:t>Bhabha  </a:t>
              </a:r>
              <a:r>
                <a:rPr lang="en-US" sz="1600" dirty="0" smtClean="0">
                  <a:latin typeface="Calibri" pitchFamily="34" charset="0"/>
                </a:rPr>
                <a:t>enter of mass</a:t>
              </a:r>
              <a:endParaRPr lang="en-US" sz="2000" b="1" dirty="0" smtClean="0">
                <a:latin typeface="Calibri" pitchFamily="34" charset="0"/>
              </a:endParaRPr>
            </a:p>
            <a:p>
              <a:pPr>
                <a:lnSpc>
                  <a:spcPts val="2400"/>
                </a:lnSpc>
              </a:pPr>
              <a:r>
                <a:rPr lang="en-US" sz="2000" b="1" i="1" dirty="0" smtClean="0">
                  <a:solidFill>
                    <a:srgbClr val="FF0000"/>
                  </a:solidFill>
                  <a:latin typeface="Calibri" pitchFamily="34" charset="0"/>
                </a:rPr>
                <a:t>θ</a:t>
              </a:r>
              <a:r>
                <a:rPr lang="en-US" sz="2000" b="1" dirty="0" smtClean="0">
                  <a:latin typeface="Calibri" pitchFamily="34" charset="0"/>
                </a:rPr>
                <a:t> distribution</a:t>
              </a:r>
              <a:endParaRPr lang="zh-TW" altLang="en-US" sz="2000" dirty="0"/>
            </a:p>
          </p:txBody>
        </p:sp>
        <p:sp>
          <p:nvSpPr>
            <p:cNvPr id="44" name="手繪多邊形 43"/>
            <p:cNvSpPr/>
            <p:nvPr/>
          </p:nvSpPr>
          <p:spPr>
            <a:xfrm>
              <a:off x="5996105" y="5074190"/>
              <a:ext cx="1315401" cy="502733"/>
            </a:xfrm>
            <a:custGeom>
              <a:avLst/>
              <a:gdLst>
                <a:gd name="connsiteX0" fmla="*/ 0 w 2123089"/>
                <a:gd name="connsiteY0" fmla="*/ 0 h 746234"/>
                <a:gd name="connsiteX1" fmla="*/ 10510 w 2123089"/>
                <a:gd name="connsiteY1" fmla="*/ 714703 h 746234"/>
                <a:gd name="connsiteX2" fmla="*/ 2123089 w 2123089"/>
                <a:gd name="connsiteY2" fmla="*/ 746234 h 746234"/>
                <a:gd name="connsiteX3" fmla="*/ 1576551 w 2123089"/>
                <a:gd name="connsiteY3" fmla="*/ 683172 h 746234"/>
                <a:gd name="connsiteX4" fmla="*/ 1103586 w 2123089"/>
                <a:gd name="connsiteY4" fmla="*/ 557048 h 746234"/>
                <a:gd name="connsiteX5" fmla="*/ 714703 w 2123089"/>
                <a:gd name="connsiteY5" fmla="*/ 409903 h 746234"/>
                <a:gd name="connsiteX6" fmla="*/ 252248 w 2123089"/>
                <a:gd name="connsiteY6" fmla="*/ 210207 h 746234"/>
                <a:gd name="connsiteX7" fmla="*/ 0 w 2123089"/>
                <a:gd name="connsiteY7" fmla="*/ 0 h 746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23089" h="746234">
                  <a:moveTo>
                    <a:pt x="0" y="0"/>
                  </a:moveTo>
                  <a:lnTo>
                    <a:pt x="10510" y="714703"/>
                  </a:lnTo>
                  <a:lnTo>
                    <a:pt x="2123089" y="746234"/>
                  </a:lnTo>
                  <a:lnTo>
                    <a:pt x="1576551" y="683172"/>
                  </a:lnTo>
                  <a:lnTo>
                    <a:pt x="1103586" y="557048"/>
                  </a:lnTo>
                  <a:lnTo>
                    <a:pt x="714703" y="409903"/>
                  </a:lnTo>
                  <a:lnTo>
                    <a:pt x="252248" y="2102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>
                <a:alpha val="3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5" name="文字方塊 22"/>
            <p:cNvSpPr txBox="1"/>
            <p:nvPr/>
          </p:nvSpPr>
          <p:spPr>
            <a:xfrm>
              <a:off x="6300192" y="3614468"/>
              <a:ext cx="1824497" cy="5572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US" altLang="zh-TW" sz="1800" b="1" i="1" dirty="0" smtClean="0">
                  <a:solidFill>
                    <a:schemeClr val="accent2">
                      <a:lumMod val="75000"/>
                    </a:schemeClr>
                  </a:solidFill>
                  <a:latin typeface="+mj-lt"/>
                </a:rPr>
                <a:t>detector spatial resolution</a:t>
              </a:r>
            </a:p>
          </p:txBody>
        </p:sp>
        <p:cxnSp>
          <p:nvCxnSpPr>
            <p:cNvPr id="46" name="直線單箭頭接點 13"/>
            <p:cNvCxnSpPr/>
            <p:nvPr/>
          </p:nvCxnSpPr>
          <p:spPr>
            <a:xfrm rot="5400000">
              <a:off x="6048070" y="3866590"/>
              <a:ext cx="274918" cy="202722"/>
            </a:xfrm>
            <a:prstGeom prst="straightConnector1">
              <a:avLst/>
            </a:prstGeom>
            <a:ln w="19050"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群組 34"/>
            <p:cNvGrpSpPr/>
            <p:nvPr/>
          </p:nvGrpSpPr>
          <p:grpSpPr>
            <a:xfrm>
              <a:off x="5814000" y="4123109"/>
              <a:ext cx="420383" cy="427463"/>
              <a:chOff x="5814000" y="1489369"/>
              <a:chExt cx="420383" cy="427463"/>
            </a:xfrm>
          </p:grpSpPr>
          <p:sp>
            <p:nvSpPr>
              <p:cNvPr id="48" name="Freeform 16"/>
              <p:cNvSpPr/>
              <p:nvPr/>
            </p:nvSpPr>
            <p:spPr>
              <a:xfrm>
                <a:off x="5814000" y="1489369"/>
                <a:ext cx="211264" cy="427463"/>
              </a:xfrm>
              <a:custGeom>
                <a:avLst/>
                <a:gdLst>
                  <a:gd name="connsiteX0" fmla="*/ 466493 w 466493"/>
                  <a:gd name="connsiteY0" fmla="*/ 14868 h 706243"/>
                  <a:gd name="connsiteX1" fmla="*/ 388434 w 466493"/>
                  <a:gd name="connsiteY1" fmla="*/ 14868 h 706243"/>
                  <a:gd name="connsiteX2" fmla="*/ 310376 w 466493"/>
                  <a:gd name="connsiteY2" fmla="*/ 104078 h 706243"/>
                  <a:gd name="connsiteX3" fmla="*/ 198864 w 466493"/>
                  <a:gd name="connsiteY3" fmla="*/ 561278 h 706243"/>
                  <a:gd name="connsiteX4" fmla="*/ 31595 w 466493"/>
                  <a:gd name="connsiteY4" fmla="*/ 683941 h 706243"/>
                  <a:gd name="connsiteX5" fmla="*/ 9293 w 466493"/>
                  <a:gd name="connsiteY5" fmla="*/ 695093 h 706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66493" h="706243">
                    <a:moveTo>
                      <a:pt x="466493" y="14868"/>
                    </a:moveTo>
                    <a:cubicBezTo>
                      <a:pt x="440473" y="7434"/>
                      <a:pt x="414453" y="0"/>
                      <a:pt x="388434" y="14868"/>
                    </a:cubicBezTo>
                    <a:cubicBezTo>
                      <a:pt x="362415" y="29736"/>
                      <a:pt x="341971" y="13010"/>
                      <a:pt x="310376" y="104078"/>
                    </a:cubicBezTo>
                    <a:cubicBezTo>
                      <a:pt x="278781" y="195146"/>
                      <a:pt x="245327" y="464634"/>
                      <a:pt x="198864" y="561278"/>
                    </a:cubicBezTo>
                    <a:cubicBezTo>
                      <a:pt x="152401" y="657922"/>
                      <a:pt x="63190" y="661639"/>
                      <a:pt x="31595" y="683941"/>
                    </a:cubicBezTo>
                    <a:cubicBezTo>
                      <a:pt x="0" y="706243"/>
                      <a:pt x="4646" y="700668"/>
                      <a:pt x="9293" y="695093"/>
                    </a:cubicBezTo>
                  </a:path>
                </a:pathLst>
              </a:cu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9" name="Freeform 17"/>
              <p:cNvSpPr/>
              <p:nvPr/>
            </p:nvSpPr>
            <p:spPr>
              <a:xfrm flipH="1">
                <a:off x="6012000" y="1489369"/>
                <a:ext cx="222383" cy="427463"/>
              </a:xfrm>
              <a:custGeom>
                <a:avLst/>
                <a:gdLst>
                  <a:gd name="connsiteX0" fmla="*/ 466493 w 466493"/>
                  <a:gd name="connsiteY0" fmla="*/ 14868 h 706243"/>
                  <a:gd name="connsiteX1" fmla="*/ 388434 w 466493"/>
                  <a:gd name="connsiteY1" fmla="*/ 14868 h 706243"/>
                  <a:gd name="connsiteX2" fmla="*/ 310376 w 466493"/>
                  <a:gd name="connsiteY2" fmla="*/ 104078 h 706243"/>
                  <a:gd name="connsiteX3" fmla="*/ 198864 w 466493"/>
                  <a:gd name="connsiteY3" fmla="*/ 561278 h 706243"/>
                  <a:gd name="connsiteX4" fmla="*/ 31595 w 466493"/>
                  <a:gd name="connsiteY4" fmla="*/ 683941 h 706243"/>
                  <a:gd name="connsiteX5" fmla="*/ 9293 w 466493"/>
                  <a:gd name="connsiteY5" fmla="*/ 695093 h 706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66493" h="706243">
                    <a:moveTo>
                      <a:pt x="466493" y="14868"/>
                    </a:moveTo>
                    <a:cubicBezTo>
                      <a:pt x="440473" y="7434"/>
                      <a:pt x="414453" y="0"/>
                      <a:pt x="388434" y="14868"/>
                    </a:cubicBezTo>
                    <a:cubicBezTo>
                      <a:pt x="362415" y="29736"/>
                      <a:pt x="341971" y="13010"/>
                      <a:pt x="310376" y="104078"/>
                    </a:cubicBezTo>
                    <a:cubicBezTo>
                      <a:pt x="278781" y="195146"/>
                      <a:pt x="245327" y="464634"/>
                      <a:pt x="198864" y="561278"/>
                    </a:cubicBezTo>
                    <a:cubicBezTo>
                      <a:pt x="152401" y="657922"/>
                      <a:pt x="63190" y="661639"/>
                      <a:pt x="31595" y="683941"/>
                    </a:cubicBezTo>
                    <a:cubicBezTo>
                      <a:pt x="0" y="706243"/>
                      <a:pt x="4646" y="700668"/>
                      <a:pt x="9293" y="695093"/>
                    </a:cubicBezTo>
                  </a:path>
                </a:pathLst>
              </a:cu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50" name="直線單箭頭接點 13"/>
              <p:cNvCxnSpPr/>
              <p:nvPr/>
            </p:nvCxnSpPr>
            <p:spPr>
              <a:xfrm rot="5400000">
                <a:off x="5878800" y="1626834"/>
                <a:ext cx="275634" cy="704"/>
              </a:xfrm>
              <a:prstGeom prst="straightConnector1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7" name="Rectangle 45"/>
          <p:cNvSpPr/>
          <p:nvPr/>
        </p:nvSpPr>
        <p:spPr>
          <a:xfrm>
            <a:off x="0" y="928670"/>
            <a:ext cx="4714876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/>
            <a:r>
              <a:rPr lang="it-IT" sz="2400" b="1" i="1" dirty="0" smtClean="0">
                <a:solidFill>
                  <a:srgbClr val="FF0000"/>
                </a:solidFill>
                <a:cs typeface="Times New Roman" pitchFamily="18" charset="0"/>
              </a:rPr>
              <a:t>	</a:t>
            </a:r>
            <a:r>
              <a:rPr lang="it-IT" sz="2800" b="1" i="1" dirty="0" smtClean="0">
                <a:solidFill>
                  <a:srgbClr val="FF0000"/>
                </a:solidFill>
                <a:cs typeface="Times New Roman" pitchFamily="18" charset="0"/>
              </a:rPr>
              <a:t>Luminosity </a:t>
            </a:r>
            <a:r>
              <a:rPr lang="it-IT" sz="2800" b="1" i="1" dirty="0" smtClean="0">
                <a:latin typeface="Viner Hand ITC" pitchFamily="66" charset="0"/>
                <a:cs typeface="Times New Roman" pitchFamily="18" charset="0"/>
              </a:rPr>
              <a:t>L </a:t>
            </a:r>
            <a:r>
              <a:rPr lang="it-IT" sz="2800" b="1" i="1" dirty="0" smtClean="0">
                <a:solidFill>
                  <a:srgbClr val="FF0000"/>
                </a:solidFill>
                <a:cs typeface="Times New Roman" pitchFamily="18" charset="0"/>
              </a:rPr>
              <a:t> is derived by </a:t>
            </a:r>
            <a:endParaRPr lang="it-IT" sz="2400" b="1" i="1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 marL="266700" indent="-266700"/>
            <a:r>
              <a:rPr lang="it-IT" sz="2400" b="1" i="1" dirty="0" smtClean="0">
                <a:solidFill>
                  <a:srgbClr val="FF0000"/>
                </a:solidFill>
                <a:cs typeface="Times New Roman" pitchFamily="18" charset="0"/>
              </a:rPr>
              <a:t>	</a:t>
            </a:r>
          </a:p>
          <a:p>
            <a:pPr marL="266700" indent="-266700"/>
            <a:endParaRPr lang="it-IT" sz="2400" b="1" i="1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 marL="266700" indent="-266700"/>
            <a:endParaRPr lang="it-IT" sz="2400" b="1" i="1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 marL="266700" indent="-266700"/>
            <a:r>
              <a:rPr lang="it-IT" sz="2400" b="1" i="1" dirty="0" smtClean="0">
                <a:solidFill>
                  <a:srgbClr val="FF0000"/>
                </a:solidFill>
                <a:cs typeface="Times New Roman" pitchFamily="18" charset="0"/>
              </a:rPr>
              <a:t>	</a:t>
            </a:r>
          </a:p>
          <a:p>
            <a:pPr marL="266700" indent="-266700"/>
            <a:r>
              <a:rPr lang="it-IT" sz="2400" b="1" i="1" dirty="0" smtClean="0">
                <a:solidFill>
                  <a:srgbClr val="FF0000"/>
                </a:solidFill>
                <a:cs typeface="Times New Roman" pitchFamily="18" charset="0"/>
              </a:rPr>
              <a:t>	Bhabha detected for</a:t>
            </a:r>
            <a:endParaRPr lang="it-IT" sz="2400" b="1" dirty="0" smtClean="0"/>
          </a:p>
          <a:p>
            <a:pPr marL="536575" indent="-269875">
              <a:buFont typeface="Calibri" pitchFamily="34" charset="0"/>
              <a:buChar char="−"/>
            </a:pPr>
            <a:r>
              <a:rPr lang="en-US" sz="2000" b="1" i="1" dirty="0" smtClean="0">
                <a:solidFill>
                  <a:srgbClr val="0000FF"/>
                </a:solidFill>
              </a:rPr>
              <a:t>a pair of back-back electrons, </a:t>
            </a:r>
            <a:endParaRPr lang="en-US" sz="2000" dirty="0" smtClean="0"/>
          </a:p>
          <a:p>
            <a:pPr marL="536575" indent="-269875">
              <a:buFont typeface="Calibri" pitchFamily="34" charset="0"/>
              <a:buChar char="−"/>
            </a:pPr>
            <a:r>
              <a:rPr lang="en-US" sz="2000" b="1" i="1" dirty="0" smtClean="0">
                <a:solidFill>
                  <a:srgbClr val="0000FF"/>
                </a:solidFill>
              </a:rPr>
              <a:t>precision </a:t>
            </a:r>
            <a:r>
              <a:rPr lang="el-GR" sz="2000" b="1" i="1" dirty="0" smtClean="0">
                <a:solidFill>
                  <a:srgbClr val="0000FF"/>
                </a:solidFill>
              </a:rPr>
              <a:t>θ</a:t>
            </a:r>
            <a:r>
              <a:rPr lang="en-US" sz="2000" b="1" i="1" dirty="0" smtClean="0">
                <a:solidFill>
                  <a:srgbClr val="0000FF"/>
                </a:solidFill>
              </a:rPr>
              <a:t> of  </a:t>
            </a:r>
            <a:r>
              <a:rPr lang="en-US" sz="2000" b="1" i="1" dirty="0" err="1" smtClean="0">
                <a:solidFill>
                  <a:srgbClr val="0000FF"/>
                </a:solidFill>
              </a:rPr>
              <a:t>e,e</a:t>
            </a:r>
            <a:r>
              <a:rPr lang="en-US" sz="2000" b="1" i="1" dirty="0" smtClean="0">
                <a:solidFill>
                  <a:srgbClr val="0000FF"/>
                </a:solidFill>
              </a:rPr>
              <a:t>(</a:t>
            </a:r>
            <a:r>
              <a:rPr lang="el-GR" sz="2000" b="1" i="1" dirty="0" smtClean="0">
                <a:solidFill>
                  <a:srgbClr val="0000FF"/>
                </a:solidFill>
                <a:cs typeface="Times New Roman" pitchFamily="18" charset="0"/>
              </a:rPr>
              <a:t>γ</a:t>
            </a:r>
            <a:r>
              <a:rPr lang="en-US" sz="2000" b="1" i="1" dirty="0" smtClean="0">
                <a:solidFill>
                  <a:srgbClr val="0000FF"/>
                </a:solidFill>
                <a:cs typeface="Times New Roman" pitchFamily="18" charset="0"/>
              </a:rPr>
              <a:t>) in </a:t>
            </a:r>
            <a:r>
              <a:rPr lang="en-US" sz="2000" b="1" i="1" dirty="0" err="1" smtClean="0">
                <a:solidFill>
                  <a:srgbClr val="0000FF"/>
                </a:solidFill>
                <a:cs typeface="Times New Roman" pitchFamily="18" charset="0"/>
              </a:rPr>
              <a:t>fiducial</a:t>
            </a:r>
            <a:r>
              <a:rPr lang="en-US" sz="2000" b="1" i="1" dirty="0" smtClean="0">
                <a:solidFill>
                  <a:srgbClr val="0000FF"/>
                </a:solidFill>
                <a:cs typeface="Times New Roman" pitchFamily="18" charset="0"/>
              </a:rPr>
              <a:t> region</a:t>
            </a:r>
          </a:p>
          <a:p>
            <a:pPr marL="355600" indent="-355600"/>
            <a:endParaRPr lang="en-US" sz="2000" b="1" i="1" dirty="0" smtClean="0">
              <a:solidFill>
                <a:srgbClr val="0000FF"/>
              </a:solidFill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428596" y="1428736"/>
            <a:ext cx="28536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b="1" i="1" dirty="0" smtClean="0">
                <a:solidFill>
                  <a:srgbClr val="FF0000"/>
                </a:solidFill>
                <a:cs typeface="Times New Roman" pitchFamily="18" charset="0"/>
              </a:rPr>
              <a:t>e</a:t>
            </a:r>
            <a:r>
              <a:rPr lang="it-IT" sz="3200" b="1" i="1" baseline="30000" dirty="0" smtClean="0">
                <a:solidFill>
                  <a:srgbClr val="FF0000"/>
                </a:solidFill>
                <a:cs typeface="Times New Roman" pitchFamily="18" charset="0"/>
              </a:rPr>
              <a:t>+</a:t>
            </a:r>
            <a:r>
              <a:rPr lang="it-IT" sz="3200" b="1" i="1" dirty="0" smtClean="0">
                <a:solidFill>
                  <a:srgbClr val="FF0000"/>
                </a:solidFill>
                <a:cs typeface="Times New Roman" pitchFamily="18" charset="0"/>
              </a:rPr>
              <a:t>e</a:t>
            </a:r>
            <a:r>
              <a:rPr lang="it-IT" sz="3200" b="1" i="1" baseline="30000" dirty="0" smtClean="0">
                <a:solidFill>
                  <a:srgbClr val="FF0000"/>
                </a:solidFill>
                <a:cs typeface="Times New Roman" pitchFamily="18" charset="0"/>
              </a:rPr>
              <a:t>−</a:t>
            </a:r>
            <a:r>
              <a:rPr lang="en-US" sz="3200" b="1" i="1" dirty="0" smtClean="0">
                <a:solidFill>
                  <a:srgbClr val="FF0000"/>
                </a:solidFill>
                <a:cs typeface="Times New Roman" pitchFamily="18" charset="0"/>
              </a:rPr>
              <a:t> → </a:t>
            </a:r>
            <a:r>
              <a:rPr lang="it-IT" sz="3200" b="1" i="1" dirty="0" smtClean="0">
                <a:solidFill>
                  <a:srgbClr val="FF0000"/>
                </a:solidFill>
                <a:cs typeface="Times New Roman" pitchFamily="18" charset="0"/>
              </a:rPr>
              <a:t>e</a:t>
            </a:r>
            <a:r>
              <a:rPr lang="it-IT" sz="3200" b="1" i="1" baseline="30000" dirty="0" smtClean="0">
                <a:solidFill>
                  <a:srgbClr val="FF0000"/>
                </a:solidFill>
                <a:cs typeface="Times New Roman" pitchFamily="18" charset="0"/>
              </a:rPr>
              <a:t>+</a:t>
            </a:r>
            <a:r>
              <a:rPr lang="it-IT" sz="3200" b="1" i="1" dirty="0" smtClean="0">
                <a:solidFill>
                  <a:srgbClr val="FF0000"/>
                </a:solidFill>
                <a:cs typeface="Times New Roman" pitchFamily="18" charset="0"/>
              </a:rPr>
              <a:t>e</a:t>
            </a:r>
            <a:r>
              <a:rPr lang="it-IT" sz="3200" b="1" i="1" baseline="30000" dirty="0" smtClean="0">
                <a:solidFill>
                  <a:srgbClr val="FF0000"/>
                </a:solidFill>
                <a:cs typeface="Times New Roman" pitchFamily="18" charset="0"/>
              </a:rPr>
              <a:t>−</a:t>
            </a:r>
            <a:r>
              <a:rPr lang="it-IT" sz="3200" b="1" i="1" dirty="0" smtClean="0">
                <a:solidFill>
                  <a:srgbClr val="FF0000"/>
                </a:solidFill>
                <a:cs typeface="Times New Roman" pitchFamily="18" charset="0"/>
              </a:rPr>
              <a:t>(n</a:t>
            </a:r>
            <a:r>
              <a:rPr lang="el-GR" sz="3200" b="1" i="1" dirty="0" smtClean="0">
                <a:solidFill>
                  <a:srgbClr val="FF0000"/>
                </a:solidFill>
                <a:cs typeface="Times New Roman" pitchFamily="18" charset="0"/>
              </a:rPr>
              <a:t>γ</a:t>
            </a:r>
            <a:r>
              <a:rPr lang="en-US" sz="3200" b="1" i="1" dirty="0" smtClean="0">
                <a:solidFill>
                  <a:srgbClr val="FF0000"/>
                </a:solidFill>
                <a:cs typeface="Times New Roman" pitchFamily="18" charset="0"/>
              </a:rPr>
              <a:t>)</a:t>
            </a:r>
            <a:r>
              <a:rPr lang="it-IT" sz="3200" b="1" i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endParaRPr lang="zh-TW" altLang="en-US" sz="3200" b="1" dirty="0">
              <a:solidFill>
                <a:srgbClr val="FF0000"/>
              </a:solidFill>
            </a:endParaRPr>
          </a:p>
        </p:txBody>
      </p:sp>
      <p:sp>
        <p:nvSpPr>
          <p:cNvPr id="55" name="Rectangle 11"/>
          <p:cNvSpPr/>
          <p:nvPr/>
        </p:nvSpPr>
        <p:spPr>
          <a:xfrm>
            <a:off x="285720" y="4048504"/>
            <a:ext cx="4500594" cy="252376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l-GR" sz="2400" b="1" i="1" dirty="0" smtClean="0">
                <a:solidFill>
                  <a:srgbClr val="FF0000"/>
                </a:solidFill>
                <a:latin typeface="Calibri" pitchFamily="34" charset="0"/>
              </a:rPr>
              <a:t>δ</a:t>
            </a:r>
            <a:r>
              <a:rPr lang="en-US" sz="2400" b="1" i="1" dirty="0" smtClean="0">
                <a:solidFill>
                  <a:srgbClr val="FF0000"/>
                </a:solidFill>
                <a:latin typeface="Calibri" pitchFamily="34" charset="0"/>
              </a:rPr>
              <a:t>L/L ~ 2</a:t>
            </a:r>
            <a:r>
              <a:rPr lang="el-GR" sz="2400" b="1" i="1" dirty="0" smtClean="0">
                <a:solidFill>
                  <a:srgbClr val="FF0000"/>
                </a:solidFill>
                <a:latin typeface="Calibri" pitchFamily="34" charset="0"/>
              </a:rPr>
              <a:t> δ</a:t>
            </a:r>
            <a:r>
              <a:rPr lang="en-US" sz="2400" b="1" i="1" dirty="0" smtClean="0">
                <a:solidFill>
                  <a:srgbClr val="FF0000"/>
                </a:solidFill>
                <a:latin typeface="Calibri" pitchFamily="34" charset="0"/>
              </a:rPr>
              <a:t>θ/</a:t>
            </a:r>
            <a:r>
              <a:rPr lang="en-US" sz="2400" b="1" i="1" dirty="0" err="1" smtClean="0">
                <a:solidFill>
                  <a:srgbClr val="FF0000"/>
                </a:solidFill>
                <a:latin typeface="Calibri" pitchFamily="34" charset="0"/>
              </a:rPr>
              <a:t>θ</a:t>
            </a:r>
            <a:r>
              <a:rPr lang="en-US" sz="2400" b="1" i="1" baseline="-25000" dirty="0" err="1" smtClean="0">
                <a:solidFill>
                  <a:srgbClr val="FF0000"/>
                </a:solidFill>
                <a:latin typeface="Calibri" pitchFamily="34" charset="0"/>
              </a:rPr>
              <a:t>min</a:t>
            </a:r>
            <a:r>
              <a:rPr lang="en-US" sz="2400" b="1" i="1" baseline="-25000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2400" b="1" i="1" dirty="0" smtClean="0">
                <a:solidFill>
                  <a:srgbClr val="FF0000"/>
                </a:solidFill>
                <a:latin typeface="Calibri" pitchFamily="34" charset="0"/>
              </a:rPr>
              <a:t>  </a:t>
            </a:r>
          </a:p>
          <a:p>
            <a:pPr>
              <a:spcBef>
                <a:spcPts val="600"/>
              </a:spcBef>
            </a:pPr>
            <a:endParaRPr lang="en-US" sz="600" i="1" dirty="0" smtClean="0">
              <a:latin typeface="Calibri" pitchFamily="34" charset="0"/>
            </a:endParaRPr>
          </a:p>
          <a:p>
            <a:pPr>
              <a:spcBef>
                <a:spcPts val="600"/>
              </a:spcBef>
            </a:pPr>
            <a:r>
              <a:rPr lang="el-GR" sz="2800" i="1" dirty="0" smtClean="0">
                <a:solidFill>
                  <a:srgbClr val="FF0000"/>
                </a:solidFill>
                <a:latin typeface="Calibri" pitchFamily="34" charset="0"/>
              </a:rPr>
              <a:t>δ</a:t>
            </a:r>
            <a:r>
              <a:rPr lang="en-US" sz="2800" b="1" i="1" dirty="0" smtClean="0">
                <a:solidFill>
                  <a:srgbClr val="FF0000"/>
                </a:solidFill>
                <a:latin typeface="Calibri" pitchFamily="34" charset="0"/>
              </a:rPr>
              <a:t>L/L = 10</a:t>
            </a:r>
            <a:r>
              <a:rPr lang="en-US" sz="2800" b="1" i="1" baseline="30000" dirty="0" smtClean="0">
                <a:solidFill>
                  <a:srgbClr val="FF0000"/>
                </a:solidFill>
                <a:latin typeface="Calibri" pitchFamily="34" charset="0"/>
              </a:rPr>
              <a:t>-4</a:t>
            </a:r>
            <a:endParaRPr lang="en-US" sz="2800" i="1" dirty="0" smtClean="0">
              <a:latin typeface="Calibri" pitchFamily="34" charset="0"/>
            </a:endParaRPr>
          </a:p>
          <a:p>
            <a:pPr marL="457200" indent="-457200">
              <a:spcBef>
                <a:spcPts val="600"/>
              </a:spcBef>
            </a:pPr>
            <a:r>
              <a:rPr lang="en-US" altLang="zh-TW" sz="2000" i="1" dirty="0" smtClean="0">
                <a:latin typeface="Calibri" pitchFamily="34" charset="0"/>
              </a:rPr>
              <a:t>at   </a:t>
            </a:r>
            <a:r>
              <a:rPr lang="en-US" altLang="zh-TW" sz="2000" b="1" i="1" dirty="0" smtClean="0">
                <a:latin typeface="Calibri" pitchFamily="34" charset="0"/>
              </a:rPr>
              <a:t>z = ± 1000 mm, </a:t>
            </a:r>
            <a:r>
              <a:rPr lang="en-US" sz="2000" i="1" dirty="0" smtClean="0">
                <a:latin typeface="Calibri" pitchFamily="34" charset="0"/>
              </a:rPr>
              <a:t>θ</a:t>
            </a:r>
            <a:r>
              <a:rPr lang="en-US" sz="2000" i="1" baseline="-25000" dirty="0" smtClean="0">
                <a:latin typeface="Calibri" pitchFamily="34" charset="0"/>
              </a:rPr>
              <a:t>min  </a:t>
            </a:r>
            <a:r>
              <a:rPr lang="en-US" sz="2000" i="1" dirty="0" smtClean="0">
                <a:latin typeface="Calibri" pitchFamily="34" charset="0"/>
              </a:rPr>
              <a:t>= </a:t>
            </a:r>
            <a:r>
              <a:rPr lang="en-US" sz="2000" b="1" i="1" dirty="0" smtClean="0">
                <a:latin typeface="Calibri" pitchFamily="34" charset="0"/>
              </a:rPr>
              <a:t>20 mRad</a:t>
            </a:r>
          </a:p>
          <a:p>
            <a:pPr marL="358775" indent="-358775"/>
            <a:r>
              <a:rPr lang="en-US" sz="2000" b="1" dirty="0" smtClean="0">
                <a:latin typeface="Calibri" pitchFamily="34" charset="0"/>
                <a:sym typeface="Wingdings" pitchFamily="2" charset="2"/>
              </a:rPr>
              <a:t> →   </a:t>
            </a:r>
            <a:r>
              <a:rPr lang="el-GR" sz="2000" b="1" i="1" dirty="0" smtClean="0">
                <a:latin typeface="Calibri" pitchFamily="34" charset="0"/>
              </a:rPr>
              <a:t>δ</a:t>
            </a:r>
            <a:r>
              <a:rPr lang="en-US" sz="2000" b="1" i="1" dirty="0" smtClean="0">
                <a:latin typeface="Calibri" pitchFamily="34" charset="0"/>
              </a:rPr>
              <a:t>θ </a:t>
            </a:r>
            <a:r>
              <a:rPr lang="en-US" sz="2000" i="1" dirty="0" smtClean="0">
                <a:latin typeface="Calibri" pitchFamily="34" charset="0"/>
              </a:rPr>
              <a:t>= </a:t>
            </a:r>
            <a:r>
              <a:rPr lang="en-US" sz="2000" b="1" i="1" dirty="0" smtClean="0">
                <a:solidFill>
                  <a:srgbClr val="FF0000"/>
                </a:solidFill>
                <a:latin typeface="Calibri" pitchFamily="34" charset="0"/>
              </a:rPr>
              <a:t>1 </a:t>
            </a:r>
            <a:r>
              <a:rPr lang="el-GR" sz="2000" b="1" i="1" dirty="0" smtClean="0">
                <a:solidFill>
                  <a:srgbClr val="FF0000"/>
                </a:solidFill>
                <a:latin typeface="Calibri" pitchFamily="34" charset="0"/>
              </a:rPr>
              <a:t>μ</a:t>
            </a:r>
            <a:r>
              <a:rPr lang="en-US" sz="2000" b="1" i="1" dirty="0" err="1" smtClean="0">
                <a:solidFill>
                  <a:srgbClr val="FF0000"/>
                </a:solidFill>
                <a:latin typeface="Calibri" pitchFamily="34" charset="0"/>
              </a:rPr>
              <a:t>Rad</a:t>
            </a:r>
            <a:r>
              <a:rPr lang="en-US" sz="2000" b="1" i="1" dirty="0" smtClean="0">
                <a:solidFill>
                  <a:srgbClr val="FF0000"/>
                </a:solidFill>
                <a:latin typeface="Calibri" pitchFamily="34" charset="0"/>
              </a:rPr>
              <a:t>,</a:t>
            </a:r>
            <a:r>
              <a:rPr lang="en-US" sz="2000" b="1" i="1" dirty="0" smtClean="0">
                <a:solidFill>
                  <a:srgbClr val="FF0000"/>
                </a:solidFill>
                <a:latin typeface="Calibri" pitchFamily="34" charset="0"/>
                <a:sym typeface="Wingdings" panose="05000000000000000000" pitchFamily="2" charset="2"/>
              </a:rPr>
              <a:t>  </a:t>
            </a:r>
            <a:r>
              <a:rPr lang="en-US" sz="2000" dirty="0" smtClean="0">
                <a:latin typeface="Calibri" pitchFamily="34" charset="0"/>
                <a:sym typeface="Wingdings" panose="05000000000000000000" pitchFamily="2" charset="2"/>
              </a:rPr>
              <a:t>or  </a:t>
            </a:r>
            <a:r>
              <a:rPr lang="en-US" sz="2000" b="1" i="1" dirty="0" err="1" smtClean="0">
                <a:latin typeface="Calibri" pitchFamily="34" charset="0"/>
                <a:sym typeface="Wingdings" panose="05000000000000000000" pitchFamily="2" charset="2"/>
              </a:rPr>
              <a:t>dr</a:t>
            </a:r>
            <a:r>
              <a:rPr lang="en-US" sz="2000" b="1" i="1" dirty="0" smtClean="0">
                <a:latin typeface="Calibri" pitchFamily="34" charset="0"/>
                <a:sym typeface="Wingdings" panose="05000000000000000000" pitchFamily="2" charset="2"/>
              </a:rPr>
              <a:t> = 1 </a:t>
            </a:r>
            <a:r>
              <a:rPr lang="el-GR" sz="2000" b="1" i="1" dirty="0" smtClean="0">
                <a:latin typeface="Calibri" pitchFamily="34" charset="0"/>
                <a:sym typeface="Wingdings" panose="05000000000000000000" pitchFamily="2" charset="2"/>
              </a:rPr>
              <a:t>μ</a:t>
            </a:r>
            <a:r>
              <a:rPr lang="en-US" sz="2000" b="1" i="1" dirty="0" smtClean="0">
                <a:latin typeface="Calibri" pitchFamily="34" charset="0"/>
                <a:sym typeface="Wingdings" panose="05000000000000000000" pitchFamily="2" charset="2"/>
              </a:rPr>
              <a:t>m </a:t>
            </a:r>
          </a:p>
          <a:p>
            <a:pPr marL="358775" indent="-358775">
              <a:spcBef>
                <a:spcPts val="600"/>
              </a:spcBef>
            </a:pPr>
            <a:r>
              <a:rPr lang="en-US" sz="2000" i="1" dirty="0" smtClean="0">
                <a:latin typeface="Calibri" pitchFamily="34" charset="0"/>
                <a:sym typeface="Wingdings" panose="05000000000000000000" pitchFamily="2" charset="2"/>
              </a:rPr>
              <a:t>error due to offset on Z </a:t>
            </a:r>
          </a:p>
          <a:p>
            <a:pPr marL="358775" indent="-358775"/>
            <a:r>
              <a:rPr lang="en-US" altLang="zh-TW" dirty="0" smtClean="0">
                <a:latin typeface="Calibri" pitchFamily="34" charset="0"/>
                <a:sym typeface="Wingdings" pitchFamily="2" charset="2"/>
              </a:rPr>
              <a:t> </a:t>
            </a:r>
            <a:r>
              <a:rPr lang="en-US" altLang="zh-TW" sz="2000" dirty="0" smtClean="0">
                <a:latin typeface="Calibri" pitchFamily="34" charset="0"/>
                <a:sym typeface="Wingdings" pitchFamily="2" charset="2"/>
              </a:rPr>
              <a:t>   </a:t>
            </a:r>
            <a:r>
              <a:rPr lang="en-US" altLang="zh-TW" sz="2000" b="1" i="1" dirty="0" smtClean="0">
                <a:solidFill>
                  <a:srgbClr val="FF0000"/>
                </a:solidFill>
                <a:latin typeface="Calibri" pitchFamily="34" charset="0"/>
              </a:rPr>
              <a:t>50 </a:t>
            </a:r>
            <a:r>
              <a:rPr lang="el-GR" sz="2000" b="1" i="1" dirty="0" smtClean="0">
                <a:solidFill>
                  <a:srgbClr val="FF0000"/>
                </a:solidFill>
                <a:latin typeface="Calibri" pitchFamily="34" charset="0"/>
                <a:sym typeface="Wingdings" panose="05000000000000000000" pitchFamily="2" charset="2"/>
              </a:rPr>
              <a:t>μ</a:t>
            </a:r>
            <a:r>
              <a:rPr lang="en-US" altLang="zh-TW" sz="2000" b="1" i="1" dirty="0" smtClean="0">
                <a:solidFill>
                  <a:srgbClr val="FF0000"/>
                </a:solidFill>
                <a:latin typeface="Calibri" pitchFamily="34" charset="0"/>
              </a:rPr>
              <a:t>m </a:t>
            </a:r>
            <a:r>
              <a:rPr lang="en-US" altLang="zh-TW" sz="2000" i="1" dirty="0" smtClean="0">
                <a:latin typeface="Calibri" pitchFamily="34" charset="0"/>
              </a:rPr>
              <a:t>on Z  </a:t>
            </a:r>
            <a:r>
              <a:rPr lang="en-US" altLang="zh-TW" sz="2000" i="1" dirty="0" smtClean="0">
                <a:latin typeface="Calibri" pitchFamily="34" charset="0"/>
                <a:sym typeface="Wingdings" pitchFamily="2" charset="2"/>
              </a:rPr>
              <a:t>eq.</a:t>
            </a:r>
            <a:r>
              <a:rPr lang="en-US" altLang="zh-TW" sz="2000" dirty="0" smtClean="0">
                <a:latin typeface="Calibri" pitchFamily="34" charset="0"/>
                <a:sym typeface="Wingdings" pitchFamily="2" charset="2"/>
              </a:rPr>
              <a:t>  </a:t>
            </a:r>
            <a:r>
              <a:rPr lang="en-US" altLang="zh-TW" sz="2000" i="1" dirty="0" err="1" smtClean="0">
                <a:latin typeface="Calibri" pitchFamily="34" charset="0"/>
                <a:sym typeface="Wingdings" pitchFamily="2" charset="2"/>
              </a:rPr>
              <a:t>dr</a:t>
            </a:r>
            <a:r>
              <a:rPr lang="en-US" altLang="zh-TW" sz="2000" i="1" dirty="0" smtClean="0">
                <a:latin typeface="Calibri" pitchFamily="34" charset="0"/>
                <a:sym typeface="Wingdings" pitchFamily="2" charset="2"/>
              </a:rPr>
              <a:t> = </a:t>
            </a:r>
            <a:r>
              <a:rPr lang="el-GR" sz="2000" i="1" dirty="0" smtClean="0">
                <a:latin typeface="Calibri" pitchFamily="34" charset="0"/>
              </a:rPr>
              <a:t>δ</a:t>
            </a:r>
            <a:r>
              <a:rPr lang="en-US" altLang="zh-TW" sz="2000" i="1" dirty="0" smtClean="0">
                <a:latin typeface="Calibri" pitchFamily="34" charset="0"/>
                <a:sym typeface="Wingdings" pitchFamily="2" charset="2"/>
              </a:rPr>
              <a:t>z x </a:t>
            </a:r>
            <a:r>
              <a:rPr lang="el-GR" altLang="zh-TW" sz="2000" i="1" dirty="0" smtClean="0">
                <a:latin typeface="Calibri" pitchFamily="34" charset="0"/>
                <a:sym typeface="Wingdings" pitchFamily="2" charset="2"/>
              </a:rPr>
              <a:t>θ</a:t>
            </a:r>
            <a:r>
              <a:rPr lang="en-US" altLang="zh-TW" sz="2000" i="1" dirty="0" smtClean="0">
                <a:latin typeface="Calibri" pitchFamily="34" charset="0"/>
                <a:sym typeface="Wingdings" pitchFamily="2" charset="2"/>
              </a:rPr>
              <a:t> </a:t>
            </a:r>
            <a:r>
              <a:rPr lang="en-US" altLang="zh-TW" sz="2000" b="1" i="1" dirty="0" smtClean="0">
                <a:latin typeface="Calibri" pitchFamily="34" charset="0"/>
                <a:sym typeface="Wingdings" pitchFamily="2" charset="2"/>
              </a:rPr>
              <a:t>= 1</a:t>
            </a:r>
            <a:r>
              <a:rPr lang="el-GR" altLang="zh-TW" sz="2000" b="1" i="1" dirty="0" smtClean="0">
                <a:latin typeface="Calibri" pitchFamily="34" charset="0"/>
                <a:sym typeface="Wingdings" pitchFamily="2" charset="2"/>
              </a:rPr>
              <a:t> μ</a:t>
            </a:r>
            <a:r>
              <a:rPr lang="en-US" altLang="zh-TW" sz="2000" b="1" i="1" dirty="0" smtClean="0">
                <a:latin typeface="Calibri" pitchFamily="34" charset="0"/>
                <a:sym typeface="Wingdings" pitchFamily="2" charset="2"/>
              </a:rPr>
              <a:t>m</a:t>
            </a:r>
          </a:p>
        </p:txBody>
      </p:sp>
      <p:sp>
        <p:nvSpPr>
          <p:cNvPr id="56" name="文字方塊 22"/>
          <p:cNvSpPr txBox="1"/>
          <p:nvPr/>
        </p:nvSpPr>
        <p:spPr>
          <a:xfrm>
            <a:off x="5072066" y="5405826"/>
            <a:ext cx="3929090" cy="115416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altLang="zh-TW" sz="2400" b="1" i="1" dirty="0" smtClean="0">
                <a:solidFill>
                  <a:srgbClr val="FF0000"/>
                </a:solidFill>
                <a:latin typeface="Calibri" pitchFamily="34" charset="0"/>
              </a:rPr>
              <a:t>Luminosity systematics  </a:t>
            </a:r>
            <a:r>
              <a:rPr lang="en-US" altLang="zh-TW" b="1" i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due to</a:t>
            </a:r>
            <a:endParaRPr lang="en-US" altLang="zh-TW" sz="2400" b="1" i="1" dirty="0" smtClean="0">
              <a:solidFill>
                <a:schemeClr val="accent6">
                  <a:lumMod val="50000"/>
                </a:schemeClr>
              </a:solidFill>
              <a:latin typeface="Calibri" pitchFamily="34" charset="0"/>
            </a:endParaRPr>
          </a:p>
          <a:p>
            <a:pPr>
              <a:lnSpc>
                <a:spcPts val="2000"/>
              </a:lnSpc>
            </a:pPr>
            <a:r>
              <a:rPr lang="en-US" altLang="zh-TW" b="1" i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event counting in/out fiducial edge </a:t>
            </a:r>
            <a:r>
              <a:rPr lang="en-US" altLang="zh-TW" b="1" i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sym typeface="Wingdings" pitchFamily="2" charset="2"/>
              </a:rPr>
              <a:t> </a:t>
            </a:r>
            <a:endParaRPr lang="en-US" altLang="zh-TW" b="1" i="1" dirty="0" smtClean="0">
              <a:solidFill>
                <a:schemeClr val="accent2">
                  <a:lumMod val="75000"/>
                </a:schemeClr>
              </a:solidFill>
              <a:latin typeface="Calibri" pitchFamily="34" charset="0"/>
            </a:endParaRPr>
          </a:p>
          <a:p>
            <a:pPr>
              <a:buFont typeface="Wingdings"/>
              <a:buChar char="è"/>
            </a:pPr>
            <a:r>
              <a:rPr lang="en-US" altLang="zh-TW" sz="2400" b="1" i="1" dirty="0" smtClean="0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 offset on the mean of </a:t>
            </a:r>
            <a:r>
              <a:rPr lang="en-US" sz="2400" b="1" dirty="0" err="1" smtClean="0">
                <a:solidFill>
                  <a:srgbClr val="FF0000"/>
                </a:solidFill>
                <a:latin typeface="Calibri" pitchFamily="34" charset="0"/>
              </a:rPr>
              <a:t>θ</a:t>
            </a:r>
            <a:r>
              <a:rPr lang="en-US" sz="2400" b="1" baseline="-25000" dirty="0" err="1" smtClean="0">
                <a:solidFill>
                  <a:srgbClr val="FF0000"/>
                </a:solidFill>
                <a:latin typeface="Calibri" pitchFamily="34" charset="0"/>
              </a:rPr>
              <a:t>min</a:t>
            </a:r>
            <a:endParaRPr lang="en-US" altLang="zh-TW" sz="2400" b="1" i="1" dirty="0" smtClean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5" name="標題 24"/>
          <p:cNvSpPr>
            <a:spLocks noGrp="1"/>
          </p:cNvSpPr>
          <p:nvPr>
            <p:ph type="title"/>
          </p:nvPr>
        </p:nvSpPr>
        <p:spPr>
          <a:xfrm>
            <a:off x="357158" y="0"/>
            <a:ext cx="8496944" cy="576064"/>
          </a:xfrm>
        </p:spPr>
        <p:txBody>
          <a:bodyPr/>
          <a:lstStyle/>
          <a:p>
            <a:r>
              <a:rPr lang="en-US" altLang="zh-TW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Bhabha event counting to 10</a:t>
            </a:r>
            <a:r>
              <a:rPr lang="en-US" altLang="zh-TW" baseline="30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-4</a:t>
            </a:r>
            <a:endParaRPr lang="en-US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2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2065408"/>
            <a:ext cx="294009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2065408"/>
            <a:ext cx="1473578" cy="690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圖片 3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14987" y="3684905"/>
            <a:ext cx="3529013" cy="3173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579116"/>
            <a:ext cx="3020494" cy="2467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" name="標題 28"/>
          <p:cNvSpPr>
            <a:spLocks noGrp="1"/>
          </p:cNvSpPr>
          <p:nvPr>
            <p:ph type="title"/>
          </p:nvPr>
        </p:nvSpPr>
        <p:spPr>
          <a:xfrm>
            <a:off x="323528" y="-27384"/>
            <a:ext cx="7992888" cy="576064"/>
          </a:xfrm>
        </p:spPr>
        <p:txBody>
          <a:bodyPr/>
          <a:lstStyle/>
          <a:p>
            <a:pPr>
              <a:defRPr/>
            </a:pPr>
            <a:r>
              <a:rPr lang="en-US" altLang="zh-TW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Bhabha  </a:t>
            </a:r>
            <a:r>
              <a:rPr lang="it-IT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</a:t>
            </a:r>
            <a:r>
              <a:rPr lang="it-IT" baseline="30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+</a:t>
            </a:r>
            <a:r>
              <a:rPr lang="it-IT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</a:t>
            </a:r>
            <a:r>
              <a:rPr lang="it-IT" baseline="30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−</a:t>
            </a:r>
            <a:r>
              <a:rPr 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→</a:t>
            </a:r>
            <a:r>
              <a:rPr lang="it-IT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e</a:t>
            </a:r>
            <a:r>
              <a:rPr lang="it-IT" baseline="30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+</a:t>
            </a:r>
            <a:r>
              <a:rPr lang="it-IT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</a:t>
            </a:r>
            <a:r>
              <a:rPr lang="it-IT" baseline="30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−</a:t>
            </a:r>
            <a:r>
              <a:rPr lang="it-IT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</a:t>
            </a:r>
            <a:r>
              <a:rPr lang="en-US" altLang="zh-TW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</a:t>
            </a:r>
            <a:r>
              <a:rPr lang="el-GR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γ</a:t>
            </a:r>
            <a:r>
              <a:rPr 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)</a:t>
            </a:r>
            <a:r>
              <a:rPr lang="it-IT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at CEPC</a:t>
            </a:r>
            <a:endParaRPr lang="zh-TW" altLang="en-US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3" name="文字方塊 32"/>
          <p:cNvSpPr txBox="1"/>
          <p:nvPr/>
        </p:nvSpPr>
        <p:spPr>
          <a:xfrm>
            <a:off x="428596" y="714356"/>
            <a:ext cx="4929222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 smtClean="0">
                <a:solidFill>
                  <a:srgbClr val="0000FF"/>
                </a:solidFill>
              </a:rPr>
              <a:t>LEP Luminosity template</a:t>
            </a:r>
          </a:p>
          <a:p>
            <a:r>
              <a:rPr lang="en-US" altLang="zh-TW" sz="2000" b="1" dirty="0" smtClean="0"/>
              <a:t>BHLUMI  </a:t>
            </a:r>
            <a:r>
              <a:rPr lang="en-US" altLang="zh-TW" sz="2000" b="1" dirty="0" err="1" smtClean="0"/>
              <a:t>demo.f</a:t>
            </a:r>
            <a:r>
              <a:rPr lang="en-US" altLang="zh-TW" sz="2000" b="1" dirty="0" smtClean="0"/>
              <a:t> cuts</a:t>
            </a:r>
          </a:p>
          <a:p>
            <a:pPr marL="358775" indent="-273050">
              <a:buFont typeface="Calibri" pitchFamily="34" charset="0"/>
              <a:buChar char="−"/>
            </a:pPr>
            <a:r>
              <a:rPr lang="en-US" altLang="zh-TW" b="1" dirty="0" smtClean="0"/>
              <a:t>ACC 0</a:t>
            </a:r>
            <a:r>
              <a:rPr lang="en-US" altLang="zh-TW" dirty="0" smtClean="0"/>
              <a:t>  CMS  10 </a:t>
            </a:r>
            <a:r>
              <a:rPr lang="en-US" altLang="zh-TW" dirty="0" err="1" smtClean="0"/>
              <a:t>mRad</a:t>
            </a:r>
            <a:r>
              <a:rPr lang="en-US" altLang="zh-TW" dirty="0" smtClean="0"/>
              <a:t> &lt; </a:t>
            </a:r>
            <a:r>
              <a:rPr lang="el-GR" altLang="zh-TW" dirty="0" smtClean="0"/>
              <a:t>θ</a:t>
            </a:r>
            <a:r>
              <a:rPr lang="it-IT" altLang="zh-TW" dirty="0" smtClean="0"/>
              <a:t>(</a:t>
            </a:r>
            <a:r>
              <a:rPr lang="it-IT" dirty="0" smtClean="0"/>
              <a:t>e</a:t>
            </a:r>
            <a:r>
              <a:rPr lang="en-US" altLang="zh-TW" baseline="30000" dirty="0" smtClean="0"/>
              <a:t>±</a:t>
            </a:r>
            <a:r>
              <a:rPr lang="en-US" altLang="zh-TW" dirty="0" smtClean="0"/>
              <a:t>) &lt; 80 </a:t>
            </a:r>
            <a:r>
              <a:rPr lang="en-US" altLang="zh-TW" dirty="0" err="1" smtClean="0"/>
              <a:t>mRad</a:t>
            </a:r>
            <a:r>
              <a:rPr lang="en-US" altLang="zh-TW" dirty="0" smtClean="0"/>
              <a:t> </a:t>
            </a:r>
          </a:p>
          <a:p>
            <a:pPr marL="358775" indent="-273050">
              <a:buFont typeface="Calibri" pitchFamily="34" charset="0"/>
              <a:buChar char="−"/>
            </a:pPr>
            <a:r>
              <a:rPr lang="en-US" altLang="zh-TW" b="1" dirty="0" smtClean="0"/>
              <a:t>ACC 1 </a:t>
            </a:r>
            <a:r>
              <a:rPr lang="en-US" altLang="zh-TW" dirty="0" smtClean="0"/>
              <a:t> .and. s’(P2,Q2)/s(P1,Q1) &gt;0.5</a:t>
            </a:r>
          </a:p>
          <a:p>
            <a:r>
              <a:rPr lang="en-US" altLang="zh-TW" sz="2000" b="1" dirty="0" smtClean="0"/>
              <a:t>Beam crossing, 33 </a:t>
            </a:r>
            <a:r>
              <a:rPr lang="en-US" altLang="zh-TW" sz="2000" b="1" dirty="0" err="1" smtClean="0"/>
              <a:t>mRad</a:t>
            </a:r>
            <a:endParaRPr lang="en-US" altLang="zh-TW" sz="2000" b="1" dirty="0" smtClean="0"/>
          </a:p>
          <a:p>
            <a:pPr marL="358775" indent="-358775">
              <a:buFont typeface="Wingdings"/>
              <a:buChar char="è"/>
            </a:pPr>
            <a:r>
              <a:rPr lang="en-US" altLang="zh-TW" dirty="0" smtClean="0">
                <a:sym typeface="Wingdings" pitchFamily="2" charset="2"/>
              </a:rPr>
              <a:t>Boost in x direct </a:t>
            </a:r>
          </a:p>
          <a:p>
            <a:pPr marL="358775" indent="-358775"/>
            <a:r>
              <a:rPr lang="it-IT" dirty="0" smtClean="0"/>
              <a:t>	e</a:t>
            </a:r>
            <a:r>
              <a:rPr lang="it-IT" baseline="30000" dirty="0" smtClean="0"/>
              <a:t>+</a:t>
            </a:r>
            <a:r>
              <a:rPr lang="it-IT" dirty="0" smtClean="0"/>
              <a:t>, e</a:t>
            </a:r>
            <a:r>
              <a:rPr lang="it-IT" baseline="30000" dirty="0" smtClean="0"/>
              <a:t>−</a:t>
            </a:r>
            <a:r>
              <a:rPr lang="en-US" baseline="30000" dirty="0" smtClean="0"/>
              <a:t>  </a:t>
            </a:r>
            <a:r>
              <a:rPr lang="en-US" dirty="0" smtClean="0"/>
              <a:t>offset by 33 </a:t>
            </a:r>
            <a:r>
              <a:rPr lang="en-US" dirty="0" err="1" smtClean="0"/>
              <a:t>mRad</a:t>
            </a:r>
            <a:r>
              <a:rPr lang="en-US" dirty="0" smtClean="0"/>
              <a:t> </a:t>
            </a:r>
            <a:endParaRPr lang="en-US" altLang="zh-TW" dirty="0" smtClean="0"/>
          </a:p>
        </p:txBody>
      </p:sp>
      <p:pic>
        <p:nvPicPr>
          <p:cNvPr id="34" name="圖片 3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3689999"/>
            <a:ext cx="3438525" cy="316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矩形 35"/>
          <p:cNvSpPr/>
          <p:nvPr/>
        </p:nvSpPr>
        <p:spPr>
          <a:xfrm>
            <a:off x="428596" y="3058255"/>
            <a:ext cx="442915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10 M events generated for 10 – 80 </a:t>
            </a:r>
            <a:r>
              <a:rPr lang="en-US" b="1" dirty="0" err="1" smtClean="0">
                <a:solidFill>
                  <a:srgbClr val="0000FF"/>
                </a:solidFill>
              </a:rPr>
              <a:t>mRad</a:t>
            </a:r>
            <a:r>
              <a:rPr lang="en-US" b="1" dirty="0" smtClean="0">
                <a:solidFill>
                  <a:srgbClr val="0000FF"/>
                </a:solidFill>
              </a:rPr>
              <a:t>,</a:t>
            </a:r>
          </a:p>
          <a:p>
            <a:r>
              <a:rPr lang="el-GR" altLang="zh-TW" dirty="0" smtClean="0">
                <a:solidFill>
                  <a:srgbClr val="0000FF"/>
                </a:solidFill>
              </a:rPr>
              <a:t>θ</a:t>
            </a:r>
            <a:r>
              <a:rPr lang="it-IT" altLang="zh-TW" dirty="0" smtClean="0">
                <a:solidFill>
                  <a:srgbClr val="0000FF"/>
                </a:solidFill>
              </a:rPr>
              <a:t>(</a:t>
            </a:r>
            <a:r>
              <a:rPr lang="it-IT" dirty="0" smtClean="0">
                <a:solidFill>
                  <a:srgbClr val="0000FF"/>
                </a:solidFill>
              </a:rPr>
              <a:t>e</a:t>
            </a:r>
            <a:r>
              <a:rPr lang="en-US" altLang="zh-TW" baseline="30000" dirty="0" smtClean="0">
                <a:solidFill>
                  <a:srgbClr val="0000FF"/>
                </a:solidFill>
              </a:rPr>
              <a:t>±</a:t>
            </a:r>
            <a:r>
              <a:rPr lang="en-US" altLang="zh-TW" dirty="0" smtClean="0">
                <a:solidFill>
                  <a:srgbClr val="0000FF"/>
                </a:solidFill>
              </a:rPr>
              <a:t>)  distributed from 7 </a:t>
            </a:r>
            <a:r>
              <a:rPr lang="en-US" altLang="zh-TW" dirty="0" err="1" smtClean="0">
                <a:solidFill>
                  <a:srgbClr val="0000FF"/>
                </a:solidFill>
              </a:rPr>
              <a:t>mRad</a:t>
            </a:r>
            <a:endParaRPr lang="en-US" altLang="zh-TW" dirty="0" smtClean="0">
              <a:solidFill>
                <a:srgbClr val="0000FF"/>
              </a:solidFill>
            </a:endParaRPr>
          </a:p>
          <a:p>
            <a:r>
              <a:rPr lang="en-US" altLang="zh-TW" dirty="0" smtClean="0">
                <a:solidFill>
                  <a:srgbClr val="0000FF"/>
                </a:solidFill>
              </a:rPr>
              <a:t>ACC0  = 47.9 %</a:t>
            </a:r>
          </a:p>
          <a:p>
            <a:r>
              <a:rPr lang="en-US" altLang="zh-TW" dirty="0" smtClean="0">
                <a:solidFill>
                  <a:srgbClr val="0000FF"/>
                </a:solidFill>
              </a:rPr>
              <a:t>ACC1 =  45.9 %</a:t>
            </a:r>
          </a:p>
          <a:p>
            <a:endParaRPr lang="en-US" altLang="zh-TW" dirty="0" smtClean="0">
              <a:solidFill>
                <a:srgbClr val="0000FF"/>
              </a:solidFill>
            </a:endParaRPr>
          </a:p>
          <a:p>
            <a:r>
              <a:rPr lang="el-GR" altLang="zh-TW" dirty="0" smtClean="0">
                <a:solidFill>
                  <a:srgbClr val="0000FF"/>
                </a:solidFill>
              </a:rPr>
              <a:t>θ</a:t>
            </a:r>
            <a:r>
              <a:rPr lang="it-IT" altLang="zh-TW" dirty="0" smtClean="0">
                <a:solidFill>
                  <a:srgbClr val="0000FF"/>
                </a:solidFill>
              </a:rPr>
              <a:t>(</a:t>
            </a:r>
            <a:r>
              <a:rPr lang="it-IT" dirty="0" smtClean="0">
                <a:solidFill>
                  <a:srgbClr val="0000FF"/>
                </a:solidFill>
              </a:rPr>
              <a:t>e</a:t>
            </a:r>
            <a:r>
              <a:rPr lang="en-US" altLang="zh-TW" baseline="30000" dirty="0" smtClean="0">
                <a:solidFill>
                  <a:srgbClr val="0000FF"/>
                </a:solidFill>
              </a:rPr>
              <a:t>±</a:t>
            </a:r>
            <a:r>
              <a:rPr lang="en-US" altLang="zh-TW" dirty="0" smtClean="0">
                <a:solidFill>
                  <a:srgbClr val="0000FF"/>
                </a:solidFill>
              </a:rPr>
              <a:t>)  shown</a:t>
            </a:r>
          </a:p>
          <a:p>
            <a:r>
              <a:rPr lang="en-US" altLang="zh-TW" dirty="0" smtClean="0">
                <a:solidFill>
                  <a:srgbClr val="0000FF"/>
                </a:solidFill>
              </a:rPr>
              <a:t>for CMS</a:t>
            </a:r>
          </a:p>
          <a:p>
            <a:r>
              <a:rPr lang="en-US" altLang="zh-TW" dirty="0" smtClean="0">
                <a:solidFill>
                  <a:srgbClr val="0000FF"/>
                </a:solidFill>
              </a:rPr>
              <a:t>and boosted</a:t>
            </a:r>
          </a:p>
          <a:p>
            <a:r>
              <a:rPr lang="en-US" altLang="zh-TW" dirty="0" smtClean="0">
                <a:solidFill>
                  <a:srgbClr val="0000FF"/>
                </a:solidFill>
              </a:rPr>
              <a:t>of all generated</a:t>
            </a:r>
          </a:p>
        </p:txBody>
      </p:sp>
      <p:sp>
        <p:nvSpPr>
          <p:cNvPr id="37" name="矩形 36"/>
          <p:cNvSpPr/>
          <p:nvPr/>
        </p:nvSpPr>
        <p:spPr>
          <a:xfrm>
            <a:off x="5572132" y="2904205"/>
            <a:ext cx="32147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events with 0 photos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Show </a:t>
            </a:r>
            <a:r>
              <a:rPr lang="el-GR" dirty="0" smtClean="0">
                <a:solidFill>
                  <a:srgbClr val="0000FF"/>
                </a:solidFill>
              </a:rPr>
              <a:t>δ </a:t>
            </a:r>
            <a:r>
              <a:rPr lang="en-US" dirty="0" smtClean="0">
                <a:solidFill>
                  <a:srgbClr val="0000FF"/>
                </a:solidFill>
              </a:rPr>
              <a:t>back-back distribution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357158" y="1071546"/>
            <a:ext cx="4143404" cy="5463034"/>
          </a:xfrm>
          <a:prstGeom prst="rect">
            <a:avLst/>
          </a:prstGeom>
          <a:ln w="25400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marL="288925" indent="-288925">
              <a:spcBef>
                <a:spcPts val="0"/>
              </a:spcBef>
              <a:buFont typeface="Wingdings" pitchFamily="2" charset="2"/>
              <a:buChar char="Ø"/>
            </a:pPr>
            <a:r>
              <a:rPr lang="en-US" altLang="zh-TW" sz="2400" b="1" i="1" dirty="0" smtClean="0">
                <a:latin typeface="+mj-lt"/>
                <a:cs typeface="Calibri" pitchFamily="34" charset="0"/>
              </a:rPr>
              <a:t>L=2x10</a:t>
            </a:r>
            <a:r>
              <a:rPr lang="en-US" altLang="zh-TW" sz="2400" b="1" i="1" baseline="30000" dirty="0" smtClean="0">
                <a:latin typeface="+mj-lt"/>
                <a:cs typeface="Calibri" pitchFamily="34" charset="0"/>
              </a:rPr>
              <a:t>36</a:t>
            </a:r>
            <a:r>
              <a:rPr lang="en-US" altLang="zh-TW" sz="1600" dirty="0" smtClean="0">
                <a:latin typeface="+mj-lt"/>
                <a:cs typeface="Calibri" pitchFamily="34" charset="0"/>
              </a:rPr>
              <a:t>/</a:t>
            </a:r>
            <a:r>
              <a:rPr lang="en-US" sz="1600" dirty="0" smtClean="0"/>
              <a:t>cm</a:t>
            </a:r>
            <a:r>
              <a:rPr lang="en-US" sz="1600" baseline="30000" dirty="0" smtClean="0"/>
              <a:t>2</a:t>
            </a:r>
            <a:r>
              <a:rPr lang="en-US" sz="1600" dirty="0" smtClean="0"/>
              <a:t>s</a:t>
            </a:r>
            <a:r>
              <a:rPr lang="en-US" sz="1600" baseline="30000" dirty="0" smtClean="0"/>
              <a:t>1</a:t>
            </a:r>
            <a:r>
              <a:rPr lang="en-US" sz="2400" baseline="30000" dirty="0" smtClean="0"/>
              <a:t>  </a:t>
            </a:r>
            <a:r>
              <a:rPr lang="en-US" altLang="zh-TW" sz="2400" dirty="0" smtClean="0">
                <a:latin typeface="+mj-lt"/>
                <a:cs typeface="Calibri" pitchFamily="34" charset="0"/>
              </a:rPr>
              <a:t>@</a:t>
            </a:r>
            <a:r>
              <a:rPr lang="en-US" altLang="zh-TW" sz="2400" b="1" dirty="0" smtClean="0">
                <a:latin typeface="+mj-lt"/>
                <a:cs typeface="Calibri" pitchFamily="34" charset="0"/>
              </a:rPr>
              <a:t>Z-pole</a:t>
            </a:r>
            <a:r>
              <a:rPr lang="en-US" altLang="zh-TW" sz="2400" dirty="0" smtClean="0">
                <a:latin typeface="+mj-lt"/>
                <a:cs typeface="Calibri" pitchFamily="34" charset="0"/>
              </a:rPr>
              <a:t>, </a:t>
            </a:r>
          </a:p>
          <a:p>
            <a:pPr marL="355600" indent="-269875">
              <a:buFont typeface="Calibri" pitchFamily="34" charset="0"/>
              <a:buChar char="○"/>
            </a:pPr>
            <a:r>
              <a:rPr lang="en-US" sz="2000" b="1" i="1" dirty="0" smtClean="0"/>
              <a:t>ø 20 mm </a:t>
            </a:r>
            <a:r>
              <a:rPr lang="en-US" sz="2000" dirty="0" smtClean="0"/>
              <a:t>racetrack, </a:t>
            </a:r>
          </a:p>
          <a:p>
            <a:pPr marL="355600" indent="-269875"/>
            <a:r>
              <a:rPr lang="en-US" sz="2000" dirty="0" smtClean="0"/>
              <a:t>	beam-crossing </a:t>
            </a:r>
            <a:r>
              <a:rPr lang="en-US" sz="2000" b="1" i="1" dirty="0" smtClean="0">
                <a:solidFill>
                  <a:srgbClr val="FF0000"/>
                </a:solidFill>
              </a:rPr>
              <a:t>33 </a:t>
            </a:r>
            <a:r>
              <a:rPr lang="en-US" sz="2000" b="1" i="1" dirty="0" err="1" smtClean="0">
                <a:solidFill>
                  <a:srgbClr val="FF0000"/>
                </a:solidFill>
              </a:rPr>
              <a:t>mRad</a:t>
            </a:r>
            <a:endParaRPr lang="en-US" sz="2000" b="1" i="1" dirty="0" smtClean="0">
              <a:solidFill>
                <a:srgbClr val="FF0000"/>
              </a:solidFill>
            </a:endParaRPr>
          </a:p>
          <a:p>
            <a:pPr marL="355600" indent="-269875">
              <a:buFont typeface="Calibri" pitchFamily="34" charset="0"/>
              <a:buChar char="○"/>
            </a:pPr>
            <a:r>
              <a:rPr lang="en-US" sz="2000" dirty="0" smtClean="0"/>
              <a:t>IP bunch :    </a:t>
            </a:r>
          </a:p>
          <a:p>
            <a:pPr marL="355600" indent="-269875"/>
            <a:r>
              <a:rPr lang="en-US" sz="2000" b="1" i="1" dirty="0" smtClean="0">
                <a:solidFill>
                  <a:srgbClr val="FF0000"/>
                </a:solidFill>
              </a:rPr>
              <a:t>	</a:t>
            </a:r>
            <a:r>
              <a:rPr lang="el-GR" sz="2000" b="1" i="1" dirty="0" smtClean="0">
                <a:solidFill>
                  <a:srgbClr val="FF0000"/>
                </a:solidFill>
              </a:rPr>
              <a:t>σ</a:t>
            </a:r>
            <a:r>
              <a:rPr lang="en-US" sz="2000" b="1" i="1" baseline="-25000" dirty="0" smtClean="0">
                <a:solidFill>
                  <a:srgbClr val="FF0000"/>
                </a:solidFill>
              </a:rPr>
              <a:t>x</a:t>
            </a:r>
            <a:r>
              <a:rPr lang="el-GR" sz="2000" b="1" i="1" dirty="0" smtClean="0">
                <a:solidFill>
                  <a:srgbClr val="FF0000"/>
                </a:solidFill>
              </a:rPr>
              <a:t> σ</a:t>
            </a:r>
            <a:r>
              <a:rPr lang="en-US" sz="2000" b="1" i="1" baseline="-25000" dirty="0" smtClean="0">
                <a:solidFill>
                  <a:srgbClr val="FF0000"/>
                </a:solidFill>
              </a:rPr>
              <a:t>y</a:t>
            </a:r>
            <a:r>
              <a:rPr lang="en-US" sz="2000" b="1" i="1" dirty="0" smtClean="0">
                <a:solidFill>
                  <a:srgbClr val="FF0000"/>
                </a:solidFill>
              </a:rPr>
              <a:t> </a:t>
            </a:r>
            <a:r>
              <a:rPr lang="el-GR" sz="2000" b="1" i="1" dirty="0" smtClean="0">
                <a:solidFill>
                  <a:srgbClr val="FF0000"/>
                </a:solidFill>
              </a:rPr>
              <a:t>σ</a:t>
            </a:r>
            <a:r>
              <a:rPr lang="en-US" sz="2000" b="1" i="1" baseline="-25000" dirty="0" smtClean="0">
                <a:solidFill>
                  <a:srgbClr val="FF0000"/>
                </a:solidFill>
              </a:rPr>
              <a:t>z </a:t>
            </a:r>
            <a:r>
              <a:rPr lang="en-US" sz="2000" b="1" i="1" dirty="0" smtClean="0">
                <a:solidFill>
                  <a:srgbClr val="FF0000"/>
                </a:solidFill>
              </a:rPr>
              <a:t> = 6 </a:t>
            </a:r>
            <a:r>
              <a:rPr lang="el-GR" sz="2000" b="1" i="1" dirty="0" smtClean="0">
                <a:solidFill>
                  <a:srgbClr val="FF0000"/>
                </a:solidFill>
              </a:rPr>
              <a:t>μ</a:t>
            </a:r>
            <a:r>
              <a:rPr lang="en-US" sz="2000" b="1" i="1" dirty="0" smtClean="0">
                <a:solidFill>
                  <a:srgbClr val="FF0000"/>
                </a:solidFill>
              </a:rPr>
              <a:t>m, 35 nm, 9 mm</a:t>
            </a:r>
          </a:p>
          <a:p>
            <a:pPr marL="355600" indent="-269875">
              <a:buFont typeface="Calibri" pitchFamily="34" charset="0"/>
              <a:buChar char="○"/>
            </a:pPr>
            <a:r>
              <a:rPr lang="en-US" sz="2000" dirty="0" smtClean="0"/>
              <a:t>Bunch crossing:   </a:t>
            </a:r>
            <a:r>
              <a:rPr lang="en-US" sz="2000" b="1" i="1" dirty="0" smtClean="0">
                <a:solidFill>
                  <a:srgbClr val="FF0000"/>
                </a:solidFill>
              </a:rPr>
              <a:t>23 ns  </a:t>
            </a:r>
            <a:endParaRPr lang="en-US" altLang="zh-TW" sz="2000" dirty="0" smtClean="0">
              <a:latin typeface="Calibri" pitchFamily="34" charset="0"/>
              <a:cs typeface="Calibri" pitchFamily="34" charset="0"/>
            </a:endParaRPr>
          </a:p>
          <a:p>
            <a:pPr marL="288925" indent="-288925">
              <a:spcBef>
                <a:spcPts val="1800"/>
              </a:spcBef>
              <a:buFont typeface="Wingdings" pitchFamily="2" charset="2"/>
              <a:buChar char="Ø"/>
            </a:pPr>
            <a:r>
              <a:rPr lang="en-US" sz="2400" b="1" i="1" dirty="0" smtClean="0"/>
              <a:t>before Flange </a:t>
            </a:r>
            <a:r>
              <a:rPr lang="en-US" dirty="0" smtClean="0"/>
              <a:t>z = 560~700 mm</a:t>
            </a:r>
          </a:p>
          <a:p>
            <a:pPr marL="355600" indent="-269875">
              <a:buFont typeface="Courier New" pitchFamily="49" charset="0"/>
              <a:buChar char="o"/>
            </a:pPr>
            <a:r>
              <a:rPr lang="en-US" sz="2000" b="1" dirty="0" smtClean="0"/>
              <a:t>Low-mass </a:t>
            </a:r>
            <a:r>
              <a:rPr lang="en-US" sz="2000" b="1" dirty="0" err="1" smtClean="0"/>
              <a:t>beampipe</a:t>
            </a:r>
            <a:r>
              <a:rPr lang="en-US" sz="2000" b="1" dirty="0" smtClean="0"/>
              <a:t> window</a:t>
            </a:r>
            <a:r>
              <a:rPr lang="en-US" sz="2000" dirty="0" smtClean="0"/>
              <a:t>: </a:t>
            </a:r>
          </a:p>
          <a:p>
            <a:pPr marL="355600" indent="-269875"/>
            <a:r>
              <a:rPr lang="en-US" sz="2000" b="1" dirty="0" smtClean="0">
                <a:solidFill>
                  <a:srgbClr val="FF0000"/>
                </a:solidFill>
              </a:rPr>
              <a:t>	Be 1mm thick</a:t>
            </a:r>
            <a:endParaRPr lang="en-US" sz="2000" dirty="0" smtClean="0">
              <a:solidFill>
                <a:srgbClr val="FF0000"/>
              </a:solidFill>
            </a:endParaRPr>
          </a:p>
          <a:p>
            <a:pPr marL="355600" indent="-269875"/>
            <a:r>
              <a:rPr lang="en-US" sz="1600" dirty="0" smtClean="0"/>
              <a:t>	traversing @22 </a:t>
            </a:r>
            <a:r>
              <a:rPr lang="en-US" sz="1600" dirty="0" err="1" smtClean="0"/>
              <a:t>mRad</a:t>
            </a:r>
            <a:r>
              <a:rPr lang="en-US" sz="1600" dirty="0" smtClean="0"/>
              <a:t> traversing  L=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smtClean="0"/>
              <a:t>45 mm, </a:t>
            </a:r>
          </a:p>
          <a:p>
            <a:pPr marL="355600" indent="-269875"/>
            <a:r>
              <a:rPr lang="en-US" sz="1600" b="1" dirty="0" smtClean="0"/>
              <a:t>	= 0.13 X</a:t>
            </a:r>
            <a:r>
              <a:rPr lang="en-US" sz="1600" b="1" baseline="-25000" dirty="0" smtClean="0"/>
              <a:t>0 </a:t>
            </a:r>
            <a:r>
              <a:rPr lang="en-US" sz="1600" b="1" dirty="0" smtClean="0"/>
              <a:t>(Be), 0.50 X</a:t>
            </a:r>
            <a:r>
              <a:rPr lang="en-US" sz="1600" b="1" baseline="-25000" dirty="0" smtClean="0"/>
              <a:t>0 </a:t>
            </a:r>
            <a:r>
              <a:rPr lang="en-US" sz="1600" b="1" dirty="0" smtClean="0"/>
              <a:t>(Al) </a:t>
            </a:r>
          </a:p>
          <a:p>
            <a:pPr marL="355600" indent="-269875">
              <a:buFont typeface="Courier New" pitchFamily="49" charset="0"/>
              <a:buChar char="o"/>
            </a:pPr>
            <a:r>
              <a:rPr lang="en-US" sz="2000" b="1" dirty="0" smtClean="0">
                <a:solidFill>
                  <a:srgbClr val="FF0000"/>
                </a:solidFill>
              </a:rPr>
              <a:t>Two Si-wafers</a:t>
            </a:r>
            <a:r>
              <a:rPr lang="en-US" sz="2000" b="1" dirty="0" smtClean="0"/>
              <a:t>   </a:t>
            </a:r>
            <a:r>
              <a:rPr lang="en-US" sz="2000" dirty="0" smtClean="0"/>
              <a:t>for  e</a:t>
            </a:r>
            <a:r>
              <a:rPr lang="en-US" sz="2000" baseline="30000" dirty="0" smtClean="0"/>
              <a:t>±</a:t>
            </a:r>
            <a:r>
              <a:rPr lang="en-US" sz="2000" dirty="0" smtClean="0"/>
              <a:t> impact </a:t>
            </a:r>
            <a:r>
              <a:rPr lang="el-GR" sz="2000" dirty="0" smtClean="0"/>
              <a:t>θ</a:t>
            </a:r>
            <a:endParaRPr lang="en-US" sz="2000" dirty="0" smtClean="0"/>
          </a:p>
          <a:p>
            <a:pPr marL="355600" indent="-269875">
              <a:buFont typeface="Courier New" pitchFamily="49" charset="0"/>
              <a:buChar char="o"/>
            </a:pPr>
            <a:r>
              <a:rPr lang="en-US" sz="2000" b="1" dirty="0" smtClean="0">
                <a:solidFill>
                  <a:srgbClr val="FF0000"/>
                </a:solidFill>
              </a:rPr>
              <a:t>2X</a:t>
            </a:r>
            <a:r>
              <a:rPr lang="en-US" sz="2000" b="1" baseline="-25000" dirty="0" smtClean="0">
                <a:solidFill>
                  <a:srgbClr val="FF0000"/>
                </a:solidFill>
              </a:rPr>
              <a:t>0</a:t>
            </a:r>
            <a:r>
              <a:rPr lang="en-US" sz="2000" b="1" dirty="0" smtClean="0">
                <a:solidFill>
                  <a:srgbClr val="FF0000"/>
                </a:solidFill>
              </a:rPr>
              <a:t> LYSO</a:t>
            </a:r>
            <a:r>
              <a:rPr lang="en-US" sz="2000" b="1" dirty="0" smtClean="0"/>
              <a:t>   </a:t>
            </a:r>
            <a:r>
              <a:rPr lang="en-US" sz="2000" dirty="0" smtClean="0"/>
              <a:t>= 23 mm</a:t>
            </a:r>
          </a:p>
          <a:p>
            <a:pPr marL="266700" indent="-266700">
              <a:spcBef>
                <a:spcPts val="1200"/>
              </a:spcBef>
              <a:buFont typeface="Wingdings" pitchFamily="2" charset="2"/>
              <a:buChar char="Ø"/>
            </a:pPr>
            <a:r>
              <a:rPr lang="en-US" sz="2400" b="1" i="1" dirty="0" smtClean="0"/>
              <a:t>b</a:t>
            </a:r>
            <a:r>
              <a:rPr lang="en-US" sz="2400" b="1" dirty="0" smtClean="0"/>
              <a:t>ehind </a:t>
            </a:r>
            <a:r>
              <a:rPr lang="en-US" sz="2400" b="1" i="1" dirty="0" smtClean="0"/>
              <a:t>Bellow  </a:t>
            </a:r>
            <a:r>
              <a:rPr lang="en-US" dirty="0" smtClean="0"/>
              <a:t>z= 900~1100 mm</a:t>
            </a:r>
          </a:p>
          <a:p>
            <a:pPr marL="355600" indent="-269875">
              <a:buFont typeface="Courier New" pitchFamily="49" charset="0"/>
              <a:buChar char="o"/>
            </a:pPr>
            <a:r>
              <a:rPr lang="en-US" sz="2000" b="1" dirty="0" err="1" smtClean="0">
                <a:solidFill>
                  <a:srgbClr val="FF0000"/>
                </a:solidFill>
              </a:rPr>
              <a:t>Flange+Bellow</a:t>
            </a:r>
            <a:r>
              <a:rPr lang="en-US" sz="2000" b="1" dirty="0" smtClean="0">
                <a:solidFill>
                  <a:srgbClr val="FF0000"/>
                </a:solidFill>
              </a:rPr>
              <a:t> :  ~60 mm, 4.3 X</a:t>
            </a:r>
            <a:r>
              <a:rPr lang="en-US" sz="2000" b="1" baseline="-25000" dirty="0" smtClean="0">
                <a:solidFill>
                  <a:srgbClr val="FF0000"/>
                </a:solidFill>
              </a:rPr>
              <a:t>0 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pPr marL="355600" indent="-269875">
              <a:buFont typeface="Courier New" pitchFamily="49" charset="0"/>
              <a:buChar char="o"/>
            </a:pPr>
            <a:r>
              <a:rPr lang="en-US" sz="2000" b="1" dirty="0" smtClean="0">
                <a:solidFill>
                  <a:srgbClr val="0000FF"/>
                </a:solidFill>
              </a:rPr>
              <a:t>13X</a:t>
            </a:r>
            <a:r>
              <a:rPr lang="en-US" sz="2000" b="1" baseline="-25000" dirty="0" smtClean="0">
                <a:solidFill>
                  <a:srgbClr val="0000FF"/>
                </a:solidFill>
              </a:rPr>
              <a:t>0 </a:t>
            </a:r>
            <a:r>
              <a:rPr lang="en-US" sz="2000" b="1" dirty="0" smtClean="0">
                <a:solidFill>
                  <a:srgbClr val="0000FF"/>
                </a:solidFill>
              </a:rPr>
              <a:t>LYSO  150 mm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21" name="標題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altLang="zh-TW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CEPC LumiCal design </a:t>
            </a:r>
            <a:endParaRPr lang="en-US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4572008"/>
            <a:ext cx="4257682" cy="2049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571480"/>
            <a:ext cx="353377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57818" y="2714620"/>
            <a:ext cx="344805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群組 19"/>
          <p:cNvGrpSpPr>
            <a:grpSpLocks noChangeAspect="1"/>
          </p:cNvGrpSpPr>
          <p:nvPr/>
        </p:nvGrpSpPr>
        <p:grpSpPr>
          <a:xfrm>
            <a:off x="3059832" y="2492896"/>
            <a:ext cx="2808312" cy="2899936"/>
            <a:chOff x="1881188" y="952500"/>
            <a:chExt cx="5381625" cy="49530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881188" y="952500"/>
              <a:ext cx="5381625" cy="4953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手繪多邊形 18"/>
            <p:cNvSpPr/>
            <p:nvPr/>
          </p:nvSpPr>
          <p:spPr>
            <a:xfrm>
              <a:off x="3816220" y="2062065"/>
              <a:ext cx="2323323" cy="3051111"/>
            </a:xfrm>
            <a:custGeom>
              <a:avLst/>
              <a:gdLst>
                <a:gd name="connsiteX0" fmla="*/ 0 w 2323323"/>
                <a:gd name="connsiteY0" fmla="*/ 3032449 h 3051111"/>
                <a:gd name="connsiteX1" fmla="*/ 0 w 2323323"/>
                <a:gd name="connsiteY1" fmla="*/ 0 h 3051111"/>
                <a:gd name="connsiteX2" fmla="*/ 130629 w 2323323"/>
                <a:gd name="connsiteY2" fmla="*/ 335902 h 3051111"/>
                <a:gd name="connsiteX3" fmla="*/ 270588 w 2323323"/>
                <a:gd name="connsiteY3" fmla="*/ 569168 h 3051111"/>
                <a:gd name="connsiteX4" fmla="*/ 550507 w 2323323"/>
                <a:gd name="connsiteY4" fmla="*/ 914400 h 3051111"/>
                <a:gd name="connsiteX5" fmla="*/ 746449 w 2323323"/>
                <a:gd name="connsiteY5" fmla="*/ 1119674 h 3051111"/>
                <a:gd name="connsiteX6" fmla="*/ 1026368 w 2323323"/>
                <a:gd name="connsiteY6" fmla="*/ 1306286 h 3051111"/>
                <a:gd name="connsiteX7" fmla="*/ 1315617 w 2323323"/>
                <a:gd name="connsiteY7" fmla="*/ 1511559 h 3051111"/>
                <a:gd name="connsiteX8" fmla="*/ 1632858 w 2323323"/>
                <a:gd name="connsiteY8" fmla="*/ 1660849 h 3051111"/>
                <a:gd name="connsiteX9" fmla="*/ 1931437 w 2323323"/>
                <a:gd name="connsiteY9" fmla="*/ 1791478 h 3051111"/>
                <a:gd name="connsiteX10" fmla="*/ 2211356 w 2323323"/>
                <a:gd name="connsiteY10" fmla="*/ 1875453 h 3051111"/>
                <a:gd name="connsiteX11" fmla="*/ 2304662 w 2323323"/>
                <a:gd name="connsiteY11" fmla="*/ 1931437 h 3051111"/>
                <a:gd name="connsiteX12" fmla="*/ 2323323 w 2323323"/>
                <a:gd name="connsiteY12" fmla="*/ 1931437 h 3051111"/>
                <a:gd name="connsiteX13" fmla="*/ 2313992 w 2323323"/>
                <a:gd name="connsiteY13" fmla="*/ 3051111 h 3051111"/>
                <a:gd name="connsiteX14" fmla="*/ 0 w 2323323"/>
                <a:gd name="connsiteY14" fmla="*/ 3032449 h 3051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323323" h="3051111">
                  <a:moveTo>
                    <a:pt x="0" y="3032449"/>
                  </a:moveTo>
                  <a:lnTo>
                    <a:pt x="0" y="0"/>
                  </a:lnTo>
                  <a:lnTo>
                    <a:pt x="130629" y="335902"/>
                  </a:lnTo>
                  <a:lnTo>
                    <a:pt x="270588" y="569168"/>
                  </a:lnTo>
                  <a:lnTo>
                    <a:pt x="550507" y="914400"/>
                  </a:lnTo>
                  <a:lnTo>
                    <a:pt x="746449" y="1119674"/>
                  </a:lnTo>
                  <a:lnTo>
                    <a:pt x="1026368" y="1306286"/>
                  </a:lnTo>
                  <a:lnTo>
                    <a:pt x="1315617" y="1511559"/>
                  </a:lnTo>
                  <a:lnTo>
                    <a:pt x="1632858" y="1660849"/>
                  </a:lnTo>
                  <a:lnTo>
                    <a:pt x="1931437" y="1791478"/>
                  </a:lnTo>
                  <a:lnTo>
                    <a:pt x="2211356" y="1875453"/>
                  </a:lnTo>
                  <a:lnTo>
                    <a:pt x="2304662" y="1931437"/>
                  </a:lnTo>
                  <a:lnTo>
                    <a:pt x="2323323" y="1931437"/>
                  </a:lnTo>
                  <a:cubicBezTo>
                    <a:pt x="2320213" y="2304662"/>
                    <a:pt x="2317102" y="2677886"/>
                    <a:pt x="2313992" y="3051111"/>
                  </a:cubicBezTo>
                  <a:lnTo>
                    <a:pt x="0" y="3032449"/>
                  </a:lnTo>
                  <a:close/>
                </a:path>
              </a:pathLst>
            </a:custGeom>
            <a:solidFill>
              <a:srgbClr val="CCFF33">
                <a:alpha val="24000"/>
              </a:srgbClr>
            </a:solidFill>
            <a:ln w="6350">
              <a:solidFill>
                <a:srgbClr val="FFC000">
                  <a:alpha val="6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785794"/>
            <a:ext cx="3571868" cy="923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25211" y="813106"/>
            <a:ext cx="911285" cy="891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44624"/>
            <a:ext cx="8820472" cy="576064"/>
          </a:xfrm>
        </p:spPr>
        <p:txBody>
          <a:bodyPr>
            <a:noAutofit/>
          </a:bodyPr>
          <a:lstStyle/>
          <a:p>
            <a:r>
              <a:rPr lang="en-US" altLang="zh-TW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LumiCal acceptance, racetrack beampipe</a:t>
            </a:r>
            <a:endParaRPr lang="zh-TW" altLang="en-US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14" name="表格 13"/>
          <p:cNvGraphicFramePr>
            <a:graphicFrameLocks noGrp="1"/>
          </p:cNvGraphicFramePr>
          <p:nvPr/>
        </p:nvGraphicFramePr>
        <p:xfrm>
          <a:off x="179512" y="5641040"/>
          <a:ext cx="8856984" cy="956312"/>
        </p:xfrm>
        <a:graphic>
          <a:graphicData uri="http://schemas.openxmlformats.org/drawingml/2006/table">
            <a:tbl>
              <a:tblPr/>
              <a:tblGrid>
                <a:gridCol w="2214246"/>
                <a:gridCol w="2214246"/>
                <a:gridCol w="2214246"/>
                <a:gridCol w="2214246"/>
              </a:tblGrid>
              <a:tr h="285752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00" dirty="0" smtClean="0">
                          <a:solidFill>
                            <a:srgbClr val="FF0000"/>
                          </a:solidFill>
                          <a:latin typeface="+mn-lt"/>
                          <a:ea typeface="新細明體"/>
                          <a:cs typeface="Times New Roman"/>
                        </a:rPr>
                        <a:t>ONE </a:t>
                      </a:r>
                      <a:r>
                        <a:rPr lang="it-IT" sz="2000" b="1" i="1" dirty="0" smtClean="0">
                          <a:solidFill>
                            <a:srgbClr val="FF0000"/>
                          </a:solidFill>
                          <a:cs typeface="Times New Roman" pitchFamily="18" charset="0"/>
                        </a:rPr>
                        <a:t>e</a:t>
                      </a:r>
                      <a:r>
                        <a:rPr lang="it-IT" sz="2000" b="1" i="1" baseline="30000" dirty="0" smtClean="0">
                          <a:solidFill>
                            <a:srgbClr val="FF0000"/>
                          </a:solidFill>
                          <a:cs typeface="Times New Roman" pitchFamily="18" charset="0"/>
                        </a:rPr>
                        <a:t>+</a:t>
                      </a:r>
                      <a:r>
                        <a:rPr lang="en-US" sz="2000" b="1" kern="100" dirty="0" smtClean="0">
                          <a:solidFill>
                            <a:srgbClr val="FF0000"/>
                          </a:solidFill>
                          <a:latin typeface="+mn-lt"/>
                          <a:ea typeface="新細明體"/>
                          <a:cs typeface="Times New Roman"/>
                        </a:rPr>
                        <a:t> or</a:t>
                      </a:r>
                      <a:r>
                        <a:rPr lang="it-IT" sz="2000" b="1" i="1" dirty="0" smtClean="0">
                          <a:solidFill>
                            <a:srgbClr val="FF0000"/>
                          </a:solidFill>
                          <a:cs typeface="Times New Roman" pitchFamily="18" charset="0"/>
                        </a:rPr>
                        <a:t> e</a:t>
                      </a:r>
                      <a:r>
                        <a:rPr lang="it-IT" sz="2000" b="1" i="1" baseline="30000" dirty="0" smtClean="0">
                          <a:solidFill>
                            <a:srgbClr val="FF0000"/>
                          </a:solidFill>
                          <a:cs typeface="Times New Roman" pitchFamily="18" charset="0"/>
                        </a:rPr>
                        <a:t>−</a:t>
                      </a:r>
                      <a:r>
                        <a:rPr lang="en-US" sz="2000" kern="100" dirty="0" smtClean="0">
                          <a:solidFill>
                            <a:srgbClr val="FF0000"/>
                          </a:solidFill>
                          <a:ea typeface="新細明體"/>
                          <a:cs typeface="Times New Roman"/>
                        </a:rPr>
                        <a:t> </a:t>
                      </a:r>
                      <a:r>
                        <a:rPr lang="en-US" sz="2000" b="1" kern="100" dirty="0" smtClean="0">
                          <a:solidFill>
                            <a:srgbClr val="FF0000"/>
                          </a:solidFill>
                          <a:latin typeface="+mn-lt"/>
                          <a:ea typeface="新細明體"/>
                          <a:cs typeface="Times New Roman"/>
                        </a:rPr>
                        <a:t>  </a:t>
                      </a:r>
                      <a:r>
                        <a:rPr lang="en-US" sz="1600" b="1" kern="100" dirty="0" smtClean="0">
                          <a:latin typeface="+mn-lt"/>
                          <a:ea typeface="新細明體"/>
                          <a:cs typeface="Times New Roman"/>
                        </a:rPr>
                        <a:t>detected</a:t>
                      </a:r>
                      <a:endParaRPr lang="en-US" sz="1600" kern="100" dirty="0">
                        <a:latin typeface="+mn-lt"/>
                        <a:ea typeface="新細明體"/>
                        <a:cs typeface="Times New Roman"/>
                      </a:endParaRPr>
                    </a:p>
                  </a:txBody>
                  <a:tcPr marL="60713" marR="607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2000" b="1" i="1" dirty="0" smtClean="0">
                          <a:solidFill>
                            <a:srgbClr val="FF0000"/>
                          </a:solidFill>
                          <a:cs typeface="Times New Roman" pitchFamily="18" charset="0"/>
                        </a:rPr>
                        <a:t>e</a:t>
                      </a:r>
                      <a:r>
                        <a:rPr lang="it-IT" sz="2000" b="1" i="1" baseline="30000" dirty="0" smtClean="0">
                          <a:solidFill>
                            <a:srgbClr val="FF0000"/>
                          </a:solidFill>
                          <a:cs typeface="Times New Roman" pitchFamily="18" charset="0"/>
                        </a:rPr>
                        <a:t>+</a:t>
                      </a:r>
                      <a:r>
                        <a:rPr lang="it-IT" sz="2000" b="1" i="1" dirty="0" smtClean="0">
                          <a:solidFill>
                            <a:srgbClr val="FF0000"/>
                          </a:solidFill>
                          <a:cs typeface="Times New Roman" pitchFamily="18" charset="0"/>
                        </a:rPr>
                        <a:t>, e</a:t>
                      </a:r>
                      <a:r>
                        <a:rPr lang="it-IT" sz="2000" b="1" i="1" baseline="30000" dirty="0" smtClean="0">
                          <a:solidFill>
                            <a:srgbClr val="FF0000"/>
                          </a:solidFill>
                          <a:cs typeface="Times New Roman" pitchFamily="18" charset="0"/>
                        </a:rPr>
                        <a:t>−</a:t>
                      </a:r>
                      <a:r>
                        <a:rPr lang="en-US" sz="1800" kern="100" dirty="0" smtClean="0">
                          <a:ea typeface="新細明體"/>
                          <a:cs typeface="Times New Roman"/>
                        </a:rPr>
                        <a:t>   </a:t>
                      </a:r>
                      <a:r>
                        <a:rPr lang="en-US" sz="1800" b="1" kern="100" dirty="0" smtClean="0">
                          <a:ea typeface="新細明體"/>
                          <a:cs typeface="Times New Roman"/>
                        </a:rPr>
                        <a:t>back-to-back</a:t>
                      </a:r>
                      <a:r>
                        <a:rPr lang="en-US" sz="1800" b="1" kern="100" baseline="0" dirty="0" smtClean="0">
                          <a:ea typeface="新細明體"/>
                          <a:cs typeface="Times New Roman"/>
                        </a:rPr>
                        <a:t> </a:t>
                      </a:r>
                      <a:r>
                        <a:rPr lang="en-US" sz="1600" b="1" kern="100" baseline="0" dirty="0" smtClean="0">
                          <a:latin typeface="+mn-lt"/>
                          <a:ea typeface="新細明體"/>
                          <a:cs typeface="Times New Roman"/>
                        </a:rPr>
                        <a:t>detected</a:t>
                      </a:r>
                      <a:endParaRPr lang="en-US" sz="1600" kern="100" dirty="0">
                        <a:latin typeface="+mn-lt"/>
                        <a:ea typeface="新細明體"/>
                        <a:cs typeface="Times New Roman"/>
                      </a:endParaRPr>
                    </a:p>
                  </a:txBody>
                  <a:tcPr marL="60713" marR="607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57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600" b="1" kern="100" dirty="0" smtClean="0">
                          <a:solidFill>
                            <a:srgbClr val="0000FF"/>
                          </a:solidFill>
                          <a:latin typeface="+mn-lt"/>
                          <a:ea typeface="新細明體"/>
                          <a:cs typeface="Times New Roman"/>
                        </a:rPr>
                        <a:t>θ</a:t>
                      </a:r>
                      <a:r>
                        <a:rPr lang="en-US" sz="1600" b="1" kern="100" dirty="0" smtClean="0">
                          <a:solidFill>
                            <a:srgbClr val="0000FF"/>
                          </a:solidFill>
                          <a:latin typeface="+mn-lt"/>
                          <a:ea typeface="新細明體"/>
                          <a:cs typeface="Times New Roman"/>
                        </a:rPr>
                        <a:t>&gt;25 mRad</a:t>
                      </a:r>
                      <a:endParaRPr lang="en-US" sz="1600" b="1" kern="100" baseline="0" dirty="0" smtClean="0">
                        <a:solidFill>
                          <a:srgbClr val="0000FF"/>
                        </a:solidFill>
                        <a:latin typeface="+mn-lt"/>
                        <a:ea typeface="新細明體"/>
                        <a:cs typeface="Times New Roman"/>
                      </a:endParaRPr>
                    </a:p>
                  </a:txBody>
                  <a:tcPr marL="60713" marR="607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600" b="1" kern="100" dirty="0" smtClean="0">
                          <a:latin typeface="+mn-lt"/>
                          <a:ea typeface="新細明體"/>
                          <a:cs typeface="Times New Roman"/>
                        </a:rPr>
                        <a:t>θ</a:t>
                      </a:r>
                      <a:r>
                        <a:rPr lang="en-US" sz="1600" b="1" kern="100" dirty="0" smtClean="0">
                          <a:latin typeface="+mn-lt"/>
                          <a:ea typeface="新細明體"/>
                          <a:cs typeface="Times New Roman"/>
                        </a:rPr>
                        <a:t>&gt;25mR  </a:t>
                      </a:r>
                      <a:r>
                        <a:rPr lang="en-US" sz="1600" b="1" kern="100" baseline="0" dirty="0" smtClean="0">
                          <a:latin typeface="+mn-lt"/>
                          <a:ea typeface="新細明體"/>
                          <a:cs typeface="Times New Roman"/>
                        </a:rPr>
                        <a:t>&amp;  |y|&gt;25mm</a:t>
                      </a:r>
                      <a:endParaRPr lang="en-US" sz="1600" kern="100" dirty="0">
                        <a:latin typeface="+mn-lt"/>
                        <a:ea typeface="新細明體"/>
                        <a:cs typeface="Times New Roman"/>
                      </a:endParaRPr>
                    </a:p>
                  </a:txBody>
                  <a:tcPr marL="60713" marR="607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600" b="1" kern="100" dirty="0" smtClean="0">
                          <a:latin typeface="+mn-lt"/>
                          <a:ea typeface="新細明體"/>
                          <a:cs typeface="Times New Roman"/>
                        </a:rPr>
                        <a:t>θ</a:t>
                      </a:r>
                      <a:r>
                        <a:rPr lang="en-US" sz="1600" b="1" kern="100" dirty="0" smtClean="0">
                          <a:latin typeface="+mn-lt"/>
                          <a:ea typeface="新細明體"/>
                          <a:cs typeface="Times New Roman"/>
                        </a:rPr>
                        <a:t>&gt;25 mRad</a:t>
                      </a:r>
                      <a:endParaRPr lang="en-US" sz="1600" b="1" kern="100" baseline="0" dirty="0" smtClean="0">
                        <a:latin typeface="+mn-lt"/>
                        <a:ea typeface="新細明體"/>
                        <a:cs typeface="Times New Roman"/>
                      </a:endParaRPr>
                    </a:p>
                  </a:txBody>
                  <a:tcPr marL="60713" marR="607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600" b="1" kern="100" dirty="0" smtClean="0">
                          <a:latin typeface="+mn-lt"/>
                          <a:ea typeface="新細明體"/>
                          <a:cs typeface="Times New Roman"/>
                        </a:rPr>
                        <a:t>θ</a:t>
                      </a:r>
                      <a:r>
                        <a:rPr lang="en-US" sz="1600" b="1" kern="100" dirty="0" smtClean="0">
                          <a:latin typeface="+mn-lt"/>
                          <a:ea typeface="新細明體"/>
                          <a:cs typeface="Times New Roman"/>
                        </a:rPr>
                        <a:t>&gt;25mR  </a:t>
                      </a:r>
                      <a:r>
                        <a:rPr lang="en-US" sz="1600" b="1" kern="100" baseline="0" dirty="0" smtClean="0">
                          <a:latin typeface="+mn-lt"/>
                          <a:ea typeface="新細明體"/>
                          <a:cs typeface="Times New Roman"/>
                        </a:rPr>
                        <a:t>&amp;  |y|&gt;25mm</a:t>
                      </a:r>
                      <a:endParaRPr lang="en-US" sz="1600" kern="100" dirty="0">
                        <a:latin typeface="+mn-lt"/>
                        <a:ea typeface="新細明體"/>
                        <a:cs typeface="Times New Roman"/>
                      </a:endParaRPr>
                    </a:p>
                  </a:txBody>
                  <a:tcPr marL="60713" marR="607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00" dirty="0" smtClean="0">
                          <a:solidFill>
                            <a:schemeClr val="tx1"/>
                          </a:solidFill>
                          <a:latin typeface="+mn-lt"/>
                          <a:ea typeface="新細明體"/>
                          <a:cs typeface="Times New Roman"/>
                        </a:rPr>
                        <a:t>133.5 </a:t>
                      </a:r>
                      <a:r>
                        <a:rPr lang="en-US" sz="2000" b="1" kern="100" dirty="0" err="1" smtClean="0">
                          <a:solidFill>
                            <a:schemeClr val="tx1"/>
                          </a:solidFill>
                          <a:latin typeface="+mn-lt"/>
                          <a:ea typeface="新細明體"/>
                          <a:cs typeface="Times New Roman"/>
                        </a:rPr>
                        <a:t>nb</a:t>
                      </a:r>
                      <a:endParaRPr lang="en-US" sz="2000" kern="100" dirty="0">
                        <a:solidFill>
                          <a:schemeClr val="tx1"/>
                        </a:solidFill>
                        <a:latin typeface="+mn-lt"/>
                        <a:ea typeface="新細明體"/>
                        <a:cs typeface="Times New Roman"/>
                      </a:endParaRPr>
                    </a:p>
                  </a:txBody>
                  <a:tcPr marL="60713" marR="607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00" dirty="0" smtClean="0">
                          <a:solidFill>
                            <a:schemeClr val="tx1"/>
                          </a:solidFill>
                          <a:latin typeface="+mn-lt"/>
                          <a:ea typeface="新細明體"/>
                          <a:cs typeface="Times New Roman"/>
                        </a:rPr>
                        <a:t>81.8 </a:t>
                      </a:r>
                      <a:r>
                        <a:rPr lang="en-US" sz="2000" b="1" kern="100" dirty="0" err="1" smtClean="0">
                          <a:solidFill>
                            <a:schemeClr val="tx1"/>
                          </a:solidFill>
                          <a:latin typeface="+mn-lt"/>
                          <a:ea typeface="新細明體"/>
                          <a:cs typeface="Times New Roman"/>
                        </a:rPr>
                        <a:t>nb</a:t>
                      </a:r>
                      <a:endParaRPr lang="en-US" sz="2000" kern="100" dirty="0">
                        <a:solidFill>
                          <a:schemeClr val="tx1"/>
                        </a:solidFill>
                        <a:latin typeface="+mn-lt"/>
                        <a:ea typeface="新細明體"/>
                        <a:cs typeface="Times New Roman"/>
                      </a:endParaRPr>
                    </a:p>
                  </a:txBody>
                  <a:tcPr marL="60713" marR="607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00" dirty="0" smtClean="0">
                          <a:solidFill>
                            <a:schemeClr val="tx1"/>
                          </a:solidFill>
                          <a:latin typeface="+mn-lt"/>
                          <a:ea typeface="新細明體"/>
                          <a:cs typeface="Times New Roman"/>
                        </a:rPr>
                        <a:t>85.4 </a:t>
                      </a:r>
                      <a:r>
                        <a:rPr lang="en-US" sz="2400" b="1" kern="100" dirty="0" err="1" smtClean="0">
                          <a:solidFill>
                            <a:schemeClr val="tx1"/>
                          </a:solidFill>
                          <a:latin typeface="+mn-lt"/>
                          <a:ea typeface="新細明體"/>
                          <a:cs typeface="Times New Roman"/>
                        </a:rPr>
                        <a:t>nb</a:t>
                      </a:r>
                      <a:endParaRPr lang="en-US" sz="2400" kern="100" dirty="0">
                        <a:solidFill>
                          <a:schemeClr val="tx1"/>
                        </a:solidFill>
                        <a:latin typeface="+mn-lt"/>
                        <a:ea typeface="新細明體"/>
                        <a:cs typeface="Times New Roman"/>
                      </a:endParaRPr>
                    </a:p>
                  </a:txBody>
                  <a:tcPr marL="60713" marR="607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00" dirty="0" smtClean="0">
                          <a:solidFill>
                            <a:srgbClr val="FF0000"/>
                          </a:solidFill>
                          <a:latin typeface="+mn-lt"/>
                          <a:ea typeface="新細明體"/>
                          <a:cs typeface="Times New Roman"/>
                        </a:rPr>
                        <a:t> 78.0 </a:t>
                      </a:r>
                      <a:r>
                        <a:rPr lang="en-US" sz="2400" b="1" kern="100" dirty="0" err="1" smtClean="0">
                          <a:solidFill>
                            <a:srgbClr val="FF0000"/>
                          </a:solidFill>
                          <a:latin typeface="+mn-lt"/>
                          <a:ea typeface="新細明體"/>
                          <a:cs typeface="Times New Roman"/>
                        </a:rPr>
                        <a:t>nb</a:t>
                      </a:r>
                      <a:endParaRPr lang="en-US" sz="2400" kern="100" dirty="0">
                        <a:latin typeface="+mn-lt"/>
                        <a:ea typeface="新細明體"/>
                        <a:cs typeface="Times New Roman"/>
                      </a:endParaRPr>
                    </a:p>
                  </a:txBody>
                  <a:tcPr marL="60713" marR="607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7" name="矩形 16"/>
          <p:cNvSpPr/>
          <p:nvPr/>
        </p:nvSpPr>
        <p:spPr>
          <a:xfrm>
            <a:off x="107504" y="764704"/>
            <a:ext cx="4968552" cy="40472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400" b="1" i="1" dirty="0" smtClean="0">
                <a:sym typeface="Wingdings" pitchFamily="2" charset="2"/>
              </a:rPr>
              <a:t>BHLUMI event distribution</a:t>
            </a:r>
          </a:p>
          <a:p>
            <a:r>
              <a:rPr lang="en-US" altLang="zh-TW" sz="2400" b="1" i="1" dirty="0" smtClean="0">
                <a:sym typeface="Wingdings" pitchFamily="2" charset="2"/>
              </a:rPr>
              <a:t>detecting  </a:t>
            </a:r>
            <a:r>
              <a:rPr lang="en-US" sz="2400" b="1" i="1" dirty="0" smtClean="0">
                <a:sym typeface="Wingdings" pitchFamily="2" charset="2"/>
              </a:rPr>
              <a:t>b</a:t>
            </a:r>
            <a:r>
              <a:rPr lang="en-US" altLang="zh-TW" sz="2400" b="1" i="1" dirty="0" smtClean="0">
                <a:sym typeface="Wingdings" pitchFamily="2" charset="2"/>
              </a:rPr>
              <a:t>ack-to-back </a:t>
            </a:r>
            <a:r>
              <a:rPr lang="it-IT" sz="2400" b="1" i="1" dirty="0" smtClean="0">
                <a:cs typeface="Times New Roman" pitchFamily="18" charset="0"/>
              </a:rPr>
              <a:t>e</a:t>
            </a:r>
            <a:r>
              <a:rPr lang="it-IT" sz="2400" b="1" i="1" baseline="30000" dirty="0" smtClean="0">
                <a:cs typeface="Times New Roman" pitchFamily="18" charset="0"/>
              </a:rPr>
              <a:t>+</a:t>
            </a:r>
            <a:r>
              <a:rPr lang="it-IT" sz="2400" b="1" i="1" dirty="0" smtClean="0">
                <a:cs typeface="Times New Roman" pitchFamily="18" charset="0"/>
              </a:rPr>
              <a:t>, e</a:t>
            </a:r>
            <a:r>
              <a:rPr lang="it-IT" sz="2400" b="1" i="1" baseline="30000" dirty="0" smtClean="0">
                <a:cs typeface="Times New Roman" pitchFamily="18" charset="0"/>
              </a:rPr>
              <a:t>−</a:t>
            </a:r>
            <a:r>
              <a:rPr lang="en-US" sz="2400" b="1" i="1" dirty="0" smtClean="0">
                <a:sym typeface="Wingdings" pitchFamily="2" charset="2"/>
              </a:rPr>
              <a:t> pair </a:t>
            </a:r>
          </a:p>
          <a:p>
            <a:pPr>
              <a:spcBef>
                <a:spcPts val="600"/>
              </a:spcBef>
            </a:pPr>
            <a:r>
              <a:rPr lang="en-US" altLang="zh-TW" sz="2000" i="1" dirty="0" smtClean="0">
                <a:solidFill>
                  <a:srgbClr val="0000FF"/>
                </a:solidFill>
                <a:sym typeface="Wingdings" pitchFamily="2" charset="2"/>
              </a:rPr>
              <a:t>@|z|=1000mm </a:t>
            </a:r>
          </a:p>
          <a:p>
            <a:pPr marL="447675" indent="-279400">
              <a:buFont typeface="+mj-lt"/>
              <a:buAutoNum type="arabicParenR"/>
            </a:pPr>
            <a:r>
              <a:rPr lang="el-GR" sz="2000" kern="100" dirty="0" smtClean="0">
                <a:ea typeface="新細明體"/>
                <a:cs typeface="Times New Roman"/>
              </a:rPr>
              <a:t>Θ</a:t>
            </a:r>
            <a:r>
              <a:rPr lang="en-US" sz="2000" kern="100" dirty="0" smtClean="0">
                <a:ea typeface="新細明體"/>
                <a:cs typeface="Times New Roman"/>
              </a:rPr>
              <a:t> &gt; 25mRad outside pipe centers</a:t>
            </a:r>
          </a:p>
          <a:p>
            <a:pPr marL="447675" indent="-279400">
              <a:buFont typeface="+mj-lt"/>
              <a:buAutoNum type="arabicParenR"/>
            </a:pPr>
            <a:r>
              <a:rPr lang="en-US" altLang="zh-TW" sz="2000" dirty="0" smtClean="0">
                <a:solidFill>
                  <a:srgbClr val="0000FF"/>
                </a:solidFill>
                <a:sym typeface="Wingdings" pitchFamily="2" charset="2"/>
              </a:rPr>
              <a:t>|y|&gt;25 mm</a:t>
            </a:r>
          </a:p>
          <a:p>
            <a:pPr marL="447675" indent="-279400">
              <a:buFont typeface="+mj-lt"/>
              <a:buAutoNum type="arabicParenR"/>
            </a:pPr>
            <a:r>
              <a:rPr lang="en-US" altLang="zh-TW" sz="2000" dirty="0" smtClean="0">
                <a:solidFill>
                  <a:srgbClr val="0000FF"/>
                </a:solidFill>
                <a:sym typeface="Wingdings" pitchFamily="2" charset="2"/>
              </a:rPr>
              <a:t>Events in shaded area</a:t>
            </a:r>
          </a:p>
          <a:p>
            <a:pPr marL="447675" indent="-279400"/>
            <a:r>
              <a:rPr lang="en-US" altLang="zh-TW" sz="2000" dirty="0" smtClean="0">
                <a:solidFill>
                  <a:srgbClr val="0000FF"/>
                </a:solidFill>
                <a:sym typeface="Wingdings" pitchFamily="2" charset="2"/>
              </a:rPr>
              <a:t>	counted for </a:t>
            </a:r>
            <a:r>
              <a:rPr lang="en-US" altLang="zh-TW" sz="2000" dirty="0" err="1" smtClean="0">
                <a:solidFill>
                  <a:srgbClr val="0000FF"/>
                </a:solidFill>
                <a:sym typeface="Wingdings" pitchFamily="2" charset="2"/>
              </a:rPr>
              <a:t>Xsec</a:t>
            </a:r>
            <a:endParaRPr lang="en-US" altLang="zh-TW" sz="2000" dirty="0" smtClean="0">
              <a:solidFill>
                <a:srgbClr val="0000FF"/>
              </a:solidFill>
              <a:sym typeface="Wingdings" pitchFamily="2" charset="2"/>
            </a:endParaRPr>
          </a:p>
          <a:p>
            <a:endParaRPr lang="en-US" altLang="zh-TW" sz="2000" dirty="0" smtClean="0">
              <a:solidFill>
                <a:srgbClr val="0000FF"/>
              </a:solidFill>
              <a:sym typeface="Wingdings" pitchFamily="2" charset="2"/>
            </a:endParaRPr>
          </a:p>
          <a:p>
            <a:r>
              <a:rPr lang="en-US" altLang="zh-TW" sz="2400" b="1" i="1" dirty="0" smtClean="0">
                <a:solidFill>
                  <a:srgbClr val="0000FF"/>
                </a:solidFill>
                <a:sym typeface="Wingdings" pitchFamily="2" charset="2"/>
              </a:rPr>
              <a:t>Pair of P2,Q2 detected</a:t>
            </a:r>
          </a:p>
          <a:p>
            <a:r>
              <a:rPr lang="en-US" altLang="zh-TW" sz="2000" i="1" dirty="0" smtClean="0">
                <a:solidFill>
                  <a:srgbClr val="0000FF"/>
                </a:solidFill>
                <a:sym typeface="Wingdings" pitchFamily="2" charset="2"/>
              </a:rPr>
              <a:t>@|z|=1000mm </a:t>
            </a:r>
            <a:r>
              <a:rPr lang="en-US" altLang="zh-TW" sz="2000" dirty="0" smtClean="0">
                <a:sym typeface="Wingdings" pitchFamily="2" charset="2"/>
              </a:rPr>
              <a:t/>
            </a:r>
            <a:br>
              <a:rPr lang="en-US" altLang="zh-TW" sz="2000" dirty="0" smtClean="0">
                <a:sym typeface="Wingdings" pitchFamily="2" charset="2"/>
              </a:rPr>
            </a:br>
            <a:r>
              <a:rPr lang="en-US" altLang="zh-TW" sz="2000" dirty="0" smtClean="0">
                <a:solidFill>
                  <a:srgbClr val="FF0000"/>
                </a:solidFill>
                <a:sym typeface="Wingdings" pitchFamily="2" charset="2"/>
              </a:rPr>
              <a:t>region |y|&lt;25 mm  </a:t>
            </a:r>
          </a:p>
          <a:p>
            <a:r>
              <a:rPr lang="en-US" altLang="zh-TW" sz="2000" dirty="0" smtClean="0">
                <a:solidFill>
                  <a:srgbClr val="FF0000"/>
                </a:solidFill>
                <a:sym typeface="Wingdings" pitchFamily="2" charset="2"/>
              </a:rPr>
              <a:t>10%  to r=80 </a:t>
            </a:r>
            <a:r>
              <a:rPr lang="en-US" altLang="zh-TW" sz="2000" dirty="0" err="1" smtClean="0">
                <a:solidFill>
                  <a:srgbClr val="FF0000"/>
                </a:solidFill>
                <a:sym typeface="Wingdings" pitchFamily="2" charset="2"/>
              </a:rPr>
              <a:t>mR</a:t>
            </a:r>
            <a:r>
              <a:rPr lang="en-US" altLang="zh-TW" sz="2000" dirty="0" smtClean="0">
                <a:solidFill>
                  <a:srgbClr val="FF0000"/>
                </a:solidFill>
                <a:sym typeface="Wingdings" pitchFamily="2" charset="2"/>
              </a:rPr>
              <a:t> full covered</a:t>
            </a:r>
            <a:endParaRPr lang="en-US" altLang="zh-TW" sz="2000" dirty="0">
              <a:solidFill>
                <a:srgbClr val="FF0000"/>
              </a:solidFill>
              <a:sym typeface="Wingdings" pitchFamily="2" charset="2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2420888"/>
            <a:ext cx="3024336" cy="293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矩形 15"/>
          <p:cNvSpPr/>
          <p:nvPr/>
        </p:nvSpPr>
        <p:spPr>
          <a:xfrm>
            <a:off x="5940152" y="1863684"/>
            <a:ext cx="3096344" cy="557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it-IT" b="1" i="1" dirty="0" smtClean="0">
                <a:solidFill>
                  <a:srgbClr val="0000FF"/>
                </a:solidFill>
                <a:cs typeface="Times New Roman" pitchFamily="18" charset="0"/>
              </a:rPr>
              <a:t>e</a:t>
            </a:r>
            <a:r>
              <a:rPr lang="it-IT" b="1" i="1" baseline="30000" dirty="0" smtClean="0">
                <a:solidFill>
                  <a:srgbClr val="0000FF"/>
                </a:solidFill>
                <a:cs typeface="Times New Roman" pitchFamily="18" charset="0"/>
              </a:rPr>
              <a:t>+</a:t>
            </a:r>
            <a:r>
              <a:rPr lang="it-IT" b="1" i="1" dirty="0" smtClean="0">
                <a:solidFill>
                  <a:srgbClr val="0000FF"/>
                </a:solidFill>
                <a:cs typeface="Times New Roman" pitchFamily="18" charset="0"/>
              </a:rPr>
              <a:t>, e</a:t>
            </a:r>
            <a:r>
              <a:rPr lang="it-IT" b="1" i="1" baseline="30000" dirty="0" smtClean="0">
                <a:solidFill>
                  <a:srgbClr val="0000FF"/>
                </a:solidFill>
                <a:cs typeface="Times New Roman" pitchFamily="18" charset="0"/>
              </a:rPr>
              <a:t>−</a:t>
            </a:r>
            <a:r>
              <a:rPr lang="en-US" kern="100" dirty="0" smtClean="0">
                <a:solidFill>
                  <a:srgbClr val="0000FF"/>
                </a:solidFill>
                <a:ea typeface="新細明體"/>
                <a:cs typeface="Times New Roman"/>
              </a:rPr>
              <a:t>  back-to-back symmetric </a:t>
            </a:r>
          </a:p>
          <a:p>
            <a:pPr>
              <a:lnSpc>
                <a:spcPts val="1800"/>
              </a:lnSpc>
            </a:pPr>
            <a:r>
              <a:rPr lang="en-US" kern="100" dirty="0" smtClean="0">
                <a:solidFill>
                  <a:srgbClr val="0000FF"/>
                </a:solidFill>
                <a:ea typeface="新細明體"/>
                <a:cs typeface="Times New Roman"/>
              </a:rPr>
              <a:t>to  out-going pipe center</a:t>
            </a:r>
          </a:p>
        </p:txBody>
      </p:sp>
      <p:sp>
        <p:nvSpPr>
          <p:cNvPr id="21" name="矩形 20"/>
          <p:cNvSpPr/>
          <p:nvPr/>
        </p:nvSpPr>
        <p:spPr>
          <a:xfrm>
            <a:off x="179512" y="5229200"/>
            <a:ext cx="86409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400" b="1" i="1" dirty="0" smtClean="0">
                <a:solidFill>
                  <a:srgbClr val="0000FF"/>
                </a:solidFill>
                <a:sym typeface="Wingdings" pitchFamily="2" charset="2"/>
              </a:rPr>
              <a:t>LumiCal acceptance at |z|=1000mm,  with </a:t>
            </a:r>
            <a:r>
              <a:rPr lang="en-US" altLang="zh-TW" sz="2400" b="1" i="1" dirty="0" err="1" smtClean="0">
                <a:solidFill>
                  <a:srgbClr val="0000FF"/>
                </a:solidFill>
                <a:sym typeface="Wingdings" pitchFamily="2" charset="2"/>
              </a:rPr>
              <a:t>RaceTrack</a:t>
            </a:r>
            <a:r>
              <a:rPr lang="en-US" altLang="zh-TW" sz="2400" b="1" i="1" dirty="0" smtClean="0">
                <a:solidFill>
                  <a:srgbClr val="0000FF"/>
                </a:solidFill>
                <a:sym typeface="Wingdings" pitchFamily="2" charset="2"/>
              </a:rPr>
              <a:t> pipe r=10mm</a:t>
            </a:r>
            <a:endParaRPr lang="zh-TW" altLang="en-US" sz="24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17248</TotalTime>
  <Words>2825</Words>
  <Application>Microsoft Office PowerPoint</Application>
  <PresentationFormat>如螢幕大小 (4:3)</PresentationFormat>
  <Paragraphs>854</Paragraphs>
  <Slides>38</Slides>
  <Notes>9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38</vt:i4>
      </vt:variant>
    </vt:vector>
  </HeadingPairs>
  <TitlesOfParts>
    <vt:vector size="40" baseType="lpstr">
      <vt:lpstr>Office 佈景主題</vt:lpstr>
      <vt:lpstr>Equation</vt:lpstr>
      <vt:lpstr>投影片 1</vt:lpstr>
      <vt:lpstr>投影片 2</vt:lpstr>
      <vt:lpstr>SM,  LEP to CEPC</vt:lpstr>
      <vt:lpstr>LEP luminosity achieved</vt:lpstr>
      <vt:lpstr>QED Bhabha generator, BHLUMI, the LEP built </vt:lpstr>
      <vt:lpstr>Bhabha event counting to 10-4</vt:lpstr>
      <vt:lpstr>Bhabha  e+e− → e+e−(nγ) at CEPC</vt:lpstr>
      <vt:lpstr>CEPC LumiCal design </vt:lpstr>
      <vt:lpstr>LumiCal acceptance, racetrack beampipe</vt:lpstr>
      <vt:lpstr>Front 2X0 LYSO,  on radiative e,γ </vt:lpstr>
      <vt:lpstr>Detecting photons in e+e− → e+e−(nγ)  </vt:lpstr>
      <vt:lpstr>GEANT LumiCal electron shower</vt:lpstr>
      <vt:lpstr>LumiCal electron LYSO,  5% resolution</vt:lpstr>
      <vt:lpstr> Challenge:  10-4 on Bhabha e+e− → e+e−(nγ)  </vt:lpstr>
      <vt:lpstr>Survey/monitoring,  for Beam IP position</vt:lpstr>
      <vt:lpstr>Electron hits on 1st Si-wafer</vt:lpstr>
      <vt:lpstr>LumiCal detector/electronics options</vt:lpstr>
      <vt:lpstr>投影片 18</vt:lpstr>
      <vt:lpstr>Multiple Scattering, test beam</vt:lpstr>
      <vt:lpstr>Diamond fast beam monitor </vt:lpstr>
      <vt:lpstr>50 GeV electron on diamond</vt:lpstr>
      <vt:lpstr>Producing diamond pads</vt:lpstr>
      <vt:lpstr>Summary</vt:lpstr>
      <vt:lpstr>投影片 24</vt:lpstr>
      <vt:lpstr>投影片 25</vt:lpstr>
      <vt:lpstr>投影片 26</vt:lpstr>
      <vt:lpstr>投影片 27</vt:lpstr>
      <vt:lpstr>投影片 28</vt:lpstr>
      <vt:lpstr>Small-angle Bhabha scattering in OPAL</vt:lpstr>
      <vt:lpstr>Radiative Bhabha expt results         (only @LEP)</vt:lpstr>
      <vt:lpstr>Challenge:   QED α2L2 shall be measured</vt:lpstr>
      <vt:lpstr>投影片 32</vt:lpstr>
      <vt:lpstr>Small-angle Bhabha scattering</vt:lpstr>
      <vt:lpstr>Small-angle Bhabha scattering</vt:lpstr>
      <vt:lpstr>multiple scattering,  against  10-4</vt:lpstr>
      <vt:lpstr>e+, e−  back-back, calibrate survey, if narrow</vt:lpstr>
      <vt:lpstr>GEANT LYSO @BES III  </vt:lpstr>
      <vt:lpstr>Prototyping,  forward LYSO @BES III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suen</dc:creator>
  <cp:lastModifiedBy>suen</cp:lastModifiedBy>
  <cp:revision>1222</cp:revision>
  <dcterms:created xsi:type="dcterms:W3CDTF">2019-09-05T02:05:12Z</dcterms:created>
  <dcterms:modified xsi:type="dcterms:W3CDTF">2025-06-10T04:01:08Z</dcterms:modified>
</cp:coreProperties>
</file>