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handoutMasterIdLst>
    <p:handoutMasterId r:id="rId9"/>
  </p:handoutMasterIdLst>
  <p:sldIdLst>
    <p:sldId id="256" r:id="rId2"/>
    <p:sldId id="1866" r:id="rId3"/>
    <p:sldId id="1868" r:id="rId4"/>
    <p:sldId id="1871" r:id="rId5"/>
    <p:sldId id="1872" r:id="rId6"/>
    <p:sldId id="1870" r:id="rId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31E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8B1032C-EA38-4F05-BA0D-38AFFFC7BED3}" styleName="浅色样式 3 - 强调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12C8C85-51F0-491E-9774-3900AFEF0FD7}" styleName="浅色样式 2 - 强调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中度样式 3 - 强调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中度样式 3 - 强调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中度样式 3 - 强调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中度样式 3 - 强调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autoAdjust="0"/>
    <p:restoredTop sz="94697" autoAdjust="0"/>
  </p:normalViewPr>
  <p:slideViewPr>
    <p:cSldViewPr snapToGrid="0">
      <p:cViewPr varScale="1">
        <p:scale>
          <a:sx n="115" d="100"/>
          <a:sy n="115" d="100"/>
        </p:scale>
        <p:origin x="2024" y="1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DC064D4E-6A59-417B-A767-5EA93798987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a16="http://schemas.microsoft.com/office/drawing/2014/main" id="{231FAF4F-29E3-4715-8BE0-2396F4DD7E9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F51630-68EE-498E-8CBC-93198619C25B}" type="datetimeFigureOut">
              <a:rPr lang="zh-CN" altLang="en-US" smtClean="0"/>
              <a:t>2025/6/10</a:t>
            </a:fld>
            <a:endParaRPr lang="zh-CN" altLang="en-US"/>
          </a:p>
        </p:txBody>
      </p:sp>
      <p:sp>
        <p:nvSpPr>
          <p:cNvPr id="4" name="页脚占位符 3">
            <a:extLst>
              <a:ext uri="{FF2B5EF4-FFF2-40B4-BE49-F238E27FC236}">
                <a16:creationId xmlns:a16="http://schemas.microsoft.com/office/drawing/2014/main" id="{0638BD85-1C28-4011-97FB-5BE6C36EC0E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a16="http://schemas.microsoft.com/office/drawing/2014/main" id="{4C7D5CCF-43DD-43C9-A73C-A6A3209C17D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AD78253-F690-4AE4-B2CD-CCB6F90CB6F6}" type="slidenum">
              <a:rPr lang="zh-CN" altLang="en-US" smtClean="0"/>
              <a:t>‹#›</a:t>
            </a:fld>
            <a:endParaRPr lang="zh-CN" altLang="en-US"/>
          </a:p>
        </p:txBody>
      </p:sp>
    </p:spTree>
    <p:extLst>
      <p:ext uri="{BB962C8B-B14F-4D97-AF65-F5344CB8AC3E}">
        <p14:creationId xmlns:p14="http://schemas.microsoft.com/office/powerpoint/2010/main" val="12211939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E8568F-0AD9-4F93-8839-C38794A96F95}" type="datetimeFigureOut">
              <a:rPr lang="zh-CN" altLang="en-US" smtClean="0"/>
              <a:t>2025/6/10</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D8AD07-4286-4764-988A-894E9FEFEA77}" type="slidenum">
              <a:rPr lang="zh-CN" altLang="en-US" smtClean="0"/>
              <a:t>‹#›</a:t>
            </a:fld>
            <a:endParaRPr lang="zh-CN" altLang="en-US"/>
          </a:p>
        </p:txBody>
      </p:sp>
    </p:spTree>
    <p:extLst>
      <p:ext uri="{BB962C8B-B14F-4D97-AF65-F5344CB8AC3E}">
        <p14:creationId xmlns:p14="http://schemas.microsoft.com/office/powerpoint/2010/main" val="10151316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灯片编号占位符 3"/>
          <p:cNvSpPr>
            <a:spLocks noGrp="1"/>
          </p:cNvSpPr>
          <p:nvPr>
            <p:ph type="sldNum" sz="quarter" idx="5"/>
          </p:nvPr>
        </p:nvSpPr>
        <p:spPr/>
        <p:txBody>
          <a:bodyPr/>
          <a:lstStyle/>
          <a:p>
            <a:fld id="{E4D8AD07-4286-4764-988A-894E9FEFEA77}" type="slidenum">
              <a:rPr lang="zh-CN" altLang="en-US" smtClean="0"/>
              <a:t>1</a:t>
            </a:fld>
            <a:endParaRPr lang="zh-CN" altLang="en-US"/>
          </a:p>
        </p:txBody>
      </p:sp>
    </p:spTree>
    <p:extLst>
      <p:ext uri="{BB962C8B-B14F-4D97-AF65-F5344CB8AC3E}">
        <p14:creationId xmlns:p14="http://schemas.microsoft.com/office/powerpoint/2010/main" val="3568410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E4D8AD07-4286-4764-988A-894E9FEFEA77}" type="slidenum">
              <a:rPr lang="zh-CN" altLang="en-US" smtClean="0"/>
              <a:t>2</a:t>
            </a:fld>
            <a:endParaRPr lang="zh-CN" altLang="en-US"/>
          </a:p>
        </p:txBody>
      </p:sp>
    </p:spTree>
    <p:extLst>
      <p:ext uri="{BB962C8B-B14F-4D97-AF65-F5344CB8AC3E}">
        <p14:creationId xmlns:p14="http://schemas.microsoft.com/office/powerpoint/2010/main" val="1057403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E4D8AD07-4286-4764-988A-894E9FEFEA77}" type="slidenum">
              <a:rPr lang="zh-CN" altLang="en-US" smtClean="0"/>
              <a:t>3</a:t>
            </a:fld>
            <a:endParaRPr lang="zh-CN" altLang="en-US"/>
          </a:p>
        </p:txBody>
      </p:sp>
    </p:spTree>
    <p:extLst>
      <p:ext uri="{BB962C8B-B14F-4D97-AF65-F5344CB8AC3E}">
        <p14:creationId xmlns:p14="http://schemas.microsoft.com/office/powerpoint/2010/main" val="2569098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E4D8AD07-4286-4764-988A-894E9FEFEA77}" type="slidenum">
              <a:rPr lang="zh-CN" altLang="en-US" smtClean="0"/>
              <a:t>4</a:t>
            </a:fld>
            <a:endParaRPr lang="zh-CN" altLang="en-US"/>
          </a:p>
        </p:txBody>
      </p:sp>
    </p:spTree>
    <p:extLst>
      <p:ext uri="{BB962C8B-B14F-4D97-AF65-F5344CB8AC3E}">
        <p14:creationId xmlns:p14="http://schemas.microsoft.com/office/powerpoint/2010/main" val="148275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E4D8AD07-4286-4764-988A-894E9FEFEA77}" type="slidenum">
              <a:rPr lang="zh-CN" altLang="en-US" smtClean="0"/>
              <a:t>5</a:t>
            </a:fld>
            <a:endParaRPr lang="zh-CN" altLang="en-US"/>
          </a:p>
        </p:txBody>
      </p:sp>
    </p:spTree>
    <p:extLst>
      <p:ext uri="{BB962C8B-B14F-4D97-AF65-F5344CB8AC3E}">
        <p14:creationId xmlns:p14="http://schemas.microsoft.com/office/powerpoint/2010/main" val="624582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E4D8AD07-4286-4764-988A-894E9FEFEA77}" type="slidenum">
              <a:rPr lang="zh-CN" altLang="en-US" smtClean="0"/>
              <a:t>6</a:t>
            </a:fld>
            <a:endParaRPr lang="zh-CN" altLang="en-US"/>
          </a:p>
        </p:txBody>
      </p:sp>
    </p:spTree>
    <p:extLst>
      <p:ext uri="{BB962C8B-B14F-4D97-AF65-F5344CB8AC3E}">
        <p14:creationId xmlns:p14="http://schemas.microsoft.com/office/powerpoint/2010/main" val="3003652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09BE1A7-3ED7-4DB8-8C07-0E9EFE746CC8}"/>
              </a:ext>
            </a:extLst>
          </p:cNvPr>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a:extLst>
              <a:ext uri="{FF2B5EF4-FFF2-40B4-BE49-F238E27FC236}">
                <a16:creationId xmlns:a16="http://schemas.microsoft.com/office/drawing/2014/main" id="{62151C67-0E89-432B-B628-22B345260E3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a:extLst>
              <a:ext uri="{FF2B5EF4-FFF2-40B4-BE49-F238E27FC236}">
                <a16:creationId xmlns:a16="http://schemas.microsoft.com/office/drawing/2014/main" id="{EE77633B-9057-4325-87A7-8A25D1A77880}"/>
              </a:ext>
            </a:extLst>
          </p:cNvPr>
          <p:cNvSpPr>
            <a:spLocks noGrp="1"/>
          </p:cNvSpPr>
          <p:nvPr>
            <p:ph type="dt" sz="half" idx="10"/>
          </p:nvPr>
        </p:nvSpPr>
        <p:spPr/>
        <p:txBody>
          <a:bodyPr/>
          <a:lstStyle/>
          <a:p>
            <a:fld id="{9F0FBE48-265C-4708-9958-BCC3D46E3FF5}" type="datetime1">
              <a:rPr lang="zh-CN" altLang="en-US" smtClean="0"/>
              <a:t>2025/6/10</a:t>
            </a:fld>
            <a:endParaRPr lang="zh-CN" altLang="en-US"/>
          </a:p>
        </p:txBody>
      </p:sp>
      <p:sp>
        <p:nvSpPr>
          <p:cNvPr id="5" name="页脚占位符 4">
            <a:extLst>
              <a:ext uri="{FF2B5EF4-FFF2-40B4-BE49-F238E27FC236}">
                <a16:creationId xmlns:a16="http://schemas.microsoft.com/office/drawing/2014/main" id="{78CC0FE9-B547-4AB4-9573-51E0CB6B7FB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784FC18-E8E4-421C-BAA0-08E1451F3BB7}"/>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3641707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9D495D-CFEA-4971-B440-76BBA043C84C}"/>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7F60F985-217D-435D-B9EA-A6DF9FFE26AE}"/>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3E2D177-0132-4DFB-84A0-159D691E12A8}"/>
              </a:ext>
            </a:extLst>
          </p:cNvPr>
          <p:cNvSpPr>
            <a:spLocks noGrp="1"/>
          </p:cNvSpPr>
          <p:nvPr>
            <p:ph type="dt" sz="half" idx="10"/>
          </p:nvPr>
        </p:nvSpPr>
        <p:spPr/>
        <p:txBody>
          <a:bodyPr/>
          <a:lstStyle/>
          <a:p>
            <a:fld id="{E660ADC2-8B28-4632-BA15-148946C91D02}" type="datetime1">
              <a:rPr lang="zh-CN" altLang="en-US" smtClean="0"/>
              <a:t>2025/6/10</a:t>
            </a:fld>
            <a:endParaRPr lang="zh-CN" altLang="en-US"/>
          </a:p>
        </p:txBody>
      </p:sp>
      <p:sp>
        <p:nvSpPr>
          <p:cNvPr id="5" name="页脚占位符 4">
            <a:extLst>
              <a:ext uri="{FF2B5EF4-FFF2-40B4-BE49-F238E27FC236}">
                <a16:creationId xmlns:a16="http://schemas.microsoft.com/office/drawing/2014/main" id="{9B08143B-B1F4-4DD4-84C5-73E1EA30CA2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35F7577-4F29-4C09-8CA0-1B8B0DACB99B}"/>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1567346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0EA4E63C-B053-4ECF-9637-98BB644E8C0A}"/>
              </a:ext>
            </a:extLst>
          </p:cNvPr>
          <p:cNvSpPr>
            <a:spLocks noGrp="1"/>
          </p:cNvSpPr>
          <p:nvPr>
            <p:ph type="title" orient="vert"/>
          </p:nvPr>
        </p:nvSpPr>
        <p:spPr>
          <a:xfrm>
            <a:off x="6543675" y="365125"/>
            <a:ext cx="1971675"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2DD667CA-FD49-4AE7-B248-A21903E77400}"/>
              </a:ext>
            </a:extLst>
          </p:cNvPr>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3FCEAD5-AA11-4598-AAC2-C8BD5F678B1E}"/>
              </a:ext>
            </a:extLst>
          </p:cNvPr>
          <p:cNvSpPr>
            <a:spLocks noGrp="1"/>
          </p:cNvSpPr>
          <p:nvPr>
            <p:ph type="dt" sz="half" idx="10"/>
          </p:nvPr>
        </p:nvSpPr>
        <p:spPr/>
        <p:txBody>
          <a:bodyPr/>
          <a:lstStyle/>
          <a:p>
            <a:fld id="{68CCF10E-07E9-450C-9B7F-7A63DABC8EAB}" type="datetime1">
              <a:rPr lang="zh-CN" altLang="en-US" smtClean="0"/>
              <a:t>2025/6/10</a:t>
            </a:fld>
            <a:endParaRPr lang="zh-CN" altLang="en-US"/>
          </a:p>
        </p:txBody>
      </p:sp>
      <p:sp>
        <p:nvSpPr>
          <p:cNvPr id="5" name="页脚占位符 4">
            <a:extLst>
              <a:ext uri="{FF2B5EF4-FFF2-40B4-BE49-F238E27FC236}">
                <a16:creationId xmlns:a16="http://schemas.microsoft.com/office/drawing/2014/main" id="{2C8812D1-B73C-4693-B27E-42BAB33CD6B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6161BF8-3C78-43C1-AB7F-00E1393EA062}"/>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41716569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userDrawn="1">
  <p:cSld name="Title slide">
    <p:bg>
      <p:bgPr>
        <a:solidFill>
          <a:schemeClr val="bg1"/>
        </a:solidFill>
        <a:effectLst/>
      </p:bgPr>
    </p:bg>
    <p:spTree>
      <p:nvGrpSpPr>
        <p:cNvPr id="1" name="Shape 9"/>
        <p:cNvGrpSpPr/>
        <p:nvPr/>
      </p:nvGrpSpPr>
      <p:grpSpPr>
        <a:xfrm>
          <a:off x="0" y="0"/>
          <a:ext cx="0" cy="0"/>
          <a:chOff x="0" y="0"/>
          <a:chExt cx="0" cy="0"/>
        </a:xfrm>
      </p:grpSpPr>
      <p:sp>
        <p:nvSpPr>
          <p:cNvPr id="10" name="Shape 10"/>
          <p:cNvSpPr/>
          <p:nvPr/>
        </p:nvSpPr>
        <p:spPr>
          <a:xfrm>
            <a:off x="0" y="1640448"/>
            <a:ext cx="9144000" cy="2334683"/>
          </a:xfrm>
          <a:prstGeom prst="rect">
            <a:avLst/>
          </a:prstGeom>
          <a:solidFill>
            <a:srgbClr val="711A5F"/>
          </a:solidFill>
          <a:ln>
            <a:noFill/>
          </a:ln>
        </p:spPr>
        <p:txBody>
          <a:bodyPr spcFirstLastPara="1" wrap="square" lIns="68569" tIns="68569" rIns="68569" bIns="68569" anchor="ctr" anchorCtr="0">
            <a:noAutofit/>
          </a:bodyPr>
          <a:lstStyle/>
          <a:p>
            <a:pPr marL="0" marR="0" lvl="0" indent="0" algn="l" defTabSz="685783" rtl="0" eaLnBrk="1" fontAlgn="auto" latinLnBrk="0" hangingPunct="1">
              <a:lnSpc>
                <a:spcPct val="100000"/>
              </a:lnSpc>
              <a:spcBef>
                <a:spcPts val="0"/>
              </a:spcBef>
              <a:spcAft>
                <a:spcPts val="0"/>
              </a:spcAft>
              <a:buClr>
                <a:srgbClr val="000000"/>
              </a:buClr>
              <a:buSzTx/>
              <a:buFont typeface="Arial"/>
              <a:buNone/>
              <a:tabLst/>
              <a:defRPr/>
            </a:pPr>
            <a:endParaRPr kumimoji="0" sz="1050" b="0" i="0" u="none" strike="noStrike" kern="0" cap="none" spc="0" normalizeH="0" baseline="0" noProof="0" dirty="0">
              <a:ln>
                <a:noFill/>
              </a:ln>
              <a:solidFill>
                <a:srgbClr val="000000"/>
              </a:solidFill>
              <a:effectLst/>
              <a:uLnTx/>
              <a:uFillTx/>
              <a:latin typeface="Arial"/>
              <a:cs typeface="Arial"/>
              <a:sym typeface="Arial"/>
            </a:endParaRPr>
          </a:p>
        </p:txBody>
      </p:sp>
      <p:sp>
        <p:nvSpPr>
          <p:cNvPr id="12" name="Shape 12"/>
          <p:cNvSpPr txBox="1">
            <a:spLocks noGrp="1"/>
          </p:cNvSpPr>
          <p:nvPr>
            <p:ph type="ctrTitle" hasCustomPrompt="1"/>
          </p:nvPr>
        </p:nvSpPr>
        <p:spPr>
          <a:xfrm>
            <a:off x="1523979" y="2341522"/>
            <a:ext cx="6096041" cy="932533"/>
          </a:xfrm>
          <a:prstGeom prst="rect">
            <a:avLst/>
          </a:prstGeom>
        </p:spPr>
        <p:txBody>
          <a:bodyPr spcFirstLastPara="1" wrap="square" lIns="0" tIns="91425" rIns="0" bIns="91425" anchor="ctr" anchorCtr="1">
            <a:spAutoFit/>
          </a:bodyPr>
          <a:lstStyle>
            <a:lvl1pPr lvl="0" algn="ctr">
              <a:spcBef>
                <a:spcPts val="0"/>
              </a:spcBef>
              <a:spcAft>
                <a:spcPts val="0"/>
              </a:spcAft>
              <a:buClr>
                <a:srgbClr val="434343"/>
              </a:buClr>
              <a:buSzPts val="3600"/>
              <a:buNone/>
              <a:defRPr sz="2700" b="1">
                <a:solidFill>
                  <a:srgbClr val="711A5F"/>
                </a:solidFill>
                <a:effectLst>
                  <a:outerShdw blurRad="38100" dist="38100" dir="2700000" algn="tl">
                    <a:srgbClr val="000000">
                      <a:alpha val="43137"/>
                    </a:srgbClr>
                  </a:outerShdw>
                </a:effectLst>
                <a:latin typeface="Microsoft YaHei" panose="020B0503020204020204" pitchFamily="34" charset="-122"/>
                <a:ea typeface="Microsoft YaHei" panose="020B0503020204020204" pitchFamily="34" charset="-122"/>
              </a:defRPr>
            </a:lvl1pPr>
            <a:lvl2pPr lvl="1">
              <a:spcBef>
                <a:spcPts val="0"/>
              </a:spcBef>
              <a:spcAft>
                <a:spcPts val="0"/>
              </a:spcAft>
              <a:buClr>
                <a:schemeClr val="accent1"/>
              </a:buClr>
              <a:buSzPts val="4200"/>
              <a:buNone/>
              <a:defRPr sz="3150">
                <a:solidFill>
                  <a:schemeClr val="accent1"/>
                </a:solidFill>
              </a:defRPr>
            </a:lvl2pPr>
            <a:lvl3pPr lvl="2">
              <a:spcBef>
                <a:spcPts val="0"/>
              </a:spcBef>
              <a:spcAft>
                <a:spcPts val="0"/>
              </a:spcAft>
              <a:buClr>
                <a:schemeClr val="accent1"/>
              </a:buClr>
              <a:buSzPts val="4200"/>
              <a:buNone/>
              <a:defRPr sz="3150">
                <a:solidFill>
                  <a:schemeClr val="accent1"/>
                </a:solidFill>
              </a:defRPr>
            </a:lvl3pPr>
            <a:lvl4pPr lvl="3">
              <a:spcBef>
                <a:spcPts val="0"/>
              </a:spcBef>
              <a:spcAft>
                <a:spcPts val="0"/>
              </a:spcAft>
              <a:buClr>
                <a:schemeClr val="accent1"/>
              </a:buClr>
              <a:buSzPts val="4200"/>
              <a:buNone/>
              <a:defRPr sz="3150">
                <a:solidFill>
                  <a:schemeClr val="accent1"/>
                </a:solidFill>
              </a:defRPr>
            </a:lvl4pPr>
            <a:lvl5pPr lvl="4">
              <a:spcBef>
                <a:spcPts val="0"/>
              </a:spcBef>
              <a:spcAft>
                <a:spcPts val="0"/>
              </a:spcAft>
              <a:buClr>
                <a:schemeClr val="accent1"/>
              </a:buClr>
              <a:buSzPts val="4200"/>
              <a:buNone/>
              <a:defRPr sz="3150">
                <a:solidFill>
                  <a:schemeClr val="accent1"/>
                </a:solidFill>
              </a:defRPr>
            </a:lvl5pPr>
            <a:lvl6pPr lvl="5">
              <a:spcBef>
                <a:spcPts val="0"/>
              </a:spcBef>
              <a:spcAft>
                <a:spcPts val="0"/>
              </a:spcAft>
              <a:buClr>
                <a:schemeClr val="accent1"/>
              </a:buClr>
              <a:buSzPts val="4200"/>
              <a:buNone/>
              <a:defRPr sz="3150">
                <a:solidFill>
                  <a:schemeClr val="accent1"/>
                </a:solidFill>
              </a:defRPr>
            </a:lvl6pPr>
            <a:lvl7pPr lvl="6">
              <a:spcBef>
                <a:spcPts val="0"/>
              </a:spcBef>
              <a:spcAft>
                <a:spcPts val="0"/>
              </a:spcAft>
              <a:buClr>
                <a:schemeClr val="accent1"/>
              </a:buClr>
              <a:buSzPts val="4200"/>
              <a:buNone/>
              <a:defRPr sz="3150">
                <a:solidFill>
                  <a:schemeClr val="accent1"/>
                </a:solidFill>
              </a:defRPr>
            </a:lvl7pPr>
            <a:lvl8pPr lvl="7">
              <a:spcBef>
                <a:spcPts val="0"/>
              </a:spcBef>
              <a:spcAft>
                <a:spcPts val="0"/>
              </a:spcAft>
              <a:buClr>
                <a:schemeClr val="accent1"/>
              </a:buClr>
              <a:buSzPts val="4200"/>
              <a:buNone/>
              <a:defRPr sz="3150">
                <a:solidFill>
                  <a:schemeClr val="accent1"/>
                </a:solidFill>
              </a:defRPr>
            </a:lvl8pPr>
            <a:lvl9pPr lvl="8">
              <a:spcBef>
                <a:spcPts val="0"/>
              </a:spcBef>
              <a:spcAft>
                <a:spcPts val="0"/>
              </a:spcAft>
              <a:buClr>
                <a:schemeClr val="accent1"/>
              </a:buClr>
              <a:buSzPts val="4200"/>
              <a:buNone/>
              <a:defRPr sz="3150">
                <a:solidFill>
                  <a:schemeClr val="accent1"/>
                </a:solidFill>
              </a:defRPr>
            </a:lvl9pPr>
          </a:lstStyle>
          <a:p>
            <a:r>
              <a:rPr lang="en-US" dirty="0"/>
              <a:t>Search for Lepton number violation decay at BESIII</a:t>
            </a:r>
            <a:endParaRPr dirty="0"/>
          </a:p>
        </p:txBody>
      </p:sp>
      <p:pic>
        <p:nvPicPr>
          <p:cNvPr id="15" name="Shape 15"/>
          <p:cNvPicPr preferRelativeResize="0"/>
          <p:nvPr/>
        </p:nvPicPr>
        <p:blipFill>
          <a:blip r:embed="rId2">
            <a:alphaModFix/>
          </a:blip>
          <a:stretch>
            <a:fillRect/>
          </a:stretch>
        </p:blipFill>
        <p:spPr>
          <a:xfrm>
            <a:off x="7583643" y="151931"/>
            <a:ext cx="1110300" cy="1137373"/>
          </a:xfrm>
          <a:prstGeom prst="rect">
            <a:avLst/>
          </a:prstGeom>
          <a:noFill/>
          <a:ln>
            <a:noFill/>
          </a:ln>
        </p:spPr>
      </p:pic>
      <p:pic>
        <p:nvPicPr>
          <p:cNvPr id="19" name="图片 18">
            <a:extLst>
              <a:ext uri="{FF2B5EF4-FFF2-40B4-BE49-F238E27FC236}">
                <a16:creationId xmlns:a16="http://schemas.microsoft.com/office/drawing/2014/main" id="{811D09F9-0947-FF4F-8601-83B6B3C488FD}"/>
              </a:ext>
            </a:extLst>
          </p:cNvPr>
          <p:cNvPicPr>
            <a:picLocks noChangeAspect="1"/>
          </p:cNvPicPr>
          <p:nvPr userDrawn="1"/>
        </p:nvPicPr>
        <p:blipFill>
          <a:blip r:embed="rId3"/>
          <a:stretch>
            <a:fillRect/>
          </a:stretch>
        </p:blipFill>
        <p:spPr>
          <a:xfrm>
            <a:off x="123114" y="262376"/>
            <a:ext cx="1757559" cy="1027535"/>
          </a:xfrm>
          <a:prstGeom prst="rect">
            <a:avLst/>
          </a:prstGeom>
        </p:spPr>
      </p:pic>
    </p:spTree>
    <p:extLst>
      <p:ext uri="{BB962C8B-B14F-4D97-AF65-F5344CB8AC3E}">
        <p14:creationId xmlns:p14="http://schemas.microsoft.com/office/powerpoint/2010/main" val="2700009066"/>
      </p:ext>
    </p:extLst>
  </p:cSld>
  <p:clrMapOvr>
    <a:masterClrMapping/>
  </p:clrMapOvr>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673671-B052-457D-9901-FC618E73517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466F99C8-780E-4E9C-BEF2-6F491134FC4E}"/>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3F64439-FDF0-4CCD-8558-DC0823B0EA7A}"/>
              </a:ext>
            </a:extLst>
          </p:cNvPr>
          <p:cNvSpPr>
            <a:spLocks noGrp="1"/>
          </p:cNvSpPr>
          <p:nvPr>
            <p:ph type="dt" sz="half" idx="10"/>
          </p:nvPr>
        </p:nvSpPr>
        <p:spPr/>
        <p:txBody>
          <a:bodyPr/>
          <a:lstStyle/>
          <a:p>
            <a:fld id="{7908D6C5-54D8-478D-90EE-C9918212DA19}" type="datetime1">
              <a:rPr lang="zh-CN" altLang="en-US" smtClean="0"/>
              <a:t>2025/6/10</a:t>
            </a:fld>
            <a:endParaRPr lang="zh-CN" altLang="en-US"/>
          </a:p>
        </p:txBody>
      </p:sp>
      <p:sp>
        <p:nvSpPr>
          <p:cNvPr id="5" name="页脚占位符 4">
            <a:extLst>
              <a:ext uri="{FF2B5EF4-FFF2-40B4-BE49-F238E27FC236}">
                <a16:creationId xmlns:a16="http://schemas.microsoft.com/office/drawing/2014/main" id="{3E296433-4CE5-4184-BECE-3DCBC5CAC91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3010A71-2F88-4C85-99DC-68AF0085E4B1}"/>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1480993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EADC34-DC6E-4566-A83C-AA611E4FDBAD}"/>
              </a:ext>
            </a:extLst>
          </p:cNvPr>
          <p:cNvSpPr>
            <a:spLocks noGrp="1"/>
          </p:cNvSpPr>
          <p:nvPr>
            <p:ph type="title"/>
          </p:nvPr>
        </p:nvSpPr>
        <p:spPr>
          <a:xfrm>
            <a:off x="623888" y="1709739"/>
            <a:ext cx="7886700" cy="2852737"/>
          </a:xfrm>
        </p:spPr>
        <p:txBody>
          <a:bodyPr anchor="b"/>
          <a:lstStyle>
            <a:lvl1pPr>
              <a:defRPr sz="4500"/>
            </a:lvl1pPr>
          </a:lstStyle>
          <a:p>
            <a:r>
              <a:rPr lang="zh-CN" altLang="en-US"/>
              <a:t>单击此处编辑母版标题样式</a:t>
            </a:r>
          </a:p>
        </p:txBody>
      </p:sp>
      <p:sp>
        <p:nvSpPr>
          <p:cNvPr id="3" name="文本占位符 2">
            <a:extLst>
              <a:ext uri="{FF2B5EF4-FFF2-40B4-BE49-F238E27FC236}">
                <a16:creationId xmlns:a16="http://schemas.microsoft.com/office/drawing/2014/main" id="{CC06ABD4-A112-4B3F-8AF4-ED759C3CD7BA}"/>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15B61480-5C17-4BC1-8D4D-7C1E37D6FA47}"/>
              </a:ext>
            </a:extLst>
          </p:cNvPr>
          <p:cNvSpPr>
            <a:spLocks noGrp="1"/>
          </p:cNvSpPr>
          <p:nvPr>
            <p:ph type="dt" sz="half" idx="10"/>
          </p:nvPr>
        </p:nvSpPr>
        <p:spPr/>
        <p:txBody>
          <a:bodyPr/>
          <a:lstStyle/>
          <a:p>
            <a:fld id="{717E5A58-40DD-4005-AA53-0C6712E339F2}" type="datetime1">
              <a:rPr lang="zh-CN" altLang="en-US" smtClean="0"/>
              <a:t>2025/6/10</a:t>
            </a:fld>
            <a:endParaRPr lang="zh-CN" altLang="en-US"/>
          </a:p>
        </p:txBody>
      </p:sp>
      <p:sp>
        <p:nvSpPr>
          <p:cNvPr id="5" name="页脚占位符 4">
            <a:extLst>
              <a:ext uri="{FF2B5EF4-FFF2-40B4-BE49-F238E27FC236}">
                <a16:creationId xmlns:a16="http://schemas.microsoft.com/office/drawing/2014/main" id="{82EC242A-EEA9-409D-887D-3F1EC4696F3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F5C0E60-9936-4919-B43B-154FEBF3329F}"/>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4164193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C8D0DB-66D7-40D8-AC63-5A50CACDA845}"/>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632025E-BAE3-4AB5-8E9F-E7617995E571}"/>
              </a:ext>
            </a:extLst>
          </p:cNvPr>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437AC9AB-B1E4-4B37-AAD1-1FAAFF37E90A}"/>
              </a:ext>
            </a:extLst>
          </p:cNvPr>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222BECF5-82BA-4CF9-8E6A-41B509458D05}"/>
              </a:ext>
            </a:extLst>
          </p:cNvPr>
          <p:cNvSpPr>
            <a:spLocks noGrp="1"/>
          </p:cNvSpPr>
          <p:nvPr>
            <p:ph type="dt" sz="half" idx="10"/>
          </p:nvPr>
        </p:nvSpPr>
        <p:spPr/>
        <p:txBody>
          <a:bodyPr/>
          <a:lstStyle/>
          <a:p>
            <a:fld id="{AB562AA5-53A9-45BC-BEDC-931408137623}" type="datetime1">
              <a:rPr lang="zh-CN" altLang="en-US" smtClean="0"/>
              <a:t>2025/6/10</a:t>
            </a:fld>
            <a:endParaRPr lang="zh-CN" altLang="en-US"/>
          </a:p>
        </p:txBody>
      </p:sp>
      <p:sp>
        <p:nvSpPr>
          <p:cNvPr id="6" name="页脚占位符 5">
            <a:extLst>
              <a:ext uri="{FF2B5EF4-FFF2-40B4-BE49-F238E27FC236}">
                <a16:creationId xmlns:a16="http://schemas.microsoft.com/office/drawing/2014/main" id="{FAEDE221-68B8-4E32-AD43-1927BCFD34B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397F639-B4B3-4CEE-81CB-01D24AFF82AE}"/>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2363775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DDCAC28-D35B-4FC7-92EB-2E5EB72F8E49}"/>
              </a:ext>
            </a:extLst>
          </p:cNvPr>
          <p:cNvSpPr>
            <a:spLocks noGrp="1"/>
          </p:cNvSpPr>
          <p:nvPr>
            <p:ph type="title"/>
          </p:nvPr>
        </p:nvSpPr>
        <p:spPr>
          <a:xfrm>
            <a:off x="629841" y="365126"/>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0AE8B3F2-B1EE-4E19-89BD-F2A3775177C8}"/>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2F0D39BE-1774-44D6-A5BC-01C69AFCB606}"/>
              </a:ext>
            </a:extLst>
          </p:cNvPr>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D9C3F040-64AB-480E-B155-3F19F9217C7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D43FFA73-CBD7-43DD-90C4-483FB0A2568E}"/>
              </a:ext>
            </a:extLst>
          </p:cNvPr>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425F50CB-7BDD-4CFE-9156-563C9462D40E}"/>
              </a:ext>
            </a:extLst>
          </p:cNvPr>
          <p:cNvSpPr>
            <a:spLocks noGrp="1"/>
          </p:cNvSpPr>
          <p:nvPr>
            <p:ph type="dt" sz="half" idx="10"/>
          </p:nvPr>
        </p:nvSpPr>
        <p:spPr/>
        <p:txBody>
          <a:bodyPr/>
          <a:lstStyle/>
          <a:p>
            <a:fld id="{822363AA-999D-48F6-9731-08B226C717F9}" type="datetime1">
              <a:rPr lang="zh-CN" altLang="en-US" smtClean="0"/>
              <a:t>2025/6/10</a:t>
            </a:fld>
            <a:endParaRPr lang="zh-CN" altLang="en-US"/>
          </a:p>
        </p:txBody>
      </p:sp>
      <p:sp>
        <p:nvSpPr>
          <p:cNvPr id="8" name="页脚占位符 7">
            <a:extLst>
              <a:ext uri="{FF2B5EF4-FFF2-40B4-BE49-F238E27FC236}">
                <a16:creationId xmlns:a16="http://schemas.microsoft.com/office/drawing/2014/main" id="{18AC0501-6393-4C0E-97F4-7AE306B2A10C}"/>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1160B669-F363-4373-9564-A743CF4CDC0C}"/>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1353304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FA2B840-C78C-4188-91A1-EBF7353FC766}"/>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B2B4FAE6-D7B2-42B0-A0E2-CDBC92648DED}"/>
              </a:ext>
            </a:extLst>
          </p:cNvPr>
          <p:cNvSpPr>
            <a:spLocks noGrp="1"/>
          </p:cNvSpPr>
          <p:nvPr>
            <p:ph type="dt" sz="half" idx="10"/>
          </p:nvPr>
        </p:nvSpPr>
        <p:spPr/>
        <p:txBody>
          <a:bodyPr/>
          <a:lstStyle/>
          <a:p>
            <a:fld id="{2B4EC098-C256-4C66-A54C-4391C04F4E29}" type="datetime1">
              <a:rPr lang="zh-CN" altLang="en-US" smtClean="0"/>
              <a:t>2025/6/10</a:t>
            </a:fld>
            <a:endParaRPr lang="zh-CN" altLang="en-US"/>
          </a:p>
        </p:txBody>
      </p:sp>
      <p:sp>
        <p:nvSpPr>
          <p:cNvPr id="4" name="页脚占位符 3">
            <a:extLst>
              <a:ext uri="{FF2B5EF4-FFF2-40B4-BE49-F238E27FC236}">
                <a16:creationId xmlns:a16="http://schemas.microsoft.com/office/drawing/2014/main" id="{063FBAB7-551C-4560-B26F-F83D793B3BCA}"/>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65BC02F0-866C-4B06-9926-C588922F6E5B}"/>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1658589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2016436F-76E4-4EB7-8C4C-4D4077141BBE}"/>
              </a:ext>
            </a:extLst>
          </p:cNvPr>
          <p:cNvSpPr>
            <a:spLocks noGrp="1"/>
          </p:cNvSpPr>
          <p:nvPr>
            <p:ph type="dt" sz="half" idx="10"/>
          </p:nvPr>
        </p:nvSpPr>
        <p:spPr/>
        <p:txBody>
          <a:bodyPr/>
          <a:lstStyle/>
          <a:p>
            <a:fld id="{E6360084-E21A-4DEC-9136-EE9E64D78BDC}" type="datetime1">
              <a:rPr lang="zh-CN" altLang="en-US" smtClean="0"/>
              <a:t>2025/6/10</a:t>
            </a:fld>
            <a:endParaRPr lang="zh-CN" altLang="en-US"/>
          </a:p>
        </p:txBody>
      </p:sp>
      <p:sp>
        <p:nvSpPr>
          <p:cNvPr id="3" name="页脚占位符 2">
            <a:extLst>
              <a:ext uri="{FF2B5EF4-FFF2-40B4-BE49-F238E27FC236}">
                <a16:creationId xmlns:a16="http://schemas.microsoft.com/office/drawing/2014/main" id="{5BB5F9E9-C191-4725-95D8-D8A9BE6E02EE}"/>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FD4E5B9C-A955-4CAE-8063-BF58629826DE}"/>
              </a:ext>
            </a:extLst>
          </p:cNvPr>
          <p:cNvSpPr>
            <a:spLocks noGrp="1"/>
          </p:cNvSpPr>
          <p:nvPr>
            <p:ph type="sldNum" sz="quarter" idx="12"/>
          </p:nvPr>
        </p:nvSpPr>
        <p:spPr>
          <a:xfrm>
            <a:off x="6830089" y="6492875"/>
            <a:ext cx="2057400" cy="365125"/>
          </a:xfrm>
        </p:spPr>
        <p:txBody>
          <a:bodyPr/>
          <a:lstStyle>
            <a:lvl1pPr>
              <a:defRPr sz="1800">
                <a:solidFill>
                  <a:schemeClr val="tx1"/>
                </a:solidFill>
                <a:latin typeface="Times New Roman" panose="02020603050405020304" pitchFamily="18" charset="0"/>
                <a:cs typeface="Times New Roman" panose="02020603050405020304" pitchFamily="18" charset="0"/>
              </a:defRPr>
            </a:lvl1pPr>
          </a:lstStyle>
          <a:p>
            <a:fld id="{5146D64B-CE35-4CB1-99F3-8D83A5281A59}" type="slidenum">
              <a:rPr lang="zh-CN" altLang="en-US" smtClean="0"/>
              <a:pPr/>
              <a:t>‹#›</a:t>
            </a:fld>
            <a:endParaRPr lang="zh-CN" altLang="en-US" dirty="0"/>
          </a:p>
        </p:txBody>
      </p:sp>
    </p:spTree>
    <p:extLst>
      <p:ext uri="{BB962C8B-B14F-4D97-AF65-F5344CB8AC3E}">
        <p14:creationId xmlns:p14="http://schemas.microsoft.com/office/powerpoint/2010/main" val="2237418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2B5611-5450-482A-AD1F-9D961B9AC0DD}"/>
              </a:ext>
            </a:extLst>
          </p:cNvPr>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a:extLst>
              <a:ext uri="{FF2B5EF4-FFF2-40B4-BE49-F238E27FC236}">
                <a16:creationId xmlns:a16="http://schemas.microsoft.com/office/drawing/2014/main" id="{DFB5A0CC-6653-4AA5-BFE4-D2200039456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521AF32F-A447-415F-A3E9-892E0CA454B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B7CB65AE-9288-443E-8E41-E41AB5369808}"/>
              </a:ext>
            </a:extLst>
          </p:cNvPr>
          <p:cNvSpPr>
            <a:spLocks noGrp="1"/>
          </p:cNvSpPr>
          <p:nvPr>
            <p:ph type="dt" sz="half" idx="10"/>
          </p:nvPr>
        </p:nvSpPr>
        <p:spPr/>
        <p:txBody>
          <a:bodyPr/>
          <a:lstStyle/>
          <a:p>
            <a:fld id="{539CB926-57FD-4A17-A571-8FBB96C1D875}" type="datetime1">
              <a:rPr lang="zh-CN" altLang="en-US" smtClean="0"/>
              <a:t>2025/6/10</a:t>
            </a:fld>
            <a:endParaRPr lang="zh-CN" altLang="en-US"/>
          </a:p>
        </p:txBody>
      </p:sp>
      <p:sp>
        <p:nvSpPr>
          <p:cNvPr id="6" name="页脚占位符 5">
            <a:extLst>
              <a:ext uri="{FF2B5EF4-FFF2-40B4-BE49-F238E27FC236}">
                <a16:creationId xmlns:a16="http://schemas.microsoft.com/office/drawing/2014/main" id="{8380F62B-9082-4BEF-96E0-34BF54195AD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3DC5B36-BCEC-4C1A-A304-E35F942F9D92}"/>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94611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F040C1-0B0F-4964-848B-097E0843FF97}"/>
              </a:ext>
            </a:extLst>
          </p:cNvPr>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图片占位符 2">
            <a:extLst>
              <a:ext uri="{FF2B5EF4-FFF2-40B4-BE49-F238E27FC236}">
                <a16:creationId xmlns:a16="http://schemas.microsoft.com/office/drawing/2014/main" id="{F3BF2DD1-9D0E-40D0-864E-0A863483081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a:extLst>
              <a:ext uri="{FF2B5EF4-FFF2-40B4-BE49-F238E27FC236}">
                <a16:creationId xmlns:a16="http://schemas.microsoft.com/office/drawing/2014/main" id="{9E71163D-EA41-460C-A41E-13F5908BB95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E06E869E-4406-4ED6-84C1-4B181FF6A3F6}"/>
              </a:ext>
            </a:extLst>
          </p:cNvPr>
          <p:cNvSpPr>
            <a:spLocks noGrp="1"/>
          </p:cNvSpPr>
          <p:nvPr>
            <p:ph type="dt" sz="half" idx="10"/>
          </p:nvPr>
        </p:nvSpPr>
        <p:spPr/>
        <p:txBody>
          <a:bodyPr/>
          <a:lstStyle/>
          <a:p>
            <a:fld id="{3DD71CF9-BD9F-42FD-A78B-6705207634D8}" type="datetime1">
              <a:rPr lang="zh-CN" altLang="en-US" smtClean="0"/>
              <a:t>2025/6/10</a:t>
            </a:fld>
            <a:endParaRPr lang="zh-CN" altLang="en-US"/>
          </a:p>
        </p:txBody>
      </p:sp>
      <p:sp>
        <p:nvSpPr>
          <p:cNvPr id="6" name="页脚占位符 5">
            <a:extLst>
              <a:ext uri="{FF2B5EF4-FFF2-40B4-BE49-F238E27FC236}">
                <a16:creationId xmlns:a16="http://schemas.microsoft.com/office/drawing/2014/main" id="{A4D88575-2919-47A2-BC86-60D3167B314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EAFE08F-C4BC-4E25-B2D4-1BF3E3A279F3}"/>
              </a:ext>
            </a:extLst>
          </p:cNvPr>
          <p:cNvSpPr>
            <a:spLocks noGrp="1"/>
          </p:cNvSpPr>
          <p:nvPr>
            <p:ph type="sldNum" sz="quarter" idx="12"/>
          </p:nvPr>
        </p:nvSpPr>
        <p:spPr/>
        <p:txBody>
          <a:body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4017215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FA53CD35-071D-4927-850B-67952E5E897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EB0AB9B2-7DBF-455D-9028-58A3B882948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7B3F188-3219-4CF1-B65F-34D910948ED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ED5A557-E252-4718-9CC6-4C88518CCF5D}" type="datetime1">
              <a:rPr lang="zh-CN" altLang="en-US" smtClean="0"/>
              <a:t>2025/6/10</a:t>
            </a:fld>
            <a:endParaRPr lang="zh-CN" altLang="en-US"/>
          </a:p>
        </p:txBody>
      </p:sp>
      <p:sp>
        <p:nvSpPr>
          <p:cNvPr id="5" name="页脚占位符 4">
            <a:extLst>
              <a:ext uri="{FF2B5EF4-FFF2-40B4-BE49-F238E27FC236}">
                <a16:creationId xmlns:a16="http://schemas.microsoft.com/office/drawing/2014/main" id="{E770B044-F567-4DAB-96ED-75AC165285A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BB40B138-152C-468C-A819-34A7DD57AAA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146D64B-CE35-4CB1-99F3-8D83A5281A59}" type="slidenum">
              <a:rPr lang="zh-CN" altLang="en-US" smtClean="0"/>
              <a:t>‹#›</a:t>
            </a:fld>
            <a:endParaRPr lang="zh-CN" altLang="en-US"/>
          </a:p>
        </p:txBody>
      </p:sp>
    </p:spTree>
    <p:extLst>
      <p:ext uri="{BB962C8B-B14F-4D97-AF65-F5344CB8AC3E}">
        <p14:creationId xmlns:p14="http://schemas.microsoft.com/office/powerpoint/2010/main" val="1296480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463488" y="2436448"/>
            <a:ext cx="6096041" cy="1015632"/>
          </a:xfrm>
        </p:spPr>
        <p:txBody>
          <a:bodyPr/>
          <a:lstStyle/>
          <a:p>
            <a:r>
              <a:rPr lang="en-US" altLang="zh-CN" sz="6000" dirty="0">
                <a:solidFill>
                  <a:schemeClr val="bg1"/>
                </a:solidFill>
              </a:rPr>
              <a:t>Weekly Report</a:t>
            </a:r>
            <a:endParaRPr lang="zh-CN" altLang="en-US" sz="6000" dirty="0">
              <a:solidFill>
                <a:schemeClr val="bg1"/>
              </a:solidFill>
            </a:endParaRPr>
          </a:p>
        </p:txBody>
      </p:sp>
      <p:sp>
        <p:nvSpPr>
          <p:cNvPr id="4" name="文本框 3">
            <a:extLst>
              <a:ext uri="{FF2B5EF4-FFF2-40B4-BE49-F238E27FC236}">
                <a16:creationId xmlns:a16="http://schemas.microsoft.com/office/drawing/2014/main" id="{9BF6486A-AB58-F418-B7B1-F989862BC0B6}"/>
              </a:ext>
            </a:extLst>
          </p:cNvPr>
          <p:cNvSpPr txBox="1"/>
          <p:nvPr/>
        </p:nvSpPr>
        <p:spPr>
          <a:xfrm>
            <a:off x="2698595" y="4883563"/>
            <a:ext cx="4572000" cy="369332"/>
          </a:xfrm>
          <a:prstGeom prst="rect">
            <a:avLst/>
          </a:prstGeom>
          <a:noFill/>
        </p:spPr>
        <p:txBody>
          <a:bodyPr wrap="square">
            <a:spAutoFit/>
          </a:bodyPr>
          <a:lstStyle/>
          <a:p>
            <a:r>
              <a:rPr lang="en-US" altLang="zh-CN" sz="1800" dirty="0" err="1">
                <a:latin typeface="Times New Roman" panose="02020603050405020304" pitchFamily="18" charset="0"/>
                <a:ea typeface="微软雅黑" panose="020B0503020204020204" pitchFamily="34" charset="-122"/>
                <a:cs typeface="Times New Roman" panose="02020603050405020304" pitchFamily="18" charset="0"/>
              </a:rPr>
              <a:t>Minghao</a:t>
            </a:r>
            <a:r>
              <a:rPr lang="en-US" altLang="zh-CN" sz="1800" dirty="0">
                <a:latin typeface="Times New Roman" panose="02020603050405020304" pitchFamily="18" charset="0"/>
                <a:ea typeface="微软雅黑" panose="020B0503020204020204" pitchFamily="34" charset="-122"/>
                <a:cs typeface="Times New Roman" panose="02020603050405020304" pitchFamily="18" charset="0"/>
              </a:rPr>
              <a:t> Li                    2025.06.10</a:t>
            </a:r>
            <a:endParaRPr lang="zh-CN" altLang="en-US" sz="1800" dirty="0">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4281403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3" name="矩形 12">
                <a:extLst>
                  <a:ext uri="{FF2B5EF4-FFF2-40B4-BE49-F238E27FC236}">
                    <a16:creationId xmlns:a16="http://schemas.microsoft.com/office/drawing/2014/main" id="{B057DDD4-DAAA-43AA-BC25-3F337BD4ACC0}"/>
                  </a:ext>
                </a:extLst>
              </p:cNvPr>
              <p:cNvSpPr/>
              <p:nvPr/>
            </p:nvSpPr>
            <p:spPr>
              <a:xfrm>
                <a:off x="-1" y="-3177"/>
                <a:ext cx="9144000" cy="680509"/>
              </a:xfrm>
              <a:prstGeom prst="rect">
                <a:avLst/>
              </a:prstGeom>
              <a:solidFill>
                <a:srgbClr val="831E6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zh-CN" altLang="en-US" sz="3200" i="1">
                          <a:ln w="0"/>
                          <a:latin typeface="Cambria Math" panose="02040503050406030204" pitchFamily="18" charset="0"/>
                        </a:rPr>
                        <m:t>𝝍</m:t>
                      </m:r>
                      <m:d>
                        <m:dPr>
                          <m:ctrlPr>
                            <a:rPr lang="en-US" altLang="zh-CN" sz="3200" i="1">
                              <a:ln w="0"/>
                              <a:latin typeface="Cambria Math" panose="02040503050406030204" pitchFamily="18" charset="0"/>
                            </a:rPr>
                          </m:ctrlPr>
                        </m:dPr>
                        <m:e>
                          <m:r>
                            <a:rPr lang="en-US" altLang="zh-CN" sz="3200" i="1">
                              <a:ln w="0"/>
                              <a:latin typeface="Cambria Math" panose="02040503050406030204" pitchFamily="18" charset="0"/>
                            </a:rPr>
                            <m:t>𝟑𝟔𝟖𝟔</m:t>
                          </m:r>
                        </m:e>
                      </m:d>
                      <m:r>
                        <a:rPr lang="en-US" altLang="zh-CN" sz="3200" i="1">
                          <a:ln w="0"/>
                          <a:latin typeface="Cambria Math" panose="02040503050406030204" pitchFamily="18" charset="0"/>
                          <a:ea typeface="Cambria Math" panose="02040503050406030204" pitchFamily="18" charset="0"/>
                        </a:rPr>
                        <m:t>→</m:t>
                      </m:r>
                      <m:r>
                        <a:rPr lang="en-US" altLang="zh-CN" sz="3200" i="1">
                          <a:ln w="0"/>
                          <a:latin typeface="Cambria Math" panose="02040503050406030204" pitchFamily="18" charset="0"/>
                          <a:ea typeface="Cambria Math" panose="02040503050406030204" pitchFamily="18" charset="0"/>
                        </a:rPr>
                        <m:t>𝒑</m:t>
                      </m:r>
                      <m:sSup>
                        <m:sSupPr>
                          <m:ctrlPr>
                            <a:rPr lang="en-US" altLang="zh-CN" sz="3200" i="1">
                              <a:ln w="0"/>
                              <a:latin typeface="Cambria Math" panose="02040503050406030204" pitchFamily="18" charset="0"/>
                              <a:ea typeface="Cambria Math" panose="02040503050406030204" pitchFamily="18" charset="0"/>
                            </a:rPr>
                          </m:ctrlPr>
                        </m:sSupPr>
                        <m:e>
                          <m:r>
                            <a:rPr lang="en-US" altLang="zh-CN" sz="3200" i="1">
                              <a:ln w="0"/>
                              <a:latin typeface="Cambria Math" panose="02040503050406030204" pitchFamily="18" charset="0"/>
                              <a:ea typeface="Cambria Math" panose="02040503050406030204" pitchFamily="18" charset="0"/>
                            </a:rPr>
                            <m:t>𝑲</m:t>
                          </m:r>
                        </m:e>
                        <m:sup>
                          <m:r>
                            <a:rPr lang="en-US" altLang="zh-CN" sz="3200" i="1">
                              <a:ln w="0"/>
                              <a:latin typeface="Cambria Math" panose="02040503050406030204" pitchFamily="18" charset="0"/>
                              <a:ea typeface="Cambria Math" panose="02040503050406030204" pitchFamily="18" charset="0"/>
                            </a:rPr>
                            <m:t>−</m:t>
                          </m:r>
                        </m:sup>
                      </m:sSup>
                      <m:acc>
                        <m:accPr>
                          <m:chr m:val="̅"/>
                          <m:ctrlPr>
                            <a:rPr lang="en-US" altLang="zh-CN" sz="3200" i="1">
                              <a:ln w="0"/>
                              <a:latin typeface="Cambria Math" panose="02040503050406030204" pitchFamily="18" charset="0"/>
                              <a:ea typeface="Cambria Math" panose="02040503050406030204" pitchFamily="18" charset="0"/>
                            </a:rPr>
                          </m:ctrlPr>
                        </m:accPr>
                        <m:e>
                          <m:r>
                            <a:rPr lang="zh-CN" altLang="en-US" sz="3200" i="1">
                              <a:ln w="0"/>
                              <a:latin typeface="Cambria Math" panose="02040503050406030204" pitchFamily="18" charset="0"/>
                              <a:ea typeface="Cambria Math" panose="02040503050406030204" pitchFamily="18" charset="0"/>
                            </a:rPr>
                            <m:t>𝚲</m:t>
                          </m:r>
                        </m:e>
                      </m:acc>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oMath>
                  </m:oMathPara>
                </a14:m>
                <a:endParaRPr lang="en-US" altLang="zh-CN" sz="3600" b="1" dirty="0">
                  <a:solidFill>
                    <a:schemeClr val="bg1"/>
                  </a:solidFill>
                  <a:latin typeface="Times New Roman" panose="02020603050405020304" pitchFamily="18" charset="0"/>
                  <a:cs typeface="Times New Roman" panose="02020603050405020304" pitchFamily="18" charset="0"/>
                </a:endParaRPr>
              </a:p>
            </p:txBody>
          </p:sp>
        </mc:Choice>
        <mc:Fallback xmlns="">
          <p:sp>
            <p:nvSpPr>
              <p:cNvPr id="13" name="矩形 12">
                <a:extLst>
                  <a:ext uri="{FF2B5EF4-FFF2-40B4-BE49-F238E27FC236}">
                    <a16:creationId xmlns:a16="http://schemas.microsoft.com/office/drawing/2014/main" id="{B057DDD4-DAAA-43AA-BC25-3F337BD4ACC0}"/>
                  </a:ext>
                </a:extLst>
              </p:cNvPr>
              <p:cNvSpPr>
                <a:spLocks noRot="1" noChangeAspect="1" noMove="1" noResize="1" noEditPoints="1" noAdjustHandles="1" noChangeArrowheads="1" noChangeShapeType="1" noTextEdit="1"/>
              </p:cNvSpPr>
              <p:nvPr/>
            </p:nvSpPr>
            <p:spPr>
              <a:xfrm>
                <a:off x="-1" y="-3177"/>
                <a:ext cx="9144000" cy="680509"/>
              </a:xfrm>
              <a:prstGeom prst="rect">
                <a:avLst/>
              </a:prstGeom>
              <a:blipFill>
                <a:blip r:embed="rId3"/>
                <a:stretch>
                  <a:fillRect b="-12727"/>
                </a:stretch>
              </a:blipFill>
              <a:ln>
                <a:solidFill>
                  <a:schemeClr val="bg1"/>
                </a:solidFill>
              </a:ln>
            </p:spPr>
            <p:txBody>
              <a:bodyPr/>
              <a:lstStyle/>
              <a:p>
                <a:r>
                  <a:rPr lang="zh-CN" altLang="en-US">
                    <a:noFill/>
                  </a:rPr>
                  <a:t> </a:t>
                </a:r>
              </a:p>
            </p:txBody>
          </p:sp>
        </mc:Fallback>
      </mc:AlternateContent>
      <p:sp>
        <p:nvSpPr>
          <p:cNvPr id="3" name="灯片编号占位符 2">
            <a:extLst>
              <a:ext uri="{FF2B5EF4-FFF2-40B4-BE49-F238E27FC236}">
                <a16:creationId xmlns:a16="http://schemas.microsoft.com/office/drawing/2014/main" id="{25BDBA64-1FB6-4BCD-BE95-399DD7258E5E}"/>
              </a:ext>
            </a:extLst>
          </p:cNvPr>
          <p:cNvSpPr>
            <a:spLocks noGrp="1"/>
          </p:cNvSpPr>
          <p:nvPr>
            <p:ph type="sldNum" sz="quarter" idx="12"/>
          </p:nvPr>
        </p:nvSpPr>
        <p:spPr/>
        <p:txBody>
          <a:bodyPr/>
          <a:lstStyle/>
          <a:p>
            <a:fld id="{5146D64B-CE35-4CB1-99F3-8D83A5281A59}" type="slidenum">
              <a:rPr lang="zh-CN" altLang="en-US" smtClean="0"/>
              <a:t>2</a:t>
            </a:fld>
            <a:endParaRPr lang="zh-CN" altLang="en-US" dirty="0"/>
          </a:p>
        </p:txBody>
      </p:sp>
      <p:sp>
        <p:nvSpPr>
          <p:cNvPr id="4" name="文本框 3">
            <a:extLst>
              <a:ext uri="{FF2B5EF4-FFF2-40B4-BE49-F238E27FC236}">
                <a16:creationId xmlns:a16="http://schemas.microsoft.com/office/drawing/2014/main" id="{12232ADE-BACA-B21D-2CBB-5592AE36D199}"/>
              </a:ext>
            </a:extLst>
          </p:cNvPr>
          <p:cNvSpPr txBox="1"/>
          <p:nvPr/>
        </p:nvSpPr>
        <p:spPr>
          <a:xfrm>
            <a:off x="476714" y="928227"/>
            <a:ext cx="7610707" cy="646331"/>
          </a:xfrm>
          <a:prstGeom prst="rect">
            <a:avLst/>
          </a:prstGeom>
          <a:noFill/>
        </p:spPr>
        <p:txBody>
          <a:bodyPr wrap="square">
            <a:spAutoFit/>
          </a:bodyPr>
          <a:lstStyle/>
          <a:p>
            <a:pPr marL="285750" indent="-285750">
              <a:buFont typeface="Wingdings" pitchFamily="2" charset="2"/>
              <a:buChar char="Ø"/>
            </a:pPr>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Uncertainty due to background is estimated by removing it from PWA, the difference of center value is taken to be its uncertainty.</a:t>
            </a:r>
            <a:r>
              <a:rPr lang="zh-CN" altLang="zh-CN" dirty="0">
                <a:effectLst/>
              </a:rPr>
              <a:t> </a:t>
            </a:r>
            <a:endParaRPr lang="zh-CN" altLang="en-US" dirty="0"/>
          </a:p>
        </p:txBody>
      </p:sp>
      <p:sp>
        <p:nvSpPr>
          <p:cNvPr id="9" name="文本框 8">
            <a:extLst>
              <a:ext uri="{FF2B5EF4-FFF2-40B4-BE49-F238E27FC236}">
                <a16:creationId xmlns:a16="http://schemas.microsoft.com/office/drawing/2014/main" id="{99E3BBF2-65B0-869E-72E3-019F6B730D9D}"/>
              </a:ext>
            </a:extLst>
          </p:cNvPr>
          <p:cNvSpPr txBox="1"/>
          <p:nvPr/>
        </p:nvSpPr>
        <p:spPr>
          <a:xfrm>
            <a:off x="1023126" y="4543556"/>
            <a:ext cx="7610707" cy="923330"/>
          </a:xfrm>
          <a:prstGeom prst="rect">
            <a:avLst/>
          </a:prstGeom>
          <a:noFill/>
        </p:spPr>
        <p:txBody>
          <a:bodyPr wrap="square">
            <a:spAutoFit/>
          </a:bodyPr>
          <a:lstStyle/>
          <a:p>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Through the output file, we can see the mass and width of X(2085).</a:t>
            </a:r>
            <a:r>
              <a:rPr lang="en-US" altLang="zh-CN" sz="1800" dirty="0">
                <a:effectLst/>
                <a:latin typeface="DengXian" panose="02010600030101010101" pitchFamily="2" charset="-122"/>
                <a:cs typeface="Times New Roman" panose="02020603050405020304" pitchFamily="18" charset="0"/>
              </a:rPr>
              <a:t> </a:t>
            </a:r>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We found that the differences in mass and width were 47 MeV and </a:t>
            </a:r>
            <a:r>
              <a:rPr lang="en-US" altLang="zh-CN" dirty="0">
                <a:latin typeface="Comic Sans MS" panose="030F0902030302020204" pitchFamily="66" charset="0"/>
                <a:ea typeface="楷体" panose="02010609060101010101" pitchFamily="49" charset="-122"/>
                <a:cs typeface="Times New Roman" panose="02020603050405020304" pitchFamily="18" charset="0"/>
              </a:rPr>
              <a:t>31</a:t>
            </a:r>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 MeV respectively. </a:t>
            </a:r>
            <a:endParaRPr lang="zh-CN" altLang="en-US" dirty="0"/>
          </a:p>
        </p:txBody>
      </p:sp>
      <p:graphicFrame>
        <p:nvGraphicFramePr>
          <p:cNvPr id="2" name="表格 1">
            <a:extLst>
              <a:ext uri="{FF2B5EF4-FFF2-40B4-BE49-F238E27FC236}">
                <a16:creationId xmlns:a16="http://schemas.microsoft.com/office/drawing/2014/main" id="{FFB3F9A5-E749-47A9-1E2C-A3C003CCCB67}"/>
              </a:ext>
            </a:extLst>
          </p:cNvPr>
          <p:cNvGraphicFramePr>
            <a:graphicFrameLocks noGrp="1"/>
          </p:cNvGraphicFramePr>
          <p:nvPr>
            <p:extLst>
              <p:ext uri="{D42A27DB-BD31-4B8C-83A1-F6EECF244321}">
                <p14:modId xmlns:p14="http://schemas.microsoft.com/office/powerpoint/2010/main" val="1400715944"/>
              </p:ext>
            </p:extLst>
          </p:nvPr>
        </p:nvGraphicFramePr>
        <p:xfrm>
          <a:off x="1635512" y="2311206"/>
          <a:ext cx="5704779" cy="1483360"/>
        </p:xfrm>
        <a:graphic>
          <a:graphicData uri="http://schemas.openxmlformats.org/drawingml/2006/table">
            <a:tbl>
              <a:tblPr firstRow="1" bandRow="1">
                <a:tableStyleId>{5C22544A-7EE6-4342-B048-85BDC9FD1C3A}</a:tableStyleId>
              </a:tblPr>
              <a:tblGrid>
                <a:gridCol w="1901593">
                  <a:extLst>
                    <a:ext uri="{9D8B030D-6E8A-4147-A177-3AD203B41FA5}">
                      <a16:colId xmlns:a16="http://schemas.microsoft.com/office/drawing/2014/main" val="1134870532"/>
                    </a:ext>
                  </a:extLst>
                </a:gridCol>
                <a:gridCol w="1901593">
                  <a:extLst>
                    <a:ext uri="{9D8B030D-6E8A-4147-A177-3AD203B41FA5}">
                      <a16:colId xmlns:a16="http://schemas.microsoft.com/office/drawing/2014/main" val="3784416146"/>
                    </a:ext>
                  </a:extLst>
                </a:gridCol>
                <a:gridCol w="1901593">
                  <a:extLst>
                    <a:ext uri="{9D8B030D-6E8A-4147-A177-3AD203B41FA5}">
                      <a16:colId xmlns:a16="http://schemas.microsoft.com/office/drawing/2014/main" val="2714177341"/>
                    </a:ext>
                  </a:extLst>
                </a:gridCol>
              </a:tblGrid>
              <a:tr h="370840">
                <a:tc>
                  <a:txBody>
                    <a:bodyPr/>
                    <a:lstStyle/>
                    <a:p>
                      <a:pPr algn="ct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mass(MeV/c</a:t>
                      </a:r>
                      <a:r>
                        <a:rPr lang="en-US" altLang="zh-CN" sz="1800" baseline="30000" dirty="0">
                          <a:latin typeface="Cambria Math" panose="02040503050406030204" pitchFamily="18" charset="0"/>
                          <a:ea typeface="Cambria Math" panose="02040503050406030204" pitchFamily="18" charset="0"/>
                        </a:rPr>
                        <a:t>2</a:t>
                      </a:r>
                      <a:r>
                        <a:rPr lang="en-US" altLang="zh-CN" sz="1800" dirty="0">
                          <a:latin typeface="Cambria Math" panose="02040503050406030204" pitchFamily="18" charset="0"/>
                          <a:ea typeface="Cambria Math" panose="02040503050406030204" pitchFamily="18" charset="0"/>
                        </a:rPr>
                        <a:t>)</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Width(MeV/c</a:t>
                      </a:r>
                      <a:r>
                        <a:rPr lang="en-US" altLang="zh-CN" sz="1800" baseline="30000" dirty="0">
                          <a:latin typeface="Cambria Math" panose="02040503050406030204" pitchFamily="18" charset="0"/>
                          <a:ea typeface="Cambria Math" panose="02040503050406030204" pitchFamily="18" charset="0"/>
                        </a:rPr>
                        <a:t>2</a:t>
                      </a:r>
                      <a:r>
                        <a:rPr lang="en-US" altLang="zh-CN" sz="1800" dirty="0">
                          <a:latin typeface="Cambria Math" panose="02040503050406030204" pitchFamily="18" charset="0"/>
                          <a:ea typeface="Cambria Math" panose="02040503050406030204" pitchFamily="18" charset="0"/>
                        </a:rPr>
                        <a:t>)</a:t>
                      </a:r>
                      <a:endParaRPr lang="zh-CN" altLang="en-US" sz="1800" dirty="0">
                        <a:latin typeface="Cambria Math" panose="02040503050406030204" pitchFamily="18" charset="0"/>
                      </a:endParaRPr>
                    </a:p>
                  </a:txBody>
                  <a:tcPr/>
                </a:tc>
                <a:extLst>
                  <a:ext uri="{0D108BD9-81ED-4DB2-BD59-A6C34878D82A}">
                    <a16:rowId xmlns:a16="http://schemas.microsoft.com/office/drawing/2014/main" val="3814262036"/>
                  </a:ext>
                </a:extLst>
              </a:tr>
              <a:tr h="370840">
                <a:tc>
                  <a:txBody>
                    <a:bodyPr/>
                    <a:lstStyle/>
                    <a:p>
                      <a:pPr algn="ctr"/>
                      <a:r>
                        <a:rPr lang="en-US" altLang="zh-CN" sz="1800" dirty="0">
                          <a:latin typeface="Cambria Math" panose="02040503050406030204" pitchFamily="18" charset="0"/>
                          <a:ea typeface="Cambria Math" panose="02040503050406030204" pitchFamily="18" charset="0"/>
                        </a:rPr>
                        <a:t>Before</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2149</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173</a:t>
                      </a:r>
                      <a:endParaRPr lang="zh-CN" altLang="en-US" sz="1800" dirty="0">
                        <a:latin typeface="Cambria Math" panose="02040503050406030204" pitchFamily="18" charset="0"/>
                      </a:endParaRPr>
                    </a:p>
                  </a:txBody>
                  <a:tcPr/>
                </a:tc>
                <a:extLst>
                  <a:ext uri="{0D108BD9-81ED-4DB2-BD59-A6C34878D82A}">
                    <a16:rowId xmlns:a16="http://schemas.microsoft.com/office/drawing/2014/main" val="742785161"/>
                  </a:ext>
                </a:extLst>
              </a:tr>
              <a:tr h="370840">
                <a:tc>
                  <a:txBody>
                    <a:bodyPr/>
                    <a:lstStyle/>
                    <a:p>
                      <a:pPr algn="ctr"/>
                      <a:r>
                        <a:rPr lang="en-US" altLang="zh-CN" sz="1800" dirty="0">
                          <a:latin typeface="Cambria Math" panose="02040503050406030204" pitchFamily="18" charset="0"/>
                          <a:ea typeface="Cambria Math" panose="02040503050406030204" pitchFamily="18" charset="0"/>
                        </a:rPr>
                        <a:t>Now</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2196</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204</a:t>
                      </a:r>
                      <a:endParaRPr lang="zh-CN" altLang="en-US" sz="1800" dirty="0">
                        <a:latin typeface="Cambria Math" panose="02040503050406030204" pitchFamily="18" charset="0"/>
                      </a:endParaRPr>
                    </a:p>
                  </a:txBody>
                  <a:tcPr/>
                </a:tc>
                <a:extLst>
                  <a:ext uri="{0D108BD9-81ED-4DB2-BD59-A6C34878D82A}">
                    <a16:rowId xmlns:a16="http://schemas.microsoft.com/office/drawing/2014/main" val="2362941349"/>
                  </a:ext>
                </a:extLst>
              </a:tr>
              <a:tr h="370840">
                <a:tc>
                  <a:txBody>
                    <a:bodyPr/>
                    <a:lstStyle/>
                    <a:p>
                      <a:pPr algn="ctr"/>
                      <a:r>
                        <a:rPr lang="en-US" altLang="zh-CN" sz="1800" dirty="0">
                          <a:latin typeface="Cambria Math" panose="02040503050406030204" pitchFamily="18" charset="0"/>
                          <a:ea typeface="Cambria Math" panose="02040503050406030204" pitchFamily="18" charset="0"/>
                        </a:rPr>
                        <a:t>difference</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47</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31</a:t>
                      </a:r>
                      <a:endParaRPr lang="zh-CN" altLang="en-US" sz="1800" dirty="0">
                        <a:latin typeface="Cambria Math" panose="02040503050406030204" pitchFamily="18" charset="0"/>
                      </a:endParaRPr>
                    </a:p>
                  </a:txBody>
                  <a:tcPr/>
                </a:tc>
                <a:extLst>
                  <a:ext uri="{0D108BD9-81ED-4DB2-BD59-A6C34878D82A}">
                    <a16:rowId xmlns:a16="http://schemas.microsoft.com/office/drawing/2014/main" val="1529455421"/>
                  </a:ext>
                </a:extLst>
              </a:tr>
            </a:tbl>
          </a:graphicData>
        </a:graphic>
      </p:graphicFrame>
    </p:spTree>
    <p:extLst>
      <p:ext uri="{BB962C8B-B14F-4D97-AF65-F5344CB8AC3E}">
        <p14:creationId xmlns:p14="http://schemas.microsoft.com/office/powerpoint/2010/main" val="58817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3" name="矩形 12">
                <a:extLst>
                  <a:ext uri="{FF2B5EF4-FFF2-40B4-BE49-F238E27FC236}">
                    <a16:creationId xmlns:a16="http://schemas.microsoft.com/office/drawing/2014/main" id="{B057DDD4-DAAA-43AA-BC25-3F337BD4ACC0}"/>
                  </a:ext>
                </a:extLst>
              </p:cNvPr>
              <p:cNvSpPr/>
              <p:nvPr/>
            </p:nvSpPr>
            <p:spPr>
              <a:xfrm>
                <a:off x="-1" y="-3177"/>
                <a:ext cx="9144000" cy="680509"/>
              </a:xfrm>
              <a:prstGeom prst="rect">
                <a:avLst/>
              </a:prstGeom>
              <a:solidFill>
                <a:srgbClr val="831E6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zh-CN" altLang="en-US" sz="3200" i="1">
                          <a:ln w="0"/>
                          <a:latin typeface="Cambria Math" panose="02040503050406030204" pitchFamily="18" charset="0"/>
                        </a:rPr>
                        <m:t>𝝍</m:t>
                      </m:r>
                      <m:d>
                        <m:dPr>
                          <m:ctrlPr>
                            <a:rPr lang="en-US" altLang="zh-CN" sz="3200" i="1">
                              <a:ln w="0"/>
                              <a:latin typeface="Cambria Math" panose="02040503050406030204" pitchFamily="18" charset="0"/>
                            </a:rPr>
                          </m:ctrlPr>
                        </m:dPr>
                        <m:e>
                          <m:r>
                            <a:rPr lang="en-US" altLang="zh-CN" sz="3200" i="1">
                              <a:ln w="0"/>
                              <a:latin typeface="Cambria Math" panose="02040503050406030204" pitchFamily="18" charset="0"/>
                            </a:rPr>
                            <m:t>𝟑𝟔𝟖𝟔</m:t>
                          </m:r>
                        </m:e>
                      </m:d>
                      <m:r>
                        <a:rPr lang="en-US" altLang="zh-CN" sz="3200" i="1">
                          <a:ln w="0"/>
                          <a:latin typeface="Cambria Math" panose="02040503050406030204" pitchFamily="18" charset="0"/>
                          <a:ea typeface="Cambria Math" panose="02040503050406030204" pitchFamily="18" charset="0"/>
                        </a:rPr>
                        <m:t>→</m:t>
                      </m:r>
                      <m:r>
                        <a:rPr lang="en-US" altLang="zh-CN" sz="3200" i="1">
                          <a:ln w="0"/>
                          <a:latin typeface="Cambria Math" panose="02040503050406030204" pitchFamily="18" charset="0"/>
                          <a:ea typeface="Cambria Math" panose="02040503050406030204" pitchFamily="18" charset="0"/>
                        </a:rPr>
                        <m:t>𝒑</m:t>
                      </m:r>
                      <m:sSup>
                        <m:sSupPr>
                          <m:ctrlPr>
                            <a:rPr lang="en-US" altLang="zh-CN" sz="3200" i="1">
                              <a:ln w="0"/>
                              <a:latin typeface="Cambria Math" panose="02040503050406030204" pitchFamily="18" charset="0"/>
                              <a:ea typeface="Cambria Math" panose="02040503050406030204" pitchFamily="18" charset="0"/>
                            </a:rPr>
                          </m:ctrlPr>
                        </m:sSupPr>
                        <m:e>
                          <m:r>
                            <a:rPr lang="en-US" altLang="zh-CN" sz="3200" i="1">
                              <a:ln w="0"/>
                              <a:latin typeface="Cambria Math" panose="02040503050406030204" pitchFamily="18" charset="0"/>
                              <a:ea typeface="Cambria Math" panose="02040503050406030204" pitchFamily="18" charset="0"/>
                            </a:rPr>
                            <m:t>𝑲</m:t>
                          </m:r>
                        </m:e>
                        <m:sup>
                          <m:r>
                            <a:rPr lang="en-US" altLang="zh-CN" sz="3200" i="1">
                              <a:ln w="0"/>
                              <a:latin typeface="Cambria Math" panose="02040503050406030204" pitchFamily="18" charset="0"/>
                              <a:ea typeface="Cambria Math" panose="02040503050406030204" pitchFamily="18" charset="0"/>
                            </a:rPr>
                            <m:t>−</m:t>
                          </m:r>
                        </m:sup>
                      </m:sSup>
                      <m:acc>
                        <m:accPr>
                          <m:chr m:val="̅"/>
                          <m:ctrlPr>
                            <a:rPr lang="en-US" altLang="zh-CN" sz="3200" i="1">
                              <a:ln w="0"/>
                              <a:latin typeface="Cambria Math" panose="02040503050406030204" pitchFamily="18" charset="0"/>
                              <a:ea typeface="Cambria Math" panose="02040503050406030204" pitchFamily="18" charset="0"/>
                            </a:rPr>
                          </m:ctrlPr>
                        </m:accPr>
                        <m:e>
                          <m:r>
                            <a:rPr lang="zh-CN" altLang="en-US" sz="3200" i="1">
                              <a:ln w="0"/>
                              <a:latin typeface="Cambria Math" panose="02040503050406030204" pitchFamily="18" charset="0"/>
                              <a:ea typeface="Cambria Math" panose="02040503050406030204" pitchFamily="18" charset="0"/>
                            </a:rPr>
                            <m:t>𝚲</m:t>
                          </m:r>
                        </m:e>
                      </m:acc>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oMath>
                  </m:oMathPara>
                </a14:m>
                <a:endParaRPr lang="en-US" altLang="zh-CN" sz="3600" b="1" dirty="0">
                  <a:solidFill>
                    <a:schemeClr val="bg1"/>
                  </a:solidFill>
                  <a:latin typeface="Times New Roman" panose="02020603050405020304" pitchFamily="18" charset="0"/>
                  <a:cs typeface="Times New Roman" panose="02020603050405020304" pitchFamily="18" charset="0"/>
                </a:endParaRPr>
              </a:p>
            </p:txBody>
          </p:sp>
        </mc:Choice>
        <mc:Fallback xmlns="">
          <p:sp>
            <p:nvSpPr>
              <p:cNvPr id="13" name="矩形 12">
                <a:extLst>
                  <a:ext uri="{FF2B5EF4-FFF2-40B4-BE49-F238E27FC236}">
                    <a16:creationId xmlns:a16="http://schemas.microsoft.com/office/drawing/2014/main" id="{B057DDD4-DAAA-43AA-BC25-3F337BD4ACC0}"/>
                  </a:ext>
                </a:extLst>
              </p:cNvPr>
              <p:cNvSpPr>
                <a:spLocks noRot="1" noChangeAspect="1" noMove="1" noResize="1" noEditPoints="1" noAdjustHandles="1" noChangeArrowheads="1" noChangeShapeType="1" noTextEdit="1"/>
              </p:cNvSpPr>
              <p:nvPr/>
            </p:nvSpPr>
            <p:spPr>
              <a:xfrm>
                <a:off x="-1" y="-3177"/>
                <a:ext cx="9144000" cy="680509"/>
              </a:xfrm>
              <a:prstGeom prst="rect">
                <a:avLst/>
              </a:prstGeom>
              <a:blipFill>
                <a:blip r:embed="rId3"/>
                <a:stretch>
                  <a:fillRect b="-12727"/>
                </a:stretch>
              </a:blipFill>
              <a:ln>
                <a:solidFill>
                  <a:schemeClr val="bg1"/>
                </a:solidFill>
              </a:ln>
            </p:spPr>
            <p:txBody>
              <a:bodyPr/>
              <a:lstStyle/>
              <a:p>
                <a:r>
                  <a:rPr lang="zh-CN" altLang="en-US">
                    <a:noFill/>
                  </a:rPr>
                  <a:t> </a:t>
                </a:r>
              </a:p>
            </p:txBody>
          </p:sp>
        </mc:Fallback>
      </mc:AlternateContent>
      <p:sp>
        <p:nvSpPr>
          <p:cNvPr id="3" name="灯片编号占位符 2">
            <a:extLst>
              <a:ext uri="{FF2B5EF4-FFF2-40B4-BE49-F238E27FC236}">
                <a16:creationId xmlns:a16="http://schemas.microsoft.com/office/drawing/2014/main" id="{25BDBA64-1FB6-4BCD-BE95-399DD7258E5E}"/>
              </a:ext>
            </a:extLst>
          </p:cNvPr>
          <p:cNvSpPr>
            <a:spLocks noGrp="1"/>
          </p:cNvSpPr>
          <p:nvPr>
            <p:ph type="sldNum" sz="quarter" idx="12"/>
          </p:nvPr>
        </p:nvSpPr>
        <p:spPr/>
        <p:txBody>
          <a:bodyPr/>
          <a:lstStyle/>
          <a:p>
            <a:fld id="{5146D64B-CE35-4CB1-99F3-8D83A5281A59}" type="slidenum">
              <a:rPr lang="zh-CN" altLang="en-US" smtClean="0"/>
              <a:t>3</a:t>
            </a:fld>
            <a:endParaRPr lang="zh-CN" altLang="en-US" dirty="0"/>
          </a:p>
        </p:txBody>
      </p:sp>
      <mc:AlternateContent xmlns:mc="http://schemas.openxmlformats.org/markup-compatibility/2006" xmlns:a14="http://schemas.microsoft.com/office/drawing/2010/main">
        <mc:Choice Requires="a14">
          <p:sp>
            <p:nvSpPr>
              <p:cNvPr id="4" name="文本框 3">
                <a:extLst>
                  <a:ext uri="{FF2B5EF4-FFF2-40B4-BE49-F238E27FC236}">
                    <a16:creationId xmlns:a16="http://schemas.microsoft.com/office/drawing/2014/main" id="{12232ADE-BACA-B21D-2CBB-5592AE36D199}"/>
                  </a:ext>
                </a:extLst>
              </p:cNvPr>
              <p:cNvSpPr txBox="1"/>
              <p:nvPr/>
            </p:nvSpPr>
            <p:spPr>
              <a:xfrm>
                <a:off x="501806" y="929449"/>
                <a:ext cx="7987060" cy="923330"/>
              </a:xfrm>
              <a:prstGeom prst="rect">
                <a:avLst/>
              </a:prstGeom>
              <a:noFill/>
            </p:spPr>
            <p:txBody>
              <a:bodyPr wrap="square">
                <a:spAutoFit/>
              </a:bodyPr>
              <a:lstStyle/>
              <a:p>
                <a:pPr marL="285750" indent="-285750">
                  <a:buFont typeface="Wingdings" pitchFamily="2" charset="2"/>
                  <a:buChar char="Ø"/>
                </a:pPr>
                <a:r>
                  <a:rPr lang="en" altLang="zh-CN" dirty="0">
                    <a:latin typeface="Comic Sans MS" panose="030F0902030302020204" pitchFamily="66" charset="0"/>
                    <a:ea typeface="楷体" panose="02010609060101010101" pitchFamily="49" charset="-122"/>
                    <a:cs typeface="Times New Roman" panose="02020603050405020304" pitchFamily="18" charset="0"/>
                  </a:rPr>
                  <a:t>Uncertainty of </a:t>
                </a:r>
                <a14:m>
                  <m:oMath xmlns:m="http://schemas.openxmlformats.org/officeDocument/2006/math">
                    <m:r>
                      <m:rPr>
                        <m:sty m:val="p"/>
                      </m:rPr>
                      <a:rPr lang="el-GR" altLang="zh-CN">
                        <a:latin typeface="Cambria Math" panose="02040503050406030204" pitchFamily="18" charset="0"/>
                        <a:ea typeface="楷体" panose="02010609060101010101" pitchFamily="49" charset="-122"/>
                        <a:cs typeface="Times New Roman" panose="02020603050405020304" pitchFamily="18" charset="0"/>
                      </a:rPr>
                      <m:t>Λ</m:t>
                    </m:r>
                  </m:oMath>
                </a14:m>
                <a:r>
                  <a:rPr lang="en" altLang="zh-CN" dirty="0">
                    <a:latin typeface="Comic Sans MS" panose="030F0902030302020204" pitchFamily="66" charset="0"/>
                    <a:ea typeface="楷体" panose="02010609060101010101" pitchFamily="49" charset="-122"/>
                    <a:cs typeface="Times New Roman" panose="02020603050405020304" pitchFamily="18" charset="0"/>
                  </a:rPr>
                  <a:t> mass window is estimated by enlarging or narrowing mass window by 1 MeV/c</a:t>
                </a:r>
                <a:r>
                  <a:rPr lang="en" altLang="zh-CN" baseline="30000" dirty="0">
                    <a:latin typeface="Comic Sans MS" panose="030F0902030302020204" pitchFamily="66" charset="0"/>
                    <a:ea typeface="楷体" panose="02010609060101010101" pitchFamily="49" charset="-122"/>
                    <a:cs typeface="Times New Roman" panose="02020603050405020304" pitchFamily="18" charset="0"/>
                  </a:rPr>
                  <a:t>2</a:t>
                </a:r>
                <a:r>
                  <a:rPr lang="en" altLang="zh-CN" dirty="0">
                    <a:latin typeface="Comic Sans MS" panose="030F0902030302020204" pitchFamily="66" charset="0"/>
                    <a:ea typeface="楷体" panose="02010609060101010101" pitchFamily="49" charset="-122"/>
                    <a:cs typeface="Times New Roman" panose="02020603050405020304" pitchFamily="18" charset="0"/>
                  </a:rPr>
                  <a:t>, the maximum difference between obtained center value is taken to be its uncertainty.</a:t>
                </a:r>
              </a:p>
            </p:txBody>
          </p:sp>
        </mc:Choice>
        <mc:Fallback xmlns="">
          <p:sp>
            <p:nvSpPr>
              <p:cNvPr id="4" name="文本框 3">
                <a:extLst>
                  <a:ext uri="{FF2B5EF4-FFF2-40B4-BE49-F238E27FC236}">
                    <a16:creationId xmlns:a16="http://schemas.microsoft.com/office/drawing/2014/main" id="{12232ADE-BACA-B21D-2CBB-5592AE36D199}"/>
                  </a:ext>
                </a:extLst>
              </p:cNvPr>
              <p:cNvSpPr txBox="1">
                <a:spLocks noRot="1" noChangeAspect="1" noMove="1" noResize="1" noEditPoints="1" noAdjustHandles="1" noChangeArrowheads="1" noChangeShapeType="1" noTextEdit="1"/>
              </p:cNvSpPr>
              <p:nvPr/>
            </p:nvSpPr>
            <p:spPr>
              <a:xfrm>
                <a:off x="501806" y="929449"/>
                <a:ext cx="7987060" cy="923330"/>
              </a:xfrm>
              <a:prstGeom prst="rect">
                <a:avLst/>
              </a:prstGeom>
              <a:blipFill>
                <a:blip r:embed="rId4"/>
                <a:stretch>
                  <a:fillRect l="-476" t="-1351" r="-159" b="-10811"/>
                </a:stretch>
              </a:blipFill>
            </p:spPr>
            <p:txBody>
              <a:bodyPr/>
              <a:lstStyle/>
              <a:p>
                <a:r>
                  <a:rPr lang="zh-CN" altLang="en-US">
                    <a:noFill/>
                  </a:rPr>
                  <a:t> </a:t>
                </a:r>
              </a:p>
            </p:txBody>
          </p:sp>
        </mc:Fallback>
      </mc:AlternateContent>
      <p:sp>
        <p:nvSpPr>
          <p:cNvPr id="9" name="文本框 8">
            <a:extLst>
              <a:ext uri="{FF2B5EF4-FFF2-40B4-BE49-F238E27FC236}">
                <a16:creationId xmlns:a16="http://schemas.microsoft.com/office/drawing/2014/main" id="{99E3BBF2-65B0-869E-72E3-019F6B730D9D}"/>
              </a:ext>
            </a:extLst>
          </p:cNvPr>
          <p:cNvSpPr txBox="1"/>
          <p:nvPr/>
        </p:nvSpPr>
        <p:spPr>
          <a:xfrm>
            <a:off x="1023126" y="4543556"/>
            <a:ext cx="7610707" cy="923330"/>
          </a:xfrm>
          <a:prstGeom prst="rect">
            <a:avLst/>
          </a:prstGeom>
          <a:noFill/>
        </p:spPr>
        <p:txBody>
          <a:bodyPr wrap="square">
            <a:spAutoFit/>
          </a:bodyPr>
          <a:lstStyle/>
          <a:p>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Through the output file, we can see the mass and width of X(2085).</a:t>
            </a:r>
            <a:r>
              <a:rPr lang="en-US" altLang="zh-CN" sz="1800" dirty="0">
                <a:effectLst/>
                <a:latin typeface="DengXian" panose="02010600030101010101" pitchFamily="2" charset="-122"/>
                <a:cs typeface="Times New Roman" panose="02020603050405020304" pitchFamily="18" charset="0"/>
              </a:rPr>
              <a:t> </a:t>
            </a:r>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We found that the differences in mass and width were 41 MeV and </a:t>
            </a:r>
            <a:r>
              <a:rPr lang="en-US" altLang="zh-CN" dirty="0">
                <a:latin typeface="Comic Sans MS" panose="030F0902030302020204" pitchFamily="66" charset="0"/>
                <a:ea typeface="楷体" panose="02010609060101010101" pitchFamily="49" charset="-122"/>
                <a:cs typeface="Times New Roman" panose="02020603050405020304" pitchFamily="18" charset="0"/>
              </a:rPr>
              <a:t>34</a:t>
            </a:r>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 MeV respectively. </a:t>
            </a:r>
            <a:endParaRPr lang="zh-CN" altLang="en-US" dirty="0"/>
          </a:p>
        </p:txBody>
      </p:sp>
      <p:graphicFrame>
        <p:nvGraphicFramePr>
          <p:cNvPr id="2" name="表格 1">
            <a:extLst>
              <a:ext uri="{FF2B5EF4-FFF2-40B4-BE49-F238E27FC236}">
                <a16:creationId xmlns:a16="http://schemas.microsoft.com/office/drawing/2014/main" id="{FFB3F9A5-E749-47A9-1E2C-A3C003CCCB67}"/>
              </a:ext>
            </a:extLst>
          </p:cNvPr>
          <p:cNvGraphicFramePr>
            <a:graphicFrameLocks noGrp="1"/>
          </p:cNvGraphicFramePr>
          <p:nvPr>
            <p:extLst>
              <p:ext uri="{D42A27DB-BD31-4B8C-83A1-F6EECF244321}">
                <p14:modId xmlns:p14="http://schemas.microsoft.com/office/powerpoint/2010/main" val="4041048050"/>
              </p:ext>
            </p:extLst>
          </p:nvPr>
        </p:nvGraphicFramePr>
        <p:xfrm>
          <a:off x="1635512" y="2311206"/>
          <a:ext cx="5704779" cy="1483360"/>
        </p:xfrm>
        <a:graphic>
          <a:graphicData uri="http://schemas.openxmlformats.org/drawingml/2006/table">
            <a:tbl>
              <a:tblPr firstRow="1" bandRow="1">
                <a:tableStyleId>{5C22544A-7EE6-4342-B048-85BDC9FD1C3A}</a:tableStyleId>
              </a:tblPr>
              <a:tblGrid>
                <a:gridCol w="1901593">
                  <a:extLst>
                    <a:ext uri="{9D8B030D-6E8A-4147-A177-3AD203B41FA5}">
                      <a16:colId xmlns:a16="http://schemas.microsoft.com/office/drawing/2014/main" val="1134870532"/>
                    </a:ext>
                  </a:extLst>
                </a:gridCol>
                <a:gridCol w="1901593">
                  <a:extLst>
                    <a:ext uri="{9D8B030D-6E8A-4147-A177-3AD203B41FA5}">
                      <a16:colId xmlns:a16="http://schemas.microsoft.com/office/drawing/2014/main" val="3784416146"/>
                    </a:ext>
                  </a:extLst>
                </a:gridCol>
                <a:gridCol w="1901593">
                  <a:extLst>
                    <a:ext uri="{9D8B030D-6E8A-4147-A177-3AD203B41FA5}">
                      <a16:colId xmlns:a16="http://schemas.microsoft.com/office/drawing/2014/main" val="2714177341"/>
                    </a:ext>
                  </a:extLst>
                </a:gridCol>
              </a:tblGrid>
              <a:tr h="370840">
                <a:tc>
                  <a:txBody>
                    <a:bodyPr/>
                    <a:lstStyle/>
                    <a:p>
                      <a:pPr algn="ct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mass(MeV/c</a:t>
                      </a:r>
                      <a:r>
                        <a:rPr lang="en-US" altLang="zh-CN" sz="1800" baseline="30000" dirty="0">
                          <a:latin typeface="Cambria Math" panose="02040503050406030204" pitchFamily="18" charset="0"/>
                          <a:ea typeface="Cambria Math" panose="02040503050406030204" pitchFamily="18" charset="0"/>
                        </a:rPr>
                        <a:t>2</a:t>
                      </a:r>
                      <a:r>
                        <a:rPr lang="en-US" altLang="zh-CN" sz="1800" dirty="0">
                          <a:latin typeface="Cambria Math" panose="02040503050406030204" pitchFamily="18" charset="0"/>
                          <a:ea typeface="Cambria Math" panose="02040503050406030204" pitchFamily="18" charset="0"/>
                        </a:rPr>
                        <a:t>)</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Width(MeV/c</a:t>
                      </a:r>
                      <a:r>
                        <a:rPr lang="en-US" altLang="zh-CN" sz="1800" baseline="30000" dirty="0">
                          <a:latin typeface="Cambria Math" panose="02040503050406030204" pitchFamily="18" charset="0"/>
                          <a:ea typeface="Cambria Math" panose="02040503050406030204" pitchFamily="18" charset="0"/>
                        </a:rPr>
                        <a:t>2</a:t>
                      </a:r>
                      <a:r>
                        <a:rPr lang="en-US" altLang="zh-CN" sz="1800" dirty="0">
                          <a:latin typeface="Cambria Math" panose="02040503050406030204" pitchFamily="18" charset="0"/>
                          <a:ea typeface="Cambria Math" panose="02040503050406030204" pitchFamily="18" charset="0"/>
                        </a:rPr>
                        <a:t>)</a:t>
                      </a:r>
                      <a:endParaRPr lang="zh-CN" altLang="en-US" sz="1800" dirty="0">
                        <a:latin typeface="Cambria Math" panose="02040503050406030204" pitchFamily="18" charset="0"/>
                      </a:endParaRPr>
                    </a:p>
                  </a:txBody>
                  <a:tcPr/>
                </a:tc>
                <a:extLst>
                  <a:ext uri="{0D108BD9-81ED-4DB2-BD59-A6C34878D82A}">
                    <a16:rowId xmlns:a16="http://schemas.microsoft.com/office/drawing/2014/main" val="3814262036"/>
                  </a:ext>
                </a:extLst>
              </a:tr>
              <a:tr h="370840">
                <a:tc>
                  <a:txBody>
                    <a:bodyPr/>
                    <a:lstStyle/>
                    <a:p>
                      <a:pPr algn="ctr"/>
                      <a:r>
                        <a:rPr lang="en-US" altLang="zh-CN" sz="1800" dirty="0">
                          <a:latin typeface="Cambria Math" panose="02040503050406030204" pitchFamily="18" charset="0"/>
                          <a:ea typeface="Cambria Math" panose="02040503050406030204" pitchFamily="18" charset="0"/>
                        </a:rPr>
                        <a:t>Before</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2149</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173</a:t>
                      </a:r>
                      <a:endParaRPr lang="zh-CN" altLang="en-US" sz="1800" dirty="0">
                        <a:latin typeface="Cambria Math" panose="02040503050406030204" pitchFamily="18" charset="0"/>
                      </a:endParaRPr>
                    </a:p>
                  </a:txBody>
                  <a:tcPr/>
                </a:tc>
                <a:extLst>
                  <a:ext uri="{0D108BD9-81ED-4DB2-BD59-A6C34878D82A}">
                    <a16:rowId xmlns:a16="http://schemas.microsoft.com/office/drawing/2014/main" val="742785161"/>
                  </a:ext>
                </a:extLst>
              </a:tr>
              <a:tr h="370840">
                <a:tc>
                  <a:txBody>
                    <a:bodyPr/>
                    <a:lstStyle/>
                    <a:p>
                      <a:pPr algn="ctr"/>
                      <a:r>
                        <a:rPr lang="en-US" altLang="zh-CN" sz="1800" dirty="0">
                          <a:latin typeface="Cambria Math" panose="02040503050406030204" pitchFamily="18" charset="0"/>
                          <a:ea typeface="Cambria Math" panose="02040503050406030204" pitchFamily="18" charset="0"/>
                        </a:rPr>
                        <a:t>Now</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2190</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207</a:t>
                      </a:r>
                      <a:endParaRPr lang="zh-CN" altLang="en-US" sz="1800" dirty="0">
                        <a:latin typeface="Cambria Math" panose="02040503050406030204" pitchFamily="18" charset="0"/>
                      </a:endParaRPr>
                    </a:p>
                  </a:txBody>
                  <a:tcPr/>
                </a:tc>
                <a:extLst>
                  <a:ext uri="{0D108BD9-81ED-4DB2-BD59-A6C34878D82A}">
                    <a16:rowId xmlns:a16="http://schemas.microsoft.com/office/drawing/2014/main" val="2362941349"/>
                  </a:ext>
                </a:extLst>
              </a:tr>
              <a:tr h="370840">
                <a:tc>
                  <a:txBody>
                    <a:bodyPr/>
                    <a:lstStyle/>
                    <a:p>
                      <a:pPr algn="ctr"/>
                      <a:r>
                        <a:rPr lang="en-US" altLang="zh-CN" sz="1800" dirty="0">
                          <a:latin typeface="Cambria Math" panose="02040503050406030204" pitchFamily="18" charset="0"/>
                          <a:ea typeface="Cambria Math" panose="02040503050406030204" pitchFamily="18" charset="0"/>
                        </a:rPr>
                        <a:t>difference</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41</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34</a:t>
                      </a:r>
                      <a:endParaRPr lang="zh-CN" altLang="en-US" sz="1800" dirty="0">
                        <a:latin typeface="Cambria Math" panose="02040503050406030204" pitchFamily="18" charset="0"/>
                      </a:endParaRPr>
                    </a:p>
                  </a:txBody>
                  <a:tcPr/>
                </a:tc>
                <a:extLst>
                  <a:ext uri="{0D108BD9-81ED-4DB2-BD59-A6C34878D82A}">
                    <a16:rowId xmlns:a16="http://schemas.microsoft.com/office/drawing/2014/main" val="1529455421"/>
                  </a:ext>
                </a:extLst>
              </a:tr>
            </a:tbl>
          </a:graphicData>
        </a:graphic>
      </p:graphicFrame>
    </p:spTree>
    <p:extLst>
      <p:ext uri="{BB962C8B-B14F-4D97-AF65-F5344CB8AC3E}">
        <p14:creationId xmlns:p14="http://schemas.microsoft.com/office/powerpoint/2010/main" val="4158286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13" name="矩形 12">
                <a:extLst>
                  <a:ext uri="{FF2B5EF4-FFF2-40B4-BE49-F238E27FC236}">
                    <a16:creationId xmlns:a16="http://schemas.microsoft.com/office/drawing/2014/main" id="{B057DDD4-DAAA-43AA-BC25-3F337BD4ACC0}"/>
                  </a:ext>
                </a:extLst>
              </p:cNvPr>
              <p:cNvSpPr/>
              <p:nvPr/>
            </p:nvSpPr>
            <p:spPr>
              <a:xfrm>
                <a:off x="-1" y="-3177"/>
                <a:ext cx="9144000" cy="680509"/>
              </a:xfrm>
              <a:prstGeom prst="rect">
                <a:avLst/>
              </a:prstGeom>
              <a:solidFill>
                <a:srgbClr val="831E6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zh-CN" altLang="en-US" sz="3200" i="1">
                          <a:ln w="0"/>
                          <a:latin typeface="Cambria Math" panose="02040503050406030204" pitchFamily="18" charset="0"/>
                        </a:rPr>
                        <m:t>𝝍</m:t>
                      </m:r>
                      <m:d>
                        <m:dPr>
                          <m:ctrlPr>
                            <a:rPr lang="en-US" altLang="zh-CN" sz="3200" i="1">
                              <a:ln w="0"/>
                              <a:latin typeface="Cambria Math" panose="02040503050406030204" pitchFamily="18" charset="0"/>
                            </a:rPr>
                          </m:ctrlPr>
                        </m:dPr>
                        <m:e>
                          <m:r>
                            <a:rPr lang="en-US" altLang="zh-CN" sz="3200" i="1">
                              <a:ln w="0"/>
                              <a:latin typeface="Cambria Math" panose="02040503050406030204" pitchFamily="18" charset="0"/>
                            </a:rPr>
                            <m:t>𝟑𝟔𝟖𝟔</m:t>
                          </m:r>
                        </m:e>
                      </m:d>
                      <m:r>
                        <a:rPr lang="en-US" altLang="zh-CN" sz="3200" i="1">
                          <a:ln w="0"/>
                          <a:latin typeface="Cambria Math" panose="02040503050406030204" pitchFamily="18" charset="0"/>
                          <a:ea typeface="Cambria Math" panose="02040503050406030204" pitchFamily="18" charset="0"/>
                        </a:rPr>
                        <m:t>→</m:t>
                      </m:r>
                      <m:r>
                        <a:rPr lang="en-US" altLang="zh-CN" sz="3200" i="1">
                          <a:ln w="0"/>
                          <a:latin typeface="Cambria Math" panose="02040503050406030204" pitchFamily="18" charset="0"/>
                          <a:ea typeface="Cambria Math" panose="02040503050406030204" pitchFamily="18" charset="0"/>
                        </a:rPr>
                        <m:t>𝒑</m:t>
                      </m:r>
                      <m:sSup>
                        <m:sSupPr>
                          <m:ctrlPr>
                            <a:rPr lang="en-US" altLang="zh-CN" sz="3200" i="1">
                              <a:ln w="0"/>
                              <a:latin typeface="Cambria Math" panose="02040503050406030204" pitchFamily="18" charset="0"/>
                              <a:ea typeface="Cambria Math" panose="02040503050406030204" pitchFamily="18" charset="0"/>
                            </a:rPr>
                          </m:ctrlPr>
                        </m:sSupPr>
                        <m:e>
                          <m:r>
                            <a:rPr lang="en-US" altLang="zh-CN" sz="3200" i="1">
                              <a:ln w="0"/>
                              <a:latin typeface="Cambria Math" panose="02040503050406030204" pitchFamily="18" charset="0"/>
                              <a:ea typeface="Cambria Math" panose="02040503050406030204" pitchFamily="18" charset="0"/>
                            </a:rPr>
                            <m:t>𝑲</m:t>
                          </m:r>
                        </m:e>
                        <m:sup>
                          <m:r>
                            <a:rPr lang="en-US" altLang="zh-CN" sz="3200" i="1">
                              <a:ln w="0"/>
                              <a:latin typeface="Cambria Math" panose="02040503050406030204" pitchFamily="18" charset="0"/>
                              <a:ea typeface="Cambria Math" panose="02040503050406030204" pitchFamily="18" charset="0"/>
                            </a:rPr>
                            <m:t>−</m:t>
                          </m:r>
                        </m:sup>
                      </m:sSup>
                      <m:acc>
                        <m:accPr>
                          <m:chr m:val="̅"/>
                          <m:ctrlPr>
                            <a:rPr lang="en-US" altLang="zh-CN" sz="3200" i="1">
                              <a:ln w="0"/>
                              <a:latin typeface="Cambria Math" panose="02040503050406030204" pitchFamily="18" charset="0"/>
                              <a:ea typeface="Cambria Math" panose="02040503050406030204" pitchFamily="18" charset="0"/>
                            </a:rPr>
                          </m:ctrlPr>
                        </m:accPr>
                        <m:e>
                          <m:r>
                            <a:rPr lang="zh-CN" altLang="en-US" sz="3200" i="1">
                              <a:ln w="0"/>
                              <a:latin typeface="Cambria Math" panose="02040503050406030204" pitchFamily="18" charset="0"/>
                              <a:ea typeface="Cambria Math" panose="02040503050406030204" pitchFamily="18" charset="0"/>
                            </a:rPr>
                            <m:t>𝚲</m:t>
                          </m:r>
                        </m:e>
                      </m:acc>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oMath>
                  </m:oMathPara>
                </a14:m>
                <a:endParaRPr lang="en-US" altLang="zh-CN" sz="3600" b="1" dirty="0">
                  <a:solidFill>
                    <a:schemeClr val="bg1"/>
                  </a:solidFill>
                  <a:latin typeface="Times New Roman" panose="02020603050405020304" pitchFamily="18" charset="0"/>
                  <a:cs typeface="Times New Roman" panose="02020603050405020304" pitchFamily="18" charset="0"/>
                </a:endParaRPr>
              </a:p>
            </p:txBody>
          </p:sp>
        </mc:Choice>
        <mc:Fallback>
          <p:sp>
            <p:nvSpPr>
              <p:cNvPr id="13" name="矩形 12">
                <a:extLst>
                  <a:ext uri="{FF2B5EF4-FFF2-40B4-BE49-F238E27FC236}">
                    <a16:creationId xmlns:a16="http://schemas.microsoft.com/office/drawing/2014/main" id="{B057DDD4-DAAA-43AA-BC25-3F337BD4ACC0}"/>
                  </a:ext>
                </a:extLst>
              </p:cNvPr>
              <p:cNvSpPr>
                <a:spLocks noRot="1" noChangeAspect="1" noMove="1" noResize="1" noEditPoints="1" noAdjustHandles="1" noChangeArrowheads="1" noChangeShapeType="1" noTextEdit="1"/>
              </p:cNvSpPr>
              <p:nvPr/>
            </p:nvSpPr>
            <p:spPr>
              <a:xfrm>
                <a:off x="-1" y="-3177"/>
                <a:ext cx="9144000" cy="680509"/>
              </a:xfrm>
              <a:prstGeom prst="rect">
                <a:avLst/>
              </a:prstGeom>
              <a:blipFill>
                <a:blip r:embed="rId3"/>
                <a:stretch>
                  <a:fillRect b="-12727"/>
                </a:stretch>
              </a:blipFill>
              <a:ln>
                <a:solidFill>
                  <a:schemeClr val="bg1"/>
                </a:solidFill>
              </a:ln>
            </p:spPr>
            <p:txBody>
              <a:bodyPr/>
              <a:lstStyle/>
              <a:p>
                <a:r>
                  <a:rPr lang="zh-CN" altLang="en-US">
                    <a:noFill/>
                  </a:rPr>
                  <a:t> </a:t>
                </a:r>
              </a:p>
            </p:txBody>
          </p:sp>
        </mc:Fallback>
      </mc:AlternateContent>
      <p:sp>
        <p:nvSpPr>
          <p:cNvPr id="3" name="灯片编号占位符 2">
            <a:extLst>
              <a:ext uri="{FF2B5EF4-FFF2-40B4-BE49-F238E27FC236}">
                <a16:creationId xmlns:a16="http://schemas.microsoft.com/office/drawing/2014/main" id="{25BDBA64-1FB6-4BCD-BE95-399DD7258E5E}"/>
              </a:ext>
            </a:extLst>
          </p:cNvPr>
          <p:cNvSpPr>
            <a:spLocks noGrp="1"/>
          </p:cNvSpPr>
          <p:nvPr>
            <p:ph type="sldNum" sz="quarter" idx="12"/>
          </p:nvPr>
        </p:nvSpPr>
        <p:spPr/>
        <p:txBody>
          <a:bodyPr/>
          <a:lstStyle/>
          <a:p>
            <a:fld id="{5146D64B-CE35-4CB1-99F3-8D83A5281A59}" type="slidenum">
              <a:rPr lang="zh-CN" altLang="en-US" smtClean="0"/>
              <a:t>4</a:t>
            </a:fld>
            <a:endParaRPr lang="zh-CN" altLang="en-US" dirty="0"/>
          </a:p>
        </p:txBody>
      </p:sp>
      <p:sp>
        <p:nvSpPr>
          <p:cNvPr id="4" name="文本框 3">
            <a:extLst>
              <a:ext uri="{FF2B5EF4-FFF2-40B4-BE49-F238E27FC236}">
                <a16:creationId xmlns:a16="http://schemas.microsoft.com/office/drawing/2014/main" id="{12232ADE-BACA-B21D-2CBB-5592AE36D199}"/>
              </a:ext>
            </a:extLst>
          </p:cNvPr>
          <p:cNvSpPr txBox="1"/>
          <p:nvPr/>
        </p:nvSpPr>
        <p:spPr>
          <a:xfrm>
            <a:off x="501806" y="929449"/>
            <a:ext cx="7987060" cy="1754326"/>
          </a:xfrm>
          <a:prstGeom prst="rect">
            <a:avLst/>
          </a:prstGeom>
          <a:noFill/>
        </p:spPr>
        <p:txBody>
          <a:bodyPr wrap="square">
            <a:spAutoFit/>
          </a:bodyPr>
          <a:lstStyle/>
          <a:p>
            <a:pPr marL="285750" indent="-285750">
              <a:buFont typeface="Wingdings" pitchFamily="2" charset="2"/>
              <a:buChar char="Ø"/>
            </a:pPr>
            <a:r>
              <a:rPr lang="en" altLang="zh-CN" dirty="0">
                <a:latin typeface="Comic Sans MS" panose="030F0902030302020204" pitchFamily="66" charset="0"/>
                <a:ea typeface="楷体" panose="02010609060101010101" pitchFamily="49" charset="-122"/>
                <a:cs typeface="Times New Roman" panose="02020603050405020304" pitchFamily="18" charset="0"/>
              </a:rPr>
              <a:t>Uncertainty of quoted mass and width of the other fifteen resonance states besides X(2085). In estimation, mass and width of those resonance states are replaced by new ones, which are randomly sampled according to the Gaussian distribution. New mass and width of X(2085) is obtained with smeared </a:t>
            </a:r>
            <a:r>
              <a:rPr lang="en" altLang="zh-CN" dirty="0" err="1">
                <a:latin typeface="Comic Sans MS" panose="030F0902030302020204" pitchFamily="66" charset="0"/>
                <a:ea typeface="楷体" panose="02010609060101010101" pitchFamily="49" charset="-122"/>
                <a:cs typeface="Times New Roman" panose="02020603050405020304" pitchFamily="18" charset="0"/>
              </a:rPr>
              <a:t>Breit</a:t>
            </a:r>
            <a:r>
              <a:rPr lang="en" altLang="zh-CN" dirty="0">
                <a:latin typeface="Comic Sans MS" panose="030F0902030302020204" pitchFamily="66" charset="0"/>
                <a:ea typeface="楷体" panose="02010609060101010101" pitchFamily="49" charset="-122"/>
                <a:cs typeface="Times New Roman" panose="02020603050405020304" pitchFamily="18" charset="0"/>
              </a:rPr>
              <a:t>-Wigner shape and the difference between center value is taken as its uncertainty.</a:t>
            </a:r>
          </a:p>
        </p:txBody>
      </p:sp>
      <p:sp>
        <p:nvSpPr>
          <p:cNvPr id="9" name="文本框 8">
            <a:extLst>
              <a:ext uri="{FF2B5EF4-FFF2-40B4-BE49-F238E27FC236}">
                <a16:creationId xmlns:a16="http://schemas.microsoft.com/office/drawing/2014/main" id="{99E3BBF2-65B0-869E-72E3-019F6B730D9D}"/>
              </a:ext>
            </a:extLst>
          </p:cNvPr>
          <p:cNvSpPr txBox="1"/>
          <p:nvPr/>
        </p:nvSpPr>
        <p:spPr>
          <a:xfrm>
            <a:off x="1011975" y="5466886"/>
            <a:ext cx="7610707" cy="646331"/>
          </a:xfrm>
          <a:prstGeom prst="rect">
            <a:avLst/>
          </a:prstGeom>
          <a:noFill/>
        </p:spPr>
        <p:txBody>
          <a:bodyPr wrap="square">
            <a:spAutoFit/>
          </a:bodyPr>
          <a:lstStyle/>
          <a:p>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Through the </a:t>
            </a:r>
            <a:r>
              <a:rPr lang="en-US" altLang="zh-CN" dirty="0">
                <a:latin typeface="Comic Sans MS" panose="030F0902030302020204" pitchFamily="66" charset="0"/>
                <a:ea typeface="楷体" panose="02010609060101010101" pitchFamily="49" charset="-122"/>
                <a:cs typeface="Times New Roman" panose="02020603050405020304" pitchFamily="18" charset="0"/>
              </a:rPr>
              <a:t>picture</a:t>
            </a:r>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 we can see the mass and width distribution of X(2085).</a:t>
            </a:r>
            <a:r>
              <a:rPr lang="en-US" altLang="zh-CN" sz="1800" dirty="0">
                <a:effectLst/>
                <a:latin typeface="DengXian" panose="02010600030101010101" pitchFamily="2" charset="-122"/>
                <a:cs typeface="Times New Roman" panose="02020603050405020304" pitchFamily="18" charset="0"/>
              </a:rPr>
              <a:t> </a:t>
            </a:r>
            <a:endParaRPr lang="zh-CN" altLang="en-US" dirty="0"/>
          </a:p>
        </p:txBody>
      </p:sp>
      <p:pic>
        <p:nvPicPr>
          <p:cNvPr id="6" name="图片 5">
            <a:extLst>
              <a:ext uri="{FF2B5EF4-FFF2-40B4-BE49-F238E27FC236}">
                <a16:creationId xmlns:a16="http://schemas.microsoft.com/office/drawing/2014/main" id="{BD4B76BE-50FB-FAFC-6915-5294904C45A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1975" y="3011728"/>
            <a:ext cx="3062675" cy="2200817"/>
          </a:xfrm>
          <a:prstGeom prst="rect">
            <a:avLst/>
          </a:prstGeom>
        </p:spPr>
      </p:pic>
      <p:pic>
        <p:nvPicPr>
          <p:cNvPr id="8" name="图片 7">
            <a:extLst>
              <a:ext uri="{FF2B5EF4-FFF2-40B4-BE49-F238E27FC236}">
                <a16:creationId xmlns:a16="http://schemas.microsoft.com/office/drawing/2014/main" id="{625DCACD-F9C7-09E4-1FD9-182CB6A8A47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32748" y="3015398"/>
            <a:ext cx="3062675" cy="2200817"/>
          </a:xfrm>
          <a:prstGeom prst="rect">
            <a:avLst/>
          </a:prstGeom>
        </p:spPr>
      </p:pic>
    </p:spTree>
    <p:extLst>
      <p:ext uri="{BB962C8B-B14F-4D97-AF65-F5344CB8AC3E}">
        <p14:creationId xmlns:p14="http://schemas.microsoft.com/office/powerpoint/2010/main" val="819473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13" name="矩形 12">
                <a:extLst>
                  <a:ext uri="{FF2B5EF4-FFF2-40B4-BE49-F238E27FC236}">
                    <a16:creationId xmlns:a16="http://schemas.microsoft.com/office/drawing/2014/main" id="{B057DDD4-DAAA-43AA-BC25-3F337BD4ACC0}"/>
                  </a:ext>
                </a:extLst>
              </p:cNvPr>
              <p:cNvSpPr/>
              <p:nvPr/>
            </p:nvSpPr>
            <p:spPr>
              <a:xfrm>
                <a:off x="-1" y="-3177"/>
                <a:ext cx="9144000" cy="680509"/>
              </a:xfrm>
              <a:prstGeom prst="rect">
                <a:avLst/>
              </a:prstGeom>
              <a:solidFill>
                <a:srgbClr val="831E6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zh-CN" altLang="en-US" sz="3200" i="1">
                          <a:ln w="0"/>
                          <a:latin typeface="Cambria Math" panose="02040503050406030204" pitchFamily="18" charset="0"/>
                        </a:rPr>
                        <m:t>𝝍</m:t>
                      </m:r>
                      <m:d>
                        <m:dPr>
                          <m:ctrlPr>
                            <a:rPr lang="en-US" altLang="zh-CN" sz="3200" i="1">
                              <a:ln w="0"/>
                              <a:latin typeface="Cambria Math" panose="02040503050406030204" pitchFamily="18" charset="0"/>
                            </a:rPr>
                          </m:ctrlPr>
                        </m:dPr>
                        <m:e>
                          <m:r>
                            <a:rPr lang="en-US" altLang="zh-CN" sz="3200" i="1">
                              <a:ln w="0"/>
                              <a:latin typeface="Cambria Math" panose="02040503050406030204" pitchFamily="18" charset="0"/>
                            </a:rPr>
                            <m:t>𝟑𝟔𝟖𝟔</m:t>
                          </m:r>
                        </m:e>
                      </m:d>
                      <m:r>
                        <a:rPr lang="en-US" altLang="zh-CN" sz="3200" i="1">
                          <a:ln w="0"/>
                          <a:latin typeface="Cambria Math" panose="02040503050406030204" pitchFamily="18" charset="0"/>
                          <a:ea typeface="Cambria Math" panose="02040503050406030204" pitchFamily="18" charset="0"/>
                        </a:rPr>
                        <m:t>→</m:t>
                      </m:r>
                      <m:r>
                        <a:rPr lang="en-US" altLang="zh-CN" sz="3200" i="1">
                          <a:ln w="0"/>
                          <a:latin typeface="Cambria Math" panose="02040503050406030204" pitchFamily="18" charset="0"/>
                          <a:ea typeface="Cambria Math" panose="02040503050406030204" pitchFamily="18" charset="0"/>
                        </a:rPr>
                        <m:t>𝒑</m:t>
                      </m:r>
                      <m:sSup>
                        <m:sSupPr>
                          <m:ctrlPr>
                            <a:rPr lang="en-US" altLang="zh-CN" sz="3200" i="1">
                              <a:ln w="0"/>
                              <a:latin typeface="Cambria Math" panose="02040503050406030204" pitchFamily="18" charset="0"/>
                              <a:ea typeface="Cambria Math" panose="02040503050406030204" pitchFamily="18" charset="0"/>
                            </a:rPr>
                          </m:ctrlPr>
                        </m:sSupPr>
                        <m:e>
                          <m:r>
                            <a:rPr lang="en-US" altLang="zh-CN" sz="3200" i="1">
                              <a:ln w="0"/>
                              <a:latin typeface="Cambria Math" panose="02040503050406030204" pitchFamily="18" charset="0"/>
                              <a:ea typeface="Cambria Math" panose="02040503050406030204" pitchFamily="18" charset="0"/>
                            </a:rPr>
                            <m:t>𝑲</m:t>
                          </m:r>
                        </m:e>
                        <m:sup>
                          <m:r>
                            <a:rPr lang="en-US" altLang="zh-CN" sz="3200" i="1">
                              <a:ln w="0"/>
                              <a:latin typeface="Cambria Math" panose="02040503050406030204" pitchFamily="18" charset="0"/>
                              <a:ea typeface="Cambria Math" panose="02040503050406030204" pitchFamily="18" charset="0"/>
                            </a:rPr>
                            <m:t>−</m:t>
                          </m:r>
                        </m:sup>
                      </m:sSup>
                      <m:acc>
                        <m:accPr>
                          <m:chr m:val="̅"/>
                          <m:ctrlPr>
                            <a:rPr lang="en-US" altLang="zh-CN" sz="3200" i="1">
                              <a:ln w="0"/>
                              <a:latin typeface="Cambria Math" panose="02040503050406030204" pitchFamily="18" charset="0"/>
                              <a:ea typeface="Cambria Math" panose="02040503050406030204" pitchFamily="18" charset="0"/>
                            </a:rPr>
                          </m:ctrlPr>
                        </m:accPr>
                        <m:e>
                          <m:r>
                            <a:rPr lang="zh-CN" altLang="en-US" sz="3200" i="1">
                              <a:ln w="0"/>
                              <a:latin typeface="Cambria Math" panose="02040503050406030204" pitchFamily="18" charset="0"/>
                              <a:ea typeface="Cambria Math" panose="02040503050406030204" pitchFamily="18" charset="0"/>
                            </a:rPr>
                            <m:t>𝚲</m:t>
                          </m:r>
                        </m:e>
                      </m:acc>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oMath>
                  </m:oMathPara>
                </a14:m>
                <a:endParaRPr lang="en-US" altLang="zh-CN" sz="3600" b="1" dirty="0">
                  <a:solidFill>
                    <a:schemeClr val="bg1"/>
                  </a:solidFill>
                  <a:latin typeface="Times New Roman" panose="02020603050405020304" pitchFamily="18" charset="0"/>
                  <a:cs typeface="Times New Roman" panose="02020603050405020304" pitchFamily="18" charset="0"/>
                </a:endParaRPr>
              </a:p>
            </p:txBody>
          </p:sp>
        </mc:Choice>
        <mc:Fallback>
          <p:sp>
            <p:nvSpPr>
              <p:cNvPr id="13" name="矩形 12">
                <a:extLst>
                  <a:ext uri="{FF2B5EF4-FFF2-40B4-BE49-F238E27FC236}">
                    <a16:creationId xmlns:a16="http://schemas.microsoft.com/office/drawing/2014/main" id="{B057DDD4-DAAA-43AA-BC25-3F337BD4ACC0}"/>
                  </a:ext>
                </a:extLst>
              </p:cNvPr>
              <p:cNvSpPr>
                <a:spLocks noRot="1" noChangeAspect="1" noMove="1" noResize="1" noEditPoints="1" noAdjustHandles="1" noChangeArrowheads="1" noChangeShapeType="1" noTextEdit="1"/>
              </p:cNvSpPr>
              <p:nvPr/>
            </p:nvSpPr>
            <p:spPr>
              <a:xfrm>
                <a:off x="-1" y="-3177"/>
                <a:ext cx="9144000" cy="680509"/>
              </a:xfrm>
              <a:prstGeom prst="rect">
                <a:avLst/>
              </a:prstGeom>
              <a:blipFill>
                <a:blip r:embed="rId3"/>
                <a:stretch>
                  <a:fillRect b="-12727"/>
                </a:stretch>
              </a:blipFill>
              <a:ln>
                <a:solidFill>
                  <a:schemeClr val="bg1"/>
                </a:solidFill>
              </a:ln>
            </p:spPr>
            <p:txBody>
              <a:bodyPr/>
              <a:lstStyle/>
              <a:p>
                <a:r>
                  <a:rPr lang="zh-CN" altLang="en-US">
                    <a:noFill/>
                  </a:rPr>
                  <a:t> </a:t>
                </a:r>
              </a:p>
            </p:txBody>
          </p:sp>
        </mc:Fallback>
      </mc:AlternateContent>
      <p:sp>
        <p:nvSpPr>
          <p:cNvPr id="3" name="灯片编号占位符 2">
            <a:extLst>
              <a:ext uri="{FF2B5EF4-FFF2-40B4-BE49-F238E27FC236}">
                <a16:creationId xmlns:a16="http://schemas.microsoft.com/office/drawing/2014/main" id="{25BDBA64-1FB6-4BCD-BE95-399DD7258E5E}"/>
              </a:ext>
            </a:extLst>
          </p:cNvPr>
          <p:cNvSpPr>
            <a:spLocks noGrp="1"/>
          </p:cNvSpPr>
          <p:nvPr>
            <p:ph type="sldNum" sz="quarter" idx="12"/>
          </p:nvPr>
        </p:nvSpPr>
        <p:spPr/>
        <p:txBody>
          <a:bodyPr/>
          <a:lstStyle/>
          <a:p>
            <a:fld id="{5146D64B-CE35-4CB1-99F3-8D83A5281A59}" type="slidenum">
              <a:rPr lang="zh-CN" altLang="en-US" smtClean="0"/>
              <a:t>5</a:t>
            </a:fld>
            <a:endParaRPr lang="zh-CN" altLang="en-US" dirty="0"/>
          </a:p>
        </p:txBody>
      </p:sp>
      <p:sp>
        <p:nvSpPr>
          <p:cNvPr id="4" name="文本框 3">
            <a:extLst>
              <a:ext uri="{FF2B5EF4-FFF2-40B4-BE49-F238E27FC236}">
                <a16:creationId xmlns:a16="http://schemas.microsoft.com/office/drawing/2014/main" id="{12232ADE-BACA-B21D-2CBB-5592AE36D199}"/>
              </a:ext>
            </a:extLst>
          </p:cNvPr>
          <p:cNvSpPr txBox="1"/>
          <p:nvPr/>
        </p:nvSpPr>
        <p:spPr>
          <a:xfrm>
            <a:off x="501806" y="929449"/>
            <a:ext cx="7987060" cy="1754326"/>
          </a:xfrm>
          <a:prstGeom prst="rect">
            <a:avLst/>
          </a:prstGeom>
          <a:noFill/>
        </p:spPr>
        <p:txBody>
          <a:bodyPr wrap="square">
            <a:spAutoFit/>
          </a:bodyPr>
          <a:lstStyle/>
          <a:p>
            <a:pPr marL="285750" indent="-285750">
              <a:buFont typeface="Wingdings" pitchFamily="2" charset="2"/>
              <a:buChar char="Ø"/>
            </a:pPr>
            <a:r>
              <a:rPr lang="en" altLang="zh-CN" dirty="0">
                <a:latin typeface="Comic Sans MS" panose="030F0902030302020204" pitchFamily="66" charset="0"/>
                <a:ea typeface="楷体" panose="02010609060101010101" pitchFamily="49" charset="-122"/>
                <a:cs typeface="Times New Roman" panose="02020603050405020304" pitchFamily="18" charset="0"/>
              </a:rPr>
              <a:t>Uncertainty of quoted mass and width of the other fifteen resonance states besides X(2085). In estimation, mass and width of those resonance states are replaced by new ones, which are randomly sampled according to the Gaussian distribution. New mass and width of X(2085) is obtained with smeared </a:t>
            </a:r>
            <a:r>
              <a:rPr lang="en" altLang="zh-CN" dirty="0" err="1">
                <a:latin typeface="Comic Sans MS" panose="030F0902030302020204" pitchFamily="66" charset="0"/>
                <a:ea typeface="楷体" panose="02010609060101010101" pitchFamily="49" charset="-122"/>
                <a:cs typeface="Times New Roman" panose="02020603050405020304" pitchFamily="18" charset="0"/>
              </a:rPr>
              <a:t>Breit</a:t>
            </a:r>
            <a:r>
              <a:rPr lang="en" altLang="zh-CN" dirty="0">
                <a:latin typeface="Comic Sans MS" panose="030F0902030302020204" pitchFamily="66" charset="0"/>
                <a:ea typeface="楷体" panose="02010609060101010101" pitchFamily="49" charset="-122"/>
                <a:cs typeface="Times New Roman" panose="02020603050405020304" pitchFamily="18" charset="0"/>
              </a:rPr>
              <a:t>-Wigner shape and the difference between center value is taken as its uncertainty.</a:t>
            </a:r>
          </a:p>
        </p:txBody>
      </p:sp>
      <p:sp>
        <p:nvSpPr>
          <p:cNvPr id="9" name="文本框 8">
            <a:extLst>
              <a:ext uri="{FF2B5EF4-FFF2-40B4-BE49-F238E27FC236}">
                <a16:creationId xmlns:a16="http://schemas.microsoft.com/office/drawing/2014/main" id="{99E3BBF2-65B0-869E-72E3-019F6B730D9D}"/>
              </a:ext>
            </a:extLst>
          </p:cNvPr>
          <p:cNvSpPr txBox="1"/>
          <p:nvPr/>
        </p:nvSpPr>
        <p:spPr>
          <a:xfrm>
            <a:off x="1011975" y="5466886"/>
            <a:ext cx="7610707" cy="646331"/>
          </a:xfrm>
          <a:prstGeom prst="rect">
            <a:avLst/>
          </a:prstGeom>
          <a:noFill/>
        </p:spPr>
        <p:txBody>
          <a:bodyPr wrap="square">
            <a:spAutoFit/>
          </a:bodyPr>
          <a:lstStyle/>
          <a:p>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Through the </a:t>
            </a:r>
            <a:r>
              <a:rPr lang="en-US" altLang="zh-CN" dirty="0">
                <a:latin typeface="Comic Sans MS" panose="030F0902030302020204" pitchFamily="66" charset="0"/>
                <a:ea typeface="楷体" panose="02010609060101010101" pitchFamily="49" charset="-122"/>
                <a:cs typeface="Times New Roman" panose="02020603050405020304" pitchFamily="18" charset="0"/>
              </a:rPr>
              <a:t>fitting</a:t>
            </a:r>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 we found that the differences in mass and width were 47 MeV and 22 MeV respectively. </a:t>
            </a:r>
            <a:endParaRPr lang="zh-CN" altLang="en-US" dirty="0"/>
          </a:p>
        </p:txBody>
      </p:sp>
      <p:graphicFrame>
        <p:nvGraphicFramePr>
          <p:cNvPr id="2" name="表格 1">
            <a:extLst>
              <a:ext uri="{FF2B5EF4-FFF2-40B4-BE49-F238E27FC236}">
                <a16:creationId xmlns:a16="http://schemas.microsoft.com/office/drawing/2014/main" id="{FFB3F9A5-E749-47A9-1E2C-A3C003CCCB67}"/>
              </a:ext>
            </a:extLst>
          </p:cNvPr>
          <p:cNvGraphicFramePr>
            <a:graphicFrameLocks noGrp="1"/>
          </p:cNvGraphicFramePr>
          <p:nvPr>
            <p:extLst>
              <p:ext uri="{D42A27DB-BD31-4B8C-83A1-F6EECF244321}">
                <p14:modId xmlns:p14="http://schemas.microsoft.com/office/powerpoint/2010/main" val="3209256095"/>
              </p:ext>
            </p:extLst>
          </p:nvPr>
        </p:nvGraphicFramePr>
        <p:xfrm>
          <a:off x="1719609" y="3190517"/>
          <a:ext cx="5704779" cy="1483360"/>
        </p:xfrm>
        <a:graphic>
          <a:graphicData uri="http://schemas.openxmlformats.org/drawingml/2006/table">
            <a:tbl>
              <a:tblPr firstRow="1" bandRow="1">
                <a:tableStyleId>{5C22544A-7EE6-4342-B048-85BDC9FD1C3A}</a:tableStyleId>
              </a:tblPr>
              <a:tblGrid>
                <a:gridCol w="1901593">
                  <a:extLst>
                    <a:ext uri="{9D8B030D-6E8A-4147-A177-3AD203B41FA5}">
                      <a16:colId xmlns:a16="http://schemas.microsoft.com/office/drawing/2014/main" val="1134870532"/>
                    </a:ext>
                  </a:extLst>
                </a:gridCol>
                <a:gridCol w="1901593">
                  <a:extLst>
                    <a:ext uri="{9D8B030D-6E8A-4147-A177-3AD203B41FA5}">
                      <a16:colId xmlns:a16="http://schemas.microsoft.com/office/drawing/2014/main" val="3784416146"/>
                    </a:ext>
                  </a:extLst>
                </a:gridCol>
                <a:gridCol w="1901593">
                  <a:extLst>
                    <a:ext uri="{9D8B030D-6E8A-4147-A177-3AD203B41FA5}">
                      <a16:colId xmlns:a16="http://schemas.microsoft.com/office/drawing/2014/main" val="2714177341"/>
                    </a:ext>
                  </a:extLst>
                </a:gridCol>
              </a:tblGrid>
              <a:tr h="370840">
                <a:tc>
                  <a:txBody>
                    <a:bodyPr/>
                    <a:lstStyle/>
                    <a:p>
                      <a:pPr algn="ct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mass(MeV/c</a:t>
                      </a:r>
                      <a:r>
                        <a:rPr lang="en-US" altLang="zh-CN" sz="1800" baseline="30000" dirty="0">
                          <a:latin typeface="Cambria Math" panose="02040503050406030204" pitchFamily="18" charset="0"/>
                          <a:ea typeface="Cambria Math" panose="02040503050406030204" pitchFamily="18" charset="0"/>
                        </a:rPr>
                        <a:t>2</a:t>
                      </a:r>
                      <a:r>
                        <a:rPr lang="en-US" altLang="zh-CN" sz="1800" dirty="0">
                          <a:latin typeface="Cambria Math" panose="02040503050406030204" pitchFamily="18" charset="0"/>
                          <a:ea typeface="Cambria Math" panose="02040503050406030204" pitchFamily="18" charset="0"/>
                        </a:rPr>
                        <a:t>)</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Width(MeV/c</a:t>
                      </a:r>
                      <a:r>
                        <a:rPr lang="en-US" altLang="zh-CN" sz="1800" baseline="30000" dirty="0">
                          <a:latin typeface="Cambria Math" panose="02040503050406030204" pitchFamily="18" charset="0"/>
                          <a:ea typeface="Cambria Math" panose="02040503050406030204" pitchFamily="18" charset="0"/>
                        </a:rPr>
                        <a:t>2</a:t>
                      </a:r>
                      <a:r>
                        <a:rPr lang="en-US" altLang="zh-CN" sz="1800" dirty="0">
                          <a:latin typeface="Cambria Math" panose="02040503050406030204" pitchFamily="18" charset="0"/>
                          <a:ea typeface="Cambria Math" panose="02040503050406030204" pitchFamily="18" charset="0"/>
                        </a:rPr>
                        <a:t>)</a:t>
                      </a:r>
                      <a:endParaRPr lang="zh-CN" altLang="en-US" sz="1800" dirty="0">
                        <a:latin typeface="Cambria Math" panose="02040503050406030204" pitchFamily="18" charset="0"/>
                      </a:endParaRPr>
                    </a:p>
                  </a:txBody>
                  <a:tcPr/>
                </a:tc>
                <a:extLst>
                  <a:ext uri="{0D108BD9-81ED-4DB2-BD59-A6C34878D82A}">
                    <a16:rowId xmlns:a16="http://schemas.microsoft.com/office/drawing/2014/main" val="3814262036"/>
                  </a:ext>
                </a:extLst>
              </a:tr>
              <a:tr h="370840">
                <a:tc>
                  <a:txBody>
                    <a:bodyPr/>
                    <a:lstStyle/>
                    <a:p>
                      <a:pPr algn="ctr"/>
                      <a:r>
                        <a:rPr lang="en-US" altLang="zh-CN" sz="1800" dirty="0">
                          <a:latin typeface="Cambria Math" panose="02040503050406030204" pitchFamily="18" charset="0"/>
                          <a:ea typeface="Cambria Math" panose="02040503050406030204" pitchFamily="18" charset="0"/>
                        </a:rPr>
                        <a:t>Before</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2149</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173</a:t>
                      </a:r>
                      <a:endParaRPr lang="zh-CN" altLang="en-US" sz="1800" dirty="0">
                        <a:latin typeface="Cambria Math" panose="02040503050406030204" pitchFamily="18" charset="0"/>
                      </a:endParaRPr>
                    </a:p>
                  </a:txBody>
                  <a:tcPr/>
                </a:tc>
                <a:extLst>
                  <a:ext uri="{0D108BD9-81ED-4DB2-BD59-A6C34878D82A}">
                    <a16:rowId xmlns:a16="http://schemas.microsoft.com/office/drawing/2014/main" val="742785161"/>
                  </a:ext>
                </a:extLst>
              </a:tr>
              <a:tr h="370840">
                <a:tc>
                  <a:txBody>
                    <a:bodyPr/>
                    <a:lstStyle/>
                    <a:p>
                      <a:pPr algn="ctr"/>
                      <a:r>
                        <a:rPr lang="en-US" altLang="zh-CN" sz="1800" dirty="0">
                          <a:latin typeface="Cambria Math" panose="02040503050406030204" pitchFamily="18" charset="0"/>
                          <a:ea typeface="Cambria Math" panose="02040503050406030204" pitchFamily="18" charset="0"/>
                        </a:rPr>
                        <a:t>Now</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2196</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195</a:t>
                      </a:r>
                      <a:endParaRPr lang="zh-CN" altLang="en-US" sz="1800" dirty="0">
                        <a:latin typeface="Cambria Math" panose="02040503050406030204" pitchFamily="18" charset="0"/>
                      </a:endParaRPr>
                    </a:p>
                  </a:txBody>
                  <a:tcPr/>
                </a:tc>
                <a:extLst>
                  <a:ext uri="{0D108BD9-81ED-4DB2-BD59-A6C34878D82A}">
                    <a16:rowId xmlns:a16="http://schemas.microsoft.com/office/drawing/2014/main" val="2362941349"/>
                  </a:ext>
                </a:extLst>
              </a:tr>
              <a:tr h="370840">
                <a:tc>
                  <a:txBody>
                    <a:bodyPr/>
                    <a:lstStyle/>
                    <a:p>
                      <a:pPr algn="ctr"/>
                      <a:r>
                        <a:rPr lang="en-US" altLang="zh-CN" sz="1800" dirty="0">
                          <a:latin typeface="Cambria Math" panose="02040503050406030204" pitchFamily="18" charset="0"/>
                          <a:ea typeface="Cambria Math" panose="02040503050406030204" pitchFamily="18" charset="0"/>
                        </a:rPr>
                        <a:t>difference</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47</a:t>
                      </a:r>
                      <a:endParaRPr lang="zh-CN" altLang="en-US" sz="1800" dirty="0">
                        <a:latin typeface="Cambria Math" panose="02040503050406030204" pitchFamily="18" charset="0"/>
                      </a:endParaRPr>
                    </a:p>
                  </a:txBody>
                  <a:tcPr/>
                </a:tc>
                <a:tc>
                  <a:txBody>
                    <a:bodyPr/>
                    <a:lstStyle/>
                    <a:p>
                      <a:pPr algn="ctr"/>
                      <a:r>
                        <a:rPr lang="en-US" altLang="zh-CN" sz="1800" dirty="0">
                          <a:latin typeface="Cambria Math" panose="02040503050406030204" pitchFamily="18" charset="0"/>
                          <a:ea typeface="Cambria Math" panose="02040503050406030204" pitchFamily="18" charset="0"/>
                        </a:rPr>
                        <a:t>22</a:t>
                      </a:r>
                      <a:endParaRPr lang="zh-CN" altLang="en-US" sz="1800" dirty="0">
                        <a:latin typeface="Cambria Math" panose="02040503050406030204" pitchFamily="18" charset="0"/>
                      </a:endParaRPr>
                    </a:p>
                  </a:txBody>
                  <a:tcPr/>
                </a:tc>
                <a:extLst>
                  <a:ext uri="{0D108BD9-81ED-4DB2-BD59-A6C34878D82A}">
                    <a16:rowId xmlns:a16="http://schemas.microsoft.com/office/drawing/2014/main" val="1529455421"/>
                  </a:ext>
                </a:extLst>
              </a:tr>
            </a:tbl>
          </a:graphicData>
        </a:graphic>
      </p:graphicFrame>
    </p:spTree>
    <p:extLst>
      <p:ext uri="{BB962C8B-B14F-4D97-AF65-F5344CB8AC3E}">
        <p14:creationId xmlns:p14="http://schemas.microsoft.com/office/powerpoint/2010/main" val="3282598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3" name="矩形 12">
                <a:extLst>
                  <a:ext uri="{FF2B5EF4-FFF2-40B4-BE49-F238E27FC236}">
                    <a16:creationId xmlns:a16="http://schemas.microsoft.com/office/drawing/2014/main" id="{B057DDD4-DAAA-43AA-BC25-3F337BD4ACC0}"/>
                  </a:ext>
                </a:extLst>
              </p:cNvPr>
              <p:cNvSpPr/>
              <p:nvPr/>
            </p:nvSpPr>
            <p:spPr>
              <a:xfrm>
                <a:off x="-1" y="-3177"/>
                <a:ext cx="9144000" cy="680509"/>
              </a:xfrm>
              <a:prstGeom prst="rect">
                <a:avLst/>
              </a:prstGeom>
              <a:solidFill>
                <a:srgbClr val="831E6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zh-CN" altLang="en-US" sz="3200" i="1">
                          <a:ln w="0"/>
                          <a:latin typeface="Cambria Math" panose="02040503050406030204" pitchFamily="18" charset="0"/>
                        </a:rPr>
                        <m:t>𝝍</m:t>
                      </m:r>
                      <m:d>
                        <m:dPr>
                          <m:ctrlPr>
                            <a:rPr lang="en-US" altLang="zh-CN" sz="3200" i="1">
                              <a:ln w="0"/>
                              <a:latin typeface="Cambria Math" panose="02040503050406030204" pitchFamily="18" charset="0"/>
                            </a:rPr>
                          </m:ctrlPr>
                        </m:dPr>
                        <m:e>
                          <m:r>
                            <a:rPr lang="en-US" altLang="zh-CN" sz="3200" i="1">
                              <a:ln w="0"/>
                              <a:latin typeface="Cambria Math" panose="02040503050406030204" pitchFamily="18" charset="0"/>
                            </a:rPr>
                            <m:t>𝟑𝟔𝟖𝟔</m:t>
                          </m:r>
                        </m:e>
                      </m:d>
                      <m:r>
                        <a:rPr lang="en-US" altLang="zh-CN" sz="3200" i="1">
                          <a:ln w="0"/>
                          <a:latin typeface="Cambria Math" panose="02040503050406030204" pitchFamily="18" charset="0"/>
                          <a:ea typeface="Cambria Math" panose="02040503050406030204" pitchFamily="18" charset="0"/>
                        </a:rPr>
                        <m:t>→</m:t>
                      </m:r>
                      <m:r>
                        <a:rPr lang="en-US" altLang="zh-CN" sz="3200" i="1">
                          <a:ln w="0"/>
                          <a:latin typeface="Cambria Math" panose="02040503050406030204" pitchFamily="18" charset="0"/>
                          <a:ea typeface="Cambria Math" panose="02040503050406030204" pitchFamily="18" charset="0"/>
                        </a:rPr>
                        <m:t>𝒑</m:t>
                      </m:r>
                      <m:sSup>
                        <m:sSupPr>
                          <m:ctrlPr>
                            <a:rPr lang="en-US" altLang="zh-CN" sz="3200" i="1">
                              <a:ln w="0"/>
                              <a:latin typeface="Cambria Math" panose="02040503050406030204" pitchFamily="18" charset="0"/>
                              <a:ea typeface="Cambria Math" panose="02040503050406030204" pitchFamily="18" charset="0"/>
                            </a:rPr>
                          </m:ctrlPr>
                        </m:sSupPr>
                        <m:e>
                          <m:r>
                            <a:rPr lang="en-US" altLang="zh-CN" sz="3200" i="1">
                              <a:ln w="0"/>
                              <a:latin typeface="Cambria Math" panose="02040503050406030204" pitchFamily="18" charset="0"/>
                              <a:ea typeface="Cambria Math" panose="02040503050406030204" pitchFamily="18" charset="0"/>
                            </a:rPr>
                            <m:t>𝑲</m:t>
                          </m:r>
                        </m:e>
                        <m:sup>
                          <m:r>
                            <a:rPr lang="en-US" altLang="zh-CN" sz="3200" i="1">
                              <a:ln w="0"/>
                              <a:latin typeface="Cambria Math" panose="02040503050406030204" pitchFamily="18" charset="0"/>
                              <a:ea typeface="Cambria Math" panose="02040503050406030204" pitchFamily="18" charset="0"/>
                            </a:rPr>
                            <m:t>−</m:t>
                          </m:r>
                        </m:sup>
                      </m:sSup>
                      <m:acc>
                        <m:accPr>
                          <m:chr m:val="̅"/>
                          <m:ctrlPr>
                            <a:rPr lang="en-US" altLang="zh-CN" sz="3200" i="1">
                              <a:ln w="0"/>
                              <a:latin typeface="Cambria Math" panose="02040503050406030204" pitchFamily="18" charset="0"/>
                              <a:ea typeface="Cambria Math" panose="02040503050406030204" pitchFamily="18" charset="0"/>
                            </a:rPr>
                          </m:ctrlPr>
                        </m:accPr>
                        <m:e>
                          <m:r>
                            <a:rPr lang="zh-CN" altLang="en-US" sz="3200" i="1">
                              <a:ln w="0"/>
                              <a:latin typeface="Cambria Math" panose="02040503050406030204" pitchFamily="18" charset="0"/>
                              <a:ea typeface="Cambria Math" panose="02040503050406030204" pitchFamily="18" charset="0"/>
                            </a:rPr>
                            <m:t>𝚲</m:t>
                          </m:r>
                        </m:e>
                      </m:acc>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r>
                        <a:rPr lang="en-US" altLang="zh-CN" sz="3200" i="1">
                          <a:ln w="0"/>
                          <a:latin typeface="Cambria Math" panose="02040503050406030204" pitchFamily="18" charset="0"/>
                        </a:rPr>
                        <m:t>𝒄</m:t>
                      </m:r>
                      <m:r>
                        <a:rPr lang="en-US" altLang="zh-CN" sz="3200" i="1">
                          <a:ln w="0"/>
                          <a:latin typeface="Cambria Math" panose="02040503050406030204" pitchFamily="18" charset="0"/>
                        </a:rPr>
                        <m:t>.</m:t>
                      </m:r>
                    </m:oMath>
                  </m:oMathPara>
                </a14:m>
                <a:endParaRPr lang="en-US" altLang="zh-CN" sz="3600" b="1" dirty="0">
                  <a:solidFill>
                    <a:schemeClr val="bg1"/>
                  </a:solidFill>
                  <a:latin typeface="Times New Roman" panose="02020603050405020304" pitchFamily="18" charset="0"/>
                  <a:cs typeface="Times New Roman" panose="02020603050405020304" pitchFamily="18" charset="0"/>
                </a:endParaRPr>
              </a:p>
            </p:txBody>
          </p:sp>
        </mc:Choice>
        <mc:Fallback xmlns="">
          <p:sp>
            <p:nvSpPr>
              <p:cNvPr id="13" name="矩形 12">
                <a:extLst>
                  <a:ext uri="{FF2B5EF4-FFF2-40B4-BE49-F238E27FC236}">
                    <a16:creationId xmlns:a16="http://schemas.microsoft.com/office/drawing/2014/main" id="{B057DDD4-DAAA-43AA-BC25-3F337BD4ACC0}"/>
                  </a:ext>
                </a:extLst>
              </p:cNvPr>
              <p:cNvSpPr>
                <a:spLocks noRot="1" noChangeAspect="1" noMove="1" noResize="1" noEditPoints="1" noAdjustHandles="1" noChangeArrowheads="1" noChangeShapeType="1" noTextEdit="1"/>
              </p:cNvSpPr>
              <p:nvPr/>
            </p:nvSpPr>
            <p:spPr>
              <a:xfrm>
                <a:off x="-1" y="-3177"/>
                <a:ext cx="9144000" cy="680509"/>
              </a:xfrm>
              <a:prstGeom prst="rect">
                <a:avLst/>
              </a:prstGeom>
              <a:blipFill>
                <a:blip r:embed="rId3"/>
                <a:stretch>
                  <a:fillRect b="-12727"/>
                </a:stretch>
              </a:blipFill>
              <a:ln>
                <a:solidFill>
                  <a:schemeClr val="bg1"/>
                </a:solidFill>
              </a:ln>
            </p:spPr>
            <p:txBody>
              <a:bodyPr/>
              <a:lstStyle/>
              <a:p>
                <a:r>
                  <a:rPr lang="zh-CN" altLang="en-US">
                    <a:noFill/>
                  </a:rPr>
                  <a:t> </a:t>
                </a:r>
              </a:p>
            </p:txBody>
          </p:sp>
        </mc:Fallback>
      </mc:AlternateContent>
      <p:sp>
        <p:nvSpPr>
          <p:cNvPr id="3" name="灯片编号占位符 2">
            <a:extLst>
              <a:ext uri="{FF2B5EF4-FFF2-40B4-BE49-F238E27FC236}">
                <a16:creationId xmlns:a16="http://schemas.microsoft.com/office/drawing/2014/main" id="{25BDBA64-1FB6-4BCD-BE95-399DD7258E5E}"/>
              </a:ext>
            </a:extLst>
          </p:cNvPr>
          <p:cNvSpPr>
            <a:spLocks noGrp="1"/>
          </p:cNvSpPr>
          <p:nvPr>
            <p:ph type="sldNum" sz="quarter" idx="12"/>
          </p:nvPr>
        </p:nvSpPr>
        <p:spPr/>
        <p:txBody>
          <a:bodyPr/>
          <a:lstStyle/>
          <a:p>
            <a:fld id="{5146D64B-CE35-4CB1-99F3-8D83A5281A59}" type="slidenum">
              <a:rPr lang="zh-CN" altLang="en-US" smtClean="0"/>
              <a:t>6</a:t>
            </a:fld>
            <a:endParaRPr lang="zh-CN" altLang="en-US" dirty="0"/>
          </a:p>
        </p:txBody>
      </p:sp>
      <p:sp>
        <p:nvSpPr>
          <p:cNvPr id="4" name="文本框 3">
            <a:extLst>
              <a:ext uri="{FF2B5EF4-FFF2-40B4-BE49-F238E27FC236}">
                <a16:creationId xmlns:a16="http://schemas.microsoft.com/office/drawing/2014/main" id="{12232ADE-BACA-B21D-2CBB-5592AE36D199}"/>
              </a:ext>
            </a:extLst>
          </p:cNvPr>
          <p:cNvSpPr txBox="1"/>
          <p:nvPr/>
        </p:nvSpPr>
        <p:spPr>
          <a:xfrm>
            <a:off x="476714" y="928227"/>
            <a:ext cx="7610707" cy="646331"/>
          </a:xfrm>
          <a:prstGeom prst="rect">
            <a:avLst/>
          </a:prstGeom>
          <a:noFill/>
        </p:spPr>
        <p:txBody>
          <a:bodyPr wrap="square">
            <a:spAutoFit/>
          </a:bodyPr>
          <a:lstStyle/>
          <a:p>
            <a:pPr marL="285750" indent="-285750">
              <a:buFont typeface="Wingdings" pitchFamily="2" charset="2"/>
              <a:buChar char="Ø"/>
            </a:pPr>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Uncertainty due to background is estimated by removing it from PWA, the difference of center value is taken to be its uncertainty.</a:t>
            </a:r>
            <a:r>
              <a:rPr lang="zh-CN" altLang="zh-CN" dirty="0">
                <a:effectLst/>
              </a:rPr>
              <a:t> </a:t>
            </a:r>
            <a:endParaRPr lang="zh-CN" altLang="en-US" dirty="0"/>
          </a:p>
        </p:txBody>
      </p:sp>
      <p:sp>
        <p:nvSpPr>
          <p:cNvPr id="2" name="文本框 1">
            <a:extLst>
              <a:ext uri="{FF2B5EF4-FFF2-40B4-BE49-F238E27FC236}">
                <a16:creationId xmlns:a16="http://schemas.microsoft.com/office/drawing/2014/main" id="{A32B6316-0E0C-383E-F312-1584672F0820}"/>
              </a:ext>
            </a:extLst>
          </p:cNvPr>
          <p:cNvSpPr txBox="1"/>
          <p:nvPr/>
        </p:nvSpPr>
        <p:spPr>
          <a:xfrm>
            <a:off x="857211" y="3979654"/>
            <a:ext cx="7610707" cy="1200329"/>
          </a:xfrm>
          <a:prstGeom prst="rect">
            <a:avLst/>
          </a:prstGeom>
          <a:noFill/>
        </p:spPr>
        <p:txBody>
          <a:bodyPr wrap="square">
            <a:spAutoFit/>
          </a:bodyPr>
          <a:lstStyle/>
          <a:p>
            <a:pPr marL="285750" indent="-285750">
              <a:buFont typeface="Wingdings" pitchFamily="2" charset="2"/>
              <a:buChar char="ü"/>
            </a:pPr>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Through Professor Ping‘s discussion, we use the event box for fitting</a:t>
            </a:r>
            <a:r>
              <a:rPr lang="en-US" altLang="zh-CN" dirty="0">
                <a:latin typeface="Comic Sans MS" panose="030F0902030302020204" pitchFamily="66" charset="0"/>
                <a:ea typeface="楷体" panose="02010609060101010101" pitchFamily="49" charset="-122"/>
                <a:cs typeface="Times New Roman" panose="02020603050405020304" pitchFamily="18" charset="0"/>
              </a:rPr>
              <a:t>, </a:t>
            </a:r>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found that the fitting was successful.</a:t>
            </a:r>
            <a:r>
              <a:rPr lang="zh-CN" altLang="zh-CN" dirty="0">
                <a:effectLst/>
              </a:rPr>
              <a:t> </a:t>
            </a:r>
            <a:r>
              <a:rPr lang="en-US" altLang="zh-CN" dirty="0">
                <a:latin typeface="Comic Sans MS" panose="030F0902030302020204" pitchFamily="66" charset="0"/>
                <a:ea typeface="楷体" panose="02010609060101010101" pitchFamily="49" charset="-122"/>
                <a:cs typeface="Times New Roman" panose="02020603050405020304" pitchFamily="18" charset="0"/>
              </a:rPr>
              <a:t>W</a:t>
            </a:r>
            <a:r>
              <a:rPr lang="en" altLang="zh-CN" dirty="0">
                <a:latin typeface="Comic Sans MS" panose="030F0902030302020204" pitchFamily="66" charset="0"/>
                <a:ea typeface="楷体" panose="02010609060101010101" pitchFamily="49" charset="-122"/>
                <a:cs typeface="Times New Roman" panose="02020603050405020304" pitchFamily="18" charset="0"/>
              </a:rPr>
              <a:t>e have get the preliminary results of the systematic </a:t>
            </a:r>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uncertainty by </a:t>
            </a:r>
            <a:r>
              <a:rPr lang="en-US" altLang="zh-CN" sz="1800" dirty="0" err="1">
                <a:effectLst/>
                <a:latin typeface="Comic Sans MS" panose="030F0902030302020204" pitchFamily="66" charset="0"/>
                <a:ea typeface="楷体" panose="02010609060101010101" pitchFamily="49" charset="-122"/>
                <a:cs typeface="Times New Roman" panose="02020603050405020304" pitchFamily="18" charset="0"/>
              </a:rPr>
              <a:t>Boxfill</a:t>
            </a:r>
            <a:r>
              <a:rPr lang="en-US" altLang="zh-CN" sz="1800" dirty="0">
                <a:effectLst/>
                <a:latin typeface="Comic Sans MS" panose="030F0902030302020204" pitchFamily="66" charset="0"/>
                <a:ea typeface="楷体" panose="02010609060101010101" pitchFamily="49" charset="-122"/>
                <a:cs typeface="Times New Roman" panose="02020603050405020304" pitchFamily="18" charset="0"/>
              </a:rPr>
              <a:t> method</a:t>
            </a:r>
            <a:r>
              <a:rPr lang="en" altLang="zh-CN" dirty="0">
                <a:latin typeface="Comic Sans MS" panose="030F0902030302020204" pitchFamily="66" charset="0"/>
                <a:ea typeface="楷体" panose="02010609060101010101" pitchFamily="49" charset="-122"/>
                <a:cs typeface="Times New Roman" panose="02020603050405020304" pitchFamily="18" charset="0"/>
              </a:rPr>
              <a:t>. Currently, there is still under work.</a:t>
            </a:r>
          </a:p>
        </p:txBody>
      </p:sp>
      <p:pic>
        <p:nvPicPr>
          <p:cNvPr id="9" name="图片 8">
            <a:extLst>
              <a:ext uri="{FF2B5EF4-FFF2-40B4-BE49-F238E27FC236}">
                <a16:creationId xmlns:a16="http://schemas.microsoft.com/office/drawing/2014/main" id="{8C7B041E-46C0-3F86-4DF9-A5F405F3021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0449" y="2167506"/>
            <a:ext cx="7023100" cy="609600"/>
          </a:xfrm>
          <a:prstGeom prst="rect">
            <a:avLst/>
          </a:prstGeom>
        </p:spPr>
      </p:pic>
    </p:spTree>
    <p:extLst>
      <p:ext uri="{BB962C8B-B14F-4D97-AF65-F5344CB8AC3E}">
        <p14:creationId xmlns:p14="http://schemas.microsoft.com/office/powerpoint/2010/main" val="318680739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13980</TotalTime>
  <Words>506</Words>
  <Application>Microsoft Macintosh PowerPoint</Application>
  <PresentationFormat>全屏显示(4:3)</PresentationFormat>
  <Paragraphs>61</Paragraphs>
  <Slides>6</Slides>
  <Notes>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6</vt:i4>
      </vt:variant>
    </vt:vector>
  </HeadingPairs>
  <TitlesOfParts>
    <vt:vector size="16" baseType="lpstr">
      <vt:lpstr>等线</vt:lpstr>
      <vt:lpstr>等线</vt:lpstr>
      <vt:lpstr>等线 Light</vt:lpstr>
      <vt:lpstr>Microsoft YaHei</vt:lpstr>
      <vt:lpstr>Arial</vt:lpstr>
      <vt:lpstr>Cambria Math</vt:lpstr>
      <vt:lpstr>Comic Sans MS</vt:lpstr>
      <vt:lpstr>Times New Roman</vt:lpstr>
      <vt:lpstr>Wingdings</vt:lpstr>
      <vt:lpstr>Office 主题​​</vt:lpstr>
      <vt:lpstr>Weekly Report</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Search for BNV/LNV decay D0  pe</dc:title>
  <dc:creator>Administrator</dc:creator>
  <cp:lastModifiedBy>明浩 李</cp:lastModifiedBy>
  <cp:revision>1536</cp:revision>
  <dcterms:created xsi:type="dcterms:W3CDTF">2019-09-27T12:30:10Z</dcterms:created>
  <dcterms:modified xsi:type="dcterms:W3CDTF">2025-06-10T11:42:34Z</dcterms:modified>
</cp:coreProperties>
</file>