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7" r:id="rId2"/>
    <p:sldId id="504" r:id="rId3"/>
    <p:sldId id="505" r:id="rId4"/>
    <p:sldId id="477" r:id="rId5"/>
    <p:sldId id="476" r:id="rId6"/>
    <p:sldId id="609" r:id="rId7"/>
    <p:sldId id="577" r:id="rId8"/>
    <p:sldId id="262" r:id="rId9"/>
    <p:sldId id="507" r:id="rId10"/>
    <p:sldId id="277" r:id="rId11"/>
    <p:sldId id="578" r:id="rId12"/>
    <p:sldId id="261" r:id="rId13"/>
    <p:sldId id="545" r:id="rId14"/>
    <p:sldId id="573" r:id="rId15"/>
    <p:sldId id="586" r:id="rId16"/>
    <p:sldId id="587" r:id="rId17"/>
    <p:sldId id="508" r:id="rId18"/>
    <p:sldId id="612" r:id="rId19"/>
    <p:sldId id="517" r:id="rId20"/>
    <p:sldId id="610" r:id="rId21"/>
    <p:sldId id="611" r:id="rId22"/>
    <p:sldId id="509" r:id="rId23"/>
    <p:sldId id="513" r:id="rId24"/>
    <p:sldId id="514" r:id="rId25"/>
    <p:sldId id="511" r:id="rId26"/>
    <p:sldId id="512" r:id="rId27"/>
    <p:sldId id="510" r:id="rId28"/>
    <p:sldId id="462" r:id="rId29"/>
    <p:sldId id="575" r:id="rId30"/>
    <p:sldId id="576" r:id="rId31"/>
    <p:sldId id="579" r:id="rId32"/>
    <p:sldId id="613" r:id="rId33"/>
    <p:sldId id="580" r:id="rId34"/>
    <p:sldId id="614" r:id="rId35"/>
    <p:sldId id="615" r:id="rId36"/>
    <p:sldId id="585" r:id="rId37"/>
    <p:sldId id="590" r:id="rId38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5825"/>
    <a:srgbClr val="0000FF"/>
    <a:srgbClr val="FF6600"/>
    <a:srgbClr val="B2B2B2"/>
    <a:srgbClr val="202020"/>
    <a:srgbClr val="323232"/>
    <a:srgbClr val="CC3300"/>
    <a:srgbClr val="CC00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深色样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52" autoAdjust="0"/>
    <p:restoredTop sz="94660"/>
  </p:normalViewPr>
  <p:slideViewPr>
    <p:cSldViewPr snapToGrid="0" showGuides="1">
      <p:cViewPr>
        <p:scale>
          <a:sx n="96" d="100"/>
          <a:sy n="96" d="100"/>
        </p:scale>
        <p:origin x="117" y="36"/>
      </p:cViewPr>
      <p:guideLst>
        <p:guide orient="horz" pos="218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ADB92-F98C-4289-B5A2-BC4D4472C3C8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8B74-CA78-49B0-9BE0-EA3486317357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figure above shows the reported charged lepton flavor violation searching in the history</a:t>
            </a:r>
          </a:p>
          <a:p>
            <a:r>
              <a:rPr lang="en-US" altLang="zh-CN" dirty="0"/>
              <a:t>We aim at sensitivity</a:t>
            </a:r>
          </a:p>
          <a:p>
            <a:r>
              <a:rPr lang="en-US" altLang="zh-CN" dirty="0"/>
              <a:t>Decay and conversion</a:t>
            </a:r>
          </a:p>
          <a:p>
            <a:r>
              <a:rPr lang="en-US" altLang="zh-CN" dirty="0"/>
              <a:t>Improvement compared to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8B74-CA78-49B0-9BE0-EA3486317357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 estimated the sensitivity of MACE by detailed simulations</a:t>
            </a:r>
          </a:p>
          <a:p>
            <a:r>
              <a:rPr lang="en-US" altLang="zh-CN" dirty="0"/>
              <a:t>Left side table: each type of backgrounds and their levels</a:t>
            </a:r>
          </a:p>
          <a:p>
            <a:r>
              <a:rPr lang="en-US" altLang="zh-CN" dirty="0"/>
              <a:t>Right side table: the detailed efficiency of each subdetectors</a:t>
            </a:r>
          </a:p>
          <a:p>
            <a:r>
              <a:rPr lang="en-US" altLang="zh-CN" dirty="0"/>
              <a:t>For the muonium to antimuonium conversion, we can expect a single event sensitivity of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8B74-CA78-49B0-9BE0-EA3486317357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7200" y="2675143"/>
            <a:ext cx="9242740" cy="682284"/>
          </a:xfrm>
        </p:spPr>
        <p:txBody>
          <a:bodyPr anchor="b">
            <a:noAutofit/>
          </a:bodyPr>
          <a:lstStyle>
            <a:lvl1pPr algn="l">
              <a:defRPr sz="4400" baseline="0">
                <a:solidFill>
                  <a:srgbClr val="005825"/>
                </a:solidFill>
                <a:latin typeface="Arial" panose="020B0604020202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1400" y="3911306"/>
            <a:ext cx="4493964" cy="1101225"/>
          </a:xfrm>
        </p:spPr>
        <p:txBody>
          <a:bodyPr>
            <a:noAutofit/>
          </a:bodyPr>
          <a:lstStyle>
            <a:lvl1pPr marL="0" indent="0" algn="ctr">
              <a:buNone/>
              <a:defRPr sz="3200" baseline="0"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0B4D-644A-45E5-963B-A67C791BA571}" type="datetime1">
              <a:rPr lang="zh-CN" altLang="en-US" smtClean="0"/>
              <a:t>2025/9/19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-14859" y="768662"/>
            <a:ext cx="12206859" cy="0"/>
          </a:xfrm>
          <a:prstGeom prst="line">
            <a:avLst/>
          </a:prstGeom>
          <a:ln w="25400">
            <a:solidFill>
              <a:srgbClr val="00582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/>
        </p:nvSpPr>
        <p:spPr>
          <a:xfrm>
            <a:off x="6392173" y="768661"/>
            <a:ext cx="5280000" cy="116102"/>
          </a:xfrm>
          <a:prstGeom prst="rect">
            <a:avLst/>
          </a:prstGeom>
          <a:solidFill>
            <a:srgbClr val="0058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5825"/>
              </a:solidFill>
            </a:endParaRPr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7868920" y="65405"/>
            <a:ext cx="3878372" cy="640687"/>
            <a:chOff x="4254304" y="81407"/>
            <a:chExt cx="4817295" cy="790811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4304" y="81407"/>
              <a:ext cx="2672862" cy="771894"/>
            </a:xfrm>
            <a:prstGeom prst="rect">
              <a:avLst/>
            </a:prstGeom>
          </p:spPr>
        </p:pic>
        <p:grpSp>
          <p:nvGrpSpPr>
            <p:cNvPr id="12" name="组合 11"/>
            <p:cNvGrpSpPr/>
            <p:nvPr/>
          </p:nvGrpSpPr>
          <p:grpSpPr>
            <a:xfrm>
              <a:off x="7008286" y="120563"/>
              <a:ext cx="2063313" cy="751655"/>
              <a:chOff x="7031146" y="120563"/>
              <a:chExt cx="2063313" cy="751655"/>
            </a:xfrm>
          </p:grpSpPr>
          <p:sp>
            <p:nvSpPr>
              <p:cNvPr id="13" name="文本框 12"/>
              <p:cNvSpPr txBox="1"/>
              <p:nvPr/>
            </p:nvSpPr>
            <p:spPr>
              <a:xfrm>
                <a:off x="7031146" y="120563"/>
                <a:ext cx="1778052" cy="568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solidFill>
                      <a:srgbClr val="005825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物理学院</a:t>
                </a: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7056385" y="588485"/>
                <a:ext cx="2038074" cy="283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b="1" dirty="0">
                    <a:solidFill>
                      <a:srgbClr val="005825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SCHOOL OF PHYSICS</a:t>
                </a:r>
                <a:endParaRPr lang="zh-CN" altLang="en-US" sz="900" b="1" dirty="0">
                  <a:solidFill>
                    <a:srgbClr val="005825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4987" y="854710"/>
            <a:ext cx="11982027" cy="5621655"/>
          </a:xfrm>
        </p:spPr>
        <p:txBody>
          <a:bodyPr/>
          <a:lstStyle>
            <a:lvl1pPr>
              <a:lnSpc>
                <a:spcPct val="100000"/>
              </a:lnSpc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002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 dirty="0"/>
              <a:t>0</a:t>
            </a:r>
            <a:endParaRPr lang="zh-CN" altLang="en-US" dirty="0"/>
          </a:p>
          <a:p>
            <a:pPr lvl="1"/>
            <a:r>
              <a:rPr lang="en-US" altLang="zh-CN" dirty="0"/>
              <a:t>1</a:t>
            </a:r>
            <a:endParaRPr lang="zh-CN" altLang="en-US" dirty="0"/>
          </a:p>
          <a:p>
            <a:pPr lvl="2"/>
            <a:r>
              <a:rPr lang="en-US" altLang="zh-CN" dirty="0"/>
              <a:t>2</a:t>
            </a:r>
            <a:endParaRPr lang="zh-CN" altLang="en-US" dirty="0"/>
          </a:p>
          <a:p>
            <a:pPr lvl="3"/>
            <a:r>
              <a:rPr lang="en-US" altLang="zh-CN" dirty="0"/>
              <a:t>3</a:t>
            </a:r>
          </a:p>
          <a:p>
            <a:pPr lvl="4"/>
            <a:r>
              <a:rPr lang="en-US" dirty="0"/>
              <a:t>4</a:t>
            </a: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-10160" y="6599204"/>
            <a:ext cx="12206859" cy="0"/>
          </a:xfrm>
          <a:prstGeom prst="line">
            <a:avLst/>
          </a:prstGeom>
          <a:ln w="25400">
            <a:solidFill>
              <a:srgbClr val="00582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>
            <a:off x="-14859" y="768662"/>
            <a:ext cx="12206859" cy="0"/>
          </a:xfrm>
          <a:prstGeom prst="line">
            <a:avLst/>
          </a:prstGeom>
          <a:ln w="25400">
            <a:solidFill>
              <a:srgbClr val="00582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>
          <a:xfrm>
            <a:off x="9343813" y="6560820"/>
            <a:ext cx="2743200" cy="341630"/>
          </a:xfrm>
        </p:spPr>
        <p:txBody>
          <a:bodyPr/>
          <a:lstStyle>
            <a:lvl1pPr>
              <a:defRPr sz="12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78C9005-E956-41E1-8C8F-C1C273793A4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04987" y="6576060"/>
            <a:ext cx="2330873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1141DF4-6553-400E-B02A-475079A535DA}" type="datetime1">
              <a:rPr lang="zh-CN" alt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2025/9/19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3132360" y="6575870"/>
            <a:ext cx="594259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dirty="0" err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Zhichao</a:t>
            </a:r>
            <a:r>
              <a:rPr lang="en-US" sz="14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Wang (Sun Yat-sen University)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13360" y="94615"/>
            <a:ext cx="11781367" cy="576580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2800" b="1"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en-US" dirty="0"/>
              <a:t>Title</a:t>
            </a:r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3360" y="94615"/>
            <a:ext cx="11781367" cy="576580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2800" b="1" baseline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dirty="0">
                <a:sym typeface="+mn-ea"/>
              </a:rPr>
              <a:t>Title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4987" y="854710"/>
            <a:ext cx="5939367" cy="5621655"/>
          </a:xfrm>
        </p:spPr>
        <p:txBody>
          <a:bodyPr/>
          <a:lstStyle>
            <a:lvl1pPr>
              <a:lnSpc>
                <a:spcPct val="100000"/>
              </a:lnSpc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 dirty="0"/>
              <a:t>0</a:t>
            </a:r>
            <a:endParaRPr lang="zh-CN" altLang="en-US" dirty="0"/>
          </a:p>
          <a:p>
            <a:pPr lvl="1"/>
            <a:r>
              <a:rPr lang="en-US" altLang="zh-CN" dirty="0"/>
              <a:t>1</a:t>
            </a:r>
            <a:endParaRPr lang="zh-CN" altLang="en-US" dirty="0"/>
          </a:p>
          <a:p>
            <a:pPr lvl="2"/>
            <a:r>
              <a:rPr lang="en-US" altLang="zh-CN" dirty="0"/>
              <a:t>2</a:t>
            </a:r>
            <a:endParaRPr lang="zh-CN" altLang="en-US" dirty="0"/>
          </a:p>
          <a:p>
            <a:pPr lvl="3"/>
            <a:r>
              <a:rPr lang="en-US" altLang="zh-CN" dirty="0"/>
              <a:t>3</a:t>
            </a:r>
            <a:endParaRPr lang="zh-CN" altLang="en-US" dirty="0"/>
          </a:p>
          <a:p>
            <a:pPr lvl="4"/>
            <a:r>
              <a:rPr lang="en-US" dirty="0"/>
              <a:t>4</a:t>
            </a: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-14859" y="768662"/>
            <a:ext cx="12206859" cy="0"/>
          </a:xfrm>
          <a:prstGeom prst="line">
            <a:avLst/>
          </a:prstGeom>
          <a:ln w="25400">
            <a:solidFill>
              <a:srgbClr val="00582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189133" y="850265"/>
            <a:ext cx="5888567" cy="5621655"/>
          </a:xfrm>
        </p:spPr>
        <p:txBody>
          <a:bodyPr/>
          <a:lstStyle>
            <a:lvl1pPr>
              <a:lnSpc>
                <a:spcPct val="100000"/>
              </a:lnSpc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 dirty="0"/>
              <a:t>0</a:t>
            </a:r>
            <a:endParaRPr lang="zh-CN" altLang="en-US" dirty="0"/>
          </a:p>
          <a:p>
            <a:pPr lvl="1"/>
            <a:r>
              <a:rPr lang="en-US" altLang="zh-CN" dirty="0"/>
              <a:t>1</a:t>
            </a:r>
            <a:endParaRPr lang="zh-CN" altLang="en-US" dirty="0"/>
          </a:p>
          <a:p>
            <a:pPr lvl="2"/>
            <a:r>
              <a:rPr lang="en-US" altLang="zh-CN" dirty="0"/>
              <a:t>2</a:t>
            </a:r>
            <a:endParaRPr lang="zh-CN" altLang="en-US" dirty="0"/>
          </a:p>
          <a:p>
            <a:pPr lvl="3"/>
            <a:r>
              <a:rPr lang="en-US" altLang="zh-CN" dirty="0"/>
              <a:t>3</a:t>
            </a:r>
            <a:endParaRPr lang="zh-CN" altLang="en-US" dirty="0"/>
          </a:p>
          <a:p>
            <a:pPr lvl="4"/>
            <a:r>
              <a:rPr lang="en-US" dirty="0"/>
              <a:t>4</a:t>
            </a:r>
          </a:p>
        </p:txBody>
      </p:sp>
      <p:cxnSp>
        <p:nvCxnSpPr>
          <p:cNvPr id="2" name="直接连接符 1"/>
          <p:cNvCxnSpPr/>
          <p:nvPr userDrawn="1"/>
        </p:nvCxnSpPr>
        <p:spPr>
          <a:xfrm>
            <a:off x="-10160" y="6599204"/>
            <a:ext cx="12206859" cy="0"/>
          </a:xfrm>
          <a:prstGeom prst="line">
            <a:avLst/>
          </a:prstGeom>
          <a:ln w="25400">
            <a:solidFill>
              <a:srgbClr val="00582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9343813" y="6560820"/>
            <a:ext cx="2743200" cy="341630"/>
          </a:xfrm>
        </p:spPr>
        <p:txBody>
          <a:bodyPr/>
          <a:lstStyle>
            <a:lvl1pPr>
              <a:defRPr sz="12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78C9005-E956-41E1-8C8F-C1C273793A4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4" name="TextBox 12"/>
          <p:cNvSpPr txBox="1"/>
          <p:nvPr userDrawn="1"/>
        </p:nvSpPr>
        <p:spPr>
          <a:xfrm>
            <a:off x="104987" y="6576060"/>
            <a:ext cx="2330873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1141DF4-6553-400E-B02A-475079A535DA}" type="datetime1">
              <a:rPr lang="zh-CN" alt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2025/9/19</a:t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Box 13"/>
          <p:cNvSpPr txBox="1"/>
          <p:nvPr userDrawn="1"/>
        </p:nvSpPr>
        <p:spPr>
          <a:xfrm>
            <a:off x="3132360" y="6575870"/>
            <a:ext cx="594259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dirty="0" err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Zhichao</a:t>
            </a:r>
            <a:r>
              <a:rPr lang="en-US" sz="14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Wang (Sun Yat-sen University)</a:t>
            </a:r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FA83D-8140-4C04-9D88-79C1FC4D3A4B}" type="datetime1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1746067" y="2850306"/>
            <a:ext cx="445932" cy="172981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2850307"/>
            <a:ext cx="445932" cy="172981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2537640"/>
            <a:ext cx="1101143" cy="1729817"/>
          </a:xfrm>
          <a:prstGeom prst="rect">
            <a:avLst/>
          </a:prstGeom>
          <a:solidFill>
            <a:srgbClr val="0058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直角三角形 11"/>
          <p:cNvSpPr/>
          <p:nvPr userDrawn="1"/>
        </p:nvSpPr>
        <p:spPr>
          <a:xfrm rot="16200000" flipH="1">
            <a:off x="328" y="4246142"/>
            <a:ext cx="430123" cy="345371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直角三角形 12"/>
          <p:cNvSpPr/>
          <p:nvPr userDrawn="1"/>
        </p:nvSpPr>
        <p:spPr>
          <a:xfrm rot="16200000" flipH="1" flipV="1">
            <a:off x="11753972" y="4251602"/>
            <a:ext cx="430123" cy="334454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5"/>
          <p:cNvSpPr txBox="1"/>
          <p:nvPr userDrawn="1"/>
        </p:nvSpPr>
        <p:spPr>
          <a:xfrm>
            <a:off x="4873825" y="2850695"/>
            <a:ext cx="1833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005825"/>
                </a:solidFill>
                <a:latin typeface="Arial" panose="020B060402020202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Backup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11090857" y="2527714"/>
            <a:ext cx="1101143" cy="1729817"/>
          </a:xfrm>
          <a:prstGeom prst="rect">
            <a:avLst/>
          </a:prstGeom>
          <a:solidFill>
            <a:srgbClr val="0058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492879"/>
            <a:ext cx="2743200" cy="365125"/>
          </a:xfrm>
          <a:prstGeom prst="rect">
            <a:avLst/>
          </a:prstGeom>
        </p:spPr>
        <p:txBody>
          <a:bodyPr/>
          <a:lstStyle/>
          <a:p>
            <a:fld id="{0BAF3739-D7AF-4D71-B34C-861B3E6247F0}" type="datetime1">
              <a:rPr lang="zh-CN" altLang="en-US" smtClean="0"/>
              <a:t>2025/9/19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49287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ZhiChao Wang (Sun Yat-Sen University)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496054"/>
            <a:ext cx="2743200" cy="365125"/>
          </a:xfrm>
          <a:prstGeom prst="rect">
            <a:avLst/>
          </a:prstGeom>
        </p:spPr>
        <p:txBody>
          <a:bodyPr/>
          <a:lstStyle/>
          <a:p>
            <a:fld id="{3DA8C63C-6E52-46A6-BEA8-433932580DA1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3" name="直接连接符 12"/>
          <p:cNvCxnSpPr/>
          <p:nvPr userDrawn="1"/>
        </p:nvCxnSpPr>
        <p:spPr>
          <a:xfrm>
            <a:off x="0" y="704850"/>
            <a:ext cx="12192000" cy="0"/>
          </a:xfrm>
          <a:prstGeom prst="line">
            <a:avLst/>
          </a:prstGeom>
          <a:ln w="19050">
            <a:solidFill>
              <a:srgbClr val="00D6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>
            <a:off x="0" y="6419850"/>
            <a:ext cx="12192000" cy="0"/>
          </a:xfrm>
          <a:prstGeom prst="line">
            <a:avLst/>
          </a:prstGeom>
          <a:ln w="19050">
            <a:solidFill>
              <a:srgbClr val="00D6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标题 1"/>
          <p:cNvSpPr>
            <a:spLocks noGrp="1"/>
          </p:cNvSpPr>
          <p:nvPr>
            <p:ph type="title" hasCustomPrompt="1"/>
          </p:nvPr>
        </p:nvSpPr>
        <p:spPr>
          <a:xfrm>
            <a:off x="838201" y="139538"/>
            <a:ext cx="7078579" cy="489117"/>
          </a:xfrm>
          <a:prstGeom prst="rect">
            <a:avLst/>
          </a:prstGeom>
        </p:spPr>
        <p:txBody>
          <a:bodyPr/>
          <a:lstStyle>
            <a:lvl1pPr>
              <a:defRPr sz="2800" b="0">
                <a:latin typeface="+mn-lt"/>
                <a:ea typeface="+mn-ea"/>
              </a:defRPr>
            </a:lvl1pPr>
          </a:lstStyle>
          <a:p>
            <a:r>
              <a:rPr lang="en-US" altLang="zh-CN" dirty="0"/>
              <a:t>Title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41DF4-6553-400E-B02A-475079A535DA}" type="datetime1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fld id="{778C9005-E956-41E1-8C8F-C1C273793A4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rxiv.org/abs/2410.18817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92.png"/><Relationship Id="rId3" Type="http://schemas.openxmlformats.org/officeDocument/2006/relationships/image" Target="../media/image82.png"/><Relationship Id="rId7" Type="http://schemas.openxmlformats.org/officeDocument/2006/relationships/image" Target="../media/image88.png"/><Relationship Id="rId12" Type="http://schemas.openxmlformats.org/officeDocument/2006/relationships/image" Target="../media/image9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11" Type="http://schemas.openxmlformats.org/officeDocument/2006/relationships/image" Target="../media/image91.png"/><Relationship Id="rId5" Type="http://schemas.openxmlformats.org/officeDocument/2006/relationships/image" Target="../media/image86.png"/><Relationship Id="rId10" Type="http://schemas.openxmlformats.org/officeDocument/2006/relationships/image" Target="../media/image89.png"/><Relationship Id="rId4" Type="http://schemas.openxmlformats.org/officeDocument/2006/relationships/image" Target="../media/image85.png"/><Relationship Id="rId9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94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1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5.png"/><Relationship Id="rId7" Type="http://schemas.openxmlformats.org/officeDocument/2006/relationships/image" Target="../media/image126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1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5.png"/><Relationship Id="rId7" Type="http://schemas.openxmlformats.org/officeDocument/2006/relationships/image" Target="../media/image140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2.png"/><Relationship Id="rId5" Type="http://schemas.openxmlformats.org/officeDocument/2006/relationships/image" Target="../media/image139.png"/><Relationship Id="rId4" Type="http://schemas.openxmlformats.org/officeDocument/2006/relationships/image" Target="../media/image136.jpeg"/><Relationship Id="rId9" Type="http://schemas.openxmlformats.org/officeDocument/2006/relationships/image" Target="../media/image14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5.png"/><Relationship Id="rId7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0.png"/><Relationship Id="rId5" Type="http://schemas.openxmlformats.org/officeDocument/2006/relationships/image" Target="../media/image147.png"/><Relationship Id="rId4" Type="http://schemas.openxmlformats.org/officeDocument/2006/relationships/image" Target="../media/image146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20.png"/><Relationship Id="rId7" Type="http://schemas.openxmlformats.org/officeDocument/2006/relationships/image" Target="../media/image13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25.png"/><Relationship Id="rId5" Type="http://schemas.openxmlformats.org/officeDocument/2006/relationships/image" Target="../media/image12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MACE_20241020_denoise"/>
          <p:cNvPicPr>
            <a:picLocks noChangeAspect="1"/>
          </p:cNvPicPr>
          <p:nvPr/>
        </p:nvPicPr>
        <p:blipFill>
          <a:blip r:embed="rId3">
            <a:alphaModFix amt="15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09675"/>
            <a:ext cx="12192000" cy="51949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01015" y="1812925"/>
            <a:ext cx="11308715" cy="1018540"/>
          </a:xfr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1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Progress of the Muonium-to-Antimuonium Conversion Experiment (MACE)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78180" y="3077845"/>
            <a:ext cx="10834370" cy="161607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zh-CN" sz="2000" dirty="0" err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Zhichao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 Wang </a:t>
            </a:r>
            <a:r>
              <a:rPr lang="en-US" altLang="zh-CN" sz="2000" dirty="0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(</a:t>
            </a:r>
            <a:r>
              <a:rPr lang="zh-CN" altLang="en-US" sz="2000" dirty="0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王志超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) on behalf of the MACE working group</a:t>
            </a:r>
            <a:endParaRPr lang="en-US" altLang="zh-CN" sz="2000" b="1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lt"/>
            </a:endParaRPr>
          </a:p>
          <a:p>
            <a:pPr algn="ctr"/>
            <a:r>
              <a:rPr lang="en-US" altLang="zh-CN" sz="16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wangzhch29@mail2.sysu.edu.cn</a:t>
            </a:r>
          </a:p>
          <a:p>
            <a:pPr algn="ctr"/>
            <a:r>
              <a:rPr lang="zh-CN" altLang="en-US" sz="1600" dirty="0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第七届粒子物理天问论坛，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2025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，武汉</a:t>
            </a:r>
            <a:endParaRPr lang="en-US" altLang="zh-CN" sz="1600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lt"/>
            </a:endParaRPr>
          </a:p>
          <a:p>
            <a:pPr algn="ctr"/>
            <a:r>
              <a:rPr lang="en-US" altLang="zh-CN" sz="16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2025-09-20</a:t>
            </a:r>
          </a:p>
        </p:txBody>
      </p:sp>
      <p:sp>
        <p:nvSpPr>
          <p:cNvPr id="5" name="副标题 2"/>
          <p:cNvSpPr txBox="1"/>
          <p:nvPr/>
        </p:nvSpPr>
        <p:spPr>
          <a:xfrm>
            <a:off x="500380" y="4712335"/>
            <a:ext cx="11309350" cy="15589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1400" dirty="0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Ai-Yu Bai, Hanjie Cai, Chang-Lin Chen, Siyuan Chen, </a:t>
            </a:r>
            <a:r>
              <a:rPr lang="en-US" altLang="zh-CN" sz="1400" dirty="0" err="1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Xurong</a:t>
            </a:r>
            <a:r>
              <a:rPr lang="en-US" altLang="zh-CN" sz="1400" dirty="0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 Chen, Yu Chen, </a:t>
            </a:r>
            <a:r>
              <a:rPr lang="en-US" altLang="zh-CN" sz="1400" dirty="0" err="1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Weibin</a:t>
            </a:r>
            <a:r>
              <a:rPr lang="en-US" altLang="zh-CN" sz="1400" dirty="0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 Cheng, Ling-Yun Dai, Rui-Rui Fan, Li Gong, Zihao Guo, Yuan He, </a:t>
            </a:r>
            <a:r>
              <a:rPr lang="en-US" altLang="zh-CN" sz="1400" dirty="0" err="1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Zhilong</a:t>
            </a:r>
            <a:r>
              <a:rPr lang="en-US" altLang="zh-CN" sz="1400" dirty="0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 Hou, </a:t>
            </a:r>
            <a:r>
              <a:rPr lang="en-US" altLang="zh-CN" sz="1400" dirty="0" err="1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Yinyuan</a:t>
            </a:r>
            <a:r>
              <a:rPr lang="en-US" altLang="zh-CN" sz="1400" dirty="0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 Huang, Huan Jia, Hao Jiang, Han-Tao Jing, </a:t>
            </a:r>
            <a:r>
              <a:rPr lang="en-US" altLang="zh-CN" sz="1400" dirty="0" err="1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Xiaoshen</a:t>
            </a:r>
            <a:r>
              <a:rPr lang="en-US" altLang="zh-CN" sz="1400" dirty="0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 Kang, </a:t>
            </a:r>
            <a:r>
              <a:rPr lang="en-US" altLang="zh-CN" sz="1400" dirty="0">
                <a:sym typeface="+mn-ea"/>
              </a:rPr>
              <a:t>Kim-Siang </a:t>
            </a:r>
            <a:r>
              <a:rPr lang="en-US" altLang="zh-CN" sz="1400" dirty="0" err="1">
                <a:sym typeface="+mn-ea"/>
              </a:rPr>
              <a:t>Khaw</a:t>
            </a:r>
            <a:r>
              <a:rPr lang="en-US" altLang="zh-CN" sz="1400" dirty="0">
                <a:sym typeface="+mn-ea"/>
              </a:rPr>
              <a:t>,</a:t>
            </a:r>
            <a:r>
              <a:rPr lang="en-US" altLang="zh-CN" sz="1400" dirty="0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 Hai-Bo Li, Jincheng Li, Yang Li, Shulin Liu, Guihao Lu, Han Miao, </a:t>
            </a:r>
            <a:r>
              <a:rPr lang="en-US" altLang="zh-CN" sz="1400" dirty="0" err="1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Yunsong</a:t>
            </a:r>
            <a:r>
              <a:rPr lang="en-US" altLang="zh-CN" sz="1400" dirty="0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 Ning, Jianwei Niu, </a:t>
            </a:r>
            <a:r>
              <a:rPr lang="en-US" altLang="zh-CN" sz="1400" dirty="0" err="1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Huaxing</a:t>
            </a:r>
            <a:r>
              <a:rPr lang="en-US" altLang="zh-CN" sz="1400" dirty="0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 Peng, Alexey A. Petrov, </a:t>
            </a:r>
            <a:r>
              <a:rPr lang="en-US" altLang="zh-CN" sz="1400" dirty="0" err="1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Yuanshuai</a:t>
            </a:r>
            <a:r>
              <a:rPr lang="en-US" altLang="zh-CN" sz="1400" dirty="0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 Qin, </a:t>
            </a:r>
            <a:r>
              <a:rPr lang="en-US" altLang="zh-CN" sz="1400" dirty="0" err="1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Mingchen</a:t>
            </a:r>
            <a:r>
              <a:rPr lang="en-US" altLang="zh-CN" sz="1400" dirty="0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 Sun, Jian Tang, Jing-Yu Tang, Ye Tian, Rong Wang, Xiaodong Wang, </a:t>
            </a:r>
            <a:r>
              <a:rPr lang="en-US" altLang="zh-CN" sz="1400" b="1" dirty="0" err="1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Zhichao</a:t>
            </a:r>
            <a:r>
              <a:rPr lang="en-US" altLang="zh-CN" sz="1400" b="1" dirty="0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 Wang</a:t>
            </a:r>
            <a:r>
              <a:rPr lang="en-US" altLang="zh-CN" sz="1400" dirty="0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, Chen Wu, Tian-Yu Xing, </a:t>
            </a:r>
            <a:r>
              <a:rPr lang="en-US" altLang="zh-CN" sz="1400" dirty="0" err="1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Weizhi</a:t>
            </a:r>
            <a:r>
              <a:rPr lang="en-US" altLang="zh-CN" sz="1400" dirty="0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 Xiong, Yu Xu, Baojun Yan, De-Liang Yao, Tao Yu, Ye Yuan, Yi Yuan, </a:t>
            </a:r>
            <a:r>
              <a:rPr lang="zh-CN" altLang="en-US" sz="1400" dirty="0">
                <a:sym typeface="+mn-lt"/>
              </a:rPr>
              <a:t>Jian Zhang</a:t>
            </a:r>
            <a:r>
              <a:rPr lang="en-US" altLang="zh-CN" sz="1400" dirty="0">
                <a:sym typeface="+mn-lt"/>
              </a:rPr>
              <a:t>,</a:t>
            </a:r>
            <a:r>
              <a:rPr lang="en-US" altLang="zh-CN" sz="1400" dirty="0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 Yao Zhang, </a:t>
            </a:r>
            <a:r>
              <a:rPr lang="en-US" altLang="zh-CN" sz="1400" dirty="0" err="1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Yongchao</a:t>
            </a:r>
            <a:r>
              <a:rPr lang="en-US" altLang="zh-CN" sz="1400" dirty="0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 Zhang, </a:t>
            </a:r>
            <a:r>
              <a:rPr lang="en-US" altLang="zh-CN" sz="1400" dirty="0" err="1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Zhilv</a:t>
            </a:r>
            <a:r>
              <a:rPr lang="en-US" altLang="zh-CN" sz="1400" dirty="0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 Zhang, Guang Zhao, Shihan Zhao</a:t>
            </a:r>
          </a:p>
          <a:p>
            <a:pPr>
              <a:lnSpc>
                <a:spcPct val="100000"/>
              </a:lnSpc>
            </a:pPr>
            <a:r>
              <a:rPr lang="en-US" altLang="zh-CN" sz="1400" dirty="0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(MACE working group)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23703" y="6271042"/>
            <a:ext cx="115433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[arXiv:2410.18817]</a:t>
            </a:r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Conceptual Design of the Muonium-to-Antimuonium Conversion Experiment (MACE)</a:t>
            </a:r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accepted by Nuclear Science and Techniques</a:t>
            </a:r>
            <a:endParaRPr lang="zh-CN" alt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组合 141"/>
          <p:cNvGrpSpPr/>
          <p:nvPr/>
        </p:nvGrpSpPr>
        <p:grpSpPr>
          <a:xfrm>
            <a:off x="7360920" y="2186941"/>
            <a:ext cx="579120" cy="504825"/>
            <a:chOff x="1864" y="8083"/>
            <a:chExt cx="912" cy="795"/>
          </a:xfrm>
        </p:grpSpPr>
        <p:sp>
          <p:nvSpPr>
            <p:cNvPr id="143" name="矩形 142"/>
            <p:cNvSpPr/>
            <p:nvPr/>
          </p:nvSpPr>
          <p:spPr>
            <a:xfrm>
              <a:off x="2096" y="8083"/>
              <a:ext cx="680" cy="567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bg1">
                  <a:lumMod val="50000"/>
                  <a:alpha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48" name="矩形 147"/>
            <p:cNvSpPr/>
            <p:nvPr/>
          </p:nvSpPr>
          <p:spPr>
            <a:xfrm>
              <a:off x="2038" y="8141"/>
              <a:ext cx="680" cy="567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bg1">
                  <a:lumMod val="50000"/>
                  <a:alpha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50" name="矩形 149"/>
            <p:cNvSpPr/>
            <p:nvPr/>
          </p:nvSpPr>
          <p:spPr>
            <a:xfrm>
              <a:off x="1977" y="8197"/>
              <a:ext cx="680" cy="567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bg1">
                  <a:lumMod val="50000"/>
                  <a:alpha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51" name="矩形 150"/>
            <p:cNvSpPr/>
            <p:nvPr/>
          </p:nvSpPr>
          <p:spPr>
            <a:xfrm>
              <a:off x="1925" y="8253"/>
              <a:ext cx="680" cy="567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bg1">
                  <a:lumMod val="50000"/>
                  <a:alpha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52" name="矩形 151"/>
            <p:cNvSpPr/>
            <p:nvPr/>
          </p:nvSpPr>
          <p:spPr>
            <a:xfrm>
              <a:off x="1864" y="8312"/>
              <a:ext cx="680" cy="567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bg1">
                  <a:lumMod val="50000"/>
                  <a:alpha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</p:grpSp>
      <p:grpSp>
        <p:nvGrpSpPr>
          <p:cNvPr id="134" name="组合 133"/>
          <p:cNvGrpSpPr/>
          <p:nvPr/>
        </p:nvGrpSpPr>
        <p:grpSpPr>
          <a:xfrm>
            <a:off x="9924415" y="2265046"/>
            <a:ext cx="579120" cy="504825"/>
            <a:chOff x="1864" y="8083"/>
            <a:chExt cx="912" cy="795"/>
          </a:xfrm>
        </p:grpSpPr>
        <p:sp>
          <p:nvSpPr>
            <p:cNvPr id="136" name="矩形 135"/>
            <p:cNvSpPr/>
            <p:nvPr/>
          </p:nvSpPr>
          <p:spPr>
            <a:xfrm>
              <a:off x="2096" y="8083"/>
              <a:ext cx="680" cy="567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bg1">
                  <a:lumMod val="50000"/>
                  <a:alpha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37" name="矩形 136"/>
            <p:cNvSpPr/>
            <p:nvPr/>
          </p:nvSpPr>
          <p:spPr>
            <a:xfrm>
              <a:off x="2038" y="8141"/>
              <a:ext cx="680" cy="567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bg1">
                  <a:lumMod val="50000"/>
                  <a:alpha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39" name="矩形 138"/>
            <p:cNvSpPr/>
            <p:nvPr/>
          </p:nvSpPr>
          <p:spPr>
            <a:xfrm>
              <a:off x="1977" y="8197"/>
              <a:ext cx="680" cy="567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bg1">
                  <a:lumMod val="50000"/>
                  <a:alpha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40" name="矩形 139"/>
            <p:cNvSpPr/>
            <p:nvPr/>
          </p:nvSpPr>
          <p:spPr>
            <a:xfrm>
              <a:off x="1925" y="8253"/>
              <a:ext cx="680" cy="567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bg1">
                  <a:lumMod val="50000"/>
                  <a:alpha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41" name="矩形 140"/>
            <p:cNvSpPr/>
            <p:nvPr/>
          </p:nvSpPr>
          <p:spPr>
            <a:xfrm>
              <a:off x="1864" y="8312"/>
              <a:ext cx="680" cy="567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bg1">
                  <a:lumMod val="50000"/>
                  <a:alpha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内容占位符 104"/>
              <p:cNvSpPr>
                <a:spLocks noGrp="1"/>
              </p:cNvSpPr>
              <p:nvPr>
                <p:ph idx="1"/>
              </p:nvPr>
            </p:nvSpPr>
            <p:spPr>
              <a:xfrm>
                <a:off x="213360" y="3514090"/>
                <a:ext cx="6755765" cy="2939415"/>
              </a:xfrm>
            </p:spPr>
            <p:txBody>
              <a:bodyPr>
                <a:norm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en-US" altLang="zh-CN" sz="1600" b="1" dirty="0">
                    <a:sym typeface="+mn-ea"/>
                  </a:rPr>
                  <a:t>Coincidence of </a:t>
                </a:r>
                <a:r>
                  <a:rPr lang="en-US" altLang="zh-CN" sz="1600" b="1" dirty="0">
                    <a:solidFill>
                      <a:srgbClr val="FF0000"/>
                    </a:solidFill>
                    <a:sym typeface="+mn-ea"/>
                  </a:rPr>
                  <a:t>a fast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600" b="1" dirty="0">
                    <a:solidFill>
                      <a:srgbClr val="FF0000"/>
                    </a:solidFill>
                    <a:sym typeface="+mn-ea"/>
                  </a:rPr>
                  <a:t> </a:t>
                </a:r>
                <a:r>
                  <a:rPr lang="en-US" altLang="zh-CN" sz="1600" b="1" dirty="0">
                    <a:sym typeface="+mn-ea"/>
                  </a:rPr>
                  <a:t>and </a:t>
                </a:r>
                <a:r>
                  <a:rPr lang="en-US" altLang="zh-CN" sz="1600" b="1" dirty="0">
                    <a:solidFill>
                      <a:srgbClr val="0000FF"/>
                    </a:solidFill>
                    <a:sym typeface="+mn-ea"/>
                  </a:rPr>
                  <a:t>a slow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sz="1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1600" b="1" dirty="0">
                    <a:solidFill>
                      <a:srgbClr val="0000FF"/>
                    </a:solidFill>
                    <a:sym typeface="+mn-ea"/>
                  </a:rPr>
                  <a:t> </a:t>
                </a:r>
                <a:endParaRPr lang="en-US" altLang="zh-CN" sz="1600" b="1" dirty="0">
                  <a:sym typeface="+mn-ea"/>
                </a:endParaRPr>
              </a:p>
              <a:p>
                <a:pPr algn="l">
                  <a:lnSpc>
                    <a:spcPct val="120000"/>
                  </a:lnSpc>
                </a:pPr>
                <a:r>
                  <a:rPr lang="en-US" altLang="zh-CN" sz="1600" b="1" dirty="0">
                    <a:sym typeface="+mn-ea"/>
                  </a:rPr>
                  <a:t>Common vertex (by selecting e</a:t>
                </a:r>
                <a:r>
                  <a:rPr lang="en-US" altLang="zh-CN" sz="1600" b="1" baseline="30000" dirty="0">
                    <a:sym typeface="+mn-ea"/>
                  </a:rPr>
                  <a:t>+</a:t>
                </a:r>
                <a:r>
                  <a:rPr lang="en-US" altLang="zh-CN" sz="1600" b="1" dirty="0">
                    <a:sym typeface="+mn-ea"/>
                  </a:rPr>
                  <a:t>/e</a:t>
                </a:r>
                <a:r>
                  <a:rPr lang="en-US" altLang="zh-CN" sz="1600" b="1" baseline="30000" dirty="0">
                    <a:sym typeface="+mn-ea"/>
                  </a:rPr>
                  <a:t>-</a:t>
                </a:r>
                <a:r>
                  <a:rPr lang="en-US" altLang="zh-CN" sz="1600" b="1" dirty="0">
                    <a:sym typeface="+mn-ea"/>
                  </a:rPr>
                  <a:t> track DCA)</a:t>
                </a:r>
                <a:endParaRPr lang="en-US" altLang="zh-CN" sz="1600" dirty="0"/>
              </a:p>
              <a:p>
                <a:pPr lvl="1" algn="l">
                  <a:lnSpc>
                    <a:spcPct val="120000"/>
                  </a:lnSpc>
                  <a:buFont typeface="Wingdings" panose="05000000000000000000" charset="0"/>
                  <a:buChar char=""/>
                </a:pPr>
                <a:r>
                  <a:rPr lang="en-US" altLang="zh-CN" sz="1400" dirty="0">
                    <a:solidFill>
                      <a:srgbClr val="0000FF"/>
                    </a:solidFill>
                    <a:sym typeface="+mn-ea"/>
                  </a:rPr>
                  <a:t>Select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4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xy</m:t>
                        </m:r>
                      </m:sub>
                    </m:sSub>
                  </m:oMath>
                </a14:m>
                <a:r>
                  <a:rPr lang="en-US" altLang="zh-CN" sz="1400" dirty="0">
                    <a:solidFill>
                      <a:srgbClr val="0000FF"/>
                    </a:solidFill>
                    <a:sym typeface="+mn-ea"/>
                  </a:rPr>
                  <a:t> of e</a:t>
                </a:r>
                <a:r>
                  <a:rPr lang="en-US" altLang="zh-CN" sz="1400" baseline="30000" dirty="0">
                    <a:solidFill>
                      <a:srgbClr val="0000FF"/>
                    </a:solidFill>
                    <a:sym typeface="+mn-ea"/>
                  </a:rPr>
                  <a:t>+ </a:t>
                </a:r>
                <a:endParaRPr lang="en-US" altLang="zh-CN" sz="1400" baseline="30000" dirty="0">
                  <a:solidFill>
                    <a:srgbClr val="FF0000"/>
                  </a:solidFill>
                  <a:sym typeface="+mn-ea"/>
                </a:endParaRPr>
              </a:p>
              <a:p>
                <a:pPr lvl="1" algn="l">
                  <a:lnSpc>
                    <a:spcPct val="120000"/>
                  </a:lnSpc>
                  <a:buFont typeface="Wingdings" panose="05000000000000000000" charset="0"/>
                  <a:buChar char=""/>
                </a:pPr>
                <a:r>
                  <a:rPr lang="en-US" altLang="zh-CN" sz="1400" dirty="0">
                    <a:sym typeface="+mn-ea"/>
                  </a:rPr>
                  <a:t>Reject accidental e</a:t>
                </a:r>
                <a:r>
                  <a:rPr lang="en-US" altLang="zh-CN" sz="1400" baseline="30000" dirty="0">
                    <a:sym typeface="+mn-ea"/>
                  </a:rPr>
                  <a:t>-</a:t>
                </a:r>
                <a:endParaRPr lang="en-US" altLang="zh-CN" sz="1400" dirty="0"/>
              </a:p>
              <a:p>
                <a:pPr algn="l">
                  <a:lnSpc>
                    <a:spcPct val="120000"/>
                  </a:lnSpc>
                </a:pPr>
                <a:r>
                  <a:rPr lang="en-US" altLang="zh-CN" sz="1600" b="1" dirty="0">
                    <a:sym typeface="+mn-ea"/>
                  </a:rPr>
                  <a:t>Time coincidence (by selecting e</a:t>
                </a:r>
                <a:r>
                  <a:rPr lang="en-US" altLang="zh-CN" sz="1600" b="1" baseline="30000" dirty="0">
                    <a:sym typeface="+mn-ea"/>
                  </a:rPr>
                  <a:t>+</a:t>
                </a:r>
                <a:r>
                  <a:rPr lang="en-US" altLang="zh-CN" sz="1600" b="1" dirty="0">
                    <a:sym typeface="+mn-ea"/>
                  </a:rPr>
                  <a:t> TOF)</a:t>
                </a:r>
                <a:endParaRPr lang="en-US" altLang="zh-CN" sz="1600" dirty="0"/>
              </a:p>
              <a:p>
                <a:pPr lvl="1" algn="l">
                  <a:lnSpc>
                    <a:spcPct val="120000"/>
                  </a:lnSpc>
                  <a:buFont typeface="Wingdings" panose="05000000000000000000" charset="0"/>
                  <a:buChar char=""/>
                </a:pPr>
                <a:r>
                  <a:rPr lang="en-US" altLang="zh-CN" sz="1400" dirty="0">
                    <a:solidFill>
                      <a:srgbClr val="0000FF"/>
                    </a:solidFill>
                    <a:sym typeface="+mn-ea"/>
                  </a:rPr>
                  <a:t>Select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4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z</m:t>
                        </m:r>
                      </m:sub>
                    </m:sSub>
                  </m:oMath>
                </a14:m>
                <a:r>
                  <a:rPr lang="en-US" altLang="zh-CN" sz="1400" dirty="0">
                    <a:solidFill>
                      <a:srgbClr val="0000FF"/>
                    </a:solidFill>
                    <a:sym typeface="+mn-ea"/>
                  </a:rPr>
                  <a:t> of e</a:t>
                </a:r>
                <a:r>
                  <a:rPr lang="en-US" altLang="zh-CN" sz="1400" baseline="30000" dirty="0">
                    <a:solidFill>
                      <a:srgbClr val="0000FF"/>
                    </a:solidFill>
                    <a:sym typeface="+mn-ea"/>
                  </a:rPr>
                  <a:t>+</a:t>
                </a:r>
                <a:endParaRPr lang="en-US" altLang="zh-CN" sz="1400" baseline="30000" dirty="0">
                  <a:solidFill>
                    <a:srgbClr val="FF0000"/>
                  </a:solidFill>
                  <a:sym typeface="+mn-ea"/>
                </a:endParaRPr>
              </a:p>
              <a:p>
                <a:pPr lvl="1" algn="l">
                  <a:lnSpc>
                    <a:spcPct val="120000"/>
                  </a:lnSpc>
                  <a:buFont typeface="Wingdings" panose="05000000000000000000" charset="0"/>
                  <a:buChar char=""/>
                </a:pPr>
                <a:r>
                  <a:rPr lang="en-US" altLang="zh-CN" sz="1400" dirty="0">
                    <a:sym typeface="+mn-ea"/>
                  </a:rPr>
                  <a:t>Reject e</a:t>
                </a:r>
                <a:r>
                  <a:rPr lang="en-US" altLang="zh-CN" sz="1400" baseline="30000" dirty="0">
                    <a:sym typeface="+mn-ea"/>
                  </a:rPr>
                  <a:t>+</a:t>
                </a:r>
                <a:r>
                  <a:rPr lang="en-US" altLang="zh-CN" sz="1400" dirty="0">
                    <a:sym typeface="+mn-ea"/>
                  </a:rPr>
                  <a:t> from IC decay or Bhabha scattering</a:t>
                </a:r>
                <a:endParaRPr lang="en-US" altLang="zh-CN" sz="1400" baseline="30000" dirty="0">
                  <a:sym typeface="+mn-ea"/>
                </a:endParaRPr>
              </a:p>
              <a:p>
                <a:pPr lvl="0" algn="l">
                  <a:lnSpc>
                    <a:spcPct val="120000"/>
                  </a:lnSpc>
                </a:pPr>
                <a:r>
                  <a:rPr lang="en-US" altLang="zh-CN" sz="1600" b="1" dirty="0">
                    <a:sym typeface="+mn-ea"/>
                  </a:rPr>
                  <a:t>Charge identification (by e</a:t>
                </a:r>
                <a:r>
                  <a:rPr lang="en-US" altLang="zh-CN" sz="1600" b="1" i="1" baseline="30000" dirty="0">
                    <a:sym typeface="+mn-ea"/>
                  </a:rPr>
                  <a:t>-</a:t>
                </a:r>
                <a:r>
                  <a:rPr lang="en-US" altLang="zh-CN" sz="1600" b="1" dirty="0">
                    <a:sym typeface="+mn-ea"/>
                  </a:rPr>
                  <a:t> track &amp; e</a:t>
                </a:r>
                <a:r>
                  <a:rPr lang="en-US" altLang="zh-CN" sz="1600" b="1" baseline="30000" dirty="0">
                    <a:sym typeface="+mn-ea"/>
                  </a:rPr>
                  <a:t>+</a:t>
                </a:r>
                <a:r>
                  <a:rPr lang="en-US" altLang="zh-CN" sz="1600" b="1" dirty="0">
                    <a:sym typeface="+mn-ea"/>
                  </a:rPr>
                  <a:t> annihilation)</a:t>
                </a:r>
              </a:p>
            </p:txBody>
          </p:sp>
        </mc:Choice>
        <mc:Fallback xmlns="">
          <p:sp>
            <p:nvSpPr>
              <p:cNvPr id="105" name="内容占位符 104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3360" y="3514090"/>
                <a:ext cx="6755765" cy="2939415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Signal and background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1172845" y="2479676"/>
            <a:ext cx="579120" cy="504825"/>
            <a:chOff x="1864" y="8083"/>
            <a:chExt cx="912" cy="795"/>
          </a:xfrm>
        </p:grpSpPr>
        <p:sp>
          <p:nvSpPr>
            <p:cNvPr id="22" name="矩形 21"/>
            <p:cNvSpPr/>
            <p:nvPr/>
          </p:nvSpPr>
          <p:spPr>
            <a:xfrm>
              <a:off x="2096" y="8083"/>
              <a:ext cx="680" cy="567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bg1">
                  <a:lumMod val="50000"/>
                  <a:alpha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2038" y="8141"/>
              <a:ext cx="680" cy="567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bg1">
                  <a:lumMod val="50000"/>
                  <a:alpha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977" y="8197"/>
              <a:ext cx="680" cy="567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bg1">
                  <a:lumMod val="50000"/>
                  <a:alpha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925" y="8253"/>
              <a:ext cx="680" cy="567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bg1">
                  <a:lumMod val="50000"/>
                  <a:alpha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1864" y="8312"/>
              <a:ext cx="680" cy="567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bg1">
                  <a:lumMod val="50000"/>
                  <a:alpha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</p:grpSp>
      <p:sp>
        <p:nvSpPr>
          <p:cNvPr id="132" name="文本框 131"/>
          <p:cNvSpPr txBox="1"/>
          <p:nvPr/>
        </p:nvSpPr>
        <p:spPr>
          <a:xfrm>
            <a:off x="1701166" y="2123440"/>
            <a:ext cx="1134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</a:t>
            </a:r>
            <a:r>
              <a:rPr lang="en-US" altLang="zh-CN" sz="1600" baseline="30000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+ </a:t>
            </a:r>
          </a:p>
          <a:p>
            <a:pPr algn="ctr"/>
            <a:r>
              <a:rPr lang="en-US" altLang="zh-CN" sz="1200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(13.5eV avg.)</a:t>
            </a:r>
          </a:p>
        </p:txBody>
      </p:sp>
      <p:cxnSp>
        <p:nvCxnSpPr>
          <p:cNvPr id="12" name="直接箭头连接符 11"/>
          <p:cNvCxnSpPr>
            <a:endCxn id="14" idx="0"/>
          </p:cNvCxnSpPr>
          <p:nvPr/>
        </p:nvCxnSpPr>
        <p:spPr>
          <a:xfrm>
            <a:off x="1603375" y="2657475"/>
            <a:ext cx="81280" cy="588010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>
            <a:endCxn id="15" idx="0"/>
          </p:cNvCxnSpPr>
          <p:nvPr/>
        </p:nvCxnSpPr>
        <p:spPr>
          <a:xfrm>
            <a:off x="1602106" y="2666365"/>
            <a:ext cx="379095" cy="405130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弧形 127"/>
          <p:cNvSpPr/>
          <p:nvPr/>
        </p:nvSpPr>
        <p:spPr>
          <a:xfrm>
            <a:off x="1587500" y="1444626"/>
            <a:ext cx="2188210" cy="2138045"/>
          </a:xfrm>
          <a:prstGeom prst="arc">
            <a:avLst>
              <a:gd name="adj1" fmla="val 10335398"/>
              <a:gd name="adj2" fmla="val 14599285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9" name="直接箭头连接符 128"/>
          <p:cNvCxnSpPr/>
          <p:nvPr/>
        </p:nvCxnSpPr>
        <p:spPr>
          <a:xfrm flipV="1">
            <a:off x="1602105" y="2661920"/>
            <a:ext cx="1080000" cy="0"/>
          </a:xfrm>
          <a:prstGeom prst="straightConnector1">
            <a:avLst/>
          </a:prstGeom>
          <a:ln w="19050">
            <a:solidFill>
              <a:srgbClr val="0000FF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文本框 130"/>
          <p:cNvSpPr txBox="1"/>
          <p:nvPr/>
        </p:nvSpPr>
        <p:spPr>
          <a:xfrm rot="18360000">
            <a:off x="781051" y="1691641"/>
            <a:ext cx="166306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</a:t>
            </a:r>
            <a:r>
              <a:rPr lang="en-US" altLang="zh-CN" sz="1600" baseline="300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- </a:t>
            </a:r>
            <a:r>
              <a:rPr lang="en-US" altLang="zh-CN" sz="12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(26MeV avg.)</a:t>
            </a:r>
            <a:endParaRPr lang="en-US" altLang="zh-CN" sz="16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126" name="直接箭头连接符 125"/>
          <p:cNvCxnSpPr/>
          <p:nvPr/>
        </p:nvCxnSpPr>
        <p:spPr>
          <a:xfrm flipV="1">
            <a:off x="1416050" y="2675890"/>
            <a:ext cx="180000" cy="101600"/>
          </a:xfrm>
          <a:prstGeom prst="straightConnector1">
            <a:avLst/>
          </a:prstGeom>
          <a:ln w="19050" cmpd="sng">
            <a:solidFill>
              <a:schemeClr val="bg1">
                <a:lumMod val="50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1544320" y="3245486"/>
            <a:ext cx="2806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latin typeface="Cambria Math" panose="02040503050406030204" pitchFamily="18" charset="0"/>
                <a:ea typeface="宋体" panose="02010600030101010101" pitchFamily="2" charset="-122"/>
                <a:cs typeface="Cambria Math" panose="02040503050406030204" pitchFamily="18" charset="0"/>
                <a:sym typeface="+mn-ea"/>
              </a:rPr>
              <a:t>ν</a:t>
            </a:r>
          </a:p>
        </p:txBody>
      </p:sp>
      <p:sp>
        <p:nvSpPr>
          <p:cNvPr id="15" name="文本框 14"/>
          <p:cNvSpPr txBox="1"/>
          <p:nvPr/>
        </p:nvSpPr>
        <p:spPr>
          <a:xfrm rot="19500000">
            <a:off x="1951991" y="3041016"/>
            <a:ext cx="2520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latin typeface="Cambria Math" panose="02040503050406030204" pitchFamily="18" charset="0"/>
                <a:ea typeface="宋体" panose="02010600030101010101" pitchFamily="2" charset="-122"/>
                <a:cs typeface="Cambria Math" panose="02040503050406030204" pitchFamily="18" charset="0"/>
                <a:sym typeface="+mn-ea"/>
              </a:rPr>
              <a:t>ν</a:t>
            </a:r>
          </a:p>
        </p:txBody>
      </p:sp>
      <p:sp>
        <p:nvSpPr>
          <p:cNvPr id="49" name="文本框 48"/>
          <p:cNvSpPr txBox="1"/>
          <p:nvPr/>
        </p:nvSpPr>
        <p:spPr>
          <a:xfrm>
            <a:off x="1339215" y="2753995"/>
            <a:ext cx="278130" cy="229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</a:t>
            </a:r>
          </a:p>
        </p:txBody>
      </p:sp>
      <p:cxnSp>
        <p:nvCxnSpPr>
          <p:cNvPr id="50" name="直接箭头连接符 49"/>
          <p:cNvCxnSpPr/>
          <p:nvPr/>
        </p:nvCxnSpPr>
        <p:spPr>
          <a:xfrm>
            <a:off x="876300" y="2777490"/>
            <a:ext cx="539750" cy="0"/>
          </a:xfrm>
          <a:prstGeom prst="straightConnector1">
            <a:avLst/>
          </a:prstGeom>
          <a:ln w="19050" cmpd="sng">
            <a:solidFill>
              <a:schemeClr val="bg1">
                <a:lumMod val="5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/>
          <p:cNvSpPr txBox="1"/>
          <p:nvPr/>
        </p:nvSpPr>
        <p:spPr>
          <a:xfrm>
            <a:off x="763905" y="2440305"/>
            <a:ext cx="383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仿宋" panose="02010609060101010101" charset="-122"/>
                <a:cs typeface="Arial" panose="020B0604020202020204" pitchFamily="34" charset="0"/>
              </a:rPr>
              <a:t>μ</a:t>
            </a:r>
            <a:r>
              <a:rPr lang="en-US" altLang="zh-CN" sz="1600" baseline="30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仿宋" panose="02010609060101010101" charset="-122"/>
                <a:cs typeface="Arial" panose="020B0604020202020204" pitchFamily="34" charset="0"/>
              </a:rPr>
              <a:t>+</a:t>
            </a:r>
          </a:p>
        </p:txBody>
      </p:sp>
      <p:grpSp>
        <p:nvGrpSpPr>
          <p:cNvPr id="109" name="组合 108"/>
          <p:cNvGrpSpPr/>
          <p:nvPr/>
        </p:nvGrpSpPr>
        <p:grpSpPr>
          <a:xfrm>
            <a:off x="4630441" y="1578610"/>
            <a:ext cx="1473025" cy="1924050"/>
            <a:chOff x="5804" y="2555"/>
            <a:chExt cx="2760" cy="3030"/>
          </a:xfrm>
        </p:grpSpPr>
        <p:sp>
          <p:nvSpPr>
            <p:cNvPr id="42" name="弧形 41"/>
            <p:cNvSpPr/>
            <p:nvPr/>
          </p:nvSpPr>
          <p:spPr>
            <a:xfrm>
              <a:off x="6760" y="2725"/>
              <a:ext cx="1701" cy="1701"/>
            </a:xfrm>
            <a:prstGeom prst="arc">
              <a:avLst>
                <a:gd name="adj1" fmla="val 10335398"/>
                <a:gd name="adj2" fmla="val 16318096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5" name="组合 84"/>
            <p:cNvGrpSpPr/>
            <p:nvPr/>
          </p:nvGrpSpPr>
          <p:grpSpPr>
            <a:xfrm>
              <a:off x="5804" y="2555"/>
              <a:ext cx="2760" cy="3030"/>
              <a:chOff x="5804" y="2456"/>
              <a:chExt cx="2760" cy="3030"/>
            </a:xfrm>
          </p:grpSpPr>
          <p:sp>
            <p:nvSpPr>
              <p:cNvPr id="39" name="文本框 38"/>
              <p:cNvSpPr txBox="1"/>
              <p:nvPr/>
            </p:nvSpPr>
            <p:spPr>
              <a:xfrm>
                <a:off x="6917" y="3028"/>
                <a:ext cx="1349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dirty="0">
                    <a:solidFill>
                      <a:srgbClr val="0000FF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e</a:t>
                </a:r>
                <a:r>
                  <a:rPr lang="en-US" altLang="zh-CN" sz="1600" baseline="30000" dirty="0">
                    <a:solidFill>
                      <a:srgbClr val="0000FF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+ </a:t>
                </a:r>
              </a:p>
            </p:txBody>
          </p:sp>
          <p:cxnSp>
            <p:nvCxnSpPr>
              <p:cNvPr id="40" name="直接箭头连接符 39"/>
              <p:cNvCxnSpPr>
                <a:stCxn id="55" idx="6"/>
                <a:endCxn id="46" idx="0"/>
              </p:cNvCxnSpPr>
              <p:nvPr/>
            </p:nvCxnSpPr>
            <p:spPr>
              <a:xfrm>
                <a:off x="6749" y="3589"/>
                <a:ext cx="224" cy="1146"/>
              </a:xfrm>
              <a:prstGeom prst="straightConnector1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箭头连接符 40"/>
              <p:cNvCxnSpPr>
                <a:stCxn id="55" idx="6"/>
                <a:endCxn id="47" idx="0"/>
              </p:cNvCxnSpPr>
              <p:nvPr/>
            </p:nvCxnSpPr>
            <p:spPr>
              <a:xfrm>
                <a:off x="6749" y="3589"/>
                <a:ext cx="735" cy="891"/>
              </a:xfrm>
              <a:prstGeom prst="straightConnector1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文本框 43"/>
              <p:cNvSpPr txBox="1"/>
              <p:nvPr/>
            </p:nvSpPr>
            <p:spPr>
              <a:xfrm rot="19080000">
                <a:off x="6328" y="2456"/>
                <a:ext cx="905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dirty="0">
                    <a:solidFill>
                      <a:srgbClr val="FF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e</a:t>
                </a:r>
                <a:r>
                  <a:rPr lang="en-US" altLang="zh-CN" sz="1600" baseline="30000" dirty="0">
                    <a:solidFill>
                      <a:srgbClr val="FF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- </a:t>
                </a:r>
                <a:endParaRPr lang="en-US" altLang="zh-CN" sz="1600" dirty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>
                <a:off x="6752" y="4735"/>
                <a:ext cx="442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  <a:sym typeface="+mn-ea"/>
                  </a:rPr>
                  <a:t>ν</a:t>
                </a: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9500000">
                <a:off x="7468" y="4432"/>
                <a:ext cx="397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  <a:sym typeface="+mn-ea"/>
                  </a:rPr>
                  <a:t>ν</a:t>
                </a:r>
              </a:p>
            </p:txBody>
          </p:sp>
          <p:cxnSp>
            <p:nvCxnSpPr>
              <p:cNvPr id="52" name="直接箭头连接符 51"/>
              <p:cNvCxnSpPr/>
              <p:nvPr/>
            </p:nvCxnSpPr>
            <p:spPr>
              <a:xfrm>
                <a:off x="5887" y="3587"/>
                <a:ext cx="850" cy="0"/>
              </a:xfrm>
              <a:prstGeom prst="straightConnector1">
                <a:avLst/>
              </a:prstGeom>
              <a:ln w="19050" cmpd="sng">
                <a:solidFill>
                  <a:schemeClr val="bg1">
                    <a:lumMod val="50000"/>
                  </a:schemeClr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文本框 52"/>
              <p:cNvSpPr txBox="1"/>
              <p:nvPr/>
            </p:nvSpPr>
            <p:spPr>
              <a:xfrm>
                <a:off x="5887" y="3070"/>
                <a:ext cx="851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ea typeface="仿宋" panose="02010609060101010101" charset="-122"/>
                    <a:cs typeface="Arial" panose="020B0604020202020204" pitchFamily="34" charset="0"/>
                  </a:rPr>
                  <a:t>μ</a:t>
                </a:r>
                <a:r>
                  <a:rPr lang="en-US" altLang="zh-CN" sz="1600" baseline="30000" dirty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ea typeface="仿宋" panose="02010609060101010101" charset="-122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55" name="任意多边形 54"/>
              <p:cNvSpPr/>
              <p:nvPr/>
            </p:nvSpPr>
            <p:spPr>
              <a:xfrm rot="10800000" flipV="1">
                <a:off x="6749" y="3535"/>
                <a:ext cx="1815" cy="57"/>
              </a:xfrm>
              <a:custGeom>
                <a:avLst/>
                <a:gdLst>
                  <a:gd name="connisteX0" fmla="*/ 0 w 4330700"/>
                  <a:gd name="connsiteY0" fmla="*/ 137160 h 137160"/>
                  <a:gd name="connisteX1" fmla="*/ 736600 w 4330700"/>
                  <a:gd name="connsiteY1" fmla="*/ 6350 h 137160"/>
                  <a:gd name="connisteX2" fmla="*/ 1447800 w 4330700"/>
                  <a:gd name="connsiteY2" fmla="*/ 130810 h 137160"/>
                  <a:gd name="connisteX3" fmla="*/ 2171700 w 4330700"/>
                  <a:gd name="connsiteY3" fmla="*/ 0 h 137160"/>
                  <a:gd name="connisteX4" fmla="*/ 2889250 w 4330700"/>
                  <a:gd name="connsiteY4" fmla="*/ 130810 h 137160"/>
                  <a:gd name="connisteX5" fmla="*/ 3606800 w 4330700"/>
                  <a:gd name="connsiteY5" fmla="*/ 0 h 137160"/>
                  <a:gd name="connisteX6" fmla="*/ 4330700 w 4330700"/>
                  <a:gd name="connsiteY6" fmla="*/ 130810 h 13716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</a:cxnLst>
                <a:rect l="l" t="t" r="r" b="b"/>
                <a:pathLst>
                  <a:path w="4330700" h="137160">
                    <a:moveTo>
                      <a:pt x="0" y="137160"/>
                    </a:moveTo>
                    <a:cubicBezTo>
                      <a:pt x="133350" y="108585"/>
                      <a:pt x="447040" y="7620"/>
                      <a:pt x="736600" y="6350"/>
                    </a:cubicBezTo>
                    <a:cubicBezTo>
                      <a:pt x="1026160" y="5080"/>
                      <a:pt x="1160780" y="132080"/>
                      <a:pt x="1447800" y="130810"/>
                    </a:cubicBezTo>
                    <a:cubicBezTo>
                      <a:pt x="1734820" y="129540"/>
                      <a:pt x="1883410" y="0"/>
                      <a:pt x="2171700" y="0"/>
                    </a:cubicBezTo>
                    <a:cubicBezTo>
                      <a:pt x="2459990" y="0"/>
                      <a:pt x="2602230" y="130810"/>
                      <a:pt x="2889250" y="130810"/>
                    </a:cubicBezTo>
                    <a:cubicBezTo>
                      <a:pt x="3176270" y="130810"/>
                      <a:pt x="3318510" y="0"/>
                      <a:pt x="3606800" y="0"/>
                    </a:cubicBezTo>
                    <a:cubicBezTo>
                      <a:pt x="3895090" y="0"/>
                      <a:pt x="4200525" y="102235"/>
                      <a:pt x="4330700" y="130810"/>
                    </a:cubicBezTo>
                  </a:path>
                </a:pathLst>
              </a:custGeom>
              <a:ln w="19050">
                <a:solidFill>
                  <a:srgbClr val="0000FF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弧形 57"/>
              <p:cNvSpPr/>
              <p:nvPr/>
            </p:nvSpPr>
            <p:spPr>
              <a:xfrm rot="4320000">
                <a:off x="6274" y="3566"/>
                <a:ext cx="1417" cy="1417"/>
              </a:xfrm>
              <a:prstGeom prst="arc">
                <a:avLst>
                  <a:gd name="adj1" fmla="val 3008898"/>
                  <a:gd name="adj2" fmla="val 10762896"/>
                </a:avLst>
              </a:prstGeom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ysDot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59" name="文本框 58"/>
              <p:cNvSpPr txBox="1"/>
              <p:nvPr/>
            </p:nvSpPr>
            <p:spPr>
              <a:xfrm rot="3540000">
                <a:off x="5361" y="4411"/>
                <a:ext cx="1517" cy="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e</a:t>
                </a:r>
                <a:r>
                  <a:rPr lang="en-US" altLang="zh-CN" sz="1600" baseline="30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+ </a:t>
                </a:r>
                <a:r>
                  <a:rPr lang="en-US" altLang="zh-CN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(miss)</a:t>
                </a:r>
              </a:p>
            </p:txBody>
          </p:sp>
        </p:grpSp>
      </p:grpSp>
      <p:sp>
        <p:nvSpPr>
          <p:cNvPr id="96" name="灯片编号占位符 9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10</a:t>
            </a:fld>
            <a:endParaRPr lang="zh-CN" altLang="en-US"/>
          </a:p>
        </p:txBody>
      </p:sp>
      <p:grpSp>
        <p:nvGrpSpPr>
          <p:cNvPr id="108" name="组合 107"/>
          <p:cNvGrpSpPr/>
          <p:nvPr/>
        </p:nvGrpSpPr>
        <p:grpSpPr>
          <a:xfrm>
            <a:off x="7126438" y="1629411"/>
            <a:ext cx="1714033" cy="1782445"/>
            <a:chOff x="9521" y="2459"/>
            <a:chExt cx="3177" cy="2807"/>
          </a:xfrm>
        </p:grpSpPr>
        <p:sp>
          <p:nvSpPr>
            <p:cNvPr id="81" name="文本框 80"/>
            <p:cNvSpPr txBox="1"/>
            <p:nvPr/>
          </p:nvSpPr>
          <p:spPr>
            <a:xfrm>
              <a:off x="9521" y="3194"/>
              <a:ext cx="739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仿宋" panose="02010609060101010101" charset="-122"/>
                  <a:cs typeface="Arial" panose="020B0604020202020204" pitchFamily="34" charset="0"/>
                </a:rPr>
                <a:t>μ</a:t>
              </a:r>
              <a:r>
                <a:rPr lang="en-US" altLang="zh-CN" sz="1600" baseline="300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仿宋" panose="02010609060101010101" charset="-122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04" name="文本框 103"/>
            <p:cNvSpPr txBox="1"/>
            <p:nvPr/>
          </p:nvSpPr>
          <p:spPr>
            <a:xfrm>
              <a:off x="10285" y="3593"/>
              <a:ext cx="488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10862" y="3013"/>
              <a:ext cx="1349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0000F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e</a:t>
              </a:r>
              <a:r>
                <a:rPr lang="en-US" altLang="zh-CN" sz="1600" baseline="30000" dirty="0">
                  <a:solidFill>
                    <a:srgbClr val="0000F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+ </a:t>
              </a:r>
            </a:p>
          </p:txBody>
        </p:sp>
        <p:cxnSp>
          <p:nvCxnSpPr>
            <p:cNvPr id="74" name="直接箭头连接符 73"/>
            <p:cNvCxnSpPr>
              <a:stCxn id="76" idx="0"/>
              <a:endCxn id="78" idx="0"/>
            </p:cNvCxnSpPr>
            <p:nvPr/>
          </p:nvCxnSpPr>
          <p:spPr>
            <a:xfrm>
              <a:off x="10721" y="3565"/>
              <a:ext cx="159" cy="1170"/>
            </a:xfrm>
            <a:prstGeom prst="straightConnector1">
              <a:avLst/>
            </a:prstGeom>
            <a:ln w="19050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箭头连接符 74"/>
            <p:cNvCxnSpPr>
              <a:stCxn id="76" idx="0"/>
              <a:endCxn id="79" idx="0"/>
            </p:cNvCxnSpPr>
            <p:nvPr/>
          </p:nvCxnSpPr>
          <p:spPr>
            <a:xfrm>
              <a:off x="10721" y="3565"/>
              <a:ext cx="673" cy="915"/>
            </a:xfrm>
            <a:prstGeom prst="straightConnector1">
              <a:avLst/>
            </a:prstGeom>
            <a:ln w="19050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弧形 75"/>
            <p:cNvSpPr/>
            <p:nvPr/>
          </p:nvSpPr>
          <p:spPr>
            <a:xfrm>
              <a:off x="10714" y="2459"/>
              <a:ext cx="1984" cy="1984"/>
            </a:xfrm>
            <a:prstGeom prst="arc">
              <a:avLst>
                <a:gd name="adj1" fmla="val 10335398"/>
                <a:gd name="adj2" fmla="val 14721416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77" name="文本框 76"/>
            <p:cNvSpPr txBox="1"/>
            <p:nvPr/>
          </p:nvSpPr>
          <p:spPr>
            <a:xfrm rot="18900000">
              <a:off x="9913" y="2489"/>
              <a:ext cx="1477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+mn-ea"/>
                </a:rPr>
                <a:t>e</a:t>
              </a:r>
              <a:r>
                <a:rPr lang="en-US" altLang="zh-CN" sz="1600" baseline="30000" dirty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+mn-ea"/>
                </a:rPr>
                <a:t>- </a:t>
              </a:r>
              <a:endPara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文本框 77"/>
            <p:cNvSpPr txBox="1"/>
            <p:nvPr/>
          </p:nvSpPr>
          <p:spPr>
            <a:xfrm>
              <a:off x="10658" y="4735"/>
              <a:ext cx="442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>
                      <a:lumMod val="85000"/>
                    </a:schemeClr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  <a:sym typeface="+mn-ea"/>
                </a:rPr>
                <a:t>ν</a:t>
              </a:r>
            </a:p>
          </p:txBody>
        </p:sp>
        <p:sp>
          <p:nvSpPr>
            <p:cNvPr id="79" name="文本框 78"/>
            <p:cNvSpPr txBox="1"/>
            <p:nvPr/>
          </p:nvSpPr>
          <p:spPr>
            <a:xfrm rot="19500000">
              <a:off x="11374" y="4432"/>
              <a:ext cx="397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>
                      <a:lumMod val="85000"/>
                    </a:schemeClr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  <a:sym typeface="+mn-ea"/>
                </a:rPr>
                <a:t>ν</a:t>
              </a:r>
            </a:p>
          </p:txBody>
        </p:sp>
        <p:cxnSp>
          <p:nvCxnSpPr>
            <p:cNvPr id="80" name="直接箭头连接符 79"/>
            <p:cNvCxnSpPr/>
            <p:nvPr/>
          </p:nvCxnSpPr>
          <p:spPr>
            <a:xfrm>
              <a:off x="9521" y="3725"/>
              <a:ext cx="850" cy="0"/>
            </a:xfrm>
            <a:prstGeom prst="straightConnector1">
              <a:avLst/>
            </a:prstGeom>
            <a:ln w="19050" cmpd="sng">
              <a:solidFill>
                <a:schemeClr val="bg1">
                  <a:lumMod val="50000"/>
                </a:schemeClr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任意多边形 81"/>
            <p:cNvSpPr/>
            <p:nvPr/>
          </p:nvSpPr>
          <p:spPr>
            <a:xfrm rot="10800000" flipV="1">
              <a:off x="10705" y="3529"/>
              <a:ext cx="1815" cy="57"/>
            </a:xfrm>
            <a:custGeom>
              <a:avLst/>
              <a:gdLst>
                <a:gd name="connisteX0" fmla="*/ 0 w 4330700"/>
                <a:gd name="connsiteY0" fmla="*/ 137160 h 137160"/>
                <a:gd name="connisteX1" fmla="*/ 736600 w 4330700"/>
                <a:gd name="connsiteY1" fmla="*/ 6350 h 137160"/>
                <a:gd name="connisteX2" fmla="*/ 1447800 w 4330700"/>
                <a:gd name="connsiteY2" fmla="*/ 130810 h 137160"/>
                <a:gd name="connisteX3" fmla="*/ 2171700 w 4330700"/>
                <a:gd name="connsiteY3" fmla="*/ 0 h 137160"/>
                <a:gd name="connisteX4" fmla="*/ 2889250 w 4330700"/>
                <a:gd name="connsiteY4" fmla="*/ 130810 h 137160"/>
                <a:gd name="connisteX5" fmla="*/ 3606800 w 4330700"/>
                <a:gd name="connsiteY5" fmla="*/ 0 h 137160"/>
                <a:gd name="connisteX6" fmla="*/ 4330700 w 4330700"/>
                <a:gd name="connsiteY6" fmla="*/ 130810 h 13716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4330700" h="137160">
                  <a:moveTo>
                    <a:pt x="0" y="137160"/>
                  </a:moveTo>
                  <a:cubicBezTo>
                    <a:pt x="133350" y="108585"/>
                    <a:pt x="447040" y="7620"/>
                    <a:pt x="736600" y="6350"/>
                  </a:cubicBezTo>
                  <a:cubicBezTo>
                    <a:pt x="1026160" y="5080"/>
                    <a:pt x="1160780" y="132080"/>
                    <a:pt x="1447800" y="130810"/>
                  </a:cubicBezTo>
                  <a:cubicBezTo>
                    <a:pt x="1734820" y="129540"/>
                    <a:pt x="1883410" y="0"/>
                    <a:pt x="2171700" y="0"/>
                  </a:cubicBezTo>
                  <a:cubicBezTo>
                    <a:pt x="2459990" y="0"/>
                    <a:pt x="2602230" y="130810"/>
                    <a:pt x="2889250" y="130810"/>
                  </a:cubicBezTo>
                  <a:cubicBezTo>
                    <a:pt x="3176270" y="130810"/>
                    <a:pt x="3318510" y="0"/>
                    <a:pt x="3606800" y="0"/>
                  </a:cubicBezTo>
                  <a:cubicBezTo>
                    <a:pt x="3895090" y="0"/>
                    <a:pt x="4200525" y="102235"/>
                    <a:pt x="4330700" y="130810"/>
                  </a:cubicBezTo>
                </a:path>
              </a:pathLst>
            </a:custGeom>
            <a:ln w="19050">
              <a:solidFill>
                <a:srgbClr val="0000FF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cxnSp>
          <p:nvCxnSpPr>
            <p:cNvPr id="103" name="直接箭头连接符 102"/>
            <p:cNvCxnSpPr/>
            <p:nvPr/>
          </p:nvCxnSpPr>
          <p:spPr>
            <a:xfrm flipV="1">
              <a:off x="10371" y="3584"/>
              <a:ext cx="334" cy="141"/>
            </a:xfrm>
            <a:prstGeom prst="straightConnector1">
              <a:avLst/>
            </a:prstGeom>
            <a:ln w="19050" cmpd="sng">
              <a:solidFill>
                <a:schemeClr val="bg1">
                  <a:lumMod val="50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文本框 105"/>
              <p:cNvSpPr txBox="1"/>
              <p:nvPr/>
            </p:nvSpPr>
            <p:spPr>
              <a:xfrm>
                <a:off x="4141470" y="825501"/>
                <a:ext cx="2306320" cy="54673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:r>
                  <a:rPr lang="en-US" altLang="zh-CN" sz="1400">
                    <a:latin typeface="Arial" panose="020B0604020202020204" pitchFamily="34" charset="0"/>
                    <a:cs typeface="Arial" panose="020B0604020202020204" pitchFamily="34" charset="0"/>
                  </a:rPr>
                  <a:t>1. Internal conv. (IC) decay</a:t>
                </a:r>
                <a:endParaRPr lang="en-US" altLang="zh-CN" sz="1400" i="1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Wingdings" panose="05000000000000000000" charset="0"/>
                  <a:buChar char="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1400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14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4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4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  <m:sSub>
                      <m:sSubPr>
                        <m:ctrlPr>
                          <a:rPr lang="en-US" altLang="zh-CN" sz="14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14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4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altLang="zh-CN" sz="14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𝜇</m:t>
                        </m:r>
                      </m:sub>
                    </m:sSub>
                    <m:sSub>
                      <m:sSubPr>
                        <m:ctrlPr>
                          <a:rPr lang="en-US" altLang="zh-CN" sz="14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14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zh-CN" sz="1400" i="1" dirty="0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6" name="文本框 10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1470" y="825501"/>
                <a:ext cx="2306320" cy="54673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文本框 106"/>
              <p:cNvSpPr txBox="1"/>
              <p:nvPr/>
            </p:nvSpPr>
            <p:spPr>
              <a:xfrm>
                <a:off x="747395" y="789306"/>
                <a:ext cx="2087880" cy="584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Signal:</a:t>
                </a:r>
              </a:p>
              <a:p>
                <a:pPr algn="l"/>
                <a:r>
                  <a:rPr lang="en-US" altLang="zh-CN" sz="1600">
                    <a:solidFill>
                      <a:srgbClr val="FF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fast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600">
                    <a:solidFill>
                      <a:srgbClr val="FF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lang="en-US" altLang="zh-CN" sz="160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+ </a:t>
                </a:r>
                <a:r>
                  <a:rPr lang="en-US" altLang="zh-CN" sz="1600">
                    <a:solidFill>
                      <a:srgbClr val="0000FF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slow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1600" dirty="0">
                    <a:solidFill>
                      <a:srgbClr val="0000FF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7" name="文本框 10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395" y="789306"/>
                <a:ext cx="2087880" cy="58483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文本框 109"/>
              <p:cNvSpPr txBox="1"/>
              <p:nvPr/>
            </p:nvSpPr>
            <p:spPr>
              <a:xfrm>
                <a:off x="6965639" y="825501"/>
                <a:ext cx="2034531" cy="540533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just"/>
                <a:r>
                  <a:rPr lang="en-US" altLang="zh-CN" sz="1400">
                    <a:latin typeface="Arial" panose="020B0604020202020204" pitchFamily="34" charset="0"/>
                    <a:cs typeface="Arial" panose="020B0604020202020204" pitchFamily="34" charset="0"/>
                  </a:rPr>
                  <a:t>2. Final state scattering</a:t>
                </a:r>
                <a:endParaRPr lang="en-US" altLang="zh-CN" sz="1400" i="1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 algn="just">
                  <a:buFont typeface="Wingdings" panose="05000000000000000000" charset="0"/>
                  <a:buChar char="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4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M</m:t>
                    </m:r>
                    <m:r>
                      <a:rPr lang="en-US" altLang="zh-CN" sz="14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  <m:sSub>
                      <m:sSubPr>
                        <m:ctrlPr>
                          <a:rPr lang="en-US" altLang="zh-CN" sz="14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14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4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altLang="zh-CN" sz="14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𝜇</m:t>
                        </m:r>
                      </m:sub>
                    </m:sSub>
                    <m:sSub>
                      <m:sSubPr>
                        <m:ctrlPr>
                          <a:rPr lang="en-US" altLang="zh-CN" sz="14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14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p>
                      <m:sSupPr>
                        <m:ctrlPr>
                          <a:rPr lang="en-US" altLang="zh-CN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400" i="1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0" name="文本框 1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5639" y="825501"/>
                <a:ext cx="2034531" cy="540533"/>
              </a:xfrm>
              <a:prstGeom prst="rect">
                <a:avLst/>
              </a:prstGeom>
              <a:blipFill rotWithShape="1">
                <a:blip r:embed="rId5"/>
                <a:stretch>
                  <a:fillRect l="-16" r="15" b="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左右箭头 110"/>
          <p:cNvSpPr/>
          <p:nvPr/>
        </p:nvSpPr>
        <p:spPr>
          <a:xfrm>
            <a:off x="3272155" y="2178685"/>
            <a:ext cx="638175" cy="235585"/>
          </a:xfrm>
          <a:prstGeom prst="leftRightArrow">
            <a:avLst>
              <a:gd name="adj1" fmla="val 46666"/>
              <a:gd name="adj2" fmla="val 68330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右中括号 111"/>
          <p:cNvSpPr/>
          <p:nvPr/>
        </p:nvSpPr>
        <p:spPr>
          <a:xfrm rot="5400000">
            <a:off x="8027423" y="1090928"/>
            <a:ext cx="72000" cy="540000"/>
          </a:xfrm>
          <a:prstGeom prst="rightBracket">
            <a:avLst>
              <a:gd name="adj" fmla="val 81468"/>
            </a:avLst>
          </a:prstGeom>
          <a:ln w="12700">
            <a:solidFill>
              <a:schemeClr val="bg1">
                <a:lumMod val="50000"/>
              </a:schemeClr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文本框 112"/>
          <p:cNvSpPr txBox="1"/>
          <p:nvPr/>
        </p:nvSpPr>
        <p:spPr>
          <a:xfrm>
            <a:off x="9551988" y="825501"/>
            <a:ext cx="191897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3. Accidental bkg.</a:t>
            </a:r>
          </a:p>
          <a:p>
            <a:pPr marL="285750" indent="-285750" algn="just">
              <a:buFont typeface="Wingdings" panose="05000000000000000000" charset="0"/>
              <a:buChar char=""/>
            </a:pPr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Scattering/conv. e</a:t>
            </a:r>
            <a:r>
              <a:rPr lang="en-US" altLang="zh-CN" sz="1400" baseline="3000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altLang="zh-CN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charset="0"/>
              <a:buChar char=""/>
            </a:pPr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Misreconstruction</a:t>
            </a:r>
          </a:p>
          <a:p>
            <a:pPr marL="285750" indent="-285750" algn="just">
              <a:buFont typeface="Wingdings" panose="05000000000000000000" charset="0"/>
              <a:buChar char=""/>
            </a:pPr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Cosmic ray, etc.</a:t>
            </a:r>
            <a:endParaRPr lang="en-US" altLang="zh-CN" sz="1400" i="1" dirty="0">
              <a:solidFill>
                <a:schemeClr val="bg1">
                  <a:lumMod val="85000"/>
                </a:schemeClr>
              </a:solidFill>
              <a:latin typeface="Cambria Math" panose="02040503050406030204" pitchFamily="18" charset="0"/>
              <a:ea typeface="宋体" panose="02010600030101010101" pitchFamily="2" charset="-122"/>
              <a:cs typeface="Cambria Math" panose="02040503050406030204" pitchFamily="18" charset="0"/>
            </a:endParaRPr>
          </a:p>
        </p:txBody>
      </p:sp>
      <p:grpSp>
        <p:nvGrpSpPr>
          <p:cNvPr id="133" name="组合 132"/>
          <p:cNvGrpSpPr/>
          <p:nvPr/>
        </p:nvGrpSpPr>
        <p:grpSpPr>
          <a:xfrm>
            <a:off x="9608186" y="1515110"/>
            <a:ext cx="1720215" cy="2054860"/>
            <a:chOff x="11093" y="1943"/>
            <a:chExt cx="2709" cy="3236"/>
          </a:xfrm>
        </p:grpSpPr>
        <p:sp>
          <p:nvSpPr>
            <p:cNvPr id="115" name="文本框 114"/>
            <p:cNvSpPr txBox="1"/>
            <p:nvPr/>
          </p:nvSpPr>
          <p:spPr>
            <a:xfrm>
              <a:off x="12271" y="2822"/>
              <a:ext cx="1146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0000F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e</a:t>
              </a:r>
              <a:r>
                <a:rPr lang="en-US" altLang="zh-CN" sz="1600" baseline="30000" dirty="0">
                  <a:solidFill>
                    <a:srgbClr val="0000F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+ </a:t>
              </a:r>
            </a:p>
          </p:txBody>
        </p:sp>
        <p:cxnSp>
          <p:nvCxnSpPr>
            <p:cNvPr id="116" name="直接箭头连接符 115"/>
            <p:cNvCxnSpPr>
              <a:endCxn id="120" idx="0"/>
            </p:cNvCxnSpPr>
            <p:nvPr/>
          </p:nvCxnSpPr>
          <p:spPr>
            <a:xfrm>
              <a:off x="12161" y="3485"/>
              <a:ext cx="110" cy="1163"/>
            </a:xfrm>
            <a:prstGeom prst="straightConnector1">
              <a:avLst/>
            </a:prstGeom>
            <a:ln w="19050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箭头连接符 116"/>
            <p:cNvCxnSpPr>
              <a:endCxn id="121" idx="0"/>
            </p:cNvCxnSpPr>
            <p:nvPr/>
          </p:nvCxnSpPr>
          <p:spPr>
            <a:xfrm>
              <a:off x="12161" y="3495"/>
              <a:ext cx="546" cy="898"/>
            </a:xfrm>
            <a:prstGeom prst="straightConnector1">
              <a:avLst/>
            </a:prstGeom>
            <a:ln w="19050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弧形 117"/>
            <p:cNvSpPr/>
            <p:nvPr/>
          </p:nvSpPr>
          <p:spPr>
            <a:xfrm>
              <a:off x="12116" y="2239"/>
              <a:ext cx="1686" cy="1984"/>
            </a:xfrm>
            <a:prstGeom prst="arc">
              <a:avLst>
                <a:gd name="adj1" fmla="val 10335398"/>
                <a:gd name="adj2" fmla="val 14721416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19" name="文本框 118"/>
            <p:cNvSpPr txBox="1"/>
            <p:nvPr/>
          </p:nvSpPr>
          <p:spPr>
            <a:xfrm rot="18540000">
              <a:off x="11388" y="2305"/>
              <a:ext cx="1255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+mn-ea"/>
                </a:rPr>
                <a:t>e</a:t>
              </a:r>
              <a:r>
                <a:rPr lang="en-US" altLang="zh-CN" sz="1600" baseline="30000" dirty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+mn-ea"/>
                </a:rPr>
                <a:t>- </a:t>
              </a:r>
              <a:endPara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0" name="文本框 119"/>
            <p:cNvSpPr txBox="1"/>
            <p:nvPr/>
          </p:nvSpPr>
          <p:spPr>
            <a:xfrm>
              <a:off x="12083" y="4648"/>
              <a:ext cx="376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>
                      <a:lumMod val="85000"/>
                    </a:schemeClr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  <a:sym typeface="+mn-ea"/>
                </a:rPr>
                <a:t>ν</a:t>
              </a:r>
            </a:p>
          </p:txBody>
        </p:sp>
        <p:sp>
          <p:nvSpPr>
            <p:cNvPr id="121" name="文本框 120"/>
            <p:cNvSpPr txBox="1"/>
            <p:nvPr/>
          </p:nvSpPr>
          <p:spPr>
            <a:xfrm rot="19500000">
              <a:off x="12691" y="4345"/>
              <a:ext cx="337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>
                      <a:lumMod val="85000"/>
                    </a:schemeClr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  <a:sym typeface="+mn-ea"/>
                </a:rPr>
                <a:t>ν</a:t>
              </a:r>
            </a:p>
          </p:txBody>
        </p:sp>
        <p:cxnSp>
          <p:nvCxnSpPr>
            <p:cNvPr id="122" name="直接箭头连接符 121"/>
            <p:cNvCxnSpPr/>
            <p:nvPr/>
          </p:nvCxnSpPr>
          <p:spPr>
            <a:xfrm>
              <a:off x="11254" y="3485"/>
              <a:ext cx="907" cy="0"/>
            </a:xfrm>
            <a:prstGeom prst="straightConnector1">
              <a:avLst/>
            </a:prstGeom>
            <a:ln w="19050" cmpd="sng">
              <a:solidFill>
                <a:schemeClr val="bg1">
                  <a:lumMod val="50000"/>
                </a:schemeClr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文本框 122"/>
            <p:cNvSpPr txBox="1"/>
            <p:nvPr/>
          </p:nvSpPr>
          <p:spPr>
            <a:xfrm>
              <a:off x="11093" y="2951"/>
              <a:ext cx="628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仿宋" panose="02010609060101010101" charset="-122"/>
                  <a:cs typeface="Arial" panose="020B0604020202020204" pitchFamily="34" charset="0"/>
                </a:rPr>
                <a:t>μ</a:t>
              </a:r>
              <a:r>
                <a:rPr lang="en-US" altLang="zh-CN" sz="1600" baseline="300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仿宋" panose="02010609060101010101" charset="-122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24" name="任意多边形 123"/>
            <p:cNvSpPr/>
            <p:nvPr/>
          </p:nvSpPr>
          <p:spPr>
            <a:xfrm rot="10800000" flipV="1">
              <a:off x="12125" y="3296"/>
              <a:ext cx="1542" cy="57"/>
            </a:xfrm>
            <a:custGeom>
              <a:avLst/>
              <a:gdLst>
                <a:gd name="connisteX0" fmla="*/ 0 w 4330700"/>
                <a:gd name="connsiteY0" fmla="*/ 137160 h 137160"/>
                <a:gd name="connisteX1" fmla="*/ 736600 w 4330700"/>
                <a:gd name="connsiteY1" fmla="*/ 6350 h 137160"/>
                <a:gd name="connisteX2" fmla="*/ 1447800 w 4330700"/>
                <a:gd name="connsiteY2" fmla="*/ 130810 h 137160"/>
                <a:gd name="connisteX3" fmla="*/ 2171700 w 4330700"/>
                <a:gd name="connsiteY3" fmla="*/ 0 h 137160"/>
                <a:gd name="connisteX4" fmla="*/ 2889250 w 4330700"/>
                <a:gd name="connsiteY4" fmla="*/ 130810 h 137160"/>
                <a:gd name="connisteX5" fmla="*/ 3606800 w 4330700"/>
                <a:gd name="connsiteY5" fmla="*/ 0 h 137160"/>
                <a:gd name="connisteX6" fmla="*/ 4330700 w 4330700"/>
                <a:gd name="connsiteY6" fmla="*/ 130810 h 13716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4330700" h="137160">
                  <a:moveTo>
                    <a:pt x="0" y="137160"/>
                  </a:moveTo>
                  <a:cubicBezTo>
                    <a:pt x="133350" y="108585"/>
                    <a:pt x="447040" y="7620"/>
                    <a:pt x="736600" y="6350"/>
                  </a:cubicBezTo>
                  <a:cubicBezTo>
                    <a:pt x="1026160" y="5080"/>
                    <a:pt x="1160780" y="132080"/>
                    <a:pt x="1447800" y="130810"/>
                  </a:cubicBezTo>
                  <a:cubicBezTo>
                    <a:pt x="1734820" y="129540"/>
                    <a:pt x="1883410" y="0"/>
                    <a:pt x="2171700" y="0"/>
                  </a:cubicBezTo>
                  <a:cubicBezTo>
                    <a:pt x="2459990" y="0"/>
                    <a:pt x="2602230" y="130810"/>
                    <a:pt x="2889250" y="130810"/>
                  </a:cubicBezTo>
                  <a:cubicBezTo>
                    <a:pt x="3176270" y="130810"/>
                    <a:pt x="3318510" y="0"/>
                    <a:pt x="3606800" y="0"/>
                  </a:cubicBezTo>
                  <a:cubicBezTo>
                    <a:pt x="3895090" y="0"/>
                    <a:pt x="4200525" y="102235"/>
                    <a:pt x="4330700" y="130810"/>
                  </a:cubicBezTo>
                </a:path>
              </a:pathLst>
            </a:custGeom>
            <a:ln w="19050">
              <a:solidFill>
                <a:srgbClr val="0000FF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cxnSp>
          <p:nvCxnSpPr>
            <p:cNvPr id="130" name="直接连接符 129"/>
            <p:cNvCxnSpPr>
              <a:endCxn id="124" idx="6"/>
            </p:cNvCxnSpPr>
            <p:nvPr/>
          </p:nvCxnSpPr>
          <p:spPr>
            <a:xfrm flipH="1" flipV="1">
              <a:off x="12125" y="3350"/>
              <a:ext cx="36" cy="151"/>
            </a:xfrm>
            <a:prstGeom prst="line">
              <a:avLst/>
            </a:prstGeom>
            <a:ln w="19050">
              <a:solidFill>
                <a:srgbClr val="0000FF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" name="文本框 152"/>
          <p:cNvSpPr txBox="1"/>
          <p:nvPr/>
        </p:nvSpPr>
        <p:spPr>
          <a:xfrm>
            <a:off x="7126605" y="3689350"/>
            <a:ext cx="4867910" cy="1893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altLang="zh-CN" sz="16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Excellent </a:t>
            </a:r>
            <a:r>
              <a:rPr lang="en-US" altLang="zh-CN" sz="16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vertex </a:t>
            </a:r>
            <a:r>
              <a:rPr lang="en-US" altLang="zh-CN" sz="16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resolution</a:t>
            </a:r>
            <a:endParaRPr lang="en-US" altLang="zh-CN" sz="16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charset="0"/>
              <a:buChar char=""/>
            </a:pPr>
            <a:r>
              <a:rPr lang="en-US" altLang="zh-CN" sz="16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e</a:t>
            </a:r>
            <a:r>
              <a:rPr lang="en-US" altLang="zh-CN" sz="1600" baseline="30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+</a:t>
            </a:r>
            <a:r>
              <a:rPr lang="en-US" altLang="zh-CN" sz="16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/e</a:t>
            </a:r>
            <a:r>
              <a:rPr lang="en-US" altLang="zh-CN" sz="1600" baseline="30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-</a:t>
            </a:r>
            <a:r>
              <a:rPr lang="en-US" altLang="zh-CN" sz="16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 spatial resolution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charset="0"/>
              <a:buChar char=""/>
            </a:pPr>
            <a:r>
              <a:rPr lang="en-US" altLang="zh-CN" sz="16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Precise e</a:t>
            </a:r>
            <a:r>
              <a:rPr lang="en-US" altLang="zh-CN" sz="1600" baseline="30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+</a:t>
            </a:r>
            <a:r>
              <a:rPr lang="en-US" altLang="zh-CN" sz="16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transport in EM field</a:t>
            </a: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altLang="zh-CN" sz="16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Excellent time resolution</a:t>
            </a:r>
            <a:endParaRPr lang="en-US" altLang="zh-CN" sz="16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charset="0"/>
              <a:buChar char=""/>
            </a:pPr>
            <a:r>
              <a:rPr lang="en-US" altLang="zh-CN" sz="16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e</a:t>
            </a:r>
            <a:r>
              <a:rPr lang="en-US" altLang="zh-CN" sz="1600" baseline="30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+</a:t>
            </a:r>
            <a:r>
              <a:rPr lang="en-US" altLang="zh-CN" sz="16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/e</a:t>
            </a:r>
            <a:r>
              <a:rPr lang="en-US" altLang="zh-CN" sz="1600" baseline="30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-</a:t>
            </a:r>
            <a:r>
              <a:rPr lang="en-US" altLang="zh-CN" sz="1600" baseline="-25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time resolution</a:t>
            </a:r>
            <a:endParaRPr lang="en-US" altLang="zh-CN" sz="16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34415" y="2999740"/>
            <a:ext cx="60579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Target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sym typeface="+mn-ea"/>
              </a:rPr>
              <a:t>Conceptual design of MACE detector system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2" name="MACE宣传片_compressed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974" y="854710"/>
            <a:ext cx="9994053" cy="562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Conceptual design of MACE detector system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1456"/>
            <a:ext cx="9290993" cy="43838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433071" y="5395387"/>
                <a:ext cx="6388735" cy="11016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 algn="l">
                  <a:lnSpc>
                    <a:spcPct val="100000"/>
                  </a:lnSpc>
                  <a:buFont typeface="+mj-lt"/>
                  <a:buAutoNum type="romanUcPeriod"/>
                </a:pPr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Surface muon </a:t>
                </a:r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stop in </a:t>
                </a:r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target → muonium</a:t>
                </a:r>
              </a:p>
              <a:p>
                <a:pPr marL="514350" indent="-514350" algn="l">
                  <a:lnSpc>
                    <a:spcPct val="100000"/>
                  </a:lnSpc>
                  <a:buFont typeface="+mj-lt"/>
                  <a:buAutoNum type="romanUcPeriod"/>
                </a:pPr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M diffuse into vacuum &amp; convert to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CN" alt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等线" panose="02010600030101010101" charset="-122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等线" panose="02010600030101010101" charset="-122"/>
                            <a:cs typeface="Cambria Math" panose="02040503050406030204" pitchFamily="18" charset="0"/>
                          </a:rPr>
                          <m:t>M</m:t>
                        </m:r>
                      </m:e>
                    </m:acc>
                  </m:oMath>
                </a14:m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 </a:t>
                </a:r>
              </a:p>
              <a:p>
                <a:pPr marL="514350" indent="-514350" algn="l">
                  <a:lnSpc>
                    <a:spcPct val="100000"/>
                  </a:lnSpc>
                  <a:buFont typeface="+mj-lt"/>
                  <a:buAutoNum type="romanUcPeriod"/>
                </a:pPr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Decay </a:t>
                </a:r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in a vacuum: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CN" alt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等线" panose="02010600030101010101" charset="-122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等线" panose="02010600030101010101" charset="-122"/>
                            <a:cs typeface="Cambria Math" panose="02040503050406030204" pitchFamily="18" charset="0"/>
                          </a:rPr>
                          <m:t>M</m:t>
                        </m:r>
                      </m:e>
                    </m:acc>
                    <m:box>
                      <m:boxPr>
                        <m:noBreak m:val="on"/>
                        <m:ctrlP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boxPr>
                      <m:e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 </m:t>
                        </m:r>
                        <m:groupChr>
                          <m:groupChrPr>
                            <m:chr m:val="→"/>
                            <m:vertJc m:val="bot"/>
                            <m:ctrlP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 </m:t>
                            </m:r>
                          </m:e>
                        </m:groupChr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 </m:t>
                        </m:r>
                      </m:e>
                    </m:box>
                    <m:sSup>
                      <m:sSupPr>
                        <m:ctrlP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b>
                      <m:sSubPr>
                        <m:ctrlPr>
                          <a:rPr lang="en-US" altLang="zh-CN" sz="16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𝜇</m:t>
                        </m:r>
                      </m:sub>
                    </m:sSub>
                    <m:sSub>
                      <m:sSubPr>
                        <m:ctrlPr>
                          <a:rPr lang="en-US" altLang="zh-CN" sz="16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1600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600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altLang="zh-CN" sz="16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altLang="zh-CN" sz="1600" dirty="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+mn-ea"/>
                </a:endParaRPr>
              </a:p>
              <a:p>
                <a:pPr marL="514350" indent="-514350" algn="l">
                  <a:lnSpc>
                    <a:spcPct val="100000"/>
                  </a:lnSpc>
                  <a:buFont typeface="+mj-lt"/>
                  <a:buAutoNum type="romanUcPeriod"/>
                </a:pPr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CDC detects </a:t>
                </a:r>
                <a:r>
                  <a:rPr lang="en-US" altLang="zh-CN" sz="1600" dirty="0">
                    <a:solidFill>
                      <a:srgbClr val="FF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Michel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 track</a:t>
                </a:r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071" y="5395387"/>
                <a:ext cx="6388735" cy="1101648"/>
              </a:xfrm>
              <a:prstGeom prst="rect">
                <a:avLst/>
              </a:prstGeom>
              <a:blipFill rotWithShape="1">
                <a:blip r:embed="rId3"/>
                <a:stretch>
                  <a:fillRect t="-39" b="-26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/>
          <p:cNvSpPr txBox="1"/>
          <p:nvPr/>
        </p:nvSpPr>
        <p:spPr>
          <a:xfrm>
            <a:off x="8996680" y="4081350"/>
            <a:ext cx="24315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16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Triple coincidence:</a:t>
            </a:r>
          </a:p>
          <a:p>
            <a:pPr marL="285750" indent="-285750">
              <a:lnSpc>
                <a:spcPct val="100000"/>
              </a:lnSpc>
              <a:buFont typeface="Wingdings" panose="05000000000000000000" charset="0"/>
              <a:buChar char=""/>
            </a:pPr>
            <a:r>
              <a:rPr lang="en-US" altLang="zh-CN" sz="16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MMS + MCP + ECAL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10102850" y="4844620"/>
                <a:ext cx="1075055" cy="33845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altLang="zh-CN" sz="1600" dirty="0">
                    <a:solidFill>
                      <a:srgbClr val="0000FF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Atomic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zh-CN" altLang="en-US" sz="1600" dirty="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2850" y="4844620"/>
                <a:ext cx="1075055" cy="338455"/>
              </a:xfrm>
              <a:prstGeom prst="rect">
                <a:avLst/>
              </a:prstGeom>
              <a:blipFill rotWithShape="1">
                <a:blip r:embed="rId4"/>
                <a:stretch>
                  <a:fillRect t="-61" b="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右大括号 10"/>
          <p:cNvSpPr/>
          <p:nvPr/>
        </p:nvSpPr>
        <p:spPr>
          <a:xfrm rot="5400000">
            <a:off x="10558780" y="4113100"/>
            <a:ext cx="162560" cy="1144905"/>
          </a:xfrm>
          <a:prstGeom prst="rightBrace">
            <a:avLst>
              <a:gd name="adj1" fmla="val 59179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/>
            </p:nvSpPr>
            <p:spPr>
              <a:xfrm>
                <a:off x="9102725" y="4844620"/>
                <a:ext cx="1041400" cy="33718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altLang="zh-CN" sz="1600" dirty="0">
                    <a:solidFill>
                      <a:srgbClr val="FF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Michel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1600" b="0" i="1" dirty="0">
                  <a:solidFill>
                    <a:srgbClr val="FF0000"/>
                  </a:solidFill>
                  <a:latin typeface="Cambria Math" panose="02040503050406030204" pitchFamily="18" charset="0"/>
                  <a:ea typeface="MS Mincho" charset="0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2725" y="4844620"/>
                <a:ext cx="1041400" cy="337185"/>
              </a:xfrm>
              <a:prstGeom prst="rect">
                <a:avLst/>
              </a:prstGeom>
              <a:blipFill rotWithShape="1">
                <a:blip r:embed="rId5"/>
                <a:stretch>
                  <a:fillRect t="-61" b="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接箭头连接符 12"/>
          <p:cNvCxnSpPr>
            <a:endCxn id="12" idx="0"/>
          </p:cNvCxnSpPr>
          <p:nvPr/>
        </p:nvCxnSpPr>
        <p:spPr>
          <a:xfrm>
            <a:off x="9623425" y="4626180"/>
            <a:ext cx="0" cy="21844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/>
              <p:cNvSpPr txBox="1"/>
              <p:nvPr/>
            </p:nvSpPr>
            <p:spPr>
              <a:xfrm>
                <a:off x="5799141" y="5389719"/>
                <a:ext cx="6117166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14350" indent="-514350" algn="l">
                  <a:lnSpc>
                    <a:spcPct val="100000"/>
                  </a:lnSpc>
                  <a:buFont typeface="+mj-lt"/>
                  <a:buAutoNum type="romanUcPeriod"/>
                </a:pPr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Transport </a:t>
                </a:r>
                <a:r>
                  <a:rPr lang="en-US" altLang="zh-CN" sz="1600" dirty="0">
                    <a:solidFill>
                      <a:srgbClr val="0000FF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atomic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 to MCP (conserving transverse position)</a:t>
                </a:r>
              </a:p>
              <a:p>
                <a:pPr marL="514350" indent="-514350" algn="l">
                  <a:lnSpc>
                    <a:spcPct val="100000"/>
                  </a:lnSpc>
                  <a:buFont typeface="+mj-lt"/>
                  <a:buAutoNum type="romanUcPeriod"/>
                </a:pPr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MCP detects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 position</a:t>
                </a:r>
              </a:p>
              <a:p>
                <a:pPr marL="514350" indent="-514350" algn="l">
                  <a:lnSpc>
                    <a:spcPct val="100000"/>
                  </a:lnSpc>
                  <a:buFont typeface="+mj-lt"/>
                  <a:buAutoNum type="romanUcPeriod"/>
                </a:pPr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 annihilates on MCP</a:t>
                </a:r>
              </a:p>
              <a:p>
                <a:pPr marL="514350" indent="-514350" algn="l">
                  <a:lnSpc>
                    <a:spcPct val="100000"/>
                  </a:lnSpc>
                  <a:buFont typeface="+mj-lt"/>
                  <a:buAutoNum type="romanUcPeriod"/>
                </a:pPr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ECAL detects 2 back-to-back annihilation </a:t>
                </a:r>
                <a14:m>
                  <m:oMath xmlns:m="http://schemas.openxmlformats.org/officeDocument/2006/math"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𝛾</m:t>
                    </m:r>
                  </m:oMath>
                </a14:m>
                <a:endParaRPr lang="en-US" altLang="zh-CN" sz="1600" dirty="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+mn-ea"/>
                </a:endParaRPr>
              </a:p>
            </p:txBody>
          </p:sp>
        </mc:Choice>
        <mc:Fallback xmlns="">
          <p:sp>
            <p:nvSpPr>
              <p:cNvPr id="16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9141" y="5389719"/>
                <a:ext cx="6117166" cy="1077218"/>
              </a:xfrm>
              <a:prstGeom prst="rect">
                <a:avLst/>
              </a:prstGeom>
              <a:blipFill rotWithShape="1">
                <a:blip r:embed="rId6"/>
                <a:stretch>
                  <a:fillRect l="-5" t="-44" r="9" b="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/>
              <p:cNvSpPr txBox="1"/>
              <p:nvPr/>
            </p:nvSpPr>
            <p:spPr>
              <a:xfrm>
                <a:off x="9459171" y="1318611"/>
                <a:ext cx="2627842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MMS: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CDC: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 tracking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TTC: Trigger, timing</a:t>
                </a:r>
              </a:p>
              <a:p>
                <a:r>
                  <a:rPr lang="en-US" altLang="zh-CN" sz="1600" b="1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PTS: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Accelerate and transport </a:t>
                </a:r>
                <a:r>
                  <a:rPr lang="en-US" altLang="zh-CN" sz="1600" dirty="0">
                    <a:solidFill>
                      <a:srgbClr val="0000FF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atomic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altLang="zh-CN" sz="1600" baseline="30000" dirty="0">
                  <a:solidFill>
                    <a:srgbClr val="0000F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  <a:p>
                <a:r>
                  <a:rPr lang="en-US" altLang="zh-CN" sz="1600" b="1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PDS: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MCP: </a:t>
                </a:r>
                <a:r>
                  <a:rPr lang="en-US" altLang="zh-CN" sz="1600" dirty="0">
                    <a:solidFill>
                      <a:srgbClr val="0000FF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atomic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transverse position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ECAL: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identification</a:t>
                </a:r>
                <a:endParaRPr lang="zh-CN" altLang="en-US" sz="1600" dirty="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文本框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9171" y="1318611"/>
                <a:ext cx="2627842" cy="2554545"/>
              </a:xfrm>
              <a:prstGeom prst="rect">
                <a:avLst/>
              </a:prstGeom>
              <a:blipFill rotWithShape="1">
                <a:blip r:embed="rId7"/>
                <a:stretch>
                  <a:fillRect l="-8" t="-14" r="16" b="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 descr="MACE_20241020_denoise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975" y="720090"/>
            <a:ext cx="11232515" cy="478663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Detector Specifications and Implementation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13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线形标注 1(无边框) 6"/>
              <p:cNvSpPr/>
              <p:nvPr/>
            </p:nvSpPr>
            <p:spPr>
              <a:xfrm>
                <a:off x="892319" y="4407535"/>
                <a:ext cx="3917950" cy="1681480"/>
              </a:xfrm>
              <a:prstGeom prst="callout1">
                <a:avLst>
                  <a:gd name="adj1" fmla="val -3965"/>
                  <a:gd name="adj2" fmla="val 57147"/>
                  <a:gd name="adj3" fmla="val -61782"/>
                  <a:gd name="adj4" fmla="val 76252"/>
                </a:avLst>
              </a:prstGeom>
              <a:solidFill>
                <a:schemeClr val="accent1">
                  <a:lumMod val="40000"/>
                  <a:lumOff val="60000"/>
                  <a:alpha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>
                  <a:lnSpc>
                    <a:spcPct val="120000"/>
                  </a:lnSpc>
                </a:pPr>
                <a:r>
                  <a:rPr lang="en-US" altLang="zh-CN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Magnetic spectrometer:</a:t>
                </a:r>
              </a:p>
              <a:p>
                <a:pPr marL="0" lvl="1" indent="-285750" algn="l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0.1 T axial magnetic field.</a:t>
                </a:r>
              </a:p>
              <a:p>
                <a:pPr marL="0" lvl="1" indent="-285750" algn="l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CDC: </a:t>
                </a:r>
                <a:r>
                  <a:rPr lang="en-US" altLang="zh-CN"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He(C</a:t>
                </a:r>
                <a:r>
                  <a:rPr lang="en-US" altLang="zh-CN" sz="1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4</a:t>
                </a:r>
                <a:r>
                  <a:rPr lang="en-US" altLang="zh-CN"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H</a:t>
                </a:r>
                <a:r>
                  <a:rPr lang="en-US" altLang="zh-CN" sz="1400" baseline="-25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10</a:t>
                </a:r>
                <a:r>
                  <a:rPr lang="en-US" altLang="zh-CN" sz="1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) gas, </a:t>
                </a:r>
                <a:r>
                  <a:rPr lang="en-US" altLang="zh-CN"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21 layers, 3540 cells. 89% geometry acceptance, </a:t>
                </a:r>
                <a14:m>
                  <m:oMath xmlns:m="http://schemas.openxmlformats.org/officeDocument/2006/math">
                    <m:r>
                      <a:rPr lang="en-US" altLang="zh-CN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  <a:sym typeface="+mn-ea"/>
                      </a:rPr>
                      <m:t>∆</m:t>
                    </m:r>
                    <m:r>
                      <a:rPr lang="en-US" altLang="zh-CN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  <a:sym typeface="+mn-ea"/>
                      </a:rPr>
                      <m:t>𝑝</m:t>
                    </m:r>
                    <m:r>
                      <a:rPr lang="en-US" altLang="zh-CN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  <a:sym typeface="+mn-ea"/>
                      </a:rPr>
                      <m:t>≈</m:t>
                    </m:r>
                  </m:oMath>
                </a14:m>
                <a:r>
                  <a:rPr lang="en-US" altLang="zh-CN"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500 keV.</a:t>
                </a:r>
              </a:p>
              <a:p>
                <a:pPr marL="0" lvl="1" indent="-285750" algn="l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TTC: 756 fast scintillators with SiPM readout, slant ±15 deg, </a:t>
                </a:r>
                <a14:m>
                  <m:oMath xmlns:m="http://schemas.openxmlformats.org/officeDocument/2006/math">
                    <m:r>
                      <a:rPr lang="en-US" altLang="zh-CN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  <a:sym typeface="+mn-ea"/>
                      </a:rPr>
                      <m:t>∆</m:t>
                    </m:r>
                    <m:r>
                      <a:rPr lang="en-US" altLang="zh-CN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  <a:sym typeface="+mn-ea"/>
                      </a:rPr>
                      <m:t>𝑡</m:t>
                    </m:r>
                    <m:r>
                      <a:rPr lang="en-US" altLang="zh-CN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  <a:sym typeface="+mn-ea"/>
                      </a:rPr>
                      <m:t> ~</m:t>
                    </m:r>
                  </m:oMath>
                </a14:m>
                <a:r>
                  <a:rPr lang="en-US" altLang="zh-CN"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300 ps.</a:t>
                </a:r>
                <a:endParaRPr lang="en-US" altLang="zh-CN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endParaRPr>
              </a:p>
            </p:txBody>
          </p:sp>
        </mc:Choice>
        <mc:Fallback xmlns="">
          <p:sp>
            <p:nvSpPr>
              <p:cNvPr id="6" name="线形标注 1(无边框)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319" y="4407535"/>
                <a:ext cx="3917950" cy="1681480"/>
              </a:xfrm>
              <a:prstGeom prst="callout1">
                <a:avLst>
                  <a:gd name="adj1" fmla="val -3965"/>
                  <a:gd name="adj2" fmla="val 57147"/>
                  <a:gd name="adj3" fmla="val -61782"/>
                  <a:gd name="adj4" fmla="val 76252"/>
                </a:avLst>
              </a:prstGeom>
              <a:blipFill rotWithShape="1">
                <a:blip r:embed="rId3"/>
                <a:stretch>
                  <a:fillRect l="-4" t="-62047" r="4"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线形标注 1(无边框) 39"/>
          <p:cNvSpPr/>
          <p:nvPr/>
        </p:nvSpPr>
        <p:spPr>
          <a:xfrm>
            <a:off x="420533" y="917557"/>
            <a:ext cx="2851150" cy="1289050"/>
          </a:xfrm>
          <a:prstGeom prst="callout1">
            <a:avLst>
              <a:gd name="adj1" fmla="val 103893"/>
              <a:gd name="adj2" fmla="val 91286"/>
              <a:gd name="adj3" fmla="val 164484"/>
              <a:gd name="adj4" fmla="val 118613"/>
            </a:avLst>
          </a:prstGeom>
          <a:solidFill>
            <a:schemeClr val="accent1">
              <a:lumMod val="40000"/>
              <a:lumOff val="60000"/>
              <a:alpha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20000"/>
              </a:lnSpc>
            </a:pPr>
            <a:r>
              <a:rPr lang="en-US" altLang="zh-CN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Muonium target:</a:t>
            </a: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Silica aerogel with perforation surface.</a:t>
            </a: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Goal: 4% muonium yield in a vacuum.</a:t>
            </a:r>
          </a:p>
        </p:txBody>
      </p:sp>
      <p:sp>
        <p:nvSpPr>
          <p:cNvPr id="22" name="线形标注 1(无边框) 41"/>
          <p:cNvSpPr/>
          <p:nvPr/>
        </p:nvSpPr>
        <p:spPr>
          <a:xfrm>
            <a:off x="5981065" y="3767455"/>
            <a:ext cx="3805555" cy="1229360"/>
          </a:xfrm>
          <a:prstGeom prst="callout1">
            <a:avLst>
              <a:gd name="adj1" fmla="val -6973"/>
              <a:gd name="adj2" fmla="val 51076"/>
              <a:gd name="adj3" fmla="val -64669"/>
              <a:gd name="adj4" fmla="val 48656"/>
            </a:avLst>
          </a:prstGeom>
          <a:solidFill>
            <a:schemeClr val="accent1">
              <a:lumMod val="40000"/>
              <a:lumOff val="60000"/>
              <a:alpha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20000"/>
              </a:lnSpc>
            </a:pPr>
            <a:r>
              <a:rPr lang="en-US" altLang="zh-CN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Positron transport system:</a:t>
            </a: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500 V electrostatic accelerator &amp; 0.1 T transport solenoid &amp; brass foil collimator.</a:t>
            </a: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Signal e</a:t>
            </a:r>
            <a:r>
              <a:rPr lang="en-US" altLang="zh-CN" sz="1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+</a:t>
            </a:r>
            <a:r>
              <a:rPr lang="en-US" altLang="zh-CN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position error 100 μm.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线形标注 1(无边框) 40"/>
              <p:cNvSpPr/>
              <p:nvPr/>
            </p:nvSpPr>
            <p:spPr>
              <a:xfrm>
                <a:off x="6696710" y="5175250"/>
                <a:ext cx="5297805" cy="1247775"/>
              </a:xfrm>
              <a:prstGeom prst="callout1">
                <a:avLst>
                  <a:gd name="adj1" fmla="val -10687"/>
                  <a:gd name="adj2" fmla="val 76387"/>
                  <a:gd name="adj3" fmla="val -158066"/>
                  <a:gd name="adj4" fmla="val 66402"/>
                </a:avLst>
              </a:prstGeom>
              <a:solidFill>
                <a:schemeClr val="accent1">
                  <a:lumMod val="40000"/>
                  <a:lumOff val="60000"/>
                  <a:alpha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>
                  <a:lnSpc>
                    <a:spcPct val="120000"/>
                  </a:lnSpc>
                </a:pPr>
                <a:r>
                  <a:rPr lang="en-US" altLang="zh-CN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Electromagnetic calorimeter:</a:t>
                </a:r>
              </a:p>
              <a:p>
                <a:pPr marL="285750" indent="-285750" algn="l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Geometry: Class-I GP(4,0) Goldberg polyhedron.</a:t>
                </a:r>
              </a:p>
              <a:p>
                <a:pPr marL="285750" indent="-285750" algn="l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622 CsI(Tl) crystals with 10 cm length, PMT readout.</a:t>
                </a:r>
              </a:p>
              <a:p>
                <a:pPr marL="285750" indent="-285750" algn="l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97% </a:t>
                </a:r>
                <a:r>
                  <a:rPr lang="en-US" altLang="zh-CN" sz="1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geoemtry</a:t>
                </a:r>
                <a:r>
                  <a:rPr lang="en-US" altLang="zh-CN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acceptance,</a:t>
                </a:r>
                <a:r>
                  <a:rPr lang="en-US" altLang="zh-CN" sz="1400" dirty="0">
                    <a:solidFill>
                      <a:schemeClr val="tx1"/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  <a:sym typeface="+mn-ea"/>
                      </a:rPr>
                      <m:t>∆</m:t>
                    </m:r>
                    <m:r>
                      <a:rPr lang="en-US" altLang="zh-CN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  <a:sym typeface="+mn-ea"/>
                      </a:rPr>
                      <m:t>𝐸</m:t>
                    </m:r>
                    <m:r>
                      <a:rPr lang="en-US" altLang="zh-CN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  <a:sym typeface="+mn-ea"/>
                      </a:rPr>
                      <m:t>/</m:t>
                    </m:r>
                    <m:r>
                      <a:rPr lang="en-US" altLang="zh-CN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  <a:sym typeface="+mn-ea"/>
                      </a:rPr>
                      <m:t>𝐸</m:t>
                    </m:r>
                    <m:r>
                      <a:rPr lang="en-US" altLang="zh-CN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  <a:sym typeface="+mn-ea"/>
                      </a:rPr>
                      <m:t>=</m:t>
                    </m:r>
                  </m:oMath>
                </a14:m>
                <a:r>
                  <a:rPr lang="en-US" altLang="zh-CN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7.5% (signal 2</a:t>
                </a:r>
                <a14:m>
                  <m:oMath xmlns:m="http://schemas.openxmlformats.org/officeDocument/2006/math">
                    <m:r>
                      <a:rPr lang="en-US" altLang="zh-CN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altLang="zh-CN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event). </a:t>
                </a:r>
              </a:p>
            </p:txBody>
          </p:sp>
        </mc:Choice>
        <mc:Fallback xmlns="">
          <p:sp>
            <p:nvSpPr>
              <p:cNvPr id="23" name="线形标注 1(无边框)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6710" y="5175250"/>
                <a:ext cx="5297805" cy="1247775"/>
              </a:xfrm>
              <a:prstGeom prst="callout1">
                <a:avLst>
                  <a:gd name="adj1" fmla="val -10687"/>
                  <a:gd name="adj2" fmla="val 76387"/>
                  <a:gd name="adj3" fmla="val -158066"/>
                  <a:gd name="adj4" fmla="val 66402"/>
                </a:avLst>
              </a:prstGeom>
              <a:blipFill rotWithShape="1">
                <a:blip r:embed="rId4"/>
                <a:stretch>
                  <a:fillRect t="-158219"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线形标注 1(无边框) 42"/>
              <p:cNvSpPr/>
              <p:nvPr/>
            </p:nvSpPr>
            <p:spPr>
              <a:xfrm>
                <a:off x="5285884" y="904240"/>
                <a:ext cx="3805555" cy="813435"/>
              </a:xfrm>
              <a:prstGeom prst="callout1">
                <a:avLst>
                  <a:gd name="adj1" fmla="val 111163"/>
                  <a:gd name="adj2" fmla="val 90852"/>
                  <a:gd name="adj3" fmla="val 256128"/>
                  <a:gd name="adj4" fmla="val 119118"/>
                </a:avLst>
              </a:prstGeom>
              <a:solidFill>
                <a:schemeClr val="accent1">
                  <a:lumMod val="40000"/>
                  <a:lumOff val="60000"/>
                  <a:alpha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>
                  <a:lnSpc>
                    <a:spcPct val="120000"/>
                  </a:lnSpc>
                </a:pPr>
                <a:r>
                  <a:rPr lang="en-US" altLang="zh-CN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Microchannel plate (MCP) specifications:</a:t>
                </a:r>
              </a:p>
              <a:p>
                <a:pPr marL="285750" indent="-285750" algn="l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Signal (e</a:t>
                </a:r>
                <a:r>
                  <a:rPr lang="en-US" altLang="zh-CN" sz="1400" baseline="30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+</a:t>
                </a:r>
                <a:r>
                  <a:rPr lang="en-US" altLang="zh-CN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500 eV) efficiency &gt; 0.6</a:t>
                </a:r>
              </a:p>
              <a:p>
                <a:pPr marL="285750" indent="-285750" algn="l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  <a:sym typeface="+mn-ea"/>
                      </a:rPr>
                      <m:t>∆</m:t>
                    </m:r>
                    <m:r>
                      <a:rPr lang="en-US" altLang="zh-CN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  <a:sym typeface="+mn-ea"/>
                      </a:rPr>
                      <m:t>𝑡</m:t>
                    </m:r>
                    <m:r>
                      <a:rPr lang="en-US" altLang="zh-CN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  <a:sym typeface="+mn-ea"/>
                      </a:rPr>
                      <m:t>&lt;</m:t>
                    </m:r>
                  </m:oMath>
                </a14:m>
                <a:r>
                  <a:rPr lang="en-US" altLang="zh-CN"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500 ps,</a:t>
                </a:r>
                <a:r>
                  <a:rPr lang="en-US" altLang="zh-CN" sz="1400">
                    <a:solidFill>
                      <a:schemeClr val="tx1"/>
                    </a:solidFill>
                    <a:latin typeface="Cambria Math" panose="02040503050406030204" pitchFamily="18" charset="0"/>
                    <a:cs typeface="Cambria Math" panose="02040503050406030204" pitchFamily="18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  <a:sym typeface="+mn-ea"/>
                      </a:rPr>
                      <m:t>∆</m:t>
                    </m:r>
                    <m:r>
                      <a:rPr lang="en-US" altLang="zh-CN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  <a:sym typeface="+mn-ea"/>
                      </a:rPr>
                      <m:t>𝑥</m:t>
                    </m:r>
                    <m:r>
                      <a:rPr lang="en-US" altLang="zh-CN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  <a:sym typeface="+mn-ea"/>
                      </a:rPr>
                      <m:t>&lt;</m:t>
                    </m:r>
                  </m:oMath>
                </a14:m>
                <a:r>
                  <a:rPr lang="en-US" altLang="zh-CN"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5</a:t>
                </a:r>
                <a:r>
                  <a:rPr lang="en-US" altLang="zh-CN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00 μm.</a:t>
                </a:r>
              </a:p>
            </p:txBody>
          </p:sp>
        </mc:Choice>
        <mc:Fallback xmlns="">
          <p:sp>
            <p:nvSpPr>
              <p:cNvPr id="24" name="线形标注 1(无边框)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5884" y="904240"/>
                <a:ext cx="3805555" cy="813435"/>
              </a:xfrm>
              <a:prstGeom prst="callout1">
                <a:avLst>
                  <a:gd name="adj1" fmla="val 111163"/>
                  <a:gd name="adj2" fmla="val 90852"/>
                  <a:gd name="adj3" fmla="val 256128"/>
                  <a:gd name="adj4" fmla="val 119118"/>
                </a:avLst>
              </a:prstGeom>
              <a:blipFill rotWithShape="1">
                <a:blip r:embed="rId5"/>
                <a:stretch>
                  <a:fillRect l="-4" r="-19235" b="-156596"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平行四边形 24"/>
          <p:cNvSpPr/>
          <p:nvPr/>
        </p:nvSpPr>
        <p:spPr>
          <a:xfrm rot="840000" flipH="1">
            <a:off x="7437335" y="2957355"/>
            <a:ext cx="126000" cy="54000"/>
          </a:xfrm>
          <a:prstGeom prst="parallelogram">
            <a:avLst>
              <a:gd name="adj" fmla="val 29548"/>
            </a:avLst>
          </a:prstGeom>
          <a:noFill/>
          <a:ln w="6350">
            <a:solidFill>
              <a:srgbClr val="202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6960379" y="2655570"/>
            <a:ext cx="485140" cy="285750"/>
          </a:xfrm>
          <a:prstGeom prst="line">
            <a:avLst/>
          </a:prstGeom>
          <a:noFill/>
          <a:ln w="6350">
            <a:solidFill>
              <a:srgbClr val="202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" name="直接连接符 26"/>
          <p:cNvCxnSpPr/>
          <p:nvPr/>
        </p:nvCxnSpPr>
        <p:spPr>
          <a:xfrm flipH="1">
            <a:off x="7549024" y="2655570"/>
            <a:ext cx="491490" cy="316865"/>
          </a:xfrm>
          <a:prstGeom prst="line">
            <a:avLst/>
          </a:prstGeom>
          <a:noFill/>
          <a:ln w="6350">
            <a:solidFill>
              <a:srgbClr val="202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28" name="组合 27"/>
          <p:cNvGrpSpPr>
            <a:grpSpLocks noChangeAspect="1"/>
          </p:cNvGrpSpPr>
          <p:nvPr/>
        </p:nvGrpSpPr>
        <p:grpSpPr>
          <a:xfrm>
            <a:off x="6960379" y="1973536"/>
            <a:ext cx="1210872" cy="676095"/>
            <a:chOff x="9597" y="3745"/>
            <a:chExt cx="4987" cy="2784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97" y="3745"/>
              <a:ext cx="4448" cy="2784"/>
            </a:xfrm>
            <a:prstGeom prst="rect">
              <a:avLst/>
            </a:prstGeom>
          </p:spPr>
        </p:pic>
        <p:cxnSp>
          <p:nvCxnSpPr>
            <p:cNvPr id="30" name="直接连接符 29"/>
            <p:cNvCxnSpPr/>
            <p:nvPr/>
          </p:nvCxnSpPr>
          <p:spPr>
            <a:xfrm flipH="1">
              <a:off x="11440" y="4076"/>
              <a:ext cx="0" cy="6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H="1">
              <a:off x="11467" y="4076"/>
              <a:ext cx="0" cy="6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箭头连接符 31"/>
            <p:cNvCxnSpPr/>
            <p:nvPr/>
          </p:nvCxnSpPr>
          <p:spPr>
            <a:xfrm>
              <a:off x="11270" y="4263"/>
              <a:ext cx="17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箭头连接符 32"/>
            <p:cNvCxnSpPr/>
            <p:nvPr/>
          </p:nvCxnSpPr>
          <p:spPr>
            <a:xfrm>
              <a:off x="11474" y="4263"/>
              <a:ext cx="17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9864" y="4698"/>
              <a:ext cx="2626" cy="88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800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0.2 mm</a:t>
              </a:r>
              <a:endParaRPr lang="en-US" altLang="zh-CN" sz="8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 flipH="1">
              <a:off x="12388" y="4076"/>
              <a:ext cx="0" cy="6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H="1">
              <a:off x="12489" y="4076"/>
              <a:ext cx="0" cy="6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36"/>
            <p:cNvCxnSpPr/>
            <p:nvPr/>
          </p:nvCxnSpPr>
          <p:spPr>
            <a:xfrm>
              <a:off x="12489" y="4263"/>
              <a:ext cx="17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/>
            <p:cNvCxnSpPr/>
            <p:nvPr/>
          </p:nvCxnSpPr>
          <p:spPr>
            <a:xfrm>
              <a:off x="12218" y="4263"/>
              <a:ext cx="17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本框 38"/>
            <p:cNvSpPr txBox="1"/>
            <p:nvPr/>
          </p:nvSpPr>
          <p:spPr>
            <a:xfrm>
              <a:off x="11825" y="4698"/>
              <a:ext cx="2759" cy="88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800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1.15 mm</a:t>
              </a:r>
              <a:endParaRPr lang="en-US" altLang="zh-CN" sz="8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  <a:ea typeface="微软雅黑" panose="020B0503020204020204" charset="-122"/>
              </a:rPr>
              <a:t>Sensitivity </a:t>
            </a:r>
            <a:r>
              <a:rPr lang="en-US" altLang="zh-CN" dirty="0">
                <a:latin typeface="+mn-lt"/>
              </a:rPr>
              <a:t>estimation</a:t>
            </a:r>
            <a:r>
              <a:rPr lang="en-US" altLang="zh-CN" dirty="0">
                <a:latin typeface="+mn-lt"/>
                <a:ea typeface="微软雅黑" panose="020B0503020204020204" charset="-122"/>
              </a:rPr>
              <a:t> </a:t>
            </a:r>
            <a:endParaRPr lang="zh-CN" altLang="en-US" dirty="0">
              <a:latin typeface="+mn-lt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9895-89EE-4A97-A6A0-73DD5187CBB0}" type="slidenum">
              <a:rPr lang="zh-CN" altLang="en-US" smtClean="0"/>
              <a:t>14</a:t>
            </a:fld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671" y="5580185"/>
            <a:ext cx="5529690" cy="58835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16" y="1354676"/>
            <a:ext cx="5061585" cy="16135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4875" y="1056005"/>
            <a:ext cx="6009640" cy="33966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6311301" y="4797006"/>
                <a:ext cx="535678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dirty="0"/>
                  <a:t> </a:t>
                </a:r>
                <a14:m>
                  <m:oMath xmlns:m="http://schemas.openxmlformats.org/officeDocument/2006/math">
                    <m:r>
                      <a:rPr lang="zh-CN" altLang="en-US" sz="2000" b="0" i="1">
                        <a:latin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altLang="zh-CN" sz="2000" b="0" i="1">
                                <a:latin typeface="Cambria Math" panose="02040503050406030204" pitchFamily="18" charset="0"/>
                              </a:rPr>
                              <m:t>−13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CN" sz="2000" dirty="0"/>
                  <a:t> single event sensitivity </a:t>
                </a:r>
                <a:r>
                  <a:rPr lang="en-US" altLang="zh-CN" sz="2000" dirty="0">
                    <a:sym typeface="+mn-ea"/>
                  </a:rPr>
                  <a:t>is expected</a:t>
                </a:r>
                <a:r>
                  <a:rPr lang="en-US" altLang="zh-CN" sz="2000" dirty="0"/>
                  <a:t>:</a:t>
                </a:r>
                <a:endParaRPr lang="en-US" altLang="zh-CN" sz="2000" dirty="0"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1301" y="4797006"/>
                <a:ext cx="5356787" cy="400110"/>
              </a:xfrm>
              <a:prstGeom prst="rect">
                <a:avLst/>
              </a:prstGeom>
              <a:blipFill rotWithShape="1">
                <a:blip r:embed="rId6"/>
                <a:stretch>
                  <a:fillRect l="-1" t="-54" r="11" b="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683" y="3112247"/>
            <a:ext cx="5376497" cy="3256641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86683" y="829998"/>
            <a:ext cx="399478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Summary of simulation results: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9"/>
          <p:cNvSpPr>
            <a:spLocks noGrp="1"/>
          </p:cNvSpPr>
          <p:nvPr/>
        </p:nvSpPr>
        <p:spPr>
          <a:xfrm>
            <a:off x="228214" y="906467"/>
            <a:ext cx="4743191" cy="1491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PTS validation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700" dirty="0">
                <a:latin typeface="Arial" panose="020B0604020202020204" pitchFamily="34" charset="0"/>
                <a:cs typeface="Arial" panose="020B0604020202020204" pitchFamily="34" charset="0"/>
              </a:rPr>
              <a:t>Testing with TS solenoids and accelerator module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标题 2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fontAlgn="auto">
              <a:lnSpc>
                <a:spcPct val="100000"/>
              </a:lnSpc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cs typeface="Arial" panose="020B0604020202020204" pitchFamily="34" charset="0"/>
              </a:rPr>
              <a:t>PTS prototyping progress</a:t>
            </a:r>
          </a:p>
        </p:txBody>
      </p:sp>
      <p:pic>
        <p:nvPicPr>
          <p:cNvPr id="8" name="图片 7" descr="ac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88" y="2429510"/>
            <a:ext cx="3598545" cy="2399030"/>
          </a:xfrm>
          <a:prstGeom prst="rect">
            <a:avLst/>
          </a:prstGeom>
        </p:spPr>
      </p:pic>
      <p:sp>
        <p:nvSpPr>
          <p:cNvPr id="12" name="内容占位符 9"/>
          <p:cNvSpPr>
            <a:spLocks noGrp="1"/>
          </p:cNvSpPr>
          <p:nvPr/>
        </p:nvSpPr>
        <p:spPr>
          <a:xfrm>
            <a:off x="221614" y="4944996"/>
            <a:ext cx="9318625" cy="1491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Accelerator module prototype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700" dirty="0">
                <a:latin typeface="Arial" panose="020B0604020202020204" pitchFamily="34" charset="0"/>
                <a:cs typeface="Arial" panose="020B0604020202020204" pitchFamily="34" charset="0"/>
              </a:rPr>
              <a:t>Multi-layer PCB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700" dirty="0">
                <a:latin typeface="Arial" panose="020B0604020202020204" pitchFamily="34" charset="0"/>
                <a:cs typeface="Arial" panose="020B0604020202020204" pitchFamily="34" charset="0"/>
              </a:rPr>
              <a:t>High voltage &gt; 2 kV 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图片 14" descr="图形用户界面&#10;&#10;AI 生成的内容可能不正确。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847" y="831597"/>
            <a:ext cx="1526540" cy="1526540"/>
          </a:xfrm>
          <a:prstGeom prst="rect">
            <a:avLst/>
          </a:prstGeom>
        </p:spPr>
      </p:pic>
      <p:pic>
        <p:nvPicPr>
          <p:cNvPr id="16" name="图片 15" descr="玻璃窗上有贴商标&#10;&#10;AI 生成的内容可能不正确。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17" y="2378080"/>
            <a:ext cx="3061970" cy="1387456"/>
          </a:xfrm>
          <a:prstGeom prst="rect">
            <a:avLst/>
          </a:prstGeom>
        </p:spPr>
      </p:pic>
      <p:pic>
        <p:nvPicPr>
          <p:cNvPr id="17" name="图片 16" descr="图片包含 图形用户界面&#10;&#10;AI 生成的内容可能不正确。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398" y="823977"/>
            <a:ext cx="1534160" cy="153416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6749" y="906686"/>
            <a:ext cx="2689612" cy="1837941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4680120" y="2271551"/>
            <a:ext cx="7594084" cy="4159555"/>
            <a:chOff x="1024136" y="912184"/>
            <a:chExt cx="9992036" cy="5208651"/>
          </a:xfrm>
        </p:grpSpPr>
        <p:sp>
          <p:nvSpPr>
            <p:cNvPr id="22" name="等腰三角形 21"/>
            <p:cNvSpPr/>
            <p:nvPr/>
          </p:nvSpPr>
          <p:spPr>
            <a:xfrm rot="10800000">
              <a:off x="7323451" y="4773237"/>
              <a:ext cx="123905" cy="275867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等腰三角形 22"/>
            <p:cNvSpPr/>
            <p:nvPr/>
          </p:nvSpPr>
          <p:spPr>
            <a:xfrm rot="5400000">
              <a:off x="7441735" y="1783762"/>
              <a:ext cx="88410" cy="58698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等腰三角形 23"/>
            <p:cNvSpPr/>
            <p:nvPr/>
          </p:nvSpPr>
          <p:spPr>
            <a:xfrm rot="5400000">
              <a:off x="7441735" y="1947455"/>
              <a:ext cx="88410" cy="586982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等腰三角形 24"/>
            <p:cNvSpPr/>
            <p:nvPr/>
          </p:nvSpPr>
          <p:spPr>
            <a:xfrm rot="5400000">
              <a:off x="5681668" y="3323878"/>
              <a:ext cx="88410" cy="586982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等腰三角形 25"/>
            <p:cNvSpPr/>
            <p:nvPr/>
          </p:nvSpPr>
          <p:spPr>
            <a:xfrm rot="5400000">
              <a:off x="5691801" y="3196323"/>
              <a:ext cx="88410" cy="58698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488492" y="4596670"/>
              <a:ext cx="123905" cy="3531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8488493" y="5081485"/>
              <a:ext cx="123905" cy="3531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5951344" y="4615605"/>
              <a:ext cx="123905" cy="3531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5951967" y="4116560"/>
              <a:ext cx="123905" cy="35313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3826270" y="912184"/>
              <a:ext cx="4539459" cy="3498400"/>
              <a:chOff x="5295528" y="912184"/>
              <a:chExt cx="4539459" cy="3498400"/>
            </a:xfrm>
          </p:grpSpPr>
          <p:grpSp>
            <p:nvGrpSpPr>
              <p:cNvPr id="68" name="组合 67"/>
              <p:cNvGrpSpPr/>
              <p:nvPr/>
            </p:nvGrpSpPr>
            <p:grpSpPr>
              <a:xfrm>
                <a:off x="5295528" y="912184"/>
                <a:ext cx="4539459" cy="3498400"/>
                <a:chOff x="5295528" y="912184"/>
                <a:chExt cx="4539459" cy="3498400"/>
              </a:xfrm>
            </p:grpSpPr>
            <p:sp>
              <p:nvSpPr>
                <p:cNvPr id="70" name="矩形 69"/>
                <p:cNvSpPr/>
                <p:nvPr/>
              </p:nvSpPr>
              <p:spPr>
                <a:xfrm>
                  <a:off x="9201490" y="2183217"/>
                  <a:ext cx="354117" cy="87605"/>
                </a:xfrm>
                <a:prstGeom prst="rect">
                  <a:avLst/>
                </a:prstGeom>
              </p:spPr>
              <p:style>
                <a:lnRef idx="2">
                  <a:schemeClr val="accent4">
                    <a:shade val="15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71" name="组合 70"/>
                <p:cNvGrpSpPr/>
                <p:nvPr/>
              </p:nvGrpSpPr>
              <p:grpSpPr>
                <a:xfrm>
                  <a:off x="5295528" y="912184"/>
                  <a:ext cx="4539459" cy="3498400"/>
                  <a:chOff x="5295528" y="912184"/>
                  <a:chExt cx="4539459" cy="3498400"/>
                </a:xfrm>
              </p:grpSpPr>
              <p:sp>
                <p:nvSpPr>
                  <p:cNvPr id="72" name="等腰三角形 71"/>
                  <p:cNvSpPr/>
                  <p:nvPr/>
                </p:nvSpPr>
                <p:spPr>
                  <a:xfrm rot="5400000">
                    <a:off x="5504030" y="3714912"/>
                    <a:ext cx="193964" cy="417170"/>
                  </a:xfrm>
                  <a:prstGeom prst="triangle">
                    <a:avLst/>
                  </a:prstGeom>
                </p:spPr>
                <p:style>
                  <a:lnRef idx="2">
                    <a:schemeClr val="accent4">
                      <a:shade val="15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73" name="组合 72"/>
                  <p:cNvGrpSpPr/>
                  <p:nvPr/>
                </p:nvGrpSpPr>
                <p:grpSpPr>
                  <a:xfrm>
                    <a:off x="5295528" y="912184"/>
                    <a:ext cx="4539459" cy="3498400"/>
                    <a:chOff x="4981492" y="979566"/>
                    <a:chExt cx="4539459" cy="3498400"/>
                  </a:xfrm>
                </p:grpSpPr>
                <p:sp>
                  <p:nvSpPr>
                    <p:cNvPr id="74" name="矩形 73"/>
                    <p:cNvSpPr/>
                    <p:nvPr/>
                  </p:nvSpPr>
                  <p:spPr>
                    <a:xfrm rot="16200000">
                      <a:off x="6006691" y="3015054"/>
                      <a:ext cx="320889" cy="1932706"/>
                    </a:xfrm>
                    <a:prstGeom prst="rect">
                      <a:avLst/>
                    </a:prstGeom>
                  </p:spPr>
                  <p:style>
                    <a:lnRef idx="3">
                      <a:schemeClr val="lt1"/>
                    </a:lnRef>
                    <a:fillRef idx="1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grpSp>
                  <p:nvGrpSpPr>
                    <p:cNvPr id="75" name="组合 74"/>
                    <p:cNvGrpSpPr/>
                    <p:nvPr/>
                  </p:nvGrpSpPr>
                  <p:grpSpPr>
                    <a:xfrm>
                      <a:off x="4981492" y="979566"/>
                      <a:ext cx="4539459" cy="3498400"/>
                      <a:chOff x="4037268" y="914912"/>
                      <a:chExt cx="4539459" cy="3498400"/>
                    </a:xfrm>
                  </p:grpSpPr>
                  <p:grpSp>
                    <p:nvGrpSpPr>
                      <p:cNvPr id="76" name="组合 75"/>
                      <p:cNvGrpSpPr/>
                      <p:nvPr/>
                    </p:nvGrpSpPr>
                    <p:grpSpPr>
                      <a:xfrm>
                        <a:off x="4037268" y="914912"/>
                        <a:ext cx="4260079" cy="3243008"/>
                        <a:chOff x="4046504" y="1044924"/>
                        <a:chExt cx="4163740" cy="3191911"/>
                      </a:xfrm>
                    </p:grpSpPr>
                    <p:sp>
                      <p:nvSpPr>
                        <p:cNvPr id="89" name="矩形 88"/>
                        <p:cNvSpPr/>
                        <p:nvPr/>
                      </p:nvSpPr>
                      <p:spPr>
                        <a:xfrm>
                          <a:off x="4124717" y="3811530"/>
                          <a:ext cx="2202043" cy="389117"/>
                        </a:xfrm>
                        <a:prstGeom prst="rect">
                          <a:avLst/>
                        </a:prstGeom>
                        <a:solidFill>
                          <a:schemeClr val="accent3">
                            <a:alpha val="55000"/>
                          </a:schemeClr>
                        </a:solidFill>
                      </p:spPr>
                      <p:style>
                        <a:lnRef idx="3">
                          <a:schemeClr val="lt1"/>
                        </a:lnRef>
                        <a:fillRef idx="1">
                          <a:schemeClr val="accent3"/>
                        </a:fillRef>
                        <a:effectRef idx="1">
                          <a:schemeClr val="accent3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90" name="空心弧 89"/>
                        <p:cNvSpPr/>
                        <p:nvPr/>
                      </p:nvSpPr>
                      <p:spPr>
                        <a:xfrm rot="5400000">
                          <a:off x="4809499" y="779181"/>
                          <a:ext cx="3124875" cy="3656362"/>
                        </a:xfrm>
                        <a:prstGeom prst="blockArc">
                          <a:avLst>
                            <a:gd name="adj1" fmla="val 16198267"/>
                            <a:gd name="adj2" fmla="val 21587524"/>
                            <a:gd name="adj3" fmla="val 10363"/>
                          </a:avLst>
                        </a:prstGeom>
                      </p:spPr>
                      <p:style>
                        <a:lnRef idx="3">
                          <a:schemeClr val="lt1"/>
                        </a:lnRef>
                        <a:fillRef idx="1">
                          <a:schemeClr val="accent3"/>
                        </a:fillRef>
                        <a:effectRef idx="1">
                          <a:schemeClr val="accent3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91" name="矩形 90"/>
                        <p:cNvSpPr/>
                        <p:nvPr/>
                      </p:nvSpPr>
                      <p:spPr>
                        <a:xfrm>
                          <a:off x="6281584" y="3782580"/>
                          <a:ext cx="90352" cy="447018"/>
                        </a:xfrm>
                        <a:prstGeom prst="rect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3"/>
                        </a:lnRef>
                        <a:fillRef idx="3">
                          <a:schemeClr val="accent3"/>
                        </a:fillRef>
                        <a:effectRef idx="2">
                          <a:schemeClr val="accent3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92" name="矩形 91"/>
                        <p:cNvSpPr/>
                        <p:nvPr/>
                      </p:nvSpPr>
                      <p:spPr>
                        <a:xfrm rot="16200000">
                          <a:off x="8001045" y="2398163"/>
                          <a:ext cx="72290" cy="346108"/>
                        </a:xfrm>
                        <a:prstGeom prst="rect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3"/>
                        </a:lnRef>
                        <a:fillRef idx="3">
                          <a:schemeClr val="accent3"/>
                        </a:fillRef>
                        <a:effectRef idx="2">
                          <a:schemeClr val="accent3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93" name="矩形 92"/>
                        <p:cNvSpPr/>
                        <p:nvPr/>
                      </p:nvSpPr>
                      <p:spPr>
                        <a:xfrm>
                          <a:off x="4046504" y="3775341"/>
                          <a:ext cx="90352" cy="461494"/>
                        </a:xfrm>
                        <a:prstGeom prst="rect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3"/>
                        </a:lnRef>
                        <a:fillRef idx="3">
                          <a:schemeClr val="accent3"/>
                        </a:fillRef>
                        <a:effectRef idx="2">
                          <a:schemeClr val="accent3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  <p:sp>
                    <p:nvSpPr>
                      <p:cNvPr id="77" name="矩形 76"/>
                      <p:cNvSpPr/>
                      <p:nvPr/>
                    </p:nvSpPr>
                    <p:spPr>
                      <a:xfrm>
                        <a:off x="4185763" y="3492667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78" name="矩形 77"/>
                      <p:cNvSpPr/>
                      <p:nvPr/>
                    </p:nvSpPr>
                    <p:spPr>
                      <a:xfrm>
                        <a:off x="4528940" y="3500436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79" name="矩形 78"/>
                      <p:cNvSpPr/>
                      <p:nvPr/>
                    </p:nvSpPr>
                    <p:spPr>
                      <a:xfrm>
                        <a:off x="4871816" y="3492667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0" name="矩形 79"/>
                      <p:cNvSpPr/>
                      <p:nvPr/>
                    </p:nvSpPr>
                    <p:spPr>
                      <a:xfrm>
                        <a:off x="5229555" y="3492667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1" name="矩形 80"/>
                      <p:cNvSpPr/>
                      <p:nvPr/>
                    </p:nvSpPr>
                    <p:spPr>
                      <a:xfrm>
                        <a:off x="5592280" y="3500436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2" name="矩形 81"/>
                      <p:cNvSpPr/>
                      <p:nvPr/>
                    </p:nvSpPr>
                    <p:spPr>
                      <a:xfrm>
                        <a:off x="5960217" y="3500436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3" name="矩形 82"/>
                      <p:cNvSpPr/>
                      <p:nvPr/>
                    </p:nvSpPr>
                    <p:spPr>
                      <a:xfrm rot="20510255">
                        <a:off x="6924426" y="3363661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4" name="矩形 83"/>
                      <p:cNvSpPr/>
                      <p:nvPr/>
                    </p:nvSpPr>
                    <p:spPr>
                      <a:xfrm rot="18597372">
                        <a:off x="7633870" y="2926429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5" name="矩形 84"/>
                      <p:cNvSpPr/>
                      <p:nvPr/>
                    </p:nvSpPr>
                    <p:spPr>
                      <a:xfrm rot="21185123">
                        <a:off x="6526998" y="3468146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6" name="矩形 85"/>
                      <p:cNvSpPr/>
                      <p:nvPr/>
                    </p:nvSpPr>
                    <p:spPr>
                      <a:xfrm rot="19261288">
                        <a:off x="7316222" y="3180304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7" name="矩形 86"/>
                      <p:cNvSpPr/>
                      <p:nvPr/>
                    </p:nvSpPr>
                    <p:spPr>
                      <a:xfrm rot="16417457">
                        <a:off x="8033063" y="2218022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8" name="矩形 87"/>
                      <p:cNvSpPr/>
                      <p:nvPr/>
                    </p:nvSpPr>
                    <p:spPr>
                      <a:xfrm rot="17346184">
                        <a:off x="7924223" y="2581192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</p:grpSp>
            </p:grpSp>
          </p:grpSp>
          <p:sp>
            <p:nvSpPr>
              <p:cNvPr id="69" name="矩形 68"/>
              <p:cNvSpPr/>
              <p:nvPr/>
            </p:nvSpPr>
            <p:spPr>
              <a:xfrm>
                <a:off x="9131750" y="1940248"/>
                <a:ext cx="493596" cy="485938"/>
              </a:xfrm>
              <a:prstGeom prst="rect">
                <a:avLst/>
              </a:prstGeom>
              <a:solidFill>
                <a:schemeClr val="accent3">
                  <a:alpha val="56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4" name="矩形 33"/>
            <p:cNvSpPr/>
            <p:nvPr/>
          </p:nvSpPr>
          <p:spPr>
            <a:xfrm>
              <a:off x="5908353" y="4469138"/>
              <a:ext cx="222023" cy="159832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 rot="16200000">
              <a:off x="7302651" y="3306703"/>
              <a:ext cx="136229" cy="248326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5856612" y="4964410"/>
              <a:ext cx="324884" cy="10537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 rot="5400000">
              <a:off x="6991271" y="4807778"/>
              <a:ext cx="174451" cy="105371"/>
            </a:xfrm>
            <a:prstGeom prst="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5951344" y="5074695"/>
              <a:ext cx="123905" cy="3531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5706386" y="5431577"/>
              <a:ext cx="581152" cy="583045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 rot="16200000">
              <a:off x="6589275" y="5353961"/>
              <a:ext cx="134799" cy="73827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8260300" y="5434620"/>
              <a:ext cx="581152" cy="583045"/>
            </a:xfrm>
            <a:prstGeom prst="rect">
              <a:avLst/>
            </a:prstGeom>
            <a:solidFill>
              <a:schemeClr val="accent3">
                <a:alpha val="5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7025811" y="5069781"/>
              <a:ext cx="123905" cy="72071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 rot="5400000">
              <a:off x="7671154" y="4338209"/>
              <a:ext cx="134801" cy="1406959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7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8444404" y="4951631"/>
              <a:ext cx="222023" cy="159832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 rot="5400000">
              <a:off x="6913888" y="5067066"/>
              <a:ext cx="329213" cy="123905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5676046" y="4960392"/>
              <a:ext cx="174451" cy="10537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5968772" y="3224320"/>
              <a:ext cx="106478" cy="50116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5850497" y="3315561"/>
              <a:ext cx="324884" cy="10537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5669931" y="3311543"/>
              <a:ext cx="174451" cy="105371"/>
            </a:xfrm>
            <a:prstGeom prst="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等腰三角形 50"/>
            <p:cNvSpPr/>
            <p:nvPr/>
          </p:nvSpPr>
          <p:spPr>
            <a:xfrm rot="10800000">
              <a:off x="3909683" y="3184740"/>
              <a:ext cx="88410" cy="58698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等腰三角形 51"/>
            <p:cNvSpPr/>
            <p:nvPr/>
          </p:nvSpPr>
          <p:spPr>
            <a:xfrm>
              <a:off x="3921870" y="4048973"/>
              <a:ext cx="88410" cy="586982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 rot="10800000">
              <a:off x="8279591" y="4459581"/>
              <a:ext cx="332805" cy="156023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8612396" y="4489473"/>
              <a:ext cx="174451" cy="105371"/>
            </a:xfrm>
            <a:prstGeom prst="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5" name="直接箭头连接符 54"/>
            <p:cNvCxnSpPr/>
            <p:nvPr/>
          </p:nvCxnSpPr>
          <p:spPr>
            <a:xfrm>
              <a:off x="3066473" y="3184740"/>
              <a:ext cx="852240" cy="1268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文本框 55"/>
            <p:cNvSpPr txBox="1"/>
            <p:nvPr/>
          </p:nvSpPr>
          <p:spPr>
            <a:xfrm>
              <a:off x="1112844" y="2674063"/>
              <a:ext cx="4061565" cy="576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0" i="0" dirty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lang="en-US" altLang="zh-CN" b="1" i="0" dirty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Ionization Vacuum Gauge</a:t>
              </a:r>
              <a:endPara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57" name="直接箭头连接符 56"/>
            <p:cNvCxnSpPr/>
            <p:nvPr/>
          </p:nvCxnSpPr>
          <p:spPr>
            <a:xfrm flipV="1">
              <a:off x="3032981" y="4384458"/>
              <a:ext cx="909515" cy="4622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8" name="文本框 57"/>
            <p:cNvSpPr txBox="1"/>
            <p:nvPr/>
          </p:nvSpPr>
          <p:spPr>
            <a:xfrm>
              <a:off x="1024136" y="4596636"/>
              <a:ext cx="2289325" cy="10967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1" i="0" dirty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Thermocouple Vacuum Gauge</a:t>
              </a:r>
              <a:endPara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59" name="直接箭头连接符 58"/>
            <p:cNvCxnSpPr/>
            <p:nvPr/>
          </p:nvCxnSpPr>
          <p:spPr>
            <a:xfrm flipV="1">
              <a:off x="2966804" y="3936178"/>
              <a:ext cx="980872" cy="1496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1096157" y="3832689"/>
              <a:ext cx="2207925" cy="576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1" i="0" dirty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Particle Source</a:t>
              </a:r>
              <a:endPara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468124" y="5518548"/>
              <a:ext cx="2692085" cy="576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1" i="0" dirty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Molecular Pump</a:t>
              </a:r>
              <a:endPara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8541977" y="4840601"/>
              <a:ext cx="2474195" cy="10967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1" i="0" dirty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Dry Mechanical Pump</a:t>
              </a:r>
              <a:endPara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7526057" y="3921944"/>
              <a:ext cx="2474195" cy="576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1" i="0" dirty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Roughing Valve</a:t>
              </a:r>
              <a:endPara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6762665" y="5024045"/>
              <a:ext cx="1849731" cy="10967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1" i="0" dirty="0" err="1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Foreline</a:t>
              </a:r>
              <a:r>
                <a:rPr lang="en-US" altLang="zh-CN" b="1" i="0" dirty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Valve</a:t>
              </a:r>
              <a:endPara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3691188" y="4456137"/>
              <a:ext cx="2245676" cy="10967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1" i="0" dirty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High Vacuum Gate Valve</a:t>
              </a:r>
              <a:endPara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4850486" y="2678963"/>
              <a:ext cx="2164879" cy="5736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1" i="0" dirty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Venting Valve</a:t>
              </a:r>
              <a:endPara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8061266" y="1861379"/>
              <a:ext cx="2717691" cy="576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1" i="0" dirty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Detector Chamber</a:t>
              </a:r>
              <a:endPara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4" name="内容占位符 9"/>
          <p:cNvSpPr>
            <a:spLocks noGrp="1"/>
          </p:cNvSpPr>
          <p:nvPr/>
        </p:nvSpPr>
        <p:spPr>
          <a:xfrm>
            <a:off x="9621520" y="3858260"/>
            <a:ext cx="3006725" cy="816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60000"/>
              </a:lnSpc>
              <a:buNone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Validation </a:t>
            </a:r>
          </a:p>
          <a:p>
            <a:pPr marL="0" indent="0" algn="ctr" fontAlgn="auto">
              <a:lnSpc>
                <a:spcPct val="60000"/>
              </a:lnSpc>
              <a:buNone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prototype</a:t>
            </a:r>
            <a:endParaRPr lang="en-US" altLang="zh-CN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63C-6E52-46A6-BEA8-433932580DA1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9890675" y="850073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i="1" dirty="0">
                <a:cs typeface="Times New Roman" panose="02020603050405020304" pitchFamily="18" charset="0"/>
              </a:rPr>
              <a:t>Credit: </a:t>
            </a:r>
            <a:r>
              <a:rPr lang="en-US" altLang="zh-CN" b="1" i="1" dirty="0" err="1">
                <a:cs typeface="Times New Roman" panose="02020603050405020304" pitchFamily="18" charset="0"/>
              </a:rPr>
              <a:t>Guihao</a:t>
            </a:r>
            <a:r>
              <a:rPr lang="en-US" altLang="zh-CN" b="1" i="1" dirty="0">
                <a:cs typeface="Times New Roman" panose="02020603050405020304" pitchFamily="18" charset="0"/>
              </a:rPr>
              <a:t> Lu</a:t>
            </a:r>
            <a:endParaRPr lang="zh-CN" altLang="en-US" b="1" i="1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幻灯片标题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1000"/>
              </a:spcBef>
              <a:buClrTx/>
              <a:buSzTx/>
              <a:buFontTx/>
            </a:pPr>
            <a:r>
              <a:rPr lang="en-US" altLang="zh-CN" sz="2800" dirty="0"/>
              <a:t>Tiled timing counter (TTC)</a:t>
            </a:r>
          </a:p>
        </p:txBody>
      </p:sp>
      <p:sp>
        <p:nvSpPr>
          <p:cNvPr id="184" name="幻灯片编号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sz="1000"/>
              <a:t>16</a:t>
            </a:fld>
            <a:endParaRPr sz="1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7"/>
              <p:cNvSpPr>
                <a:spLocks noGrp="1"/>
              </p:cNvSpPr>
              <p:nvPr>
                <p:ph idx="1"/>
              </p:nvPr>
            </p:nvSpPr>
            <p:spPr>
              <a:xfrm>
                <a:off x="104987" y="854710"/>
                <a:ext cx="6508647" cy="2611755"/>
              </a:xfrm>
            </p:spPr>
            <p:txBody>
              <a:bodyPr/>
              <a:lstStyle/>
              <a:p>
                <a:pPr marR="0" algn="l" defTabSz="914400" rtl="0" fontAlgn="auto" latinLnBrk="0">
                  <a:lnSpc>
                    <a:spcPct val="120000"/>
                  </a:lnSpc>
                  <a:spcBef>
                    <a:spcPts val="1000"/>
                  </a:spcBef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Tilt design, signal track hits 2-3 scintillator tiles.</a:t>
                </a:r>
              </a:p>
              <a:p>
                <a:pPr marR="0" algn="l" defTabSz="914400" rtl="0" fontAlgn="auto" latinLnBrk="0">
                  <a:lnSpc>
                    <a:spcPct val="120000"/>
                  </a:lnSpc>
                  <a:spcBef>
                    <a:spcPts val="1000"/>
                  </a:spcBef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Azimuth spacing </a:t>
                </a:r>
                <a14:m>
                  <m:oMath xmlns:m="http://schemas.openxmlformats.org/officeDocument/2006/math">
                    <m:r>
                      <a:rPr lang="en-US" altLang="zh-CN" dirty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US" altLang="zh-CN" dirty="0">
                        <a:latin typeface="Cambria Math" panose="02040503050406030204" pitchFamily="18" charset="0"/>
                        <a:sym typeface="+mn-ea"/>
                      </a:rPr>
                      <m:t>=2.951</m:t>
                    </m:r>
                    <m:r>
                      <a:rPr lang="en-US" altLang="zh-CN" dirty="0">
                        <a:latin typeface="Cambria Math" panose="02040503050406030204" pitchFamily="18" charset="0"/>
                        <a:cs typeface="Cambria Math" panose="02040503050406030204" pitchFamily="18" charset="0"/>
                        <a:sym typeface="+mn-ea"/>
                      </a:rPr>
                      <m:t>°</m:t>
                    </m:r>
                  </m:oMath>
                </a14:m>
                <a:r>
                  <a:rPr lang="en-US" altLang="zh-CN" dirty="0">
                    <a:sym typeface="+mn-ea"/>
                  </a:rPr>
                  <a:t>, tilt angle</a:t>
                </a:r>
                <a:r>
                  <a:rPr lang="en-US" altLang="zh-CN" dirty="0">
                    <a:sym typeface="Canela Regular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altLang="zh-CN" i="0" u="none" strike="noStrike" cap="none" spc="0" normalizeH="0" baseline="0" dirty="0">
                        <a:latin typeface="Cambria Math" panose="02040503050406030204" pitchFamily="18" charset="0"/>
                        <a:sym typeface="Canela Regular"/>
                      </a:rPr>
                      <m:t>α</m:t>
                    </m:r>
                    <m:r>
                      <a:rPr kumimoji="0" lang="en-US" altLang="zh-CN" i="0" u="none" strike="noStrike" cap="none" spc="0" normalizeH="0" baseline="0" dirty="0">
                        <a:latin typeface="Cambria Math" panose="02040503050406030204" pitchFamily="18" charset="0"/>
                        <a:sym typeface="Canela Regular"/>
                      </a:rPr>
                      <m:t>=46°</m:t>
                    </m:r>
                  </m:oMath>
                </a14:m>
                <a:r>
                  <a:rPr kumimoji="0" lang="en-US" altLang="zh-CN" i="0" u="none" strike="noStrike" cap="none" spc="0" normalizeH="0" baseline="0" dirty="0">
                    <a:sym typeface="Canela Regular"/>
                  </a:rPr>
                  <a:t>.</a:t>
                </a:r>
              </a:p>
              <a:p>
                <a:pPr marR="0" algn="l" defTabSz="914400" rtl="0" fontAlgn="auto" latinLnBrk="0">
                  <a:lnSpc>
                    <a:spcPct val="120000"/>
                  </a:lnSpc>
                  <a:spcBef>
                    <a:spcPts val="1000"/>
                  </a:spcBef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kumimoji="0" lang="en-US" altLang="zh-CN" i="0" u="none" strike="noStrike" cap="none" spc="0" normalizeH="0" baseline="0" dirty="0">
                    <a:sym typeface="Canela Regular"/>
                  </a:rPr>
                  <a:t>Full simulation result:</a:t>
                </a:r>
              </a:p>
              <a:p>
                <a:pPr marR="0" lvl="1" algn="l" defTabSz="914400" rtl="0" fontAlgn="auto" latinLnBrk="0">
                  <a:lnSpc>
                    <a:spcPct val="120000"/>
                  </a:lnSpc>
                  <a:spcBef>
                    <a:spcPts val="1000"/>
                  </a:spcBef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kumimoji="0" lang="en-US" altLang="zh-CN" i="0" u="none" strike="noStrike" cap="none" spc="0" normalizeH="0" baseline="0" dirty="0">
                    <a:solidFill>
                      <a:srgbClr val="2F6B5E"/>
                    </a:solidFill>
                    <a:sym typeface="Canela Regular"/>
                  </a:rPr>
                  <a:t>Geometry efficiency: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2F6B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Saturday Sans Regular" panose="02010600010101010101" charset="-122"/>
                            <a:cs typeface="Cambria Math" panose="02040503050406030204" pitchFamily="18" charset="0"/>
                            <a:sym typeface="Saturday Sans Regular" panose="02010600010101010101" charset="-122"/>
                          </a:rPr>
                        </m:ctrlPr>
                      </m:sSubPr>
                      <m:e>
                        <m:r>
                          <a:rPr kumimoji="0" lang="en-US" altLang="zh-CN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2F6B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Saturday Sans Regular" panose="02010600010101010101" charset="-122"/>
                            <a:cs typeface="Cambria Math" panose="02040503050406030204" pitchFamily="18" charset="0"/>
                            <a:sym typeface="Saturday Sans Regular" panose="02010600010101010101" charset="-122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altLang="zh-CN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2F6B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Saturday Sans Regular" panose="02010600010101010101" charset="-122"/>
                            <a:cs typeface="Cambria Math" panose="02040503050406030204" pitchFamily="18" charset="0"/>
                            <a:sym typeface="Saturday Sans Regular" panose="02010600010101010101" charset="-122"/>
                          </a:rPr>
                          <m:t>geom</m:t>
                        </m:r>
                      </m:sub>
                    </m:sSub>
                    <m:r>
                      <a:rPr kumimoji="0" lang="en-US" altLang="zh-CN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2F6B5E"/>
                        </a:solidFill>
                        <a:effectLst/>
                        <a:uFillTx/>
                        <a:latin typeface="Cambria Math" panose="02040503050406030204" pitchFamily="18" charset="0"/>
                        <a:ea typeface="Ms" charset="0"/>
                        <a:cs typeface="Cambria Math" panose="02040503050406030204" pitchFamily="18" charset="0"/>
                        <a:sym typeface="Saturday Sans Regular" panose="02010600010101010101" charset="-122"/>
                      </a:rPr>
                      <m:t>=83.7%</m:t>
                    </m:r>
                  </m:oMath>
                </a14:m>
                <a:endParaRPr kumimoji="0" lang="en-US" altLang="zh-CN" b="0" i="1" u="none" strike="noStrike" cap="none" spc="0" normalizeH="0" baseline="0" dirty="0">
                  <a:ln>
                    <a:noFill/>
                  </a:ln>
                  <a:solidFill>
                    <a:srgbClr val="2F6B5E"/>
                  </a:solidFill>
                  <a:effectLst/>
                  <a:uFillTx/>
                  <a:latin typeface="Cambria Math" panose="02040503050406030204" pitchFamily="18" charset="0"/>
                  <a:ea typeface="Ms" charset="0"/>
                  <a:cs typeface="Cambria Math" panose="02040503050406030204" pitchFamily="18" charset="0"/>
                  <a:sym typeface="Saturday Sans Regular" panose="02010600010101010101" charset="-122"/>
                </a:endParaRPr>
              </a:p>
              <a:p>
                <a:pPr marR="0" lvl="1" algn="l" defTabSz="914400" rtl="0" fontAlgn="auto" latinLnBrk="0">
                  <a:lnSpc>
                    <a:spcPct val="120000"/>
                  </a:lnSpc>
                  <a:spcBef>
                    <a:spcPts val="1000"/>
                  </a:spcBef>
                  <a:buClrTx/>
                  <a:buSzTx/>
                </a:pPr>
                <a:r>
                  <a:rPr kumimoji="0" lang="en-US" altLang="zh-CN" u="none" strike="noStrike" cap="none" spc="0" normalizeH="0" baseline="0" dirty="0">
                    <a:solidFill>
                      <a:srgbClr val="2F6B5E"/>
                    </a:solidFill>
                    <a:sym typeface="Saturday Sans Regular" panose="02010600010101010101" charset="-122"/>
                  </a:rPr>
                  <a:t>Detection efficiency (amp. &gt; 3 p.e.):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2F6B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Saturday Sans Regular" panose="02010600010101010101" charset="-122"/>
                            <a:cs typeface="Cambria Math" panose="02040503050406030204" pitchFamily="18" charset="0"/>
                            <a:sym typeface="Saturday Sans Regular" panose="02010600010101010101" charset="-122"/>
                          </a:rPr>
                        </m:ctrlPr>
                      </m:sSubPr>
                      <m:e>
                        <m:r>
                          <a:rPr kumimoji="0" lang="en-US" altLang="zh-CN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2F6B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Saturday Sans Regular" panose="02010600010101010101" charset="-122"/>
                            <a:cs typeface="Cambria Math" panose="02040503050406030204" pitchFamily="18" charset="0"/>
                            <a:sym typeface="Saturday Sans Regular" panose="02010600010101010101" charset="-122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altLang="zh-CN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2F6B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Saturday Sans Regular" panose="02010600010101010101" charset="-122"/>
                            <a:cs typeface="Cambria Math" panose="02040503050406030204" pitchFamily="18" charset="0"/>
                            <a:sym typeface="Saturday Sans Regular" panose="02010600010101010101" charset="-122"/>
                          </a:rPr>
                          <m:t>thr</m:t>
                        </m:r>
                      </m:sub>
                    </m:sSub>
                    <m:r>
                      <a:rPr kumimoji="0" lang="en-US" altLang="zh-CN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2F6B5E"/>
                        </a:solidFill>
                        <a:effectLst/>
                        <a:uFillTx/>
                        <a:latin typeface="Cambria Math" panose="02040503050406030204" pitchFamily="18" charset="0"/>
                        <a:ea typeface="Ms" charset="0"/>
                        <a:cs typeface="Cambria Math" panose="02040503050406030204" pitchFamily="18" charset="0"/>
                        <a:sym typeface="Saturday Sans Regular" panose="02010600010101010101" charset="-122"/>
                      </a:rPr>
                      <m:t>=99.6%</m:t>
                    </m:r>
                  </m:oMath>
                </a14:m>
                <a:endParaRPr kumimoji="0" lang="en-US" altLang="zh-CN" i="0" u="none" strike="noStrike" cap="none" spc="0" normalizeH="0" baseline="0" dirty="0">
                  <a:solidFill>
                    <a:srgbClr val="2F6B5E"/>
                  </a:solidFill>
                  <a:sym typeface="Canela Regular"/>
                </a:endParaRPr>
              </a:p>
            </p:txBody>
          </p:sp>
        </mc:Choice>
        <mc:Fallback xmlns="">
          <p:sp>
            <p:nvSpPr>
              <p:cNvPr id="4" name="内容占位符 7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4987" y="854710"/>
                <a:ext cx="6508647" cy="2611755"/>
              </a:xfrm>
              <a:blipFill rotWithShape="1">
                <a:blip r:embed="rId2"/>
                <a:stretch>
                  <a:fillRect l="-3" r="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9505" y="826858"/>
            <a:ext cx="3452495" cy="26117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8918" y="1073785"/>
            <a:ext cx="2441575" cy="23552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86" y="3429000"/>
            <a:ext cx="4864735" cy="2814955"/>
          </a:xfrm>
          <a:prstGeom prst="rect">
            <a:avLst/>
          </a:prstGeom>
        </p:spPr>
      </p:pic>
      <p:pic>
        <p:nvPicPr>
          <p:cNvPr id="12" name="图片 11" descr="all_00"/>
          <p:cNvPicPr>
            <a:picLocks noChangeAspect="1"/>
          </p:cNvPicPr>
          <p:nvPr/>
        </p:nvPicPr>
        <p:blipFill>
          <a:blip r:embed="rId6"/>
          <a:srcRect t="5174" r="6161"/>
          <a:stretch>
            <a:fillRect/>
          </a:stretch>
        </p:blipFill>
        <p:spPr>
          <a:xfrm>
            <a:off x="8739505" y="3782002"/>
            <a:ext cx="3452495" cy="24009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5181914" y="3735434"/>
                <a:ext cx="3737049" cy="18004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/>
                  <a:t>Test with cosmic-ray muons: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ym typeface="+mn-ea"/>
                  </a:rPr>
                  <a:t>Fitted time resolution: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rgbClr val="2F6B5E"/>
                    </a:solidFill>
                    <a:sym typeface="+mn-ea"/>
                  </a:rPr>
                  <a:t>Double-tile</a:t>
                </a:r>
                <a:r>
                  <a:rPr lang="en-US" altLang="zh-CN" sz="1400" dirty="0">
                    <a:solidFill>
                      <a:srgbClr val="2F6B5E"/>
                    </a:solidFill>
                    <a:sym typeface="+mn-ea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  <a:ea typeface="Canela Regular"/>
                            <a:cs typeface="Cambria Math" panose="02040503050406030204" pitchFamily="18" charset="0"/>
                            <a:sym typeface="Canela Regular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  <a:ea typeface="Canela Regular"/>
                            <a:cs typeface="Cambria Math" panose="02040503050406030204" pitchFamily="18" charset="0"/>
                            <a:sym typeface="Canela Regular"/>
                          </a:rPr>
                          <m:t>𝜎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  <a:ea typeface="Canela Regular"/>
                            <a:cs typeface="Cambria Math" panose="02040503050406030204" pitchFamily="18" charset="0"/>
                            <a:sym typeface="Canela Regular"/>
                          </a:rPr>
                          <m:t>𝑡</m:t>
                        </m:r>
                      </m:sub>
                    </m:sSub>
                    <m:r>
                      <a:rPr lang="en-US" altLang="zh-CN" sz="1600" i="1">
                        <a:solidFill>
                          <a:srgbClr val="2F6B5E"/>
                        </a:solidFill>
                        <a:latin typeface="Cambria Math" panose="02040503050406030204" pitchFamily="18" charset="0"/>
                        <a:ea typeface="Canela Regular"/>
                        <a:cs typeface="Cambria Math" panose="02040503050406030204" pitchFamily="18" charset="0"/>
                        <a:sym typeface="Canela Regular"/>
                      </a:rPr>
                      <m:t>=(513±17) </m:t>
                    </m:r>
                    <m:r>
                      <m:rPr>
                        <m:sty m:val="p"/>
                      </m:rPr>
                      <a:rPr lang="en-US" altLang="zh-CN" sz="1600">
                        <a:solidFill>
                          <a:srgbClr val="2F6B5E"/>
                        </a:solidFill>
                        <a:latin typeface="Cambria Math" panose="02040503050406030204" pitchFamily="18" charset="0"/>
                        <a:ea typeface="Canela Regular"/>
                        <a:cs typeface="Cambria Math" panose="02040503050406030204" pitchFamily="18" charset="0"/>
                        <a:sym typeface="Canela Regular"/>
                      </a:rPr>
                      <m:t>ps</m:t>
                    </m:r>
                  </m:oMath>
                </a14:m>
                <a:endParaRPr lang="en-US" altLang="zh-CN" sz="1600" dirty="0">
                  <a:solidFill>
                    <a:srgbClr val="2F6B5E"/>
                  </a:solidFill>
                  <a:latin typeface="Cambria Math" panose="02040503050406030204" pitchFamily="18" charset="0"/>
                  <a:ea typeface="Canela Regular"/>
                  <a:cs typeface="Cambria Math" panose="02040503050406030204" pitchFamily="18" charset="0"/>
                  <a:sym typeface="Canela Regular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rgbClr val="2F6B5E"/>
                    </a:solidFill>
                  </a:rPr>
                  <a:t>Single-tile: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  <a:ea typeface="Canela Regular"/>
                            <a:cs typeface="Cambria Math" panose="02040503050406030204" pitchFamily="18" charset="0"/>
                            <a:sym typeface="Canela Regular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  <a:ea typeface="Canela Regular"/>
                            <a:cs typeface="Cambria Math" panose="02040503050406030204" pitchFamily="18" charset="0"/>
                            <a:sym typeface="Canela Regular"/>
                          </a:rPr>
                          <m:t>𝜎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  <a:ea typeface="Canela Regular"/>
                            <a:cs typeface="Cambria Math" panose="02040503050406030204" pitchFamily="18" charset="0"/>
                            <a:sym typeface="Canela Regular"/>
                          </a:rPr>
                          <m:t>𝑡</m:t>
                        </m:r>
                      </m:sub>
                    </m:sSub>
                    <m:r>
                      <a:rPr lang="en-US" altLang="zh-CN" sz="1600" i="1">
                        <a:solidFill>
                          <a:srgbClr val="2F6B5E"/>
                        </a:solidFill>
                        <a:latin typeface="Cambria Math" panose="02040503050406030204" pitchFamily="18" charset="0"/>
                        <a:ea typeface="Canela Regular"/>
                        <a:cs typeface="Cambria Math" panose="02040503050406030204" pitchFamily="18" charset="0"/>
                        <a:sym typeface="Canela Regular"/>
                      </a:rPr>
                      <m:t>=(362±12) </m:t>
                    </m:r>
                    <m:r>
                      <m:rPr>
                        <m:sty m:val="p"/>
                      </m:rPr>
                      <a:rPr lang="en-US" altLang="zh-CN" sz="1600">
                        <a:solidFill>
                          <a:srgbClr val="2F6B5E"/>
                        </a:solidFill>
                        <a:latin typeface="Cambria Math" panose="02040503050406030204" pitchFamily="18" charset="0"/>
                        <a:ea typeface="Canela Regular"/>
                        <a:cs typeface="Cambria Math" panose="02040503050406030204" pitchFamily="18" charset="0"/>
                        <a:sym typeface="Canela Regular"/>
                      </a:rPr>
                      <m:t>ps</m:t>
                    </m:r>
                  </m:oMath>
                </a14:m>
                <a:endParaRPr lang="en-US" altLang="zh-CN" sz="1600" dirty="0">
                  <a:solidFill>
                    <a:srgbClr val="2F6B5E"/>
                  </a:solidFill>
                </a:endParaRP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914" y="3735434"/>
                <a:ext cx="3737049" cy="1800493"/>
              </a:xfrm>
              <a:prstGeom prst="rect">
                <a:avLst/>
              </a:prstGeom>
              <a:blipFill rotWithShape="1">
                <a:blip r:embed="rId7"/>
                <a:stretch>
                  <a:fillRect l="-8" t="-20" r="10" b="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 descr="4347490c5f7a98c267d43f5236b396c"/>
          <p:cNvPicPr>
            <a:picLocks noChangeAspect="1"/>
          </p:cNvPicPr>
          <p:nvPr/>
        </p:nvPicPr>
        <p:blipFill>
          <a:blip r:embed="rId8"/>
          <a:srcRect l="56923" t="60073" r="16694" b="17714"/>
          <a:stretch>
            <a:fillRect/>
          </a:stretch>
        </p:blipFill>
        <p:spPr>
          <a:xfrm>
            <a:off x="5181914" y="5358370"/>
            <a:ext cx="1615965" cy="102007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7007633" y="6082632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i="1" dirty="0">
                <a:cs typeface="Times New Roman" panose="02020603050405020304" pitchFamily="18" charset="0"/>
              </a:rPr>
              <a:t>Credit: Hao Jiang</a:t>
            </a:r>
            <a:endParaRPr lang="zh-CN" altLang="en-US" b="1" i="1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alphaModFix amt="76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8" r="8248"/>
          <a:stretch>
            <a:fillRect/>
          </a:stretch>
        </p:blipFill>
        <p:spPr>
          <a:xfrm>
            <a:off x="6356257" y="3262657"/>
            <a:ext cx="3995451" cy="2794387"/>
          </a:xfrm>
          <a:prstGeom prst="rect">
            <a:avLst/>
          </a:prstGeom>
        </p:spPr>
      </p:pic>
      <p:pic>
        <p:nvPicPr>
          <p:cNvPr id="6" name="图片 5" descr="MACE_20241020_denoise"/>
          <p:cNvPicPr>
            <a:picLocks noChangeAspect="1"/>
          </p:cNvPicPr>
          <p:nvPr/>
        </p:nvPicPr>
        <p:blipFill>
          <a:blip r:embed="rId3">
            <a:alphaModFix amt="15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5485" y="3024505"/>
            <a:ext cx="7676515" cy="3270885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</a:rPr>
              <a:t>Motivations</a:t>
            </a:r>
          </a:p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</a:rPr>
              <a:t>MACE conceptual design</a:t>
            </a:r>
          </a:p>
          <a:p>
            <a:pPr>
              <a:lnSpc>
                <a:spcPct val="200000"/>
              </a:lnSpc>
            </a:pPr>
            <a:r>
              <a:rPr lang="en-US" altLang="zh-CN" sz="2000" dirty="0"/>
              <a:t>Proposal of MACE Phase-I</a:t>
            </a:r>
            <a:endParaRPr lang="en-US" altLang="zh-CN" sz="2000" dirty="0">
              <a:solidFill>
                <a:schemeClr val="bg1">
                  <a:lumMod val="75000"/>
                </a:schemeClr>
              </a:solidFill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  <a:sym typeface="+mn-ea"/>
              </a:rPr>
              <a:t>MACE offline software</a:t>
            </a:r>
          </a:p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  <a:sym typeface="+mn-ea"/>
              </a:rPr>
              <a:t>Summary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Contents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Proposal of MACE Phase-I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18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241219" y="3601371"/>
                <a:ext cx="3520440" cy="20161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lvl="0" indent="-285750">
                  <a:lnSpc>
                    <a:spcPct val="15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p"/>
                  <a:defRPr/>
                </a:pPr>
                <a:r>
                  <a:rPr lang="en-US" altLang="zh-CN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Test</a:t>
                </a:r>
                <a:r>
                  <a:rPr lang="zh-CN" altLang="en-US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Standard</a:t>
                </a:r>
                <a:r>
                  <a:rPr lang="zh-CN" altLang="en-US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Model </a:t>
                </a:r>
              </a:p>
              <a:p>
                <a:pPr marL="742950" lvl="1" indent="-285750">
                  <a:lnSpc>
                    <a:spcPct val="15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ü"/>
                  <a:defRPr/>
                </a:pP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𝓑</m:t>
                    </m:r>
                    <m:r>
                      <a:rPr lang="en-US" altLang="zh-CN" sz="1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sz="1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1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1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𝜸𝝂𝝂</m:t>
                    </m:r>
                    <m:r>
                      <a:rPr lang="en-US" altLang="zh-CN" sz="1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16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742950" lvl="1" indent="-285750">
                  <a:lnSpc>
                    <a:spcPct val="15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ü"/>
                  <a:defRPr/>
                </a:pPr>
                <a14:m>
                  <m:oMath xmlns:m="http://schemas.openxmlformats.org/officeDocument/2006/math">
                    <m:r>
                      <a:rPr lang="en-US" altLang="zh-CN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r>
                      <a:rPr lang="en-US" altLang="zh-CN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b>
                      <m:sSubPr>
                        <m:ctrlP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zh-CN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16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742950" lvl="1" indent="-285750">
                  <a:lnSpc>
                    <a:spcPct val="15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ü"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b>
                      <m:sSubPr>
                        <m:ctrlP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zh-CN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)/</m:t>
                    </m:r>
                    <m:r>
                      <a:rPr lang="en-US" altLang="zh-CN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d>
                      <m:dPr>
                        <m:ctrlP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b>
                          <m:sSubPr>
                            <m:ctrlP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e>
                    </m:d>
                  </m:oMath>
                </a14:m>
                <a:endParaRPr lang="zh-CN" altLang="en-US" sz="1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219" y="3601371"/>
                <a:ext cx="3520440" cy="2016125"/>
              </a:xfrm>
              <a:prstGeom prst="rect">
                <a:avLst/>
              </a:prstGeom>
              <a:blipFill rotWithShape="1">
                <a:blip r:embed="rId2"/>
                <a:stretch>
                  <a:fillRect l="-16" t="-14" r="16" b="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/>
              <p:cNvSpPr txBox="1"/>
              <p:nvPr/>
            </p:nvSpPr>
            <p:spPr>
              <a:xfrm>
                <a:off x="235397" y="744424"/>
                <a:ext cx="6172139" cy="1995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p"/>
                  <a:defRPr/>
                </a:pPr>
                <a:r>
                  <a:rPr lang="en-US" altLang="zh-CN" b="1" dirty="0">
                    <a:solidFill>
                      <a:srgbClr val="FF0000"/>
                    </a:solidFill>
                    <a:latin typeface="Arial" panose="020B0604020202020204"/>
                    <a:ea typeface="微软雅黑" panose="020B0503020204020204" charset="-122"/>
                  </a:rPr>
                  <a:t>Muon </a:t>
                </a:r>
                <a:r>
                  <a:rPr lang="en-US" altLang="zh-CN" b="1" dirty="0" err="1">
                    <a:solidFill>
                      <a:srgbClr val="FF0000"/>
                    </a:solidFill>
                    <a:latin typeface="Arial" panose="020B0604020202020204"/>
                    <a:ea typeface="微软雅黑" panose="020B0503020204020204" charset="-122"/>
                  </a:rPr>
                  <a:t>cLFV</a:t>
                </a:r>
                <a:r>
                  <a:rPr lang="en-US" altLang="zh-CN" b="1" dirty="0">
                    <a:solidFill>
                      <a:srgbClr val="FF0000"/>
                    </a:solidFill>
                    <a:latin typeface="Arial" panose="020B0604020202020204"/>
                    <a:ea typeface="微软雅黑" panose="020B0503020204020204" charset="-122"/>
                  </a:rPr>
                  <a:t> decay modes</a:t>
                </a:r>
                <a:endPara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  <a:p>
                <a:pPr marL="742950" marR="0" lvl="1" indent="-285750" algn="l" defTabSz="914400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𝝁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𝒆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600" b="1" dirty="0">
                    <a:solidFill>
                      <a:prstClr val="black"/>
                    </a:solidFill>
                    <a:latin typeface="Arial" panose="020B0604020202020204"/>
                    <a:ea typeface="微软雅黑" panose="020B0503020204020204" charset="-122"/>
                  </a:rPr>
                  <a:t> annihilation</a:t>
                </a:r>
                <a:r>
                  <a: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：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CN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zh-CN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𝜇</m:t>
                        </m:r>
                      </m:e>
                      <m:sup>
                        <m:r>
                          <a:rPr kumimoji="0" lang="en-US" altLang="zh-CN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0" lang="en-US" altLang="zh-CN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zh-CN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altLang="zh-CN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</m:sup>
                    </m:sSup>
                    <m:r>
                      <a:rPr kumimoji="0" lang="en-US" altLang="zh-CN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→</m:t>
                    </m:r>
                    <m:r>
                      <a:rPr kumimoji="0" lang="en-US" altLang="zh-CN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𝛾𝛾</m:t>
                    </m:r>
                  </m:oMath>
                </a14:m>
                <a:endPara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  <a:p>
                <a:pPr marL="742950" marR="0" lvl="1" indent="-285750" algn="l" defTabSz="914400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defRPr/>
                </a:pPr>
                <a:r>
                  <a:rPr lang="en-US" altLang="zh-CN" sz="1600" b="1" dirty="0" err="1">
                    <a:solidFill>
                      <a:prstClr val="black"/>
                    </a:solidFill>
                    <a:latin typeface="Arial" panose="020B0604020202020204"/>
                    <a:ea typeface="微软雅黑" panose="020B0503020204020204" charset="-122"/>
                  </a:rPr>
                  <a:t>Neutrinoless</a:t>
                </a:r>
                <a:r>
                  <a:rPr lang="en-US" altLang="zh-CN" sz="1600" b="1" dirty="0">
                    <a:solidFill>
                      <a:prstClr val="black"/>
                    </a:solidFill>
                    <a:latin typeface="Arial" panose="020B0604020202020204"/>
                    <a:ea typeface="微软雅黑" panose="020B0503020204020204" charset="-122"/>
                  </a:rPr>
                  <a:t> decay</a:t>
                </a:r>
                <a:r>
                  <a: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CN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zh-CN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𝜇</m:t>
                        </m:r>
                      </m:e>
                      <m:sup>
                        <m:r>
                          <a:rPr kumimoji="0" lang="en-US" altLang="zh-CN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+</m:t>
                        </m:r>
                      </m:sup>
                    </m:sSup>
                    <m:r>
                      <a:rPr kumimoji="0" lang="en-US" altLang="zh-CN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→</m:t>
                    </m:r>
                    <m:sSup>
                      <m:sSupPr>
                        <m:ctrlPr>
                          <a:rPr kumimoji="0" lang="en-US" altLang="zh-CN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zh-CN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altLang="zh-CN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+</m:t>
                        </m:r>
                      </m:sup>
                    </m:sSup>
                    <m:r>
                      <a:rPr kumimoji="0" lang="en-US" altLang="zh-CN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𝛾𝛾</m:t>
                    </m:r>
                  </m:oMath>
                </a14:m>
                <a:endPara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  <a:p>
                <a:pPr marL="742950" marR="0" lvl="1" indent="-285750" algn="l" defTabSz="914400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defRPr/>
                </a:pPr>
                <a:r>
                  <a:rPr lang="en-US" altLang="zh-CN" sz="1600" b="1" dirty="0">
                    <a:solidFill>
                      <a:prstClr val="black"/>
                    </a:solidFill>
                    <a:latin typeface="Arial" panose="020B0604020202020204"/>
                    <a:ea typeface="微软雅黑" panose="020B0503020204020204" charset="-122"/>
                  </a:rPr>
                  <a:t>New</a:t>
                </a:r>
                <a:r>
                  <a:rPr lang="zh-CN" altLang="en-US" sz="1600" b="1" dirty="0">
                    <a:solidFill>
                      <a:prstClr val="black"/>
                    </a:solidFill>
                    <a:latin typeface="Arial" panose="020B0604020202020204"/>
                    <a:ea typeface="微软雅黑" panose="020B0503020204020204" charset="-122"/>
                  </a:rPr>
                  <a:t> </a:t>
                </a:r>
                <a:r>
                  <a:rPr lang="en-US" altLang="zh-CN" sz="1600" b="1" dirty="0">
                    <a:solidFill>
                      <a:prstClr val="black"/>
                    </a:solidFill>
                    <a:latin typeface="Arial" panose="020B0604020202020204"/>
                    <a:ea typeface="微软雅黑" panose="020B0503020204020204" charset="-122"/>
                  </a:rPr>
                  <a:t>particles: 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Arial" panose="020B0604020202020204"/>
                    <a:ea typeface="微软雅黑" panose="020B0503020204020204" charset="-122"/>
                  </a:rPr>
                  <a:t>DM,</a:t>
                </a:r>
                <a:r>
                  <a:rPr lang="zh-CN" altLang="en-US" sz="1600" dirty="0">
                    <a:solidFill>
                      <a:prstClr val="black"/>
                    </a:solidFill>
                    <a:latin typeface="Arial" panose="020B0604020202020204"/>
                    <a:ea typeface="微软雅黑" panose="020B0503020204020204" charset="-122"/>
                  </a:rPr>
                  <a:t> 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Arial" panose="020B0604020202020204"/>
                    <a:ea typeface="微软雅黑" panose="020B0503020204020204" charset="-122"/>
                  </a:rPr>
                  <a:t>ALP,</a:t>
                </a:r>
                <a:r>
                  <a:rPr lang="zh-CN" altLang="en-US" sz="1600" dirty="0">
                    <a:solidFill>
                      <a:prstClr val="black"/>
                    </a:solidFill>
                    <a:latin typeface="Arial" panose="020B0604020202020204"/>
                    <a:ea typeface="微软雅黑" panose="020B0503020204020204" charset="-122"/>
                  </a:rPr>
                  <a:t> </a:t>
                </a:r>
                <a:r>
                  <a:rPr lang="en-US" altLang="zh-CN" sz="1600" dirty="0" err="1">
                    <a:solidFill>
                      <a:prstClr val="black"/>
                    </a:solidFill>
                    <a:latin typeface="Arial" panose="020B0604020202020204"/>
                    <a:ea typeface="微软雅黑" panose="020B0503020204020204" charset="-122"/>
                  </a:rPr>
                  <a:t>Familon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Arial" panose="020B0604020202020204"/>
                    <a:ea typeface="微软雅黑" panose="020B0503020204020204" charset="-122"/>
                  </a:rPr>
                  <a:t>, …</a:t>
                </a:r>
                <a:endPara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</mc:Choice>
        <mc:Fallback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397" y="744424"/>
                <a:ext cx="6172139" cy="1995418"/>
              </a:xfrm>
              <a:prstGeom prst="rect">
                <a:avLst/>
              </a:prstGeom>
              <a:blipFill>
                <a:blip r:embed="rId3"/>
                <a:stretch>
                  <a:fillRect l="-692" b="-12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/>
          <p:cNvSpPr txBox="1"/>
          <p:nvPr/>
        </p:nvSpPr>
        <p:spPr>
          <a:xfrm>
            <a:off x="4393384" y="2361519"/>
            <a:ext cx="1689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Crystal Box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MEG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3907257" y="1411974"/>
                <a:ext cx="1331070" cy="3101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kumimoji="0" lang="zh-CN" altLang="en-US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𝒪</m:t>
                    </m:r>
                    <m:d>
                      <m:dPr>
                        <m:ctrlPr>
                          <a:rPr kumimoji="0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altLang="zh-CN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altLang="zh-CN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10</m:t>
                            </m:r>
                          </m:e>
                          <m:sup>
                            <m:r>
                              <a:rPr kumimoji="0" lang="en-US" altLang="zh-CN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−5</m:t>
                            </m:r>
                          </m:sup>
                        </m:sSup>
                      </m:e>
                    </m:d>
                  </m:oMath>
                </a14:m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, </a:t>
                </a:r>
                <a:r>
                  <a:rPr kumimoji="0" lang="en-US" altLang="zh-CN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1959</a:t>
                </a: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7257" y="1411974"/>
                <a:ext cx="1331070" cy="310150"/>
              </a:xfrm>
              <a:prstGeom prst="rect">
                <a:avLst/>
              </a:prstGeom>
              <a:blipFill rotWithShape="1">
                <a:blip r:embed="rId4"/>
                <a:stretch>
                  <a:fillRect l="-8" t="-119" r="16" b="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4069353" y="1889464"/>
                <a:ext cx="140487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kumimoji="0" lang="zh-CN" altLang="en-US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𝒪</m:t>
                    </m:r>
                    <m:r>
                      <a:rPr kumimoji="0" lang="en-US" altLang="zh-C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(</m:t>
                    </m:r>
                    <m:sSup>
                      <m:sSupPr>
                        <m:ctrlPr>
                          <a:rPr kumimoji="0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−11</m:t>
                        </m:r>
                      </m:sup>
                    </m:sSup>
                    <m:r>
                      <a:rPr kumimoji="0" lang="en-US" altLang="zh-C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)</m:t>
                    </m:r>
                  </m:oMath>
                </a14:m>
                <a:r>
                  <a:rPr lang="en-US" altLang="zh-CN" sz="1400" dirty="0">
                    <a:solidFill>
                      <a:srgbClr val="0000FF"/>
                    </a:solidFill>
                  </a:rPr>
                  <a:t>, </a:t>
                </a:r>
                <a:r>
                  <a:rPr lang="en-US" altLang="zh-CN" sz="1400" b="1" dirty="0">
                    <a:solidFill>
                      <a:srgbClr val="0000FF"/>
                    </a:solidFill>
                  </a:rPr>
                  <a:t>1988</a:t>
                </a: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9353" y="1889464"/>
                <a:ext cx="1404872" cy="307777"/>
              </a:xfrm>
              <a:prstGeom prst="rect">
                <a:avLst/>
              </a:prstGeom>
              <a:blipFill rotWithShape="1">
                <a:blip r:embed="rId5"/>
                <a:stretch>
                  <a:fillRect l="-19" t="-110" r="37" b="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/>
          <p:cNvSpPr txBox="1"/>
          <p:nvPr/>
        </p:nvSpPr>
        <p:spPr>
          <a:xfrm>
            <a:off x="748148" y="2726030"/>
            <a:ext cx="1745991" cy="889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PRL, 1959, 3: 288-291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PRD 38 (1988) 2077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EPJC 80 (2020) 9, 858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/>
            </p:nvSpPr>
            <p:spPr>
              <a:xfrm>
                <a:off x="2869072" y="4794211"/>
                <a:ext cx="114486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r>
                      <a:rPr kumimoji="0" lang="zh-CN" altLang="en-US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𝒪</m:t>
                    </m:r>
                    <m:r>
                      <a:rPr kumimoji="0" lang="en-US" altLang="zh-C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(</m:t>
                    </m:r>
                    <m:sSup>
                      <m:sSupPr>
                        <m:ctrlPr>
                          <a:rPr kumimoji="0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−8</m:t>
                        </m:r>
                      </m:sup>
                    </m:sSup>
                    <m:r>
                      <a:rPr kumimoji="0" lang="en-US" altLang="zh-C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)</m:t>
                    </m:r>
                  </m:oMath>
                </a14:m>
                <a:r>
                  <a:rPr lang="en-US" altLang="zh-CN" sz="1400" dirty="0">
                    <a:solidFill>
                      <a:srgbClr val="0000FF"/>
                    </a:solidFill>
                  </a:rPr>
                  <a:t>, 2004</a:t>
                </a: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</mc:Choice>
        <mc:Fallback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9072" y="4794211"/>
                <a:ext cx="1144865" cy="215444"/>
              </a:xfrm>
              <a:prstGeom prst="rect">
                <a:avLst/>
              </a:prstGeom>
              <a:blipFill rotWithShape="1">
                <a:blip r:embed="rId6"/>
                <a:stretch>
                  <a:fillRect l="-12" t="-277" r="-2154" b="-17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/>
              <p:cNvSpPr txBox="1"/>
              <p:nvPr/>
            </p:nvSpPr>
            <p:spPr>
              <a:xfrm>
                <a:off x="4119797" y="5327275"/>
                <a:ext cx="114486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r>
                      <a:rPr kumimoji="0" lang="zh-CN" altLang="en-US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𝒪</m:t>
                    </m:r>
                    <m:r>
                      <a:rPr kumimoji="0" lang="en-US" altLang="zh-C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(</m:t>
                    </m:r>
                    <m:sSup>
                      <m:sSupPr>
                        <m:ctrlPr>
                          <a:rPr kumimoji="0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−4</m:t>
                        </m:r>
                      </m:sup>
                    </m:sSup>
                    <m:r>
                      <a:rPr kumimoji="0" lang="en-US" altLang="zh-C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)</m:t>
                    </m:r>
                  </m:oMath>
                </a14:m>
                <a:r>
                  <a:rPr lang="en-US" altLang="zh-CN" sz="1400" dirty="0">
                    <a:solidFill>
                      <a:srgbClr val="0000FF"/>
                    </a:solidFill>
                  </a:rPr>
                  <a:t>, 2015</a:t>
                </a: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</mc:Choice>
        <mc:Fallback xmlns=""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9797" y="5327275"/>
                <a:ext cx="1144865" cy="215444"/>
              </a:xfrm>
              <a:prstGeom prst="rect">
                <a:avLst/>
              </a:prstGeom>
              <a:blipFill rotWithShape="1">
                <a:blip r:embed="rId7"/>
                <a:stretch>
                  <a:fillRect l="-48" t="-121" r="-2118" b="-15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/>
          <p:cNvSpPr txBox="1"/>
          <p:nvPr/>
        </p:nvSpPr>
        <p:spPr>
          <a:xfrm>
            <a:off x="3727060" y="5607401"/>
            <a:ext cx="1930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PIONEER CDR, 2022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48149" y="5542719"/>
            <a:ext cx="2725578" cy="993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EPJC 76 (2016) 3, 108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Int.J.Mod.Phys.A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20 (2005) 472-481 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PRL. 115 (2015) 7, 071801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arXiv:2203.01981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4515" y="968619"/>
            <a:ext cx="1890788" cy="158124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4896" y="862728"/>
            <a:ext cx="1940946" cy="171631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文本框 17"/>
              <p:cNvSpPr txBox="1"/>
              <p:nvPr/>
            </p:nvSpPr>
            <p:spPr>
              <a:xfrm>
                <a:off x="6558140" y="2612550"/>
                <a:ext cx="2285306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Crystal Box: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0" i="1" smtClean="0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0" i="1" smtClean="0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𝛾𝛾</m:t>
                    </m:r>
                  </m:oMath>
                </a14:m>
                <a:endParaRPr lang="en-US" altLang="zh-CN" b="0" dirty="0">
                  <a:solidFill>
                    <a:srgbClr val="2F6B5E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0" i="1" smtClean="0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b="0" i="1" smtClean="0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b="0" i="1" smtClean="0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b="0" i="1" smtClean="0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i="1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𝛾𝛾</m:t>
                    </m:r>
                  </m:oMath>
                </a14:m>
                <a:endParaRPr lang="en-US" altLang="zh-CN" dirty="0">
                  <a:solidFill>
                    <a:srgbClr val="2F6B5E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altLang="zh-CN" b="0" i="1" smtClean="0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CN" b="0" i="0" smtClean="0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US" altLang="zh-CN" dirty="0">
                  <a:solidFill>
                    <a:srgbClr val="2F6B5E"/>
                  </a:solidFill>
                </a:endParaRPr>
              </a:p>
            </p:txBody>
          </p:sp>
        </mc:Choice>
        <mc:Fallback>
          <p:sp>
            <p:nvSpPr>
              <p:cNvPr id="18" name="文本框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8140" y="2612550"/>
                <a:ext cx="2285306" cy="1200329"/>
              </a:xfrm>
              <a:prstGeom prst="rect">
                <a:avLst/>
              </a:prstGeom>
              <a:blipFill>
                <a:blip r:embed="rId10"/>
                <a:stretch>
                  <a:fillRect l="-2400" t="-3061" b="-61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/>
              <p:cNvSpPr txBox="1"/>
              <p:nvPr/>
            </p:nvSpPr>
            <p:spPr>
              <a:xfrm>
                <a:off x="2869072" y="4293056"/>
                <a:ext cx="2923364" cy="2368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r>
                      <a:rPr kumimoji="0" lang="zh-CN" altLang="en-US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𝒪</m:t>
                    </m:r>
                    <m:d>
                      <m:dPr>
                        <m:ctrlPr>
                          <a:rPr kumimoji="0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altLang="zh-CN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altLang="zh-CN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10</m:t>
                            </m:r>
                          </m:e>
                          <m:sup>
                            <m:r>
                              <a:rPr kumimoji="0" lang="en-US" altLang="zh-CN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−8</m:t>
                            </m:r>
                          </m:sup>
                        </m:sSup>
                      </m:e>
                    </m:d>
                    <m:r>
                      <a:rPr kumimoji="0" lang="en-US" altLang="zh-C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𝐸</m:t>
                        </m:r>
                      </m:e>
                      <m:sub>
                        <m:r>
                          <a:rPr kumimoji="0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𝑒</m:t>
                        </m:r>
                      </m:sub>
                    </m:sSub>
                    <m:r>
                      <a:rPr kumimoji="0" lang="en-US" altLang="zh-C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&gt;45, </m:t>
                    </m:r>
                    <m:sSub>
                      <m:sSubPr>
                        <m:ctrlPr>
                          <a:rPr kumimoji="0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𝐸</m:t>
                        </m:r>
                      </m:e>
                      <m:sub>
                        <m:r>
                          <a:rPr kumimoji="0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𝛾</m:t>
                        </m:r>
                      </m:sub>
                    </m:sSub>
                    <m:r>
                      <a:rPr kumimoji="0" lang="en-US" altLang="zh-C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&gt;40</m:t>
                    </m:r>
                  </m:oMath>
                </a14:m>
                <a:r>
                  <a:rPr lang="en-US" altLang="zh-CN" sz="1400" dirty="0">
                    <a:solidFill>
                      <a:srgbClr val="0000FF"/>
                    </a:solidFill>
                  </a:rPr>
                  <a:t> MeV, </a:t>
                </a:r>
                <a:r>
                  <a:rPr lang="en-US" altLang="zh-CN" sz="1400" b="1" dirty="0">
                    <a:solidFill>
                      <a:srgbClr val="0000FF"/>
                    </a:solidFill>
                  </a:rPr>
                  <a:t>2016</a:t>
                </a: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19" name="文本框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9072" y="4293056"/>
                <a:ext cx="2923364" cy="236860"/>
              </a:xfrm>
              <a:prstGeom prst="rect">
                <a:avLst/>
              </a:prstGeom>
              <a:blipFill rotWithShape="1">
                <a:blip r:embed="rId11"/>
                <a:stretch>
                  <a:fillRect l="-5" t="-193" r="-3629" b="-35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文本框 19"/>
              <p:cNvSpPr txBox="1"/>
              <p:nvPr/>
            </p:nvSpPr>
            <p:spPr>
              <a:xfrm>
                <a:off x="9122480" y="2635616"/>
                <a:ext cx="2273300" cy="12007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MEG: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0" i="1" smtClean="0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0" i="1" smtClean="0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US" altLang="zh-CN" b="0" dirty="0">
                  <a:solidFill>
                    <a:srgbClr val="2F6B5E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solidFill>
                          <a:srgbClr val="2F6B5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solidFill>
                          <a:srgbClr val="2F6B5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𝛾𝜈𝜈</m:t>
                    </m:r>
                  </m:oMath>
                </a14:m>
                <a:endParaRPr lang="en-US" altLang="zh-CN" b="0" dirty="0">
                  <a:solidFill>
                    <a:srgbClr val="2F6B5E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0" i="1" smtClean="0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b="0" i="1" smtClean="0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b="0" i="1" smtClean="0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b="0" i="1" smtClean="0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i="1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𝛾𝛾</m:t>
                    </m:r>
                  </m:oMath>
                </a14:m>
                <a:endParaRPr lang="zh-CN" altLang="zh-CN" dirty="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文本框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2480" y="2635616"/>
                <a:ext cx="2273300" cy="1200785"/>
              </a:xfrm>
              <a:prstGeom prst="rect">
                <a:avLst/>
              </a:prstGeom>
              <a:blipFill>
                <a:blip r:embed="rId12"/>
                <a:stretch>
                  <a:fillRect l="-2145" t="-2538" b="-55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E238983E-A274-1C36-A6E5-C5807E1345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10960" y="3769927"/>
            <a:ext cx="3276709" cy="2857368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93B32ACF-CB7E-30C2-7E8F-9D463E8D93A7}"/>
              </a:ext>
            </a:extLst>
          </p:cNvPr>
          <p:cNvSpPr txBox="1"/>
          <p:nvPr/>
        </p:nvSpPr>
        <p:spPr>
          <a:xfrm>
            <a:off x="9773744" y="5761289"/>
            <a:ext cx="22698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MACE Phase-I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MACE Phase-I detector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19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5558530" y="1327389"/>
                <a:ext cx="6221730" cy="43599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Phase-I requirements</a:t>
                </a:r>
                <a:r>
                  <a:rPr kumimoji="0" lang="zh-CN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：</a:t>
                </a:r>
                <a:endPara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  <a:p>
                <a:pPr marL="285750" lvl="0" indent="-285750" algn="l"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prstClr val="black"/>
                    </a:solidFill>
                    <a:latin typeface="Arial" panose="020B0604020202020204"/>
                    <a:ea typeface="微软雅黑" panose="020B0503020204020204" charset="-122"/>
                  </a:rPr>
                  <a:t>High-intensity</a:t>
                </a:r>
                <a:r>
                  <a:rPr lang="zh-CN" altLang="en-US" dirty="0">
                    <a:solidFill>
                      <a:prstClr val="black"/>
                    </a:solidFill>
                    <a:latin typeface="Arial" panose="020B0604020202020204"/>
                    <a:ea typeface="微软雅黑" panose="020B0503020204020204" charset="-122"/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Arial" panose="020B0604020202020204"/>
                    <a:ea typeface="微软雅黑" panose="020B0503020204020204" charset="-122"/>
                  </a:rPr>
                  <a:t>muon</a:t>
                </a:r>
                <a:r>
                  <a:rPr lang="zh-CN" altLang="en-US" dirty="0">
                    <a:solidFill>
                      <a:prstClr val="black"/>
                    </a:solidFill>
                    <a:latin typeface="Arial" panose="020B0604020202020204"/>
                    <a:ea typeface="微软雅黑" panose="020B0503020204020204" charset="-122"/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Arial" panose="020B0604020202020204"/>
                    <a:ea typeface="微软雅黑" panose="020B0503020204020204" charset="-122"/>
                  </a:rPr>
                  <a:t>beam </a:t>
                </a:r>
                <a:r>
                  <a:rPr kumimoji="0" lang="en-US" altLang="zh-CN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—— </a:t>
                </a:r>
                <a:r>
                  <a:rPr lang="en-US" altLang="zh-CN" dirty="0">
                    <a:solidFill>
                      <a:srgbClr val="0000FF"/>
                    </a:solidFill>
                  </a:rPr>
                  <a:t>improvement of statistics</a:t>
                </a:r>
                <a:endPara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lang="en-US" altLang="zh-CN" dirty="0">
                    <a:solidFill>
                      <a:prstClr val="black"/>
                    </a:solidFill>
                    <a:latin typeface="Arial" panose="020B0604020202020204"/>
                    <a:ea typeface="微软雅黑" panose="020B0503020204020204" charset="-122"/>
                  </a:rPr>
                  <a:t>Detectors with fast response </a:t>
                </a:r>
                <a:r>
                  <a:rPr kumimoji="0" lang="en-US" altLang="zh-CN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—— </a:t>
                </a:r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/>
                    <a:ea typeface="微软雅黑" panose="020B0503020204020204" charset="-122"/>
                  </a:rPr>
                  <a:t> </a:t>
                </a:r>
                <a:r>
                  <a:rPr lang="en-US" altLang="zh-CN" dirty="0">
                    <a:solidFill>
                      <a:srgbClr val="0000FF"/>
                    </a:solidFill>
                    <a:latin typeface="Arial" panose="020B0604020202020204"/>
                    <a:ea typeface="微软雅黑" panose="020B0503020204020204" charset="-122"/>
                  </a:rPr>
                  <a:t>“pileup” rejection</a:t>
                </a:r>
                <a:endPara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CN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charset="-122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zh-CN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charset="-122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altLang="zh-CN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charset="-122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altLang="zh-CN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 </a:t>
                </a:r>
                <a:r>
                  <a:rPr kumimoji="0" lang="en-US" altLang="zh-CN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tracking and timing,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CN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charset="-122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zh-CN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charset="-122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altLang="zh-CN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charset="-122"/>
                            <a:cs typeface="+mn-cs"/>
                          </a:rPr>
                          <m:t>+</m:t>
                        </m:r>
                      </m:sup>
                    </m:sSup>
                    <m:r>
                      <a:rPr kumimoji="0" lang="en-US" altLang="zh-CN" b="0" i="1" u="none" strike="noStrike" kern="1200" cap="none" spc="0" normalizeH="0" baseline="0" noProof="0" smtClean="0">
                        <a:ln>
                          <a:noFill/>
                        </a:ln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 panose="020B0503020204020204" charset="-122"/>
                        <a:cs typeface="+mn-cs"/>
                      </a:rPr>
                      <m:t>/</m:t>
                    </m:r>
                    <m:r>
                      <a:rPr kumimoji="0" lang="en-US" altLang="zh-CN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 panose="020B0503020204020204" charset="-122"/>
                        <a:cs typeface="+mn-cs"/>
                      </a:rPr>
                      <m:t>𝛾</m:t>
                    </m:r>
                  </m:oMath>
                </a14:m>
                <a:r>
                  <a:rPr kumimoji="0" lang="en-US" altLang="zh-CN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 discrimination</a:t>
                </a:r>
              </a:p>
              <a:p>
                <a:pPr marL="285750" lvl="0" indent="-285750" algn="l"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kumimoji="0" lang="en-US" altLang="zh-CN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High acceptance </a:t>
                </a:r>
                <a:r>
                  <a:rPr lang="en-US" altLang="zh-CN" dirty="0"/>
                  <a:t>and granularity, </a:t>
                </a:r>
                <a:r>
                  <a:rPr kumimoji="0" lang="en-US" altLang="zh-CN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good resolution</a:t>
                </a:r>
              </a:p>
              <a:p>
                <a:pPr lvl="0" algn="l">
                  <a:lnSpc>
                    <a:spcPct val="150000"/>
                  </a:lnSpc>
                  <a:spcBef>
                    <a:spcPts val="1000"/>
                  </a:spcBef>
                </a:pPr>
                <a:r>
                  <a:rPr lang="en-US" altLang="zh-CN" b="1" dirty="0">
                    <a:latin typeface="Arial" panose="020B0604020202020204"/>
                    <a:ea typeface="微软雅黑" panose="020B0503020204020204" charset="-122"/>
                  </a:rPr>
                  <a:t>Challenge</a:t>
                </a:r>
                <a:r>
                  <a:rPr lang="zh-CN" altLang="en-US" b="1" dirty="0">
                    <a:latin typeface="Arial" panose="020B0604020202020204"/>
                    <a:ea typeface="微软雅黑" panose="020B0503020204020204" charset="-122"/>
                  </a:rPr>
                  <a:t>：</a:t>
                </a:r>
                <a:endParaRPr lang="en-US" altLang="zh-CN" b="1" dirty="0">
                  <a:latin typeface="Arial" panose="020B0604020202020204"/>
                  <a:ea typeface="微软雅黑" panose="020B0503020204020204" charset="-122"/>
                </a:endParaRPr>
              </a:p>
              <a:p>
                <a:pPr marL="285750" lvl="0" indent="-285750" algn="l"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/>
                    <a:ea typeface="微软雅黑" panose="020B0503020204020204" charset="-122"/>
                  </a:rPr>
                  <a:t>No magnetic field </a:t>
                </a:r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/>
                    <a:ea typeface="微软雅黑" panose="020B0503020204020204" charset="-122"/>
                    <a:sym typeface="+mn-ea"/>
                  </a:rPr>
                  <a:t>applied</a:t>
                </a:r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/>
                    <a:ea typeface="微软雅黑" panose="020B0503020204020204" charset="-122"/>
                  </a:rPr>
                  <a:t>.</a:t>
                </a:r>
              </a:p>
              <a:p>
                <a:pPr marL="285750" lvl="0" indent="-285750" algn="l"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/>
                    <a:ea typeface="微软雅黑" panose="020B0503020204020204" charset="-122"/>
                  </a:rPr>
                  <a:t>High background rate.</a:t>
                </a:r>
                <a:endParaRPr kumimoji="0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8530" y="1327389"/>
                <a:ext cx="6221730" cy="4359910"/>
              </a:xfrm>
              <a:prstGeom prst="rect">
                <a:avLst/>
              </a:prstGeom>
              <a:blipFill rotWithShape="1">
                <a:blip r:embed="rId2"/>
                <a:stretch>
                  <a:fillRect l="-6" t="-5" r="6" b="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2" y="1112559"/>
            <a:ext cx="5302036" cy="462350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alphaModFix amt="76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8" r="8248"/>
          <a:stretch>
            <a:fillRect/>
          </a:stretch>
        </p:blipFill>
        <p:spPr>
          <a:xfrm>
            <a:off x="6356257" y="3262657"/>
            <a:ext cx="3995451" cy="2794387"/>
          </a:xfrm>
          <a:prstGeom prst="rect">
            <a:avLst/>
          </a:prstGeom>
        </p:spPr>
      </p:pic>
      <p:pic>
        <p:nvPicPr>
          <p:cNvPr id="6" name="图片 5" descr="MACE_20241020_denoise"/>
          <p:cNvPicPr>
            <a:picLocks noChangeAspect="1"/>
          </p:cNvPicPr>
          <p:nvPr/>
        </p:nvPicPr>
        <p:blipFill>
          <a:blip r:embed="rId3">
            <a:alphaModFix amt="15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5485" y="3024505"/>
            <a:ext cx="7676515" cy="3270885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altLang="zh-CN" sz="2000" dirty="0"/>
              <a:t>Motivations</a:t>
            </a:r>
          </a:p>
          <a:p>
            <a:pPr>
              <a:lnSpc>
                <a:spcPct val="200000"/>
              </a:lnSpc>
            </a:pPr>
            <a:r>
              <a:rPr lang="en-US" altLang="zh-CN" sz="2000" dirty="0"/>
              <a:t>MACE conceptual design</a:t>
            </a:r>
          </a:p>
          <a:p>
            <a:pPr>
              <a:lnSpc>
                <a:spcPct val="200000"/>
              </a:lnSpc>
            </a:pPr>
            <a:r>
              <a:rPr lang="en-US" altLang="zh-CN" sz="2000" dirty="0"/>
              <a:t>Proposal of MACE Phase-I</a:t>
            </a:r>
            <a:endParaRPr lang="en-US" altLang="zh-CN" sz="2000" dirty="0"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2000" dirty="0">
                <a:sym typeface="+mn-ea"/>
              </a:rPr>
              <a:t>MACE offline software</a:t>
            </a:r>
          </a:p>
          <a:p>
            <a:pPr>
              <a:lnSpc>
                <a:spcPct val="200000"/>
              </a:lnSpc>
            </a:pPr>
            <a:r>
              <a:rPr lang="en-US" altLang="zh-CN" sz="2000" dirty="0">
                <a:sym typeface="+mn-ea"/>
              </a:rPr>
              <a:t>Summary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Contents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Sensitivity estimation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</a:rPr>
                      <m:t>𝜸𝜸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标题 1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r="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20</a:t>
            </a:fld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422146" y="1771645"/>
            <a:ext cx="1803392" cy="1607675"/>
            <a:chOff x="927108" y="3679094"/>
            <a:chExt cx="1803392" cy="1607675"/>
          </a:xfrm>
        </p:grpSpPr>
        <p:cxnSp>
          <p:nvCxnSpPr>
            <p:cNvPr id="8" name="直接箭头连接符 7"/>
            <p:cNvCxnSpPr/>
            <p:nvPr/>
          </p:nvCxnSpPr>
          <p:spPr>
            <a:xfrm flipH="1" flipV="1">
              <a:off x="1275869" y="3904545"/>
              <a:ext cx="633927" cy="507207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箭头连接符 8"/>
            <p:cNvCxnSpPr/>
            <p:nvPr/>
          </p:nvCxnSpPr>
          <p:spPr>
            <a:xfrm flipH="1">
              <a:off x="1834580" y="4430561"/>
              <a:ext cx="75582" cy="837399"/>
            </a:xfrm>
            <a:prstGeom prst="straightConnector1">
              <a:avLst/>
            </a:prstGeom>
            <a:ln w="25400">
              <a:solidFill>
                <a:srgbClr val="00B05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箭头连接符 9"/>
            <p:cNvCxnSpPr/>
            <p:nvPr/>
          </p:nvCxnSpPr>
          <p:spPr>
            <a:xfrm flipV="1">
              <a:off x="1910162" y="4001294"/>
              <a:ext cx="820338" cy="422614"/>
            </a:xfrm>
            <a:prstGeom prst="straightConnector1">
              <a:avLst/>
            </a:prstGeom>
            <a:ln w="25400">
              <a:solidFill>
                <a:srgbClr val="00B05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组合 10"/>
            <p:cNvGrpSpPr/>
            <p:nvPr/>
          </p:nvGrpSpPr>
          <p:grpSpPr>
            <a:xfrm>
              <a:off x="1756522" y="3679094"/>
              <a:ext cx="943424" cy="1607675"/>
              <a:chOff x="2704456" y="3494409"/>
              <a:chExt cx="943424" cy="160767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文本框 12"/>
                  <p:cNvSpPr txBox="1"/>
                  <p:nvPr/>
                </p:nvSpPr>
                <p:spPr>
                  <a:xfrm>
                    <a:off x="2704456" y="3800503"/>
                    <a:ext cx="377166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" name="文本框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04456" y="3800503"/>
                    <a:ext cx="377166" cy="369332"/>
                  </a:xfrm>
                  <a:prstGeom prst="rect">
                    <a:avLst/>
                  </a:prstGeom>
                  <a:blipFill rotWithShape="1">
                    <a:blip r:embed="rId3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" name="椭圆 13"/>
              <p:cNvSpPr/>
              <p:nvPr/>
            </p:nvSpPr>
            <p:spPr>
              <a:xfrm>
                <a:off x="2805524" y="4185223"/>
                <a:ext cx="108000" cy="10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C0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文本框 14"/>
                  <p:cNvSpPr txBox="1"/>
                  <p:nvPr/>
                </p:nvSpPr>
                <p:spPr>
                  <a:xfrm>
                    <a:off x="3241480" y="3494409"/>
                    <a:ext cx="406400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zh-CN" altLang="en-US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oMath>
                      </m:oMathPara>
                    </a14:m>
                    <a:endParaRPr lang="zh-CN" altLang="en-US" dirty="0">
                      <a:solidFill>
                        <a:srgbClr val="00B05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" name="文本框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1480" y="3494409"/>
                    <a:ext cx="406400" cy="369332"/>
                  </a:xfrm>
                  <a:prstGeom prst="rect">
                    <a:avLst/>
                  </a:prstGeom>
                  <a:blipFill rotWithShape="1">
                    <a:blip r:embed="rId4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文本框 15"/>
                  <p:cNvSpPr txBox="1"/>
                  <p:nvPr/>
                </p:nvSpPr>
                <p:spPr>
                  <a:xfrm>
                    <a:off x="2782514" y="4732752"/>
                    <a:ext cx="406400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zh-CN" altLang="en-US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oMath>
                      </m:oMathPara>
                    </a14:m>
                    <a:endParaRPr lang="zh-CN" altLang="en-US" dirty="0">
                      <a:solidFill>
                        <a:srgbClr val="00B05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6" name="文本框 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82514" y="4732752"/>
                    <a:ext cx="406400" cy="369332"/>
                  </a:xfrm>
                  <a:prstGeom prst="rect">
                    <a:avLst/>
                  </a:prstGeom>
                  <a:blipFill rotWithShape="1">
                    <a:blip r:embed="rId4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/>
                <p:cNvSpPr txBox="1"/>
                <p:nvPr/>
              </p:nvSpPr>
              <p:spPr>
                <a:xfrm>
                  <a:off x="927108" y="3985188"/>
                  <a:ext cx="66131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zh-CN" altLang="en-US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文本框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7108" y="3985188"/>
                  <a:ext cx="661316" cy="369332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组合 16"/>
          <p:cNvGrpSpPr/>
          <p:nvPr/>
        </p:nvGrpSpPr>
        <p:grpSpPr>
          <a:xfrm>
            <a:off x="3624173" y="1758999"/>
            <a:ext cx="2264841" cy="1607675"/>
            <a:chOff x="3184379" y="3660285"/>
            <a:chExt cx="2264841" cy="1607675"/>
          </a:xfrm>
        </p:grpSpPr>
        <p:cxnSp>
          <p:nvCxnSpPr>
            <p:cNvPr id="18" name="直接箭头连接符 17"/>
            <p:cNvCxnSpPr/>
            <p:nvPr/>
          </p:nvCxnSpPr>
          <p:spPr>
            <a:xfrm flipH="1">
              <a:off x="3493593" y="4408347"/>
              <a:ext cx="771077" cy="140762"/>
            </a:xfrm>
            <a:prstGeom prst="straightConnector1">
              <a:avLst/>
            </a:prstGeom>
            <a:ln w="25400">
              <a:solidFill>
                <a:schemeClr val="accent3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/>
            <p:cNvCxnSpPr/>
            <p:nvPr/>
          </p:nvCxnSpPr>
          <p:spPr>
            <a:xfrm>
              <a:off x="4264670" y="4408504"/>
              <a:ext cx="804535" cy="213528"/>
            </a:xfrm>
            <a:prstGeom prst="straightConnector1">
              <a:avLst/>
            </a:prstGeom>
            <a:ln w="25400">
              <a:solidFill>
                <a:schemeClr val="accent3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/>
                <p:cNvSpPr txBox="1"/>
                <p:nvPr/>
              </p:nvSpPr>
              <p:spPr>
                <a:xfrm>
                  <a:off x="3184379" y="4443988"/>
                  <a:ext cx="42672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altLang="zh-CN" b="0" i="1" smtClean="0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0" name="文本框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4379" y="4443988"/>
                  <a:ext cx="426720" cy="369332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文本框 20"/>
                <p:cNvSpPr txBox="1"/>
                <p:nvPr/>
              </p:nvSpPr>
              <p:spPr>
                <a:xfrm>
                  <a:off x="4973488" y="4442114"/>
                  <a:ext cx="475732" cy="3916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altLang="zh-CN" b="0" i="1" smtClean="0">
                                    <a:solidFill>
                                      <a:schemeClr val="accent3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l-GR" altLang="zh-CN" b="0" i="1" smtClean="0">
                                    <a:solidFill>
                                      <a:schemeClr val="accent3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</m:acc>
                          </m:e>
                          <m:sub>
                            <m:r>
                              <a:rPr lang="zh-CN" altLang="en-US" b="0" i="1" smtClean="0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1" name="文本框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73488" y="4442114"/>
                  <a:ext cx="475732" cy="391646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2" name="组合 21"/>
            <p:cNvGrpSpPr/>
            <p:nvPr/>
          </p:nvGrpSpPr>
          <p:grpSpPr>
            <a:xfrm>
              <a:off x="3281982" y="3660285"/>
              <a:ext cx="1803392" cy="1607675"/>
              <a:chOff x="927108" y="3679094"/>
              <a:chExt cx="1803392" cy="1607675"/>
            </a:xfrm>
          </p:grpSpPr>
          <p:cxnSp>
            <p:nvCxnSpPr>
              <p:cNvPr id="23" name="直接箭头连接符 22"/>
              <p:cNvCxnSpPr/>
              <p:nvPr/>
            </p:nvCxnSpPr>
            <p:spPr>
              <a:xfrm flipH="1" flipV="1">
                <a:off x="1275869" y="3904545"/>
                <a:ext cx="633927" cy="507207"/>
              </a:xfrm>
              <a:prstGeom prst="straightConnector1">
                <a:avLst/>
              </a:prstGeom>
              <a:ln w="254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箭头连接符 23"/>
              <p:cNvCxnSpPr/>
              <p:nvPr/>
            </p:nvCxnSpPr>
            <p:spPr>
              <a:xfrm flipH="1">
                <a:off x="1834580" y="4430561"/>
                <a:ext cx="75582" cy="837399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箭头连接符 24"/>
              <p:cNvCxnSpPr/>
              <p:nvPr/>
            </p:nvCxnSpPr>
            <p:spPr>
              <a:xfrm flipV="1">
                <a:off x="1910162" y="4001294"/>
                <a:ext cx="820338" cy="422614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" name="组合 25"/>
              <p:cNvGrpSpPr/>
              <p:nvPr/>
            </p:nvGrpSpPr>
            <p:grpSpPr>
              <a:xfrm>
                <a:off x="1762740" y="3679094"/>
                <a:ext cx="937206" cy="1607675"/>
                <a:chOff x="2710674" y="3494409"/>
                <a:chExt cx="937206" cy="160767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" name="文本框 27"/>
                    <p:cNvSpPr txBox="1"/>
                    <p:nvPr/>
                  </p:nvSpPr>
                  <p:spPr>
                    <a:xfrm>
                      <a:off x="2710674" y="3800216"/>
                      <a:ext cx="37716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altLang="zh-CN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zh-CN" altLang="en-US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oMath>
                        </m:oMathPara>
                      </a14:m>
                      <a:endParaRPr lang="zh-CN" altLang="en-US" dirty="0">
                        <a:solidFill>
                          <a:srgbClr val="FFC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8" name="文本框 2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710674" y="3800216"/>
                      <a:ext cx="377166" cy="369332"/>
                    </a:xfrm>
                    <a:prstGeom prst="rect">
                      <a:avLst/>
                    </a:prstGeom>
                    <a:blipFill rotWithShape="1">
                      <a:blip r:embed="rId3"/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9" name="椭圆 28"/>
                <p:cNvSpPr/>
                <p:nvPr/>
              </p:nvSpPr>
              <p:spPr>
                <a:xfrm>
                  <a:off x="2805524" y="4185223"/>
                  <a:ext cx="108000" cy="10800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rgbClr val="00B0F0"/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0" name="文本框 29"/>
                    <p:cNvSpPr txBox="1"/>
                    <p:nvPr/>
                  </p:nvSpPr>
                  <p:spPr>
                    <a:xfrm>
                      <a:off x="3241480" y="3494409"/>
                      <a:ext cx="40640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zh-CN" altLang="en-US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oMath>
                        </m:oMathPara>
                      </a14:m>
                      <a:endParaRPr lang="zh-CN" altLang="en-US" dirty="0">
                        <a:solidFill>
                          <a:srgbClr val="00B05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0" name="文本框 2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241480" y="3494409"/>
                      <a:ext cx="406400" cy="369332"/>
                    </a:xfrm>
                    <a:prstGeom prst="rect">
                      <a:avLst/>
                    </a:prstGeom>
                    <a:blipFill rotWithShape="1">
                      <a:blip r:embed="rId4"/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1" name="文本框 30"/>
                    <p:cNvSpPr txBox="1"/>
                    <p:nvPr/>
                  </p:nvSpPr>
                  <p:spPr>
                    <a:xfrm>
                      <a:off x="2782514" y="4732752"/>
                      <a:ext cx="40640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zh-CN" altLang="en-US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oMath>
                        </m:oMathPara>
                      </a14:m>
                      <a:endParaRPr lang="zh-CN" altLang="en-US" dirty="0">
                        <a:solidFill>
                          <a:srgbClr val="00B05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1" name="文本框 3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782514" y="4732752"/>
                      <a:ext cx="406400" cy="369332"/>
                    </a:xfrm>
                    <a:prstGeom prst="rect">
                      <a:avLst/>
                    </a:prstGeom>
                    <a:blipFill rotWithShape="1">
                      <a:blip r:embed="rId4"/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文本框 26"/>
                  <p:cNvSpPr txBox="1"/>
                  <p:nvPr/>
                </p:nvSpPr>
                <p:spPr>
                  <a:xfrm>
                    <a:off x="927108" y="3985188"/>
                    <a:ext cx="661316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dirty="0">
                      <a:solidFill>
                        <a:srgbClr val="0000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7" name="文本框 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7108" y="3985188"/>
                    <a:ext cx="661316" cy="369332"/>
                  </a:xfrm>
                  <a:prstGeom prst="rect">
                    <a:avLst/>
                  </a:prstGeom>
                  <a:blipFill rotWithShape="1">
                    <a:blip r:embed="rId5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/>
              <p:cNvSpPr txBox="1"/>
              <p:nvPr/>
            </p:nvSpPr>
            <p:spPr>
              <a:xfrm>
                <a:off x="328732" y="906278"/>
                <a:ext cx="2381806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/>
                  <a:t>Signal: </a:t>
                </a:r>
              </a:p>
              <a:p>
                <a:r>
                  <a:rPr lang="en-US" altLang="zh-CN" dirty="0"/>
                  <a:t>Triple coplanar tracks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dirty="0"/>
                  <a:t>and two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altLang="zh-CN" dirty="0"/>
                  <a:t>s</a:t>
                </a:r>
              </a:p>
              <a:p>
                <a:endParaRPr lang="en-US" altLang="zh-CN" dirty="0"/>
              </a:p>
            </p:txBody>
          </p:sp>
        </mc:Choice>
        <mc:Fallback xmlns="">
          <p:sp>
            <p:nvSpPr>
              <p:cNvPr id="32" name="文本框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732" y="906278"/>
                <a:ext cx="2381806" cy="1200329"/>
              </a:xfrm>
              <a:prstGeom prst="rect">
                <a:avLst/>
              </a:prstGeom>
              <a:blipFill rotWithShape="1">
                <a:blip r:embed="rId8"/>
                <a:stretch>
                  <a:fillRect l="-18" t="-11" r="15" b="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文本框 32"/>
          <p:cNvSpPr txBox="1"/>
          <p:nvPr/>
        </p:nvSpPr>
        <p:spPr>
          <a:xfrm>
            <a:off x="3690871" y="903126"/>
            <a:ext cx="3172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Background: </a:t>
            </a:r>
          </a:p>
          <a:p>
            <a:r>
              <a:rPr lang="en-US" altLang="zh-CN" dirty="0">
                <a:solidFill>
                  <a:srgbClr val="0000FF"/>
                </a:solidFill>
              </a:rPr>
              <a:t>Double radiative muon decay</a:t>
            </a:r>
            <a:endParaRPr lang="zh-CN" altLang="en-US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/>
              <p:cNvSpPr txBox="1"/>
              <p:nvPr/>
            </p:nvSpPr>
            <p:spPr>
              <a:xfrm>
                <a:off x="6513389" y="5436315"/>
                <a:ext cx="5034915" cy="5238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lang="en-US" altLang="zh-CN" dirty="0">
                    <a:sym typeface="+mn-ea"/>
                  </a:rPr>
                  <a:t>BR u</a:t>
                </a:r>
                <a:r>
                  <a:rPr lang="en-US" altLang="zh-CN" dirty="0"/>
                  <a:t>pper limit estimation: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4×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−13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(90% C.L.)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4" name="文本框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3389" y="5436315"/>
                <a:ext cx="5034915" cy="523875"/>
              </a:xfrm>
              <a:prstGeom prst="rect">
                <a:avLst/>
              </a:prstGeom>
              <a:blipFill rotWithShape="1">
                <a:blip r:embed="rId9"/>
                <a:stretch>
                  <a:fillRect l="-4" t="-15" r="4" b="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组合 44"/>
          <p:cNvGrpSpPr/>
          <p:nvPr/>
        </p:nvGrpSpPr>
        <p:grpSpPr>
          <a:xfrm>
            <a:off x="7847086" y="6112070"/>
            <a:ext cx="3447390" cy="369332"/>
            <a:chOff x="7857025" y="6227134"/>
            <a:chExt cx="3447390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本框 34"/>
                <p:cNvSpPr txBox="1"/>
                <p:nvPr/>
              </p:nvSpPr>
              <p:spPr>
                <a:xfrm>
                  <a:off x="7857025" y="6227134"/>
                  <a:ext cx="194078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zh-CN" altLang="en-US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𝒪</m:t>
                      </m:r>
                      <m:r>
                        <a:rPr lang="en-US" altLang="zh-CN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−11</m:t>
                          </m:r>
                        </m:sup>
                      </m:sSup>
                      <m:r>
                        <a:rPr lang="en-US" altLang="zh-CN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zh-CN" altLang="en-US" dirty="0">
                      <a:solidFill>
                        <a:schemeClr val="bg1">
                          <a:lumMod val="50000"/>
                        </a:schemeClr>
                      </a:solidFill>
                    </a:rPr>
                    <a:t> </a:t>
                  </a:r>
                  <a:r>
                    <a:rPr lang="en-US" altLang="zh-CN" dirty="0">
                      <a:solidFill>
                        <a:schemeClr val="bg1">
                          <a:lumMod val="50000"/>
                        </a:schemeClr>
                      </a:solidFill>
                    </a:rPr>
                    <a:t>in </a:t>
                  </a:r>
                  <a:r>
                    <a:rPr lang="en-US" altLang="zh-CN" i="1" dirty="0">
                      <a:solidFill>
                        <a:schemeClr val="bg1">
                          <a:lumMod val="50000"/>
                        </a:schemeClr>
                      </a:solidFill>
                    </a:rPr>
                    <a:t>1988</a:t>
                  </a:r>
                  <a:endParaRPr lang="zh-CN" altLang="en-US" i="1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5" name="文本框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7025" y="6227134"/>
                  <a:ext cx="1940788" cy="369332"/>
                </a:xfrm>
                <a:prstGeom prst="rect">
                  <a:avLst/>
                </a:prstGeom>
                <a:blipFill rotWithShape="1">
                  <a:blip r:embed="rId10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文本框 35"/>
            <p:cNvSpPr txBox="1"/>
            <p:nvPr/>
          </p:nvSpPr>
          <p:spPr>
            <a:xfrm>
              <a:off x="9713915" y="6306552"/>
              <a:ext cx="15905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altLang="zh-CN" sz="1200" dirty="0">
                  <a:solidFill>
                    <a:prstClr val="white">
                      <a:lumMod val="50000"/>
                    </a:prstClr>
                  </a:solidFill>
                </a:rPr>
                <a:t>PRD 38 (1988) 2077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7909029" y="3816183"/>
            <a:ext cx="3639201" cy="1468228"/>
            <a:chOff x="8153400" y="3936674"/>
            <a:chExt cx="3639201" cy="14682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文本框 37"/>
                <p:cNvSpPr txBox="1"/>
                <p:nvPr/>
              </p:nvSpPr>
              <p:spPr>
                <a:xfrm>
                  <a:off x="8153400" y="3966615"/>
                  <a:ext cx="3639201" cy="79560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𝑢𝑝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Sup>
                          <m:sSub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  <m:d>
                          <m:dPr>
                            <m:begChr m:val="["/>
                            <m:endChr m:val="]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 2</m:t>
                            </m:r>
                            <m:d>
                              <m:d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𝑜𝑏𝑠</m:t>
                                    </m:r>
                                  </m:sub>
                                </m:s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</m:e>
                        </m:d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altLang="zh-CN" b="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𝑜𝑏𝑠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8" name="文本框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3400" y="3966615"/>
                  <a:ext cx="3639201" cy="795602"/>
                </a:xfrm>
                <a:prstGeom prst="rect">
                  <a:avLst/>
                </a:prstGeom>
                <a:blipFill rotWithShape="1">
                  <a:blip r:embed="rId11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文本框 38"/>
                <p:cNvSpPr txBox="1"/>
                <p:nvPr/>
              </p:nvSpPr>
              <p:spPr>
                <a:xfrm>
                  <a:off x="8483844" y="4817482"/>
                  <a:ext cx="2495550" cy="55372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𝛾𝛾</m:t>
                            </m:r>
                          </m:e>
                        </m:d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f>
                          <m:f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𝑢𝑝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𝑠𝑖𝑔𝑛𝑎𝑙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𝛷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</m:oMath>
                    </m:oMathPara>
                  </a14:m>
                  <a:endParaRPr lang="en-US" altLang="zh-CN" b="0" dirty="0"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9" name="文本框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83844" y="4817482"/>
                  <a:ext cx="2495550" cy="553720"/>
                </a:xfrm>
                <a:prstGeom prst="rect">
                  <a:avLst/>
                </a:prstGeom>
                <a:blipFill rotWithShape="1">
                  <a:blip r:embed="rId12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矩形 39"/>
            <p:cNvSpPr/>
            <p:nvPr/>
          </p:nvSpPr>
          <p:spPr>
            <a:xfrm>
              <a:off x="8153400" y="3936674"/>
              <a:ext cx="3589894" cy="1468228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3713093" y="1546819"/>
            <a:ext cx="2089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zh-CN" sz="1200" dirty="0">
                <a:solidFill>
                  <a:schemeClr val="bg1">
                    <a:lumMod val="50000"/>
                  </a:schemeClr>
                </a:solidFill>
              </a:rPr>
              <a:t>SciPost Phys. 9, 027 (2020)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7559395" y="878029"/>
            <a:ext cx="3853616" cy="2891301"/>
            <a:chOff x="7533720" y="775143"/>
            <a:chExt cx="3853616" cy="28913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533720" y="809662"/>
              <a:ext cx="3853616" cy="2856782"/>
            </a:xfrm>
            <a:prstGeom prst="rect">
              <a:avLst/>
            </a:prstGeom>
          </p:spPr>
        </p:pic>
        <p:sp>
          <p:nvSpPr>
            <p:cNvPr id="42" name="文本框 41"/>
            <p:cNvSpPr txBox="1"/>
            <p:nvPr/>
          </p:nvSpPr>
          <p:spPr>
            <a:xfrm>
              <a:off x="9512176" y="775143"/>
              <a:ext cx="16930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</a:rPr>
                <a:t>Calculated by </a:t>
              </a:r>
              <a:r>
                <a:rPr lang="en-US" altLang="zh-CN" sz="1200" dirty="0" err="1">
                  <a:solidFill>
                    <a:schemeClr val="bg1">
                      <a:lumMod val="50000"/>
                    </a:schemeClr>
                  </a:solidFill>
                </a:rPr>
                <a:t>McMule</a:t>
              </a:r>
              <a:endParaRPr lang="zh-CN" alt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43" name="文本框 42"/>
          <p:cNvSpPr txBox="1"/>
          <p:nvPr/>
        </p:nvSpPr>
        <p:spPr>
          <a:xfrm>
            <a:off x="328732" y="3678654"/>
            <a:ext cx="4507230" cy="2138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en-US" altLang="zh-CN" b="1" dirty="0"/>
              <a:t>Event selection criteria:</a:t>
            </a:r>
          </a:p>
          <a:p>
            <a:pPr marL="28575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dirty="0"/>
              <a:t>Time coincidence</a:t>
            </a:r>
          </a:p>
          <a:p>
            <a:pPr marL="28575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dirty="0"/>
              <a:t>One track in tracker, two tracks in ECAL</a:t>
            </a:r>
          </a:p>
          <a:p>
            <a:pPr marL="28575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dirty="0"/>
              <a:t>Select missing energy</a:t>
            </a:r>
            <a:endParaRPr lang="zh-CN" alt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Sensitivity estimation of 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</a:rPr>
                      <m:t>𝐌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𝜸𝜸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标题 1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r="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21</a:t>
            </a:fld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592962" y="1493634"/>
            <a:ext cx="1212215" cy="1455371"/>
            <a:chOff x="1679784" y="857800"/>
            <a:chExt cx="1212215" cy="1455371"/>
          </a:xfrm>
        </p:grpSpPr>
        <p:grpSp>
          <p:nvGrpSpPr>
            <p:cNvPr id="7" name="组合 6"/>
            <p:cNvGrpSpPr/>
            <p:nvPr/>
          </p:nvGrpSpPr>
          <p:grpSpPr>
            <a:xfrm>
              <a:off x="2088724" y="1341410"/>
              <a:ext cx="579120" cy="504825"/>
              <a:chOff x="1864" y="8083"/>
              <a:chExt cx="912" cy="795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2096" y="8083"/>
                <a:ext cx="680" cy="567"/>
              </a:xfrm>
              <a:prstGeom prst="rect">
                <a:avLst/>
              </a:prstGeom>
              <a:solidFill>
                <a:schemeClr val="bg1"/>
              </a:solidFill>
              <a:ln w="28575" cmpd="sng">
                <a:solidFill>
                  <a:schemeClr val="bg1">
                    <a:lumMod val="50000"/>
                    <a:alpha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sym typeface="+mn-ea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2038" y="8141"/>
                <a:ext cx="680" cy="567"/>
              </a:xfrm>
              <a:prstGeom prst="rect">
                <a:avLst/>
              </a:prstGeom>
              <a:solidFill>
                <a:schemeClr val="bg1"/>
              </a:solidFill>
              <a:ln w="28575" cmpd="sng">
                <a:solidFill>
                  <a:schemeClr val="bg1">
                    <a:lumMod val="50000"/>
                    <a:alpha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sym typeface="+mn-ea"/>
                </a:endParaRP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1977" y="8197"/>
                <a:ext cx="680" cy="567"/>
              </a:xfrm>
              <a:prstGeom prst="rect">
                <a:avLst/>
              </a:prstGeom>
              <a:solidFill>
                <a:schemeClr val="bg1"/>
              </a:solidFill>
              <a:ln w="28575" cmpd="sng">
                <a:solidFill>
                  <a:schemeClr val="bg1">
                    <a:lumMod val="50000"/>
                    <a:alpha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sym typeface="+mn-ea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1925" y="8253"/>
                <a:ext cx="680" cy="567"/>
              </a:xfrm>
              <a:prstGeom prst="rect">
                <a:avLst/>
              </a:prstGeom>
              <a:solidFill>
                <a:schemeClr val="bg1"/>
              </a:solidFill>
              <a:ln w="28575" cmpd="sng">
                <a:solidFill>
                  <a:schemeClr val="bg1">
                    <a:lumMod val="50000"/>
                    <a:alpha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sym typeface="+mn-ea"/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1864" y="8312"/>
                <a:ext cx="680" cy="567"/>
              </a:xfrm>
              <a:prstGeom prst="rect">
                <a:avLst/>
              </a:prstGeom>
              <a:solidFill>
                <a:schemeClr val="bg1"/>
              </a:solidFill>
              <a:ln w="28575" cmpd="sng">
                <a:solidFill>
                  <a:schemeClr val="bg1">
                    <a:lumMod val="50000"/>
                    <a:alpha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sym typeface="+mn-ea"/>
                </a:endParaRPr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2255094" y="1615729"/>
              <a:ext cx="278130" cy="2298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M</a:t>
              </a:r>
            </a:p>
          </p:txBody>
        </p:sp>
        <p:cxnSp>
          <p:nvCxnSpPr>
            <p:cNvPr id="9" name="直接箭头连接符 8"/>
            <p:cNvCxnSpPr/>
            <p:nvPr/>
          </p:nvCxnSpPr>
          <p:spPr>
            <a:xfrm>
              <a:off x="1792179" y="1639224"/>
              <a:ext cx="539750" cy="0"/>
            </a:xfrm>
            <a:prstGeom prst="straightConnector1">
              <a:avLst/>
            </a:prstGeom>
            <a:ln w="19050" cmpd="sng">
              <a:solidFill>
                <a:schemeClr val="bg1">
                  <a:lumMod val="50000"/>
                </a:schemeClr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/>
          </p:nvSpPr>
          <p:spPr>
            <a:xfrm>
              <a:off x="1679784" y="1302039"/>
              <a:ext cx="3834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仿宋" panose="02010609060101010101" charset="-122"/>
                  <a:cs typeface="Arial" panose="020B0604020202020204" pitchFamily="34" charset="0"/>
                </a:rPr>
                <a:t>μ</a:t>
              </a:r>
              <a:r>
                <a:rPr lang="en-US" altLang="zh-CN" sz="1600" baseline="300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仿宋" panose="02010609060101010101" charset="-122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286209" y="1861474"/>
              <a:ext cx="605790" cy="275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Target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439063" y="8578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B050"/>
                  </a:solidFill>
                </a:rPr>
                <a:t>γ</a:t>
              </a:r>
              <a:endParaRPr lang="zh-CN" altLang="en-US" dirty="0">
                <a:solidFill>
                  <a:srgbClr val="00B050"/>
                </a:solidFill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2031316" y="1943839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B050"/>
                  </a:solidFill>
                </a:rPr>
                <a:t>γ</a:t>
              </a:r>
              <a:endParaRPr lang="zh-CN" altLang="en-US" dirty="0">
                <a:solidFill>
                  <a:srgbClr val="00B050"/>
                </a:solidFill>
              </a:endParaRPr>
            </a:p>
          </p:txBody>
        </p:sp>
        <p:cxnSp>
          <p:nvCxnSpPr>
            <p:cNvPr id="14" name="直接箭头连接符 13"/>
            <p:cNvCxnSpPr/>
            <p:nvPr/>
          </p:nvCxnSpPr>
          <p:spPr>
            <a:xfrm flipV="1">
              <a:off x="2323252" y="1038648"/>
              <a:ext cx="517077" cy="603239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箭头连接符 14"/>
            <p:cNvCxnSpPr/>
            <p:nvPr/>
          </p:nvCxnSpPr>
          <p:spPr>
            <a:xfrm flipH="1">
              <a:off x="1810414" y="1642410"/>
              <a:ext cx="513850" cy="591623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组合 20"/>
          <p:cNvGrpSpPr/>
          <p:nvPr/>
        </p:nvGrpSpPr>
        <p:grpSpPr>
          <a:xfrm>
            <a:off x="284798" y="3962687"/>
            <a:ext cx="1553136" cy="1582506"/>
            <a:chOff x="4368879" y="894998"/>
            <a:chExt cx="1553136" cy="1582506"/>
          </a:xfrm>
        </p:grpSpPr>
        <p:grpSp>
          <p:nvGrpSpPr>
            <p:cNvPr id="22" name="组合 21"/>
            <p:cNvGrpSpPr/>
            <p:nvPr/>
          </p:nvGrpSpPr>
          <p:grpSpPr>
            <a:xfrm>
              <a:off x="5106804" y="1383844"/>
              <a:ext cx="579120" cy="504825"/>
              <a:chOff x="1864" y="8083"/>
              <a:chExt cx="912" cy="795"/>
            </a:xfrm>
          </p:grpSpPr>
          <p:sp>
            <p:nvSpPr>
              <p:cNvPr id="34" name="矩形 33"/>
              <p:cNvSpPr/>
              <p:nvPr/>
            </p:nvSpPr>
            <p:spPr>
              <a:xfrm>
                <a:off x="2096" y="8083"/>
                <a:ext cx="680" cy="567"/>
              </a:xfrm>
              <a:prstGeom prst="rect">
                <a:avLst/>
              </a:prstGeom>
              <a:solidFill>
                <a:schemeClr val="bg1"/>
              </a:solidFill>
              <a:ln w="28575" cmpd="sng">
                <a:solidFill>
                  <a:schemeClr val="bg1">
                    <a:lumMod val="50000"/>
                    <a:alpha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sym typeface="+mn-ea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2038" y="8141"/>
                <a:ext cx="680" cy="567"/>
              </a:xfrm>
              <a:prstGeom prst="rect">
                <a:avLst/>
              </a:prstGeom>
              <a:solidFill>
                <a:schemeClr val="bg1"/>
              </a:solidFill>
              <a:ln w="28575" cmpd="sng">
                <a:solidFill>
                  <a:schemeClr val="bg1">
                    <a:lumMod val="50000"/>
                    <a:alpha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sym typeface="+mn-ea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1977" y="8197"/>
                <a:ext cx="680" cy="567"/>
              </a:xfrm>
              <a:prstGeom prst="rect">
                <a:avLst/>
              </a:prstGeom>
              <a:solidFill>
                <a:schemeClr val="bg1"/>
              </a:solidFill>
              <a:ln w="28575" cmpd="sng">
                <a:solidFill>
                  <a:schemeClr val="bg1">
                    <a:lumMod val="50000"/>
                    <a:alpha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sym typeface="+mn-ea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1925" y="8253"/>
                <a:ext cx="680" cy="567"/>
              </a:xfrm>
              <a:prstGeom prst="rect">
                <a:avLst/>
              </a:prstGeom>
              <a:solidFill>
                <a:schemeClr val="bg1"/>
              </a:solidFill>
              <a:ln w="28575" cmpd="sng">
                <a:solidFill>
                  <a:schemeClr val="bg1">
                    <a:lumMod val="50000"/>
                    <a:alpha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sym typeface="+mn-ea"/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1864" y="8312"/>
                <a:ext cx="680" cy="567"/>
              </a:xfrm>
              <a:prstGeom prst="rect">
                <a:avLst/>
              </a:prstGeom>
              <a:solidFill>
                <a:schemeClr val="bg1"/>
              </a:solidFill>
              <a:ln w="28575" cmpd="sng">
                <a:solidFill>
                  <a:schemeClr val="bg1">
                    <a:lumMod val="50000"/>
                    <a:alpha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sym typeface="+mn-ea"/>
                </a:endParaRPr>
              </a:p>
            </p:txBody>
          </p:sp>
        </p:grpSp>
        <p:sp>
          <p:nvSpPr>
            <p:cNvPr id="23" name="文本框 22"/>
            <p:cNvSpPr txBox="1"/>
            <p:nvPr/>
          </p:nvSpPr>
          <p:spPr>
            <a:xfrm>
              <a:off x="5273174" y="1658163"/>
              <a:ext cx="278130" cy="2298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M</a:t>
              </a:r>
            </a:p>
          </p:txBody>
        </p:sp>
        <p:cxnSp>
          <p:nvCxnSpPr>
            <p:cNvPr id="24" name="直接箭头连接符 23"/>
            <p:cNvCxnSpPr/>
            <p:nvPr/>
          </p:nvCxnSpPr>
          <p:spPr>
            <a:xfrm>
              <a:off x="4810259" y="1681658"/>
              <a:ext cx="539750" cy="0"/>
            </a:xfrm>
            <a:prstGeom prst="straightConnector1">
              <a:avLst/>
            </a:prstGeom>
            <a:ln w="19050" cmpd="sng">
              <a:solidFill>
                <a:schemeClr val="bg1">
                  <a:lumMod val="50000"/>
                </a:schemeClr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文本框 24"/>
            <p:cNvSpPr txBox="1"/>
            <p:nvPr/>
          </p:nvSpPr>
          <p:spPr>
            <a:xfrm>
              <a:off x="4697864" y="1344473"/>
              <a:ext cx="3834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仿宋" panose="02010609060101010101" charset="-122"/>
                  <a:cs typeface="Arial" panose="020B0604020202020204" pitchFamily="34" charset="0"/>
                </a:rPr>
                <a:t>μ</a:t>
              </a:r>
              <a:r>
                <a:rPr lang="en-US" altLang="zh-CN" sz="1600" baseline="300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仿宋" panose="02010609060101010101" charset="-122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5304289" y="1903908"/>
              <a:ext cx="605790" cy="275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Target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4967055" y="2108172"/>
              <a:ext cx="44755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00FF"/>
                  </a:solidFill>
                </a:rPr>
                <a:t>e+</a:t>
              </a:r>
              <a:endParaRPr lang="zh-CN" alt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28" name="直接箭头连接符 27"/>
            <p:cNvCxnSpPr/>
            <p:nvPr/>
          </p:nvCxnSpPr>
          <p:spPr>
            <a:xfrm flipV="1">
              <a:off x="4677544" y="1758324"/>
              <a:ext cx="576580" cy="4749"/>
            </a:xfrm>
            <a:prstGeom prst="straightConnector1">
              <a:avLst/>
            </a:prstGeom>
            <a:ln w="19050" cmpd="sng">
              <a:solidFill>
                <a:schemeClr val="bg1">
                  <a:lumMod val="50000"/>
                </a:schemeClr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文本框 28"/>
            <p:cNvSpPr txBox="1"/>
            <p:nvPr/>
          </p:nvSpPr>
          <p:spPr>
            <a:xfrm>
              <a:off x="4368879" y="1689247"/>
              <a:ext cx="3834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仿宋" panose="02010609060101010101" charset="-122"/>
                  <a:cs typeface="Arial" panose="020B0604020202020204" pitchFamily="34" charset="0"/>
                </a:rPr>
                <a:t>μ</a:t>
              </a:r>
              <a:r>
                <a:rPr lang="en-US" altLang="zh-CN" sz="1600" baseline="300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仿宋" panose="02010609060101010101" charset="-122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0" name="等腰三角形 29"/>
            <p:cNvSpPr/>
            <p:nvPr/>
          </p:nvSpPr>
          <p:spPr>
            <a:xfrm rot="13218305">
              <a:off x="5490741" y="894998"/>
              <a:ext cx="277970" cy="90371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5224834" y="970404"/>
              <a:ext cx="447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00FF"/>
                  </a:solidFill>
                </a:rPr>
                <a:t>e+</a:t>
              </a:r>
              <a:endParaRPr lang="zh-CN" alt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32" name="直接箭头连接符 31"/>
            <p:cNvCxnSpPr>
              <a:stCxn id="30" idx="0"/>
              <a:endCxn id="30" idx="3"/>
            </p:cNvCxnSpPr>
            <p:nvPr/>
          </p:nvCxnSpPr>
          <p:spPr>
            <a:xfrm flipV="1">
              <a:off x="5337437" y="1002265"/>
              <a:ext cx="584578" cy="689185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箭头连接符 32"/>
            <p:cNvCxnSpPr/>
            <p:nvPr/>
          </p:nvCxnSpPr>
          <p:spPr>
            <a:xfrm flipH="1">
              <a:off x="4670827" y="1749768"/>
              <a:ext cx="583200" cy="687600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文本框 38"/>
          <p:cNvSpPr txBox="1"/>
          <p:nvPr/>
        </p:nvSpPr>
        <p:spPr>
          <a:xfrm>
            <a:off x="413314" y="1106256"/>
            <a:ext cx="4942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Signal: </a:t>
            </a:r>
            <a:r>
              <a:rPr lang="en-US" altLang="zh-CN" dirty="0"/>
              <a:t>Double collinear 53 MeV gamma-rays</a:t>
            </a:r>
            <a:endParaRPr lang="zh-CN" altLang="en-US" dirty="0"/>
          </a:p>
        </p:txBody>
      </p:sp>
      <p:sp>
        <p:nvSpPr>
          <p:cNvPr id="40" name="文本框 39"/>
          <p:cNvSpPr txBox="1"/>
          <p:nvPr/>
        </p:nvSpPr>
        <p:spPr>
          <a:xfrm>
            <a:off x="382888" y="3396605"/>
            <a:ext cx="6109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Background: </a:t>
            </a:r>
            <a:r>
              <a:rPr lang="en-US" altLang="zh-CN" dirty="0"/>
              <a:t>Accidental coincidence of “pileup” positrons</a:t>
            </a:r>
            <a:endParaRPr lang="zh-CN" altLang="en-US" dirty="0"/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671" y="851292"/>
            <a:ext cx="3971713" cy="2971993"/>
          </a:xfrm>
          <a:prstGeom prst="rect">
            <a:avLst/>
          </a:prstGeom>
        </p:spPr>
      </p:pic>
      <p:sp>
        <p:nvSpPr>
          <p:cNvPr id="42" name="文本框 41"/>
          <p:cNvSpPr txBox="1"/>
          <p:nvPr/>
        </p:nvSpPr>
        <p:spPr>
          <a:xfrm>
            <a:off x="2280972" y="1598903"/>
            <a:ext cx="432041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dirty="0"/>
              <a:t>No response in Tracker</a:t>
            </a:r>
          </a:p>
          <a:p>
            <a:pPr marL="28575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dirty="0"/>
              <a:t>Double tracks reconstructed by ECAL</a:t>
            </a:r>
          </a:p>
        </p:txBody>
      </p:sp>
      <p:grpSp>
        <p:nvGrpSpPr>
          <p:cNvPr id="43" name="组合 42"/>
          <p:cNvGrpSpPr/>
          <p:nvPr/>
        </p:nvGrpSpPr>
        <p:grpSpPr>
          <a:xfrm>
            <a:off x="8019721" y="3866069"/>
            <a:ext cx="3639201" cy="1468228"/>
            <a:chOff x="8153400" y="3936674"/>
            <a:chExt cx="3639201" cy="14682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文本框 43"/>
                <p:cNvSpPr txBox="1"/>
                <p:nvPr/>
              </p:nvSpPr>
              <p:spPr>
                <a:xfrm>
                  <a:off x="8153400" y="3966615"/>
                  <a:ext cx="3639201" cy="79560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𝑢𝑝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Sup>
                          <m:sSub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  <m:d>
                          <m:dPr>
                            <m:begChr m:val="["/>
                            <m:endChr m:val="]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 2</m:t>
                            </m:r>
                            <m:d>
                              <m:d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𝑜𝑏𝑠</m:t>
                                    </m:r>
                                  </m:sub>
                                </m:s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</m:e>
                        </m:d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altLang="zh-CN" b="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𝑜𝑏𝑠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44" name="文本框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3400" y="3966615"/>
                  <a:ext cx="3639201" cy="795602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文本框 44"/>
                <p:cNvSpPr txBox="1"/>
                <p:nvPr/>
              </p:nvSpPr>
              <p:spPr>
                <a:xfrm>
                  <a:off x="8483844" y="4817482"/>
                  <a:ext cx="2818765" cy="55372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𝛾𝛾</m:t>
                            </m:r>
                          </m:e>
                        </m:d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f>
                          <m:f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𝑢𝑝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𝑠𝑖𝑔𝑛𝑎𝑙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𝑀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𝛷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</m:oMath>
                    </m:oMathPara>
                  </a14:m>
                  <a:endParaRPr lang="en-US" altLang="zh-CN" b="0" dirty="0"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5" name="文本框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83844" y="4817482"/>
                  <a:ext cx="2818765" cy="553720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矩形 45"/>
            <p:cNvSpPr/>
            <p:nvPr/>
          </p:nvSpPr>
          <p:spPr>
            <a:xfrm>
              <a:off x="8153400" y="3936674"/>
              <a:ext cx="3589894" cy="1468228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7" name="文本框 46"/>
          <p:cNvSpPr txBox="1"/>
          <p:nvPr/>
        </p:nvSpPr>
        <p:spPr>
          <a:xfrm>
            <a:off x="2280920" y="4080510"/>
            <a:ext cx="4130675" cy="1327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2F6B5E"/>
                </a:solidFill>
              </a:rPr>
              <a:t>Positron </a:t>
            </a:r>
            <a:r>
              <a:rPr lang="en-US" altLang="zh-CN" sz="1600" dirty="0">
                <a:solidFill>
                  <a:srgbClr val="2F6B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gamma</a:t>
            </a:r>
            <a:r>
              <a:rPr lang="en-US" altLang="zh-CN" sz="1600" dirty="0">
                <a:solidFill>
                  <a:srgbClr val="2F6B5E"/>
                </a:solidFill>
              </a:rPr>
              <a:t> misidentification</a:t>
            </a:r>
          </a:p>
          <a:p>
            <a:pPr marL="28575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2F6B5E"/>
                </a:solidFill>
              </a:rPr>
              <a:t>Two accidental coincidence </a:t>
            </a:r>
            <a:r>
              <a:rPr lang="en-US" altLang="zh-CN" sz="1600" dirty="0">
                <a:solidFill>
                  <a:srgbClr val="2F6B5E"/>
                </a:solidFill>
                <a:sym typeface="+mn-ea"/>
              </a:rPr>
              <a:t>misidentified</a:t>
            </a:r>
            <a:r>
              <a:rPr lang="en-US" altLang="zh-CN" sz="1600" dirty="0">
                <a:solidFill>
                  <a:srgbClr val="2F6B5E"/>
                </a:solidFill>
              </a:rPr>
              <a:t> tracks at same vertex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本框 47"/>
              <p:cNvSpPr txBox="1"/>
              <p:nvPr/>
            </p:nvSpPr>
            <p:spPr>
              <a:xfrm>
                <a:off x="6718935" y="5545455"/>
                <a:ext cx="5122545" cy="379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ym typeface="+mn-ea"/>
                  </a:rPr>
                  <a:t>BR upper limit estimation</a:t>
                </a:r>
                <a:r>
                  <a:rPr lang="en-US" altLang="zh-CN" dirty="0"/>
                  <a:t>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2×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−13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(90% C.L.)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48" name="文本框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935" y="5545455"/>
                <a:ext cx="5122545" cy="37973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组合 51"/>
          <p:cNvGrpSpPr/>
          <p:nvPr/>
        </p:nvGrpSpPr>
        <p:grpSpPr>
          <a:xfrm>
            <a:off x="7838522" y="6074751"/>
            <a:ext cx="3512914" cy="372410"/>
            <a:chOff x="7838522" y="6074751"/>
            <a:chExt cx="3512914" cy="3724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文本框 48"/>
                <p:cNvSpPr txBox="1"/>
                <p:nvPr/>
              </p:nvSpPr>
              <p:spPr>
                <a:xfrm>
                  <a:off x="7838522" y="6074751"/>
                  <a:ext cx="1843005" cy="3724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zh-CN" altLang="en-US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𝒪</m:t>
                      </m:r>
                      <m:r>
                        <a:rPr lang="en-US" altLang="zh-CN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a:rPr lang="en-US" altLang="zh-CN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zh-CN" altLang="en-US" dirty="0">
                      <a:solidFill>
                        <a:schemeClr val="bg1">
                          <a:lumMod val="50000"/>
                        </a:schemeClr>
                      </a:solidFill>
                    </a:rPr>
                    <a:t> </a:t>
                  </a:r>
                  <a:r>
                    <a:rPr lang="en-US" altLang="zh-CN" dirty="0">
                      <a:solidFill>
                        <a:schemeClr val="bg1">
                          <a:lumMod val="50000"/>
                        </a:schemeClr>
                      </a:solidFill>
                    </a:rPr>
                    <a:t>in </a:t>
                  </a:r>
                  <a:r>
                    <a:rPr lang="en-US" altLang="zh-CN" i="1" dirty="0">
                      <a:solidFill>
                        <a:schemeClr val="bg1">
                          <a:lumMod val="50000"/>
                        </a:schemeClr>
                      </a:solidFill>
                    </a:rPr>
                    <a:t>1959</a:t>
                  </a:r>
                  <a:endParaRPr lang="zh-CN" altLang="en-US" i="1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9" name="文本框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8522" y="6074751"/>
                  <a:ext cx="1843005" cy="372410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文本框 49"/>
            <p:cNvSpPr txBox="1"/>
            <p:nvPr/>
          </p:nvSpPr>
          <p:spPr>
            <a:xfrm>
              <a:off x="9623078" y="6127749"/>
              <a:ext cx="17283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prstClr val="white">
                      <a:lumMod val="50000"/>
                    </a:prstClr>
                  </a:solidFill>
                </a:rPr>
                <a:t>PRL, 1959, 3: 288-291</a:t>
              </a:r>
            </a:p>
          </p:txBody>
        </p:sp>
      </p:grpSp>
      <p:sp>
        <p:nvSpPr>
          <p:cNvPr id="51" name="文本框 50"/>
          <p:cNvSpPr txBox="1"/>
          <p:nvPr/>
        </p:nvSpPr>
        <p:spPr>
          <a:xfrm>
            <a:off x="284798" y="5975728"/>
            <a:ext cx="6639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/>
              <a:t>More background simulations and refined data analyses to be updated!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alphaModFix amt="76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8" r="8248"/>
          <a:stretch>
            <a:fillRect/>
          </a:stretch>
        </p:blipFill>
        <p:spPr>
          <a:xfrm>
            <a:off x="6356257" y="3262657"/>
            <a:ext cx="3995451" cy="2794387"/>
          </a:xfrm>
          <a:prstGeom prst="rect">
            <a:avLst/>
          </a:prstGeom>
        </p:spPr>
      </p:pic>
      <p:pic>
        <p:nvPicPr>
          <p:cNvPr id="6" name="图片 5" descr="MACE_20241020_denoise"/>
          <p:cNvPicPr>
            <a:picLocks noChangeAspect="1"/>
          </p:cNvPicPr>
          <p:nvPr/>
        </p:nvPicPr>
        <p:blipFill>
          <a:blip r:embed="rId3">
            <a:alphaModFix amt="15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5485" y="3024505"/>
            <a:ext cx="7676515" cy="3270885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</a:rPr>
              <a:t>Motivations</a:t>
            </a:r>
          </a:p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</a:rPr>
              <a:t>MACE conceptual design</a:t>
            </a:r>
          </a:p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  <a:sym typeface="+mn-ea"/>
              </a:rPr>
              <a:t>Proposal of MACE Phase-I</a:t>
            </a:r>
          </a:p>
          <a:p>
            <a:pPr>
              <a:lnSpc>
                <a:spcPct val="200000"/>
              </a:lnSpc>
            </a:pPr>
            <a:r>
              <a:rPr lang="en-US" altLang="zh-CN" sz="2000" dirty="0">
                <a:sym typeface="+mn-ea"/>
              </a:rPr>
              <a:t>MACE offline software</a:t>
            </a:r>
          </a:p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  <a:sym typeface="+mn-ea"/>
              </a:rPr>
              <a:t>Summary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Contents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MACE offline software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126095" y="1000125"/>
            <a:ext cx="3972560" cy="557149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b="1" dirty="0"/>
              <a:t>Tasks:</a:t>
            </a:r>
          </a:p>
          <a:p>
            <a:pPr lvl="1">
              <a:lnSpc>
                <a:spcPct val="150000"/>
              </a:lnSpc>
            </a:pPr>
            <a:r>
              <a:rPr lang="en-US" altLang="zh-CN" sz="1800" dirty="0"/>
              <a:t>Event generation</a:t>
            </a:r>
          </a:p>
          <a:p>
            <a:pPr lvl="1">
              <a:lnSpc>
                <a:spcPct val="150000"/>
              </a:lnSpc>
            </a:pPr>
            <a:r>
              <a:rPr lang="en-US" altLang="zh-CN" sz="1800" dirty="0"/>
              <a:t>Simulation: detector, DAQ…</a:t>
            </a:r>
          </a:p>
          <a:p>
            <a:pPr lvl="1">
              <a:lnSpc>
                <a:spcPct val="150000"/>
              </a:lnSpc>
            </a:pPr>
            <a:r>
              <a:rPr lang="en-US" altLang="zh-CN" sz="1800" dirty="0">
                <a:sym typeface="+mn-ea"/>
              </a:rPr>
              <a:t>Reconstruction &amp; a</a:t>
            </a:r>
            <a:r>
              <a:rPr lang="en-US" altLang="zh-CN" sz="1800" dirty="0"/>
              <a:t>nalysis</a:t>
            </a:r>
          </a:p>
          <a:p>
            <a:pPr lvl="1">
              <a:lnSpc>
                <a:spcPct val="150000"/>
              </a:lnSpc>
            </a:pPr>
            <a:r>
              <a:rPr lang="en-US" altLang="zh-CN" sz="1800" dirty="0"/>
              <a:t>Visualization: event, track, detector geometry…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b="1" dirty="0"/>
              <a:t>Software quality control:</a:t>
            </a:r>
          </a:p>
          <a:p>
            <a:pPr lvl="1">
              <a:lnSpc>
                <a:spcPct val="150000"/>
              </a:lnSpc>
            </a:pPr>
            <a:r>
              <a:rPr lang="en-US" altLang="zh-CN" sz="1800" dirty="0"/>
              <a:t>Framework and architecture</a:t>
            </a:r>
          </a:p>
          <a:p>
            <a:pPr lvl="1">
              <a:lnSpc>
                <a:spcPct val="150000"/>
              </a:lnSpc>
            </a:pPr>
            <a:r>
              <a:rPr lang="en-US" altLang="zh-CN" sz="1800" dirty="0"/>
              <a:t>Continuous integration</a:t>
            </a:r>
          </a:p>
          <a:p>
            <a:pPr lvl="1">
              <a:lnSpc>
                <a:spcPct val="150000"/>
              </a:lnSpc>
            </a:pPr>
            <a:r>
              <a:rPr lang="en-US" altLang="zh-CN" sz="1800" dirty="0"/>
              <a:t>Validation</a:t>
            </a:r>
          </a:p>
          <a:p>
            <a:pPr lvl="1">
              <a:lnSpc>
                <a:spcPct val="150000"/>
              </a:lnSpc>
            </a:pP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53670" y="850900"/>
            <a:ext cx="8029575" cy="1337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Experiment design stage: simulation-guided detector design optimization.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Engineering stage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: detector alignment and detector-response simulation.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Data-taking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stage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: bridges experimental data to physics results.</a:t>
            </a:r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l="2160" r="1330"/>
          <a:stretch>
            <a:fillRect/>
          </a:stretch>
        </p:blipFill>
        <p:spPr>
          <a:xfrm>
            <a:off x="190500" y="2301240"/>
            <a:ext cx="7811135" cy="420814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Software Architecture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4775" y="1023620"/>
            <a:ext cx="5942965" cy="5452745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en-US" altLang="zh-CN" b="1" dirty="0"/>
              <a:t>Mustard framework:</a:t>
            </a:r>
            <a:endParaRPr lang="en-US" altLang="zh-CN" dirty="0"/>
          </a:p>
          <a:p>
            <a:pPr lvl="1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altLang="zh-CN" sz="1800" dirty="0"/>
              <a:t> A modern, distributed, high-performance architecture for particle physics experiments. </a:t>
            </a:r>
          </a:p>
          <a:p>
            <a:pPr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zh-CN" b="1" dirty="0"/>
              <a:t>High-performance design</a:t>
            </a:r>
            <a:r>
              <a:rPr lang="en-US" altLang="zh-CN" b="1" dirty="0"/>
              <a:t>:</a:t>
            </a:r>
            <a:endParaRPr lang="en-US" altLang="zh-CN" dirty="0"/>
          </a:p>
          <a:p>
            <a:pPr lvl="1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zh-CN" altLang="zh-CN" sz="1800" dirty="0">
                <a:sym typeface="+mn-ea"/>
              </a:rPr>
              <a:t>Distributed </a:t>
            </a:r>
            <a:r>
              <a:rPr lang="en-US" altLang="zh-CN" sz="1800" dirty="0">
                <a:sym typeface="+mn-ea"/>
              </a:rPr>
              <a:t>executor for simulation and analysis.</a:t>
            </a:r>
            <a:endParaRPr lang="en-US" altLang="zh-CN" sz="1800" dirty="0"/>
          </a:p>
          <a:p>
            <a:pPr lvl="1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altLang="zh-CN" sz="1800" dirty="0"/>
              <a:t>Based</a:t>
            </a:r>
            <a:r>
              <a:rPr lang="zh-CN" altLang="zh-CN" sz="1800" dirty="0"/>
              <a:t> on C++20</a:t>
            </a:r>
            <a:r>
              <a:rPr lang="en-US" altLang="zh-CN" sz="1800" dirty="0"/>
              <a:t>, </a:t>
            </a:r>
            <a:r>
              <a:rPr lang="zh-CN" altLang="zh-CN" sz="1800" dirty="0"/>
              <a:t>template</a:t>
            </a:r>
            <a:r>
              <a:rPr lang="en-US" altLang="zh-CN" sz="1800" dirty="0"/>
              <a:t>-rich</a:t>
            </a:r>
            <a:r>
              <a:rPr lang="zh-CN" altLang="zh-CN" sz="1800" dirty="0"/>
              <a:t> </a:t>
            </a:r>
            <a:r>
              <a:rPr lang="en-US" altLang="zh-CN" sz="1800" dirty="0"/>
              <a:t>design for </a:t>
            </a:r>
            <a:r>
              <a:rPr lang="zh-CN" altLang="zh-CN" sz="1800" dirty="0">
                <a:sym typeface="+mn-ea"/>
              </a:rPr>
              <a:t>zero-overhead abstraction</a:t>
            </a:r>
            <a:r>
              <a:rPr lang="en-US" altLang="zh-CN" sz="1800" dirty="0">
                <a:sym typeface="+mn-ea"/>
              </a:rPr>
              <a:t> and flexibility.</a:t>
            </a:r>
            <a:endParaRPr lang="en-US" altLang="zh-CN" sz="1800" dirty="0"/>
          </a:p>
          <a:p>
            <a:pPr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en-US" altLang="zh-CN" b="1" dirty="0"/>
              <a:t>Key</a:t>
            </a:r>
            <a:r>
              <a:rPr lang="zh-CN" altLang="zh-CN" b="1" dirty="0"/>
              <a:t> components</a:t>
            </a:r>
            <a:r>
              <a:rPr lang="en-US" altLang="zh-CN" b="1" dirty="0"/>
              <a:t>:</a:t>
            </a:r>
            <a:endParaRPr lang="en-US" altLang="zh-CN" dirty="0"/>
          </a:p>
          <a:p>
            <a:pPr lv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"/>
            </a:pPr>
            <a:r>
              <a:rPr lang="zh-CN" altLang="zh-CN" sz="1800" dirty="0"/>
              <a:t>Distributed computing </a:t>
            </a:r>
            <a:r>
              <a:rPr lang="en-US" altLang="zh-CN" sz="1800" dirty="0"/>
              <a:t>framework</a:t>
            </a:r>
            <a:endParaRPr lang="zh-CN" altLang="zh-CN" sz="1800" dirty="0"/>
          </a:p>
          <a:p>
            <a:pPr lv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"/>
            </a:pPr>
            <a:r>
              <a:rPr lang="zh-CN" altLang="zh-CN" sz="1800" dirty="0"/>
              <a:t>Unified geometry interfaces</a:t>
            </a:r>
            <a:endParaRPr lang="en-US" altLang="zh-CN" sz="1800" dirty="0"/>
          </a:p>
          <a:p>
            <a:pPr lv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"/>
            </a:pPr>
            <a:r>
              <a:rPr lang="en-US" altLang="zh-CN" sz="1800" dirty="0"/>
              <a:t>High-level </a:t>
            </a:r>
            <a:r>
              <a:rPr lang="zh-CN" altLang="zh-CN" sz="1800" dirty="0"/>
              <a:t>data model</a:t>
            </a:r>
            <a:r>
              <a:rPr lang="en-US" altLang="zh-CN" sz="1800" dirty="0"/>
              <a:t> a</a:t>
            </a:r>
            <a:r>
              <a:rPr lang="zh-CN" altLang="zh-CN" sz="1800" dirty="0">
                <a:sym typeface="+mn-ea"/>
              </a:rPr>
              <a:t>bstract</a:t>
            </a:r>
            <a:r>
              <a:rPr lang="en-US" altLang="zh-CN" sz="1800" dirty="0">
                <a:sym typeface="+mn-ea"/>
              </a:rPr>
              <a:t>ions and IO</a:t>
            </a:r>
            <a:endParaRPr lang="zh-CN" altLang="zh-CN" sz="1800" dirty="0"/>
          </a:p>
          <a:p>
            <a:pPr lv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"/>
            </a:pPr>
            <a:r>
              <a:rPr lang="en-US" altLang="zh-CN" sz="1800" dirty="0"/>
              <a:t>U</a:t>
            </a:r>
            <a:r>
              <a:rPr lang="zh-CN" altLang="zh-CN" sz="1800" dirty="0"/>
              <a:t>tilities</a:t>
            </a:r>
            <a:r>
              <a:rPr lang="en-US" altLang="zh-CN" sz="1800" dirty="0"/>
              <a:t> for s</a:t>
            </a:r>
            <a:r>
              <a:rPr lang="zh-CN" altLang="zh-CN" sz="1800" dirty="0">
                <a:sym typeface="+mn-ea"/>
              </a:rPr>
              <a:t>imulation</a:t>
            </a:r>
            <a:r>
              <a:rPr lang="en-US" altLang="zh-CN" sz="1800" dirty="0">
                <a:sym typeface="+mn-ea"/>
              </a:rPr>
              <a:t>, </a:t>
            </a:r>
            <a:r>
              <a:rPr lang="zh-CN" altLang="zh-CN" sz="1800" dirty="0">
                <a:sym typeface="+mn-ea"/>
              </a:rPr>
              <a:t>reconstruction</a:t>
            </a:r>
            <a:r>
              <a:rPr lang="en-US" altLang="zh-CN" sz="1800" dirty="0">
                <a:sym typeface="+mn-ea"/>
              </a:rPr>
              <a:t>, analysis...</a:t>
            </a:r>
            <a:endParaRPr lang="zh-CN" altLang="zh-CN" sz="1800" dirty="0"/>
          </a:p>
          <a:p>
            <a:pPr>
              <a:lnSpc>
                <a:spcPct val="150000"/>
              </a:lnSpc>
            </a:pPr>
            <a:endParaRPr lang="zh-CN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24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918" y="1131058"/>
            <a:ext cx="5645052" cy="506895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Continuous Integration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5575" y="868045"/>
            <a:ext cx="6408420" cy="569277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en-US" altLang="zh-CN" b="1" dirty="0"/>
              <a:t>Challenges in Parallel Development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800" dirty="0"/>
              <a:t>Merge conflicts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800" dirty="0"/>
              <a:t>Tedious code review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800" dirty="0"/>
              <a:t>Hidden risks</a:t>
            </a:r>
          </a:p>
          <a:p>
            <a:pPr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en-US" altLang="zh-CN" b="1" dirty="0"/>
              <a:t>Practice of Continuous Integration</a:t>
            </a:r>
          </a:p>
          <a:p>
            <a:pPr lvl="1">
              <a:lnSpc>
                <a:spcPct val="150000"/>
              </a:lnSpc>
            </a:pPr>
            <a:r>
              <a:rPr lang="en-US" altLang="zh-CN" sz="1800" dirty="0"/>
              <a:t>Frequently integrate code into a shared repository.</a:t>
            </a:r>
          </a:p>
          <a:p>
            <a:pPr lvl="1">
              <a:lnSpc>
                <a:spcPct val="150000"/>
              </a:lnSpc>
            </a:pPr>
            <a:r>
              <a:rPr lang="en-US" altLang="zh-CN" sz="1800" dirty="0"/>
              <a:t>Each integration is verified via automated builds and tests.</a:t>
            </a:r>
          </a:p>
          <a:p>
            <a:pPr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en-US" altLang="zh-CN" b="1" dirty="0"/>
              <a:t>CI/CD</a:t>
            </a:r>
          </a:p>
          <a:p>
            <a:pPr lvl="1">
              <a:lnSpc>
                <a:spcPct val="150000"/>
              </a:lnSpc>
            </a:pPr>
            <a:r>
              <a:rPr lang="it-IT" altLang="zh-CN" sz="1800" dirty="0"/>
              <a:t>Configure pipeline via </a:t>
            </a:r>
            <a:r>
              <a:rPr lang="en-US" altLang="it-IT" sz="1800" dirty="0"/>
              <a:t>config file.</a:t>
            </a:r>
            <a:endParaRPr lang="zh-CN" altLang="en-US" sz="1800" b="1" dirty="0">
              <a:latin typeface="Bookman Old Style" panose="02050604050505020204" pitchFamily="18" charset="0"/>
              <a:ea typeface="Batang" panose="02030600000101010101" pitchFamily="18" charset="-127"/>
            </a:endParaRPr>
          </a:p>
          <a:p>
            <a:pPr lvl="1">
              <a:lnSpc>
                <a:spcPct val="150000"/>
              </a:lnSpc>
            </a:pPr>
            <a:r>
              <a:rPr lang="en-US" altLang="zh-CN" sz="1800" dirty="0"/>
              <a:t>Runners execute automated test scripts.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25</a:t>
            </a:fld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5120640" y="716280"/>
            <a:ext cx="7071360" cy="6042026"/>
            <a:chOff x="5157128" y="1213859"/>
            <a:chExt cx="7034872" cy="601469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57129" y="1213859"/>
              <a:ext cx="7034871" cy="2746036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57128" y="4146517"/>
              <a:ext cx="7034871" cy="3082040"/>
            </a:xfrm>
            <a:prstGeom prst="rect">
              <a:avLst/>
            </a:prstGeom>
          </p:spPr>
        </p:pic>
      </p:grpSp>
      <p:sp>
        <p:nvSpPr>
          <p:cNvPr id="16" name="箭头: 下 15"/>
          <p:cNvSpPr/>
          <p:nvPr/>
        </p:nvSpPr>
        <p:spPr>
          <a:xfrm>
            <a:off x="8199119" y="3363960"/>
            <a:ext cx="798285" cy="493721"/>
          </a:xfrm>
          <a:prstGeom prst="downArrow">
            <a:avLst/>
          </a:prstGeom>
          <a:noFill/>
          <a:ln w="25400">
            <a:solidFill>
              <a:srgbClr val="005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Regression test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104775" y="815340"/>
                <a:ext cx="5523865" cy="5844540"/>
              </a:xfrm>
            </p:spPr>
            <p:txBody>
              <a:bodyPr>
                <a:normAutofit fontScale="90000" lnSpcReduction="20000"/>
              </a:bodyPr>
              <a:lstStyle/>
              <a:p>
                <a:pPr>
                  <a:lnSpc>
                    <a:spcPct val="150000"/>
                  </a:lnSpc>
                  <a:buFont typeface="Wingdings" panose="05000000000000000000" charset="0"/>
                  <a:buChar char=""/>
                </a:pPr>
                <a:r>
                  <a:rPr lang="en-US" altLang="zh-CN" b="1" dirty="0"/>
                  <a:t>Expectation</a:t>
                </a:r>
              </a:p>
              <a:p>
                <a:pPr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r>
                  <a:rPr lang="en-US" altLang="zh-CN" dirty="0"/>
                  <a:t>In terms of performance: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CN" dirty="0"/>
                  <a:t>	previously developed ≈ newly tested</a:t>
                </a:r>
              </a:p>
              <a:p>
                <a:pPr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r>
                  <a:rPr lang="en-US" altLang="zh-CN" dirty="0"/>
                  <a:t>For MACE offline software: 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CN" dirty="0"/>
                  <a:t>	Output data maintains homogeneity.</a:t>
                </a:r>
              </a:p>
              <a:p>
                <a:pPr>
                  <a:lnSpc>
                    <a:spcPct val="150000"/>
                  </a:lnSpc>
                  <a:buFont typeface="Wingdings" panose="05000000000000000000" charset="0"/>
                  <a:buChar char=""/>
                </a:pPr>
                <a:r>
                  <a:rPr lang="en-US" altLang="zh-CN" b="1" dirty="0"/>
                  <a:t>Test elements</a:t>
                </a:r>
              </a:p>
              <a:p>
                <a:pPr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r>
                  <a:rPr lang="en-US" altLang="zh-CN" dirty="0"/>
                  <a:t>Benchmark: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𝑡𝑒𝑠𝑡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CN" dirty="0"/>
                  <a:t>	Histograms drawn from the output data.</a:t>
                </a:r>
              </a:p>
              <a:p>
                <a:pPr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r>
                  <a:rPr lang="en-US" altLang="zh-CN" dirty="0"/>
                  <a:t>Reference: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CN" dirty="0"/>
                  <a:t>	Histograms run by the stable version (with 	larger data volume 10×tested).</a:t>
                </a:r>
              </a:p>
              <a:p>
                <a:pPr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r>
                  <a:rPr lang="en-US" altLang="zh-CN" dirty="0"/>
                  <a:t>Performance indicator: </a:t>
                </a:r>
                <a:r>
                  <a:rPr lang="en-US" altLang="zh-CN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homogeneity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CN" dirty="0"/>
                  <a:t>	Chi2test p-value.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4775" y="815340"/>
                <a:ext cx="5523865" cy="5844540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26</a:t>
            </a:fld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5163355" y="908472"/>
            <a:ext cx="7317670" cy="5514129"/>
            <a:chOff x="5161587" y="770495"/>
            <a:chExt cx="7317670" cy="5514129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61587" y="770495"/>
              <a:ext cx="6766457" cy="5514129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11156447" y="1888006"/>
              <a:ext cx="1322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time line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alphaModFix amt="76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8" r="8248"/>
          <a:stretch>
            <a:fillRect/>
          </a:stretch>
        </p:blipFill>
        <p:spPr>
          <a:xfrm>
            <a:off x="6356257" y="3262657"/>
            <a:ext cx="3995451" cy="2794387"/>
          </a:xfrm>
          <a:prstGeom prst="rect">
            <a:avLst/>
          </a:prstGeom>
        </p:spPr>
      </p:pic>
      <p:pic>
        <p:nvPicPr>
          <p:cNvPr id="6" name="图片 5" descr="MACE_20241020_denoise"/>
          <p:cNvPicPr>
            <a:picLocks noChangeAspect="1"/>
          </p:cNvPicPr>
          <p:nvPr/>
        </p:nvPicPr>
        <p:blipFill>
          <a:blip r:embed="rId3">
            <a:alphaModFix amt="15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5485" y="3024505"/>
            <a:ext cx="7676515" cy="3270885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</a:rPr>
              <a:t>Motivations</a:t>
            </a:r>
          </a:p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</a:rPr>
              <a:t>MACE conceptual design</a:t>
            </a:r>
          </a:p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  <a:sym typeface="+mn-ea"/>
              </a:rPr>
              <a:t>Recent progress and prototyping</a:t>
            </a:r>
          </a:p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  <a:sym typeface="+mn-ea"/>
              </a:rPr>
              <a:t>MACE offline software</a:t>
            </a:r>
          </a:p>
          <a:p>
            <a:pPr>
              <a:lnSpc>
                <a:spcPct val="200000"/>
              </a:lnSpc>
            </a:pPr>
            <a:r>
              <a:rPr lang="en-US" altLang="zh-CN" sz="2000" dirty="0">
                <a:sym typeface="+mn-ea"/>
              </a:rPr>
              <a:t>Summary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Contents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b="1" dirty="0"/>
              <a:t>Breakthrough </a:t>
            </a:r>
            <a:r>
              <a:rPr lang="en-US" b="1" dirty="0"/>
              <a:t>p</a:t>
            </a:r>
            <a:r>
              <a:rPr b="1" dirty="0"/>
              <a:t>oint for </a:t>
            </a:r>
            <a:r>
              <a:rPr lang="en-US" b="1" dirty="0"/>
              <a:t>f</a:t>
            </a:r>
            <a:r>
              <a:rPr b="1" dirty="0"/>
              <a:t>undamental </a:t>
            </a:r>
            <a:r>
              <a:rPr lang="en-US" b="1" dirty="0"/>
              <a:t>r</a:t>
            </a:r>
            <a:r>
              <a:rPr b="1" dirty="0"/>
              <a:t>esearch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6098540" y="1054100"/>
                <a:ext cx="5935345" cy="38061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sz="1600">
                    <a:latin typeface="Arial" panose="020B0604020202020204" pitchFamily="34" charset="0"/>
                    <a:cs typeface="Arial" panose="020B0604020202020204" pitchFamily="34" charset="0"/>
                  </a:rPr>
                  <a:t>The latest result was </a:t>
                </a:r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obtained </a:t>
                </a:r>
                <a:r>
                  <a:rPr sz="1600">
                    <a:latin typeface="Arial" panose="020B0604020202020204" pitchFamily="34" charset="0"/>
                    <a:cs typeface="Arial" panose="020B0604020202020204" pitchFamily="34" charset="0"/>
                  </a:rPr>
                  <a:t>by </a:t>
                </a:r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MACS </a:t>
                </a:r>
                <a:r>
                  <a:rPr sz="1600">
                    <a:latin typeface="Arial" panose="020B0604020202020204" pitchFamily="34" charset="0"/>
                    <a:cs typeface="Arial" panose="020B0604020202020204" pitchFamily="34" charset="0"/>
                  </a:rPr>
                  <a:t>in 1999, with a muon flux of </a:t>
                </a:r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8×</m:t>
                    </m:r>
                    <m:sSup>
                      <m:sSupPr>
                        <m:ctrlPr>
                          <a:rPr lang="en-US" altLang="zh-CN" sz="16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600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6</m:t>
                        </m:r>
                      </m:sup>
                    </m:sSup>
                    <m:sSup>
                      <m:sSupPr>
                        <m:ctrlPr>
                          <a:rPr lang="el-GR" altLang="zh-CN" sz="16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sz="16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μ</m:t>
                        </m:r>
                      </m:e>
                      <m:sup>
                        <m:r>
                          <a:rPr lang="en-US" altLang="zh-CN" sz="1600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16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/</m:t>
                    </m:r>
                    <m:r>
                      <a:rPr lang="en-US" altLang="zh-CN" sz="16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sz="1600">
                    <a:latin typeface="Arial" panose="020B0604020202020204" pitchFamily="34" charset="0"/>
                    <a:cs typeface="Arial" panose="020B0604020202020204" pitchFamily="34" charset="0"/>
                  </a:rPr>
                  <a:t>.  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sz="1600">
                    <a:latin typeface="Arial" panose="020B0604020202020204" pitchFamily="34" charset="0"/>
                    <a:cs typeface="Arial" panose="020B0604020202020204" pitchFamily="34" charset="0"/>
                  </a:rPr>
                  <a:t>Requirement: China</a:t>
                </a:r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 domestic </a:t>
                </a:r>
                <a:r>
                  <a:rPr sz="1600">
                    <a:latin typeface="Arial" panose="020B0604020202020204" pitchFamily="34" charset="0"/>
                    <a:cs typeface="Arial" panose="020B0604020202020204" pitchFamily="34" charset="0"/>
                  </a:rPr>
                  <a:t>accelerator muon source to provide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sSup>
                      <m:sSupPr>
                        <m:ctrlPr>
                          <a:rPr lang="el-GR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μ</m:t>
                        </m:r>
                      </m:e>
                      <m:sup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/</m:t>
                    </m:r>
                    <m:r>
                      <a:rPr lang="en-US" altLang="zh-CN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sz="1600">
                    <a:latin typeface="Arial" panose="020B0604020202020204" pitchFamily="34" charset="0"/>
                    <a:cs typeface="Arial" panose="020B0604020202020204" pitchFamily="34" charset="0"/>
                  </a:rPr>
                  <a:t> surface muon. 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sz="1600">
                    <a:latin typeface="Arial" panose="020B0604020202020204" pitchFamily="34" charset="0"/>
                    <a:cs typeface="Arial" panose="020B0604020202020204" pitchFamily="34" charset="0"/>
                  </a:rPr>
                  <a:t>Over 20 years, significant advances in detector technology.  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sz="1600">
                    <a:latin typeface="Arial" panose="020B0604020202020204" pitchFamily="34" charset="0"/>
                    <a:cs typeface="Arial" panose="020B0604020202020204" pitchFamily="34" charset="0"/>
                  </a:rPr>
                  <a:t>China’s accelerator and particle detection technology have made great strides.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sz="1600">
                    <a:latin typeface="Arial" panose="020B0604020202020204" pitchFamily="34" charset="0"/>
                    <a:cs typeface="Arial" panose="020B0604020202020204" pitchFamily="34" charset="0"/>
                  </a:rPr>
                  <a:t>The new generation of experiments is expected to improve sensitivity by over two orders of magnitude compared to the 1999 PSI results!  </a:t>
                </a: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8540" y="1054100"/>
                <a:ext cx="5935345" cy="380619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90" y="991235"/>
            <a:ext cx="5574030" cy="3957320"/>
          </a:xfrm>
          <a:prstGeom prst="rect">
            <a:avLst/>
          </a:prstGeom>
        </p:spPr>
      </p:pic>
      <p:sp>
        <p:nvSpPr>
          <p:cNvPr id="4" name="灯片编号占位符 2"/>
          <p:cNvSpPr>
            <a:spLocks noGrp="1"/>
          </p:cNvSpPr>
          <p:nvPr/>
        </p:nvSpPr>
        <p:spPr>
          <a:xfrm>
            <a:off x="9343813" y="6560820"/>
            <a:ext cx="2743200" cy="3416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8C9005-E956-41E1-8C8F-C1C273793A40}" type="slidenum">
              <a:rPr lang="zh-CN" altLang="en-US" smtClean="0"/>
              <a:t>28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964295" y="5243195"/>
            <a:ext cx="1783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Thanks!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00990" y="4948555"/>
            <a:ext cx="5685790" cy="1564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 b="1" dirty="0"/>
              <a:t>Acknowledgements:</a:t>
            </a:r>
          </a:p>
          <a:p>
            <a:r>
              <a:rPr lang="en-US" altLang="zh-CN" sz="1200" dirty="0"/>
              <a:t>We express our gratitude to Yoshitaka Kuno, Klaus Jungmann, Lorenzo </a:t>
            </a:r>
            <a:r>
              <a:rPr lang="en-US" altLang="zh-CN" sz="1200" dirty="0" err="1"/>
              <a:t>Calibbi</a:t>
            </a:r>
            <a:r>
              <a:rPr lang="en-US" altLang="zh-CN" sz="1200" dirty="0"/>
              <a:t>, Ce Zhang, Tsutomu </a:t>
            </a:r>
            <a:r>
              <a:rPr lang="en-US" altLang="zh-CN" sz="1200" dirty="0" err="1"/>
              <a:t>Mibe</a:t>
            </a:r>
            <a:r>
              <a:rPr lang="en-US" altLang="zh-CN" sz="1200" dirty="0"/>
              <a:t>, Yuichi </a:t>
            </a:r>
            <a:r>
              <a:rPr lang="en-US" altLang="zh-CN" sz="1200" dirty="0" err="1"/>
              <a:t>Uesaka</a:t>
            </a:r>
            <a:r>
              <a:rPr lang="en-US" altLang="zh-CN" sz="1200" dirty="0"/>
              <a:t>, Yu Bao, </a:t>
            </a:r>
            <a:r>
              <a:rPr lang="en-US" altLang="zh-CN" sz="1200" dirty="0" err="1"/>
              <a:t>Ningqiang</a:t>
            </a:r>
            <a:r>
              <a:rPr lang="en-US" altLang="zh-CN" sz="1200" dirty="0"/>
              <a:t> Song and </a:t>
            </a:r>
          </a:p>
          <a:p>
            <a:r>
              <a:rPr lang="en-US" altLang="zh-CN" sz="1200" dirty="0"/>
              <a:t>many other colleagues for their insights and expertise during discussions. We also </a:t>
            </a:r>
            <a:r>
              <a:rPr lang="en-US" altLang="zh-CN" sz="1200" dirty="0" err="1"/>
              <a:t>appreci</a:t>
            </a:r>
            <a:r>
              <a:rPr lang="en-US" altLang="zh-CN" sz="1200" dirty="0"/>
              <a:t>ate the professional and constructive comments provided by Xin Chen, Kim-Siang </a:t>
            </a:r>
            <a:r>
              <a:rPr lang="en-US" altLang="zh-CN" sz="1200" dirty="0" err="1"/>
              <a:t>Khaw</a:t>
            </a:r>
            <a:r>
              <a:rPr lang="en-US" altLang="zh-CN" sz="1200" dirty="0"/>
              <a:t>, Teng Li, Yi Liao, Yong Liu and Xiang Xiao in reviewing the MACE conceptual design report.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560820"/>
            <a:ext cx="2743200" cy="341630"/>
          </a:xfrm>
        </p:spPr>
        <p:txBody>
          <a:bodyPr/>
          <a:lstStyle/>
          <a:p>
            <a:fld id="{778C9005-E956-41E1-8C8F-C1C273793A40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alphaModFix amt="76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8" r="8248"/>
          <a:stretch>
            <a:fillRect/>
          </a:stretch>
        </p:blipFill>
        <p:spPr>
          <a:xfrm>
            <a:off x="6356257" y="3262657"/>
            <a:ext cx="3995451" cy="2794387"/>
          </a:xfrm>
          <a:prstGeom prst="rect">
            <a:avLst/>
          </a:prstGeom>
        </p:spPr>
      </p:pic>
      <p:pic>
        <p:nvPicPr>
          <p:cNvPr id="6" name="图片 5" descr="MACE_20241020_denoise"/>
          <p:cNvPicPr>
            <a:picLocks noChangeAspect="1"/>
          </p:cNvPicPr>
          <p:nvPr/>
        </p:nvPicPr>
        <p:blipFill>
          <a:blip r:embed="rId3">
            <a:alphaModFix amt="15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5485" y="3024505"/>
            <a:ext cx="7676515" cy="3270885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altLang="zh-CN" sz="2000" dirty="0"/>
              <a:t>Motivations</a:t>
            </a:r>
          </a:p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</a:rPr>
              <a:t>MACE conceptual design</a:t>
            </a:r>
          </a:p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</a:rPr>
              <a:t>Proposal of MACE Phase-I</a:t>
            </a:r>
            <a:endParaRPr lang="en-US" altLang="zh-CN" sz="2000" dirty="0">
              <a:solidFill>
                <a:schemeClr val="bg1">
                  <a:lumMod val="75000"/>
                </a:schemeClr>
              </a:solidFill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  <a:sym typeface="+mn-ea"/>
              </a:rPr>
              <a:t>MACE offline software</a:t>
            </a:r>
          </a:p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  <a:sym typeface="+mn-ea"/>
              </a:rPr>
              <a:t>Summary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Contents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New physic sensitivity (SMEFT)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idx="1"/>
          </p:nvPr>
        </p:nvSpPr>
        <p:spPr>
          <a:xfrm>
            <a:off x="213360" y="1032510"/>
            <a:ext cx="4431030" cy="540321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Standard Model effective field theory (SMEFT) Lagrangian: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zh-CN" dirty="0"/>
          </a:p>
          <a:p>
            <a:pPr>
              <a:lnSpc>
                <a:spcPct val="150000"/>
              </a:lnSpc>
            </a:pPr>
            <a:r>
              <a:rPr lang="en-US" altLang="zh-CN" dirty="0"/>
              <a:t>Five dim-6 operators contribute to muonium mixing:</a:t>
            </a:r>
          </a:p>
          <a:p>
            <a:pPr>
              <a:lnSpc>
                <a:spcPct val="150000"/>
              </a:lnSpc>
            </a:pPr>
            <a:endParaRPr lang="en-US" altLang="zh-CN" dirty="0"/>
          </a:p>
          <a:p>
            <a:pPr>
              <a:lnSpc>
                <a:spcPct val="150000"/>
              </a:lnSpc>
            </a:pPr>
            <a:endParaRPr lang="en-US" altLang="zh-CN" dirty="0"/>
          </a:p>
          <a:p>
            <a:pPr>
              <a:lnSpc>
                <a:spcPct val="150000"/>
              </a:lnSpc>
            </a:pPr>
            <a:endParaRPr lang="en-US" altLang="zh-CN" dirty="0"/>
          </a:p>
          <a:p>
            <a:pPr>
              <a:lnSpc>
                <a:spcPct val="150000"/>
              </a:lnSpc>
            </a:pPr>
            <a:r>
              <a:rPr lang="en-US" altLang="zh-CN" dirty="0"/>
              <a:t>Well complement to high-energy frontier.</a:t>
            </a:r>
            <a:endParaRPr lang="zh-CN" altLang="en-US" dirty="0"/>
          </a:p>
          <a:p>
            <a:pPr>
              <a:lnSpc>
                <a:spcPct val="150000"/>
              </a:lnSpc>
            </a:pPr>
            <a:endParaRPr lang="zh-CN" altLang="en-US" dirty="0"/>
          </a:p>
          <a:p>
            <a:pPr>
              <a:lnSpc>
                <a:spcPct val="150000"/>
              </a:lnSpc>
            </a:pPr>
            <a:endParaRPr lang="en-US" altLang="zh-CN" dirty="0"/>
          </a:p>
          <a:p>
            <a:pPr>
              <a:lnSpc>
                <a:spcPct val="150000"/>
              </a:lnSpc>
            </a:pPr>
            <a:endParaRPr lang="en-US" altLang="zh-CN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30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608" y="3461986"/>
            <a:ext cx="2619920" cy="16743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r="31239" b="49395"/>
          <a:stretch>
            <a:fillRect/>
          </a:stretch>
        </p:blipFill>
        <p:spPr>
          <a:xfrm>
            <a:off x="901931" y="2023111"/>
            <a:ext cx="3159867" cy="5621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8439" y="1206934"/>
            <a:ext cx="3780000" cy="50561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8574" y="1205237"/>
            <a:ext cx="3780000" cy="505762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31</a:t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Muonium production target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6"/>
              <p:cNvSpPr txBox="1"/>
              <p:nvPr/>
            </p:nvSpPr>
            <p:spPr>
              <a:xfrm>
                <a:off x="6303433" y="814588"/>
                <a:ext cx="5888567" cy="562165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zh-CN" sz="1800" dirty="0">
                    <a:sym typeface="+mn-ea"/>
                  </a:rPr>
                  <a:t>The simulation is validated by muonium yield data measured in TRIUMF.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1800" dirty="0">
                    <a:sym typeface="+mn-ea"/>
                  </a:rPr>
                  <a:t>Optimize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𝜇</m:t>
                        </m:r>
                        <m:r>
                          <a:rPr lang="en-US" altLang="zh-CN" sz="1800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n-US" altLang="zh-CN" sz="1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M</m:t>
                        </m:r>
                      </m:sub>
                    </m:sSub>
                  </m:oMath>
                </a14:m>
                <a:r>
                  <a:rPr lang="en-US" altLang="zh-CN" sz="1800" dirty="0">
                    <a:sym typeface="+mn-ea"/>
                  </a:rPr>
                  <a:t> in perforated bulk target by scanning parameters, it can achieve</a:t>
                </a:r>
              </a:p>
              <a:p>
                <a:pPr lvl="1">
                  <a:lnSpc>
                    <a:spcPct val="150000"/>
                  </a:lnSpc>
                  <a:buFont typeface="Wingdings" panose="05000000000000000000" charset="0"/>
                  <a:buChar char=""/>
                </a:pPr>
                <a:r>
                  <a:rPr lang="en-US" altLang="zh-CN" sz="1600" dirty="0">
                    <a:sym typeface="+mn-ea"/>
                  </a:rPr>
                  <a:t>Max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𝜇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n-US" altLang="zh-CN" sz="16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M</m:t>
                        </m:r>
                      </m:sub>
                    </m:sSub>
                    <m:r>
                      <a:rPr lang="en-US" altLang="zh-CN" sz="16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altLang="zh-CN" sz="16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1600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M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altLang="zh-CN" sz="1600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vac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𝜇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altLang="zh-CN" sz="1600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total</m:t>
                            </m:r>
                          </m:sup>
                        </m:sSubSup>
                      </m:den>
                    </m:f>
                    <m:r>
                      <a:rPr lang="en-US" altLang="zh-CN" sz="16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altLang="zh-CN" sz="16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1.134%</m:t>
                    </m:r>
                  </m:oMath>
                </a14:m>
                <a:r>
                  <a:rPr lang="en-US" altLang="zh-CN" sz="1600" dirty="0">
                    <a:sym typeface="+mn-ea"/>
                  </a:rPr>
                  <a:t>, with 2mm hole depth,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beam</m:t>
                        </m:r>
                      </m:sub>
                    </m:sSub>
                    <m:r>
                      <a:rPr lang="en-US" altLang="zh-CN" sz="16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=28 </m:t>
                    </m:r>
                    <m:r>
                      <m:rPr>
                        <m:sty m:val="p"/>
                      </m:rPr>
                      <a:rPr lang="en-US" altLang="zh-CN" sz="16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MeV</m:t>
                    </m:r>
                    <m:r>
                      <a:rPr lang="en-US" altLang="zh-CN" sz="16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/</m:t>
                    </m:r>
                    <m:r>
                      <a:rPr lang="en-US" altLang="zh-CN" sz="16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zh-CN" sz="1600" dirty="0">
                    <a:sym typeface="+mn-ea"/>
                  </a:rPr>
                  <a:t> and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6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1600"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beam</m:t>
                                </m:r>
                              </m:sub>
                            </m:sSub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1600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beam</m:t>
                            </m:r>
                          </m:sub>
                        </m:sSub>
                      </m:den>
                    </m:f>
                    <m:r>
                      <a:rPr lang="en-US" altLang="zh-CN" sz="16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=2.5%</m:t>
                    </m:r>
                  </m:oMath>
                </a14:m>
                <a:r>
                  <a:rPr lang="en-US" altLang="zh-CN" sz="1600" dirty="0">
                    <a:sym typeface="+mn-ea"/>
                  </a:rPr>
                  <a:t>.</a:t>
                </a:r>
                <a:endParaRPr lang="en-US" altLang="zh-CN" sz="1800" dirty="0"/>
              </a:p>
            </p:txBody>
          </p:sp>
        </mc:Choice>
        <mc:Fallback xmlns="">
          <p:sp>
            <p:nvSpPr>
              <p:cNvPr id="5" name="内容占位符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433" y="814588"/>
                <a:ext cx="5888567" cy="5621655"/>
              </a:xfrm>
              <a:prstGeom prst="rect">
                <a:avLst/>
              </a:prstGeom>
              <a:blipFill rotWithShape="1">
                <a:blip r:embed="rId2"/>
                <a:stretch>
                  <a:fillRect l="-7" t="-9" b="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1"/>
              <p:cNvSpPr>
                <a:spLocks noGrp="1"/>
              </p:cNvSpPr>
              <p:nvPr>
                <p:ph idx="1"/>
              </p:nvPr>
            </p:nvSpPr>
            <p:spPr>
              <a:xfrm>
                <a:off x="208173" y="814588"/>
                <a:ext cx="5939367" cy="5621655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800" dirty="0">
                    <a:sym typeface="+mn-ea"/>
                  </a:rPr>
                  <a:t>Intensity of in-vacuum muonium source: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M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1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vac</m:t>
                        </m:r>
                      </m:sup>
                    </m:sSubSup>
                    <m:r>
                      <a:rPr lang="en-US" altLang="zh-CN" sz="18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beam</m:t>
                        </m:r>
                      </m:sub>
                    </m:sSub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𝜇</m:t>
                        </m:r>
                        <m:r>
                          <a:rPr lang="en-US" altLang="zh-CN" sz="1800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n-US" altLang="zh-CN" sz="1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M</m:t>
                        </m:r>
                      </m:sub>
                    </m:sSub>
                  </m:oMath>
                </a14:m>
                <a:endParaRPr lang="en-US" altLang="zh-CN" sz="1800" i="1" dirty="0"/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𝜇</m:t>
                        </m:r>
                        <m:r>
                          <a:rPr lang="en-US" altLang="zh-CN" sz="1800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n-US" altLang="zh-CN" sz="1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M</m:t>
                        </m:r>
                      </m:sub>
                    </m:sSub>
                  </m:oMath>
                </a14:m>
                <a:r>
                  <a:rPr lang="en-US" altLang="zh-CN" sz="1800" dirty="0">
                    <a:sym typeface="+mn-ea"/>
                  </a:rPr>
                  <a:t> can be improved by utilizing porous materials, ideally perforated silica aerogel.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1800" dirty="0">
                    <a:sym typeface="+mn-ea"/>
                  </a:rPr>
                  <a:t>A simulation method is developed to accurately simulate muonium production and diffusion.</a:t>
                </a:r>
              </a:p>
            </p:txBody>
          </p:sp>
        </mc:Choice>
        <mc:Fallback xmlns="">
          <p:sp>
            <p:nvSpPr>
              <p:cNvPr id="6" name="内容占位符 1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8173" y="814588"/>
                <a:ext cx="5939367" cy="5621655"/>
              </a:xfrm>
              <a:blipFill rotWithShape="1">
                <a:blip r:embed="rId3"/>
                <a:stretch>
                  <a:fillRect l="-9" t="-9" r="2" b="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/>
          <p:cNvSpPr txBox="1"/>
          <p:nvPr/>
        </p:nvSpPr>
        <p:spPr>
          <a:xfrm>
            <a:off x="624205" y="6100445"/>
            <a:ext cx="51073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Zhao, Shihan, and Jian Tang. "Optimization of muonium yield in perforated silica aerogel." </a:t>
            </a:r>
            <a:r>
              <a:rPr lang="en-US" altLang="zh-CN" sz="1200" i="1" dirty="0">
                <a:solidFill>
                  <a:schemeClr val="bg1">
                    <a:lumMod val="50000"/>
                  </a:schemeClr>
                </a:solidFill>
              </a:rPr>
              <a:t>Physical Review D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 109.7 (2024): 072012.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710" y="3608705"/>
            <a:ext cx="4342765" cy="242633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6548902" y="4113018"/>
            <a:ext cx="4775835" cy="2404745"/>
            <a:chOff x="6764" y="6543"/>
            <a:chExt cx="7521" cy="37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本框 9"/>
                <p:cNvSpPr txBox="1"/>
                <p:nvPr/>
              </p:nvSpPr>
              <p:spPr>
                <a:xfrm>
                  <a:off x="8593" y="6620"/>
                  <a:ext cx="1860" cy="534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en-US" altLang="zh-CN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altLang="zh-CN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14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M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14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vac</m:t>
                                </m:r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en-US" altLang="zh-CN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altLang="zh-CN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14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beam</m:t>
                                </m:r>
                              </m:sup>
                            </m:sSubSup>
                          </m:den>
                        </m:f>
                      </m:oMath>
                    </m:oMathPara>
                  </a14:m>
                  <a:endParaRPr lang="en-US" altLang="zh-CN" sz="1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0" name="文本框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3" y="6620"/>
                  <a:ext cx="1860" cy="534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/>
                <p:cNvSpPr txBox="1"/>
                <p:nvPr/>
              </p:nvSpPr>
              <p:spPr>
                <a:xfrm>
                  <a:off x="12052" y="6620"/>
                  <a:ext cx="1655" cy="51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en-US" altLang="zh-CN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altLang="zh-CN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14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M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14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vac</m:t>
                                </m:r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en-US" altLang="zh-CN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14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M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14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total</m:t>
                                </m:r>
                              </m:sup>
                            </m:sSubSup>
                          </m:den>
                        </m:f>
                      </m:oMath>
                    </m:oMathPara>
                  </a14:m>
                  <a:endParaRPr lang="en-US" altLang="zh-CN" sz="1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" name="文本框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52" y="6620"/>
                  <a:ext cx="1655" cy="514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64" y="6543"/>
              <a:ext cx="3826" cy="378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文本框 12"/>
                <p:cNvSpPr txBox="1"/>
                <p:nvPr/>
              </p:nvSpPr>
              <p:spPr>
                <a:xfrm>
                  <a:off x="8593" y="6620"/>
                  <a:ext cx="1860" cy="534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en-US" altLang="zh-CN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altLang="zh-CN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14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M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14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vac</m:t>
                                </m:r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en-US" altLang="zh-CN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altLang="zh-CN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14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beam</m:t>
                                </m:r>
                              </m:sup>
                            </m:sSubSup>
                          </m:den>
                        </m:f>
                      </m:oMath>
                    </m:oMathPara>
                  </a14:m>
                  <a:endParaRPr lang="en-US" altLang="zh-CN" sz="1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文本框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3" y="6620"/>
                  <a:ext cx="1860" cy="534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584" y="6543"/>
              <a:ext cx="3701" cy="371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/>
                <p:cNvSpPr txBox="1"/>
                <p:nvPr/>
              </p:nvSpPr>
              <p:spPr>
                <a:xfrm>
                  <a:off x="12252" y="6820"/>
                  <a:ext cx="1655" cy="51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en-US" altLang="zh-CN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altLang="zh-CN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14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M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14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vac</m:t>
                                </m:r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en-US" altLang="zh-CN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14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M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14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total</m:t>
                                </m:r>
                              </m:sup>
                            </m:sSubSup>
                          </m:den>
                        </m:f>
                      </m:oMath>
                    </m:oMathPara>
                  </a14:m>
                  <a:endParaRPr lang="en-US" altLang="zh-CN" sz="1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文本框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52" y="6820"/>
                  <a:ext cx="1655" cy="514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文本框 15"/>
          <p:cNvSpPr txBox="1"/>
          <p:nvPr/>
        </p:nvSpPr>
        <p:spPr>
          <a:xfrm>
            <a:off x="7118194" y="3754283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2 times larger than the yield in 1999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891417" y="1317809"/>
            <a:ext cx="31368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J. Beare et al., PTEP. 2020, 123C01 (2020)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32</a:t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Muonium production target</a:t>
            </a:r>
            <a:endParaRPr lang="zh-CN" altLang="en-US" dirty="0"/>
          </a:p>
        </p:txBody>
      </p:sp>
      <p:sp>
        <p:nvSpPr>
          <p:cNvPr id="5" name="内容占位符 1"/>
          <p:cNvSpPr txBox="1"/>
          <p:nvPr/>
        </p:nvSpPr>
        <p:spPr>
          <a:xfrm>
            <a:off x="213360" y="839470"/>
            <a:ext cx="7010400" cy="5646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002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dirty="0"/>
              <a:t>Proposed design: Tilted single-layer silica aerogel.</a:t>
            </a:r>
            <a:endParaRPr lang="zh-CN" altLang="zh-CN" dirty="0"/>
          </a:p>
        </p:txBody>
      </p:sp>
      <p:grpSp>
        <p:nvGrpSpPr>
          <p:cNvPr id="24" name="组合 23"/>
          <p:cNvGrpSpPr/>
          <p:nvPr/>
        </p:nvGrpSpPr>
        <p:grpSpPr>
          <a:xfrm>
            <a:off x="1050354" y="3659993"/>
            <a:ext cx="3750563" cy="1646981"/>
            <a:chOff x="7157662" y="867644"/>
            <a:chExt cx="4320000" cy="2049091"/>
          </a:xfrm>
        </p:grpSpPr>
        <p:sp>
          <p:nvSpPr>
            <p:cNvPr id="10" name="矩形 9"/>
            <p:cNvSpPr/>
            <p:nvPr/>
          </p:nvSpPr>
          <p:spPr>
            <a:xfrm rot="-1800000">
              <a:off x="7469894" y="2097403"/>
              <a:ext cx="3600000" cy="1800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" name="直接箭头连接符 10"/>
            <p:cNvCxnSpPr/>
            <p:nvPr/>
          </p:nvCxnSpPr>
          <p:spPr>
            <a:xfrm flipV="1">
              <a:off x="7157662" y="2187403"/>
              <a:ext cx="432000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11"/>
            <p:cNvCxnSpPr/>
            <p:nvPr/>
          </p:nvCxnSpPr>
          <p:spPr>
            <a:xfrm rot="19800000">
              <a:off x="10916528" y="1075560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rot="19800000" flipV="1">
              <a:off x="10780399" y="1087619"/>
              <a:ext cx="17999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rot="19800000" flipV="1">
              <a:off x="10858342" y="1248103"/>
              <a:ext cx="17999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/>
                <p:cNvSpPr txBox="1"/>
                <p:nvPr/>
              </p:nvSpPr>
              <p:spPr>
                <a:xfrm>
                  <a:off x="10958189" y="867644"/>
                  <a:ext cx="38754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5" name="文本框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8189" y="867644"/>
                  <a:ext cx="387541" cy="369332"/>
                </a:xfrm>
                <a:prstGeom prst="rect">
                  <a:avLst/>
                </a:prstGeom>
                <a:blipFill>
                  <a:blip r:embed="rId2"/>
                  <a:stretch>
                    <a:fillRect b="-183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本框 15"/>
                <p:cNvSpPr txBox="1"/>
                <p:nvPr/>
              </p:nvSpPr>
              <p:spPr>
                <a:xfrm>
                  <a:off x="8966061" y="2547403"/>
                  <a:ext cx="157748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i="1" dirty="0">
                                <a:latin typeface="Cambria Math" panose="02040503050406030204" pitchFamily="18" charset="0"/>
                              </a:rPr>
                              <m:t>eff</m:t>
                            </m:r>
                          </m:sub>
                        </m:s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  <m:func>
                          <m:funcPr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 b="0" i="0" dirty="0" smtClean="0">
                                <a:latin typeface="Cambria Math" panose="02040503050406030204" pitchFamily="18" charset="0"/>
                              </a:rPr>
                              <m:t>sec</m:t>
                            </m:r>
                          </m:fName>
                          <m:e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func>
                      </m:oMath>
                    </m:oMathPara>
                  </a14:m>
                  <a:endParaRPr lang="en-US" altLang="zh-CN" dirty="0"/>
                </a:p>
              </p:txBody>
            </p:sp>
          </mc:Choice>
          <mc:Fallback xmlns="">
            <p:sp>
              <p:nvSpPr>
                <p:cNvPr id="16" name="文本框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66061" y="2547403"/>
                  <a:ext cx="1577483" cy="369332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直接连接符 16"/>
            <p:cNvCxnSpPr/>
            <p:nvPr/>
          </p:nvCxnSpPr>
          <p:spPr>
            <a:xfrm rot="5400000" flipV="1">
              <a:off x="8894863" y="2367403"/>
              <a:ext cx="36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rot="5400000" flipV="1">
              <a:off x="9275863" y="2367403"/>
              <a:ext cx="36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/>
            <p:cNvCxnSpPr/>
            <p:nvPr/>
          </p:nvCxnSpPr>
          <p:spPr>
            <a:xfrm rot="5400000">
              <a:off x="9265378" y="2299797"/>
              <a:ext cx="0" cy="39240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文本框 20"/>
          <p:cNvSpPr txBox="1"/>
          <p:nvPr/>
        </p:nvSpPr>
        <p:spPr>
          <a:xfrm>
            <a:off x="1660525" y="1883410"/>
            <a:ext cx="3288665" cy="1337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005825"/>
                </a:solidFill>
                <a:sym typeface="+mn-ea"/>
              </a:rPr>
              <a:t>Improves the muon emmision efficiency while keeping the muon stopping power.</a:t>
            </a:r>
          </a:p>
        </p:txBody>
      </p:sp>
      <p:pic>
        <p:nvPicPr>
          <p:cNvPr id="22" name="内容占位符 14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7849235" y="888365"/>
            <a:ext cx="3977640" cy="2427605"/>
          </a:xfrm>
          <a:prstGeom prst="rect">
            <a:avLst/>
          </a:prstGeom>
        </p:spPr>
      </p:pic>
      <p:pic>
        <p:nvPicPr>
          <p:cNvPr id="23" name="内容占位符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9235" y="3460750"/>
            <a:ext cx="3978275" cy="244221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7849158" y="5978533"/>
            <a:ext cx="4134561" cy="506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altLang="zh-CN" dirty="0"/>
              <a:t>Simulation in progress</a:t>
            </a:r>
            <a:r>
              <a:rPr lang="en-US" altLang="zh-CN" dirty="0">
                <a:effectLst/>
              </a:rPr>
              <a:t>.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Positron transport system</a:t>
            </a:r>
            <a:endParaRPr lang="en-US" altLang="zh-CN" dirty="0">
              <a:cs typeface="Arial" panose="020B0604020202020204" pitchFamily="34" charset="0"/>
              <a:sym typeface="+mn-ea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9895-89EE-4A97-A6A0-73DD5187CBB0}" type="slidenum">
              <a:rPr lang="zh-CN" altLang="en-US" smtClean="0"/>
              <a:t>33</a:t>
            </a:fld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8238" y="932907"/>
            <a:ext cx="7658775" cy="47733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内容占位符 4"/>
              <p:cNvSpPr>
                <a:spLocks noGrp="1"/>
              </p:cNvSpPr>
              <p:nvPr>
                <p:ph idx="1"/>
              </p:nvPr>
            </p:nvSpPr>
            <p:spPr>
              <a:xfrm>
                <a:off x="104987" y="854710"/>
                <a:ext cx="11982027" cy="5621655"/>
              </a:xfrm>
            </p:spPr>
            <p:txBody>
              <a:bodyPr>
                <a:normAutofit/>
              </a:bodyPr>
              <a:lstStyle/>
              <a:p>
                <a:pPr fontAlgn="auto">
                  <a:lnSpc>
                    <a:spcPct val="150000"/>
                  </a:lnSpc>
                </a:pPr>
                <a:r>
                  <a:rPr lang="en-US" altLang="zh-CN" sz="2000" dirty="0"/>
                  <a:t>The component of positron transport system (PTS)</a:t>
                </a:r>
              </a:p>
              <a:p>
                <a:pPr marL="457200" lvl="1" indent="0" fontAlgn="auto">
                  <a:lnSpc>
                    <a:spcPct val="150000"/>
                  </a:lnSpc>
                  <a:buNone/>
                </a:pPr>
                <a:r>
                  <a:rPr lang="en-US" altLang="zh-CN" dirty="0">
                    <a:solidFill>
                      <a:srgbClr val="2F6B5E"/>
                    </a:solidFill>
                  </a:rPr>
                  <a:t>I. Electrostatic accelerator</a:t>
                </a:r>
              </a:p>
              <a:p>
                <a:pPr marL="457200" lvl="1" indent="0" fontAlgn="auto">
                  <a:lnSpc>
                    <a:spcPct val="150000"/>
                  </a:lnSpc>
                  <a:buNone/>
                </a:pPr>
                <a:r>
                  <a:rPr lang="en-US" altLang="zh-CN" dirty="0">
                    <a:solidFill>
                      <a:srgbClr val="2F6B5E"/>
                    </a:solidFill>
                  </a:rPr>
                  <a:t>II. Solenoid system</a:t>
                </a:r>
              </a:p>
              <a:p>
                <a:pPr marL="457200" lvl="1" indent="0" fontAlgn="auto">
                  <a:lnSpc>
                    <a:spcPct val="150000"/>
                  </a:lnSpc>
                  <a:buNone/>
                </a:pPr>
                <a:r>
                  <a:rPr lang="en-US" altLang="zh-CN" dirty="0">
                    <a:solidFill>
                      <a:srgbClr val="2F6B5E"/>
                    </a:solidFill>
                  </a:rPr>
                  <a:t>	1. MMS solenoid</a:t>
                </a:r>
              </a:p>
              <a:p>
                <a:pPr marL="457200" lvl="1" indent="0" fontAlgn="auto">
                  <a:lnSpc>
                    <a:spcPct val="150000"/>
                  </a:lnSpc>
                  <a:buNone/>
                </a:pPr>
                <a:r>
                  <a:rPr lang="en-US" altLang="zh-CN" dirty="0">
                    <a:solidFill>
                      <a:srgbClr val="2F6B5E"/>
                    </a:solidFill>
                  </a:rPr>
                  <a:t>	2. TS solenoid</a:t>
                </a:r>
              </a:p>
              <a:p>
                <a:pPr marL="457200" lvl="1" indent="0" fontAlgn="auto">
                  <a:lnSpc>
                    <a:spcPct val="150000"/>
                  </a:lnSpc>
                  <a:buNone/>
                </a:pPr>
                <a:r>
                  <a:rPr lang="en-US" altLang="zh-CN" dirty="0">
                    <a:solidFill>
                      <a:srgbClr val="2F6B5E"/>
                    </a:solidFill>
                  </a:rPr>
                  <a:t>	3. ECAL solenoid</a:t>
                </a:r>
              </a:p>
              <a:p>
                <a:pPr fontAlgn="auto">
                  <a:lnSpc>
                    <a:spcPct val="150000"/>
                  </a:lnSpc>
                </a:pPr>
                <a:r>
                  <a:rPr lang="en-US" altLang="zh-CN" sz="2055" dirty="0">
                    <a:sym typeface="+mn-ea"/>
                  </a:rPr>
                  <a:t>PTS performance</a:t>
                </a:r>
              </a:p>
              <a:p>
                <a:pPr marL="457200" indent="0" fontAlgn="auto">
                  <a:lnSpc>
                    <a:spcPct val="150000"/>
                  </a:lnSpc>
                  <a:spcBef>
                    <a:spcPts val="500"/>
                  </a:spcBef>
                  <a:buNone/>
                </a:pPr>
                <a:r>
                  <a:rPr lang="en-US" altLang="zh-CN" sz="1800" dirty="0">
                    <a:solidFill>
                      <a:srgbClr val="2F6B5E"/>
                    </a:solidFill>
                    <a:sym typeface="+mn-ea"/>
                  </a:rPr>
                  <a:t>I. Transmission efficiency: 65.8%.	</a:t>
                </a:r>
              </a:p>
              <a:p>
                <a:pPr marL="457200" indent="0" fontAlgn="auto">
                  <a:lnSpc>
                    <a:spcPct val="150000"/>
                  </a:lnSpc>
                  <a:spcBef>
                    <a:spcPts val="500"/>
                  </a:spcBef>
                  <a:buNone/>
                </a:pPr>
                <a:r>
                  <a:rPr lang="en-US" altLang="zh-CN" sz="1800" dirty="0">
                    <a:solidFill>
                      <a:srgbClr val="2F6B5E"/>
                    </a:solidFill>
                    <a:sym typeface="+mn-ea"/>
                  </a:rPr>
                  <a:t>II. Flight time: 322 ns.</a:t>
                </a:r>
              </a:p>
              <a:p>
                <a:pPr marL="457200" indent="0" fontAlgn="auto">
                  <a:lnSpc>
                    <a:spcPct val="150000"/>
                  </a:lnSpc>
                  <a:spcBef>
                    <a:spcPts val="500"/>
                  </a:spcBef>
                  <a:buNone/>
                </a:pPr>
                <a:r>
                  <a:rPr lang="en-US" altLang="zh-CN" sz="1800" dirty="0">
                    <a:solidFill>
                      <a:srgbClr val="2F6B5E"/>
                    </a:solidFill>
                    <a:sym typeface="+mn-ea"/>
                  </a:rPr>
                  <a:t>III. Flight time FWHM: 6.9 ns. 	</a:t>
                </a:r>
              </a:p>
              <a:p>
                <a:pPr marL="457200" indent="0" fontAlgn="auto">
                  <a:lnSpc>
                    <a:spcPct val="150000"/>
                  </a:lnSpc>
                  <a:spcBef>
                    <a:spcPts val="500"/>
                  </a:spcBef>
                  <a:buNone/>
                </a:pPr>
                <a:r>
                  <a:rPr lang="en-US" altLang="zh-CN" sz="1800" dirty="0">
                    <a:solidFill>
                      <a:srgbClr val="2F6B5E"/>
                    </a:solidFill>
                    <a:sym typeface="+mn-ea"/>
                  </a:rPr>
                  <a:t>IV. Spatial resolution: 0.088 mm </a:t>
                </a:r>
                <a14:m>
                  <m:oMath xmlns:m="http://schemas.openxmlformats.org/officeDocument/2006/math">
                    <m:r>
                      <a:rPr lang="en-US" altLang="zh-CN" sz="1800" i="1" dirty="0">
                        <a:solidFill>
                          <a:srgbClr val="2F6B5E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  <a:sym typeface="+mn-ea"/>
                      </a:rPr>
                      <m:t>×</m:t>
                    </m:r>
                  </m:oMath>
                </a14:m>
                <a:r>
                  <a:rPr lang="en-US" altLang="zh-CN" sz="1800" dirty="0">
                    <a:solidFill>
                      <a:srgbClr val="2F6B5E"/>
                    </a:solidFill>
                    <a:sym typeface="+mn-ea"/>
                  </a:rPr>
                  <a:t> 0.102 mm</a:t>
                </a:r>
                <a:endParaRPr lang="en-US" altLang="zh-CN" sz="1800" dirty="0">
                  <a:solidFill>
                    <a:srgbClr val="2F6B5E"/>
                  </a:solidFill>
                </a:endParaRPr>
              </a:p>
              <a:p>
                <a:pPr marL="0" indent="0" fontAlgn="auto">
                  <a:lnSpc>
                    <a:spcPct val="150000"/>
                  </a:lnSpc>
                  <a:buNone/>
                </a:pPr>
                <a:endParaRPr lang="en-US" altLang="zh-CN" sz="2000" dirty="0"/>
              </a:p>
            </p:txBody>
          </p:sp>
        </mc:Choice>
        <mc:Fallback xmlns="">
          <p:sp>
            <p:nvSpPr>
              <p:cNvPr id="10" name="内容占位符 4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4987" y="854710"/>
                <a:ext cx="11982027" cy="5621655"/>
              </a:xfrm>
              <a:blipFill rotWithShape="1">
                <a:blip r:embed="rId3"/>
                <a:stretch>
                  <a:fillRect l="-2" r="4" b="-22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/>
          <p:cNvSpPr txBox="1"/>
          <p:nvPr/>
        </p:nvSpPr>
        <p:spPr>
          <a:xfrm>
            <a:off x="6811629" y="6027347"/>
            <a:ext cx="527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Lu, </a:t>
            </a:r>
            <a:r>
              <a:rPr lang="en-US" altLang="zh-CN" sz="1200" dirty="0" err="1">
                <a:solidFill>
                  <a:schemeClr val="bg1">
                    <a:lumMod val="50000"/>
                  </a:schemeClr>
                </a:solidFill>
              </a:rPr>
              <a:t>Guihao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, et al. "Positron Transport System for Muonium-to-Antimuonium Conversion Experiment." </a:t>
            </a:r>
            <a:r>
              <a:rPr lang="en-US" altLang="zh-CN" sz="1200" i="1" dirty="0" err="1">
                <a:solidFill>
                  <a:schemeClr val="bg1">
                    <a:lumMod val="50000"/>
                  </a:schemeClr>
                </a:solidFill>
              </a:rPr>
              <a:t>arXiv</a:t>
            </a:r>
            <a:r>
              <a:rPr lang="en-US" altLang="zh-CN" sz="1200" i="1" dirty="0">
                <a:solidFill>
                  <a:schemeClr val="bg1">
                    <a:lumMod val="50000"/>
                  </a:schemeClr>
                </a:solidFill>
              </a:rPr>
              <a:t> preprint arXiv:2508.07922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 (2025).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/>
            </p:nvSpPr>
            <p:spPr>
              <a:xfrm>
                <a:off x="6811629" y="5567390"/>
                <a:ext cx="4812665" cy="377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0000FF"/>
                    </a:solidFill>
                  </a:rPr>
                  <a:t>Suppress the IC decay bkg. by a level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</m:oMath>
                </a14:m>
                <a:endParaRPr lang="zh-CN" alt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1629" y="5567390"/>
                <a:ext cx="4812665" cy="377825"/>
              </a:xfrm>
              <a:prstGeom prst="rect">
                <a:avLst/>
              </a:prstGeom>
              <a:blipFill rotWithShape="1">
                <a:blip r:embed="rId4"/>
                <a:stretch>
                  <a:fillRect l="-13" t="-91" r="13" b="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Tracker System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34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296866" y="825810"/>
                <a:ext cx="4278735" cy="462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Precise timing and tracking ability</a:t>
                </a:r>
              </a:p>
              <a:p>
                <a:pPr marL="285750" indent="-285750"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Low material budget</a:t>
                </a:r>
              </a:p>
              <a:p>
                <a:pPr marL="285750" indent="-285750"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Low cost</a:t>
                </a:r>
              </a:p>
              <a:p>
                <a:pPr marL="285750" lvl="0" indent="-285750"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discrimination</a:t>
                </a:r>
              </a:p>
              <a:p>
                <a:pPr marL="742950" lvl="1" indent="-285750"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rgbClr val="2F6B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 active area</a:t>
                </a:r>
              </a:p>
              <a:p>
                <a:pPr marL="742950" lvl="1" indent="-285750"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rgbClr val="2F6B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2000" dirty="0">
                    <a:solidFill>
                      <a:srgbClr val="2F6B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solidFill>
                      <a:srgbClr val="2F6B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detection efficiency</a:t>
                </a:r>
              </a:p>
              <a:p>
                <a:pPr marL="742950" lvl="1" indent="-285750"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rgbClr val="2F6B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Low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zh-CN" altLang="en-US" sz="2000" dirty="0">
                    <a:solidFill>
                      <a:srgbClr val="2F6B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solidFill>
                      <a:srgbClr val="2F6B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detection efficiency</a:t>
                </a:r>
              </a:p>
              <a:p>
                <a:pPr marL="285750" indent="-285750">
                  <a:lnSpc>
                    <a:spcPct val="15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ü"/>
                </a:pPr>
                <a:r>
                  <a:rPr lang="en-US" altLang="zh-CN" sz="20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Plastic scintillators</a:t>
                </a:r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866" y="825810"/>
                <a:ext cx="4278735" cy="4626331"/>
              </a:xfrm>
              <a:prstGeom prst="rect">
                <a:avLst/>
              </a:prstGeom>
              <a:blipFill rotWithShape="1">
                <a:blip r:embed="rId2"/>
                <a:stretch>
                  <a:fillRect l="-8" t="-7" r="10" b="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组合 9"/>
          <p:cNvGrpSpPr/>
          <p:nvPr/>
        </p:nvGrpSpPr>
        <p:grpSpPr>
          <a:xfrm>
            <a:off x="7532424" y="687723"/>
            <a:ext cx="2971388" cy="1560938"/>
            <a:chOff x="10896650" y="1061"/>
            <a:chExt cx="8101904" cy="3857761"/>
          </a:xfrm>
        </p:grpSpPr>
        <p:pic>
          <p:nvPicPr>
            <p:cNvPr id="11" name="Picture 3" descr="C:\Users\dell\Desktop\MACE\SciFi_arrangement.pn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6650" y="1061"/>
              <a:ext cx="6336704" cy="3857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直接箭头连接符 11"/>
            <p:cNvCxnSpPr/>
            <p:nvPr/>
          </p:nvCxnSpPr>
          <p:spPr>
            <a:xfrm>
              <a:off x="16118473" y="1929942"/>
              <a:ext cx="2880081" cy="1077596"/>
            </a:xfrm>
            <a:prstGeom prst="straightConnector1">
              <a:avLst/>
            </a:prstGeom>
            <a:noFill/>
            <a:ln w="28575" cap="flat">
              <a:solidFill>
                <a:srgbClr val="FF0000"/>
              </a:solidFill>
              <a:prstDash val="solid"/>
              <a:miter lim="400000"/>
              <a:tailEnd type="arrow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3" name="椭圆 12"/>
            <p:cNvSpPr/>
            <p:nvPr/>
          </p:nvSpPr>
          <p:spPr>
            <a:xfrm rot="20657329">
              <a:off x="15578168" y="1393269"/>
              <a:ext cx="342700" cy="399730"/>
            </a:xfrm>
            <a:prstGeom prst="ellipse">
              <a:avLst/>
            </a:prstGeom>
            <a:noFill/>
            <a:ln w="28575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pic>
        <p:nvPicPr>
          <p:cNvPr id="14" name="Picture 2" descr="F:\img_product05_c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313" y="1026406"/>
            <a:ext cx="1886922" cy="188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组合 14"/>
          <p:cNvGrpSpPr/>
          <p:nvPr/>
        </p:nvGrpSpPr>
        <p:grpSpPr>
          <a:xfrm>
            <a:off x="4538141" y="2007814"/>
            <a:ext cx="4181137" cy="1972263"/>
            <a:chOff x="8190168" y="5038921"/>
            <a:chExt cx="11191544" cy="5517900"/>
          </a:xfrm>
        </p:grpSpPr>
        <p:pic>
          <p:nvPicPr>
            <p:cNvPr id="16" name="Picture 2" descr="C:\Users\dell\Desktop\MACE\SciFi_Tracker.pn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37841">
              <a:off x="8190168" y="5038921"/>
              <a:ext cx="11191544" cy="5517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直接箭头连接符 16"/>
            <p:cNvCxnSpPr/>
            <p:nvPr/>
          </p:nvCxnSpPr>
          <p:spPr>
            <a:xfrm flipV="1">
              <a:off x="11640988" y="8586986"/>
              <a:ext cx="5808390" cy="1027779"/>
            </a:xfrm>
            <a:prstGeom prst="straightConnector1">
              <a:avLst/>
            </a:prstGeom>
            <a:noFill/>
            <a:ln w="28575" cap="flat">
              <a:solidFill>
                <a:schemeClr val="tx1"/>
              </a:solidFill>
              <a:miter lim="400000"/>
              <a:headEnd type="arrow" w="med" len="med"/>
              <a:tailEnd type="arrow" w="med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8" name="TextBox 18"/>
            <p:cNvSpPr txBox="1"/>
            <p:nvPr/>
          </p:nvSpPr>
          <p:spPr>
            <a:xfrm rot="21033664">
              <a:off x="13510552" y="9044542"/>
              <a:ext cx="2813249" cy="983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R="0" defTabSz="82550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r>
                <a:rPr lang="en-US" altLang="zh-CN" dirty="0">
                  <a:sym typeface="Times New Roman" panose="02020603050405020304"/>
                </a:rPr>
                <a:t>325.4 mm</a:t>
              </a:r>
              <a:endParaRPr lang="zh-CN" altLang="en-US" dirty="0">
                <a:sym typeface="Times New Roman" panose="02020603050405020304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 rot="21391126">
              <a:off x="8666710" y="5840823"/>
              <a:ext cx="2196731" cy="4255482"/>
            </a:xfrm>
            <a:prstGeom prst="ellipse">
              <a:avLst/>
            </a:prstGeom>
            <a:noFill/>
            <a:ln w="28575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cxnSp>
          <p:nvCxnSpPr>
            <p:cNvPr id="20" name="直接箭头连接符 19"/>
            <p:cNvCxnSpPr/>
            <p:nvPr/>
          </p:nvCxnSpPr>
          <p:spPr>
            <a:xfrm flipV="1">
              <a:off x="10885887" y="5310921"/>
              <a:ext cx="4965944" cy="2261402"/>
            </a:xfrm>
            <a:prstGeom prst="straightConnector1">
              <a:avLst/>
            </a:prstGeom>
            <a:noFill/>
            <a:ln w="28575" cap="flat">
              <a:solidFill>
                <a:srgbClr val="FF0000"/>
              </a:solidFill>
              <a:miter lim="400000"/>
              <a:headEnd type="none" w="med" len="med"/>
              <a:tailEnd type="arrow" w="med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/>
              <p:cNvSpPr txBox="1"/>
              <p:nvPr/>
            </p:nvSpPr>
            <p:spPr>
              <a:xfrm>
                <a:off x="8674110" y="2637807"/>
                <a:ext cx="3377848" cy="38738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SciFi baseline design: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2F6B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Crossing fiber arrangement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2F6B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2360 channels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2F6B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Single-end readout by </a:t>
                </a:r>
                <a:r>
                  <a:rPr lang="en-US" altLang="zh-CN" dirty="0" err="1">
                    <a:solidFill>
                      <a:srgbClr val="2F6B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SiPM</a:t>
                </a:r>
                <a:endParaRPr lang="en-US" altLang="zh-CN" dirty="0">
                  <a:solidFill>
                    <a:srgbClr val="2F6B5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2F6B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Spatial resolution ~1 mm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2F6B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Timing resolution ~800 </a:t>
                </a:r>
                <a:r>
                  <a:rPr lang="en-US" altLang="zh-CN" dirty="0" err="1">
                    <a:solidFill>
                      <a:srgbClr val="2F6B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ps</a:t>
                </a:r>
                <a:endParaRPr lang="en-US" altLang="zh-CN" dirty="0">
                  <a:solidFill>
                    <a:srgbClr val="2F6B5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Recon</m:t>
                        </m:r>
                      </m:sub>
                    </m:sSub>
                    <m:r>
                      <a:rPr lang="en-US" altLang="zh-CN" i="1">
                        <a:solidFill>
                          <a:srgbClr val="2F6B5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≈80%</m:t>
                    </m:r>
                  </m:oMath>
                </a14:m>
                <a:endParaRPr lang="en-US" altLang="zh-CN" dirty="0">
                  <a:solidFill>
                    <a:srgbClr val="2F6B5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zh-CN" b="0" i="1" smtClean="0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=96%</m:t>
                    </m:r>
                  </m:oMath>
                </a14:m>
                <a:endParaRPr lang="en-US" altLang="zh-CN" dirty="0">
                  <a:solidFill>
                    <a:srgbClr val="2F6B5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altLang="zh-CN" b="0" i="1" smtClean="0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=3%</m:t>
                    </m:r>
                  </m:oMath>
                </a14:m>
                <a:endParaRPr lang="zh-CN" altLang="en-US" dirty="0">
                  <a:solidFill>
                    <a:srgbClr val="2F6B5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文本框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4110" y="2637807"/>
                <a:ext cx="3377848" cy="3873881"/>
              </a:xfrm>
              <a:prstGeom prst="rect">
                <a:avLst/>
              </a:prstGeom>
              <a:blipFill rotWithShape="1">
                <a:blip r:embed="rId6"/>
                <a:stretch>
                  <a:fillRect r="9" b="1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组合 22"/>
          <p:cNvGrpSpPr/>
          <p:nvPr/>
        </p:nvGrpSpPr>
        <p:grpSpPr>
          <a:xfrm>
            <a:off x="3548305" y="4819366"/>
            <a:ext cx="2955803" cy="1620327"/>
            <a:chOff x="8491943" y="1499077"/>
            <a:chExt cx="2955803" cy="1620327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3154" y="1499077"/>
              <a:ext cx="2604592" cy="1620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5" name="直接箭头连接符 24"/>
            <p:cNvCxnSpPr/>
            <p:nvPr/>
          </p:nvCxnSpPr>
          <p:spPr>
            <a:xfrm flipH="1">
              <a:off x="8669660" y="2275807"/>
              <a:ext cx="1402531" cy="112641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/>
                <p:cNvSpPr txBox="1"/>
                <p:nvPr/>
              </p:nvSpPr>
              <p:spPr>
                <a:xfrm>
                  <a:off x="8491943" y="2373188"/>
                  <a:ext cx="5063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zh-CN" altLang="en-US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文本框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1943" y="2373188"/>
                  <a:ext cx="506357" cy="369332"/>
                </a:xfrm>
                <a:prstGeom prst="rect">
                  <a:avLst/>
                </a:prstGeom>
                <a:blipFill rotWithShape="1">
                  <a:blip r:embed="rId8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13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4" t="12305"/>
          <a:stretch>
            <a:fillRect/>
          </a:stretch>
        </p:blipFill>
        <p:spPr bwMode="auto">
          <a:xfrm>
            <a:off x="6690566" y="4925246"/>
            <a:ext cx="1855267" cy="145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文本框 27"/>
          <p:cNvSpPr txBox="1"/>
          <p:nvPr/>
        </p:nvSpPr>
        <p:spPr>
          <a:xfrm>
            <a:off x="4766116" y="1380927"/>
            <a:ext cx="2659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i="1" dirty="0">
                <a:latin typeface="Arial" panose="020B0604020202020204" pitchFamily="34" charset="0"/>
                <a:cs typeface="Arial" panose="020B0604020202020204" pitchFamily="34" charset="0"/>
              </a:rPr>
              <a:t>Credit: </a:t>
            </a:r>
            <a:r>
              <a:rPr lang="en-US" altLang="zh-CN" b="1" i="1" dirty="0" err="1">
                <a:latin typeface="Arial" panose="020B0604020202020204" pitchFamily="34" charset="0"/>
                <a:cs typeface="Arial" panose="020B0604020202020204" pitchFamily="34" charset="0"/>
              </a:rPr>
              <a:t>Yinyuan</a:t>
            </a:r>
            <a:r>
              <a:rPr lang="en-US" altLang="zh-CN" b="1" i="1" dirty="0">
                <a:latin typeface="Arial" panose="020B0604020202020204" pitchFamily="34" charset="0"/>
                <a:cs typeface="Arial" panose="020B0604020202020204" pitchFamily="34" charset="0"/>
              </a:rPr>
              <a:t> Huang</a:t>
            </a:r>
            <a:endParaRPr lang="zh-CN" alt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Tracker System 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35</a:t>
            </a:fld>
            <a:endParaRPr lang="zh-CN" altLang="en-US"/>
          </a:p>
        </p:txBody>
      </p:sp>
      <p:pic>
        <p:nvPicPr>
          <p:cNvPr id="6" name="图片 5" descr="cbd77ccc1cb0d5dca44bed335e66a0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5979" y="3559284"/>
            <a:ext cx="3500041" cy="2900257"/>
          </a:xfrm>
          <a:prstGeom prst="rect">
            <a:avLst/>
          </a:prstGeom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6553" y="3688859"/>
            <a:ext cx="2743200" cy="27285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8966" y="3536424"/>
            <a:ext cx="2586073" cy="283318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40292" y="416052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65860" y="486686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SciFi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122999" y="6090209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TTC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/>
              <p:cNvSpPr txBox="1"/>
              <p:nvPr/>
            </p:nvSpPr>
            <p:spPr>
              <a:xfrm>
                <a:off x="231732" y="842331"/>
                <a:ext cx="6615914" cy="26776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Tiled timing counter (TTC)</a:t>
                </a:r>
              </a:p>
              <a:p>
                <a:pPr marL="742950" lvl="1" indent="-285750"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2F6B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108 tiles of plastic scintillator in total</a:t>
                </a:r>
              </a:p>
              <a:p>
                <a:pPr marL="742950" lvl="1" indent="-285750"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2F6B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Double-end readout by </a:t>
                </a:r>
                <a:r>
                  <a:rPr lang="en-US" altLang="zh-CN" dirty="0" err="1">
                    <a:solidFill>
                      <a:srgbClr val="2F6B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SiPM</a:t>
                </a:r>
                <a:endParaRPr lang="en-US" altLang="zh-CN" dirty="0">
                  <a:solidFill>
                    <a:srgbClr val="2F6B5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2F6B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Good timing resolution, ~</a:t>
                </a:r>
                <a14:m>
                  <m:oMath xmlns:m="http://schemas.openxmlformats.org/officeDocument/2006/math">
                    <m:r>
                      <a:rPr lang="zh-CN" altLang="en-US" i="1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rgbClr val="2F6B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srgbClr val="2F6B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ps</a:t>
                </a:r>
              </a:p>
              <a:p>
                <a:pPr marL="742950" lvl="1" indent="-285750"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2F6B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Providing timing information to ECAL, e/γ discrimination</a:t>
                </a:r>
              </a:p>
            </p:txBody>
          </p:sp>
        </mc:Choice>
        <mc:Fallback xmlns=""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732" y="842331"/>
                <a:ext cx="6615914" cy="2677656"/>
              </a:xfrm>
              <a:prstGeom prst="rect">
                <a:avLst/>
              </a:prstGeom>
              <a:blipFill rotWithShape="1">
                <a:blip r:embed="rId6"/>
                <a:stretch>
                  <a:fillRect l="-9" t="-12" r="7" b="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/>
          <p:cNvSpPr txBox="1"/>
          <p:nvPr/>
        </p:nvSpPr>
        <p:spPr>
          <a:xfrm>
            <a:off x="8008329" y="3890301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Plastic scintillator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901940" y="551422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PCB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直接箭头连接符 17"/>
          <p:cNvCxnSpPr/>
          <p:nvPr/>
        </p:nvCxnSpPr>
        <p:spPr>
          <a:xfrm flipV="1">
            <a:off x="2072640" y="3771900"/>
            <a:ext cx="716280" cy="12801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/>
              <p:cNvSpPr txBox="1"/>
              <p:nvPr/>
            </p:nvSpPr>
            <p:spPr>
              <a:xfrm>
                <a:off x="2735675" y="3647486"/>
                <a:ext cx="5063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9" name="文本框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5675" y="3647486"/>
                <a:ext cx="506357" cy="369332"/>
              </a:xfrm>
              <a:prstGeom prst="rect">
                <a:avLst/>
              </a:prstGeom>
              <a:blipFill rotWithShape="1">
                <a:blip r:embed="rId7"/>
                <a:stretch>
                  <a:fillRect l="-19" t="-12" r="71" b="1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图片 19" descr="double1up_efficiency_0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1880" y="792480"/>
            <a:ext cx="4452620" cy="287401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7733010" y="6071935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i="1" dirty="0">
                <a:latin typeface="Arial" panose="020B0604020202020204" pitchFamily="34" charset="0"/>
                <a:cs typeface="Arial" panose="020B0604020202020204" pitchFamily="34" charset="0"/>
              </a:rPr>
              <a:t>Credit: Hao Jiang</a:t>
            </a:r>
            <a:endParaRPr lang="zh-CN" alt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直接连接符 23"/>
          <p:cNvCxnSpPr>
            <a:endCxn id="12" idx="0"/>
          </p:cNvCxnSpPr>
          <p:nvPr/>
        </p:nvCxnSpPr>
        <p:spPr>
          <a:xfrm>
            <a:off x="2988853" y="5634038"/>
            <a:ext cx="450900" cy="45617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直接连接符 24"/>
          <p:cNvCxnSpPr>
            <a:endCxn id="16" idx="0"/>
          </p:cNvCxnSpPr>
          <p:nvPr/>
        </p:nvCxnSpPr>
        <p:spPr>
          <a:xfrm>
            <a:off x="7507560" y="5267862"/>
            <a:ext cx="723958" cy="2463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7507560" y="4201945"/>
            <a:ext cx="2455150" cy="24606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Electromagnetic Calorimeter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36</a:t>
            </a:fld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74304" y="853034"/>
            <a:ext cx="5064207" cy="2164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/>
              <a:t>Design scheme</a:t>
            </a:r>
            <a:r>
              <a:rPr lang="zh-CN" altLang="en-US" sz="2000" b="1" dirty="0"/>
              <a:t>：</a:t>
            </a:r>
            <a:endParaRPr lang="en-US" altLang="zh-CN" sz="20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2F6B5E"/>
                </a:solidFill>
              </a:rPr>
              <a:t>High acceptance and granularity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2F6B5E"/>
                </a:solidFill>
              </a:rPr>
              <a:t>Symmetrical structure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2F6B5E"/>
                </a:solidFill>
              </a:rPr>
              <a:t>Class-I GP(8,0)</a:t>
            </a:r>
            <a:r>
              <a:rPr lang="zh-CN" altLang="en-US" dirty="0">
                <a:solidFill>
                  <a:srgbClr val="2F6B5E"/>
                </a:solidFill>
              </a:rPr>
              <a:t> </a:t>
            </a:r>
            <a:r>
              <a:rPr lang="en-US" altLang="zh-CN" dirty="0">
                <a:solidFill>
                  <a:srgbClr val="2F6B5E"/>
                </a:solidFill>
              </a:rPr>
              <a:t>Goldberg</a:t>
            </a:r>
            <a:r>
              <a:rPr lang="zh-CN" altLang="en-US" dirty="0">
                <a:solidFill>
                  <a:srgbClr val="2F6B5E"/>
                </a:solidFill>
              </a:rPr>
              <a:t> </a:t>
            </a:r>
            <a:r>
              <a:rPr lang="en-US" altLang="zh-CN" dirty="0">
                <a:solidFill>
                  <a:srgbClr val="2F6B5E"/>
                </a:solidFill>
              </a:rPr>
              <a:t>polyhedron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2F6B5E"/>
                </a:solidFill>
              </a:rPr>
              <a:t>Crystal scintillators coupled with </a:t>
            </a:r>
            <a:r>
              <a:rPr lang="en-US" altLang="zh-CN" dirty="0" err="1">
                <a:solidFill>
                  <a:srgbClr val="2F6B5E"/>
                </a:solidFill>
              </a:rPr>
              <a:t>SiPM</a:t>
            </a:r>
            <a:r>
              <a:rPr lang="en-US" altLang="zh-CN" dirty="0">
                <a:solidFill>
                  <a:srgbClr val="2F6B5E"/>
                </a:solidFill>
              </a:rPr>
              <a:t> arrays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rcRect t="2922" b="1465"/>
          <a:stretch>
            <a:fillRect/>
          </a:stretch>
        </p:blipFill>
        <p:spPr>
          <a:xfrm>
            <a:off x="7952114" y="4367159"/>
            <a:ext cx="2569751" cy="162922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9232800" y="6367224"/>
            <a:ext cx="1915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1200" dirty="0">
                <a:solidFill>
                  <a:schemeClr val="bg1">
                    <a:lumMod val="50000"/>
                  </a:schemeClr>
                </a:solidFill>
              </a:rPr>
              <a:t>Sensors 19 (2019) 2, 308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3003" y="3171497"/>
            <a:ext cx="2548997" cy="212365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598" y="822002"/>
            <a:ext cx="2743200" cy="1542647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5766773" y="2435194"/>
            <a:ext cx="1410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i="1" dirty="0"/>
              <a:t>PEN detector</a:t>
            </a:r>
          </a:p>
          <a:p>
            <a:pPr algn="ctr"/>
            <a:r>
              <a:rPr lang="en-US" altLang="zh-CN" sz="1600" dirty="0" err="1"/>
              <a:t>pCsI</a:t>
            </a:r>
            <a:r>
              <a:rPr lang="en-US" altLang="zh-CN" sz="1600" dirty="0"/>
              <a:t> + PMT</a:t>
            </a:r>
            <a:endParaRPr lang="zh-CN" altLang="en-US" sz="1600" dirty="0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8079" y="912006"/>
            <a:ext cx="1934628" cy="1450971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13360" y="3163152"/>
            <a:ext cx="7783663" cy="3095014"/>
            <a:chOff x="213360" y="3163152"/>
            <a:chExt cx="7783663" cy="3095014"/>
          </a:xfrm>
        </p:grpSpPr>
        <p:sp>
          <p:nvSpPr>
            <p:cNvPr id="26" name="文本框 25"/>
            <p:cNvSpPr txBox="1"/>
            <p:nvPr/>
          </p:nvSpPr>
          <p:spPr>
            <a:xfrm>
              <a:off x="2271135" y="3163152"/>
              <a:ext cx="2140330" cy="2674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400" b="1" dirty="0">
                  <a:solidFill>
                    <a:srgbClr val="7D027D"/>
                  </a:solidFill>
                </a:rPr>
                <a:t>BGO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dirty="0"/>
                <a:t>8000</a:t>
              </a:r>
              <a:r>
                <a:rPr lang="zh-CN" altLang="en-US" dirty="0"/>
                <a:t> </a:t>
              </a:r>
              <a:r>
                <a:rPr lang="en-US" altLang="zh-CN" dirty="0" err="1"/>
                <a:t>ph</a:t>
              </a:r>
              <a:r>
                <a:rPr lang="en-US" altLang="zh-CN" dirty="0"/>
                <a:t>/MeV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dirty="0"/>
                <a:t>300 ns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dirty="0"/>
                <a:t>Not hygroscopic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dirty="0"/>
                <a:t>Emits at 480 nm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dirty="0"/>
                <a:t>CNY </a:t>
              </a:r>
              <a:r>
                <a:rPr lang="zh-CN" altLang="en-US" dirty="0"/>
                <a:t>￥</a:t>
              </a:r>
              <a:r>
                <a:rPr lang="en-US" altLang="zh-CN" dirty="0"/>
                <a:t>100/cm</a:t>
              </a:r>
              <a:r>
                <a:rPr lang="en-US" altLang="zh-CN" baseline="30000" dirty="0"/>
                <a:t>3</a:t>
              </a:r>
              <a:endParaRPr lang="zh-CN" altLang="en-US" dirty="0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213360" y="3168218"/>
              <a:ext cx="2140330" cy="30899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400" b="1" dirty="0">
                  <a:solidFill>
                    <a:srgbClr val="7D027D"/>
                  </a:solidFill>
                </a:rPr>
                <a:t>LYSO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dirty="0"/>
                <a:t>30000</a:t>
              </a:r>
              <a:r>
                <a:rPr lang="zh-CN" altLang="en-US" dirty="0"/>
                <a:t> </a:t>
              </a:r>
              <a:r>
                <a:rPr lang="en-US" altLang="zh-CN" dirty="0" err="1"/>
                <a:t>ph</a:t>
              </a:r>
              <a:r>
                <a:rPr lang="en-US" altLang="zh-CN" dirty="0"/>
                <a:t>/MeV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b="1" dirty="0">
                  <a:solidFill>
                    <a:srgbClr val="FF0000"/>
                  </a:solidFill>
                </a:rPr>
                <a:t>40 ns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dirty="0"/>
                <a:t>Radiation hard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dirty="0"/>
                <a:t>Not hygroscopic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dirty="0"/>
                <a:t>Emits at 420 nm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dirty="0"/>
                <a:t>CNY </a:t>
              </a:r>
              <a:r>
                <a:rPr lang="zh-CN" altLang="en-US" dirty="0"/>
                <a:t>￥</a:t>
              </a:r>
              <a:r>
                <a:rPr lang="en-US" altLang="zh-CN" dirty="0"/>
                <a:t>300/cm</a:t>
              </a:r>
              <a:r>
                <a:rPr lang="en-US" altLang="zh-CN" baseline="30000" dirty="0"/>
                <a:t>3</a:t>
              </a:r>
              <a:endParaRPr lang="zh-CN" altLang="en-US" dirty="0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4399050" y="3168218"/>
              <a:ext cx="3597973" cy="30899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400" b="1" dirty="0">
                  <a:solidFill>
                    <a:srgbClr val="7D027D"/>
                  </a:solidFill>
                </a:rPr>
                <a:t>Pure </a:t>
              </a:r>
              <a:r>
                <a:rPr lang="en-US" altLang="zh-CN" sz="2400" b="1" dirty="0" err="1">
                  <a:solidFill>
                    <a:srgbClr val="7D027D"/>
                  </a:solidFill>
                </a:rPr>
                <a:t>CsI</a:t>
              </a:r>
              <a:endParaRPr lang="en-US" altLang="zh-CN" sz="2400" b="1" dirty="0">
                <a:solidFill>
                  <a:srgbClr val="7D027D"/>
                </a:solidFill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dirty="0"/>
                <a:t>3500</a:t>
              </a:r>
              <a:r>
                <a:rPr lang="zh-CN" altLang="en-US" dirty="0"/>
                <a:t> </a:t>
              </a:r>
              <a:r>
                <a:rPr lang="en-US" altLang="zh-CN" dirty="0" err="1"/>
                <a:t>ph</a:t>
              </a:r>
              <a:r>
                <a:rPr lang="en-US" altLang="zh-CN" dirty="0"/>
                <a:t>/MeV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b="1" dirty="0">
                  <a:solidFill>
                    <a:srgbClr val="FF0000"/>
                  </a:solidFill>
                </a:rPr>
                <a:t>40 ns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dirty="0"/>
                <a:t>Slight hygroscopic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dirty="0"/>
                <a:t>Emits at 310 nm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dirty="0"/>
                <a:t>Adopted by </a:t>
              </a:r>
              <a:r>
                <a:rPr lang="en-US" altLang="zh-CN" dirty="0">
                  <a:solidFill>
                    <a:srgbClr val="0000FF"/>
                  </a:solidFill>
                </a:rPr>
                <a:t>Mu2e</a:t>
              </a:r>
              <a:r>
                <a:rPr lang="en-US" altLang="zh-CN" dirty="0"/>
                <a:t> and </a:t>
              </a:r>
              <a:r>
                <a:rPr lang="en-US" altLang="zh-CN" dirty="0">
                  <a:solidFill>
                    <a:srgbClr val="0000FF"/>
                  </a:solidFill>
                </a:rPr>
                <a:t>PIBETA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b="1" dirty="0">
                  <a:solidFill>
                    <a:srgbClr val="FF0000"/>
                  </a:solidFill>
                </a:rPr>
                <a:t>CNY </a:t>
              </a:r>
              <a:r>
                <a:rPr lang="zh-CN" altLang="en-US" b="1" dirty="0">
                  <a:solidFill>
                    <a:srgbClr val="FF0000"/>
                  </a:solidFill>
                </a:rPr>
                <a:t>￥</a:t>
              </a:r>
              <a:r>
                <a:rPr lang="en-US" altLang="zh-CN" b="1" dirty="0">
                  <a:solidFill>
                    <a:srgbClr val="FF0000"/>
                  </a:solidFill>
                </a:rPr>
                <a:t>30/cm</a:t>
              </a:r>
              <a:r>
                <a:rPr lang="en-US" altLang="zh-CN" b="1" baseline="30000" dirty="0">
                  <a:solidFill>
                    <a:srgbClr val="FF0000"/>
                  </a:solidFill>
                </a:rPr>
                <a:t>3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8529070" y="2432954"/>
            <a:ext cx="1367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i="1" dirty="0"/>
              <a:t>MACE ECAL</a:t>
            </a:r>
          </a:p>
          <a:p>
            <a:pPr algn="ctr"/>
            <a:r>
              <a:rPr lang="en-US" altLang="zh-CN" sz="1600" dirty="0" err="1"/>
              <a:t>pCsI</a:t>
            </a:r>
            <a:r>
              <a:rPr lang="en-US" altLang="zh-CN" sz="1600" dirty="0"/>
              <a:t> + </a:t>
            </a:r>
            <a:r>
              <a:rPr lang="en-US" altLang="zh-CN" sz="1600" dirty="0" err="1"/>
              <a:t>SiPM</a:t>
            </a:r>
            <a:endParaRPr lang="zh-CN" altLang="en-US" sz="1600" dirty="0"/>
          </a:p>
        </p:txBody>
      </p:sp>
      <p:sp>
        <p:nvSpPr>
          <p:cNvPr id="30" name="文本框 29"/>
          <p:cNvSpPr txBox="1"/>
          <p:nvPr/>
        </p:nvSpPr>
        <p:spPr>
          <a:xfrm>
            <a:off x="9154323" y="5945314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NUV </a:t>
            </a:r>
            <a:r>
              <a:rPr lang="en-US" altLang="zh-CN" dirty="0" err="1"/>
              <a:t>SiPM</a:t>
            </a:r>
            <a:r>
              <a:rPr lang="en-US" altLang="zh-CN" dirty="0"/>
              <a:t> readout</a:t>
            </a:r>
            <a:endParaRPr lang="zh-CN" altLang="en-US" dirty="0"/>
          </a:p>
        </p:txBody>
      </p:sp>
      <p:sp>
        <p:nvSpPr>
          <p:cNvPr id="31" name="文本框 30"/>
          <p:cNvSpPr txBox="1"/>
          <p:nvPr/>
        </p:nvSpPr>
        <p:spPr>
          <a:xfrm flipH="1">
            <a:off x="5603856" y="3531931"/>
            <a:ext cx="2176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rgbClr val="FF0000"/>
                </a:solidFill>
              </a:rPr>
              <a:t>Baseline design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Key components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b="1" dirty="0"/>
              <a:t>Distributed executor &amp; scheduler</a:t>
            </a:r>
          </a:p>
          <a:p>
            <a:pPr lvl="1">
              <a:lnSpc>
                <a:spcPct val="150000"/>
              </a:lnSpc>
            </a:pPr>
            <a:r>
              <a:rPr lang="en-US" altLang="zh-CN" sz="1800" dirty="0">
                <a:sym typeface="+mn-ea"/>
              </a:rPr>
              <a:t>Based on Message Passing Interface (MPI)</a:t>
            </a:r>
            <a:endParaRPr lang="en-US" altLang="zh-CN" sz="1800" dirty="0"/>
          </a:p>
          <a:p>
            <a:pPr lvl="1">
              <a:lnSpc>
                <a:spcPct val="150000"/>
              </a:lnSpc>
            </a:pPr>
            <a:r>
              <a:rPr lang="en-US" altLang="zh-CN" sz="1800" dirty="0"/>
              <a:t>Pure message passing model (nice speedup and reduced technical complexity).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b="1" dirty="0"/>
              <a:t>Event Data Model</a:t>
            </a:r>
          </a:p>
          <a:p>
            <a:pPr lvl="1">
              <a:lnSpc>
                <a:spcPct val="150000"/>
              </a:lnSpc>
            </a:pPr>
            <a:r>
              <a:rPr lang="zh-CN" altLang="zh-CN" sz="1800" dirty="0"/>
              <a:t>Statically typed </a:t>
            </a:r>
            <a:r>
              <a:rPr lang="en-US" altLang="zh-CN" sz="1800" dirty="0"/>
              <a:t>data </a:t>
            </a:r>
            <a:r>
              <a:rPr lang="zh-CN" altLang="zh-CN" sz="1800" dirty="0"/>
              <a:t>model built </a:t>
            </a:r>
            <a:r>
              <a:rPr lang="en-US" altLang="zh-CN" sz="1800" dirty="0"/>
              <a:t>by</a:t>
            </a:r>
            <a:r>
              <a:rPr lang="zh-CN" altLang="zh-CN" sz="1800" dirty="0"/>
              <a:t> C++ template metaprogramming</a:t>
            </a:r>
            <a:r>
              <a:rPr lang="en-US" altLang="zh-CN" sz="1800" dirty="0"/>
              <a:t>.</a:t>
            </a:r>
          </a:p>
          <a:p>
            <a:pPr lvl="1">
              <a:lnSpc>
                <a:spcPct val="150000"/>
              </a:lnSpc>
            </a:pPr>
            <a:r>
              <a:rPr lang="en-US" altLang="zh-CN" sz="1800" dirty="0"/>
              <a:t>Interface enables:</a:t>
            </a:r>
          </a:p>
          <a:p>
            <a:pPr marL="914400" lvl="2" indent="0">
              <a:lnSpc>
                <a:spcPct val="150000"/>
              </a:lnSpc>
              <a:buNone/>
            </a:pPr>
            <a:r>
              <a:rPr lang="en-US" altLang="zh-CN" sz="1800" dirty="0"/>
              <a:t> Compile-time type checking.</a:t>
            </a:r>
          </a:p>
          <a:p>
            <a:pPr marL="914400" lvl="2" indent="0">
              <a:lnSpc>
                <a:spcPct val="150000"/>
              </a:lnSpc>
              <a:buNone/>
            </a:pPr>
            <a:r>
              <a:rPr lang="en-US" altLang="zh-CN" sz="1800" dirty="0"/>
              <a:t> Zero-overhead tuple mapping.</a:t>
            </a:r>
          </a:p>
          <a:p>
            <a:pPr marL="914400" lvl="2" indent="0">
              <a:lnSpc>
                <a:spcPct val="150000"/>
              </a:lnSpc>
              <a:buNone/>
            </a:pPr>
            <a:r>
              <a:rPr lang="en-US" altLang="zh-CN" sz="1800" dirty="0"/>
              <a:t> Consistency with actual data object.</a:t>
            </a:r>
            <a:endParaRPr lang="zh-CN" altLang="zh-CN" sz="1800" dirty="0"/>
          </a:p>
        </p:txBody>
      </p:sp>
      <p:sp>
        <p:nvSpPr>
          <p:cNvPr id="4" name="内容占位符 3"/>
          <p:cNvSpPr>
            <a:spLocks noGrp="1"/>
          </p:cNvSpPr>
          <p:nvPr>
            <p:ph idx="13"/>
          </p:nvPr>
        </p:nvSpPr>
        <p:spPr>
          <a:xfrm>
            <a:off x="6189133" y="850265"/>
            <a:ext cx="5888567" cy="348816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b="1" dirty="0"/>
              <a:t>Detector Geometry &amp; Field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zh-CN" dirty="0"/>
              <a:t>Separates human-readable parameters</a:t>
            </a:r>
            <a:r>
              <a:rPr lang="en-US" altLang="zh-CN" dirty="0"/>
              <a:t> (Description)</a:t>
            </a:r>
            <a:r>
              <a:rPr lang="zh-CN" altLang="zh-CN" dirty="0"/>
              <a:t> from detailed geometry construction</a:t>
            </a:r>
            <a:r>
              <a:rPr lang="en-US" altLang="zh-CN" dirty="0"/>
              <a:t> (Definition).</a:t>
            </a:r>
            <a:endParaRPr lang="zh-CN" altLang="zh-CN" dirty="0"/>
          </a:p>
          <a:p>
            <a:pPr>
              <a:lnSpc>
                <a:spcPct val="150000"/>
              </a:lnSpc>
            </a:pPr>
            <a:r>
              <a:rPr lang="zh-CN" altLang="zh-CN" dirty="0"/>
              <a:t>Supports reusable EM field definitions and interpolation from field maps</a:t>
            </a:r>
            <a:r>
              <a:rPr lang="en-US" altLang="zh-CN" dirty="0"/>
              <a:t>.</a:t>
            </a:r>
            <a:endParaRPr lang="zh-CN" altLang="zh-CN" dirty="0"/>
          </a:p>
          <a:p>
            <a:pPr>
              <a:lnSpc>
                <a:spcPct val="150000"/>
              </a:lnSpc>
            </a:pPr>
            <a:r>
              <a:rPr lang="en-US" altLang="zh-CN" dirty="0"/>
              <a:t>Unifies interface for simulation and reconstruction processes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37</a:t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rcRect b="434"/>
          <a:stretch>
            <a:fillRect/>
          </a:stretch>
        </p:blipFill>
        <p:spPr>
          <a:xfrm>
            <a:off x="5897825" y="4188507"/>
            <a:ext cx="6189133" cy="224555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Symmetries of SM</a:t>
            </a:r>
          </a:p>
        </p:txBody>
      </p:sp>
      <p:sp>
        <p:nvSpPr>
          <p:cNvPr id="13" name="内容占位符 1"/>
          <p:cNvSpPr>
            <a:spLocks noGrp="1"/>
          </p:cNvSpPr>
          <p:nvPr>
            <p:ph idx="1"/>
          </p:nvPr>
        </p:nvSpPr>
        <p:spPr>
          <a:xfrm>
            <a:off x="321310" y="862330"/>
            <a:ext cx="7719695" cy="551116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2200" dirty="0"/>
              <a:t>The Standard Model (SM) gauge symmetry:</a:t>
            </a:r>
          </a:p>
          <a:p>
            <a:pPr>
              <a:lnSpc>
                <a:spcPct val="150000"/>
              </a:lnSpc>
            </a:pPr>
            <a:endParaRPr lang="en-US" altLang="zh-CN" sz="2200" dirty="0"/>
          </a:p>
          <a:p>
            <a:endParaRPr lang="en-US" altLang="zh-CN" sz="2200" dirty="0"/>
          </a:p>
          <a:p>
            <a:pPr>
              <a:lnSpc>
                <a:spcPct val="150000"/>
              </a:lnSpc>
            </a:pPr>
            <a:r>
              <a:rPr lang="en-US" altLang="zh-CN" sz="2200" dirty="0"/>
              <a:t>The absence of right-handed neutrino leads to lepton flavor symmetry:</a:t>
            </a:r>
          </a:p>
          <a:p>
            <a:pPr>
              <a:lnSpc>
                <a:spcPct val="150000"/>
              </a:lnSpc>
            </a:pPr>
            <a:endParaRPr lang="en-US" altLang="zh-CN" sz="2200" dirty="0"/>
          </a:p>
          <a:p>
            <a:pPr marL="0" indent="0">
              <a:buNone/>
            </a:pPr>
            <a:endParaRPr lang="en-US" altLang="zh-CN" sz="2200" dirty="0"/>
          </a:p>
          <a:p>
            <a:pPr marL="0" indent="0">
              <a:buNone/>
            </a:pPr>
            <a:endParaRPr lang="en-US" altLang="zh-CN" sz="2200" dirty="0"/>
          </a:p>
          <a:p>
            <a:pPr>
              <a:lnSpc>
                <a:spcPct val="150000"/>
              </a:lnSpc>
            </a:pPr>
            <a:r>
              <a:rPr lang="en-US" altLang="zh-CN" sz="2200" dirty="0"/>
              <a:t>Lepton flavor is always conserved </a:t>
            </a:r>
            <a:r>
              <a:rPr lang="en-US" altLang="zh-CN" sz="2200" b="1" dirty="0"/>
              <a:t>in the Standard Model</a:t>
            </a:r>
            <a:r>
              <a:rPr lang="en-US" altLang="zh-CN" sz="2200" dirty="0"/>
              <a:t>, however…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015" y="1689534"/>
            <a:ext cx="4398171" cy="39146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098249" y="2207478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Q</a:t>
            </a:r>
            <a:r>
              <a:rPr lang="en-US" altLang="zh-CN" sz="20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</a:t>
            </a:r>
            <a:r>
              <a:rPr lang="en-US" altLang="zh-CN" sz="2000" b="1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D</a:t>
            </a:r>
            <a:endParaRPr lang="zh-CN" altLang="en-US" sz="2000" b="1" dirty="0">
              <a:solidFill>
                <a:srgbClr val="00B05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7" name="左大括号 16"/>
          <p:cNvSpPr/>
          <p:nvPr/>
        </p:nvSpPr>
        <p:spPr>
          <a:xfrm rot="16200000">
            <a:off x="3413326" y="1672327"/>
            <a:ext cx="125183" cy="945118"/>
          </a:xfrm>
          <a:prstGeom prst="leftBrace">
            <a:avLst>
              <a:gd name="adj1" fmla="val 136404"/>
              <a:gd name="adj2" fmla="val 50000"/>
            </a:avLst>
          </a:prstGeom>
          <a:ln w="19050"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4478137" y="2207478"/>
            <a:ext cx="1680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Electroweak</a:t>
            </a:r>
          </a:p>
        </p:txBody>
      </p:sp>
      <p:sp>
        <p:nvSpPr>
          <p:cNvPr id="20" name="左大括号 19"/>
          <p:cNvSpPr/>
          <p:nvPr/>
        </p:nvSpPr>
        <p:spPr>
          <a:xfrm rot="16200000">
            <a:off x="5264410" y="1135041"/>
            <a:ext cx="126000" cy="2018874"/>
          </a:xfrm>
          <a:prstGeom prst="leftBrace">
            <a:avLst>
              <a:gd name="adj1" fmla="val 136404"/>
              <a:gd name="adj2" fmla="val 50000"/>
            </a:avLst>
          </a:prstGeom>
          <a:ln w="19050"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856" y="3870268"/>
            <a:ext cx="5890965" cy="519652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1771777" y="4510203"/>
            <a:ext cx="22889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Baryon number conservation</a:t>
            </a:r>
            <a:endParaRPr lang="zh-CN" altLang="en-US" sz="20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3" name="左大括号 22"/>
          <p:cNvSpPr/>
          <p:nvPr/>
        </p:nvSpPr>
        <p:spPr>
          <a:xfrm rot="16200000">
            <a:off x="2853236" y="4055655"/>
            <a:ext cx="126000" cy="755337"/>
          </a:xfrm>
          <a:prstGeom prst="leftBrace">
            <a:avLst>
              <a:gd name="adj1" fmla="val 136404"/>
              <a:gd name="adj2" fmla="val 50000"/>
            </a:avLst>
          </a:prstGeom>
          <a:ln w="19050"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左大括号 23"/>
          <p:cNvSpPr/>
          <p:nvPr/>
        </p:nvSpPr>
        <p:spPr>
          <a:xfrm rot="16200000">
            <a:off x="5328899" y="2729654"/>
            <a:ext cx="126000" cy="3407339"/>
          </a:xfrm>
          <a:prstGeom prst="leftBrace">
            <a:avLst>
              <a:gd name="adj1" fmla="val 136404"/>
              <a:gd name="adj2" fmla="val 50000"/>
            </a:avLst>
          </a:prstGeom>
          <a:ln w="19050"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4247440" y="4510203"/>
            <a:ext cx="22889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Lepton flavor conservation</a:t>
            </a:r>
            <a:endParaRPr lang="zh-CN" altLang="en-US" sz="2000" b="1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640" y="1186892"/>
            <a:ext cx="3013857" cy="2627651"/>
          </a:xfrm>
          <a:prstGeom prst="rect">
            <a:avLst/>
          </a:prstGeom>
        </p:spPr>
      </p:pic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>
          <a:xfrm>
            <a:off x="9343813" y="6560820"/>
            <a:ext cx="2743200" cy="341630"/>
          </a:xfrm>
        </p:spPr>
        <p:txBody>
          <a:bodyPr/>
          <a:lstStyle>
            <a:lvl1pPr>
              <a:defRPr sz="12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78C9005-E956-41E1-8C8F-C1C273793A40}" type="slidenum">
              <a:rPr lang="zh-CN" altLang="en-US" smtClean="0"/>
              <a:t>4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9" name="表格 28"/>
              <p:cNvGraphicFramePr/>
              <p:nvPr/>
            </p:nvGraphicFramePr>
            <p:xfrm>
              <a:off x="8669655" y="4470400"/>
              <a:ext cx="2711450" cy="1583055"/>
            </p:xfrm>
            <a:graphic>
              <a:graphicData uri="http://schemas.openxmlformats.org/drawingml/2006/table">
                <a:tbl>
                  <a:tblPr firstRow="1" bandRow="1">
                    <a:tableStyleId>{5202B0CA-FC54-4496-8BCA-5EF66A818D29}</a:tableStyleId>
                  </a:tblPr>
                  <a:tblGrid>
                    <a:gridCol w="38735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8735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8735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8735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38735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38735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8735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endParaRPr lang="en-US" altLang="zh-CN" sz="1400" b="1" i="1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altLang="zh-CN" sz="1400" b="1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endParaRPr>
                        </a:p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𝝂</m:t>
                                    </m:r>
                                  </m:e>
                                  <m:sub>
                                    <m: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𝒆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sz="1400" b="1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1" i="1">
                                        <a:latin typeface="Cambria Math" panose="02040503050406030204" pitchFamily="18" charset="0"/>
                                        <a:ea typeface="MS Mincho" charset="0"/>
                                        <a:cs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  <m:sup>
                                    <m:r>
                                      <a:rPr lang="en-US" altLang="zh-CN" sz="1400" b="1" i="1">
                                        <a:latin typeface="Cambria Math" panose="02040503050406030204" pitchFamily="18" charset="0"/>
                                        <a:ea typeface="MS Mincho" charset="0"/>
                                        <a:cs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altLang="zh-CN" sz="1400" b="1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endParaRPr>
                        </a:p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𝝂</m:t>
                                    </m:r>
                                  </m:e>
                                  <m:sub>
                                    <m: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𝒆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sz="1400" b="1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1" i="1">
                                        <a:latin typeface="Cambria Math" panose="02040503050406030204" pitchFamily="18" charset="0"/>
                                        <a:ea typeface="MS Mincho" charset="0"/>
                                        <a:cs typeface="Cambria Math" panose="02040503050406030204" pitchFamily="18" charset="0"/>
                                      </a:rPr>
                                      <m:t>𝝉</m:t>
                                    </m:r>
                                  </m:e>
                                  <m:sup>
                                    <m:r>
                                      <a:rPr lang="en-US" altLang="zh-CN" sz="1400" b="1" i="1">
                                        <a:latin typeface="Cambria Math" panose="02040503050406030204" pitchFamily="18" charset="0"/>
                                        <a:ea typeface="MS Mincho" charset="0"/>
                                        <a:cs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altLang="zh-CN" sz="1400" b="1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endParaRPr>
                        </a:p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𝝂</m:t>
                                    </m:r>
                                  </m:e>
                                  <m:sub>
                                    <m: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𝒆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sz="1400" b="1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en-US" altLang="zh-CN" sz="1400" b="1" i="1">
                                        <a:latin typeface="Cambria Math" panose="02040503050406030204" pitchFamily="18" charset="0"/>
                                        <a:ea typeface="MS Mincho" charset="0"/>
                                        <a:cs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altLang="zh-CN" sz="1400" b="1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endParaRPr>
                        </a:p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1400" b="1" i="1"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1400" b="1" i="1"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  <m:t>𝝂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𝒆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sz="1400" b="1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1" i="1">
                                        <a:latin typeface="Cambria Math" panose="02040503050406030204" pitchFamily="18" charset="0"/>
                                        <a:ea typeface="MS Mincho" charset="0"/>
                                        <a:cs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  <m:sup>
                                    <m:r>
                                      <a:rPr lang="en-US" altLang="zh-CN" sz="1400" b="1" i="1">
                                        <a:latin typeface="Cambria Math" panose="02040503050406030204" pitchFamily="18" charset="0"/>
                                        <a:ea typeface="MS Mincho" charset="0"/>
                                        <a:cs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altLang="zh-CN" sz="1400" b="1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endParaRPr>
                        </a:p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1400" b="1" i="1"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1400" b="1" i="1"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  <m:t>𝝂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𝒆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sz="1400" b="1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1" i="1">
                                        <a:latin typeface="Cambria Math" panose="02040503050406030204" pitchFamily="18" charset="0"/>
                                        <a:ea typeface="MS Mincho" charset="0"/>
                                        <a:cs typeface="Cambria Math" panose="02040503050406030204" pitchFamily="18" charset="0"/>
                                      </a:rPr>
                                      <m:t>𝝉</m:t>
                                    </m:r>
                                  </m:e>
                                  <m:sup>
                                    <m:r>
                                      <a:rPr lang="en-US" altLang="zh-CN" sz="1400" b="1" i="1">
                                        <a:latin typeface="Cambria Math" panose="02040503050406030204" pitchFamily="18" charset="0"/>
                                        <a:ea typeface="MS Mincho" charset="0"/>
                                        <a:cs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altLang="zh-CN" sz="1400" b="1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endParaRPr>
                        </a:p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1400" b="1" i="1"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1400" b="1" i="1"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  <m:t>𝝂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𝒆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sz="1400" b="1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54965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+1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54965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+1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54965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+1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9" name="表格 28"/>
              <p:cNvGraphicFramePr/>
              <p:nvPr/>
            </p:nvGraphicFramePr>
            <p:xfrm>
              <a:off x="8669655" y="4470400"/>
              <a:ext cx="2711450" cy="1583055"/>
            </p:xfrm>
            <a:graphic>
              <a:graphicData uri="http://schemas.openxmlformats.org/drawingml/2006/table">
                <a:tbl>
                  <a:tblPr firstRow="1" bandRow="1">
                    <a:tableStyleId>{5202B0CA-FC54-4496-8BCA-5EF66A818D29}</a:tableStyleId>
                  </a:tblPr>
                  <a:tblGrid>
                    <a:gridCol w="387350"/>
                    <a:gridCol w="387350"/>
                    <a:gridCol w="387350"/>
                    <a:gridCol w="387350"/>
                    <a:gridCol w="387350"/>
                    <a:gridCol w="387350"/>
                    <a:gridCol w="387350"/>
                  </a:tblGrid>
                  <a:tr h="51816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endParaRPr lang="en-US" altLang="zh-CN" sz="1400" b="1" i="1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</a:blipFill>
                      </a:tcPr>
                    </a:tc>
                  </a:tr>
                  <a:tr h="35496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+1</a:t>
                          </a:r>
                          <a:endParaRPr lang="en-US" altLang="zh-CN" sz="140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altLang="zh-CN" sz="14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altLang="zh-CN" sz="14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-1</a:t>
                          </a:r>
                          <a:endParaRPr lang="en-US" altLang="zh-CN" sz="140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altLang="zh-CN" sz="14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altLang="zh-CN" sz="14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</a:tr>
                  <a:tr h="35496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altLang="zh-CN" sz="14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+1</a:t>
                          </a:r>
                          <a:endParaRPr lang="en-US" altLang="zh-CN" sz="140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altLang="zh-CN" sz="14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altLang="zh-CN" sz="14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-1</a:t>
                          </a:r>
                          <a:endParaRPr lang="en-US" altLang="zh-CN" sz="140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altLang="zh-CN" sz="14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</a:tr>
                  <a:tr h="35496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altLang="zh-CN" sz="14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altLang="zh-CN" sz="14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+1</a:t>
                          </a:r>
                          <a:endParaRPr lang="en-US" altLang="zh-CN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altLang="zh-CN" sz="14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altLang="zh-CN" sz="14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-1</a:t>
                          </a:r>
                          <a:endParaRPr lang="en-US" altLang="zh-CN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内容占位符 2"/>
          <p:cNvSpPr>
            <a:spLocks noGrp="1"/>
          </p:cNvSpPr>
          <p:nvPr/>
        </p:nvSpPr>
        <p:spPr>
          <a:xfrm>
            <a:off x="104985" y="820420"/>
            <a:ext cx="9238827" cy="3690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2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"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Lepton flavor is not conserved in the real world.</a:t>
            </a:r>
          </a:p>
          <a:p>
            <a:pPr marL="971550" lvl="3" indent="-285750">
              <a:lnSpc>
                <a:spcPct val="150000"/>
              </a:lnSpc>
              <a:defRPr/>
            </a:pP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Neutrinos have</a:t>
            </a:r>
            <a:r>
              <a:rPr lang="en-US" altLang="zh-CN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mass and mixing.</a:t>
            </a:r>
          </a:p>
          <a:p>
            <a:pPr marL="971550" lvl="3" indent="-285750">
              <a:lnSpc>
                <a:spcPct val="150000"/>
              </a:lnSpc>
              <a:defRPr/>
            </a:pPr>
            <a:r>
              <a:rPr lang="en-US" altLang="zh-CN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</a:t>
            </a: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o</a:t>
            </a:r>
            <a:r>
              <a:rPr lang="en-US" altLang="zh-CN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cLFV</a:t>
            </a:r>
            <a:r>
              <a:rPr lang="en-US" altLang="zh-CN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should exist, but it hasn't been seen yet...</a:t>
            </a:r>
            <a:endParaRPr kumimoji="0" lang="en-US" altLang="zh-CN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L="514350" marR="0" lvl="2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"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Many new physics model beyond SM predict scalable cLFV.</a:t>
            </a:r>
            <a:endParaRPr lang="en-US" altLang="zh-CN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L="514350" marR="0" lvl="2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"/>
              <a:defRPr/>
            </a:pPr>
            <a:r>
              <a:rPr lang="en-US" altLang="zh-CN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c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LFV is forbidden in SM</a:t>
            </a:r>
            <a:r>
              <a:rPr lang="en-US" altLang="zh-CN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,</a:t>
            </a:r>
            <a:r>
              <a:rPr lang="zh-CN" alt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free of</a:t>
            </a:r>
            <a:r>
              <a:rPr lang="zh-CN" alt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SM</a:t>
            </a:r>
            <a:r>
              <a:rPr lang="zh-CN" alt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background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</a:t>
            </a:r>
          </a:p>
          <a:p>
            <a:pPr marL="514350" marR="0" lvl="2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"/>
              <a:defRPr/>
            </a:pP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L="514350" marR="0" lvl="2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"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 clear evidence of new physic if observed!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err="1"/>
              <a:t>Charged lepton flavor violation (cLFV)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a portal of new physics</a:t>
            </a:r>
            <a:endParaRPr lang="zh-CN" altLang="en-US" sz="360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9895-89EE-4A97-A6A0-73DD5187CBB0}" type="slidenum">
              <a:rPr lang="zh-CN" altLang="en-US" smtClean="0"/>
              <a:t>5</a:t>
            </a:fld>
            <a:endParaRPr lang="zh-CN" altLang="en-US" dirty="0"/>
          </a:p>
        </p:txBody>
      </p:sp>
      <p:grpSp>
        <p:nvGrpSpPr>
          <p:cNvPr id="31" name="组合 30"/>
          <p:cNvGrpSpPr>
            <a:grpSpLocks noChangeAspect="1"/>
          </p:cNvGrpSpPr>
          <p:nvPr/>
        </p:nvGrpSpPr>
        <p:grpSpPr>
          <a:xfrm>
            <a:off x="1003152" y="3466631"/>
            <a:ext cx="4675299" cy="443921"/>
            <a:chOff x="3158" y="5888"/>
            <a:chExt cx="5972" cy="567"/>
          </a:xfrm>
        </p:grpSpPr>
        <p:grpSp>
          <p:nvGrpSpPr>
            <p:cNvPr id="32" name="组合 31"/>
            <p:cNvGrpSpPr/>
            <p:nvPr/>
          </p:nvGrpSpPr>
          <p:grpSpPr>
            <a:xfrm>
              <a:off x="3158" y="5888"/>
              <a:ext cx="5136" cy="567"/>
              <a:chOff x="3444" y="6255"/>
              <a:chExt cx="5136" cy="567"/>
            </a:xfrm>
          </p:grpSpPr>
          <p:pic>
            <p:nvPicPr>
              <p:cNvPr id="34" name="图片 33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642" y="6255"/>
                <a:ext cx="3938" cy="567"/>
              </a:xfrm>
              <a:prstGeom prst="rect">
                <a:avLst/>
              </a:prstGeom>
            </p:spPr>
          </p:pic>
          <p:pic>
            <p:nvPicPr>
              <p:cNvPr id="35" name="图片 3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44" y="6381"/>
                <a:ext cx="1133" cy="278"/>
              </a:xfrm>
              <a:prstGeom prst="rect">
                <a:avLst/>
              </a:prstGeom>
            </p:spPr>
          </p:pic>
        </p:grp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38" y="6010"/>
              <a:ext cx="792" cy="282"/>
            </a:xfrm>
            <a:prstGeom prst="rect">
              <a:avLst/>
            </a:prstGeom>
          </p:spPr>
        </p:pic>
      </p:grpSp>
      <p:sp>
        <p:nvSpPr>
          <p:cNvPr id="55" name="文本框 54"/>
          <p:cNvSpPr txBox="1"/>
          <p:nvPr/>
        </p:nvSpPr>
        <p:spPr>
          <a:xfrm>
            <a:off x="7463485" y="1159344"/>
            <a:ext cx="4459909" cy="1614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muon?</a:t>
            </a:r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Lightest massive unstable charged lepton.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Reasonably long 2.2-μs lifetime.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Almost free from QCD corrections.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84020" y="4479075"/>
            <a:ext cx="1250950" cy="123380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00067" y="4478440"/>
            <a:ext cx="1557020" cy="122428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clrChange>
              <a:clrFrom>
                <a:srgbClr val="FEFFFF">
                  <a:alpha val="100000"/>
                </a:srgbClr>
              </a:clrFrom>
              <a:clrTo>
                <a:srgbClr val="FE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17960" y="4611155"/>
            <a:ext cx="1556385" cy="9588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562503" y="5780274"/>
                <a:ext cx="150706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MEGII (PSI)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altLang="zh-CN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503" y="5780274"/>
                <a:ext cx="1507066" cy="584775"/>
              </a:xfrm>
              <a:prstGeom prst="rect">
                <a:avLst/>
              </a:prstGeom>
              <a:blipFill rotWithShape="1">
                <a:blip r:embed="rId9"/>
                <a:stretch>
                  <a:fillRect l="-35" t="-86" r="7" b="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2136355" y="5780274"/>
                <a:ext cx="1684443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Mu3e (PSI)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355" y="5780274"/>
                <a:ext cx="1684443" cy="584775"/>
              </a:xfrm>
              <a:prstGeom prst="rect">
                <a:avLst/>
              </a:prstGeom>
              <a:blipFill rotWithShape="1">
                <a:blip r:embed="rId10"/>
                <a:stretch>
                  <a:fillRect l="-13" t="-86" b="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/>
            </p:nvSpPr>
            <p:spPr>
              <a:xfrm>
                <a:off x="3963785" y="5780273"/>
                <a:ext cx="1464733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Mu2e (Fermilab)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N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N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3785" y="5780273"/>
                <a:ext cx="1464733" cy="584775"/>
              </a:xfrm>
              <a:prstGeom prst="rect">
                <a:avLst/>
              </a:prstGeom>
              <a:blipFill rotWithShape="1">
                <a:blip r:embed="rId11"/>
                <a:stretch>
                  <a:fillRect l="-8" t="-86" r="37" b="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5532984" y="5780273"/>
                <a:ext cx="1896533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COMET (J-PARC)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b="0" smtClean="0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N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b="0" smtClean="0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N</m:t>
                      </m:r>
                    </m:oMath>
                  </m:oMathPara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2984" y="5780273"/>
                <a:ext cx="1896533" cy="584775"/>
              </a:xfrm>
              <a:prstGeom prst="rect">
                <a:avLst/>
              </a:prstGeom>
              <a:blipFill rotWithShape="1">
                <a:blip r:embed="rId12"/>
                <a:stretch>
                  <a:fillRect l="-12" t="-86" r="1" b="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8" r="8248"/>
          <a:stretch>
            <a:fillRect/>
          </a:stretch>
        </p:blipFill>
        <p:spPr>
          <a:xfrm>
            <a:off x="7740557" y="2811807"/>
            <a:ext cx="3995451" cy="27943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/>
              <p:cNvSpPr txBox="1"/>
              <p:nvPr/>
            </p:nvSpPr>
            <p:spPr>
              <a:xfrm>
                <a:off x="8405189" y="5611909"/>
                <a:ext cx="2677585" cy="709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MACE (China)</a:t>
                </a:r>
              </a:p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altLang="zh-CN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altLang="zh-CN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groupChr>
                      <m:r>
                        <a:rPr lang="en-US" altLang="zh-CN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</m:acc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  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S Mincho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5189" y="5611909"/>
                <a:ext cx="2677585" cy="709295"/>
              </a:xfrm>
              <a:prstGeom prst="rect">
                <a:avLst/>
              </a:prstGeom>
              <a:blipFill rotWithShape="1">
                <a:blip r:embed="rId14"/>
                <a:stretch>
                  <a:fillRect l="-12" t="-58" r="4" b="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8190" y="4583944"/>
            <a:ext cx="1036626" cy="10366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84"/>
    </mc:Choice>
    <mc:Fallback xmlns="">
      <p:transition spd="slow" advTm="8128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箭头: 左弧形 44"/>
          <p:cNvSpPr/>
          <p:nvPr/>
        </p:nvSpPr>
        <p:spPr>
          <a:xfrm>
            <a:off x="7851685" y="2321685"/>
            <a:ext cx="1381115" cy="1641057"/>
          </a:xfrm>
          <a:prstGeom prst="curvedRightArrow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995" y="774065"/>
            <a:ext cx="7042785" cy="39376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cs typeface="Arial" panose="020B0604020202020204" pitchFamily="34" charset="0"/>
              </a:rPr>
              <a:t>1940s</a:t>
            </a:r>
            <a:r>
              <a:rPr lang="zh-CN" altLang="en-US" dirty="0">
                <a:cs typeface="Arial" panose="020B0604020202020204" pitchFamily="34" charset="0"/>
              </a:rPr>
              <a:t> </a:t>
            </a:r>
            <a:r>
              <a:rPr lang="en-US" altLang="zh-CN" dirty="0">
                <a:cs typeface="Arial" panose="020B0604020202020204" pitchFamily="34" charset="0"/>
              </a:rPr>
              <a:t>till</a:t>
            </a:r>
            <a:r>
              <a:rPr lang="zh-CN" altLang="en-US" dirty="0">
                <a:cs typeface="Arial" panose="020B0604020202020204" pitchFamily="34" charset="0"/>
              </a:rPr>
              <a:t> </a:t>
            </a:r>
            <a:r>
              <a:rPr lang="en-US" altLang="zh-CN" dirty="0">
                <a:cs typeface="Arial" panose="020B0604020202020204" pitchFamily="34" charset="0"/>
              </a:rPr>
              <a:t>now: a </a:t>
            </a:r>
            <a:r>
              <a:rPr lang="en-US" altLang="zh-CN" dirty="0" err="1">
                <a:cs typeface="Arial" panose="020B0604020202020204" pitchFamily="34" charset="0"/>
              </a:rPr>
              <a:t>cLFV</a:t>
            </a:r>
            <a:r>
              <a:rPr lang="en-US" altLang="zh-CN" dirty="0">
                <a:cs typeface="Arial" panose="020B0604020202020204" pitchFamily="34" charset="0"/>
              </a:rPr>
              <a:t> odyssey</a:t>
            </a:r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9895-89EE-4A97-A6A0-73DD5187CBB0}" type="slidenum">
              <a:rPr lang="zh-CN" altLang="en-US" smtClean="0"/>
              <a:t>6</a:t>
            </a:fld>
            <a:endParaRPr lang="zh-CN" altLang="en-US" dirty="0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787" y="4734732"/>
            <a:ext cx="1198283" cy="96036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4277" y="4769055"/>
            <a:ext cx="1198283" cy="94220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48577" y="4831339"/>
            <a:ext cx="730005" cy="720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7">
            <a:clrChange>
              <a:clrFrom>
                <a:srgbClr val="FEFFFF">
                  <a:alpha val="100000"/>
                </a:srgbClr>
              </a:clrFrom>
              <a:clrTo>
                <a:srgbClr val="FE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97326" y="4813107"/>
            <a:ext cx="1198283" cy="7382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/>
              <p:cNvSpPr txBox="1"/>
              <p:nvPr/>
            </p:nvSpPr>
            <p:spPr>
              <a:xfrm>
                <a:off x="4730999" y="5760247"/>
                <a:ext cx="1003273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457200"/>
                <a:r>
                  <a:rPr lang="en-US" altLang="zh-CN" sz="1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MEGII</a:t>
                </a:r>
              </a:p>
              <a:p>
                <a:pPr algn="ctr" defTabSz="457200"/>
                <a:r>
                  <a:rPr lang="en-US" altLang="zh-CN" sz="1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(PSI)</a:t>
                </a:r>
              </a:p>
              <a:p>
                <a:pPr algn="ctr"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1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1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altLang="zh-CN" sz="14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文本框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0999" y="5760247"/>
                <a:ext cx="1003273" cy="738664"/>
              </a:xfrm>
              <a:prstGeom prst="rect">
                <a:avLst/>
              </a:prstGeom>
              <a:blipFill rotWithShape="1">
                <a:blip r:embed="rId8"/>
                <a:stretch>
                  <a:fillRect l="-25" t="-22" r="22" b="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/>
              <p:cNvSpPr txBox="1"/>
              <p:nvPr/>
            </p:nvSpPr>
            <p:spPr>
              <a:xfrm>
                <a:off x="5709950" y="5763662"/>
                <a:ext cx="140144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457200"/>
                <a:r>
                  <a:rPr lang="en-US" altLang="zh-CN" sz="1400" dirty="0">
                    <a:solidFill>
                      <a:prstClr val="black"/>
                    </a:solidFill>
                    <a:latin typeface="Arial" panose="020B0604020202020204" pitchFamily="34" charset="0"/>
                    <a:ea typeface="等线" panose="02010600030101010101" charset="-122"/>
                    <a:cs typeface="Arial" panose="020B0604020202020204" pitchFamily="34" charset="0"/>
                  </a:rPr>
                  <a:t>Mu3e</a:t>
                </a:r>
              </a:p>
              <a:p>
                <a:pPr algn="ctr" defTabSz="457200"/>
                <a:r>
                  <a:rPr lang="en-US" altLang="zh-CN" sz="1400" dirty="0">
                    <a:solidFill>
                      <a:prstClr val="black"/>
                    </a:solidFill>
                    <a:latin typeface="Arial" panose="020B0604020202020204" pitchFamily="34" charset="0"/>
                    <a:ea typeface="等线" panose="02010600030101010101" charset="-122"/>
                    <a:cs typeface="Arial" panose="020B0604020202020204" pitchFamily="34" charset="0"/>
                  </a:rPr>
                  <a:t>(PSI)</a:t>
                </a:r>
              </a:p>
              <a:p>
                <a:pPr algn="ctr"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1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sz="14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文本框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9950" y="5763662"/>
                <a:ext cx="1401440" cy="738664"/>
              </a:xfrm>
              <a:prstGeom prst="rect">
                <a:avLst/>
              </a:prstGeom>
              <a:blipFill rotWithShape="1">
                <a:blip r:embed="rId9"/>
                <a:stretch>
                  <a:fillRect l="-2" t="-54" r="2" b="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/>
              <p:cNvSpPr txBox="1"/>
              <p:nvPr/>
            </p:nvSpPr>
            <p:spPr>
              <a:xfrm>
                <a:off x="7095628" y="5741747"/>
                <a:ext cx="1215743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457200"/>
                <a:r>
                  <a:rPr lang="en-US" altLang="zh-CN" sz="1400" dirty="0">
                    <a:solidFill>
                      <a:prstClr val="black"/>
                    </a:solidFill>
                    <a:latin typeface="Arial" panose="020B0604020202020204" pitchFamily="34" charset="0"/>
                    <a:ea typeface="等线" panose="02010600030101010101" charset="-122"/>
                    <a:cs typeface="Arial" panose="020B0604020202020204" pitchFamily="34" charset="0"/>
                  </a:rPr>
                  <a:t>Mu2e (Fermilab)</a:t>
                </a:r>
              </a:p>
              <a:p>
                <a:pPr algn="ctr"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1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N</m:t>
                      </m:r>
                      <m:r>
                        <a:rPr lang="en-US" altLang="zh-CN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1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N</m:t>
                      </m:r>
                    </m:oMath>
                  </m:oMathPara>
                </a14:m>
                <a:endParaRPr lang="zh-CN" altLang="en-US" sz="14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文本框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628" y="5741747"/>
                <a:ext cx="1215743" cy="738664"/>
              </a:xfrm>
              <a:prstGeom prst="rect">
                <a:avLst/>
              </a:prstGeom>
              <a:blipFill rotWithShape="1">
                <a:blip r:embed="rId10"/>
                <a:stretch>
                  <a:fillRect l="-11" t="-10" r="40" b="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/>
              <p:cNvSpPr txBox="1"/>
              <p:nvPr/>
            </p:nvSpPr>
            <p:spPr>
              <a:xfrm>
                <a:off x="8334374" y="5761204"/>
                <a:ext cx="1358412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457200"/>
                <a:r>
                  <a:rPr lang="en-US" altLang="zh-CN" sz="1400" dirty="0">
                    <a:solidFill>
                      <a:prstClr val="black"/>
                    </a:solidFill>
                    <a:latin typeface="Arial" panose="020B0604020202020204" pitchFamily="34" charset="0"/>
                    <a:ea typeface="等线" panose="02010600030101010101" charset="-122"/>
                    <a:cs typeface="Arial" panose="020B0604020202020204" pitchFamily="34" charset="0"/>
                  </a:rPr>
                  <a:t>COMET</a:t>
                </a:r>
              </a:p>
              <a:p>
                <a:pPr algn="ctr" defTabSz="457200"/>
                <a:r>
                  <a:rPr lang="en-US" altLang="zh-CN" sz="1400" dirty="0">
                    <a:solidFill>
                      <a:prstClr val="black"/>
                    </a:solidFill>
                    <a:latin typeface="Arial" panose="020B0604020202020204" pitchFamily="34" charset="0"/>
                    <a:ea typeface="等线" panose="02010600030101010101" charset="-122"/>
                    <a:cs typeface="Arial" panose="020B0604020202020204" pitchFamily="34" charset="0"/>
                  </a:rPr>
                  <a:t>(J-PARC)</a:t>
                </a:r>
              </a:p>
              <a:p>
                <a:pPr algn="ctr"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1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N</m:t>
                      </m:r>
                      <m:r>
                        <a:rPr lang="en-US" altLang="zh-CN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1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N</m:t>
                      </m:r>
                    </m:oMath>
                  </m:oMathPara>
                </a14:m>
                <a:endParaRPr lang="zh-CN" altLang="en-US" sz="14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文本框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4374" y="5761204"/>
                <a:ext cx="1358412" cy="738664"/>
              </a:xfrm>
              <a:prstGeom prst="rect">
                <a:avLst/>
              </a:prstGeom>
              <a:blipFill rotWithShape="1">
                <a:blip r:embed="rId11"/>
                <a:stretch>
                  <a:fillRect l="-47" t="-66" r="11" b="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2358597" y="4455774"/>
                <a:ext cx="1835952" cy="5239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7D027D"/>
                    </a:solidFill>
                    <a:cs typeface="Arial" panose="020B0604020202020204" pitchFamily="34" charset="0"/>
                  </a:rPr>
                  <a:t>MACS</a:t>
                </a:r>
                <a:r>
                  <a:rPr lang="en-US" altLang="zh-CN" sz="1400" dirty="0">
                    <a:solidFill>
                      <a:srgbClr val="7D027D"/>
                    </a:solidFill>
                    <a:cs typeface="Arial" panose="020B0604020202020204" pitchFamily="34" charset="0"/>
                  </a:rPr>
                  <a:t>, </a:t>
                </a:r>
                <a:r>
                  <a:rPr lang="en-US" altLang="zh-CN" sz="1400" i="1" dirty="0">
                    <a:solidFill>
                      <a:srgbClr val="7D027D"/>
                    </a:solidFill>
                    <a:cs typeface="Arial" panose="020B0604020202020204" pitchFamily="34" charset="0"/>
                  </a:rPr>
                  <a:t>1999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 dirty="0">
                              <a:solidFill>
                                <a:srgbClr val="7D027D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+mn-ea"/>
                            </a:rPr>
                          </m:ctrlPr>
                        </m:sSubPr>
                        <m:e>
                          <m:r>
                            <a:rPr lang="en-US" altLang="zh-CN" sz="1400" dirty="0">
                              <a:solidFill>
                                <a:srgbClr val="7D027D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+mn-ea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400" dirty="0">
                              <a:solidFill>
                                <a:srgbClr val="7D027D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+mn-ea"/>
                            </a:rPr>
                            <m:t>M</m:t>
                          </m:r>
                          <m:r>
                            <a:rPr lang="en-US" altLang="zh-CN" sz="1400" dirty="0">
                              <a:solidFill>
                                <a:srgbClr val="7D027D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+mn-ea"/>
                            </a:rPr>
                            <m:t>→</m:t>
                          </m:r>
                          <m:acc>
                            <m:accPr>
                              <m:chr m:val="̅"/>
                              <m:ctrlPr>
                                <a:rPr lang="en-US" altLang="zh-CN" sz="1400" i="1" dirty="0">
                                  <a:solidFill>
                                    <a:srgbClr val="7D027D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  <a:sym typeface="+mn-ea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400" dirty="0">
                                  <a:solidFill>
                                    <a:srgbClr val="7D027D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  <a:sym typeface="+mn-ea"/>
                                </a:rPr>
                                <m:t>M</m:t>
                              </m:r>
                            </m:e>
                          </m:acc>
                        </m:sub>
                      </m:sSub>
                      <m:r>
                        <a:rPr lang="en-US" altLang="zh-CN" sz="1400" b="0" i="1" dirty="0" smtClean="0">
                          <a:solidFill>
                            <a:srgbClr val="7D027D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+mn-ea"/>
                        </a:rPr>
                        <m:t>&lt;8.3×</m:t>
                      </m:r>
                      <m:sSup>
                        <m:sSupPr>
                          <m:ctrlPr>
                            <a:rPr lang="en-US" altLang="zh-CN" sz="1400" b="0" i="1" dirty="0" smtClean="0">
                              <a:solidFill>
                                <a:srgbClr val="7D027D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+mn-ea"/>
                            </a:rPr>
                          </m:ctrlPr>
                        </m:sSupPr>
                        <m:e>
                          <m:r>
                            <a:rPr lang="en-US" altLang="zh-CN" sz="1400" b="0" i="1" dirty="0" smtClean="0">
                              <a:solidFill>
                                <a:srgbClr val="7D027D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+mn-ea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400" b="0" i="1" dirty="0" smtClean="0">
                              <a:solidFill>
                                <a:srgbClr val="7D027D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+mn-ea"/>
                            </a:rPr>
                            <m:t>−11</m:t>
                          </m:r>
                        </m:sup>
                      </m:sSup>
                    </m:oMath>
                  </m:oMathPara>
                </a14:m>
                <a:endParaRPr lang="en-US" altLang="zh-CN" sz="1400" baseline="30000" dirty="0">
                  <a:solidFill>
                    <a:srgbClr val="7D027D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endParaRPr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8597" y="4455774"/>
                <a:ext cx="1835952" cy="523926"/>
              </a:xfrm>
              <a:prstGeom prst="rect">
                <a:avLst/>
              </a:prstGeom>
              <a:blipFill rotWithShape="1">
                <a:blip r:embed="rId12"/>
                <a:stretch>
                  <a:fillRect l="-11" t="-117" r="20" b="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椭圆 10"/>
          <p:cNvSpPr/>
          <p:nvPr/>
        </p:nvSpPr>
        <p:spPr>
          <a:xfrm>
            <a:off x="4383405" y="2799080"/>
            <a:ext cx="222250" cy="217805"/>
          </a:xfrm>
          <a:prstGeom prst="ellipse">
            <a:avLst/>
          </a:prstGeom>
          <a:noFill/>
          <a:ln w="19050">
            <a:solidFill>
              <a:srgbClr val="8000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3572510" y="2820035"/>
            <a:ext cx="222250" cy="217805"/>
          </a:xfrm>
          <a:prstGeom prst="ellipse">
            <a:avLst/>
          </a:prstGeom>
          <a:noFill/>
          <a:ln w="19050">
            <a:solidFill>
              <a:srgbClr val="0000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8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/>
              <p:cNvSpPr txBox="1"/>
              <p:nvPr/>
            </p:nvSpPr>
            <p:spPr>
              <a:xfrm>
                <a:off x="388042" y="4450381"/>
                <a:ext cx="1929777" cy="522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00008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Crystal Box</a:t>
                </a:r>
                <a:r>
                  <a:rPr lang="en-US" altLang="zh-CN" sz="1400" dirty="0">
                    <a:solidFill>
                      <a:srgbClr val="00008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zh-CN" sz="1400" i="1" dirty="0">
                    <a:solidFill>
                      <a:srgbClr val="00008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1986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1400" b="0" i="1" dirty="0" smtClean="0">
                          <a:solidFill>
                            <a:srgbClr val="00008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+mn-ea"/>
                        </a:rPr>
                        <m:t>ℬℛ</m:t>
                      </m:r>
                      <m:r>
                        <a:rPr lang="en-US" altLang="zh-CN" sz="1400" b="0" i="1" dirty="0" smtClean="0">
                          <a:solidFill>
                            <a:srgbClr val="00008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+mn-ea"/>
                        </a:rPr>
                        <m:t>&lt;7.2×</m:t>
                      </m:r>
                      <m:sSup>
                        <m:sSupPr>
                          <m:ctrlPr>
                            <a:rPr lang="en-US" altLang="zh-CN" sz="1400" b="0" i="1" dirty="0" smtClean="0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+mn-ea"/>
                            </a:rPr>
                          </m:ctrlPr>
                        </m:sSupPr>
                        <m:e>
                          <m:r>
                            <a:rPr lang="en-US" altLang="zh-CN" sz="1400" b="0" i="1" dirty="0" smtClean="0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+mn-ea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400" b="0" i="1" dirty="0" smtClean="0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+mn-ea"/>
                            </a:rPr>
                            <m:t>−11</m:t>
                          </m:r>
                        </m:sup>
                      </m:sSup>
                    </m:oMath>
                  </m:oMathPara>
                </a14:m>
                <a:endParaRPr lang="en-US" altLang="zh-CN" sz="1400" baseline="30000" dirty="0">
                  <a:solidFill>
                    <a:srgbClr val="00008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endParaRPr>
              </a:p>
            </p:txBody>
          </p:sp>
        </mc:Choice>
        <mc:Fallback xmlns=""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042" y="4450381"/>
                <a:ext cx="1929777" cy="522066"/>
              </a:xfrm>
              <a:prstGeom prst="rect">
                <a:avLst/>
              </a:prstGeom>
              <a:blipFill rotWithShape="1">
                <a:blip r:embed="rId13"/>
                <a:stretch>
                  <a:fillRect l="-3" t="-58" r="4" b="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接连接符 13"/>
          <p:cNvCxnSpPr/>
          <p:nvPr/>
        </p:nvCxnSpPr>
        <p:spPr>
          <a:xfrm flipH="1">
            <a:off x="3488083" y="3039931"/>
            <a:ext cx="923925" cy="1410335"/>
          </a:xfrm>
          <a:prstGeom prst="line">
            <a:avLst/>
          </a:prstGeom>
          <a:ln w="19050">
            <a:solidFill>
              <a:srgbClr val="800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>
            <a:endCxn id="13" idx="0"/>
          </p:cNvCxnSpPr>
          <p:nvPr/>
        </p:nvCxnSpPr>
        <p:spPr>
          <a:xfrm flipH="1">
            <a:off x="1353009" y="3021984"/>
            <a:ext cx="2185035" cy="1428115"/>
          </a:xfrm>
          <a:prstGeom prst="line">
            <a:avLst/>
          </a:prstGeom>
          <a:ln w="19050">
            <a:solidFill>
              <a:srgbClr val="000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椭圆 19"/>
          <p:cNvSpPr/>
          <p:nvPr/>
        </p:nvSpPr>
        <p:spPr>
          <a:xfrm rot="2700000">
            <a:off x="6132830" y="3266440"/>
            <a:ext cx="441325" cy="20129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23438" y="4677159"/>
            <a:ext cx="1544198" cy="10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/>
              <p:cNvSpPr txBox="1"/>
              <p:nvPr/>
            </p:nvSpPr>
            <p:spPr>
              <a:xfrm>
                <a:off x="9633631" y="5791904"/>
                <a:ext cx="212381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MACE (China)</a:t>
                </a:r>
              </a:p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altLang="zh-CN" sz="1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en-US" altLang="zh-CN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altLang="zh-CN" sz="1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groupChr>
                      <m:r>
                        <a:rPr lang="en-US" altLang="zh-CN" sz="1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en-US" altLang="zh-CN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altLang="zh-CN" sz="1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</m:acc>
                      <m:r>
                        <a:rPr lang="en-US" altLang="zh-CN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  (</m:t>
                      </m:r>
                      <m:sSup>
                        <m:sSupPr>
                          <m:ctrlPr>
                            <a:rPr lang="en-US" altLang="zh-CN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</a:rPr>
                          </m:ctrlPr>
                        </m:sSup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</a:rPr>
                          </m:ctrlPr>
                        </m:sSup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S Mincho" charset="0"/>
                        </a:rPr>
                        <m:t>)</m:t>
                      </m:r>
                    </m:oMath>
                  </m:oMathPara>
                </a14:m>
                <a:endParaRPr lang="zh-CN" alt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文本框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3631" y="5791904"/>
                <a:ext cx="2123812" cy="523220"/>
              </a:xfrm>
              <a:prstGeom prst="rect">
                <a:avLst/>
              </a:prstGeom>
              <a:blipFill rotWithShape="1">
                <a:blip r:embed="rId15"/>
                <a:stretch>
                  <a:fillRect l="-2" t="-13" r="20" b="-39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文本框 35"/>
          <p:cNvSpPr txBox="1"/>
          <p:nvPr/>
        </p:nvSpPr>
        <p:spPr>
          <a:xfrm>
            <a:off x="5732514" y="3453697"/>
            <a:ext cx="5469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solidFill>
                  <a:srgbClr val="FF4500"/>
                </a:solidFill>
              </a:rPr>
              <a:t>MEGII</a:t>
            </a:r>
            <a:endParaRPr lang="zh-CN" altLang="en-US" sz="1000" dirty="0">
              <a:solidFill>
                <a:srgbClr val="FF4500"/>
              </a:solidFill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236195" y="3546653"/>
            <a:ext cx="6479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solidFill>
                  <a:srgbClr val="006400"/>
                </a:solidFill>
              </a:rPr>
              <a:t>COMET</a:t>
            </a:r>
            <a:endParaRPr lang="zh-CN" altLang="en-US" sz="1000" dirty="0">
              <a:solidFill>
                <a:srgbClr val="006400"/>
              </a:solidFill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236195" y="3757564"/>
            <a:ext cx="5036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solidFill>
                  <a:srgbClr val="006400"/>
                </a:solidFill>
              </a:rPr>
              <a:t>Mu2e</a:t>
            </a:r>
            <a:endParaRPr lang="zh-CN" altLang="en-US" sz="1000" dirty="0">
              <a:solidFill>
                <a:srgbClr val="006400"/>
              </a:solidFill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5790932" y="3848867"/>
            <a:ext cx="5036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solidFill>
                  <a:srgbClr val="F4A460"/>
                </a:solidFill>
              </a:rPr>
              <a:t>Mu3e</a:t>
            </a:r>
            <a:endParaRPr lang="zh-CN" altLang="en-US" sz="1000" dirty="0">
              <a:solidFill>
                <a:srgbClr val="F4A460"/>
              </a:solidFill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17819" y="5027652"/>
            <a:ext cx="2177234" cy="1459015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6931" y="4973756"/>
            <a:ext cx="1823722" cy="1525155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7177143" y="1138378"/>
            <a:ext cx="4958143" cy="1023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b="1" dirty="0">
                <a:solidFill>
                  <a:srgbClr val="0000FF"/>
                </a:solidFill>
              </a:rPr>
              <a:t>Towards new muon </a:t>
            </a:r>
            <a:r>
              <a:rPr lang="en-US" altLang="zh-CN" b="1" dirty="0" err="1">
                <a:solidFill>
                  <a:srgbClr val="0000FF"/>
                </a:solidFill>
              </a:rPr>
              <a:t>cLFV</a:t>
            </a:r>
            <a:r>
              <a:rPr lang="en-US" altLang="zh-CN" b="1" dirty="0">
                <a:solidFill>
                  <a:srgbClr val="0000FF"/>
                </a:solidFill>
              </a:rPr>
              <a:t> experiments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600" dirty="0"/>
              <a:t>Construction of intense muon beamlines in China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600" dirty="0"/>
              <a:t>Development of particle detection technology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9256673" y="3419342"/>
                <a:ext cx="2758127" cy="4397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b="1" dirty="0"/>
                  <a:t> </a:t>
                </a:r>
                <a14:m>
                  <m:oMath xmlns:m="http://schemas.openxmlformats.org/officeDocument/2006/math">
                    <m:r>
                      <a:rPr lang="zh-CN" altLang="en-US" sz="2000" b="1" i="1">
                        <a:latin typeface="Cambria Math" panose="02040503050406030204" pitchFamily="18" charset="0"/>
                      </a:rPr>
                      <m:t>𝓞</m:t>
                    </m:r>
                    <m:d>
                      <m:dPr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e>
                          <m:sup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𝟏𝟑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CN" sz="2000" b="1" dirty="0"/>
                  <a:t> sensitivity!</a:t>
                </a:r>
                <a:endParaRPr lang="zh-CN" altLang="en-US" sz="2000" b="1" dirty="0"/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6673" y="3419342"/>
                <a:ext cx="2758127" cy="439736"/>
              </a:xfrm>
              <a:prstGeom prst="rect">
                <a:avLst/>
              </a:prstGeom>
              <a:blipFill rotWithShape="1">
                <a:blip r:embed="rId18"/>
                <a:stretch>
                  <a:fillRect l="-10" t="-114" r="22" b="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直接连接符 21"/>
          <p:cNvCxnSpPr/>
          <p:nvPr/>
        </p:nvCxnSpPr>
        <p:spPr>
          <a:xfrm>
            <a:off x="6598096" y="3522454"/>
            <a:ext cx="3220576" cy="133655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6372594" y="3031422"/>
            <a:ext cx="55626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dirty="0">
                <a:solidFill>
                  <a:srgbClr val="FF0000"/>
                </a:solidFill>
              </a:rPr>
              <a:t>MACE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buClrTx/>
              <a:buSzTx/>
              <a:buFontTx/>
            </a:pPr>
            <a:r>
              <a:rPr lang="en-US" altLang="zh-CN" sz="2800" b="1" dirty="0">
                <a:ea typeface="微软雅黑" panose="020B0503020204020204" charset="-122"/>
                <a:cs typeface="Arial" panose="020B0604020202020204" pitchFamily="34" charset="0"/>
              </a:rPr>
              <a:t>Muonium science and application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6940787" y="5746589"/>
            <a:ext cx="483881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缪子素是前沿科学研究的理想探针</a:t>
            </a:r>
          </a:p>
        </p:txBody>
      </p:sp>
      <p:sp>
        <p:nvSpPr>
          <p:cNvPr id="21" name="灯片编号占位符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E35B1-CC2D-4626-A636-75630962EEEB}" type="slidenum">
              <a:rPr lang="zh-CN" altLang="en-US" smtClean="0"/>
              <a:t>7</a:t>
            </a:fld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6686550" y="886460"/>
            <a:ext cx="544322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缪子素在前沿科学研究中有重要价值</a:t>
            </a:r>
            <a:endParaRPr lang="en-US" altLang="zh-CN" sz="16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缪子素是精确检验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基础物理定律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的重要体系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精确测量缪子素能级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 → 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精确检验量子电动力学</a:t>
            </a:r>
            <a:endParaRPr lang="en-US" altLang="zh-CN" sz="1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寻找正反缪子素转化过程 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→ 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寻找超越标准模型的新物理</a:t>
            </a:r>
            <a:endParaRPr lang="en-US" altLang="zh-CN" sz="1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测量缪子素重力 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→ 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研究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反物质重力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及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检验广义相对论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缪子素是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交叉学科前沿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的重要窗口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缪子素自旋谱学 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→ 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研究材料内禀磁学性质</a:t>
            </a:r>
            <a:endParaRPr lang="en-US" altLang="zh-CN" sz="1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缪子素化学 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→ 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研究化学反应机理</a:t>
            </a:r>
            <a:endParaRPr lang="en-US" altLang="zh-CN" sz="1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1" name="成组"/>
          <p:cNvGrpSpPr/>
          <p:nvPr/>
        </p:nvGrpSpPr>
        <p:grpSpPr>
          <a:xfrm>
            <a:off x="4336061" y="3790033"/>
            <a:ext cx="2306963" cy="2151213"/>
            <a:chOff x="-3164919" y="425114"/>
            <a:chExt cx="2306961" cy="2151211"/>
          </a:xfrm>
        </p:grpSpPr>
        <p:pic>
          <p:nvPicPr>
            <p:cNvPr id="13" name="Breit-Rabi diagram.pdf" descr="Breit-Rabi diagram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164919" y="425114"/>
              <a:ext cx="2233770" cy="1794877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Caption"/>
                <p:cNvSpPr/>
                <p:nvPr/>
              </p:nvSpPr>
              <p:spPr>
                <a:xfrm>
                  <a:off x="-3014319" y="2206993"/>
                  <a:ext cx="2156361" cy="369332"/>
                </a:xfrm>
                <a:prstGeom prst="roundRect">
                  <a:avLst>
                    <a:gd name="adj" fmla="val 0"/>
                  </a:avLst>
                </a:prstGeom>
                <a:solidFill>
                  <a:srgbClr val="000000">
                    <a:alpha val="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t">
                  <a:noAutofit/>
                </a:bodyPr>
                <a:lstStyle/>
                <a:p>
                  <a:pPr algn="ctr">
                    <a:defRPr sz="2500" b="0">
                      <a:latin typeface="Times New Roman" panose="02020603050405020304"/>
                      <a:ea typeface="Times New Roman" panose="02020603050405020304"/>
                      <a:cs typeface="Times New Roman" panose="02020603050405020304"/>
                      <a:sym typeface="Times New Roman" panose="02020603050405020304"/>
                    </a:defRPr>
                  </a:pPr>
                  <a:r>
                    <a:rPr sz="1100" dirty="0" err="1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缪子素</a:t>
                  </a:r>
                  <a:r>
                    <a:rPr sz="11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sz="1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1</m:t>
                      </m:r>
                      <m:r>
                        <a:rPr sz="1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𝑆</m:t>
                      </m:r>
                    </m:oMath>
                  </a14:m>
                  <a:r>
                    <a:rPr sz="11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sz="1100" dirty="0" err="1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态的</a:t>
                  </a:r>
                  <a:r>
                    <a:rPr sz="11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 Breit-Rabi </a:t>
                  </a:r>
                  <a:r>
                    <a:rPr sz="1100" dirty="0" err="1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能级</a:t>
                  </a:r>
                  <a:endParaRPr sz="11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4" name="Caption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014319" y="2206993"/>
                  <a:ext cx="2156361" cy="369332"/>
                </a:xfrm>
                <a:prstGeom prst="roundRect">
                  <a:avLst>
                    <a:gd name="adj" fmla="val 0"/>
                  </a:avLst>
                </a:prstGeom>
                <a:blipFill rotWithShape="1">
                  <a:blip r:embed="rId3"/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Tanaka K S, Iwasaki M, Kamigaito O, et al. Development of microwave cavities for measurement of muonium hyperfine structure at J-PARC[J]. Progress of Theoretical and Experimental Physics, 2021, 2021(5): 053C01."/>
          <p:cNvSpPr/>
          <p:nvPr/>
        </p:nvSpPr>
        <p:spPr>
          <a:xfrm>
            <a:off x="4441330" y="5818560"/>
            <a:ext cx="2121877" cy="410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spAutoFit/>
          </a:bodyPr>
          <a:lstStyle>
            <a:lvl1pPr algn="just">
              <a:defRPr sz="1800" b="0">
                <a:solidFill>
                  <a:srgbClr val="929292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0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Tanaka K S, Iwasaki M, </a:t>
            </a:r>
            <a:r>
              <a:rPr sz="1000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Kamigaito</a:t>
            </a:r>
            <a:r>
              <a:rPr sz="10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O, et al. </a:t>
            </a:r>
            <a:r>
              <a:rPr lang="en-US" altLang="zh-CN" sz="10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PTEP</a:t>
            </a:r>
            <a:r>
              <a:rPr sz="10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2021, 2021(5): 053C01.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465461" y="2076434"/>
            <a:ext cx="3835230" cy="2178933"/>
            <a:chOff x="1067306" y="2052462"/>
            <a:chExt cx="3835230" cy="2178933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7306" y="2052462"/>
              <a:ext cx="3835230" cy="1809601"/>
            </a:xfrm>
            <a:prstGeom prst="rect">
              <a:avLst/>
            </a:prstGeom>
          </p:spPr>
        </p:pic>
        <p:sp>
          <p:nvSpPr>
            <p:cNvPr id="23" name="Caption"/>
            <p:cNvSpPr/>
            <p:nvPr/>
          </p:nvSpPr>
          <p:spPr>
            <a:xfrm>
              <a:off x="1666902" y="3862063"/>
              <a:ext cx="2703829" cy="369332"/>
            </a:xfrm>
            <a:prstGeom prst="roundRect">
              <a:avLst>
                <a:gd name="adj" fmla="val 0"/>
              </a:avLst>
            </a:prstGeom>
            <a:solidFill>
              <a:srgbClr val="000000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ctr">
                <a:defRPr sz="2500" b="0"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defRPr>
              </a:pPr>
              <a:r>
                <a:rPr lang="zh-CN" altLang="en-US" sz="11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正反缪子素转化实验</a:t>
              </a:r>
              <a:endParaRPr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589466" y="3981417"/>
            <a:ext cx="5494372" cy="1376173"/>
            <a:chOff x="6576214" y="3810216"/>
            <a:chExt cx="5494372" cy="1376173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6214" y="3810216"/>
              <a:ext cx="5494372" cy="1015663"/>
            </a:xfrm>
            <a:prstGeom prst="rect">
              <a:avLst/>
            </a:prstGeom>
          </p:spPr>
        </p:pic>
        <p:sp>
          <p:nvSpPr>
            <p:cNvPr id="30" name="Caption"/>
            <p:cNvSpPr/>
            <p:nvPr/>
          </p:nvSpPr>
          <p:spPr>
            <a:xfrm>
              <a:off x="7994467" y="4817057"/>
              <a:ext cx="2703829" cy="369332"/>
            </a:xfrm>
            <a:prstGeom prst="roundRect">
              <a:avLst>
                <a:gd name="adj" fmla="val 0"/>
              </a:avLst>
            </a:prstGeom>
            <a:solidFill>
              <a:srgbClr val="000000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ctr">
                <a:defRPr sz="2500" b="0"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defRPr>
              </a:pPr>
              <a:r>
                <a:rPr lang="zh-CN" altLang="en-US" sz="11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缪子素研究铁氢酶催化机理</a:t>
              </a:r>
              <a:endParaRPr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4401574" y="1972299"/>
            <a:ext cx="2184673" cy="1539090"/>
            <a:chOff x="4437923" y="1805847"/>
            <a:chExt cx="2184673" cy="1539090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7923" y="1805847"/>
              <a:ext cx="2184673" cy="1168432"/>
            </a:xfrm>
            <a:prstGeom prst="rect">
              <a:avLst/>
            </a:prstGeom>
          </p:spPr>
        </p:pic>
        <p:sp>
          <p:nvSpPr>
            <p:cNvPr id="35" name="Caption"/>
            <p:cNvSpPr/>
            <p:nvPr/>
          </p:nvSpPr>
          <p:spPr>
            <a:xfrm>
              <a:off x="4576318" y="2975605"/>
              <a:ext cx="1907881" cy="369332"/>
            </a:xfrm>
            <a:prstGeom prst="roundRect">
              <a:avLst>
                <a:gd name="adj" fmla="val 0"/>
              </a:avLst>
            </a:prstGeom>
            <a:solidFill>
              <a:srgbClr val="000000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ctr">
                <a:defRPr sz="2500" b="0"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defRPr>
              </a:pPr>
              <a:r>
                <a:rPr lang="zh-CN" altLang="en-US" sz="11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缪子素示意图</a:t>
              </a:r>
              <a:endParaRPr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446109" y="4483554"/>
            <a:ext cx="3848892" cy="1861938"/>
            <a:chOff x="442399" y="4605279"/>
            <a:chExt cx="3848892" cy="1861938"/>
          </a:xfrm>
        </p:grpSpPr>
        <p:sp>
          <p:nvSpPr>
            <p:cNvPr id="24" name="Caption"/>
            <p:cNvSpPr/>
            <p:nvPr/>
          </p:nvSpPr>
          <p:spPr>
            <a:xfrm>
              <a:off x="1047295" y="6097885"/>
              <a:ext cx="2703829" cy="369332"/>
            </a:xfrm>
            <a:prstGeom prst="roundRect">
              <a:avLst>
                <a:gd name="adj" fmla="val 0"/>
              </a:avLst>
            </a:prstGeom>
            <a:solidFill>
              <a:srgbClr val="000000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ctr">
                <a:defRPr sz="2500" b="0"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defRPr>
              </a:pPr>
              <a:r>
                <a:rPr lang="zh-CN" altLang="en-US" sz="11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缪子素重力测量实验</a:t>
              </a:r>
              <a:endParaRPr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14" b="20050"/>
            <a:stretch>
              <a:fillRect/>
            </a:stretch>
          </p:blipFill>
          <p:spPr>
            <a:xfrm>
              <a:off x="442399" y="4605279"/>
              <a:ext cx="3848892" cy="1517856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265656" y="4075372"/>
            <a:ext cx="41420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0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Ai-Yu Bai et al (MACE working group). Conceptual Design of the Muonium-to-Antimuonium Conversion Experiment (MACE). </a:t>
            </a:r>
            <a:r>
              <a:rPr lang="en-US" altLang="zh-CN" sz="1000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arXiv</a:t>
            </a:r>
            <a:r>
              <a:rPr lang="en-US" altLang="zh-CN" sz="10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: 2410.18817, 2024.</a:t>
            </a:r>
            <a:endParaRPr lang="zh-CN" altLang="en-US" sz="10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Helvetica Neue Medium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7862" y="6188617"/>
            <a:ext cx="47309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0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Anna Soter and Andreas Knecht, Development of a cold atomic muonium beam for next generation atomic physics and gravity experiments, SciPost </a:t>
            </a:r>
            <a:r>
              <a:rPr lang="en-US" altLang="zh-CN" sz="1000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Phys.Proc</a:t>
            </a:r>
            <a:r>
              <a:rPr lang="en-US" altLang="zh-CN" sz="10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5, 031, 2021</a:t>
            </a:r>
            <a:endParaRPr lang="zh-CN" altLang="en-US" sz="10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192910" y="5186607"/>
            <a:ext cx="42568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Joseph A. Wright. Muonium Chemistry at Diiron Subsite Analogues of [FeFe]-Hydrogenase. Angewandte Chemie International Edition, 55, 47, 14471, 2016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514984" y="852581"/>
                <a:ext cx="4020404" cy="1034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Wingdings" panose="05000000000000000000" pitchFamily="2" charset="2"/>
                  <a:buChar char="u"/>
                </a:pPr>
                <a:r>
                  <a:rPr lang="zh-CN" altLang="en-US" b="1" dirty="0">
                    <a:latin typeface="微软雅黑" panose="020B0503020204020204" charset="-122"/>
                    <a:ea typeface="微软雅黑" panose="020B0503020204020204" charset="-122"/>
                  </a:rPr>
                  <a:t>缪子素</a:t>
                </a:r>
                <a:endParaRPr lang="en-US" altLang="zh-CN" sz="1600" b="1" dirty="0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zh-CN" altLang="en-US" sz="1400" dirty="0">
                    <a:latin typeface="微软雅黑" panose="020B0503020204020204" charset="-122"/>
                    <a:ea typeface="微软雅黑" panose="020B0503020204020204" charset="-122"/>
                  </a:rPr>
                  <a:t>由正缪子（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en-US" sz="1400" i="1" dirty="0"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sSupPr>
                      <m:e>
                        <m:r>
                          <a:rPr lang="zh-CN" altLang="en-US" sz="1400" dirty="0"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𝜇</m:t>
                        </m:r>
                      </m:e>
                      <m:sup>
                        <m:r>
                          <a:rPr lang="zh-CN" altLang="en-US" sz="1400" b="0" dirty="0"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+</m:t>
                        </m:r>
                      </m:sup>
                    </m:sSup>
                    <m:r>
                      <a:rPr lang="zh-CN" altLang="en-US" sz="1400" dirty="0">
                        <a:latin typeface="Cambria Math" panose="02040503050406030204" pitchFamily="18" charset="0"/>
                        <a:ea typeface="微软雅黑" panose="020B0503020204020204" charset="-122"/>
                      </a:rPr>
                      <m:t>）</m:t>
                    </m:r>
                  </m:oMath>
                </a14:m>
                <a:r>
                  <a:rPr lang="zh-CN" altLang="en-US" sz="1400" dirty="0">
                    <a:latin typeface="微软雅黑" panose="020B0503020204020204" charset="-122"/>
                    <a:ea typeface="微软雅黑" panose="020B0503020204020204" charset="-122"/>
                  </a:rPr>
                  <a:t>和电子（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en-US" sz="1400" i="1" dirty="0"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zh-CN" altLang="en-US" sz="1400" dirty="0"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e</m:t>
                        </m:r>
                      </m:e>
                      <m:sup>
                        <m:r>
                          <a:rPr lang="zh-CN" altLang="en-US" sz="1400" b="0" dirty="0"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−</m:t>
                        </m:r>
                      </m:sup>
                    </m:sSup>
                    <m:r>
                      <a:rPr lang="zh-CN" altLang="en-US" sz="1400" dirty="0">
                        <a:latin typeface="Cambria Math" panose="02040503050406030204" pitchFamily="18" charset="0"/>
                        <a:ea typeface="微软雅黑" panose="020B0503020204020204" charset="-122"/>
                      </a:rPr>
                      <m:t>）</m:t>
                    </m:r>
                  </m:oMath>
                </a14:m>
                <a:r>
                  <a:rPr lang="zh-CN" altLang="en-US" sz="1400" dirty="0">
                    <a:latin typeface="微软雅黑" panose="020B0503020204020204" charset="-122"/>
                    <a:ea typeface="微软雅黑" panose="020B0503020204020204" charset="-122"/>
                  </a:rPr>
                  <a:t>组成的原子，基本性质类似氢原子，但质量较轻且会自发衰变。</a:t>
                </a: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84" y="852581"/>
                <a:ext cx="4020404" cy="1034415"/>
              </a:xfrm>
              <a:prstGeom prst="rect">
                <a:avLst/>
              </a:prstGeom>
              <a:blipFill rotWithShape="1">
                <a:blip r:embed="rId8"/>
                <a:stretch>
                  <a:fillRect l="-16" t="-40" r="5" b="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89101" y="100330"/>
            <a:ext cx="8893175" cy="576580"/>
          </a:xfrm>
        </p:spPr>
        <p:txBody>
          <a:bodyPr/>
          <a:lstStyle/>
          <a:p>
            <a:r>
              <a:rPr lang="en-US" altLang="zh-CN" dirty="0"/>
              <a:t>Muonium conversion: a </a:t>
            </a:r>
            <a:r>
              <a:rPr lang="en-US" altLang="zh-CN" dirty="0" err="1"/>
              <a:t>cLFV</a:t>
            </a:r>
            <a:r>
              <a:rPr lang="en-US" altLang="zh-CN" dirty="0"/>
              <a:t> process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104775" y="854710"/>
                <a:ext cx="8761095" cy="5621655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Muonium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latin typeface="Cambria Math" panose="02040503050406030204" pitchFamily="18" charset="0"/>
                        <a:cs typeface="Cambria Math" panose="02040503050406030204" pitchFamily="18" charset="0"/>
                        <a:sym typeface="+mn-ea"/>
                      </a:rPr>
                      <m:t>M</m:t>
                    </m:r>
                    <m:r>
                      <a:rPr lang="en-US" altLang="zh-CN">
                        <a:latin typeface="Cambria Math" panose="02040503050406030204" pitchFamily="18" charset="0"/>
                        <a:cs typeface="Cambria Math" panose="02040503050406030204" pitchFamily="18" charset="0"/>
                        <a:sym typeface="+mn-ea"/>
                      </a:rPr>
                      <m:t>=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dirty="0"/>
                  <a:t>): a leptonic isotope of hydrogen.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  <a:sym typeface="+mn-ea"/>
                      </a:rPr>
                      <m:t>𝐌</m:t>
                    </m:r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  <a:sym typeface="+mn-ea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</m:ctrlPr>
                      </m:accPr>
                      <m:e>
                        <m:r>
                          <a:rPr lang="en-US" altLang="zh-CN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  <m:t>𝐌</m:t>
                        </m:r>
                      </m:e>
                    </m:acc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  <a:sym typeface="+mn-ea"/>
                  </a:rPr>
                  <a:t> mixing</a:t>
                </a:r>
                <a:r>
                  <a:rPr lang="en-US" altLang="zh-CN" dirty="0">
                    <a:solidFill>
                      <a:srgbClr val="FF0000"/>
                    </a:solidFill>
                    <a:sym typeface="+mn-ea"/>
                  </a:rPr>
                  <a:t>:</a:t>
                </a:r>
                <a:r>
                  <a:rPr lang="en-US" altLang="zh-CN" dirty="0">
                    <a:sym typeface="+mn-ea"/>
                  </a:rPr>
                  <a:t> an phenomenological possibility leads to </a:t>
                </a:r>
                <a14:m>
                  <m:oMath xmlns:m="http://schemas.openxmlformats.org/officeDocument/2006/math">
                    <m:r>
                      <a:rPr lang="en-US" altLang="zh-CN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  <a:sym typeface="+mn-ea"/>
                      </a:rPr>
                      <m:t>𝐌</m:t>
                    </m:r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  <a:sym typeface="+mn-ea"/>
                  </a:rPr>
                  <a:t>-to-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</m:ctrlPr>
                      </m:accPr>
                      <m:e>
                        <m:r>
                          <a:rPr lang="en-US" altLang="zh-CN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  <m:t>𝐌</m:t>
                        </m:r>
                      </m:e>
                    </m:acc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</a:rPr>
                  <a:t> conversion</a:t>
                </a:r>
                <a:r>
                  <a:rPr lang="en-US" altLang="zh-CN" dirty="0"/>
                  <a:t>.</a:t>
                </a:r>
              </a:p>
              <a:p>
                <a:pPr>
                  <a:lnSpc>
                    <a:spcPct val="150000"/>
                  </a:lnSpc>
                </a:pPr>
                <a:endParaRPr lang="en-US" altLang="zh-CN" dirty="0"/>
              </a:p>
              <a:p>
                <a:pPr>
                  <a:lnSpc>
                    <a:spcPct val="150000"/>
                  </a:lnSpc>
                </a:pPr>
                <a:endParaRPr lang="en-US" altLang="zh-CN" dirty="0"/>
              </a:p>
              <a:p>
                <a:pPr marL="0" indent="0">
                  <a:lnSpc>
                    <a:spcPct val="150000"/>
                  </a:lnSpc>
                  <a:buNone/>
                </a:pPr>
                <a:endParaRPr lang="en-US" altLang="zh-CN" sz="1650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4775" y="854710"/>
                <a:ext cx="8761095" cy="5621655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8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/>
              <p:cNvSpPr txBox="1"/>
              <p:nvPr/>
            </p:nvSpPr>
            <p:spPr>
              <a:xfrm>
                <a:off x="9535160" y="4006850"/>
                <a:ext cx="1956435" cy="737235"/>
              </a:xfrm>
              <a:prstGeom prst="rect">
                <a:avLst/>
              </a:prstGeom>
              <a:noFill/>
              <a:ln w="19050" cmpd="sng">
                <a:solidFill>
                  <a:schemeClr val="tx1"/>
                </a:solidFill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sz="14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Current bound:</a:t>
                </a:r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1400" i="1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400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  <m:t>M</m:t>
                        </m:r>
                        <m:r>
                          <a:rPr lang="en-US" altLang="zh-CN" sz="1400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  <m:t>→</m:t>
                        </m:r>
                        <m:acc>
                          <m:accPr>
                            <m:chr m:val="̅"/>
                            <m:ctrlPr>
                              <a:rPr lang="en-US" altLang="zh-CN" sz="1400" i="1" dirty="0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1400" dirty="0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  <m:t>M</m:t>
                            </m:r>
                          </m:e>
                        </m:acc>
                      </m:sub>
                    </m:sSub>
                  </m:oMath>
                </a14:m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&lt; 8.3×10</a:t>
                </a:r>
                <a:r>
                  <a:rPr lang="en-US" altLang="zh-CN" sz="1400" baseline="300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-11</a:t>
                </a:r>
              </a:p>
              <a:p>
                <a:pPr algn="l"/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in 0.1T field, 90% C.L.</a:t>
                </a:r>
                <a:endParaRPr lang="en-US" altLang="zh-CN" sz="1400" dirty="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+mn-ea"/>
                </a:endParaRPr>
              </a:p>
            </p:txBody>
          </p:sp>
        </mc:Choice>
        <mc:Fallback xmlns="">
          <p:sp>
            <p:nvSpPr>
              <p:cNvPr id="30" name="文本框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5160" y="4006850"/>
                <a:ext cx="1956435" cy="737235"/>
              </a:xfrm>
              <a:prstGeom prst="rect">
                <a:avLst/>
              </a:prstGeom>
              <a:blipFill rotWithShape="1">
                <a:blip r:embed="rId3"/>
                <a:stretch>
                  <a:fillRect l="-487" t="-1292" r="-487" b="-1292"/>
                </a:stretch>
              </a:blipFill>
              <a:ln w="19050" cmpd="sng">
                <a:solidFill>
                  <a:schemeClr val="tx1"/>
                </a:solidFill>
                <a:prstDash val="solid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文本框 31"/>
          <p:cNvSpPr txBox="1"/>
          <p:nvPr/>
        </p:nvSpPr>
        <p:spPr>
          <a:xfrm>
            <a:off x="9535160" y="4920615"/>
            <a:ext cx="203708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L. Willmann et al., Phys.</a:t>
            </a:r>
            <a:r>
              <a:rPr lang="en-US" altLang="zh-CN" sz="1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lang="zh-CN" altLang="en-US" sz="1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Rev.</a:t>
            </a:r>
            <a:r>
              <a:rPr lang="en-US" altLang="zh-CN" sz="1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lang="zh-CN" altLang="en-US" sz="1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Lett. 82 (1999), 49-52</a:t>
            </a:r>
            <a:r>
              <a:rPr lang="en-US" altLang="zh-CN" sz="1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104775" y="4067175"/>
                <a:ext cx="9594215" cy="155575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342900" indent="-342900">
                  <a:lnSpc>
                    <a:spcPct val="11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  <a:sym typeface="+mn-ea"/>
                      </a:rPr>
                      <m:t>M</m:t>
                    </m:r>
                    <m:r>
                      <a:rPr lang="en-US" altLang="zh-CN" sz="20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  <a:sym typeface="+mn-ea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  <m:t>M</m:t>
                        </m:r>
                      </m:e>
                    </m:acc>
                  </m:oMath>
                </a14:m>
                <a:r>
                  <a:rPr lang="en-US" altLang="zh-CN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: an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=−∆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altLang="zh-CN" sz="2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process.</a:t>
                </a:r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charset="0"/>
                  <a:buChar char=""/>
                </a:pP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In SMEFT: operators different from </a:t>
                </a:r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altLang="zh-CN" sz="16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=−∆</m:t>
                    </m:r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zh-CN" sz="16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proc. (</a:t>
                </a:r>
                <a:r>
                  <a:rPr lang="en-US" altLang="zh-CN" sz="1600" i="1" dirty="0">
                    <a:latin typeface="Arial" panose="020B0604020202020204" pitchFamily="34" charset="0"/>
                    <a:ea typeface="等线" panose="02010600030101010101" charset="-122"/>
                    <a:cs typeface="Arial" panose="020B0604020202020204" pitchFamily="34" charset="0"/>
                    <a:sym typeface="+mn-ea"/>
                  </a:rPr>
                  <a:t>μ </a:t>
                </a:r>
                <a:r>
                  <a:rPr lang="en-US" altLang="zh-CN" sz="1600" b="1" i="1" dirty="0">
                    <a:latin typeface="Arial" panose="020B0604020202020204" pitchFamily="34" charset="0"/>
                    <a:ea typeface="等线" panose="02010600030101010101" charset="-122"/>
                    <a:cs typeface="Arial" panose="020B0604020202020204" pitchFamily="34" charset="0"/>
                    <a:sym typeface="+mn-ea"/>
                  </a:rPr>
                  <a:t>→ </a:t>
                </a:r>
                <a:r>
                  <a:rPr lang="en-US" altLang="zh-CN" sz="1600" i="1" dirty="0">
                    <a:latin typeface="Arial" panose="020B0604020202020204" pitchFamily="34" charset="0"/>
                    <a:ea typeface="等线" panose="02010600030101010101" charset="-122"/>
                    <a:cs typeface="Arial" panose="020B0604020202020204" pitchFamily="34" charset="0"/>
                    <a:sym typeface="+mn-ea"/>
                  </a:rPr>
                  <a:t>eγ</a:t>
                </a:r>
                <a:r>
                  <a:rPr lang="en-US" altLang="zh-CN" sz="1600" dirty="0">
                    <a:latin typeface="Arial" panose="020B0604020202020204" pitchFamily="34" charset="0"/>
                    <a:ea typeface="等线" panose="02010600030101010101" charset="-122"/>
                    <a:cs typeface="Arial" panose="020B0604020202020204" pitchFamily="34" charset="0"/>
                    <a:sym typeface="+mn-ea"/>
                  </a:rPr>
                  <a:t>,</a:t>
                </a:r>
                <a:r>
                  <a:rPr lang="en-US" altLang="zh-CN" sz="1600" i="1" dirty="0">
                    <a:latin typeface="Arial" panose="020B0604020202020204" pitchFamily="34" charset="0"/>
                    <a:ea typeface="等线" panose="02010600030101010101" charset="-122"/>
                    <a:cs typeface="Arial" panose="020B0604020202020204" pitchFamily="34" charset="0"/>
                    <a:sym typeface="+mn-ea"/>
                  </a:rPr>
                  <a:t> μ </a:t>
                </a:r>
                <a:r>
                  <a:rPr lang="en-US" altLang="zh-CN" sz="1600" b="1" i="1" dirty="0">
                    <a:latin typeface="Arial" panose="020B0604020202020204" pitchFamily="34" charset="0"/>
                    <a:ea typeface="等线" panose="02010600030101010101" charset="-122"/>
                    <a:cs typeface="Arial" panose="020B0604020202020204" pitchFamily="34" charset="0"/>
                    <a:sym typeface="+mn-ea"/>
                  </a:rPr>
                  <a:t>→ </a:t>
                </a:r>
                <a:r>
                  <a:rPr lang="en-US" altLang="zh-CN" sz="1600" i="1" dirty="0">
                    <a:latin typeface="Arial" panose="020B0604020202020204" pitchFamily="34" charset="0"/>
                    <a:ea typeface="等线" panose="02010600030101010101" charset="-122"/>
                    <a:cs typeface="Arial" panose="020B0604020202020204" pitchFamily="34" charset="0"/>
                    <a:sym typeface="+mn-ea"/>
                  </a:rPr>
                  <a:t>eee</a:t>
                </a:r>
                <a:r>
                  <a:rPr lang="en-US" altLang="zh-CN" sz="1600" dirty="0">
                    <a:latin typeface="Arial" panose="020B0604020202020204" pitchFamily="34" charset="0"/>
                    <a:ea typeface="等线" panose="02010600030101010101" charset="-122"/>
                    <a:cs typeface="Arial" panose="020B0604020202020204" pitchFamily="34" charset="0"/>
                    <a:sym typeface="+mn-ea"/>
                  </a:rPr>
                  <a:t>, </a:t>
                </a:r>
                <a:r>
                  <a:rPr lang="en-US" altLang="zh-CN" sz="1600" i="1" dirty="0">
                    <a:latin typeface="Arial" panose="020B0604020202020204" pitchFamily="34" charset="0"/>
                    <a:ea typeface="等线" panose="02010600030101010101" charset="-122"/>
                    <a:cs typeface="Arial" panose="020B0604020202020204" pitchFamily="34" charset="0"/>
                    <a:sym typeface="+mn-ea"/>
                  </a:rPr>
                  <a:t>μN </a:t>
                </a:r>
                <a:r>
                  <a:rPr lang="en-US" altLang="zh-CN" sz="1600" b="1" i="1" dirty="0">
                    <a:latin typeface="Arial" panose="020B0604020202020204" pitchFamily="34" charset="0"/>
                    <a:ea typeface="等线" panose="02010600030101010101" charset="-122"/>
                    <a:cs typeface="Arial" panose="020B0604020202020204" pitchFamily="34" charset="0"/>
                    <a:sym typeface="+mn-ea"/>
                  </a:rPr>
                  <a:t>→ </a:t>
                </a:r>
                <a:r>
                  <a:rPr lang="en-US" altLang="zh-CN" sz="1600" i="1" dirty="0">
                    <a:latin typeface="Arial" panose="020B0604020202020204" pitchFamily="34" charset="0"/>
                    <a:ea typeface="等线" panose="02010600030101010101" charset="-122"/>
                    <a:cs typeface="Arial" panose="020B0604020202020204" pitchFamily="34" charset="0"/>
                    <a:sym typeface="+mn-ea"/>
                  </a:rPr>
                  <a:t>eN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).</a:t>
                </a:r>
                <a:endPara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charset="0"/>
                  <a:buChar char=""/>
                </a:pPr>
                <a14:m>
                  <m:oMath xmlns:m="http://schemas.openxmlformats.org/officeDocument/2006/math">
                    <m:r>
                      <a:rPr lang="en-US" altLang="zh-CN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altLang="zh-CN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=−∆</m:t>
                    </m:r>
                    <m:sSub>
                      <m:sSubPr>
                        <m:ctrlP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zh-CN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altLang="zh-CN" sz="1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can be possible even if </a:t>
                </a:r>
                <a14:m>
                  <m:oMath xmlns:m="http://schemas.openxmlformats.org/officeDocument/2006/math">
                    <m:r>
                      <a:rPr lang="en-US" altLang="zh-CN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altLang="zh-CN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=−∆</m:t>
                    </m:r>
                    <m:sSub>
                      <m:sSubPr>
                        <m:ctrlP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zh-CN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altLang="zh-CN" sz="1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is suppressed.</a:t>
                </a:r>
                <a:endParaRPr lang="en-US" altLang="zh-CN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charset="0"/>
                  <a:buChar char=""/>
                </a:pP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Complementary to </a:t>
                </a:r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altLang="zh-CN" sz="16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=−∆</m:t>
                    </m:r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zh-CN" sz="16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process searches.</a:t>
                </a:r>
                <a:endParaRPr lang="en-US" altLang="zh-CN" sz="1600" dirty="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+mn-ea"/>
                </a:endParaRPr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75" y="4067175"/>
                <a:ext cx="9594215" cy="155575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/>
          <p:cNvSpPr txBox="1"/>
          <p:nvPr/>
        </p:nvSpPr>
        <p:spPr>
          <a:xfrm>
            <a:off x="1010920" y="5735320"/>
            <a:ext cx="619506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Julian Heeck and Mikheil Sokhashvili. Lepton flavor violation by two units. Phys. Lett. B, 852:138621, 2024.</a:t>
            </a:r>
          </a:p>
          <a:p>
            <a:pPr algn="l">
              <a:buClrTx/>
              <a:buSzTx/>
              <a:buFontTx/>
            </a:pPr>
            <a:r>
              <a:rPr lang="zh-CN" altLang="en-US" sz="1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T. Fukuyama, Y. Mimura, </a:t>
            </a:r>
            <a:r>
              <a:rPr lang="en-US" altLang="zh-CN" sz="1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and</a:t>
            </a:r>
            <a:r>
              <a:rPr lang="zh-CN" altLang="en-US" sz="1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 Yuichi Uesaka,</a:t>
            </a:r>
            <a:r>
              <a:rPr lang="en-US" altLang="zh-CN" sz="1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lang="zh-CN" altLang="en-US" sz="1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P</a:t>
            </a:r>
            <a:r>
              <a:rPr lang="en-US" altLang="zh-CN" sz="1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hys. </a:t>
            </a:r>
            <a:r>
              <a:rPr lang="zh-CN" altLang="en-US" sz="1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R</a:t>
            </a:r>
            <a:r>
              <a:rPr lang="en-US" altLang="zh-CN" sz="1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ev. </a:t>
            </a:r>
            <a:r>
              <a:rPr lang="zh-CN" altLang="en-US" sz="1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D</a:t>
            </a:r>
            <a:r>
              <a:rPr lang="en-US" altLang="zh-CN" sz="1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lang="zh-CN" altLang="en-US" sz="1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105, 015026 (2022). </a:t>
            </a:r>
            <a:r>
              <a:rPr lang="en-US" altLang="zh-CN" sz="1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(</a:t>
            </a:r>
            <a:r>
              <a:rPr lang="zh-CN" altLang="en-US" sz="1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arXiv:</a:t>
            </a:r>
            <a:r>
              <a:rPr lang="en-US" altLang="zh-CN" sz="1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lang="zh-CN" altLang="en-US" sz="1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2108.10736</a:t>
            </a:r>
            <a:r>
              <a:rPr lang="en-US" altLang="zh-CN" sz="1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)</a:t>
            </a:r>
            <a:endParaRPr lang="zh-CN" altLang="en-US" sz="10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23" name="组合 22"/>
          <p:cNvGrpSpPr>
            <a:grpSpLocks noChangeAspect="1"/>
          </p:cNvGrpSpPr>
          <p:nvPr/>
        </p:nvGrpSpPr>
        <p:grpSpPr>
          <a:xfrm>
            <a:off x="1292225" y="2122805"/>
            <a:ext cx="3737610" cy="1793240"/>
            <a:chOff x="579" y="7269"/>
            <a:chExt cx="6151" cy="295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9" y="7269"/>
              <a:ext cx="2219" cy="793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9" y="8214"/>
              <a:ext cx="5948" cy="834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07" y="7428"/>
              <a:ext cx="3423" cy="475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39" y="9235"/>
              <a:ext cx="3828" cy="984"/>
            </a:xfrm>
            <a:prstGeom prst="rect">
              <a:avLst/>
            </a:prstGeom>
          </p:spPr>
        </p:pic>
      </p:grpSp>
      <p:grpSp>
        <p:nvGrpSpPr>
          <p:cNvPr id="72" name="组合 71"/>
          <p:cNvGrpSpPr/>
          <p:nvPr/>
        </p:nvGrpSpPr>
        <p:grpSpPr>
          <a:xfrm>
            <a:off x="6464466" y="2379360"/>
            <a:ext cx="4951871" cy="1307513"/>
            <a:chOff x="972741" y="1662964"/>
            <a:chExt cx="4951870" cy="1307513"/>
          </a:xfrm>
        </p:grpSpPr>
        <p:grpSp>
          <p:nvGrpSpPr>
            <p:cNvPr id="6" name="组合 5"/>
            <p:cNvGrpSpPr>
              <a:grpSpLocks noChangeAspect="1"/>
            </p:cNvGrpSpPr>
            <p:nvPr/>
          </p:nvGrpSpPr>
          <p:grpSpPr>
            <a:xfrm>
              <a:off x="972741" y="1681140"/>
              <a:ext cx="3170920" cy="1242404"/>
              <a:chOff x="11669" y="721"/>
              <a:chExt cx="5904" cy="2311"/>
            </a:xfrm>
          </p:grpSpPr>
          <p:pic>
            <p:nvPicPr>
              <p:cNvPr id="7" name="图片 6" descr="MMbar"/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669" y="721"/>
                <a:ext cx="5802" cy="1972"/>
              </a:xfrm>
              <a:prstGeom prst="rect">
                <a:avLst/>
              </a:prstGeom>
            </p:spPr>
          </p:pic>
          <p:sp>
            <p:nvSpPr>
              <p:cNvPr id="8" name="文本框 7"/>
              <p:cNvSpPr txBox="1"/>
              <p:nvPr/>
            </p:nvSpPr>
            <p:spPr>
              <a:xfrm>
                <a:off x="11823" y="2461"/>
                <a:ext cx="2236" cy="5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>
                    <a:latin typeface="Times" panose="02020603050405020304" pitchFamily="18" charset="0"/>
                    <a:ea typeface="宋体" panose="02010600030101010101" pitchFamily="2" charset="-122"/>
                    <a:cs typeface="Times" panose="02020603050405020304" pitchFamily="18" charset="0"/>
                  </a:rPr>
                  <a:t>Muonium</a:t>
                </a:r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14570" y="2461"/>
                <a:ext cx="3003" cy="5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>
                    <a:latin typeface="Times" panose="02020603050405020304" pitchFamily="18" charset="0"/>
                    <a:ea typeface="宋体" panose="02010600030101010101" pitchFamily="2" charset="-122"/>
                    <a:cs typeface="Times" panose="02020603050405020304" pitchFamily="18" charset="0"/>
                  </a:rPr>
                  <a:t>Antimuonium</a:t>
                </a:r>
              </a:p>
            </p:txBody>
          </p:sp>
        </p:grpSp>
        <p:grpSp>
          <p:nvGrpSpPr>
            <p:cNvPr id="51" name="组合 50"/>
            <p:cNvGrpSpPr/>
            <p:nvPr/>
          </p:nvGrpSpPr>
          <p:grpSpPr>
            <a:xfrm>
              <a:off x="4515912" y="1662964"/>
              <a:ext cx="1128788" cy="1044930"/>
              <a:chOff x="5531606" y="1484629"/>
              <a:chExt cx="1128788" cy="1044930"/>
            </a:xfrm>
          </p:grpSpPr>
          <p:cxnSp>
            <p:nvCxnSpPr>
              <p:cNvPr id="43" name="直接箭头连接符 42"/>
              <p:cNvCxnSpPr>
                <a:stCxn id="22" idx="3"/>
              </p:cNvCxnSpPr>
              <p:nvPr/>
            </p:nvCxnSpPr>
            <p:spPr>
              <a:xfrm flipH="1">
                <a:off x="5531606" y="2060639"/>
                <a:ext cx="501603" cy="298871"/>
              </a:xfrm>
              <a:prstGeom prst="straightConnector1">
                <a:avLst/>
              </a:prstGeom>
              <a:ln w="25400">
                <a:solidFill>
                  <a:schemeClr val="bg1">
                    <a:lumMod val="75000"/>
                  </a:schemeClr>
                </a:solidFill>
                <a:miter lim="800000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箭头连接符 43"/>
              <p:cNvCxnSpPr>
                <a:stCxn id="22" idx="3"/>
              </p:cNvCxnSpPr>
              <p:nvPr/>
            </p:nvCxnSpPr>
            <p:spPr>
              <a:xfrm flipH="1">
                <a:off x="5754038" y="2060639"/>
                <a:ext cx="279171" cy="468920"/>
              </a:xfrm>
              <a:prstGeom prst="straightConnector1">
                <a:avLst/>
              </a:prstGeom>
              <a:ln w="25400">
                <a:solidFill>
                  <a:schemeClr val="bg1">
                    <a:lumMod val="75000"/>
                  </a:schemeClr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椭圆 21"/>
              <p:cNvSpPr/>
              <p:nvPr/>
            </p:nvSpPr>
            <p:spPr>
              <a:xfrm>
                <a:off x="6007200" y="1907436"/>
                <a:ext cx="177600" cy="17948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glow>
                  <a:schemeClr val="accent1"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5" name="椭圆 34"/>
              <p:cNvSpPr/>
              <p:nvPr/>
            </p:nvSpPr>
            <p:spPr>
              <a:xfrm rot="1826491">
                <a:off x="5574615" y="1793622"/>
                <a:ext cx="1042769" cy="531548"/>
              </a:xfrm>
              <a:prstGeom prst="ellipse">
                <a:avLst/>
              </a:prstGeom>
              <a:noFill/>
              <a:ln w="15240">
                <a:solidFill>
                  <a:srgbClr val="01010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25" name="直接箭头连接符 24"/>
              <p:cNvCxnSpPr/>
              <p:nvPr/>
            </p:nvCxnSpPr>
            <p:spPr>
              <a:xfrm flipV="1">
                <a:off x="6118811" y="1484629"/>
                <a:ext cx="541583" cy="478024"/>
              </a:xfrm>
              <a:prstGeom prst="straightConnector1">
                <a:avLst/>
              </a:prstGeom>
              <a:ln w="53975">
                <a:solidFill>
                  <a:srgbClr val="FF0000"/>
                </a:solidFill>
                <a:headEnd type="none" w="med" len="med"/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组合 36"/>
              <p:cNvGrpSpPr/>
              <p:nvPr/>
            </p:nvGrpSpPr>
            <p:grpSpPr>
              <a:xfrm>
                <a:off x="6119584" y="2316375"/>
                <a:ext cx="351363" cy="179488"/>
                <a:chOff x="6012138" y="2363071"/>
                <a:chExt cx="351363" cy="179488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6185901" y="2363071"/>
                  <a:ext cx="177600" cy="17948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ffectLst>
                  <a:glow>
                    <a:schemeClr val="accent1"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12" name="直接箭头连接符 11"/>
                <p:cNvCxnSpPr/>
                <p:nvPr/>
              </p:nvCxnSpPr>
              <p:spPr>
                <a:xfrm flipH="1">
                  <a:off x="6012138" y="2452815"/>
                  <a:ext cx="269113" cy="57120"/>
                </a:xfrm>
                <a:prstGeom prst="straightConnector1">
                  <a:avLst/>
                </a:prstGeom>
                <a:ln w="38100">
                  <a:solidFill>
                    <a:srgbClr val="0000FF"/>
                  </a:solidFill>
                  <a:headEnd type="none" w="med" len="med"/>
                  <a:tailEnd type="stealth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53" name="直接箭头连接符 52"/>
            <p:cNvCxnSpPr/>
            <p:nvPr/>
          </p:nvCxnSpPr>
          <p:spPr>
            <a:xfrm>
              <a:off x="3997881" y="2202924"/>
              <a:ext cx="357188" cy="0"/>
            </a:xfrm>
            <a:prstGeom prst="straightConnector1">
              <a:avLst/>
            </a:prstGeom>
            <a:ln w="15875" cap="flat">
              <a:solidFill>
                <a:schemeClr val="tx1"/>
              </a:solidFill>
              <a:headEnd w="med" len="sm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文本框 57"/>
                <p:cNvSpPr txBox="1"/>
                <p:nvPr/>
              </p:nvSpPr>
              <p:spPr>
                <a:xfrm>
                  <a:off x="5429584" y="2487687"/>
                  <a:ext cx="495027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en-US" altLang="zh-CN" sz="1400" dirty="0">
                      <a:solidFill>
                        <a:srgbClr val="0000FF"/>
                      </a:solidFill>
                    </a:rPr>
                    <a:t> </a:t>
                  </a:r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58" name="文本框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9584" y="2487687"/>
                  <a:ext cx="495027" cy="307777"/>
                </a:xfrm>
                <a:prstGeom prst="rect">
                  <a:avLst/>
                </a:prstGeom>
                <a:blipFill rotWithShape="1">
                  <a:blip r:embed="rId10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文本框 58"/>
                <p:cNvSpPr txBox="1"/>
                <p:nvPr/>
              </p:nvSpPr>
              <p:spPr>
                <a:xfrm>
                  <a:off x="5366007" y="1848955"/>
                  <a:ext cx="495027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en-US" altLang="zh-CN" sz="1400" dirty="0"/>
                    <a:t> </a:t>
                  </a:r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59" name="文本框 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6007" y="1848955"/>
                  <a:ext cx="495027" cy="307777"/>
                </a:xfrm>
                <a:prstGeom prst="rect">
                  <a:avLst/>
                </a:prstGeom>
                <a:blipFill rotWithShape="1">
                  <a:blip r:embed="rId11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文本框 60"/>
                <p:cNvSpPr txBox="1"/>
                <p:nvPr/>
              </p:nvSpPr>
              <p:spPr>
                <a:xfrm>
                  <a:off x="4484157" y="2645388"/>
                  <a:ext cx="532851" cy="3250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400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zh-CN" sz="1400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61" name="文本框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157" y="2645388"/>
                  <a:ext cx="532851" cy="325089"/>
                </a:xfrm>
                <a:prstGeom prst="rect">
                  <a:avLst/>
                </a:prstGeom>
                <a:blipFill rotWithShape="1">
                  <a:blip r:embed="rId12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文本框 62"/>
                <p:cNvSpPr txBox="1"/>
                <p:nvPr/>
              </p:nvSpPr>
              <p:spPr>
                <a:xfrm>
                  <a:off x="4209869" y="2383957"/>
                  <a:ext cx="434175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400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1400" i="1">
                                    <a:solidFill>
                                      <a:schemeClr val="bg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400" i="1">
                                    <a:solidFill>
                                      <a:schemeClr val="bg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1400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63" name="文本框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09869" y="2383957"/>
                  <a:ext cx="434175" cy="307777"/>
                </a:xfrm>
                <a:prstGeom prst="rect">
                  <a:avLst/>
                </a:prstGeom>
                <a:blipFill rotWithShape="1">
                  <a:blip r:embed="rId13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>
            <a:alphaModFix amt="76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8" r="8248"/>
          <a:stretch>
            <a:fillRect/>
          </a:stretch>
        </p:blipFill>
        <p:spPr>
          <a:xfrm>
            <a:off x="6356257" y="3262657"/>
            <a:ext cx="3995451" cy="2794387"/>
          </a:xfrm>
          <a:prstGeom prst="rect">
            <a:avLst/>
          </a:prstGeom>
        </p:spPr>
      </p:pic>
      <p:pic>
        <p:nvPicPr>
          <p:cNvPr id="6" name="图片 5" descr="MACE_20241020_denoise"/>
          <p:cNvPicPr>
            <a:picLocks noChangeAspect="1"/>
          </p:cNvPicPr>
          <p:nvPr/>
        </p:nvPicPr>
        <p:blipFill>
          <a:blip r:embed="rId3">
            <a:alphaModFix amt="15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5485" y="3024505"/>
            <a:ext cx="7676515" cy="3270885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Contents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11" name="内容占位符 1"/>
          <p:cNvSpPr>
            <a:spLocks noGrp="1"/>
          </p:cNvSpPr>
          <p:nvPr>
            <p:ph idx="1"/>
          </p:nvPr>
        </p:nvSpPr>
        <p:spPr>
          <a:xfrm>
            <a:off x="104987" y="854710"/>
            <a:ext cx="5939367" cy="5621655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</a:rPr>
              <a:t>Motivations</a:t>
            </a:r>
          </a:p>
          <a:p>
            <a:pPr>
              <a:lnSpc>
                <a:spcPct val="200000"/>
              </a:lnSpc>
            </a:pPr>
            <a:r>
              <a:rPr lang="en-US" altLang="zh-CN" sz="2000" dirty="0"/>
              <a:t>MACE conceptual design</a:t>
            </a:r>
          </a:p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</a:rPr>
              <a:t>Proposal of MACE Phase-I</a:t>
            </a:r>
            <a:endParaRPr lang="en-US" altLang="zh-CN" sz="2000" dirty="0">
              <a:solidFill>
                <a:schemeClr val="bg1">
                  <a:lumMod val="75000"/>
                </a:schemeClr>
              </a:solidFill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  <a:sym typeface="+mn-ea"/>
              </a:rPr>
              <a:t>MACE offline software</a:t>
            </a:r>
          </a:p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  <a:sym typeface="+mn-ea"/>
              </a:rPr>
              <a:t>Summary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主题1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54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2000" dirty="0" smtClean="0"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3329</Words>
  <Application>Microsoft Office PowerPoint</Application>
  <PresentationFormat>宽屏</PresentationFormat>
  <Paragraphs>629</Paragraphs>
  <Slides>37</Slides>
  <Notes>4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50" baseType="lpstr">
      <vt:lpstr>Canela Regular</vt:lpstr>
      <vt:lpstr>Helvetica Neue Medium</vt:lpstr>
      <vt:lpstr>Saturday Sans Regular</vt:lpstr>
      <vt:lpstr>宋体</vt:lpstr>
      <vt:lpstr>微软雅黑</vt:lpstr>
      <vt:lpstr>Arial</vt:lpstr>
      <vt:lpstr>Bookman Old Style</vt:lpstr>
      <vt:lpstr>Calibri</vt:lpstr>
      <vt:lpstr>Cambria Math</vt:lpstr>
      <vt:lpstr>Times</vt:lpstr>
      <vt:lpstr>Times New Roman</vt:lpstr>
      <vt:lpstr>Wingdings</vt:lpstr>
      <vt:lpstr>主题1</vt:lpstr>
      <vt:lpstr>Progress of the Muonium-to-Antimuonium Conversion Experiment (MACE)</vt:lpstr>
      <vt:lpstr>Contents</vt:lpstr>
      <vt:lpstr>Contents</vt:lpstr>
      <vt:lpstr>Symmetries of SM</vt:lpstr>
      <vt:lpstr>Charged lepton flavor violation (cLFV): a portal of new physics</vt:lpstr>
      <vt:lpstr>1940s till now: a cLFV odyssey</vt:lpstr>
      <vt:lpstr>Muonium science and application</vt:lpstr>
      <vt:lpstr>Muonium conversion: a cLFV process</vt:lpstr>
      <vt:lpstr>Contents</vt:lpstr>
      <vt:lpstr>Signal and background</vt:lpstr>
      <vt:lpstr>Conceptual design of MACE detector system</vt:lpstr>
      <vt:lpstr>Conceptual design of MACE detector system</vt:lpstr>
      <vt:lpstr>Detector Specifications and Implementation</vt:lpstr>
      <vt:lpstr>Sensitivity estimation </vt:lpstr>
      <vt:lpstr>PTS prototyping progress</vt:lpstr>
      <vt:lpstr>Tiled timing counter (TTC)</vt:lpstr>
      <vt:lpstr>Contents</vt:lpstr>
      <vt:lpstr>Proposal of MACE Phase-I</vt:lpstr>
      <vt:lpstr>MACE Phase-I detector</vt:lpstr>
      <vt:lpstr>Sensitivity estimation of μ^+→e^+ γγ</vt:lpstr>
      <vt:lpstr>Sensitivity estimation of M→γγ</vt:lpstr>
      <vt:lpstr>Contents</vt:lpstr>
      <vt:lpstr>MACE offline software</vt:lpstr>
      <vt:lpstr>Software Architecture</vt:lpstr>
      <vt:lpstr>Continuous Integration</vt:lpstr>
      <vt:lpstr>Regression test</vt:lpstr>
      <vt:lpstr>Contents</vt:lpstr>
      <vt:lpstr>Breakthrough point for fundamental research</vt:lpstr>
      <vt:lpstr>PowerPoint 演示文稿</vt:lpstr>
      <vt:lpstr>New physic sensitivity (SMEFT)</vt:lpstr>
      <vt:lpstr>Muonium production target</vt:lpstr>
      <vt:lpstr>Muonium production target</vt:lpstr>
      <vt:lpstr>Positron transport system</vt:lpstr>
      <vt:lpstr>Tracker System</vt:lpstr>
      <vt:lpstr>Tracker System </vt:lpstr>
      <vt:lpstr>Electromagnetic Calorimeter</vt:lpstr>
      <vt:lpstr>Key components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ZhiChao Wang</dc:creator>
  <cp:lastModifiedBy>ZhiChao Wang</cp:lastModifiedBy>
  <cp:revision>161</cp:revision>
  <dcterms:created xsi:type="dcterms:W3CDTF">2025-09-18T13:02:52Z</dcterms:created>
  <dcterms:modified xsi:type="dcterms:W3CDTF">2025-09-19T15:13:32Z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2052-12.1.0.17900</vt:lpwstr>
  </property>
  <property fmtid="{D5CDD505-2E9C-101B-9397-08002B2CF9AE}" pid="3" name="ICV">
    <vt:lpwstr/>
  </property>
</Properties>
</file>