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24" r:id="rId2"/>
    <p:sldId id="372" r:id="rId3"/>
    <p:sldId id="350" r:id="rId4"/>
    <p:sldId id="337" r:id="rId5"/>
    <p:sldId id="373" r:id="rId6"/>
    <p:sldId id="339" r:id="rId7"/>
    <p:sldId id="341" r:id="rId8"/>
    <p:sldId id="375" r:id="rId9"/>
    <p:sldId id="376" r:id="rId10"/>
    <p:sldId id="374" r:id="rId11"/>
    <p:sldId id="359" r:id="rId12"/>
    <p:sldId id="358" r:id="rId13"/>
    <p:sldId id="328" r:id="rId14"/>
    <p:sldId id="360" r:id="rId15"/>
    <p:sldId id="343" r:id="rId16"/>
    <p:sldId id="342" r:id="rId17"/>
    <p:sldId id="340" r:id="rId18"/>
    <p:sldId id="365" r:id="rId19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9B0"/>
    <a:srgbClr val="FF9999"/>
    <a:srgbClr val="FE756A"/>
    <a:srgbClr val="F4A914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4694"/>
  </p:normalViewPr>
  <p:slideViewPr>
    <p:cSldViewPr snapToGrid="0">
      <p:cViewPr varScale="1">
        <p:scale>
          <a:sx n="113" d="100"/>
          <a:sy n="113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1393A-D86E-484F-8D7D-2968A67B9322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7FDCF-4C9A-444F-93B2-CC90BD8B7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92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7FDCF-4C9A-444F-93B2-CC90BD8B77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16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FFBF-D803-8EBD-6297-01A1B108A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F8E9A-0525-78F5-98FB-BF5A086D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1616A-8AB4-8252-2DC6-1F21779E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3355-71EA-4F45-8DE8-1D854FB5BC45}" type="datetime1">
              <a:rPr lang="LID4096" altLang="zh-CN" smtClean="0"/>
              <a:t>06/13/2025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F85DA-CE8E-7739-ECC8-A987F208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76B79-2D5C-C0EE-E337-FE4AC5D3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3871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7A38-8EE6-1CA7-6E9D-02E1296C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7EA34-CDB0-5847-2ABA-51DBE947F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5F369-60ED-C08C-F865-E3FF3C4D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6920-65B6-4853-8F68-49B604FACD4D}" type="datetime1">
              <a:rPr lang="LID4096" altLang="zh-CN" smtClean="0"/>
              <a:t>06/13/2025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F4CE3-1DA9-7CE9-4E57-DD3203A8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835BA-D5F7-8FD8-1CD6-81F429A6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4750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FAB82-E043-A780-030E-294E03C1A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D2140-8160-2F06-5A18-59D5AE3A3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C46B1-47C1-6079-6D31-67939D13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A70D-7DDE-4049-AE89-876667B6DAE6}" type="datetime1">
              <a:rPr lang="LID4096" altLang="zh-CN" smtClean="0"/>
              <a:t>06/13/2025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BBBCD-CC70-48FC-ED60-3D5445DB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E12C-F6D0-6872-AC7D-907A79C4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9498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176B-9C71-1495-BE97-2677B043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5B7E8-E4FE-265C-ED82-01A7E7869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E297A-7555-66AC-E685-FBE55BC1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ADF-3C67-4916-BFF5-A5E90D2CA90F}" type="datetime1">
              <a:rPr lang="LID4096" altLang="zh-CN" smtClean="0"/>
              <a:t>06/13/2025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6E592-07A3-3D2A-8CC8-09C4623E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ECA8B-B69E-0927-FF1D-1DC03641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5000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5106-24BF-52FD-0B35-20C7C4C6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E9606-6717-7B08-1B1A-5842230E0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2DF38-B9C1-7919-DDDC-1ECE832F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AA5-E9A8-411A-A69D-E20CEB80521D}" type="datetime1">
              <a:rPr lang="LID4096" altLang="zh-CN" smtClean="0"/>
              <a:t>06/13/2025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852FD-780B-5ECC-45CB-9E1D78C4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82070-CFFD-C5B2-61CF-A4A9DE42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2886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7414-0965-97ED-6464-053963D1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34FC-7F68-F461-8D26-8E220A51A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DF458-E9D4-9E1D-F0CF-8D880892B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A97F1-CF93-8C5F-A883-9F9F133B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3A51-8448-4B6C-AA5D-BA4C56196573}" type="datetime1">
              <a:rPr lang="LID4096" altLang="zh-CN" smtClean="0"/>
              <a:t>06/13/2025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AAD07-3D18-5F2F-5206-9B85E254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33CD8-E949-CB55-D400-2CE5C07E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0400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A726-8B87-B4DD-1C46-30C55E18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E4752-DC34-9D81-19D3-933318D59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64D33-54C0-A420-2419-8B2874A6D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AD732-EA80-B678-CCC8-4493336D2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5D530-E9F7-E9B0-F171-AECED2A84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4C5AB1-44F6-59A5-CB3D-96DBEB85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8F5-74AE-471C-B769-1A5EE85AF006}" type="datetime1">
              <a:rPr lang="LID4096" altLang="zh-CN" smtClean="0"/>
              <a:t>06/13/2025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7E40C-8512-6CF1-A8E5-38B6D12C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307EE-1FEA-9517-FE11-8F8A606E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9684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EE6A-498C-68D6-045D-AFC1AA6F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B9203-A9DF-C873-5CEC-B5E9DF84F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52F2-10A1-4F6A-819E-9308BDADD09F}" type="datetime1">
              <a:rPr lang="LID4096" altLang="zh-CN" smtClean="0"/>
              <a:t>06/13/2025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13535-9164-D53C-CCDC-76F4CB73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E7556-3043-C375-CEE9-74B74721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0706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877AF-A1C2-BF72-1C10-8AA48C16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0CF-7585-481E-B789-02B02CA4645C}" type="datetime1">
              <a:rPr lang="LID4096" altLang="zh-CN" smtClean="0"/>
              <a:t>06/13/2025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51730-7ABB-C3E5-C6FA-801D6A9B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85A65-062A-900E-D49B-BC213B9A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1222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380F-C890-3394-236F-3BD605F9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752C8-1603-B350-4437-399AAB0B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B4318-7C3E-3D00-F248-1FAF4784D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DF325-F44B-412F-8439-C4A669C7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452B-0409-428C-9F9A-3CF6D982BF21}" type="datetime1">
              <a:rPr lang="LID4096" altLang="zh-CN" smtClean="0"/>
              <a:t>06/13/2025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24404-A8A6-A215-ADDD-12DA2D05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854C4-E85C-591A-6A6F-A3C52E13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2538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194A-2940-0383-7DE7-FBEF68DE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BC1C6-E4EC-24DA-6E39-819DC81ED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77550-3039-559D-261B-56551D894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92C58-0F68-666B-0470-7EE43AC7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3477-DC17-4623-84D6-0B197C8A32AB}" type="datetime1">
              <a:rPr lang="LID4096" altLang="zh-CN" smtClean="0"/>
              <a:t>06/13/2025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5D249-7A47-A6F6-60FA-4074EFD6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713ED-A5FD-5F36-31AE-8AA66882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0615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C1C334-99A4-B47B-5E90-48EE8C61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256F5-6C28-EA60-77CF-2C0A5069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0D736-937D-A8AD-016F-7AE02DB22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B81CC-DCB7-4F2C-A610-0532BA4EC9FE}" type="datetime1">
              <a:rPr lang="LID4096" altLang="zh-CN" smtClean="0"/>
              <a:t>06/13/2025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FC7C4-1A17-827F-C47B-EDB70D747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D6E59-E739-E801-0B85-9D600BC36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4368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0B58C3E-220F-4BE6-DE8D-B40CC331C427}"/>
              </a:ext>
            </a:extLst>
          </p:cNvPr>
          <p:cNvSpPr/>
          <p:nvPr/>
        </p:nvSpPr>
        <p:spPr>
          <a:xfrm>
            <a:off x="0" y="2307210"/>
            <a:ext cx="12192000" cy="22435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14EB32-E948-5CE3-2E84-4D2DFE125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894" y="130214"/>
            <a:ext cx="2148716" cy="2071540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F5C075-40FB-D551-CC43-F6F47323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</a:t>
            </a:fld>
            <a:endParaRPr lang="en-CN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C52283-F13B-46D9-57AC-077379634100}"/>
              </a:ext>
            </a:extLst>
          </p:cNvPr>
          <p:cNvSpPr txBox="1"/>
          <p:nvPr/>
        </p:nvSpPr>
        <p:spPr>
          <a:xfrm>
            <a:off x="527901" y="2919594"/>
            <a:ext cx="11305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0" dirty="0">
                <a:solidFill>
                  <a:srgbClr val="F8F8F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Measurements of Higgs boson Mass in the </a:t>
            </a:r>
            <a:r>
              <a:rPr lang="en-US" altLang="zh-CN" sz="3200" b="1" i="0" dirty="0" err="1">
                <a:solidFill>
                  <a:srgbClr val="F8F8F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μμH</a:t>
            </a:r>
            <a:r>
              <a:rPr lang="en-US" altLang="zh-CN" sz="3200" b="1" i="0" dirty="0">
                <a:solidFill>
                  <a:srgbClr val="F8F8F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final state at 240 </a:t>
            </a:r>
            <a:r>
              <a:rPr lang="en-US" altLang="zh-CN" sz="3200" b="1" dirty="0">
                <a:solidFill>
                  <a:srgbClr val="F8F8F8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</a:t>
            </a:r>
            <a:r>
              <a:rPr lang="en-US" altLang="zh-CN" sz="3200" b="1" i="0" dirty="0">
                <a:solidFill>
                  <a:srgbClr val="F8F8F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eV in CEPC Reference detector</a:t>
            </a:r>
            <a:endParaRPr lang="zh-CN" altLang="en-US" sz="3200" dirty="0">
              <a:solidFill>
                <a:srgbClr val="F8F8F8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0D7D4E2D-1798-4C03-C08A-232F3A0509D6}"/>
              </a:ext>
            </a:extLst>
          </p:cNvPr>
          <p:cNvSpPr txBox="1"/>
          <p:nvPr/>
        </p:nvSpPr>
        <p:spPr>
          <a:xfrm>
            <a:off x="5439877" y="5212147"/>
            <a:ext cx="6544733" cy="59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Yuji Li,</a:t>
            </a:r>
            <a:r>
              <a:rPr lang="zh-CN" altLang="en-US" sz="2400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Chenguang</a:t>
            </a:r>
            <a:r>
              <a:rPr lang="zh-CN" altLang="en-US" sz="2400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400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Zhang, </a:t>
            </a:r>
            <a:r>
              <a:rPr lang="en-US" altLang="zh-CN" sz="2400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Mingshui</a:t>
            </a:r>
            <a:r>
              <a:rPr lang="en-US" altLang="zh-CN" sz="2400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Chen</a:t>
            </a:r>
            <a:endParaRPr lang="en-US" sz="2400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DDF549AA-AC80-0B48-499D-5B9BFAD9A88A}"/>
              </a:ext>
            </a:extLst>
          </p:cNvPr>
          <p:cNvSpPr txBox="1"/>
          <p:nvPr/>
        </p:nvSpPr>
        <p:spPr>
          <a:xfrm>
            <a:off x="1284532" y="5041947"/>
            <a:ext cx="4896309" cy="911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Bahnschrift SemiBol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 Talk</a:t>
            </a:r>
            <a:endParaRPr lang="en-US" sz="4000" b="1" dirty="0">
              <a:solidFill>
                <a:srgbClr val="FF0000"/>
              </a:solidFill>
              <a:latin typeface="Bahnschrift SemiBold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CD948C3-D6D6-4007-9F71-E9A0F715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33" y="488318"/>
            <a:ext cx="1969045" cy="13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7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1B3042-D704-FD4A-4B23-22380E85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10</a:t>
            </a:fld>
            <a:endParaRPr lang="en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8CE6CA-9427-454D-B228-1E6149DFBBFA}"/>
              </a:ext>
            </a:extLst>
          </p:cNvPr>
          <p:cNvSpPr txBox="1"/>
          <p:nvPr/>
        </p:nvSpPr>
        <p:spPr>
          <a:xfrm>
            <a:off x="189815" y="341264"/>
            <a:ext cx="11166765" cy="46166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Systematic Uncertainty: Centre-of-mass Energy(2MeV)</a:t>
            </a:r>
            <a:endParaRPr lang="zh-CN" altLang="en-US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1387BE-A2FF-475F-940D-4E9AAE5C9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7" y="1083787"/>
            <a:ext cx="11215792" cy="52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C1DD-B081-246F-3897-85741D944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57DB9C0-9E61-1D7A-06F4-DBC49519201D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dirty="0">
                <a:solidFill>
                  <a:srgbClr val="C00000"/>
                </a:solidFill>
                <a:latin typeface="Arial Black" panose="020B0A04020102020204" pitchFamily="34" charset="0"/>
              </a:rPr>
              <a:t>Final results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212DB-A5EC-7ACA-AA48-1FC67BA7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11</a:t>
            </a:fld>
            <a:endParaRPr lang="en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D20C44B-20E3-4284-8393-C4CEE4E216D3}"/>
              </a:ext>
            </a:extLst>
          </p:cNvPr>
          <p:cNvSpPr txBox="1"/>
          <p:nvPr/>
        </p:nvSpPr>
        <p:spPr>
          <a:xfrm>
            <a:off x="5594977" y="1353932"/>
            <a:ext cx="4969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distribution of recoil mass has been rescaled to 20ab-1, for the full planned CEPC luminosity.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2BA33F9-3B23-48E2-A615-1FF6EDFA35E2}"/>
              </a:ext>
            </a:extLst>
          </p:cNvPr>
          <p:cNvSpPr txBox="1"/>
          <p:nvPr/>
        </p:nvSpPr>
        <p:spPr>
          <a:xfrm>
            <a:off x="5594977" y="2420732"/>
            <a:ext cx="4969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statistic uncertainty can be extracted from </a:t>
            </a:r>
            <a:r>
              <a:rPr lang="en-US" altLang="zh-CN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toyMC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generated by post-fitted S+B model.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5ECFCDF-0717-42AA-97B1-0852AD4FF06C}"/>
              </a:ext>
            </a:extLst>
          </p:cNvPr>
          <p:cNvSpPr txBox="1"/>
          <p:nvPr/>
        </p:nvSpPr>
        <p:spPr>
          <a:xfrm>
            <a:off x="5594977" y="3487532"/>
            <a:ext cx="4969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zh-CN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sysmatic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uncertainty includes beam energy spreading, </a:t>
            </a:r>
            <a:r>
              <a:rPr lang="en-US" altLang="zh-CN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centre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-of-mass scale, lepton scale, which are considered as nuisance params.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C8C231-AF89-45F1-8FB3-84E50CFF1486}"/>
              </a:ext>
            </a:extLst>
          </p:cNvPr>
          <p:cNvSpPr txBox="1"/>
          <p:nvPr/>
        </p:nvSpPr>
        <p:spPr>
          <a:xfrm>
            <a:off x="5568473" y="5013465"/>
            <a:ext cx="6060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mH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= 125 GeV ± 3.2 MeV(stat.) ± 2.5MeV(sys.)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7209590-FD05-40A4-A7FE-13C4AEAC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6" y="1269727"/>
            <a:ext cx="5185777" cy="39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2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DE425-15CA-1C34-3F64-7045F2842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3A91C86-8BC1-86F0-C49E-449874F201FE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Summary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E18F0A-EA8F-4761-6D70-9B1C0F3F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12</a:t>
            </a:fld>
            <a:endParaRPr lang="en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4227A33-C298-42FF-B1EF-57A51F98985D}"/>
              </a:ext>
            </a:extLst>
          </p:cNvPr>
          <p:cNvSpPr txBox="1"/>
          <p:nvPr/>
        </p:nvSpPr>
        <p:spPr>
          <a:xfrm>
            <a:off x="1142999" y="1512959"/>
            <a:ext cx="9104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final results has been shown as the most precise measurement on </a:t>
            </a:r>
            <a:r>
              <a:rPr lang="en-US" altLang="zh-CN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mH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with a model-dependent method in CEPC,</a:t>
            </a:r>
            <a:r>
              <a:rPr lang="zh-CN" altLang="en-US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zh-CN" altLang="en-US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zh-CN" altLang="en-US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total uncertainty of 4.1MeV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D71C07-7A36-4F22-9C3D-03CEA7F88376}"/>
              </a:ext>
            </a:extLst>
          </p:cNvPr>
          <p:cNvSpPr txBox="1"/>
          <p:nvPr/>
        </p:nvSpPr>
        <p:spPr>
          <a:xfrm>
            <a:off x="1142998" y="2423042"/>
            <a:ext cx="9104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This results can be taken as a probe of the quality of muon detection for now, which means we can expect higher precision as the improvement of the CEPC tracker and muon system performance.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3863724-09CA-424D-8F47-90EB6CA1E6DE}"/>
              </a:ext>
            </a:extLst>
          </p:cNvPr>
          <p:cNvSpPr txBox="1"/>
          <p:nvPr/>
        </p:nvSpPr>
        <p:spPr>
          <a:xfrm>
            <a:off x="1142997" y="3610126"/>
            <a:ext cx="9104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We can combine this study with </a:t>
            </a:r>
            <a:r>
              <a:rPr lang="en-US" altLang="zh-CN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eeH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final state in future study, and then the statistic uncertainty of </a:t>
            </a:r>
            <a:r>
              <a:rPr lang="en-US" altLang="zh-CN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mH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can be reduced. 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F6DCEDD-6C1A-4C3B-93E1-0E82F050A2A4}"/>
              </a:ext>
            </a:extLst>
          </p:cNvPr>
          <p:cNvSpPr txBox="1"/>
          <p:nvPr/>
        </p:nvSpPr>
        <p:spPr>
          <a:xfrm>
            <a:off x="1142997" y="4528195"/>
            <a:ext cx="9104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For now the systematic variance are performed with MC simulation, but the impacts collected from real data should be checked when we start the CEPC physics run.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6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9E4A146-902D-D8A1-942E-737DB19DA8A3}"/>
              </a:ext>
            </a:extLst>
          </p:cNvPr>
          <p:cNvSpPr/>
          <p:nvPr/>
        </p:nvSpPr>
        <p:spPr>
          <a:xfrm>
            <a:off x="0" y="2307210"/>
            <a:ext cx="12192000" cy="22435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4FED4FF7-1560-87F0-747F-69CA7F9996EB}"/>
              </a:ext>
            </a:extLst>
          </p:cNvPr>
          <p:cNvSpPr txBox="1"/>
          <p:nvPr/>
        </p:nvSpPr>
        <p:spPr>
          <a:xfrm>
            <a:off x="4207499" y="2949535"/>
            <a:ext cx="6821862" cy="958928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5400">
                <a:solidFill>
                  <a:schemeClr val="bg1"/>
                </a:solidFill>
                <a:latin typeface="Arial Black" panose="020B0A04020102020204" pitchFamily="34" charset="0"/>
              </a:rPr>
              <a:t>Thanks!</a:t>
            </a:r>
            <a:endParaRPr lang="en-US" altLang="zh-CN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E03643-0AED-C1BC-6D03-4566C863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4583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2A7EAC4-DC2E-D791-FE1B-8FADE992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14</a:t>
            </a:fld>
            <a:endParaRPr lang="en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DDC09B-7118-725A-8F1F-C51EFFF6BB1C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b="1">
                <a:solidFill>
                  <a:srgbClr val="C00000"/>
                </a:solidFill>
                <a:latin typeface="Arial Black" panose="020B0A04020102020204" pitchFamily="34" charset="0"/>
              </a:rPr>
              <a:t>Backup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BD23422-4FEA-4075-AEE2-60F838B9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79" y="3700651"/>
            <a:ext cx="4042133" cy="31573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DC2DC0-E09C-4FB7-B00F-2CB6833D2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1"/>
          <a:stretch/>
        </p:blipFill>
        <p:spPr>
          <a:xfrm>
            <a:off x="1835495" y="3800683"/>
            <a:ext cx="3911451" cy="29207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55EBE40-5756-4569-BFCF-D250C894C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58" y="776165"/>
            <a:ext cx="4258521" cy="30245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86FC31-BA8D-4871-840C-37005CE81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37" y="851318"/>
            <a:ext cx="3888130" cy="28297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6650426-DEC7-4C4F-9727-427D9302D443}"/>
              </a:ext>
            </a:extLst>
          </p:cNvPr>
          <p:cNvSpPr txBox="1"/>
          <p:nvPr/>
        </p:nvSpPr>
        <p:spPr>
          <a:xfrm>
            <a:off x="7091576" y="1145716"/>
            <a:ext cx="33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odoni MT" panose="02070603080606020203" pitchFamily="18" charset="0"/>
              </a:rPr>
              <a:t>BW</a:t>
            </a:r>
            <a:r>
              <a:rPr lang="zh-CN" altLang="en-US" dirty="0">
                <a:latin typeface="Bodoni MT" panose="02070603080606020203" pitchFamily="18" charset="0"/>
              </a:rPr>
              <a:t> </a:t>
            </a:r>
            <a:r>
              <a:rPr lang="en-US" altLang="zh-CN" dirty="0">
                <a:latin typeface="Bodoni MT" panose="02070603080606020203" pitchFamily="18" charset="0"/>
              </a:rPr>
              <a:t>checking</a:t>
            </a:r>
          </a:p>
        </p:txBody>
      </p:sp>
    </p:spTree>
    <p:extLst>
      <p:ext uri="{BB962C8B-B14F-4D97-AF65-F5344CB8AC3E}">
        <p14:creationId xmlns:p14="http://schemas.microsoft.com/office/powerpoint/2010/main" val="147547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B4DBB-3698-4D40-B948-6862698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0AF272-6F54-4C0E-9273-7730F91CD272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Samples: eeToZZ4L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21F41B-4CC0-4BAB-9E5D-F26219617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35" y="1207079"/>
            <a:ext cx="5587104" cy="443172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4A66D8B-B1B0-4C0B-AA45-685FCA542B86}"/>
              </a:ext>
            </a:extLst>
          </p:cNvPr>
          <p:cNvSpPr txBox="1"/>
          <p:nvPr/>
        </p:nvSpPr>
        <p:spPr>
          <a:xfrm>
            <a:off x="7354044" y="5766742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polynomial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F846109-6EA8-43E1-8867-9922BF48A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5" y="1371600"/>
            <a:ext cx="5793121" cy="40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B4DBB-3698-4D40-B948-6862698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0AF272-6F54-4C0E-9273-7730F91CD272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Samples: eeToZZTo2l2q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97D9B9-1472-4B13-B8D1-A91DF59FA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11" y="1246610"/>
            <a:ext cx="5300089" cy="436477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66066ED-6C95-4960-A610-17650C7B49EC}"/>
              </a:ext>
            </a:extLst>
          </p:cNvPr>
          <p:cNvSpPr txBox="1"/>
          <p:nvPr/>
        </p:nvSpPr>
        <p:spPr>
          <a:xfrm>
            <a:off x="7337110" y="5550544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0B9481-8D91-47FD-942E-2E7C4EC4D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9" y="1483782"/>
            <a:ext cx="5597902" cy="38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3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B4DBB-3698-4D40-B948-6862698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0AF272-6F54-4C0E-9273-7730F91CD272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Samples: </a:t>
            </a:r>
            <a:r>
              <a:rPr lang="en-US" altLang="zh-CN" sz="3600" dirty="0" err="1">
                <a:latin typeface="Bodoni MT" panose="02070603080606020203" pitchFamily="18" charset="0"/>
              </a:rPr>
              <a:t>eeToZZ</a:t>
            </a:r>
            <a:r>
              <a:rPr lang="en-US" altLang="zh-CN" sz="3600" dirty="0">
                <a:latin typeface="Bodoni MT" panose="02070603080606020203" pitchFamily="18" charset="0"/>
              </a:rPr>
              <a:t>(WW)To2l2nu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2D2A622-78EF-4BE4-8498-3F8569B2F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6866"/>
            <a:ext cx="5369728" cy="414213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08338CE-6EF0-4F19-BD42-6713D377FB1C}"/>
              </a:ext>
            </a:extLst>
          </p:cNvPr>
          <p:cNvSpPr txBox="1"/>
          <p:nvPr/>
        </p:nvSpPr>
        <p:spPr>
          <a:xfrm>
            <a:off x="7337110" y="5550544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26D2ADD-6D34-4358-9F76-7B2D30D3F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8" y="1267008"/>
            <a:ext cx="5885322" cy="41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DA56AD-4F78-39C2-04D6-2E8D99E1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18</a:t>
            </a:fld>
            <a:endParaRPr lang="en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600D73-A629-453A-AC95-F2AAA1DC5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74" y="1473200"/>
            <a:ext cx="5792838" cy="43633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68AFCB5-9CCA-46CC-B1D5-398811F08C39}"/>
              </a:ext>
            </a:extLst>
          </p:cNvPr>
          <p:cNvSpPr txBox="1"/>
          <p:nvPr/>
        </p:nvSpPr>
        <p:spPr>
          <a:xfrm>
            <a:off x="7345577" y="5702944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5C44B2-88F2-4FDE-B5CD-E340F0AE0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6" y="1611111"/>
            <a:ext cx="5691367" cy="409183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6726C9E-5305-4F03-A172-F157A13B90DF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Samples: eeToZZTo2l2nu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5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B906FB-5AB7-9CCD-9959-5AA24115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2</a:t>
            </a:fld>
            <a:endParaRPr lang="en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0B2B46-EE7A-D3F0-4258-952E94C10214}"/>
              </a:ext>
            </a:extLst>
          </p:cNvPr>
          <p:cNvSpPr txBox="1"/>
          <p:nvPr/>
        </p:nvSpPr>
        <p:spPr>
          <a:xfrm>
            <a:off x="189816" y="341264"/>
            <a:ext cx="10952666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b="1">
                <a:solidFill>
                  <a:srgbClr val="C00000"/>
                </a:solidFill>
                <a:latin typeface="Arial Black" panose="020B0A04020102020204" pitchFamily="34" charset="0"/>
              </a:rPr>
              <a:t>Motivations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CAB0B6-1C21-EFD6-1330-5236591FA855}"/>
              </a:ext>
            </a:extLst>
          </p:cNvPr>
          <p:cNvSpPr txBox="1"/>
          <p:nvPr/>
        </p:nvSpPr>
        <p:spPr>
          <a:xfrm>
            <a:off x="619667" y="1343290"/>
            <a:ext cx="10952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recoil mass method in </a:t>
            </a:r>
            <a:r>
              <a:rPr lang="el-GR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μμ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 final state leverages the high-momentum resolution of muon detectors in CEPC to infer the Higgs mass by measuring the four-momentum of the accompanying Z boson.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802046-C761-4509-8BA5-E9CB17AD9FA3}"/>
              </a:ext>
            </a:extLst>
          </p:cNvPr>
          <p:cNvSpPr txBox="1"/>
          <p:nvPr/>
        </p:nvSpPr>
        <p:spPr>
          <a:xfrm>
            <a:off x="619667" y="3289386"/>
            <a:ext cx="10952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method reduces dependencies on direct Higgs decay mode, provides a clean channel unaffected by Higgs decay branching fraction uncertainties, which allows model-independent measurements on Higgs properties.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CCECF4F-1E80-44D2-90AF-63FC1CFA7F2B}"/>
              </a:ext>
            </a:extLst>
          </p:cNvPr>
          <p:cNvSpPr txBox="1"/>
          <p:nvPr/>
        </p:nvSpPr>
        <p:spPr>
          <a:xfrm>
            <a:off x="619667" y="5472750"/>
            <a:ext cx="10952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results will give a good performance test on CEPC tracking system, and PID software for muon objects.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0897BB6-9859-4A09-BA43-434A86B3034D}"/>
              </a:ext>
            </a:extLst>
          </p:cNvPr>
          <p:cNvSpPr txBox="1"/>
          <p:nvPr/>
        </p:nvSpPr>
        <p:spPr>
          <a:xfrm>
            <a:off x="619667" y="4445301"/>
            <a:ext cx="10952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mass uncertainties will be given in a value ~5GeV, which is much smaller comparing the uncertainties from LHC, enhancing the sensitivity to New Physics Beyond the SM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2B2B5A-8504-4B28-97AF-DF455418A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00" y="2372324"/>
            <a:ext cx="4893461" cy="5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0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32C4846-2414-A66B-1D07-E0256B31ED95}"/>
              </a:ext>
            </a:extLst>
          </p:cNvPr>
          <p:cNvSpPr txBox="1"/>
          <p:nvPr/>
        </p:nvSpPr>
        <p:spPr>
          <a:xfrm>
            <a:off x="18703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dirty="0">
                <a:solidFill>
                  <a:srgbClr val="C00000"/>
                </a:solidFill>
                <a:latin typeface="Arial Black" panose="020B0A04020102020204" pitchFamily="34" charset="0"/>
              </a:rPr>
              <a:t>Datasets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629EB5B-2311-0189-FDEB-FAA55781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3</a:t>
            </a:fld>
            <a:endParaRPr lang="en-CN"/>
          </a:p>
        </p:txBody>
      </p:sp>
      <p:graphicFrame>
        <p:nvGraphicFramePr>
          <p:cNvPr id="20" name="表格 3">
            <a:extLst>
              <a:ext uri="{FF2B5EF4-FFF2-40B4-BE49-F238E27FC236}">
                <a16:creationId xmlns:a16="http://schemas.microsoft.com/office/drawing/2014/main" id="{02AF9273-1B68-410D-AF48-87ECF515F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05977"/>
              </p:ext>
            </p:extLst>
          </p:nvPr>
        </p:nvGraphicFramePr>
        <p:xfrm>
          <a:off x="1871998" y="1092991"/>
          <a:ext cx="8127999" cy="421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391510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8158996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0475923"/>
                    </a:ext>
                  </a:extLst>
                </a:gridCol>
              </a:tblGrid>
              <a:tr h="413126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Name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75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 err="1">
                          <a:latin typeface="Book Antiqua" panose="02040602050305030304" pitchFamily="18" charset="0"/>
                        </a:rPr>
                        <a:t>FinalStates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75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Cross sections[fb]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7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81740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Book Antiqua" panose="02040602050305030304" pitchFamily="18" charset="0"/>
                        </a:rPr>
                        <a:t>zz_l0mumu</a:t>
                      </a:r>
                      <a:endParaRPr lang="zh-CN" altLang="en-US" sz="1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 err="1">
                          <a:latin typeface="Book Antiqua" panose="02040602050305030304" pitchFamily="18" charset="0"/>
                        </a:rPr>
                        <a:t>mumu+vtauvtau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19.38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97353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Book Antiqua" panose="02040602050305030304" pitchFamily="18" charset="0"/>
                        </a:rPr>
                        <a:t>4mu</a:t>
                      </a:r>
                      <a:endParaRPr lang="zh-CN" altLang="en-US" sz="1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err="1">
                          <a:latin typeface="Book Antiqua" panose="02040602050305030304" pitchFamily="18" charset="0"/>
                        </a:rPr>
                        <a:t>mumu+mumu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15.56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19378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Book Antiqua" panose="02040602050305030304" pitchFamily="18" charset="0"/>
                        </a:rPr>
                        <a:t>sze_l0mu</a:t>
                      </a:r>
                      <a:endParaRPr lang="zh-CN" altLang="en-US" sz="1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err="1">
                          <a:latin typeface="Book Antiqua" panose="02040602050305030304" pitchFamily="18" charset="0"/>
                        </a:rPr>
                        <a:t>mumu+ee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845.81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22111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Book Antiqua" panose="02040602050305030304" pitchFamily="18" charset="0"/>
                        </a:rPr>
                        <a:t>sznu_l0mumu</a:t>
                      </a:r>
                      <a:endParaRPr lang="zh-CN" altLang="en-US" sz="1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err="1">
                          <a:latin typeface="Book Antiqua" panose="02040602050305030304" pitchFamily="18" charset="0"/>
                        </a:rPr>
                        <a:t>mumu+veve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43.42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113163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Book Antiqua" panose="02040602050305030304" pitchFamily="18" charset="0"/>
                        </a:rPr>
                        <a:t>sl0mu_down</a:t>
                      </a:r>
                      <a:endParaRPr lang="zh-CN" altLang="en-US" sz="1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 err="1">
                          <a:latin typeface="Book Antiqua" panose="02040602050305030304" pitchFamily="18" charset="0"/>
                        </a:rPr>
                        <a:t>mumu</a:t>
                      </a:r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+(bb, ss, dd)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136.14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985954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Book Antiqua" panose="02040602050305030304" pitchFamily="18" charset="0"/>
                        </a:rPr>
                        <a:t>sl0mu_up</a:t>
                      </a:r>
                      <a:endParaRPr lang="zh-CN" altLang="en-US" sz="1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err="1">
                          <a:latin typeface="Book Antiqua" panose="02040602050305030304" pitchFamily="18" charset="0"/>
                        </a:rPr>
                        <a:t>mumu</a:t>
                      </a:r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+(</a:t>
                      </a:r>
                      <a:r>
                        <a:rPr lang="en-US" altLang="zh-CN" b="1" dirty="0" err="1">
                          <a:latin typeface="Book Antiqua" panose="02040602050305030304" pitchFamily="18" charset="0"/>
                        </a:rPr>
                        <a:t>uu,cc</a:t>
                      </a:r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)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87.39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9213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err="1">
                          <a:latin typeface="Book Antiqua" panose="02040602050305030304" pitchFamily="18" charset="0"/>
                        </a:rPr>
                        <a:t>zzorww_ll</a:t>
                      </a:r>
                      <a:endParaRPr lang="zh-CN" altLang="en-US" sz="1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err="1">
                          <a:latin typeface="Book Antiqua" panose="02040602050305030304" pitchFamily="18" charset="0"/>
                        </a:rPr>
                        <a:t>mumu+vmuvmu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221.1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70226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Book Antiqua" panose="02040602050305030304" pitchFamily="18" charset="0"/>
                        </a:rPr>
                        <a:t>2fermion</a:t>
                      </a:r>
                      <a:endParaRPr lang="zh-CN" altLang="en-US" sz="1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 err="1">
                          <a:latin typeface="Book Antiqua" panose="02040602050305030304" pitchFamily="18" charset="0"/>
                        </a:rPr>
                        <a:t>mumu</a:t>
                      </a:r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US" altLang="zh-CN" b="1" dirty="0" err="1">
                          <a:latin typeface="Book Antiqua" panose="02040602050305030304" pitchFamily="18" charset="0"/>
                        </a:rPr>
                        <a:t>isr</a:t>
                      </a:r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)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5332.71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13643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err="1">
                          <a:latin typeface="Book Antiqua" panose="02040602050305030304" pitchFamily="18" charset="0"/>
                        </a:rPr>
                        <a:t>mmHX</a:t>
                      </a:r>
                      <a:endParaRPr lang="zh-CN" altLang="en-US" sz="18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 err="1">
                          <a:latin typeface="Book Antiqua" panose="02040602050305030304" pitchFamily="18" charset="0"/>
                        </a:rPr>
                        <a:t>mumu+H</a:t>
                      </a:r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(incl.)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Book Antiqua" panose="02040602050305030304" pitchFamily="18" charset="0"/>
                        </a:rPr>
                        <a:t>6.77</a:t>
                      </a:r>
                      <a:endParaRPr lang="zh-CN" altLang="en-US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rgbClr val="FED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78380"/>
                  </a:ext>
                </a:extLst>
              </a:tr>
            </a:tbl>
          </a:graphicData>
        </a:graphic>
      </p:graphicFrame>
      <p:sp>
        <p:nvSpPr>
          <p:cNvPr id="23" name="文本框 22">
            <a:extLst>
              <a:ext uri="{FF2B5EF4-FFF2-40B4-BE49-F238E27FC236}">
                <a16:creationId xmlns:a16="http://schemas.microsoft.com/office/drawing/2014/main" id="{B9D94D7C-BF11-4005-92F8-C7EC72E5DA44}"/>
              </a:ext>
            </a:extLst>
          </p:cNvPr>
          <p:cNvSpPr txBox="1"/>
          <p:nvPr/>
        </p:nvSpPr>
        <p:spPr>
          <a:xfrm>
            <a:off x="1871998" y="5705501"/>
            <a:ext cx="862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name is using the same conventions in the CEPC sample generation.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4A96767-D3EB-4407-8C8F-DF023DA42E57}"/>
              </a:ext>
            </a:extLst>
          </p:cNvPr>
          <p:cNvSpPr txBox="1"/>
          <p:nvPr/>
        </p:nvSpPr>
        <p:spPr>
          <a:xfrm>
            <a:off x="7049742" y="486295"/>
            <a:ext cx="3445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Bodoni MT" panose="02070603080606020203" pitchFamily="18" charset="0"/>
              </a:rPr>
              <a:t>Lumi</a:t>
            </a:r>
            <a:r>
              <a:rPr lang="en-US" altLang="zh-CN" sz="2800" dirty="0">
                <a:latin typeface="Bodoni MT" panose="02070603080606020203" pitchFamily="18" charset="0"/>
              </a:rPr>
              <a:t> = 20000fb-1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2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68FB7A-25B5-2885-067B-E72599AC9361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dirty="0">
                <a:solidFill>
                  <a:srgbClr val="C00000"/>
                </a:solidFill>
                <a:latin typeface="Arial Black" panose="020B0A04020102020204" pitchFamily="34" charset="0"/>
              </a:rPr>
              <a:t>Event Selection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16356A-55D1-E570-6E53-8536F947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4</a:t>
            </a:fld>
            <a:endParaRPr lang="en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FF4CE9-4A48-44B0-9029-63DB3D707FCB}"/>
              </a:ext>
            </a:extLst>
          </p:cNvPr>
          <p:cNvSpPr txBox="1"/>
          <p:nvPr/>
        </p:nvSpPr>
        <p:spPr>
          <a:xfrm>
            <a:off x="1004942" y="1130072"/>
            <a:ext cx="9914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Muon Selection: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PID 90%WP   (</a:t>
            </a:r>
            <a:r>
              <a:rPr lang="en-US" altLang="zh-CN" sz="2800" dirty="0" err="1">
                <a:latin typeface="Bodoni MT" panose="02070603080606020203" pitchFamily="18" charset="0"/>
              </a:rPr>
              <a:t>XGBoost</a:t>
            </a:r>
            <a:r>
              <a:rPr lang="en-US" altLang="zh-CN" sz="2800" dirty="0">
                <a:latin typeface="Bodoni MT" panose="02070603080606020203" pitchFamily="18" charset="0"/>
              </a:rPr>
              <a:t> based BDT has been applied)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20 &lt; p &lt; 80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9B10D22-B89C-490F-84B9-8B996887910A}"/>
              </a:ext>
            </a:extLst>
          </p:cNvPr>
          <p:cNvSpPr txBox="1"/>
          <p:nvPr/>
        </p:nvSpPr>
        <p:spPr>
          <a:xfrm>
            <a:off x="1004943" y="3063042"/>
            <a:ext cx="9914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Best Muon Pair Selection: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The nearest inv. mass to Z </a:t>
            </a:r>
            <a:r>
              <a:rPr lang="en-US" altLang="zh-CN" sz="2800" dirty="0" err="1">
                <a:latin typeface="Bodoni MT" panose="02070603080606020203" pitchFamily="18" charset="0"/>
              </a:rPr>
              <a:t>pdg</a:t>
            </a:r>
            <a:r>
              <a:rPr lang="en-US" altLang="zh-CN" sz="2800" dirty="0">
                <a:latin typeface="Bodoni MT" panose="02070603080606020203" pitchFamily="18" charset="0"/>
              </a:rPr>
              <a:t> mass.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6712699-F23B-42EC-8517-DC0DFDDE3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4" b="13062"/>
          <a:stretch/>
        </p:blipFill>
        <p:spPr>
          <a:xfrm>
            <a:off x="7626336" y="3086653"/>
            <a:ext cx="3417485" cy="73488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B5FB95-3016-47ED-8E45-97C8E79B15F4}"/>
              </a:ext>
            </a:extLst>
          </p:cNvPr>
          <p:cNvSpPr txBox="1"/>
          <p:nvPr/>
        </p:nvSpPr>
        <p:spPr>
          <a:xfrm>
            <a:off x="1004943" y="4323167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120&lt;recoil mass&lt;140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B20DB73-5147-4F81-B0FC-FD7E502A14E2}"/>
              </a:ext>
            </a:extLst>
          </p:cNvPr>
          <p:cNvSpPr txBox="1"/>
          <p:nvPr/>
        </p:nvSpPr>
        <p:spPr>
          <a:xfrm>
            <a:off x="1004942" y="4761337"/>
            <a:ext cx="1118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Missing EZ &lt; 50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97065D6-B6FC-462C-8F39-C86BD157F344}"/>
              </a:ext>
            </a:extLst>
          </p:cNvPr>
          <p:cNvSpPr txBox="1"/>
          <p:nvPr/>
        </p:nvSpPr>
        <p:spPr>
          <a:xfrm>
            <a:off x="1004942" y="5261544"/>
            <a:ext cx="1118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E(</a:t>
            </a:r>
            <a:r>
              <a:rPr lang="en-US" altLang="zh-CN" sz="2800" dirty="0" err="1">
                <a:latin typeface="Bodoni MT" panose="02070603080606020203" pitchFamily="18" charset="0"/>
              </a:rPr>
              <a:t>μμ</a:t>
            </a:r>
            <a:r>
              <a:rPr lang="en-US" altLang="zh-CN" sz="2800" dirty="0">
                <a:latin typeface="Bodoni MT" panose="02070603080606020203" pitchFamily="18" charset="0"/>
              </a:rPr>
              <a:t>)&lt; 110, 20&lt;p(</a:t>
            </a:r>
            <a:r>
              <a:rPr lang="en-US" altLang="zh-CN" sz="2800" dirty="0" err="1">
                <a:latin typeface="Bodoni MT" panose="02070603080606020203" pitchFamily="18" charset="0"/>
              </a:rPr>
              <a:t>μμ</a:t>
            </a:r>
            <a:r>
              <a:rPr lang="en-US" altLang="zh-CN" sz="2800" dirty="0">
                <a:latin typeface="Bodoni MT" panose="02070603080606020203" pitchFamily="18" charset="0"/>
              </a:rPr>
              <a:t>)&lt; 60, 50&lt; m(</a:t>
            </a:r>
            <a:r>
              <a:rPr lang="en-US" altLang="zh-CN" sz="2800" dirty="0" err="1">
                <a:latin typeface="Bodoni MT" panose="02070603080606020203" pitchFamily="18" charset="0"/>
              </a:rPr>
              <a:t>μμ</a:t>
            </a:r>
            <a:r>
              <a:rPr lang="en-US" altLang="zh-CN" sz="2800" dirty="0">
                <a:latin typeface="Bodoni MT" panose="02070603080606020203" pitchFamily="18" charset="0"/>
              </a:rPr>
              <a:t>)&lt; 120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68FB7A-25B5-2885-067B-E72599AC9361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Cutflow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16356A-55D1-E570-6E53-8536F947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5</a:t>
            </a:fld>
            <a:endParaRPr lang="en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1A970F-3B4D-4602-BE30-BB478D11325E}"/>
              </a:ext>
            </a:extLst>
          </p:cNvPr>
          <p:cNvSpPr txBox="1"/>
          <p:nvPr/>
        </p:nvSpPr>
        <p:spPr>
          <a:xfrm>
            <a:off x="616226" y="5082240"/>
            <a:ext cx="10666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Nearly 80% signal events are kept in our selection, and the backgrounds are suppressed under 5%.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56282A-B4B9-4116-B028-4F2E17241719}"/>
              </a:ext>
            </a:extLst>
          </p:cNvPr>
          <p:cNvSpPr txBox="1"/>
          <p:nvPr/>
        </p:nvSpPr>
        <p:spPr>
          <a:xfrm>
            <a:off x="616226" y="5584126"/>
            <a:ext cx="10666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2mu events has been pre-selected with GEN-filter in sample production, and the filter efficiency is 2.69%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5CFED9B-249C-4D71-B2DC-DABCBD2C2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70" y="1222514"/>
            <a:ext cx="9332138" cy="3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68FB7A-25B5-2885-067B-E72599AC9361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dirty="0">
                <a:solidFill>
                  <a:srgbClr val="C00000"/>
                </a:solidFill>
                <a:latin typeface="Arial Black" panose="020B0A04020102020204" pitchFamily="34" charset="0"/>
              </a:rPr>
              <a:t>Signal Modeling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50093-028F-5EF4-022C-9CBB88D0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6</a:t>
            </a:fld>
            <a:endParaRPr lang="en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CC8AC22-D3D0-401F-996A-CBDA313F1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609" y="926037"/>
            <a:ext cx="3973140" cy="30711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8A64208-50A4-4107-8D08-DCA59AE43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67" y="926038"/>
            <a:ext cx="4079642" cy="30711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336253A-B743-44AA-A7E8-EE9373ACE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27" y="4110653"/>
            <a:ext cx="3832782" cy="274734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24F7A65-BA7C-4114-84BA-648029037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309" y="3997229"/>
            <a:ext cx="3621739" cy="274734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8ED403D-7177-490B-908C-6EEB932A20BA}"/>
              </a:ext>
            </a:extLst>
          </p:cNvPr>
          <p:cNvSpPr txBox="1"/>
          <p:nvPr/>
        </p:nvSpPr>
        <p:spPr>
          <a:xfrm>
            <a:off x="8746749" y="1204341"/>
            <a:ext cx="33097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Mean and Sigma in DCB function in signal model will be parameterized as a linear function of </a:t>
            </a:r>
            <a:r>
              <a:rPr lang="en-US" altLang="zh-CN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mH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A375AF8-71B9-4BD8-9B33-9AB7FF8C0036}"/>
              </a:ext>
            </a:extLst>
          </p:cNvPr>
          <p:cNvSpPr txBox="1"/>
          <p:nvPr/>
        </p:nvSpPr>
        <p:spPr>
          <a:xfrm>
            <a:off x="8746748" y="2828835"/>
            <a:ext cx="33097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Finally, we will extract </a:t>
            </a:r>
            <a:r>
              <a:rPr lang="en-US" altLang="zh-CN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mH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with its error from S+B fitting.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000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9B220C7-01D3-BC8B-B13F-B5CACA0BB945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dirty="0">
                <a:solidFill>
                  <a:srgbClr val="C00000"/>
                </a:solidFill>
                <a:latin typeface="Arial Black" panose="020B0A04020102020204" pitchFamily="34" charset="0"/>
              </a:rPr>
              <a:t>BKG Modeling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351191-E315-73D2-2DC2-41C3F12B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7</a:t>
            </a:fld>
            <a:endParaRPr lang="en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66AB0C0-26A5-4C3F-9CD9-27E1307A3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77" y="1542199"/>
            <a:ext cx="5581475" cy="402534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4979FDE-8A04-4A8C-95E6-213C9CDA89E2}"/>
              </a:ext>
            </a:extLst>
          </p:cNvPr>
          <p:cNvSpPr txBox="1"/>
          <p:nvPr/>
        </p:nvSpPr>
        <p:spPr>
          <a:xfrm>
            <a:off x="6578951" y="1880705"/>
            <a:ext cx="4969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shape of </a:t>
            </a:r>
            <a:r>
              <a:rPr lang="en-US" altLang="zh-CN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bkgs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can be described by a </a:t>
            </a:r>
            <a:r>
              <a:rPr lang="en-US" altLang="zh-CN" b="1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Chebychev</a:t>
            </a: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Polynomial. 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819935E-0C10-4BA1-B640-0FA621D67191}"/>
              </a:ext>
            </a:extLst>
          </p:cNvPr>
          <p:cNvSpPr txBox="1"/>
          <p:nvPr/>
        </p:nvSpPr>
        <p:spPr>
          <a:xfrm>
            <a:off x="6578950" y="3143196"/>
            <a:ext cx="49695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Best Fit params:</a:t>
            </a:r>
          </a:p>
          <a:p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c0 = 0.0475084</a:t>
            </a:r>
          </a:p>
          <a:p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c1 = -0.123529</a:t>
            </a:r>
          </a:p>
          <a:p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c2 = 0.0414444</a:t>
            </a:r>
          </a:p>
          <a:p>
            <a:r>
              <a:rPr lang="en-US" altLang="zh-CN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c3 = -0.0237697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778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1B3042-D704-FD4A-4B23-22380E85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8</a:t>
            </a:fld>
            <a:endParaRPr lang="en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C433DA-C8BC-2DBD-AF2B-ADD471C23F47}"/>
              </a:ext>
            </a:extLst>
          </p:cNvPr>
          <p:cNvSpPr txBox="1"/>
          <p:nvPr/>
        </p:nvSpPr>
        <p:spPr>
          <a:xfrm>
            <a:off x="189815" y="341264"/>
            <a:ext cx="12353368" cy="523220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2800" dirty="0">
                <a:solidFill>
                  <a:srgbClr val="C00000"/>
                </a:solidFill>
                <a:latin typeface="Arial Black" panose="020B0A04020102020204" pitchFamily="34" charset="0"/>
              </a:rPr>
              <a:t>Systematic Uncertainty: Beam Energy Spread(1MeV)</a:t>
            </a:r>
            <a:endParaRPr lang="zh-CN" altLang="en-US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A24BD2-3792-4554-922A-B23F778F0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9" y="1173598"/>
            <a:ext cx="10247243" cy="51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0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1B3042-D704-FD4A-4B23-22380E85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9</a:t>
            </a:fld>
            <a:endParaRPr lang="en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C433DA-C8BC-2DBD-AF2B-ADD471C23F47}"/>
              </a:ext>
            </a:extLst>
          </p:cNvPr>
          <p:cNvSpPr txBox="1"/>
          <p:nvPr/>
        </p:nvSpPr>
        <p:spPr>
          <a:xfrm>
            <a:off x="189815" y="341264"/>
            <a:ext cx="11166765" cy="523220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2800" dirty="0">
                <a:solidFill>
                  <a:srgbClr val="C00000"/>
                </a:solidFill>
                <a:latin typeface="Arial Black" panose="020B0A04020102020204" pitchFamily="34" charset="0"/>
              </a:rPr>
              <a:t>Systematic Uncertainty: Lepton Scale(2MeV)</a:t>
            </a:r>
            <a:endParaRPr lang="zh-CN" altLang="en-US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B534AD-A7E1-46B1-B968-A2D5ABAB7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1" y="1080822"/>
            <a:ext cx="9978887" cy="51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35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682</Words>
  <Application>Microsoft Office PowerPoint</Application>
  <PresentationFormat>宽屏</PresentationFormat>
  <Paragraphs>106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Malgun Gothic</vt:lpstr>
      <vt:lpstr>等线</vt:lpstr>
      <vt:lpstr>Arial</vt:lpstr>
      <vt:lpstr>Arial Black</vt:lpstr>
      <vt:lpstr>Bahnschrift SemiBold</vt:lpstr>
      <vt:lpstr>Bodoni MT</vt:lpstr>
      <vt:lpstr>Book Antiqua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Yilin Zhou</dc:creator>
  <cp:lastModifiedBy>yuji</cp:lastModifiedBy>
  <cp:revision>71</cp:revision>
  <dcterms:created xsi:type="dcterms:W3CDTF">2024-07-05T14:56:52Z</dcterms:created>
  <dcterms:modified xsi:type="dcterms:W3CDTF">2025-06-13T03:45:51Z</dcterms:modified>
</cp:coreProperties>
</file>