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374" r:id="rId3"/>
    <p:sldId id="376" r:id="rId4"/>
    <p:sldId id="3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20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8FF95E-B178-44F3-BD6B-B3420ADA2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D636704-FAC3-4E87-99FB-0F16A7A12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A0AE2A-557D-426F-B797-55DBBF7DF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58E4EE-1EF4-4F52-8572-015C947E1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E5A817-CD8F-49E0-963E-B7BBEA7E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7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0E0F6A-8DBE-4DEB-95DE-6B8D721B1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CFB9A91-B45A-4CE2-B537-D46E1E574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3114DF-9D17-477F-BBAA-04DF4DF38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62ECCB-001D-4AA5-B240-5F98A316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19BC23-427A-47AC-A34A-8FF3B145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6297F73-78FD-4FD9-9D34-25D5F2BD35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850D0C0-1CCE-4744-B70E-79EE22519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13EB13-1059-47CC-B2C5-6094B7D4B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78D7DF-E33A-4BF8-A840-525C5B68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163B2B-817C-43FE-8752-5304283C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6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185C3-8FEF-4246-B3A7-9B13E2C59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4C1100-CE22-4397-B091-3389008F8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7BF420-DA5A-41DC-B9DB-21DBC7E44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D66F19-D652-472B-A5FB-AEA589CA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1A6E55-2F21-46F6-ABDB-C81582FC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9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94476C-E213-4E8E-BAFA-88505A11A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98E5DC-6368-492C-AA0D-918EEC0A3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1976CDB-27E0-4240-93E6-ADBA18B6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D17C67-DBD8-48B1-96C9-3F5E0B7B7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3BD6E9-333F-4FF8-8C19-0B656885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7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F745-F7CD-4E96-B699-4485A118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251334-88EF-4EFF-98B5-1A74F4CE5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9CBDB5-EEDE-49E8-B701-4A483E18F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D7CC988-D575-4CB3-A685-B258E7A7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9CB82F-298D-424E-B2C3-07B9DF83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0E1E430-C94D-4184-8CFB-244C9B30D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0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EFB835-47E2-490B-BE67-464084B57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15E7401-CD7F-45D1-BC8D-AAD7DA36C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7478890-8D72-46B2-A2F3-E54F10108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E7A7577-D394-4302-92D7-A94C57A9B7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F858DA7-0A27-4C8C-8142-2631BFAC4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3EF92D0-9FEE-4A4F-B947-295EB5250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B352FDE-0270-47C0-A4A7-920D397A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532808A-639A-449F-A320-6EDA4066E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8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103110-8E82-4E7C-8EF5-8BDD4A3EC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2F04D24-60ED-443A-BC43-8F12A7DCB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857F9D9-5561-44CA-92E2-CB710B5BE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CB77466-5D00-4BFA-B9DE-EBB5781B3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6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62143F8-5398-4515-804D-861AE9A72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9A105B3-CA06-433A-9278-412FD57E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F980D8A-442D-4CC1-A6BD-55D66D8B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3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53760F-69AC-45B1-9262-D58E35FF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958539-22E5-47C9-9B6F-2D6EE22D3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6E5873-3223-4F35-9B2D-E23FBC16B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EDDD39-24FD-4317-9DF7-3842BCB0F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C6760B-8F8D-4461-AA13-5D362F6E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E8B5C5-1B22-492D-BAB1-2B73DD63C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0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2887DC-51C2-424B-9486-8CED9FD1E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248921B-1C93-4CEB-BC91-154C35C4C9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4DB5FD1-66E7-4A09-9CE5-557B83620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E29456D-0055-41C5-A08E-087F734D3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8DCAE24-ED07-4F1F-B6D3-1554CC7C8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62DBE6-89EB-44D7-8F5E-DF6567D9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2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8B480D1-9D4E-4653-9D14-D3DD50D3E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089650-B32B-4AD3-9B40-B6B5B091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54EFC5-6E6A-459E-80D4-FBF5CAF10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3576-6674-41AE-AC34-BCA58E0F903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22E9C8-E746-4496-ADDD-03D79EF4E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8FAF83-6A92-4844-9A7B-0133AE700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9F6F4-F291-4B83-B783-FC9EE6FE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3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321226-54BF-4744-ACD5-5DC591EB9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High Pressure Gas TPC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A18244E-D0AA-4065-92EC-7D51AA26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906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65240E0F-D1C9-44AE-A3A1-8B87B9DFF949}"/>
              </a:ext>
            </a:extLst>
          </p:cNvPr>
          <p:cNvSpPr/>
          <p:nvPr/>
        </p:nvSpPr>
        <p:spPr>
          <a:xfrm>
            <a:off x="594704" y="678522"/>
            <a:ext cx="3948942" cy="32481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EC336F9-DBC1-47D3-B534-40744D061EBA}"/>
              </a:ext>
            </a:extLst>
          </p:cNvPr>
          <p:cNvSpPr/>
          <p:nvPr/>
        </p:nvSpPr>
        <p:spPr>
          <a:xfrm>
            <a:off x="1209767" y="695422"/>
            <a:ext cx="2711129" cy="3231277"/>
          </a:xfrm>
          <a:prstGeom prst="rect">
            <a:avLst/>
          </a:prstGeom>
          <a:pattFill prst="pct5">
            <a:fgClr>
              <a:schemeClr val="tx1">
                <a:lumMod val="95000"/>
                <a:lumOff val="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6835266-33EB-4617-BD62-575B802FF2FE}"/>
              </a:ext>
            </a:extLst>
          </p:cNvPr>
          <p:cNvSpPr/>
          <p:nvPr/>
        </p:nvSpPr>
        <p:spPr>
          <a:xfrm>
            <a:off x="1347512" y="886613"/>
            <a:ext cx="2439404" cy="28855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AE3C788-32CB-4800-8736-8288148D77D6}"/>
              </a:ext>
            </a:extLst>
          </p:cNvPr>
          <p:cNvSpPr/>
          <p:nvPr/>
        </p:nvSpPr>
        <p:spPr>
          <a:xfrm>
            <a:off x="1459807" y="1098440"/>
            <a:ext cx="2217822" cy="257149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9CB6BD3-6321-4703-B08C-EC0EA119E638}"/>
              </a:ext>
            </a:extLst>
          </p:cNvPr>
          <p:cNvSpPr/>
          <p:nvPr/>
        </p:nvSpPr>
        <p:spPr>
          <a:xfrm>
            <a:off x="1863179" y="1493243"/>
            <a:ext cx="1428976" cy="18642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7A771D76-B9F8-4B36-8419-92EF8C2637CC}"/>
              </a:ext>
            </a:extLst>
          </p:cNvPr>
          <p:cNvCxnSpPr>
            <a:cxnSpLocks/>
          </p:cNvCxnSpPr>
          <p:nvPr/>
        </p:nvCxnSpPr>
        <p:spPr>
          <a:xfrm flipV="1">
            <a:off x="2956737" y="1602668"/>
            <a:ext cx="1981086" cy="65957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99C49271-7BB4-4B09-A2BC-87F751FDB889}"/>
              </a:ext>
            </a:extLst>
          </p:cNvPr>
          <p:cNvSpPr txBox="1"/>
          <p:nvPr/>
        </p:nvSpPr>
        <p:spPr>
          <a:xfrm>
            <a:off x="4888885" y="1418002"/>
            <a:ext cx="1381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CF4</a:t>
            </a:r>
            <a:endParaRPr lang="zh-CN" altLang="en-US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DC593FF3-34F3-4279-AFBB-4DD11DE29652}"/>
              </a:ext>
            </a:extLst>
          </p:cNvPr>
          <p:cNvCxnSpPr>
            <a:cxnSpLocks/>
          </p:cNvCxnSpPr>
          <p:nvPr/>
        </p:nvCxnSpPr>
        <p:spPr>
          <a:xfrm flipV="1">
            <a:off x="3529814" y="1225455"/>
            <a:ext cx="1408009" cy="51249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E7487BB6-6A8A-46C7-A337-0E1023D85666}"/>
              </a:ext>
            </a:extLst>
          </p:cNvPr>
          <p:cNvSpPr txBox="1"/>
          <p:nvPr/>
        </p:nvSpPr>
        <p:spPr>
          <a:xfrm>
            <a:off x="4888884" y="1048670"/>
            <a:ext cx="1381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OFC</a:t>
            </a:r>
            <a:endParaRPr lang="zh-CN" altLang="en-US" dirty="0"/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27346BB6-8805-4854-B75F-341C336AA2FC}"/>
              </a:ext>
            </a:extLst>
          </p:cNvPr>
          <p:cNvCxnSpPr>
            <a:cxnSpLocks/>
          </p:cNvCxnSpPr>
          <p:nvPr/>
        </p:nvCxnSpPr>
        <p:spPr>
          <a:xfrm flipV="1">
            <a:off x="3715454" y="896406"/>
            <a:ext cx="1173429" cy="44424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D6032B80-B58F-4245-A399-3959D5F91C37}"/>
              </a:ext>
            </a:extLst>
          </p:cNvPr>
          <p:cNvSpPr txBox="1"/>
          <p:nvPr/>
        </p:nvSpPr>
        <p:spPr>
          <a:xfrm>
            <a:off x="4872575" y="679338"/>
            <a:ext cx="1031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SS/</a:t>
            </a:r>
            <a:r>
              <a:rPr lang="en-US" altLang="zh-CN" dirty="0" err="1"/>
              <a:t>Ti</a:t>
            </a:r>
            <a:r>
              <a:rPr lang="en-US" altLang="zh-CN" dirty="0"/>
              <a:t>/CF</a:t>
            </a:r>
            <a:endParaRPr lang="zh-CN" altLang="en-US" dirty="0"/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2BCB4A2F-F5A4-4F9A-965E-E0FFCF72571D}"/>
              </a:ext>
            </a:extLst>
          </p:cNvPr>
          <p:cNvCxnSpPr>
            <a:cxnSpLocks/>
          </p:cNvCxnSpPr>
          <p:nvPr/>
        </p:nvCxnSpPr>
        <p:spPr>
          <a:xfrm flipV="1">
            <a:off x="3845364" y="604047"/>
            <a:ext cx="1043519" cy="3485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9867B755-57CC-40C0-AED3-BAD96F487E7C}"/>
              </a:ext>
            </a:extLst>
          </p:cNvPr>
          <p:cNvSpPr txBox="1"/>
          <p:nvPr/>
        </p:nvSpPr>
        <p:spPr>
          <a:xfrm>
            <a:off x="4881389" y="358233"/>
            <a:ext cx="83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Pb</a:t>
            </a:r>
            <a:endParaRPr lang="zh-CN" altLang="en-US" dirty="0"/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A9EF5969-3D7C-42A6-B5E0-F8F79196AAE7}"/>
              </a:ext>
            </a:extLst>
          </p:cNvPr>
          <p:cNvCxnSpPr>
            <a:cxnSpLocks/>
          </p:cNvCxnSpPr>
          <p:nvPr/>
        </p:nvCxnSpPr>
        <p:spPr>
          <a:xfrm flipV="1">
            <a:off x="4149239" y="2535116"/>
            <a:ext cx="788584" cy="31085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7F98304D-D6E7-4309-9A46-F1AAAA6D7CA7}"/>
              </a:ext>
            </a:extLst>
          </p:cNvPr>
          <p:cNvSpPr txBox="1"/>
          <p:nvPr/>
        </p:nvSpPr>
        <p:spPr>
          <a:xfrm>
            <a:off x="4970746" y="2350450"/>
            <a:ext cx="83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WT</a:t>
            </a:r>
            <a:endParaRPr lang="zh-CN" altLang="en-US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DDDE58EE-BA99-4466-8FC0-82B61A2A4E0B}"/>
              </a:ext>
            </a:extLst>
          </p:cNvPr>
          <p:cNvSpPr/>
          <p:nvPr/>
        </p:nvSpPr>
        <p:spPr>
          <a:xfrm flipV="1">
            <a:off x="594704" y="487332"/>
            <a:ext cx="3948942" cy="20809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10AB48B3-8770-48C6-B735-69D3C216B2B2}"/>
              </a:ext>
            </a:extLst>
          </p:cNvPr>
          <p:cNvCxnSpPr>
            <a:cxnSpLocks/>
          </p:cNvCxnSpPr>
          <p:nvPr/>
        </p:nvCxnSpPr>
        <p:spPr>
          <a:xfrm flipV="1">
            <a:off x="3399136" y="203077"/>
            <a:ext cx="1043519" cy="3485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>
            <a:extLst>
              <a:ext uri="{FF2B5EF4-FFF2-40B4-BE49-F238E27FC236}">
                <a16:creationId xmlns:a16="http://schemas.microsoft.com/office/drawing/2014/main" id="{0F078CE1-A009-4104-8EC0-F63F25A4660E}"/>
              </a:ext>
            </a:extLst>
          </p:cNvPr>
          <p:cNvSpPr txBox="1"/>
          <p:nvPr/>
        </p:nvSpPr>
        <p:spPr>
          <a:xfrm>
            <a:off x="4463687" y="1"/>
            <a:ext cx="83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PS</a:t>
            </a:r>
            <a:endParaRPr lang="zh-CN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664E0A9-9458-4CC3-B893-9A07F03821D9}"/>
              </a:ext>
            </a:extLst>
          </p:cNvPr>
          <p:cNvSpPr/>
          <p:nvPr/>
        </p:nvSpPr>
        <p:spPr>
          <a:xfrm>
            <a:off x="6303014" y="678521"/>
            <a:ext cx="3948942" cy="32481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74BE2031-EA84-4A3B-AD3E-5EA2D2BBEB9A}"/>
              </a:ext>
            </a:extLst>
          </p:cNvPr>
          <p:cNvSpPr/>
          <p:nvPr/>
        </p:nvSpPr>
        <p:spPr>
          <a:xfrm>
            <a:off x="6918077" y="695421"/>
            <a:ext cx="2711129" cy="3231277"/>
          </a:xfrm>
          <a:prstGeom prst="rect">
            <a:avLst/>
          </a:prstGeom>
          <a:pattFill prst="pct5">
            <a:fgClr>
              <a:schemeClr val="tx1">
                <a:lumMod val="95000"/>
                <a:lumOff val="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4C8B2CA3-B436-4F02-ABF4-6D1FB978A68E}"/>
              </a:ext>
            </a:extLst>
          </p:cNvPr>
          <p:cNvSpPr/>
          <p:nvPr/>
        </p:nvSpPr>
        <p:spPr>
          <a:xfrm>
            <a:off x="7055822" y="886612"/>
            <a:ext cx="2439404" cy="28855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64C229D-F72F-42A9-BB2E-305D3FC91DD7}"/>
              </a:ext>
            </a:extLst>
          </p:cNvPr>
          <p:cNvSpPr/>
          <p:nvPr/>
        </p:nvSpPr>
        <p:spPr>
          <a:xfrm>
            <a:off x="7168117" y="1098439"/>
            <a:ext cx="2217822" cy="2571492"/>
          </a:xfrm>
          <a:prstGeom prst="rect">
            <a:avLst/>
          </a:prstGeom>
          <a:pattFill prst="wdDnDiag">
            <a:fgClr>
              <a:srgbClr val="FFC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5B856AD2-C2CA-4714-9E0D-84D193638885}"/>
              </a:ext>
            </a:extLst>
          </p:cNvPr>
          <p:cNvSpPr/>
          <p:nvPr/>
        </p:nvSpPr>
        <p:spPr>
          <a:xfrm>
            <a:off x="7499498" y="1340645"/>
            <a:ext cx="1604646" cy="201683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2B533761-0214-428A-8CB7-05988DBAA457}"/>
              </a:ext>
            </a:extLst>
          </p:cNvPr>
          <p:cNvSpPr txBox="1"/>
          <p:nvPr/>
        </p:nvSpPr>
        <p:spPr>
          <a:xfrm>
            <a:off x="10672631" y="1826466"/>
            <a:ext cx="1381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CF4</a:t>
            </a:r>
            <a:endParaRPr lang="zh-CN" altLang="en-US" dirty="0"/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B5751BB9-44D6-4A19-A0FE-1D5EAA3A95FB}"/>
              </a:ext>
            </a:extLst>
          </p:cNvPr>
          <p:cNvCxnSpPr>
            <a:cxnSpLocks/>
          </p:cNvCxnSpPr>
          <p:nvPr/>
        </p:nvCxnSpPr>
        <p:spPr>
          <a:xfrm flipV="1">
            <a:off x="9238124" y="1225454"/>
            <a:ext cx="1408009" cy="51249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3CC65335-12E1-4AF6-AB63-CAA338497408}"/>
              </a:ext>
            </a:extLst>
          </p:cNvPr>
          <p:cNvSpPr txBox="1"/>
          <p:nvPr/>
        </p:nvSpPr>
        <p:spPr>
          <a:xfrm>
            <a:off x="10597194" y="1048669"/>
            <a:ext cx="1381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LS</a:t>
            </a:r>
            <a:endParaRPr lang="zh-CN" altLang="en-US" dirty="0"/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4839E4E2-C592-4877-A230-921551CE6CC6}"/>
              </a:ext>
            </a:extLst>
          </p:cNvPr>
          <p:cNvCxnSpPr>
            <a:cxnSpLocks/>
          </p:cNvCxnSpPr>
          <p:nvPr/>
        </p:nvCxnSpPr>
        <p:spPr>
          <a:xfrm flipV="1">
            <a:off x="9423764" y="896405"/>
            <a:ext cx="1173429" cy="44424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CB8BCA25-F1BC-4807-802F-828F08B711B6}"/>
              </a:ext>
            </a:extLst>
          </p:cNvPr>
          <p:cNvSpPr txBox="1"/>
          <p:nvPr/>
        </p:nvSpPr>
        <p:spPr>
          <a:xfrm>
            <a:off x="10580885" y="679337"/>
            <a:ext cx="1031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SS/</a:t>
            </a:r>
            <a:r>
              <a:rPr lang="en-US" altLang="zh-CN" dirty="0" err="1"/>
              <a:t>Ti</a:t>
            </a:r>
            <a:r>
              <a:rPr lang="en-US" altLang="zh-CN" dirty="0"/>
              <a:t>/CF</a:t>
            </a:r>
            <a:endParaRPr lang="zh-CN" altLang="en-US" dirty="0"/>
          </a:p>
        </p:txBody>
      </p: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9695F8FA-05EA-45B9-AECF-A6FAE4611A85}"/>
              </a:ext>
            </a:extLst>
          </p:cNvPr>
          <p:cNvCxnSpPr>
            <a:cxnSpLocks/>
          </p:cNvCxnSpPr>
          <p:nvPr/>
        </p:nvCxnSpPr>
        <p:spPr>
          <a:xfrm flipV="1">
            <a:off x="9553674" y="604046"/>
            <a:ext cx="1043519" cy="3485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37B41EE9-010B-4E35-8382-B04A19423935}"/>
              </a:ext>
            </a:extLst>
          </p:cNvPr>
          <p:cNvSpPr txBox="1"/>
          <p:nvPr/>
        </p:nvSpPr>
        <p:spPr>
          <a:xfrm>
            <a:off x="10589699" y="358232"/>
            <a:ext cx="83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Pb</a:t>
            </a:r>
            <a:endParaRPr lang="zh-CN" altLang="en-US" dirty="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27E234A2-1023-4AB0-BB41-B0166530954B}"/>
              </a:ext>
            </a:extLst>
          </p:cNvPr>
          <p:cNvSpPr/>
          <p:nvPr/>
        </p:nvSpPr>
        <p:spPr>
          <a:xfrm>
            <a:off x="7607234" y="1462323"/>
            <a:ext cx="1402548" cy="18122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D39183F2-0899-40F4-9EA4-F0EB71A384C2}"/>
              </a:ext>
            </a:extLst>
          </p:cNvPr>
          <p:cNvCxnSpPr>
            <a:cxnSpLocks/>
          </p:cNvCxnSpPr>
          <p:nvPr/>
        </p:nvCxnSpPr>
        <p:spPr>
          <a:xfrm flipV="1">
            <a:off x="9857549" y="2535115"/>
            <a:ext cx="788584" cy="31085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046E884D-48C4-4632-BCF4-FFAC4D77D7BC}"/>
              </a:ext>
            </a:extLst>
          </p:cNvPr>
          <p:cNvSpPr txBox="1"/>
          <p:nvPr/>
        </p:nvSpPr>
        <p:spPr>
          <a:xfrm>
            <a:off x="10679056" y="2350449"/>
            <a:ext cx="83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WT</a:t>
            </a:r>
            <a:endParaRPr lang="zh-CN" altLang="en-US" dirty="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824AEC09-300B-4733-8020-A9B1E53AE4FD}"/>
              </a:ext>
            </a:extLst>
          </p:cNvPr>
          <p:cNvSpPr/>
          <p:nvPr/>
        </p:nvSpPr>
        <p:spPr>
          <a:xfrm flipV="1">
            <a:off x="6303014" y="487331"/>
            <a:ext cx="3948942" cy="20809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5B14D055-E49B-4D3E-8EF5-D6B950E886D3}"/>
              </a:ext>
            </a:extLst>
          </p:cNvPr>
          <p:cNvCxnSpPr>
            <a:cxnSpLocks/>
          </p:cNvCxnSpPr>
          <p:nvPr/>
        </p:nvCxnSpPr>
        <p:spPr>
          <a:xfrm flipV="1">
            <a:off x="9107446" y="203076"/>
            <a:ext cx="1043519" cy="3485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070610F7-86F4-4745-BF0E-735E7E4E0C37}"/>
              </a:ext>
            </a:extLst>
          </p:cNvPr>
          <p:cNvSpPr txBox="1"/>
          <p:nvPr/>
        </p:nvSpPr>
        <p:spPr>
          <a:xfrm>
            <a:off x="10171997" y="0"/>
            <a:ext cx="83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PS</a:t>
            </a:r>
            <a:endParaRPr lang="zh-CN" altLang="en-US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2BA4C65D-5C60-447D-BA27-AC1534832F95}"/>
              </a:ext>
            </a:extLst>
          </p:cNvPr>
          <p:cNvCxnSpPr>
            <a:cxnSpLocks/>
          </p:cNvCxnSpPr>
          <p:nvPr/>
        </p:nvCxnSpPr>
        <p:spPr>
          <a:xfrm flipV="1">
            <a:off x="8746399" y="2019279"/>
            <a:ext cx="1981086" cy="65957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4B8F9CB9-6E7F-46FD-B4FF-47CEAC2F496C}"/>
              </a:ext>
            </a:extLst>
          </p:cNvPr>
          <p:cNvCxnSpPr>
            <a:cxnSpLocks/>
          </p:cNvCxnSpPr>
          <p:nvPr/>
        </p:nvCxnSpPr>
        <p:spPr>
          <a:xfrm flipV="1">
            <a:off x="9041035" y="1579940"/>
            <a:ext cx="1605098" cy="57782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>
            <a:extLst>
              <a:ext uri="{FF2B5EF4-FFF2-40B4-BE49-F238E27FC236}">
                <a16:creationId xmlns:a16="http://schemas.microsoft.com/office/drawing/2014/main" id="{7DC7F713-A4F0-41E8-883A-164A66A1DDF0}"/>
              </a:ext>
            </a:extLst>
          </p:cNvPr>
          <p:cNvSpPr txBox="1"/>
          <p:nvPr/>
        </p:nvSpPr>
        <p:spPr>
          <a:xfrm>
            <a:off x="10618970" y="1418002"/>
            <a:ext cx="1381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OFC/Acrylic</a:t>
            </a:r>
            <a:endParaRPr lang="zh-CN" altLang="en-US" dirty="0"/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C1DFBD59-27CB-4B26-AA36-3DC38B4947DA}"/>
              </a:ext>
            </a:extLst>
          </p:cNvPr>
          <p:cNvSpPr txBox="1"/>
          <p:nvPr/>
        </p:nvSpPr>
        <p:spPr>
          <a:xfrm>
            <a:off x="1637414" y="77972"/>
            <a:ext cx="1175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方案</a:t>
            </a:r>
            <a:r>
              <a:rPr lang="en-US" altLang="zh-CN" sz="2000" b="1" dirty="0">
                <a:solidFill>
                  <a:srgbClr val="FF0000"/>
                </a:solidFill>
              </a:rPr>
              <a:t>1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D6335FE5-E699-406D-A4BC-B58ECA683B49}"/>
              </a:ext>
            </a:extLst>
          </p:cNvPr>
          <p:cNvSpPr txBox="1"/>
          <p:nvPr/>
        </p:nvSpPr>
        <p:spPr>
          <a:xfrm>
            <a:off x="7570898" y="47239"/>
            <a:ext cx="1175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方案</a:t>
            </a:r>
            <a:r>
              <a:rPr lang="en-US" altLang="zh-CN" sz="2000" b="1" dirty="0">
                <a:solidFill>
                  <a:srgbClr val="FF0000"/>
                </a:solidFill>
              </a:rPr>
              <a:t>2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63E6FFC9-60DA-484C-8EFA-783DD506A0C4}"/>
              </a:ext>
            </a:extLst>
          </p:cNvPr>
          <p:cNvSpPr txBox="1"/>
          <p:nvPr/>
        </p:nvSpPr>
        <p:spPr>
          <a:xfrm>
            <a:off x="6918077" y="4208032"/>
            <a:ext cx="51357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TPC</a:t>
            </a:r>
            <a:r>
              <a:rPr lang="zh-CN" altLang="en-US" dirty="0"/>
              <a:t>相关问题：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en-US" altLang="zh-CN" dirty="0"/>
              <a:t>HV</a:t>
            </a:r>
            <a:r>
              <a:rPr lang="zh-CN" altLang="en-US" dirty="0"/>
              <a:t>设计方案和验证 </a:t>
            </a:r>
            <a:r>
              <a:rPr lang="en-US" altLang="zh-CN" dirty="0"/>
              <a:t>(~80 kV)</a:t>
            </a:r>
          </a:p>
          <a:p>
            <a:pPr marL="342900" indent="-342900">
              <a:buAutoNum type="arabicPeriod"/>
            </a:pPr>
            <a:r>
              <a:rPr lang="zh-CN" altLang="en-US" dirty="0"/>
              <a:t>电子放大 </a:t>
            </a:r>
            <a:r>
              <a:rPr lang="en-US" altLang="zh-CN" dirty="0"/>
              <a:t>VS </a:t>
            </a:r>
            <a:r>
              <a:rPr lang="zh-CN" altLang="en-US" dirty="0"/>
              <a:t>场致发光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/>
              <a:t>读出电子学要求、方案、验证</a:t>
            </a:r>
            <a:endParaRPr lang="en-US" altLang="zh-CN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Q/T, </a:t>
            </a:r>
            <a:r>
              <a:rPr lang="zh-CN" altLang="en-US" dirty="0"/>
              <a:t>波形</a:t>
            </a:r>
            <a:r>
              <a:rPr lang="en-US" altLang="zh-CN" dirty="0"/>
              <a:t>/</a:t>
            </a:r>
            <a:r>
              <a:rPr lang="zh-CN" altLang="en-US" dirty="0"/>
              <a:t>采样率</a:t>
            </a:r>
            <a:r>
              <a:rPr lang="en-US" altLang="zh-CN" dirty="0"/>
              <a:t>, </a:t>
            </a:r>
            <a:r>
              <a:rPr lang="zh-CN" altLang="en-US" dirty="0"/>
              <a:t>成形时间</a:t>
            </a:r>
            <a:r>
              <a:rPr lang="en-US" altLang="zh-CN" dirty="0"/>
              <a:t>, …</a:t>
            </a:r>
          </a:p>
          <a:p>
            <a:pPr marL="342900" indent="-342900">
              <a:buAutoNum type="arabicPeriod"/>
            </a:pPr>
            <a:r>
              <a:rPr lang="en-US" altLang="zh-CN" dirty="0"/>
              <a:t>S1</a:t>
            </a:r>
            <a:r>
              <a:rPr lang="zh-CN" altLang="en-US" dirty="0"/>
              <a:t>探测方案和验证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/>
              <a:t>高场强下的电子吸附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/>
              <a:t>气体纯度、成分（电子寿命）</a:t>
            </a:r>
            <a:endParaRPr lang="en-US" altLang="zh-CN" dirty="0"/>
          </a:p>
          <a:p>
            <a:pPr marL="342900" indent="-342900">
              <a:buAutoNum type="arabicPeriod"/>
            </a:pPr>
            <a:endParaRPr lang="zh-CN" altLang="en-US" dirty="0"/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27E17F2D-7B15-4AA3-A9F4-FA300CD8CD47}"/>
              </a:ext>
            </a:extLst>
          </p:cNvPr>
          <p:cNvSpPr txBox="1"/>
          <p:nvPr/>
        </p:nvSpPr>
        <p:spPr>
          <a:xfrm>
            <a:off x="220392" y="4078962"/>
            <a:ext cx="6882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宇宙线相关问题：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/>
              <a:t>宇宙线相关本底 </a:t>
            </a:r>
            <a:r>
              <a:rPr lang="en-US" altLang="zh-CN" dirty="0"/>
              <a:t>, 2 </a:t>
            </a:r>
            <a:r>
              <a:rPr lang="en-US" altLang="zh-CN" dirty="0" err="1"/>
              <a:t>evts</a:t>
            </a:r>
            <a:r>
              <a:rPr lang="en-US" altLang="zh-CN" dirty="0"/>
              <a:t>/day (MUNU) vs ~1000 </a:t>
            </a:r>
            <a:r>
              <a:rPr lang="en-US" altLang="zh-CN" dirty="0" err="1"/>
              <a:t>evts</a:t>
            </a:r>
            <a:r>
              <a:rPr lang="en-US" altLang="zh-CN" dirty="0"/>
              <a:t>/day (</a:t>
            </a:r>
            <a:r>
              <a:rPr lang="en-US" altLang="zh-CN" dirty="0" err="1"/>
              <a:t>Jinhao</a:t>
            </a:r>
            <a:r>
              <a:rPr lang="en-US" altLang="zh-CN" dirty="0"/>
              <a:t>) </a:t>
            </a:r>
          </a:p>
          <a:p>
            <a:pPr marL="342900" indent="-342900">
              <a:buAutoNum type="arabicPeriod"/>
            </a:pPr>
            <a:r>
              <a:rPr lang="en-US" altLang="zh-CN" dirty="0"/>
              <a:t>Muon</a:t>
            </a:r>
            <a:r>
              <a:rPr lang="zh-CN" altLang="en-US" dirty="0"/>
              <a:t>是否会引起电荷堆积？（</a:t>
            </a:r>
            <a:r>
              <a:rPr lang="en-US" altLang="zh-CN" dirty="0"/>
              <a:t>~200 Hz muon</a:t>
            </a:r>
            <a:r>
              <a:rPr lang="zh-CN" altLang="en-US" dirty="0"/>
              <a:t>）</a:t>
            </a:r>
            <a:endParaRPr lang="en-US" altLang="zh-CN" dirty="0"/>
          </a:p>
          <a:p>
            <a:pPr marL="342900" indent="-342900">
              <a:buAutoNum type="arabicPeriod"/>
            </a:pPr>
            <a:endParaRPr lang="en-US" altLang="zh-CN" dirty="0"/>
          </a:p>
          <a:p>
            <a:r>
              <a:rPr lang="zh-CN" altLang="en-US" dirty="0"/>
              <a:t>放射性本底问题：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/>
              <a:t>反康探测器（</a:t>
            </a:r>
            <a:r>
              <a:rPr lang="en-US" altLang="zh-CN" dirty="0"/>
              <a:t>LS</a:t>
            </a:r>
            <a:r>
              <a:rPr lang="zh-CN" altLang="en-US" dirty="0"/>
              <a:t>）是否是最优方案？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/>
              <a:t>探测器材料放射性本底要求</a:t>
            </a:r>
            <a:endParaRPr lang="en-US" altLang="zh-CN" dirty="0"/>
          </a:p>
          <a:p>
            <a:pPr marL="342900" indent="-34290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20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62076-F6AE-4DCC-A220-125D2246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3D1036-1F31-42C3-9A3E-D4C1F5107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TPC</a:t>
            </a:r>
            <a:r>
              <a:rPr lang="zh-CN" altLang="en-US" dirty="0"/>
              <a:t>探测器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 </a:t>
            </a:r>
            <a:r>
              <a:rPr lang="en-US" altLang="zh-CN" dirty="0"/>
              <a:t>TPC vessel (</a:t>
            </a:r>
            <a:r>
              <a:rPr lang="zh-CN" altLang="en-US" dirty="0"/>
              <a:t>压力容器、屏蔽层</a:t>
            </a:r>
            <a:r>
              <a:rPr lang="en-US" altLang="zh-CN" dirty="0"/>
              <a:t>/LS</a:t>
            </a:r>
            <a:r>
              <a:rPr lang="zh-CN" altLang="en-US" dirty="0"/>
              <a:t>、</a:t>
            </a:r>
            <a:r>
              <a:rPr lang="en-US" altLang="zh-CN" dirty="0"/>
              <a:t>TPC vessel)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 HV system (HV</a:t>
            </a:r>
            <a:r>
              <a:rPr lang="zh-CN" altLang="en-US" dirty="0"/>
              <a:t>模块、</a:t>
            </a:r>
            <a:r>
              <a:rPr lang="en-US" altLang="zh-CN" dirty="0"/>
              <a:t>feedthrough</a:t>
            </a:r>
            <a:r>
              <a:rPr lang="zh-CN" altLang="en-US" dirty="0"/>
              <a:t>、阴极、场笼</a:t>
            </a:r>
            <a:r>
              <a:rPr lang="en-US" altLang="zh-CN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 Gas system (</a:t>
            </a:r>
            <a:r>
              <a:rPr lang="zh-CN" altLang="en-US" dirty="0"/>
              <a:t>气路、纯化、回收、压力平衡</a:t>
            </a:r>
            <a:r>
              <a:rPr lang="en-US" altLang="zh-CN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 Charge module (</a:t>
            </a:r>
            <a:r>
              <a:rPr lang="en-US" altLang="zh-CN" dirty="0" err="1"/>
              <a:t>MicroMEGAS</a:t>
            </a:r>
            <a:r>
              <a:rPr lang="zh-CN" altLang="en-US" dirty="0"/>
              <a:t>，刻度系统</a:t>
            </a:r>
            <a:r>
              <a:rPr lang="en-US" altLang="zh-CN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 Photodetector (PD in TPC and LS)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 Readout system (charge/light readout, feedthrough, TDAQ)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 </a:t>
            </a:r>
            <a:r>
              <a:rPr lang="zh-CN" altLang="en-US" dirty="0"/>
              <a:t>机械</a:t>
            </a:r>
          </a:p>
        </p:txBody>
      </p:sp>
    </p:spTree>
    <p:extLst>
      <p:ext uri="{BB962C8B-B14F-4D97-AF65-F5344CB8AC3E}">
        <p14:creationId xmlns:p14="http://schemas.microsoft.com/office/powerpoint/2010/main" val="399477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1E64EB-087D-4C66-8CCE-CE29EDD8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575CB3-8C8B-4420-81A2-A6684CB01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84D9365-C9DD-4B18-839F-C2E10D252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1975" y="234313"/>
            <a:ext cx="5217131" cy="262696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6938C43-52A6-4F24-B7E5-8BE31D5967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408" y="3361981"/>
            <a:ext cx="5961321" cy="236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15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8193</TotalTime>
  <Words>221</Words>
  <Application>Microsoft Office PowerPoint</Application>
  <PresentationFormat>宽屏</PresentationFormat>
  <Paragraphs>39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主题​​</vt:lpstr>
      <vt:lpstr>High Pressure Gas TPC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caogf</dc:creator>
  <cp:lastModifiedBy>caogf@ihep.ac.cn</cp:lastModifiedBy>
  <cp:revision>67</cp:revision>
  <dcterms:created xsi:type="dcterms:W3CDTF">2023-09-15T00:35:03Z</dcterms:created>
  <dcterms:modified xsi:type="dcterms:W3CDTF">2025-06-06T09:28:11Z</dcterms:modified>
</cp:coreProperties>
</file>