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44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8904E5-42FB-9BBF-3238-105B7D2E5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03662C-E5D7-11B5-907D-EF613F6F4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8A43D-7C48-C0A6-79C4-90711BE8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4B-AD95-41D1-8A0E-33C5AEE8FFC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49530C-C6DF-7BDC-E3E3-55F64172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164B92-9460-5C62-9C77-A343CA50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752A-4EEC-4B27-82E8-70E6BB0F53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59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86F970-AE91-377C-16FC-5D05C4DF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6A35BB-2748-4807-82E8-FDBD7FB1B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7582F0-CCC9-CAF4-6432-939020E5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4B-AD95-41D1-8A0E-33C5AEE8FFC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8C32D6-C661-825E-4BAB-3D5EC71E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F69447-B243-4CEA-84F1-8EB1CAD9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752A-4EEC-4B27-82E8-70E6BB0F53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4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2CFED16-69BD-F65B-989F-A3074A369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B659EE-5337-B3C2-C0CE-5BEAA12EA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338C0F-BCED-6A19-DCA7-EBDE4672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4B-AD95-41D1-8A0E-33C5AEE8FFC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C5879-6E5C-99DF-2087-462777B2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C3836B-CAC6-D181-E5B5-3E60B9F9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752A-4EEC-4B27-82E8-70E6BB0F53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64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2254F-3023-42D3-95D1-92E4A388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63CF68-1C58-BD44-1F9A-1BFF490A2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287213-49E3-1756-BD3D-3F3FD9D5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4B-AD95-41D1-8A0E-33C5AEE8FFC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EB743-DA65-68DA-6B8A-3D0C7DE9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7CDC0D-F909-5811-483A-9490E4BF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752A-4EEC-4B27-82E8-70E6BB0F53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02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F6423-8853-7B2B-2E86-4CC18EE7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26CBF8-47A3-D4BD-3534-7EF006060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1FFA5-97FB-6524-B1FC-C91C74D5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4B-AD95-41D1-8A0E-33C5AEE8FFC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7701D8-27E1-BF77-14B5-45825B78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B7DE59-C151-33D8-B027-92BFDD52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752A-4EEC-4B27-82E8-70E6BB0F53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0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5A70CB-9103-8C75-913C-631CEC45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00006C-C9B5-4D3F-C5E1-CA79F4B76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81CFAF-7716-F8E2-EBC1-B8C187C30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6ED558-8970-F230-B752-27D743F5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4B-AD95-41D1-8A0E-33C5AEE8FFC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AAEFDE-4C36-3F9C-68C3-800422E8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882675-88EE-59A1-2635-9B95E5FD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752A-4EEC-4B27-82E8-70E6BB0F53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81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2414A-D3AC-E3AB-7AF2-9F8227C0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9DDE81-C1EC-9724-323F-DA2B3ABE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F518B9-9CD7-1CA9-F580-F051C5A5D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8FC347B-CB09-1D3B-DA28-FE7B01D0B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DE5DD1-CC37-663B-698D-4245EEA61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2F1AC75-585F-B7E7-0CAE-14624321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4B-AD95-41D1-8A0E-33C5AEE8FFC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4C44AC-7E62-6500-35BE-4DB9D9BB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49474D-B1DF-75A9-590E-36F16120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752A-4EEC-4B27-82E8-70E6BB0F53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4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F60E9-453E-0622-3E64-A0A467E0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134814-E9D6-DBA7-9B7C-4CBA9ADB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4B-AD95-41D1-8A0E-33C5AEE8FFC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385D267-326B-B83C-CC8C-4D1A3FD0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BFFCDB-4EAF-6AC2-DD8F-C4FC341E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752A-4EEC-4B27-82E8-70E6BB0F53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66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64F5D7-C88D-CD9D-AAC0-21B2DA63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4B-AD95-41D1-8A0E-33C5AEE8FFC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4603BE-2F99-267F-EB4C-71CF8AFB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F48659-CA13-79C4-8EAA-C6AFF645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752A-4EEC-4B27-82E8-70E6BB0F53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54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1E3A47-E851-AF99-75A3-D2A0474B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EEE7C4-30AE-41B5-005B-BF54F8091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4D9408-76F9-1369-6E30-34B447D61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BC2947-E866-B23C-20B4-2EA6F33C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4B-AD95-41D1-8A0E-33C5AEE8FFC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178CC1-D6D1-45AB-4B22-19D7E0A9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A19617-EB77-0CF6-B813-D7FC528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752A-4EEC-4B27-82E8-70E6BB0F53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78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A456D-CA29-0867-4F4D-DE048953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24D5BB-6DAC-F149-C966-81E504889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839DEF-967E-847A-A7FC-25D769448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CB7929-7C52-2FB4-B034-BEE6B4EF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4B-AD95-41D1-8A0E-33C5AEE8FFC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D01AD9-1877-3058-7D6B-657089E7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674320-09BA-B137-9848-9EA0B7C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752A-4EEC-4B27-82E8-70E6BB0F53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66B72DD-00AC-6C72-436D-A11876A7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B2E0AC-B09D-C3FE-9691-5CC2277EE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500A44-26CA-F1CD-6FC1-D1A5166F6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334B-AD95-41D1-8A0E-33C5AEE8FFC0}" type="datetimeFigureOut">
              <a:rPr lang="zh-CN" altLang="en-US" smtClean="0"/>
              <a:t>2025/5/14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EEE103-E6BB-6AAB-03FB-CF165F77B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144665-611A-6FDE-D9FE-9E6B1A11C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0752A-4EEC-4B27-82E8-70E6BB0F53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4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E7A0AA4-CE6A-1F1A-69FE-5CF70E1C57A7}"/>
              </a:ext>
            </a:extLst>
          </p:cNvPr>
          <p:cNvSpPr txBox="1"/>
          <p:nvPr/>
        </p:nvSpPr>
        <p:spPr>
          <a:xfrm>
            <a:off x="2380065" y="1304380"/>
            <a:ext cx="69393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dirty="0"/>
              <a:t>Double strangeness Ξ production as a probe of nuclear equation of state at high densities</a:t>
            </a:r>
          </a:p>
          <a:p>
            <a:r>
              <a:rPr lang="en-US" altLang="zh-CN" sz="2000" dirty="0"/>
              <a:t>Gao-Chan </a:t>
            </a:r>
            <a:r>
              <a:rPr lang="en-US" altLang="zh-CN" sz="2000" dirty="0" err="1"/>
              <a:t>Yong,Zhi</a:t>
            </a:r>
            <a:r>
              <a:rPr lang="en-US" altLang="zh-CN" sz="2000" dirty="0"/>
              <a:t>-Gang Xiao, Yuan Gao, and Zi-Wei Lin</a:t>
            </a:r>
          </a:p>
          <a:p>
            <a:r>
              <a:rPr lang="en-US" altLang="zh-CN" sz="2000" b="1" i="1" dirty="0"/>
              <a:t> </a:t>
            </a:r>
            <a:r>
              <a:rPr lang="en-US" altLang="zh-CN" sz="1600" dirty="0"/>
              <a:t>arXiv:2105.10284v3  [</a:t>
            </a:r>
            <a:r>
              <a:rPr lang="en-US" altLang="zh-CN" sz="1600" dirty="0" err="1"/>
              <a:t>nucl-th</a:t>
            </a:r>
            <a:r>
              <a:rPr lang="en-US" altLang="zh-CN" sz="1600" dirty="0"/>
              <a:t>]  13 Jul 2021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68E23B1-F80F-6C53-BB11-7973B967761D}"/>
              </a:ext>
            </a:extLst>
          </p:cNvPr>
          <p:cNvSpPr txBox="1"/>
          <p:nvPr/>
        </p:nvSpPr>
        <p:spPr>
          <a:xfrm>
            <a:off x="2438218" y="3368406"/>
            <a:ext cx="731556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dirty="0"/>
              <a:t>Mean-field update in the JAM microscopic transport model: Mean-field effects on collective flow in high-energy heavy-ion collisions at </a:t>
            </a:r>
            <a:r>
              <a:rPr lang="en-US" altLang="zh-CN" sz="2400" b="1" i="1" dirty="0" err="1"/>
              <a:t>sNN</a:t>
            </a:r>
            <a:r>
              <a:rPr lang="en-US" altLang="zh-CN" sz="2400" b="1" i="1" dirty="0"/>
              <a:t> = 2-20 GeV energies</a:t>
            </a:r>
          </a:p>
          <a:p>
            <a:r>
              <a:rPr lang="en-US" altLang="zh-CN" sz="2000" dirty="0"/>
              <a:t>Yasushi Nara and Akira Ohnishi</a:t>
            </a:r>
          </a:p>
          <a:p>
            <a:r>
              <a:rPr lang="en-US" altLang="zh-CN" sz="1600" dirty="0"/>
              <a:t>arXiv:2109.07594v3 [</a:t>
            </a:r>
            <a:r>
              <a:rPr lang="en-US" altLang="zh-CN" sz="1600" dirty="0" err="1"/>
              <a:t>nucl-th</a:t>
            </a:r>
            <a:r>
              <a:rPr lang="en-US" altLang="zh-CN" sz="1600" dirty="0"/>
              <a:t>] 9 Mar 2022</a:t>
            </a:r>
            <a:endParaRPr lang="zh-CN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59357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3038D11-804C-C3BD-CAA8-BABDAF14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741" y="567855"/>
            <a:ext cx="7867708" cy="579124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3E26E87-DD5E-4F7A-5F8B-8DD2756CECCC}"/>
              </a:ext>
            </a:extLst>
          </p:cNvPr>
          <p:cNvSpPr txBox="1"/>
          <p:nvPr/>
        </p:nvSpPr>
        <p:spPr>
          <a:xfrm>
            <a:off x="694551" y="567855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In AMPT-HC,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759739-52FF-E2DE-D51C-20FBC0AC7B87}"/>
              </a:ext>
            </a:extLst>
          </p:cNvPr>
          <p:cNvSpPr txBox="1"/>
          <p:nvPr/>
        </p:nvSpPr>
        <p:spPr>
          <a:xfrm>
            <a:off x="261414" y="1224122"/>
            <a:ext cx="3943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Transverse momentum distributions</a:t>
            </a:r>
          </a:p>
          <a:p>
            <a:r>
              <a:rPr lang="en-US" altLang="zh-CN" dirty="0"/>
              <a:t>changed by mean-field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847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A216DA-458D-D28A-A38C-DCA5AFF26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326" y="674431"/>
            <a:ext cx="7200953" cy="565789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04F8CA9-C5AE-03D0-8E42-18AEF9563B2A}"/>
              </a:ext>
            </a:extLst>
          </p:cNvPr>
          <p:cNvSpPr txBox="1"/>
          <p:nvPr/>
        </p:nvSpPr>
        <p:spPr>
          <a:xfrm>
            <a:off x="694551" y="567855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In AMPT-HC,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7CF390-337F-B775-16EE-57DF790F7D6B}"/>
              </a:ext>
            </a:extLst>
          </p:cNvPr>
          <p:cNvSpPr txBox="1"/>
          <p:nvPr/>
        </p:nvSpPr>
        <p:spPr>
          <a:xfrm>
            <a:off x="423293" y="1272249"/>
            <a:ext cx="3943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Rapidity dependence of the directed flow v1 of </a:t>
            </a:r>
            <a:r>
              <a:rPr lang="el-GR" altLang="zh-CN" dirty="0"/>
              <a:t>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372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61E5EC-5119-0278-55FC-24C8DBF72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892" y="490891"/>
            <a:ext cx="7534330" cy="610557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595A98D-4506-E2CE-69D5-62A7CB06EEF2}"/>
              </a:ext>
            </a:extLst>
          </p:cNvPr>
          <p:cNvSpPr txBox="1"/>
          <p:nvPr/>
        </p:nvSpPr>
        <p:spPr>
          <a:xfrm>
            <a:off x="1145188" y="935365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In JAM2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1B98FA2-E167-FB2A-6000-B98036B4D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" y="3310312"/>
            <a:ext cx="4486308" cy="32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4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E61C5E8-1387-CC36-F349-9F96F1B5A793}"/>
              </a:ext>
            </a:extLst>
          </p:cNvPr>
          <p:cNvSpPr txBox="1"/>
          <p:nvPr/>
        </p:nvSpPr>
        <p:spPr>
          <a:xfrm>
            <a:off x="665018" y="606003"/>
            <a:ext cx="111751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A Guide to microscopic models for intermediate-energy heavy ion collisions</a:t>
            </a:r>
          </a:p>
          <a:p>
            <a:r>
              <a:rPr lang="en-US" altLang="zh-CN" dirty="0"/>
              <a:t>G.F. Bertsch(Michigan State U.), S. Das Gupta(McGill U.) </a:t>
            </a:r>
            <a:r>
              <a:rPr lang="en-US" altLang="zh-CN" dirty="0" err="1"/>
              <a:t>Phys.Rept</a:t>
            </a:r>
            <a:r>
              <a:rPr lang="en-US" altLang="zh-CN" dirty="0"/>
              <a:t>. 160 (1988) 189-233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8A4D57-5BBB-32EF-8D11-88C4B86951A5}"/>
              </a:ext>
            </a:extLst>
          </p:cNvPr>
          <p:cNvSpPr txBox="1"/>
          <p:nvPr/>
        </p:nvSpPr>
        <p:spPr>
          <a:xfrm>
            <a:off x="1077191" y="1929147"/>
            <a:ext cx="98626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 transport equation which contains both the mean field and hard collisions is called the Boltzmann— </a:t>
            </a:r>
            <a:r>
              <a:rPr lang="en-US" altLang="zh-CN" dirty="0" err="1"/>
              <a:t>Uehling</a:t>
            </a:r>
            <a:r>
              <a:rPr lang="en-US" altLang="zh-CN" dirty="0"/>
              <a:t>—</a:t>
            </a:r>
            <a:r>
              <a:rPr lang="en-US" altLang="zh-CN" dirty="0" err="1"/>
              <a:t>Uhlenbeck</a:t>
            </a:r>
            <a:r>
              <a:rPr lang="en-US" altLang="zh-CN" dirty="0"/>
              <a:t> (BUU) equation. It has also been called the Vlasov—</a:t>
            </a:r>
            <a:r>
              <a:rPr lang="en-US" altLang="zh-CN" dirty="0" err="1"/>
              <a:t>Uehling</a:t>
            </a:r>
            <a:r>
              <a:rPr lang="en-US" altLang="zh-CN" dirty="0"/>
              <a:t>—</a:t>
            </a:r>
            <a:r>
              <a:rPr lang="en-US" altLang="zh-CN" dirty="0" err="1"/>
              <a:t>Uhlenbeck</a:t>
            </a:r>
            <a:r>
              <a:rPr lang="en-US" altLang="zh-CN" dirty="0"/>
              <a:t> equation ,the Boltzmann—</a:t>
            </a:r>
            <a:r>
              <a:rPr lang="en-US" altLang="zh-CN" dirty="0" err="1"/>
              <a:t>Nordheim</a:t>
            </a:r>
            <a:r>
              <a:rPr lang="en-US" altLang="zh-CN" dirty="0"/>
              <a:t> equation or the Landau—Vlasov equation 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49F0959-4941-9E78-007E-8D78C3348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548" y="4781638"/>
            <a:ext cx="3276624" cy="61913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7728EEE-21B1-0730-524E-9D77D5BE8DBD}"/>
              </a:ext>
            </a:extLst>
          </p:cNvPr>
          <p:cNvSpPr txBox="1"/>
          <p:nvPr/>
        </p:nvSpPr>
        <p:spPr>
          <a:xfrm>
            <a:off x="1181282" y="4135307"/>
            <a:ext cx="8745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We can define the mean field potential that a nucleon feels as a function of the density. A reasonable parametrization (often called the </a:t>
            </a:r>
            <a:r>
              <a:rPr lang="en-US" altLang="zh-CN" dirty="0" err="1"/>
              <a:t>Skyrme</a:t>
            </a:r>
            <a:r>
              <a:rPr lang="en-US" altLang="zh-CN" dirty="0"/>
              <a:t> parametrization) is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2659F51-4AF6-ED1F-B3D8-33A3802BF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936" y="2852477"/>
            <a:ext cx="6581823" cy="9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1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B1186EE-881C-17AB-BE12-B8DD67B1367C}"/>
              </a:ext>
            </a:extLst>
          </p:cNvPr>
          <p:cNvSpPr txBox="1"/>
          <p:nvPr/>
        </p:nvSpPr>
        <p:spPr>
          <a:xfrm>
            <a:off x="1955677" y="648111"/>
            <a:ext cx="851070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 dirty="0"/>
              <a:t>Transverse momenta, nuclear equation of state, and momentum-dependent interactions in heavy-ion collision</a:t>
            </a:r>
          </a:p>
          <a:p>
            <a:r>
              <a:rPr lang="en-US" altLang="zh-CN" sz="2400" dirty="0"/>
              <a:t>C. Gale, G.M. </a:t>
            </a:r>
            <a:r>
              <a:rPr lang="en-US" altLang="zh-CN" sz="2400" dirty="0" err="1"/>
              <a:t>Welke</a:t>
            </a:r>
            <a:r>
              <a:rPr lang="en-US" altLang="zh-CN" sz="2400" dirty="0"/>
              <a:t>,  M. Prakash, </a:t>
            </a:r>
            <a:r>
              <a:rPr lang="en-US" altLang="zh-CN" sz="2400" dirty="0" err="1"/>
              <a:t>S.J.Lee</a:t>
            </a:r>
            <a:r>
              <a:rPr lang="en-US" altLang="zh-CN" sz="2400" dirty="0"/>
              <a:t>, and </a:t>
            </a:r>
            <a:r>
              <a:rPr lang="en-US" altLang="zh-CN" sz="2400" dirty="0" err="1"/>
              <a:t>S.Das</a:t>
            </a:r>
            <a:r>
              <a:rPr lang="en-US" altLang="zh-CN" sz="2400" dirty="0"/>
              <a:t> Gupta</a:t>
            </a:r>
          </a:p>
          <a:p>
            <a:r>
              <a:rPr lang="en-US" altLang="zh-CN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Phys. Rev. C 41, 1545</a:t>
            </a:r>
            <a:endParaRPr lang="zh-CN" altLang="en-US" sz="2000" i="1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57319C-CC86-A788-9E0F-320BABFDB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568" y="3274049"/>
            <a:ext cx="3467125" cy="15144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F68C3F-3D68-E6DF-C2E5-12CAD9C7B648}"/>
              </a:ext>
            </a:extLst>
          </p:cNvPr>
          <p:cNvSpPr txBox="1"/>
          <p:nvPr/>
        </p:nvSpPr>
        <p:spPr>
          <a:xfrm>
            <a:off x="4058568" y="2580907"/>
            <a:ext cx="3243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Yukawa interaction (MDYI)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EA7456-62B6-9C8F-E54F-FAB4AA2AE7BD}"/>
              </a:ext>
            </a:extLst>
          </p:cNvPr>
          <p:cNvSpPr txBox="1"/>
          <p:nvPr/>
        </p:nvSpPr>
        <p:spPr>
          <a:xfrm>
            <a:off x="8133433" y="2494217"/>
            <a:ext cx="2945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used by Gale, Bertsch, and Das Gupta (GBD)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7F66326-577D-D93D-C594-6D1C55624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405" y="3477813"/>
            <a:ext cx="3419500" cy="24479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D844398-8BA6-19DF-53A1-BE28B3E66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78" y="3317800"/>
            <a:ext cx="2552719" cy="82868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76B57E0-FF38-F284-4C5C-37BDC149DBD3}"/>
              </a:ext>
            </a:extLst>
          </p:cNvPr>
          <p:cNvSpPr txBox="1"/>
          <p:nvPr/>
        </p:nvSpPr>
        <p:spPr>
          <a:xfrm>
            <a:off x="1118937" y="2541183"/>
            <a:ext cx="2219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soft BKD/ hard BKD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490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F9507F3-0AF3-EFFB-968A-5887B2C278F5}"/>
              </a:ext>
            </a:extLst>
          </p:cNvPr>
          <p:cNvSpPr txBox="1"/>
          <p:nvPr/>
        </p:nvSpPr>
        <p:spPr>
          <a:xfrm>
            <a:off x="935181" y="963120"/>
            <a:ext cx="1070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ON THE ORIGIN OF THE FLOW ANGLE IN HIGH-ENERGY COLLISIONS OF HEAVY NUCLEI </a:t>
            </a:r>
          </a:p>
          <a:p>
            <a:r>
              <a:rPr lang="de-DE" altLang="zh-CN" sz="2000" dirty="0"/>
              <a:t>Bernd SCHIJRMANN and Winfried ZWERMANN</a:t>
            </a:r>
            <a:endParaRPr lang="zh-CN" altLang="en-US" sz="2000" b="1" i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5553C6-D371-7985-6DB6-AC039D970253}"/>
              </a:ext>
            </a:extLst>
          </p:cNvPr>
          <p:cNvSpPr txBox="1"/>
          <p:nvPr/>
        </p:nvSpPr>
        <p:spPr>
          <a:xfrm>
            <a:off x="1075185" y="2155251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For the average nuclear potential they use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327D0D-F1FD-8010-81D1-F8EC7BE69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29" y="2728845"/>
            <a:ext cx="3619526" cy="4953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5AB62B-42A3-1460-8FBC-C7BFD59960B7}"/>
              </a:ext>
            </a:extLst>
          </p:cNvPr>
          <p:cNvSpPr txBox="1"/>
          <p:nvPr/>
        </p:nvSpPr>
        <p:spPr>
          <a:xfrm>
            <a:off x="1075185" y="3541224"/>
            <a:ext cx="102782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Importance of Momentum-Dependent Interactions for the Extraction of the Nuclear Equation of State from High-Energy Heavy-Ion Collisions </a:t>
            </a:r>
          </a:p>
          <a:p>
            <a:r>
              <a:rPr lang="de-DE" altLang="zh-CN" dirty="0"/>
              <a:t>J. Aichelin, A. Rosenhauer, G. Peilert, H. Stoecker, and W. Greiner</a:t>
            </a:r>
            <a:endParaRPr lang="zh-CN" altLang="en-US" b="1" i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018D801-E724-0FB8-98E2-76E402D4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31" y="4503812"/>
            <a:ext cx="5029237" cy="11811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3469457-D874-05A3-7340-F28522039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220" y="6264919"/>
            <a:ext cx="4924461" cy="40957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984DB42-931F-A4B8-72CC-1A27F2E1A846}"/>
              </a:ext>
            </a:extLst>
          </p:cNvPr>
          <p:cNvSpPr txBox="1"/>
          <p:nvPr/>
        </p:nvSpPr>
        <p:spPr>
          <a:xfrm>
            <a:off x="1400039" y="5573528"/>
            <a:ext cx="9871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mean potential field can be cast into a form which explicitly shows the density dependence of the interaction in infinite nuclear matter at T =0: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629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A256101-DED4-3DF1-CAE3-73AC04684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94" y="1836351"/>
            <a:ext cx="2440715" cy="8355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9AE837A-C88C-AC68-257C-CE7D4D9B54F1}"/>
              </a:ext>
            </a:extLst>
          </p:cNvPr>
          <p:cNvSpPr txBox="1"/>
          <p:nvPr/>
        </p:nvSpPr>
        <p:spPr>
          <a:xfrm>
            <a:off x="2260845" y="639007"/>
            <a:ext cx="57631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In AMPT-HC,</a:t>
            </a:r>
          </a:p>
          <a:p>
            <a:r>
              <a:rPr lang="en-US" altLang="zh-CN" dirty="0"/>
              <a:t>Single nucleon mean-field potential </a:t>
            </a:r>
          </a:p>
          <a:p>
            <a:r>
              <a:rPr lang="en-US" altLang="zh-CN" dirty="0"/>
              <a:t>using the density-dependent form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760378-E01C-EF2C-4F1C-700A2DC7C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318" y="2840829"/>
            <a:ext cx="4815005" cy="3126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592093-D489-1E41-9881-A91144AD1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216" y="3325073"/>
            <a:ext cx="3752877" cy="159068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4A85DEB-27F4-80BA-C373-060AF689B449}"/>
              </a:ext>
            </a:extLst>
          </p:cNvPr>
          <p:cNvSpPr txBox="1"/>
          <p:nvPr/>
        </p:nvSpPr>
        <p:spPr>
          <a:xfrm>
            <a:off x="3234855" y="5445512"/>
            <a:ext cx="60967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And nuclear incompressibility K=     </a:t>
            </a:r>
          </a:p>
          <a:p>
            <a:endParaRPr lang="en-US" altLang="zh-CN" dirty="0"/>
          </a:p>
          <a:p>
            <a:r>
              <a:rPr lang="en-US" altLang="zh-CN" dirty="0"/>
              <a:t>=380MeV(hard)or 210MeV(soft).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4B27628-F618-1115-E6CC-C6C4593FB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19" y="5472052"/>
            <a:ext cx="1628787" cy="3714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CD06AD9-3743-6A88-1CEA-259CC550A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308" y="1836351"/>
            <a:ext cx="3533801" cy="65723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14EE7A4-1C91-15A4-1D62-FE44720FEA08}"/>
              </a:ext>
            </a:extLst>
          </p:cNvPr>
          <p:cNvSpPr txBox="1"/>
          <p:nvPr/>
        </p:nvSpPr>
        <p:spPr>
          <a:xfrm>
            <a:off x="7244105" y="1088695"/>
            <a:ext cx="4174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total potential energy V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D76662E-31C4-49DF-5713-0537A3218C44}"/>
                  </a:ext>
                </a:extLst>
              </p:cNvPr>
              <p:cNvSpPr txBox="1"/>
              <p:nvPr/>
            </p:nvSpPr>
            <p:spPr>
              <a:xfrm>
                <a:off x="2787805" y="4939465"/>
                <a:ext cx="64183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reproduce the binding energy E/A, the saturation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D76662E-31C4-49DF-5713-0537A3218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05" y="4939465"/>
                <a:ext cx="6418327" cy="369332"/>
              </a:xfrm>
              <a:prstGeom prst="rect">
                <a:avLst/>
              </a:prstGeom>
              <a:blipFill>
                <a:blip r:embed="rId7"/>
                <a:stretch>
                  <a:fillRect l="-76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04B6BAB5-8B28-2559-4FDB-A1E5892BB58E}"/>
              </a:ext>
            </a:extLst>
          </p:cNvPr>
          <p:cNvSpPr txBox="1"/>
          <p:nvPr/>
        </p:nvSpPr>
        <p:spPr>
          <a:xfrm>
            <a:off x="2260845" y="1519444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b="1" dirty="0" err="1">
                <a:solidFill>
                  <a:srgbClr val="FF0000"/>
                </a:solidFill>
              </a:rPr>
              <a:t>Skyrme</a:t>
            </a:r>
            <a:r>
              <a:rPr lang="en-US" altLang="zh-CN" b="1" dirty="0">
                <a:solidFill>
                  <a:srgbClr val="FF0000"/>
                </a:solidFill>
              </a:rPr>
              <a:t> parametrization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03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BD9E36-5E6F-F0E4-BBA6-AF9D00634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923" y="1835414"/>
            <a:ext cx="7738433" cy="41930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836F52-F18D-51B8-1DF5-5641483F4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873" y="546838"/>
            <a:ext cx="8829740" cy="16954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7F7F16-8AD5-DB42-0141-26E04D12DB9B}"/>
              </a:ext>
            </a:extLst>
          </p:cNvPr>
          <p:cNvSpPr txBox="1"/>
          <p:nvPr/>
        </p:nvSpPr>
        <p:spPr>
          <a:xfrm>
            <a:off x="581890" y="6207383"/>
            <a:ext cx="11135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err="1"/>
              <a:t>Toshiki</a:t>
            </a:r>
            <a:r>
              <a:rPr lang="en-US" altLang="zh-CN" dirty="0"/>
              <a:t> Maruyama, Koji </a:t>
            </a:r>
            <a:r>
              <a:rPr lang="en-US" altLang="zh-CN" dirty="0" err="1"/>
              <a:t>Niita</a:t>
            </a:r>
            <a:r>
              <a:rPr lang="en-US" altLang="zh-CN" dirty="0"/>
              <a:t>, Kazuhiro </a:t>
            </a:r>
            <a:r>
              <a:rPr lang="en-US" altLang="zh-CN" dirty="0" err="1"/>
              <a:t>Oyamatsu</a:t>
            </a:r>
            <a:r>
              <a:rPr lang="en-US" altLang="zh-CN" dirty="0"/>
              <a:t>, Tomoyuki Maruyama </a:t>
            </a:r>
            <a:r>
              <a:rPr lang="en-US" altLang="zh-CN" dirty="0" err="1"/>
              <a:t>arXiv:nucl-th</a:t>
            </a:r>
            <a:r>
              <a:rPr lang="en-US" altLang="zh-CN" dirty="0"/>
              <a:t>/9705039v1  23 May 1997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056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491BFB-1DF2-3B09-7B17-5CF523D07A1F}"/>
              </a:ext>
            </a:extLst>
          </p:cNvPr>
          <p:cNvSpPr txBox="1"/>
          <p:nvPr/>
        </p:nvSpPr>
        <p:spPr>
          <a:xfrm>
            <a:off x="3393999" y="629107"/>
            <a:ext cx="60967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In JAM2, Nonrelativistic potential</a:t>
            </a:r>
          </a:p>
          <a:p>
            <a:r>
              <a:rPr lang="en-US" altLang="zh-CN" sz="1800" dirty="0"/>
              <a:t> </a:t>
            </a:r>
            <a:r>
              <a:rPr lang="en-US" altLang="zh-CN" dirty="0"/>
              <a:t>total potential energy V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77D11D-AE06-2820-609B-070D3153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261" y="1559820"/>
            <a:ext cx="3857653" cy="12287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27DF0F-E96D-A81F-52CB-B2C7C6E52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261" y="3600724"/>
            <a:ext cx="2616264" cy="5813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B5455D-DBC9-23A9-C5F9-F0FCEDD27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385" y="4350321"/>
            <a:ext cx="2886096" cy="8953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0B97BF-1CD3-23EB-DDCA-62746C88F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900" y="5230954"/>
            <a:ext cx="3438550" cy="88583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98C8BFF-4BF1-E2FF-20A4-8DEC0389A680}"/>
              </a:ext>
            </a:extLst>
          </p:cNvPr>
          <p:cNvSpPr txBox="1"/>
          <p:nvPr/>
        </p:nvSpPr>
        <p:spPr>
          <a:xfrm>
            <a:off x="3393999" y="3109821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single-particle potential is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A8AE7-4C43-AC77-FD1F-8DF957B1BB46}"/>
              </a:ext>
            </a:extLst>
          </p:cNvPr>
          <p:cNvSpPr txBox="1"/>
          <p:nvPr/>
        </p:nvSpPr>
        <p:spPr>
          <a:xfrm>
            <a:off x="7966000" y="5489203"/>
            <a:ext cx="3610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From Yukawa force ?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1F6C09C-2E7C-102E-200F-22D42DC7E984}"/>
              </a:ext>
            </a:extLst>
          </p:cNvPr>
          <p:cNvCxnSpPr/>
          <p:nvPr/>
        </p:nvCxnSpPr>
        <p:spPr>
          <a:xfrm>
            <a:off x="7127070" y="5673869"/>
            <a:ext cx="67814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50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CBA2DE8-9D49-164B-0B6F-8678B9835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6" y="1070249"/>
            <a:ext cx="12095308" cy="45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8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9FDE0A-070A-1617-14D9-4434CFD5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181" y="2515275"/>
            <a:ext cx="3562376" cy="8382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7EAAFE-DE1A-AAC2-7E73-198E95C8A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17" y="3353481"/>
            <a:ext cx="4286281" cy="781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2765545-DA5D-022B-EFE0-1C917FC73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801" y="839102"/>
            <a:ext cx="1428760" cy="7429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F09B4C-7834-69F5-09DF-610D25EB0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963" y="524544"/>
            <a:ext cx="2990872" cy="14192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86C900-D4A1-1AA7-C7A3-9767B3BF6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542" y="4972743"/>
            <a:ext cx="3857653" cy="12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BA16F7-9216-2896-939E-8C5AD0E4E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67" y="2876546"/>
            <a:ext cx="3848128" cy="5524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BC5D9F-2E0D-2F95-403E-00FFAEA32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66" y="359942"/>
            <a:ext cx="2571081" cy="3444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F441D8-2767-AE0A-73AF-11A047E29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567" y="1460124"/>
            <a:ext cx="2952772" cy="7048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9CAE23-1172-DDA1-980B-0C61821EA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444" y="963801"/>
            <a:ext cx="3981479" cy="30480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5FB38DC-9315-E0FA-6A9D-BE17C9E588CD}"/>
              </a:ext>
            </a:extLst>
          </p:cNvPr>
          <p:cNvSpPr txBox="1"/>
          <p:nvPr/>
        </p:nvSpPr>
        <p:spPr>
          <a:xfrm>
            <a:off x="1493975" y="2247716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At the saturation density and T=0,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C26F53E-12AB-445B-8871-C0CE2DB76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981" y="3667865"/>
            <a:ext cx="1895489" cy="35242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27DC6E8-5DDE-5C1A-A78C-7087615C87BC}"/>
              </a:ext>
            </a:extLst>
          </p:cNvPr>
          <p:cNvSpPr txBox="1"/>
          <p:nvPr/>
        </p:nvSpPr>
        <p:spPr>
          <a:xfrm>
            <a:off x="1589567" y="3411312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where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3431C84-43E0-9269-FD2C-4B102B260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051" y="4113725"/>
            <a:ext cx="733430" cy="21907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134985E-D152-EA81-683E-E0483BE9F5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4502" y="4555142"/>
            <a:ext cx="1647837" cy="36195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0C7C08D0-4491-2179-A757-3907D657FB3D}"/>
              </a:ext>
            </a:extLst>
          </p:cNvPr>
          <p:cNvSpPr txBox="1"/>
          <p:nvPr/>
        </p:nvSpPr>
        <p:spPr>
          <a:xfrm>
            <a:off x="1589567" y="4555142"/>
            <a:ext cx="1647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pressure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9C1D74E-877B-606C-DCC2-AAE14AA4D15F}"/>
              </a:ext>
            </a:extLst>
          </p:cNvPr>
          <p:cNvSpPr txBox="1"/>
          <p:nvPr/>
        </p:nvSpPr>
        <p:spPr>
          <a:xfrm>
            <a:off x="983309" y="3688498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Fermi momentum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1915696-249D-D37C-CAA1-4295C01EB3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033" y="4959103"/>
            <a:ext cx="4705384" cy="61913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FF9FC37-D7FB-E40D-CF60-D1603D9B31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8326" y="2709076"/>
            <a:ext cx="4552604" cy="34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4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722446-42CA-F627-C25B-55450F3F0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153" y="2666994"/>
            <a:ext cx="3600476" cy="7620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D28703-A621-3E33-B1C8-9BF35934B172}"/>
              </a:ext>
            </a:extLst>
          </p:cNvPr>
          <p:cNvSpPr txBox="1"/>
          <p:nvPr/>
        </p:nvSpPr>
        <p:spPr>
          <a:xfrm>
            <a:off x="2121933" y="1874281"/>
            <a:ext cx="7276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nuclear incompressibility K is defined by the second derivative of the energy density with respect to the baryon density: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27C3386-6421-D7B9-120A-4AE6066C8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331" y="390515"/>
            <a:ext cx="5057812" cy="11239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C4C4145-E56F-77B1-7FEC-5CAC11335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734" y="3575382"/>
            <a:ext cx="4372007" cy="10382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740CBD-D91A-41F9-9DE8-47175AE3B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981" y="4926019"/>
            <a:ext cx="2552719" cy="3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4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81BD8A-9DDD-B068-6744-CB690FED3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49" y="901736"/>
            <a:ext cx="5961783" cy="49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492</Words>
  <Application>Microsoft Office PowerPoint</Application>
  <PresentationFormat>宽屏</PresentationFormat>
  <Paragraphs>47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Nirmala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梓林 袁</dc:creator>
  <cp:lastModifiedBy>梓林 袁</cp:lastModifiedBy>
  <cp:revision>6</cp:revision>
  <dcterms:created xsi:type="dcterms:W3CDTF">2025-05-14T07:38:10Z</dcterms:created>
  <dcterms:modified xsi:type="dcterms:W3CDTF">2025-05-14T14:03:10Z</dcterms:modified>
</cp:coreProperties>
</file>