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0" r:id="rId7"/>
    <p:sldId id="264" r:id="rId8"/>
    <p:sldId id="266" r:id="rId9"/>
    <p:sldId id="261" r:id="rId10"/>
    <p:sldId id="262" r:id="rId11"/>
    <p:sldId id="263" r:id="rId12"/>
    <p:sldId id="268" r:id="rId13"/>
    <p:sldId id="269"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107" d="100"/>
          <a:sy n="107" d="100"/>
        </p:scale>
        <p:origin x="55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DFFB5F-4BE3-7FD8-EB25-F4F8A265BA4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D243B99-DA69-EF08-E351-636C1C3DF8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64FAE00-E141-E2A7-D430-585E795ED428}"/>
              </a:ext>
            </a:extLst>
          </p:cNvPr>
          <p:cNvSpPr>
            <a:spLocks noGrp="1"/>
          </p:cNvSpPr>
          <p:nvPr>
            <p:ph type="dt" sz="half" idx="10"/>
          </p:nvPr>
        </p:nvSpPr>
        <p:spPr/>
        <p:txBody>
          <a:bodyPr/>
          <a:lstStyle/>
          <a:p>
            <a:fld id="{FA5F2695-2DAE-497F-9D3F-C03265B90B47}" type="datetimeFigureOut">
              <a:rPr lang="zh-CN" altLang="en-US" smtClean="0"/>
              <a:t>2025/6/12</a:t>
            </a:fld>
            <a:endParaRPr lang="zh-CN" altLang="en-US"/>
          </a:p>
        </p:txBody>
      </p:sp>
      <p:sp>
        <p:nvSpPr>
          <p:cNvPr id="5" name="页脚占位符 4">
            <a:extLst>
              <a:ext uri="{FF2B5EF4-FFF2-40B4-BE49-F238E27FC236}">
                <a16:creationId xmlns:a16="http://schemas.microsoft.com/office/drawing/2014/main" id="{F84FE66A-8345-AEB9-E0A3-D5DEB2E3D09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66DEDE-BD17-EDF3-F8F7-18B4F9DCE813}"/>
              </a:ext>
            </a:extLst>
          </p:cNvPr>
          <p:cNvSpPr>
            <a:spLocks noGrp="1"/>
          </p:cNvSpPr>
          <p:nvPr>
            <p:ph type="sldNum" sz="quarter" idx="12"/>
          </p:nvPr>
        </p:nvSpPr>
        <p:spPr/>
        <p:txBody>
          <a:bodyPr/>
          <a:lstStyle/>
          <a:p>
            <a:fld id="{274FDBEF-9B3C-4D40-94F7-5C4878BCC536}" type="slidenum">
              <a:rPr lang="zh-CN" altLang="en-US" smtClean="0"/>
              <a:t>‹#›</a:t>
            </a:fld>
            <a:endParaRPr lang="zh-CN" altLang="en-US"/>
          </a:p>
        </p:txBody>
      </p:sp>
    </p:spTree>
    <p:extLst>
      <p:ext uri="{BB962C8B-B14F-4D97-AF65-F5344CB8AC3E}">
        <p14:creationId xmlns:p14="http://schemas.microsoft.com/office/powerpoint/2010/main" val="729506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F3975A-E4C0-3D43-BE11-0192F1F22AA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EA52B6E-B95A-2961-849E-FE117255481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4F6ECF-F0AE-E22C-7357-8D2057E95901}"/>
              </a:ext>
            </a:extLst>
          </p:cNvPr>
          <p:cNvSpPr>
            <a:spLocks noGrp="1"/>
          </p:cNvSpPr>
          <p:nvPr>
            <p:ph type="dt" sz="half" idx="10"/>
          </p:nvPr>
        </p:nvSpPr>
        <p:spPr/>
        <p:txBody>
          <a:bodyPr/>
          <a:lstStyle/>
          <a:p>
            <a:fld id="{FA5F2695-2DAE-497F-9D3F-C03265B90B47}" type="datetimeFigureOut">
              <a:rPr lang="zh-CN" altLang="en-US" smtClean="0"/>
              <a:t>2025/6/12</a:t>
            </a:fld>
            <a:endParaRPr lang="zh-CN" altLang="en-US"/>
          </a:p>
        </p:txBody>
      </p:sp>
      <p:sp>
        <p:nvSpPr>
          <p:cNvPr id="5" name="页脚占位符 4">
            <a:extLst>
              <a:ext uri="{FF2B5EF4-FFF2-40B4-BE49-F238E27FC236}">
                <a16:creationId xmlns:a16="http://schemas.microsoft.com/office/drawing/2014/main" id="{7875FF7B-7EF2-E148-F142-DF368F80D87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B68E85-7D09-49B3-1FEA-CF047843A0AA}"/>
              </a:ext>
            </a:extLst>
          </p:cNvPr>
          <p:cNvSpPr>
            <a:spLocks noGrp="1"/>
          </p:cNvSpPr>
          <p:nvPr>
            <p:ph type="sldNum" sz="quarter" idx="12"/>
          </p:nvPr>
        </p:nvSpPr>
        <p:spPr/>
        <p:txBody>
          <a:bodyPr/>
          <a:lstStyle/>
          <a:p>
            <a:fld id="{274FDBEF-9B3C-4D40-94F7-5C4878BCC536}" type="slidenum">
              <a:rPr lang="zh-CN" altLang="en-US" smtClean="0"/>
              <a:t>‹#›</a:t>
            </a:fld>
            <a:endParaRPr lang="zh-CN" altLang="en-US"/>
          </a:p>
        </p:txBody>
      </p:sp>
    </p:spTree>
    <p:extLst>
      <p:ext uri="{BB962C8B-B14F-4D97-AF65-F5344CB8AC3E}">
        <p14:creationId xmlns:p14="http://schemas.microsoft.com/office/powerpoint/2010/main" val="1103843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70970F4-CD55-3551-4E11-0AED3C173E1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163FF31-4046-2DC6-C6BC-E1861C94375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F7BD2D-69F2-9EE1-CF66-5524FAA6C0E8}"/>
              </a:ext>
            </a:extLst>
          </p:cNvPr>
          <p:cNvSpPr>
            <a:spLocks noGrp="1"/>
          </p:cNvSpPr>
          <p:nvPr>
            <p:ph type="dt" sz="half" idx="10"/>
          </p:nvPr>
        </p:nvSpPr>
        <p:spPr/>
        <p:txBody>
          <a:bodyPr/>
          <a:lstStyle/>
          <a:p>
            <a:fld id="{FA5F2695-2DAE-497F-9D3F-C03265B90B47}" type="datetimeFigureOut">
              <a:rPr lang="zh-CN" altLang="en-US" smtClean="0"/>
              <a:t>2025/6/12</a:t>
            </a:fld>
            <a:endParaRPr lang="zh-CN" altLang="en-US"/>
          </a:p>
        </p:txBody>
      </p:sp>
      <p:sp>
        <p:nvSpPr>
          <p:cNvPr id="5" name="页脚占位符 4">
            <a:extLst>
              <a:ext uri="{FF2B5EF4-FFF2-40B4-BE49-F238E27FC236}">
                <a16:creationId xmlns:a16="http://schemas.microsoft.com/office/drawing/2014/main" id="{6C9AC439-9CAF-E2ED-9BA4-E80A9FB5591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F350CCE-E789-7EF6-1B32-EB8C74DF5750}"/>
              </a:ext>
            </a:extLst>
          </p:cNvPr>
          <p:cNvSpPr>
            <a:spLocks noGrp="1"/>
          </p:cNvSpPr>
          <p:nvPr>
            <p:ph type="sldNum" sz="quarter" idx="12"/>
          </p:nvPr>
        </p:nvSpPr>
        <p:spPr/>
        <p:txBody>
          <a:bodyPr/>
          <a:lstStyle/>
          <a:p>
            <a:fld id="{274FDBEF-9B3C-4D40-94F7-5C4878BCC536}" type="slidenum">
              <a:rPr lang="zh-CN" altLang="en-US" smtClean="0"/>
              <a:t>‹#›</a:t>
            </a:fld>
            <a:endParaRPr lang="zh-CN" altLang="en-US"/>
          </a:p>
        </p:txBody>
      </p:sp>
    </p:spTree>
    <p:extLst>
      <p:ext uri="{BB962C8B-B14F-4D97-AF65-F5344CB8AC3E}">
        <p14:creationId xmlns:p14="http://schemas.microsoft.com/office/powerpoint/2010/main" val="284455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7FBD66-5983-1F3F-22D5-9830FA5A5D7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96E68EF-D08A-BBE8-4019-7F699B87E8DA}"/>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40099DF-20B2-0853-BDEA-4245B0F73955}"/>
              </a:ext>
            </a:extLst>
          </p:cNvPr>
          <p:cNvSpPr>
            <a:spLocks noGrp="1"/>
          </p:cNvSpPr>
          <p:nvPr>
            <p:ph type="dt" sz="half" idx="10"/>
          </p:nvPr>
        </p:nvSpPr>
        <p:spPr/>
        <p:txBody>
          <a:bodyPr/>
          <a:lstStyle/>
          <a:p>
            <a:fld id="{FA5F2695-2DAE-497F-9D3F-C03265B90B47}" type="datetimeFigureOut">
              <a:rPr lang="zh-CN" altLang="en-US" smtClean="0"/>
              <a:t>2025/6/12</a:t>
            </a:fld>
            <a:endParaRPr lang="zh-CN" altLang="en-US"/>
          </a:p>
        </p:txBody>
      </p:sp>
      <p:sp>
        <p:nvSpPr>
          <p:cNvPr id="5" name="页脚占位符 4">
            <a:extLst>
              <a:ext uri="{FF2B5EF4-FFF2-40B4-BE49-F238E27FC236}">
                <a16:creationId xmlns:a16="http://schemas.microsoft.com/office/drawing/2014/main" id="{2421CF1D-D8BB-3F09-AC0B-D56B0F889D0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0488D5-5BBA-9CC4-712D-A5D9379D12ED}"/>
              </a:ext>
            </a:extLst>
          </p:cNvPr>
          <p:cNvSpPr>
            <a:spLocks noGrp="1"/>
          </p:cNvSpPr>
          <p:nvPr>
            <p:ph type="sldNum" sz="quarter" idx="12"/>
          </p:nvPr>
        </p:nvSpPr>
        <p:spPr/>
        <p:txBody>
          <a:bodyPr/>
          <a:lstStyle/>
          <a:p>
            <a:fld id="{274FDBEF-9B3C-4D40-94F7-5C4878BCC536}" type="slidenum">
              <a:rPr lang="zh-CN" altLang="en-US" smtClean="0"/>
              <a:t>‹#›</a:t>
            </a:fld>
            <a:endParaRPr lang="zh-CN" altLang="en-US"/>
          </a:p>
        </p:txBody>
      </p:sp>
    </p:spTree>
    <p:extLst>
      <p:ext uri="{BB962C8B-B14F-4D97-AF65-F5344CB8AC3E}">
        <p14:creationId xmlns:p14="http://schemas.microsoft.com/office/powerpoint/2010/main" val="3652858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1D682-E5CA-1BDE-FB05-E9A83979A30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26DBE9E-D1E0-BF94-F15C-DD9FF5D207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326A61CD-0FD4-4297-23FE-38116BC42892}"/>
              </a:ext>
            </a:extLst>
          </p:cNvPr>
          <p:cNvSpPr>
            <a:spLocks noGrp="1"/>
          </p:cNvSpPr>
          <p:nvPr>
            <p:ph type="dt" sz="half" idx="10"/>
          </p:nvPr>
        </p:nvSpPr>
        <p:spPr/>
        <p:txBody>
          <a:bodyPr/>
          <a:lstStyle/>
          <a:p>
            <a:fld id="{FA5F2695-2DAE-497F-9D3F-C03265B90B47}" type="datetimeFigureOut">
              <a:rPr lang="zh-CN" altLang="en-US" smtClean="0"/>
              <a:t>2025/6/12</a:t>
            </a:fld>
            <a:endParaRPr lang="zh-CN" altLang="en-US"/>
          </a:p>
        </p:txBody>
      </p:sp>
      <p:sp>
        <p:nvSpPr>
          <p:cNvPr id="5" name="页脚占位符 4">
            <a:extLst>
              <a:ext uri="{FF2B5EF4-FFF2-40B4-BE49-F238E27FC236}">
                <a16:creationId xmlns:a16="http://schemas.microsoft.com/office/drawing/2014/main" id="{98581BE4-CAE3-019F-8416-4706E7570DD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A9F7A01-6699-7FB2-2120-0AB96C4EDA51}"/>
              </a:ext>
            </a:extLst>
          </p:cNvPr>
          <p:cNvSpPr>
            <a:spLocks noGrp="1"/>
          </p:cNvSpPr>
          <p:nvPr>
            <p:ph type="sldNum" sz="quarter" idx="12"/>
          </p:nvPr>
        </p:nvSpPr>
        <p:spPr/>
        <p:txBody>
          <a:bodyPr/>
          <a:lstStyle/>
          <a:p>
            <a:fld id="{274FDBEF-9B3C-4D40-94F7-5C4878BCC536}" type="slidenum">
              <a:rPr lang="zh-CN" altLang="en-US" smtClean="0"/>
              <a:t>‹#›</a:t>
            </a:fld>
            <a:endParaRPr lang="zh-CN" altLang="en-US"/>
          </a:p>
        </p:txBody>
      </p:sp>
    </p:spTree>
    <p:extLst>
      <p:ext uri="{BB962C8B-B14F-4D97-AF65-F5344CB8AC3E}">
        <p14:creationId xmlns:p14="http://schemas.microsoft.com/office/powerpoint/2010/main" val="1255138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252957-2329-016B-D3B6-88B54EB6D34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4E1A2E9-8DB0-124F-8668-6904DC52FA7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8DD4E9A5-F859-A819-21A0-1B08398C63D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960FDCD-A42B-D301-C048-D4A4A76706B1}"/>
              </a:ext>
            </a:extLst>
          </p:cNvPr>
          <p:cNvSpPr>
            <a:spLocks noGrp="1"/>
          </p:cNvSpPr>
          <p:nvPr>
            <p:ph type="dt" sz="half" idx="10"/>
          </p:nvPr>
        </p:nvSpPr>
        <p:spPr/>
        <p:txBody>
          <a:bodyPr/>
          <a:lstStyle/>
          <a:p>
            <a:fld id="{FA5F2695-2DAE-497F-9D3F-C03265B90B47}" type="datetimeFigureOut">
              <a:rPr lang="zh-CN" altLang="en-US" smtClean="0"/>
              <a:t>2025/6/12</a:t>
            </a:fld>
            <a:endParaRPr lang="zh-CN" altLang="en-US"/>
          </a:p>
        </p:txBody>
      </p:sp>
      <p:sp>
        <p:nvSpPr>
          <p:cNvPr id="6" name="页脚占位符 5">
            <a:extLst>
              <a:ext uri="{FF2B5EF4-FFF2-40B4-BE49-F238E27FC236}">
                <a16:creationId xmlns:a16="http://schemas.microsoft.com/office/drawing/2014/main" id="{FB447BA3-7F02-DC3B-0FE4-582FEAD210D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9027288-6831-F1C2-FC05-262FA161DB70}"/>
              </a:ext>
            </a:extLst>
          </p:cNvPr>
          <p:cNvSpPr>
            <a:spLocks noGrp="1"/>
          </p:cNvSpPr>
          <p:nvPr>
            <p:ph type="sldNum" sz="quarter" idx="12"/>
          </p:nvPr>
        </p:nvSpPr>
        <p:spPr/>
        <p:txBody>
          <a:bodyPr/>
          <a:lstStyle/>
          <a:p>
            <a:fld id="{274FDBEF-9B3C-4D40-94F7-5C4878BCC536}" type="slidenum">
              <a:rPr lang="zh-CN" altLang="en-US" smtClean="0"/>
              <a:t>‹#›</a:t>
            </a:fld>
            <a:endParaRPr lang="zh-CN" altLang="en-US"/>
          </a:p>
        </p:txBody>
      </p:sp>
    </p:spTree>
    <p:extLst>
      <p:ext uri="{BB962C8B-B14F-4D97-AF65-F5344CB8AC3E}">
        <p14:creationId xmlns:p14="http://schemas.microsoft.com/office/powerpoint/2010/main" val="4249978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2A138E-FC0E-47CE-EF11-F4CD23D346B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7A1DB76-E1DE-FAE2-B00B-C0374E5C45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C4707836-488C-422F-683D-FC2094A99CC6}"/>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E7713F8-E674-7203-5F09-88E8885FA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DB16EA98-C238-71CB-B792-91BEB99D75C3}"/>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734FEE2-4240-A15C-9BB6-6DC5E691C9E0}"/>
              </a:ext>
            </a:extLst>
          </p:cNvPr>
          <p:cNvSpPr>
            <a:spLocks noGrp="1"/>
          </p:cNvSpPr>
          <p:nvPr>
            <p:ph type="dt" sz="half" idx="10"/>
          </p:nvPr>
        </p:nvSpPr>
        <p:spPr/>
        <p:txBody>
          <a:bodyPr/>
          <a:lstStyle/>
          <a:p>
            <a:fld id="{FA5F2695-2DAE-497F-9D3F-C03265B90B47}" type="datetimeFigureOut">
              <a:rPr lang="zh-CN" altLang="en-US" smtClean="0"/>
              <a:t>2025/6/12</a:t>
            </a:fld>
            <a:endParaRPr lang="zh-CN" altLang="en-US"/>
          </a:p>
        </p:txBody>
      </p:sp>
      <p:sp>
        <p:nvSpPr>
          <p:cNvPr id="8" name="页脚占位符 7">
            <a:extLst>
              <a:ext uri="{FF2B5EF4-FFF2-40B4-BE49-F238E27FC236}">
                <a16:creationId xmlns:a16="http://schemas.microsoft.com/office/drawing/2014/main" id="{F2CD64C5-B4D5-54F0-42FB-3CB0D741FC0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B4808CE-7378-04A1-EEDF-6F9D6C556818}"/>
              </a:ext>
            </a:extLst>
          </p:cNvPr>
          <p:cNvSpPr>
            <a:spLocks noGrp="1"/>
          </p:cNvSpPr>
          <p:nvPr>
            <p:ph type="sldNum" sz="quarter" idx="12"/>
          </p:nvPr>
        </p:nvSpPr>
        <p:spPr/>
        <p:txBody>
          <a:bodyPr/>
          <a:lstStyle/>
          <a:p>
            <a:fld id="{274FDBEF-9B3C-4D40-94F7-5C4878BCC536}" type="slidenum">
              <a:rPr lang="zh-CN" altLang="en-US" smtClean="0"/>
              <a:t>‹#›</a:t>
            </a:fld>
            <a:endParaRPr lang="zh-CN" altLang="en-US"/>
          </a:p>
        </p:txBody>
      </p:sp>
    </p:spTree>
    <p:extLst>
      <p:ext uri="{BB962C8B-B14F-4D97-AF65-F5344CB8AC3E}">
        <p14:creationId xmlns:p14="http://schemas.microsoft.com/office/powerpoint/2010/main" val="869767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1ED312-3974-8157-9831-E7FE15CBEC8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B6E6FA0-9275-035F-6AD0-4388D7264BE4}"/>
              </a:ext>
            </a:extLst>
          </p:cNvPr>
          <p:cNvSpPr>
            <a:spLocks noGrp="1"/>
          </p:cNvSpPr>
          <p:nvPr>
            <p:ph type="dt" sz="half" idx="10"/>
          </p:nvPr>
        </p:nvSpPr>
        <p:spPr/>
        <p:txBody>
          <a:bodyPr/>
          <a:lstStyle/>
          <a:p>
            <a:fld id="{FA5F2695-2DAE-497F-9D3F-C03265B90B47}" type="datetimeFigureOut">
              <a:rPr lang="zh-CN" altLang="en-US" smtClean="0"/>
              <a:t>2025/6/12</a:t>
            </a:fld>
            <a:endParaRPr lang="zh-CN" altLang="en-US"/>
          </a:p>
        </p:txBody>
      </p:sp>
      <p:sp>
        <p:nvSpPr>
          <p:cNvPr id="4" name="页脚占位符 3">
            <a:extLst>
              <a:ext uri="{FF2B5EF4-FFF2-40B4-BE49-F238E27FC236}">
                <a16:creationId xmlns:a16="http://schemas.microsoft.com/office/drawing/2014/main" id="{8FC8C23F-8F92-98D7-088C-42D2CBA02ADC}"/>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85D4A97-3E09-AB43-A9FB-B87AF99E2CB8}"/>
              </a:ext>
            </a:extLst>
          </p:cNvPr>
          <p:cNvSpPr>
            <a:spLocks noGrp="1"/>
          </p:cNvSpPr>
          <p:nvPr>
            <p:ph type="sldNum" sz="quarter" idx="12"/>
          </p:nvPr>
        </p:nvSpPr>
        <p:spPr/>
        <p:txBody>
          <a:bodyPr/>
          <a:lstStyle/>
          <a:p>
            <a:fld id="{274FDBEF-9B3C-4D40-94F7-5C4878BCC536}" type="slidenum">
              <a:rPr lang="zh-CN" altLang="en-US" smtClean="0"/>
              <a:t>‹#›</a:t>
            </a:fld>
            <a:endParaRPr lang="zh-CN" altLang="en-US"/>
          </a:p>
        </p:txBody>
      </p:sp>
    </p:spTree>
    <p:extLst>
      <p:ext uri="{BB962C8B-B14F-4D97-AF65-F5344CB8AC3E}">
        <p14:creationId xmlns:p14="http://schemas.microsoft.com/office/powerpoint/2010/main" val="1795710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0418B74-EB72-4CF1-471C-7F19417F7290}"/>
              </a:ext>
            </a:extLst>
          </p:cNvPr>
          <p:cNvSpPr>
            <a:spLocks noGrp="1"/>
          </p:cNvSpPr>
          <p:nvPr>
            <p:ph type="dt" sz="half" idx="10"/>
          </p:nvPr>
        </p:nvSpPr>
        <p:spPr/>
        <p:txBody>
          <a:bodyPr/>
          <a:lstStyle/>
          <a:p>
            <a:fld id="{FA5F2695-2DAE-497F-9D3F-C03265B90B47}" type="datetimeFigureOut">
              <a:rPr lang="zh-CN" altLang="en-US" smtClean="0"/>
              <a:t>2025/6/12</a:t>
            </a:fld>
            <a:endParaRPr lang="zh-CN" altLang="en-US"/>
          </a:p>
        </p:txBody>
      </p:sp>
      <p:sp>
        <p:nvSpPr>
          <p:cNvPr id="3" name="页脚占位符 2">
            <a:extLst>
              <a:ext uri="{FF2B5EF4-FFF2-40B4-BE49-F238E27FC236}">
                <a16:creationId xmlns:a16="http://schemas.microsoft.com/office/drawing/2014/main" id="{C9764042-350C-BB84-CEFE-9404F7C426A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1A4CB5C-4ACA-7EE4-A26A-289D86D38439}"/>
              </a:ext>
            </a:extLst>
          </p:cNvPr>
          <p:cNvSpPr>
            <a:spLocks noGrp="1"/>
          </p:cNvSpPr>
          <p:nvPr>
            <p:ph type="sldNum" sz="quarter" idx="12"/>
          </p:nvPr>
        </p:nvSpPr>
        <p:spPr/>
        <p:txBody>
          <a:bodyPr/>
          <a:lstStyle/>
          <a:p>
            <a:fld id="{274FDBEF-9B3C-4D40-94F7-5C4878BCC536}" type="slidenum">
              <a:rPr lang="zh-CN" altLang="en-US" smtClean="0"/>
              <a:t>‹#›</a:t>
            </a:fld>
            <a:endParaRPr lang="zh-CN" altLang="en-US"/>
          </a:p>
        </p:txBody>
      </p:sp>
    </p:spTree>
    <p:extLst>
      <p:ext uri="{BB962C8B-B14F-4D97-AF65-F5344CB8AC3E}">
        <p14:creationId xmlns:p14="http://schemas.microsoft.com/office/powerpoint/2010/main" val="3355834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830639-DFA2-C764-13A6-3B1CA609ECE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8C66B19-7FB5-E3DF-4E1F-2FF01CE230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B8A6017-2482-331A-516B-FADC2BBC9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A6C8D93-A017-8ACE-1543-2E4657F9BE84}"/>
              </a:ext>
            </a:extLst>
          </p:cNvPr>
          <p:cNvSpPr>
            <a:spLocks noGrp="1"/>
          </p:cNvSpPr>
          <p:nvPr>
            <p:ph type="dt" sz="half" idx="10"/>
          </p:nvPr>
        </p:nvSpPr>
        <p:spPr/>
        <p:txBody>
          <a:bodyPr/>
          <a:lstStyle/>
          <a:p>
            <a:fld id="{FA5F2695-2DAE-497F-9D3F-C03265B90B47}" type="datetimeFigureOut">
              <a:rPr lang="zh-CN" altLang="en-US" smtClean="0"/>
              <a:t>2025/6/12</a:t>
            </a:fld>
            <a:endParaRPr lang="zh-CN" altLang="en-US"/>
          </a:p>
        </p:txBody>
      </p:sp>
      <p:sp>
        <p:nvSpPr>
          <p:cNvPr id="6" name="页脚占位符 5">
            <a:extLst>
              <a:ext uri="{FF2B5EF4-FFF2-40B4-BE49-F238E27FC236}">
                <a16:creationId xmlns:a16="http://schemas.microsoft.com/office/drawing/2014/main" id="{6DA6E2FA-6BAE-3C4C-8B34-F806B989947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8D59B9-3FD9-8BB2-FA25-40BFA2EFAD13}"/>
              </a:ext>
            </a:extLst>
          </p:cNvPr>
          <p:cNvSpPr>
            <a:spLocks noGrp="1"/>
          </p:cNvSpPr>
          <p:nvPr>
            <p:ph type="sldNum" sz="quarter" idx="12"/>
          </p:nvPr>
        </p:nvSpPr>
        <p:spPr/>
        <p:txBody>
          <a:bodyPr/>
          <a:lstStyle/>
          <a:p>
            <a:fld id="{274FDBEF-9B3C-4D40-94F7-5C4878BCC536}" type="slidenum">
              <a:rPr lang="zh-CN" altLang="en-US" smtClean="0"/>
              <a:t>‹#›</a:t>
            </a:fld>
            <a:endParaRPr lang="zh-CN" altLang="en-US"/>
          </a:p>
        </p:txBody>
      </p:sp>
    </p:spTree>
    <p:extLst>
      <p:ext uri="{BB962C8B-B14F-4D97-AF65-F5344CB8AC3E}">
        <p14:creationId xmlns:p14="http://schemas.microsoft.com/office/powerpoint/2010/main" val="449196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D7BB23-D854-ADFE-6781-73858FDFC32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7410762-5440-3FDF-AF36-CEC267F255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4495E1-74CF-FD68-519A-17D3DEDCE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7F7418E-E24C-C4B0-114A-6995037F3816}"/>
              </a:ext>
            </a:extLst>
          </p:cNvPr>
          <p:cNvSpPr>
            <a:spLocks noGrp="1"/>
          </p:cNvSpPr>
          <p:nvPr>
            <p:ph type="dt" sz="half" idx="10"/>
          </p:nvPr>
        </p:nvSpPr>
        <p:spPr/>
        <p:txBody>
          <a:bodyPr/>
          <a:lstStyle/>
          <a:p>
            <a:fld id="{FA5F2695-2DAE-497F-9D3F-C03265B90B47}" type="datetimeFigureOut">
              <a:rPr lang="zh-CN" altLang="en-US" smtClean="0"/>
              <a:t>2025/6/12</a:t>
            </a:fld>
            <a:endParaRPr lang="zh-CN" altLang="en-US"/>
          </a:p>
        </p:txBody>
      </p:sp>
      <p:sp>
        <p:nvSpPr>
          <p:cNvPr id="6" name="页脚占位符 5">
            <a:extLst>
              <a:ext uri="{FF2B5EF4-FFF2-40B4-BE49-F238E27FC236}">
                <a16:creationId xmlns:a16="http://schemas.microsoft.com/office/drawing/2014/main" id="{836AE6A4-C297-60C4-7725-54AC0447789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AC670AF-66BA-B7F1-B49D-EE1B6A4B9C38}"/>
              </a:ext>
            </a:extLst>
          </p:cNvPr>
          <p:cNvSpPr>
            <a:spLocks noGrp="1"/>
          </p:cNvSpPr>
          <p:nvPr>
            <p:ph type="sldNum" sz="quarter" idx="12"/>
          </p:nvPr>
        </p:nvSpPr>
        <p:spPr/>
        <p:txBody>
          <a:bodyPr/>
          <a:lstStyle/>
          <a:p>
            <a:fld id="{274FDBEF-9B3C-4D40-94F7-5C4878BCC536}" type="slidenum">
              <a:rPr lang="zh-CN" altLang="en-US" smtClean="0"/>
              <a:t>‹#›</a:t>
            </a:fld>
            <a:endParaRPr lang="zh-CN" altLang="en-US"/>
          </a:p>
        </p:txBody>
      </p:sp>
    </p:spTree>
    <p:extLst>
      <p:ext uri="{BB962C8B-B14F-4D97-AF65-F5344CB8AC3E}">
        <p14:creationId xmlns:p14="http://schemas.microsoft.com/office/powerpoint/2010/main" val="962608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4E3C997-7A6F-F261-9F72-839CA82E25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EAE77A8-3779-E8E3-6AD8-B8FC5214F4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545475-4F26-3283-073B-F548D62ABC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5F2695-2DAE-497F-9D3F-C03265B90B47}" type="datetimeFigureOut">
              <a:rPr lang="zh-CN" altLang="en-US" smtClean="0"/>
              <a:t>2025/6/12</a:t>
            </a:fld>
            <a:endParaRPr lang="zh-CN" altLang="en-US"/>
          </a:p>
        </p:txBody>
      </p:sp>
      <p:sp>
        <p:nvSpPr>
          <p:cNvPr id="5" name="页脚占位符 4">
            <a:extLst>
              <a:ext uri="{FF2B5EF4-FFF2-40B4-BE49-F238E27FC236}">
                <a16:creationId xmlns:a16="http://schemas.microsoft.com/office/drawing/2014/main" id="{F4C71471-4CFB-E47A-E214-FE7C39B4A7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8F4D9068-E217-7085-E077-F72AD9C9EE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4FDBEF-9B3C-4D40-94F7-5C4878BCC536}" type="slidenum">
              <a:rPr lang="zh-CN" altLang="en-US" smtClean="0"/>
              <a:t>‹#›</a:t>
            </a:fld>
            <a:endParaRPr lang="zh-CN" altLang="en-US"/>
          </a:p>
        </p:txBody>
      </p:sp>
    </p:spTree>
    <p:extLst>
      <p:ext uri="{BB962C8B-B14F-4D97-AF65-F5344CB8AC3E}">
        <p14:creationId xmlns:p14="http://schemas.microsoft.com/office/powerpoint/2010/main" val="4105386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rxiv.org/abs/2506.00237"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9326D2-2BE9-B91A-AEA9-5B82E647769F}"/>
              </a:ext>
            </a:extLst>
          </p:cNvPr>
          <p:cNvSpPr>
            <a:spLocks noGrp="1"/>
          </p:cNvSpPr>
          <p:nvPr>
            <p:ph type="ctrTitle"/>
          </p:nvPr>
        </p:nvSpPr>
        <p:spPr>
          <a:xfrm>
            <a:off x="1102567" y="546630"/>
            <a:ext cx="10174373" cy="2387600"/>
          </a:xfrm>
        </p:spPr>
        <p:txBody>
          <a:bodyPr>
            <a:noAutofit/>
          </a:bodyPr>
          <a:lstStyle/>
          <a:p>
            <a:r>
              <a:rPr lang="en-US" altLang="zh-CN" sz="5400" dirty="0"/>
              <a:t>A New State of Matter between the Hadronic Phase and the</a:t>
            </a:r>
            <a:br>
              <a:rPr lang="en-US" altLang="zh-CN" sz="5400" dirty="0"/>
            </a:br>
            <a:r>
              <a:rPr lang="en-US" altLang="zh-CN" sz="5400" dirty="0"/>
              <a:t>Quark-Gluon Plasma?</a:t>
            </a:r>
            <a:endParaRPr lang="zh-CN" altLang="en-US" sz="5400" dirty="0"/>
          </a:p>
        </p:txBody>
      </p:sp>
      <p:sp>
        <p:nvSpPr>
          <p:cNvPr id="3" name="副标题 2">
            <a:extLst>
              <a:ext uri="{FF2B5EF4-FFF2-40B4-BE49-F238E27FC236}">
                <a16:creationId xmlns:a16="http://schemas.microsoft.com/office/drawing/2014/main" id="{543A8CDE-57FE-2FCA-7CE8-1C1B711F2A5C}"/>
              </a:ext>
            </a:extLst>
          </p:cNvPr>
          <p:cNvSpPr>
            <a:spLocks noGrp="1"/>
          </p:cNvSpPr>
          <p:nvPr>
            <p:ph type="subTitle" idx="1"/>
          </p:nvPr>
        </p:nvSpPr>
        <p:spPr>
          <a:xfrm>
            <a:off x="1617753" y="3014741"/>
            <a:ext cx="9144000" cy="640080"/>
          </a:xfrm>
        </p:spPr>
        <p:txBody>
          <a:bodyPr/>
          <a:lstStyle/>
          <a:p>
            <a:r>
              <a:rPr lang="en-US" altLang="zh-CN" dirty="0"/>
              <a:t>Yuki Fujimoto, Kenji Fukushima, Yoshimasa Hidaka, Larry McLerran</a:t>
            </a:r>
          </a:p>
          <a:p>
            <a:endParaRPr lang="en-US" altLang="zh-CN" dirty="0"/>
          </a:p>
          <a:p>
            <a:endParaRPr lang="en-US" altLang="zh-CN" dirty="0"/>
          </a:p>
          <a:p>
            <a:endParaRPr lang="en-US" altLang="zh-CN" dirty="0"/>
          </a:p>
          <a:p>
            <a:endParaRPr lang="zh-CN" altLang="en-US" dirty="0"/>
          </a:p>
        </p:txBody>
      </p:sp>
      <p:graphicFrame>
        <p:nvGraphicFramePr>
          <p:cNvPr id="5" name="表格 4">
            <a:extLst>
              <a:ext uri="{FF2B5EF4-FFF2-40B4-BE49-F238E27FC236}">
                <a16:creationId xmlns:a16="http://schemas.microsoft.com/office/drawing/2014/main" id="{A14B408B-C549-02A5-BB38-F9955DE3E1FD}"/>
              </a:ext>
            </a:extLst>
          </p:cNvPr>
          <p:cNvGraphicFramePr>
            <a:graphicFrameLocks noGrp="1"/>
          </p:cNvGraphicFramePr>
          <p:nvPr>
            <p:extLst>
              <p:ext uri="{D42A27DB-BD31-4B8C-83A1-F6EECF244321}">
                <p14:modId xmlns:p14="http://schemas.microsoft.com/office/powerpoint/2010/main" val="1377829319"/>
              </p:ext>
            </p:extLst>
          </p:nvPr>
        </p:nvGraphicFramePr>
        <p:xfrm>
          <a:off x="1524000" y="5591705"/>
          <a:ext cx="6079067" cy="640080"/>
        </p:xfrm>
        <a:graphic>
          <a:graphicData uri="http://schemas.openxmlformats.org/drawingml/2006/table">
            <a:tbl>
              <a:tblPr/>
              <a:tblGrid>
                <a:gridCol w="6079067">
                  <a:extLst>
                    <a:ext uri="{9D8B030D-6E8A-4147-A177-3AD203B41FA5}">
                      <a16:colId xmlns:a16="http://schemas.microsoft.com/office/drawing/2014/main" val="198104141"/>
                    </a:ext>
                  </a:extLst>
                </a:gridCol>
              </a:tblGrid>
              <a:tr h="0">
                <a:tc>
                  <a:txBody>
                    <a:bodyPr/>
                    <a:lstStyle/>
                    <a:p>
                      <a:pPr fontAlgn="t"/>
                      <a:br>
                        <a:rPr lang="en-US" b="0" u="sng" dirty="0">
                          <a:effectLst/>
                          <a:hlinkClick r:id="rId2"/>
                        </a:rPr>
                      </a:br>
                      <a:r>
                        <a:rPr lang="en-US" b="0" u="sng" dirty="0">
                          <a:effectLst/>
                          <a:hlinkClick r:id="rId2"/>
                        </a:rPr>
                        <a:t>arXiv:2506.00237</a:t>
                      </a:r>
                      <a:r>
                        <a:rPr lang="en-US" b="1" dirty="0">
                          <a:effectLst/>
                        </a:rPr>
                        <a:t> </a:t>
                      </a:r>
                      <a:endParaRPr lang="en-US" dirty="0">
                        <a:effectLst/>
                      </a:endParaRPr>
                    </a:p>
                  </a:txBody>
                  <a:tcPr marR="30956">
                    <a:lnL>
                      <a:noFill/>
                    </a:lnL>
                    <a:lnR>
                      <a:noFill/>
                    </a:lnR>
                    <a:lnT>
                      <a:noFill/>
                    </a:lnT>
                    <a:lnB>
                      <a:noFill/>
                    </a:lnB>
                    <a:solidFill>
                      <a:srgbClr val="FFFFFF"/>
                    </a:solidFill>
                  </a:tcPr>
                </a:tc>
                <a:extLst>
                  <a:ext uri="{0D108BD9-81ED-4DB2-BD59-A6C34878D82A}">
                    <a16:rowId xmlns:a16="http://schemas.microsoft.com/office/drawing/2014/main" val="183596477"/>
                  </a:ext>
                </a:extLst>
              </a:tr>
            </a:tbl>
          </a:graphicData>
        </a:graphic>
      </p:graphicFrame>
      <p:pic>
        <p:nvPicPr>
          <p:cNvPr id="6" name="图片 5">
            <a:extLst>
              <a:ext uri="{FF2B5EF4-FFF2-40B4-BE49-F238E27FC236}">
                <a16:creationId xmlns:a16="http://schemas.microsoft.com/office/drawing/2014/main" id="{EF4D465F-CB0E-CBB3-EB93-038BF7E0FFB6}"/>
              </a:ext>
            </a:extLst>
          </p:cNvPr>
          <p:cNvPicPr>
            <a:picLocks noChangeAspect="1"/>
          </p:cNvPicPr>
          <p:nvPr/>
        </p:nvPicPr>
        <p:blipFill>
          <a:blip r:embed="rId3"/>
          <a:stretch>
            <a:fillRect/>
          </a:stretch>
        </p:blipFill>
        <p:spPr>
          <a:xfrm>
            <a:off x="1392287" y="3654821"/>
            <a:ext cx="9407425" cy="519377"/>
          </a:xfrm>
          <a:prstGeom prst="rect">
            <a:avLst/>
          </a:prstGeom>
        </p:spPr>
      </p:pic>
      <p:pic>
        <p:nvPicPr>
          <p:cNvPr id="8" name="图片 7">
            <a:extLst>
              <a:ext uri="{FF2B5EF4-FFF2-40B4-BE49-F238E27FC236}">
                <a16:creationId xmlns:a16="http://schemas.microsoft.com/office/drawing/2014/main" id="{F47AD399-5821-DF9F-8AD4-0C1CAF319C17}"/>
              </a:ext>
            </a:extLst>
          </p:cNvPr>
          <p:cNvPicPr>
            <a:picLocks noChangeAspect="1"/>
          </p:cNvPicPr>
          <p:nvPr/>
        </p:nvPicPr>
        <p:blipFill>
          <a:blip r:embed="rId4"/>
          <a:stretch>
            <a:fillRect/>
          </a:stretch>
        </p:blipFill>
        <p:spPr>
          <a:xfrm>
            <a:off x="988652" y="4375412"/>
            <a:ext cx="10402201" cy="937341"/>
          </a:xfrm>
          <a:prstGeom prst="rect">
            <a:avLst/>
          </a:prstGeom>
        </p:spPr>
      </p:pic>
    </p:spTree>
    <p:extLst>
      <p:ext uri="{BB962C8B-B14F-4D97-AF65-F5344CB8AC3E}">
        <p14:creationId xmlns:p14="http://schemas.microsoft.com/office/powerpoint/2010/main" val="4159502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1119ED2-7858-D679-007D-99B0F0F11034}"/>
              </a:ext>
            </a:extLst>
          </p:cNvPr>
          <p:cNvPicPr>
            <a:picLocks noChangeAspect="1"/>
          </p:cNvPicPr>
          <p:nvPr/>
        </p:nvPicPr>
        <p:blipFill>
          <a:blip r:embed="rId2"/>
          <a:stretch>
            <a:fillRect/>
          </a:stretch>
        </p:blipFill>
        <p:spPr>
          <a:xfrm>
            <a:off x="1271796" y="237667"/>
            <a:ext cx="6596534" cy="5020132"/>
          </a:xfrm>
          <a:prstGeom prst="rect">
            <a:avLst/>
          </a:prstGeom>
        </p:spPr>
      </p:pic>
      <p:pic>
        <p:nvPicPr>
          <p:cNvPr id="5" name="图片 4">
            <a:extLst>
              <a:ext uri="{FF2B5EF4-FFF2-40B4-BE49-F238E27FC236}">
                <a16:creationId xmlns:a16="http://schemas.microsoft.com/office/drawing/2014/main" id="{A70A0609-F1CC-0FF6-2701-1B2977B4C4A0}"/>
              </a:ext>
            </a:extLst>
          </p:cNvPr>
          <p:cNvPicPr>
            <a:picLocks noChangeAspect="1"/>
          </p:cNvPicPr>
          <p:nvPr/>
        </p:nvPicPr>
        <p:blipFill>
          <a:blip r:embed="rId3"/>
          <a:stretch>
            <a:fillRect/>
          </a:stretch>
        </p:blipFill>
        <p:spPr>
          <a:xfrm>
            <a:off x="2175933" y="5350933"/>
            <a:ext cx="8482749" cy="924574"/>
          </a:xfrm>
          <a:prstGeom prst="rect">
            <a:avLst/>
          </a:prstGeom>
        </p:spPr>
      </p:pic>
      <p:sp>
        <p:nvSpPr>
          <p:cNvPr id="7" name="文本框 6">
            <a:extLst>
              <a:ext uri="{FF2B5EF4-FFF2-40B4-BE49-F238E27FC236}">
                <a16:creationId xmlns:a16="http://schemas.microsoft.com/office/drawing/2014/main" id="{F07851C0-F4A9-DF0D-7EC3-36B2BB428669}"/>
              </a:ext>
            </a:extLst>
          </p:cNvPr>
          <p:cNvSpPr txBox="1"/>
          <p:nvPr/>
        </p:nvSpPr>
        <p:spPr>
          <a:xfrm>
            <a:off x="8085667" y="1023035"/>
            <a:ext cx="3488266" cy="923330"/>
          </a:xfrm>
          <a:prstGeom prst="rect">
            <a:avLst/>
          </a:prstGeom>
          <a:noFill/>
        </p:spPr>
        <p:txBody>
          <a:bodyPr wrap="square">
            <a:spAutoFit/>
          </a:bodyPr>
          <a:lstStyle/>
          <a:p>
            <a:r>
              <a:rPr lang="en-US" altLang="zh-CN" dirty="0"/>
              <a:t>matches well with the lattice-QCD data and the HRG equation of state</a:t>
            </a:r>
            <a:endParaRPr lang="zh-CN" altLang="en-US" dirty="0"/>
          </a:p>
        </p:txBody>
      </p:sp>
    </p:spTree>
    <p:extLst>
      <p:ext uri="{BB962C8B-B14F-4D97-AF65-F5344CB8AC3E}">
        <p14:creationId xmlns:p14="http://schemas.microsoft.com/office/powerpoint/2010/main" val="4010974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DDD2382-14CC-6A8A-815D-4FEE00365C4D}"/>
              </a:ext>
            </a:extLst>
          </p:cNvPr>
          <p:cNvPicPr>
            <a:picLocks noChangeAspect="1"/>
          </p:cNvPicPr>
          <p:nvPr/>
        </p:nvPicPr>
        <p:blipFill>
          <a:blip r:embed="rId2"/>
          <a:stretch>
            <a:fillRect/>
          </a:stretch>
        </p:blipFill>
        <p:spPr>
          <a:xfrm>
            <a:off x="1079166" y="0"/>
            <a:ext cx="6760968" cy="5033909"/>
          </a:xfrm>
          <a:prstGeom prst="rect">
            <a:avLst/>
          </a:prstGeom>
        </p:spPr>
      </p:pic>
      <p:pic>
        <p:nvPicPr>
          <p:cNvPr id="7" name="图片 6">
            <a:extLst>
              <a:ext uri="{FF2B5EF4-FFF2-40B4-BE49-F238E27FC236}">
                <a16:creationId xmlns:a16="http://schemas.microsoft.com/office/drawing/2014/main" id="{AD1E984B-8052-8E31-45AD-EFCE3A6F1F82}"/>
              </a:ext>
            </a:extLst>
          </p:cNvPr>
          <p:cNvPicPr>
            <a:picLocks noChangeAspect="1"/>
          </p:cNvPicPr>
          <p:nvPr/>
        </p:nvPicPr>
        <p:blipFill>
          <a:blip r:embed="rId3"/>
          <a:stretch>
            <a:fillRect/>
          </a:stretch>
        </p:blipFill>
        <p:spPr>
          <a:xfrm>
            <a:off x="1933755" y="5033909"/>
            <a:ext cx="9809511" cy="1792058"/>
          </a:xfrm>
          <a:prstGeom prst="rect">
            <a:avLst/>
          </a:prstGeom>
        </p:spPr>
      </p:pic>
      <p:sp>
        <p:nvSpPr>
          <p:cNvPr id="9" name="文本框 8">
            <a:extLst>
              <a:ext uri="{FF2B5EF4-FFF2-40B4-BE49-F238E27FC236}">
                <a16:creationId xmlns:a16="http://schemas.microsoft.com/office/drawing/2014/main" id="{8ED8FC0E-BF5B-5ED9-A786-BD8886E6E5BD}"/>
              </a:ext>
            </a:extLst>
          </p:cNvPr>
          <p:cNvSpPr txBox="1"/>
          <p:nvPr/>
        </p:nvSpPr>
        <p:spPr>
          <a:xfrm>
            <a:off x="7776967" y="1191737"/>
            <a:ext cx="3335867" cy="2031325"/>
          </a:xfrm>
          <a:prstGeom prst="rect">
            <a:avLst/>
          </a:prstGeom>
          <a:noFill/>
        </p:spPr>
        <p:txBody>
          <a:bodyPr wrap="square">
            <a:spAutoFit/>
          </a:bodyPr>
          <a:lstStyle/>
          <a:p>
            <a:r>
              <a:rPr lang="en-US" altLang="zh-CN" dirty="0"/>
              <a:t>Comparison of the entropy density between the lattice-QCD data and the gas of</a:t>
            </a:r>
          </a:p>
          <a:p>
            <a:r>
              <a:rPr lang="en-US" altLang="zh-CN" dirty="0"/>
              <a:t>massless free quarks and light glueballs as well as heavy glueballs that obey the</a:t>
            </a:r>
          </a:p>
          <a:p>
            <a:r>
              <a:rPr lang="en-US" altLang="zh-CN" dirty="0"/>
              <a:t>closed-string spectrum.</a:t>
            </a:r>
            <a:endParaRPr lang="zh-CN" altLang="en-US" dirty="0"/>
          </a:p>
        </p:txBody>
      </p:sp>
    </p:spTree>
    <p:extLst>
      <p:ext uri="{BB962C8B-B14F-4D97-AF65-F5344CB8AC3E}">
        <p14:creationId xmlns:p14="http://schemas.microsoft.com/office/powerpoint/2010/main" val="2610460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07A313A6-CA5A-0027-7B36-7EFE8DAD021E}"/>
              </a:ext>
            </a:extLst>
          </p:cNvPr>
          <p:cNvPicPr>
            <a:picLocks noChangeAspect="1"/>
          </p:cNvPicPr>
          <p:nvPr/>
        </p:nvPicPr>
        <p:blipFill>
          <a:blip r:embed="rId2"/>
          <a:stretch>
            <a:fillRect/>
          </a:stretch>
        </p:blipFill>
        <p:spPr>
          <a:xfrm>
            <a:off x="2076102" y="167803"/>
            <a:ext cx="7038960" cy="5250864"/>
          </a:xfrm>
          <a:prstGeom prst="rect">
            <a:avLst/>
          </a:prstGeom>
        </p:spPr>
      </p:pic>
      <p:pic>
        <p:nvPicPr>
          <p:cNvPr id="5" name="图片 4">
            <a:extLst>
              <a:ext uri="{FF2B5EF4-FFF2-40B4-BE49-F238E27FC236}">
                <a16:creationId xmlns:a16="http://schemas.microsoft.com/office/drawing/2014/main" id="{80735F5D-F691-C203-D82B-B1683AB4FCBC}"/>
              </a:ext>
            </a:extLst>
          </p:cNvPr>
          <p:cNvPicPr>
            <a:picLocks noChangeAspect="1"/>
          </p:cNvPicPr>
          <p:nvPr/>
        </p:nvPicPr>
        <p:blipFill>
          <a:blip r:embed="rId3"/>
          <a:stretch>
            <a:fillRect/>
          </a:stretch>
        </p:blipFill>
        <p:spPr>
          <a:xfrm>
            <a:off x="1806539" y="5554133"/>
            <a:ext cx="5700254" cy="434378"/>
          </a:xfrm>
          <a:prstGeom prst="rect">
            <a:avLst/>
          </a:prstGeom>
        </p:spPr>
      </p:pic>
      <p:pic>
        <p:nvPicPr>
          <p:cNvPr id="7" name="图片 6">
            <a:extLst>
              <a:ext uri="{FF2B5EF4-FFF2-40B4-BE49-F238E27FC236}">
                <a16:creationId xmlns:a16="http://schemas.microsoft.com/office/drawing/2014/main" id="{8B5545CA-E483-A465-BCB7-27A4FC32BD1A}"/>
              </a:ext>
            </a:extLst>
          </p:cNvPr>
          <p:cNvPicPr>
            <a:picLocks noChangeAspect="1"/>
          </p:cNvPicPr>
          <p:nvPr/>
        </p:nvPicPr>
        <p:blipFill>
          <a:blip r:embed="rId4"/>
          <a:stretch>
            <a:fillRect/>
          </a:stretch>
        </p:blipFill>
        <p:spPr>
          <a:xfrm>
            <a:off x="7597739" y="5530060"/>
            <a:ext cx="2255715" cy="403895"/>
          </a:xfrm>
          <a:prstGeom prst="rect">
            <a:avLst/>
          </a:prstGeom>
        </p:spPr>
      </p:pic>
      <p:pic>
        <p:nvPicPr>
          <p:cNvPr id="9" name="图片 8">
            <a:extLst>
              <a:ext uri="{FF2B5EF4-FFF2-40B4-BE49-F238E27FC236}">
                <a16:creationId xmlns:a16="http://schemas.microsoft.com/office/drawing/2014/main" id="{FD1DC237-C2B4-5936-EA15-F6213A18588C}"/>
              </a:ext>
            </a:extLst>
          </p:cNvPr>
          <p:cNvPicPr>
            <a:picLocks noChangeAspect="1"/>
          </p:cNvPicPr>
          <p:nvPr/>
        </p:nvPicPr>
        <p:blipFill>
          <a:blip r:embed="rId5"/>
          <a:stretch>
            <a:fillRect/>
          </a:stretch>
        </p:blipFill>
        <p:spPr>
          <a:xfrm>
            <a:off x="9115062" y="2106888"/>
            <a:ext cx="2967296" cy="817455"/>
          </a:xfrm>
          <a:prstGeom prst="rect">
            <a:avLst/>
          </a:prstGeom>
        </p:spPr>
      </p:pic>
    </p:spTree>
    <p:extLst>
      <p:ext uri="{BB962C8B-B14F-4D97-AF65-F5344CB8AC3E}">
        <p14:creationId xmlns:p14="http://schemas.microsoft.com/office/powerpoint/2010/main" val="223509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23791E7-2B39-5740-9FDB-974639E25363}"/>
              </a:ext>
            </a:extLst>
          </p:cNvPr>
          <p:cNvPicPr>
            <a:picLocks noChangeAspect="1"/>
          </p:cNvPicPr>
          <p:nvPr/>
        </p:nvPicPr>
        <p:blipFill>
          <a:blip r:embed="rId2"/>
          <a:stretch>
            <a:fillRect/>
          </a:stretch>
        </p:blipFill>
        <p:spPr>
          <a:xfrm>
            <a:off x="2244333" y="1188980"/>
            <a:ext cx="7551677" cy="5130663"/>
          </a:xfrm>
          <a:prstGeom prst="rect">
            <a:avLst/>
          </a:prstGeom>
        </p:spPr>
      </p:pic>
      <p:pic>
        <p:nvPicPr>
          <p:cNvPr id="4" name="图片 3">
            <a:extLst>
              <a:ext uri="{FF2B5EF4-FFF2-40B4-BE49-F238E27FC236}">
                <a16:creationId xmlns:a16="http://schemas.microsoft.com/office/drawing/2014/main" id="{AB8F3E68-6A88-2F02-9034-6209E5096B54}"/>
              </a:ext>
            </a:extLst>
          </p:cNvPr>
          <p:cNvPicPr>
            <a:picLocks noChangeAspect="1"/>
          </p:cNvPicPr>
          <p:nvPr/>
        </p:nvPicPr>
        <p:blipFill>
          <a:blip r:embed="rId3"/>
          <a:stretch>
            <a:fillRect/>
          </a:stretch>
        </p:blipFill>
        <p:spPr>
          <a:xfrm>
            <a:off x="1110741" y="114880"/>
            <a:ext cx="2729739" cy="824921"/>
          </a:xfrm>
          <a:prstGeom prst="rect">
            <a:avLst/>
          </a:prstGeom>
        </p:spPr>
      </p:pic>
    </p:spTree>
    <p:extLst>
      <p:ext uri="{BB962C8B-B14F-4D97-AF65-F5344CB8AC3E}">
        <p14:creationId xmlns:p14="http://schemas.microsoft.com/office/powerpoint/2010/main" val="466925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C97C6A11-6B1E-D55E-8B34-00070416C742}"/>
              </a:ext>
            </a:extLst>
          </p:cNvPr>
          <p:cNvPicPr>
            <a:picLocks noChangeAspect="1"/>
          </p:cNvPicPr>
          <p:nvPr/>
        </p:nvPicPr>
        <p:blipFill>
          <a:blip r:embed="rId2"/>
          <a:stretch>
            <a:fillRect/>
          </a:stretch>
        </p:blipFill>
        <p:spPr>
          <a:xfrm>
            <a:off x="593883" y="1004542"/>
            <a:ext cx="6629153" cy="5102922"/>
          </a:xfrm>
          <a:prstGeom prst="rect">
            <a:avLst/>
          </a:prstGeom>
        </p:spPr>
      </p:pic>
      <p:pic>
        <p:nvPicPr>
          <p:cNvPr id="3" name="图片 2">
            <a:extLst>
              <a:ext uri="{FF2B5EF4-FFF2-40B4-BE49-F238E27FC236}">
                <a16:creationId xmlns:a16="http://schemas.microsoft.com/office/drawing/2014/main" id="{F7E776F2-7E7C-BA75-D974-E750C7668D0E}"/>
              </a:ext>
            </a:extLst>
          </p:cNvPr>
          <p:cNvPicPr>
            <a:picLocks noChangeAspect="1"/>
          </p:cNvPicPr>
          <p:nvPr/>
        </p:nvPicPr>
        <p:blipFill>
          <a:blip r:embed="rId3"/>
          <a:stretch>
            <a:fillRect/>
          </a:stretch>
        </p:blipFill>
        <p:spPr>
          <a:xfrm>
            <a:off x="593883" y="251016"/>
            <a:ext cx="5502117" cy="480102"/>
          </a:xfrm>
          <a:prstGeom prst="rect">
            <a:avLst/>
          </a:prstGeom>
        </p:spPr>
      </p:pic>
      <p:pic>
        <p:nvPicPr>
          <p:cNvPr id="6" name="图片 5">
            <a:extLst>
              <a:ext uri="{FF2B5EF4-FFF2-40B4-BE49-F238E27FC236}">
                <a16:creationId xmlns:a16="http://schemas.microsoft.com/office/drawing/2014/main" id="{86D68483-EE90-A317-5AB4-2261C8CB6BF5}"/>
              </a:ext>
            </a:extLst>
          </p:cNvPr>
          <p:cNvPicPr>
            <a:picLocks noChangeAspect="1"/>
          </p:cNvPicPr>
          <p:nvPr/>
        </p:nvPicPr>
        <p:blipFill>
          <a:blip r:embed="rId4"/>
          <a:stretch>
            <a:fillRect/>
          </a:stretch>
        </p:blipFill>
        <p:spPr>
          <a:xfrm>
            <a:off x="7223036" y="1004542"/>
            <a:ext cx="3985605" cy="647756"/>
          </a:xfrm>
          <a:prstGeom prst="rect">
            <a:avLst/>
          </a:prstGeom>
        </p:spPr>
      </p:pic>
      <p:pic>
        <p:nvPicPr>
          <p:cNvPr id="8" name="图片 7">
            <a:extLst>
              <a:ext uri="{FF2B5EF4-FFF2-40B4-BE49-F238E27FC236}">
                <a16:creationId xmlns:a16="http://schemas.microsoft.com/office/drawing/2014/main" id="{9E83A22C-B4EA-D13B-B794-4771038F0A78}"/>
              </a:ext>
            </a:extLst>
          </p:cNvPr>
          <p:cNvPicPr>
            <a:picLocks noChangeAspect="1"/>
          </p:cNvPicPr>
          <p:nvPr/>
        </p:nvPicPr>
        <p:blipFill>
          <a:blip r:embed="rId5"/>
          <a:stretch>
            <a:fillRect/>
          </a:stretch>
        </p:blipFill>
        <p:spPr>
          <a:xfrm>
            <a:off x="7131260" y="2051452"/>
            <a:ext cx="4922947" cy="502964"/>
          </a:xfrm>
          <a:prstGeom prst="rect">
            <a:avLst/>
          </a:prstGeom>
        </p:spPr>
      </p:pic>
      <p:sp>
        <p:nvSpPr>
          <p:cNvPr id="10" name="文本框 9">
            <a:extLst>
              <a:ext uri="{FF2B5EF4-FFF2-40B4-BE49-F238E27FC236}">
                <a16:creationId xmlns:a16="http://schemas.microsoft.com/office/drawing/2014/main" id="{C2FA9034-AD28-5EC4-8EDD-A259A5D620C3}"/>
              </a:ext>
            </a:extLst>
          </p:cNvPr>
          <p:cNvSpPr txBox="1"/>
          <p:nvPr/>
        </p:nvSpPr>
        <p:spPr>
          <a:xfrm>
            <a:off x="7333102" y="3365271"/>
            <a:ext cx="3985605" cy="1323439"/>
          </a:xfrm>
          <a:prstGeom prst="rect">
            <a:avLst/>
          </a:prstGeom>
          <a:noFill/>
        </p:spPr>
        <p:txBody>
          <a:bodyPr wrap="square">
            <a:spAutoFit/>
          </a:bodyPr>
          <a:lstStyle/>
          <a:p>
            <a:r>
              <a:rPr lang="en-US" altLang="zh-CN" sz="2000" dirty="0"/>
              <a:t>The onset of Quarkyonic Matter at T ≃ 0 lies at a baryon chemical potential, µB, close to the baryon mass, MB.</a:t>
            </a:r>
            <a:endParaRPr lang="zh-CN" altLang="en-US" sz="2000" dirty="0"/>
          </a:p>
        </p:txBody>
      </p:sp>
    </p:spTree>
    <p:extLst>
      <p:ext uri="{BB962C8B-B14F-4D97-AF65-F5344CB8AC3E}">
        <p14:creationId xmlns:p14="http://schemas.microsoft.com/office/powerpoint/2010/main" val="114914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CAA86C7E-0BC0-01A3-CBB2-195C58CF7CC9}"/>
              </a:ext>
            </a:extLst>
          </p:cNvPr>
          <p:cNvPicPr>
            <a:picLocks noChangeAspect="1"/>
          </p:cNvPicPr>
          <p:nvPr/>
        </p:nvPicPr>
        <p:blipFill>
          <a:blip r:embed="rId2"/>
          <a:stretch>
            <a:fillRect/>
          </a:stretch>
        </p:blipFill>
        <p:spPr>
          <a:xfrm>
            <a:off x="537458" y="981364"/>
            <a:ext cx="7209037" cy="5497768"/>
          </a:xfrm>
          <a:prstGeom prst="rect">
            <a:avLst/>
          </a:prstGeom>
        </p:spPr>
      </p:pic>
      <p:pic>
        <p:nvPicPr>
          <p:cNvPr id="6" name="图片 5">
            <a:extLst>
              <a:ext uri="{FF2B5EF4-FFF2-40B4-BE49-F238E27FC236}">
                <a16:creationId xmlns:a16="http://schemas.microsoft.com/office/drawing/2014/main" id="{A14B21C6-D628-85B9-7B9F-58AC64DD52B7}"/>
              </a:ext>
            </a:extLst>
          </p:cNvPr>
          <p:cNvPicPr>
            <a:picLocks noChangeAspect="1"/>
          </p:cNvPicPr>
          <p:nvPr/>
        </p:nvPicPr>
        <p:blipFill>
          <a:blip r:embed="rId3"/>
          <a:stretch>
            <a:fillRect/>
          </a:stretch>
        </p:blipFill>
        <p:spPr>
          <a:xfrm>
            <a:off x="1104724" y="378868"/>
            <a:ext cx="4213285" cy="357732"/>
          </a:xfrm>
          <a:prstGeom prst="rect">
            <a:avLst/>
          </a:prstGeom>
        </p:spPr>
      </p:pic>
      <p:sp>
        <p:nvSpPr>
          <p:cNvPr id="8" name="文本框 7">
            <a:extLst>
              <a:ext uri="{FF2B5EF4-FFF2-40B4-BE49-F238E27FC236}">
                <a16:creationId xmlns:a16="http://schemas.microsoft.com/office/drawing/2014/main" id="{9990DDB2-1FEA-736D-596F-B92D20B208BC}"/>
              </a:ext>
            </a:extLst>
          </p:cNvPr>
          <p:cNvSpPr txBox="1"/>
          <p:nvPr/>
        </p:nvSpPr>
        <p:spPr>
          <a:xfrm>
            <a:off x="7759875" y="1228397"/>
            <a:ext cx="3894667" cy="4401205"/>
          </a:xfrm>
          <a:prstGeom prst="rect">
            <a:avLst/>
          </a:prstGeom>
          <a:noFill/>
        </p:spPr>
        <p:txBody>
          <a:bodyPr wrap="square">
            <a:spAutoFit/>
          </a:bodyPr>
          <a:lstStyle/>
          <a:p>
            <a:r>
              <a:rPr lang="en-US" altLang="zh-CN" sz="2000" dirty="0"/>
              <a:t>Although thermal degrees of freedom in Quarkyonic Matter and the SQGB seem similar, the SQGB presumably has restored chiral symmetry, while chiral symmetry is weakly broken in Quarkyonic Matter. Although naive arguments would also suggest chiral symmetry restoration in Quarkyonic Matter, interactions on the Fermi</a:t>
            </a:r>
          </a:p>
          <a:p>
            <a:r>
              <a:rPr lang="en-US" altLang="zh-CN" sz="2000" dirty="0"/>
              <a:t>surface generate spatially inhomogeneous condensate that locally breaks chiral symmetry</a:t>
            </a:r>
            <a:endParaRPr lang="zh-CN" altLang="en-US" sz="2000" dirty="0"/>
          </a:p>
        </p:txBody>
      </p:sp>
    </p:spTree>
    <p:extLst>
      <p:ext uri="{BB962C8B-B14F-4D97-AF65-F5344CB8AC3E}">
        <p14:creationId xmlns:p14="http://schemas.microsoft.com/office/powerpoint/2010/main" val="3371057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73521B51-A76F-2952-93AC-B35C4B18D548}"/>
              </a:ext>
            </a:extLst>
          </p:cNvPr>
          <p:cNvPicPr>
            <a:picLocks noChangeAspect="1"/>
          </p:cNvPicPr>
          <p:nvPr/>
        </p:nvPicPr>
        <p:blipFill>
          <a:blip r:embed="rId2"/>
          <a:stretch>
            <a:fillRect/>
          </a:stretch>
        </p:blipFill>
        <p:spPr>
          <a:xfrm>
            <a:off x="506730" y="618068"/>
            <a:ext cx="7695838" cy="5466656"/>
          </a:xfrm>
          <a:prstGeom prst="rect">
            <a:avLst/>
          </a:prstGeom>
        </p:spPr>
      </p:pic>
      <p:pic>
        <p:nvPicPr>
          <p:cNvPr id="7" name="图片 6">
            <a:extLst>
              <a:ext uri="{FF2B5EF4-FFF2-40B4-BE49-F238E27FC236}">
                <a16:creationId xmlns:a16="http://schemas.microsoft.com/office/drawing/2014/main" id="{02054C70-09E6-B1DE-7FF0-94058FED0596}"/>
              </a:ext>
            </a:extLst>
          </p:cNvPr>
          <p:cNvPicPr>
            <a:picLocks noChangeAspect="1"/>
          </p:cNvPicPr>
          <p:nvPr/>
        </p:nvPicPr>
        <p:blipFill>
          <a:blip r:embed="rId3"/>
          <a:stretch>
            <a:fillRect/>
          </a:stretch>
        </p:blipFill>
        <p:spPr>
          <a:xfrm>
            <a:off x="8469092" y="618068"/>
            <a:ext cx="2938931" cy="399219"/>
          </a:xfrm>
          <a:prstGeom prst="rect">
            <a:avLst/>
          </a:prstGeom>
        </p:spPr>
      </p:pic>
      <p:sp>
        <p:nvSpPr>
          <p:cNvPr id="11" name="文本框 10">
            <a:extLst>
              <a:ext uri="{FF2B5EF4-FFF2-40B4-BE49-F238E27FC236}">
                <a16:creationId xmlns:a16="http://schemas.microsoft.com/office/drawing/2014/main" id="{B8682153-1F0E-3610-48F6-EC44A6925550}"/>
              </a:ext>
            </a:extLst>
          </p:cNvPr>
          <p:cNvSpPr txBox="1"/>
          <p:nvPr/>
        </p:nvSpPr>
        <p:spPr>
          <a:xfrm>
            <a:off x="8576733" y="1639696"/>
            <a:ext cx="3540699" cy="369332"/>
          </a:xfrm>
          <a:prstGeom prst="rect">
            <a:avLst/>
          </a:prstGeom>
          <a:noFill/>
        </p:spPr>
        <p:txBody>
          <a:bodyPr wrap="square">
            <a:spAutoFit/>
          </a:bodyPr>
          <a:lstStyle/>
          <a:p>
            <a:r>
              <a:rPr lang="en-US" altLang="zh-CN" dirty="0"/>
              <a:t>pseudo-critical temperature</a:t>
            </a:r>
            <a:endParaRPr lang="zh-CN" altLang="en-US" dirty="0"/>
          </a:p>
        </p:txBody>
      </p:sp>
      <p:cxnSp>
        <p:nvCxnSpPr>
          <p:cNvPr id="13" name="直接箭头连接符 12">
            <a:extLst>
              <a:ext uri="{FF2B5EF4-FFF2-40B4-BE49-F238E27FC236}">
                <a16:creationId xmlns:a16="http://schemas.microsoft.com/office/drawing/2014/main" id="{BA3404EC-5BFF-B240-1E14-2BBF85A09D0B}"/>
              </a:ext>
            </a:extLst>
          </p:cNvPr>
          <p:cNvCxnSpPr>
            <a:cxnSpLocks/>
          </p:cNvCxnSpPr>
          <p:nvPr/>
        </p:nvCxnSpPr>
        <p:spPr>
          <a:xfrm flipH="1">
            <a:off x="2235200" y="1927563"/>
            <a:ext cx="6341533" cy="815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0533713E-35B1-1885-0BEC-8BDAD9AF800E}"/>
              </a:ext>
            </a:extLst>
          </p:cNvPr>
          <p:cNvSpPr txBox="1"/>
          <p:nvPr/>
        </p:nvSpPr>
        <p:spPr>
          <a:xfrm>
            <a:off x="8576734" y="2631437"/>
            <a:ext cx="3225800" cy="923330"/>
          </a:xfrm>
          <a:prstGeom prst="rect">
            <a:avLst/>
          </a:prstGeom>
          <a:noFill/>
        </p:spPr>
        <p:txBody>
          <a:bodyPr wrap="square">
            <a:spAutoFit/>
          </a:bodyPr>
          <a:lstStyle/>
          <a:p>
            <a:r>
              <a:rPr lang="en-US" altLang="zh-CN" dirty="0"/>
              <a:t>The curvature</a:t>
            </a:r>
          </a:p>
          <a:p>
            <a:r>
              <a:rPr lang="en-US" altLang="zh-CN" dirty="0"/>
              <a:t>computed in the lattice-QCD simulation</a:t>
            </a:r>
            <a:endParaRPr lang="zh-CN" altLang="en-US" dirty="0"/>
          </a:p>
        </p:txBody>
      </p:sp>
      <p:cxnSp>
        <p:nvCxnSpPr>
          <p:cNvPr id="19" name="直接箭头连接符 18">
            <a:extLst>
              <a:ext uri="{FF2B5EF4-FFF2-40B4-BE49-F238E27FC236}">
                <a16:creationId xmlns:a16="http://schemas.microsoft.com/office/drawing/2014/main" id="{C49B690E-E9B5-5516-9812-D09A70CF1B96}"/>
              </a:ext>
            </a:extLst>
          </p:cNvPr>
          <p:cNvCxnSpPr>
            <a:cxnSpLocks/>
          </p:cNvCxnSpPr>
          <p:nvPr/>
        </p:nvCxnSpPr>
        <p:spPr>
          <a:xfrm flipH="1" flipV="1">
            <a:off x="2683933" y="2844800"/>
            <a:ext cx="5785159" cy="1693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136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4A2E2-ED92-EF33-22D2-CC48E89074C5}"/>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C9A8C007-F239-2F61-84FD-0627107371B2}"/>
              </a:ext>
            </a:extLst>
          </p:cNvPr>
          <p:cNvPicPr>
            <a:picLocks noChangeAspect="1"/>
          </p:cNvPicPr>
          <p:nvPr/>
        </p:nvPicPr>
        <p:blipFill>
          <a:blip r:embed="rId2"/>
          <a:stretch>
            <a:fillRect/>
          </a:stretch>
        </p:blipFill>
        <p:spPr>
          <a:xfrm>
            <a:off x="326148" y="618068"/>
            <a:ext cx="7695838" cy="5466656"/>
          </a:xfrm>
          <a:prstGeom prst="rect">
            <a:avLst/>
          </a:prstGeom>
        </p:spPr>
      </p:pic>
      <p:pic>
        <p:nvPicPr>
          <p:cNvPr id="7" name="图片 6">
            <a:extLst>
              <a:ext uri="{FF2B5EF4-FFF2-40B4-BE49-F238E27FC236}">
                <a16:creationId xmlns:a16="http://schemas.microsoft.com/office/drawing/2014/main" id="{928246E9-C97D-2C2A-7F65-555ABBA9BDAB}"/>
              </a:ext>
            </a:extLst>
          </p:cNvPr>
          <p:cNvPicPr>
            <a:picLocks noChangeAspect="1"/>
          </p:cNvPicPr>
          <p:nvPr/>
        </p:nvPicPr>
        <p:blipFill>
          <a:blip r:embed="rId3"/>
          <a:stretch>
            <a:fillRect/>
          </a:stretch>
        </p:blipFill>
        <p:spPr>
          <a:xfrm>
            <a:off x="8469092" y="618068"/>
            <a:ext cx="2938931" cy="399219"/>
          </a:xfrm>
          <a:prstGeom prst="rect">
            <a:avLst/>
          </a:prstGeom>
        </p:spPr>
      </p:pic>
      <p:sp>
        <p:nvSpPr>
          <p:cNvPr id="9" name="文本框 8">
            <a:extLst>
              <a:ext uri="{FF2B5EF4-FFF2-40B4-BE49-F238E27FC236}">
                <a16:creationId xmlns:a16="http://schemas.microsoft.com/office/drawing/2014/main" id="{0FDB1265-08C7-4F03-B381-2D2983ACA084}"/>
              </a:ext>
            </a:extLst>
          </p:cNvPr>
          <p:cNvSpPr txBox="1"/>
          <p:nvPr/>
        </p:nvSpPr>
        <p:spPr>
          <a:xfrm>
            <a:off x="8383212" y="1339530"/>
            <a:ext cx="3110690" cy="1477328"/>
          </a:xfrm>
          <a:prstGeom prst="rect">
            <a:avLst/>
          </a:prstGeom>
          <a:noFill/>
        </p:spPr>
        <p:txBody>
          <a:bodyPr wrap="square">
            <a:spAutoFit/>
          </a:bodyPr>
          <a:lstStyle/>
          <a:p>
            <a:r>
              <a:rPr lang="en-US" altLang="zh-CN" dirty="0"/>
              <a:t>The temperature upper bound of the SQGB phase</a:t>
            </a:r>
          </a:p>
          <a:p>
            <a:r>
              <a:rPr lang="en-US" altLang="zh-CN" dirty="0"/>
              <a:t>Is given by the screening argument based on the thermal screening mass</a:t>
            </a:r>
            <a:endParaRPr lang="zh-CN" altLang="en-US" dirty="0"/>
          </a:p>
        </p:txBody>
      </p:sp>
      <p:cxnSp>
        <p:nvCxnSpPr>
          <p:cNvPr id="3" name="直接箭头连接符 2">
            <a:extLst>
              <a:ext uri="{FF2B5EF4-FFF2-40B4-BE49-F238E27FC236}">
                <a16:creationId xmlns:a16="http://schemas.microsoft.com/office/drawing/2014/main" id="{A39660E8-C1B6-B18F-2CB9-CD1F2782EB07}"/>
              </a:ext>
            </a:extLst>
          </p:cNvPr>
          <p:cNvCxnSpPr>
            <a:cxnSpLocks/>
            <a:stCxn id="9" idx="1"/>
          </p:cNvCxnSpPr>
          <p:nvPr/>
        </p:nvCxnSpPr>
        <p:spPr>
          <a:xfrm flipH="1" flipV="1">
            <a:off x="3225800" y="1862667"/>
            <a:ext cx="5157412" cy="21552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8" name="图片 7">
            <a:extLst>
              <a:ext uri="{FF2B5EF4-FFF2-40B4-BE49-F238E27FC236}">
                <a16:creationId xmlns:a16="http://schemas.microsoft.com/office/drawing/2014/main" id="{F23D5B09-B9EC-9CCD-A063-CCF78229281A}"/>
              </a:ext>
            </a:extLst>
          </p:cNvPr>
          <p:cNvPicPr>
            <a:picLocks noChangeAspect="1"/>
          </p:cNvPicPr>
          <p:nvPr/>
        </p:nvPicPr>
        <p:blipFill>
          <a:blip r:embed="rId4"/>
          <a:stretch>
            <a:fillRect/>
          </a:stretch>
        </p:blipFill>
        <p:spPr>
          <a:xfrm>
            <a:off x="8383212" y="2905518"/>
            <a:ext cx="3291334" cy="663420"/>
          </a:xfrm>
          <a:prstGeom prst="rect">
            <a:avLst/>
          </a:prstGeom>
        </p:spPr>
      </p:pic>
      <p:sp>
        <p:nvSpPr>
          <p:cNvPr id="12" name="文本框 11">
            <a:extLst>
              <a:ext uri="{FF2B5EF4-FFF2-40B4-BE49-F238E27FC236}">
                <a16:creationId xmlns:a16="http://schemas.microsoft.com/office/drawing/2014/main" id="{136A516B-AF60-D8C1-5C05-D5B1C61223EB}"/>
              </a:ext>
            </a:extLst>
          </p:cNvPr>
          <p:cNvSpPr txBox="1"/>
          <p:nvPr/>
        </p:nvSpPr>
        <p:spPr>
          <a:xfrm>
            <a:off x="8383212" y="4522216"/>
            <a:ext cx="2888443" cy="2031325"/>
          </a:xfrm>
          <a:prstGeom prst="rect">
            <a:avLst/>
          </a:prstGeom>
          <a:noFill/>
        </p:spPr>
        <p:txBody>
          <a:bodyPr wrap="square">
            <a:spAutoFit/>
          </a:bodyPr>
          <a:lstStyle/>
          <a:p>
            <a:r>
              <a:rPr lang="en-US" altLang="zh-CN" dirty="0"/>
              <a:t>When                 is comparable to the QCD scale or larger, the confining interaction is</a:t>
            </a:r>
          </a:p>
          <a:p>
            <a:r>
              <a:rPr lang="en-US" altLang="zh-CN" dirty="0"/>
              <a:t>not long-ranged anymore due to screening, and thus the deconfinement sets in.</a:t>
            </a:r>
            <a:endParaRPr lang="zh-CN" altLang="en-US" dirty="0"/>
          </a:p>
        </p:txBody>
      </p:sp>
      <p:pic>
        <p:nvPicPr>
          <p:cNvPr id="14" name="图片 13">
            <a:extLst>
              <a:ext uri="{FF2B5EF4-FFF2-40B4-BE49-F238E27FC236}">
                <a16:creationId xmlns:a16="http://schemas.microsoft.com/office/drawing/2014/main" id="{D614AA18-EDA7-DC48-2692-E2F8F518AF53}"/>
              </a:ext>
            </a:extLst>
          </p:cNvPr>
          <p:cNvPicPr>
            <a:picLocks noChangeAspect="1"/>
          </p:cNvPicPr>
          <p:nvPr/>
        </p:nvPicPr>
        <p:blipFill>
          <a:blip r:embed="rId5"/>
          <a:stretch>
            <a:fillRect/>
          </a:stretch>
        </p:blipFill>
        <p:spPr>
          <a:xfrm>
            <a:off x="9161668" y="4592691"/>
            <a:ext cx="776889" cy="278385"/>
          </a:xfrm>
          <a:prstGeom prst="rect">
            <a:avLst/>
          </a:prstGeom>
        </p:spPr>
      </p:pic>
      <p:sp>
        <p:nvSpPr>
          <p:cNvPr id="16" name="文本框 15">
            <a:extLst>
              <a:ext uri="{FF2B5EF4-FFF2-40B4-BE49-F238E27FC236}">
                <a16:creationId xmlns:a16="http://schemas.microsoft.com/office/drawing/2014/main" id="{378E0B37-12DC-6C48-6EFE-2FEF94847F3C}"/>
              </a:ext>
            </a:extLst>
          </p:cNvPr>
          <p:cNvSpPr txBox="1"/>
          <p:nvPr/>
        </p:nvSpPr>
        <p:spPr>
          <a:xfrm>
            <a:off x="8487545" y="3585470"/>
            <a:ext cx="2125133" cy="369332"/>
          </a:xfrm>
          <a:prstGeom prst="rect">
            <a:avLst/>
          </a:prstGeom>
          <a:noFill/>
        </p:spPr>
        <p:txBody>
          <a:bodyPr wrap="square">
            <a:spAutoFit/>
          </a:bodyPr>
          <a:lstStyle/>
          <a:p>
            <a:r>
              <a:rPr lang="en-US" altLang="zh-CN" dirty="0"/>
              <a:t>gluon loops</a:t>
            </a:r>
            <a:endParaRPr lang="zh-CN" altLang="en-US" dirty="0"/>
          </a:p>
        </p:txBody>
      </p:sp>
      <p:cxnSp>
        <p:nvCxnSpPr>
          <p:cNvPr id="18" name="直接箭头连接符 17">
            <a:extLst>
              <a:ext uri="{FF2B5EF4-FFF2-40B4-BE49-F238E27FC236}">
                <a16:creationId xmlns:a16="http://schemas.microsoft.com/office/drawing/2014/main" id="{8E3EFDD1-9D05-7982-F155-B7F2735C2265}"/>
              </a:ext>
            </a:extLst>
          </p:cNvPr>
          <p:cNvCxnSpPr>
            <a:cxnSpLocks/>
            <a:stCxn id="16" idx="0"/>
          </p:cNvCxnSpPr>
          <p:nvPr/>
        </p:nvCxnSpPr>
        <p:spPr>
          <a:xfrm flipV="1">
            <a:off x="9550112" y="3384272"/>
            <a:ext cx="567555" cy="2011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a16="http://schemas.microsoft.com/office/drawing/2014/main" id="{46A168B4-4D77-B7A2-FF75-879DEAEF08AB}"/>
              </a:ext>
            </a:extLst>
          </p:cNvPr>
          <p:cNvSpPr txBox="1"/>
          <p:nvPr/>
        </p:nvSpPr>
        <p:spPr>
          <a:xfrm>
            <a:off x="9938557" y="4057370"/>
            <a:ext cx="2404533" cy="369332"/>
          </a:xfrm>
          <a:prstGeom prst="rect">
            <a:avLst/>
          </a:prstGeom>
          <a:noFill/>
        </p:spPr>
        <p:txBody>
          <a:bodyPr wrap="square">
            <a:spAutoFit/>
          </a:bodyPr>
          <a:lstStyle/>
          <a:p>
            <a:r>
              <a:rPr lang="en-US" altLang="zh-CN" dirty="0"/>
              <a:t> quark loops</a:t>
            </a:r>
            <a:endParaRPr lang="zh-CN" altLang="en-US" dirty="0"/>
          </a:p>
        </p:txBody>
      </p:sp>
      <p:cxnSp>
        <p:nvCxnSpPr>
          <p:cNvPr id="24" name="直接箭头连接符 23">
            <a:extLst>
              <a:ext uri="{FF2B5EF4-FFF2-40B4-BE49-F238E27FC236}">
                <a16:creationId xmlns:a16="http://schemas.microsoft.com/office/drawing/2014/main" id="{CE81BC41-0EB7-1CD6-42A2-2549DD4EDCE2}"/>
              </a:ext>
            </a:extLst>
          </p:cNvPr>
          <p:cNvCxnSpPr>
            <a:cxnSpLocks/>
          </p:cNvCxnSpPr>
          <p:nvPr/>
        </p:nvCxnSpPr>
        <p:spPr>
          <a:xfrm flipV="1">
            <a:off x="10270067" y="3484871"/>
            <a:ext cx="575733" cy="579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776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8D97111-C8AA-FB3E-02BE-FE02D0D9A2C8}"/>
              </a:ext>
            </a:extLst>
          </p:cNvPr>
          <p:cNvPicPr>
            <a:picLocks noChangeAspect="1"/>
          </p:cNvPicPr>
          <p:nvPr/>
        </p:nvPicPr>
        <p:blipFill>
          <a:blip r:embed="rId2"/>
          <a:stretch>
            <a:fillRect/>
          </a:stretch>
        </p:blipFill>
        <p:spPr>
          <a:xfrm>
            <a:off x="2175933" y="551289"/>
            <a:ext cx="7395161" cy="5755421"/>
          </a:xfrm>
          <a:prstGeom prst="rect">
            <a:avLst/>
          </a:prstGeom>
        </p:spPr>
      </p:pic>
    </p:spTree>
    <p:extLst>
      <p:ext uri="{BB962C8B-B14F-4D97-AF65-F5344CB8AC3E}">
        <p14:creationId xmlns:p14="http://schemas.microsoft.com/office/powerpoint/2010/main" val="260239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CBFEDCA7-4316-FF03-0F0B-C21010D6F9C6}"/>
              </a:ext>
            </a:extLst>
          </p:cNvPr>
          <p:cNvPicPr>
            <a:picLocks noChangeAspect="1"/>
          </p:cNvPicPr>
          <p:nvPr/>
        </p:nvPicPr>
        <p:blipFill>
          <a:blip r:embed="rId2"/>
          <a:stretch>
            <a:fillRect/>
          </a:stretch>
        </p:blipFill>
        <p:spPr>
          <a:xfrm>
            <a:off x="836623" y="498247"/>
            <a:ext cx="8093141" cy="358171"/>
          </a:xfrm>
          <a:prstGeom prst="rect">
            <a:avLst/>
          </a:prstGeom>
        </p:spPr>
      </p:pic>
      <p:pic>
        <p:nvPicPr>
          <p:cNvPr id="11" name="图片 10">
            <a:extLst>
              <a:ext uri="{FF2B5EF4-FFF2-40B4-BE49-F238E27FC236}">
                <a16:creationId xmlns:a16="http://schemas.microsoft.com/office/drawing/2014/main" id="{6A26AF05-3EEF-5142-DA89-0CF27F1B4708}"/>
              </a:ext>
            </a:extLst>
          </p:cNvPr>
          <p:cNvPicPr>
            <a:picLocks noChangeAspect="1"/>
          </p:cNvPicPr>
          <p:nvPr/>
        </p:nvPicPr>
        <p:blipFill>
          <a:blip r:embed="rId3"/>
          <a:stretch>
            <a:fillRect/>
          </a:stretch>
        </p:blipFill>
        <p:spPr>
          <a:xfrm>
            <a:off x="1319343" y="912740"/>
            <a:ext cx="4320914" cy="434378"/>
          </a:xfrm>
          <a:prstGeom prst="rect">
            <a:avLst/>
          </a:prstGeom>
        </p:spPr>
      </p:pic>
      <p:pic>
        <p:nvPicPr>
          <p:cNvPr id="13" name="图片 12">
            <a:extLst>
              <a:ext uri="{FF2B5EF4-FFF2-40B4-BE49-F238E27FC236}">
                <a16:creationId xmlns:a16="http://schemas.microsoft.com/office/drawing/2014/main" id="{611FB2FA-E249-B321-6BEB-632406E19AFF}"/>
              </a:ext>
            </a:extLst>
          </p:cNvPr>
          <p:cNvPicPr>
            <a:picLocks noChangeAspect="1"/>
          </p:cNvPicPr>
          <p:nvPr/>
        </p:nvPicPr>
        <p:blipFill>
          <a:blip r:embed="rId4"/>
          <a:stretch>
            <a:fillRect/>
          </a:stretch>
        </p:blipFill>
        <p:spPr>
          <a:xfrm>
            <a:off x="1729642" y="5996503"/>
            <a:ext cx="7821230" cy="726500"/>
          </a:xfrm>
          <a:prstGeom prst="rect">
            <a:avLst/>
          </a:prstGeom>
        </p:spPr>
      </p:pic>
      <p:pic>
        <p:nvPicPr>
          <p:cNvPr id="15" name="图片 14">
            <a:extLst>
              <a:ext uri="{FF2B5EF4-FFF2-40B4-BE49-F238E27FC236}">
                <a16:creationId xmlns:a16="http://schemas.microsoft.com/office/drawing/2014/main" id="{49DF24B1-A581-F024-E61F-BA3DC3094544}"/>
              </a:ext>
            </a:extLst>
          </p:cNvPr>
          <p:cNvPicPr>
            <a:picLocks noChangeAspect="1"/>
          </p:cNvPicPr>
          <p:nvPr/>
        </p:nvPicPr>
        <p:blipFill>
          <a:blip r:embed="rId5"/>
          <a:stretch>
            <a:fillRect/>
          </a:stretch>
        </p:blipFill>
        <p:spPr>
          <a:xfrm>
            <a:off x="2739998" y="3010711"/>
            <a:ext cx="5509737" cy="853514"/>
          </a:xfrm>
          <a:prstGeom prst="rect">
            <a:avLst/>
          </a:prstGeom>
        </p:spPr>
      </p:pic>
      <p:pic>
        <p:nvPicPr>
          <p:cNvPr id="17" name="图片 16">
            <a:extLst>
              <a:ext uri="{FF2B5EF4-FFF2-40B4-BE49-F238E27FC236}">
                <a16:creationId xmlns:a16="http://schemas.microsoft.com/office/drawing/2014/main" id="{702AF79D-91A0-43F5-5843-96CFF3B49F3A}"/>
              </a:ext>
            </a:extLst>
          </p:cNvPr>
          <p:cNvPicPr>
            <a:picLocks noChangeAspect="1"/>
          </p:cNvPicPr>
          <p:nvPr/>
        </p:nvPicPr>
        <p:blipFill>
          <a:blip r:embed="rId6"/>
          <a:stretch>
            <a:fillRect/>
          </a:stretch>
        </p:blipFill>
        <p:spPr>
          <a:xfrm>
            <a:off x="2739998" y="4106282"/>
            <a:ext cx="5258256" cy="861135"/>
          </a:xfrm>
          <a:prstGeom prst="rect">
            <a:avLst/>
          </a:prstGeom>
        </p:spPr>
      </p:pic>
      <p:pic>
        <p:nvPicPr>
          <p:cNvPr id="19" name="图片 18">
            <a:extLst>
              <a:ext uri="{FF2B5EF4-FFF2-40B4-BE49-F238E27FC236}">
                <a16:creationId xmlns:a16="http://schemas.microsoft.com/office/drawing/2014/main" id="{B96EEE75-C132-3B5D-E670-76C5373CD9AD}"/>
              </a:ext>
            </a:extLst>
          </p:cNvPr>
          <p:cNvPicPr>
            <a:picLocks noChangeAspect="1"/>
          </p:cNvPicPr>
          <p:nvPr/>
        </p:nvPicPr>
        <p:blipFill>
          <a:blip r:embed="rId7"/>
          <a:stretch>
            <a:fillRect/>
          </a:stretch>
        </p:blipFill>
        <p:spPr>
          <a:xfrm>
            <a:off x="1646433" y="5118541"/>
            <a:ext cx="7445385" cy="441998"/>
          </a:xfrm>
          <a:prstGeom prst="rect">
            <a:avLst/>
          </a:prstGeom>
        </p:spPr>
      </p:pic>
      <p:pic>
        <p:nvPicPr>
          <p:cNvPr id="21" name="图片 20">
            <a:extLst>
              <a:ext uri="{FF2B5EF4-FFF2-40B4-BE49-F238E27FC236}">
                <a16:creationId xmlns:a16="http://schemas.microsoft.com/office/drawing/2014/main" id="{239417B3-D7FF-4095-E1FB-5C8F3D5A059C}"/>
              </a:ext>
            </a:extLst>
          </p:cNvPr>
          <p:cNvPicPr>
            <a:picLocks noChangeAspect="1"/>
          </p:cNvPicPr>
          <p:nvPr/>
        </p:nvPicPr>
        <p:blipFill>
          <a:blip r:embed="rId8"/>
          <a:stretch>
            <a:fillRect/>
          </a:stretch>
        </p:blipFill>
        <p:spPr>
          <a:xfrm>
            <a:off x="9408566" y="5170655"/>
            <a:ext cx="419136" cy="365792"/>
          </a:xfrm>
          <a:prstGeom prst="rect">
            <a:avLst/>
          </a:prstGeom>
        </p:spPr>
      </p:pic>
      <p:pic>
        <p:nvPicPr>
          <p:cNvPr id="23" name="图片 22">
            <a:extLst>
              <a:ext uri="{FF2B5EF4-FFF2-40B4-BE49-F238E27FC236}">
                <a16:creationId xmlns:a16="http://schemas.microsoft.com/office/drawing/2014/main" id="{ACD9722D-6666-B0E0-77F3-1268F63DD0AF}"/>
              </a:ext>
            </a:extLst>
          </p:cNvPr>
          <p:cNvPicPr>
            <a:picLocks noChangeAspect="1"/>
          </p:cNvPicPr>
          <p:nvPr/>
        </p:nvPicPr>
        <p:blipFill>
          <a:blip r:embed="rId9"/>
          <a:stretch>
            <a:fillRect/>
          </a:stretch>
        </p:blipFill>
        <p:spPr>
          <a:xfrm>
            <a:off x="1729642" y="1829094"/>
            <a:ext cx="4892464" cy="853514"/>
          </a:xfrm>
          <a:prstGeom prst="rect">
            <a:avLst/>
          </a:prstGeom>
        </p:spPr>
      </p:pic>
      <p:sp>
        <p:nvSpPr>
          <p:cNvPr id="25" name="文本框 24">
            <a:extLst>
              <a:ext uri="{FF2B5EF4-FFF2-40B4-BE49-F238E27FC236}">
                <a16:creationId xmlns:a16="http://schemas.microsoft.com/office/drawing/2014/main" id="{27E0497A-DCC4-2F31-F41C-4B4D6E0525FD}"/>
              </a:ext>
            </a:extLst>
          </p:cNvPr>
          <p:cNvSpPr txBox="1"/>
          <p:nvPr/>
        </p:nvSpPr>
        <p:spPr>
          <a:xfrm>
            <a:off x="1422400" y="1403440"/>
            <a:ext cx="6096000" cy="369332"/>
          </a:xfrm>
          <a:prstGeom prst="rect">
            <a:avLst/>
          </a:prstGeom>
          <a:noFill/>
        </p:spPr>
        <p:txBody>
          <a:bodyPr wrap="square">
            <a:spAutoFit/>
          </a:bodyPr>
          <a:lstStyle/>
          <a:p>
            <a:r>
              <a:rPr lang="en-US" altLang="zh-CN" dirty="0"/>
              <a:t>the spectrum as a function of the mass</a:t>
            </a:r>
            <a:endParaRPr lang="zh-CN" altLang="en-US" dirty="0"/>
          </a:p>
        </p:txBody>
      </p:sp>
      <p:pic>
        <p:nvPicPr>
          <p:cNvPr id="27" name="图片 26">
            <a:extLst>
              <a:ext uri="{FF2B5EF4-FFF2-40B4-BE49-F238E27FC236}">
                <a16:creationId xmlns:a16="http://schemas.microsoft.com/office/drawing/2014/main" id="{C9D99410-B291-15A2-3521-3D27AE00E835}"/>
              </a:ext>
            </a:extLst>
          </p:cNvPr>
          <p:cNvPicPr>
            <a:picLocks noChangeAspect="1"/>
          </p:cNvPicPr>
          <p:nvPr/>
        </p:nvPicPr>
        <p:blipFill>
          <a:blip r:embed="rId10"/>
          <a:stretch>
            <a:fillRect/>
          </a:stretch>
        </p:blipFill>
        <p:spPr>
          <a:xfrm>
            <a:off x="6797678" y="1642624"/>
            <a:ext cx="1973282" cy="986641"/>
          </a:xfrm>
          <a:prstGeom prst="rect">
            <a:avLst/>
          </a:prstGeom>
        </p:spPr>
      </p:pic>
      <p:pic>
        <p:nvPicPr>
          <p:cNvPr id="29" name="图片 28">
            <a:extLst>
              <a:ext uri="{FF2B5EF4-FFF2-40B4-BE49-F238E27FC236}">
                <a16:creationId xmlns:a16="http://schemas.microsoft.com/office/drawing/2014/main" id="{5C9E9AD3-3E83-3BBF-6AA3-223BBCA9A9D9}"/>
              </a:ext>
            </a:extLst>
          </p:cNvPr>
          <p:cNvPicPr>
            <a:picLocks noChangeAspect="1"/>
          </p:cNvPicPr>
          <p:nvPr/>
        </p:nvPicPr>
        <p:blipFill>
          <a:blip r:embed="rId11"/>
          <a:stretch>
            <a:fillRect/>
          </a:stretch>
        </p:blipFill>
        <p:spPr>
          <a:xfrm>
            <a:off x="507795" y="39578"/>
            <a:ext cx="4724809" cy="381033"/>
          </a:xfrm>
          <a:prstGeom prst="rect">
            <a:avLst/>
          </a:prstGeom>
        </p:spPr>
      </p:pic>
      <p:pic>
        <p:nvPicPr>
          <p:cNvPr id="3" name="图片 2">
            <a:extLst>
              <a:ext uri="{FF2B5EF4-FFF2-40B4-BE49-F238E27FC236}">
                <a16:creationId xmlns:a16="http://schemas.microsoft.com/office/drawing/2014/main" id="{4A89CD7D-F6E2-6555-FE4A-291317121404}"/>
              </a:ext>
            </a:extLst>
          </p:cNvPr>
          <p:cNvPicPr>
            <a:picLocks noChangeAspect="1"/>
          </p:cNvPicPr>
          <p:nvPr/>
        </p:nvPicPr>
        <p:blipFill>
          <a:blip r:embed="rId12"/>
          <a:stretch>
            <a:fillRect/>
          </a:stretch>
        </p:blipFill>
        <p:spPr>
          <a:xfrm>
            <a:off x="1729642" y="2682608"/>
            <a:ext cx="2301439" cy="327688"/>
          </a:xfrm>
          <a:prstGeom prst="rect">
            <a:avLst/>
          </a:prstGeom>
        </p:spPr>
      </p:pic>
      <p:pic>
        <p:nvPicPr>
          <p:cNvPr id="5" name="图片 4">
            <a:extLst>
              <a:ext uri="{FF2B5EF4-FFF2-40B4-BE49-F238E27FC236}">
                <a16:creationId xmlns:a16="http://schemas.microsoft.com/office/drawing/2014/main" id="{E2746FE2-EADC-C570-C61F-762882EAA510}"/>
              </a:ext>
            </a:extLst>
          </p:cNvPr>
          <p:cNvPicPr>
            <a:picLocks noChangeAspect="1"/>
          </p:cNvPicPr>
          <p:nvPr/>
        </p:nvPicPr>
        <p:blipFill>
          <a:blip r:embed="rId13"/>
          <a:stretch>
            <a:fillRect/>
          </a:stretch>
        </p:blipFill>
        <p:spPr>
          <a:xfrm>
            <a:off x="8474544" y="3292351"/>
            <a:ext cx="1234547" cy="358171"/>
          </a:xfrm>
          <a:prstGeom prst="rect">
            <a:avLst/>
          </a:prstGeom>
        </p:spPr>
      </p:pic>
    </p:spTree>
    <p:extLst>
      <p:ext uri="{BB962C8B-B14F-4D97-AF65-F5344CB8AC3E}">
        <p14:creationId xmlns:p14="http://schemas.microsoft.com/office/powerpoint/2010/main" val="1140468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F703B18-800C-6490-841B-7F176D18CD1A}"/>
              </a:ext>
            </a:extLst>
          </p:cNvPr>
          <p:cNvPicPr>
            <a:picLocks noChangeAspect="1"/>
          </p:cNvPicPr>
          <p:nvPr/>
        </p:nvPicPr>
        <p:blipFill>
          <a:blip r:embed="rId2"/>
          <a:srcRect l="10122" b="17668"/>
          <a:stretch>
            <a:fillRect/>
          </a:stretch>
        </p:blipFill>
        <p:spPr>
          <a:xfrm>
            <a:off x="1158357" y="539499"/>
            <a:ext cx="6028267" cy="369332"/>
          </a:xfrm>
          <a:prstGeom prst="rect">
            <a:avLst/>
          </a:prstGeom>
        </p:spPr>
      </p:pic>
      <p:pic>
        <p:nvPicPr>
          <p:cNvPr id="4" name="图片 3">
            <a:extLst>
              <a:ext uri="{FF2B5EF4-FFF2-40B4-BE49-F238E27FC236}">
                <a16:creationId xmlns:a16="http://schemas.microsoft.com/office/drawing/2014/main" id="{27F050D2-788A-DF87-1366-70455C32E555}"/>
              </a:ext>
            </a:extLst>
          </p:cNvPr>
          <p:cNvPicPr>
            <a:picLocks noChangeAspect="1"/>
          </p:cNvPicPr>
          <p:nvPr/>
        </p:nvPicPr>
        <p:blipFill>
          <a:blip r:embed="rId3"/>
          <a:stretch>
            <a:fillRect/>
          </a:stretch>
        </p:blipFill>
        <p:spPr>
          <a:xfrm>
            <a:off x="2885616" y="1039667"/>
            <a:ext cx="5692633" cy="883997"/>
          </a:xfrm>
          <a:prstGeom prst="rect">
            <a:avLst/>
          </a:prstGeom>
        </p:spPr>
      </p:pic>
      <p:pic>
        <p:nvPicPr>
          <p:cNvPr id="6" name="图片 5">
            <a:extLst>
              <a:ext uri="{FF2B5EF4-FFF2-40B4-BE49-F238E27FC236}">
                <a16:creationId xmlns:a16="http://schemas.microsoft.com/office/drawing/2014/main" id="{B163F25C-499B-A424-19E0-084949CCD2A7}"/>
              </a:ext>
            </a:extLst>
          </p:cNvPr>
          <p:cNvPicPr>
            <a:picLocks noChangeAspect="1"/>
          </p:cNvPicPr>
          <p:nvPr/>
        </p:nvPicPr>
        <p:blipFill>
          <a:blip r:embed="rId4"/>
          <a:stretch>
            <a:fillRect/>
          </a:stretch>
        </p:blipFill>
        <p:spPr>
          <a:xfrm>
            <a:off x="1439333" y="2212900"/>
            <a:ext cx="9107644" cy="2110540"/>
          </a:xfrm>
          <a:prstGeom prst="rect">
            <a:avLst/>
          </a:prstGeom>
        </p:spPr>
      </p:pic>
    </p:spTree>
    <p:extLst>
      <p:ext uri="{BB962C8B-B14F-4D97-AF65-F5344CB8AC3E}">
        <p14:creationId xmlns:p14="http://schemas.microsoft.com/office/powerpoint/2010/main" val="1563714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0F0A3C8-9560-72B4-FD45-B79246B27B74}"/>
              </a:ext>
            </a:extLst>
          </p:cNvPr>
          <p:cNvPicPr>
            <a:picLocks noChangeAspect="1"/>
          </p:cNvPicPr>
          <p:nvPr/>
        </p:nvPicPr>
        <p:blipFill>
          <a:blip r:embed="rId2"/>
          <a:stretch>
            <a:fillRect/>
          </a:stretch>
        </p:blipFill>
        <p:spPr>
          <a:xfrm>
            <a:off x="1060982" y="393700"/>
            <a:ext cx="7367014" cy="5596467"/>
          </a:xfrm>
          <a:prstGeom prst="rect">
            <a:avLst/>
          </a:prstGeom>
        </p:spPr>
      </p:pic>
      <p:sp>
        <p:nvSpPr>
          <p:cNvPr id="5" name="文本框 4">
            <a:extLst>
              <a:ext uri="{FF2B5EF4-FFF2-40B4-BE49-F238E27FC236}">
                <a16:creationId xmlns:a16="http://schemas.microsoft.com/office/drawing/2014/main" id="{5E1E649F-3495-0629-3D3B-EFE896A78974}"/>
              </a:ext>
            </a:extLst>
          </p:cNvPr>
          <p:cNvSpPr txBox="1"/>
          <p:nvPr/>
        </p:nvSpPr>
        <p:spPr>
          <a:xfrm>
            <a:off x="8576734" y="862168"/>
            <a:ext cx="3174999" cy="4247317"/>
          </a:xfrm>
          <a:prstGeom prst="rect">
            <a:avLst/>
          </a:prstGeom>
          <a:noFill/>
        </p:spPr>
        <p:txBody>
          <a:bodyPr wrap="square">
            <a:spAutoFit/>
          </a:bodyPr>
          <a:lstStyle/>
          <a:p>
            <a:r>
              <a:rPr lang="en-US" altLang="zh-CN" dirty="0"/>
              <a:t>the closed strings corresponding to the glueballs</a:t>
            </a:r>
          </a:p>
          <a:p>
            <a:r>
              <a:rPr lang="en-US" altLang="zh-CN" dirty="0"/>
              <a:t>remains finite at T = TH.</a:t>
            </a:r>
          </a:p>
          <a:p>
            <a:r>
              <a:rPr lang="en-US" altLang="zh-CN" dirty="0"/>
              <a:t> </a:t>
            </a:r>
          </a:p>
          <a:p>
            <a:endParaRPr lang="en-US" altLang="zh-CN" dirty="0"/>
          </a:p>
          <a:p>
            <a:r>
              <a:rPr lang="en-US" altLang="zh-CN" dirty="0"/>
              <a:t>The open strings corresponding</a:t>
            </a:r>
          </a:p>
          <a:p>
            <a:r>
              <a:rPr lang="en-US" altLang="zh-CN" dirty="0"/>
              <a:t>to the meson resonance gas </a:t>
            </a:r>
          </a:p>
          <a:p>
            <a:r>
              <a:rPr lang="en-US" altLang="zh-CN" dirty="0"/>
              <a:t>diverges at T = TH.</a:t>
            </a:r>
          </a:p>
          <a:p>
            <a:endParaRPr lang="en-US" altLang="zh-CN" dirty="0"/>
          </a:p>
          <a:p>
            <a:endParaRPr lang="en-US" altLang="zh-CN" dirty="0"/>
          </a:p>
          <a:p>
            <a:endParaRPr lang="en-US" altLang="zh-CN" dirty="0"/>
          </a:p>
          <a:p>
            <a:endParaRPr lang="en-US" altLang="zh-CN" dirty="0"/>
          </a:p>
          <a:p>
            <a:endParaRPr lang="zh-CN" altLang="en-US" dirty="0"/>
          </a:p>
        </p:txBody>
      </p:sp>
    </p:spTree>
    <p:extLst>
      <p:ext uri="{BB962C8B-B14F-4D97-AF65-F5344CB8AC3E}">
        <p14:creationId xmlns:p14="http://schemas.microsoft.com/office/powerpoint/2010/main" val="285884565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257</Words>
  <Application>Microsoft Office PowerPoint</Application>
  <PresentationFormat>宽屏</PresentationFormat>
  <Paragraphs>32</Paragraphs>
  <Slides>13</Slides>
  <Notes>0</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13</vt:i4>
      </vt:variant>
    </vt:vector>
  </HeadingPairs>
  <TitlesOfParts>
    <vt:vector size="17" baseType="lpstr">
      <vt:lpstr>等线</vt:lpstr>
      <vt:lpstr>等线 Light</vt:lpstr>
      <vt:lpstr>Arial</vt:lpstr>
      <vt:lpstr>Office 主题​​</vt:lpstr>
      <vt:lpstr>A New State of Matter between the Hadronic Phase and the Quark-Gluon Plasma?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睿 温</dc:creator>
  <cp:lastModifiedBy>睿 温</cp:lastModifiedBy>
  <cp:revision>19</cp:revision>
  <dcterms:created xsi:type="dcterms:W3CDTF">2025-06-04T02:27:45Z</dcterms:created>
  <dcterms:modified xsi:type="dcterms:W3CDTF">2025-06-12T00:55:09Z</dcterms:modified>
</cp:coreProperties>
</file>