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3" r:id="rId3"/>
    <p:sldId id="304" r:id="rId4"/>
    <p:sldId id="297" r:id="rId5"/>
    <p:sldId id="302" r:id="rId6"/>
    <p:sldId id="301" r:id="rId7"/>
    <p:sldId id="30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6B47EE-2EA0-4C76-B155-7FB3C5E07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ECD461-7FB8-49E1-A3FE-B6C83C5B7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BD0E7C-D0D6-492B-A30E-DE50054D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DE4545-85E9-4669-9902-8F92D64B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8A4240-4A51-4B47-9C6B-A0C2AC8E6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23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D7DC0-3FB7-48AD-A855-1ECA040E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1C5CC84-0883-4711-903B-16C9A9A6B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B085B0-39FD-47FE-8C5F-317620AD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BAD1E9-DD7B-485C-B5FB-EC70F26A5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DC2DA3-992C-4EAC-9D89-9BD9CE40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82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E20ED08-5DB5-43DA-B2FB-7C0A17A2F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DF86E2C-9517-465A-991D-4FAFD9A32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B7FCBA-0AFA-48D6-9F90-4B545C8A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9FD64-CF3F-4452-ADF1-A35E15682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DA736A-9D05-43C1-B776-73F792B63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45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F7BDFA-3047-44B2-922A-46C3DA29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7F98D4-1B17-4067-AC8C-E50753AB9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CBCF5C-7DCE-4098-B332-DB2D4C66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8151B-B2FF-4B77-8858-DD03FE78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48F15C-1CE1-410F-9852-F4F634C7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19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45955D-73A3-43F8-85BD-D063B87B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33CA87-DC8F-4132-97B8-1309657B3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05DEF0-476F-417B-8BEC-1022D1DB3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674C55-8303-4500-9649-48A48B029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CE664D-781C-48EB-8234-9E9A542CC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1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1590B-DA2A-4631-B8E5-C39C8184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9896F9-A85D-4559-906D-4F9CACF6D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782A433-A6C6-4A1B-97E8-FECC0FE30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0BB82F-8D79-4B55-A628-F9A0A254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1918098-C5BA-4AFB-8F24-17675009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1E1228-8329-4B00-847F-00EA3C87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4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21E32D-F19A-48CE-B54B-4F03629F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E6CD05-5864-4FA6-9021-73992525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1D35D6-D3C1-48F5-B9C6-E425FA9CB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DC4217B-2DF7-4586-ADD5-2DC006BF2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78C7D15-B310-40DD-9385-3CC2D4B6FC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A8DE552-7F5D-4915-9E9A-42A0500F2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21832A6-A4B3-4DF3-B1F6-CFC9025D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A1F0A6-FF4C-4ACB-9BBC-19EE6461A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89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149D55-71B9-4EEC-B84F-342CA14DB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9DEED16-341E-4C1B-9F0E-ACD64F9A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024EC0D-DC04-4B2E-B70F-45EC12EE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C484CB1-48EC-4A30-9B55-B0B09908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26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867E302-06AC-4C94-872D-C6BECD06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3174F15-A445-4354-A12B-BC03A9FBE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4B1560E-26EF-4417-8A42-F8876A2E1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51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857E63-7D9B-4721-BC7E-9EB224907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5982E4-7C22-40FF-87BD-315FF567D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864832-2EF4-4E8E-B8C1-A35AF7C86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F19545-B506-4A7F-8AF0-EA488774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FAFDB4-78BF-4B05-9709-A600BE368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5A9ECE-6CA3-479B-BD0B-8B982F26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79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F49F3D-7C51-4634-8863-1FF06AC18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3182B6F-AB84-4B54-A73D-D232E37EC5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65B584-F865-40B9-9F29-861837592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44342B6-D751-4050-8490-FA525309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D77B07-4F7D-4773-982B-9B4E3EF26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4B19C7-85A3-4E9E-966B-7B9315AC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115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596C6F-4F74-4A61-B229-C50A3B66E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DF16AA-C398-4487-80C4-C66BFF87B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0BA80F-44E0-4D3A-B67C-B6A037E854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77D8-F2A3-4EC1-88CD-6B5848D8D24B}" type="datetimeFigureOut">
              <a:rPr lang="zh-CN" altLang="en-US" smtClean="0"/>
              <a:t>2025/6/15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44EE36-F5B0-4F06-B191-5D546EA30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0D7328-1D33-4925-9DAD-C430E98BB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16F42-4CE8-4228-847C-BB4D641C6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34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CE7A0B-508E-4C21-9707-F4C6F282F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2025/6/16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80FB4B2-F8EA-4C62-8AC7-39FE686234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APD+PPD</a:t>
            </a:r>
            <a:r>
              <a:rPr lang="zh-CN" altLang="en-US" dirty="0"/>
              <a:t>方案中两段</a:t>
            </a:r>
            <a:r>
              <a:rPr lang="en-US" altLang="zh-CN" dirty="0"/>
              <a:t>chicane</a:t>
            </a:r>
            <a:r>
              <a:rPr lang="zh-CN" altLang="en-US" dirty="0"/>
              <a:t>的优化</a:t>
            </a:r>
          </a:p>
        </p:txBody>
      </p:sp>
    </p:spTree>
    <p:extLst>
      <p:ext uri="{BB962C8B-B14F-4D97-AF65-F5344CB8AC3E}">
        <p14:creationId xmlns:p14="http://schemas.microsoft.com/office/powerpoint/2010/main" val="385726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9">
            <a:extLst>
              <a:ext uri="{FF2B5EF4-FFF2-40B4-BE49-F238E27FC236}">
                <a16:creationId xmlns:a16="http://schemas.microsoft.com/office/drawing/2014/main" id="{33BD5E3B-DEA2-4E91-92B9-D34B7E3CF98F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Chicane1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的</a:t>
            </a:r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CSR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效应及抑制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90C232E-15A8-4470-A759-EC423EC81B6C}"/>
              </a:ext>
            </a:extLst>
          </p:cNvPr>
          <p:cNvSpPr/>
          <p:nvPr/>
        </p:nvSpPr>
        <p:spPr>
          <a:xfrm>
            <a:off x="389942" y="918182"/>
            <a:ext cx="5334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S-chicane</a:t>
            </a:r>
            <a:r>
              <a:rPr lang="zh-CN" altLang="en-US" dirty="0"/>
              <a:t>相比</a:t>
            </a:r>
            <a:r>
              <a:rPr lang="en-US" altLang="zh-CN" dirty="0"/>
              <a:t>C-chicane</a:t>
            </a:r>
            <a:r>
              <a:rPr lang="zh-CN" altLang="en-US" dirty="0"/>
              <a:t>有抑制发射度增长效果，但应该还有优化空间</a:t>
            </a:r>
            <a:endParaRPr lang="en-US" altLang="zh-CN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6AD7EB-42F3-45D1-9D61-46BF64C9D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96" y="1939318"/>
            <a:ext cx="5334000" cy="40005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DEE43653-65FF-4F16-ADDA-24BBD86AD4DA}"/>
              </a:ext>
            </a:extLst>
          </p:cNvPr>
          <p:cNvSpPr/>
          <p:nvPr/>
        </p:nvSpPr>
        <p:spPr>
          <a:xfrm>
            <a:off x="7443216" y="2383536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EFA074A-D260-4850-9A86-820B17C34B7B}"/>
              </a:ext>
            </a:extLst>
          </p:cNvPr>
          <p:cNvSpPr/>
          <p:nvPr/>
        </p:nvSpPr>
        <p:spPr>
          <a:xfrm>
            <a:off x="8418576" y="1838734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688BCB5-C79B-4A94-A15B-E7BE7BECE0CD}"/>
              </a:ext>
            </a:extLst>
          </p:cNvPr>
          <p:cNvSpPr/>
          <p:nvPr/>
        </p:nvSpPr>
        <p:spPr>
          <a:xfrm>
            <a:off x="9211056" y="1838734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5B6C65B-1E40-482A-A5D0-83274A8A0673}"/>
              </a:ext>
            </a:extLst>
          </p:cNvPr>
          <p:cNvSpPr/>
          <p:nvPr/>
        </p:nvSpPr>
        <p:spPr>
          <a:xfrm>
            <a:off x="10204704" y="2383536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6482E12E-A017-4FDC-8833-5C41C51A06C9}"/>
              </a:ext>
            </a:extLst>
          </p:cNvPr>
          <p:cNvSpPr/>
          <p:nvPr/>
        </p:nvSpPr>
        <p:spPr>
          <a:xfrm>
            <a:off x="7443216" y="4182297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B9CCC76-2FBB-49B2-A243-802194ABD65A}"/>
              </a:ext>
            </a:extLst>
          </p:cNvPr>
          <p:cNvSpPr/>
          <p:nvPr/>
        </p:nvSpPr>
        <p:spPr>
          <a:xfrm>
            <a:off x="8040624" y="3675888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8B8E8DD-16B2-4F91-AAF6-A6CCA6288E18}"/>
              </a:ext>
            </a:extLst>
          </p:cNvPr>
          <p:cNvSpPr/>
          <p:nvPr/>
        </p:nvSpPr>
        <p:spPr>
          <a:xfrm>
            <a:off x="9211056" y="4712208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3242DFB5-3F34-48E0-B0C2-7799219D0BE9}"/>
              </a:ext>
            </a:extLst>
          </p:cNvPr>
          <p:cNvSpPr/>
          <p:nvPr/>
        </p:nvSpPr>
        <p:spPr>
          <a:xfrm>
            <a:off x="10204704" y="4182297"/>
            <a:ext cx="475488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36A0C563-6EDF-47C2-AE9C-E5A0BDB64C70}"/>
              </a:ext>
            </a:extLst>
          </p:cNvPr>
          <p:cNvCxnSpPr>
            <a:stCxn id="5" idx="3"/>
            <a:endCxn id="22" idx="1"/>
          </p:cNvCxnSpPr>
          <p:nvPr/>
        </p:nvCxnSpPr>
        <p:spPr>
          <a:xfrm flipV="1">
            <a:off x="7918704" y="2036854"/>
            <a:ext cx="499872" cy="544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374FF80E-CDEB-47FC-8373-E6609C620102}"/>
              </a:ext>
            </a:extLst>
          </p:cNvPr>
          <p:cNvCxnSpPr>
            <a:cxnSpLocks/>
            <a:stCxn id="24" idx="1"/>
          </p:cNvCxnSpPr>
          <p:nvPr/>
        </p:nvCxnSpPr>
        <p:spPr>
          <a:xfrm flipH="1" flipV="1">
            <a:off x="9687364" y="2036854"/>
            <a:ext cx="517340" cy="544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054A3348-79A7-4DB3-80D8-29F73ED2FE09}"/>
              </a:ext>
            </a:extLst>
          </p:cNvPr>
          <p:cNvCxnSpPr>
            <a:cxnSpLocks/>
          </p:cNvCxnSpPr>
          <p:nvPr/>
        </p:nvCxnSpPr>
        <p:spPr>
          <a:xfrm>
            <a:off x="8729062" y="2036854"/>
            <a:ext cx="4819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B020F327-BB1E-4B44-8461-545BDC205662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7918704" y="3874009"/>
            <a:ext cx="111246" cy="506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EF984A72-DBDC-4517-A3F3-AAEFC19EFC19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8505438" y="3874008"/>
            <a:ext cx="705618" cy="103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5E664B4B-5CFF-4FA0-9217-111BA08FBBAD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9666738" y="4380417"/>
            <a:ext cx="537966" cy="529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>
            <a:extLst>
              <a:ext uri="{FF2B5EF4-FFF2-40B4-BE49-F238E27FC236}">
                <a16:creationId xmlns:a16="http://schemas.microsoft.com/office/drawing/2014/main" id="{38708026-3EC9-48BC-B0CD-6B5DA075FBDF}"/>
              </a:ext>
            </a:extLst>
          </p:cNvPr>
          <p:cNvSpPr/>
          <p:nvPr/>
        </p:nvSpPr>
        <p:spPr>
          <a:xfrm>
            <a:off x="8520840" y="5242119"/>
            <a:ext cx="2622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S-chicane</a:t>
            </a:r>
            <a:r>
              <a:rPr lang="zh-CN" altLang="en-US" dirty="0"/>
              <a:t>（</a:t>
            </a:r>
            <a:r>
              <a:rPr lang="en-US" altLang="zh-CN" dirty="0"/>
              <a:t>by </a:t>
            </a:r>
            <a:r>
              <a:rPr lang="zh-CN" altLang="en-US" dirty="0"/>
              <a:t>曾凡聪）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F797C365-6DF4-40D5-83FC-330565ADA779}"/>
              </a:ext>
            </a:extLst>
          </p:cNvPr>
          <p:cNvSpPr/>
          <p:nvPr/>
        </p:nvSpPr>
        <p:spPr>
          <a:xfrm>
            <a:off x="8517115" y="2789962"/>
            <a:ext cx="1189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C-chicane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89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9">
            <a:extLst>
              <a:ext uri="{FF2B5EF4-FFF2-40B4-BE49-F238E27FC236}">
                <a16:creationId xmlns:a16="http://schemas.microsoft.com/office/drawing/2014/main" id="{33BD5E3B-DEA2-4E91-92B9-D34B7E3CF98F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Chicane1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出口束流指向性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990C232E-15A8-4470-A759-EC423EC81B6C}"/>
              </a:ext>
            </a:extLst>
          </p:cNvPr>
          <p:cNvSpPr/>
          <p:nvPr/>
        </p:nvSpPr>
        <p:spPr>
          <a:xfrm>
            <a:off x="389942" y="918182"/>
            <a:ext cx="11424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S-chicane</a:t>
            </a:r>
            <a:r>
              <a:rPr lang="zh-CN" altLang="en-US" dirty="0"/>
              <a:t>和</a:t>
            </a:r>
            <a:r>
              <a:rPr lang="en-US" altLang="zh-CN" dirty="0"/>
              <a:t>C-chicane</a:t>
            </a:r>
            <a:r>
              <a:rPr lang="zh-CN" altLang="en-US" dirty="0"/>
              <a:t>的束流指向性均偏差较大，原因是</a:t>
            </a:r>
            <a:r>
              <a:rPr lang="en-US" altLang="zh-CN" dirty="0"/>
              <a:t>CSR</a:t>
            </a:r>
            <a:r>
              <a:rPr lang="zh-CN" altLang="en-US" dirty="0"/>
              <a:t>导致束流能散增长和能量损失，束流中心能量偏离</a:t>
            </a:r>
            <a:r>
              <a:rPr lang="en-US" altLang="zh-CN" dirty="0"/>
              <a:t>chicane</a:t>
            </a:r>
            <a:r>
              <a:rPr lang="zh-CN" altLang="en-US" dirty="0"/>
              <a:t>设计能量，导致轨道偏移。</a:t>
            </a:r>
            <a:endParaRPr lang="en-US" altLang="zh-CN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一般意义上的</a:t>
            </a:r>
            <a:r>
              <a:rPr lang="en-US" altLang="zh-CN" dirty="0"/>
              <a:t>CSR</a:t>
            </a:r>
            <a:r>
              <a:rPr lang="zh-CN" altLang="en-US" dirty="0"/>
              <a:t>抑制指的是降低</a:t>
            </a:r>
            <a:r>
              <a:rPr lang="en-US" altLang="zh-CN" dirty="0"/>
              <a:t>CSR</a:t>
            </a:r>
            <a:r>
              <a:rPr lang="zh-CN" altLang="en-US" dirty="0"/>
              <a:t>引起的发射度增长，而</a:t>
            </a:r>
            <a:r>
              <a:rPr lang="en-US" altLang="zh-CN" dirty="0"/>
              <a:t>CSR</a:t>
            </a:r>
            <a:r>
              <a:rPr lang="zh-CN" altLang="en-US" dirty="0"/>
              <a:t>带来的能散增长和能量损失是不可逆的。</a:t>
            </a:r>
            <a:endParaRPr lang="en-US" altLang="zh-CN" dirty="0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81F2A102-CF67-42ED-8812-F5A3AC9DB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49" y="2081022"/>
            <a:ext cx="5334000" cy="40005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75113FCC-FA7C-4155-92C5-4395F46EA2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5551" y="2081022"/>
            <a:ext cx="5334000" cy="40005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026F9244-5BF9-468E-A806-92CE7C14BC52}"/>
              </a:ext>
            </a:extLst>
          </p:cNvPr>
          <p:cNvSpPr/>
          <p:nvPr/>
        </p:nvSpPr>
        <p:spPr>
          <a:xfrm>
            <a:off x="3362121" y="5217561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Lucida Console" panose="020B0609040504020204" pitchFamily="49" charset="0"/>
              </a:rPr>
              <a:t>es=1.6%</a:t>
            </a:r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9015264-0745-4F44-B980-C28893FFA80C}"/>
              </a:ext>
            </a:extLst>
          </p:cNvPr>
          <p:cNvSpPr/>
          <p:nvPr/>
        </p:nvSpPr>
        <p:spPr>
          <a:xfrm>
            <a:off x="3409229" y="2421374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Lucida Console" panose="020B0609040504020204" pitchFamily="49" charset="0"/>
              </a:rPr>
              <a:t>es=1.5%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404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9">
            <a:extLst>
              <a:ext uri="{FF2B5EF4-FFF2-40B4-BE49-F238E27FC236}">
                <a16:creationId xmlns:a16="http://schemas.microsoft.com/office/drawing/2014/main" id="{33BD5E3B-DEA2-4E91-92B9-D34B7E3CF98F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chicane2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出口束流发射度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CCC0BFE-DA5D-4159-904D-BD23AA6206F2}"/>
                  </a:ext>
                </a:extLst>
              </p:cNvPr>
              <p:cNvSpPr/>
              <p:nvPr/>
            </p:nvSpPr>
            <p:spPr>
              <a:xfrm>
                <a:off x="6550543" y="921880"/>
                <a:ext cx="941832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dirty="0">
                    <a:cs typeface="宋体" panose="02010600030101010101" pitchFamily="2" charset="-122"/>
                  </a:rPr>
                  <a:t>在相邻色散段间设置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cs typeface="宋体" panose="02010600030101010101" pitchFamily="2" charset="-122"/>
                      </a:rPr>
                      <m:t>𝜋</m:t>
                    </m:r>
                    <m:r>
                      <a:rPr lang="zh-CN" altLang="en-US" i="1" smtClean="0">
                        <a:latin typeface="Cambria Math" panose="02040503050406030204" pitchFamily="18" charset="0"/>
                        <a:cs typeface="宋体" panose="02010600030101010101" pitchFamily="2" charset="-122"/>
                      </a:rPr>
                      <m:t>相移</m:t>
                    </m:r>
                  </m:oMath>
                </a14:m>
                <a:r>
                  <a:rPr lang="zh-CN" altLang="en-US" dirty="0"/>
                  <a:t>可抑制</a:t>
                </a:r>
                <a:r>
                  <a:rPr lang="en-US" altLang="zh-CN" dirty="0"/>
                  <a:t>CSR</a:t>
                </a:r>
                <a:endParaRPr lang="zh-CN" altLang="en-US" dirty="0"/>
              </a:p>
            </p:txBody>
          </p:sp>
        </mc:Choice>
        <mc:Fallback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FCCC0BFE-DA5D-4159-904D-BD23AA6206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543" y="921880"/>
                <a:ext cx="9418321" cy="369332"/>
              </a:xfrm>
              <a:prstGeom prst="rect">
                <a:avLst/>
              </a:prstGeom>
              <a:blipFill>
                <a:blip r:embed="rId2"/>
                <a:stretch>
                  <a:fillRect l="-453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>
            <a:extLst>
              <a:ext uri="{FF2B5EF4-FFF2-40B4-BE49-F238E27FC236}">
                <a16:creationId xmlns:a16="http://schemas.microsoft.com/office/drawing/2014/main" id="{CFB3FB03-9DB8-40C7-B944-155F71F46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543" y="2207508"/>
            <a:ext cx="5234460" cy="3366641"/>
          </a:xfrm>
          <a:prstGeom prst="rect">
            <a:avLst/>
          </a:prstGeom>
        </p:spPr>
      </p:pic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7FBCC61-BDB0-49ED-A6EE-EF67EE51E9EB}"/>
              </a:ext>
            </a:extLst>
          </p:cNvPr>
          <p:cNvCxnSpPr>
            <a:cxnSpLocks/>
          </p:cNvCxnSpPr>
          <p:nvPr/>
        </p:nvCxnSpPr>
        <p:spPr>
          <a:xfrm>
            <a:off x="9009888" y="2022842"/>
            <a:ext cx="0" cy="2184700"/>
          </a:xfrm>
          <a:prstGeom prst="line">
            <a:avLst/>
          </a:prstGeom>
          <a:ln w="127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66EEF08B-5902-4FE7-8F9D-17E7117E3495}"/>
                  </a:ext>
                </a:extLst>
              </p:cNvPr>
              <p:cNvSpPr/>
              <p:nvPr/>
            </p:nvSpPr>
            <p:spPr>
              <a:xfrm>
                <a:off x="8397943" y="4336847"/>
                <a:ext cx="18248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=3.11≈</m:t>
                      </m:r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66EEF08B-5902-4FE7-8F9D-17E7117E34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7943" y="4336847"/>
                <a:ext cx="1824859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AAA4BF94-323D-4C53-A417-A26392DFEC5A}"/>
                  </a:ext>
                </a:extLst>
              </p:cNvPr>
              <p:cNvSpPr/>
              <p:nvPr/>
            </p:nvSpPr>
            <p:spPr>
              <a:xfrm>
                <a:off x="8060520" y="2027152"/>
                <a:ext cx="788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𝐷𝐵𝐴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AAA4BF94-323D-4C53-A417-A26392DFEC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520" y="2027152"/>
                <a:ext cx="78829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7920E3-4298-4F27-AD5C-0AC9B0BFD67B}"/>
                  </a:ext>
                </a:extLst>
              </p:cNvPr>
              <p:cNvSpPr/>
              <p:nvPr/>
            </p:nvSpPr>
            <p:spPr>
              <a:xfrm>
                <a:off x="9052482" y="2022842"/>
                <a:ext cx="5157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−</m:t>
                      </m:r>
                      <m:r>
                        <a:rPr lang="en-US" altLang="zh-CN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𝐼</m:t>
                      </m:r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7920E3-4298-4F27-AD5C-0AC9B0BFD6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2482" y="2022842"/>
                <a:ext cx="51578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5F24014E-072D-4911-9F82-10D116ABB595}"/>
                  </a:ext>
                </a:extLst>
              </p:cNvPr>
              <p:cNvSpPr/>
              <p:nvPr/>
            </p:nvSpPr>
            <p:spPr>
              <a:xfrm>
                <a:off x="9885379" y="2024487"/>
                <a:ext cx="7882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𝐷𝐵𝐴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5F24014E-072D-4911-9F82-10D116ABB5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5379" y="2024487"/>
                <a:ext cx="78829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C75DA66B-97E4-4E69-921A-86D870364C06}"/>
              </a:ext>
            </a:extLst>
          </p:cNvPr>
          <p:cNvCxnSpPr>
            <a:cxnSpLocks/>
          </p:cNvCxnSpPr>
          <p:nvPr/>
        </p:nvCxnSpPr>
        <p:spPr>
          <a:xfrm>
            <a:off x="9573979" y="2022842"/>
            <a:ext cx="0" cy="1556903"/>
          </a:xfrm>
          <a:prstGeom prst="line">
            <a:avLst/>
          </a:prstGeom>
          <a:ln w="127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990C232E-15A8-4470-A759-EC423EC81B6C}"/>
              </a:ext>
            </a:extLst>
          </p:cNvPr>
          <p:cNvSpPr/>
          <p:nvPr/>
        </p:nvSpPr>
        <p:spPr>
          <a:xfrm>
            <a:off x="389943" y="918182"/>
            <a:ext cx="5596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APD+PPD</a:t>
            </a:r>
            <a:r>
              <a:rPr lang="zh-CN" altLang="en-US" dirty="0"/>
              <a:t>文章的</a:t>
            </a:r>
            <a:r>
              <a:rPr lang="en-US" altLang="zh-CN" dirty="0"/>
              <a:t>510pC</a:t>
            </a:r>
            <a:r>
              <a:rPr lang="zh-CN" altLang="en-US" dirty="0"/>
              <a:t>算例中，</a:t>
            </a:r>
            <a:r>
              <a:rPr lang="en-US" altLang="zh-CN" dirty="0"/>
              <a:t>chicane2</a:t>
            </a:r>
            <a:r>
              <a:rPr lang="zh-CN" altLang="en-US" dirty="0"/>
              <a:t>色差效应（色品）对发射度增长起主导作用</a:t>
            </a:r>
            <a:endParaRPr lang="en-US" altLang="zh-CN" dirty="0"/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10ECF756-73E8-49B3-9C98-D33FBB4B79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0724" y="1755842"/>
            <a:ext cx="5399822" cy="42389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0E938FA8-86F7-4547-84BC-E6ABF66BD79E}"/>
                  </a:ext>
                </a:extLst>
              </p:cNvPr>
              <p:cNvSpPr/>
              <p:nvPr/>
            </p:nvSpPr>
            <p:spPr>
              <a:xfrm>
                <a:off x="8235082" y="5642150"/>
                <a:ext cx="18653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𝑅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56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=−0.7 </m:t>
                      </m:r>
                      <m:r>
                        <m:rPr>
                          <m:sty m:val="p"/>
                        </m:rP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mm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矩形 47">
                <a:extLst>
                  <a:ext uri="{FF2B5EF4-FFF2-40B4-BE49-F238E27FC236}">
                    <a16:creationId xmlns:a16="http://schemas.microsoft.com/office/drawing/2014/main" id="{0E938FA8-86F7-4547-84BC-E6ABF66BD7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5082" y="5642150"/>
                <a:ext cx="186538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612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9">
                <a:extLst>
                  <a:ext uri="{FF2B5EF4-FFF2-40B4-BE49-F238E27FC236}">
                    <a16:creationId xmlns:a16="http://schemas.microsoft.com/office/drawing/2014/main" id="{33BD5E3B-DEA2-4E91-92B9-D34B7E3CF98F}"/>
                  </a:ext>
                </a:extLst>
              </p:cNvPr>
              <p:cNvSpPr txBox="1"/>
              <p:nvPr/>
            </p:nvSpPr>
            <p:spPr>
              <a:xfrm>
                <a:off x="-1" y="0"/>
                <a:ext cx="1219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32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去掉色散段间</a:t>
                </a:r>
                <a14:m>
                  <m:oMath xmlns:m="http://schemas.openxmlformats.org/officeDocument/2006/math">
                    <m:r>
                      <a:rPr lang="en-US" altLang="zh-CN" sz="3200" b="1" i="1">
                        <a:latin typeface="Cambria Math" panose="02040503050406030204" pitchFamily="18" charset="0"/>
                        <a:cs typeface="宋体" panose="02010600030101010101" pitchFamily="2" charset="-122"/>
                      </a:rPr>
                      <m:t>𝝅</m:t>
                    </m:r>
                  </m:oMath>
                </a14:m>
                <a:r>
                  <a:rPr lang="zh-CN" altLang="en-US" sz="3200" b="1" dirty="0"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相移</a:t>
                </a:r>
              </a:p>
            </p:txBody>
          </p:sp>
        </mc:Choice>
        <mc:Fallback>
          <p:sp>
            <p:nvSpPr>
              <p:cNvPr id="19" name="TextBox 9">
                <a:extLst>
                  <a:ext uri="{FF2B5EF4-FFF2-40B4-BE49-F238E27FC236}">
                    <a16:creationId xmlns:a16="http://schemas.microsoft.com/office/drawing/2014/main" id="{33BD5E3B-DEA2-4E91-92B9-D34B7E3CF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0"/>
                <a:ext cx="12192000" cy="584775"/>
              </a:xfrm>
              <a:prstGeom prst="rect">
                <a:avLst/>
              </a:prstGeom>
              <a:blipFill>
                <a:blip r:embed="rId2"/>
                <a:stretch>
                  <a:fillRect l="-1250" t="-13542" b="-3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5E0097E5-D3F7-4DBB-8E24-0D651F7F8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0543" y="2223635"/>
            <a:ext cx="5234460" cy="335051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49D9D36B-E536-4E8D-9918-CC63D0D50349}"/>
              </a:ext>
            </a:extLst>
          </p:cNvPr>
          <p:cNvSpPr/>
          <p:nvPr/>
        </p:nvSpPr>
        <p:spPr>
          <a:xfrm>
            <a:off x="389942" y="918182"/>
            <a:ext cx="103329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去掉</a:t>
            </a:r>
            <a:r>
              <a:rPr lang="en-US" altLang="zh-CN" dirty="0"/>
              <a:t>-I</a:t>
            </a:r>
            <a:r>
              <a:rPr lang="zh-CN" altLang="en-US" dirty="0"/>
              <a:t>后，发射度显著增大，之前所用的</a:t>
            </a:r>
            <a:r>
              <a:rPr lang="en-US" altLang="zh-CN" dirty="0"/>
              <a:t>chicane2</a:t>
            </a:r>
            <a:r>
              <a:rPr lang="zh-CN" altLang="en-US" dirty="0"/>
              <a:t>结构已经具有一定的</a:t>
            </a:r>
            <a:r>
              <a:rPr lang="en-US" altLang="zh-CN" dirty="0"/>
              <a:t>CSR</a:t>
            </a:r>
            <a:r>
              <a:rPr lang="zh-CN" altLang="en-US" dirty="0"/>
              <a:t>抑制效果</a:t>
            </a:r>
            <a:endParaRPr lang="en-US" altLang="zh-CN" dirty="0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2F7B7A14-AB61-4E18-91C4-EBC38D8813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056" y="1755841"/>
            <a:ext cx="5416490" cy="423899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A5094A53-1105-4D5A-97DC-FCEE9B3E7096}"/>
                  </a:ext>
                </a:extLst>
              </p:cNvPr>
              <p:cNvSpPr/>
              <p:nvPr/>
            </p:nvSpPr>
            <p:spPr>
              <a:xfrm>
                <a:off x="8235082" y="5642150"/>
                <a:ext cx="19359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𝑅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宋体" panose="02010600030101010101" pitchFamily="2" charset="-122"/>
                            </a:rPr>
                            <m:t>56</m:t>
                          </m:r>
                        </m:sub>
                      </m:sSub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≈−0.73 </m:t>
                      </m:r>
                      <m:r>
                        <m:rPr>
                          <m:sty m:val="p"/>
                        </m:rPr>
                        <a:rPr lang="en-US" altLang="zh-CN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宋体" panose="02010600030101010101" pitchFamily="2" charset="-122"/>
                        </a:rPr>
                        <m:t>mm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A5094A53-1105-4D5A-97DC-FCEE9B3E70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5082" y="5642150"/>
                <a:ext cx="193591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551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9">
            <a:extLst>
              <a:ext uri="{FF2B5EF4-FFF2-40B4-BE49-F238E27FC236}">
                <a16:creationId xmlns:a16="http://schemas.microsoft.com/office/drawing/2014/main" id="{33BD5E3B-DEA2-4E91-92B9-D34B7E3CF98F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chicane2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出口束流轨道和指向性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D81448CB-FE69-45F3-AF40-85E0D502D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782" y="600918"/>
            <a:ext cx="2683805" cy="1869728"/>
          </a:xfrm>
          <a:prstGeom prst="rect">
            <a:avLst/>
          </a:prstGeom>
        </p:spPr>
      </p:pic>
      <p:sp>
        <p:nvSpPr>
          <p:cNvPr id="26" name="矩形 25">
            <a:extLst>
              <a:ext uri="{FF2B5EF4-FFF2-40B4-BE49-F238E27FC236}">
                <a16:creationId xmlns:a16="http://schemas.microsoft.com/office/drawing/2014/main" id="{326744BB-710E-472D-A973-E9E8E7C4632D}"/>
              </a:ext>
            </a:extLst>
          </p:cNvPr>
          <p:cNvSpPr/>
          <p:nvPr/>
        </p:nvSpPr>
        <p:spPr>
          <a:xfrm>
            <a:off x="6951630" y="666949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dirty="0" err="1"/>
              <a:t>CSRoff</a:t>
            </a:r>
            <a:endParaRPr lang="zh-CN" altLang="en-US" dirty="0"/>
          </a:p>
        </p:txBody>
      </p:sp>
      <p:pic>
        <p:nvPicPr>
          <p:cNvPr id="28" name="图片 27">
            <a:extLst>
              <a:ext uri="{FF2B5EF4-FFF2-40B4-BE49-F238E27FC236}">
                <a16:creationId xmlns:a16="http://schemas.microsoft.com/office/drawing/2014/main" id="{3C79D293-BFE6-412C-9425-9A5C719E0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5587" y="598830"/>
            <a:ext cx="2683803" cy="1902015"/>
          </a:xfrm>
          <a:prstGeom prst="rect">
            <a:avLst/>
          </a:prstGeom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21D09783-2D80-41D7-B07A-1A163AB37727}"/>
              </a:ext>
            </a:extLst>
          </p:cNvPr>
          <p:cNvSpPr/>
          <p:nvPr/>
        </p:nvSpPr>
        <p:spPr>
          <a:xfrm>
            <a:off x="9718797" y="667046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dirty="0" err="1"/>
              <a:t>CSRon</a:t>
            </a:r>
            <a:endParaRPr lang="zh-CN" altLang="en-US" dirty="0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241CC284-BD4A-4DE2-AF08-4CCBEEBA9A9C}"/>
              </a:ext>
            </a:extLst>
          </p:cNvPr>
          <p:cNvSpPr/>
          <p:nvPr/>
        </p:nvSpPr>
        <p:spPr>
          <a:xfrm>
            <a:off x="389942" y="918182"/>
            <a:ext cx="5638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/>
              <a:t>CSR</a:t>
            </a:r>
            <a:r>
              <a:rPr lang="zh-CN" altLang="en-US" dirty="0"/>
              <a:t>对束流指向性起主导作用，原因同</a:t>
            </a:r>
            <a:r>
              <a:rPr lang="en-US" altLang="zh-CN" dirty="0"/>
              <a:t>chicane1</a:t>
            </a:r>
            <a:r>
              <a:rPr lang="zh-CN" altLang="en-US" dirty="0"/>
              <a:t>相同</a:t>
            </a:r>
            <a:endParaRPr lang="en-US" altLang="zh-CN" dirty="0"/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016B7AAE-0BDB-4910-B6FA-94D1FD3604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216" y="2555006"/>
            <a:ext cx="5334000" cy="4000500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id="{A73681A7-7FB6-4B83-A668-D88159BC4F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216" y="2555006"/>
            <a:ext cx="5334000" cy="400050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D2E1FA8-CD16-4E30-A78D-7F7A9BD1CDDD}"/>
              </a:ext>
            </a:extLst>
          </p:cNvPr>
          <p:cNvSpPr/>
          <p:nvPr/>
        </p:nvSpPr>
        <p:spPr>
          <a:xfrm>
            <a:off x="4106735" y="2943856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prstClr val="black"/>
                </a:solidFill>
                <a:latin typeface="Lucida Console" panose="020B0609040504020204" pitchFamily="49" charset="0"/>
              </a:rPr>
              <a:t>es=2.1%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D6F19D5-2F86-44CE-AB60-9A83C1C4DCDA}"/>
              </a:ext>
            </a:extLst>
          </p:cNvPr>
          <p:cNvSpPr/>
          <p:nvPr/>
        </p:nvSpPr>
        <p:spPr>
          <a:xfrm>
            <a:off x="3970261" y="4078347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prstClr val="black"/>
                </a:solidFill>
                <a:latin typeface="Lucida Console" panose="020B0609040504020204" pitchFamily="49" charset="0"/>
              </a:rPr>
              <a:t>es=2.0%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2742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02F8C2-3856-43DB-9EDB-FAB46047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2016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2400" dirty="0"/>
              <a:t>现有</a:t>
            </a:r>
            <a:r>
              <a:rPr lang="en-US" altLang="zh-CN" sz="2400" dirty="0"/>
              <a:t>chicane2</a:t>
            </a:r>
            <a:r>
              <a:rPr lang="zh-CN" altLang="en-US" sz="2400" dirty="0"/>
              <a:t>结构对其</a:t>
            </a:r>
            <a:r>
              <a:rPr lang="en-US" altLang="zh-CN" sz="2400" dirty="0"/>
              <a:t>CSR</a:t>
            </a:r>
            <a:r>
              <a:rPr lang="zh-CN" altLang="en-US" sz="2400" dirty="0"/>
              <a:t>引起的发射度增长具有一定抑制作用；</a:t>
            </a:r>
            <a:endParaRPr lang="en-US" altLang="zh-CN" sz="2400" dirty="0"/>
          </a:p>
          <a:p>
            <a:pPr marL="514350" indent="-514350">
              <a:buFont typeface="+mj-lt"/>
              <a:buAutoNum type="arabicPeriod"/>
            </a:pPr>
            <a:endParaRPr lang="en-US" altLang="zh-CN" sz="2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2400" dirty="0"/>
              <a:t>两个</a:t>
            </a:r>
            <a:r>
              <a:rPr lang="en-US" altLang="zh-CN" sz="2400" dirty="0"/>
              <a:t>chicane</a:t>
            </a:r>
            <a:r>
              <a:rPr lang="zh-CN" altLang="en-US" sz="2400" dirty="0"/>
              <a:t>的</a:t>
            </a:r>
            <a:r>
              <a:rPr lang="en-US" altLang="zh-CN" sz="2400" dirty="0"/>
              <a:t>CSR</a:t>
            </a:r>
            <a:r>
              <a:rPr lang="zh-CN" altLang="en-US" sz="2400" dirty="0"/>
              <a:t>效应引起的指向性偏差尚未解决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129DD478-CC27-4A36-BF2D-8B41F695185A}"/>
              </a:ext>
            </a:extLst>
          </p:cNvPr>
          <p:cNvSpPr txBox="1"/>
          <p:nvPr/>
        </p:nvSpPr>
        <p:spPr>
          <a:xfrm>
            <a:off x="-1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小结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11E44A6F-11A3-4541-B4BE-C7A21BDB6298}"/>
              </a:ext>
            </a:extLst>
          </p:cNvPr>
          <p:cNvSpPr/>
          <p:nvPr/>
        </p:nvSpPr>
        <p:spPr>
          <a:xfrm>
            <a:off x="3919728" y="3179064"/>
            <a:ext cx="1280160" cy="4998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CSR</a:t>
            </a:r>
            <a:endParaRPr lang="zh-CN" altLang="en-US" sz="2400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B1CFC441-A921-4E19-B177-36FAA1B32DAB}"/>
              </a:ext>
            </a:extLst>
          </p:cNvPr>
          <p:cNvSpPr/>
          <p:nvPr/>
        </p:nvSpPr>
        <p:spPr>
          <a:xfrm>
            <a:off x="6670478" y="3179064"/>
            <a:ext cx="1280160" cy="4998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色差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4FAAE4F-3C35-4D3F-ABFD-C6C864E9F4F1}"/>
              </a:ext>
            </a:extLst>
          </p:cNvPr>
          <p:cNvSpPr/>
          <p:nvPr/>
        </p:nvSpPr>
        <p:spPr>
          <a:xfrm>
            <a:off x="3928144" y="5022140"/>
            <a:ext cx="1280160" cy="4998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/>
              <a:t>指向性</a:t>
            </a:r>
            <a:endParaRPr lang="zh-CN" altLang="en-US" sz="2400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956B2681-26B3-4230-9CD9-47528E4AE779}"/>
              </a:ext>
            </a:extLst>
          </p:cNvPr>
          <p:cNvSpPr/>
          <p:nvPr/>
        </p:nvSpPr>
        <p:spPr>
          <a:xfrm>
            <a:off x="6670478" y="5022140"/>
            <a:ext cx="1280160" cy="4998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/>
              <a:t>发射度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E675086-D204-40CD-94D6-C127603E595B}"/>
              </a:ext>
            </a:extLst>
          </p:cNvPr>
          <p:cNvCxnSpPr>
            <a:stCxn id="5" idx="2"/>
            <a:endCxn id="7" idx="0"/>
          </p:cNvCxnSpPr>
          <p:nvPr/>
        </p:nvCxnSpPr>
        <p:spPr>
          <a:xfrm>
            <a:off x="4559808" y="3678936"/>
            <a:ext cx="8416" cy="134320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58D44A18-0A3F-4590-8C03-21DA37E6D149}"/>
              </a:ext>
            </a:extLst>
          </p:cNvPr>
          <p:cNvCxnSpPr>
            <a:cxnSpLocks/>
            <a:stCxn id="5" idx="2"/>
            <a:endCxn id="8" idx="0"/>
          </p:cNvCxnSpPr>
          <p:nvPr/>
        </p:nvCxnSpPr>
        <p:spPr>
          <a:xfrm>
            <a:off x="4559808" y="3678936"/>
            <a:ext cx="2750750" cy="134320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CAB90A4A-AF79-4856-BCDA-1E8736971BDA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>
            <a:off x="7310558" y="3678936"/>
            <a:ext cx="0" cy="1343204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60D3DD67-09FA-42E7-A505-F1D90112CE1C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4568224" y="3678936"/>
            <a:ext cx="2742334" cy="1343204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ED95920E-91C1-4711-9F85-8E89E5914876}"/>
              </a:ext>
            </a:extLst>
          </p:cNvPr>
          <p:cNvSpPr/>
          <p:nvPr/>
        </p:nvSpPr>
        <p:spPr>
          <a:xfrm>
            <a:off x="2620020" y="4106692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Δ</a:t>
            </a:r>
            <a:r>
              <a:rPr lang="zh-CN" altLang="en-US" dirty="0">
                <a:solidFill>
                  <a:srgbClr val="FF0000"/>
                </a:solidFill>
              </a:rPr>
              <a:t>主导，且不可逆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7A65652-B6AD-481A-86DF-B46195979E97}"/>
              </a:ext>
            </a:extLst>
          </p:cNvPr>
          <p:cNvSpPr/>
          <p:nvPr/>
        </p:nvSpPr>
        <p:spPr>
          <a:xfrm>
            <a:off x="7321971" y="4106692"/>
            <a:ext cx="2170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Δ</a:t>
            </a:r>
            <a:r>
              <a:rPr lang="zh-CN" altLang="en-US" dirty="0">
                <a:solidFill>
                  <a:srgbClr val="C00000"/>
                </a:solidFill>
              </a:rPr>
              <a:t>加六极铁色品校正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FD3316F-C0AB-4796-8A08-6F7E027F2FB5}"/>
              </a:ext>
            </a:extLst>
          </p:cNvPr>
          <p:cNvSpPr/>
          <p:nvPr/>
        </p:nvSpPr>
        <p:spPr>
          <a:xfrm>
            <a:off x="5494280" y="384887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>
                    <a:lumMod val="50000"/>
                  </a:schemeClr>
                </a:solidFill>
              </a:rPr>
              <a:t>可抑制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181D74E-9164-42AE-AFB6-8BB2B7DEC5F7}"/>
              </a:ext>
            </a:extLst>
          </p:cNvPr>
          <p:cNvSpPr/>
          <p:nvPr/>
        </p:nvSpPr>
        <p:spPr>
          <a:xfrm>
            <a:off x="4957391" y="4718078"/>
            <a:ext cx="1963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accent6"/>
                </a:solidFill>
              </a:rPr>
              <a:t>相比</a:t>
            </a:r>
            <a:r>
              <a:rPr lang="en-US" altLang="zh-CN" dirty="0">
                <a:solidFill>
                  <a:schemeClr val="accent6"/>
                </a:solidFill>
              </a:rPr>
              <a:t>CSR</a:t>
            </a:r>
            <a:r>
              <a:rPr lang="zh-CN" altLang="en-US" dirty="0">
                <a:solidFill>
                  <a:schemeClr val="accent6"/>
                </a:solidFill>
              </a:rPr>
              <a:t>影响较小</a:t>
            </a:r>
          </a:p>
        </p:txBody>
      </p:sp>
    </p:spTree>
    <p:extLst>
      <p:ext uri="{BB962C8B-B14F-4D97-AF65-F5344CB8AC3E}">
        <p14:creationId xmlns:p14="http://schemas.microsoft.com/office/powerpoint/2010/main" val="55041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48309</TotalTime>
  <Words>289</Words>
  <Application>Microsoft Office PowerPoint</Application>
  <PresentationFormat>宽屏</PresentationFormat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等线</vt:lpstr>
      <vt:lpstr>等线 Light</vt:lpstr>
      <vt:lpstr>华文中宋</vt:lpstr>
      <vt:lpstr>宋体</vt:lpstr>
      <vt:lpstr>Arial</vt:lpstr>
      <vt:lpstr>Cambria Math</vt:lpstr>
      <vt:lpstr>Lucida Console</vt:lpstr>
      <vt:lpstr>Wingdings</vt:lpstr>
      <vt:lpstr>Office 主题​​</vt:lpstr>
      <vt:lpstr>2025/6/16组会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shixueyan</dc:creator>
  <cp:lastModifiedBy>shixueyan</cp:lastModifiedBy>
  <cp:revision>249</cp:revision>
  <dcterms:created xsi:type="dcterms:W3CDTF">2025-03-17T16:43:11Z</dcterms:created>
  <dcterms:modified xsi:type="dcterms:W3CDTF">2025-06-16T08:57:08Z</dcterms:modified>
</cp:coreProperties>
</file>