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D995D6-60BD-9A06-2D48-72B3EBD063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92F98B4-6027-BDDB-C26C-530C57B52E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7EB03B6-3F56-183C-F35F-9F65C614F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F326-F390-4408-8DBC-2A26984AEEF9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0FDAA7-AD10-351B-10DD-E5801E5A3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74D5CFC-2F5B-4EF4-9CFE-4FBA493FE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A6D9-2537-48FA-9908-4D004A3DF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9145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1442FA-48DE-29B1-216A-F07440ACF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D8934D9-3E24-9228-CB80-9AD7A1DFD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D098128-D2F5-DF18-8EC5-B47A71D0C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F326-F390-4408-8DBC-2A26984AEEF9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55FD663-90EB-47E8-F48B-E503F2F71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E3DB1C0-E617-6640-1ABB-C9275669C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A6D9-2537-48FA-9908-4D004A3DF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318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C953113-D2F8-8844-29AB-71A6204E0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DEE9F27-79D4-3E4F-8463-65E6973FF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AA66F5-305F-C716-4D9F-ADD8BA51B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F326-F390-4408-8DBC-2A26984AEEF9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AA2204-DBBD-E2EF-A510-C0619B6F0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D0C454-3A00-D225-A101-795641C9D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A6D9-2537-48FA-9908-4D004A3DF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1949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AE7AD4-61E9-C1BA-67B8-158346C2A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63BFB0-2DD0-54CC-2CD7-AB439C3B1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1C3C30-60B6-EAF2-01B9-121FA94DA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F326-F390-4408-8DBC-2A26984AEEF9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E7AF96-794B-2907-A0A4-F8A12FD8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134E33D-21DD-E149-B2EE-0D8F02B26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A6D9-2537-48FA-9908-4D004A3DF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488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08969E-DB29-7F20-26E8-BB56128E2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A0FB1B-50D5-6851-C25B-888BDEE9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665B28-48A8-D534-EB43-12B021A93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F326-F390-4408-8DBC-2A26984AEEF9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B523EA-C9A8-29E7-367D-286BE15CC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450D62-E892-08FD-EB89-60AAC738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A6D9-2537-48FA-9908-4D004A3DF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568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7690CC-0D25-2BE8-16EB-DB219A4DC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FEA8A00-03BC-F0AF-1763-0F57443FD6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8C711DC-A857-FA70-17E3-814FB2363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BB9E5B5-9FDC-EC4A-F1A7-C096C4D7A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F326-F390-4408-8DBC-2A26984AEEF9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3E5B966-5CBB-5354-1F4B-422F6B833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D079C18-B22B-2896-404E-A74ABA3B7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A6D9-2537-48FA-9908-4D004A3DF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6592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4F1332-2C6F-4BDB-C3EF-1A3E432C6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2C356AE-64CC-B516-3DAC-5B59509B2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15F7710-2459-F595-9A1B-C394D395A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6A4F5E4-07C1-3BDB-4DE2-76254F7B67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D127A2C-5D76-7FE6-44CF-834315EEA6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7CEF61F-5F4A-B2EA-3BE1-F9BD45D28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F326-F390-4408-8DBC-2A26984AEEF9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87B3A41-D702-0ED2-2247-15247E2FB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C05B715-5AA6-C35B-C8E2-72E311340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A6D9-2537-48FA-9908-4D004A3DF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881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5C5D33-85F6-D89F-7398-AF5007BDD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E8E3762-811E-CE35-7292-17187C738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F326-F390-4408-8DBC-2A26984AEEF9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660A5CE-D729-6B14-E9DC-354E40A29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DD978F2-E8D0-C3F2-4FA5-263B6D032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A6D9-2537-48FA-9908-4D004A3DF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6039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6C60AA2-3EEE-2F73-3425-10B5ADCF6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F326-F390-4408-8DBC-2A26984AEEF9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10C163B-075F-22CD-74E4-A9B1D96EE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0D63B6C-6209-0E32-E547-A4E3856E0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A6D9-2537-48FA-9908-4D004A3DF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9466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84C7AD-9740-F4F8-57AA-86CFEF2ED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80EA3B-654B-CE00-403A-0E199BA6F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B06EA5D-DF20-AE66-4A9D-773FE1F55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A836254-545A-FECB-C93A-052AFCA8D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F326-F390-4408-8DBC-2A26984AEEF9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9D7159-6A69-D13E-D2CB-A2418BBBB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793C0EC-BC47-3100-72E8-D9DDA7D10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A6D9-2537-48FA-9908-4D004A3DF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6896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0EE8E1-20FB-553F-B818-8944AC3EC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E73937F-A298-84B5-35F2-AD3341ACDF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88E9B1D-08DF-D1DB-1494-A5F3F5C73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A9F4523-7B3B-3D41-8FFC-023B9BF35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F326-F390-4408-8DBC-2A26984AEEF9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826D267-6ABC-9E06-EE5F-4B4F9B1E4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F126541-D91D-83E2-AA1B-0DB908277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A6D9-2537-48FA-9908-4D004A3DF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416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D23F90E-D40E-F61E-42A3-98C45C12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58A1789-59C2-A98E-0363-D86765299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44ED5EF-3706-C2FD-DF3E-5F976D6627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8F326-F390-4408-8DBC-2A26984AEEF9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96938EE-A8DC-2C50-3C8B-CAA72D53E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F780D8-818D-6CAF-574B-7AD72E1356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8A6D9-2537-48FA-9908-4D004A3DF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276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29590C-47CF-EE75-B463-830AAC08B3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2025.06.16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7833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A6AC343E-32CC-5281-9934-459A3EC71766}"/>
                  </a:ext>
                </a:extLst>
              </p:cNvPr>
              <p:cNvSpPr txBox="1"/>
              <p:nvPr/>
            </p:nvSpPr>
            <p:spPr>
              <a:xfrm>
                <a:off x="1868603" y="83189"/>
                <a:ext cx="8181524" cy="18580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zh-CN" alt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p>
                                  <m:r>
                                    <a:rPr lang="zh-CN" altLang="en-US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zh-CN" alt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begChr m:val="⟨"/>
                          <m:endChr m:val="⟩"/>
                          <m:ctrlP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i="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CN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altLang="zh-CN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zh-CN" alt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zh-CN" alt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  <m:sSub>
                                <m:sSubPr>
                                  <m:ctrlP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zh-CN" altLang="en-US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sSubSup>
                                <m:sSubSupPr>
                                  <m:ctrlP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n-US" altLang="zh-CN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sSup>
                                <m:sSupPr>
                                  <m:ctrlP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zh-CN" altLang="en-US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zh-CN" alt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en-US" altLang="zh-CN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den>
                          </m:f>
                          <m:func>
                            <m:funcPr>
                              <m:ctrlPr>
                                <a:rPr lang="zh-CN" altLang="en-US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zh-CN" altLang="en-US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zh-CN" altLang="en-US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zh-CN" altLang="en-US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func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zh-CN" altLang="en-US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altLang="zh-CN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zh-CN" altLang="en-US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zh-CN" altLang="en-US" i="1" dirty="0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zh-CN" altLang="en-US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zh-CN" altLang="en-US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d>
                        <m:dPr>
                          <m:begChr m:val="⟨"/>
                          <m:endChr m:val="⟩"/>
                          <m:ctrlPr>
                            <a:rPr lang="zh-CN" altLang="en-US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CN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zh-CN" altLang="en-US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zh-CN" altLang="en-US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num>
                        <m:den>
                          <m: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sSub>
                        <m:sSubPr>
                          <m:ctrlPr>
                            <a:rPr lang="en-US" altLang="zh-CN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sSubSup>
                        <m:sSubSupPr>
                          <m:ctrlPr>
                            <a:rPr lang="en-US" altLang="zh-CN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US" altLang="zh-CN" i="0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f>
                        <m:fPr>
                          <m:ctrlPr>
                            <a:rPr lang="en-US" altLang="zh-CN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altLang="zh-CN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zh-CN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zh-CN" altLang="en-US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</m:e>
                        <m:sup>
                          <m:r>
                            <a:rPr lang="zh-CN" alt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i="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CN" b="0" i="0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zh-CN" altLang="en-US" i="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zh-CN" altLang="en-US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altLang="zh-CN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CN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zh-CN" alt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zh-CN" alt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  <m:sSub>
                                <m:sSubPr>
                                  <m:ctrlP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zh-CN" altLang="en-US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sSubSup>
                                <m:sSubSupPr>
                                  <m:ctrlP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n-US" altLang="zh-CN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sSup>
                                <m:sSupPr>
                                  <m:ctrlP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zh-CN" altLang="en-US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zh-CN" alt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en-US" altLang="zh-CN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den>
                          </m:f>
                          <m:func>
                            <m:funcPr>
                              <m:ctrlPr>
                                <a:rPr lang="zh-CN" altLang="en-US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zh-CN" altLang="en-US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zh-CN" altLang="en-US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zh-CN" altLang="en-US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func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zh-CN" alt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CN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zh-CN" altLang="en-US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zh-CN" altLang="en-US" i="1" dirty="0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zh-CN" altLang="en-US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zh-CN" altLang="en-US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d>
                        <m:dPr>
                          <m:begChr m:val="⟨"/>
                          <m:endChr m:val="⟩"/>
                          <m:ctrlPr>
                            <a:rPr lang="zh-CN" altLang="en-US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zh-CN" altLang="en-US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</m:num>
                        <m:den>
                          <m:sSub>
                            <m:sSubPr>
                              <m:ctrlP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⟨"/>
                          <m:endChr m:val="⟩"/>
                          <m:ctrlPr>
                            <a:rPr lang="zh-CN" alt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zh-CN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zh-CN" alt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zh-CN" altLang="en-US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zh-CN" alt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begChr m:val="⟨"/>
                          <m:endChr m:val="⟩"/>
                          <m:ctrlP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zh-CN" altLang="en-US" i="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CN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CN" altLang="en-US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zh-CN" altLang="en-US" i="0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</m:num>
                        <m:den>
                          <m:sSub>
                            <m:sSubPr>
                              <m:ctrlP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⟨"/>
                          <m:endChr m:val="⟩"/>
                          <m:ctrlP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zh-CN" altLang="en-US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A6AC343E-32CC-5281-9934-459A3EC71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8603" y="83189"/>
                <a:ext cx="8181524" cy="18580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>
            <a:extLst>
              <a:ext uri="{FF2B5EF4-FFF2-40B4-BE49-F238E27FC236}">
                <a16:creationId xmlns:a16="http://schemas.microsoft.com/office/drawing/2014/main" id="{7B2DD0AC-BE20-4768-1680-9F7CA0840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00" y="3639845"/>
            <a:ext cx="3969744" cy="321815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4EA71D85-09DC-E983-2855-5468D4BBDF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0580" y="3539842"/>
            <a:ext cx="3969744" cy="3318158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0812B14A-150A-1F9C-0B83-EF0DEFC86C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10324" y="3539842"/>
            <a:ext cx="3879607" cy="3318158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4A3FFC87-F822-38AD-38FE-61DD88940864}"/>
              </a:ext>
            </a:extLst>
          </p:cNvPr>
          <p:cNvSpPr txBox="1"/>
          <p:nvPr/>
        </p:nvSpPr>
        <p:spPr>
          <a:xfrm>
            <a:off x="292962" y="1941198"/>
            <a:ext cx="9987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FF0000"/>
                </a:solidFill>
              </a:rPr>
              <a:t>空间电荷效应不会改变平衡态能散，但在</a:t>
            </a:r>
            <a:r>
              <a:rPr lang="en-US" altLang="zh-CN" dirty="0">
                <a:solidFill>
                  <a:srgbClr val="FF0000"/>
                </a:solidFill>
              </a:rPr>
              <a:t>η</a:t>
            </a:r>
            <a:r>
              <a:rPr lang="zh-CN" altLang="en-US" dirty="0">
                <a:solidFill>
                  <a:srgbClr val="FF0000"/>
                </a:solidFill>
              </a:rPr>
              <a:t>＞</a:t>
            </a:r>
            <a:r>
              <a:rPr lang="en-US" altLang="zh-CN" dirty="0">
                <a:solidFill>
                  <a:srgbClr val="FF0000"/>
                </a:solidFill>
              </a:rPr>
              <a:t>0</a:t>
            </a:r>
            <a:r>
              <a:rPr lang="zh-CN" altLang="en-US" dirty="0">
                <a:solidFill>
                  <a:srgbClr val="FF0000"/>
                </a:solidFill>
              </a:rPr>
              <a:t>时，它会缩短平衡态束长</a:t>
            </a:r>
            <a:endParaRPr lang="en-US" altLang="zh-CN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FF0000"/>
                </a:solidFill>
              </a:rPr>
              <a:t>空间电荷效应会使阻尼到平衡态的时间更长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D2C936C-5EE0-CB99-5619-5D81C7ED71BE}"/>
              </a:ext>
            </a:extLst>
          </p:cNvPr>
          <p:cNvSpPr txBox="1"/>
          <p:nvPr/>
        </p:nvSpPr>
        <p:spPr>
          <a:xfrm>
            <a:off x="292962" y="2652022"/>
            <a:ext cx="11469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这里我使用了大束长近似的公式，但计算时发现，随着圈数的增加，束长会越来越短，这导致空间电荷效应越来越强，</a:t>
            </a:r>
            <a:r>
              <a:rPr lang="en-US" altLang="zh-CN" dirty="0" err="1"/>
              <a:t>σ_z</a:t>
            </a:r>
            <a:r>
              <a:rPr lang="zh-CN" altLang="en-US" dirty="0"/>
              <a:t>和</a:t>
            </a:r>
            <a:r>
              <a:rPr lang="en-US" altLang="zh-CN" dirty="0" err="1"/>
              <a:t>σ_δ</a:t>
            </a:r>
            <a:r>
              <a:rPr lang="zh-CN" altLang="en-US" dirty="0"/>
              <a:t>的差别越来越大，这会使微分方程的求解出现问题（步长需要越来越小、时间越来越长），经常出现直接归</a:t>
            </a:r>
            <a:r>
              <a:rPr lang="en-US" altLang="zh-CN" dirty="0"/>
              <a:t>0</a:t>
            </a:r>
            <a:r>
              <a:rPr lang="zh-CN" altLang="en-US" dirty="0"/>
              <a:t>的问题。这里，我手动将电荷量减小了</a:t>
            </a:r>
            <a:r>
              <a:rPr lang="en-US" altLang="zh-CN" dirty="0"/>
              <a:t>10</a:t>
            </a:r>
            <a:r>
              <a:rPr lang="zh-CN" altLang="en-US" dirty="0"/>
              <a:t>倍，才得到了下面的结果</a:t>
            </a:r>
          </a:p>
        </p:txBody>
      </p:sp>
    </p:spTree>
    <p:extLst>
      <p:ext uri="{BB962C8B-B14F-4D97-AF65-F5344CB8AC3E}">
        <p14:creationId xmlns:p14="http://schemas.microsoft.com/office/powerpoint/2010/main" val="3223099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1C6F3EF1-6E6B-8B4B-9E7E-4E3BA87B2925}"/>
                  </a:ext>
                </a:extLst>
              </p:cNvPr>
              <p:cNvSpPr txBox="1"/>
              <p:nvPr/>
            </p:nvSpPr>
            <p:spPr>
              <a:xfrm>
                <a:off x="1868603" y="83189"/>
                <a:ext cx="8181524" cy="18580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zh-CN" alt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</m:e>
                                <m:sup>
                                  <m:r>
                                    <a:rPr lang="zh-CN" altLang="en-US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zh-CN" alt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begChr m:val="⟨"/>
                          <m:endChr m:val="⟩"/>
                          <m:ctrlP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i="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CN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altLang="zh-CN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zh-CN" alt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zh-CN" alt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  <m:sSub>
                                <m:sSubPr>
                                  <m:ctrlP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zh-CN" altLang="en-US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sSubSup>
                                <m:sSubSupPr>
                                  <m:ctrlP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n-US" altLang="zh-CN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sSup>
                                <m:sSupPr>
                                  <m:ctrlP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zh-CN" altLang="en-US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zh-CN" alt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en-US" altLang="zh-CN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den>
                          </m:f>
                          <m:func>
                            <m:funcPr>
                              <m:ctrlPr>
                                <a:rPr lang="zh-CN" altLang="en-US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zh-CN" altLang="en-US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zh-CN" altLang="en-US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zh-CN" altLang="en-US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func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zh-CN" altLang="en-US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altLang="zh-CN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zh-CN" altLang="en-US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b>
                            <m:sSubPr>
                              <m:ctrlPr>
                                <a:rPr lang="zh-CN" altLang="en-US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zh-CN" altLang="en-US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d>
                        <m:dPr>
                          <m:begChr m:val="⟨"/>
                          <m:endChr m:val="⟩"/>
                          <m:ctrlPr>
                            <a:rPr lang="zh-CN" altLang="en-US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CN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sSubSup>
                        <m:sSubSupPr>
                          <m:ctrlPr>
                            <a:rPr lang="en-US" altLang="zh-CN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US" altLang="zh-CN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  <m:f>
                        <m:fPr>
                          <m:ctrlPr>
                            <a:rPr lang="en-US" altLang="zh-CN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n-US" altLang="zh-CN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f>
                        <m:fPr>
                          <m:ctrlPr>
                            <a:rPr lang="en-US" altLang="zh-CN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zh-CN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zh-CN" altLang="en-US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</m:e>
                        <m:sup>
                          <m:r>
                            <a:rPr lang="zh-CN" alt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i="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CN" b="0" i="0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zh-CN" altLang="en-US" i="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zh-CN" altLang="en-US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altLang="zh-CN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CN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zh-CN" alt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zh-CN" alt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  <m:sSub>
                                <m:sSubPr>
                                  <m:ctrlP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zh-CN" altLang="en-US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sSubSup>
                                <m:sSubSupPr>
                                  <m:ctrlP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n-US" altLang="zh-CN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sSup>
                                <m:sSupPr>
                                  <m:ctrlP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zh-CN" altLang="en-US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zh-CN" alt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en-US" altLang="zh-CN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den>
                          </m:f>
                          <m:func>
                            <m:funcPr>
                              <m:ctrlPr>
                                <a:rPr lang="zh-CN" altLang="en-US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zh-CN" altLang="en-US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zh-CN" altLang="en-US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zh-CN" altLang="en-US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func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zh-CN" alt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CN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zh-CN" altLang="en-US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zh-CN" altLang="en-US" i="1" dirty="0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zh-CN" altLang="en-US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zh-CN" altLang="en-US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d>
                        <m:dPr>
                          <m:begChr m:val="⟨"/>
                          <m:endChr m:val="⟩"/>
                          <m:ctrlPr>
                            <a:rPr lang="zh-CN" altLang="en-US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zh-CN" altLang="en-US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</m:num>
                        <m:den>
                          <m:sSub>
                            <m:sSubPr>
                              <m:ctrlP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⟨"/>
                          <m:endChr m:val="⟩"/>
                          <m:ctrlPr>
                            <a:rPr lang="zh-CN" alt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zh-CN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zh-CN" alt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zh-CN" altLang="en-US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zh-CN" alt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begChr m:val="⟨"/>
                          <m:endChr m:val="⟩"/>
                          <m:ctrlP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zh-CN" altLang="en-US" i="0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CN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CN" altLang="en-US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zh-CN" altLang="en-US" i="0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</m:num>
                        <m:den>
                          <m:sSub>
                            <m:sSubPr>
                              <m:ctrlP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⟨"/>
                          <m:endChr m:val="⟩"/>
                          <m:ctrlP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zh-CN" altLang="en-US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1C6F3EF1-6E6B-8B4B-9E7E-4E3BA87B29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8603" y="83189"/>
                <a:ext cx="8181524" cy="18580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EB5FDDC2-F2BB-D0B8-3E88-C96F1DC4DA5A}"/>
                  </a:ext>
                </a:extLst>
              </p:cNvPr>
              <p:cNvSpPr txBox="1"/>
              <p:nvPr/>
            </p:nvSpPr>
            <p:spPr>
              <a:xfrm>
                <a:off x="692458" y="2219417"/>
                <a:ext cx="10271464" cy="1590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如果存在平衡态，意味着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en-US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zh-CN" altLang="en-US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zh-CN" alt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CN" alt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</m:e>
                              <m:sup>
                                <m:r>
                                  <a:rPr lang="zh-CN" altLang="en-US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zh-CN" altLang="en-US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CN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en-US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zh-CN" altLang="en-US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zh-CN" altLang="en-US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</m:d>
                      </m:e>
                      <m:sup>
                        <m:r>
                          <a:rPr lang="zh-CN" altLang="en-US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CN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en-US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zh-CN" altLang="en-US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zh-CN" alt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p>
                                <m:r>
                                  <a:rPr lang="zh-CN" altLang="en-US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zh-CN" altLang="en-US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CN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zh-CN" altLang="en-US" dirty="0"/>
                  <a:t>。此时，</a:t>
                </a:r>
                <a:r>
                  <a:rPr lang="zh-CN" altLang="en-US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zh-CN" altLang="en-US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zh-CN" altLang="en-US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</m:d>
                    <m:r>
                      <a:rPr lang="en-US" altLang="zh-CN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zh-CN" altLang="en-US" dirty="0"/>
                  <a:t>，因此，我们有：</a:t>
                </a:r>
                <a:endParaRPr lang="en-US" altLang="zh-CN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sSubSup>
                        <m:sSubSupPr>
                          <m:ctrlPr>
                            <a:rPr lang="en-US" altLang="zh-CN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US" altLang="zh-CN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  <m:f>
                        <m:fPr>
                          <m:ctrlPr>
                            <a:rPr lang="en-US" altLang="zh-CN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n-US" altLang="zh-CN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f>
                        <m:fPr>
                          <m:ctrlPr>
                            <a:rPr lang="en-US" altLang="zh-CN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zh-CN" alt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zh-CN" altLang="en-US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sSubSup>
                        <m:sSubSupPr>
                          <m:ctrlPr>
                            <a:rPr lang="en-US" altLang="zh-CN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US" altLang="zh-CN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  <m:f>
                        <m:fPr>
                          <m:ctrlPr>
                            <a:rPr lang="en-US" altLang="zh-CN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altLang="zh-CN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zh-CN" dirty="0">
                  <a:solidFill>
                    <a:schemeClr val="tx1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zh-CN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zh-CN" alt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zh-CN" alt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  <m:sSub>
                                <m:sSubPr>
                                  <m:ctrlP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zh-CN" altLang="en-US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sSubSup>
                                <m:sSubSupPr>
                                  <m:ctrlP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en-US" altLang="zh-CN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sSup>
                                <m:sSupPr>
                                  <m:ctrlP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zh-CN" altLang="en-US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zh-CN" alt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en-US" altLang="zh-CN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den>
                          </m:f>
                          <m:func>
                            <m:funcPr>
                              <m:ctrlPr>
                                <a:rPr lang="zh-CN" altLang="en-US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zh-CN" altLang="en-US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zh-CN" altLang="en-US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zh-CN" altLang="en-US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func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zh-CN" alt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CN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</m:num>
                        <m:den>
                          <m:sSub>
                            <m:sSubPr>
                              <m:ctrlP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⟨"/>
                          <m:endChr m:val="⟩"/>
                          <m:ctrlPr>
                            <a:rPr lang="zh-CN" alt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CN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f>
                        <m:fPr>
                          <m:ctrlPr>
                            <a:rPr lang="en-US" altLang="zh-CN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  <m:sSubSup>
                            <m:sSubSup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n-US" altLang="zh-CN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zh-CN" altLang="en-US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EB5FDDC2-F2BB-D0B8-3E88-C96F1DC4DA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58" y="2219417"/>
                <a:ext cx="10271464" cy="1590756"/>
              </a:xfrm>
              <a:prstGeom prst="rect">
                <a:avLst/>
              </a:prstGeom>
              <a:blipFill>
                <a:blip r:embed="rId3"/>
                <a:stretch>
                  <a:fillRect l="-534" t="-19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>
            <a:extLst>
              <a:ext uri="{FF2B5EF4-FFF2-40B4-BE49-F238E27FC236}">
                <a16:creationId xmlns:a16="http://schemas.microsoft.com/office/drawing/2014/main" id="{C6409D59-850F-B7D6-F635-B50AD70F40CC}"/>
              </a:ext>
            </a:extLst>
          </p:cNvPr>
          <p:cNvSpPr txBox="1"/>
          <p:nvPr/>
        </p:nvSpPr>
        <p:spPr>
          <a:xfrm>
            <a:off x="825623" y="4154750"/>
            <a:ext cx="10271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对于这里的情况，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E876C914-048D-B9B9-240C-B06DFCBBED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3830" y="4025047"/>
            <a:ext cx="3105583" cy="62873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CE218F5-AE6D-7CDB-305C-A677E2D25EF7}"/>
                  </a:ext>
                </a:extLst>
              </p:cNvPr>
              <p:cNvSpPr txBox="1"/>
              <p:nvPr/>
            </p:nvSpPr>
            <p:spPr>
              <a:xfrm>
                <a:off x="1075678" y="4783488"/>
                <a:ext cx="10040644" cy="818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zh-CN" altLang="en-US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zh-CN" alt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𝜅</m:t>
                                  </m:r>
                                </m:e>
                                <m:sup>
                                  <m:r>
                                    <a:rPr lang="zh-CN" altLang="en-US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zh-CN" altLang="en-US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zh-CN" altLang="en-US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zh-CN" altLang="en-US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zh-CN" alt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zh-CN" altLang="en-US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zh-CN" alt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zh-CN" altLang="en-US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zh-CN" altLang="en-US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ⅇ</m:t>
                          </m:r>
                          <m:sSub>
                            <m:sSub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zh-CN" altLang="en-US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n-US" altLang="zh-CN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func>
                        <m:func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zh-CN" altLang="en-US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func>
                      <m:d>
                        <m:dPr>
                          <m:begChr m:val="⟨"/>
                          <m:endChr m:val="⟩"/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f>
                        <m:fPr>
                          <m:ctrlPr>
                            <a:rPr lang="en-US" altLang="zh-CN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  <m:sSubSup>
                            <m:sSubSup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n-US" altLang="zh-CN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zh-CN" altLang="en-US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CE218F5-AE6D-7CDB-305C-A677E2D25E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678" y="4783488"/>
                <a:ext cx="10040644" cy="8182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C419870A-9339-727F-F832-F8E373CD4BF9}"/>
                  </a:ext>
                </a:extLst>
              </p:cNvPr>
              <p:cNvSpPr txBox="1"/>
              <p:nvPr/>
            </p:nvSpPr>
            <p:spPr>
              <a:xfrm>
                <a:off x="2502992" y="5900220"/>
                <a:ext cx="6912746" cy="704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zh-CN" altLang="en-US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ⅇ</m:t>
                          </m:r>
                          <m:sSub>
                            <m:sSub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zh-CN" altLang="en-US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n-US" altLang="zh-CN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func>
                        <m:func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zh-CN" altLang="en-US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func>
                      <m:sSubSup>
                        <m:sSubSupPr>
                          <m:ctrlP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f>
                        <m:fPr>
                          <m:ctrlPr>
                            <a:rPr lang="en-US" altLang="zh-CN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  <m:sSubSup>
                            <m:sSubSup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n-US" altLang="zh-CN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zh-CN" altLang="en-US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zh-CN" alt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C419870A-9339-727F-F832-F8E373CD4B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992" y="5900220"/>
                <a:ext cx="6912746" cy="7041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7277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C5A588F7-6966-A159-DBDD-19E1512C66E6}"/>
                  </a:ext>
                </a:extLst>
              </p:cNvPr>
              <p:cNvSpPr txBox="1"/>
              <p:nvPr/>
            </p:nvSpPr>
            <p:spPr>
              <a:xfrm>
                <a:off x="2804832" y="200756"/>
                <a:ext cx="6912746" cy="704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zh-CN" altLang="en-US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ⅇ</m:t>
                          </m:r>
                          <m:sSub>
                            <m:sSub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zh-CN" altLang="en-US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n-US" altLang="zh-CN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func>
                        <m:func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zh-CN" altLang="en-US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func>
                      <m:sSubSup>
                        <m:sSubSupPr>
                          <m:ctrlP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f>
                        <m:fPr>
                          <m:ctrlPr>
                            <a:rPr lang="en-US" altLang="zh-CN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  <m:sSubSup>
                            <m:sSubSup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n-US" altLang="zh-CN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zh-CN" altLang="en-US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zh-CN" alt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C5A588F7-6966-A159-DBDD-19E1512C66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4832" y="200756"/>
                <a:ext cx="6912746" cy="7041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图片 5">
            <a:extLst>
              <a:ext uri="{FF2B5EF4-FFF2-40B4-BE49-F238E27FC236}">
                <a16:creationId xmlns:a16="http://schemas.microsoft.com/office/drawing/2014/main" id="{5AAB12CE-912D-C73A-04C2-4A96EEB15B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69623"/>
            <a:ext cx="8544454" cy="47673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7CB0FC42-5112-C88C-6ABA-BF3591FFD8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983193"/>
            <a:ext cx="5699464" cy="4763965"/>
          </a:xfrm>
          <a:prstGeom prst="rect">
            <a:avLst/>
          </a:prstGeom>
        </p:spPr>
      </p:pic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2EB64DA9-20B7-397D-C717-1D02239E8ED0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4272227" y="1746353"/>
            <a:ext cx="122220" cy="424607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26463B89-71C6-91E7-AB1F-6A075852E410}"/>
              </a:ext>
            </a:extLst>
          </p:cNvPr>
          <p:cNvSpPr txBox="1"/>
          <p:nvPr/>
        </p:nvSpPr>
        <p:spPr>
          <a:xfrm>
            <a:off x="9188388" y="623292"/>
            <a:ext cx="2503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	N=2e3</a:t>
            </a:r>
          </a:p>
          <a:p>
            <a:r>
              <a:rPr lang="zh-CN" altLang="en-US" dirty="0"/>
              <a:t>有两个有意义的实数解</a:t>
            </a:r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id="{66429A79-66C4-BC78-B37C-A03C51F603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66316" y="2056954"/>
            <a:ext cx="5644144" cy="469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319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021298CE-1A6B-A460-3084-5039B43E9D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798" y="2150613"/>
            <a:ext cx="5779365" cy="4707387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8390DDF-E078-08E4-5B34-8725DE16E3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458" y="2232022"/>
            <a:ext cx="5486744" cy="448734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C0ECC9A2-3737-597C-4FDB-7BDFF6389084}"/>
                  </a:ext>
                </a:extLst>
              </p:cNvPr>
              <p:cNvSpPr txBox="1"/>
              <p:nvPr/>
            </p:nvSpPr>
            <p:spPr>
              <a:xfrm>
                <a:off x="2769321" y="138629"/>
                <a:ext cx="6912746" cy="704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zh-CN" altLang="en-US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ⅇ</m:t>
                          </m:r>
                          <m:sSub>
                            <m:sSub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zh-CN" altLang="en-US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n-US" altLang="zh-CN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func>
                        <m:func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zh-CN" altLang="en-US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func>
                      <m:sSubSup>
                        <m:sSubSupPr>
                          <m:ctrlP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f>
                        <m:fPr>
                          <m:ctrlPr>
                            <a:rPr lang="en-US" altLang="zh-CN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  <m:sSubSup>
                            <m:sSubSup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n-US" altLang="zh-CN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zh-CN" altLang="en-US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zh-CN" alt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C0ECC9A2-3737-597C-4FDB-7BDFF63890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9321" y="138629"/>
                <a:ext cx="6912746" cy="7041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图片 8">
            <a:extLst>
              <a:ext uri="{FF2B5EF4-FFF2-40B4-BE49-F238E27FC236}">
                <a16:creationId xmlns:a16="http://schemas.microsoft.com/office/drawing/2014/main" id="{D1A611CF-54E1-7844-135B-1AD62E851B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021299"/>
            <a:ext cx="7891151" cy="605976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66243EF0-C4CE-824C-DA2C-2E0F36B5A630}"/>
              </a:ext>
            </a:extLst>
          </p:cNvPr>
          <p:cNvSpPr txBox="1"/>
          <p:nvPr/>
        </p:nvSpPr>
        <p:spPr>
          <a:xfrm>
            <a:off x="8531441" y="842733"/>
            <a:ext cx="308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	N=2e4</a:t>
            </a:r>
          </a:p>
          <a:p>
            <a:r>
              <a:rPr lang="zh-CN" altLang="en-US" dirty="0"/>
              <a:t>没有的实数解。似乎表明此时无法阻尼到平衡态</a:t>
            </a:r>
          </a:p>
        </p:txBody>
      </p:sp>
    </p:spTree>
    <p:extLst>
      <p:ext uri="{BB962C8B-B14F-4D97-AF65-F5344CB8AC3E}">
        <p14:creationId xmlns:p14="http://schemas.microsoft.com/office/powerpoint/2010/main" val="171803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B0F89021-1441-7792-5FEC-C4AF63A09C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91598"/>
            <a:ext cx="8612013" cy="68393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ACFA2834-4718-52AC-903F-16D49833E782}"/>
                  </a:ext>
                </a:extLst>
              </p:cNvPr>
              <p:cNvSpPr txBox="1"/>
              <p:nvPr/>
            </p:nvSpPr>
            <p:spPr>
              <a:xfrm>
                <a:off x="2804832" y="200756"/>
                <a:ext cx="6912746" cy="704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zh-CN" altLang="en-US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ⅇ</m:t>
                          </m:r>
                          <m:sSub>
                            <m:sSub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zh-CN" altLang="en-US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n-US" altLang="zh-CN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func>
                        <m:func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zh-CN" altLang="en-US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func>
                      <m:sSubSup>
                        <m:sSubSupPr>
                          <m:ctrlP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f>
                        <m:fPr>
                          <m:ctrlPr>
                            <a:rPr lang="en-US" altLang="zh-CN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  <m:sSubSup>
                            <m:sSubSup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n-US" altLang="zh-CN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zh-CN" altLang="en-US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zh-CN" alt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zh-CN" alt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p>
                              <m:r>
                                <a:rPr lang="zh-CN" altLang="en-US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ACFA2834-4718-52AC-903F-16D49833E7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4832" y="200756"/>
                <a:ext cx="6912746" cy="7041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id="{64435256-AAF6-CDD8-DFFC-28DC9330360B}"/>
              </a:ext>
            </a:extLst>
          </p:cNvPr>
          <p:cNvSpPr txBox="1"/>
          <p:nvPr/>
        </p:nvSpPr>
        <p:spPr>
          <a:xfrm>
            <a:off x="8939814" y="1012002"/>
            <a:ext cx="308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	N=4e3</a:t>
            </a:r>
          </a:p>
          <a:p>
            <a:r>
              <a:rPr lang="zh-CN" altLang="en-US" dirty="0"/>
              <a:t>没有的实数解。似乎也没法阻尼到平衡态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0950EA9C-6743-306C-52EE-E972049F91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3516" y="1991441"/>
            <a:ext cx="5923998" cy="4665803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02597753-FE05-A351-738A-BE2C95CD0A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47" y="1945619"/>
            <a:ext cx="5696583" cy="471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305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8ACEDCE9-7080-68BB-1380-84A154CD2189}"/>
              </a:ext>
            </a:extLst>
          </p:cNvPr>
          <p:cNvSpPr txBox="1"/>
          <p:nvPr/>
        </p:nvSpPr>
        <p:spPr>
          <a:xfrm>
            <a:off x="1056442" y="834501"/>
            <a:ext cx="10227076" cy="212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目前来看：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纵向空间电荷效应很强时，可能存在一个单束团电荷量的阈值，在阈值以上束流将无法阻尼到平衡态，而且由于能散持续增大，束流可能也无法储存（不确定这个结论是否只对抛物线分布成立）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根据根的判别式，这个阈值对于抛物线分布，应该是可以理论计算出来的，这里对应的阈值是</a:t>
            </a:r>
            <a:r>
              <a:rPr lang="en-US" altLang="zh-CN" dirty="0"/>
              <a:t>N=2730</a:t>
            </a: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BC822C7-28BF-A8D5-BF17-1E0D2D3EF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522" y="2962135"/>
            <a:ext cx="5436478" cy="2845656"/>
          </a:xfrm>
          <a:prstGeom prst="rect">
            <a:avLst/>
          </a:prstGeom>
        </p:spPr>
      </p:pic>
      <p:sp>
        <p:nvSpPr>
          <p:cNvPr id="7" name="矩形: 圆角 6">
            <a:extLst>
              <a:ext uri="{FF2B5EF4-FFF2-40B4-BE49-F238E27FC236}">
                <a16:creationId xmlns:a16="http://schemas.microsoft.com/office/drawing/2014/main" id="{C912469C-2E07-A090-3F62-316B32C1D11C}"/>
              </a:ext>
            </a:extLst>
          </p:cNvPr>
          <p:cNvSpPr/>
          <p:nvPr/>
        </p:nvSpPr>
        <p:spPr>
          <a:xfrm>
            <a:off x="793072" y="4925532"/>
            <a:ext cx="4918229" cy="32847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5CCA4E80-1702-F4C4-812D-D9AF44A910E8}"/>
              </a:ext>
            </a:extLst>
          </p:cNvPr>
          <p:cNvCxnSpPr>
            <a:cxnSpLocks/>
            <a:stCxn id="7" idx="0"/>
          </p:cNvCxnSpPr>
          <p:nvPr/>
        </p:nvCxnSpPr>
        <p:spPr>
          <a:xfrm flipH="1" flipV="1">
            <a:off x="2246050" y="2778711"/>
            <a:ext cx="1006137" cy="21468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E3963928-F1E8-D75F-1891-A8C343C7545B}"/>
              </a:ext>
            </a:extLst>
          </p:cNvPr>
          <p:cNvSpPr txBox="1"/>
          <p:nvPr/>
        </p:nvSpPr>
        <p:spPr>
          <a:xfrm>
            <a:off x="6622742" y="3586579"/>
            <a:ext cx="4447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目前的问题在于，此时用的是大束长近似的公式，空间电荷效应被高估了一些</a:t>
            </a:r>
          </a:p>
        </p:txBody>
      </p:sp>
    </p:spTree>
    <p:extLst>
      <p:ext uri="{BB962C8B-B14F-4D97-AF65-F5344CB8AC3E}">
        <p14:creationId xmlns:p14="http://schemas.microsoft.com/office/powerpoint/2010/main" val="3901836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5861</TotalTime>
  <Words>443</Words>
  <Application>Microsoft Office PowerPoint</Application>
  <PresentationFormat>宽屏</PresentationFormat>
  <Paragraphs>29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等线</vt:lpstr>
      <vt:lpstr>等线 Light</vt:lpstr>
      <vt:lpstr>Arial</vt:lpstr>
      <vt:lpstr>Cambria Math</vt:lpstr>
      <vt:lpstr>Wingdings</vt:lpstr>
      <vt:lpstr>Office 主题​​</vt:lpstr>
      <vt:lpstr>2025.06.16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子航 赵</dc:creator>
  <cp:lastModifiedBy>子航 赵</cp:lastModifiedBy>
  <cp:revision>11</cp:revision>
  <dcterms:created xsi:type="dcterms:W3CDTF">2025-06-12T08:57:34Z</dcterms:created>
  <dcterms:modified xsi:type="dcterms:W3CDTF">2025-06-16T10:39:30Z</dcterms:modified>
</cp:coreProperties>
</file>