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5" r:id="rId3"/>
    <p:sldId id="304" r:id="rId4"/>
    <p:sldId id="306" r:id="rId5"/>
    <p:sldId id="307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98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6B47EE-2EA0-4C76-B155-7FB3C5E07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FECD461-7FB8-49E1-A3FE-B6C83C5B7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BD0E7C-D0D6-492B-A30E-DE50054D8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2025/6/23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DE4545-85E9-4669-9902-8F92D64BF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8A4240-4A51-4B47-9C6B-A0C2AC8E6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231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0D7DC0-3FB7-48AD-A855-1ECA040EB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1C5CC84-0883-4711-903B-16C9A9A6B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B085B0-39FD-47FE-8C5F-317620AD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2025/6/23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BAD1E9-DD7B-485C-B5FB-EC70F26A5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DC2DA3-992C-4EAC-9D89-9BD9CE40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82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E20ED08-5DB5-43DA-B2FB-7C0A17A2FB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DF86E2C-9517-465A-991D-4FAFD9A32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B7FCBA-0AFA-48D6-9F90-4B545C8AB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2025/6/23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09FD64-CF3F-4452-ADF1-A35E15682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DA736A-9D05-43C1-B776-73F792B63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45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F7BDFA-3047-44B2-922A-46C3DA290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7F98D4-1B17-4067-AC8C-E50753AB9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CBCF5C-7DCE-4098-B332-DB2D4C667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2025/6/23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58151B-B2FF-4B77-8858-DD03FE78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48F15C-1CE1-410F-9852-F4F634C7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31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45955D-73A3-43F8-85BD-D063B87B8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33CA87-DC8F-4132-97B8-1309657B3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05DEF0-476F-417B-8BEC-1022D1DB3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2025/6/23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674C55-8303-4500-9649-48A48B029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CE664D-781C-48EB-8234-9E9A542C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18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F1590B-DA2A-4631-B8E5-C39C8184B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9896F9-A85D-4559-906D-4F9CACF6DA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782A433-A6C6-4A1B-97E8-FECC0FE30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0BB82F-8D79-4B55-A628-F9A0A254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2025/6/23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918098-C5BA-4AFB-8F24-176750099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1E1228-8329-4B00-847F-00EA3C87C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40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21E32D-F19A-48CE-B54B-4F03629F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3E6CD05-5864-4FA6-9021-73992525F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F1D35D6-D3C1-48F5-B9C6-E425FA9CB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DC4217B-2DF7-4586-ADD5-2DC006BF2F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78C7D15-B310-40DD-9385-3CC2D4B6F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A8DE552-7F5D-4915-9E9A-42A0500F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2025/6/23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1832A6-A4B3-4DF3-B1F6-CFC9025D3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2A1F0A6-FF4C-4ACB-9BBC-19EE6461A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89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149D55-71B9-4EEC-B84F-342CA14DB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9DEED16-341E-4C1B-9F0E-ACD64F9A0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2025/6/23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024EC0D-DC04-4B2E-B70F-45EC12EE9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484CB1-48EC-4A30-9B55-B0B09908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26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867E302-06AC-4C94-872D-C6BECD063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2025/6/23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3174F15-A445-4354-A12B-BC03A9FBE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B1560E-26EF-4417-8A42-F8876A2E1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51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857E63-7D9B-4721-BC7E-9EB224907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5982E4-7C22-40FF-87BD-315FF567D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D864832-2EF4-4E8E-B8C1-A35AF7C86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F19545-B506-4A7F-8AF0-EA4887749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2025/6/23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FAFDB4-78BF-4B05-9709-A600BE368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5A9ECE-6CA3-479B-BD0B-8B982F26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79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F49F3D-7C51-4634-8863-1FF06AC18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3182B6F-AB84-4B54-A73D-D232E37EC5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65B584-F865-40B9-9F29-861837592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4342B6-D751-4050-8490-FA525309C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2025/6/23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7D77B07-4F7D-4773-982B-9B4E3EF26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4B19C7-85A3-4E9E-966B-7B9315ACC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15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A596C6F-4F74-4A61-B229-C50A3B66E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DF16AA-C398-4487-80C4-C66BFF87B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0BA80F-44E0-4D3A-B67C-B6A037E85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877D8-F2A3-4EC1-88CD-6B5848D8D24B}" type="datetimeFigureOut">
              <a:rPr lang="zh-CN" altLang="en-US" smtClean="0"/>
              <a:t>2025/6/23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44EE36-F5B0-4F06-B191-5D546EA30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0D7328-1D33-4925-9DAD-C430E98BBB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45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emf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CE7A0B-508E-4C21-9707-F4C6F282F5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2025/6/23</a:t>
            </a:r>
            <a:r>
              <a:rPr lang="zh-CN" altLang="en-US" dirty="0"/>
              <a:t>组会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80FB4B2-F8EA-4C62-8AC7-39FE686234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7264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33420D2-C0A0-44C2-AE72-D0D536E62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020938"/>
            <a:ext cx="11204448" cy="25406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1E3E53A-A195-4CC7-903C-39A42A76A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30" y="3429000"/>
            <a:ext cx="10111740" cy="32918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FAE189-4F4A-4A84-811E-EDEF2961389D}"/>
              </a:ext>
            </a:extLst>
          </p:cNvPr>
          <p:cNvSpPr txBox="1"/>
          <p:nvPr/>
        </p:nvSpPr>
        <p:spPr>
          <a:xfrm>
            <a:off x="-1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束线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2——APD+PPD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实验考虑</a:t>
            </a:r>
          </a:p>
        </p:txBody>
      </p:sp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0D2C70F8-58D4-4FD9-8298-B6EFF13FBC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339814"/>
              </p:ext>
            </p:extLst>
          </p:nvPr>
        </p:nvGraphicFramePr>
        <p:xfrm>
          <a:off x="10967784" y="102895"/>
          <a:ext cx="11271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包装程序外壳对象" showAsIcon="1" r:id="rId5" imgW="1127749" imgH="518297" progId="Package">
                  <p:embed/>
                </p:oleObj>
              </mc:Choice>
              <mc:Fallback>
                <p:oleObj name="包装程序外壳对象" showAsIcon="1" r:id="rId5" imgW="1127749" imgH="518297" progId="Package">
                  <p:embed/>
                  <p:pic>
                    <p:nvPicPr>
                      <p:cNvPr id="16" name="对象 15">
                        <a:extLst>
                          <a:ext uri="{FF2B5EF4-FFF2-40B4-BE49-F238E27FC236}">
                            <a16:creationId xmlns:a16="http://schemas.microsoft.com/office/drawing/2014/main" id="{C4995A62-8511-4EA7-A69D-810C482E07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67784" y="102895"/>
                        <a:ext cx="1127125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25C27C1F-3A66-4FAE-9846-A12A36D757C0}"/>
              </a:ext>
            </a:extLst>
          </p:cNvPr>
          <p:cNvSpPr/>
          <p:nvPr/>
        </p:nvSpPr>
        <p:spPr>
          <a:xfrm>
            <a:off x="10814700" y="618190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250519</a:t>
            </a:r>
            <a:r>
              <a:rPr lang="zh-CN" altLang="en-US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173217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9">
            <a:extLst>
              <a:ext uri="{FF2B5EF4-FFF2-40B4-BE49-F238E27FC236}">
                <a16:creationId xmlns:a16="http://schemas.microsoft.com/office/drawing/2014/main" id="{33BD5E3B-DEA2-4E91-92B9-D34B7E3CF98F}"/>
              </a:ext>
            </a:extLst>
          </p:cNvPr>
          <p:cNvSpPr txBox="1"/>
          <p:nvPr/>
        </p:nvSpPr>
        <p:spPr>
          <a:xfrm>
            <a:off x="-1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束线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2——APD+PPD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实验考虑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990C232E-15A8-4470-A759-EC423EC81B6C}"/>
              </a:ext>
            </a:extLst>
          </p:cNvPr>
          <p:cNvSpPr/>
          <p:nvPr/>
        </p:nvSpPr>
        <p:spPr>
          <a:xfrm>
            <a:off x="402828" y="1021345"/>
            <a:ext cx="52847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b="1" dirty="0"/>
              <a:t>BL2TC02</a:t>
            </a:r>
            <a:r>
              <a:rPr lang="zh-CN" altLang="en-US" b="1" dirty="0"/>
              <a:t>（</a:t>
            </a:r>
            <a:r>
              <a:rPr lang="en-US" altLang="zh-CN" b="1" dirty="0"/>
              <a:t>APD</a:t>
            </a:r>
            <a:r>
              <a:rPr lang="zh-CN" altLang="en-US" b="1" dirty="0"/>
              <a:t>入口）处束流三维尺寸过大。</a:t>
            </a:r>
            <a:r>
              <a:rPr lang="zh-CN" altLang="en-US" dirty="0"/>
              <a:t>横向尺寸至少再降低约</a:t>
            </a:r>
            <a:r>
              <a:rPr lang="en-US" altLang="zh-CN" dirty="0"/>
              <a:t>2</a:t>
            </a:r>
            <a:r>
              <a:rPr lang="zh-CN" altLang="en-US" dirty="0"/>
              <a:t>个量级才能满足</a:t>
            </a:r>
            <a:r>
              <a:rPr lang="en-US" altLang="zh-CN" dirty="0"/>
              <a:t>APD</a:t>
            </a:r>
            <a:r>
              <a:rPr lang="zh-CN" altLang="en-US" dirty="0"/>
              <a:t>的注入要求（空泡大小</a:t>
            </a:r>
            <a:r>
              <a:rPr lang="en-US" altLang="zh-CN" dirty="0"/>
              <a:t>~</a:t>
            </a:r>
            <a:r>
              <a:rPr lang="zh-CN" altLang="en-US" dirty="0"/>
              <a:t>激光光斑尺寸），束长再降低约</a:t>
            </a:r>
            <a:r>
              <a:rPr lang="en-US" altLang="zh-CN" dirty="0"/>
              <a:t>1</a:t>
            </a:r>
            <a:r>
              <a:rPr lang="zh-CN" altLang="en-US" dirty="0"/>
              <a:t>个量级；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en-US" altLang="zh-CN" b="1" dirty="0"/>
              <a:t>BC1</a:t>
            </a:r>
            <a:r>
              <a:rPr lang="zh-CN" altLang="en-US" b="1" dirty="0"/>
              <a:t>入口束流能量低于方案设计能量。</a:t>
            </a:r>
            <a:r>
              <a:rPr lang="zh-CN" altLang="en-US" dirty="0"/>
              <a:t>对于验证实验来说，</a:t>
            </a:r>
            <a:r>
              <a:rPr lang="en-US" altLang="zh-CN" dirty="0"/>
              <a:t>30 MeV</a:t>
            </a:r>
            <a:r>
              <a:rPr lang="zh-CN" altLang="en-US" dirty="0"/>
              <a:t>应该可以接受；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b="1" dirty="0"/>
              <a:t>电荷量</a:t>
            </a:r>
            <a:r>
              <a:rPr lang="en-US" altLang="zh-CN" b="1" dirty="0"/>
              <a:t>5 </a:t>
            </a:r>
            <a:r>
              <a:rPr lang="en-US" altLang="zh-CN" b="1" dirty="0" err="1"/>
              <a:t>nC</a:t>
            </a:r>
            <a:r>
              <a:rPr lang="zh-CN" altLang="en-US" b="1" dirty="0"/>
              <a:t>，远高于方案设计值。</a:t>
            </a:r>
            <a:r>
              <a:rPr lang="en-US" altLang="zh-CN" dirty="0"/>
              <a:t>BC1</a:t>
            </a:r>
            <a:r>
              <a:rPr lang="zh-CN" altLang="en-US" dirty="0"/>
              <a:t>中间放能量准直器，一方面降低电荷量，一方面或许有利于缩小束流尺寸？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b="1" dirty="0"/>
              <a:t>加速腔对多束团间位置</a:t>
            </a:r>
            <a:r>
              <a:rPr lang="en-US" altLang="zh-CN" b="1" dirty="0"/>
              <a:t>-</a:t>
            </a:r>
            <a:r>
              <a:rPr lang="zh-CN" altLang="en-US" b="1" dirty="0"/>
              <a:t>能量关联的影响。</a:t>
            </a:r>
            <a:r>
              <a:rPr lang="zh-CN" altLang="en-US" dirty="0"/>
              <a:t>将束流置于线性加速场相位，减少对该</a:t>
            </a:r>
            <a:r>
              <a:rPr lang="en-US" altLang="zh-CN" dirty="0"/>
              <a:t>chirp</a:t>
            </a:r>
            <a:r>
              <a:rPr lang="zh-CN" altLang="en-US" dirty="0"/>
              <a:t>线性的破坏；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b="1" dirty="0"/>
              <a:t>加速腔尾场</a:t>
            </a:r>
            <a:r>
              <a:rPr lang="en-US" altLang="zh-CN" b="1" dirty="0"/>
              <a:t>kick</a:t>
            </a:r>
            <a:r>
              <a:rPr lang="zh-CN" altLang="en-US" b="1" dirty="0"/>
              <a:t>可能影响束流</a:t>
            </a:r>
            <a:r>
              <a:rPr lang="en-US" altLang="zh-CN" b="1" dirty="0"/>
              <a:t>chirp</a:t>
            </a:r>
            <a:r>
              <a:rPr lang="zh-CN" altLang="en-US" b="1" dirty="0"/>
              <a:t>。</a:t>
            </a: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E879781-B6FC-42CC-B309-904D04302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33" y="4852681"/>
            <a:ext cx="4732730" cy="16457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62D9B07-F387-4292-B373-E8DFC7302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365" y="3794761"/>
            <a:ext cx="2898627" cy="269429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9216EE5-2B38-48D5-93BC-EA0ACDA629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3430" y="3785409"/>
            <a:ext cx="2898628" cy="271300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CD93CDF-4770-48D7-9ED0-ACFD39D134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7001" y="747025"/>
            <a:ext cx="2915057" cy="271024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F5D40B0-ADC1-431F-9EA4-2281797E93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1365" y="716577"/>
            <a:ext cx="2915056" cy="2738819"/>
          </a:xfrm>
          <a:prstGeom prst="rect">
            <a:avLst/>
          </a:prstGeom>
        </p:spPr>
      </p:pic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C4995A62-8511-4EA7-A69D-810C482E07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081103"/>
              </p:ext>
            </p:extLst>
          </p:nvPr>
        </p:nvGraphicFramePr>
        <p:xfrm>
          <a:off x="10967784" y="102895"/>
          <a:ext cx="11271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包装程序外壳对象" showAsIcon="1" r:id="rId8" imgW="1127749" imgH="518297" progId="Package">
                  <p:embed/>
                </p:oleObj>
              </mc:Choice>
              <mc:Fallback>
                <p:oleObj name="包装程序外壳对象" showAsIcon="1" r:id="rId8" imgW="1127749" imgH="518297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967784" y="102895"/>
                        <a:ext cx="1127125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>
            <a:extLst>
              <a:ext uri="{FF2B5EF4-FFF2-40B4-BE49-F238E27FC236}">
                <a16:creationId xmlns:a16="http://schemas.microsoft.com/office/drawing/2014/main" id="{5130783B-58A1-4C6F-A620-9DC7D2E3343B}"/>
              </a:ext>
            </a:extLst>
          </p:cNvPr>
          <p:cNvSpPr/>
          <p:nvPr/>
        </p:nvSpPr>
        <p:spPr>
          <a:xfrm>
            <a:off x="8604804" y="3279464"/>
            <a:ext cx="103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BC1</a:t>
            </a:r>
            <a:r>
              <a:rPr lang="zh-CN" altLang="en-US" dirty="0"/>
              <a:t>入口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8DD3DFF-A694-4FBB-831B-1B813F2E4623}"/>
              </a:ext>
            </a:extLst>
          </p:cNvPr>
          <p:cNvSpPr/>
          <p:nvPr/>
        </p:nvSpPr>
        <p:spPr>
          <a:xfrm>
            <a:off x="8298113" y="6313745"/>
            <a:ext cx="15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BL2TC02</a:t>
            </a:r>
            <a:r>
              <a:rPr lang="zh-CN" altLang="en-US" dirty="0"/>
              <a:t>入口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FC0C17D8-8C95-4A9C-A308-1A9CF1949471}"/>
                  </a:ext>
                </a:extLst>
              </p:cNvPr>
              <p:cNvSpPr/>
              <p:nvPr/>
            </p:nvSpPr>
            <p:spPr>
              <a:xfrm>
                <a:off x="7012698" y="3872163"/>
                <a:ext cx="17418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106.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7 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um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FC0C17D8-8C95-4A9C-A308-1A9CF19494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698" y="3872163"/>
                <a:ext cx="174188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9C730DA5-186D-4BCA-AF91-04045C9F16CD}"/>
                  </a:ext>
                </a:extLst>
              </p:cNvPr>
              <p:cNvSpPr/>
              <p:nvPr/>
            </p:nvSpPr>
            <p:spPr>
              <a:xfrm>
                <a:off x="9330413" y="3843181"/>
                <a:ext cx="1721432" cy="668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=465.6 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um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574.1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um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9C730DA5-186D-4BCA-AF91-04045C9F1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413" y="3843181"/>
                <a:ext cx="1721432" cy="668260"/>
              </a:xfrm>
              <a:prstGeom prst="rect">
                <a:avLst/>
              </a:prstGeom>
              <a:blipFill>
                <a:blip r:embed="rId11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828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9">
            <a:extLst>
              <a:ext uri="{FF2B5EF4-FFF2-40B4-BE49-F238E27FC236}">
                <a16:creationId xmlns:a16="http://schemas.microsoft.com/office/drawing/2014/main" id="{33BD5E3B-DEA2-4E91-92B9-D34B7E3CF98F}"/>
              </a:ext>
            </a:extLst>
          </p:cNvPr>
          <p:cNvSpPr txBox="1"/>
          <p:nvPr/>
        </p:nvSpPr>
        <p:spPr>
          <a:xfrm>
            <a:off x="-1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束线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2——APD+PPD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实验考虑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990C232E-15A8-4470-A759-EC423EC81B6C}"/>
              </a:ext>
            </a:extLst>
          </p:cNvPr>
          <p:cNvSpPr/>
          <p:nvPr/>
        </p:nvSpPr>
        <p:spPr>
          <a:xfrm>
            <a:off x="402828" y="1021345"/>
            <a:ext cx="44617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b="1" dirty="0"/>
              <a:t>BL2TC03</a:t>
            </a:r>
            <a:r>
              <a:rPr lang="zh-CN" altLang="en-US" b="1" dirty="0"/>
              <a:t>（</a:t>
            </a:r>
            <a:r>
              <a:rPr lang="en-US" altLang="zh-CN" b="1" dirty="0"/>
              <a:t>PPD</a:t>
            </a:r>
            <a:r>
              <a:rPr lang="zh-CN" altLang="en-US" b="1" dirty="0"/>
              <a:t>入口）处束流横向尺寸较大。</a:t>
            </a:r>
            <a:r>
              <a:rPr lang="zh-CN" altLang="en-US" dirty="0"/>
              <a:t>至少再降低约</a:t>
            </a:r>
            <a:r>
              <a:rPr lang="en-US" altLang="zh-CN" dirty="0"/>
              <a:t>3~8</a:t>
            </a:r>
            <a:r>
              <a:rPr lang="zh-CN" altLang="en-US" dirty="0"/>
              <a:t>倍才能满足</a:t>
            </a:r>
            <a:r>
              <a:rPr lang="en-US" altLang="zh-CN" dirty="0"/>
              <a:t>PPD</a:t>
            </a:r>
            <a:r>
              <a:rPr lang="zh-CN" altLang="en-US" dirty="0"/>
              <a:t>的注入要求（内径大小）；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en-US" altLang="zh-CN" b="1" dirty="0"/>
              <a:t>BC2</a:t>
            </a:r>
            <a:r>
              <a:rPr lang="zh-CN" altLang="en-US" b="1" dirty="0"/>
              <a:t>需改造为</a:t>
            </a:r>
            <a:r>
              <a:rPr lang="en-US" altLang="zh-CN" b="1" dirty="0"/>
              <a:t>R56&lt;0</a:t>
            </a:r>
            <a:r>
              <a:rPr lang="zh-CN" altLang="en-US" b="1" dirty="0"/>
              <a:t>。</a:t>
            </a:r>
            <a:r>
              <a:rPr lang="zh-CN" altLang="en-US" dirty="0"/>
              <a:t>两端</a:t>
            </a:r>
            <a:r>
              <a:rPr lang="en-US" altLang="zh-CN" dirty="0"/>
              <a:t>drift</a:t>
            </a:r>
            <a:r>
              <a:rPr lang="zh-CN" altLang="en-US" dirty="0"/>
              <a:t>长</a:t>
            </a:r>
            <a:r>
              <a:rPr lang="en-US" altLang="zh-CN" dirty="0"/>
              <a:t>1.5 m</a:t>
            </a:r>
            <a:r>
              <a:rPr lang="zh-CN" altLang="en-US" dirty="0"/>
              <a:t>，可以放置一组</a:t>
            </a:r>
            <a:r>
              <a:rPr lang="en-US" altLang="zh-CN" dirty="0"/>
              <a:t>FODO</a:t>
            </a:r>
            <a:r>
              <a:rPr lang="zh-CN" altLang="en-US" dirty="0"/>
              <a:t>；中间段</a:t>
            </a:r>
            <a:r>
              <a:rPr lang="en-US" altLang="zh-CN" dirty="0"/>
              <a:t>drift</a:t>
            </a:r>
            <a:r>
              <a:rPr lang="zh-CN" altLang="en-US" dirty="0"/>
              <a:t>只有</a:t>
            </a:r>
            <a:r>
              <a:rPr lang="en-US" altLang="zh-CN" dirty="0"/>
              <a:t>0.3 m</a:t>
            </a:r>
            <a:r>
              <a:rPr lang="zh-CN" altLang="en-US" dirty="0"/>
              <a:t>，不够放置三块</a:t>
            </a:r>
            <a:r>
              <a:rPr lang="en-US" altLang="zh-CN" dirty="0"/>
              <a:t>Q</a:t>
            </a:r>
            <a:r>
              <a:rPr lang="zh-CN" altLang="en-US" dirty="0"/>
              <a:t>铁；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/>
          </a:p>
        </p:txBody>
      </p:sp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C4995A62-8511-4EA7-A69D-810C482E07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967784" y="102895"/>
          <a:ext cx="11271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包装程序外壳对象" showAsIcon="1" r:id="rId3" imgW="1127749" imgH="518297" progId="Package">
                  <p:embed/>
                </p:oleObj>
              </mc:Choice>
              <mc:Fallback>
                <p:oleObj name="包装程序外壳对象" showAsIcon="1" r:id="rId3" imgW="1127749" imgH="518297" progId="Package">
                  <p:embed/>
                  <p:pic>
                    <p:nvPicPr>
                      <p:cNvPr id="16" name="对象 15">
                        <a:extLst>
                          <a:ext uri="{FF2B5EF4-FFF2-40B4-BE49-F238E27FC236}">
                            <a16:creationId xmlns:a16="http://schemas.microsoft.com/office/drawing/2014/main" id="{C4995A62-8511-4EA7-A69D-810C482E07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67784" y="102895"/>
                        <a:ext cx="1127125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>
            <a:extLst>
              <a:ext uri="{FF2B5EF4-FFF2-40B4-BE49-F238E27FC236}">
                <a16:creationId xmlns:a16="http://schemas.microsoft.com/office/drawing/2014/main" id="{28DD3DFF-A694-4FBB-831B-1B813F2E4623}"/>
              </a:ext>
            </a:extLst>
          </p:cNvPr>
          <p:cNvSpPr/>
          <p:nvPr/>
        </p:nvSpPr>
        <p:spPr>
          <a:xfrm>
            <a:off x="8206673" y="1763493"/>
            <a:ext cx="15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BL2TC03</a:t>
            </a:r>
            <a:r>
              <a:rPr lang="zh-CN" altLang="en-US" dirty="0"/>
              <a:t>入口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77CDA45-4BAF-4CD6-869B-7DB6B6C3B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700" y="3285921"/>
            <a:ext cx="4326440" cy="191563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499B4B4-79FE-40C9-9FF9-2BEEB79A5A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0693" y="2306488"/>
            <a:ext cx="2881911" cy="264722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E184017A-B264-4E03-A85C-7831EAE6D116}"/>
                  </a:ext>
                </a:extLst>
              </p:cNvPr>
              <p:cNvSpPr/>
              <p:nvPr/>
            </p:nvSpPr>
            <p:spPr>
              <a:xfrm>
                <a:off x="9147533" y="2331373"/>
                <a:ext cx="1721432" cy="668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111.4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um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260.4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um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E184017A-B264-4E03-A85C-7831EAE6D1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533" y="2331373"/>
                <a:ext cx="1721432" cy="668260"/>
              </a:xfrm>
              <a:prstGeom prst="rect">
                <a:avLst/>
              </a:prstGeom>
              <a:blipFill>
                <a:blip r:embed="rId7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图片 25">
            <a:extLst>
              <a:ext uri="{FF2B5EF4-FFF2-40B4-BE49-F238E27FC236}">
                <a16:creationId xmlns:a16="http://schemas.microsoft.com/office/drawing/2014/main" id="{FDE34C0B-8959-407B-A56B-65216B44FA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7431" y="2282953"/>
            <a:ext cx="2955370" cy="26472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E69BF705-F706-4CBE-8298-EC8F415204D9}"/>
                  </a:ext>
                </a:extLst>
              </p:cNvPr>
              <p:cNvSpPr/>
              <p:nvPr/>
            </p:nvSpPr>
            <p:spPr>
              <a:xfrm>
                <a:off x="6829818" y="2360355"/>
                <a:ext cx="17034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715.3 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um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E69BF705-F706-4CBE-8298-EC8F415204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818" y="2360355"/>
                <a:ext cx="170341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69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22AE4C1-4537-4F5A-8A64-4EDC40A68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120" y="2123694"/>
            <a:ext cx="5334000" cy="4000500"/>
          </a:xfrm>
          <a:prstGeom prst="rect">
            <a:avLst/>
          </a:prstGeom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DC6230F8-8E30-4FB1-91DE-2FE57BD7EB11}"/>
              </a:ext>
            </a:extLst>
          </p:cNvPr>
          <p:cNvSpPr txBox="1"/>
          <p:nvPr/>
        </p:nvSpPr>
        <p:spPr>
          <a:xfrm>
            <a:off x="-1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APD+PPD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方案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chicane1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的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CSR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0C03874-57C5-49F0-B51A-741B9CBC2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1" y="2123694"/>
            <a:ext cx="5334000" cy="40005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FC185BE-20BB-46B2-B83B-9390DC626E1B}"/>
              </a:ext>
            </a:extLst>
          </p:cNvPr>
          <p:cNvSpPr/>
          <p:nvPr/>
        </p:nvSpPr>
        <p:spPr>
          <a:xfrm>
            <a:off x="1367868" y="2457188"/>
            <a:ext cx="121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S-chicane</a:t>
            </a:r>
            <a:endParaRPr lang="zh-CN" altLang="en-US" b="1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8EA010A-DD82-42F8-9D77-778982A75C55}"/>
              </a:ext>
            </a:extLst>
          </p:cNvPr>
          <p:cNvSpPr/>
          <p:nvPr/>
        </p:nvSpPr>
        <p:spPr>
          <a:xfrm>
            <a:off x="7104204" y="2457188"/>
            <a:ext cx="1234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C-chicane</a:t>
            </a:r>
            <a:endParaRPr lang="zh-CN" altLang="en-US" b="1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CC57B60-D06C-4D5A-A8CC-1BDB775C1870}"/>
              </a:ext>
            </a:extLst>
          </p:cNvPr>
          <p:cNvSpPr/>
          <p:nvPr/>
        </p:nvSpPr>
        <p:spPr>
          <a:xfrm>
            <a:off x="402827" y="1021345"/>
            <a:ext cx="112252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不同能量束流在出口横向位置偏差较小；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是否可以考虑先做低电量的情况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E763F8A-AF00-4E04-B4BC-0EC0D99826C2}"/>
              </a:ext>
            </a:extLst>
          </p:cNvPr>
          <p:cNvSpPr/>
          <p:nvPr/>
        </p:nvSpPr>
        <p:spPr>
          <a:xfrm>
            <a:off x="7055790" y="6209936"/>
            <a:ext cx="3810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Lucida Console" panose="020B0609040504020204" pitchFamily="49" charset="0"/>
              </a:rPr>
              <a:t>Dx(exit)=-2.602085e-18 (m)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893B62A-9ED1-4154-8775-A95A2EE0C657}"/>
              </a:ext>
            </a:extLst>
          </p:cNvPr>
          <p:cNvSpPr/>
          <p:nvPr/>
        </p:nvSpPr>
        <p:spPr>
          <a:xfrm>
            <a:off x="1395282" y="6210880"/>
            <a:ext cx="3671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Lucida Console" panose="020B0609040504020204" pitchFamily="49" charset="0"/>
              </a:rPr>
              <a:t>Dx(exit)=2.183483e-05 (m)</a:t>
            </a:r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5FC53DA-155F-47DA-BBE6-CEF9138AC2C9}"/>
              </a:ext>
            </a:extLst>
          </p:cNvPr>
          <p:cNvSpPr/>
          <p:nvPr/>
        </p:nvSpPr>
        <p:spPr>
          <a:xfrm>
            <a:off x="10035906" y="2379427"/>
            <a:ext cx="1872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Lucida Console" panose="020B0609040504020204" pitchFamily="49" charset="0"/>
              </a:rPr>
              <a:t>230.4±7.7 um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D1DDF45-4FC2-4BB0-B46C-4944FA379C5D}"/>
              </a:ext>
            </a:extLst>
          </p:cNvPr>
          <p:cNvSpPr/>
          <p:nvPr/>
        </p:nvSpPr>
        <p:spPr>
          <a:xfrm>
            <a:off x="4083911" y="5305507"/>
            <a:ext cx="20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Lucida Console" panose="020B0609040504020204" pitchFamily="49" charset="0"/>
              </a:rPr>
              <a:t>-142.0±7.8 um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6206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58302</TotalTime>
  <Words>302</Words>
  <Application>Microsoft Office PowerPoint</Application>
  <PresentationFormat>宽屏</PresentationFormat>
  <Paragraphs>30</Paragraphs>
  <Slides>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等线</vt:lpstr>
      <vt:lpstr>等线 Light</vt:lpstr>
      <vt:lpstr>华文中宋</vt:lpstr>
      <vt:lpstr>Arial</vt:lpstr>
      <vt:lpstr>Cambria Math</vt:lpstr>
      <vt:lpstr>Lucida Console</vt:lpstr>
      <vt:lpstr>Wingdings</vt:lpstr>
      <vt:lpstr>Office 主题​​</vt:lpstr>
      <vt:lpstr>程序包</vt:lpstr>
      <vt:lpstr>2025/6/23组会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shixueyan</dc:creator>
  <cp:lastModifiedBy>shixueyan</cp:lastModifiedBy>
  <cp:revision>336</cp:revision>
  <dcterms:created xsi:type="dcterms:W3CDTF">2025-03-17T16:43:11Z</dcterms:created>
  <dcterms:modified xsi:type="dcterms:W3CDTF">2025-06-23T10:42:06Z</dcterms:modified>
</cp:coreProperties>
</file>