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207B37-2480-7BB7-7A2E-9403A1C63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1ACD03F-826F-3380-4AC5-9530DB8ED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D23929-9099-5C2A-EB01-7301414E0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B0DD-4F65-4D8F-9699-BF70FBE405CC}" type="datetimeFigureOut">
              <a:rPr lang="zh-CN" altLang="en-US" smtClean="0"/>
              <a:t>2025/6/23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2C40730-7A77-DC8C-4A36-0056984E8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0846CF-B930-E90B-8870-8D96C1BB0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B492-78F0-4D8C-9313-0EF2CBC969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80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0CD578-A7E1-FBA4-B0AC-1FC47EFC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0751D8A-0488-BF11-3048-25811ED16F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40A3D31-7F7B-0EDE-76AA-8C7D91C23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B0DD-4F65-4D8F-9699-BF70FBE405CC}" type="datetimeFigureOut">
              <a:rPr lang="zh-CN" altLang="en-US" smtClean="0"/>
              <a:t>2025/6/23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B33E28-C38C-9E82-326E-F9E5F7364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60C952-B1FB-BC75-4290-2233FDD0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B492-78F0-4D8C-9313-0EF2CBC969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428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73769C1-AF0E-F2CF-166E-4DF282AB11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0A5CD6A-324A-E8C2-8D4B-B30335121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29ABE44-1D61-ACC2-1E92-B2D6366C4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B0DD-4F65-4D8F-9699-BF70FBE405CC}" type="datetimeFigureOut">
              <a:rPr lang="zh-CN" altLang="en-US" smtClean="0"/>
              <a:t>2025/6/23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30D7DF-E34B-38DC-8058-2486DB184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6368E41-2882-F483-0920-8BE6B33F0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B492-78F0-4D8C-9313-0EF2CBC969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78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A5533B-C58A-74A4-A081-B047DDDD0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940EEC-6099-6B09-B728-C642FE27A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250FA5-69D7-D604-56AA-E661A281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B0DD-4F65-4D8F-9699-BF70FBE405CC}" type="datetimeFigureOut">
              <a:rPr lang="zh-CN" altLang="en-US" smtClean="0"/>
              <a:t>2025/6/23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2D31DB-8885-D7FA-49F5-D9CDBF864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497639C-C8D4-580E-67F8-D78FBBE13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B492-78F0-4D8C-9313-0EF2CBC969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589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EA176B-C532-38CD-7CD9-789B42325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E9DA631-104F-32BE-7FFB-B9AEFF127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CA3847-129D-38EF-C024-6416955FA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B0DD-4F65-4D8F-9699-BF70FBE405CC}" type="datetimeFigureOut">
              <a:rPr lang="zh-CN" altLang="en-US" smtClean="0"/>
              <a:t>2025/6/23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886890C-1E1A-D045-35CE-36BD6D43F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1310CF7-D24B-5CB5-EA9F-25C9C7751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B492-78F0-4D8C-9313-0EF2CBC969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510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4BC30E-653E-24FB-1C54-B09BC840A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88CAD1-51A9-466D-08E4-E3D616A282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F328E8E-9D44-9DAD-1959-409CC7330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D5D3070-1C24-75E1-9C91-F8D7720E8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B0DD-4F65-4D8F-9699-BF70FBE405CC}" type="datetimeFigureOut">
              <a:rPr lang="zh-CN" altLang="en-US" smtClean="0"/>
              <a:t>2025/6/23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FDC6A9C-3618-67C5-3B10-FC669BBFB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4B1673-0125-BD9C-C1FE-D455398D4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B492-78F0-4D8C-9313-0EF2CBC969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6611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DFB75B-1AEC-1D90-ACCD-70FE91D41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EA8D8DD-44CF-36EE-2F2E-AFF810479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33E4C7C-F8DD-4A0D-E61A-441F644C0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2D4F22A-5F65-019A-57A0-3A1942B22B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0ED943C-FF5F-B2AD-6C4D-EA428CC3B4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DA696BB-7C46-CF6D-3DEE-930C7BA14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B0DD-4F65-4D8F-9699-BF70FBE405CC}" type="datetimeFigureOut">
              <a:rPr lang="zh-CN" altLang="en-US" smtClean="0"/>
              <a:t>2025/6/23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75CEF9A-70E4-7012-A0E4-3EBDFE653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9EBC717-CF3D-C36C-77F6-D3450DC5E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B492-78F0-4D8C-9313-0EF2CBC969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4655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6D5EB6-CBBB-B268-A56F-75F389DB3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3A348B0-BE6D-3B8F-4DD5-497DD3392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B0DD-4F65-4D8F-9699-BF70FBE405CC}" type="datetimeFigureOut">
              <a:rPr lang="zh-CN" altLang="en-US" smtClean="0"/>
              <a:t>2025/6/23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BAE0E91-F026-92C4-701E-B1D032373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BDD5601-06F1-B2F6-EE5C-B6429938B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B492-78F0-4D8C-9313-0EF2CBC969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457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E9C66F1-5E62-EDA6-46A1-DE6728C76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B0DD-4F65-4D8F-9699-BF70FBE405CC}" type="datetimeFigureOut">
              <a:rPr lang="zh-CN" altLang="en-US" smtClean="0"/>
              <a:t>2025/6/23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D3C9158-F542-6304-E28F-DBBEF4063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D5AA461-BFA8-E3D1-6111-72F7E448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B492-78F0-4D8C-9313-0EF2CBC969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2321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7C0556-9E9D-8690-1071-BA47F2C10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0FAAB3-CF04-C764-1C68-40802F904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8C5DC02-AF28-6CC8-EB69-EC1CFE993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06211C9-064B-AE0B-6DA1-F2AD1E4B4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B0DD-4F65-4D8F-9699-BF70FBE405CC}" type="datetimeFigureOut">
              <a:rPr lang="zh-CN" altLang="en-US" smtClean="0"/>
              <a:t>2025/6/23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38B8A27-3B78-784B-3DC0-3A7CD599A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6254F9F-4C4E-5A66-7734-B81D82C04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B492-78F0-4D8C-9313-0EF2CBC969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835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0DA446-8721-FDBB-D17F-7F6616592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6620523-5348-4D5E-2D9B-52DB844EE0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70DCECB-D6E9-01FA-C92D-FBFEF1D0F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49CDDC9-5E14-86AD-D9FF-EEE08B1D1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B0DD-4F65-4D8F-9699-BF70FBE405CC}" type="datetimeFigureOut">
              <a:rPr lang="zh-CN" altLang="en-US" smtClean="0"/>
              <a:t>2025/6/23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3BE42F1-1E0C-85D6-46DF-48DC61962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5D6C9D4-579A-E0B8-01C4-D482B23CE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B492-78F0-4D8C-9313-0EF2CBC969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482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B8FB9AB-6998-FA38-D35B-A1C93FDA2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B2014F8-E4A5-6358-43F5-BA1227F0B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D3F812-A492-A4A8-F1C4-27D88D6A18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1B0DD-4F65-4D8F-9699-BF70FBE405CC}" type="datetimeFigureOut">
              <a:rPr lang="zh-CN" altLang="en-US" smtClean="0"/>
              <a:t>2025/6/23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BCCA35-5517-13D2-37EF-386E612423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3C9F3DE-5D08-6D63-BE9E-8992736F5F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BB492-78F0-4D8C-9313-0EF2CBC969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229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A088C1-FD37-8879-99B3-594A467D62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2025.6.23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37383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874393A4-FA0C-1ECA-CA4A-889609FE42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118" y="196302"/>
            <a:ext cx="4996882" cy="920908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532F4B1F-8C07-2E46-5A18-44C84A1EF6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4018" y="2045184"/>
            <a:ext cx="4647664" cy="1383816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A5671577-86FE-7CCE-7B01-8474BA1885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281" y="111522"/>
            <a:ext cx="4270161" cy="920908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05D1F615-E7AA-8477-C5B5-B626A47EA7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281" y="1107229"/>
            <a:ext cx="4394447" cy="926317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B7A4BDD8-180F-1804-FEB4-73542EC9D5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494" y="2721046"/>
            <a:ext cx="5816843" cy="1034857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0A77809E-DFDD-2AB6-6A16-0FD500C0CA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28496" y="4491178"/>
            <a:ext cx="5302226" cy="11888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03DCD666-0EDE-4CCE-BCAD-CFB2F6408061}"/>
                  </a:ext>
                </a:extLst>
              </p:cNvPr>
              <p:cNvSpPr txBox="1"/>
              <p:nvPr/>
            </p:nvSpPr>
            <p:spPr>
              <a:xfrm>
                <a:off x="7195117" y="6158237"/>
                <a:ext cx="4996883" cy="704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zh-CN" altLang="en-US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ⅇ</m:t>
                          </m:r>
                          <m:sSub>
                            <m:sSub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altLang="zh-CN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func>
                        <m:func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zh-CN" altLang="en-US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func>
                      <m:sSubSup>
                        <m:sSubSupPr>
                          <m:ctrlP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f>
                        <m:f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  <m:sSubSup>
                            <m:sSubSup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altLang="zh-CN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zh-CN" altLang="en-US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03DCD666-0EDE-4CCE-BCAD-CFB2F64080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117" y="6158237"/>
                <a:ext cx="4996883" cy="7041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图片 19">
            <a:extLst>
              <a:ext uri="{FF2B5EF4-FFF2-40B4-BE49-F238E27FC236}">
                <a16:creationId xmlns:a16="http://schemas.microsoft.com/office/drawing/2014/main" id="{8B24C6FA-EF23-15EA-FC90-5CC237D71DA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4751360"/>
            <a:ext cx="5974672" cy="898602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B88F77EC-65DD-24D3-A7FD-0309FAAB3C7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4400" y="5810526"/>
            <a:ext cx="2305372" cy="695422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:a16="http://schemas.microsoft.com/office/drawing/2014/main" id="{89FA8BA3-6722-1EED-C710-248429B156CF}"/>
              </a:ext>
            </a:extLst>
          </p:cNvPr>
          <p:cNvSpPr txBox="1"/>
          <p:nvPr/>
        </p:nvSpPr>
        <p:spPr>
          <a:xfrm>
            <a:off x="2565647" y="5877017"/>
            <a:ext cx="3098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给出</a:t>
            </a:r>
            <a:r>
              <a:rPr lang="en-US" altLang="zh-CN" dirty="0"/>
              <a:t>ERL beamline</a:t>
            </a:r>
            <a:r>
              <a:rPr lang="zh-CN" altLang="en-US" dirty="0"/>
              <a:t>出口于入口处能散的变化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1BAA218D-A38F-D9C4-5175-F62C20499442}"/>
              </a:ext>
            </a:extLst>
          </p:cNvPr>
          <p:cNvSpPr/>
          <p:nvPr/>
        </p:nvSpPr>
        <p:spPr>
          <a:xfrm>
            <a:off x="0" y="4751360"/>
            <a:ext cx="5816843" cy="204926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D1354429-89FD-3F0D-A7CE-ED36FD8207CD}"/>
              </a:ext>
            </a:extLst>
          </p:cNvPr>
          <p:cNvSpPr/>
          <p:nvPr/>
        </p:nvSpPr>
        <p:spPr>
          <a:xfrm>
            <a:off x="7034074" y="98935"/>
            <a:ext cx="5157925" cy="150747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4323EF60-2981-1E3A-7905-D6DE2D232112}"/>
              </a:ext>
            </a:extLst>
          </p:cNvPr>
          <p:cNvSpPr txBox="1"/>
          <p:nvPr/>
        </p:nvSpPr>
        <p:spPr>
          <a:xfrm>
            <a:off x="8337611" y="1177982"/>
            <a:ext cx="369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给出横纵向耦合的包络方程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ABEF9F18-A73B-B51D-30B5-06F970FD3303}"/>
              </a:ext>
            </a:extLst>
          </p:cNvPr>
          <p:cNvSpPr txBox="1"/>
          <p:nvPr/>
        </p:nvSpPr>
        <p:spPr>
          <a:xfrm>
            <a:off x="8035773" y="5720059"/>
            <a:ext cx="3311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非线性力＋</a:t>
            </a:r>
            <a:r>
              <a:rPr lang="en-US" altLang="zh-CN" dirty="0"/>
              <a:t>lattice</a:t>
            </a:r>
            <a:r>
              <a:rPr lang="zh-CN" altLang="en-US" dirty="0"/>
              <a:t>误差的分析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2A02F850-FCD1-4775-7F2D-216A8CEC9959}"/>
              </a:ext>
            </a:extLst>
          </p:cNvPr>
          <p:cNvSpPr/>
          <p:nvPr/>
        </p:nvSpPr>
        <p:spPr>
          <a:xfrm>
            <a:off x="6800646" y="4429056"/>
            <a:ext cx="5157926" cy="172918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19D54C20-F734-1085-8A4E-83645E753C08}"/>
              </a:ext>
            </a:extLst>
          </p:cNvPr>
          <p:cNvSpPr/>
          <p:nvPr/>
        </p:nvSpPr>
        <p:spPr>
          <a:xfrm>
            <a:off x="1" y="2630414"/>
            <a:ext cx="5816842" cy="196038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B876175C-A4E8-27A6-37CE-D5CC84DE0E25}"/>
              </a:ext>
            </a:extLst>
          </p:cNvPr>
          <p:cNvSpPr txBox="1"/>
          <p:nvPr/>
        </p:nvSpPr>
        <p:spPr>
          <a:xfrm>
            <a:off x="36494" y="3877974"/>
            <a:ext cx="5752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多粒子跟踪程序，使用解析式计算高斯束空间电荷</a:t>
            </a:r>
            <a:r>
              <a:rPr lang="en-US" altLang="zh-CN" dirty="0"/>
              <a:t>kick</a:t>
            </a:r>
            <a:r>
              <a:rPr lang="zh-CN" altLang="en-US" dirty="0"/>
              <a:t>，研究了发射度增长（带四极铁误差）和包络共振禁带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54F69FD3-1DE2-7636-28E2-8DB7A5502038}"/>
              </a:ext>
            </a:extLst>
          </p:cNvPr>
          <p:cNvSpPr/>
          <p:nvPr/>
        </p:nvSpPr>
        <p:spPr>
          <a:xfrm>
            <a:off x="6528887" y="2084629"/>
            <a:ext cx="5302226" cy="230438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022AD19B-7BD9-F024-7D5C-DC5864C64079}"/>
              </a:ext>
            </a:extLst>
          </p:cNvPr>
          <p:cNvSpPr txBox="1"/>
          <p:nvPr/>
        </p:nvSpPr>
        <p:spPr>
          <a:xfrm>
            <a:off x="6784018" y="3446629"/>
            <a:ext cx="4993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Synchrotron</a:t>
            </a:r>
            <a:r>
              <a:rPr lang="zh-CN" altLang="en-US" dirty="0"/>
              <a:t>中的</a:t>
            </a:r>
            <a:r>
              <a:rPr lang="en-US" altLang="zh-CN" dirty="0"/>
              <a:t>x</a:t>
            </a:r>
            <a:r>
              <a:rPr lang="zh-CN" altLang="en-US" dirty="0"/>
              <a:t>和</a:t>
            </a:r>
            <a:r>
              <a:rPr lang="en-US" altLang="zh-CN" dirty="0"/>
              <a:t>y</a:t>
            </a:r>
            <a:r>
              <a:rPr lang="zh-CN" altLang="en-US" dirty="0"/>
              <a:t>方向的运动方程和色散函数方程，考虑了两个方向之间空间电荷效应的相互作用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36DC5292-F2F3-522A-2DF2-897760CC6ABE}"/>
              </a:ext>
            </a:extLst>
          </p:cNvPr>
          <p:cNvSpPr/>
          <p:nvPr/>
        </p:nvSpPr>
        <p:spPr>
          <a:xfrm>
            <a:off x="219139" y="139389"/>
            <a:ext cx="5634198" cy="242109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79A63017-50BF-9CA8-B50F-C66EBEDC9F9D}"/>
              </a:ext>
            </a:extLst>
          </p:cNvPr>
          <p:cNvSpPr txBox="1"/>
          <p:nvPr/>
        </p:nvSpPr>
        <p:spPr>
          <a:xfrm>
            <a:off x="760318" y="2084629"/>
            <a:ext cx="457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经典包络方程的推导，类似教程中的过程</a:t>
            </a:r>
          </a:p>
        </p:txBody>
      </p:sp>
    </p:spTree>
    <p:extLst>
      <p:ext uri="{BB962C8B-B14F-4D97-AF65-F5344CB8AC3E}">
        <p14:creationId xmlns:p14="http://schemas.microsoft.com/office/powerpoint/2010/main" val="3698854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AFBA3EC3-ACD1-75CC-540E-4879C1588D6A}"/>
              </a:ext>
            </a:extLst>
          </p:cNvPr>
          <p:cNvSpPr txBox="1"/>
          <p:nvPr/>
        </p:nvSpPr>
        <p:spPr>
          <a:xfrm>
            <a:off x="541537" y="230820"/>
            <a:ext cx="10449018" cy="88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上周提到的，质子机器里没有辐射阻尼，纵向空间电荷效应应该会更严重：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快速计算了一个</a:t>
            </a:r>
            <a:r>
              <a:rPr lang="en-US" altLang="zh-CN" dirty="0"/>
              <a:t>case</a:t>
            </a:r>
            <a:r>
              <a:rPr lang="zh-CN" altLang="en-US" dirty="0"/>
              <a:t>，感觉一般质子环中的纵向空间电荷效应没有那么严重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9BFCE21-F92D-8126-0C6D-97C1AA03A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8912" y="1320490"/>
            <a:ext cx="4439270" cy="914528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501CF0ED-FD08-5025-33D2-D785952FC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220" y="3257658"/>
            <a:ext cx="6535062" cy="3077004"/>
          </a:xfrm>
          <a:prstGeom prst="rect">
            <a:avLst/>
          </a:prstGeom>
        </p:spPr>
      </p:pic>
      <p:sp>
        <p:nvSpPr>
          <p:cNvPr id="9" name="矩形: 圆角 8">
            <a:extLst>
              <a:ext uri="{FF2B5EF4-FFF2-40B4-BE49-F238E27FC236}">
                <a16:creationId xmlns:a16="http://schemas.microsoft.com/office/drawing/2014/main" id="{456DC52B-D68B-04CF-67B7-2689AB180453}"/>
              </a:ext>
            </a:extLst>
          </p:cNvPr>
          <p:cNvSpPr/>
          <p:nvPr/>
        </p:nvSpPr>
        <p:spPr>
          <a:xfrm>
            <a:off x="5766046" y="1420427"/>
            <a:ext cx="208626" cy="34622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1660F72B-EF40-BC04-C7B2-E7DE8C0DECE0}"/>
              </a:ext>
            </a:extLst>
          </p:cNvPr>
          <p:cNvCxnSpPr>
            <a:cxnSpLocks/>
            <a:stCxn id="9" idx="3"/>
            <a:endCxn id="13" idx="1"/>
          </p:cNvCxnSpPr>
          <p:nvPr/>
        </p:nvCxnSpPr>
        <p:spPr>
          <a:xfrm flipV="1">
            <a:off x="5974672" y="1242870"/>
            <a:ext cx="2902998" cy="3506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326791F3-E35A-B750-38C8-012FE2E1F864}"/>
              </a:ext>
            </a:extLst>
          </p:cNvPr>
          <p:cNvSpPr txBox="1"/>
          <p:nvPr/>
        </p:nvSpPr>
        <p:spPr>
          <a:xfrm>
            <a:off x="8877670" y="1058204"/>
            <a:ext cx="2902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比</a:t>
            </a:r>
            <a:r>
              <a:rPr lang="en-US" altLang="zh-CN" dirty="0"/>
              <a:t>SSMB</a:t>
            </a:r>
            <a:r>
              <a:rPr lang="zh-CN" altLang="en-US" dirty="0"/>
              <a:t>大</a:t>
            </a:r>
            <a:r>
              <a:rPr lang="en-US" altLang="zh-CN" dirty="0"/>
              <a:t>5</a:t>
            </a:r>
            <a:r>
              <a:rPr lang="zh-CN" altLang="en-US" dirty="0"/>
              <a:t>个量级</a:t>
            </a: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FD3415BD-3C21-FF7D-0D94-90935B1AC090}"/>
              </a:ext>
            </a:extLst>
          </p:cNvPr>
          <p:cNvCxnSpPr>
            <a:cxnSpLocks/>
            <a:stCxn id="16" idx="1"/>
            <a:endCxn id="19" idx="3"/>
          </p:cNvCxnSpPr>
          <p:nvPr/>
        </p:nvCxnSpPr>
        <p:spPr>
          <a:xfrm flipH="1">
            <a:off x="3348143" y="1572828"/>
            <a:ext cx="2071670" cy="758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CFDB457C-6FE4-4F71-97E8-D9CFF2D29DAB}"/>
              </a:ext>
            </a:extLst>
          </p:cNvPr>
          <p:cNvSpPr/>
          <p:nvPr/>
        </p:nvSpPr>
        <p:spPr>
          <a:xfrm>
            <a:off x="5419813" y="1399713"/>
            <a:ext cx="130207" cy="34622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AE14BBF-C293-5411-4AC7-35C783FC7F5B}"/>
              </a:ext>
            </a:extLst>
          </p:cNvPr>
          <p:cNvSpPr txBox="1"/>
          <p:nvPr/>
        </p:nvSpPr>
        <p:spPr>
          <a:xfrm>
            <a:off x="1915565" y="1325510"/>
            <a:ext cx="1432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比</a:t>
            </a:r>
            <a:r>
              <a:rPr lang="en-US" altLang="zh-CN" dirty="0"/>
              <a:t>SSMB</a:t>
            </a:r>
            <a:r>
              <a:rPr lang="zh-CN" altLang="en-US" dirty="0"/>
              <a:t>大</a:t>
            </a:r>
            <a:r>
              <a:rPr lang="en-US" altLang="zh-CN" dirty="0"/>
              <a:t>8</a:t>
            </a:r>
            <a:r>
              <a:rPr lang="zh-CN" altLang="en-US" dirty="0"/>
              <a:t>个量级</a:t>
            </a:r>
          </a:p>
        </p:txBody>
      </p:sp>
      <p:sp>
        <p:nvSpPr>
          <p:cNvPr id="25" name="矩形: 圆角 24">
            <a:extLst>
              <a:ext uri="{FF2B5EF4-FFF2-40B4-BE49-F238E27FC236}">
                <a16:creationId xmlns:a16="http://schemas.microsoft.com/office/drawing/2014/main" id="{D8E4A102-3B12-402A-97E6-B2E7681B110B}"/>
              </a:ext>
            </a:extLst>
          </p:cNvPr>
          <p:cNvSpPr/>
          <p:nvPr/>
        </p:nvSpPr>
        <p:spPr>
          <a:xfrm>
            <a:off x="5646197" y="1854567"/>
            <a:ext cx="130204" cy="34622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EFF431D8-386D-4A76-389C-F3CFA32147D7}"/>
              </a:ext>
            </a:extLst>
          </p:cNvPr>
          <p:cNvCxnSpPr>
            <a:cxnSpLocks/>
            <a:stCxn id="25" idx="2"/>
            <a:endCxn id="32" idx="0"/>
          </p:cNvCxnSpPr>
          <p:nvPr/>
        </p:nvCxnSpPr>
        <p:spPr>
          <a:xfrm>
            <a:off x="5711299" y="2200796"/>
            <a:ext cx="730930" cy="7847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>
            <a:extLst>
              <a:ext uri="{FF2B5EF4-FFF2-40B4-BE49-F238E27FC236}">
                <a16:creationId xmlns:a16="http://schemas.microsoft.com/office/drawing/2014/main" id="{BEC351C5-EDC4-B93E-8BFC-83877C0494E8}"/>
              </a:ext>
            </a:extLst>
          </p:cNvPr>
          <p:cNvSpPr txBox="1"/>
          <p:nvPr/>
        </p:nvSpPr>
        <p:spPr>
          <a:xfrm>
            <a:off x="4990730" y="2985592"/>
            <a:ext cx="2902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比</a:t>
            </a:r>
            <a:r>
              <a:rPr lang="en-US" altLang="zh-CN" dirty="0"/>
              <a:t>SSMB</a:t>
            </a:r>
            <a:r>
              <a:rPr lang="zh-CN" altLang="en-US" dirty="0"/>
              <a:t>小了</a:t>
            </a:r>
            <a:r>
              <a:rPr lang="en-US" altLang="zh-CN" dirty="0"/>
              <a:t>3</a:t>
            </a:r>
            <a:r>
              <a:rPr lang="zh-CN" altLang="en-US" dirty="0"/>
              <a:t>个量级</a:t>
            </a:r>
          </a:p>
        </p:txBody>
      </p: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3FD3B531-C3F1-A897-B938-9765CBC7FD4B}"/>
              </a:ext>
            </a:extLst>
          </p:cNvPr>
          <p:cNvCxnSpPr>
            <a:cxnSpLocks/>
            <a:stCxn id="39" idx="2"/>
          </p:cNvCxnSpPr>
          <p:nvPr/>
        </p:nvCxnSpPr>
        <p:spPr>
          <a:xfrm flipH="1">
            <a:off x="4589755" y="2220026"/>
            <a:ext cx="830059" cy="4512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>
            <a:extLst>
              <a:ext uri="{FF2B5EF4-FFF2-40B4-BE49-F238E27FC236}">
                <a16:creationId xmlns:a16="http://schemas.microsoft.com/office/drawing/2014/main" id="{AAC2541F-CB1C-B734-FDE9-A084DD71D5FC}"/>
              </a:ext>
            </a:extLst>
          </p:cNvPr>
          <p:cNvSpPr txBox="1"/>
          <p:nvPr/>
        </p:nvSpPr>
        <p:spPr>
          <a:xfrm>
            <a:off x="3537751" y="2593194"/>
            <a:ext cx="193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比</a:t>
            </a:r>
            <a:r>
              <a:rPr lang="en-US" altLang="zh-CN" dirty="0"/>
              <a:t>SSMB</a:t>
            </a:r>
            <a:r>
              <a:rPr lang="zh-CN" altLang="en-US" dirty="0"/>
              <a:t>小</a:t>
            </a:r>
            <a:r>
              <a:rPr lang="en-US" altLang="zh-CN" dirty="0"/>
              <a:t>1</a:t>
            </a:r>
            <a:r>
              <a:rPr lang="zh-CN" altLang="en-US" dirty="0"/>
              <a:t>个量级</a:t>
            </a:r>
          </a:p>
        </p:txBody>
      </p:sp>
      <p:sp>
        <p:nvSpPr>
          <p:cNvPr id="39" name="矩形: 圆角 38">
            <a:extLst>
              <a:ext uri="{FF2B5EF4-FFF2-40B4-BE49-F238E27FC236}">
                <a16:creationId xmlns:a16="http://schemas.microsoft.com/office/drawing/2014/main" id="{B4623CA3-9AA8-AE85-B932-6A1D13FB89F5}"/>
              </a:ext>
            </a:extLst>
          </p:cNvPr>
          <p:cNvSpPr/>
          <p:nvPr/>
        </p:nvSpPr>
        <p:spPr>
          <a:xfrm>
            <a:off x="5354712" y="1873797"/>
            <a:ext cx="130204" cy="34622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: 圆角 41">
            <a:extLst>
              <a:ext uri="{FF2B5EF4-FFF2-40B4-BE49-F238E27FC236}">
                <a16:creationId xmlns:a16="http://schemas.microsoft.com/office/drawing/2014/main" id="{2BA099A6-1F2E-B958-FCC1-EFC5C53B6544}"/>
              </a:ext>
            </a:extLst>
          </p:cNvPr>
          <p:cNvSpPr/>
          <p:nvPr/>
        </p:nvSpPr>
        <p:spPr>
          <a:xfrm>
            <a:off x="5557420" y="1409386"/>
            <a:ext cx="208626" cy="34622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2E9B33A2-D2C1-9DEE-E5B5-EF13EA3B4B93}"/>
              </a:ext>
            </a:extLst>
          </p:cNvPr>
          <p:cNvCxnSpPr>
            <a:cxnSpLocks/>
            <a:stCxn id="42" idx="0"/>
            <a:endCxn id="47" idx="1"/>
          </p:cNvCxnSpPr>
          <p:nvPr/>
        </p:nvCxnSpPr>
        <p:spPr>
          <a:xfrm flipV="1">
            <a:off x="5661733" y="695086"/>
            <a:ext cx="3304714" cy="7143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本框 46">
            <a:extLst>
              <a:ext uri="{FF2B5EF4-FFF2-40B4-BE49-F238E27FC236}">
                <a16:creationId xmlns:a16="http://schemas.microsoft.com/office/drawing/2014/main" id="{A1668B8B-2C3D-6E59-705F-137F8E58CE12}"/>
              </a:ext>
            </a:extLst>
          </p:cNvPr>
          <p:cNvSpPr txBox="1"/>
          <p:nvPr/>
        </p:nvSpPr>
        <p:spPr>
          <a:xfrm>
            <a:off x="8966447" y="510420"/>
            <a:ext cx="2902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比</a:t>
            </a:r>
            <a:r>
              <a:rPr lang="en-US" altLang="zh-CN" dirty="0"/>
              <a:t>SSMB</a:t>
            </a:r>
            <a:r>
              <a:rPr lang="zh-CN" altLang="en-US" dirty="0"/>
              <a:t>小</a:t>
            </a:r>
            <a:r>
              <a:rPr lang="en-US" altLang="zh-CN" dirty="0"/>
              <a:t>2</a:t>
            </a:r>
            <a:r>
              <a:rPr lang="zh-CN" altLang="en-US" dirty="0"/>
              <a:t>个量级</a:t>
            </a:r>
          </a:p>
        </p:txBody>
      </p:sp>
      <p:cxnSp>
        <p:nvCxnSpPr>
          <p:cNvPr id="49" name="直接箭头连接符 48">
            <a:extLst>
              <a:ext uri="{FF2B5EF4-FFF2-40B4-BE49-F238E27FC236}">
                <a16:creationId xmlns:a16="http://schemas.microsoft.com/office/drawing/2014/main" id="{FA18C0E7-CC2A-C17C-FAFC-DD6AB246B32C}"/>
              </a:ext>
            </a:extLst>
          </p:cNvPr>
          <p:cNvCxnSpPr>
            <a:cxnSpLocks/>
            <a:stCxn id="50" idx="3"/>
            <a:endCxn id="54" idx="1"/>
          </p:cNvCxnSpPr>
          <p:nvPr/>
        </p:nvCxnSpPr>
        <p:spPr>
          <a:xfrm>
            <a:off x="6035337" y="2038034"/>
            <a:ext cx="3074849" cy="9475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: 圆角 49">
            <a:extLst>
              <a:ext uri="{FF2B5EF4-FFF2-40B4-BE49-F238E27FC236}">
                <a16:creationId xmlns:a16="http://schemas.microsoft.com/office/drawing/2014/main" id="{61B1A151-52E9-A957-619B-02C0E4ECC6F9}"/>
              </a:ext>
            </a:extLst>
          </p:cNvPr>
          <p:cNvSpPr/>
          <p:nvPr/>
        </p:nvSpPr>
        <p:spPr>
          <a:xfrm>
            <a:off x="5905133" y="1864919"/>
            <a:ext cx="130204" cy="34622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6A3A321D-B4FA-698C-A8E7-1033BA38C2A5}"/>
              </a:ext>
            </a:extLst>
          </p:cNvPr>
          <p:cNvSpPr txBox="1"/>
          <p:nvPr/>
        </p:nvSpPr>
        <p:spPr>
          <a:xfrm>
            <a:off x="9110186" y="2800926"/>
            <a:ext cx="2377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比</a:t>
            </a:r>
            <a:r>
              <a:rPr lang="en-US" altLang="zh-CN" dirty="0"/>
              <a:t>SSMB</a:t>
            </a:r>
            <a:r>
              <a:rPr lang="zh-CN" altLang="en-US" dirty="0"/>
              <a:t>大</a:t>
            </a:r>
            <a:r>
              <a:rPr lang="en-US" altLang="zh-CN" dirty="0"/>
              <a:t>8</a:t>
            </a:r>
            <a:r>
              <a:rPr lang="zh-CN" altLang="en-US" dirty="0"/>
              <a:t>个量级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46C8CFD0-D101-721C-D610-2EEC5948C472}"/>
              </a:ext>
            </a:extLst>
          </p:cNvPr>
          <p:cNvSpPr txBox="1"/>
          <p:nvPr/>
        </p:nvSpPr>
        <p:spPr>
          <a:xfrm>
            <a:off x="8058182" y="3595831"/>
            <a:ext cx="35590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分母比</a:t>
            </a:r>
            <a:r>
              <a:rPr lang="en-US" altLang="zh-CN" dirty="0"/>
              <a:t>SSMB</a:t>
            </a:r>
            <a:r>
              <a:rPr lang="zh-CN" altLang="en-US" dirty="0"/>
              <a:t>大</a:t>
            </a:r>
            <a:r>
              <a:rPr lang="en-US" altLang="zh-CN" dirty="0"/>
              <a:t>11</a:t>
            </a:r>
            <a:r>
              <a:rPr lang="zh-CN" altLang="en-US" dirty="0"/>
              <a:t>个量级；</a:t>
            </a:r>
            <a:endParaRPr lang="en-US" altLang="zh-CN" dirty="0"/>
          </a:p>
          <a:p>
            <a:r>
              <a:rPr lang="zh-CN" altLang="en-US" dirty="0"/>
              <a:t>分子比</a:t>
            </a:r>
            <a:r>
              <a:rPr lang="en-US" altLang="zh-CN" dirty="0"/>
              <a:t>SSMB</a:t>
            </a:r>
            <a:r>
              <a:rPr lang="zh-CN" altLang="en-US" dirty="0"/>
              <a:t>大</a:t>
            </a:r>
            <a:r>
              <a:rPr lang="en-US" altLang="zh-CN" dirty="0"/>
              <a:t>13</a:t>
            </a:r>
            <a:r>
              <a:rPr lang="zh-CN" altLang="en-US" dirty="0"/>
              <a:t>个量级；</a:t>
            </a:r>
            <a:endParaRPr lang="en-US" altLang="zh-CN" dirty="0"/>
          </a:p>
          <a:p>
            <a:r>
              <a:rPr lang="zh-CN" altLang="en-US" dirty="0"/>
              <a:t>最终系数部分还是小于纳米束长电子的情况</a:t>
            </a: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A4E2277F-6CD1-7292-D6DE-1B65D46509A9}"/>
              </a:ext>
            </a:extLst>
          </p:cNvPr>
          <p:cNvSpPr txBox="1"/>
          <p:nvPr/>
        </p:nvSpPr>
        <p:spPr>
          <a:xfrm>
            <a:off x="7893728" y="5221733"/>
            <a:ext cx="3886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最终计算的</a:t>
            </a:r>
            <a:r>
              <a:rPr lang="en-US" altLang="zh-CN" dirty="0"/>
              <a:t>CSNS</a:t>
            </a:r>
            <a:r>
              <a:rPr lang="zh-CN" altLang="en-US" dirty="0"/>
              <a:t>的纵向空间电荷频移，在注入能量下大致是</a:t>
            </a:r>
            <a:r>
              <a:rPr lang="en-US" altLang="zh-CN" dirty="0"/>
              <a:t>~&lt;-0.01</a:t>
            </a:r>
            <a:r>
              <a:rPr lang="zh-CN" altLang="en-US" dirty="0"/>
              <a:t>，相对于参数</a:t>
            </a:r>
            <a:r>
              <a:rPr lang="en-US" altLang="zh-CN" dirty="0"/>
              <a:t>bare tune~&lt;0.1</a:t>
            </a:r>
            <a:r>
              <a:rPr lang="zh-CN" altLang="en-US" dirty="0"/>
              <a:t>，没有</a:t>
            </a:r>
            <a:r>
              <a:rPr lang="en-US" altLang="zh-CN" dirty="0"/>
              <a:t>SSMB</a:t>
            </a:r>
            <a:r>
              <a:rPr lang="zh-CN" altLang="en-US" dirty="0"/>
              <a:t>那么严重</a:t>
            </a: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E8CE4EB1-E719-C3FD-76FE-238EC1BCB16E}"/>
              </a:ext>
            </a:extLst>
          </p:cNvPr>
          <p:cNvSpPr txBox="1"/>
          <p:nvPr/>
        </p:nvSpPr>
        <p:spPr>
          <a:xfrm>
            <a:off x="270220" y="6352795"/>
            <a:ext cx="375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Emittance_x</a:t>
            </a:r>
            <a:r>
              <a:rPr lang="en-US" altLang="zh-CN" dirty="0"/>
              <a:t>=160um; half-gap=1cm; </a:t>
            </a:r>
            <a:endParaRPr lang="zh-CN" altLang="en-US" dirty="0"/>
          </a:p>
        </p:txBody>
      </p:sp>
      <p:pic>
        <p:nvPicPr>
          <p:cNvPr id="60" name="图片 59">
            <a:extLst>
              <a:ext uri="{FF2B5EF4-FFF2-40B4-BE49-F238E27FC236}">
                <a16:creationId xmlns:a16="http://schemas.microsoft.com/office/drawing/2014/main" id="{7878E687-6C3C-8CA8-CE12-50232861CB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5808" y="6347413"/>
            <a:ext cx="2705478" cy="40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715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302A3605-B48B-5B4E-9328-D51A830625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9958" y="3359160"/>
            <a:ext cx="4209860" cy="34290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7E2659C3-9813-A410-7A34-C5CECA67F8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35" y="3313204"/>
            <a:ext cx="4248877" cy="3474956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875BAB14-2CBC-1E91-E44C-9EFCD1712289}"/>
              </a:ext>
            </a:extLst>
          </p:cNvPr>
          <p:cNvSpPr txBox="1"/>
          <p:nvPr/>
        </p:nvSpPr>
        <p:spPr>
          <a:xfrm>
            <a:off x="9108489" y="917937"/>
            <a:ext cx="24324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不考虑辐射阻尼，能散会一直在一定范围内振荡，考虑阻尼之后，能散反而会出现一段快速的上升</a:t>
            </a:r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302F084F-5E70-DAA4-0650-3E9ABB70CD1F}"/>
              </a:ext>
            </a:extLst>
          </p:cNvPr>
          <p:cNvSpPr/>
          <p:nvPr/>
        </p:nvSpPr>
        <p:spPr>
          <a:xfrm>
            <a:off x="585926" y="5157926"/>
            <a:ext cx="719091" cy="12073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6FD99BC4-84E9-1E84-21A8-7D6CA395AD80}"/>
              </a:ext>
            </a:extLst>
          </p:cNvPr>
          <p:cNvCxnSpPr>
            <a:cxnSpLocks/>
            <a:stCxn id="11" idx="3"/>
            <a:endCxn id="16" idx="1"/>
          </p:cNvCxnSpPr>
          <p:nvPr/>
        </p:nvCxnSpPr>
        <p:spPr>
          <a:xfrm flipV="1">
            <a:off x="1305017" y="4606377"/>
            <a:ext cx="7528265" cy="1155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图片 15">
            <a:extLst>
              <a:ext uri="{FF2B5EF4-FFF2-40B4-BE49-F238E27FC236}">
                <a16:creationId xmlns:a16="http://schemas.microsoft.com/office/drawing/2014/main" id="{BC884B7F-1FB2-C60A-C708-F6E163A0D9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3282" y="3272691"/>
            <a:ext cx="2619741" cy="2667372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3117FEDA-A696-3443-F109-BDBBF1FF83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9260" y="104161"/>
            <a:ext cx="4081584" cy="3254999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CC0868D3-90D8-4A54-51DE-E1EC3610FB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35" y="0"/>
            <a:ext cx="4248877" cy="331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245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2006</TotalTime>
  <Words>273</Words>
  <Application>Microsoft Office PowerPoint</Application>
  <PresentationFormat>宽屏</PresentationFormat>
  <Paragraphs>22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等线</vt:lpstr>
      <vt:lpstr>等线 Light</vt:lpstr>
      <vt:lpstr>Arial</vt:lpstr>
      <vt:lpstr>Cambria Math</vt:lpstr>
      <vt:lpstr>Wingdings</vt:lpstr>
      <vt:lpstr>Office 主题​​</vt:lpstr>
      <vt:lpstr>2025.6.23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子航 赵</dc:creator>
  <cp:lastModifiedBy>子航 赵</cp:lastModifiedBy>
  <cp:revision>18</cp:revision>
  <dcterms:created xsi:type="dcterms:W3CDTF">2025-06-18T02:13:00Z</dcterms:created>
  <dcterms:modified xsi:type="dcterms:W3CDTF">2025-06-23T10:28:05Z</dcterms:modified>
</cp:coreProperties>
</file>