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305" r:id="rId3"/>
    <p:sldId id="307" r:id="rId4"/>
    <p:sldId id="314" r:id="rId5"/>
    <p:sldId id="309" r:id="rId6"/>
    <p:sldId id="315" r:id="rId7"/>
    <p:sldId id="316" r:id="rId8"/>
    <p:sldId id="308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82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62" y="5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6B47EE-2EA0-4C76-B155-7FB3C5E07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FECD461-7FB8-49E1-A3FE-B6C83C5B72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BD0E7C-D0D6-492B-A30E-DE50054D8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7D8-F2A3-4EC1-88CD-6B5848D8D24B}" type="datetimeFigureOut">
              <a:rPr lang="zh-CN" altLang="en-US" smtClean="0"/>
              <a:t>2025/7/2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DE4545-85E9-4669-9902-8F92D64BF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8A4240-4A51-4B47-9C6B-A0C2AC8E6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6F42-4CE8-4228-847C-BB4D641C62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3231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0D7DC0-3FB7-48AD-A855-1ECA040EB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1C5CC84-0883-4711-903B-16C9A9A6B4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B085B0-39FD-47FE-8C5F-317620AD2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7D8-F2A3-4EC1-88CD-6B5848D8D24B}" type="datetimeFigureOut">
              <a:rPr lang="zh-CN" altLang="en-US" smtClean="0"/>
              <a:t>2025/7/2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BAD1E9-DD7B-485C-B5FB-EC70F26A5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DC2DA3-992C-4EAC-9D89-9BD9CE40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6F42-4CE8-4228-847C-BB4D641C62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4827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E20ED08-5DB5-43DA-B2FB-7C0A17A2FB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DF86E2C-9517-465A-991D-4FAFD9A32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B7FCBA-0AFA-48D6-9F90-4B545C8AB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7D8-F2A3-4EC1-88CD-6B5848D8D24B}" type="datetimeFigureOut">
              <a:rPr lang="zh-CN" altLang="en-US" smtClean="0"/>
              <a:t>2025/7/2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09FD64-CF3F-4452-ADF1-A35E15682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2DA736A-9D05-43C1-B776-73F792B63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6F42-4CE8-4228-847C-BB4D641C62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4455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F7BDFA-3047-44B2-922A-46C3DA290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7F98D4-1B17-4067-AC8C-E50753AB9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CBCF5C-7DCE-4098-B332-DB2D4C667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7D8-F2A3-4EC1-88CD-6B5848D8D24B}" type="datetimeFigureOut">
              <a:rPr lang="zh-CN" altLang="en-US" smtClean="0"/>
              <a:t>2025/7/2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058151B-B2FF-4B77-8858-DD03FE785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48F15C-1CE1-410F-9852-F4F634C70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6F42-4CE8-4228-847C-BB4D641C62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8319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45955D-73A3-43F8-85BD-D063B87B8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A33CA87-DC8F-4132-97B8-1309657B3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05DEF0-476F-417B-8BEC-1022D1DB3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7D8-F2A3-4EC1-88CD-6B5848D8D24B}" type="datetimeFigureOut">
              <a:rPr lang="zh-CN" altLang="en-US" smtClean="0"/>
              <a:t>2025/7/2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674C55-8303-4500-9649-48A48B029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CE664D-781C-48EB-8234-9E9A542CC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6F42-4CE8-4228-847C-BB4D641C62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718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F1590B-DA2A-4631-B8E5-C39C8184B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59896F9-A85D-4559-906D-4F9CACF6DA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782A433-A6C6-4A1B-97E8-FECC0FE30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0BB82F-8D79-4B55-A628-F9A0A2545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7D8-F2A3-4EC1-88CD-6B5848D8D24B}" type="datetimeFigureOut">
              <a:rPr lang="zh-CN" altLang="en-US" smtClean="0"/>
              <a:t>2025/7/2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1918098-C5BA-4AFB-8F24-176750099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21E1228-8329-4B00-847F-00EA3C87C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6F42-4CE8-4228-847C-BB4D641C62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404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21E32D-F19A-48CE-B54B-4F03629F9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3E6CD05-5864-4FA6-9021-73992525F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F1D35D6-D3C1-48F5-B9C6-E425FA9CB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DC4217B-2DF7-4586-ADD5-2DC006BF2F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78C7D15-B310-40DD-9385-3CC2D4B6FC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A8DE552-7F5D-4915-9E9A-42A0500F2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7D8-F2A3-4EC1-88CD-6B5848D8D24B}" type="datetimeFigureOut">
              <a:rPr lang="zh-CN" altLang="en-US" smtClean="0"/>
              <a:t>2025/7/2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21832A6-A4B3-4DF3-B1F6-CFC9025D3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2A1F0A6-FF4C-4ACB-9BBC-19EE6461A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6F42-4CE8-4228-847C-BB4D641C62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2891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149D55-71B9-4EEC-B84F-342CA14DB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9DEED16-341E-4C1B-9F0E-ACD64F9A0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7D8-F2A3-4EC1-88CD-6B5848D8D24B}" type="datetimeFigureOut">
              <a:rPr lang="zh-CN" altLang="en-US" smtClean="0"/>
              <a:t>2025/7/2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024EC0D-DC04-4B2E-B70F-45EC12EE9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C484CB1-48EC-4A30-9B55-B0B09908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6F42-4CE8-4228-847C-BB4D641C62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026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867E302-06AC-4C94-872D-C6BECD063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7D8-F2A3-4EC1-88CD-6B5848D8D24B}" type="datetimeFigureOut">
              <a:rPr lang="zh-CN" altLang="en-US" smtClean="0"/>
              <a:t>2025/7/2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3174F15-A445-4354-A12B-BC03A9FBE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4B1560E-26EF-4417-8A42-F8876A2E1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6F42-4CE8-4228-847C-BB4D641C62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0513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857E63-7D9B-4721-BC7E-9EB224907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95982E4-7C22-40FF-87BD-315FF567D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D864832-2EF4-4E8E-B8C1-A35AF7C86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4F19545-B506-4A7F-8AF0-EA4887749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7D8-F2A3-4EC1-88CD-6B5848D8D24B}" type="datetimeFigureOut">
              <a:rPr lang="zh-CN" altLang="en-US" smtClean="0"/>
              <a:t>2025/7/2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FAFDB4-78BF-4B05-9709-A600BE368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C5A9ECE-6CA3-479B-BD0B-8B982F26C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6F42-4CE8-4228-847C-BB4D641C62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7799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F49F3D-7C51-4634-8863-1FF06AC18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3182B6F-AB84-4B54-A73D-D232E37EC5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165B584-F865-40B9-9F29-861837592E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44342B6-D751-4050-8490-FA525309C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7D8-F2A3-4EC1-88CD-6B5848D8D24B}" type="datetimeFigureOut">
              <a:rPr lang="zh-CN" altLang="en-US" smtClean="0"/>
              <a:t>2025/7/2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7D77B07-4F7D-4773-982B-9B4E3EF26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B4B19C7-85A3-4E9E-966B-7B9315ACC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6F42-4CE8-4228-847C-BB4D641C62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115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A596C6F-4F74-4A61-B229-C50A3B66E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1DF16AA-C398-4487-80C4-C66BFF87B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0BA80F-44E0-4D3A-B67C-B6A037E854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877D8-F2A3-4EC1-88CD-6B5848D8D24B}" type="datetimeFigureOut">
              <a:rPr lang="zh-CN" altLang="en-US" smtClean="0"/>
              <a:t>2025/7/2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B44EE36-F5B0-4F06-B191-5D546EA30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F0D7328-1D33-4925-9DAD-C430E98BBB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16F42-4CE8-4228-847C-BB4D641C625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3450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6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CE7A0B-508E-4C21-9707-F4C6F282F5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2025/07/07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80FB4B2-F8EA-4C62-8AC7-39FE686234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组会</a:t>
            </a:r>
          </a:p>
        </p:txBody>
      </p:sp>
    </p:spTree>
    <p:extLst>
      <p:ext uri="{BB962C8B-B14F-4D97-AF65-F5344CB8AC3E}">
        <p14:creationId xmlns:p14="http://schemas.microsoft.com/office/powerpoint/2010/main" val="3857264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8FAE189-4F4A-4A84-811E-EDEF2961389D}"/>
              </a:ext>
            </a:extLst>
          </p:cNvPr>
          <p:cNvSpPr txBox="1"/>
          <p:nvPr/>
        </p:nvSpPr>
        <p:spPr>
          <a:xfrm>
            <a:off x="-1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S-chicane</a:t>
            </a:r>
            <a:endParaRPr lang="zh-CN" altLang="en-US" sz="32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CA79602-4E18-4F18-8444-5897270B4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1593" y="650397"/>
            <a:ext cx="4879536" cy="220921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D263920-36FB-4F18-BA29-4E131B7B1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69" y="3888314"/>
            <a:ext cx="2837296" cy="627675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CF35E9ED-A794-4550-8017-18FADBBA1A9A}"/>
              </a:ext>
            </a:extLst>
          </p:cNvPr>
          <p:cNvSpPr txBox="1"/>
          <p:nvPr/>
        </p:nvSpPr>
        <p:spPr>
          <a:xfrm>
            <a:off x="722769" y="3023958"/>
            <a:ext cx="787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1. </a:t>
            </a:r>
            <a:r>
              <a:rPr lang="zh-CN" altLang="en-US" dirty="0"/>
              <a:t>消色散条件（</a:t>
            </a:r>
            <a:r>
              <a:rPr lang="en-US" altLang="zh-CN" dirty="0"/>
              <a:t>R51=0</a:t>
            </a:r>
            <a:r>
              <a:rPr lang="zh-CN" altLang="en-US" dirty="0"/>
              <a:t>，</a:t>
            </a:r>
            <a:r>
              <a:rPr lang="en-US" altLang="zh-CN" dirty="0"/>
              <a:t>R52=0</a:t>
            </a:r>
            <a:r>
              <a:rPr lang="zh-CN" altLang="en-US" dirty="0"/>
              <a:t>）：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B643BA1-A420-40B5-B023-A549FABAF3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191" y="3452487"/>
            <a:ext cx="5352288" cy="37663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B344FAC-F12E-4347-BF38-56F2F2285B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5743" y="4600147"/>
            <a:ext cx="2420113" cy="292992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92F5E809-0AB1-4307-96E2-2FDCD8359322}"/>
              </a:ext>
            </a:extLst>
          </p:cNvPr>
          <p:cNvSpPr txBox="1"/>
          <p:nvPr/>
        </p:nvSpPr>
        <p:spPr>
          <a:xfrm>
            <a:off x="722769" y="4540539"/>
            <a:ext cx="787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2.</a:t>
            </a:r>
            <a:r>
              <a:rPr lang="zh-CN" altLang="en-US" dirty="0"/>
              <a:t> 抑制发射度增长条件：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5087A96-F80B-4E08-BD7A-5824543C2905}"/>
              </a:ext>
            </a:extLst>
          </p:cNvPr>
          <p:cNvSpPr/>
          <p:nvPr/>
        </p:nvSpPr>
        <p:spPr>
          <a:xfrm>
            <a:off x="722769" y="2980944"/>
            <a:ext cx="5403710" cy="1535045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179B934-CEF7-4DA1-802E-DB15252A5E97}"/>
              </a:ext>
            </a:extLst>
          </p:cNvPr>
          <p:cNvSpPr/>
          <p:nvPr/>
        </p:nvSpPr>
        <p:spPr>
          <a:xfrm>
            <a:off x="722769" y="4559003"/>
            <a:ext cx="5403710" cy="1535045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8BEE62D-C2D4-4581-8424-A2EBD09409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055" y="5085853"/>
            <a:ext cx="3928124" cy="80702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3CE043A2-139B-4F12-AC4F-A31F222F17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4506" y="5471704"/>
            <a:ext cx="1290053" cy="559186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D198AFE7-1343-4341-8404-AD5016236D83}"/>
              </a:ext>
            </a:extLst>
          </p:cNvPr>
          <p:cNvSpPr/>
          <p:nvPr/>
        </p:nvSpPr>
        <p:spPr>
          <a:xfrm>
            <a:off x="6221361" y="2980944"/>
            <a:ext cx="5403710" cy="3113104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1CE8CEC-8088-4D44-A08D-585018C33471}"/>
              </a:ext>
            </a:extLst>
          </p:cNvPr>
          <p:cNvSpPr txBox="1"/>
          <p:nvPr/>
        </p:nvSpPr>
        <p:spPr>
          <a:xfrm>
            <a:off x="6221361" y="3023958"/>
            <a:ext cx="5308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3.</a:t>
            </a:r>
            <a:r>
              <a:rPr lang="zh-CN" altLang="en-US" dirty="0"/>
              <a:t> </a:t>
            </a:r>
            <a:r>
              <a:rPr lang="en-US" altLang="zh-CN" dirty="0"/>
              <a:t>S-chicane</a:t>
            </a:r>
            <a:r>
              <a:rPr lang="zh-CN" altLang="en-US" dirty="0"/>
              <a:t>参数：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1F0E4017-358D-429B-BFF9-1B46DB2ECC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8933" y="3434099"/>
            <a:ext cx="3726043" cy="57630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46FF8890-09A8-49BD-A716-5F4F966DF1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8933" y="4129538"/>
            <a:ext cx="3018067" cy="1749972"/>
          </a:xfrm>
          <a:prstGeom prst="rect">
            <a:avLst/>
          </a:prstGeom>
        </p:spPr>
      </p:pic>
      <p:sp>
        <p:nvSpPr>
          <p:cNvPr id="23" name="椭圆 22">
            <a:extLst>
              <a:ext uri="{FF2B5EF4-FFF2-40B4-BE49-F238E27FC236}">
                <a16:creationId xmlns:a16="http://schemas.microsoft.com/office/drawing/2014/main" id="{74EFBE3A-BD51-4A53-BA6D-397B6B06E222}"/>
              </a:ext>
            </a:extLst>
          </p:cNvPr>
          <p:cNvSpPr/>
          <p:nvPr/>
        </p:nvSpPr>
        <p:spPr>
          <a:xfrm>
            <a:off x="5583442" y="5797296"/>
            <a:ext cx="122414" cy="2335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F6220D37-AFCA-4D4F-9342-3B94CE07AB73}"/>
                  </a:ext>
                </a:extLst>
              </p:cNvPr>
              <p:cNvSpPr txBox="1"/>
              <p:nvPr/>
            </p:nvSpPr>
            <p:spPr>
              <a:xfrm>
                <a:off x="4368177" y="6205102"/>
                <a:ext cx="78787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计算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𝐶𝑆𝑅</m:t>
                        </m:r>
                      </m:sub>
                    </m:sSub>
                  </m:oMath>
                </a14:m>
                <a:r>
                  <a:rPr lang="zh-CN" altLang="en-US" dirty="0"/>
                  <a:t>时不考虑</a:t>
                </a:r>
                <a:r>
                  <a:rPr lang="en-US" altLang="zh-CN" dirty="0"/>
                  <a:t>CSR</a:t>
                </a:r>
                <a:r>
                  <a:rPr lang="zh-CN" altLang="en-US" dirty="0"/>
                  <a:t>引起的束流能量变化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dirty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F6220D37-AFCA-4D4F-9342-3B94CE07AB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177" y="6205102"/>
                <a:ext cx="7878740" cy="369332"/>
              </a:xfrm>
              <a:prstGeom prst="rect">
                <a:avLst/>
              </a:prstGeom>
              <a:blipFill>
                <a:blip r:embed="rId10"/>
                <a:stretch>
                  <a:fillRect l="-697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矩形 24">
            <a:extLst>
              <a:ext uri="{FF2B5EF4-FFF2-40B4-BE49-F238E27FC236}">
                <a16:creationId xmlns:a16="http://schemas.microsoft.com/office/drawing/2014/main" id="{AB6B6F75-05BC-4BB7-8A7A-050D6EFA25E1}"/>
              </a:ext>
            </a:extLst>
          </p:cNvPr>
          <p:cNvSpPr/>
          <p:nvPr/>
        </p:nvSpPr>
        <p:spPr>
          <a:xfrm>
            <a:off x="8695050" y="1556696"/>
            <a:ext cx="303961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/>
              <a:t>F Zeng et al.</a:t>
            </a:r>
            <a:r>
              <a:rPr lang="zh-CN" altLang="en-US" sz="1200" dirty="0"/>
              <a:t> </a:t>
            </a:r>
            <a:r>
              <a:rPr lang="en-US" altLang="zh-CN" sz="1200" dirty="0"/>
              <a:t>New J. Phys. 27 (2025) 063801</a:t>
            </a:r>
            <a:endParaRPr lang="zh-CN" altLang="en-US" sz="1200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C36C69D-834F-48BA-81A4-B95E25E574EC}"/>
              </a:ext>
            </a:extLst>
          </p:cNvPr>
          <p:cNvSpPr/>
          <p:nvPr/>
        </p:nvSpPr>
        <p:spPr>
          <a:xfrm>
            <a:off x="774191" y="4856567"/>
            <a:ext cx="15071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/>
              <a:t>point-kick model</a:t>
            </a:r>
            <a:endParaRPr lang="zh-CN" altLang="en-US" sz="1400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6B748A1A-9CE0-40AF-929C-614237497ED5}"/>
              </a:ext>
            </a:extLst>
          </p:cNvPr>
          <p:cNvSpPr txBox="1"/>
          <p:nvPr/>
        </p:nvSpPr>
        <p:spPr>
          <a:xfrm>
            <a:off x="3176592" y="3878129"/>
            <a:ext cx="3018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省略掉了含有磁铁长度的项</a:t>
            </a:r>
          </a:p>
        </p:txBody>
      </p:sp>
    </p:spTree>
    <p:extLst>
      <p:ext uri="{BB962C8B-B14F-4D97-AF65-F5344CB8AC3E}">
        <p14:creationId xmlns:p14="http://schemas.microsoft.com/office/powerpoint/2010/main" val="2173217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8FAE189-4F4A-4A84-811E-EDEF2961389D}"/>
              </a:ext>
            </a:extLst>
          </p:cNvPr>
          <p:cNvSpPr txBox="1"/>
          <p:nvPr/>
        </p:nvSpPr>
        <p:spPr>
          <a:xfrm>
            <a:off x="-1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考虑束流能量变化的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S-chicane</a:t>
            </a:r>
            <a:endParaRPr lang="zh-CN" altLang="en-US" sz="32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397811C-6C2F-4AA8-8C86-7CFDFC1D8C90}"/>
                  </a:ext>
                </a:extLst>
              </p:cNvPr>
              <p:cNvSpPr txBox="1"/>
              <p:nvPr/>
            </p:nvSpPr>
            <p:spPr>
              <a:xfrm>
                <a:off x="-1032879" y="835836"/>
                <a:ext cx="9798927" cy="2171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eqArr>
                            <m:eqArr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𝐶𝑆𝑅</m:t>
                              </m:r>
                            </m:e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e>
                          </m:eqArr>
                        </m:sub>
                      </m:sSub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acc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e>
                      </m:d>
                      <m:r>
                        <m:rPr>
                          <m:aln/>
                        </m:rP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nary>
                        <m:nary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den>
                          </m:f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p>
                                    <m:sSup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  <m:d>
                                    <m:d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acc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̃"/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>
                                              <a:latin typeface="Cambria Math" panose="02040503050406030204" pitchFamily="18" charset="0"/>
                                            </a:rPr>
                                            <m:t>Δ</m:t>
                                          </m:r>
                                        </m:e>
                                      </m:acc>
                                    </m:e>
                                  </m:d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altLang="zh-CN">
                                                  <a:latin typeface="Cambria Math" panose="02040503050406030204" pitchFamily="18" charset="0"/>
                                                </a:rPr>
                                                <m:t>Δ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den>
                                      </m:f>
                                    </m:sup>
                                  </m:sSup>
                                </m:den>
                              </m:f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num>
                                    <m:den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̃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acc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acc>
                                    <m:accPr>
                                      <m:chr m:val="̃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</m:e>
                                  </m:acc>
                                </m:e>
                              </m:d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̃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</m:acc>
                        </m:e>
                      </m:nary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𝑁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/</m:t>
                                  </m:r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ad>
                            <m:radPr>
                              <m:degHide m:val="on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nary>
                        <m:nary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den>
                          </m:f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acc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̃"/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>
                                              <a:latin typeface="Cambria Math" panose="02040503050406030204" pitchFamily="18" charset="0"/>
                                            </a:rPr>
                                            <m:t>Δ</m:t>
                                          </m:r>
                                        </m:e>
                                      </m:acc>
                                    </m:e>
                                  </m:d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  <m:acc>
                                            <m:accPr>
                                              <m:chr m:val="̃"/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altLang="zh-CN">
                                                  <a:latin typeface="Cambria Math" panose="02040503050406030204" pitchFamily="18" charset="0"/>
                                                </a:rPr>
                                                <m:t>Δ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1/3</m:t>
                                      </m:r>
                                    </m:sup>
                                  </m:sSup>
                                </m:den>
                              </m:f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en-US" altLang="zh-CN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altLang="zh-CN" i="1">
                                                      <a:latin typeface="Cambria Math" panose="02040503050406030204" pitchFamily="18" charset="0"/>
                                                    </a:rPr>
                                                    <m:t>𝑧</m:t>
                                                  </m:r>
                                                </m:e>
                                              </m:acc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en-US" altLang="zh-CN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altLang="zh-CN">
                                                      <a:latin typeface="Cambria Math" panose="02040503050406030204" pitchFamily="18" charset="0"/>
                                                    </a:rPr>
                                                    <m:t>Δ</m:t>
                                                  </m:r>
                                                </m:e>
                                              </m:acc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num>
                                    <m:den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  <m:f>
                                <m:f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̃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acc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acc>
                                        <m:accPr>
                                          <m:chr m:val="̃"/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>
                                              <a:latin typeface="Cambria Math" panose="02040503050406030204" pitchFamily="18" charset="0"/>
                                            </a:rPr>
                                            <m:t>Δ</m:t>
                                          </m:r>
                                        </m:e>
                                      </m:acc>
                                    </m:e>
                                  </m:d>
                                </m:num>
                                <m:den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en-US" altLang="zh-CN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altLang="zh-CN" i="1">
                                                      <a:latin typeface="Cambria Math" panose="02040503050406030204" pitchFamily="18" charset="0"/>
                                                    </a:rPr>
                                                    <m:t>𝑧</m:t>
                                                  </m:r>
                                                </m:e>
                                              </m:acc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acc>
                                                <m:accPr>
                                                  <m:chr m:val="̃"/>
                                                  <m:ctrlPr>
                                                    <a:rPr lang="en-US" altLang="zh-CN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m:rPr>
                                                      <m:sty m:val="p"/>
                                                    </m:rPr>
                                                    <a:rPr lang="en-US" altLang="zh-CN">
                                                      <a:latin typeface="Cambria Math" panose="02040503050406030204" pitchFamily="18" charset="0"/>
                                                    </a:rPr>
                                                    <m:t>Δ</m:t>
                                                  </m:r>
                                                </m:e>
                                              </m:acc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̃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br>
                  <a:rPr lang="en-US" altLang="zh-CN" i="1" dirty="0">
                    <a:latin typeface="Cambria Math" panose="02040503050406030204" pitchFamily="18" charset="0"/>
                  </a:rPr>
                </a:br>
                <a:endParaRPr lang="zh-CN" altLang="en-US" dirty="0"/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C397811C-6C2F-4AA8-8C86-7CFDFC1D8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32879" y="835836"/>
                <a:ext cx="9798927" cy="217149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DDC2A0B5-3478-41D6-B28B-CE153B0E5EF9}"/>
                  </a:ext>
                </a:extLst>
              </p:cNvPr>
              <p:cNvSpPr/>
              <p:nvPr/>
            </p:nvSpPr>
            <p:spPr>
              <a:xfrm>
                <a:off x="8866038" y="835836"/>
                <a:ext cx="3076548" cy="26079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acc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acc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̃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</m:acc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̃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acc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̃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</m:ac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acc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̃"/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>
                                              <a:latin typeface="Cambria Math" panose="02040503050406030204" pitchFamily="18" charset="0"/>
                                            </a:rPr>
                                            <m:t>Δ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altLang="zh-CN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̃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</m:acc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acc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̃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</m:acc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̃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acc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̃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sty m:val="p"/>
                                </m:rPr>
                                <a:rPr lang="en-US" altLang="zh-CN"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</m:e>
                          </m:acc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acc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acc>
                                        <m:accPr>
                                          <m:chr m:val="̃"/>
                                          <m:ctrlP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>
                                              <a:latin typeface="Cambria Math" panose="02040503050406030204" pitchFamily="18" charset="0"/>
                                            </a:rPr>
                                            <m:t>Δ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acc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𝜆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DDC2A0B5-3478-41D6-B28B-CE153B0E5E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6038" y="835836"/>
                <a:ext cx="3076548" cy="26079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8AFFFF3D-0D06-4644-9676-7A913122CDA0}"/>
                  </a:ext>
                </a:extLst>
              </p:cNvPr>
              <p:cNvSpPr/>
              <p:nvPr/>
            </p:nvSpPr>
            <p:spPr>
              <a:xfrm>
                <a:off x="228206" y="3258389"/>
                <a:ext cx="6109749" cy="921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𝐶𝑆𝑅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𝐶𝑆𝑅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𝑑𝑧</m:t>
                          </m:r>
                        </m:e>
                      </m:nary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nary>
                        <m:nary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brk m:alnAt="23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den>
                          </m:f>
                        </m:sub>
                        <m:sup>
                          <m:f>
                            <m:f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den>
                          </m:f>
                        </m:sup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𝐶𝑆𝑅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acc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acc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̃"/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8AFFFF3D-0D06-4644-9676-7A913122CD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206" y="3258389"/>
                <a:ext cx="6109749" cy="9217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575F04D9-09FC-48EA-B936-BBCEC3AFF7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5554" y="3719284"/>
            <a:ext cx="4451380" cy="290779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6BBEA29-01C5-4362-95F2-F28826E252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380" y="4512064"/>
            <a:ext cx="6338596" cy="151010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06711A60-808B-4434-A6E2-F3C67F28BC19}"/>
              </a:ext>
            </a:extLst>
          </p:cNvPr>
          <p:cNvSpPr txBox="1"/>
          <p:nvPr/>
        </p:nvSpPr>
        <p:spPr>
          <a:xfrm>
            <a:off x="555066" y="6193489"/>
            <a:ext cx="787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只能数值积分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1DEDB56-22E7-471C-AC8A-F33DD78CEAED}"/>
              </a:ext>
            </a:extLst>
          </p:cNvPr>
          <p:cNvSpPr/>
          <p:nvPr/>
        </p:nvSpPr>
        <p:spPr>
          <a:xfrm>
            <a:off x="0" y="6550223"/>
            <a:ext cx="62568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231F20"/>
                </a:solidFill>
                <a:latin typeface="AdvOT483a8203"/>
              </a:rPr>
              <a:t>C. Mayes and G. </a:t>
            </a:r>
            <a:r>
              <a:rPr lang="en-US" altLang="zh-CN" sz="1400" dirty="0" err="1">
                <a:solidFill>
                  <a:srgbClr val="231F20"/>
                </a:solidFill>
                <a:latin typeface="AdvOT483a8203"/>
              </a:rPr>
              <a:t>Hoffstaetter</a:t>
            </a:r>
            <a:r>
              <a:rPr lang="en-US" altLang="zh-CN" sz="1400" dirty="0">
                <a:solidFill>
                  <a:srgbClr val="231F20"/>
                </a:solidFill>
                <a:latin typeface="AdvOT483a8203"/>
              </a:rPr>
              <a:t>,</a:t>
            </a:r>
            <a:r>
              <a:rPr lang="zh-CN" altLang="en-US" sz="1400" dirty="0">
                <a:solidFill>
                  <a:srgbClr val="231F20"/>
                </a:solidFill>
                <a:latin typeface="AdvOT483a8203"/>
              </a:rPr>
              <a:t> </a:t>
            </a:r>
            <a:r>
              <a:rPr lang="en-US" altLang="zh-CN" sz="1400" i="1" dirty="0">
                <a:solidFill>
                  <a:srgbClr val="231F20"/>
                </a:solidFill>
                <a:latin typeface="AdvOT483a8203"/>
              </a:rPr>
              <a:t>Phys. Rev. </a:t>
            </a:r>
            <a:r>
              <a:rPr lang="en-US" altLang="zh-CN" sz="1400" i="1" dirty="0" err="1">
                <a:solidFill>
                  <a:srgbClr val="231F20"/>
                </a:solidFill>
                <a:latin typeface="AdvOT483a8203"/>
              </a:rPr>
              <a:t>STAccel</a:t>
            </a:r>
            <a:r>
              <a:rPr lang="en-US" altLang="zh-CN" sz="1400" i="1" dirty="0">
                <a:solidFill>
                  <a:srgbClr val="231F20"/>
                </a:solidFill>
                <a:latin typeface="AdvOT483a8203"/>
              </a:rPr>
              <a:t>. Beams </a:t>
            </a:r>
            <a:r>
              <a:rPr lang="en-US" altLang="zh-CN" sz="1400" dirty="0">
                <a:solidFill>
                  <a:srgbClr val="231F20"/>
                </a:solidFill>
                <a:latin typeface="AdvOT483a8203"/>
              </a:rPr>
              <a:t>12, 024401 (2009)</a:t>
            </a:r>
          </a:p>
        </p:txBody>
      </p:sp>
    </p:spTree>
    <p:extLst>
      <p:ext uri="{BB962C8B-B14F-4D97-AF65-F5344CB8AC3E}">
        <p14:creationId xmlns:p14="http://schemas.microsoft.com/office/powerpoint/2010/main" val="1265475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8FAE189-4F4A-4A84-811E-EDEF2961389D}"/>
              </a:ext>
            </a:extLst>
          </p:cNvPr>
          <p:cNvSpPr txBox="1"/>
          <p:nvPr/>
        </p:nvSpPr>
        <p:spPr>
          <a:xfrm>
            <a:off x="-1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考虑束流能量变化的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S-chicane</a:t>
            </a:r>
            <a:endParaRPr lang="zh-CN" altLang="en-US" sz="32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5839520-731D-405E-8DDE-883544A66EEA}"/>
              </a:ext>
            </a:extLst>
          </p:cNvPr>
          <p:cNvSpPr/>
          <p:nvPr/>
        </p:nvSpPr>
        <p:spPr>
          <a:xfrm>
            <a:off x="45065" y="6550223"/>
            <a:ext cx="62568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1400" b="0" i="0" u="none" strike="noStrike" baseline="0" dirty="0">
                <a:latin typeface="URWPalladioL-Roma"/>
              </a:rPr>
              <a:t>M. </a:t>
            </a:r>
            <a:r>
              <a:rPr lang="en-US" altLang="zh-CN" sz="1400" b="0" i="0" u="none" strike="noStrike" baseline="0" dirty="0" err="1">
                <a:latin typeface="URWPalladioL-Roma"/>
              </a:rPr>
              <a:t>Dohlus</a:t>
            </a:r>
            <a:r>
              <a:rPr lang="en-US" altLang="zh-CN" sz="1400" b="0" i="0" u="none" strike="noStrike" baseline="0" dirty="0">
                <a:latin typeface="URWPalladioL-Roma"/>
              </a:rPr>
              <a:t>, T. </a:t>
            </a:r>
            <a:r>
              <a:rPr lang="en-US" altLang="zh-CN" sz="1400" b="0" i="0" u="none" strike="noStrike" baseline="0" dirty="0" err="1">
                <a:latin typeface="URWPalladioL-Roma"/>
              </a:rPr>
              <a:t>Limberg</a:t>
            </a:r>
            <a:r>
              <a:rPr lang="en-US" altLang="zh-CN" sz="1400" b="0" i="0" u="none" strike="noStrike" baseline="0" dirty="0">
                <a:latin typeface="URWPalladioL-Roma"/>
              </a:rPr>
              <a:t> and P. Emma. In: </a:t>
            </a:r>
            <a:r>
              <a:rPr lang="en-US" altLang="zh-CN" sz="1400" b="0" i="1" u="none" strike="noStrike" baseline="0" dirty="0">
                <a:latin typeface="URWPalladioL-Ital"/>
              </a:rPr>
              <a:t>ICFA Beam </a:t>
            </a:r>
            <a:r>
              <a:rPr lang="en-US" altLang="zh-CN" sz="1400" b="0" i="1" u="none" strike="noStrike" baseline="0" dirty="0" err="1">
                <a:latin typeface="URWPalladioL-Ital"/>
              </a:rPr>
              <a:t>Dyn</a:t>
            </a:r>
            <a:r>
              <a:rPr lang="en-US" altLang="zh-CN" sz="1400" b="0" i="1" u="none" strike="noStrike" baseline="0" dirty="0">
                <a:latin typeface="URWPalladioL-Ital"/>
              </a:rPr>
              <a:t>. </a:t>
            </a:r>
            <a:r>
              <a:rPr lang="en-US" altLang="zh-CN" sz="1400" b="0" i="1" u="none" strike="noStrike" baseline="0" dirty="0" err="1">
                <a:latin typeface="URWPalladioL-Ital"/>
              </a:rPr>
              <a:t>Newslett</a:t>
            </a:r>
            <a:r>
              <a:rPr lang="en-US" altLang="zh-CN" sz="1400" b="0" i="0" u="none" strike="noStrike" baseline="0" dirty="0">
                <a:latin typeface="URWPalladioL-Ital"/>
              </a:rPr>
              <a:t>. </a:t>
            </a:r>
            <a:r>
              <a:rPr lang="en-US" altLang="zh-CN" sz="1400" b="0" i="0" u="none" strike="noStrike" baseline="0" dirty="0">
                <a:latin typeface="URWPalladioL-Roma"/>
              </a:rPr>
              <a:t>38 (2005)</a:t>
            </a:r>
            <a:endParaRPr lang="zh-CN" altLang="en-US" sz="14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4AB7813-4AF4-4327-933A-D6A0E179E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24" y="1663528"/>
            <a:ext cx="5334000" cy="40005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表格 12">
                <a:extLst>
                  <a:ext uri="{FF2B5EF4-FFF2-40B4-BE49-F238E27FC236}">
                    <a16:creationId xmlns:a16="http://schemas.microsoft.com/office/drawing/2014/main" id="{E0B77C61-956D-4117-9231-EFF4680E4D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1410183"/>
                  </p:ext>
                </p:extLst>
              </p:nvPr>
            </p:nvGraphicFramePr>
            <p:xfrm>
              <a:off x="5881816" y="1945640"/>
              <a:ext cx="6137880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7576">
                      <a:extLst>
                        <a:ext uri="{9D8B030D-6E8A-4147-A177-3AD203B41FA5}">
                          <a16:colId xmlns:a16="http://schemas.microsoft.com/office/drawing/2014/main" val="968288508"/>
                        </a:ext>
                      </a:extLst>
                    </a:gridCol>
                    <a:gridCol w="1227576">
                      <a:extLst>
                        <a:ext uri="{9D8B030D-6E8A-4147-A177-3AD203B41FA5}">
                          <a16:colId xmlns:a16="http://schemas.microsoft.com/office/drawing/2014/main" val="983529103"/>
                        </a:ext>
                      </a:extLst>
                    </a:gridCol>
                    <a:gridCol w="1227576">
                      <a:extLst>
                        <a:ext uri="{9D8B030D-6E8A-4147-A177-3AD203B41FA5}">
                          <a16:colId xmlns:a16="http://schemas.microsoft.com/office/drawing/2014/main" val="3172353784"/>
                        </a:ext>
                      </a:extLst>
                    </a:gridCol>
                    <a:gridCol w="1227576">
                      <a:extLst>
                        <a:ext uri="{9D8B030D-6E8A-4147-A177-3AD203B41FA5}">
                          <a16:colId xmlns:a16="http://schemas.microsoft.com/office/drawing/2014/main" val="1018136318"/>
                        </a:ext>
                      </a:extLst>
                    </a:gridCol>
                    <a:gridCol w="1227576">
                      <a:extLst>
                        <a:ext uri="{9D8B030D-6E8A-4147-A177-3AD203B41FA5}">
                          <a16:colId xmlns:a16="http://schemas.microsoft.com/office/drawing/2014/main" val="384195232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altLang="zh-CN" b="1" i="0" smtClean="0"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  <m:r>
                                <a:rPr lang="en-US" altLang="zh-CN" b="1" i="0" smtClean="0">
                                  <a:latin typeface="Cambria Math" panose="02040503050406030204" pitchFamily="18" charset="0"/>
                                </a:rPr>
                                <m:t>𝐄</m:t>
                              </m:r>
                            </m:oMath>
                          </a14:m>
                          <a:r>
                            <a:rPr lang="zh-CN" altLang="en-US" dirty="0"/>
                            <a:t> </a:t>
                          </a:r>
                          <a:r>
                            <a:rPr lang="en-US" altLang="zh-CN" dirty="0"/>
                            <a:t>[MeV]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B1 exit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B2 exit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B3 exit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B4 exit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430315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P_CSR*t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1.7318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1.4188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1.0179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0.7200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787033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&lt;W_CSR&gt;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1.7311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1.4183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1.0175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0.7197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87089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simulation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1.8955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3.2298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1.0527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1.7239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9113437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表格 12">
                <a:extLst>
                  <a:ext uri="{FF2B5EF4-FFF2-40B4-BE49-F238E27FC236}">
                    <a16:creationId xmlns:a16="http://schemas.microsoft.com/office/drawing/2014/main" id="{E0B77C61-956D-4117-9231-EFF4680E4D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1410183"/>
                  </p:ext>
                </p:extLst>
              </p:nvPr>
            </p:nvGraphicFramePr>
            <p:xfrm>
              <a:off x="5881816" y="1945640"/>
              <a:ext cx="6137880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7576">
                      <a:extLst>
                        <a:ext uri="{9D8B030D-6E8A-4147-A177-3AD203B41FA5}">
                          <a16:colId xmlns:a16="http://schemas.microsoft.com/office/drawing/2014/main" val="968288508"/>
                        </a:ext>
                      </a:extLst>
                    </a:gridCol>
                    <a:gridCol w="1227576">
                      <a:extLst>
                        <a:ext uri="{9D8B030D-6E8A-4147-A177-3AD203B41FA5}">
                          <a16:colId xmlns:a16="http://schemas.microsoft.com/office/drawing/2014/main" val="983529103"/>
                        </a:ext>
                      </a:extLst>
                    </a:gridCol>
                    <a:gridCol w="1227576">
                      <a:extLst>
                        <a:ext uri="{9D8B030D-6E8A-4147-A177-3AD203B41FA5}">
                          <a16:colId xmlns:a16="http://schemas.microsoft.com/office/drawing/2014/main" val="3172353784"/>
                        </a:ext>
                      </a:extLst>
                    </a:gridCol>
                    <a:gridCol w="1227576">
                      <a:extLst>
                        <a:ext uri="{9D8B030D-6E8A-4147-A177-3AD203B41FA5}">
                          <a16:colId xmlns:a16="http://schemas.microsoft.com/office/drawing/2014/main" val="1018136318"/>
                        </a:ext>
                      </a:extLst>
                    </a:gridCol>
                    <a:gridCol w="1227576">
                      <a:extLst>
                        <a:ext uri="{9D8B030D-6E8A-4147-A177-3AD203B41FA5}">
                          <a16:colId xmlns:a16="http://schemas.microsoft.com/office/drawing/2014/main" val="384195232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495" t="-8197" r="-400990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B1 exit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B2 exit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B3 exit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/>
                            <a:t>B4 exit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430315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P_CSR*t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1.7318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1.4188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1.0179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0.7200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7870337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&lt;W_CSR&gt;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1.7311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1.4183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1.0175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0.7197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87089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simulation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1.8955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3.2298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1.0527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/>
                            <a:t>1.7239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911343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4" name="图片 13">
            <a:extLst>
              <a:ext uri="{FF2B5EF4-FFF2-40B4-BE49-F238E27FC236}">
                <a16:creationId xmlns:a16="http://schemas.microsoft.com/office/drawing/2014/main" id="{71EB5F96-893C-40C0-9A41-359AA1107B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5377" y="687574"/>
            <a:ext cx="3115963" cy="87315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DCF88B22-418D-4CB6-BE4A-00944E7F47E9}"/>
                  </a:ext>
                </a:extLst>
              </p:cNvPr>
              <p:cNvSpPr txBox="1"/>
              <p:nvPr/>
            </p:nvSpPr>
            <p:spPr>
              <a:xfrm>
                <a:off x="827966" y="1017197"/>
                <a:ext cx="67220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zh-CN" altLang="en-US" dirty="0"/>
                  <a:t>利用辐射功率计算</a:t>
                </a:r>
                <a14:m>
                  <m:oMath xmlns:m="http://schemas.openxmlformats.org/officeDocument/2006/math"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出</m:t>
                    </m:r>
                  </m:oMath>
                </a14:m>
                <a:r>
                  <a:rPr lang="zh-CN" altLang="en-US" dirty="0"/>
                  <a:t>的能量变化与积分得到的几乎一样</a:t>
                </a:r>
              </a:p>
            </p:txBody>
          </p:sp>
        </mc:Choice>
        <mc:Fallback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DCF88B22-418D-4CB6-BE4A-00944E7F4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966" y="1017197"/>
                <a:ext cx="6722012" cy="369332"/>
              </a:xfrm>
              <a:prstGeom prst="rect">
                <a:avLst/>
              </a:prstGeom>
              <a:blipFill>
                <a:blip r:embed="rId5"/>
                <a:stretch>
                  <a:fillRect l="-635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图片 16">
            <a:extLst>
              <a:ext uri="{FF2B5EF4-FFF2-40B4-BE49-F238E27FC236}">
                <a16:creationId xmlns:a16="http://schemas.microsoft.com/office/drawing/2014/main" id="{CCA917C8-3500-47C9-ACBC-F06777C2A0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8524" y="3813912"/>
            <a:ext cx="6408420" cy="223266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C6B272AC-D506-44FA-A289-146A414BA888}"/>
              </a:ext>
            </a:extLst>
          </p:cNvPr>
          <p:cNvSpPr txBox="1"/>
          <p:nvPr/>
        </p:nvSpPr>
        <p:spPr>
          <a:xfrm>
            <a:off x="6875195" y="4875322"/>
            <a:ext cx="4850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B1</a:t>
            </a:r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F22F6E3-1357-4752-B691-D63229504EA4}"/>
              </a:ext>
            </a:extLst>
          </p:cNvPr>
          <p:cNvSpPr txBox="1"/>
          <p:nvPr/>
        </p:nvSpPr>
        <p:spPr>
          <a:xfrm>
            <a:off x="8298592" y="4745576"/>
            <a:ext cx="4850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B2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CF2F092-315F-4E1B-8D93-D2A4D6EC25BA}"/>
              </a:ext>
            </a:extLst>
          </p:cNvPr>
          <p:cNvSpPr txBox="1"/>
          <p:nvPr/>
        </p:nvSpPr>
        <p:spPr>
          <a:xfrm>
            <a:off x="8963386" y="4339758"/>
            <a:ext cx="4850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B3</a:t>
            </a:r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8B335E2-5A58-488D-A453-E9548E007285}"/>
              </a:ext>
            </a:extLst>
          </p:cNvPr>
          <p:cNvSpPr txBox="1"/>
          <p:nvPr/>
        </p:nvSpPr>
        <p:spPr>
          <a:xfrm>
            <a:off x="10535165" y="4168927"/>
            <a:ext cx="4850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B4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98027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8FAE189-4F4A-4A84-811E-EDEF2961389D}"/>
              </a:ext>
            </a:extLst>
          </p:cNvPr>
          <p:cNvSpPr txBox="1"/>
          <p:nvPr/>
        </p:nvSpPr>
        <p:spPr>
          <a:xfrm>
            <a:off x="-1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Elegant: 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由辐射引起的参考能量变化的跟踪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878CB29-AB27-4228-868D-66CC5F952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04" y="815518"/>
            <a:ext cx="7219152" cy="680927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63D983A0-3F13-4BAF-9BFA-1359B442B781}"/>
              </a:ext>
            </a:extLst>
          </p:cNvPr>
          <p:cNvSpPr/>
          <p:nvPr/>
        </p:nvSpPr>
        <p:spPr>
          <a:xfrm>
            <a:off x="7038429" y="5888106"/>
            <a:ext cx="18582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Lucida Console" panose="020B0609040504020204" pitchFamily="49" charset="0"/>
              </a:rPr>
              <a:t>-3.45117e-05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4B72ADB-6EB6-4716-8D4B-6A29E500DBD9}"/>
              </a:ext>
            </a:extLst>
          </p:cNvPr>
          <p:cNvSpPr/>
          <p:nvPr/>
        </p:nvSpPr>
        <p:spPr>
          <a:xfrm>
            <a:off x="9173031" y="5886807"/>
            <a:ext cx="1858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Lucida Console" panose="020B0609040504020204" pitchFamily="49" charset="0"/>
              </a:rPr>
              <a:t>-1.51128e-07</a:t>
            </a:r>
            <a:endParaRPr lang="zh-CN" altLang="en-US" dirty="0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51053267-6986-45F0-9EE7-0FC58EF858E9}"/>
              </a:ext>
            </a:extLst>
          </p:cNvPr>
          <p:cNvSpPr/>
          <p:nvPr/>
        </p:nvSpPr>
        <p:spPr>
          <a:xfrm>
            <a:off x="1572190" y="5886807"/>
            <a:ext cx="1858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Lucida Console" panose="020B0609040504020204" pitchFamily="49" charset="0"/>
              </a:rPr>
              <a:t>4.665360e-05</a:t>
            </a:r>
            <a:endParaRPr lang="zh-CN" altLang="en-US" dirty="0"/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23A16467-B7BF-4E58-B6B2-307644A3E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793" y="1727188"/>
            <a:ext cx="5334000" cy="4000500"/>
          </a:xfrm>
          <a:prstGeom prst="rect">
            <a:avLst/>
          </a:prstGeom>
        </p:spPr>
      </p:pic>
      <p:sp>
        <p:nvSpPr>
          <p:cNvPr id="40" name="矩形 39">
            <a:extLst>
              <a:ext uri="{FF2B5EF4-FFF2-40B4-BE49-F238E27FC236}">
                <a16:creationId xmlns:a16="http://schemas.microsoft.com/office/drawing/2014/main" id="{BA8943E3-3B75-4CE3-A622-798D0DBEB69F}"/>
              </a:ext>
            </a:extLst>
          </p:cNvPr>
          <p:cNvSpPr/>
          <p:nvPr/>
        </p:nvSpPr>
        <p:spPr>
          <a:xfrm>
            <a:off x="464217" y="5886807"/>
            <a:ext cx="6030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>
                <a:solidFill>
                  <a:prstClr val="black"/>
                </a:solidFill>
                <a:latin typeface="Lucida Console" panose="020B0609040504020204" pitchFamily="49" charset="0"/>
              </a:rPr>
              <a:t>Cxp</a:t>
            </a:r>
            <a:endParaRPr lang="zh-CN" altLang="en-US" dirty="0"/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8AF81F4A-A8CC-4BC7-9AC9-F489C0D928F7}"/>
              </a:ext>
            </a:extLst>
          </p:cNvPr>
          <p:cNvSpPr/>
          <p:nvPr/>
        </p:nvSpPr>
        <p:spPr>
          <a:xfrm>
            <a:off x="2986883" y="1655564"/>
            <a:ext cx="1439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Lucida Console" panose="020B0609040504020204" pitchFamily="49" charset="0"/>
              </a:rPr>
              <a:t>C-chicane</a:t>
            </a:r>
            <a:endParaRPr lang="zh-CN" altLang="en-US" dirty="0"/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660887F3-65D2-443E-B868-6BE0D550A9F3}"/>
              </a:ext>
            </a:extLst>
          </p:cNvPr>
          <p:cNvSpPr/>
          <p:nvPr/>
        </p:nvSpPr>
        <p:spPr>
          <a:xfrm>
            <a:off x="8216884" y="1655564"/>
            <a:ext cx="1439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Lucida Console" panose="020B0609040504020204" pitchFamily="49" charset="0"/>
              </a:rPr>
              <a:t>S-chicane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5ADEA83A-19FC-4E40-B41F-9A15509B9B0C}"/>
              </a:ext>
            </a:extLst>
          </p:cNvPr>
          <p:cNvSpPr txBox="1"/>
          <p:nvPr/>
        </p:nvSpPr>
        <p:spPr>
          <a:xfrm>
            <a:off x="3573780" y="5886807"/>
            <a:ext cx="21564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prstClr val="black"/>
                </a:solidFill>
                <a:latin typeface="Lucida Console" panose="020B0609040504020204" pitchFamily="49" charset="0"/>
              </a:rPr>
              <a:t>-8.984350e-07</a:t>
            </a:r>
            <a:endParaRPr lang="zh-CN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F3F5B217-FC4A-4DE2-AE60-4B5BE02111D8}"/>
              </a:ext>
            </a:extLst>
          </p:cNvPr>
          <p:cNvSpPr/>
          <p:nvPr/>
        </p:nvSpPr>
        <p:spPr>
          <a:xfrm>
            <a:off x="7967529" y="760980"/>
            <a:ext cx="3790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prstClr val="black"/>
                </a:solidFill>
                <a:latin typeface="Lucida Console" panose="020B0609040504020204" pitchFamily="49" charset="0"/>
              </a:rPr>
              <a:t>实际中，磁场强度</a:t>
            </a:r>
            <a:r>
              <a:rPr lang="en-US" altLang="zh-CN" dirty="0">
                <a:solidFill>
                  <a:prstClr val="black"/>
                </a:solidFill>
                <a:latin typeface="Lucida Console" panose="020B0609040504020204" pitchFamily="49" charset="0"/>
              </a:rPr>
              <a:t>B</a:t>
            </a:r>
            <a:r>
              <a:rPr lang="zh-CN" altLang="en-US" dirty="0">
                <a:solidFill>
                  <a:prstClr val="black"/>
                </a:solidFill>
                <a:latin typeface="Lucida Console" panose="020B0609040504020204" pitchFamily="49" charset="0"/>
              </a:rPr>
              <a:t>改变，偏转角度</a:t>
            </a:r>
            <a:r>
              <a:rPr lang="en-US" altLang="zh-CN" dirty="0">
                <a:solidFill>
                  <a:prstClr val="black"/>
                </a:solidFill>
                <a:latin typeface="Lucida Console" panose="020B0609040504020204" pitchFamily="49" charset="0"/>
              </a:rPr>
              <a:t>θ</a:t>
            </a:r>
            <a:r>
              <a:rPr lang="zh-CN" altLang="en-US" dirty="0">
                <a:solidFill>
                  <a:prstClr val="black"/>
                </a:solidFill>
                <a:latin typeface="Lucida Console" panose="020B0609040504020204" pitchFamily="49" charset="0"/>
              </a:rPr>
              <a:t>不变</a:t>
            </a:r>
            <a:endParaRPr lang="zh-CN" altLang="en-US" dirty="0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0A0A0C97-4AE9-438B-989E-20AD002EB9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742" y="1727188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3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8FAE189-4F4A-4A84-811E-EDEF2961389D}"/>
              </a:ext>
            </a:extLst>
          </p:cNvPr>
          <p:cNvSpPr txBox="1"/>
          <p:nvPr/>
        </p:nvSpPr>
        <p:spPr>
          <a:xfrm>
            <a:off x="-1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Ocelot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安装学习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CF88B22-418D-4CB6-BE4A-00944E7F47E9}"/>
              </a:ext>
            </a:extLst>
          </p:cNvPr>
          <p:cNvSpPr txBox="1"/>
          <p:nvPr/>
        </p:nvSpPr>
        <p:spPr>
          <a:xfrm>
            <a:off x="827966" y="827332"/>
            <a:ext cx="6722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基于</a:t>
            </a:r>
            <a:r>
              <a:rPr lang="en-US" altLang="zh-CN" dirty="0"/>
              <a:t>python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/>
              <a:t>文件转换需补充部分</a:t>
            </a:r>
            <a:r>
              <a:rPr lang="en-US" altLang="zh-CN" dirty="0"/>
              <a:t>elegant</a:t>
            </a:r>
            <a:r>
              <a:rPr lang="zh-CN" altLang="en-US" dirty="0"/>
              <a:t>的元件类型</a:t>
            </a:r>
            <a:endParaRPr lang="en-US" altLang="zh-CN" dirty="0"/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8AFD4368-3703-4AFC-914B-CDB31ADAF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66" y="2232528"/>
            <a:ext cx="4850162" cy="3690015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EB180AA3-959A-4B0D-9670-CC1F3537B543}"/>
              </a:ext>
            </a:extLst>
          </p:cNvPr>
          <p:cNvSpPr txBox="1"/>
          <p:nvPr/>
        </p:nvSpPr>
        <p:spPr>
          <a:xfrm>
            <a:off x="2610496" y="1818951"/>
            <a:ext cx="23789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HEPS_storage_ring</a:t>
            </a: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93A4BB4B-7C25-4E75-BF12-B7C7D6EF3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9257" y="2239902"/>
            <a:ext cx="5887833" cy="356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619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8FAE189-4F4A-4A84-811E-EDEF2961389D}"/>
              </a:ext>
            </a:extLst>
          </p:cNvPr>
          <p:cNvSpPr txBox="1"/>
          <p:nvPr/>
        </p:nvSpPr>
        <p:spPr>
          <a:xfrm>
            <a:off x="-1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json</a:t>
            </a:r>
            <a:endParaRPr lang="zh-CN" altLang="en-US" sz="32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AD444E05-1FD8-47B2-AC1F-308EC4D1E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21" y="1336408"/>
            <a:ext cx="5746625" cy="4524370"/>
          </a:xfrm>
          <a:prstGeom prst="rect">
            <a:avLst/>
          </a:prstGeom>
        </p:spPr>
      </p:pic>
      <p:sp>
        <p:nvSpPr>
          <p:cNvPr id="27" name="矩形 26">
            <a:extLst>
              <a:ext uri="{FF2B5EF4-FFF2-40B4-BE49-F238E27FC236}">
                <a16:creationId xmlns:a16="http://schemas.microsoft.com/office/drawing/2014/main" id="{3B67E866-A84D-42C4-A876-16999E4871EA}"/>
              </a:ext>
            </a:extLst>
          </p:cNvPr>
          <p:cNvSpPr/>
          <p:nvPr/>
        </p:nvSpPr>
        <p:spPr>
          <a:xfrm>
            <a:off x="3010831" y="2625212"/>
            <a:ext cx="3392129" cy="995516"/>
          </a:xfrm>
          <a:prstGeom prst="rect">
            <a:avLst/>
          </a:prstGeom>
          <a:noFill/>
          <a:ln w="190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F5E8A136-A07E-4962-A82E-39BC67F933E2}"/>
              </a:ext>
            </a:extLst>
          </p:cNvPr>
          <p:cNvSpPr txBox="1"/>
          <p:nvPr/>
        </p:nvSpPr>
        <p:spPr>
          <a:xfrm>
            <a:off x="6647836" y="2938304"/>
            <a:ext cx="6172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PV，相应的物理量在控制网络中的地址</a:t>
            </a:r>
          </a:p>
        </p:txBody>
      </p:sp>
    </p:spTree>
    <p:extLst>
      <p:ext uri="{BB962C8B-B14F-4D97-AF65-F5344CB8AC3E}">
        <p14:creationId xmlns:p14="http://schemas.microsoft.com/office/powerpoint/2010/main" val="1940549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>
            <a:extLst>
              <a:ext uri="{FF2B5EF4-FFF2-40B4-BE49-F238E27FC236}">
                <a16:creationId xmlns:a16="http://schemas.microsoft.com/office/drawing/2014/main" id="{F7B719AC-5DA4-44E6-BC31-6015CFF7D786}"/>
              </a:ext>
            </a:extLst>
          </p:cNvPr>
          <p:cNvSpPr txBox="1"/>
          <p:nvPr/>
        </p:nvSpPr>
        <p:spPr>
          <a:xfrm>
            <a:off x="-1" y="0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束线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2IP2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束流横向尺寸优化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700BE1C-2F10-4CBF-B764-FF3888F45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838" y="1573481"/>
            <a:ext cx="5334000" cy="40005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A9DCEE7-603C-44E8-A21A-894D62E407FF}"/>
              </a:ext>
            </a:extLst>
          </p:cNvPr>
          <p:cNvSpPr/>
          <p:nvPr/>
        </p:nvSpPr>
        <p:spPr>
          <a:xfrm>
            <a:off x="8030612" y="4385835"/>
            <a:ext cx="21371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Lucida Console" panose="020B0609040504020204" pitchFamily="49" charset="0"/>
              </a:rPr>
              <a:t>5 </a:t>
            </a:r>
            <a:r>
              <a:rPr lang="en-US" altLang="zh-CN" dirty="0" err="1">
                <a:solidFill>
                  <a:prstClr val="black"/>
                </a:solidFill>
                <a:latin typeface="Lucida Console" panose="020B0609040504020204" pitchFamily="49" charset="0"/>
              </a:rPr>
              <a:t>nC</a:t>
            </a:r>
            <a:endParaRPr lang="en-US" altLang="zh-CN" dirty="0">
              <a:solidFill>
                <a:prstClr val="black"/>
              </a:solidFill>
              <a:latin typeface="Lucida Console" panose="020B0609040504020204" pitchFamily="49" charset="0"/>
            </a:endParaRPr>
          </a:p>
          <a:p>
            <a:r>
              <a:rPr lang="en-US" altLang="zh-CN" dirty="0" err="1">
                <a:solidFill>
                  <a:prstClr val="black"/>
                </a:solidFill>
                <a:latin typeface="Lucida Console" panose="020B0609040504020204" pitchFamily="49" charset="0"/>
              </a:rPr>
              <a:t>Sx</a:t>
            </a:r>
            <a:r>
              <a:rPr lang="en-US" altLang="zh-CN" dirty="0">
                <a:solidFill>
                  <a:prstClr val="black"/>
                </a:solidFill>
                <a:latin typeface="Lucida Console" panose="020B0609040504020204" pitchFamily="49" charset="0"/>
              </a:rPr>
              <a:t>=108.8558 um</a:t>
            </a:r>
          </a:p>
          <a:p>
            <a:r>
              <a:rPr lang="en-US" altLang="zh-CN" dirty="0">
                <a:solidFill>
                  <a:prstClr val="black"/>
                </a:solidFill>
                <a:latin typeface="Lucida Console" panose="020B0609040504020204" pitchFamily="49" charset="0"/>
              </a:rPr>
              <a:t>Sy=94.56748 um</a:t>
            </a:r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C44E3C9-DED7-4479-8B35-DD41ED9A03F4}"/>
              </a:ext>
            </a:extLst>
          </p:cNvPr>
          <p:cNvSpPr/>
          <p:nvPr/>
        </p:nvSpPr>
        <p:spPr>
          <a:xfrm>
            <a:off x="2362493" y="960853"/>
            <a:ext cx="31133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prstClr val="black"/>
                </a:solidFill>
                <a:latin typeface="Lucida Console" panose="020B0609040504020204" pitchFamily="49" charset="0"/>
              </a:rPr>
              <a:t>E = 150 MeV</a:t>
            </a:r>
          </a:p>
          <a:p>
            <a:r>
              <a:rPr lang="en-US" altLang="zh-CN" dirty="0">
                <a:solidFill>
                  <a:prstClr val="black"/>
                </a:solidFill>
                <a:latin typeface="Lucida Console" panose="020B0609040504020204" pitchFamily="49" charset="0"/>
              </a:rPr>
              <a:t>K_BL2Q07 = </a:t>
            </a:r>
            <a:r>
              <a:rPr lang="zh-CN" altLang="en-US" dirty="0">
                <a:solidFill>
                  <a:prstClr val="black"/>
                </a:solidFill>
                <a:latin typeface="Lucida Console" panose="020B0609040504020204" pitchFamily="49" charset="0"/>
              </a:rPr>
              <a:t>5.0314 </a:t>
            </a:r>
            <a:r>
              <a:rPr lang="en-US" altLang="zh-CN" dirty="0">
                <a:solidFill>
                  <a:prstClr val="black"/>
                </a:solidFill>
                <a:latin typeface="Lucida Console" panose="020B0609040504020204" pitchFamily="49" charset="0"/>
              </a:rPr>
              <a:t>T/m</a:t>
            </a:r>
            <a:endParaRPr lang="zh-CN" altLang="en-US" dirty="0">
              <a:solidFill>
                <a:prstClr val="black"/>
              </a:solidFill>
              <a:latin typeface="Lucida Console" panose="020B0609040504020204" pitchFamily="49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A4FEB9C-AC0E-4470-BF1E-04F7371D0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7207" y="1846637"/>
            <a:ext cx="2587487" cy="240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69134</TotalTime>
  <Words>318</Words>
  <Application>Microsoft Office PowerPoint</Application>
  <PresentationFormat>宽屏</PresentationFormat>
  <Paragraphs>67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9" baseType="lpstr">
      <vt:lpstr>AdvOT483a8203</vt:lpstr>
      <vt:lpstr>URWPalladioL-Ital</vt:lpstr>
      <vt:lpstr>URWPalladioL-Roma</vt:lpstr>
      <vt:lpstr>等线</vt:lpstr>
      <vt:lpstr>等线 Light</vt:lpstr>
      <vt:lpstr>华文中宋</vt:lpstr>
      <vt:lpstr>Arial</vt:lpstr>
      <vt:lpstr>Cambria Math</vt:lpstr>
      <vt:lpstr>Lucida Console</vt:lpstr>
      <vt:lpstr>Wingdings</vt:lpstr>
      <vt:lpstr>Office 主题​​</vt:lpstr>
      <vt:lpstr>2025/07/07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shixueyan</dc:creator>
  <cp:lastModifiedBy>lelelevi Hatake</cp:lastModifiedBy>
  <cp:revision>481</cp:revision>
  <dcterms:created xsi:type="dcterms:W3CDTF">2025-03-17T16:43:11Z</dcterms:created>
  <dcterms:modified xsi:type="dcterms:W3CDTF">2025-07-07T10:53:53Z</dcterms:modified>
</cp:coreProperties>
</file>