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4" r:id="rId4"/>
    <p:sldId id="272" r:id="rId5"/>
    <p:sldId id="273" r:id="rId6"/>
    <p:sldId id="265" r:id="rId7"/>
    <p:sldId id="266" r:id="rId8"/>
    <p:sldId id="267" r:id="rId9"/>
    <p:sldId id="269" r:id="rId10"/>
    <p:sldId id="274" r:id="rId11"/>
    <p:sldId id="268" r:id="rId12"/>
    <p:sldId id="271" r:id="rId13"/>
    <p:sldId id="262" r:id="rId14"/>
    <p:sldId id="275" r:id="rId15"/>
    <p:sldId id="261" r:id="rId16"/>
    <p:sldId id="263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6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A8CBF-0D15-4407-8083-9BFA4CDC25DC}" type="datetimeFigureOut">
              <a:rPr lang="zh-CN" altLang="en-US" smtClean="0"/>
              <a:t>2025/7/4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A9AD8-5B62-4E76-B3CB-286B44DB24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4350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686A-92C4-4F79-8852-5095B6882DCD}" type="datetimeFigureOut">
              <a:rPr lang="zh-CN" altLang="en-US" smtClean="0"/>
              <a:t>2025/7/4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57AE7-CC70-4C25-8B19-BCE10A529D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8869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686A-92C4-4F79-8852-5095B6882DCD}" type="datetimeFigureOut">
              <a:rPr lang="zh-CN" altLang="en-US" smtClean="0"/>
              <a:t>2025/7/4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57AE7-CC70-4C25-8B19-BCE10A529D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2277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686A-92C4-4F79-8852-5095B6882DCD}" type="datetimeFigureOut">
              <a:rPr lang="zh-CN" altLang="en-US" smtClean="0"/>
              <a:t>2025/7/4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57AE7-CC70-4C25-8B19-BCE10A529D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9001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686A-92C4-4F79-8852-5095B6882DCD}" type="datetimeFigureOut">
              <a:rPr lang="zh-CN" altLang="en-US" smtClean="0"/>
              <a:t>2025/7/4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57AE7-CC70-4C25-8B19-BCE10A529D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7989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686A-92C4-4F79-8852-5095B6882DCD}" type="datetimeFigureOut">
              <a:rPr lang="zh-CN" altLang="en-US" smtClean="0"/>
              <a:t>2025/7/4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57AE7-CC70-4C25-8B19-BCE10A529D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8582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686A-92C4-4F79-8852-5095B6882DCD}" type="datetimeFigureOut">
              <a:rPr lang="zh-CN" altLang="en-US" smtClean="0"/>
              <a:t>2025/7/4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57AE7-CC70-4C25-8B19-BCE10A529D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1090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686A-92C4-4F79-8852-5095B6882DCD}" type="datetimeFigureOut">
              <a:rPr lang="zh-CN" altLang="en-US" smtClean="0"/>
              <a:t>2025/7/4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57AE7-CC70-4C25-8B19-BCE10A529D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0623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686A-92C4-4F79-8852-5095B6882DCD}" type="datetimeFigureOut">
              <a:rPr lang="zh-CN" altLang="en-US" smtClean="0"/>
              <a:t>2025/7/4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57AE7-CC70-4C25-8B19-BCE10A529D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5217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686A-92C4-4F79-8852-5095B6882DCD}" type="datetimeFigureOut">
              <a:rPr lang="zh-CN" altLang="en-US" smtClean="0"/>
              <a:t>2025/7/4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57AE7-CC70-4C25-8B19-BCE10A529D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5232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686A-92C4-4F79-8852-5095B6882DCD}" type="datetimeFigureOut">
              <a:rPr lang="zh-CN" altLang="en-US" smtClean="0"/>
              <a:t>2025/7/4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57AE7-CC70-4C25-8B19-BCE10A529D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3029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686A-92C4-4F79-8852-5095B6882DCD}" type="datetimeFigureOut">
              <a:rPr lang="zh-CN" altLang="en-US" smtClean="0"/>
              <a:t>2025/7/4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57AE7-CC70-4C25-8B19-BCE10A529D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7648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B686A-92C4-4F79-8852-5095B6882DCD}" type="datetimeFigureOut">
              <a:rPr lang="zh-CN" altLang="en-US" smtClean="0"/>
              <a:t>2025/7/4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57AE7-CC70-4C25-8B19-BCE10A529D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5208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tmp"/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tmp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2025-7-7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9113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0629"/>
            <a:ext cx="5792008" cy="4267796"/>
          </a:xfrm>
        </p:spPr>
      </p:pic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7991" y="679471"/>
            <a:ext cx="6154009" cy="429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925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5266" y="509934"/>
            <a:ext cx="5658640" cy="4143953"/>
          </a:xfrm>
        </p:spPr>
      </p:pic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573" y="184499"/>
            <a:ext cx="6039693" cy="4315427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610436" y="5227093"/>
            <a:ext cx="5472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只计算主峰，径向模数为</a:t>
            </a:r>
            <a:r>
              <a:rPr lang="en-US" altLang="zh-CN" dirty="0" smtClean="0"/>
              <a:t>20</a:t>
            </a:r>
            <a:r>
              <a:rPr lang="zh-CN" altLang="en-US" dirty="0" smtClean="0"/>
              <a:t>，</a:t>
            </a:r>
            <a:r>
              <a:rPr lang="en-US" altLang="zh-CN" dirty="0" smtClean="0"/>
              <a:t>40</a:t>
            </a:r>
            <a:r>
              <a:rPr lang="zh-CN" altLang="en-US" dirty="0" smtClean="0"/>
              <a:t>时，增长率没有差别，径向模数为</a:t>
            </a:r>
            <a:r>
              <a:rPr lang="en-US" altLang="zh-CN" dirty="0" smtClean="0"/>
              <a:t>50</a:t>
            </a:r>
            <a:r>
              <a:rPr lang="zh-CN" altLang="en-US" dirty="0" smtClean="0"/>
              <a:t>时差别较大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41329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即使是</a:t>
            </a:r>
            <a:r>
              <a:rPr lang="en-US" altLang="zh-CN" dirty="0" err="1" smtClean="0"/>
              <a:t>Lagurre</a:t>
            </a:r>
            <a:r>
              <a:rPr lang="zh-CN" altLang="en-US" dirty="0" smtClean="0"/>
              <a:t>多项式法，仍存在收敛性问题：改变径向模数，弱不稳定性增长率改变没有规律</a:t>
            </a:r>
            <a:endParaRPr lang="en-US" altLang="zh-CN" dirty="0" smtClean="0"/>
          </a:p>
          <a:p>
            <a:r>
              <a:rPr lang="zh-CN" altLang="en-US" dirty="0" smtClean="0"/>
              <a:t>使用</a:t>
            </a:r>
            <a:r>
              <a:rPr lang="en-US" altLang="zh-CN" dirty="0" smtClean="0"/>
              <a:t>40</a:t>
            </a:r>
            <a:r>
              <a:rPr lang="zh-CN" altLang="en-US" dirty="0" smtClean="0"/>
              <a:t>径向模计算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0315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783624"/>
              </p:ext>
            </p:extLst>
          </p:nvPr>
        </p:nvGraphicFramePr>
        <p:xfrm>
          <a:off x="2" y="262406"/>
          <a:ext cx="12163687" cy="1792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5511">
                  <a:extLst>
                    <a:ext uri="{9D8B030D-6E8A-4147-A177-3AD203B41FA5}">
                      <a16:colId xmlns:a16="http://schemas.microsoft.com/office/drawing/2014/main" val="2948811358"/>
                    </a:ext>
                  </a:extLst>
                </a:gridCol>
                <a:gridCol w="715511">
                  <a:extLst>
                    <a:ext uri="{9D8B030D-6E8A-4147-A177-3AD203B41FA5}">
                      <a16:colId xmlns:a16="http://schemas.microsoft.com/office/drawing/2014/main" val="1123326776"/>
                    </a:ext>
                  </a:extLst>
                </a:gridCol>
                <a:gridCol w="715511">
                  <a:extLst>
                    <a:ext uri="{9D8B030D-6E8A-4147-A177-3AD203B41FA5}">
                      <a16:colId xmlns:a16="http://schemas.microsoft.com/office/drawing/2014/main" val="3705929565"/>
                    </a:ext>
                  </a:extLst>
                </a:gridCol>
                <a:gridCol w="715511">
                  <a:extLst>
                    <a:ext uri="{9D8B030D-6E8A-4147-A177-3AD203B41FA5}">
                      <a16:colId xmlns:a16="http://schemas.microsoft.com/office/drawing/2014/main" val="3653999514"/>
                    </a:ext>
                  </a:extLst>
                </a:gridCol>
                <a:gridCol w="715511">
                  <a:extLst>
                    <a:ext uri="{9D8B030D-6E8A-4147-A177-3AD203B41FA5}">
                      <a16:colId xmlns:a16="http://schemas.microsoft.com/office/drawing/2014/main" val="3838875937"/>
                    </a:ext>
                  </a:extLst>
                </a:gridCol>
                <a:gridCol w="715511">
                  <a:extLst>
                    <a:ext uri="{9D8B030D-6E8A-4147-A177-3AD203B41FA5}">
                      <a16:colId xmlns:a16="http://schemas.microsoft.com/office/drawing/2014/main" val="2054676197"/>
                    </a:ext>
                  </a:extLst>
                </a:gridCol>
                <a:gridCol w="715511">
                  <a:extLst>
                    <a:ext uri="{9D8B030D-6E8A-4147-A177-3AD203B41FA5}">
                      <a16:colId xmlns:a16="http://schemas.microsoft.com/office/drawing/2014/main" val="849979474"/>
                    </a:ext>
                  </a:extLst>
                </a:gridCol>
                <a:gridCol w="715511">
                  <a:extLst>
                    <a:ext uri="{9D8B030D-6E8A-4147-A177-3AD203B41FA5}">
                      <a16:colId xmlns:a16="http://schemas.microsoft.com/office/drawing/2014/main" val="984757274"/>
                    </a:ext>
                  </a:extLst>
                </a:gridCol>
                <a:gridCol w="715511">
                  <a:extLst>
                    <a:ext uri="{9D8B030D-6E8A-4147-A177-3AD203B41FA5}">
                      <a16:colId xmlns:a16="http://schemas.microsoft.com/office/drawing/2014/main" val="227581656"/>
                    </a:ext>
                  </a:extLst>
                </a:gridCol>
                <a:gridCol w="715511">
                  <a:extLst>
                    <a:ext uri="{9D8B030D-6E8A-4147-A177-3AD203B41FA5}">
                      <a16:colId xmlns:a16="http://schemas.microsoft.com/office/drawing/2014/main" val="3335286359"/>
                    </a:ext>
                  </a:extLst>
                </a:gridCol>
                <a:gridCol w="715511">
                  <a:extLst>
                    <a:ext uri="{9D8B030D-6E8A-4147-A177-3AD203B41FA5}">
                      <a16:colId xmlns:a16="http://schemas.microsoft.com/office/drawing/2014/main" val="629984098"/>
                    </a:ext>
                  </a:extLst>
                </a:gridCol>
                <a:gridCol w="715511">
                  <a:extLst>
                    <a:ext uri="{9D8B030D-6E8A-4147-A177-3AD203B41FA5}">
                      <a16:colId xmlns:a16="http://schemas.microsoft.com/office/drawing/2014/main" val="3000188360"/>
                    </a:ext>
                  </a:extLst>
                </a:gridCol>
                <a:gridCol w="715511">
                  <a:extLst>
                    <a:ext uri="{9D8B030D-6E8A-4147-A177-3AD203B41FA5}">
                      <a16:colId xmlns:a16="http://schemas.microsoft.com/office/drawing/2014/main" val="3723031885"/>
                    </a:ext>
                  </a:extLst>
                </a:gridCol>
                <a:gridCol w="715511">
                  <a:extLst>
                    <a:ext uri="{9D8B030D-6E8A-4147-A177-3AD203B41FA5}">
                      <a16:colId xmlns:a16="http://schemas.microsoft.com/office/drawing/2014/main" val="1644785713"/>
                    </a:ext>
                  </a:extLst>
                </a:gridCol>
                <a:gridCol w="715511">
                  <a:extLst>
                    <a:ext uri="{9D8B030D-6E8A-4147-A177-3AD203B41FA5}">
                      <a16:colId xmlns:a16="http://schemas.microsoft.com/office/drawing/2014/main" val="1362349505"/>
                    </a:ext>
                  </a:extLst>
                </a:gridCol>
                <a:gridCol w="715511">
                  <a:extLst>
                    <a:ext uri="{9D8B030D-6E8A-4147-A177-3AD203B41FA5}">
                      <a16:colId xmlns:a16="http://schemas.microsoft.com/office/drawing/2014/main" val="1620450783"/>
                    </a:ext>
                  </a:extLst>
                </a:gridCol>
                <a:gridCol w="715511">
                  <a:extLst>
                    <a:ext uri="{9D8B030D-6E8A-4147-A177-3AD203B41FA5}">
                      <a16:colId xmlns:a16="http://schemas.microsoft.com/office/drawing/2014/main" val="3280264407"/>
                    </a:ext>
                  </a:extLst>
                </a:gridCol>
              </a:tblGrid>
              <a:tr h="390776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离散数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耗时 </a:t>
                      </a:r>
                      <a:r>
                        <a:rPr lang="en-US" altLang="zh-CN" dirty="0" smtClean="0"/>
                        <a:t>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15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023616"/>
                  </a:ext>
                </a:extLst>
              </a:tr>
              <a:tr h="39077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1212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1630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1594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1549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1518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2898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2772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2658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2648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2083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2697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2791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1643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1975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2025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2093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341030"/>
                  </a:ext>
                </a:extLst>
              </a:tr>
              <a:tr h="39077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374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1628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2593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1551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1512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2893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2784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2803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2662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2810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2704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2737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1650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1925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2014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2108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321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140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/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1594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1547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1504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2934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2811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2548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2544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2857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2684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2693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1644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1929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2049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2109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510295"/>
                  </a:ext>
                </a:extLst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856415"/>
              </p:ext>
            </p:extLst>
          </p:nvPr>
        </p:nvGraphicFramePr>
        <p:xfrm>
          <a:off x="337542" y="4224873"/>
          <a:ext cx="11488606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231">
                  <a:extLst>
                    <a:ext uri="{9D8B030D-6E8A-4147-A177-3AD203B41FA5}">
                      <a16:colId xmlns:a16="http://schemas.microsoft.com/office/drawing/2014/main" val="286221070"/>
                    </a:ext>
                  </a:extLst>
                </a:gridCol>
                <a:gridCol w="672231">
                  <a:extLst>
                    <a:ext uri="{9D8B030D-6E8A-4147-A177-3AD203B41FA5}">
                      <a16:colId xmlns:a16="http://schemas.microsoft.com/office/drawing/2014/main" val="1123326776"/>
                    </a:ext>
                  </a:extLst>
                </a:gridCol>
                <a:gridCol w="695564">
                  <a:extLst>
                    <a:ext uri="{9D8B030D-6E8A-4147-A177-3AD203B41FA5}">
                      <a16:colId xmlns:a16="http://schemas.microsoft.com/office/drawing/2014/main" val="3653999514"/>
                    </a:ext>
                  </a:extLst>
                </a:gridCol>
                <a:gridCol w="736760">
                  <a:extLst>
                    <a:ext uri="{9D8B030D-6E8A-4147-A177-3AD203B41FA5}">
                      <a16:colId xmlns:a16="http://schemas.microsoft.com/office/drawing/2014/main" val="3838875937"/>
                    </a:ext>
                  </a:extLst>
                </a:gridCol>
                <a:gridCol w="805218">
                  <a:extLst>
                    <a:ext uri="{9D8B030D-6E8A-4147-A177-3AD203B41FA5}">
                      <a16:colId xmlns:a16="http://schemas.microsoft.com/office/drawing/2014/main" val="2054676197"/>
                    </a:ext>
                  </a:extLst>
                </a:gridCol>
                <a:gridCol w="723331">
                  <a:extLst>
                    <a:ext uri="{9D8B030D-6E8A-4147-A177-3AD203B41FA5}">
                      <a16:colId xmlns:a16="http://schemas.microsoft.com/office/drawing/2014/main" val="849979474"/>
                    </a:ext>
                  </a:extLst>
                </a:gridCol>
                <a:gridCol w="682388">
                  <a:extLst>
                    <a:ext uri="{9D8B030D-6E8A-4147-A177-3AD203B41FA5}">
                      <a16:colId xmlns:a16="http://schemas.microsoft.com/office/drawing/2014/main" val="984757274"/>
                    </a:ext>
                  </a:extLst>
                </a:gridCol>
                <a:gridCol w="696036">
                  <a:extLst>
                    <a:ext uri="{9D8B030D-6E8A-4147-A177-3AD203B41FA5}">
                      <a16:colId xmlns:a16="http://schemas.microsoft.com/office/drawing/2014/main" val="227581656"/>
                    </a:ext>
                  </a:extLst>
                </a:gridCol>
                <a:gridCol w="682388">
                  <a:extLst>
                    <a:ext uri="{9D8B030D-6E8A-4147-A177-3AD203B41FA5}">
                      <a16:colId xmlns:a16="http://schemas.microsoft.com/office/drawing/2014/main" val="3335286359"/>
                    </a:ext>
                  </a:extLst>
                </a:gridCol>
                <a:gridCol w="764275">
                  <a:extLst>
                    <a:ext uri="{9D8B030D-6E8A-4147-A177-3AD203B41FA5}">
                      <a16:colId xmlns:a16="http://schemas.microsoft.com/office/drawing/2014/main" val="629984098"/>
                    </a:ext>
                  </a:extLst>
                </a:gridCol>
                <a:gridCol w="682388">
                  <a:extLst>
                    <a:ext uri="{9D8B030D-6E8A-4147-A177-3AD203B41FA5}">
                      <a16:colId xmlns:a16="http://schemas.microsoft.com/office/drawing/2014/main" val="3000188360"/>
                    </a:ext>
                  </a:extLst>
                </a:gridCol>
                <a:gridCol w="723331">
                  <a:extLst>
                    <a:ext uri="{9D8B030D-6E8A-4147-A177-3AD203B41FA5}">
                      <a16:colId xmlns:a16="http://schemas.microsoft.com/office/drawing/2014/main" val="3723031885"/>
                    </a:ext>
                  </a:extLst>
                </a:gridCol>
                <a:gridCol w="736979">
                  <a:extLst>
                    <a:ext uri="{9D8B030D-6E8A-4147-A177-3AD203B41FA5}">
                      <a16:colId xmlns:a16="http://schemas.microsoft.com/office/drawing/2014/main" val="1644785713"/>
                    </a:ext>
                  </a:extLst>
                </a:gridCol>
                <a:gridCol w="696036">
                  <a:extLst>
                    <a:ext uri="{9D8B030D-6E8A-4147-A177-3AD203B41FA5}">
                      <a16:colId xmlns:a16="http://schemas.microsoft.com/office/drawing/2014/main" val="1362349505"/>
                    </a:ext>
                  </a:extLst>
                </a:gridCol>
                <a:gridCol w="750627">
                  <a:extLst>
                    <a:ext uri="{9D8B030D-6E8A-4147-A177-3AD203B41FA5}">
                      <a16:colId xmlns:a16="http://schemas.microsoft.com/office/drawing/2014/main" val="1620450783"/>
                    </a:ext>
                  </a:extLst>
                </a:gridCol>
                <a:gridCol w="768823">
                  <a:extLst>
                    <a:ext uri="{9D8B030D-6E8A-4147-A177-3AD203B41FA5}">
                      <a16:colId xmlns:a16="http://schemas.microsoft.com/office/drawing/2014/main" val="32802644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15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023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real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/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1593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1548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1520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2901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2777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2806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2640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2857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2709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2731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2706/1898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1983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2060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2169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510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imag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/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0.04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0.15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0.19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0.59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0.82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1.41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2.12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14.91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6.35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12.54/10.33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15.79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41.85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117.16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704221"/>
                  </a:ext>
                </a:extLst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83681"/>
              </p:ext>
            </p:extLst>
          </p:nvPr>
        </p:nvGraphicFramePr>
        <p:xfrm>
          <a:off x="337542" y="2593434"/>
          <a:ext cx="11488606" cy="1631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231">
                  <a:extLst>
                    <a:ext uri="{9D8B030D-6E8A-4147-A177-3AD203B41FA5}">
                      <a16:colId xmlns:a16="http://schemas.microsoft.com/office/drawing/2014/main" val="286221070"/>
                    </a:ext>
                  </a:extLst>
                </a:gridCol>
                <a:gridCol w="672231">
                  <a:extLst>
                    <a:ext uri="{9D8B030D-6E8A-4147-A177-3AD203B41FA5}">
                      <a16:colId xmlns:a16="http://schemas.microsoft.com/office/drawing/2014/main" val="1123326776"/>
                    </a:ext>
                  </a:extLst>
                </a:gridCol>
                <a:gridCol w="695564">
                  <a:extLst>
                    <a:ext uri="{9D8B030D-6E8A-4147-A177-3AD203B41FA5}">
                      <a16:colId xmlns:a16="http://schemas.microsoft.com/office/drawing/2014/main" val="3653999514"/>
                    </a:ext>
                  </a:extLst>
                </a:gridCol>
                <a:gridCol w="736760">
                  <a:extLst>
                    <a:ext uri="{9D8B030D-6E8A-4147-A177-3AD203B41FA5}">
                      <a16:colId xmlns:a16="http://schemas.microsoft.com/office/drawing/2014/main" val="3838875937"/>
                    </a:ext>
                  </a:extLst>
                </a:gridCol>
                <a:gridCol w="805218">
                  <a:extLst>
                    <a:ext uri="{9D8B030D-6E8A-4147-A177-3AD203B41FA5}">
                      <a16:colId xmlns:a16="http://schemas.microsoft.com/office/drawing/2014/main" val="2054676197"/>
                    </a:ext>
                  </a:extLst>
                </a:gridCol>
                <a:gridCol w="723331">
                  <a:extLst>
                    <a:ext uri="{9D8B030D-6E8A-4147-A177-3AD203B41FA5}">
                      <a16:colId xmlns:a16="http://schemas.microsoft.com/office/drawing/2014/main" val="849979474"/>
                    </a:ext>
                  </a:extLst>
                </a:gridCol>
                <a:gridCol w="682388">
                  <a:extLst>
                    <a:ext uri="{9D8B030D-6E8A-4147-A177-3AD203B41FA5}">
                      <a16:colId xmlns:a16="http://schemas.microsoft.com/office/drawing/2014/main" val="984757274"/>
                    </a:ext>
                  </a:extLst>
                </a:gridCol>
                <a:gridCol w="696036">
                  <a:extLst>
                    <a:ext uri="{9D8B030D-6E8A-4147-A177-3AD203B41FA5}">
                      <a16:colId xmlns:a16="http://schemas.microsoft.com/office/drawing/2014/main" val="227581656"/>
                    </a:ext>
                  </a:extLst>
                </a:gridCol>
                <a:gridCol w="682388">
                  <a:extLst>
                    <a:ext uri="{9D8B030D-6E8A-4147-A177-3AD203B41FA5}">
                      <a16:colId xmlns:a16="http://schemas.microsoft.com/office/drawing/2014/main" val="3335286359"/>
                    </a:ext>
                  </a:extLst>
                </a:gridCol>
                <a:gridCol w="764275">
                  <a:extLst>
                    <a:ext uri="{9D8B030D-6E8A-4147-A177-3AD203B41FA5}">
                      <a16:colId xmlns:a16="http://schemas.microsoft.com/office/drawing/2014/main" val="629984098"/>
                    </a:ext>
                  </a:extLst>
                </a:gridCol>
                <a:gridCol w="682388">
                  <a:extLst>
                    <a:ext uri="{9D8B030D-6E8A-4147-A177-3AD203B41FA5}">
                      <a16:colId xmlns:a16="http://schemas.microsoft.com/office/drawing/2014/main" val="3000188360"/>
                    </a:ext>
                  </a:extLst>
                </a:gridCol>
                <a:gridCol w="723331">
                  <a:extLst>
                    <a:ext uri="{9D8B030D-6E8A-4147-A177-3AD203B41FA5}">
                      <a16:colId xmlns:a16="http://schemas.microsoft.com/office/drawing/2014/main" val="3723031885"/>
                    </a:ext>
                  </a:extLst>
                </a:gridCol>
                <a:gridCol w="736979">
                  <a:extLst>
                    <a:ext uri="{9D8B030D-6E8A-4147-A177-3AD203B41FA5}">
                      <a16:colId xmlns:a16="http://schemas.microsoft.com/office/drawing/2014/main" val="1644785713"/>
                    </a:ext>
                  </a:extLst>
                </a:gridCol>
                <a:gridCol w="696036">
                  <a:extLst>
                    <a:ext uri="{9D8B030D-6E8A-4147-A177-3AD203B41FA5}">
                      <a16:colId xmlns:a16="http://schemas.microsoft.com/office/drawing/2014/main" val="1362349505"/>
                    </a:ext>
                  </a:extLst>
                </a:gridCol>
                <a:gridCol w="750627">
                  <a:extLst>
                    <a:ext uri="{9D8B030D-6E8A-4147-A177-3AD203B41FA5}">
                      <a16:colId xmlns:a16="http://schemas.microsoft.com/office/drawing/2014/main" val="1620450783"/>
                    </a:ext>
                  </a:extLst>
                </a:gridCol>
                <a:gridCol w="768823">
                  <a:extLst>
                    <a:ext uri="{9D8B030D-6E8A-4147-A177-3AD203B41FA5}">
                      <a16:colId xmlns:a16="http://schemas.microsoft.com/office/drawing/2014/main" val="3280264407"/>
                    </a:ext>
                  </a:extLst>
                </a:gridCol>
              </a:tblGrid>
              <a:tr h="253715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15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023616"/>
                  </a:ext>
                </a:extLst>
              </a:tr>
              <a:tr h="625599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real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/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/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1549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1530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1495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1465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1332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1281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1235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1196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2022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2692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2646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1608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2286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510295"/>
                  </a:ext>
                </a:extLst>
              </a:tr>
              <a:tr h="625599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imag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/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/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3.65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9.28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15.63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21.01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29.55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39.26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42.84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29.35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75.13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91.66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128.37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156.7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199.35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704221"/>
                  </a:ext>
                </a:extLst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0" y="2142699"/>
            <a:ext cx="12050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O+Y:</a:t>
            </a:r>
            <a:r>
              <a:rPr lang="zh-CN" altLang="en-US" dirty="0" smtClean="0"/>
              <a:t>最不稳定模式，</a:t>
            </a:r>
            <a:r>
              <a:rPr lang="en-US" altLang="zh-CN" dirty="0" smtClean="0"/>
              <a:t>Laguerre</a:t>
            </a:r>
            <a:r>
              <a:rPr lang="zh-CN" altLang="en-US" dirty="0" smtClean="0"/>
              <a:t>：收敛解，</a:t>
            </a:r>
            <a:r>
              <a:rPr lang="en-US" altLang="zh-CN" dirty="0" smtClean="0"/>
              <a:t>regularized equation</a:t>
            </a:r>
            <a:r>
              <a:rPr lang="zh-CN" altLang="en-US" dirty="0" smtClean="0"/>
              <a:t>： 收敛解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6999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对于</a:t>
            </a:r>
            <a:r>
              <a:rPr lang="en-US" altLang="zh-CN" dirty="0" smtClean="0"/>
              <a:t>BBR</a:t>
            </a:r>
            <a:r>
              <a:rPr lang="zh-CN" altLang="en-US" dirty="0" smtClean="0"/>
              <a:t>阻抗，</a:t>
            </a:r>
            <a:r>
              <a:rPr lang="en-US" altLang="zh-CN" dirty="0" smtClean="0"/>
              <a:t>O+Y</a:t>
            </a:r>
            <a:r>
              <a:rPr lang="zh-CN" altLang="en-US" dirty="0" smtClean="0"/>
              <a:t>方法给出的初始迭代值有一定差别，</a:t>
            </a:r>
            <a:r>
              <a:rPr lang="en-US" altLang="zh-CN" dirty="0" smtClean="0"/>
              <a:t>Laguerre</a:t>
            </a:r>
            <a:r>
              <a:rPr lang="zh-CN" altLang="en-US" dirty="0" smtClean="0"/>
              <a:t>多项式法差别较大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强不稳定性可以通过设置较大的虚部作为初始值</a:t>
            </a:r>
            <a:endParaRPr lang="en-US" altLang="zh-CN" dirty="0" smtClean="0"/>
          </a:p>
          <a:p>
            <a:r>
              <a:rPr lang="zh-CN" altLang="en-US" dirty="0" smtClean="0"/>
              <a:t>弱不稳定性目前没找到有效的方法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847954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complex analysis E.M. Stein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argument principle</a:t>
            </a:r>
          </a:p>
          <a:p>
            <a:endParaRPr lang="zh-CN" altLang="en-US" dirty="0"/>
          </a:p>
        </p:txBody>
      </p:sp>
      <p:pic>
        <p:nvPicPr>
          <p:cNvPr id="4" name="图片 3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624" y="2494365"/>
            <a:ext cx="5382376" cy="1733792"/>
          </a:xfrm>
          <a:prstGeom prst="rect">
            <a:avLst/>
          </a:prstGeom>
        </p:spPr>
      </p:pic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298" y="4896897"/>
            <a:ext cx="6649378" cy="1790950"/>
          </a:xfrm>
          <a:prstGeom prst="rect">
            <a:avLst/>
          </a:prstGeom>
        </p:spPr>
      </p:pic>
      <p:pic>
        <p:nvPicPr>
          <p:cNvPr id="6" name="图片 5" descr="屏幕剪辑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150559"/>
            <a:ext cx="6096000" cy="2411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363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箭头连接符 4"/>
          <p:cNvCxnSpPr/>
          <p:nvPr/>
        </p:nvCxnSpPr>
        <p:spPr>
          <a:xfrm>
            <a:off x="1270000" y="2667000"/>
            <a:ext cx="5740400" cy="12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 flipH="1" flipV="1">
            <a:off x="3822700" y="723900"/>
            <a:ext cx="25400" cy="3505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1270000" y="1079500"/>
            <a:ext cx="2933700" cy="149860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箭头连接符 10"/>
          <p:cNvCxnSpPr/>
          <p:nvPr/>
        </p:nvCxnSpPr>
        <p:spPr>
          <a:xfrm>
            <a:off x="2298700" y="2476500"/>
            <a:ext cx="8509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flipH="1">
            <a:off x="2298700" y="1231900"/>
            <a:ext cx="8509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1384300" y="1435100"/>
            <a:ext cx="12700" cy="793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 flipV="1">
            <a:off x="4140200" y="1435100"/>
            <a:ext cx="0" cy="793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图片 23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4700" y="292100"/>
            <a:ext cx="4953691" cy="3562847"/>
          </a:xfrm>
          <a:prstGeom prst="rect">
            <a:avLst/>
          </a:prstGeom>
        </p:spPr>
      </p:pic>
      <p:sp>
        <p:nvSpPr>
          <p:cNvPr id="25" name="文本框 24"/>
          <p:cNvSpPr txBox="1"/>
          <p:nvPr/>
        </p:nvSpPr>
        <p:spPr>
          <a:xfrm>
            <a:off x="2235201" y="4991100"/>
            <a:ext cx="77596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沿着矩形围道积分，线积分贡献为</a:t>
            </a:r>
            <a:r>
              <a:rPr lang="en-US" altLang="zh-CN" dirty="0" smtClean="0"/>
              <a:t>0</a:t>
            </a:r>
            <a:r>
              <a:rPr lang="zh-CN" altLang="en-US" dirty="0" smtClean="0"/>
              <a:t>。</a:t>
            </a:r>
            <a:r>
              <a:rPr lang="en-US" altLang="zh-CN" dirty="0" smtClean="0"/>
              <a:t>argument</a:t>
            </a:r>
            <a:r>
              <a:rPr lang="zh-CN" altLang="en-US" dirty="0" smtClean="0"/>
              <a:t>变化只与</a:t>
            </a:r>
            <a:r>
              <a:rPr lang="en-US" altLang="zh-CN" dirty="0" smtClean="0"/>
              <a:t>zero</a:t>
            </a:r>
            <a:r>
              <a:rPr lang="zh-CN" altLang="en-US" dirty="0" smtClean="0"/>
              <a:t>和</a:t>
            </a:r>
            <a:r>
              <a:rPr lang="en-US" altLang="zh-CN" dirty="0" smtClean="0"/>
              <a:t>pole</a:t>
            </a:r>
            <a:r>
              <a:rPr lang="zh-CN" altLang="en-US" dirty="0" smtClean="0"/>
              <a:t>有关。所有的</a:t>
            </a:r>
            <a:r>
              <a:rPr lang="en-US" altLang="zh-CN" dirty="0" smtClean="0"/>
              <a:t>pole</a:t>
            </a:r>
            <a:r>
              <a:rPr lang="zh-CN" altLang="en-US" dirty="0" smtClean="0"/>
              <a:t>都在实轴上，</a:t>
            </a:r>
            <a:r>
              <a:rPr lang="en-US" altLang="zh-CN" dirty="0" smtClean="0"/>
              <a:t>pole</a:t>
            </a:r>
            <a:r>
              <a:rPr lang="zh-CN" altLang="en-US" dirty="0" smtClean="0"/>
              <a:t>为一个半圆，即每个稳定的</a:t>
            </a:r>
            <a:r>
              <a:rPr lang="en-US" altLang="zh-CN" dirty="0" smtClean="0"/>
              <a:t>coherent</a:t>
            </a:r>
            <a:r>
              <a:rPr lang="zh-CN" altLang="en-US" dirty="0"/>
              <a:t> </a:t>
            </a:r>
            <a:r>
              <a:rPr lang="en-US" altLang="zh-CN" dirty="0" smtClean="0"/>
              <a:t>mode</a:t>
            </a:r>
            <a:r>
              <a:rPr lang="zh-CN" altLang="en-US" dirty="0" smtClean="0"/>
              <a:t>贡献</a:t>
            </a:r>
            <a:r>
              <a:rPr lang="en-US" altLang="zh-CN" dirty="0" smtClean="0"/>
              <a:t>pi</a:t>
            </a:r>
            <a:r>
              <a:rPr lang="zh-CN" altLang="en-US" dirty="0"/>
              <a:t>，</a:t>
            </a:r>
            <a:r>
              <a:rPr lang="zh-CN" altLang="en-US" dirty="0" smtClean="0"/>
              <a:t>而右边界每跨过一个</a:t>
            </a:r>
            <a:r>
              <a:rPr lang="en-US" altLang="zh-CN" dirty="0" smtClean="0"/>
              <a:t>zero</a:t>
            </a:r>
            <a:r>
              <a:rPr lang="zh-CN" altLang="en-US" dirty="0" smtClean="0"/>
              <a:t>（不稳定的</a:t>
            </a:r>
            <a:r>
              <a:rPr lang="en-US" altLang="zh-CN" dirty="0" smtClean="0"/>
              <a:t>coherent mode</a:t>
            </a:r>
            <a:r>
              <a:rPr lang="zh-CN" altLang="en-US" dirty="0" smtClean="0"/>
              <a:t>）贡献</a:t>
            </a:r>
            <a:r>
              <a:rPr lang="en-US" altLang="zh-CN" dirty="0" smtClean="0"/>
              <a:t>2pi</a:t>
            </a:r>
            <a:r>
              <a:rPr lang="zh-CN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682760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比较</a:t>
            </a:r>
            <a:r>
              <a:rPr lang="en-US" altLang="zh-CN" dirty="0" smtClean="0"/>
              <a:t>3</a:t>
            </a:r>
            <a:r>
              <a:rPr lang="zh-CN" altLang="en-US" dirty="0" smtClean="0"/>
              <a:t>种方法的结果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CSR</a:t>
            </a:r>
            <a:r>
              <a:rPr lang="zh-CN" altLang="en-US" dirty="0" smtClean="0"/>
              <a:t>：</a:t>
            </a:r>
            <a:r>
              <a:rPr lang="en-US" altLang="zh-CN" dirty="0"/>
              <a:t> 20</a:t>
            </a:r>
            <a:r>
              <a:rPr lang="zh-CN" altLang="en-US" dirty="0"/>
              <a:t>角向</a:t>
            </a:r>
            <a:r>
              <a:rPr lang="zh-CN" altLang="en-US" dirty="0" smtClean="0"/>
              <a:t>模；</a:t>
            </a:r>
            <a:r>
              <a:rPr lang="en-US" altLang="zh-CN" dirty="0" smtClean="0"/>
              <a:t>O+Y——</a:t>
            </a:r>
            <a:r>
              <a:rPr lang="zh-CN" altLang="en-US" dirty="0" smtClean="0"/>
              <a:t>离散数</a:t>
            </a:r>
            <a:r>
              <a:rPr lang="en-US" altLang="zh-CN" dirty="0" smtClean="0"/>
              <a:t>50</a:t>
            </a:r>
            <a:r>
              <a:rPr lang="zh-CN" altLang="en-US" dirty="0" smtClean="0"/>
              <a:t>，</a:t>
            </a:r>
            <a:r>
              <a:rPr lang="en-US" altLang="zh-CN" dirty="0" smtClean="0"/>
              <a:t>Laguerre——20</a:t>
            </a:r>
            <a:r>
              <a:rPr lang="zh-CN" altLang="en-US" dirty="0" smtClean="0"/>
              <a:t>径向模，</a:t>
            </a:r>
            <a:r>
              <a:rPr lang="en-US" altLang="zh-CN" dirty="0" smtClean="0"/>
              <a:t>regularized equation——</a:t>
            </a:r>
            <a:r>
              <a:rPr lang="zh-CN" altLang="en-US" dirty="0" smtClean="0"/>
              <a:t>离散数</a:t>
            </a:r>
            <a:r>
              <a:rPr lang="en-US" altLang="zh-CN" dirty="0" smtClean="0"/>
              <a:t>80</a:t>
            </a:r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941111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404676"/>
              </p:ext>
            </p:extLst>
          </p:nvPr>
        </p:nvGraphicFramePr>
        <p:xfrm>
          <a:off x="0" y="0"/>
          <a:ext cx="12310275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685">
                  <a:extLst>
                    <a:ext uri="{9D8B030D-6E8A-4147-A177-3AD203B41FA5}">
                      <a16:colId xmlns:a16="http://schemas.microsoft.com/office/drawing/2014/main" val="2948811358"/>
                    </a:ext>
                  </a:extLst>
                </a:gridCol>
                <a:gridCol w="820685">
                  <a:extLst>
                    <a:ext uri="{9D8B030D-6E8A-4147-A177-3AD203B41FA5}">
                      <a16:colId xmlns:a16="http://schemas.microsoft.com/office/drawing/2014/main" val="1123326776"/>
                    </a:ext>
                  </a:extLst>
                </a:gridCol>
                <a:gridCol w="820685">
                  <a:extLst>
                    <a:ext uri="{9D8B030D-6E8A-4147-A177-3AD203B41FA5}">
                      <a16:colId xmlns:a16="http://schemas.microsoft.com/office/drawing/2014/main" val="849979474"/>
                    </a:ext>
                  </a:extLst>
                </a:gridCol>
                <a:gridCol w="820685">
                  <a:extLst>
                    <a:ext uri="{9D8B030D-6E8A-4147-A177-3AD203B41FA5}">
                      <a16:colId xmlns:a16="http://schemas.microsoft.com/office/drawing/2014/main" val="4004407195"/>
                    </a:ext>
                  </a:extLst>
                </a:gridCol>
                <a:gridCol w="820685">
                  <a:extLst>
                    <a:ext uri="{9D8B030D-6E8A-4147-A177-3AD203B41FA5}">
                      <a16:colId xmlns:a16="http://schemas.microsoft.com/office/drawing/2014/main" val="1759160070"/>
                    </a:ext>
                  </a:extLst>
                </a:gridCol>
                <a:gridCol w="820685">
                  <a:extLst>
                    <a:ext uri="{9D8B030D-6E8A-4147-A177-3AD203B41FA5}">
                      <a16:colId xmlns:a16="http://schemas.microsoft.com/office/drawing/2014/main" val="2072281588"/>
                    </a:ext>
                  </a:extLst>
                </a:gridCol>
                <a:gridCol w="820685">
                  <a:extLst>
                    <a:ext uri="{9D8B030D-6E8A-4147-A177-3AD203B41FA5}">
                      <a16:colId xmlns:a16="http://schemas.microsoft.com/office/drawing/2014/main" val="747146455"/>
                    </a:ext>
                  </a:extLst>
                </a:gridCol>
                <a:gridCol w="820685">
                  <a:extLst>
                    <a:ext uri="{9D8B030D-6E8A-4147-A177-3AD203B41FA5}">
                      <a16:colId xmlns:a16="http://schemas.microsoft.com/office/drawing/2014/main" val="984757274"/>
                    </a:ext>
                  </a:extLst>
                </a:gridCol>
                <a:gridCol w="820685">
                  <a:extLst>
                    <a:ext uri="{9D8B030D-6E8A-4147-A177-3AD203B41FA5}">
                      <a16:colId xmlns:a16="http://schemas.microsoft.com/office/drawing/2014/main" val="227581656"/>
                    </a:ext>
                  </a:extLst>
                </a:gridCol>
                <a:gridCol w="820685">
                  <a:extLst>
                    <a:ext uri="{9D8B030D-6E8A-4147-A177-3AD203B41FA5}">
                      <a16:colId xmlns:a16="http://schemas.microsoft.com/office/drawing/2014/main" val="3335286359"/>
                    </a:ext>
                  </a:extLst>
                </a:gridCol>
                <a:gridCol w="820685">
                  <a:extLst>
                    <a:ext uri="{9D8B030D-6E8A-4147-A177-3AD203B41FA5}">
                      <a16:colId xmlns:a16="http://schemas.microsoft.com/office/drawing/2014/main" val="629984098"/>
                    </a:ext>
                  </a:extLst>
                </a:gridCol>
                <a:gridCol w="820685">
                  <a:extLst>
                    <a:ext uri="{9D8B030D-6E8A-4147-A177-3AD203B41FA5}">
                      <a16:colId xmlns:a16="http://schemas.microsoft.com/office/drawing/2014/main" val="3000188360"/>
                    </a:ext>
                  </a:extLst>
                </a:gridCol>
                <a:gridCol w="820685">
                  <a:extLst>
                    <a:ext uri="{9D8B030D-6E8A-4147-A177-3AD203B41FA5}">
                      <a16:colId xmlns:a16="http://schemas.microsoft.com/office/drawing/2014/main" val="3723031885"/>
                    </a:ext>
                  </a:extLst>
                </a:gridCol>
                <a:gridCol w="820685">
                  <a:extLst>
                    <a:ext uri="{9D8B030D-6E8A-4147-A177-3AD203B41FA5}">
                      <a16:colId xmlns:a16="http://schemas.microsoft.com/office/drawing/2014/main" val="1644785713"/>
                    </a:ext>
                  </a:extLst>
                </a:gridCol>
                <a:gridCol w="820685">
                  <a:extLst>
                    <a:ext uri="{9D8B030D-6E8A-4147-A177-3AD203B41FA5}">
                      <a16:colId xmlns:a16="http://schemas.microsoft.com/office/drawing/2014/main" val="13623495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O+Y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耗时 </a:t>
                      </a:r>
                      <a:r>
                        <a:rPr lang="en-US" altLang="zh-CN" dirty="0" smtClean="0"/>
                        <a:t>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0.55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0.6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023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real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1046.37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34176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35674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27680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26154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35576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36917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32147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33521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5067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5061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5054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5011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4960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510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&lt;5</a:t>
                      </a:r>
                      <a:endParaRPr lang="en-US" altLang="zh-CN" dirty="0" smtClean="0"/>
                    </a:p>
                    <a:p>
                      <a:r>
                        <a:rPr lang="en-US" altLang="zh-CN" dirty="0" err="1" smtClean="0"/>
                        <a:t>omega_so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3401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5078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5073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7645241"/>
                  </a:ext>
                </a:extLst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582261"/>
              </p:ext>
            </p:extLst>
          </p:nvPr>
        </p:nvGraphicFramePr>
        <p:xfrm>
          <a:off x="0" y="4967786"/>
          <a:ext cx="11234846" cy="1890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489">
                  <a:extLst>
                    <a:ext uri="{9D8B030D-6E8A-4147-A177-3AD203B41FA5}">
                      <a16:colId xmlns:a16="http://schemas.microsoft.com/office/drawing/2014/main" val="3307985428"/>
                    </a:ext>
                  </a:extLst>
                </a:gridCol>
                <a:gridCol w="802489">
                  <a:extLst>
                    <a:ext uri="{9D8B030D-6E8A-4147-A177-3AD203B41FA5}">
                      <a16:colId xmlns:a16="http://schemas.microsoft.com/office/drawing/2014/main" val="2421205253"/>
                    </a:ext>
                  </a:extLst>
                </a:gridCol>
                <a:gridCol w="802489">
                  <a:extLst>
                    <a:ext uri="{9D8B030D-6E8A-4147-A177-3AD203B41FA5}">
                      <a16:colId xmlns:a16="http://schemas.microsoft.com/office/drawing/2014/main" val="3701137199"/>
                    </a:ext>
                  </a:extLst>
                </a:gridCol>
                <a:gridCol w="802489">
                  <a:extLst>
                    <a:ext uri="{9D8B030D-6E8A-4147-A177-3AD203B41FA5}">
                      <a16:colId xmlns:a16="http://schemas.microsoft.com/office/drawing/2014/main" val="3552503980"/>
                    </a:ext>
                  </a:extLst>
                </a:gridCol>
                <a:gridCol w="802489">
                  <a:extLst>
                    <a:ext uri="{9D8B030D-6E8A-4147-A177-3AD203B41FA5}">
                      <a16:colId xmlns:a16="http://schemas.microsoft.com/office/drawing/2014/main" val="3913037658"/>
                    </a:ext>
                  </a:extLst>
                </a:gridCol>
                <a:gridCol w="802489">
                  <a:extLst>
                    <a:ext uri="{9D8B030D-6E8A-4147-A177-3AD203B41FA5}">
                      <a16:colId xmlns:a16="http://schemas.microsoft.com/office/drawing/2014/main" val="2526456174"/>
                    </a:ext>
                  </a:extLst>
                </a:gridCol>
                <a:gridCol w="802489">
                  <a:extLst>
                    <a:ext uri="{9D8B030D-6E8A-4147-A177-3AD203B41FA5}">
                      <a16:colId xmlns:a16="http://schemas.microsoft.com/office/drawing/2014/main" val="825355241"/>
                    </a:ext>
                  </a:extLst>
                </a:gridCol>
                <a:gridCol w="802489">
                  <a:extLst>
                    <a:ext uri="{9D8B030D-6E8A-4147-A177-3AD203B41FA5}">
                      <a16:colId xmlns:a16="http://schemas.microsoft.com/office/drawing/2014/main" val="1313547903"/>
                    </a:ext>
                  </a:extLst>
                </a:gridCol>
                <a:gridCol w="807954">
                  <a:extLst>
                    <a:ext uri="{9D8B030D-6E8A-4147-A177-3AD203B41FA5}">
                      <a16:colId xmlns:a16="http://schemas.microsoft.com/office/drawing/2014/main" val="897771324"/>
                    </a:ext>
                  </a:extLst>
                </a:gridCol>
                <a:gridCol w="797024">
                  <a:extLst>
                    <a:ext uri="{9D8B030D-6E8A-4147-A177-3AD203B41FA5}">
                      <a16:colId xmlns:a16="http://schemas.microsoft.com/office/drawing/2014/main" val="3308862825"/>
                    </a:ext>
                  </a:extLst>
                </a:gridCol>
                <a:gridCol w="802489">
                  <a:extLst>
                    <a:ext uri="{9D8B030D-6E8A-4147-A177-3AD203B41FA5}">
                      <a16:colId xmlns:a16="http://schemas.microsoft.com/office/drawing/2014/main" val="3766110091"/>
                    </a:ext>
                  </a:extLst>
                </a:gridCol>
                <a:gridCol w="802489">
                  <a:extLst>
                    <a:ext uri="{9D8B030D-6E8A-4147-A177-3AD203B41FA5}">
                      <a16:colId xmlns:a16="http://schemas.microsoft.com/office/drawing/2014/main" val="350585317"/>
                    </a:ext>
                  </a:extLst>
                </a:gridCol>
                <a:gridCol w="802489">
                  <a:extLst>
                    <a:ext uri="{9D8B030D-6E8A-4147-A177-3AD203B41FA5}">
                      <a16:colId xmlns:a16="http://schemas.microsoft.com/office/drawing/2014/main" val="3615797977"/>
                    </a:ext>
                  </a:extLst>
                </a:gridCol>
                <a:gridCol w="802489">
                  <a:extLst>
                    <a:ext uri="{9D8B030D-6E8A-4147-A177-3AD203B41FA5}">
                      <a16:colId xmlns:a16="http://schemas.microsoft.com/office/drawing/2014/main" val="3311089731"/>
                    </a:ext>
                  </a:extLst>
                </a:gridCol>
              </a:tblGrid>
              <a:tr h="406855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0.55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0.6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497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real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34177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35728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27685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27685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35594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36906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32141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33521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145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imag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0114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real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5078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5073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5067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5061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5054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5011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4960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263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imag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5.78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11.13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16.29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21.25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25.77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47.44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68.81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570287"/>
                  </a:ext>
                </a:extLst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102000"/>
              </p:ext>
            </p:extLst>
          </p:nvPr>
        </p:nvGraphicFramePr>
        <p:xfrm>
          <a:off x="100986" y="2552133"/>
          <a:ext cx="11234846" cy="214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489">
                  <a:extLst>
                    <a:ext uri="{9D8B030D-6E8A-4147-A177-3AD203B41FA5}">
                      <a16:colId xmlns:a16="http://schemas.microsoft.com/office/drawing/2014/main" val="3307985428"/>
                    </a:ext>
                  </a:extLst>
                </a:gridCol>
                <a:gridCol w="802489">
                  <a:extLst>
                    <a:ext uri="{9D8B030D-6E8A-4147-A177-3AD203B41FA5}">
                      <a16:colId xmlns:a16="http://schemas.microsoft.com/office/drawing/2014/main" val="2421205253"/>
                    </a:ext>
                  </a:extLst>
                </a:gridCol>
                <a:gridCol w="802489">
                  <a:extLst>
                    <a:ext uri="{9D8B030D-6E8A-4147-A177-3AD203B41FA5}">
                      <a16:colId xmlns:a16="http://schemas.microsoft.com/office/drawing/2014/main" val="3701137199"/>
                    </a:ext>
                  </a:extLst>
                </a:gridCol>
                <a:gridCol w="802489">
                  <a:extLst>
                    <a:ext uri="{9D8B030D-6E8A-4147-A177-3AD203B41FA5}">
                      <a16:colId xmlns:a16="http://schemas.microsoft.com/office/drawing/2014/main" val="3552503980"/>
                    </a:ext>
                  </a:extLst>
                </a:gridCol>
                <a:gridCol w="802489">
                  <a:extLst>
                    <a:ext uri="{9D8B030D-6E8A-4147-A177-3AD203B41FA5}">
                      <a16:colId xmlns:a16="http://schemas.microsoft.com/office/drawing/2014/main" val="3913037658"/>
                    </a:ext>
                  </a:extLst>
                </a:gridCol>
                <a:gridCol w="802489">
                  <a:extLst>
                    <a:ext uri="{9D8B030D-6E8A-4147-A177-3AD203B41FA5}">
                      <a16:colId xmlns:a16="http://schemas.microsoft.com/office/drawing/2014/main" val="2526456174"/>
                    </a:ext>
                  </a:extLst>
                </a:gridCol>
                <a:gridCol w="802489">
                  <a:extLst>
                    <a:ext uri="{9D8B030D-6E8A-4147-A177-3AD203B41FA5}">
                      <a16:colId xmlns:a16="http://schemas.microsoft.com/office/drawing/2014/main" val="825355241"/>
                    </a:ext>
                  </a:extLst>
                </a:gridCol>
                <a:gridCol w="802489">
                  <a:extLst>
                    <a:ext uri="{9D8B030D-6E8A-4147-A177-3AD203B41FA5}">
                      <a16:colId xmlns:a16="http://schemas.microsoft.com/office/drawing/2014/main" val="1313547903"/>
                    </a:ext>
                  </a:extLst>
                </a:gridCol>
                <a:gridCol w="802489">
                  <a:extLst>
                    <a:ext uri="{9D8B030D-6E8A-4147-A177-3AD203B41FA5}">
                      <a16:colId xmlns:a16="http://schemas.microsoft.com/office/drawing/2014/main" val="897771324"/>
                    </a:ext>
                  </a:extLst>
                </a:gridCol>
                <a:gridCol w="802489">
                  <a:extLst>
                    <a:ext uri="{9D8B030D-6E8A-4147-A177-3AD203B41FA5}">
                      <a16:colId xmlns:a16="http://schemas.microsoft.com/office/drawing/2014/main" val="3308862825"/>
                    </a:ext>
                  </a:extLst>
                </a:gridCol>
                <a:gridCol w="802489">
                  <a:extLst>
                    <a:ext uri="{9D8B030D-6E8A-4147-A177-3AD203B41FA5}">
                      <a16:colId xmlns:a16="http://schemas.microsoft.com/office/drawing/2014/main" val="3766110091"/>
                    </a:ext>
                  </a:extLst>
                </a:gridCol>
                <a:gridCol w="802489">
                  <a:extLst>
                    <a:ext uri="{9D8B030D-6E8A-4147-A177-3AD203B41FA5}">
                      <a16:colId xmlns:a16="http://schemas.microsoft.com/office/drawing/2014/main" val="350585317"/>
                    </a:ext>
                  </a:extLst>
                </a:gridCol>
                <a:gridCol w="802489">
                  <a:extLst>
                    <a:ext uri="{9D8B030D-6E8A-4147-A177-3AD203B41FA5}">
                      <a16:colId xmlns:a16="http://schemas.microsoft.com/office/drawing/2014/main" val="3615797977"/>
                    </a:ext>
                  </a:extLst>
                </a:gridCol>
                <a:gridCol w="802489">
                  <a:extLst>
                    <a:ext uri="{9D8B030D-6E8A-4147-A177-3AD203B41FA5}">
                      <a16:colId xmlns:a16="http://schemas.microsoft.com/office/drawing/2014/main" val="3311089731"/>
                    </a:ext>
                  </a:extLst>
                </a:gridCol>
              </a:tblGrid>
              <a:tr h="7513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Laguerre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0.55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0.6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497625"/>
                  </a:ext>
                </a:extLst>
              </a:tr>
              <a:tr h="7513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real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/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/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/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/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/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/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/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5079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5071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5064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5056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3371/5018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3345/4976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145864"/>
                  </a:ext>
                </a:extLst>
              </a:tr>
              <a:tr h="43530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imag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9.19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15.57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20.64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25.09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47.88/44.41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67.89/65.51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2179466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0" y="2142699"/>
            <a:ext cx="12050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O+Y:</a:t>
            </a:r>
            <a:r>
              <a:rPr lang="zh-CN" altLang="en-US" dirty="0" smtClean="0"/>
              <a:t>最不稳定模式，</a:t>
            </a:r>
            <a:r>
              <a:rPr lang="en-US" altLang="zh-CN" dirty="0" smtClean="0"/>
              <a:t>Laguerre</a:t>
            </a:r>
            <a:r>
              <a:rPr lang="zh-CN" altLang="en-US" dirty="0" smtClean="0"/>
              <a:t>：收敛解，</a:t>
            </a:r>
            <a:r>
              <a:rPr lang="en-US" altLang="zh-CN" dirty="0" smtClean="0"/>
              <a:t>regularized equation</a:t>
            </a:r>
            <a:r>
              <a:rPr lang="zh-CN" altLang="en-US" dirty="0" smtClean="0"/>
              <a:t>：第一行 </a:t>
            </a:r>
            <a:r>
              <a:rPr lang="en-US" altLang="zh-CN" dirty="0" smtClean="0"/>
              <a:t>O+Y</a:t>
            </a:r>
            <a:r>
              <a:rPr lang="zh-CN" altLang="en-US" dirty="0" smtClean="0"/>
              <a:t>结果作为初值开始迭代，第二行 收敛解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41455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851848" y="570031"/>
            <a:ext cx="10515600" cy="4351338"/>
          </a:xfrm>
        </p:spPr>
        <p:txBody>
          <a:bodyPr/>
          <a:lstStyle/>
          <a:p>
            <a:r>
              <a:rPr lang="en-US" altLang="zh-CN" dirty="0" smtClean="0"/>
              <a:t>O+Y</a:t>
            </a:r>
            <a:r>
              <a:rPr lang="zh-CN" altLang="en-US" dirty="0" smtClean="0"/>
              <a:t>方法中数值不稳定性来自于高阶模式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682388" y="4094328"/>
            <a:ext cx="112184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r>
              <a:rPr lang="zh-CN" altLang="en-US" dirty="0" smtClean="0"/>
              <a:t>通过粗糙的离散，</a:t>
            </a:r>
            <a:r>
              <a:rPr lang="en-US" altLang="zh-CN" dirty="0" smtClean="0"/>
              <a:t>O+Y</a:t>
            </a:r>
            <a:r>
              <a:rPr lang="zh-CN" altLang="en-US" dirty="0" smtClean="0"/>
              <a:t>方法可以有效确定初始迭代值实部，但是需要筛选掉高阶模式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与</a:t>
            </a:r>
            <a:r>
              <a:rPr lang="en-US" altLang="zh-CN" dirty="0" smtClean="0"/>
              <a:t>Laguerre</a:t>
            </a:r>
            <a:r>
              <a:rPr lang="zh-CN" altLang="en-US" dirty="0" smtClean="0"/>
              <a:t>多项式法给出的结果数值上基本一致，但是后两个流强给出的结果倾向于高频的模式更不稳定</a:t>
            </a:r>
            <a:endParaRPr lang="zh-CN" altLang="en-US" dirty="0"/>
          </a:p>
        </p:txBody>
      </p:sp>
      <p:pic>
        <p:nvPicPr>
          <p:cNvPr id="10" name="图片 9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055" y="1493862"/>
            <a:ext cx="5458587" cy="838317"/>
          </a:xfrm>
          <a:prstGeom prst="rect">
            <a:avLst/>
          </a:prstGeom>
        </p:spPr>
      </p:pic>
      <p:pic>
        <p:nvPicPr>
          <p:cNvPr id="11" name="图片 10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502" y="2397989"/>
            <a:ext cx="5315692" cy="695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328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比较</a:t>
            </a:r>
            <a:r>
              <a:rPr lang="en-US" altLang="zh-CN" dirty="0"/>
              <a:t>3</a:t>
            </a:r>
            <a:r>
              <a:rPr lang="zh-CN" altLang="en-US" dirty="0"/>
              <a:t>种方法的结果</a:t>
            </a:r>
            <a:endParaRPr lang="en-US" altLang="zh-CN" dirty="0"/>
          </a:p>
          <a:p>
            <a:pPr lvl="1"/>
            <a:r>
              <a:rPr lang="en-US" altLang="zh-CN" dirty="0" smtClean="0"/>
              <a:t>BBR</a:t>
            </a:r>
            <a:r>
              <a:rPr lang="zh-CN" altLang="en-US" dirty="0" smtClean="0"/>
              <a:t>：</a:t>
            </a:r>
            <a:r>
              <a:rPr lang="en-US" altLang="zh-CN" dirty="0" smtClean="0"/>
              <a:t> 7</a:t>
            </a:r>
            <a:r>
              <a:rPr lang="zh-CN" altLang="en-US" dirty="0" smtClean="0"/>
              <a:t>角</a:t>
            </a:r>
            <a:r>
              <a:rPr lang="zh-CN" altLang="en-US" dirty="0"/>
              <a:t>向模；</a:t>
            </a:r>
            <a:r>
              <a:rPr lang="en-US" altLang="zh-CN" dirty="0" smtClean="0"/>
              <a:t>O+Y</a:t>
            </a:r>
            <a:r>
              <a:rPr lang="zh-CN" altLang="en-US" dirty="0" smtClean="0"/>
              <a:t>，</a:t>
            </a:r>
            <a:r>
              <a:rPr lang="en-US" altLang="zh-CN" dirty="0"/>
              <a:t>Laguerre</a:t>
            </a:r>
            <a:r>
              <a:rPr lang="en-US" altLang="zh-CN" dirty="0" smtClean="0"/>
              <a:t>——40</a:t>
            </a:r>
            <a:r>
              <a:rPr lang="zh-CN" altLang="en-US" dirty="0" smtClean="0"/>
              <a:t>径向</a:t>
            </a:r>
            <a:r>
              <a:rPr lang="zh-CN" altLang="en-US" dirty="0"/>
              <a:t>模，</a:t>
            </a:r>
            <a:r>
              <a:rPr lang="en-US" altLang="zh-CN" dirty="0"/>
              <a:t>regularized equation——</a:t>
            </a:r>
            <a:r>
              <a:rPr lang="zh-CN" altLang="en-US" dirty="0"/>
              <a:t>离散数</a:t>
            </a:r>
            <a:r>
              <a:rPr lang="en-US" altLang="zh-CN" dirty="0"/>
              <a:t>80</a:t>
            </a:r>
          </a:p>
          <a:p>
            <a:r>
              <a:rPr lang="en-US" altLang="zh-CN" dirty="0" smtClean="0"/>
              <a:t>Laguerre</a:t>
            </a:r>
            <a:r>
              <a:rPr lang="zh-CN" altLang="en-US" dirty="0" smtClean="0"/>
              <a:t>多项式法的径向模数不好确定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33571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20,40,60,80 I=10 weak</a:t>
            </a:r>
            <a:endParaRPr lang="zh-CN" altLang="en-US" dirty="0"/>
          </a:p>
        </p:txBody>
      </p:sp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670" t="-2360" r="10670" b="11213"/>
          <a:stretch/>
        </p:blipFill>
        <p:spPr>
          <a:xfrm>
            <a:off x="-586853" y="1161120"/>
            <a:ext cx="6267542" cy="4216099"/>
          </a:xfrm>
        </p:spPr>
      </p:pic>
      <p:pic>
        <p:nvPicPr>
          <p:cNvPr id="5" name="图片 4" descr="屏幕剪辑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997"/>
          <a:stretch/>
        </p:blipFill>
        <p:spPr>
          <a:xfrm>
            <a:off x="5789871" y="1318069"/>
            <a:ext cx="6594334" cy="4154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098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屏幕剪辑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4"/>
          <a:stretch/>
        </p:blipFill>
        <p:spPr>
          <a:xfrm>
            <a:off x="0" y="566558"/>
            <a:ext cx="6356272" cy="3968805"/>
          </a:xfrm>
          <a:prstGeom prst="rect">
            <a:avLst/>
          </a:prstGeom>
        </p:spPr>
      </p:pic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5374" y="516409"/>
            <a:ext cx="6266626" cy="406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727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20,80 I=14 strong</a:t>
            </a:r>
            <a:endParaRPr lang="zh-CN" altLang="en-US" dirty="0"/>
          </a:p>
        </p:txBody>
      </p:sp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44" y="1885635"/>
            <a:ext cx="5772956" cy="3658111"/>
          </a:xfrm>
        </p:spPr>
      </p:pic>
      <p:pic>
        <p:nvPicPr>
          <p:cNvPr id="6" name="图片 5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790372"/>
            <a:ext cx="5792008" cy="3753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27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20,80 </a:t>
            </a:r>
            <a:r>
              <a:rPr lang="en-US" altLang="zh-CN" dirty="0" smtClean="0"/>
              <a:t>I=16 </a:t>
            </a:r>
            <a:r>
              <a:rPr lang="en-US" altLang="zh-CN" dirty="0"/>
              <a:t>strong</a:t>
            </a:r>
            <a:endParaRPr lang="zh-CN" altLang="en-US" dirty="0"/>
          </a:p>
        </p:txBody>
      </p:sp>
      <p:pic>
        <p:nvPicPr>
          <p:cNvPr id="7" name="图片 6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65" y="1818950"/>
            <a:ext cx="5801535" cy="3629532"/>
          </a:xfrm>
          <a:prstGeom prst="rect">
            <a:avLst/>
          </a:prstGeom>
        </p:spPr>
      </p:pic>
      <p:pic>
        <p:nvPicPr>
          <p:cNvPr id="8" name="图片 7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18950"/>
            <a:ext cx="5591955" cy="3696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904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18997</TotalTime>
  <Words>611</Words>
  <Application>Microsoft Office PowerPoint</Application>
  <PresentationFormat>宽屏</PresentationFormat>
  <Paragraphs>305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0" baseType="lpstr">
      <vt:lpstr>等线</vt:lpstr>
      <vt:lpstr>等线 Light</vt:lpstr>
      <vt:lpstr>Arial</vt:lpstr>
      <vt:lpstr>Office 主题​​</vt:lpstr>
      <vt:lpstr>2025-7-7</vt:lpstr>
      <vt:lpstr>PowerPoint 演示文稿</vt:lpstr>
      <vt:lpstr>PowerPoint 演示文稿</vt:lpstr>
      <vt:lpstr>PowerPoint 演示文稿</vt:lpstr>
      <vt:lpstr>PowerPoint 演示文稿</vt:lpstr>
      <vt:lpstr>20,40,60,80 I=10 weak</vt:lpstr>
      <vt:lpstr>PowerPoint 演示文稿</vt:lpstr>
      <vt:lpstr>20,80 I=14 strong</vt:lpstr>
      <vt:lpstr>20,80 I=16 strong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complex analysis E.M. Stein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China</dc:creator>
  <cp:lastModifiedBy>China</cp:lastModifiedBy>
  <cp:revision>100</cp:revision>
  <dcterms:created xsi:type="dcterms:W3CDTF">2025-06-24T04:32:20Z</dcterms:created>
  <dcterms:modified xsi:type="dcterms:W3CDTF">2025-07-07T10:47:16Z</dcterms:modified>
</cp:coreProperties>
</file>