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17" r:id="rId3"/>
    <p:sldId id="257" r:id="rId4"/>
    <p:sldId id="259" r:id="rId5"/>
    <p:sldId id="305" r:id="rId6"/>
    <p:sldId id="319" r:id="rId7"/>
    <p:sldId id="320" r:id="rId8"/>
    <p:sldId id="321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6B47EE-2EA0-4C76-B155-7FB3C5E07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ECD461-7FB8-49E1-A3FE-B6C83C5B7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BD0E7C-D0D6-492B-A30E-DE50054D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DE4545-85E9-4669-9902-8F92D64B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8A4240-4A51-4B47-9C6B-A0C2AC8E6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23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D7DC0-3FB7-48AD-A855-1ECA040E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1C5CC84-0883-4711-903B-16C9A9A6B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B085B0-39FD-47FE-8C5F-317620AD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BAD1E9-DD7B-485C-B5FB-EC70F26A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DC2DA3-992C-4EAC-9D89-9BD9CE40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82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20ED08-5DB5-43DA-B2FB-7C0A17A2F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DF86E2C-9517-465A-991D-4FAFD9A3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B7FCBA-0AFA-48D6-9F90-4B545C8A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9FD64-CF3F-4452-ADF1-A35E1568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DA736A-9D05-43C1-B776-73F792B63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45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F7BDFA-3047-44B2-922A-46C3DA29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7F98D4-1B17-4067-AC8C-E50753AB9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CBCF5C-7DCE-4098-B332-DB2D4C66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8151B-B2FF-4B77-8858-DD03FE78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48F15C-1CE1-410F-9852-F4F634C7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1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45955D-73A3-43F8-85BD-D063B87B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33CA87-DC8F-4132-97B8-1309657B3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05DEF0-476F-417B-8BEC-1022D1DB3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674C55-8303-4500-9649-48A48B02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CE664D-781C-48EB-8234-9E9A542CC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1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1590B-DA2A-4631-B8E5-C39C8184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9896F9-A85D-4559-906D-4F9CACF6D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782A433-A6C6-4A1B-97E8-FECC0FE30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0BB82F-8D79-4B55-A628-F9A0A254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1918098-C5BA-4AFB-8F24-17675009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1E1228-8329-4B00-847F-00EA3C87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4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21E32D-F19A-48CE-B54B-4F03629F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E6CD05-5864-4FA6-9021-73992525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1D35D6-D3C1-48F5-B9C6-E425FA9CB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DC4217B-2DF7-4586-ADD5-2DC006BF2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78C7D15-B310-40DD-9385-3CC2D4B6F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A8DE552-7F5D-4915-9E9A-42A0500F2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21832A6-A4B3-4DF3-B1F6-CFC9025D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A1F0A6-FF4C-4ACB-9BBC-19EE6461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89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149D55-71B9-4EEC-B84F-342CA14D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9DEED16-341E-4C1B-9F0E-ACD64F9A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024EC0D-DC04-4B2E-B70F-45EC12EE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484CB1-48EC-4A30-9B55-B0B09908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26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867E302-06AC-4C94-872D-C6BECD06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3174F15-A445-4354-A12B-BC03A9FB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4B1560E-26EF-4417-8A42-F8876A2E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51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857E63-7D9B-4721-BC7E-9EB224907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5982E4-7C22-40FF-87BD-315FF567D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864832-2EF4-4E8E-B8C1-A35AF7C86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F19545-B506-4A7F-8AF0-EA488774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FAFDB4-78BF-4B05-9709-A600BE368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5A9ECE-6CA3-479B-BD0B-8B982F26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79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49F3D-7C51-4634-8863-1FF06AC1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3182B6F-AB84-4B54-A73D-D232E37EC5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65B584-F865-40B9-9F29-861837592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4342B6-D751-4050-8490-FA525309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D77B07-4F7D-4773-982B-9B4E3EF2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4B19C7-85A3-4E9E-966B-7B9315AC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15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596C6F-4F74-4A61-B229-C50A3B66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DF16AA-C398-4487-80C4-C66BFF87B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0BA80F-44E0-4D3A-B67C-B6A037E85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7D8-F2A3-4EC1-88CD-6B5848D8D24B}" type="datetimeFigureOut">
              <a:rPr lang="zh-CN" altLang="en-US" smtClean="0"/>
              <a:t>2025/7/9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44EE36-F5B0-4F06-B191-5D546EA30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0D7328-1D33-4925-9DAD-C430E98BB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4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CE7A0B-508E-4C21-9707-F4C6F282F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2025/07/14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80FB4B2-F8EA-4C62-8AC7-39FE686234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38572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56A06-1966-40B9-AD0C-C28B46AB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工作列表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80C48F-981C-4A97-93C3-BA111C4BB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IOC</a:t>
            </a:r>
            <a:r>
              <a:rPr lang="zh-CN" altLang="en-US" dirty="0"/>
              <a:t>磁铁数据准备</a:t>
            </a:r>
            <a:endParaRPr lang="en-US" altLang="zh-CN" dirty="0"/>
          </a:p>
          <a:p>
            <a:pPr lvl="1"/>
            <a:r>
              <a:rPr lang="zh-CN" altLang="en-US" dirty="0"/>
              <a:t>整理束线</a:t>
            </a:r>
            <a:r>
              <a:rPr lang="en-US" altLang="zh-CN" dirty="0"/>
              <a:t>1</a:t>
            </a:r>
            <a:r>
              <a:rPr lang="zh-CN" altLang="en-US" dirty="0"/>
              <a:t>所有</a:t>
            </a:r>
            <a:r>
              <a:rPr lang="en-US" altLang="zh-CN" dirty="0"/>
              <a:t>sequence</a:t>
            </a:r>
            <a:r>
              <a:rPr lang="zh-CN" altLang="en-US" dirty="0">
                <a:sym typeface="Wingdings 2" panose="05020102010507070707" pitchFamily="18" charset="2"/>
              </a:rPr>
              <a:t></a:t>
            </a:r>
            <a:endParaRPr lang="en-US" altLang="zh-CN" dirty="0"/>
          </a:p>
          <a:p>
            <a:pPr lvl="1"/>
            <a:r>
              <a:rPr lang="zh-CN" altLang="en-US" dirty="0"/>
              <a:t>处理后的数据与原磁测数据比较，并整理文档（</a:t>
            </a:r>
            <a:r>
              <a:rPr lang="en-US" altLang="zh-CN" dirty="0"/>
              <a:t>7.25</a:t>
            </a:r>
            <a:r>
              <a:rPr lang="zh-CN" altLang="en-US" dirty="0"/>
              <a:t>之前）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准备</a:t>
            </a:r>
            <a:r>
              <a:rPr lang="en-US" altLang="zh-CN" dirty="0"/>
              <a:t>SAP2025</a:t>
            </a:r>
            <a:r>
              <a:rPr lang="zh-CN" altLang="en-US" dirty="0"/>
              <a:t>摘要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学习调束软件，看代码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CSR</a:t>
            </a:r>
          </a:p>
          <a:p>
            <a:pPr lvl="1"/>
            <a:r>
              <a:rPr lang="zh-CN" altLang="en-US" dirty="0"/>
              <a:t>推导抵消束流水平</a:t>
            </a:r>
            <a:r>
              <a:rPr lang="en-US" altLang="zh-CN" dirty="0"/>
              <a:t>offset</a:t>
            </a:r>
            <a:r>
              <a:rPr lang="zh-CN" altLang="en-US" dirty="0"/>
              <a:t>的</a:t>
            </a:r>
            <a:r>
              <a:rPr lang="en-US" altLang="zh-CN" dirty="0"/>
              <a:t>chicane</a:t>
            </a:r>
            <a:r>
              <a:rPr lang="zh-CN" altLang="en-US" dirty="0"/>
              <a:t>条件</a:t>
            </a:r>
            <a:endParaRPr lang="en-US" altLang="zh-CN" dirty="0"/>
          </a:p>
          <a:p>
            <a:pPr lvl="1"/>
            <a:r>
              <a:rPr lang="zh-CN" altLang="en-US" dirty="0"/>
              <a:t>找到考虑辐射后的正确</a:t>
            </a:r>
            <a:r>
              <a:rPr lang="en-US" altLang="zh-CN" dirty="0"/>
              <a:t>elegant</a:t>
            </a:r>
            <a:r>
              <a:rPr lang="zh-CN" altLang="en-US" dirty="0"/>
              <a:t>输入文件设置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BAPD</a:t>
            </a:r>
            <a:r>
              <a:rPr lang="zh-CN" altLang="en-US" dirty="0"/>
              <a:t>文章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实验考虑和设计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束线</a:t>
            </a:r>
            <a:r>
              <a:rPr lang="en-US" altLang="zh-CN" dirty="0"/>
              <a:t>1 PMQ</a:t>
            </a:r>
            <a:r>
              <a:rPr lang="zh-CN" altLang="en-US" dirty="0"/>
              <a:t>优化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899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9985B07-3800-4ACC-BE52-2DDCA2B5B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" y="977434"/>
            <a:ext cx="10515600" cy="2156804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0D35D24C-5E41-45F8-9F47-7CFDD12B123E}"/>
              </a:ext>
            </a:extLst>
          </p:cNvPr>
          <p:cNvCxnSpPr>
            <a:cxnSpLocks/>
          </p:cNvCxnSpPr>
          <p:nvPr/>
        </p:nvCxnSpPr>
        <p:spPr>
          <a:xfrm>
            <a:off x="861472" y="3545901"/>
            <a:ext cx="375645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5D6B0D8D-B211-44CD-9C93-2AB4AC18EA6A}"/>
              </a:ext>
            </a:extLst>
          </p:cNvPr>
          <p:cNvCxnSpPr/>
          <p:nvPr/>
        </p:nvCxnSpPr>
        <p:spPr>
          <a:xfrm>
            <a:off x="4617926" y="1469966"/>
            <a:ext cx="0" cy="2106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DEF04722-D8DB-4152-A39E-B842E95AF9CF}"/>
              </a:ext>
            </a:extLst>
          </p:cNvPr>
          <p:cNvCxnSpPr/>
          <p:nvPr/>
        </p:nvCxnSpPr>
        <p:spPr>
          <a:xfrm>
            <a:off x="9706850" y="1469966"/>
            <a:ext cx="0" cy="2106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43F0E845-B4E9-4371-A942-FEE22672ED56}"/>
              </a:ext>
            </a:extLst>
          </p:cNvPr>
          <p:cNvCxnSpPr>
            <a:cxnSpLocks/>
          </p:cNvCxnSpPr>
          <p:nvPr/>
        </p:nvCxnSpPr>
        <p:spPr>
          <a:xfrm>
            <a:off x="4617926" y="3545901"/>
            <a:ext cx="508892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031CE8D8-EA85-4C2F-B519-36C808BAC1B5}"/>
              </a:ext>
            </a:extLst>
          </p:cNvPr>
          <p:cNvCxnSpPr>
            <a:cxnSpLocks/>
          </p:cNvCxnSpPr>
          <p:nvPr/>
        </p:nvCxnSpPr>
        <p:spPr>
          <a:xfrm>
            <a:off x="9706850" y="3545901"/>
            <a:ext cx="141073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98DCC9D3-22FF-4A14-B79E-866CD9AF5A32}"/>
              </a:ext>
            </a:extLst>
          </p:cNvPr>
          <p:cNvSpPr txBox="1"/>
          <p:nvPr/>
        </p:nvSpPr>
        <p:spPr>
          <a:xfrm>
            <a:off x="1722429" y="3165849"/>
            <a:ext cx="2019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Bunch</a:t>
            </a:r>
            <a:r>
              <a:rPr lang="zh-CN" altLang="en-US" dirty="0"/>
              <a:t> </a:t>
            </a:r>
            <a:r>
              <a:rPr lang="en-US" altLang="zh-CN" dirty="0"/>
              <a:t>compressor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2DA8147-896F-4B67-95D4-1EEB817A22D7}"/>
              </a:ext>
            </a:extLst>
          </p:cNvPr>
          <p:cNvSpPr txBox="1"/>
          <p:nvPr/>
        </p:nvSpPr>
        <p:spPr>
          <a:xfrm>
            <a:off x="6225127" y="3163036"/>
            <a:ext cx="1859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Transverse Focus</a:t>
            </a:r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55872C4-A5A4-4C10-AF33-D739D4CCE956}"/>
              </a:ext>
            </a:extLst>
          </p:cNvPr>
          <p:cNvSpPr txBox="1"/>
          <p:nvPr/>
        </p:nvSpPr>
        <p:spPr>
          <a:xfrm>
            <a:off x="9836904" y="3163036"/>
            <a:ext cx="1920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Beam Diagnosis</a:t>
            </a:r>
            <a:endParaRPr lang="zh-CN" altLang="en-US" dirty="0"/>
          </a:p>
        </p:txBody>
      </p:sp>
      <p:graphicFrame>
        <p:nvGraphicFramePr>
          <p:cNvPr id="24" name="表格 24">
            <a:extLst>
              <a:ext uri="{FF2B5EF4-FFF2-40B4-BE49-F238E27FC236}">
                <a16:creationId xmlns:a16="http://schemas.microsoft.com/office/drawing/2014/main" id="{E094E1C1-D3E2-4DD7-9DFE-759ACC06A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93615"/>
              </p:ext>
            </p:extLst>
          </p:nvPr>
        </p:nvGraphicFramePr>
        <p:xfrm>
          <a:off x="2814113" y="4357908"/>
          <a:ext cx="682202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507">
                  <a:extLst>
                    <a:ext uri="{9D8B030D-6E8A-4147-A177-3AD203B41FA5}">
                      <a16:colId xmlns:a16="http://schemas.microsoft.com/office/drawing/2014/main" val="3727759759"/>
                    </a:ext>
                  </a:extLst>
                </a:gridCol>
                <a:gridCol w="1705507">
                  <a:extLst>
                    <a:ext uri="{9D8B030D-6E8A-4147-A177-3AD203B41FA5}">
                      <a16:colId xmlns:a16="http://schemas.microsoft.com/office/drawing/2014/main" val="1677205876"/>
                    </a:ext>
                  </a:extLst>
                </a:gridCol>
                <a:gridCol w="1705507">
                  <a:extLst>
                    <a:ext uri="{9D8B030D-6E8A-4147-A177-3AD203B41FA5}">
                      <a16:colId xmlns:a16="http://schemas.microsoft.com/office/drawing/2014/main" val="1589090899"/>
                    </a:ext>
                  </a:extLst>
                </a:gridCol>
                <a:gridCol w="1705507">
                  <a:extLst>
                    <a:ext uri="{9D8B030D-6E8A-4147-A177-3AD203B41FA5}">
                      <a16:colId xmlns:a16="http://schemas.microsoft.com/office/drawing/2014/main" val="490932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chicane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合束二极铁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BL1AM4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95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Sequence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Sequence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-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756771"/>
                  </a:ext>
                </a:extLst>
              </a:tr>
            </a:tbl>
          </a:graphicData>
        </a:graphic>
      </p:graphicFrame>
      <p:sp>
        <p:nvSpPr>
          <p:cNvPr id="25" name="TextBox 9">
            <a:extLst>
              <a:ext uri="{FF2B5EF4-FFF2-40B4-BE49-F238E27FC236}">
                <a16:creationId xmlns:a16="http://schemas.microsoft.com/office/drawing/2014/main" id="{6AD162F6-91A9-4867-8EE6-899F807EDE64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束线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1sequence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DC6C25A-9044-4EF8-ABC1-A49D5758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756" y="5794279"/>
            <a:ext cx="8316486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53FC7050-DDC4-468B-A9D7-9C58FF1A691E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.json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初始束流参数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135D2DC-AE28-42AE-B4BC-576AFD948CCC}"/>
              </a:ext>
            </a:extLst>
          </p:cNvPr>
          <p:cNvSpPr txBox="1"/>
          <p:nvPr/>
        </p:nvSpPr>
        <p:spPr>
          <a:xfrm>
            <a:off x="590683" y="939677"/>
            <a:ext cx="11364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已添加束线</a:t>
            </a:r>
            <a:r>
              <a:rPr lang="en-US" altLang="zh-CN" dirty="0"/>
              <a:t>1</a:t>
            </a:r>
            <a:r>
              <a:rPr lang="zh-CN" altLang="en-US" dirty="0"/>
              <a:t>初始电子束参数，缺少束线</a:t>
            </a:r>
            <a:r>
              <a:rPr lang="en-US" altLang="zh-CN" dirty="0"/>
              <a:t>2</a:t>
            </a:r>
            <a:r>
              <a:rPr lang="zh-CN" altLang="en-US" dirty="0"/>
              <a:t>初始束流参数</a:t>
            </a:r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B8A447C-DC52-4698-9097-156C34192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865" y="1663912"/>
            <a:ext cx="3932288" cy="488694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DA4770C-B9E3-40BE-960E-9704E22A0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863" y="1663911"/>
            <a:ext cx="2439602" cy="488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81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8FAE189-4F4A-4A84-811E-EDEF2961389D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抵消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引起的束流横向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的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条件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6B748A1A-9CE0-40AF-929C-614237497ED5}"/>
                  </a:ext>
                </a:extLst>
              </p:cNvPr>
              <p:cNvSpPr txBox="1"/>
              <p:nvPr/>
            </p:nvSpPr>
            <p:spPr>
              <a:xfrm>
                <a:off x="632383" y="950352"/>
                <a:ext cx="11078579" cy="1902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dirty="0"/>
                  <a:t>使用</a:t>
                </a:r>
                <a:r>
                  <a:rPr lang="en-US" altLang="zh-CN" dirty="0"/>
                  <a:t>CSR</a:t>
                </a:r>
                <a:r>
                  <a:rPr lang="zh-CN" altLang="en-US" dirty="0"/>
                  <a:t>点粒模型，对比考虑和不考虑</a:t>
                </a:r>
                <a:r>
                  <a:rPr lang="zh-CN" altLang="en-US" dirty="0">
                    <a:solidFill>
                      <a:schemeClr val="accent1"/>
                    </a:solidFill>
                  </a:rPr>
                  <a:t>束流能量变化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zh-CN" altLang="en-US" dirty="0"/>
                  <a:t>两种情况下单块二极铁出口的</a:t>
                </a:r>
                <a:r>
                  <a:rPr lang="zh-CN" altLang="en-US" dirty="0">
                    <a:solidFill>
                      <a:schemeClr val="accent1"/>
                    </a:solidFill>
                  </a:rPr>
                  <a:t>束流水平中心位置偏移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，并与模拟结果对比</a:t>
                </a:r>
                <a:endParaRPr lang="en-US" altLang="zh-CN" dirty="0"/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dirty="0">
                    <a:latin typeface="Cambria Math" panose="02040503050406030204" pitchFamily="18" charset="0"/>
                  </a:rPr>
                  <a:t>考虑能量变化时，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aln/>
                      </m:rP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−2</m:t>
                        </m:r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p>
                          <m:sSup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f>
                          <m:f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sSup>
                      <m:sSup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brk m:alnAt="7"/>
                      </m:rPr>
                      <a:rPr lang="en-US" altLang="zh-CN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.2459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/3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dirty="0">
                    <a:latin typeface="Cambria Math" panose="02040503050406030204" pitchFamily="18" charset="0"/>
                  </a:rPr>
                  <a:t>不考虑能量变化时，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−2</m:t>
                        </m:r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sSup>
                          <m:sSup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f>
                              <m:fPr>
                                <m:ctrlP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brk m:alnAt="7"/>
                      </m:rPr>
                      <a:rPr lang="en-US" altLang="zh-CN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.2459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m:rPr>
                                <m:brk m:alnAt="7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/3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endParaRPr lang="zh-CN" altLang="en-US" dirty="0"/>
              </a:p>
            </p:txBody>
          </p:sp>
        </mc:Choice>
        <mc:Fallback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6B748A1A-9CE0-40AF-929C-614237497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3" y="950352"/>
                <a:ext cx="11078579" cy="1902957"/>
              </a:xfrm>
              <a:prstGeom prst="rect">
                <a:avLst/>
              </a:prstGeom>
              <a:blipFill>
                <a:blip r:embed="rId2"/>
                <a:stretch>
                  <a:fillRect l="-385" t="-19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表格 10">
                <a:extLst>
                  <a:ext uri="{FF2B5EF4-FFF2-40B4-BE49-F238E27FC236}">
                    <a16:creationId xmlns:a16="http://schemas.microsoft.com/office/drawing/2014/main" id="{864F5EF9-CFFD-4028-A2B4-BB894C19C7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0812"/>
                  </p:ext>
                </p:extLst>
              </p:nvPr>
            </p:nvGraphicFramePr>
            <p:xfrm>
              <a:off x="497380" y="3446602"/>
              <a:ext cx="11248371" cy="15586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6729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123130">
                      <a:extLst>
                        <a:ext uri="{9D8B030D-6E8A-4147-A177-3AD203B41FA5}">
                          <a16:colId xmlns:a16="http://schemas.microsoft.com/office/drawing/2014/main" val="2289648667"/>
                        </a:ext>
                      </a:extLst>
                    </a:gridCol>
                    <a:gridCol w="1504752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504752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952231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  <a:gridCol w="1728592">
                      <a:extLst>
                        <a:ext uri="{9D8B030D-6E8A-4147-A177-3AD203B41FA5}">
                          <a16:colId xmlns:a16="http://schemas.microsoft.com/office/drawing/2014/main" val="4176171062"/>
                        </a:ext>
                      </a:extLst>
                    </a:gridCol>
                    <a:gridCol w="2248421">
                      <a:extLst>
                        <a:ext uri="{9D8B030D-6E8A-4147-A177-3AD203B41FA5}">
                          <a16:colId xmlns:a16="http://schemas.microsoft.com/office/drawing/2014/main" val="729095576"/>
                        </a:ext>
                      </a:extLst>
                    </a:gridCol>
                    <a:gridCol w="1089764">
                      <a:extLst>
                        <a:ext uri="{9D8B030D-6E8A-4147-A177-3AD203B41FA5}">
                          <a16:colId xmlns:a16="http://schemas.microsoft.com/office/drawing/2014/main" val="2713197890"/>
                        </a:ext>
                      </a:extLst>
                    </a:gridCol>
                  </a:tblGrid>
                  <a:tr h="257079">
                    <a:tc rowSpan="2">
                      <a:txBody>
                        <a:bodyPr/>
                        <a:lstStyle/>
                        <a:p>
                          <a:endParaRPr lang="zh-CN" altLang="en-US" sz="1600" i="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sz="1600" b="1" i="0" dirty="0">
                              <a:latin typeface="+mn-lt"/>
                            </a:rPr>
                            <a:t>磁铁中心位置处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600" b="1" i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oMath>
                          </a14:m>
                          <a:endParaRPr lang="zh-CN" altLang="en-US" sz="16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 [</m:t>
                                </m:r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𝐮𝐦</m:t>
                                </m:r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altLang="zh-CN" sz="16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sz="16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en-US" altLang="zh-CN" sz="1600" b="1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bSup>
                                  </m:e>
                                </m:d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 [</m:t>
                                </m:r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𝐮𝐫𝐚</m:t>
                                </m:r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  <m:r>
                                  <a:rPr lang="en-US" altLang="zh-CN" sz="1600" b="1" i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257079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i="0" dirty="0">
                              <a:latin typeface="+mn-lt"/>
                            </a:rPr>
                            <a:t>考虑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oMath>
                          </a14:m>
                          <a:r>
                            <a:rPr lang="zh-CN" altLang="en-US" sz="1600" b="1" dirty="0"/>
                            <a:t>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zh-CN" altLang="en-US" sz="1600" b="1" dirty="0" smtClean="0"/>
                                  <m:t>不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sz="1600" b="1" i="0" dirty="0" smtClean="0">
                                    <a:latin typeface="+mn-lt"/>
                                  </a:rPr>
                                  <m:t>考虑</m:t>
                                </m:r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sz="1600" b="1" dirty="0"/>
                                  <m:t>变化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i="0" dirty="0">
                              <a:latin typeface="+mn-lt"/>
                            </a:rPr>
                            <a:t>考虑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oMath>
                          </a14:m>
                          <a:r>
                            <a:rPr lang="zh-CN" altLang="en-US" sz="1600" b="1" dirty="0"/>
                            <a:t>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zh-CN" altLang="en-US" sz="1600" b="1" dirty="0" smtClean="0"/>
                                  <m:t>不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sz="1600" b="1" i="0" dirty="0" smtClean="0">
                                    <a:latin typeface="+mn-lt"/>
                                  </a:rPr>
                                  <m:t>考虑</m:t>
                                </m:r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sz="1600" b="1" dirty="0"/>
                                  <m:t>变化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4440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P_CSR*t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1.69452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-1.863~-1.382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-2.119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-13.389~-13.371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-31.097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444046">
                    <a:tc>
                      <a:txBody>
                        <a:bodyPr/>
                        <a:lstStyle/>
                        <a:p>
                          <a:r>
                            <a:rPr lang="zh-CN" altLang="en-US" sz="1600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1.84570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-1.926~-1.445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-1.195~-0.715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-14.656~</a:t>
                          </a:r>
                          <a:r>
                            <a:rPr lang="en-US" altLang="zh-CN" sz="1600" dirty="0"/>
                            <a:t>-</a:t>
                          </a:r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14.638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(-2.415~-1.444)*1e-4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表格 10">
                <a:extLst>
                  <a:ext uri="{FF2B5EF4-FFF2-40B4-BE49-F238E27FC236}">
                    <a16:creationId xmlns:a16="http://schemas.microsoft.com/office/drawing/2014/main" id="{864F5EF9-CFFD-4028-A2B4-BB894C19C7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0812"/>
                  </p:ext>
                </p:extLst>
              </p:nvPr>
            </p:nvGraphicFramePr>
            <p:xfrm>
              <a:off x="497380" y="3446602"/>
              <a:ext cx="11248371" cy="15586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6729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123130">
                      <a:extLst>
                        <a:ext uri="{9D8B030D-6E8A-4147-A177-3AD203B41FA5}">
                          <a16:colId xmlns:a16="http://schemas.microsoft.com/office/drawing/2014/main" val="2289648667"/>
                        </a:ext>
                      </a:extLst>
                    </a:gridCol>
                    <a:gridCol w="1504752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504752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952231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  <a:gridCol w="1728592">
                      <a:extLst>
                        <a:ext uri="{9D8B030D-6E8A-4147-A177-3AD203B41FA5}">
                          <a16:colId xmlns:a16="http://schemas.microsoft.com/office/drawing/2014/main" val="4176171062"/>
                        </a:ext>
                      </a:extLst>
                    </a:gridCol>
                    <a:gridCol w="2248421">
                      <a:extLst>
                        <a:ext uri="{9D8B030D-6E8A-4147-A177-3AD203B41FA5}">
                          <a16:colId xmlns:a16="http://schemas.microsoft.com/office/drawing/2014/main" val="729095576"/>
                        </a:ext>
                      </a:extLst>
                    </a:gridCol>
                    <a:gridCol w="1089764">
                      <a:extLst>
                        <a:ext uri="{9D8B030D-6E8A-4147-A177-3AD203B41FA5}">
                          <a16:colId xmlns:a16="http://schemas.microsoft.com/office/drawing/2014/main" val="2713197890"/>
                        </a:ext>
                      </a:extLst>
                    </a:gridCol>
                  </a:tblGrid>
                  <a:tr h="335280">
                    <a:tc rowSpan="2">
                      <a:txBody>
                        <a:bodyPr/>
                        <a:lstStyle/>
                        <a:p>
                          <a:endParaRPr lang="zh-CN" altLang="en-US" sz="1600" i="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98370" t="-2703" r="-807609" b="-133333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6154" t="-5455" r="-128615" b="-37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21995" t="-5455" r="-481" b="-37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47773" t="-103571" r="-501619" b="-26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47773" t="-103571" r="-401619" b="-26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57394" t="-103571" r="-194366" b="-26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52033" t="-103571" r="-49593" b="-26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4440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P_CSR*t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1.69452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-1.863~-1.382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-2.119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-13.389~-13.371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-31.097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444046">
                    <a:tc>
                      <a:txBody>
                        <a:bodyPr/>
                        <a:lstStyle/>
                        <a:p>
                          <a:r>
                            <a:rPr lang="zh-CN" altLang="en-US" sz="1600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1.84570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-1.926~-1.445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-1.195~-0.715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-14.656~</a:t>
                          </a:r>
                          <a:r>
                            <a:rPr lang="en-US" altLang="zh-CN" sz="1600" dirty="0"/>
                            <a:t>-</a:t>
                          </a:r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14.638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(-2.415~-1.444)*1e-4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046B5CA2-2F77-4989-82A5-73E82DB4C8E8}"/>
                  </a:ext>
                </a:extLst>
              </p:cNvPr>
              <p:cNvSpPr txBox="1"/>
              <p:nvPr/>
            </p:nvSpPr>
            <p:spPr>
              <a:xfrm>
                <a:off x="632383" y="5359250"/>
                <a:ext cx="9608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dirty="0"/>
                  <a:t>不考虑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zh-CN" altLang="en-US" dirty="0"/>
                  <a:t>会低估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046B5CA2-2F77-4989-82A5-73E82DB4C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3" y="5359250"/>
                <a:ext cx="9608896" cy="369332"/>
              </a:xfrm>
              <a:prstGeom prst="rect">
                <a:avLst/>
              </a:prstGeom>
              <a:blipFill>
                <a:blip r:embed="rId4"/>
                <a:stretch>
                  <a:fillRect l="-444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A1B5F978-B551-4696-92EA-B01E7D72B925}"/>
                  </a:ext>
                </a:extLst>
              </p:cNvPr>
              <p:cNvSpPr txBox="1"/>
              <p:nvPr/>
            </p:nvSpPr>
            <p:spPr>
              <a:xfrm>
                <a:off x="7102959" y="6084468"/>
                <a:ext cx="6176432" cy="658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zh-CN" b="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0.0279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1/3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CN" altLang="en-US" i="1" dirty="0"/>
              </a:p>
            </p:txBody>
          </p:sp>
        </mc:Choice>
        <mc:Fallback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A1B5F978-B551-4696-92EA-B01E7D72B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959" y="6084468"/>
                <a:ext cx="6176432" cy="658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88770493-72F8-4116-8642-300CEF511153}"/>
                  </a:ext>
                </a:extLst>
              </p:cNvPr>
              <p:cNvSpPr txBox="1"/>
              <p:nvPr/>
            </p:nvSpPr>
            <p:spPr>
              <a:xfrm>
                <a:off x="632383" y="2850970"/>
                <a:ext cx="110785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dirty="0"/>
                  <a:t>参数：</a:t>
                </a:r>
                <a:r>
                  <a:rPr lang="en-US" altLang="zh-CN" dirty="0"/>
                  <a:t>500 MeV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500 </a:t>
                </a:r>
                <a:r>
                  <a:rPr lang="en-US" altLang="zh-CN" dirty="0" err="1"/>
                  <a:t>pC</a:t>
                </a:r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um</m:t>
                    </m:r>
                  </m:oMath>
                </a14:m>
                <a:r>
                  <a:rPr lang="zh-CN" altLang="en-US" i="0" dirty="0"/>
                  <a:t>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=12.99886 </m:t>
                    </m:r>
                    <m:r>
                      <m:rPr>
                        <m:sty m:val="p"/>
                      </m:rPr>
                      <a:rPr lang="en-US" altLang="zh-CN" i="1">
                        <a:latin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=−0.0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15 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rad</m:t>
                    </m:r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88770493-72F8-4116-8642-300CEF511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3" y="2850970"/>
                <a:ext cx="11078579" cy="369332"/>
              </a:xfrm>
              <a:prstGeom prst="rect">
                <a:avLst/>
              </a:prstGeom>
              <a:blipFill>
                <a:blip r:embed="rId6"/>
                <a:stretch>
                  <a:fillRect l="-385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217092"/>
      </p:ext>
    </p:extLst>
  </p:cSld>
  <p:clrMapOvr>
    <a:masterClrMapping/>
  </p:clrMapOvr>
</p:sld>
</file>

<file path=ppt/slides/slide6.xml><?xml version="1.0" encoding="UTF-8" standalone="yes"?>
<p:sld xmlns:a="http://schemas.openxmlformats.org/drawingml/2006/main" xmlns:r="http://schemas.openxmlformats.org/officeDocument/2006/relationships" xmlns:p="http://schemas.openxmlformats.org/presentationml/2006/main"><p:cSld><p:spTree><p:nvGrpSpPr><p:cNvPr id="1" name=""/><p:cNvGrpSpPr/><p:nvPr/></p:nvGrpSpPr><p:grpSpPr><a:xfrm><a:off x="0" y="0"/><a:ext cx="0" cy="0"/><a:chOff x="0" y="0"/><a:chExt cx="0" cy="0"/></a:xfrm></p:grpSpPr><p:sp><p:nvSpPr><p:cNvPr id="10" name="TextBox 9"><a:extLst><a:ext uri="{FF2B5EF4-FFF2-40B4-BE49-F238E27FC236}"><a16:creationId xmlns:a16="http://schemas.microsoft.com/office/drawing/2014/main" id="{18FAE189-4F4A-4A84-811E-EDEF2961389D}"/></a:ext></a:extLst></p:cNvPr><p:cNvSpPr txBox="1"/><p:nvPr/></p:nvSpPr><p:spPr><a:xfrm><a:off x="-1" y="0"/><a:ext cx="12192000" cy="584775"/></a:xfrm><a:prstGeom prst="rect"><a:avLst/></a:prstGeom><a:noFill/></p:spPr><p:txBody><a:bodyPr wrap="square" rtlCol="0"><a:spAutoFit/></a:bodyPr><a:lstStyle><a:defPPr><a:defRPr lang="zh-CN"/></a:defPPr><a:lvl1pPr marL="0" algn="l" defTabSz="914400" rtl="0" eaLnBrk="1" latinLnBrk="0" hangingPunct="1"><a:defRPr sz="1800" kern="1200"><a:solidFill><a:schemeClr val="tx1"/></a:solidFill><a:latin typeface="+mn-lt"/><a:ea typeface="+mn-ea"/><a:cs typeface="+mn-cs"/></a:defRPr></a:lvl1pPr><a:lvl2pPr marL="457200" algn="l" defTabSz="914400" rtl="0" eaLnBrk="1" latinLnBrk="0" hangingPunct="1"><a:defRPr sz="1800" kern="1200"><a:solidFill><a:schemeClr val="tx1"/></a:solidFill><a:latin typeface="+mn-lt"/><a:ea typeface="+mn-ea"/><a:cs typeface="+mn-cs"/></a:defRPr></a:lvl2pPr><a:lvl3pPr marL="914400" algn="l" defTabSz="914400" rtl="0" eaLnBrk="1" latinLnBrk="0" hangingPunct="1"><a:defRPr sz="1800" kern="1200"><a:solidFill><a:schemeClr val="tx1"/></a:solidFill><a:latin typeface="+mn-lt"/><a:ea typeface="+mn-ea"/><a:cs typeface="+mn-cs"/></a:defRPr></a:lvl3pPr><a:lvl4pPr marL="1371600" algn="l" defTabSz="914400" rtl="0" eaLnBrk="1" latinLnBrk="0" hangingPunct="1"><a:defRPr sz="1800" kern="1200"><a:solidFill><a:schemeClr val="tx1"/></a:solidFill><a:latin typeface="+mn-lt"/><a:ea typeface="+mn-ea"/><a:cs typeface="+mn-cs"/></a:defRPr></a:lvl4pPr><a:lvl5pPr marL="1828800" algn="l" defTabSz="914400" rtl="0" eaLnBrk="1" latinLnBrk="0" hangingPunct="1"><a:defRPr sz="1800" kern="1200"><a:solidFill><a:schemeClr val="tx1"/></a:solidFill><a:latin typeface="+mn-lt"/><a:ea typeface="+mn-ea"/><a:cs typeface="+mn-cs"/></a:defRPr></a:lvl5pPr><a:lvl6pPr marL="2286000" algn="l" defTabSz="914400" rtl="0" eaLnBrk="1" latinLnBrk="0" hangingPunct="1"><a:defRPr sz="1800" kern="1200"><a:solidFill><a:schemeClr val="tx1"/></a:solidFill><a:latin typeface="+mn-lt"/><a:ea typeface="+mn-ea"/><a:cs typeface="+mn-cs"/></a:defRPr></a:lvl6pPr><a:lvl7pPr marL="2743200" algn="l" defTabSz="914400" rtl="0" eaLnBrk="1" latinLnBrk="0" hangingPunct="1"><a:defRPr sz="1800" kern="1200"><a:solidFill><a:schemeClr val="tx1"/></a:solidFill><a:latin typeface="+mn-lt"/><a:ea typeface="+mn-ea"/><a:cs typeface="+mn-cs"/></a:defRPr></a:lvl7pPr><a:lvl8pPr marL="3200400" algn="l" defTabSz="914400" rtl="0" eaLnBrk="1" latinLnBrk="0" hangingPunct="1"><a:defRPr sz="1800" kern="1200"><a:solidFill><a:schemeClr val="tx1"/></a:solidFill><a:latin typeface="+mn-lt"/><a:ea typeface="+mn-ea"/><a:cs typeface="+mn-cs"/></a:defRPr></a:lvl8pPr><a:lvl9pPr marL="3657600" algn="l" defTabSz="914400" rtl="0" eaLnBrk="1" latinLnBrk="0" hangingPunct="1"><a:defRPr sz="1800" kern="1200"><a:solidFill><a:schemeClr val="tx1"/></a:solidFill><a:latin typeface="+mn-lt"/><a:ea typeface="+mn-ea"/><a:cs typeface="+mn-cs"/></a:defRPr></a:lvl9pPr></a:lstStyle><a:p><a:r><a:rPr lang="zh-CN" altLang="en-US" sz="3200" b="1" dirty="0"><a:latin typeface="华文中宋" panose="02010600040101010101" pitchFamily="2" charset="-122"/><a:ea typeface="华文中宋" panose="02010600040101010101" pitchFamily="2" charset="-122"/></a:rPr><a:t>抵消</a:t></a:r><a:r><a:rPr lang="en-US" altLang="zh-CN" sz="3200" b="1" dirty="0"><a:latin typeface="华文中宋" panose="02010600040101010101" pitchFamily="2" charset="-122"/><a:ea typeface="华文中宋" panose="02010600040101010101" pitchFamily="2" charset="-122"/></a:rPr><a:t>CSR</a:t></a:r><a:r><a:rPr lang="zh-CN" altLang="en-US" sz="3200" b="1" dirty="0"><a:latin typeface="华文中宋" panose="02010600040101010101" pitchFamily="2" charset="-122"/><a:ea typeface="华文中宋" panose="02010600040101010101" pitchFamily="2" charset="-122"/></a:rPr><a:t>引起的束流横向</a:t></a:r><a:r><a:rPr lang="en-US" altLang="zh-CN" sz="3200" b="1" dirty="0"><a:latin typeface="华文中宋" panose="02010600040101010101" pitchFamily="2" charset="-122"/><a:ea typeface="华文中宋" panose="02010600040101010101" pitchFamily="2" charset="-122"/></a:rPr><a:t>offset</a:t></a:r><a:r><a:rPr lang="zh-CN" altLang="en-US" sz="3200" b="1" dirty="0"><a:latin typeface="华文中宋" panose="02010600040101010101" pitchFamily="2" charset="-122"/><a:ea typeface="华文中宋" panose="02010600040101010101" pitchFamily="2" charset="-122"/></a:rPr><a:t>的</a:t></a:r><a:r><a:rPr lang="en-US" altLang="zh-CN" sz="3200" b="1" dirty="0"><a:latin typeface="华文中宋" panose="02010600040101010101" pitchFamily="2" charset="-122"/><a:ea typeface="华文中宋" panose="02010600040101010101" pitchFamily="2" charset="-122"/></a:rPr><a:t>chicane</a:t></a:r><a:r><a:rPr lang="zh-CN" altLang="en-US" sz="3200" b="1" dirty="0"><a:latin typeface="华文中宋" panose="02010600040101010101" pitchFamily="2" charset="-122"/><a:ea typeface="华文中宋" panose="02010600040101010101" pitchFamily="2" charset="-122"/></a:rPr><a:t>条件</a:t></a:r></a:p></p:txBody></p:sp><mc:AlternateContent xmlns:mc="http://schemas.openxmlformats.org/markup-compatibility/2006"><mc:Choice xmlns:a14="http://schemas.microsoft.com/office/drawing/2010/main" Requires="a14"><p:sp><p:nvSpPr><p:cNvPr id="26" name="文本框 25"><a:extLst><a:ext uri="{FF2B5EF4-FFF2-40B4-BE49-F238E27FC236}"><a16:creationId xmlns:a16="http://schemas.microsoft.com/office/drawing/2014/main" id="{6B748A1A-9CE0-40AF-929C-614237497ED5}"/></a:ext></a:extLst></p:cNvPr><p:cNvSpPr txBox="1"/><p:nvPr/></p:nvSpPr><p:spPr><a:xfrm><a:off x="632384" y="950352"/><a:ext cx="9608896" cy="369332"/></a:xfrm><a:prstGeom prst="rect"><a:avLst/></a:prstGeom><a:noFill/></p:spPr><p:txBody><a:bodyPr wrap="square" rtlCol="0"><a:spAutoFit/></a:bodyPr><a:lstStyle/><a:p><a:pPr marL="285750" indent="-285750"><a:buFont typeface="Wingdings" panose="05000000000000000000" pitchFamily="2" charset="2"/><a:buChar char="Ø"/></a:pPr><a:r><a:rPr lang="zh-CN" altLang="en-US" dirty="0"/><a:t>考虑消色散条件，</a:t></a:r><a:r><a:rPr lang="en-US" altLang="zh-CN" dirty="0"/><a:t>chicane</a:t></a:r><a:r><a:rPr lang="zh-CN" altLang="en-US" dirty="0"/><a:t>出口的束流水平中心位置偏移</a:t></a:r><a14:m><m:oMath xmlns:m="http://schemas.openxmlformats.org/officeDocument/2006/math"><m:d><m:dPr><m:begChr m:val="⟨"/><m:endChr m:val="⟩"/><m:ctrlPr><a:rPr lang="en-US" altLang="zh-CN" i="1" smtClean="0"><a:latin typeface="Cambria Math" panose="02040503050406030204" pitchFamily="18" charset="0"/></a:rPr></m:ctrlPr></m:dPr><m:e><m:sSub><m:sSubPr><m:ctrlPr><a:rPr lang="en-US" altLang="zh-CN" b="0" i="1" smtClean="0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𝑥</m:t></m:r></m:e><m:sub><m:r><a:rPr lang="en-US" altLang="zh-CN" b="0" i="1" smtClean="0"><a:latin typeface="Cambria Math" panose="02040503050406030204" pitchFamily="18" charset="0"/></a:rPr><m:t>4</m:t></m:r></m:sub></m:sSub></m:e></m:d></m:oMath></a14:m><a:r><a:rPr lang="zh-CN" altLang="en-US" dirty="0"/><a:t>和平均水平散角</a:t></a:r><a14:m><m:oMath xmlns:m="http://schemas.openxmlformats.org/officeDocument/2006/math"><m:d><m:dPr><m:begChr m:val="⟨"/><m:endChr m:val="⟩"/><m:ctrlPr><a:rPr lang="en-US" altLang="zh-CN" i="1"><a:latin typeface="Cambria Math" panose="02040503050406030204" pitchFamily="18" charset="0"/></a:rPr></m:ctrlPr></m:dPr><m:e><m:sSubSup><m:sSubSupPr><m:ctrlPr><a:rPr lang="en-US" altLang="zh-CN" i="1"><a:latin typeface="Cambria Math" panose="02040503050406030204" pitchFamily="18" charset="0"/></a:rPr></m:ctrlPr></m:sSubSupPr><m:e><m:r><a:rPr lang="en-US" altLang="zh-CN" i="1"><a:latin typeface="Cambria Math" panose="02040503050406030204" pitchFamily="18" charset="0"/></a:rPr><m:t>𝑥</m:t></m:r></m:e><m:sub><m:r><a:rPr lang="en-US" altLang="zh-CN" i="1"><a:latin typeface="Cambria Math" panose="02040503050406030204" pitchFamily="18" charset="0"/></a:rPr><m:t>4</m:t></m:r></m:sub><m:sup><m:r><a:rPr lang="en-US" altLang="zh-CN" i="1"><a:latin typeface="Cambria Math" panose="02040503050406030204" pitchFamily="18" charset="0"/></a:rPr><m:t>′</m:t></m:r></m:sup></m:sSubSup></m:e></m:d></m:oMath></a14:m><a:r><a:rPr lang="zh-CN" altLang="en-US" dirty="0"/><a:t>：</a:t></a:r></a:p></p:txBody></p:sp></mc:Choice><mc:Fallback><p:sp><p:nvSpPr><p:cNvPr id="26" name="文本框 25"><a:extLst><a:ext uri="{FF2B5EF4-FFF2-40B4-BE49-F238E27FC236}"><a16:creationId xmlns:a16="http://schemas.microsoft.com/office/drawing/2014/main" id="{6B748A1A-9CE0-40AF-929C-614237497ED5}"/></a:ext></a:extLst></p:cNvPr><p:cNvSpPr txBox="1"><a:spLocks noRot="1" noChangeAspect="1" noMove="1" noResize="1" noEditPoints="1" noAdjustHandles="1" noChangeArrowheads="1" noChangeShapeType="1" noTextEdit="1"/></p:cNvSpPr><p:nvPr/></p:nvSpPr><p:spPr><a:xfrm><a:off x="632384" y="950352"/><a:ext cx="9608896" cy="369332"/></a:xfrm><a:prstGeom prst="rect"><a:avLst/></a:prstGeom><a:blipFill><a:blip r:embed="rId2"/><a:stretch><a:fillRect l="-444" t="-10000" b="-26667"/></a:stretch></a:blipFill></p:spPr><p:txBody><a:bodyPr/><a:lstStyle/><a:p><a:r><a:rPr lang="zh-CN" alt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11" name="文本框 10"><a:extLst><a:ext uri="{FF2B5EF4-FFF2-40B4-BE49-F238E27FC236}"><a16:creationId xmlns:a16="http://schemas.microsoft.com/office/drawing/2014/main" id="{0FF87A94-AAEC-43E9-9B44-99C9A587AE2B}"/></a:ext></a:extLst></p:cNvPr><p:cNvSpPr txBox="1"/><p:nvPr/></p:nvSpPr><p:spPr><a:xfrm><a:off x="632383" y="1392545"/><a:ext cx="11078579" cy="2604303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d><m:dPr><m:begChr m:val="⟨"/><m:endChr m:val="⟩"/><m:ctrlPr><a:rPr lang="en-US" altLang="zh-CN" sz="1600" i="1" smtClean="0"><a:solidFill><a:schemeClr val="accent1"/></a:solidFill><a:latin typeface="Cambria Math" panose="02040503050406030204" pitchFamily="18" charset="0"/></a:rPr></m:ctrlPr></m:dPr><m:e><m:sSub><m:sSubPr><m:ctrlPr><a:rPr lang="en-US" altLang="zh-CN" sz="1600" b="0" i="1" smtClean="0"><a:solidFill><a:schemeClr val="accent1"/></a:solidFill><a:latin typeface="Cambria Math" panose="02040503050406030204" pitchFamily="18" charset="0"/></a:rPr></m:ctrlPr></m:sSubPr><m:e><m:r><a:rPr lang="en-US" altLang="zh-CN" sz="1600" i="1"><a:solidFill><a:schemeClr val="accent1"/></a:solidFill><a:latin typeface="Cambria Math" panose="02040503050406030204" pitchFamily="18" charset="0"/></a:rPr><m:t>𝑥</m:t></m:r></m:e><m:sub><m:r><a:rPr lang="en-US" altLang="zh-CN" sz="1600" b="0" i="1" smtClean="0"><a:solidFill><a:schemeClr val="accent1"/></a:solidFill><a:latin typeface="Cambria Math" panose="02040503050406030204" pitchFamily="18" charset="0"/></a:rPr><m:t>4</m:t></m:r></m:sub></m:sSub></m:e></m:d><m:r><m:rPr><m:aln/></m:rPr><a:rPr lang="en-US" altLang="zh-CN" sz="1600" i="1"><a:latin typeface="Cambria Math" panose="02040503050406030204" pitchFamily="18" charset="0"/></a:rPr><m:t>=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17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25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9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+2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3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8</m:t></m:r></m:den></m:f><m:sSub><m:sSubPr><m:ctrlPr><a:rPr lang="en-US" altLang="zh-CN" sz="1600" b="0" i="1" smtClean="0"><a:latin typeface="Cambria Math" panose="02040503050406030204" pitchFamily="18" charset="0"/></a:rPr></m:ctrlPr></m:sSubPr><m:e><m:r><a:rPr lang="en-US" altLang="zh-CN" sz="1600" b="0" i="1" smtClean="0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 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b="0" i="1" smtClean="0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m:sup><m:r><a:rPr lang="en-US" altLang="zh-CN" sz="1600" b="0" i="1" smtClean="0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7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b="0" i="1" smtClean="0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3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m:sup><m:r><a:rPr lang="en-US" altLang="zh-CN" sz="1600" i="1"><a:latin typeface="Cambria Math" panose="02040503050406030204" pitchFamily="18" charset="0"/></a:rPr><m:t>2</m:t></m:r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/m:oMath></m:oMathPara></a14:m><a:endParaRPr lang="en-US" altLang="zh-CN" sz="1600" i="1" dirty="0"><a:latin typeface="Cambria Math" panose="02040503050406030204" pitchFamily="18" charset="0"/></a:endParaRPr></a:p></p:txBody></p:sp></mc:Choice><mc:Fallback><p:sp><p:nvSpPr><p:cNvPr id="11" name="文本框 10"><a:extLst><a:ext uri="{FF2B5EF4-FFF2-40B4-BE49-F238E27FC236}"><a16:creationId xmlns:a16="http://schemas.microsoft.com/office/drawing/2014/main" id="{0FF87A94-AAEC-43E9-9B44-99C9A587AE2B}"/></a:ext></a:extLst></p:cNvPr><p:cNvSpPr txBox="1"><a:spLocks noRot="1" noChangeAspect="1" noMove="1" noResize="1" noEditPoints="1" noAdjustHandles="1" noChangeArrowheads="1" noChangeShapeType="1" noTextEdit="1"/></p:cNvSpPr><p:nvPr/></p:nvSpPr><p:spPr><a:xfrm><a:off x="632383" y="1392545"/><a:ext cx="11078579" cy="2604303"/></a:xfrm><a:prstGeom prst="rect"><a:avLst/></a:prstGeom><a:blipFill><a:blip r:embed="rId3"/><a:stretch><a:fillRect/></a:stretch></a:blipFill></p:spPr><p:txBody><a:bodyPr/><a:lstStyle/><a:p><a:r><a:rPr lang="zh-CN" alt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6" name="文本框 5"><a:extLst><a:ext uri="{FF2B5EF4-FFF2-40B4-BE49-F238E27FC236}"><a16:creationId xmlns:a16="http://schemas.microsoft.com/office/drawing/2014/main" id="{F4F5EE22-26B1-4168-8FDA-E62EFFC2599F}"/></a:ext></a:extLst></p:cNvPr><p:cNvSpPr txBox="1"/><p:nvPr/></p:nvSpPr><p:spPr><a:xfrm><a:off x="632384" y="4069709"/><a:ext cx="11078579" cy="1468607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d><m:dPr><m:begChr m:val="⟨"/><m:endChr m:val="⟩"/><m:ctrlPr><a:rPr lang="en-US" altLang="zh-CN" sz="1600" i="1" smtClean="0"><a:solidFill><a:schemeClr val="accent1"/></a:solidFill><a:latin typeface="Cambria Math" panose="02040503050406030204" pitchFamily="18" charset="0"/></a:rPr></m:ctrlPr></m:dPr><m:e><m:sSubSup><m:sSubSupPr><m:ctrlPr><a:rPr lang="en-US" altLang="zh-CN" sz="1600" b="0" i="1" smtClean="0"><a:solidFill><a:schemeClr val="accent1"/></a:solidFill><a:latin typeface="Cambria Math" panose="02040503050406030204" pitchFamily="18" charset="0"/></a:rPr></m:ctrlPr></m:sSubSupPr><m:e><m:r><a:rPr lang="en-US" altLang="zh-CN" sz="1600" i="1"><a:solidFill><a:schemeClr val="accent1"/></a:solidFill><a:latin typeface="Cambria Math" panose="02040503050406030204" pitchFamily="18" charset="0"/></a:rPr><m:t>𝑥</m:t></m:r></m:e><m:sub><m:r><a:rPr lang="en-US" altLang="zh-CN" sz="1600" b="0" i="1" smtClean="0"><a:solidFill><a:schemeClr val="accent1"/></a:solidFill><a:latin typeface="Cambria Math" panose="02040503050406030204" pitchFamily="18" charset="0"/></a:rPr><m:t>4</m:t></m:r></m:sub><m:sup><m:r><a:rPr lang="en-US" altLang="zh-CN" sz="1600" b="0" i="1" smtClean="0"><a:solidFill><a:schemeClr val="accent1"/></a:solidFill><a:latin typeface="Cambria Math" panose="02040503050406030204" pitchFamily="18" charset="0"/></a:rPr><m:t>′</m:t></m:r></m:sup></m:sSubSup></m:e></m:d><m:r><m:rPr><m:aln/></m:rPr><a:rPr lang="en-US" altLang="zh-CN" sz="1600" i="1"><a:latin typeface="Cambria Math" panose="02040503050406030204" pitchFamily="18" charset="0"/></a:rPr><m:t>=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d><m:dPr><m:ctrlPr><a:rPr lang="en-US" altLang="zh-CN" sz="1600" i="1"><a:latin typeface="Cambria Math" panose="02040503050406030204" pitchFamily="18" charset="0"/></a:rPr></m:ctrlPr></m:dPr><m:e><m:r><a:rPr lang="en-US" altLang="zh-CN" sz="1600" b="0" i="1" smtClean="0"><a:latin typeface="Cambria Math" panose="02040503050406030204" pitchFamily="18" charset="0"/></a:rPr><m:t>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d><m:dPr><m:ctrlPr><a:rPr lang="en-US" altLang="zh-CN" sz="1600" i="1"><a:latin typeface="Cambria Math" panose="02040503050406030204" pitchFamily="18" charset="0"/></a:rPr></m:ctrlPr></m:dPr><m:e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r><a:rPr lang="en-US" altLang="zh-CN" sz="1600" b="0" i="1" smtClean="0"><a:latin typeface="Cambria Math" panose="02040503050406030204" pitchFamily="18" charset="0"/></a:rPr><m:t>4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r><a:rPr lang="en-US" altLang="zh-CN" sz="1600" b="0" i="1" smtClean="0"><a:latin typeface="Cambria Math" panose="02040503050406030204" pitchFamily="18" charset="0"/></a:rPr><m:t>2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d><m:dPr><m:ctrlPr><a:rPr lang="en-US" altLang="zh-CN" sz="1600" i="1"><a:latin typeface="Cambria Math" panose="02040503050406030204" pitchFamily="18" charset="0"/></a:rPr></m:ctrlPr></m:dPr><m:e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r><a:rPr lang="en-US" altLang="zh-CN" sz="1600" b="0" i="1" smtClean="0"><a:latin typeface="Cambria Math" panose="02040503050406030204" pitchFamily="18" charset="0"/></a:rPr><m:t>4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b="0" i="1" smtClean="0"><a:latin typeface="Cambria Math" panose="02040503050406030204" pitchFamily="18" charset="0"/></a:rPr></m:ctrlPr></m:sSubPr><m:e><m:r><a:rPr lang="en-US" altLang="zh-CN" sz="1600" b="0" i="1" smtClean="0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b="0" i="1" smtClean="0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m:sup><m:r><a:rPr lang="en-US" altLang="zh-CN" sz="1600" b="0" i="1" smtClean="0"><a:latin typeface="Cambria Math" panose="02040503050406030204" pitchFamily="18" charset="0"/></a:rPr><m:t>2</m:t></m:r></m:sup></m:sSubSup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m:sup><m:r><a:rPr lang="en-US" altLang="zh-CN" sz="1600" i="1"><a:latin typeface="Cambria Math" panose="02040503050406030204" pitchFamily="18" charset="0"/></a:rPr><m:t>2</m:t></m:r></m:sup></m:sSubSup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m:sup><m:r><a:rPr lang="en-US" altLang="zh-CN" sz="1600" i="1"><a:latin typeface="Cambria Math" panose="02040503050406030204" pitchFamily="18" charset="0"/></a:rPr><m:t>2</m:t></m:r></m:sup></m:sSubSup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m:sup><m:r><a:rPr lang="en-US" altLang="zh-CN" sz="1600" i="1"><a:latin typeface="Cambria Math" panose="02040503050406030204" pitchFamily="18" charset="0"/></a:rPr><m:t>2</m:t></m:r></m:sup></m:sSubSup></m:oMath></m:oMathPara></a14:m><a:endParaRPr lang="en-US" altLang="zh-CN" sz="1600" i="1" dirty="0"><a:latin typeface="Cambria Math" panose="02040503050406030204" pitchFamily="18" charset="0"/></a:endParaRPr></a:p></p:txBody></p:sp></mc:Choice><mc:Fallback><p:sp><p:nvSpPr><p:cNvPr id="6" name="文本框 5"><a:extLst><a:ext uri="{FF2B5EF4-FFF2-40B4-BE49-F238E27FC236}"><a16:creationId xmlns:a16="http://schemas.microsoft.com/office/drawing/2014/main" id="{F4F5EE22-26B1-4168-8FDA-E62EFFC2599F}"/></a:ext></a:extLst></p:cNvPr><p:cNvSpPr txBox="1"><a:spLocks noRot="1" noChangeAspect="1" noMove="1" noResize="1" noEditPoints="1" noAdjustHandles="1" noChangeArrowheads="1" noChangeShapeType="1" noTextEdit="1"/></p:cNvSpPr><p:nvPr/></p:nvSpPr><p:spPr><a:xfrm><a:off x="632384" y="4069709"/><a:ext cx="11078579" cy="1468607"/></a:xfrm><a:prstGeom prst="rect"><a:avLst/></a:prstGeom><a:blipFill><a:blip r:embed="rId4"/><a:stretch><a:fillRect/></a:stretch></a:blipFill></p:spPr><p:txBody><a:bodyPr/><a:lstStyle/><a:p><a:r><a:rPr lang="zh-CN" alt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7" name="文本框 6"><a:extLst><a:ext uri="{FF2B5EF4-FFF2-40B4-BE49-F238E27FC236}"><a16:creationId xmlns:a16="http://schemas.microsoft.com/office/drawing/2014/main" id="{FD72FA6C-61B4-486D-A4EF-EEBB0443301E}"/></a:ext></a:extLst></p:cNvPr><p:cNvSpPr txBox="1"/><p:nvPr/></p:nvSpPr><p:spPr><a:xfrm><a:off x="5150197" y="6167462"/><a:ext cx="7041803" cy="646331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sSub><m:sSubPr><m:ctrlPr><a:rPr lang="en-US" altLang="zh-CN" i="1" smtClean="0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i="1"><a:latin typeface="Cambria Math" panose="02040503050406030204" pitchFamily="18" charset="0"/></a:rPr><m:t>3</m:t></m:r></m:sub></m:sSub><m:d><m:dPr><m:begChr m:val="（"/><m:endChr m:val="）"/><m:ctrlPr><a:rPr lang="zh-CN" altLang="en-US" i="1"><a:latin typeface="Cambria Math" panose="02040503050406030204" pitchFamily="18" charset="0"/></a:rPr></m:ctrlPr></m:dPr><m:e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𝐿</m:t></m:r></m:e><m:sub><m:r><a:rPr lang="en-US" altLang="zh-CN" b="0" i="1" smtClean="0"><a:latin typeface="Cambria Math" panose="02040503050406030204" pitchFamily="18" charset="0"/></a:rPr><m:t>𝑑</m:t></m:r><m:r><a:rPr lang="en-US" altLang="zh-CN" b="0" i="1" smtClean="0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</m:t></m:r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𝐿</m:t></m:r></m:e><m:sub><m:r><a:rPr lang="en-US" altLang="zh-CN" b="0" i="1" smtClean="0"><a:latin typeface="Cambria Math" panose="02040503050406030204" pitchFamily="18" charset="0"/></a:rPr><m:t>𝐵</m:t></m:r></m:sub></m:sSub></m:e></m:d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2</m:t></m:r></m:sub></m:sSub><m:d><m:dPr><m:begChr m:val="（"/><m:endChr m:val="）"/><m:ctrlPr><a:rPr lang="zh-CN" altLang="en-US" i="1"><a:latin typeface="Cambria Math" panose="02040503050406030204" pitchFamily="18" charset="0"/></a:rPr></m:ctrlPr></m:dPr><m:e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b="0" i="1" smtClean="0"><a:latin typeface="Cambria Math" panose="02040503050406030204" pitchFamily="18" charset="0"/></a:rPr><m:t>2</m:t></m:r></m:sub></m:sSub><m:r><a:rPr lang="en-US" altLang="zh-CN" i="1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+2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𝐵</m:t></m:r></m:sub></m:sSub></m:e></m:d><m:r><a:rPr lang="en-US" altLang="zh-CN" b="0" i="1" smtClean="0"><a:latin typeface="Cambria Math" panose="02040503050406030204" pitchFamily="18" charset="0"/></a:rPr><m:t>+</m:t></m:r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1</m:t></m:r></m:sub></m:sSub><m:d><m:dPr><m:ctrlPr><a:rPr lang="en-US" altLang="zh-CN" b="0" i="1" smtClean="0"><a:latin typeface="Cambria Math" panose="02040503050406030204" pitchFamily="18" charset="0"/></a:rPr></m:ctrlPr></m:dPr><m:e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2</m:t></m:r></m:sub></m:sSub><m:r><a:rPr lang="en-US" altLang="zh-CN" i="1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+3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𝐵</m:t></m:r></m:sub></m:sSub></m:e></m:d><m:r><m:rPr><m:aln/></m:rPr><a:rPr lang="en-US" altLang="zh-CN" i="1"><a:latin typeface="Cambria Math" panose="02040503050406030204" pitchFamily="18" charset="0"/></a:rPr><m:t>=</m:t></m:r><m:r><a:rPr lang="en-US" altLang="zh-CN" b="0" i="1" smtClean="0"><a:latin typeface="Cambria Math" panose="02040503050406030204" pitchFamily="18" charset="0"/></a:rPr><m:t>0</m:t></m:r></m:oMath></m:oMathPara></a14:m><a:endParaRPr lang="en-US" altLang="zh-CN" i="1" dirty="0"><a:latin typeface="Cambria Math" panose="02040503050406030204" pitchFamily="18" charset="0"/></a:endParaRPr></a:p><a:p><a:pPr/><a14:m><m:oMathPara xmlns:m="http://schemas.openxmlformats.org/officeDocument/2006/math"><m:oMathParaPr><m:jc m:val="centerGroup"/></m:oMathParaPr><m:oMath xmlns:m="http://schemas.openxmlformats.org/officeDocument/2006/math"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1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2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4</m:t></m:r></m:sub></m:sSub><m:r><a:rPr lang="en-US" altLang="zh-CN" b="0" i="1" smtClean="0"><a:latin typeface="Cambria Math" panose="02040503050406030204" pitchFamily="18" charset="0"/></a:rPr><m:t>=0</m:t></m:r></m:oMath></m:oMathPara></a14:m><a:endParaRPr lang="en-US" altLang="zh-CN" i="1" dirty="0"><a:latin typeface="Cambria Math" panose="02040503050406030204" pitchFamily="18" charset="0"/></a:endParaRPr></a:p></p:txBody></p:sp></mc:Choice><mc:Fallback><p:sp><p:nvSpPr><p:cNvPr id="7" name="文本框 6"><a:extLst><a:ext uri="{FF2B5EF4-FFF2-40B4-BE49-F238E27FC236}"><a16:creationId xmlns:a16="http://schemas.microsoft.com/office/drawing/2014/main" id="{FD72FA6C-61B4-486D-A4EF-EEBB0443301E}"/></a:ext></a:extLst></p:cNvPr><p:cNvSpPr txBox="1"><a:spLocks noRot="1" noChangeAspect="1" noMove="1" noResize="1" noEditPoints="1" noAdjustHandles="1" noChangeArrowheads="1" noChangeShapeType="1" noTextEdit="1"/></p:cNvSpPr><p:nvPr/></p:nvSpPr><p:spPr><a:xfrm><a:off x="5150197" y="6167462"/><a:ext cx="7041803" cy="646331"/></a:xfrm><a:prstGeom prst="rect"><a:avLst/></a:prstGeom><a:blipFill><a:blip r:embed="rId5"/><a:stretch><a:fillRect/></a:stretch></a:blipFill></p:spPr><p:txBody><a:bodyPr/><a:lstStyle/><a:p><a:r><a:rPr lang="zh-CN" altLang="en-US"><a:noFill/></a:rPr><a:t> </a:t></a:r></a:p></p:txBody></p:sp></mc:Fallback></mc:AlternateContent><p:sp><p:nvSpPr><p:cNvPr id="9" name="文本框 8"><a:extLst><a:ext uri="{FF2B5EF4-FFF2-40B4-BE49-F238E27FC236}"><a16:creationId xmlns:a16="http://schemas.microsoft.com/office/drawing/2014/main" id="{969473AE-2B92-4C26-BACF-BEA902AB9632}"/></a:ext></a:extLst></p:cNvPr><p:cNvSpPr txBox="1"/><p:nvPr/></p:nvSpPr><p:spPr><a:xfrm><a:off x="4065950" y="6305961"/><a:ext cx="6175330" cy="369332"/></a:xfrm><a:prstGeom prst="rect"><a:avLst/></a:prstGeom><a:noFill/></p:spPr><p:txBody><a:bodyPr wrap="square"><a:spAutoFit/></a:bodyPr><a:lstStyle/><a:p><a:r><a:rPr lang="zh-CN" altLang="en-US" dirty="0"/><a:t>消色散条件：</a:t></a:r></a:p></p:txBody></p:sp></p:spTree><p:extLst><p:ext uri="{BB962C8B-B14F-4D97-AF65-F5344CB8AC3E}"><p14:creationId xmlns:p14="http://schemas.microsoft.com/office/powerpoint/2010/main" val="2148444692"/></p:ext></p:extLst></p:cSld><p:clrMapOvr><a:masterClrMapping/></p:clrMapOvr>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8FAE189-4F4A-4A84-811E-EDEF2961389D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抵消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引起的束流横向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的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条件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表格 10">
                <a:extLst>
                  <a:ext uri="{FF2B5EF4-FFF2-40B4-BE49-F238E27FC236}">
                    <a16:creationId xmlns:a16="http://schemas.microsoft.com/office/drawing/2014/main" id="{E8C73CC0-0BF9-4384-9255-5082F5C20F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1112603"/>
                  </p:ext>
                </p:extLst>
              </p:nvPr>
            </p:nvGraphicFramePr>
            <p:xfrm>
              <a:off x="2714779" y="1649690"/>
              <a:ext cx="741577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9493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</m:oMath>
                            </m:oMathPara>
                          </a14:m>
                          <a:endParaRPr lang="zh-CN" altLang="en-US" i="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CN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altLang="zh-CN" b="1" i="1" smtClean="0"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 [</m:t>
                                </m:r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𝐮𝐦</m:t>
                                </m:r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i="0" dirty="0">
                              <a:latin typeface="+mn-lt"/>
                            </a:rPr>
                            <a:t>考虑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oMath>
                          </a14:m>
                          <a:r>
                            <a:rPr lang="zh-CN" altLang="en-US" b="1" dirty="0"/>
                            <a:t>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zh-CN" altLang="en-US" b="1" dirty="0" smtClean="0"/>
                                  <m:t>不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b="1" i="0" dirty="0" smtClean="0">
                                    <a:latin typeface="+mn-lt"/>
                                  </a:rPr>
                                  <m:t>考虑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b="1" dirty="0"/>
                                  <m:t>变化</m:t>
                                </m:r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P_CSR*t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207.86663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-</a:t>
                          </a:r>
                          <a:endParaRPr lang="zh-CN" altLang="en-US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218.2145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277.96513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58.44216</a:t>
                          </a:r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表格 10">
                <a:extLst>
                  <a:ext uri="{FF2B5EF4-FFF2-40B4-BE49-F238E27FC236}">
                    <a16:creationId xmlns:a16="http://schemas.microsoft.com/office/drawing/2014/main" id="{E8C73CC0-0BF9-4384-9255-5082F5C20F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1112603"/>
                  </p:ext>
                </p:extLst>
              </p:nvPr>
            </p:nvGraphicFramePr>
            <p:xfrm>
              <a:off x="2714779" y="1649690"/>
              <a:ext cx="741577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9493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20" t="-820" r="-413445" b="-112295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4413" t="-1639" r="-511" b="-32459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73313" t="-101639" r="-20184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72783" t="-101639" r="-10122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P_CSR*t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207.86663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-</a:t>
                          </a:r>
                          <a:endParaRPr lang="zh-CN" altLang="en-US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218.2145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277.96513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58.44216</a:t>
                          </a:r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表格 10">
                <a:extLst>
                  <a:ext uri="{FF2B5EF4-FFF2-40B4-BE49-F238E27FC236}">
                    <a16:creationId xmlns:a16="http://schemas.microsoft.com/office/drawing/2014/main" id="{3FEDDC43-8C69-44B7-9E64-E114970740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3441708"/>
                  </p:ext>
                </p:extLst>
              </p:nvPr>
            </p:nvGraphicFramePr>
            <p:xfrm>
              <a:off x="2714779" y="3779904"/>
              <a:ext cx="741577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9493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</m:oMath>
                            </m:oMathPara>
                          </a14:m>
                          <a:endParaRPr lang="zh-CN" altLang="en-US" i="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CN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altLang="zh-CN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altLang="zh-CN" b="1" i="1" smtClean="0"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  <m:sup>
                                        <m:r>
                                          <a:rPr lang="en-US" altLang="zh-CN" b="1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bSup>
                                  </m:e>
                                </m:d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 [</m:t>
                                </m:r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𝐮𝐫𝐚𝐝</m:t>
                                </m:r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i="0" dirty="0">
                              <a:latin typeface="+mn-lt"/>
                            </a:rPr>
                            <a:t>考虑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oMath>
                          </a14:m>
                          <a:r>
                            <a:rPr lang="zh-CN" altLang="en-US" b="1" dirty="0"/>
                            <a:t>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zh-CN" altLang="en-US" b="1" dirty="0" smtClean="0"/>
                                  <m:t>不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b="1" i="0" dirty="0" smtClean="0">
                                    <a:latin typeface="+mn-lt"/>
                                  </a:rPr>
                                  <m:t>考虑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𝜸</m:t>
                                </m:r>
                                <m:r>
                                  <m:rPr>
                                    <m:nor/>
                                  </m:rPr>
                                  <a:rPr lang="zh-CN" altLang="en-US" b="1" dirty="0"/>
                                  <m:t>变化</m:t>
                                </m:r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P_CSR*t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130.58694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-</a:t>
                          </a:r>
                          <a:endParaRPr lang="zh-CN" altLang="en-US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42.89865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129.04055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87.30182</a:t>
                          </a:r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表格 10">
                <a:extLst>
                  <a:ext uri="{FF2B5EF4-FFF2-40B4-BE49-F238E27FC236}">
                    <a16:creationId xmlns:a16="http://schemas.microsoft.com/office/drawing/2014/main" id="{3FEDDC43-8C69-44B7-9E64-E114970740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3441708"/>
                  </p:ext>
                </p:extLst>
              </p:nvPr>
            </p:nvGraphicFramePr>
            <p:xfrm>
              <a:off x="2714779" y="3779904"/>
              <a:ext cx="741577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9493">
                      <a:extLst>
                        <a:ext uri="{9D8B030D-6E8A-4147-A177-3AD203B41FA5}">
                          <a16:colId xmlns:a16="http://schemas.microsoft.com/office/drawing/2014/main" val="329876001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1480656671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3034253328"/>
                        </a:ext>
                      </a:extLst>
                    </a:gridCol>
                    <a:gridCol w="1988760">
                      <a:extLst>
                        <a:ext uri="{9D8B030D-6E8A-4147-A177-3AD203B41FA5}">
                          <a16:colId xmlns:a16="http://schemas.microsoft.com/office/drawing/2014/main" val="679682795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20" t="-820" r="-413445" b="-112295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4413" t="-1639" r="-511" b="-32459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61110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73313" t="-101639" r="-20184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72783" t="-101639" r="-10122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b="1" dirty="0"/>
                            <a:t>模拟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6331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P_CSR*t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130.58694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-</a:t>
                          </a:r>
                          <a:endParaRPr lang="zh-CN" altLang="en-US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42.89865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46215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模拟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129.04055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b="0" i="0" u="none" strike="noStrike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87.30182</a:t>
                          </a:r>
                          <a:endParaRPr lang="zh-CN" alt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13494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3758412-8C01-4532-83FF-32F24AF484C0}"/>
                  </a:ext>
                </a:extLst>
              </p:cNvPr>
              <p:cNvSpPr txBox="1"/>
              <p:nvPr/>
            </p:nvSpPr>
            <p:spPr>
              <a:xfrm>
                <a:off x="632384" y="950352"/>
                <a:ext cx="9608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与模拟较符合，但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r>
                  <a:rPr lang="zh-CN" altLang="en-US" dirty="0"/>
                  <a:t>与模拟相差较大</a:t>
                </a:r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B3758412-8C01-4532-83FF-32F24AF48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4" y="950352"/>
                <a:ext cx="9608896" cy="369332"/>
              </a:xfrm>
              <a:prstGeom prst="rect">
                <a:avLst/>
              </a:prstGeom>
              <a:blipFill>
                <a:blip r:embed="rId4"/>
                <a:stretch>
                  <a:fillRect l="-444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E27C174-E181-4E0C-93B4-46EB7284E26F}"/>
                  </a:ext>
                </a:extLst>
              </p:cNvPr>
              <p:cNvSpPr txBox="1"/>
              <p:nvPr/>
            </p:nvSpPr>
            <p:spPr>
              <a:xfrm>
                <a:off x="632384" y="5722982"/>
                <a:ext cx="9608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与</m:t>
                    </m:r>
                    <m:d>
                      <m:dPr>
                        <m:begChr m:val="⟨"/>
                        <m:endChr m:val="⟩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  <m:r>
                      <a:rPr lang="zh-CN" altLang="en-US" i="1">
                        <a:latin typeface="Cambria Math" panose="02040503050406030204" pitchFamily="18" charset="0"/>
                      </a:rPr>
                      <m:t>表达</m:t>
                    </m:r>
                  </m:oMath>
                </a14:m>
                <a:r>
                  <a:rPr lang="zh-CN" altLang="en-US" dirty="0"/>
                  <a:t>式复杂（尚未带入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CN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zh-CN" altLang="en-US" dirty="0"/>
                  <a:t>和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altLang="zh-CN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CN" altLang="en-US" dirty="0"/>
                  <a:t>表达式），较难化简及参数优化</a:t>
                </a:r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E27C174-E181-4E0C-93B4-46EB7284E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4" y="5722982"/>
                <a:ext cx="9608896" cy="369332"/>
              </a:xfrm>
              <a:prstGeom prst="rect">
                <a:avLst/>
              </a:prstGeom>
              <a:blipFill>
                <a:blip r:embed="rId5"/>
                <a:stretch>
                  <a:fillRect l="-444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7349968"/>
      </p:ext>
    </p:extLst>
  </p:cSld>
  <p:clrMapOvr>
    <a:masterClrMapping/>
  </p:clrMapOvr>
</p:sld>
</file>

<file path=ppt/slides/slide8.xml><?xml version="1.0" encoding="UTF-8" standalone="yes"?>
<p:sld xmlns:a="http://schemas.openxmlformats.org/drawingml/2006/main" xmlns:r="http://schemas.openxmlformats.org/officeDocument/2006/relationships" xmlns:p="http://schemas.openxmlformats.org/presentationml/2006/main" show="0"><p:cSld><p:spTree><p:nvGrpSpPr><p:cNvPr id="1" name=""/><p:cNvGrpSpPr/><p:nvPr/></p:nvGrpSpPr><p:grpSpPr><a:xfrm><a:off x="0" y="0"/><a:ext cx="0" cy="0"/><a:chOff x="0" y="0"/><a:chExt cx="0" cy="0"/></a:xfrm></p:grpSpPr><p:sp><p:nvSpPr><p:cNvPr id="10" name="TextBox 9"><a:extLst><a:ext uri="{FF2B5EF4-FFF2-40B4-BE49-F238E27FC236}"><a16:creationId xmlns:a16="http://schemas.microsoft.com/office/drawing/2014/main" id="{18FAE189-4F4A-4A84-811E-EDEF2961389D}"/></a:ext></a:extLst></p:cNvPr><p:cNvSpPr txBox="1"/><p:nvPr/></p:nvSpPr><p:spPr><a:xfrm><a:off x="-1" y="0"/><a:ext cx="12192000" cy="584775"/></a:xfrm><a:prstGeom prst="rect"><a:avLst/></a:prstGeom><a:noFill/></p:spPr><p:txBody><a:bodyPr wrap="square" rtlCol="0"><a:spAutoFit/></a:bodyPr><a:lstStyle><a:defPPr><a:defRPr lang="zh-CN"/></a:defPPr><a:lvl1pPr marL="0" algn="l" defTabSz="914400" rtl="0" eaLnBrk="1" latinLnBrk="0" hangingPunct="1"><a:defRPr sz="1800" kern="1200"><a:solidFill><a:schemeClr val="tx1"/></a:solidFill><a:latin typeface="+mn-lt"/><a:ea typeface="+mn-ea"/><a:cs typeface="+mn-cs"/></a:defRPr></a:lvl1pPr><a:lvl2pPr marL="457200" algn="l" defTabSz="914400" rtl="0" eaLnBrk="1" latinLnBrk="0" hangingPunct="1"><a:defRPr sz="1800" kern="1200"><a:solidFill><a:schemeClr val="tx1"/></a:solidFill><a:latin typeface="+mn-lt"/><a:ea typeface="+mn-ea"/><a:cs typeface="+mn-cs"/></a:defRPr></a:lvl2pPr><a:lvl3pPr marL="914400" algn="l" defTabSz="914400" rtl="0" eaLnBrk="1" latinLnBrk="0" hangingPunct="1"><a:defRPr sz="1800" kern="1200"><a:solidFill><a:schemeClr val="tx1"/></a:solidFill><a:latin typeface="+mn-lt"/><a:ea typeface="+mn-ea"/><a:cs typeface="+mn-cs"/></a:defRPr></a:lvl3pPr><a:lvl4pPr marL="1371600" algn="l" defTabSz="914400" rtl="0" eaLnBrk="1" latinLnBrk="0" hangingPunct="1"><a:defRPr sz="1800" kern="1200"><a:solidFill><a:schemeClr val="tx1"/></a:solidFill><a:latin typeface="+mn-lt"/><a:ea typeface="+mn-ea"/><a:cs typeface="+mn-cs"/></a:defRPr></a:lvl4pPr><a:lvl5pPr marL="1828800" algn="l" defTabSz="914400" rtl="0" eaLnBrk="1" latinLnBrk="0" hangingPunct="1"><a:defRPr sz="1800" kern="1200"><a:solidFill><a:schemeClr val="tx1"/></a:solidFill><a:latin typeface="+mn-lt"/><a:ea typeface="+mn-ea"/><a:cs typeface="+mn-cs"/></a:defRPr></a:lvl5pPr><a:lvl6pPr marL="2286000" algn="l" defTabSz="914400" rtl="0" eaLnBrk="1" latinLnBrk="0" hangingPunct="1"><a:defRPr sz="1800" kern="1200"><a:solidFill><a:schemeClr val="tx1"/></a:solidFill><a:latin typeface="+mn-lt"/><a:ea typeface="+mn-ea"/><a:cs typeface="+mn-cs"/></a:defRPr></a:lvl6pPr><a:lvl7pPr marL="2743200" algn="l" defTabSz="914400" rtl="0" eaLnBrk="1" latinLnBrk="0" hangingPunct="1"><a:defRPr sz="1800" kern="1200"><a:solidFill><a:schemeClr val="tx1"/></a:solidFill><a:latin typeface="+mn-lt"/><a:ea typeface="+mn-ea"/><a:cs typeface="+mn-cs"/></a:defRPr></a:lvl7pPr><a:lvl8pPr marL="3200400" algn="l" defTabSz="914400" rtl="0" eaLnBrk="1" latinLnBrk="0" hangingPunct="1"><a:defRPr sz="1800" kern="1200"><a:solidFill><a:schemeClr val="tx1"/></a:solidFill><a:latin typeface="+mn-lt"/><a:ea typeface="+mn-ea"/><a:cs typeface="+mn-cs"/></a:defRPr></a:lvl8pPr><a:lvl9pPr marL="3657600" algn="l" defTabSz="914400" rtl="0" eaLnBrk="1" latinLnBrk="0" hangingPunct="1"><a:defRPr sz="1800" kern="1200"><a:solidFill><a:schemeClr val="tx1"/></a:solidFill><a:latin typeface="+mn-lt"/><a:ea typeface="+mn-ea"/><a:cs typeface="+mn-cs"/></a:defRPr></a:lvl9pPr></a:lstStyle><a:p><a:r><a:rPr lang="zh-CN" altLang="en-US" sz="3200" b="1" dirty="0"><a:latin typeface="华文中宋" panose="02010600040101010101" pitchFamily="2" charset="-122"/><a:ea typeface="华文中宋" panose="02010600040101010101" pitchFamily="2" charset="-122"/></a:rPr><a:t>抵消</a:t></a:r><a:r><a:rPr lang="en-US" altLang="zh-CN" sz="3200" b="1" dirty="0"><a:latin typeface="华文中宋" panose="02010600040101010101" pitchFamily="2" charset="-122"/><a:ea typeface="华文中宋" panose="02010600040101010101" pitchFamily="2" charset="-122"/></a:rPr><a:t>CSR</a:t></a:r><a:r><a:rPr lang="zh-CN" altLang="en-US" sz="3200" b="1" dirty="0"><a:latin typeface="华文中宋" panose="02010600040101010101" pitchFamily="2" charset="-122"/><a:ea typeface="华文中宋" panose="02010600040101010101" pitchFamily="2" charset="-122"/></a:rPr><a:t>引起的束流横向</a:t></a:r><a:r><a:rPr lang="en-US" altLang="zh-CN" sz="3200" b="1" dirty="0"><a:latin typeface="华文中宋" panose="02010600040101010101" pitchFamily="2" charset="-122"/><a:ea typeface="华文中宋" panose="02010600040101010101" pitchFamily="2" charset="-122"/></a:rPr><a:t>offset</a:t></a:r><a:r><a:rPr lang="zh-CN" altLang="en-US" sz="3200" b="1" dirty="0"><a:latin typeface="华文中宋" panose="02010600040101010101" pitchFamily="2" charset="-122"/><a:ea typeface="华文中宋" panose="02010600040101010101" pitchFamily="2" charset="-122"/></a:rPr><a:t>的</a:t></a:r><a:r><a:rPr lang="en-US" altLang="zh-CN" sz="3200" b="1" dirty="0"><a:latin typeface="华文中宋" panose="02010600040101010101" pitchFamily="2" charset="-122"/><a:ea typeface="华文中宋" panose="02010600040101010101" pitchFamily="2" charset="-122"/></a:rPr><a:t>chicane</a:t></a:r><a:r><a:rPr lang="zh-CN" altLang="en-US" sz="3200" b="1" dirty="0"><a:latin typeface="华文中宋" panose="02010600040101010101" pitchFamily="2" charset="-122"/><a:ea typeface="华文中宋" panose="02010600040101010101" pitchFamily="2" charset="-122"/></a:rPr><a:t>条件</a:t></a:r></a:p></p:txBody></p:sp><mc:AlternateContent xmlns:mc="http://schemas.openxmlformats.org/markup-compatibility/2006"><mc:Choice xmlns:a14="http://schemas.microsoft.com/office/drawing/2010/main" Requires="a14"><p:sp><p:nvSpPr><p:cNvPr id="26" name="文本框 25"><a:extLst><a:ext uri="{FF2B5EF4-FFF2-40B4-BE49-F238E27FC236}"><a16:creationId xmlns:a16="http://schemas.microsoft.com/office/drawing/2014/main" id="{6B748A1A-9CE0-40AF-929C-614237497ED5}"/></a:ext></a:extLst></p:cNvPr><p:cNvSpPr txBox="1"/><p:nvPr/></p:nvSpPr><p:spPr><a:xfrm><a:off x="632384" y="950352"/><a:ext cx="9608896" cy="369332"/></a:xfrm><a:prstGeom prst="rect"><a:avLst/></a:prstGeom><a:noFill/></p:spPr><p:txBody><a:bodyPr wrap="square" rtlCol="0"><a:spAutoFit/></a:bodyPr><a:lstStyle/><a:p><a:pPr marL="285750" indent="-285750"><a:buFont typeface="Wingdings" panose="05000000000000000000" pitchFamily="2" charset="2"/><a:buChar char="Ø"/></a:pPr><a:r><a:rPr lang="zh-CN" altLang="en-US" dirty="0"/><a:t>考虑消色散条件，</a:t></a:r><a:r><a:rPr lang="en-US" altLang="zh-CN" dirty="0"/><a:t>chicane</a:t></a:r><a:r><a:rPr lang="zh-CN" altLang="en-US" dirty="0"/><a:t>出口的束流水平中心位置偏移</a:t></a:r><a14:m><m:oMath xmlns:m="http://schemas.openxmlformats.org/officeDocument/2006/math"><m:d><m:dPr><m:begChr m:val="⟨"/><m:endChr m:val="⟩"/><m:ctrlPr><a:rPr lang="en-US" altLang="zh-CN" i="1" smtClean="0"><a:latin typeface="Cambria Math" panose="02040503050406030204" pitchFamily="18" charset="0"/></a:rPr></m:ctrlPr></m:dPr><m:e><m:sSub><m:sSubPr><m:ctrlPr><a:rPr lang="en-US" altLang="zh-CN" b="0" i="1" smtClean="0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𝑥</m:t></m:r></m:e><m:sub><m:r><a:rPr lang="en-US" altLang="zh-CN" b="0" i="1" smtClean="0"><a:latin typeface="Cambria Math" panose="02040503050406030204" pitchFamily="18" charset="0"/></a:rPr><m:t>4</m:t></m:r></m:sub></m:sSub></m:e></m:d></m:oMath></a14:m><a:r><a:rPr lang="zh-CN" altLang="en-US" dirty="0"/><a:t>和平均水平散角</a:t></a:r><a14:m><m:oMath xmlns:m="http://schemas.openxmlformats.org/officeDocument/2006/math"><m:d><m:dPr><m:begChr m:val="⟨"/><m:endChr m:val="⟩"/><m:ctrlPr><a:rPr lang="en-US" altLang="zh-CN" i="1"><a:latin typeface="Cambria Math" panose="02040503050406030204" pitchFamily="18" charset="0"/></a:rPr></m:ctrlPr></m:dPr><m:e><m:sSubSup><m:sSubSupPr><m:ctrlPr><a:rPr lang="en-US" altLang="zh-CN" i="1"><a:latin typeface="Cambria Math" panose="02040503050406030204" pitchFamily="18" charset="0"/></a:rPr></m:ctrlPr></m:sSubSupPr><m:e><m:r><a:rPr lang="en-US" altLang="zh-CN" i="1"><a:latin typeface="Cambria Math" panose="02040503050406030204" pitchFamily="18" charset="0"/></a:rPr><m:t>𝑥</m:t></m:r></m:e><m:sub><m:r><a:rPr lang="en-US" altLang="zh-CN" i="1"><a:latin typeface="Cambria Math" panose="02040503050406030204" pitchFamily="18" charset="0"/></a:rPr><m:t>4</m:t></m:r></m:sub><m:sup><m:r><a:rPr lang="en-US" altLang="zh-CN" i="1"><a:latin typeface="Cambria Math" panose="02040503050406030204" pitchFamily="18" charset="0"/></a:rPr><m:t>′</m:t></m:r></m:sup></m:sSubSup></m:e></m:d></m:oMath></a14:m><a:r><a:rPr lang="zh-CN" altLang="en-US" dirty="0"/><a:t>：</a:t></a:r></a:p></p:txBody></p:sp></mc:Choice><mc:Fallback><p:sp><p:nvSpPr><p:cNvPr id="26" name="文本框 25"><a:extLst><a:ext uri="{FF2B5EF4-FFF2-40B4-BE49-F238E27FC236}"><a16:creationId xmlns:a16="http://schemas.microsoft.com/office/drawing/2014/main" id="{6B748A1A-9CE0-40AF-929C-614237497ED5}"/></a:ext></a:extLst></p:cNvPr><p:cNvSpPr txBox="1"><a:spLocks noRot="1" noChangeAspect="1" noMove="1" noResize="1" noEditPoints="1" noAdjustHandles="1" noChangeArrowheads="1" noChangeShapeType="1" noTextEdit="1"/></p:cNvSpPr><p:nvPr/></p:nvSpPr><p:spPr><a:xfrm><a:off x="632384" y="950352"/><a:ext cx="9608896" cy="369332"/></a:xfrm><a:prstGeom prst="rect"><a:avLst/></a:prstGeom><a:blipFill><a:blip r:embed="rId2"/><a:stretch><a:fillRect l="-444" t="-10000" b="-26667"/></a:stretch></a:blipFill></p:spPr><p:txBody><a:bodyPr/><a:lstStyle/><a:p><a:r><a:rPr lang="zh-CN" alt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11" name="文本框 10"><a:extLst><a:ext uri="{FF2B5EF4-FFF2-40B4-BE49-F238E27FC236}"><a16:creationId xmlns:a16="http://schemas.microsoft.com/office/drawing/2014/main" id="{0FF87A94-AAEC-43E9-9B44-99C9A587AE2B}"/></a:ext></a:extLst></p:cNvPr><p:cNvSpPr txBox="1"/><p:nvPr/></p:nvSpPr><p:spPr><a:xfrm><a:off x="632383" y="1392545"/><a:ext cx="11078579" cy="2604303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d><m:dPr><m:begChr m:val="⟨"/><m:endChr m:val="⟩"/><m:ctrlPr><a:rPr lang="en-US" altLang="zh-CN" sz="1600" i="1" smtClean="0"><a:solidFill><a:schemeClr val="accent1"/></a:solidFill><a:latin typeface="Cambria Math" panose="02040503050406030204" pitchFamily="18" charset="0"/></a:rPr></m:ctrlPr></m:dPr><m:e><m:sSub><m:sSubPr><m:ctrlPr><a:rPr lang="en-US" altLang="zh-CN" sz="1600" b="0" i="1" smtClean="0"><a:solidFill><a:schemeClr val="accent1"/></a:solidFill><a:latin typeface="Cambria Math" panose="02040503050406030204" pitchFamily="18" charset="0"/></a:rPr></m:ctrlPr></m:sSubPr><m:e><m:r><a:rPr lang="en-US" altLang="zh-CN" sz="1600" i="1"><a:solidFill><a:schemeClr val="accent1"/></a:solidFill><a:latin typeface="Cambria Math" panose="02040503050406030204" pitchFamily="18" charset="0"/></a:rPr><m:t>𝑥</m:t></m:r></m:e><m:sub><m:r><a:rPr lang="en-US" altLang="zh-CN" sz="1600" b="0" i="1" smtClean="0"><a:solidFill><a:schemeClr val="accent1"/></a:solidFill><a:latin typeface="Cambria Math" panose="02040503050406030204" pitchFamily="18" charset="0"/></a:rPr><m:t>4</m:t></m:r></m:sub></m:sSub></m:e></m:d><m:r><m:rPr><m:aln/></m:rPr><a:rPr lang="en-US" altLang="zh-CN" sz="1600" i="1"><a:latin typeface="Cambria Math" panose="02040503050406030204" pitchFamily="18" charset="0"/></a:rPr><m:t>=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17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25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9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+2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3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8</m:t></m:r></m:den></m:f><m:sSub><m:sSubPr><m:ctrlPr><a:rPr lang="en-US" altLang="zh-CN" sz="1600" b="0" i="1" smtClean="0"><a:latin typeface="Cambria Math" panose="02040503050406030204" pitchFamily="18" charset="0"/></a:rPr></m:ctrlPr></m:sSubPr><m:e><m:r><a:rPr lang="en-US" altLang="zh-CN" sz="1600" b="0" i="1" smtClean="0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 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b="0" i="1" smtClean="0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m:sup><m:r><a:rPr lang="en-US" altLang="zh-CN" sz="1600" b="0" i="1" smtClean="0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7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b="0" i="1" smtClean="0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3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m:sup><m:r><a:rPr lang="en-US" altLang="zh-CN" sz="1600" i="1"><a:latin typeface="Cambria Math" panose="02040503050406030204" pitchFamily="18" charset="0"/></a:rPr><m:t>2</m:t></m:r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/m:oMath></m:oMathPara></a14:m><a:endParaRPr lang="en-US" altLang="zh-CN" sz="1600" i="1" dirty="0"><a:latin typeface="Cambria Math" panose="02040503050406030204" pitchFamily="18" charset="0"/></a:endParaRPr></a:p></p:txBody></p:sp></mc:Choice><mc:Fallback><p:sp><p:nvSpPr><p:cNvPr id="11" name="文本框 10"><a:extLst><a:ext uri="{FF2B5EF4-FFF2-40B4-BE49-F238E27FC236}"><a16:creationId xmlns:a16="http://schemas.microsoft.com/office/drawing/2014/main" id="{0FF87A94-AAEC-43E9-9B44-99C9A587AE2B}"/></a:ext></a:extLst></p:cNvPr><p:cNvSpPr txBox="1"><a:spLocks noRot="1" noChangeAspect="1" noMove="1" noResize="1" noEditPoints="1" noAdjustHandles="1" noChangeArrowheads="1" noChangeShapeType="1" noTextEdit="1"/></p:cNvSpPr><p:nvPr/></p:nvSpPr><p:spPr><a:xfrm><a:off x="632383" y="1392545"/><a:ext cx="11078579" cy="2604303"/></a:xfrm><a:prstGeom prst="rect"><a:avLst/></a:prstGeom><a:blipFill><a:blip r:embed="rId3"/><a:stretch><a:fillRect/></a:stretch></a:blipFill></p:spPr><p:txBody><a:bodyPr/><a:lstStyle/><a:p><a:r><a:rPr lang="zh-CN" altLang="en-US"><a:noFill/></a:rPr><a:t> </a:t></a:r></a:p></p:txBody></p:sp></mc:Fallback></mc:AlternateContent><mc:AlternateContent xmlns:mc="http://schemas.openxmlformats.org/markup-compatibility/2006"><mc:Choice xmlns:a14="http://schemas.microsoft.com/office/drawing/2010/main" Requires="a14"><p:sp><p:nvSpPr><p:cNvPr id="7" name="文本框 6"><a:extLst><a:ext uri="{FF2B5EF4-FFF2-40B4-BE49-F238E27FC236}"><a16:creationId xmlns:a16="http://schemas.microsoft.com/office/drawing/2014/main" id="{FD72FA6C-61B4-486D-A4EF-EEBB0443301E}"/></a:ext></a:extLst></p:cNvPr><p:cNvSpPr txBox="1"/><p:nvPr/></p:nvSpPr><p:spPr><a:xfrm><a:off x="5150197" y="6167462"/><a:ext cx="7041803" cy="646331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sSub><m:sSubPr><m:ctrlPr><a:rPr lang="en-US" altLang="zh-CN" i="1" smtClean="0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i="1"><a:latin typeface="Cambria Math" panose="02040503050406030204" pitchFamily="18" charset="0"/></a:rPr><m:t>3</m:t></m:r></m:sub></m:sSub><m:d><m:dPr><m:begChr m:val="（"/><m:endChr m:val="）"/><m:ctrlPr><a:rPr lang="zh-CN" altLang="en-US" i="1"><a:latin typeface="Cambria Math" panose="02040503050406030204" pitchFamily="18" charset="0"/></a:rPr></m:ctrlPr></m:dPr><m:e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𝐿</m:t></m:r></m:e><m:sub><m:r><a:rPr lang="en-US" altLang="zh-CN" b="0" i="1" smtClean="0"><a:latin typeface="Cambria Math" panose="02040503050406030204" pitchFamily="18" charset="0"/></a:rPr><m:t>𝑑</m:t></m:r><m:r><a:rPr lang="en-US" altLang="zh-CN" b="0" i="1" smtClean="0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</m:t></m:r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𝐿</m:t></m:r></m:e><m:sub><m:r><a:rPr lang="en-US" altLang="zh-CN" b="0" i="1" smtClean="0"><a:latin typeface="Cambria Math" panose="02040503050406030204" pitchFamily="18" charset="0"/></a:rPr><m:t>𝐵</m:t></m:r></m:sub></m:sSub></m:e></m:d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2</m:t></m:r></m:sub></m:sSub><m:d><m:dPr><m:begChr m:val="（"/><m:endChr m:val="）"/><m:ctrlPr><a:rPr lang="zh-CN" altLang="en-US" i="1"><a:latin typeface="Cambria Math" panose="02040503050406030204" pitchFamily="18" charset="0"/></a:rPr></m:ctrlPr></m:dPr><m:e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b="0" i="1" smtClean="0"><a:latin typeface="Cambria Math" panose="02040503050406030204" pitchFamily="18" charset="0"/></a:rPr><m:t>2</m:t></m:r></m:sub></m:sSub><m:r><a:rPr lang="en-US" altLang="zh-CN" i="1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+2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𝐵</m:t></m:r></m:sub></m:sSub></m:e></m:d><m:r><a:rPr lang="en-US" altLang="zh-CN" b="0" i="1" smtClean="0"><a:latin typeface="Cambria Math" panose="02040503050406030204" pitchFamily="18" charset="0"/></a:rPr><m:t>+</m:t></m:r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1</m:t></m:r></m:sub></m:sSub><m:d><m:dPr><m:ctrlPr><a:rPr lang="en-US" altLang="zh-CN" b="0" i="1" smtClean="0"><a:latin typeface="Cambria Math" panose="02040503050406030204" pitchFamily="18" charset="0"/></a:rPr></m:ctrlPr></m:dPr><m:e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2</m:t></m:r></m:sub></m:sSub><m:r><a:rPr lang="en-US" altLang="zh-CN" i="1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𝑑</m:t></m:r><m:r><a:rPr lang="en-US" altLang="zh-CN" i="1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+3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𝐿</m:t></m:r></m:e><m:sub><m:r><a:rPr lang="en-US" altLang="zh-CN" i="1"><a:latin typeface="Cambria Math" panose="02040503050406030204" pitchFamily="18" charset="0"/></a:rPr><m:t>𝐵</m:t></m:r></m:sub></m:sSub></m:e></m:d><m:r><m:rPr><m:aln/></m:rPr><a:rPr lang="en-US" altLang="zh-CN" i="1"><a:latin typeface="Cambria Math" panose="02040503050406030204" pitchFamily="18" charset="0"/></a:rPr><m:t>=</m:t></m:r><m:r><a:rPr lang="en-US" altLang="zh-CN" b="0" i="1" smtClean="0"><a:latin typeface="Cambria Math" panose="02040503050406030204" pitchFamily="18" charset="0"/></a:rPr><m:t>0</m:t></m:r></m:oMath></m:oMathPara></a14:m><a:endParaRPr lang="en-US" altLang="zh-CN" i="1" dirty="0"><a:latin typeface="Cambria Math" panose="02040503050406030204" pitchFamily="18" charset="0"/></a:endParaRPr></a:p><a:p><a:pPr/><a14:m><m:oMathPara xmlns:m="http://schemas.openxmlformats.org/officeDocument/2006/math"><m:oMathParaPr><m:jc m:val="centerGroup"/></m:oMathParaPr><m:oMath xmlns:m="http://schemas.openxmlformats.org/officeDocument/2006/math"><m:sSub><m:sSubPr><m:ctrlPr><a:rPr lang="en-US" altLang="zh-CN" b="0" i="1" smtClean="0"><a:latin typeface="Cambria Math" panose="02040503050406030204" pitchFamily="18" charset="0"/></a:rPr></m:ctrlPr></m:sSubPr><m:e><m:r><a:rPr lang="en-US" altLang="zh-CN" b="0" i="1" smtClean="0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1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2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3</m:t></m:r></m:sub></m:sSub><m:r><a:rPr lang="en-US" altLang="zh-CN" b="0" i="1" smtClean="0"><a:latin typeface="Cambria Math" panose="02040503050406030204" pitchFamily="18" charset="0"/></a:rPr><m:t>+</m:t></m:r><m:sSub><m:sSubPr><m:ctrlPr><a:rPr lang="en-US" altLang="zh-CN" i="1"><a:latin typeface="Cambria Math" panose="02040503050406030204" pitchFamily="18" charset="0"/></a:rPr></m:ctrlPr></m:sSubPr><m:e><m:r><a:rPr lang="en-US" altLang="zh-CN" i="1"><a:latin typeface="Cambria Math" panose="02040503050406030204" pitchFamily="18" charset="0"/></a:rPr><m:t>𝜃</m:t></m:r></m:e><m:sub><m:r><a:rPr lang="en-US" altLang="zh-CN" b="0" i="1" smtClean="0"><a:latin typeface="Cambria Math" panose="02040503050406030204" pitchFamily="18" charset="0"/></a:rPr><m:t>4</m:t></m:r></m:sub></m:sSub><m:r><a:rPr lang="en-US" altLang="zh-CN" b="0" i="1" smtClean="0"><a:latin typeface="Cambria Math" panose="02040503050406030204" pitchFamily="18" charset="0"/></a:rPr><m:t>=0</m:t></m:r></m:oMath></m:oMathPara></a14:m><a:endParaRPr lang="en-US" altLang="zh-CN" i="1" dirty="0"><a:latin typeface="Cambria Math" panose="02040503050406030204" pitchFamily="18" charset="0"/></a:endParaRPr></a:p></p:txBody></p:sp></mc:Choice><mc:Fallback><p:sp><p:nvSpPr><p:cNvPr id="7" name="文本框 6"><a:extLst><a:ext uri="{FF2B5EF4-FFF2-40B4-BE49-F238E27FC236}"><a16:creationId xmlns:a16="http://schemas.microsoft.com/office/drawing/2014/main" id="{FD72FA6C-61B4-486D-A4EF-EEBB0443301E}"/></a:ext></a:extLst></p:cNvPr><p:cNvSpPr txBox="1"><a:spLocks noRot="1" noChangeAspect="1" noMove="1" noResize="1" noEditPoints="1" noAdjustHandles="1" noChangeArrowheads="1" noChangeShapeType="1" noTextEdit="1"/></p:cNvSpPr><p:nvPr/></p:nvSpPr><p:spPr><a:xfrm><a:off x="5150197" y="6167462"/><a:ext cx="7041803" cy="646331"/></a:xfrm><a:prstGeom prst="rect"><a:avLst/></a:prstGeom><a:blipFill><a:blip r:embed="rId4"/><a:stretch><a:fillRect/></a:stretch></a:blipFill></p:spPr><p:txBody><a:bodyPr/><a:lstStyle/><a:p><a:r><a:rPr lang="zh-CN" altLang="en-US"><a:noFill/></a:rPr><a:t> </a:t></a:r></a:p></p:txBody></p:sp></mc:Fallback></mc:AlternateContent><p:sp><p:nvSpPr><p:cNvPr id="9" name="文本框 8"><a:extLst><a:ext uri="{FF2B5EF4-FFF2-40B4-BE49-F238E27FC236}"><a16:creationId xmlns:a16="http://schemas.microsoft.com/office/drawing/2014/main" id="{969473AE-2B92-4C26-BACF-BEA902AB9632}"/></a:ext></a:extLst></p:cNvPr><p:cNvSpPr txBox="1"/><p:nvPr/></p:nvSpPr><p:spPr><a:xfrm><a:off x="4065950" y="6305961"/><a:ext cx="6175330" cy="369332"/></a:xfrm><a:prstGeom prst="rect"><a:avLst/></a:prstGeom><a:noFill/></p:spPr><p:txBody><a:bodyPr wrap="square"><a:spAutoFit/></a:bodyPr><a:lstStyle/><a:p><a:r><a:rPr lang="zh-CN" altLang="en-US" dirty="0"/><a:t>消色散条件：</a:t></a:r></a:p></p:txBody></p:sp><mc:AlternateContent xmlns:mc="http://schemas.openxmlformats.org/markup-compatibility/2006"><mc:Choice xmlns:a14="http://schemas.microsoft.com/office/drawing/2010/main" Requires="a14"><p:sp><p:nvSpPr><p:cNvPr id="8" name="文本框 7"><a:extLst><a:ext uri="{FF2B5EF4-FFF2-40B4-BE49-F238E27FC236}"><a16:creationId xmlns:a16="http://schemas.microsoft.com/office/drawing/2014/main" id="{D62BE30A-D818-43A8-85F6-AC17CA504CD4}"/></a:ext></a:extLst></p:cNvPr><p:cNvSpPr txBox="1"/><p:nvPr/></p:nvSpPr><p:spPr><a:xfrm><a:off x="481038" y="3996848"/><a:ext cx="11078579" cy="2604303"/></a:xfrm><a:prstGeom prst="rect"><a:avLst/></a:prstGeom><a:noFill/></p:spPr><p:txBody><a:bodyPr wrap="square" rtlCol="0"><a:spAutoFit/></a:bodyPr><a:lstStyle/><a:p><a:pPr/><a14:m><m:oMathPara xmlns:m="http://schemas.openxmlformats.org/officeDocument/2006/math"><m:oMathParaPr><m:jc m:val="centerGroup"/></m:oMathParaPr><m:oMath xmlns:m="http://schemas.openxmlformats.org/officeDocument/2006/math"><m:d><m:dPr><m:begChr m:val="⟨"/><m:endChr m:val="⟩"/><m:ctrlPr><a:rPr lang="en-US" altLang="zh-CN" sz="1600" i="1" smtClean="0"><a:solidFill><a:schemeClr val="accent1"/></a:solidFill><a:latin typeface="Cambria Math" panose="02040503050406030204" pitchFamily="18" charset="0"/></a:rPr></m:ctrlPr></m:dPr><m:e><m:sSub><m:sSubPr><m:ctrlPr><a:rPr lang="en-US" altLang="zh-CN" sz="1600" b="0" i="1" smtClean="0"><a:solidFill><a:schemeClr val="accent1"/></a:solidFill><a:latin typeface="Cambria Math" panose="02040503050406030204" pitchFamily="18" charset="0"/></a:rPr></m:ctrlPr></m:sSubPr><m:e><m:r><a:rPr lang="en-US" altLang="zh-CN" sz="1600" i="1"><a:solidFill><a:schemeClr val="accent1"/></a:solidFill><a:latin typeface="Cambria Math" panose="02040503050406030204" pitchFamily="18" charset="0"/></a:rPr><m:t>𝑥</m:t></m:r></m:e><m:sub><m:r><a:rPr lang="en-US" altLang="zh-CN" sz="1600" b="0" i="1" smtClean="0"><a:solidFill><a:schemeClr val="accent1"/></a:solidFill><a:latin typeface="Cambria Math" panose="02040503050406030204" pitchFamily="18" charset="0"/></a:rPr><m:t>4</m:t></m:r></m:sub></m:sSub></m:e></m:d><m:r><m:rPr><m:aln/></m:rPr><a:rPr lang="en-US" altLang="zh-CN" sz="1600" i="1"><a:latin typeface="Cambria Math" panose="02040503050406030204" pitchFamily="18" charset="0"/></a:rPr><m:t>=</m:t></m:r><m:d><m:dPr><m:begChr m:val="["/><m:endChr m:val="]"/><m:ctrlPr><a:rPr lang="en-US" altLang="zh-CN" sz="1600" b="0" i="1" smtClean="0"><a:latin typeface="Cambria Math" panose="02040503050406030204" pitchFamily="18" charset="0"/></a:rPr></m:ctrlPr></m:dPr><m:e><m:sSub><m:sSubPr><m:ctrlPr><a:rPr lang="en-US" altLang="zh-CN" sz="1600" i="1"><a:latin typeface="Cambria Math" panose="02040503050406030204" pitchFamily="18" charset="0"/></a:rPr></m:ctrlPr></m:sSub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17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d><m:dPr><m:begChr m:val="（"/><m:endChr m:val="）"/><m:ctrlPr><a:rPr lang="zh-CN" altLang="en-US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25</m:t></m:r></m:num><m:den><m:r><a:rPr lang="en-US" altLang="zh-CN" sz="1600" i="1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r><a:rPr lang="en-US" altLang="zh-CN" sz="1600" b="0" i="1" smtClean="0"><a:latin typeface="Cambria Math" panose="02040503050406030204" pitchFamily="18" charset="0"/></a:rPr><m:t>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4</m:t></m:r></m:den></m:f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d><m:dPr><m:ctrlPr><a:rPr lang="en-US" altLang="zh-CN" sz="1600" b="0" i="1" smtClean="0"><a:latin typeface="Cambria Math" panose="02040503050406030204" pitchFamily="18" charset="0"/></a:rPr></m:ctrlPr></m:dPr><m:e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b="0" i="1" smtClean="0"><a:latin typeface="Cambria Math" panose="02040503050406030204" pitchFamily="18" charset="0"/></a:rPr></m:ctrlPr></m:sSubPr><m:e><m:r><a:rPr lang="en-US" altLang="zh-CN" sz="1600" b="0" i="1" smtClean="0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0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i="1"><a:latin typeface="Cambria Math" panose="02040503050406030204" pitchFamily="18" charset="0"/></a:rPr><m:t>1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2</m:t></m:r></m:sub></m:sSub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9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r><a:rPr lang="en-US" altLang="zh-CN" sz="1600" i="1"><a:latin typeface="Cambria Math" panose="02040503050406030204" pitchFamily="18" charset="0"/></a:rPr><m:t>3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d><m:dPr><m:ctrlPr><a:rPr lang="en-US" altLang="zh-CN" sz="1600" i="1"><a:latin typeface="Cambria Math" panose="02040503050406030204" pitchFamily="18" charset="0"/></a:rPr></m:ctrlPr></m:dPr><m:e><m:r><a:rPr lang="en-US" altLang="zh-CN" sz="1600" i="1"><a:latin typeface="Cambria Math" panose="02040503050406030204" pitchFamily="18" charset="0"/></a:rPr><m:t>2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1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den></m:f></m:e></m:d><m:r><a:rPr lang="en-US" altLang="zh-CN" sz="1600" b="0" i="1" smtClean="0"><a:latin typeface="Cambria Math" panose="02040503050406030204" pitchFamily="18" charset="0"/></a:rPr><m:t>+</m:t></m:r><m:d><m:dPr><m:begChr m:val="["/><m:endChr m:val="]"/><m:ctrlPr><a:rPr lang="en-US" altLang="zh-CN" sz="1600" b="0" i="1" smtClean="0"><a:latin typeface="Cambria Math" panose="02040503050406030204" pitchFamily="18" charset="0"/></a:rPr></m:ctrlPr></m:dPr><m:e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8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4</m:t></m:r></m:sub></m:sSub></m:e></m:d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3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3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2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8</m:t></m:r></m:den></m:f><m:sSub><m:sSubPr><m:ctrlPr><a:rPr lang="en-US" altLang="zh-CN" sz="1600" b="0" i="1" smtClean="0"><a:latin typeface="Cambria Math" panose="02040503050406030204" pitchFamily="18" charset="0"/></a:rPr></m:ctrlPr></m:sSubPr><m:e><m:r><a:rPr lang="en-US" altLang="zh-CN" sz="1600" b="0" i="1" smtClean="0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m:r><a:rPr lang="en-US" altLang="zh-CN" sz="1600" i="1"><a:latin typeface="Cambria Math" panose="02040503050406030204" pitchFamily="18" charset="0"/></a:rPr><m:t>−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/m:sSub><m:f><m:fPr><m:ctrlPr><a:rPr lang="en-US" altLang="zh-CN" sz="1600" i="1"><a:latin typeface="Cambria Math" panose="02040503050406030204" pitchFamily="18" charset="0"/></a:rPr></m:ctrlPr></m:fPr><m:num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3</m:t></m:r></m:sub></m:sSub></m:num><m:den><m:sSub><m:sSubPr><m:ctrlPr><a:rPr lang="en-US" altLang="zh-CN" sz="1600" i="1"><a:latin typeface="Cambria Math" panose="02040503050406030204" pitchFamily="18" charset="0"/></a:rPr></m:ctrlPr></m:sSubPr><m:e><m:acc><m:accPr><m:chr m:val="̅"/><m:ctrlPr><a:rPr lang="en-US" altLang="zh-CN" sz="1600" i="1"><a:latin typeface="Cambria Math" panose="02040503050406030204" pitchFamily="18" charset="0"/></a:rPr></m:ctrlPr></m:accPr><m:e><m:r><a:rPr lang="en-US" altLang="zh-CN" sz="1600" i="1"><a:latin typeface="Cambria Math" panose="02040503050406030204" pitchFamily="18" charset="0"/></a:rPr><m:t>𝛾</m:t></m:r></m:e></m:acc></m:e><m:sub><m:r><a:rPr lang="en-US" altLang="zh-CN" sz="1600" b="0" i="1" smtClean="0"><a:latin typeface="Cambria Math" panose="02040503050406030204" pitchFamily="18" charset="0"/></a:rPr><m:t>4</m:t></m:r></m:sub></m:sSub></m:den></m:f></m:e></m:d><m:r><a:rPr lang="en-US" altLang="zh-CN" sz="1600" b="0" i="1" smtClean="0"><a:latin typeface="Cambria Math" panose="02040503050406030204" pitchFamily="18" charset="0"/></a:rPr><m:t>+</m:t></m:r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i="1"><a:latin typeface="Cambria Math" panose="02040503050406030204" pitchFamily="18" charset="0"/></a:rPr><m:t>1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i="1"><a:latin typeface="Cambria Math" panose="02040503050406030204" pitchFamily="18" charset="0"/></a:rPr><m:t>1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b="0" i="1" smtClean="0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i="1"><a:latin typeface="Cambria Math" panose="02040503050406030204" pitchFamily="18" charset="0"/></a:rPr><m:t>1</m:t></m:r></m:sub><m:sup><m:r><a:rPr lang="en-US" altLang="zh-CN" sz="1600" b="0" i="1" smtClean="0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b="0" i="1" smtClean="0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7</m:t></m:r></m:num><m:den><m:r><a:rPr lang="en-US" altLang="zh-CN" sz="1600" b="0" i="1" smtClean="0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1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b="0" i="1" smtClean="0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b="0" i="1" smtClean="0"><a:latin typeface="Cambria Math" panose="02040503050406030204" pitchFamily="18" charset="0"/></a:rPr><m:t>3</m:t></m:r></m:sub></m:sSub></m:e></m:d><m:r><a:rPr lang="en-US" altLang="zh-CN" sz="1600" b="0" i="1" smtClean="0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2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2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2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b="0" i="1" smtClean="0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5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2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3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3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3</m:t></m:r></m:sub><m:sup><m:r><a:rPr lang="en-US" altLang="zh-CN" sz="1600" i="1"><a:latin typeface="Cambria Math" panose="02040503050406030204" pitchFamily="18" charset="0"/></a:rPr><m:t>2</m:t></m:r></m:sup></m:sSubSup><m:d><m:dPr><m:ctrlPr><a:rPr lang="en-US" altLang="zh-CN" sz="1600" i="1"><a:latin typeface="Cambria Math" panose="02040503050406030204" pitchFamily="18" charset="0"/></a:rPr></m:ctrlPr></m:dPr><m:e><m:f><m:fPr><m:ctrlPr><a:rPr lang="en-US" altLang="zh-CN" sz="1600" i="1"><a:latin typeface="Cambria Math" panose="02040503050406030204" pitchFamily="18" charset="0"/></a:rPr></m:ctrlPr></m:fPr><m:num><m:r><a:rPr lang="en-US" altLang="zh-CN" sz="1600" b="0" i="1" smtClean="0"><a:latin typeface="Cambria Math" panose="02040503050406030204" pitchFamily="18" charset="0"/></a:rPr><m:t>3</m:t></m:r></m:num><m:den><m:r><a:rPr lang="en-US" altLang="zh-CN" sz="1600" i="1"><a:latin typeface="Cambria Math" panose="02040503050406030204" pitchFamily="18" charset="0"/></a:rPr><m:t>2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m:r><a:rPr lang="en-US" altLang="zh-CN" sz="1600" i="1"><a:latin typeface="Cambria Math" panose="02040503050406030204" pitchFamily="18" charset="0"/></a:rPr><m:t>+</m:t></m:r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𝑑</m:t></m:r><m:r><a:rPr lang="en-US" altLang="zh-CN" sz="1600" i="1"><a:latin typeface="Cambria Math" panose="02040503050406030204" pitchFamily="18" charset="0"/></a:rPr><m:t>3</m:t></m:r></m:sub></m:sSub></m:e></m:d><m:r><a:rPr lang="en-US" altLang="zh-CN" sz="1600" i="1"><a:latin typeface="Cambria Math" panose="02040503050406030204" pitchFamily="18" charset="0"/></a:rPr><m:t>+</m:t></m:r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b="0" i="1" smtClean="0"><a:latin typeface="Cambria Math" panose="02040503050406030204" pitchFamily="18" charset="0"/></a:rPr><m:t>4</m:t></m:r></m:den></m:f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𝜅</m:t></m:r></m:e><m:sub><m:r><a:rPr lang="en-US" altLang="zh-CN" sz="1600" b="0" i="1" smtClean="0"><a:latin typeface="Cambria Math" panose="02040503050406030204" pitchFamily="18" charset="0"/></a:rPr><m:t>4</m:t></m:r></m:sub></m:sSub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𝜌</m:t></m:r></m:e><m:sub><m:r><a:rPr lang="en-US" altLang="zh-CN" sz="1600" b="0" i="1" smtClean="0"><a:latin typeface="Cambria Math" panose="02040503050406030204" pitchFamily="18" charset="0"/></a:rPr><m:t>4</m:t></m:r></m:sub><m:sup><m:f><m:fPr><m:ctrlPr><a:rPr lang="en-US" altLang="zh-CN" sz="1600" i="1"><a:latin typeface="Cambria Math" panose="02040503050406030204" pitchFamily="18" charset="0"/></a:rPr></m:ctrlPr></m:fPr><m:num><m:r><a:rPr lang="en-US" altLang="zh-CN" sz="1600" i="1"><a:latin typeface="Cambria Math" panose="02040503050406030204" pitchFamily="18" charset="0"/></a:rPr><m:t>1</m:t></m:r></m:num><m:den><m:r><a:rPr lang="en-US" altLang="zh-CN" sz="1600" i="1"><a:latin typeface="Cambria Math" panose="02040503050406030204" pitchFamily="18" charset="0"/></a:rPr><m:t>3</m:t></m:r></m:den></m:f></m:sup></m:sSubSup><m:sSubSup><m:sSubSupPr><m:ctrlPr><a:rPr lang="en-US" altLang="zh-CN" sz="1600" i="1"><a:latin typeface="Cambria Math" panose="02040503050406030204" pitchFamily="18" charset="0"/></a:rPr></m:ctrlPr></m:sSubSupPr><m:e><m:r><a:rPr lang="en-US" altLang="zh-CN" sz="1600" i="1"><a:latin typeface="Cambria Math" panose="02040503050406030204" pitchFamily="18" charset="0"/></a:rPr><m:t>𝜃</m:t></m:r></m:e><m:sub><m:r><a:rPr lang="en-US" altLang="zh-CN" sz="1600" b="0" i="1" smtClean="0"><a:latin typeface="Cambria Math" panose="02040503050406030204" pitchFamily="18" charset="0"/></a:rPr><m:t>4</m:t></m:r></m:sub><m:sup><m:r><a:rPr lang="en-US" altLang="zh-CN" sz="1600" i="1"><a:latin typeface="Cambria Math" panose="02040503050406030204" pitchFamily="18" charset="0"/></a:rPr><m:t>2</m:t></m:r></m:sup></m:sSubSup><m:sSub><m:sSubPr><m:ctrlPr><a:rPr lang="en-US" altLang="zh-CN" sz="1600" i="1"><a:latin typeface="Cambria Math" panose="02040503050406030204" pitchFamily="18" charset="0"/></a:rPr></m:ctrlPr></m:sSubPr><m:e><m:r><a:rPr lang="en-US" altLang="zh-CN" sz="1600" i="1"><a:latin typeface="Cambria Math" panose="02040503050406030204" pitchFamily="18" charset="0"/></a:rPr><m:t>𝐿</m:t></m:r></m:e><m:sub><m:r><a:rPr lang="en-US" altLang="zh-CN" sz="1600" i="1"><a:latin typeface="Cambria Math" panose="02040503050406030204" pitchFamily="18" charset="0"/></a:rPr><m:t>𝐵</m:t></m:r></m:sub></m:sSub></m:oMath></m:oMathPara></a14:m><a:endParaRPr lang="en-US" altLang="zh-CN" sz="1600" i="1" dirty="0"><a:latin typeface="Cambria Math" panose="02040503050406030204" pitchFamily="18" charset="0"/></a:endParaRPr></a:p></p:txBody></p:sp></mc:Choice><mc:Fallback><p:sp><p:nvSpPr><p:cNvPr id="8" name="文本框 7"><a:extLst><a:ext uri="{FF2B5EF4-FFF2-40B4-BE49-F238E27FC236}"><a16:creationId xmlns:a16="http://schemas.microsoft.com/office/drawing/2014/main" id="{D62BE30A-D818-43A8-85F6-AC17CA504CD4}"/></a:ext></a:extLst></p:cNvPr><p:cNvSpPr txBox="1"><a:spLocks noRot="1" noChangeAspect="1" noMove="1" noResize="1" noEditPoints="1" noAdjustHandles="1" noChangeArrowheads="1" noChangeShapeType="1" noTextEdit="1"/></p:cNvSpPr><p:nvPr/></p:nvSpPr><p:spPr><a:xfrm><a:off x="481038" y="3996848"/><a:ext cx="11078579" cy="2604303"/></a:xfrm><a:prstGeom prst="rect"><a:avLst/></a:prstGeom><a:blipFill><a:blip r:embed="rId5"/><a:stretch><a:fillRect/></a:stretch></a:blipFill></p:spPr><p:txBody><a:bodyPr/><a:lstStyle/><a:p><a:r><a:rPr lang="zh-CN" altLang="en-US"><a:noFill/></a:rPr><a:t> </a:t></a:r></a:p></p:txBody></p:sp></mc:Fallback></mc:AlternateContent></p:spTree><p:extLst><p:ext uri="{BB962C8B-B14F-4D97-AF65-F5344CB8AC3E}"><p14:creationId xmlns:p14="http://schemas.microsoft.com/office/powerpoint/2010/main" val="2384232223"/></p:ext></p:extLst></p:cSld><p:clrMapOvr><a:masterClrMapping/></p:clrMapOvr>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77171</TotalTime>
  <Words>664</Words>
  <Application>Microsoft Office PowerPoint</Application>
  <PresentationFormat>宽屏</PresentationFormat>
  <Paragraphs>102</Paragraphs>
  <Slides>8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华文中宋</vt:lpstr>
      <vt:lpstr>Arial</vt:lpstr>
      <vt:lpstr>Cambria Math</vt:lpstr>
      <vt:lpstr>Wingdings</vt:lpstr>
      <vt:lpstr>Office 主题​​</vt:lpstr>
      <vt:lpstr>2025/07/14</vt:lpstr>
      <vt:lpstr>工作列表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shixueyan</dc:creator>
  <cp:lastModifiedBy>lelelevi Hatake</cp:lastModifiedBy>
  <cp:revision>583</cp:revision>
  <dcterms:created xsi:type="dcterms:W3CDTF">2025-03-17T16:43:11Z</dcterms:created>
  <dcterms:modified xsi:type="dcterms:W3CDTF">2025-07-15T02:29:59Z</dcterms:modified>
</cp:coreProperties>
</file>